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17/02/2011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400" dirty="0" smtClean="0"/>
              <a:t>UNIVERSIDAD TÉCNICA DEL NORTE</a:t>
            </a:r>
            <a:br>
              <a:rPr lang="es-ES" sz="2400" dirty="0" smtClean="0"/>
            </a:br>
            <a:r>
              <a:rPr lang="es-ES" sz="2400" dirty="0" smtClean="0"/>
              <a:t>FACULTAD DE CIENCIAS DE LA SALUD</a:t>
            </a:r>
            <a:br>
              <a:rPr lang="es-ES" sz="2400" dirty="0" smtClean="0"/>
            </a:br>
            <a:r>
              <a:rPr lang="es-ES" sz="2400" dirty="0" smtClean="0"/>
              <a:t>INSTITUTO DE POST GRADO</a:t>
            </a:r>
            <a:br>
              <a:rPr lang="es-ES" sz="2400" dirty="0" smtClean="0"/>
            </a:br>
            <a:r>
              <a:rPr lang="es-ES" sz="2400" dirty="0" smtClean="0"/>
              <a:t>MAESTRÍA EN SALUD FAMILIAR</a:t>
            </a:r>
            <a:endParaRPr lang="es-EC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sz="2200" dirty="0" smtClean="0"/>
          </a:p>
          <a:p>
            <a:pPr algn="just"/>
            <a:endParaRPr lang="es-ES" sz="2200" dirty="0" smtClean="0"/>
          </a:p>
          <a:p>
            <a:pPr algn="just"/>
            <a:r>
              <a:rPr lang="es-ES" sz="2200" dirty="0" smtClean="0"/>
              <a:t>CONOCIMIENTOS, ACTITUDES, PRÁCTICAS Y VALORES RELACIONADOS CON LA SEXUALIDAD EN ESTUDIENTES Y MAESTRAS DE LOS COLEGIOS HISPANOS DE LA PROVINCIA DE ORELLANA, LUEGO DE LA IMPLEMENTACIÓN DEL PLANESA.</a:t>
            </a:r>
          </a:p>
          <a:p>
            <a:pPr algn="just">
              <a:buNone/>
            </a:pPr>
            <a:endParaRPr lang="es-ES" sz="2200" dirty="0" smtClean="0"/>
          </a:p>
          <a:p>
            <a:pPr algn="just">
              <a:buNone/>
            </a:pPr>
            <a:endParaRPr lang="es-ES" sz="2200" dirty="0" smtClean="0"/>
          </a:p>
          <a:p>
            <a:pPr algn="r">
              <a:buNone/>
            </a:pPr>
            <a:r>
              <a:rPr lang="es-ES" sz="2200" dirty="0" smtClean="0"/>
              <a:t>Autores:   Dr. </a:t>
            </a:r>
            <a:r>
              <a:rPr lang="es-ES" sz="2200" dirty="0" err="1" smtClean="0"/>
              <a:t>Edy</a:t>
            </a:r>
            <a:r>
              <a:rPr lang="es-ES" sz="2200" dirty="0" smtClean="0"/>
              <a:t> </a:t>
            </a:r>
            <a:r>
              <a:rPr lang="es-ES" sz="2200" dirty="0" err="1" smtClean="0"/>
              <a:t>Quizhpe</a:t>
            </a:r>
            <a:endParaRPr lang="es-ES" sz="2200" dirty="0" smtClean="0"/>
          </a:p>
          <a:p>
            <a:pPr algn="r">
              <a:buNone/>
            </a:pPr>
            <a:r>
              <a:rPr lang="es-ES" sz="2200" dirty="0" smtClean="0"/>
              <a:t>Lic. Diego Buitrón</a:t>
            </a:r>
            <a:endParaRPr lang="es-EC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/>
            </a:r>
            <a:br>
              <a:rPr lang="es-MX" b="1" dirty="0" smtClean="0"/>
            </a:br>
            <a:r>
              <a:rPr lang="es-EC" dirty="0" smtClean="0"/>
              <a:t/>
            </a:r>
            <a:br>
              <a:rPr lang="es-EC" dirty="0" smtClean="0"/>
            </a:br>
            <a:r>
              <a:rPr lang="es-MX" b="1" dirty="0" smtClean="0"/>
              <a:t>MARCO TEORICO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 smtClean="0"/>
              <a:t>Teoría base</a:t>
            </a:r>
          </a:p>
          <a:p>
            <a:r>
              <a:rPr lang="es-ES" b="1" dirty="0" smtClean="0"/>
              <a:t>La educación entre pares </a:t>
            </a:r>
            <a:endParaRPr lang="es-EC" dirty="0" smtClean="0"/>
          </a:p>
          <a:p>
            <a:r>
              <a:rPr lang="es-ES" b="1" dirty="0" smtClean="0"/>
              <a:t>El acceso de los/as jóvenes a servicios de salud sexual adecuados </a:t>
            </a:r>
          </a:p>
          <a:p>
            <a:r>
              <a:rPr lang="es-ES" b="1" dirty="0" smtClean="0"/>
              <a:t>Compromisos internacionales</a:t>
            </a:r>
          </a:p>
          <a:p>
            <a:r>
              <a:rPr lang="es-ES" b="1" dirty="0" smtClean="0"/>
              <a:t>La salud sexual y reproductiva de los jóvenes en América Latina y el Caribe</a:t>
            </a:r>
            <a:endParaRPr lang="es-EC" dirty="0" smtClean="0"/>
          </a:p>
          <a:p>
            <a:r>
              <a:rPr lang="es-ES" b="1" dirty="0" smtClean="0"/>
              <a:t>El inicio de la actividad sexual</a:t>
            </a:r>
            <a:endParaRPr lang="es-EC" dirty="0" smtClean="0"/>
          </a:p>
          <a:p>
            <a:r>
              <a:rPr lang="es-ES" b="1" dirty="0" smtClean="0"/>
              <a:t>Hallazgos de estudios y programas.</a:t>
            </a:r>
            <a:endParaRPr lang="es-EC" dirty="0" smtClean="0"/>
          </a:p>
          <a:p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b="1" dirty="0" smtClean="0"/>
              <a:t>Teoría existente</a:t>
            </a:r>
          </a:p>
          <a:p>
            <a:r>
              <a:rPr lang="es-EC" b="1" dirty="0" smtClean="0"/>
              <a:t>Sexualidad Humana </a:t>
            </a:r>
            <a:endParaRPr lang="es-EC" dirty="0" smtClean="0"/>
          </a:p>
          <a:p>
            <a:r>
              <a:rPr lang="es-ES" b="1" dirty="0" smtClean="0"/>
              <a:t>Salud y sexualidad</a:t>
            </a:r>
            <a:endParaRPr lang="es-EC" b="1" i="1" u="sng" dirty="0" smtClean="0"/>
          </a:p>
          <a:p>
            <a:r>
              <a:rPr lang="es-ES" b="1" dirty="0" smtClean="0"/>
              <a:t>Familia, género y educación sexual</a:t>
            </a:r>
            <a:endParaRPr lang="es-EC" b="1" i="1" u="sng" dirty="0" smtClean="0"/>
          </a:p>
          <a:p>
            <a:r>
              <a:rPr lang="es-ES" b="1" dirty="0" smtClean="0"/>
              <a:t>Pedagogía y educación sexual</a:t>
            </a:r>
            <a:endParaRPr lang="es-EC" b="1" i="1" u="sng" dirty="0" smtClean="0"/>
          </a:p>
          <a:p>
            <a:r>
              <a:rPr lang="es-ES" b="1" dirty="0" smtClean="0"/>
              <a:t>Enfoque alternativo y participativo en la educación de la sexualidad</a:t>
            </a:r>
            <a:endParaRPr lang="es-EC" b="1" i="1" u="sng" dirty="0" smtClean="0"/>
          </a:p>
          <a:p>
            <a:r>
              <a:rPr lang="es-ES" b="1" dirty="0" smtClean="0"/>
              <a:t>Valores humanos (reflexiones)</a:t>
            </a:r>
          </a:p>
          <a:p>
            <a:r>
              <a:rPr lang="es-ES" b="1" dirty="0" smtClean="0"/>
              <a:t>Ética de los mínimos</a:t>
            </a:r>
            <a:endParaRPr lang="es-EC" b="1" dirty="0" smtClean="0"/>
          </a:p>
          <a:p>
            <a:r>
              <a:rPr lang="es-ES" b="1" dirty="0" smtClean="0"/>
              <a:t>Formación sexual y moralidad</a:t>
            </a:r>
          </a:p>
          <a:p>
            <a:r>
              <a:rPr lang="es-ES" b="1" dirty="0" smtClean="0"/>
              <a:t>Pedagogía de la ética</a:t>
            </a:r>
            <a:endParaRPr lang="es-EC" b="1" dirty="0" smtClean="0"/>
          </a:p>
          <a:p>
            <a:endParaRPr lang="es-EC" b="1" dirty="0" smtClean="0"/>
          </a:p>
          <a:p>
            <a:endParaRPr lang="es-EC" b="1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es-ES" b="1" dirty="0" smtClean="0"/>
          </a:p>
          <a:p>
            <a:pPr>
              <a:buNone/>
            </a:pPr>
            <a:endParaRPr lang="es-ES" b="1" dirty="0" smtClean="0"/>
          </a:p>
          <a:p>
            <a:pPr>
              <a:buNone/>
            </a:pPr>
            <a:r>
              <a:rPr lang="es-ES" b="1" dirty="0" smtClean="0"/>
              <a:t>Posicionamiento teórico de parte de los investigadores</a:t>
            </a:r>
          </a:p>
          <a:p>
            <a:pPr>
              <a:buNone/>
            </a:pPr>
            <a:r>
              <a:rPr lang="es-ES" b="1" dirty="0" smtClean="0"/>
              <a:t>Aspectos legales que fundamentan la tesis</a:t>
            </a:r>
          </a:p>
          <a:p>
            <a:r>
              <a:rPr lang="es-ES" dirty="0" smtClean="0"/>
              <a:t>Enfoque humanista y científico </a:t>
            </a:r>
          </a:p>
          <a:p>
            <a:r>
              <a:rPr lang="es-ES" dirty="0" smtClean="0"/>
              <a:t>Abordaje integral de la sexualidad</a:t>
            </a:r>
          </a:p>
          <a:p>
            <a:r>
              <a:rPr lang="es-ES" dirty="0" smtClean="0"/>
              <a:t>Aspectos: individual, familiar, social, intergeneracional……………..</a:t>
            </a:r>
          </a:p>
          <a:p>
            <a:r>
              <a:rPr lang="es-ES" dirty="0" smtClean="0"/>
              <a:t>Aspectos legales y constitucionales vigentes</a:t>
            </a:r>
            <a:endParaRPr lang="es-EC" dirty="0" smtClean="0"/>
          </a:p>
          <a:p>
            <a:endParaRPr lang="es-EC" dirty="0" smtClean="0"/>
          </a:p>
          <a:p>
            <a:pPr>
              <a:buNone/>
            </a:pPr>
            <a:endParaRPr lang="es-EC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MX" b="1" dirty="0" smtClean="0"/>
              <a:t>CAPITULO III</a:t>
            </a:r>
            <a:endParaRPr lang="es-EC" dirty="0" smtClean="0"/>
          </a:p>
          <a:p>
            <a:endParaRPr lang="es-EC" dirty="0" smtClean="0"/>
          </a:p>
          <a:p>
            <a:pPr>
              <a:buNone/>
            </a:pPr>
            <a:r>
              <a:rPr lang="es-ES" b="1" dirty="0" smtClean="0"/>
              <a:t>3.1 METODOLOGÍA</a:t>
            </a:r>
          </a:p>
          <a:p>
            <a:pPr>
              <a:buNone/>
            </a:pPr>
            <a:r>
              <a:rPr lang="es-ES" b="1" dirty="0" smtClean="0"/>
              <a:t>Tipo de investigación</a:t>
            </a:r>
            <a:endParaRPr lang="es-EC" b="1" dirty="0" smtClean="0"/>
          </a:p>
          <a:p>
            <a:r>
              <a:rPr lang="es-ES" dirty="0" smtClean="0"/>
              <a:t>investigación cualitativa descriptiva de campo</a:t>
            </a:r>
            <a:endParaRPr lang="es-EC" b="1" dirty="0" smtClean="0"/>
          </a:p>
          <a:p>
            <a:r>
              <a:rPr lang="es-ES" dirty="0" smtClean="0"/>
              <a:t>Diseño de la investigación</a:t>
            </a:r>
          </a:p>
          <a:p>
            <a:r>
              <a:rPr lang="es-ES" dirty="0" smtClean="0"/>
              <a:t>Población</a:t>
            </a:r>
            <a:endParaRPr lang="es-EC" dirty="0" smtClean="0"/>
          </a:p>
          <a:p>
            <a:r>
              <a:rPr lang="es-ES" b="1" dirty="0" smtClean="0"/>
              <a:t>Muestra:</a:t>
            </a:r>
            <a:r>
              <a:rPr lang="es-ES" dirty="0" smtClean="0"/>
              <a:t> 	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                         Z</a:t>
            </a:r>
            <a:r>
              <a:rPr lang="es-ES" baseline="30000" dirty="0" smtClean="0"/>
              <a:t>2</a:t>
            </a:r>
            <a:r>
              <a:rPr lang="es-ES" dirty="0" smtClean="0"/>
              <a:t> S</a:t>
            </a:r>
            <a:r>
              <a:rPr lang="es-ES" baseline="30000" dirty="0" smtClean="0"/>
              <a:t>2				 </a:t>
            </a:r>
            <a:r>
              <a:rPr lang="es-ES" dirty="0" smtClean="0"/>
              <a:t>         no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     no= _______                                     n=      _________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						                                   no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                d</a:t>
            </a:r>
            <a:r>
              <a:rPr lang="es-ES" baseline="30000" dirty="0" smtClean="0"/>
              <a:t>2				 </a:t>
            </a:r>
            <a:r>
              <a:rPr lang="es-ES" dirty="0" smtClean="0"/>
              <a:t>1 +  _____</a:t>
            </a:r>
            <a:endParaRPr lang="es-EC" dirty="0" smtClean="0"/>
          </a:p>
          <a:p>
            <a:pPr>
              <a:buNone/>
            </a:pPr>
            <a:r>
              <a:rPr lang="es-ES" dirty="0" smtClean="0"/>
              <a:t>                                               						N</a:t>
            </a:r>
            <a:endParaRPr lang="es-EC" dirty="0" smtClean="0"/>
          </a:p>
          <a:p>
            <a:endParaRPr lang="es-ES" b="1" dirty="0" smtClean="0"/>
          </a:p>
          <a:p>
            <a:pPr>
              <a:buNone/>
            </a:pPr>
            <a:endParaRPr lang="es-EC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Métodos utilizados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Instrumentos </a:t>
            </a:r>
            <a:endParaRPr lang="es-EC" dirty="0" smtClean="0"/>
          </a:p>
          <a:p>
            <a:r>
              <a:rPr lang="es-ES" b="1" dirty="0" smtClean="0"/>
              <a:t>En conocimientos</a:t>
            </a:r>
          </a:p>
          <a:p>
            <a:r>
              <a:rPr lang="es-ES" b="1" dirty="0" smtClean="0"/>
              <a:t>En actitudes</a:t>
            </a:r>
          </a:p>
          <a:p>
            <a:r>
              <a:rPr lang="es-ES" b="1" dirty="0" smtClean="0"/>
              <a:t>En prácticas</a:t>
            </a:r>
          </a:p>
          <a:p>
            <a:r>
              <a:rPr lang="es-ES" b="1" dirty="0" smtClean="0"/>
              <a:t>En valores</a:t>
            </a:r>
          </a:p>
          <a:p>
            <a:r>
              <a:rPr lang="es-ES" b="1" dirty="0" smtClean="0"/>
              <a:t>Procesamiento de datos</a:t>
            </a:r>
            <a:endParaRPr lang="es-EC" dirty="0" smtClean="0"/>
          </a:p>
          <a:p>
            <a:r>
              <a:rPr lang="es-ES" b="1" dirty="0" smtClean="0"/>
              <a:t>Control de sesgos y errores</a:t>
            </a:r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 smtClean="0"/>
              <a:t>CAPITULO IV</a:t>
            </a:r>
            <a:r>
              <a:rPr lang="es-EC" sz="3200" b="1" dirty="0" smtClean="0"/>
              <a:t/>
            </a:r>
            <a:br>
              <a:rPr lang="es-EC" sz="3200" b="1" dirty="0" smtClean="0"/>
            </a:br>
            <a:r>
              <a:rPr lang="es-ES" sz="3200" b="1" dirty="0" smtClean="0"/>
              <a:t>RESULTADOS</a:t>
            </a:r>
            <a:r>
              <a:rPr lang="es-EC" sz="3200" b="1" dirty="0" smtClean="0"/>
              <a:t/>
            </a:r>
            <a:br>
              <a:rPr lang="es-EC" sz="3200" b="1" dirty="0" smtClean="0"/>
            </a:br>
            <a:endParaRPr lang="es-EC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 smtClean="0"/>
              <a:t>Análisis e interpretación de resultados</a:t>
            </a:r>
          </a:p>
          <a:p>
            <a:r>
              <a:rPr lang="es-ES" b="1" dirty="0" smtClean="0"/>
              <a:t>Conocimientos</a:t>
            </a:r>
            <a:endParaRPr lang="es-EC" dirty="0" smtClean="0"/>
          </a:p>
          <a:p>
            <a:r>
              <a:rPr lang="es-ES" b="1" dirty="0" smtClean="0"/>
              <a:t> 1 Cambios físicos en los chicos y chicas</a:t>
            </a:r>
          </a:p>
          <a:p>
            <a:r>
              <a:rPr lang="es-ES" b="1" dirty="0" smtClean="0"/>
              <a:t>2 Cambios en los caracteres sexuales secundarios.</a:t>
            </a:r>
          </a:p>
          <a:p>
            <a:r>
              <a:rPr lang="es-ES" b="1" dirty="0" smtClean="0"/>
              <a:t>3 Conocimientos sobre atracción y conocimientos sobre el sexo opuesto.</a:t>
            </a:r>
            <a:endParaRPr lang="es-EC" dirty="0" smtClean="0"/>
          </a:p>
          <a:p>
            <a:r>
              <a:rPr lang="es-ES" b="1" dirty="0" smtClean="0"/>
              <a:t>4 Actitudes frente a los cambios de los caracteres sexuales secundarios</a:t>
            </a:r>
          </a:p>
          <a:p>
            <a:r>
              <a:rPr lang="es-ES" b="1" dirty="0" smtClean="0"/>
              <a:t>5 Actitudes respecto a valores por lo que son y hacen</a:t>
            </a:r>
            <a:endParaRPr lang="es-EC" dirty="0" smtClean="0"/>
          </a:p>
          <a:p>
            <a:endParaRPr lang="es-EC" dirty="0" smtClean="0"/>
          </a:p>
          <a:p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6 Actitudes frente a lograr la independencia económica</a:t>
            </a:r>
          </a:p>
          <a:p>
            <a:r>
              <a:rPr lang="es-MX" b="1" dirty="0" smtClean="0"/>
              <a:t>7 Prácticas con respecto a auto examen</a:t>
            </a:r>
            <a:endParaRPr lang="es-EC" b="1" dirty="0" smtClean="0"/>
          </a:p>
          <a:p>
            <a:r>
              <a:rPr lang="es-ES" b="1" dirty="0" smtClean="0"/>
              <a:t>8 Prácticas sociales</a:t>
            </a:r>
          </a:p>
          <a:p>
            <a:r>
              <a:rPr lang="es-ES" b="1" dirty="0" smtClean="0"/>
              <a:t>Valores</a:t>
            </a:r>
          </a:p>
          <a:p>
            <a:r>
              <a:rPr lang="es-ES" b="1" dirty="0" smtClean="0"/>
              <a:t>Valores que manejan estudiantes y maestras</a:t>
            </a:r>
            <a:endParaRPr lang="es-EC" dirty="0" smtClean="0"/>
          </a:p>
          <a:p>
            <a:endParaRPr lang="es-EC" b="1" dirty="0" smtClean="0"/>
          </a:p>
          <a:p>
            <a:endParaRPr lang="es-EC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Discusión de resultados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ES" b="1" dirty="0" smtClean="0"/>
              <a:t>Discusión sobre los valores encontrados</a:t>
            </a:r>
          </a:p>
          <a:p>
            <a:r>
              <a:rPr lang="es-ES" dirty="0" smtClean="0"/>
              <a:t>Respeto</a:t>
            </a:r>
          </a:p>
          <a:p>
            <a:r>
              <a:rPr lang="es-ES" dirty="0" smtClean="0"/>
              <a:t>Responsabilidad</a:t>
            </a:r>
          </a:p>
          <a:p>
            <a:r>
              <a:rPr lang="es-ES" dirty="0" smtClean="0"/>
              <a:t>Amor</a:t>
            </a:r>
          </a:p>
          <a:p>
            <a:r>
              <a:rPr lang="es-ES" dirty="0" smtClean="0"/>
              <a:t>Autonomía</a:t>
            </a:r>
          </a:p>
          <a:p>
            <a:r>
              <a:rPr lang="es-ES" dirty="0" smtClean="0"/>
              <a:t>Tolerancia</a:t>
            </a:r>
          </a:p>
          <a:p>
            <a:r>
              <a:rPr lang="es-ES" dirty="0" smtClean="0"/>
              <a:t>Equidad de género</a:t>
            </a:r>
          </a:p>
          <a:p>
            <a:pPr>
              <a:buNone/>
            </a:pPr>
            <a:r>
              <a:rPr lang="es-ES" b="1" dirty="0" smtClean="0"/>
              <a:t>Valores: Prácticas sexuales</a:t>
            </a:r>
          </a:p>
          <a:p>
            <a:r>
              <a:rPr lang="es-ES" dirty="0" smtClean="0"/>
              <a:t>Valores: Prácticas sexuales</a:t>
            </a:r>
          </a:p>
          <a:p>
            <a:r>
              <a:rPr lang="es-ES" dirty="0" smtClean="0"/>
              <a:t>Valores: Prácticas sexuales</a:t>
            </a:r>
            <a:endParaRPr lang="es-EC" dirty="0" smtClean="0"/>
          </a:p>
          <a:p>
            <a:r>
              <a:rPr lang="es-ES" dirty="0" smtClean="0"/>
              <a:t>Virginidad</a:t>
            </a:r>
          </a:p>
          <a:p>
            <a:r>
              <a:rPr lang="es-ES" dirty="0" smtClean="0"/>
              <a:t>Anticoncepción</a:t>
            </a:r>
          </a:p>
          <a:p>
            <a:r>
              <a:rPr lang="es-ES" dirty="0" smtClean="0"/>
              <a:t>Abuso sexual</a:t>
            </a:r>
          </a:p>
          <a:p>
            <a:r>
              <a:rPr lang="es-ES" dirty="0" smtClean="0"/>
              <a:t>Homosexualidad</a:t>
            </a:r>
          </a:p>
          <a:p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b="1" dirty="0" smtClean="0"/>
              <a:t>Conclusiones</a:t>
            </a:r>
          </a:p>
          <a:p>
            <a:r>
              <a:rPr lang="es-ES" dirty="0" smtClean="0"/>
              <a:t>PLANESA vs educación secundaria en Orellana</a:t>
            </a:r>
          </a:p>
          <a:p>
            <a:r>
              <a:rPr lang="es-ES" dirty="0" smtClean="0"/>
              <a:t>Cambios en los conocimientos, actitudes, prácticas y hallazgos de valores encontrados.</a:t>
            </a:r>
            <a:endParaRPr lang="es-EC" dirty="0" smtClean="0"/>
          </a:p>
          <a:p>
            <a:pPr>
              <a:buNone/>
            </a:pPr>
            <a:r>
              <a:rPr lang="es-ES" b="1" dirty="0" smtClean="0"/>
              <a:t>Recomendaciones</a:t>
            </a:r>
          </a:p>
          <a:p>
            <a:r>
              <a:rPr lang="es-ES" dirty="0" smtClean="0"/>
              <a:t>Difusión de la investigación</a:t>
            </a:r>
          </a:p>
          <a:p>
            <a:r>
              <a:rPr lang="es-ES" dirty="0" smtClean="0"/>
              <a:t>Evaluación de intervenciones en estudiantes</a:t>
            </a:r>
          </a:p>
          <a:p>
            <a:r>
              <a:rPr lang="es-ES" dirty="0" smtClean="0"/>
              <a:t>Participación de comunidad y maestros/as</a:t>
            </a:r>
          </a:p>
          <a:p>
            <a:r>
              <a:rPr lang="es-ES" dirty="0" smtClean="0"/>
              <a:t>Revisión curricular de colegios y universidades</a:t>
            </a:r>
          </a:p>
          <a:p>
            <a:endParaRPr lang="es-EC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vincia de orell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928688"/>
            <a:ext cx="556577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Imagen 2" descr="7C41EEB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75" y="2071688"/>
            <a:ext cx="30861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3 Rectángulo redondeado"/>
          <p:cNvSpPr>
            <a:spLocks noChangeArrowheads="1"/>
          </p:cNvSpPr>
          <p:nvPr/>
        </p:nvSpPr>
        <p:spPr bwMode="auto">
          <a:xfrm>
            <a:off x="2571750" y="1071563"/>
            <a:ext cx="3143250" cy="428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C">
                <a:latin typeface="Calibri" pitchFamily="34" charset="0"/>
              </a:rPr>
              <a:t>Provincia de Orellana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CAPITULO 1. </a:t>
            </a:r>
            <a:endParaRPr lang="es-EC" sz="2800" dirty="0" smtClean="0"/>
          </a:p>
          <a:p>
            <a:pPr>
              <a:buNone/>
            </a:pPr>
            <a:r>
              <a:rPr lang="es-MX" dirty="0" smtClean="0"/>
              <a:t> </a:t>
            </a:r>
            <a:endParaRPr lang="es-EC" sz="2800" dirty="0" smtClean="0"/>
          </a:p>
          <a:p>
            <a:r>
              <a:rPr lang="es-MX" dirty="0" smtClean="0"/>
              <a:t>MARCO REFERENCIAL </a:t>
            </a:r>
          </a:p>
          <a:p>
            <a:pPr>
              <a:buNone/>
            </a:pPr>
            <a:endParaRPr lang="es-EC" dirty="0" smtClean="0"/>
          </a:p>
          <a:p>
            <a:r>
              <a:rPr lang="es-ES" dirty="0" smtClean="0"/>
              <a:t>Contextualización del problema</a:t>
            </a:r>
            <a:endParaRPr lang="es-EC" dirty="0" smtClean="0"/>
          </a:p>
          <a:p>
            <a:pPr>
              <a:buNone/>
            </a:pPr>
            <a:endParaRPr lang="es-EC" dirty="0" smtClean="0"/>
          </a:p>
          <a:p>
            <a:r>
              <a:rPr lang="es-ES" dirty="0" smtClean="0"/>
              <a:t>Descripción del Área </a:t>
            </a:r>
          </a:p>
          <a:p>
            <a:r>
              <a:rPr lang="es-ES" dirty="0" smtClean="0"/>
              <a:t>Ubicación</a:t>
            </a:r>
            <a:r>
              <a:rPr lang="es-ES" b="1" dirty="0" smtClean="0"/>
              <a:t> </a:t>
            </a:r>
          </a:p>
          <a:p>
            <a:r>
              <a:rPr lang="es-ES" dirty="0" smtClean="0"/>
              <a:t>Población </a:t>
            </a:r>
          </a:p>
          <a:p>
            <a:r>
              <a:rPr lang="es-ES" dirty="0" smtClean="0"/>
              <a:t>Situación de población y desarrollo </a:t>
            </a:r>
            <a:endParaRPr lang="es-EC" dirty="0" smtClean="0"/>
          </a:p>
          <a:p>
            <a:r>
              <a:rPr lang="es-ES" dirty="0" smtClean="0"/>
              <a:t>Bases de la cooperación PLANESA</a:t>
            </a:r>
          </a:p>
          <a:p>
            <a:r>
              <a:rPr lang="es-ES" dirty="0" smtClean="0"/>
              <a:t>Análisis de Situación </a:t>
            </a:r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4000" b="1" dirty="0" smtClean="0"/>
              <a:t>Servicios básicos </a:t>
            </a:r>
            <a:endParaRPr lang="es-EC" sz="4000" b="1" dirty="0" smtClean="0"/>
          </a:p>
          <a:p>
            <a:r>
              <a:rPr lang="es-ES" dirty="0" smtClean="0"/>
              <a:t>Salud </a:t>
            </a:r>
          </a:p>
          <a:p>
            <a:r>
              <a:rPr lang="es-ES" dirty="0" smtClean="0"/>
              <a:t>Educación - Componente educación de la sexualidad </a:t>
            </a:r>
            <a:endParaRPr lang="es-EC" dirty="0" smtClean="0"/>
          </a:p>
          <a:p>
            <a:r>
              <a:rPr lang="es-ES" dirty="0" smtClean="0"/>
              <a:t>Proceso de implementación de la Educación Sexual en la Provincia de Orellana</a:t>
            </a:r>
          </a:p>
          <a:p>
            <a:r>
              <a:rPr lang="es-ES" dirty="0" smtClean="0"/>
              <a:t>Principales problemas de Salud  Sexual y Reproductiva en los colegios de Orellana </a:t>
            </a:r>
          </a:p>
          <a:p>
            <a:pPr lvl="0"/>
            <a:r>
              <a:rPr lang="es-ES" dirty="0" smtClean="0"/>
              <a:t>Embarazos en adolescentes.</a:t>
            </a:r>
            <a:endParaRPr lang="es-EC" dirty="0" smtClean="0"/>
          </a:p>
          <a:p>
            <a:pPr lvl="0"/>
            <a:r>
              <a:rPr lang="es-ES" dirty="0" smtClean="0"/>
              <a:t>Deficiente de información a profesores/as, padres-madres y estudiantes.</a:t>
            </a:r>
            <a:endParaRPr lang="es-EC" dirty="0" smtClean="0"/>
          </a:p>
          <a:p>
            <a:pPr lvl="0"/>
            <a:r>
              <a:rPr lang="es-ES" dirty="0" smtClean="0"/>
              <a:t>Poca o inadecuada de orientación.</a:t>
            </a:r>
            <a:endParaRPr lang="es-EC" dirty="0" smtClean="0"/>
          </a:p>
          <a:p>
            <a:pPr lvl="0"/>
            <a:r>
              <a:rPr lang="es-ES" dirty="0" smtClean="0"/>
              <a:t>Violencia de género (VIF).</a:t>
            </a:r>
            <a:endParaRPr lang="es-EC" dirty="0" smtClean="0"/>
          </a:p>
          <a:p>
            <a:endParaRPr lang="es-EC" dirty="0" smtClean="0"/>
          </a:p>
          <a:p>
            <a:endParaRPr lang="es-EC" dirty="0" smtClean="0"/>
          </a:p>
          <a:p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endParaRPr lang="es-ES" b="1" dirty="0" smtClean="0"/>
          </a:p>
          <a:p>
            <a:pPr>
              <a:buNone/>
            </a:pPr>
            <a:endParaRPr lang="es-ES" b="1" dirty="0" smtClean="0"/>
          </a:p>
          <a:p>
            <a:pPr>
              <a:buNone/>
            </a:pPr>
            <a:endParaRPr lang="es-ES" b="1" dirty="0" smtClean="0"/>
          </a:p>
          <a:p>
            <a:pPr>
              <a:buNone/>
            </a:pPr>
            <a:r>
              <a:rPr lang="es-ES" b="1" dirty="0" smtClean="0"/>
              <a:t>Implementación del PLANESA en Orellana.</a:t>
            </a:r>
          </a:p>
          <a:p>
            <a:r>
              <a:rPr lang="es-ES" b="1" dirty="0" smtClean="0"/>
              <a:t>Fase cero</a:t>
            </a:r>
          </a:p>
          <a:p>
            <a:r>
              <a:rPr lang="es-ES" b="1" dirty="0" smtClean="0"/>
              <a:t>Fase uno</a:t>
            </a:r>
          </a:p>
          <a:p>
            <a:r>
              <a:rPr lang="es-ES" b="1" dirty="0" smtClean="0"/>
              <a:t>Fase dos</a:t>
            </a:r>
          </a:p>
          <a:p>
            <a:r>
              <a:rPr lang="es-ES" b="1" dirty="0" smtClean="0"/>
              <a:t>Fase tres</a:t>
            </a:r>
            <a:endParaRPr lang="es-EC" b="1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/>
            <a:endParaRPr lang="es-ES" dirty="0" smtClean="0"/>
          </a:p>
          <a:p>
            <a:pPr algn="ctr"/>
            <a:endParaRPr lang="es-ES" dirty="0" smtClean="0"/>
          </a:p>
          <a:p>
            <a:r>
              <a:rPr lang="es-ES" dirty="0" smtClean="0"/>
              <a:t>Definición del Problema</a:t>
            </a:r>
          </a:p>
          <a:p>
            <a:r>
              <a:rPr lang="es-ES" dirty="0" smtClean="0"/>
              <a:t>Planteamiento del problema</a:t>
            </a:r>
          </a:p>
          <a:p>
            <a:r>
              <a:rPr lang="es-ES" dirty="0" smtClean="0"/>
              <a:t>Justificación </a:t>
            </a:r>
          </a:p>
          <a:p>
            <a:endParaRPr lang="es-EC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Objetivo</a:t>
            </a:r>
            <a:r>
              <a:rPr lang="es-EC" b="1" dirty="0" smtClean="0"/>
              <a:t> </a:t>
            </a:r>
            <a:r>
              <a:rPr lang="es-ES" b="1" dirty="0" smtClean="0"/>
              <a:t>general </a:t>
            </a:r>
            <a:endParaRPr lang="es-EC" dirty="0" smtClean="0"/>
          </a:p>
          <a:p>
            <a:r>
              <a:rPr lang="es-ES" dirty="0" smtClean="0"/>
              <a:t>Describir  los conocimientos, actitudes, prácticas sexuales  de los estudiantes y los valores que manejan estudiantes y maestras de los colegios hispanos de Orellana en el ámbito de la sexualidad, luego de la implementación del Plana nacional Plan Nacional de Educación para la Sexualidad y el Amor (PLANESA.)</a:t>
            </a:r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b="1" dirty="0" smtClean="0"/>
              <a:t>Objetivos específicos</a:t>
            </a:r>
            <a:endParaRPr lang="es-EC" b="1" dirty="0" smtClean="0"/>
          </a:p>
          <a:p>
            <a:pPr>
              <a:buNone/>
            </a:pPr>
            <a:endParaRPr lang="es-EC" dirty="0" smtClean="0"/>
          </a:p>
          <a:p>
            <a:pPr lvl="0"/>
            <a:r>
              <a:rPr lang="es-ES" dirty="0" smtClean="0"/>
              <a:t>Analizar los conocimientos relacionados con la sexualidad en los las estudiantes secundarios de Orellana, luego de la implementación del PLANESA.</a:t>
            </a:r>
            <a:endParaRPr lang="es-EC" dirty="0" smtClean="0"/>
          </a:p>
          <a:p>
            <a:r>
              <a:rPr lang="es-ES" dirty="0" smtClean="0"/>
              <a:t> </a:t>
            </a:r>
            <a:endParaRPr lang="es-EC" dirty="0" smtClean="0"/>
          </a:p>
          <a:p>
            <a:pPr lvl="0"/>
            <a:r>
              <a:rPr lang="es-ES" dirty="0" smtClean="0"/>
              <a:t>Determinar las actitudes y prácticas sexuales de las y los estudiantes luego de la implementación del PLANESA en Orellana.</a:t>
            </a:r>
            <a:endParaRPr lang="es-EC" dirty="0" smtClean="0"/>
          </a:p>
          <a:p>
            <a:pPr lvl="0"/>
            <a:r>
              <a:rPr lang="es-ES" dirty="0" smtClean="0"/>
              <a:t>Conocer los valores relacionados con respecto a la sexualidad que manejan los/as estudiantes y maestras luego de la implementación del PLANESA en los colegios de Orellana.</a:t>
            </a:r>
            <a:endParaRPr lang="es-EC" dirty="0" smtClean="0"/>
          </a:p>
          <a:p>
            <a:r>
              <a:rPr lang="es-ES" dirty="0" smtClean="0"/>
              <a:t> </a:t>
            </a:r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b="1" dirty="0" smtClean="0"/>
              <a:t>Preguntas Directrices</a:t>
            </a:r>
            <a:endParaRPr lang="es-EC" dirty="0" smtClean="0"/>
          </a:p>
          <a:p>
            <a:pPr>
              <a:buNone/>
            </a:pPr>
            <a:r>
              <a:rPr lang="es-ES" b="1" dirty="0" smtClean="0"/>
              <a:t> </a:t>
            </a:r>
            <a:endParaRPr lang="es-EC" dirty="0" smtClean="0"/>
          </a:p>
          <a:p>
            <a:pPr lvl="0"/>
            <a:r>
              <a:rPr lang="es-ES" dirty="0" smtClean="0"/>
              <a:t>¿Qué conocimientos; actitudes y prácticas sexuales tienen los/as estudiantes de secundaria en Orellana, luego de la implementación del PLANESA en lo referente a los cambios físicos, emocionales, a su identidad, autonomía, a las relaciones sexuales, hábitos, auto cuidado y otros?</a:t>
            </a:r>
            <a:endParaRPr lang="es-EC" dirty="0" smtClean="0"/>
          </a:p>
          <a:p>
            <a:pPr>
              <a:buNone/>
            </a:pPr>
            <a:endParaRPr lang="es-EC" dirty="0" smtClean="0"/>
          </a:p>
          <a:p>
            <a:pPr lvl="0"/>
            <a:r>
              <a:rPr lang="es-ES" dirty="0" smtClean="0"/>
              <a:t>¿Qué  valores relacionados con la sexualidad manejan los/as estudiantes y maestras de los colegios de Orellana,  luego de la implementación del PLANESA; con relación a la formación personal, prácticas sexuales, virginidad, abuso sexual, homosexualidad y otros?</a:t>
            </a:r>
            <a:endParaRPr lang="es-EC" dirty="0" smtClean="0"/>
          </a:p>
          <a:p>
            <a:pPr>
              <a:buNone/>
            </a:pPr>
            <a:endParaRPr lang="es-EC" dirty="0" smtClean="0"/>
          </a:p>
          <a:p>
            <a:endParaRPr lang="es-EC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482</Words>
  <Application>Microsoft Office PowerPoint</Application>
  <PresentationFormat>Presentación en pantalla (4:3)</PresentationFormat>
  <Paragraphs>146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Flujo</vt:lpstr>
      <vt:lpstr>UNIVERSIDAD TÉCNICA DEL NORTE FACULTAD DE CIENCIAS DE LA SALUD INSTITUTO DE POST GRADO MAESTRÍA EN SALUD FAMILIAR</vt:lpstr>
      <vt:lpstr>Presentación de PowerPoint</vt:lpstr>
      <vt:lpstr>   </vt:lpstr>
      <vt:lpstr>Presentación de PowerPoint</vt:lpstr>
      <vt:lpstr>Presentación de PowerPoint</vt:lpstr>
      <vt:lpstr>Presentación de PowerPoint</vt:lpstr>
      <vt:lpstr>OBJETIVOS</vt:lpstr>
      <vt:lpstr>Presentación de PowerPoint</vt:lpstr>
      <vt:lpstr>Presentación de PowerPoint</vt:lpstr>
      <vt:lpstr>  MARCO TEORICO </vt:lpstr>
      <vt:lpstr>Presentación de PowerPoint</vt:lpstr>
      <vt:lpstr>Presentación de PowerPoint</vt:lpstr>
      <vt:lpstr>Presentación de PowerPoint</vt:lpstr>
      <vt:lpstr>Métodos utilizados</vt:lpstr>
      <vt:lpstr> CAPITULO IV RESULTADOS </vt:lpstr>
      <vt:lpstr>Presentación de PowerPoint</vt:lpstr>
      <vt:lpstr>Discusión de resultados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TÉCNICA DEL NORTE FACULTAD DE CIENCIAS DE LA SALUD INSTITUTO DE POST GRADO</dc:title>
  <dc:creator>Usuario</dc:creator>
  <cp:lastModifiedBy>Usuario</cp:lastModifiedBy>
  <cp:revision>13</cp:revision>
  <dcterms:modified xsi:type="dcterms:W3CDTF">2011-02-17T16:01:55Z</dcterms:modified>
</cp:coreProperties>
</file>