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2" r:id="rId5"/>
    <p:sldId id="268" r:id="rId6"/>
    <p:sldId id="264" r:id="rId7"/>
    <p:sldId id="265" r:id="rId8"/>
    <p:sldId id="304" r:id="rId9"/>
    <p:sldId id="276" r:id="rId10"/>
    <p:sldId id="277" r:id="rId11"/>
    <p:sldId id="281" r:id="rId12"/>
    <p:sldId id="283" r:id="rId13"/>
    <p:sldId id="284" r:id="rId14"/>
    <p:sldId id="282" r:id="rId15"/>
    <p:sldId id="279" r:id="rId16"/>
    <p:sldId id="280" r:id="rId17"/>
    <p:sldId id="287" r:id="rId18"/>
    <p:sldId id="288" r:id="rId19"/>
    <p:sldId id="266" r:id="rId20"/>
    <p:sldId id="267" r:id="rId21"/>
    <p:sldId id="263" r:id="rId22"/>
    <p:sldId id="293" r:id="rId23"/>
    <p:sldId id="294" r:id="rId24"/>
    <p:sldId id="290" r:id="rId25"/>
    <p:sldId id="291" r:id="rId26"/>
    <p:sldId id="292" r:id="rId27"/>
    <p:sldId id="274" r:id="rId28"/>
    <p:sldId id="299" r:id="rId29"/>
    <p:sldId id="296" r:id="rId30"/>
    <p:sldId id="297" r:id="rId31"/>
    <p:sldId id="275" r:id="rId32"/>
    <p:sldId id="278" r:id="rId33"/>
    <p:sldId id="298" r:id="rId34"/>
    <p:sldId id="300" r:id="rId35"/>
    <p:sldId id="301" r:id="rId36"/>
    <p:sldId id="302" r:id="rId37"/>
    <p:sldId id="303" r:id="rId38"/>
    <p:sldId id="305" r:id="rId39"/>
    <p:sldId id="306" r:id="rId40"/>
    <p:sldId id="307" r:id="rId41"/>
    <p:sldId id="308" r:id="rId42"/>
    <p:sldId id="309"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E0FBD"/>
    <a:srgbClr val="000066"/>
    <a:srgbClr val="003399"/>
    <a:srgbClr val="322CA4"/>
    <a:srgbClr val="3333FF"/>
    <a:srgbClr val="B92313"/>
    <a:srgbClr val="C97403"/>
    <a:srgbClr val="C2A80A"/>
    <a:srgbClr val="C2B9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s-ES" smtClean="0"/>
              <a:t>Haga clic para modificar el estilo de título del patrón</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 smtClean="0"/>
              <a:t>Haga clic para modificar el estilo de subtítulo del patrón</a:t>
            </a:r>
            <a:endParaRPr kumimoji="0" lang="en-US"/>
          </a:p>
        </p:txBody>
      </p:sp>
      <p:sp>
        <p:nvSpPr>
          <p:cNvPr id="4" name="Date Placeholder 3"/>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A1E06E6-7AEF-4B3C-93F1-72BC135F13F9}"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A1E06E6-7AEF-4B3C-93F1-72BC135F13F9}"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s-ES" smtClean="0"/>
              <a:t>Haga clic para modificar el estilo de título del patrón</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 smtClean="0"/>
              <a:t>Haga clic en el icono para agregar una imagen</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8FEC725-7F30-42A8-BF2D-093CC114A02C}" type="datetimeFigureOut">
              <a:rPr lang="es-EC" smtClean="0"/>
              <a:pPr/>
              <a:t>23/09/2010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A1E06E6-7AEF-4B3C-93F1-72BC135F13F9}"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8FEC725-7F30-42A8-BF2D-093CC114A02C}" type="datetimeFigureOut">
              <a:rPr lang="es-EC" smtClean="0"/>
              <a:pPr/>
              <a:t>23/09/2010</a:t>
            </a:fld>
            <a:endParaRPr lang="es-EC"/>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8A1E06E6-7AEF-4B3C-93F1-72BC135F13F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32.wmf"/><Relationship Id="rId4" Type="http://schemas.openxmlformats.org/officeDocument/2006/relationships/image" Target="../media/image6.pn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7.jpe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0.w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2.jpeg"/><Relationship Id="rId4" Type="http://schemas.openxmlformats.org/officeDocument/2006/relationships/image" Target="../media/image6.pn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5.jpeg"/><Relationship Id="rId5" Type="http://schemas.openxmlformats.org/officeDocument/2006/relationships/image" Target="../media/image7.png"/><Relationship Id="rId10" Type="http://schemas.openxmlformats.org/officeDocument/2006/relationships/image" Target="../media/image44.jpeg"/><Relationship Id="rId4" Type="http://schemas.openxmlformats.org/officeDocument/2006/relationships/image" Target="../media/image6.pn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8.jpeg"/><Relationship Id="rId5" Type="http://schemas.openxmlformats.org/officeDocument/2006/relationships/image" Target="../media/image7.png"/><Relationship Id="rId10" Type="http://schemas.openxmlformats.org/officeDocument/2006/relationships/image" Target="../media/image47.jpeg"/><Relationship Id="rId4" Type="http://schemas.openxmlformats.org/officeDocument/2006/relationships/image" Target="../media/image6.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53.jpeg"/><Relationship Id="rId5" Type="http://schemas.openxmlformats.org/officeDocument/2006/relationships/image" Target="../media/image7.png"/><Relationship Id="rId10" Type="http://schemas.openxmlformats.org/officeDocument/2006/relationships/image" Target="../media/image52.jpeg"/><Relationship Id="rId4" Type="http://schemas.openxmlformats.org/officeDocument/2006/relationships/image" Target="../media/image6.pn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6.jpe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7.jpeg"/><Relationship Id="rId4" Type="http://schemas.openxmlformats.org/officeDocument/2006/relationships/image" Target="../media/image6.png"/><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0.jpeg"/><Relationship Id="rId5" Type="http://schemas.openxmlformats.org/officeDocument/2006/relationships/image" Target="../media/image7.png"/><Relationship Id="rId10" Type="http://schemas.openxmlformats.org/officeDocument/2006/relationships/image" Target="../media/image59.jpeg"/><Relationship Id="rId4" Type="http://schemas.openxmlformats.org/officeDocument/2006/relationships/image" Target="../media/image6.png"/><Relationship Id="rId9" Type="http://schemas.openxmlformats.org/officeDocument/2006/relationships/image" Target="../media/image58.jpe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7.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images.google.com.mx/imgres?imgurl=http://www.feaav.com/convenciones/2006/imagenes/ultimas/gobernadora_zacatecas.jpg&amp;imgrefurl=http://www.feaav.com/convenciones/2006/congreso_2006.shtm&amp;h=280&amp;w=400&amp;sz=16&amp;hl=es&amp;start=7&amp;sig2=-1h2hdaXncu-89naoj10xg&amp;um=1&amp;tbnid=ORN-ob-_UsWryM:&amp;tbnh=87&amp;tbnw=124&amp;ei=qwNSSJHmNaqkpASEjMWdDw&amp;prev=/images?q=GOBERNADORA+DE+zacatecas&amp;um=1&amp;hl=es&amp;rlz=1T4SKPB_esMX261MX261&amp;sa=N" TargetMode="External"/><Relationship Id="rId5" Type="http://schemas.openxmlformats.org/officeDocument/2006/relationships/image" Target="../media/image7.png"/><Relationship Id="rId15" Type="http://schemas.openxmlformats.org/officeDocument/2006/relationships/image" Target="../media/image69.jpeg"/><Relationship Id="rId10" Type="http://schemas.openxmlformats.org/officeDocument/2006/relationships/image" Target="../media/image65.jpeg"/><Relationship Id="rId4" Type="http://schemas.openxmlformats.org/officeDocument/2006/relationships/image" Target="../media/image6.png"/><Relationship Id="rId9" Type="http://schemas.openxmlformats.org/officeDocument/2006/relationships/image" Target="../media/image64.jpeg"/><Relationship Id="rId14" Type="http://schemas.openxmlformats.org/officeDocument/2006/relationships/image" Target="../media/image68.jpe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4.jpeg"/><Relationship Id="rId18" Type="http://schemas.openxmlformats.org/officeDocument/2006/relationships/image" Target="../media/image79.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3.png"/><Relationship Id="rId17" Type="http://schemas.openxmlformats.org/officeDocument/2006/relationships/image" Target="../media/image78.jpeg"/><Relationship Id="rId2" Type="http://schemas.openxmlformats.org/officeDocument/2006/relationships/image" Target="../media/image3.jpeg"/><Relationship Id="rId16"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72.jpeg"/><Relationship Id="rId5" Type="http://schemas.openxmlformats.org/officeDocument/2006/relationships/image" Target="../media/image7.png"/><Relationship Id="rId15" Type="http://schemas.openxmlformats.org/officeDocument/2006/relationships/image" Target="../media/image76.jpeg"/><Relationship Id="rId10" Type="http://schemas.openxmlformats.org/officeDocument/2006/relationships/image" Target="../media/image71.jpeg"/><Relationship Id="rId19" Type="http://schemas.openxmlformats.org/officeDocument/2006/relationships/image" Target="../media/image80.jpeg"/><Relationship Id="rId4" Type="http://schemas.openxmlformats.org/officeDocument/2006/relationships/image" Target="../media/image6.png"/><Relationship Id="rId9" Type="http://schemas.openxmlformats.org/officeDocument/2006/relationships/image" Target="../media/image70.jpeg"/><Relationship Id="rId14" Type="http://schemas.openxmlformats.org/officeDocument/2006/relationships/image" Target="../media/image75.jpe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1.wmf"/></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2.jpe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wmf"/></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4.jpe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5.w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8.png"/><Relationship Id="rId12"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8.jpeg"/><Relationship Id="rId5" Type="http://schemas.openxmlformats.org/officeDocument/2006/relationships/image" Target="../media/image6.png"/><Relationship Id="rId10" Type="http://schemas.openxmlformats.org/officeDocument/2006/relationships/image" Target="../media/image27.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85786" y="1571612"/>
            <a:ext cx="7848872" cy="1800200"/>
          </a:xfrm>
        </p:spPr>
        <p:txBody>
          <a:bodyPr>
            <a:noAutofit/>
          </a:bodyPr>
          <a:lstStyle/>
          <a:p>
            <a:pPr algn="just"/>
            <a:r>
              <a:rPr lang="es-ES" sz="2400" b="1" dirty="0" smtClean="0">
                <a:effectLst/>
                <a:latin typeface="Arial" pitchFamily="34" charset="0"/>
                <a:cs typeface="Arial" pitchFamily="34" charset="0"/>
              </a:rPr>
              <a:t>ESTUDIO DE FACTIBILIDAD PARA LA CREACION DE UN CENTRO INFANTIL PARA LA ATENCION DE LOS NIÑOS DE MADRES QUE TRABAJAN A TIEMPO PARCIAL EN LA CIUDAD DE LAGO AGRIO, PROVINCIA DE SUCUMBIOS.</a:t>
            </a:r>
            <a:endParaRPr lang="es-EC" sz="2400" b="1" dirty="0" smtClean="0">
              <a:effectLst/>
              <a:latin typeface="Arial" pitchFamily="34" charset="0"/>
              <a:cs typeface="Arial" pitchFamily="34" charset="0"/>
            </a:endParaRPr>
          </a:p>
        </p:txBody>
      </p:sp>
      <p:sp>
        <p:nvSpPr>
          <p:cNvPr id="3" name="2 Subtítulo"/>
          <p:cNvSpPr>
            <a:spLocks noGrp="1"/>
          </p:cNvSpPr>
          <p:nvPr>
            <p:ph type="subTitle" idx="1"/>
          </p:nvPr>
        </p:nvSpPr>
        <p:spPr>
          <a:xfrm>
            <a:off x="179512" y="5157192"/>
            <a:ext cx="4427984" cy="1068150"/>
          </a:xfrm>
        </p:spPr>
        <p:txBody>
          <a:bodyPr>
            <a:normAutofit/>
          </a:bodyPr>
          <a:lstStyle/>
          <a:p>
            <a:pPr algn="l"/>
            <a:r>
              <a:rPr lang="es-EC" sz="2400" dirty="0" smtClean="0">
                <a:solidFill>
                  <a:schemeClr val="accent6">
                    <a:lumMod val="50000"/>
                  </a:schemeClr>
                </a:solidFill>
                <a:latin typeface="Arial" pitchFamily="34" charset="0"/>
                <a:cs typeface="Arial" pitchFamily="34" charset="0"/>
              </a:rPr>
              <a:t> Autora:</a:t>
            </a:r>
          </a:p>
          <a:p>
            <a:pPr algn="l"/>
            <a:r>
              <a:rPr lang="es-EC" sz="2400" dirty="0" smtClean="0">
                <a:solidFill>
                  <a:schemeClr val="accent6">
                    <a:lumMod val="50000"/>
                  </a:schemeClr>
                </a:solidFill>
                <a:latin typeface="Arial" pitchFamily="34" charset="0"/>
                <a:cs typeface="Arial" pitchFamily="34" charset="0"/>
              </a:rPr>
              <a:t> Ma. Fernanda Ríos</a:t>
            </a:r>
            <a:endParaRPr lang="es-EC" sz="2400" dirty="0">
              <a:solidFill>
                <a:schemeClr val="accent6">
                  <a:lumMod val="50000"/>
                </a:schemeClr>
              </a:solidFill>
              <a:latin typeface="Arial" pitchFamily="34" charset="0"/>
              <a:cs typeface="Arial" pitchFamily="34" charset="0"/>
            </a:endParaRPr>
          </a:p>
        </p:txBody>
      </p:sp>
      <p:pic>
        <p:nvPicPr>
          <p:cNvPr id="5" name="4 Imagen" descr="LOGO UTN.jpg"/>
          <p:cNvPicPr>
            <a:picLocks noChangeAspect="1"/>
          </p:cNvPicPr>
          <p:nvPr/>
        </p:nvPicPr>
        <p:blipFill>
          <a:blip r:embed="rId3" cstate="print"/>
          <a:stretch>
            <a:fillRect/>
          </a:stretch>
        </p:blipFill>
        <p:spPr>
          <a:xfrm>
            <a:off x="179512" y="188640"/>
            <a:ext cx="1606691" cy="1311533"/>
          </a:xfrm>
          <a:prstGeom prst="rect">
            <a:avLst/>
          </a:prstGeom>
          <a:ln>
            <a:solidFill>
              <a:schemeClr val="accent1"/>
            </a:solidFill>
          </a:ln>
        </p:spPr>
      </p:pic>
      <p:pic>
        <p:nvPicPr>
          <p:cNvPr id="6" name="Picture 5" descr="bar"/>
          <p:cNvPicPr>
            <a:picLocks noChangeAspect="1" noChangeArrowheads="1"/>
          </p:cNvPicPr>
          <p:nvPr/>
        </p:nvPicPr>
        <p:blipFill>
          <a:blip r:embed="rId4"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5"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6"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7"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8"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9" cstate="print"/>
          <a:srcRect/>
          <a:stretch>
            <a:fillRect/>
          </a:stretch>
        </p:blipFill>
        <p:spPr bwMode="auto">
          <a:xfrm>
            <a:off x="7896225" y="6581775"/>
            <a:ext cx="1247775" cy="276225"/>
          </a:xfrm>
          <a:prstGeom prst="rect">
            <a:avLst/>
          </a:prstGeom>
          <a:noFill/>
        </p:spPr>
      </p:pic>
      <p:pic>
        <p:nvPicPr>
          <p:cNvPr id="13" name="12 Imagen" descr="ajc.jpg"/>
          <p:cNvPicPr>
            <a:picLocks noChangeAspect="1"/>
          </p:cNvPicPr>
          <p:nvPr/>
        </p:nvPicPr>
        <p:blipFill>
          <a:blip r:embed="rId10" cstate="print"/>
          <a:stretch>
            <a:fillRect/>
          </a:stretch>
        </p:blipFill>
        <p:spPr>
          <a:xfrm>
            <a:off x="7020272" y="260648"/>
            <a:ext cx="1944216" cy="1080120"/>
          </a:xfrm>
          <a:prstGeom prst="rect">
            <a:avLst/>
          </a:prstGeom>
        </p:spPr>
      </p:pic>
      <p:pic>
        <p:nvPicPr>
          <p:cNvPr id="14" name="13 Imagen"/>
          <p:cNvPicPr/>
          <p:nvPr/>
        </p:nvPicPr>
        <p:blipFill>
          <a:blip r:embed="rId11" cstate="print"/>
          <a:srcRect/>
          <a:stretch>
            <a:fillRect/>
          </a:stretch>
        </p:blipFill>
        <p:spPr bwMode="auto">
          <a:xfrm>
            <a:off x="1331640" y="3573016"/>
            <a:ext cx="4680520" cy="1063256"/>
          </a:xfrm>
          <a:prstGeom prst="rect">
            <a:avLst/>
          </a:prstGeom>
          <a:noFill/>
          <a:ln>
            <a:noFill/>
          </a:ln>
          <a:effectLst>
            <a:glow rad="228600">
              <a:schemeClr val="accent3">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3" name="12 Subtítulo"/>
          <p:cNvSpPr>
            <a:spLocks noGrp="1"/>
          </p:cNvSpPr>
          <p:nvPr>
            <p:ph type="subTitle" idx="1"/>
          </p:nvPr>
        </p:nvSpPr>
        <p:spPr>
          <a:xfrm>
            <a:off x="683568" y="1412776"/>
            <a:ext cx="7200799" cy="4248472"/>
          </a:xfrm>
        </p:spPr>
        <p:txBody>
          <a:bodyPr>
            <a:normAutofit/>
          </a:bodyPr>
          <a:lstStyle/>
          <a:p>
            <a:pPr algn="l"/>
            <a:r>
              <a:rPr lang="es-EC" sz="2400" b="1" dirty="0" smtClean="0">
                <a:solidFill>
                  <a:schemeClr val="accent6">
                    <a:lumMod val="50000"/>
                  </a:schemeClr>
                </a:solidFill>
                <a:latin typeface="Arial" pitchFamily="34" charset="0"/>
                <a:cs typeface="Arial" pitchFamily="34" charset="0"/>
              </a:rPr>
              <a:t>Segmentación</a:t>
            </a:r>
          </a:p>
          <a:p>
            <a:pPr algn="l"/>
            <a:endParaRPr lang="es-EC" sz="2400" b="1" dirty="0" smtClean="0">
              <a:solidFill>
                <a:schemeClr val="accent6">
                  <a:lumMod val="50000"/>
                </a:schemeClr>
              </a:solidFill>
              <a:latin typeface="Arial" pitchFamily="34" charset="0"/>
              <a:cs typeface="Arial" pitchFamily="34" charset="0"/>
            </a:endParaRPr>
          </a:p>
          <a:p>
            <a:pPr lvl="5" algn="l">
              <a:buFont typeface="Arial" pitchFamily="34" charset="0"/>
              <a:buChar char="•"/>
            </a:pPr>
            <a:r>
              <a:rPr lang="es-ES" sz="2400" b="1" dirty="0" smtClean="0">
                <a:solidFill>
                  <a:schemeClr val="accent6">
                    <a:lumMod val="50000"/>
                  </a:schemeClr>
                </a:solidFill>
                <a:latin typeface="Arial" pitchFamily="34" charset="0"/>
                <a:cs typeface="Arial" pitchFamily="34" charset="0"/>
              </a:rPr>
              <a:t>Geográficas</a:t>
            </a:r>
          </a:p>
          <a:p>
            <a:pPr lvl="5" algn="l">
              <a:buFont typeface="Arial" pitchFamily="34" charset="0"/>
              <a:buChar char="•"/>
            </a:pPr>
            <a:endParaRPr lang="es-EC" sz="2400" b="1" dirty="0" smtClean="0">
              <a:solidFill>
                <a:schemeClr val="accent6">
                  <a:lumMod val="50000"/>
                </a:schemeClr>
              </a:solidFill>
              <a:latin typeface="Arial" pitchFamily="34" charset="0"/>
              <a:cs typeface="Arial" pitchFamily="34" charset="0"/>
            </a:endParaRPr>
          </a:p>
          <a:p>
            <a:pPr lvl="5" algn="l">
              <a:buFont typeface="Arial" pitchFamily="34" charset="0"/>
              <a:buChar char="•"/>
            </a:pPr>
            <a:r>
              <a:rPr lang="es-ES" sz="2400" b="1" dirty="0" smtClean="0">
                <a:solidFill>
                  <a:schemeClr val="accent6">
                    <a:lumMod val="50000"/>
                  </a:schemeClr>
                </a:solidFill>
                <a:latin typeface="Arial" pitchFamily="34" charset="0"/>
                <a:cs typeface="Arial" pitchFamily="34" charset="0"/>
              </a:rPr>
              <a:t>Demográficas</a:t>
            </a:r>
          </a:p>
          <a:p>
            <a:pPr lvl="5" algn="l">
              <a:buFont typeface="Arial" pitchFamily="34" charset="0"/>
              <a:buChar char="•"/>
            </a:pPr>
            <a:endParaRPr lang="es-ES" sz="2400" b="1" dirty="0" smtClean="0">
              <a:solidFill>
                <a:schemeClr val="accent6">
                  <a:lumMod val="50000"/>
                </a:schemeClr>
              </a:solidFill>
              <a:latin typeface="Arial" pitchFamily="34" charset="0"/>
              <a:cs typeface="Arial" pitchFamily="34" charset="0"/>
            </a:endParaRPr>
          </a:p>
          <a:p>
            <a:pPr lvl="5" algn="l">
              <a:buFont typeface="Arial" pitchFamily="34" charset="0"/>
              <a:buChar char="•"/>
            </a:pPr>
            <a:r>
              <a:rPr lang="es-ES" sz="2400" b="1" dirty="0" smtClean="0">
                <a:solidFill>
                  <a:schemeClr val="accent6">
                    <a:lumMod val="50000"/>
                  </a:schemeClr>
                </a:solidFill>
                <a:latin typeface="Arial" pitchFamily="34" charset="0"/>
                <a:cs typeface="Arial" pitchFamily="34" charset="0"/>
              </a:rPr>
              <a:t>Psicológicas</a:t>
            </a:r>
          </a:p>
          <a:p>
            <a:pPr lvl="5" algn="l">
              <a:buFont typeface="Arial" pitchFamily="34" charset="0"/>
              <a:buChar char="•"/>
            </a:pPr>
            <a:endParaRPr lang="es-ES" sz="2400" b="1" dirty="0" smtClean="0">
              <a:solidFill>
                <a:schemeClr val="accent6">
                  <a:lumMod val="50000"/>
                </a:schemeClr>
              </a:solidFill>
              <a:latin typeface="Arial" pitchFamily="34" charset="0"/>
              <a:cs typeface="Arial" pitchFamily="34" charset="0"/>
            </a:endParaRPr>
          </a:p>
          <a:p>
            <a:pPr lvl="5" algn="l">
              <a:buFont typeface="Arial" pitchFamily="34" charset="0"/>
              <a:buChar char="•"/>
            </a:pPr>
            <a:r>
              <a:rPr lang="es-ES" sz="2400" b="1" dirty="0" smtClean="0">
                <a:solidFill>
                  <a:schemeClr val="accent6">
                    <a:lumMod val="50000"/>
                  </a:schemeClr>
                </a:solidFill>
                <a:latin typeface="Arial" pitchFamily="34" charset="0"/>
                <a:cs typeface="Arial" pitchFamily="34" charset="0"/>
              </a:rPr>
              <a:t>Comportamiento de compra</a:t>
            </a:r>
            <a:endParaRPr lang="es-EC" sz="2400" b="1" dirty="0" smtClean="0">
              <a:solidFill>
                <a:schemeClr val="accent6">
                  <a:lumMod val="50000"/>
                </a:schemeClr>
              </a:solidFill>
              <a:latin typeface="Arial" pitchFamily="34" charset="0"/>
              <a:cs typeface="Arial" pitchFamily="34" charset="0"/>
            </a:endParaRPr>
          </a:p>
          <a:p>
            <a:pPr algn="l"/>
            <a:endParaRPr lang="es-EC" sz="2400" b="1" dirty="0">
              <a:solidFill>
                <a:schemeClr val="accent6">
                  <a:lumMod val="50000"/>
                </a:schemeClr>
              </a:solidFill>
              <a:latin typeface="Arial" pitchFamily="34" charset="0"/>
              <a:cs typeface="Arial" pitchFamily="34" charset="0"/>
            </a:endParaRPr>
          </a:p>
        </p:txBody>
      </p:sp>
      <p:sp>
        <p:nvSpPr>
          <p:cNvPr id="14" name="13 Título"/>
          <p:cNvSpPr>
            <a:spLocks noGrp="1"/>
          </p:cNvSpPr>
          <p:nvPr>
            <p:ph type="ctrTitle"/>
          </p:nvPr>
        </p:nvSpPr>
        <p:spPr>
          <a:xfrm>
            <a:off x="1403648" y="548681"/>
            <a:ext cx="6192688" cy="936104"/>
          </a:xfrm>
        </p:spPr>
        <p:txBody>
          <a:bodyPr>
            <a:normAutofit fontScale="90000"/>
          </a:bodyPr>
          <a:lstStyle/>
          <a:p>
            <a:r>
              <a:rPr lang="es-ES" b="1" dirty="0" smtClean="0">
                <a:effectLst/>
              </a:rPr>
              <a:t>Investigación</a:t>
            </a:r>
            <a:r>
              <a:rPr lang="es-EC" dirty="0" smtClean="0">
                <a:effectLst/>
              </a:rPr>
              <a:t/>
            </a:r>
            <a:br>
              <a:rPr lang="es-EC" dirty="0" smtClean="0">
                <a:effectLst/>
              </a:rPr>
            </a:br>
            <a:endParaRPr lang="es-EC" dirty="0">
              <a:effectLst/>
            </a:endParaRPr>
          </a:p>
        </p:txBody>
      </p:sp>
      <p:pic>
        <p:nvPicPr>
          <p:cNvPr id="15" name="Picture 3" descr="C:\Documents and Settings\mfrios.MAFRIOS\Configuración local\Archivos temporales de Internet\Content.IE5\03EFCNKB\MP900422303[2].jpg"/>
          <p:cNvPicPr>
            <a:picLocks noChangeAspect="1" noChangeArrowheads="1"/>
          </p:cNvPicPr>
          <p:nvPr/>
        </p:nvPicPr>
        <p:blipFill>
          <a:blip r:embed="rId9" cstate="print"/>
          <a:srcRect/>
          <a:stretch>
            <a:fillRect/>
          </a:stretch>
        </p:blipFill>
        <p:spPr bwMode="auto">
          <a:xfrm>
            <a:off x="5868144" y="1196752"/>
            <a:ext cx="2844824" cy="1900859"/>
          </a:xfrm>
          <a:prstGeom prst="rect">
            <a:avLst/>
          </a:prstGeom>
          <a:noFill/>
        </p:spPr>
      </p:pic>
      <p:pic>
        <p:nvPicPr>
          <p:cNvPr id="16" name="Picture 6" descr="C:\Documents and Settings\mfrios.MAFRIOS\Configuración local\Archivos temporales de Internet\Content.IE5\I7Y3QRUZ\dglxasset[1].aspx"/>
          <p:cNvPicPr>
            <a:picLocks noChangeAspect="1" noChangeArrowheads="1"/>
          </p:cNvPicPr>
          <p:nvPr/>
        </p:nvPicPr>
        <p:blipFill>
          <a:blip r:embed="rId10" cstate="print"/>
          <a:srcRect/>
          <a:stretch>
            <a:fillRect/>
          </a:stretch>
        </p:blipFill>
        <p:spPr bwMode="auto">
          <a:xfrm>
            <a:off x="251520" y="4869160"/>
            <a:ext cx="2379874" cy="1220534"/>
          </a:xfrm>
          <a:prstGeom prst="rect">
            <a:avLst/>
          </a:prstGeom>
          <a:noFill/>
        </p:spPr>
      </p:pic>
      <p:pic>
        <p:nvPicPr>
          <p:cNvPr id="17" name="Picture 11"/>
          <p:cNvPicPr>
            <a:picLocks noChangeAspect="1" noChangeArrowheads="1"/>
          </p:cNvPicPr>
          <p:nvPr/>
        </p:nvPicPr>
        <p:blipFill>
          <a:blip r:embed="rId11" cstate="print"/>
          <a:srcRect/>
          <a:stretch>
            <a:fillRect/>
          </a:stretch>
        </p:blipFill>
        <p:spPr bwMode="auto">
          <a:xfrm>
            <a:off x="323528" y="2348880"/>
            <a:ext cx="1485900" cy="1857375"/>
          </a:xfrm>
          <a:prstGeom prst="rect">
            <a:avLst/>
          </a:prstGeom>
          <a:noFill/>
          <a:ln w="9525">
            <a:noFill/>
            <a:miter lim="800000"/>
            <a:headEnd/>
            <a:tailEnd/>
          </a:ln>
        </p:spPr>
      </p:pic>
      <p:pic>
        <p:nvPicPr>
          <p:cNvPr id="28673" name="Picture 1" descr="G:\10_accidente.gif"/>
          <p:cNvPicPr>
            <a:picLocks noChangeAspect="1" noChangeArrowheads="1"/>
          </p:cNvPicPr>
          <p:nvPr/>
        </p:nvPicPr>
        <p:blipFill>
          <a:blip r:embed="rId12" cstate="print"/>
          <a:srcRect/>
          <a:stretch>
            <a:fillRect/>
          </a:stretch>
        </p:blipFill>
        <p:spPr bwMode="auto">
          <a:xfrm>
            <a:off x="5940152" y="3356992"/>
            <a:ext cx="1644774" cy="16283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1"/>
            <a:ext cx="9162256" cy="6857999"/>
          </a:xfrm>
          <a:prstGeom prst="rect">
            <a:avLst/>
          </a:prstGeom>
        </p:spPr>
      </p:pic>
      <p:sp>
        <p:nvSpPr>
          <p:cNvPr id="2" name="1 Título"/>
          <p:cNvSpPr>
            <a:spLocks noGrp="1"/>
          </p:cNvSpPr>
          <p:nvPr>
            <p:ph type="ctrTitle"/>
          </p:nvPr>
        </p:nvSpPr>
        <p:spPr>
          <a:xfrm>
            <a:off x="785786" y="285728"/>
            <a:ext cx="7848872" cy="785818"/>
          </a:xfrm>
        </p:spPr>
        <p:txBody>
          <a:bodyPr>
            <a:noAutofit/>
          </a:bodyPr>
          <a:lstStyle/>
          <a:p>
            <a:r>
              <a:rPr lang="es-ES" sz="3200" b="1" dirty="0" smtClean="0">
                <a:effectLst>
                  <a:outerShdw blurRad="38100" dist="38100" dir="2700000" algn="tl">
                    <a:srgbClr val="000000">
                      <a:alpha val="43137"/>
                    </a:srgbClr>
                  </a:outerShdw>
                </a:effectLst>
                <a:latin typeface="Arial" pitchFamily="34" charset="0"/>
                <a:cs typeface="Arial" pitchFamily="34" charset="0"/>
              </a:rPr>
              <a:t/>
            </a:r>
            <a:br>
              <a:rPr lang="es-ES" sz="3200" b="1" dirty="0" smtClean="0">
                <a:effectLst>
                  <a:outerShdw blurRad="38100" dist="38100" dir="2700000" algn="tl">
                    <a:srgbClr val="000000">
                      <a:alpha val="43137"/>
                    </a:srgbClr>
                  </a:outerShdw>
                </a:effectLst>
                <a:latin typeface="Arial" pitchFamily="34" charset="0"/>
                <a:cs typeface="Arial" pitchFamily="34" charset="0"/>
              </a:rPr>
            </a:br>
            <a:r>
              <a:rPr lang="es-ES" sz="3200" b="1" dirty="0" smtClean="0">
                <a:effectLst>
                  <a:outerShdw blurRad="38100" dist="38100" dir="2700000" algn="tl">
                    <a:srgbClr val="000000">
                      <a:alpha val="43137"/>
                    </a:srgbClr>
                  </a:outerShdw>
                </a:effectLst>
                <a:latin typeface="Arial" pitchFamily="34" charset="0"/>
                <a:cs typeface="Arial" pitchFamily="34" charset="0"/>
              </a:rPr>
              <a:t/>
            </a:r>
            <a:br>
              <a:rPr lang="es-ES" sz="3200" b="1" dirty="0" smtClean="0">
                <a:effectLst>
                  <a:outerShdw blurRad="38100" dist="38100" dir="2700000" algn="tl">
                    <a:srgbClr val="000000">
                      <a:alpha val="43137"/>
                    </a:srgbClr>
                  </a:outerShdw>
                </a:effectLst>
                <a:latin typeface="Arial" pitchFamily="34" charset="0"/>
                <a:cs typeface="Arial" pitchFamily="34" charset="0"/>
              </a:rPr>
            </a:br>
            <a:r>
              <a:rPr lang="es-ES" sz="3200" b="1" dirty="0" smtClean="0">
                <a:effectLst>
                  <a:outerShdw blurRad="38100" dist="38100" dir="2700000" algn="tl" rotWithShape="0">
                    <a:srgbClr val="000000">
                      <a:alpha val="43137"/>
                    </a:srgbClr>
                  </a:outerShdw>
                </a:effectLst>
              </a:rPr>
              <a:t>Marco Muestral o Universo</a:t>
            </a:r>
            <a:r>
              <a:rPr lang="es-EC" sz="3200" dirty="0" smtClean="0">
                <a:effectLst>
                  <a:outerShdw blurRad="38100" dist="38100" dir="2700000" algn="tl" rotWithShape="0">
                    <a:srgbClr val="000000">
                      <a:alpha val="43137"/>
                    </a:srgbClr>
                  </a:outerShdw>
                </a:effectLst>
              </a:rPr>
              <a:t/>
            </a:r>
            <a:br>
              <a:rPr lang="es-EC" sz="3200" dirty="0" smtClean="0">
                <a:effectLst>
                  <a:outerShdw blurRad="38100" dist="38100" dir="2700000" algn="tl" rotWithShape="0">
                    <a:srgbClr val="000000">
                      <a:alpha val="43137"/>
                    </a:srgbClr>
                  </a:outerShdw>
                </a:effectLst>
              </a:rPr>
            </a:br>
            <a:r>
              <a:rPr lang="es-ES" sz="3200" b="1" dirty="0" smtClean="0">
                <a:effectLst>
                  <a:outerShdw blurRad="38100" dist="38100" dir="2700000" algn="tl" rotWithShape="0">
                    <a:srgbClr val="000000">
                      <a:alpha val="43137"/>
                    </a:srgbClr>
                  </a:outerShdw>
                </a:effectLst>
              </a:rPr>
              <a:t> </a:t>
            </a:r>
            <a:r>
              <a:rPr lang="es-EC" sz="3200" dirty="0" smtClean="0">
                <a:effectLst>
                  <a:outerShdw blurRad="38100" dist="38100" dir="2700000" algn="tl" rotWithShape="0">
                    <a:srgbClr val="000000">
                      <a:alpha val="43137"/>
                    </a:srgbClr>
                  </a:outerShdw>
                </a:effectLst>
              </a:rPr>
              <a:t/>
            </a:r>
            <a:br>
              <a:rPr lang="es-EC" sz="3200" dirty="0" smtClean="0">
                <a:effectLst>
                  <a:outerShdw blurRad="38100" dist="38100" dir="2700000" algn="tl" rotWithShape="0">
                    <a:srgbClr val="000000">
                      <a:alpha val="43137"/>
                    </a:srgbClr>
                  </a:outerShdw>
                </a:effectLst>
              </a:rPr>
            </a:br>
            <a:r>
              <a:rPr lang="es-EC" sz="3200" dirty="0" smtClean="0">
                <a:effectLst>
                  <a:outerShdw blurRad="38100" dist="38100" dir="2700000" algn="tl">
                    <a:srgbClr val="000000">
                      <a:alpha val="43137"/>
                    </a:srgbClr>
                  </a:outerShdw>
                </a:effectLst>
                <a:latin typeface="Arial" pitchFamily="34" charset="0"/>
                <a:cs typeface="Arial" pitchFamily="34" charset="0"/>
              </a:rPr>
              <a:t/>
            </a:r>
            <a:br>
              <a:rPr lang="es-EC" sz="3200" dirty="0" smtClean="0">
                <a:effectLst>
                  <a:outerShdw blurRad="38100" dist="38100" dir="2700000" algn="tl">
                    <a:srgbClr val="000000">
                      <a:alpha val="43137"/>
                    </a:srgbClr>
                  </a:outerShdw>
                </a:effectLst>
                <a:latin typeface="Arial" pitchFamily="34" charset="0"/>
                <a:cs typeface="Arial" pitchFamily="34" charset="0"/>
              </a:rPr>
            </a:br>
            <a:endParaRPr lang="es-EC" sz="3200"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285720" y="785794"/>
          <a:ext cx="8572565" cy="5640730"/>
        </p:xfrm>
        <a:graphic>
          <a:graphicData uri="http://schemas.openxmlformats.org/drawingml/2006/table">
            <a:tbl>
              <a:tblPr/>
              <a:tblGrid>
                <a:gridCol w="1043615"/>
                <a:gridCol w="733370"/>
                <a:gridCol w="617780"/>
                <a:gridCol w="617780"/>
                <a:gridCol w="617780"/>
                <a:gridCol w="617780"/>
                <a:gridCol w="617780"/>
                <a:gridCol w="617780"/>
                <a:gridCol w="617780"/>
                <a:gridCol w="617780"/>
                <a:gridCol w="617780"/>
                <a:gridCol w="617780"/>
                <a:gridCol w="617780"/>
              </a:tblGrid>
              <a:tr h="222756">
                <a:tc gridSpan="13">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ECUADOR:  PROYECCIÓN DE POBLACIÓN POR ÁREAS Y AÑOS CALENDARIO, SEGÚN PROVINCIAS Y CANTONES </a:t>
                      </a:r>
                      <a:endParaRPr lang="es-EC" sz="1100" b="1" dirty="0">
                        <a:solidFill>
                          <a:schemeClr val="accent6">
                            <a:lumMod val="50000"/>
                          </a:schemeClr>
                        </a:solidFill>
                        <a:latin typeface="Arial"/>
                        <a:ea typeface="Calibri"/>
                        <a:cs typeface="Calibri"/>
                      </a:endParaRPr>
                    </a:p>
                  </a:txBody>
                  <a:tcPr marL="38073" marR="38073"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756">
                <a:tc gridSpan="13">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PERÍODO  2001 - 2010</a:t>
                      </a:r>
                      <a:endParaRPr lang="es-EC" sz="1100" b="1" dirty="0">
                        <a:solidFill>
                          <a:schemeClr val="accent6">
                            <a:lumMod val="50000"/>
                          </a:schemeClr>
                        </a:solidFill>
                        <a:latin typeface="Arial"/>
                        <a:ea typeface="Calibri"/>
                        <a:cs typeface="Calibri"/>
                      </a:endParaRPr>
                    </a:p>
                  </a:txBody>
                  <a:tcPr marL="38073" marR="38073"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756">
                <a:tc>
                  <a:txBody>
                    <a:bodyPr/>
                    <a:lstStyle/>
                    <a:p>
                      <a:pPr algn="ctr">
                        <a:lnSpc>
                          <a:spcPct val="115000"/>
                        </a:lnSpc>
                        <a:spcAft>
                          <a:spcPts val="0"/>
                        </a:spcAft>
                      </a:pPr>
                      <a:endParaRPr lang="es-EC" sz="1100" b="1">
                        <a:solidFill>
                          <a:schemeClr val="accent6">
                            <a:lumMod val="50000"/>
                          </a:schemeClr>
                        </a:solidFill>
                        <a:latin typeface="Arial"/>
                        <a:ea typeface="Calibri"/>
                        <a:cs typeface="Calibri"/>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100" b="1" dirty="0">
                        <a:solidFill>
                          <a:schemeClr val="accent6">
                            <a:lumMod val="50000"/>
                          </a:schemeClr>
                        </a:solidFill>
                        <a:latin typeface="Arial"/>
                        <a:ea typeface="Calibri"/>
                        <a:cs typeface="Arial"/>
                      </a:endParaRPr>
                    </a:p>
                  </a:txBody>
                  <a:tcPr marL="38073" marR="38073" marT="0" marB="0" anchor="ctr">
                    <a:lnL>
                      <a:noFill/>
                    </a:lnL>
                    <a:lnR>
                      <a:noFill/>
                    </a:lnR>
                    <a:lnT>
                      <a:noFill/>
                    </a:lnT>
                    <a:lnB w="12700" cap="flat" cmpd="sng" algn="ctr">
                      <a:solidFill>
                        <a:srgbClr val="000000"/>
                      </a:solidFill>
                      <a:prstDash val="solid"/>
                      <a:round/>
                      <a:headEnd type="none" w="med" len="med"/>
                      <a:tailEnd type="none" w="med" len="med"/>
                    </a:lnB>
                  </a:tcPr>
                </a:tc>
              </a:tr>
              <a:tr h="377638">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PROVINCIAS   Y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gridSpan="3">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AÑO 2007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AÑO 2008</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a:solidFill>
                            <a:schemeClr val="accent6">
                              <a:lumMod val="50000"/>
                            </a:schemeClr>
                          </a:solidFill>
                          <a:latin typeface="Arial"/>
                          <a:ea typeface="Calibri"/>
                          <a:cs typeface="Arial"/>
                        </a:rPr>
                        <a:t>AÑO 2009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a:solidFill>
                            <a:schemeClr val="accent6">
                              <a:lumMod val="50000"/>
                            </a:schemeClr>
                          </a:solidFill>
                          <a:latin typeface="Arial"/>
                          <a:ea typeface="Calibri"/>
                          <a:cs typeface="Arial"/>
                        </a:rPr>
                        <a:t>AÑO 2010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r>
              <a:tr h="369278">
                <a:tc>
                  <a:txBody>
                    <a:bodyPr/>
                    <a:lstStyle/>
                    <a:p>
                      <a:pPr algn="ctr">
                        <a:lnSpc>
                          <a:spcPct val="115000"/>
                        </a:lnSpc>
                        <a:spcAft>
                          <a:spcPts val="0"/>
                        </a:spcAft>
                      </a:pPr>
                      <a:r>
                        <a:rPr lang="es-EC" sz="1100" b="1">
                          <a:solidFill>
                            <a:schemeClr val="accent6">
                              <a:lumMod val="50000"/>
                            </a:schemeClr>
                          </a:solidFill>
                          <a:latin typeface="Arial"/>
                          <a:ea typeface="Calibri"/>
                          <a:cs typeface="Arial"/>
                        </a:rPr>
                        <a:t>CANTONES</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rowSpan="2">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TOTAL</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TOTAL</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a:lnSpc>
                          <a:spcPct val="115000"/>
                        </a:lnSpc>
                        <a:spcAft>
                          <a:spcPts val="0"/>
                        </a:spcAft>
                      </a:pPr>
                      <a:r>
                        <a:rPr lang="es-EC" sz="1100" b="1">
                          <a:solidFill>
                            <a:schemeClr val="accent6">
                              <a:lumMod val="50000"/>
                            </a:schemeClr>
                          </a:solidFill>
                          <a:latin typeface="Arial"/>
                          <a:ea typeface="Calibri"/>
                          <a:cs typeface="Arial"/>
                        </a:rPr>
                        <a:t>TOTAL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a:lnSpc>
                          <a:spcPct val="115000"/>
                        </a:lnSpc>
                        <a:spcAft>
                          <a:spcPts val="0"/>
                        </a:spcAft>
                      </a:pPr>
                      <a:r>
                        <a:rPr lang="es-EC" sz="1100" b="1">
                          <a:solidFill>
                            <a:schemeClr val="accent6">
                              <a:lumMod val="50000"/>
                            </a:schemeClr>
                          </a:solidFill>
                          <a:latin typeface="Arial"/>
                          <a:ea typeface="Calibri"/>
                          <a:cs typeface="Arial"/>
                        </a:rPr>
                        <a:t>TOTAL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AREA</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AREA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r h="377638">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C"/>
                    </a:p>
                  </a:txBody>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URBANA</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RURAL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C"/>
                    </a:p>
                  </a:txBody>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URBANA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RURAL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C"/>
                    </a:p>
                  </a:txBody>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URBANA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RURAL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C"/>
                    </a:p>
                  </a:txBody>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URBANA</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RURAL</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r h="246271">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92544">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SUCUMBIOS</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163.447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74.463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88.984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168.721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78.494</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90.227</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173.461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81.989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91.472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177.561</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84.840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92.721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46271">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119">
                <a:tc>
                  <a:txBody>
                    <a:bodyPr/>
                    <a:lstStyle/>
                    <a:p>
                      <a:pPr algn="ctr">
                        <a:lnSpc>
                          <a:spcPct val="115000"/>
                        </a:lnSpc>
                        <a:spcAft>
                          <a:spcPts val="0"/>
                        </a:spcAft>
                      </a:pPr>
                      <a:r>
                        <a:rPr lang="es-EC" sz="1100" b="1">
                          <a:solidFill>
                            <a:schemeClr val="accent6">
                              <a:lumMod val="50000"/>
                            </a:schemeClr>
                          </a:solidFill>
                          <a:latin typeface="Arial"/>
                          <a:ea typeface="Calibri"/>
                          <a:cs typeface="Arial"/>
                        </a:rPr>
                        <a:t>LAGO AGRIO</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85.078</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50.784</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34.294</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87.823</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53.533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34.290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90.289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55.917</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34.372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92.424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57.862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34.562</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r>
              <a:tr h="492544">
                <a:tc>
                  <a:txBody>
                    <a:bodyPr/>
                    <a:lstStyle/>
                    <a:p>
                      <a:pPr algn="ctr">
                        <a:lnSpc>
                          <a:spcPct val="115000"/>
                        </a:lnSpc>
                        <a:spcAft>
                          <a:spcPts val="0"/>
                        </a:spcAft>
                      </a:pPr>
                      <a:r>
                        <a:rPr lang="es-EC" sz="1100" b="1">
                          <a:solidFill>
                            <a:schemeClr val="accent6">
                              <a:lumMod val="50000"/>
                            </a:schemeClr>
                          </a:solidFill>
                          <a:latin typeface="Arial"/>
                          <a:ea typeface="Calibri"/>
                          <a:cs typeface="Arial"/>
                        </a:rPr>
                        <a:t>GONZALO PIZARRO</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8.773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2.504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6.269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9.057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2.640</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6.417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9.311</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2.757</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6.554</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9.531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2.853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6.678</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119">
                <a:tc>
                  <a:txBody>
                    <a:bodyPr/>
                    <a:lstStyle/>
                    <a:p>
                      <a:pPr algn="ctr">
                        <a:lnSpc>
                          <a:spcPct val="115000"/>
                        </a:lnSpc>
                        <a:spcAft>
                          <a:spcPts val="0"/>
                        </a:spcAft>
                      </a:pPr>
                      <a:r>
                        <a:rPr lang="es-EC" sz="1100" b="1">
                          <a:solidFill>
                            <a:schemeClr val="accent6">
                              <a:lumMod val="50000"/>
                            </a:schemeClr>
                          </a:solidFill>
                          <a:latin typeface="Arial"/>
                          <a:ea typeface="Calibri"/>
                          <a:cs typeface="Arial"/>
                        </a:rPr>
                        <a:t>PUTUMAYO</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7.774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2.229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5.545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8.025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2.350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5.675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8.251</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2.455</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5.796</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8.446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2.540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5.906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92544">
                <a:tc>
                  <a:txBody>
                    <a:bodyPr/>
                    <a:lstStyle/>
                    <a:p>
                      <a:pPr algn="ctr">
                        <a:lnSpc>
                          <a:spcPct val="115000"/>
                        </a:lnSpc>
                        <a:spcAft>
                          <a:spcPts val="0"/>
                        </a:spcAft>
                      </a:pPr>
                      <a:r>
                        <a:rPr lang="es-EC" sz="1100" b="1">
                          <a:solidFill>
                            <a:schemeClr val="accent6">
                              <a:lumMod val="50000"/>
                            </a:schemeClr>
                          </a:solidFill>
                          <a:latin typeface="Arial"/>
                          <a:ea typeface="Calibri"/>
                          <a:cs typeface="Arial"/>
                        </a:rPr>
                        <a:t>SHUSHUFINDI</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40.546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15.537</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25.009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41.854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16.378</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25.476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43.030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17.107</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25.923</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44.047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17.702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26.345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119">
                <a:tc>
                  <a:txBody>
                    <a:bodyPr/>
                    <a:lstStyle/>
                    <a:p>
                      <a:pPr algn="ctr">
                        <a:lnSpc>
                          <a:spcPct val="115000"/>
                        </a:lnSpc>
                        <a:spcAft>
                          <a:spcPts val="0"/>
                        </a:spcAft>
                      </a:pPr>
                      <a:r>
                        <a:rPr lang="es-EC" sz="1100" b="1">
                          <a:solidFill>
                            <a:schemeClr val="accent6">
                              <a:lumMod val="50000"/>
                            </a:schemeClr>
                          </a:solidFill>
                          <a:latin typeface="Arial"/>
                          <a:ea typeface="Calibri"/>
                          <a:cs typeface="Arial"/>
                        </a:rPr>
                        <a:t>SUCUMBIOS</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3.573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814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2.759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3.688</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858</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2.830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3.792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896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2.896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3.881</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927</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2.954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119">
                <a:tc>
                  <a:txBody>
                    <a:bodyPr/>
                    <a:lstStyle/>
                    <a:p>
                      <a:pPr algn="ctr">
                        <a:lnSpc>
                          <a:spcPct val="115000"/>
                        </a:lnSpc>
                        <a:spcAft>
                          <a:spcPts val="0"/>
                        </a:spcAft>
                      </a:pPr>
                      <a:r>
                        <a:rPr lang="es-EC" sz="1100" b="1">
                          <a:solidFill>
                            <a:schemeClr val="accent6">
                              <a:lumMod val="50000"/>
                            </a:schemeClr>
                          </a:solidFill>
                          <a:latin typeface="Arial"/>
                          <a:ea typeface="Calibri"/>
                          <a:cs typeface="Arial"/>
                        </a:rPr>
                        <a:t>CASCALES</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9.334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1.931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7.403</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9.635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2.035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7.600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9.906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2.126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7.780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10.140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2.200</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7.940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119">
                <a:tc>
                  <a:txBody>
                    <a:bodyPr/>
                    <a:lstStyle/>
                    <a:p>
                      <a:pPr algn="ctr">
                        <a:lnSpc>
                          <a:spcPct val="115000"/>
                        </a:lnSpc>
                        <a:spcAft>
                          <a:spcPts val="0"/>
                        </a:spcAft>
                      </a:pPr>
                      <a:r>
                        <a:rPr lang="es-EC" sz="1100" b="1">
                          <a:solidFill>
                            <a:schemeClr val="accent6">
                              <a:lumMod val="50000"/>
                            </a:schemeClr>
                          </a:solidFill>
                          <a:latin typeface="Arial"/>
                          <a:ea typeface="Calibri"/>
                          <a:cs typeface="Arial"/>
                        </a:rPr>
                        <a:t>CUYABENO</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8.369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664</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7.705</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8.639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700</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7.939</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8.882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731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8.151</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9.092</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756</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8.336</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271">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accent6">
                              <a:lumMod val="50000"/>
                            </a:schemeClr>
                          </a:solidFill>
                          <a:latin typeface="Arial"/>
                          <a:ea typeface="Calibri"/>
                          <a:cs typeface="Arial"/>
                        </a:rPr>
                        <a:t> </a:t>
                      </a:r>
                      <a:endParaRPr lang="es-EC" sz="1100" b="1">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chemeClr val="accent6">
                              <a:lumMod val="50000"/>
                            </a:schemeClr>
                          </a:solidFill>
                          <a:latin typeface="Arial"/>
                          <a:ea typeface="Calibri"/>
                          <a:cs typeface="Arial"/>
                        </a:rPr>
                        <a:t> </a:t>
                      </a:r>
                      <a:endParaRPr lang="es-EC" sz="1100" b="1" dirty="0">
                        <a:solidFill>
                          <a:schemeClr val="accent6">
                            <a:lumMod val="50000"/>
                          </a:schemeClr>
                        </a:solidFill>
                        <a:latin typeface="Arial"/>
                        <a:ea typeface="Calibri"/>
                        <a:cs typeface="Calibri"/>
                      </a:endParaRPr>
                    </a:p>
                  </a:txBody>
                  <a:tcPr marL="38073" marR="38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14348" y="214290"/>
            <a:ext cx="7848872" cy="785818"/>
          </a:xfrm>
        </p:spPr>
        <p:txBody>
          <a:bodyPr>
            <a:noAutofit/>
          </a:bodyPr>
          <a:lstStyle/>
          <a:p>
            <a:r>
              <a:rPr lang="es-ES" sz="3200" b="1" dirty="0" smtClean="0">
                <a:latin typeface="Arial" pitchFamily="34" charset="0"/>
                <a:cs typeface="Arial" pitchFamily="34" charset="0"/>
              </a:rPr>
              <a:t>Tamaño de la Muestra</a:t>
            </a: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928670"/>
            <a:ext cx="7643866" cy="5092618"/>
          </a:xfrm>
        </p:spPr>
        <p:txBody>
          <a:bodyPr>
            <a:noAutofit/>
          </a:bodyPr>
          <a:lstStyle/>
          <a:p>
            <a:pPr marL="0" lvl="1" algn="just"/>
            <a:r>
              <a:rPr lang="es-ES" sz="1800" dirty="0" smtClean="0">
                <a:solidFill>
                  <a:schemeClr val="accent6">
                    <a:lumMod val="50000"/>
                  </a:schemeClr>
                </a:solidFill>
              </a:rPr>
              <a:t>Parte de la investigación definimos el total de 177.561 habitantes en la provincia de Sucumbíos, donde el 57.862 son de población urbana es decir el 32,5871%, a este porcentaje lo inferimos en la población de Sucumbíos a los niños de 1-4 años que es un total de 16.958, que nos da un porcentaje de 32,5871%, donde la parte a  utilizar de la población solo es urbana es de 5.526.</a:t>
            </a:r>
            <a:endParaRPr lang="es-EC" sz="1800" dirty="0" smtClean="0">
              <a:solidFill>
                <a:schemeClr val="accent6">
                  <a:lumMod val="50000"/>
                </a:schemeClr>
              </a:solidFill>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endParaRPr lang="es-ES" sz="1800" b="1" dirty="0" smtClean="0">
              <a:solidFill>
                <a:schemeClr val="accent6">
                  <a:lumMod val="50000"/>
                </a:schemeClr>
              </a:solidFill>
              <a:latin typeface="Arial" pitchFamily="34" charset="0"/>
              <a:cs typeface="Arial" pitchFamily="34" charset="0"/>
            </a:endParaRPr>
          </a:p>
          <a:p>
            <a:pPr marL="0" lvl="1" algn="just"/>
            <a:r>
              <a:rPr lang="es-ES" sz="1800" b="1" dirty="0" smtClean="0">
                <a:solidFill>
                  <a:schemeClr val="accent5">
                    <a:lumMod val="50000"/>
                  </a:schemeClr>
                </a:solidFill>
              </a:rPr>
              <a:t>n = 	71	TAMAÑO DE LA MUESTRA</a:t>
            </a:r>
            <a:endParaRPr lang="es-EC" sz="1800" b="1" dirty="0" smtClean="0">
              <a:solidFill>
                <a:schemeClr val="accent5">
                  <a:lumMod val="50000"/>
                </a:schemeClr>
              </a:solidFill>
            </a:endParaRPr>
          </a:p>
          <a:p>
            <a:pPr marL="0" lvl="1" algn="just"/>
            <a:endParaRPr lang="es-ES" sz="1800" b="1" dirty="0" smtClean="0">
              <a:solidFill>
                <a:schemeClr val="accent6">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1115616" y="2857498"/>
          <a:ext cx="6480720" cy="2659734"/>
        </p:xfrm>
        <a:graphic>
          <a:graphicData uri="http://schemas.openxmlformats.org/drawingml/2006/table">
            <a:tbl>
              <a:tblPr/>
              <a:tblGrid>
                <a:gridCol w="6480720"/>
              </a:tblGrid>
              <a:tr h="443289">
                <a:tc>
                  <a:txBody>
                    <a:bodyPr/>
                    <a:lstStyle/>
                    <a:p>
                      <a:pPr marL="457200" algn="just">
                        <a:lnSpc>
                          <a:spcPct val="115000"/>
                        </a:lnSpc>
                        <a:spcAft>
                          <a:spcPts val="1000"/>
                        </a:spcAft>
                      </a:pPr>
                      <a:r>
                        <a:rPr lang="es-ES" sz="1200" b="1" dirty="0">
                          <a:solidFill>
                            <a:schemeClr val="bg1">
                              <a:lumMod val="75000"/>
                              <a:lumOff val="25000"/>
                            </a:schemeClr>
                          </a:solidFill>
                          <a:latin typeface="Arial"/>
                          <a:ea typeface="Calibri"/>
                          <a:cs typeface="Arial"/>
                        </a:rPr>
                        <a:t>N                Población                                                                                      5.526</a:t>
                      </a:r>
                      <a:endParaRPr lang="es-EC" sz="1100" b="1" dirty="0">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9">
                <a:tc>
                  <a:txBody>
                    <a:bodyPr/>
                    <a:lstStyle/>
                    <a:p>
                      <a:pPr marL="457200" algn="just">
                        <a:lnSpc>
                          <a:spcPct val="115000"/>
                        </a:lnSpc>
                        <a:spcAft>
                          <a:spcPts val="1000"/>
                        </a:spcAft>
                      </a:pPr>
                      <a:r>
                        <a:rPr lang="es-ES" sz="1200" b="1">
                          <a:solidFill>
                            <a:schemeClr val="bg1">
                              <a:lumMod val="75000"/>
                              <a:lumOff val="25000"/>
                            </a:schemeClr>
                          </a:solidFill>
                          <a:latin typeface="Arial"/>
                          <a:ea typeface="Calibri"/>
                          <a:cs typeface="Arial"/>
                        </a:rPr>
                        <a:t>Z                Margen de confiabilidad 95% (1.96 desviación estándar)             1,96</a:t>
                      </a:r>
                      <a:endParaRPr lang="es-EC" sz="1100" b="1">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9">
                <a:tc>
                  <a:txBody>
                    <a:bodyPr/>
                    <a:lstStyle/>
                    <a:p>
                      <a:pPr marL="457200" algn="just">
                        <a:lnSpc>
                          <a:spcPct val="115000"/>
                        </a:lnSpc>
                        <a:spcAft>
                          <a:spcPts val="1000"/>
                        </a:spcAft>
                      </a:pPr>
                      <a:r>
                        <a:rPr lang="es-ES" sz="1200" b="1" dirty="0">
                          <a:solidFill>
                            <a:schemeClr val="bg1">
                              <a:lumMod val="75000"/>
                              <a:lumOff val="25000"/>
                            </a:schemeClr>
                          </a:solidFill>
                          <a:latin typeface="Arial"/>
                          <a:ea typeface="Calibri"/>
                          <a:cs typeface="Arial"/>
                        </a:rPr>
                        <a:t>P                Probabilidad de que el evento ocurra           0.9                            0,90</a:t>
                      </a:r>
                      <a:endParaRPr lang="es-EC" sz="1100" b="1" dirty="0">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9">
                <a:tc>
                  <a:txBody>
                    <a:bodyPr/>
                    <a:lstStyle/>
                    <a:p>
                      <a:pPr marL="457200" algn="just">
                        <a:lnSpc>
                          <a:spcPct val="115000"/>
                        </a:lnSpc>
                        <a:spcAft>
                          <a:spcPts val="1000"/>
                        </a:spcAft>
                      </a:pPr>
                      <a:r>
                        <a:rPr lang="es-ES" sz="1200" b="1" dirty="0">
                          <a:solidFill>
                            <a:schemeClr val="bg1">
                              <a:lumMod val="75000"/>
                              <a:lumOff val="25000"/>
                            </a:schemeClr>
                          </a:solidFill>
                          <a:latin typeface="Arial"/>
                          <a:ea typeface="Calibri"/>
                          <a:cs typeface="Arial"/>
                        </a:rPr>
                        <a:t>Q                Probabilidad de que el evento no ocurra (1-P)          0.1               0,10</a:t>
                      </a:r>
                      <a:endParaRPr lang="es-EC" sz="1100" b="1" dirty="0">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9">
                <a:tc>
                  <a:txBody>
                    <a:bodyPr/>
                    <a:lstStyle/>
                    <a:p>
                      <a:pPr marL="457200" algn="just">
                        <a:lnSpc>
                          <a:spcPct val="115000"/>
                        </a:lnSpc>
                        <a:spcAft>
                          <a:spcPts val="1000"/>
                        </a:spcAft>
                      </a:pPr>
                      <a:r>
                        <a:rPr lang="es-ES" sz="1200" b="1">
                          <a:solidFill>
                            <a:schemeClr val="bg1">
                              <a:lumMod val="75000"/>
                              <a:lumOff val="25000"/>
                            </a:schemeClr>
                          </a:solidFill>
                          <a:latin typeface="Arial"/>
                          <a:ea typeface="Calibri"/>
                          <a:cs typeface="Arial"/>
                        </a:rPr>
                        <a:t>E                 Error de estimación                                                                       0,07</a:t>
                      </a:r>
                      <a:endParaRPr lang="es-EC" sz="1100" b="1">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89">
                <a:tc>
                  <a:txBody>
                    <a:bodyPr/>
                    <a:lstStyle/>
                    <a:p>
                      <a:pPr marL="457200" algn="just">
                        <a:lnSpc>
                          <a:spcPct val="115000"/>
                        </a:lnSpc>
                        <a:spcAft>
                          <a:spcPts val="1000"/>
                        </a:spcAft>
                      </a:pPr>
                      <a:r>
                        <a:rPr lang="es-ES" sz="1200" b="1" dirty="0">
                          <a:solidFill>
                            <a:schemeClr val="bg1">
                              <a:lumMod val="75000"/>
                              <a:lumOff val="25000"/>
                            </a:schemeClr>
                          </a:solidFill>
                          <a:latin typeface="Arial"/>
                          <a:ea typeface="Calibri"/>
                          <a:cs typeface="Arial"/>
                        </a:rPr>
                        <a:t>N-1              Factor de corrección por finitud                                                    5.525</a:t>
                      </a:r>
                      <a:endParaRPr lang="es-EC" sz="1100" b="1" dirty="0">
                        <a:solidFill>
                          <a:schemeClr val="bg1">
                            <a:lumMod val="75000"/>
                            <a:lumOff val="25000"/>
                          </a:schemeClr>
                        </a:solidFill>
                        <a:latin typeface="Arial"/>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14348" y="928670"/>
            <a:ext cx="7848872" cy="1143008"/>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effectLst/>
                <a:latin typeface="Arial" pitchFamily="34" charset="0"/>
                <a:cs typeface="Arial" pitchFamily="34" charset="0"/>
              </a:rPr>
              <a:t>Aplicación de las encuestas</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683568" y="2060848"/>
            <a:ext cx="7632848" cy="1584176"/>
          </a:xfrm>
        </p:spPr>
        <p:txBody>
          <a:bodyPr>
            <a:noAutofit/>
          </a:bodyPr>
          <a:lstStyle/>
          <a:p>
            <a:pPr marL="0" lvl="1" algn="just"/>
            <a:r>
              <a:rPr lang="es-ES" sz="1800" b="1" dirty="0" smtClean="0">
                <a:solidFill>
                  <a:schemeClr val="accent5">
                    <a:lumMod val="50000"/>
                  </a:schemeClr>
                </a:solidFill>
              </a:rPr>
              <a:t>La selección de la muestra se realizo en función de la concentración de la ciudad, para lo cual utilizamos el número de habitantes existentes en la misma.</a:t>
            </a:r>
          </a:p>
          <a:p>
            <a:pPr marL="0" lvl="1" algn="just"/>
            <a:endParaRPr lang="es-EC" sz="1800" b="1" dirty="0" smtClean="0">
              <a:solidFill>
                <a:schemeClr val="accent5">
                  <a:lumMod val="50000"/>
                </a:schemeClr>
              </a:solidFill>
            </a:endParaRPr>
          </a:p>
          <a:p>
            <a:pPr marL="0" lvl="1" algn="just"/>
            <a:r>
              <a:rPr lang="es-ES_tradnl" sz="1800" b="1" dirty="0" smtClean="0">
                <a:solidFill>
                  <a:schemeClr val="accent6">
                    <a:lumMod val="75000"/>
                  </a:schemeClr>
                </a:solidFill>
              </a:rPr>
              <a:t>¿Utiliza los servicios de Guarderías o Centro Infantiles?</a:t>
            </a:r>
            <a:endParaRPr lang="es-EC" sz="1800" b="1" dirty="0" smtClean="0">
              <a:solidFill>
                <a:schemeClr val="accent6">
                  <a:lumMod val="75000"/>
                </a:schemeClr>
              </a:solidFill>
            </a:endParaRPr>
          </a:p>
          <a:p>
            <a:pPr marL="0" lvl="1" algn="just"/>
            <a:endParaRPr lang="es-ES" sz="1800" b="1" dirty="0" smtClean="0">
              <a:solidFill>
                <a:schemeClr val="accent5">
                  <a:lumMod val="50000"/>
                </a:schemeClr>
              </a:solidFill>
              <a:latin typeface="Arial" pitchFamily="34" charset="0"/>
              <a:cs typeface="Arial" pitchFamily="34" charset="0"/>
            </a:endParaRPr>
          </a:p>
          <a:p>
            <a:pPr marL="0" lvl="1" algn="just"/>
            <a:endParaRPr lang="es-ES" sz="1800" b="1" dirty="0" smtClean="0">
              <a:solidFill>
                <a:schemeClr val="accent5">
                  <a:lumMod val="50000"/>
                </a:schemeClr>
              </a:solidFill>
              <a:latin typeface="Arial" pitchFamily="34" charset="0"/>
              <a:cs typeface="Arial" pitchFamily="34" charset="0"/>
            </a:endParaRPr>
          </a:p>
          <a:p>
            <a:pPr marL="0" lvl="1" algn="just"/>
            <a:endParaRPr lang="es-EC" sz="1800" b="1" dirty="0" smtClean="0">
              <a:solidFill>
                <a:schemeClr val="accent5">
                  <a:lumMod val="50000"/>
                </a:schemeClr>
              </a:solidFill>
              <a:latin typeface="Arial" pitchFamily="34" charset="0"/>
              <a:cs typeface="Arial" pitchFamily="34" charset="0"/>
            </a:endParaRPr>
          </a:p>
          <a:p>
            <a:pPr algn="just"/>
            <a:endParaRPr lang="es-EC" sz="18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6" name="15 Imagen" descr="Dibujo.jpg"/>
          <p:cNvPicPr>
            <a:picLocks noChangeAspect="1"/>
          </p:cNvPicPr>
          <p:nvPr/>
        </p:nvPicPr>
        <p:blipFill>
          <a:blip r:embed="rId9" cstate="print"/>
          <a:stretch>
            <a:fillRect/>
          </a:stretch>
        </p:blipFill>
        <p:spPr>
          <a:xfrm>
            <a:off x="6876256" y="260648"/>
            <a:ext cx="2016224" cy="770909"/>
          </a:xfrm>
          <a:prstGeom prst="rect">
            <a:avLst/>
          </a:prstGeom>
          <a:effectLst/>
        </p:spPr>
      </p:pic>
      <p:pic>
        <p:nvPicPr>
          <p:cNvPr id="1026" name="Imagen 4"/>
          <p:cNvPicPr>
            <a:picLocks noChangeAspect="1" noChangeArrowheads="1"/>
          </p:cNvPicPr>
          <p:nvPr/>
        </p:nvPicPr>
        <p:blipFill>
          <a:blip r:embed="rId10" cstate="print"/>
          <a:srcRect/>
          <a:stretch>
            <a:fillRect/>
          </a:stretch>
        </p:blipFill>
        <p:spPr bwMode="auto">
          <a:xfrm>
            <a:off x="1285852" y="3714752"/>
            <a:ext cx="4592637" cy="2562225"/>
          </a:xfrm>
          <a:prstGeom prst="rect">
            <a:avLst/>
          </a:prstGeom>
          <a:noFill/>
          <a:ln w="9525">
            <a:noFill/>
            <a:miter lim="800000"/>
            <a:headEnd/>
            <a:tailEnd/>
          </a:ln>
        </p:spPr>
      </p:pic>
      <p:sp>
        <p:nvSpPr>
          <p:cNvPr id="13" name="12 Rectángulo"/>
          <p:cNvSpPr/>
          <p:nvPr/>
        </p:nvSpPr>
        <p:spPr>
          <a:xfrm>
            <a:off x="2500298" y="3857628"/>
            <a:ext cx="21602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descr="guarderias_comedores_ecolog.jpg"/>
          <p:cNvPicPr>
            <a:picLocks noChangeAspect="1"/>
          </p:cNvPicPr>
          <p:nvPr/>
        </p:nvPicPr>
        <p:blipFill>
          <a:blip r:embed="rId11" cstate="print"/>
          <a:stretch>
            <a:fillRect/>
          </a:stretch>
        </p:blipFill>
        <p:spPr>
          <a:xfrm>
            <a:off x="214282" y="214290"/>
            <a:ext cx="1594895" cy="1357322"/>
          </a:xfrm>
          <a:prstGeom prst="rect">
            <a:avLst/>
          </a:prstGeom>
        </p:spPr>
      </p:pic>
      <p:pic>
        <p:nvPicPr>
          <p:cNvPr id="17" name="16 Imagen" descr="fisgon.jpg"/>
          <p:cNvPicPr>
            <a:picLocks noChangeAspect="1"/>
          </p:cNvPicPr>
          <p:nvPr/>
        </p:nvPicPr>
        <p:blipFill>
          <a:blip r:embed="rId12" cstate="print"/>
          <a:stretch>
            <a:fillRect/>
          </a:stretch>
        </p:blipFill>
        <p:spPr>
          <a:xfrm>
            <a:off x="7143768" y="3143248"/>
            <a:ext cx="1624824" cy="25955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3" name="1 Título"/>
          <p:cNvSpPr>
            <a:spLocks noGrp="1"/>
          </p:cNvSpPr>
          <p:nvPr>
            <p:ph type="ctrTitle"/>
          </p:nvPr>
        </p:nvSpPr>
        <p:spPr>
          <a:xfrm>
            <a:off x="714348" y="571480"/>
            <a:ext cx="7848872" cy="1143008"/>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_tradnl" sz="3200" b="1" dirty="0" smtClean="0">
                <a:latin typeface="Arial" pitchFamily="34" charset="0"/>
                <a:cs typeface="Arial" pitchFamily="34" charset="0"/>
              </a:rPr>
              <a:t>¿Qué servicios cree que deberían tener?</a:t>
            </a:r>
            <a:r>
              <a:rPr lang="es-EC" sz="3200" b="1" dirty="0" smtClean="0">
                <a:latin typeface="Arial" pitchFamily="34" charset="0"/>
                <a:cs typeface="Arial" pitchFamily="34" charset="0"/>
              </a:rPr>
              <a:t/>
            </a:r>
            <a:br>
              <a:rPr lang="es-EC" sz="3200" b="1" dirty="0" smtClean="0">
                <a:latin typeface="Arial" pitchFamily="34" charset="0"/>
                <a:cs typeface="Arial" pitchFamily="34" charset="0"/>
              </a:rPr>
            </a:br>
            <a:endParaRPr lang="es-EC" sz="3200" b="1" dirty="0" smtClean="0">
              <a:effectLst/>
              <a:latin typeface="Arial" pitchFamily="34" charset="0"/>
              <a:cs typeface="Arial" pitchFamily="34" charset="0"/>
            </a:endParaRPr>
          </a:p>
        </p:txBody>
      </p:sp>
      <p:pic>
        <p:nvPicPr>
          <p:cNvPr id="1026" name="Imagen 8"/>
          <p:cNvPicPr>
            <a:picLocks noChangeAspect="1" noChangeArrowheads="1"/>
          </p:cNvPicPr>
          <p:nvPr/>
        </p:nvPicPr>
        <p:blipFill>
          <a:blip r:embed="rId9" cstate="print"/>
          <a:srcRect/>
          <a:stretch>
            <a:fillRect/>
          </a:stretch>
        </p:blipFill>
        <p:spPr bwMode="auto">
          <a:xfrm>
            <a:off x="857224" y="2143116"/>
            <a:ext cx="7135677" cy="3462344"/>
          </a:xfrm>
          <a:prstGeom prst="rect">
            <a:avLst/>
          </a:prstGeom>
          <a:noFill/>
          <a:ln w="9525">
            <a:noFill/>
            <a:miter lim="800000"/>
            <a:headEnd/>
            <a:tailEnd/>
          </a:ln>
        </p:spPr>
      </p:pic>
      <p:sp>
        <p:nvSpPr>
          <p:cNvPr id="14" name="13 Rectángulo"/>
          <p:cNvSpPr/>
          <p:nvPr/>
        </p:nvSpPr>
        <p:spPr>
          <a:xfrm>
            <a:off x="3000364" y="2357430"/>
            <a:ext cx="2857520"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85728"/>
            <a:ext cx="7848872" cy="1357322"/>
          </a:xfrm>
        </p:spPr>
        <p:txBody>
          <a:bodyPr>
            <a:noAutofit/>
          </a:bodyPr>
          <a:lstStyle/>
          <a:p>
            <a:r>
              <a:rPr lang="es-ES" sz="3200" b="1" dirty="0" smtClean="0"/>
              <a:t>ANÁLISIS DE LA OFERTA</a:t>
            </a:r>
            <a:br>
              <a:rPr lang="es-ES" sz="3200" b="1" dirty="0" smtClean="0"/>
            </a:br>
            <a:endParaRPr lang="es-EC" sz="3200" dirty="0"/>
          </a:p>
        </p:txBody>
      </p:sp>
      <p:sp>
        <p:nvSpPr>
          <p:cNvPr id="3" name="2 Subtítulo"/>
          <p:cNvSpPr>
            <a:spLocks noGrp="1"/>
          </p:cNvSpPr>
          <p:nvPr>
            <p:ph type="subTitle" idx="1"/>
          </p:nvPr>
        </p:nvSpPr>
        <p:spPr>
          <a:xfrm>
            <a:off x="755576" y="1556792"/>
            <a:ext cx="7643866" cy="4012498"/>
          </a:xfrm>
        </p:spPr>
        <p:txBody>
          <a:bodyPr>
            <a:noAutofit/>
          </a:bodyPr>
          <a:lstStyle/>
          <a:p>
            <a:pPr marL="0" lvl="1" algn="just"/>
            <a:r>
              <a:rPr lang="es-ES" sz="1600" b="1" dirty="0" smtClean="0">
                <a:solidFill>
                  <a:schemeClr val="accent5">
                    <a:lumMod val="50000"/>
                  </a:schemeClr>
                </a:solidFill>
                <a:latin typeface="Arial" pitchFamily="34" charset="0"/>
                <a:cs typeface="Arial" pitchFamily="34" charset="0"/>
              </a:rPr>
              <a:t>Existen varios centros infantiles en la ciudad de los cuales se identificaron los más importantes que son 3 guarderías. Cada una de ellas tiene un beneficio económico muy diferente, a continuación describiremos cada una de ellas.</a:t>
            </a:r>
            <a:endParaRPr lang="es-EC" sz="1600" b="1" dirty="0" smtClean="0">
              <a:solidFill>
                <a:schemeClr val="accent5">
                  <a:lumMod val="50000"/>
                </a:schemeClr>
              </a:solidFill>
              <a:latin typeface="Arial" pitchFamily="34" charset="0"/>
              <a:cs typeface="Arial" pitchFamily="34" charset="0"/>
            </a:endParaRPr>
          </a:p>
          <a:p>
            <a:pPr marL="0" lvl="1" algn="just"/>
            <a:endParaRPr lang="es-ES" sz="1600" b="1" dirty="0" smtClean="0">
              <a:solidFill>
                <a:schemeClr val="accent5">
                  <a:lumMod val="50000"/>
                </a:schemeClr>
              </a:solidFill>
              <a:latin typeface="Arial" pitchFamily="34" charset="0"/>
              <a:cs typeface="Arial" pitchFamily="34" charset="0"/>
            </a:endParaRPr>
          </a:p>
          <a:p>
            <a:pPr algn="just"/>
            <a:r>
              <a:rPr lang="es-ES" sz="1600" b="1" u="sng" dirty="0" smtClean="0">
                <a:solidFill>
                  <a:schemeClr val="accent5">
                    <a:lumMod val="50000"/>
                  </a:schemeClr>
                </a:solidFill>
                <a:latin typeface="Arial" pitchFamily="34" charset="0"/>
                <a:cs typeface="Arial" pitchFamily="34" charset="0"/>
              </a:rPr>
              <a:t>Comportamiento histórico</a:t>
            </a:r>
            <a:endParaRPr lang="es-EC" sz="1600" b="1" dirty="0" smtClean="0">
              <a:solidFill>
                <a:schemeClr val="accent5">
                  <a:lumMod val="50000"/>
                </a:schemeClr>
              </a:solidFill>
              <a:latin typeface="Arial" pitchFamily="34" charset="0"/>
              <a:cs typeface="Arial" pitchFamily="34" charset="0"/>
            </a:endParaRPr>
          </a:p>
          <a:p>
            <a:pPr algn="just"/>
            <a:r>
              <a:rPr lang="es-ES" sz="1600" b="1" dirty="0" smtClean="0">
                <a:solidFill>
                  <a:schemeClr val="accent5">
                    <a:lumMod val="50000"/>
                  </a:schemeClr>
                </a:solidFill>
                <a:latin typeface="Arial" pitchFamily="34" charset="0"/>
                <a:cs typeface="Arial" pitchFamily="34" charset="0"/>
              </a:rPr>
              <a:t> </a:t>
            </a:r>
            <a:endParaRPr lang="es-EC" sz="1600" b="1" dirty="0" smtClean="0">
              <a:solidFill>
                <a:schemeClr val="accent5">
                  <a:lumMod val="50000"/>
                </a:schemeClr>
              </a:solidFill>
              <a:latin typeface="Arial" pitchFamily="34" charset="0"/>
              <a:cs typeface="Arial" pitchFamily="34" charset="0"/>
            </a:endParaRPr>
          </a:p>
          <a:p>
            <a:pPr algn="just"/>
            <a:r>
              <a:rPr lang="es-ES" sz="1600" b="1" dirty="0" smtClean="0">
                <a:solidFill>
                  <a:schemeClr val="accent5">
                    <a:lumMod val="50000"/>
                  </a:schemeClr>
                </a:solidFill>
                <a:latin typeface="Arial" pitchFamily="34" charset="0"/>
                <a:cs typeface="Arial" pitchFamily="34" charset="0"/>
              </a:rPr>
              <a:t>En el área de los centros infantiles no existían datos históricos exactos, ya que en la mayoría no existen competencias entre sí, debido a que solo se ha recogido solo datos específicos considerados para poder tener una variable que muestre su comportamiento de años anteriores.</a:t>
            </a:r>
            <a:endParaRPr lang="es-EC" sz="1600" b="1" dirty="0" smtClean="0">
              <a:solidFill>
                <a:schemeClr val="accent5">
                  <a:lumMod val="50000"/>
                </a:schemeClr>
              </a:solidFill>
              <a:latin typeface="Arial" pitchFamily="34" charset="0"/>
              <a:cs typeface="Arial" pitchFamily="34" charset="0"/>
            </a:endParaRPr>
          </a:p>
          <a:p>
            <a:pPr marL="0" lvl="1" algn="just"/>
            <a:endParaRPr lang="es-EC" sz="1600" b="1" dirty="0" smtClean="0">
              <a:solidFill>
                <a:schemeClr val="accent5">
                  <a:lumMod val="50000"/>
                </a:schemeClr>
              </a:solidFill>
              <a:latin typeface="Arial" pitchFamily="34" charset="0"/>
              <a:cs typeface="Arial" pitchFamily="34" charset="0"/>
            </a:endParaRPr>
          </a:p>
          <a:p>
            <a:pPr algn="just"/>
            <a:endParaRPr lang="es-EC" sz="16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Picture 5" descr="C:\Documents and Settings\mfrios.MAFRIOS\Configuración local\Archivos temporales de Internet\Content.IE5\WLYBS5IN\dglxasset[2].aspx"/>
          <p:cNvPicPr>
            <a:picLocks noChangeAspect="1" noChangeArrowheads="1"/>
          </p:cNvPicPr>
          <p:nvPr/>
        </p:nvPicPr>
        <p:blipFill>
          <a:blip r:embed="rId9" cstate="print"/>
          <a:srcRect/>
          <a:stretch>
            <a:fillRect/>
          </a:stretch>
        </p:blipFill>
        <p:spPr bwMode="auto">
          <a:xfrm>
            <a:off x="539552" y="4581128"/>
            <a:ext cx="2016224" cy="1828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55576" y="260648"/>
            <a:ext cx="7848872" cy="1368152"/>
          </a:xfrm>
        </p:spPr>
        <p:txBody>
          <a:bodyPr>
            <a:noAutofit/>
          </a:bodyPr>
          <a:lstStyle/>
          <a:p>
            <a:r>
              <a:rPr lang="es-ES" sz="3200" u="sng" dirty="0" smtClean="0"/>
              <a:t>Demanda actual</a:t>
            </a:r>
            <a:r>
              <a:rPr lang="es-EC" sz="3200" dirty="0" smtClean="0"/>
              <a:t/>
            </a:r>
            <a:br>
              <a:rPr lang="es-EC" sz="3200" dirty="0" smtClean="0"/>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marL="342900" lvl="1" indent="-342900" algn="l"/>
            <a:r>
              <a:rPr lang="es-ES" sz="2400" b="1" dirty="0" smtClean="0">
                <a:solidFill>
                  <a:schemeClr val="accent5">
                    <a:lumMod val="50000"/>
                  </a:schemeClr>
                </a:solidFill>
                <a:latin typeface="Arial" pitchFamily="34" charset="0"/>
                <a:cs typeface="Arial" pitchFamily="34" charset="0"/>
              </a:rPr>
              <a:t>1.- LOS ALMENDROS</a:t>
            </a:r>
          </a:p>
          <a:p>
            <a:pPr marL="342900" lvl="1" indent="-342900" algn="l"/>
            <a:endParaRPr lang="es-ES" sz="1800" b="1" dirty="0" smtClean="0">
              <a:solidFill>
                <a:schemeClr val="accent5">
                  <a:lumMod val="50000"/>
                </a:schemeClr>
              </a:solidFill>
            </a:endParaRPr>
          </a:p>
          <a:p>
            <a:pPr marL="342900" lvl="1" indent="-342900" algn="l"/>
            <a:endParaRPr lang="es-ES" sz="1800" b="1" dirty="0" smtClean="0">
              <a:solidFill>
                <a:schemeClr val="accent5">
                  <a:lumMod val="50000"/>
                </a:schemeClr>
              </a:solidFill>
            </a:endParaRPr>
          </a:p>
          <a:p>
            <a:pPr marL="342900" lvl="1" indent="-342900" algn="l">
              <a:buFont typeface="+mj-lt"/>
              <a:buAutoNum type="arabicPeriod"/>
            </a:pPr>
            <a:endParaRPr lang="es-EC" sz="1800" b="1" dirty="0" smtClean="0">
              <a:solidFill>
                <a:schemeClr val="accent5">
                  <a:lumMod val="50000"/>
                </a:schemeClr>
              </a:solidFill>
            </a:endParaRPr>
          </a:p>
          <a:p>
            <a:pPr marL="0" lvl="1" algn="l"/>
            <a:endParaRPr lang="es-ES" sz="1800" b="1" dirty="0" smtClean="0">
              <a:solidFill>
                <a:schemeClr val="accent5">
                  <a:lumMod val="50000"/>
                </a:schemeClr>
              </a:solidFill>
              <a:latin typeface="Arial" pitchFamily="34" charset="0"/>
              <a:cs typeface="Arial" pitchFamily="34" charset="0"/>
            </a:endParaRPr>
          </a:p>
          <a:p>
            <a:pPr marL="0" lvl="1" algn="l"/>
            <a:endParaRPr lang="es-EC" sz="1800" b="1" dirty="0" smtClean="0">
              <a:solidFill>
                <a:schemeClr val="accent5">
                  <a:lumMod val="50000"/>
                </a:schemeClr>
              </a:solidFill>
              <a:latin typeface="Arial" pitchFamily="34" charset="0"/>
              <a:cs typeface="Arial" pitchFamily="34" charset="0"/>
            </a:endParaRPr>
          </a:p>
          <a:p>
            <a:pPr algn="l"/>
            <a:endParaRPr lang="es-EC" sz="18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p:cNvPicPr/>
          <p:nvPr/>
        </p:nvPicPr>
        <p:blipFill>
          <a:blip r:embed="rId9" cstate="print"/>
          <a:srcRect/>
          <a:stretch>
            <a:fillRect/>
          </a:stretch>
        </p:blipFill>
        <p:spPr bwMode="auto">
          <a:xfrm>
            <a:off x="323528" y="2924944"/>
            <a:ext cx="3960440" cy="3312368"/>
          </a:xfrm>
          <a:prstGeom prst="rect">
            <a:avLst/>
          </a:prstGeom>
          <a:noFill/>
          <a:ln w="9525">
            <a:noFill/>
            <a:miter lim="800000"/>
            <a:headEnd/>
            <a:tailEnd/>
          </a:ln>
        </p:spPr>
      </p:pic>
      <p:pic>
        <p:nvPicPr>
          <p:cNvPr id="14" name="13 Imagen"/>
          <p:cNvPicPr/>
          <p:nvPr/>
        </p:nvPicPr>
        <p:blipFill>
          <a:blip r:embed="rId10" cstate="print"/>
          <a:srcRect/>
          <a:stretch>
            <a:fillRect/>
          </a:stretch>
        </p:blipFill>
        <p:spPr bwMode="auto">
          <a:xfrm>
            <a:off x="4788024" y="1628800"/>
            <a:ext cx="403244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3" name="2 Subtítulo"/>
          <p:cNvSpPr>
            <a:spLocks noGrp="1"/>
          </p:cNvSpPr>
          <p:nvPr>
            <p:ph type="subTitle" idx="1"/>
          </p:nvPr>
        </p:nvSpPr>
        <p:spPr>
          <a:xfrm>
            <a:off x="857224" y="548680"/>
            <a:ext cx="7643866" cy="5380650"/>
          </a:xfrm>
        </p:spPr>
        <p:txBody>
          <a:bodyPr>
            <a:noAutofit/>
          </a:bodyPr>
          <a:lstStyle/>
          <a:p>
            <a:pPr marL="0" lvl="1" algn="l"/>
            <a:r>
              <a:rPr lang="es-ES" sz="2400" b="1" dirty="0" smtClean="0">
                <a:solidFill>
                  <a:schemeClr val="accent5">
                    <a:lumMod val="50000"/>
                  </a:schemeClr>
                </a:solidFill>
                <a:latin typeface="Arial" pitchFamily="34" charset="0"/>
                <a:cs typeface="Arial" pitchFamily="34" charset="0"/>
              </a:rPr>
              <a:t>2.- CRISTO PEREGRINO</a:t>
            </a:r>
            <a:endParaRPr lang="es-EC" sz="2400" dirty="0" smtClean="0">
              <a:solidFill>
                <a:schemeClr val="accent5">
                  <a:lumMod val="50000"/>
                </a:schemeClr>
              </a:solidFill>
              <a:latin typeface="Arial" pitchFamily="34" charset="0"/>
              <a:cs typeface="Arial" pitchFamily="34" charset="0"/>
            </a:endParaRPr>
          </a:p>
          <a:p>
            <a:pPr marL="0" lvl="1" algn="l"/>
            <a:endParaRPr lang="es-ES" sz="1800" b="1" dirty="0" smtClean="0">
              <a:solidFill>
                <a:schemeClr val="accent5">
                  <a:lumMod val="50000"/>
                </a:schemeClr>
              </a:solidFill>
              <a:latin typeface="Arial" pitchFamily="34" charset="0"/>
              <a:cs typeface="Arial" pitchFamily="34" charset="0"/>
            </a:endParaRPr>
          </a:p>
          <a:p>
            <a:pPr marL="0" lvl="1" algn="l"/>
            <a:endParaRPr lang="es-EC" sz="1800" b="1" dirty="0" smtClean="0">
              <a:solidFill>
                <a:schemeClr val="accent5">
                  <a:lumMod val="50000"/>
                </a:schemeClr>
              </a:solidFill>
              <a:latin typeface="Arial" pitchFamily="34" charset="0"/>
              <a:cs typeface="Arial" pitchFamily="34" charset="0"/>
            </a:endParaRPr>
          </a:p>
          <a:p>
            <a:pPr algn="l"/>
            <a:endParaRPr lang="es-EC" sz="18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13 Imagen"/>
          <p:cNvPicPr/>
          <p:nvPr/>
        </p:nvPicPr>
        <p:blipFill>
          <a:blip r:embed="rId9" cstate="print"/>
          <a:srcRect/>
          <a:stretch>
            <a:fillRect/>
          </a:stretch>
        </p:blipFill>
        <p:spPr bwMode="auto">
          <a:xfrm>
            <a:off x="2411760" y="1196752"/>
            <a:ext cx="4824536" cy="2520280"/>
          </a:xfrm>
          <a:prstGeom prst="rect">
            <a:avLst/>
          </a:prstGeom>
          <a:noFill/>
          <a:ln w="9525">
            <a:noFill/>
            <a:miter lim="800000"/>
            <a:headEnd/>
            <a:tailEnd/>
          </a:ln>
        </p:spPr>
      </p:pic>
      <p:pic>
        <p:nvPicPr>
          <p:cNvPr id="8193" name="Picture 1" descr="D:\fotos de centros infantiles\DSC02247.JPG"/>
          <p:cNvPicPr>
            <a:picLocks noChangeAspect="1" noChangeArrowheads="1"/>
          </p:cNvPicPr>
          <p:nvPr/>
        </p:nvPicPr>
        <p:blipFill>
          <a:blip r:embed="rId10" cstate="print"/>
          <a:srcRect/>
          <a:stretch>
            <a:fillRect/>
          </a:stretch>
        </p:blipFill>
        <p:spPr bwMode="auto">
          <a:xfrm>
            <a:off x="4716016" y="4293096"/>
            <a:ext cx="2664296" cy="1998222"/>
          </a:xfrm>
          <a:prstGeom prst="rect">
            <a:avLst/>
          </a:prstGeom>
          <a:noFill/>
        </p:spPr>
      </p:pic>
      <p:pic>
        <p:nvPicPr>
          <p:cNvPr id="8194" name="Picture 2" descr="D:\fotos de centros infantiles\DSC02248.JPG"/>
          <p:cNvPicPr>
            <a:picLocks noChangeAspect="1" noChangeArrowheads="1"/>
          </p:cNvPicPr>
          <p:nvPr/>
        </p:nvPicPr>
        <p:blipFill>
          <a:blip r:embed="rId11" cstate="print"/>
          <a:srcRect/>
          <a:stretch>
            <a:fillRect/>
          </a:stretch>
        </p:blipFill>
        <p:spPr bwMode="auto">
          <a:xfrm>
            <a:off x="539552" y="4077072"/>
            <a:ext cx="3055888" cy="22919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3" name="2 Subtítulo"/>
          <p:cNvSpPr>
            <a:spLocks noGrp="1"/>
          </p:cNvSpPr>
          <p:nvPr>
            <p:ph type="subTitle" idx="1"/>
          </p:nvPr>
        </p:nvSpPr>
        <p:spPr>
          <a:xfrm>
            <a:off x="857224" y="332656"/>
            <a:ext cx="7643866" cy="5596674"/>
          </a:xfrm>
        </p:spPr>
        <p:txBody>
          <a:bodyPr>
            <a:noAutofit/>
          </a:bodyPr>
          <a:lstStyle/>
          <a:p>
            <a:pPr lvl="0" algn="l"/>
            <a:r>
              <a:rPr lang="es-ES" sz="2400" b="1" dirty="0" smtClean="0">
                <a:solidFill>
                  <a:schemeClr val="accent5">
                    <a:lumMod val="50000"/>
                  </a:schemeClr>
                </a:solidFill>
                <a:latin typeface="Arial" pitchFamily="34" charset="0"/>
                <a:cs typeface="Arial" pitchFamily="34" charset="0"/>
              </a:rPr>
              <a:t>3.- CEILA</a:t>
            </a:r>
            <a:endParaRPr lang="es-EC" sz="2400" dirty="0" smtClean="0">
              <a:solidFill>
                <a:schemeClr val="accent5">
                  <a:lumMod val="50000"/>
                </a:schemeClr>
              </a:solidFill>
              <a:latin typeface="Arial" pitchFamily="34" charset="0"/>
              <a:cs typeface="Arial" pitchFamily="34" charset="0"/>
            </a:endParaRPr>
          </a:p>
          <a:p>
            <a:pPr algn="l"/>
            <a:endParaRPr lang="es-EC" sz="24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13 Imagen"/>
          <p:cNvPicPr/>
          <p:nvPr/>
        </p:nvPicPr>
        <p:blipFill>
          <a:blip r:embed="rId9" cstate="print"/>
          <a:srcRect/>
          <a:stretch>
            <a:fillRect/>
          </a:stretch>
        </p:blipFill>
        <p:spPr bwMode="auto">
          <a:xfrm>
            <a:off x="899592" y="1052736"/>
            <a:ext cx="3384376" cy="2448272"/>
          </a:xfrm>
          <a:prstGeom prst="rect">
            <a:avLst/>
          </a:prstGeom>
          <a:noFill/>
          <a:ln w="9525">
            <a:noFill/>
            <a:miter lim="800000"/>
            <a:headEnd/>
            <a:tailEnd/>
          </a:ln>
        </p:spPr>
      </p:pic>
      <p:pic>
        <p:nvPicPr>
          <p:cNvPr id="15" name="14 Imagen"/>
          <p:cNvPicPr/>
          <p:nvPr/>
        </p:nvPicPr>
        <p:blipFill>
          <a:blip r:embed="rId10" cstate="print"/>
          <a:srcRect/>
          <a:stretch>
            <a:fillRect/>
          </a:stretch>
        </p:blipFill>
        <p:spPr bwMode="auto">
          <a:xfrm>
            <a:off x="5148064" y="908720"/>
            <a:ext cx="3743325" cy="2599184"/>
          </a:xfrm>
          <a:prstGeom prst="rect">
            <a:avLst/>
          </a:prstGeom>
          <a:noFill/>
          <a:ln w="9525">
            <a:noFill/>
            <a:miter lim="800000"/>
            <a:headEnd/>
            <a:tailEnd/>
          </a:ln>
        </p:spPr>
      </p:pic>
      <p:pic>
        <p:nvPicPr>
          <p:cNvPr id="7169" name="Picture 1" descr="D:\fotos de centros infantiles\DSC02244.JPG"/>
          <p:cNvPicPr>
            <a:picLocks noChangeAspect="1" noChangeArrowheads="1"/>
          </p:cNvPicPr>
          <p:nvPr/>
        </p:nvPicPr>
        <p:blipFill>
          <a:blip r:embed="rId11" cstate="print"/>
          <a:srcRect/>
          <a:stretch>
            <a:fillRect/>
          </a:stretch>
        </p:blipFill>
        <p:spPr bwMode="auto">
          <a:xfrm>
            <a:off x="899592" y="3789040"/>
            <a:ext cx="3415928" cy="25619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55576" y="260648"/>
            <a:ext cx="7848872" cy="1800200"/>
          </a:xfrm>
        </p:spPr>
        <p:txBody>
          <a:bodyPr>
            <a:noAutofit/>
          </a:bodyPr>
          <a:lstStyle/>
          <a:p>
            <a:pPr lvl="1" algn="ctr" rtl="0">
              <a:spcBef>
                <a:spcPct val="0"/>
              </a:spcBef>
            </a:pPr>
            <a:r>
              <a:rPr lang="es-EC" sz="3600" dirty="0" smtClean="0">
                <a:solidFill>
                  <a:schemeClr val="accent6">
                    <a:lumMod val="75000"/>
                  </a:schemeClr>
                </a:solidFill>
                <a:latin typeface="Arial" pitchFamily="34" charset="0"/>
                <a:cs typeface="Arial" pitchFamily="34" charset="0"/>
              </a:rPr>
              <a:t/>
            </a:r>
            <a:br>
              <a:rPr lang="es-EC" sz="3600" dirty="0" smtClean="0">
                <a:solidFill>
                  <a:schemeClr val="accent6">
                    <a:lumMod val="75000"/>
                  </a:schemeClr>
                </a:solidFill>
                <a:latin typeface="Arial" pitchFamily="34" charset="0"/>
                <a:cs typeface="Arial" pitchFamily="34" charset="0"/>
              </a:rPr>
            </a:br>
            <a:endParaRPr lang="es-EC" sz="3600" dirty="0" smtClean="0">
              <a:solidFill>
                <a:schemeClr val="accent6">
                  <a:lumMod val="75000"/>
                </a:schemeClr>
              </a:solidFill>
              <a:latin typeface="Arial" pitchFamily="34" charset="0"/>
              <a:cs typeface="Arial" pitchFamily="34" charset="0"/>
            </a:endParaRPr>
          </a:p>
        </p:txBody>
      </p:sp>
      <p:sp>
        <p:nvSpPr>
          <p:cNvPr id="3" name="2 Subtítulo"/>
          <p:cNvSpPr>
            <a:spLocks noGrp="1"/>
          </p:cNvSpPr>
          <p:nvPr>
            <p:ph type="subTitle" idx="1"/>
          </p:nvPr>
        </p:nvSpPr>
        <p:spPr>
          <a:xfrm>
            <a:off x="857224" y="5429264"/>
            <a:ext cx="4143404" cy="357190"/>
          </a:xfrm>
        </p:spPr>
        <p:txBody>
          <a:bodyPr>
            <a:noAutofit/>
          </a:bodyPr>
          <a:lstStyle/>
          <a:p>
            <a:pPr algn="l"/>
            <a:r>
              <a:rPr lang="es-EC" sz="1000" dirty="0" smtClean="0">
                <a:solidFill>
                  <a:schemeClr val="accent6">
                    <a:lumMod val="75000"/>
                  </a:schemeClr>
                </a:solidFill>
                <a:latin typeface="Arial" pitchFamily="34" charset="0"/>
                <a:cs typeface="Arial" pitchFamily="34" charset="0"/>
              </a:rPr>
              <a:t>Fuente elaborada por: Ma. Fernanda Ríos</a:t>
            </a:r>
            <a:endParaRPr lang="es-EC" sz="1000"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7" name="16 Tabla"/>
          <p:cNvGraphicFramePr>
            <a:graphicFrameLocks noGrp="1"/>
          </p:cNvGraphicFramePr>
          <p:nvPr/>
        </p:nvGraphicFramePr>
        <p:xfrm>
          <a:off x="1000100" y="1714488"/>
          <a:ext cx="6000792" cy="3643336"/>
        </p:xfrm>
        <a:graphic>
          <a:graphicData uri="http://schemas.openxmlformats.org/drawingml/2006/table">
            <a:tbl>
              <a:tblPr/>
              <a:tblGrid>
                <a:gridCol w="1047868"/>
                <a:gridCol w="1795416"/>
                <a:gridCol w="2169190"/>
                <a:gridCol w="820070"/>
                <a:gridCol w="168248"/>
              </a:tblGrid>
              <a:tr h="455417">
                <a:tc>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OFERTA</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gridSpan="4">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CENTROS INFANTILES ACTUALES</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455417">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Año</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gridSpan="4">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Tasa de crecimiento demográfico</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455417">
                <a:tc>
                  <a:txBody>
                    <a:bodyPr/>
                    <a:lstStyle/>
                    <a:p>
                      <a:pPr algn="ctr"/>
                      <a:endParaRPr lang="es-EC" sz="1600" b="1">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C. Peregrino</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Los Almendros</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CEILA</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endParaRPr lang="es-EC" sz="1600" b="1">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r h="455417">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2007</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5</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2</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30</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endParaRPr lang="es-EC" sz="1600" b="1">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r h="455417">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2008</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8</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4</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50</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endParaRPr lang="es-EC" sz="1600" b="1">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r h="455417">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2009</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10</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5</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80</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endParaRPr lang="es-EC" sz="1600" b="1">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r h="455417">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2010</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15</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8</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600" b="1">
                          <a:solidFill>
                            <a:schemeClr val="accent6">
                              <a:lumMod val="50000"/>
                            </a:schemeClr>
                          </a:solidFill>
                          <a:latin typeface="Arial"/>
                          <a:ea typeface="Times New Roman"/>
                          <a:cs typeface="Arial"/>
                        </a:rPr>
                        <a:t>100</a:t>
                      </a:r>
                      <a:endParaRPr lang="es-EC" sz="1600" b="1">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a:txBody>
                    <a:bodyPr/>
                    <a:lstStyle/>
                    <a:p>
                      <a:pPr algn="ctr"/>
                      <a:endParaRPr lang="es-EC" sz="1600" b="1" dirty="0">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r h="455417">
                <a:tc gridSpan="2">
                  <a:txBody>
                    <a:bodyPr/>
                    <a:lstStyle/>
                    <a:p>
                      <a:pPr algn="ctr">
                        <a:lnSpc>
                          <a:spcPct val="115000"/>
                        </a:lnSpc>
                        <a:spcAft>
                          <a:spcPts val="0"/>
                        </a:spcAft>
                      </a:pPr>
                      <a:r>
                        <a:rPr lang="es-EC" sz="1600" b="1" dirty="0">
                          <a:solidFill>
                            <a:schemeClr val="accent6">
                              <a:lumMod val="50000"/>
                            </a:schemeClr>
                          </a:solidFill>
                          <a:latin typeface="Arial"/>
                          <a:ea typeface="Times New Roman"/>
                          <a:cs typeface="Arial"/>
                        </a:rPr>
                        <a:t>ingresos # niños</a:t>
                      </a:r>
                      <a:endParaRPr lang="es-EC" sz="1600" b="1" dirty="0">
                        <a:solidFill>
                          <a:schemeClr val="accent6">
                            <a:lumMod val="50000"/>
                          </a:schemeClr>
                        </a:solidFill>
                        <a:latin typeface="Arial"/>
                        <a:ea typeface="Calibri"/>
                        <a:cs typeface="Calibri"/>
                      </a:endParaRPr>
                    </a:p>
                  </a:txBody>
                  <a:tcPr marL="44450" marR="44450" marT="0" marB="0" anchor="b">
                    <a:lnL>
                      <a:noFill/>
                    </a:lnL>
                    <a:lnR>
                      <a:noFill/>
                    </a:lnR>
                    <a:lnT>
                      <a:noFill/>
                    </a:lnT>
                    <a:lnB>
                      <a:noFill/>
                    </a:lnB>
                  </a:tcPr>
                </a:tc>
                <a:tc hMerge="1">
                  <a:txBody>
                    <a:bodyPr/>
                    <a:lstStyle/>
                    <a:p>
                      <a:endParaRPr lang="es-EC"/>
                    </a:p>
                  </a:txBody>
                  <a:tcPr/>
                </a:tc>
                <a:tc>
                  <a:txBody>
                    <a:bodyPr/>
                    <a:lstStyle/>
                    <a:p>
                      <a:pPr algn="ctr"/>
                      <a:endParaRPr lang="es-EC" sz="1600" b="1" dirty="0">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c>
                  <a:txBody>
                    <a:bodyPr/>
                    <a:lstStyle/>
                    <a:p>
                      <a:pPr algn="ctr"/>
                      <a:endParaRPr lang="es-EC" sz="1600" b="1" dirty="0">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c>
                  <a:txBody>
                    <a:bodyPr/>
                    <a:lstStyle/>
                    <a:p>
                      <a:pPr algn="ctr"/>
                      <a:endParaRPr lang="es-EC" sz="1600" b="1" dirty="0">
                        <a:solidFill>
                          <a:schemeClr val="accent6">
                            <a:lumMod val="50000"/>
                          </a:schemeClr>
                        </a:solidFill>
                        <a:latin typeface="Calibri"/>
                        <a:ea typeface="Times New Roman"/>
                        <a:cs typeface="Times New Roman"/>
                      </a:endParaRPr>
                    </a:p>
                  </a:txBody>
                  <a:tcPr marL="44450" marR="44450" marT="0" marB="0" anchor="b">
                    <a:lnL>
                      <a:noFill/>
                    </a:lnL>
                    <a:lnR>
                      <a:noFill/>
                    </a:lnR>
                    <a:lnT>
                      <a:noFill/>
                    </a:lnT>
                    <a:lnB>
                      <a:noFill/>
                    </a:lnB>
                  </a:tcPr>
                </a:tc>
              </a:tr>
            </a:tbl>
          </a:graphicData>
        </a:graphic>
      </p:graphicFrame>
      <p:sp>
        <p:nvSpPr>
          <p:cNvPr id="18" name="1 Título"/>
          <p:cNvSpPr txBox="1">
            <a:spLocks/>
          </p:cNvSpPr>
          <p:nvPr/>
        </p:nvSpPr>
        <p:spPr>
          <a:xfrm>
            <a:off x="642910" y="357166"/>
            <a:ext cx="7848872" cy="1357322"/>
          </a:xfrm>
          <a:prstGeom prst="rect">
            <a:avLst/>
          </a:prstGeom>
        </p:spPr>
        <p:txBody>
          <a:bodyPr vert="horz"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dirty="0" smtClean="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rPr>
              <a:t>Comportamiento Histórico de la Oferta</a:t>
            </a:r>
            <a:endParaRPr kumimoji="0" lang="es-EC" sz="3200" b="1" i="0" u="none" strike="noStrike" kern="1200" cap="none" spc="0" normalizeH="0" baseline="0" noProof="0" dirty="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pic>
        <p:nvPicPr>
          <p:cNvPr id="1026" name="Picture 2" descr="G:\colonos.jpg"/>
          <p:cNvPicPr>
            <a:picLocks noChangeAspect="1" noChangeArrowheads="1"/>
          </p:cNvPicPr>
          <p:nvPr/>
        </p:nvPicPr>
        <p:blipFill>
          <a:blip r:embed="rId3" cstate="print"/>
          <a:srcRect/>
          <a:stretch>
            <a:fillRect/>
          </a:stretch>
        </p:blipFill>
        <p:spPr bwMode="auto">
          <a:xfrm>
            <a:off x="6300192" y="260648"/>
            <a:ext cx="2664296" cy="1748872"/>
          </a:xfrm>
          <a:prstGeom prst="rect">
            <a:avLst/>
          </a:prstGeom>
          <a:noFill/>
        </p:spPr>
      </p:pic>
      <p:sp>
        <p:nvSpPr>
          <p:cNvPr id="2" name="1 Título"/>
          <p:cNvSpPr>
            <a:spLocks noGrp="1"/>
          </p:cNvSpPr>
          <p:nvPr>
            <p:ph type="title"/>
          </p:nvPr>
        </p:nvSpPr>
        <p:spPr>
          <a:xfrm>
            <a:off x="755576" y="274638"/>
            <a:ext cx="6336704" cy="1143000"/>
          </a:xfrm>
        </p:spPr>
        <p:txBody>
          <a:bodyPr>
            <a:normAutofit fontScale="90000"/>
          </a:bodyPr>
          <a:lstStyle/>
          <a:p>
            <a:r>
              <a:rPr lang="es-ES" b="1" dirty="0" smtClean="0">
                <a:latin typeface="Arial" pitchFamily="34" charset="0"/>
                <a:cs typeface="Arial" pitchFamily="34" charset="0"/>
              </a:rPr>
              <a:t>CAPITULO I</a:t>
            </a:r>
            <a:r>
              <a:rPr lang="es-EC" dirty="0" smtClean="0">
                <a:latin typeface="Arial" pitchFamily="34" charset="0"/>
                <a:cs typeface="Arial" pitchFamily="34" charset="0"/>
              </a:rPr>
              <a:t/>
            </a:r>
            <a:br>
              <a:rPr lang="es-EC" dirty="0" smtClean="0">
                <a:latin typeface="Arial" pitchFamily="34" charset="0"/>
                <a:cs typeface="Arial" pitchFamily="34" charset="0"/>
              </a:rPr>
            </a:br>
            <a:endParaRPr lang="es-EC" dirty="0">
              <a:latin typeface="Arial" pitchFamily="34" charset="0"/>
              <a:cs typeface="Arial" pitchFamily="34" charset="0"/>
            </a:endParaRPr>
          </a:p>
        </p:txBody>
      </p:sp>
      <p:sp>
        <p:nvSpPr>
          <p:cNvPr id="3" name="2 Marcador de contenido"/>
          <p:cNvSpPr>
            <a:spLocks noGrp="1"/>
          </p:cNvSpPr>
          <p:nvPr>
            <p:ph idx="1"/>
          </p:nvPr>
        </p:nvSpPr>
        <p:spPr>
          <a:xfrm>
            <a:off x="395536" y="1539949"/>
            <a:ext cx="7920880" cy="4697363"/>
          </a:xfrm>
        </p:spPr>
        <p:txBody>
          <a:bodyPr>
            <a:normAutofit lnSpcReduction="10000"/>
          </a:bodyPr>
          <a:lstStyle/>
          <a:p>
            <a:pPr algn="just">
              <a:buNone/>
            </a:pPr>
            <a:endParaRPr lang="es-ES" sz="2800" b="1" dirty="0" smtClean="0">
              <a:solidFill>
                <a:schemeClr val="accent6">
                  <a:lumMod val="50000"/>
                </a:schemeClr>
              </a:solidFill>
              <a:latin typeface="Arial" pitchFamily="34" charset="0"/>
              <a:cs typeface="Arial" pitchFamily="34" charset="0"/>
            </a:endParaRPr>
          </a:p>
          <a:p>
            <a:pPr algn="just">
              <a:buNone/>
            </a:pPr>
            <a:r>
              <a:rPr lang="es-ES" sz="2800" b="1" dirty="0" smtClean="0">
                <a:solidFill>
                  <a:schemeClr val="accent6">
                    <a:lumMod val="50000"/>
                  </a:schemeClr>
                </a:solidFill>
                <a:latin typeface="Arial" pitchFamily="34" charset="0"/>
                <a:cs typeface="Arial" pitchFamily="34" charset="0"/>
              </a:rPr>
              <a:t>DETERMINACION DE LA INVESTIGACION</a:t>
            </a:r>
            <a:endParaRPr lang="es-EC" sz="2800" dirty="0" smtClean="0">
              <a:solidFill>
                <a:schemeClr val="accent6">
                  <a:lumMod val="50000"/>
                </a:schemeClr>
              </a:solidFill>
              <a:latin typeface="Arial" pitchFamily="34" charset="0"/>
              <a:cs typeface="Arial" pitchFamily="34" charset="0"/>
            </a:endParaRPr>
          </a:p>
          <a:p>
            <a:pPr algn="just">
              <a:buNone/>
            </a:pPr>
            <a:endParaRPr lang="es-ES" sz="2800" b="1" dirty="0" smtClean="0">
              <a:solidFill>
                <a:schemeClr val="accent6">
                  <a:lumMod val="50000"/>
                </a:schemeClr>
              </a:solidFill>
              <a:latin typeface="Arial" pitchFamily="34" charset="0"/>
              <a:cs typeface="Arial" pitchFamily="34" charset="0"/>
            </a:endParaRPr>
          </a:p>
          <a:p>
            <a:pPr algn="just">
              <a:buNone/>
            </a:pPr>
            <a:r>
              <a:rPr lang="es-ES" sz="2800" b="1" dirty="0" smtClean="0">
                <a:solidFill>
                  <a:schemeClr val="accent6">
                    <a:lumMod val="50000"/>
                  </a:schemeClr>
                </a:solidFill>
                <a:latin typeface="Arial" pitchFamily="34" charset="0"/>
                <a:cs typeface="Arial" pitchFamily="34" charset="0"/>
              </a:rPr>
              <a:t>	ANTECEDENTES</a:t>
            </a:r>
            <a:endParaRPr lang="es-EC" sz="2800" dirty="0" smtClean="0">
              <a:solidFill>
                <a:schemeClr val="accent6">
                  <a:lumMod val="50000"/>
                </a:schemeClr>
              </a:solidFill>
              <a:latin typeface="Arial" pitchFamily="34" charset="0"/>
              <a:cs typeface="Arial" pitchFamily="34" charset="0"/>
            </a:endParaRPr>
          </a:p>
          <a:p>
            <a:pPr algn="just">
              <a:buNone/>
            </a:pPr>
            <a:r>
              <a:rPr lang="es-ES" sz="2800" dirty="0" smtClean="0">
                <a:solidFill>
                  <a:schemeClr val="accent6">
                    <a:lumMod val="50000"/>
                  </a:schemeClr>
                </a:solidFill>
                <a:latin typeface="Arial" pitchFamily="34" charset="0"/>
                <a:cs typeface="Arial" pitchFamily="34" charset="0"/>
              </a:rPr>
              <a:t>	La provincia de Sucumbíos, situada en la Amazonía del Ecuador, tiene una extensión de 17.947 Km². Tiene límites al norte y al este con Colombia, y al este también con Perú. Nueva Loja es la capital de la provincia y constituye el centro administrativo y comercial. </a:t>
            </a:r>
            <a:endParaRPr lang="es-EC" sz="2800" dirty="0" smtClean="0">
              <a:solidFill>
                <a:schemeClr val="accent6">
                  <a:lumMod val="50000"/>
                </a:schemeClr>
              </a:solidFill>
              <a:latin typeface="Arial" pitchFamily="34" charset="0"/>
              <a:cs typeface="Arial" pitchFamily="34" charset="0"/>
            </a:endParaRPr>
          </a:p>
          <a:p>
            <a:pPr algn="just"/>
            <a:endParaRPr lang="es-EC" sz="2800" dirty="0">
              <a:solidFill>
                <a:schemeClr val="accent6">
                  <a:lumMod val="50000"/>
                </a:schemeClr>
              </a:solidFill>
              <a:latin typeface="Arial" pitchFamily="34" charset="0"/>
              <a:cs typeface="Arial" pitchFamily="34" charset="0"/>
            </a:endParaRPr>
          </a:p>
        </p:txBody>
      </p:sp>
      <p:pic>
        <p:nvPicPr>
          <p:cNvPr id="5" name="Picture 5" descr="bar"/>
          <p:cNvPicPr>
            <a:picLocks noChangeAspect="1" noChangeArrowheads="1"/>
          </p:cNvPicPr>
          <p:nvPr/>
        </p:nvPicPr>
        <p:blipFill>
          <a:blip r:embed="rId4" cstate="print"/>
          <a:srcRect/>
          <a:stretch>
            <a:fillRect/>
          </a:stretch>
        </p:blipFill>
        <p:spPr bwMode="auto">
          <a:xfrm>
            <a:off x="0" y="6581775"/>
            <a:ext cx="1266825" cy="276225"/>
          </a:xfrm>
          <a:prstGeom prst="rect">
            <a:avLst/>
          </a:prstGeom>
          <a:noFill/>
        </p:spPr>
      </p:pic>
      <p:pic>
        <p:nvPicPr>
          <p:cNvPr id="6" name="Picture 6" descr="kity"/>
          <p:cNvPicPr>
            <a:picLocks noChangeAspect="1" noChangeArrowheads="1"/>
          </p:cNvPicPr>
          <p:nvPr/>
        </p:nvPicPr>
        <p:blipFill>
          <a:blip r:embed="rId5" cstate="print"/>
          <a:srcRect/>
          <a:stretch>
            <a:fillRect/>
          </a:stretch>
        </p:blipFill>
        <p:spPr bwMode="auto">
          <a:xfrm>
            <a:off x="1619250" y="6597650"/>
            <a:ext cx="1266825" cy="260350"/>
          </a:xfrm>
          <a:prstGeom prst="rect">
            <a:avLst/>
          </a:prstGeom>
          <a:noFill/>
        </p:spPr>
      </p:pic>
      <p:pic>
        <p:nvPicPr>
          <p:cNvPr id="7" name="Picture 7" descr="miki"/>
          <p:cNvPicPr>
            <a:picLocks noChangeAspect="1" noChangeArrowheads="1"/>
          </p:cNvPicPr>
          <p:nvPr/>
        </p:nvPicPr>
        <p:blipFill>
          <a:blip r:embed="rId6" cstate="print"/>
          <a:srcRect/>
          <a:stretch>
            <a:fillRect/>
          </a:stretch>
        </p:blipFill>
        <p:spPr bwMode="auto">
          <a:xfrm>
            <a:off x="3203575" y="6597650"/>
            <a:ext cx="1266825" cy="260350"/>
          </a:xfrm>
          <a:prstGeom prst="rect">
            <a:avLst/>
          </a:prstGeom>
          <a:noFill/>
        </p:spPr>
      </p:pic>
      <p:pic>
        <p:nvPicPr>
          <p:cNvPr id="8" name="Picture 8" descr="pan"/>
          <p:cNvPicPr>
            <a:picLocks noChangeAspect="1" noChangeArrowheads="1"/>
          </p:cNvPicPr>
          <p:nvPr/>
        </p:nvPicPr>
        <p:blipFill>
          <a:blip r:embed="rId7" cstate="print"/>
          <a:srcRect/>
          <a:stretch>
            <a:fillRect/>
          </a:stretch>
        </p:blipFill>
        <p:spPr bwMode="auto">
          <a:xfrm>
            <a:off x="4859338" y="6597650"/>
            <a:ext cx="1266825" cy="260350"/>
          </a:xfrm>
          <a:prstGeom prst="rect">
            <a:avLst/>
          </a:prstGeom>
          <a:noFill/>
        </p:spPr>
      </p:pic>
      <p:pic>
        <p:nvPicPr>
          <p:cNvPr id="9" name="Picture 9" descr="poh"/>
          <p:cNvPicPr>
            <a:picLocks noChangeAspect="1" noChangeArrowheads="1"/>
          </p:cNvPicPr>
          <p:nvPr/>
        </p:nvPicPr>
        <p:blipFill>
          <a:blip r:embed="rId8" cstate="print"/>
          <a:srcRect/>
          <a:stretch>
            <a:fillRect/>
          </a:stretch>
        </p:blipFill>
        <p:spPr bwMode="auto">
          <a:xfrm>
            <a:off x="6372225" y="6597650"/>
            <a:ext cx="1266825" cy="260350"/>
          </a:xfrm>
          <a:prstGeom prst="rect">
            <a:avLst/>
          </a:prstGeom>
          <a:noFill/>
        </p:spPr>
      </p:pic>
      <p:pic>
        <p:nvPicPr>
          <p:cNvPr id="10" name="Picture 11" descr="poke"/>
          <p:cNvPicPr>
            <a:picLocks noChangeAspect="1" noChangeArrowheads="1"/>
          </p:cNvPicPr>
          <p:nvPr/>
        </p:nvPicPr>
        <p:blipFill>
          <a:blip r:embed="rId9" cstate="print"/>
          <a:srcRect/>
          <a:stretch>
            <a:fillRect/>
          </a:stretch>
        </p:blipFill>
        <p:spPr bwMode="auto">
          <a:xfrm>
            <a:off x="7896225" y="6581775"/>
            <a:ext cx="1247775" cy="2762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642910" y="285728"/>
            <a:ext cx="7848872" cy="1382402"/>
          </a:xfrm>
        </p:spPr>
        <p:txBody>
          <a:bodyPr>
            <a:noAutofit/>
          </a:bodyPr>
          <a:lstStyle/>
          <a:p>
            <a:r>
              <a:rPr lang="es-ES" sz="3200" b="1" dirty="0" smtClean="0"/>
              <a:t>Proyección de la Oferta</a:t>
            </a:r>
            <a:endParaRPr lang="es-EC" sz="3200" b="1"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071966"/>
          </a:xfrm>
        </p:spPr>
        <p:txBody>
          <a:bodyPr>
            <a:normAutofit/>
          </a:bodyPr>
          <a:lstStyle/>
          <a:p>
            <a:pPr algn="l"/>
            <a:endParaRPr lang="es-ES" b="1" dirty="0" smtClean="0">
              <a:solidFill>
                <a:schemeClr val="accent6">
                  <a:lumMod val="75000"/>
                </a:schemeClr>
              </a:solidFill>
              <a:latin typeface="Arial" pitchFamily="34" charset="0"/>
              <a:cs typeface="Arial" pitchFamily="34" charset="0"/>
            </a:endParaRPr>
          </a:p>
          <a:p>
            <a:pPr algn="l"/>
            <a:endParaRPr lang="es-EC"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3214678" y="1285860"/>
          <a:ext cx="2143140" cy="2286015"/>
        </p:xfrm>
        <a:graphic>
          <a:graphicData uri="http://schemas.openxmlformats.org/drawingml/2006/table">
            <a:tbl>
              <a:tblPr/>
              <a:tblGrid>
                <a:gridCol w="840369"/>
                <a:gridCol w="1302771"/>
              </a:tblGrid>
              <a:tr h="526201">
                <a:tc>
                  <a:txBody>
                    <a:bodyPr/>
                    <a:lstStyle/>
                    <a:p>
                      <a:pPr algn="ctr">
                        <a:lnSpc>
                          <a:spcPct val="115000"/>
                        </a:lnSpc>
                        <a:spcAft>
                          <a:spcPts val="0"/>
                        </a:spcAft>
                      </a:pPr>
                      <a:r>
                        <a:rPr lang="es-EC" sz="1400" b="1" dirty="0">
                          <a:solidFill>
                            <a:srgbClr val="000000"/>
                          </a:solidFill>
                          <a:latin typeface="Arial"/>
                          <a:ea typeface="Times New Roman"/>
                          <a:cs typeface="Arial"/>
                        </a:rPr>
                        <a:t>Año</a:t>
                      </a:r>
                      <a:endParaRPr lang="es-EC" sz="1400" dirty="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b="1">
                          <a:solidFill>
                            <a:srgbClr val="000000"/>
                          </a:solidFill>
                          <a:latin typeface="Arial"/>
                          <a:ea typeface="Times New Roman"/>
                          <a:cs typeface="Arial"/>
                        </a:rPr>
                        <a:t># objetivo</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2007</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2445</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2008</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2578</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2009</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2692</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dirty="0">
                          <a:solidFill>
                            <a:srgbClr val="000000"/>
                          </a:solidFill>
                          <a:latin typeface="Arial"/>
                          <a:ea typeface="Times New Roman"/>
                          <a:cs typeface="Arial"/>
                        </a:rPr>
                        <a:t>2010</a:t>
                      </a:r>
                      <a:endParaRPr lang="es-EC" sz="1400" dirty="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2786</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2011</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2876</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2012</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a:solidFill>
                            <a:srgbClr val="000000"/>
                          </a:solidFill>
                          <a:latin typeface="Arial"/>
                          <a:ea typeface="Times New Roman"/>
                          <a:cs typeface="Arial"/>
                        </a:rPr>
                        <a:t>2966</a:t>
                      </a:r>
                      <a:endParaRPr lang="es-EC" sz="1400">
                        <a:latin typeface="Arial"/>
                        <a:ea typeface="Calibri"/>
                        <a:cs typeface="Calibri"/>
                      </a:endParaRPr>
                    </a:p>
                  </a:txBody>
                  <a:tcPr marL="44450" marR="44450" marT="0" marB="0" anchor="b">
                    <a:lnL>
                      <a:noFill/>
                    </a:lnL>
                    <a:lnR>
                      <a:noFill/>
                    </a:lnR>
                    <a:lnT>
                      <a:noFill/>
                    </a:lnT>
                    <a:lnB>
                      <a:noFill/>
                    </a:lnB>
                  </a:tcPr>
                </a:tc>
              </a:tr>
              <a:tr h="251402">
                <a:tc>
                  <a:txBody>
                    <a:bodyPr/>
                    <a:lstStyle/>
                    <a:p>
                      <a:pPr algn="ctr">
                        <a:lnSpc>
                          <a:spcPct val="115000"/>
                        </a:lnSpc>
                        <a:spcAft>
                          <a:spcPts val="0"/>
                        </a:spcAft>
                      </a:pPr>
                      <a:r>
                        <a:rPr lang="es-EC" sz="1400">
                          <a:solidFill>
                            <a:srgbClr val="000000"/>
                          </a:solidFill>
                          <a:latin typeface="Arial"/>
                          <a:ea typeface="Times New Roman"/>
                          <a:cs typeface="Arial"/>
                        </a:rPr>
                        <a:t>2013</a:t>
                      </a:r>
                      <a:endParaRPr lang="es-EC" sz="14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400" dirty="0">
                          <a:solidFill>
                            <a:srgbClr val="000000"/>
                          </a:solidFill>
                          <a:latin typeface="Arial"/>
                          <a:ea typeface="Times New Roman"/>
                          <a:cs typeface="Arial"/>
                        </a:rPr>
                        <a:t>3056</a:t>
                      </a:r>
                      <a:endParaRPr lang="es-EC" sz="1400" dirty="0">
                        <a:latin typeface="Arial"/>
                        <a:ea typeface="Calibri"/>
                        <a:cs typeface="Calibri"/>
                      </a:endParaRPr>
                    </a:p>
                  </a:txBody>
                  <a:tcPr marL="44450" marR="44450" marT="0" marB="0" anchor="b">
                    <a:lnL>
                      <a:noFill/>
                    </a:lnL>
                    <a:lnR>
                      <a:noFill/>
                    </a:lnR>
                    <a:lnT>
                      <a:noFill/>
                    </a:lnT>
                    <a:lnB>
                      <a:noFill/>
                    </a:lnB>
                  </a:tcPr>
                </a:tc>
              </a:tr>
            </a:tbl>
          </a:graphicData>
        </a:graphic>
      </p:graphicFrame>
      <p:pic>
        <p:nvPicPr>
          <p:cNvPr id="27649" name="Gráfico 2"/>
          <p:cNvPicPr>
            <a:picLocks noChangeAspect="1" noChangeArrowheads="1"/>
          </p:cNvPicPr>
          <p:nvPr/>
        </p:nvPicPr>
        <p:blipFill>
          <a:blip r:embed="rId9" cstate="print"/>
          <a:srcRect/>
          <a:stretch>
            <a:fillRect/>
          </a:stretch>
        </p:blipFill>
        <p:spPr bwMode="auto">
          <a:xfrm>
            <a:off x="1857356" y="3857628"/>
            <a:ext cx="4658297" cy="2286016"/>
          </a:xfrm>
          <a:prstGeom prst="rect">
            <a:avLst/>
          </a:prstGeom>
          <a:solidFill>
            <a:srgbClr val="000000"/>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85786" y="0"/>
            <a:ext cx="7848872" cy="1800200"/>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714908"/>
          </a:xfrm>
        </p:spPr>
        <p:txBody>
          <a:bodyPr>
            <a:noAutofit/>
          </a:bodyPr>
          <a:lstStyle/>
          <a:p>
            <a:endParaRPr lang="es-ES" sz="2000" b="1" dirty="0" smtClean="0">
              <a:solidFill>
                <a:schemeClr val="accent6">
                  <a:lumMod val="75000"/>
                </a:schemeClr>
              </a:solidFill>
              <a:latin typeface="Arial" pitchFamily="34" charset="0"/>
              <a:cs typeface="Arial" pitchFamily="34" charset="0"/>
            </a:endParaRPr>
          </a:p>
          <a:p>
            <a:pPr marL="0" lvl="1" algn="l"/>
            <a:endParaRPr lang="es-EC" sz="2000" b="1" dirty="0" smtClean="0">
              <a:solidFill>
                <a:schemeClr val="accent6">
                  <a:lumMod val="75000"/>
                </a:schemeClr>
              </a:solidFill>
              <a:latin typeface="Arial" pitchFamily="34" charset="0"/>
              <a:cs typeface="Arial" pitchFamily="34" charset="0"/>
            </a:endParaRPr>
          </a:p>
          <a:p>
            <a:pPr algn="l"/>
            <a:endParaRPr lang="es-EC" sz="2000" b="1"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3" name="1 Título"/>
          <p:cNvSpPr txBox="1">
            <a:spLocks/>
          </p:cNvSpPr>
          <p:nvPr/>
        </p:nvSpPr>
        <p:spPr>
          <a:xfrm>
            <a:off x="857224" y="285728"/>
            <a:ext cx="7245448" cy="857256"/>
          </a:xfrm>
          <a:prstGeom prst="rect">
            <a:avLst/>
          </a:prstGeom>
        </p:spPr>
        <p:txBody>
          <a:bodyPr vert="horz"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b="1" dirty="0" smtClean="0">
                <a:gradFill flip="none" rotWithShape="1">
                  <a:gsLst>
                    <a:gs pos="0">
                      <a:srgbClr val="000082"/>
                    </a:gs>
                    <a:gs pos="30000">
                      <a:srgbClr val="66008F"/>
                    </a:gs>
                    <a:gs pos="64999">
                      <a:srgbClr val="BA0066"/>
                    </a:gs>
                    <a:gs pos="89999">
                      <a:srgbClr val="FF0000"/>
                    </a:gs>
                    <a:gs pos="100000">
                      <a:srgbClr val="FF8200"/>
                    </a:gs>
                  </a:gsLst>
                  <a:lin ang="5400000" scaled="1"/>
                  <a:tileRect/>
                </a:gradFill>
                <a:latin typeface="Arial" pitchFamily="34" charset="0"/>
                <a:ea typeface="+mj-ea"/>
                <a:cs typeface="Arial" pitchFamily="34" charset="0"/>
              </a:rPr>
              <a:t>Demanda Actual</a:t>
            </a:r>
            <a:endParaRPr kumimoji="0" lang="es-EC" sz="3200" b="1" i="0" u="none" strike="noStrike" kern="1200" cap="none" spc="0" normalizeH="0" baseline="0" noProof="0" dirty="0" smtClean="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uLnTx/>
              <a:uFillTx/>
              <a:latin typeface="Arial" pitchFamily="34" charset="0"/>
              <a:ea typeface="+mj-ea"/>
              <a:cs typeface="Arial" pitchFamily="34" charset="0"/>
            </a:endParaRPr>
          </a:p>
        </p:txBody>
      </p:sp>
      <p:graphicFrame>
        <p:nvGraphicFramePr>
          <p:cNvPr id="14" name="13 Tabla"/>
          <p:cNvGraphicFramePr>
            <a:graphicFrameLocks noGrp="1"/>
          </p:cNvGraphicFramePr>
          <p:nvPr/>
        </p:nvGraphicFramePr>
        <p:xfrm>
          <a:off x="428596" y="1928802"/>
          <a:ext cx="2357454" cy="3435096"/>
        </p:xfrm>
        <a:graphic>
          <a:graphicData uri="http://schemas.openxmlformats.org/drawingml/2006/table">
            <a:tbl>
              <a:tblPr/>
              <a:tblGrid>
                <a:gridCol w="1598815"/>
                <a:gridCol w="758639"/>
              </a:tblGrid>
              <a:tr h="219370">
                <a:tc gridSpan="2">
                  <a:txBody>
                    <a:bodyPr/>
                    <a:lstStyle/>
                    <a:p>
                      <a:pPr algn="ctr">
                        <a:lnSpc>
                          <a:spcPct val="115000"/>
                        </a:lnSpc>
                        <a:spcAft>
                          <a:spcPts val="0"/>
                        </a:spcAft>
                      </a:pPr>
                      <a:r>
                        <a:rPr lang="es-EC" sz="1400" b="1">
                          <a:solidFill>
                            <a:srgbClr val="000000"/>
                          </a:solidFill>
                          <a:latin typeface="Arial"/>
                          <a:ea typeface="Times New Roman"/>
                          <a:cs typeface="Arial"/>
                        </a:rPr>
                        <a:t>INGRESOS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s-EC"/>
                    </a:p>
                  </a:txBody>
                  <a:tcPr/>
                </a:tc>
              </a:tr>
              <a:tr h="219370">
                <a:tc>
                  <a:txBody>
                    <a:bodyPr/>
                    <a:lstStyle/>
                    <a:p>
                      <a:pPr algn="ctr">
                        <a:lnSpc>
                          <a:spcPct val="115000"/>
                        </a:lnSpc>
                        <a:spcAft>
                          <a:spcPts val="0"/>
                        </a:spcAft>
                      </a:pPr>
                      <a:r>
                        <a:rPr lang="es-EC" sz="1400" b="1">
                          <a:solidFill>
                            <a:srgbClr val="000000"/>
                          </a:solidFill>
                          <a:latin typeface="Arial"/>
                          <a:ea typeface="Times New Roman"/>
                          <a:cs typeface="Arial"/>
                        </a:rPr>
                        <a:t>Sueldos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lnSpc>
                          <a:spcPct val="115000"/>
                        </a:lnSpc>
                        <a:spcAft>
                          <a:spcPts val="0"/>
                        </a:spcAft>
                      </a:pPr>
                      <a:r>
                        <a:rPr lang="es-EC" sz="1400" b="1">
                          <a:solidFill>
                            <a:srgbClr val="000000"/>
                          </a:solidFill>
                          <a:latin typeface="Arial"/>
                          <a:ea typeface="Times New Roman"/>
                          <a:cs typeface="Arial"/>
                        </a:rPr>
                        <a:t>%</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219370">
                <a:tc>
                  <a:txBody>
                    <a:bodyPr/>
                    <a:lstStyle/>
                    <a:p>
                      <a:pPr algn="ctr">
                        <a:lnSpc>
                          <a:spcPct val="115000"/>
                        </a:lnSpc>
                        <a:spcAft>
                          <a:spcPts val="0"/>
                        </a:spcAft>
                      </a:pPr>
                      <a:r>
                        <a:rPr lang="es-EC" sz="1400">
                          <a:solidFill>
                            <a:srgbClr val="000000"/>
                          </a:solidFill>
                          <a:latin typeface="Arial"/>
                          <a:ea typeface="Times New Roman"/>
                          <a:cs typeface="Arial"/>
                        </a:rPr>
                        <a:t>300 - 400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a:solidFill>
                            <a:srgbClr val="000000"/>
                          </a:solidFill>
                          <a:latin typeface="Arial"/>
                          <a:ea typeface="Times New Roman"/>
                          <a:cs typeface="Arial"/>
                        </a:rPr>
                        <a:t>45%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9370">
                <a:tc>
                  <a:txBody>
                    <a:bodyPr/>
                    <a:lstStyle/>
                    <a:p>
                      <a:pPr algn="ctr">
                        <a:lnSpc>
                          <a:spcPct val="115000"/>
                        </a:lnSpc>
                        <a:spcAft>
                          <a:spcPts val="0"/>
                        </a:spcAft>
                      </a:pPr>
                      <a:r>
                        <a:rPr lang="es-EC" sz="1400">
                          <a:latin typeface="Arial"/>
                          <a:ea typeface="Times New Roman"/>
                          <a:cs typeface="Arial"/>
                        </a:rPr>
                        <a:t>401 - 500</a:t>
                      </a:r>
                      <a:endParaRPr lang="es-EC" sz="1400">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601 - 700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10%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800 - 900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8%</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901 - 1000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6%</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1001 - 1100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4%</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1101 - 1200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1201 - 1300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2%</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1301 - 1400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1401 - 1500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1.5%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a:solidFill>
                            <a:srgbClr val="000000"/>
                          </a:solidFill>
                          <a:latin typeface="Arial"/>
                          <a:ea typeface="Times New Roman"/>
                          <a:cs typeface="Arial"/>
                        </a:rPr>
                        <a:t>1501 - 1600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Arial"/>
                        </a:rPr>
                        <a:t>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70">
                <a:tc>
                  <a:txBody>
                    <a:bodyPr/>
                    <a:lstStyle/>
                    <a:p>
                      <a:pPr algn="ctr">
                        <a:lnSpc>
                          <a:spcPct val="115000"/>
                        </a:lnSpc>
                        <a:spcAft>
                          <a:spcPts val="0"/>
                        </a:spcAft>
                      </a:pPr>
                      <a:r>
                        <a:rPr lang="es-EC" sz="1400" b="1">
                          <a:solidFill>
                            <a:srgbClr val="000000"/>
                          </a:solidFill>
                          <a:latin typeface="Arial"/>
                          <a:ea typeface="Times New Roman"/>
                          <a:cs typeface="Arial"/>
                        </a:rPr>
                        <a:t>TOTAL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Arial"/>
                        </a:rPr>
                        <a:t>100%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nvGraphicFramePr>
        <p:xfrm>
          <a:off x="3143240" y="1214422"/>
          <a:ext cx="5786478" cy="4857785"/>
        </p:xfrm>
        <a:graphic>
          <a:graphicData uri="http://schemas.openxmlformats.org/drawingml/2006/table">
            <a:tbl>
              <a:tblPr/>
              <a:tblGrid>
                <a:gridCol w="1433015"/>
                <a:gridCol w="1055110"/>
                <a:gridCol w="1130691"/>
                <a:gridCol w="737670"/>
                <a:gridCol w="722554"/>
                <a:gridCol w="707438"/>
              </a:tblGrid>
              <a:tr h="297129">
                <a:tc>
                  <a:txBody>
                    <a:bodyPr/>
                    <a:lstStyle/>
                    <a:p>
                      <a:endParaRPr lang="es-EC" sz="1300" dirty="0">
                        <a:latin typeface="Calibri"/>
                        <a:ea typeface="Times New Roman"/>
                        <a:cs typeface="Times New Roman"/>
                      </a:endParaRPr>
                    </a:p>
                  </a:txBody>
                  <a:tcPr marL="44450" marR="44450" marT="0" marB="0" anchor="b">
                    <a:lnL>
                      <a:noFill/>
                    </a:lnL>
                    <a:lnR>
                      <a:noFill/>
                    </a:lnR>
                    <a:lnT>
                      <a:noFill/>
                    </a:lnT>
                    <a:lnB>
                      <a:noFill/>
                    </a:lnB>
                  </a:tcPr>
                </a:tc>
                <a:tc gridSpan="2">
                  <a:txBody>
                    <a:bodyPr/>
                    <a:lstStyle/>
                    <a:p>
                      <a:pPr>
                        <a:lnSpc>
                          <a:spcPct val="115000"/>
                        </a:lnSpc>
                        <a:spcAft>
                          <a:spcPts val="0"/>
                        </a:spcAft>
                      </a:pPr>
                      <a:r>
                        <a:rPr lang="es-EC" sz="1300" b="1">
                          <a:solidFill>
                            <a:srgbClr val="000000"/>
                          </a:solidFill>
                          <a:latin typeface="Arial"/>
                          <a:ea typeface="Times New Roman"/>
                          <a:cs typeface="Arial"/>
                        </a:rPr>
                        <a:t>LAGO AGRIO</a:t>
                      </a:r>
                      <a:endParaRPr lang="es-EC" sz="1300">
                        <a:latin typeface="Arial"/>
                        <a:ea typeface="Calibri"/>
                        <a:cs typeface="Calibri"/>
                      </a:endParaRPr>
                    </a:p>
                  </a:txBody>
                  <a:tcPr marL="44450" marR="44450" marT="0" marB="0" anchor="b">
                    <a:lnL>
                      <a:noFill/>
                    </a:lnL>
                    <a:lnR>
                      <a:noFill/>
                    </a:lnR>
                    <a:lnT>
                      <a:noFill/>
                    </a:lnT>
                    <a:lnB>
                      <a:noFill/>
                    </a:lnB>
                  </a:tcPr>
                </a:tc>
                <a:tc hMerge="1">
                  <a:txBody>
                    <a:bodyPr/>
                    <a:lstStyle/>
                    <a:p>
                      <a:endParaRPr lang="es-EC"/>
                    </a:p>
                  </a:txBody>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282981">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286378">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b="1">
                          <a:solidFill>
                            <a:srgbClr val="000000"/>
                          </a:solidFill>
                          <a:latin typeface="Arial"/>
                          <a:ea typeface="Times New Roman"/>
                          <a:cs typeface="Arial"/>
                        </a:rPr>
                        <a:t>Urbano</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b="1">
                          <a:solidFill>
                            <a:srgbClr val="000000"/>
                          </a:solidFill>
                          <a:latin typeface="Arial"/>
                          <a:ea typeface="Times New Roman"/>
                          <a:cs typeface="Arial"/>
                        </a:rPr>
                        <a:t>Rural</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b="1">
                          <a:solidFill>
                            <a:srgbClr val="000000"/>
                          </a:solidFill>
                          <a:latin typeface="Arial"/>
                          <a:ea typeface="Times New Roman"/>
                          <a:cs typeface="Arial"/>
                        </a:rPr>
                        <a:t>TOTAL</a:t>
                      </a:r>
                      <a:endParaRPr lang="es-EC" sz="1300">
                        <a:latin typeface="Arial"/>
                        <a:ea typeface="Calibri"/>
                        <a:cs typeface="Calibri"/>
                      </a:endParaRPr>
                    </a:p>
                  </a:txBody>
                  <a:tcPr marL="44450" marR="44450" marT="0" marB="0" anchor="b">
                    <a:lnL>
                      <a:noFill/>
                    </a:lnL>
                    <a:lnR>
                      <a:noFill/>
                    </a:lnR>
                    <a:lnT>
                      <a:noFill/>
                    </a:lnT>
                    <a:lnB>
                      <a:noFill/>
                    </a:lnB>
                  </a:tcPr>
                </a:tc>
              </a:tr>
              <a:tr h="286378">
                <a:tc>
                  <a:txBody>
                    <a:bodyPr/>
                    <a:lstStyle/>
                    <a:p>
                      <a:pPr>
                        <a:lnSpc>
                          <a:spcPct val="115000"/>
                        </a:lnSpc>
                        <a:spcAft>
                          <a:spcPts val="0"/>
                        </a:spcAft>
                      </a:pPr>
                      <a:r>
                        <a:rPr lang="es-EC" sz="1300" b="1">
                          <a:solidFill>
                            <a:srgbClr val="000000"/>
                          </a:solidFill>
                          <a:latin typeface="Arial"/>
                          <a:ea typeface="Times New Roman"/>
                          <a:cs typeface="Arial"/>
                        </a:rPr>
                        <a:t>Total Población</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57862</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63%</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34562</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37%</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dirty="0">
                          <a:solidFill>
                            <a:srgbClr val="000000"/>
                          </a:solidFill>
                          <a:latin typeface="Arial"/>
                          <a:ea typeface="Times New Roman"/>
                          <a:cs typeface="Arial"/>
                        </a:rPr>
                        <a:t>92424</a:t>
                      </a:r>
                      <a:endParaRPr lang="es-EC" sz="1300" dirty="0">
                        <a:latin typeface="Arial"/>
                        <a:ea typeface="Calibri"/>
                        <a:cs typeface="Calibri"/>
                      </a:endParaRPr>
                    </a:p>
                  </a:txBody>
                  <a:tcPr marL="44450" marR="44450" marT="0" marB="0" anchor="b">
                    <a:lnL>
                      <a:noFill/>
                    </a:lnL>
                    <a:lnR>
                      <a:noFill/>
                    </a:lnR>
                    <a:lnT>
                      <a:noFill/>
                    </a:lnT>
                    <a:lnB>
                      <a:noFill/>
                    </a:lnB>
                  </a:tcPr>
                </a:tc>
              </a:tr>
              <a:tr h="572753">
                <a:tc>
                  <a:txBody>
                    <a:bodyPr/>
                    <a:lstStyle/>
                    <a:p>
                      <a:pPr>
                        <a:lnSpc>
                          <a:spcPct val="115000"/>
                        </a:lnSpc>
                        <a:spcAft>
                          <a:spcPts val="0"/>
                        </a:spcAft>
                      </a:pPr>
                      <a:r>
                        <a:rPr lang="es-EC" sz="1300" b="1">
                          <a:solidFill>
                            <a:srgbClr val="000000"/>
                          </a:solidFill>
                          <a:latin typeface="Arial"/>
                          <a:ea typeface="Times New Roman"/>
                          <a:cs typeface="Arial"/>
                        </a:rPr>
                        <a:t>Niños de 0 - 4 años</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5350</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3196</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300">
                          <a:solidFill>
                            <a:srgbClr val="000000"/>
                          </a:solidFill>
                          <a:latin typeface="Arial"/>
                          <a:ea typeface="Times New Roman"/>
                          <a:cs typeface="Arial"/>
                        </a:rPr>
                        <a:t>8546,00</a:t>
                      </a:r>
                      <a:endParaRPr lang="es-EC" sz="1300">
                        <a:latin typeface="Arial"/>
                        <a:ea typeface="Calibri"/>
                        <a:cs typeface="Calibri"/>
                      </a:endParaRPr>
                    </a:p>
                  </a:txBody>
                  <a:tcPr marL="44450" marR="44450" marT="0" marB="0" anchor="b">
                    <a:lnL>
                      <a:noFill/>
                    </a:lnL>
                    <a:lnR>
                      <a:noFill/>
                    </a:lnR>
                    <a:lnT>
                      <a:noFill/>
                    </a:lnT>
                    <a:lnB>
                      <a:noFill/>
                    </a:lnB>
                  </a:tcPr>
                </a:tc>
              </a:tr>
              <a:tr h="286378">
                <a:tc>
                  <a:txBody>
                    <a:bodyPr/>
                    <a:lstStyle/>
                    <a:p>
                      <a:endParaRPr lang="es-EC" sz="13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300">
                          <a:solidFill>
                            <a:srgbClr val="000000"/>
                          </a:solidFill>
                          <a:latin typeface="Arial"/>
                          <a:ea typeface="Times New Roman"/>
                          <a:cs typeface="Arial"/>
                        </a:rPr>
                        <a:t>30118</a:t>
                      </a:r>
                      <a:endParaRPr lang="es-EC" sz="1300">
                        <a:latin typeface="Arial"/>
                        <a:ea typeface="Calibri"/>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3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300">
                          <a:solidFill>
                            <a:srgbClr val="000000"/>
                          </a:solidFill>
                          <a:latin typeface="Arial"/>
                          <a:ea typeface="Times New Roman"/>
                          <a:cs typeface="Arial"/>
                        </a:rPr>
                        <a:t>17990</a:t>
                      </a:r>
                      <a:endParaRPr lang="es-EC" sz="1300">
                        <a:latin typeface="Arial"/>
                        <a:ea typeface="Calibri"/>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311279">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300" b="1">
                          <a:solidFill>
                            <a:srgbClr val="000000"/>
                          </a:solidFill>
                          <a:latin typeface="Arial"/>
                          <a:ea typeface="Times New Roman"/>
                          <a:cs typeface="Arial"/>
                        </a:rPr>
                        <a:t>Sucumbíos</a:t>
                      </a:r>
                      <a:endParaRPr lang="es-EC" sz="1300">
                        <a:latin typeface="Arial"/>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286378">
                <a:tc>
                  <a:txBody>
                    <a:bodyPr/>
                    <a:lstStyle/>
                    <a:p>
                      <a:pPr>
                        <a:lnSpc>
                          <a:spcPct val="115000"/>
                        </a:lnSpc>
                        <a:spcAft>
                          <a:spcPts val="0"/>
                        </a:spcAft>
                      </a:pPr>
                      <a:r>
                        <a:rPr lang="es-EC" sz="1300" b="1">
                          <a:solidFill>
                            <a:srgbClr val="000000"/>
                          </a:solidFill>
                          <a:latin typeface="Arial"/>
                          <a:ea typeface="Times New Roman"/>
                          <a:cs typeface="Arial"/>
                        </a:rPr>
                        <a:t>Total Población </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177.561</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dirty="0">
                        <a:latin typeface="Calibri"/>
                        <a:ea typeface="Times New Roman"/>
                        <a:cs typeface="Times New Roman"/>
                      </a:endParaRPr>
                    </a:p>
                  </a:txBody>
                  <a:tcPr marL="44450" marR="44450" marT="0" marB="0" anchor="b">
                    <a:lnL>
                      <a:noFill/>
                    </a:lnL>
                    <a:lnR>
                      <a:noFill/>
                    </a:lnR>
                    <a:lnT>
                      <a:noFill/>
                    </a:lnT>
                    <a:lnB>
                      <a:noFill/>
                    </a:lnB>
                  </a:tcPr>
                </a:tc>
              </a:tr>
              <a:tr h="297129">
                <a:tc>
                  <a:txBody>
                    <a:bodyPr/>
                    <a:lstStyle/>
                    <a:p>
                      <a:pPr>
                        <a:lnSpc>
                          <a:spcPct val="115000"/>
                        </a:lnSpc>
                        <a:spcAft>
                          <a:spcPts val="0"/>
                        </a:spcAft>
                      </a:pPr>
                      <a:r>
                        <a:rPr lang="es-EC" sz="1300">
                          <a:solidFill>
                            <a:srgbClr val="000000"/>
                          </a:solidFill>
                          <a:latin typeface="Arial"/>
                          <a:ea typeface="Times New Roman"/>
                          <a:cs typeface="Arial"/>
                        </a:rPr>
                        <a:t>$300 - $400</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45%</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286378">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b="1">
                          <a:solidFill>
                            <a:srgbClr val="000000"/>
                          </a:solidFill>
                          <a:latin typeface="Arial"/>
                          <a:ea typeface="Times New Roman"/>
                          <a:cs typeface="Arial"/>
                        </a:rPr>
                        <a:t>79.902</a:t>
                      </a:r>
                      <a:endParaRPr lang="es-EC" sz="1300">
                        <a:latin typeface="Arial"/>
                        <a:ea typeface="Calibri"/>
                        <a:cs typeface="Calibri"/>
                      </a:endParaRPr>
                    </a:p>
                  </a:txBody>
                  <a:tcPr marL="44450" marR="44450" marT="0" marB="0" anchor="b">
                    <a:lnL>
                      <a:noFill/>
                    </a:lnL>
                    <a:lnR>
                      <a:noFill/>
                    </a:lnR>
                    <a:lnT>
                      <a:noFill/>
                    </a:lnT>
                    <a:lnB>
                      <a:noFill/>
                    </a:lnB>
                  </a:tcPr>
                </a:tc>
                <a:tc gridSpan="2">
                  <a:txBody>
                    <a:bodyPr/>
                    <a:lstStyle/>
                    <a:p>
                      <a:pPr>
                        <a:lnSpc>
                          <a:spcPct val="115000"/>
                        </a:lnSpc>
                        <a:spcAft>
                          <a:spcPts val="0"/>
                        </a:spcAft>
                      </a:pPr>
                      <a:r>
                        <a:rPr lang="es-EC" sz="1300">
                          <a:solidFill>
                            <a:srgbClr val="000000"/>
                          </a:solidFill>
                          <a:latin typeface="Arial"/>
                          <a:ea typeface="Times New Roman"/>
                          <a:cs typeface="Arial"/>
                        </a:rPr>
                        <a:t>población objetivo</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286378">
                <a:tc>
                  <a:txBody>
                    <a:bodyPr/>
                    <a:lstStyle/>
                    <a:p>
                      <a:pPr>
                        <a:lnSpc>
                          <a:spcPct val="115000"/>
                        </a:lnSpc>
                        <a:spcAft>
                          <a:spcPts val="0"/>
                        </a:spcAft>
                      </a:pPr>
                      <a:r>
                        <a:rPr lang="es-EC" sz="1300" b="1">
                          <a:solidFill>
                            <a:srgbClr val="000000"/>
                          </a:solidFill>
                          <a:latin typeface="Arial"/>
                          <a:ea typeface="Times New Roman"/>
                          <a:cs typeface="Arial"/>
                        </a:rPr>
                        <a:t>Población Total</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b="1">
                          <a:solidFill>
                            <a:srgbClr val="000000"/>
                          </a:solidFill>
                          <a:latin typeface="Arial"/>
                          <a:ea typeface="Times New Roman"/>
                          <a:cs typeface="Arial"/>
                        </a:rPr>
                        <a:t>92.424</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52,05%</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48.109</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dirty="0">
                        <a:latin typeface="Calibri"/>
                        <a:ea typeface="Times New Roman"/>
                        <a:cs typeface="Times New Roman"/>
                      </a:endParaRPr>
                    </a:p>
                  </a:txBody>
                  <a:tcPr marL="44450" marR="44450" marT="0" marB="0" anchor="b">
                    <a:lnL>
                      <a:noFill/>
                    </a:lnL>
                    <a:lnR>
                      <a:noFill/>
                    </a:lnR>
                    <a:lnT>
                      <a:noFill/>
                    </a:lnT>
                    <a:lnB>
                      <a:noFill/>
                    </a:lnB>
                  </a:tcPr>
                </a:tc>
              </a:tr>
              <a:tr h="286378">
                <a:tc>
                  <a:txBody>
                    <a:bodyPr/>
                    <a:lstStyle/>
                    <a:p>
                      <a:pPr algn="r">
                        <a:lnSpc>
                          <a:spcPct val="115000"/>
                        </a:lnSpc>
                        <a:spcAft>
                          <a:spcPts val="0"/>
                        </a:spcAft>
                      </a:pPr>
                      <a:r>
                        <a:rPr lang="es-EC" sz="1300">
                          <a:solidFill>
                            <a:srgbClr val="000000"/>
                          </a:solidFill>
                          <a:latin typeface="Arial"/>
                          <a:ea typeface="Times New Roman"/>
                          <a:cs typeface="Arial"/>
                        </a:rPr>
                        <a:t>9,25%</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30.118</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Arial"/>
                        </a:rPr>
                        <a:t>17.990</a:t>
                      </a:r>
                      <a:endParaRPr lang="es-EC" sz="1300">
                        <a:latin typeface="Arial"/>
                        <a:ea typeface="Calibri"/>
                        <a:cs typeface="Calibri"/>
                      </a:endParaRPr>
                    </a:p>
                  </a:txBody>
                  <a:tcPr marL="44450" marR="44450" marT="0" marB="0" anchor="b">
                    <a:lnL>
                      <a:noFill/>
                    </a:lnL>
                    <a:lnR>
                      <a:noFill/>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519115">
                <a:tc>
                  <a:txBody>
                    <a:bodyPr/>
                    <a:lstStyle/>
                    <a:p>
                      <a:pPr>
                        <a:lnSpc>
                          <a:spcPct val="115000"/>
                        </a:lnSpc>
                        <a:spcAft>
                          <a:spcPts val="0"/>
                        </a:spcAft>
                      </a:pPr>
                      <a:r>
                        <a:rPr lang="es-EC" sz="1300">
                          <a:solidFill>
                            <a:srgbClr val="000000"/>
                          </a:solidFill>
                          <a:latin typeface="Arial"/>
                          <a:ea typeface="Times New Roman"/>
                          <a:cs typeface="Arial"/>
                        </a:rPr>
                        <a:t> </a:t>
                      </a:r>
                      <a:endParaRPr lang="es-EC" sz="13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300" b="1">
                          <a:solidFill>
                            <a:srgbClr val="000000"/>
                          </a:solidFill>
                          <a:latin typeface="Arial"/>
                          <a:ea typeface="Times New Roman"/>
                          <a:cs typeface="Arial"/>
                        </a:rPr>
                        <a:t>2.786</a:t>
                      </a:r>
                      <a:endParaRPr lang="es-EC" sz="1300">
                        <a:latin typeface="Arial"/>
                        <a:ea typeface="Calibri"/>
                        <a:cs typeface="Calibri"/>
                      </a:endParaRPr>
                    </a:p>
                  </a:txBody>
                  <a:tcPr marL="44450" marR="44450" marT="0" marB="0" anchor="b">
                    <a:lnL>
                      <a:noFill/>
                    </a:lnL>
                    <a:lnR>
                      <a:noFill/>
                    </a:lnR>
                    <a:lnT>
                      <a:noFill/>
                    </a:lnT>
                    <a:lnB>
                      <a:noFill/>
                    </a:lnB>
                  </a:tcPr>
                </a:tc>
                <a:tc gridSpan="2">
                  <a:txBody>
                    <a:bodyPr/>
                    <a:lstStyle/>
                    <a:p>
                      <a:pPr>
                        <a:lnSpc>
                          <a:spcPct val="115000"/>
                        </a:lnSpc>
                        <a:spcAft>
                          <a:spcPts val="0"/>
                        </a:spcAft>
                      </a:pPr>
                      <a:r>
                        <a:rPr lang="es-EC" sz="1300">
                          <a:solidFill>
                            <a:srgbClr val="000000"/>
                          </a:solidFill>
                          <a:latin typeface="Arial"/>
                          <a:ea typeface="Times New Roman"/>
                          <a:cs typeface="Arial"/>
                        </a:rPr>
                        <a:t>niños objetivos urbanos </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a:txBody>
                    <a:bodyPr/>
                    <a:lstStyle/>
                    <a:p>
                      <a:endParaRPr lang="es-EC" sz="13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a:latin typeface="Calibri"/>
                        <a:ea typeface="Times New Roman"/>
                        <a:cs typeface="Times New Roman"/>
                      </a:endParaRPr>
                    </a:p>
                  </a:txBody>
                  <a:tcPr marL="44450" marR="44450" marT="0" marB="0" anchor="b">
                    <a:lnL>
                      <a:noFill/>
                    </a:lnL>
                    <a:lnR>
                      <a:noFill/>
                    </a:lnR>
                    <a:lnT>
                      <a:noFill/>
                    </a:lnT>
                    <a:lnB>
                      <a:noFill/>
                    </a:lnB>
                  </a:tcPr>
                </a:tc>
              </a:tr>
              <a:tr h="572753">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300" b="1">
                          <a:solidFill>
                            <a:srgbClr val="000000"/>
                          </a:solidFill>
                          <a:highlight>
                            <a:srgbClr val="C0C0C0"/>
                          </a:highlight>
                          <a:latin typeface="Arial"/>
                          <a:ea typeface="Times New Roman"/>
                          <a:cs typeface="Arial"/>
                        </a:rPr>
                        <a:t>1.922</a:t>
                      </a:r>
                      <a:endParaRPr lang="es-EC" sz="1300">
                        <a:latin typeface="Arial"/>
                        <a:ea typeface="Calibri"/>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EC" sz="1300">
                          <a:solidFill>
                            <a:srgbClr val="000000"/>
                          </a:solidFill>
                          <a:highlight>
                            <a:srgbClr val="C0C0C0"/>
                          </a:highlight>
                          <a:latin typeface="Arial"/>
                          <a:ea typeface="Times New Roman"/>
                          <a:cs typeface="Arial"/>
                        </a:rPr>
                        <a:t>69% aceptación (encuesta)</a:t>
                      </a:r>
                      <a:endParaRPr lang="es-EC" sz="13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3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300" dirty="0">
                        <a:latin typeface="Calibri"/>
                        <a:ea typeface="Times New Roman"/>
                        <a:cs typeface="Times New Roman"/>
                      </a:endParaRPr>
                    </a:p>
                  </a:txBody>
                  <a:tcPr marL="44450" marR="4445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800200"/>
          </a:xfrm>
        </p:spPr>
        <p:txBody>
          <a:bodyPr>
            <a:noAutofit/>
          </a:bodyPr>
          <a:lstStyle/>
          <a:p>
            <a:r>
              <a:rPr lang="es-ES" sz="3200" b="1" dirty="0" smtClean="0"/>
              <a:t>ESTUDIO TECNICO</a:t>
            </a:r>
            <a:r>
              <a:rPr lang="es-EC" sz="3200" dirty="0" smtClean="0"/>
              <a:t/>
            </a:r>
            <a:br>
              <a:rPr lang="es-EC" sz="3200" dirty="0" smtClean="0"/>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marL="0" lvl="1" algn="l"/>
            <a:r>
              <a:rPr lang="es-ES" sz="2400" b="1" dirty="0" smtClean="0">
                <a:solidFill>
                  <a:schemeClr val="accent5">
                    <a:lumMod val="50000"/>
                  </a:schemeClr>
                </a:solidFill>
              </a:rPr>
              <a:t>LOCALIZACION</a:t>
            </a:r>
            <a:endParaRPr lang="es-EC" sz="2400" dirty="0" smtClean="0">
              <a:solidFill>
                <a:schemeClr val="accent5">
                  <a:lumMod val="50000"/>
                </a:schemeClr>
              </a:solidFill>
            </a:endParaRPr>
          </a:p>
          <a:p>
            <a:pPr marL="0" lvl="1" algn="l"/>
            <a:endParaRPr lang="es-ES" sz="2400" b="1" dirty="0" smtClean="0">
              <a:solidFill>
                <a:schemeClr val="accent5">
                  <a:lumMod val="50000"/>
                </a:schemeClr>
              </a:solidFill>
              <a:latin typeface="Arial" pitchFamily="34" charset="0"/>
              <a:cs typeface="Arial" pitchFamily="34" charset="0"/>
            </a:endParaRPr>
          </a:p>
          <a:p>
            <a:pPr marL="0" lvl="1" algn="l"/>
            <a:endParaRPr lang="es-EC" sz="2400" b="1" dirty="0" smtClean="0">
              <a:solidFill>
                <a:schemeClr val="accent5">
                  <a:lumMod val="50000"/>
                </a:schemeClr>
              </a:solidFill>
              <a:latin typeface="Arial" pitchFamily="34" charset="0"/>
              <a:cs typeface="Arial" pitchFamily="34" charset="0"/>
            </a:endParaRPr>
          </a:p>
          <a:p>
            <a:pPr algn="l"/>
            <a:endParaRPr lang="es-EC" sz="24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p:cNvPicPr/>
          <p:nvPr/>
        </p:nvPicPr>
        <p:blipFill>
          <a:blip r:embed="rId9" cstate="print"/>
          <a:srcRect l="14160" t="28125" r="3418" b="32101"/>
          <a:stretch>
            <a:fillRect/>
          </a:stretch>
        </p:blipFill>
        <p:spPr bwMode="auto">
          <a:xfrm>
            <a:off x="1331640" y="2492896"/>
            <a:ext cx="5953125"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224136"/>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t>Macro localización</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785786" y="1357298"/>
            <a:ext cx="7643866" cy="428628"/>
          </a:xfrm>
        </p:spPr>
        <p:txBody>
          <a:bodyPr>
            <a:noAutofit/>
          </a:bodyPr>
          <a:lstStyle/>
          <a:p>
            <a:pPr lvl="0" algn="just"/>
            <a:r>
              <a:rPr lang="es-ES" sz="2000" b="1" dirty="0" smtClean="0">
                <a:solidFill>
                  <a:schemeClr val="accent5">
                    <a:lumMod val="50000"/>
                  </a:schemeClr>
                </a:solidFill>
                <a:latin typeface="Arial" pitchFamily="34" charset="0"/>
                <a:cs typeface="Arial" pitchFamily="34" charset="0"/>
              </a:rPr>
              <a:t>Exigencias o requerimientos de los padres de familia</a:t>
            </a:r>
          </a:p>
          <a:p>
            <a:pPr lvl="0" algn="just"/>
            <a:endParaRPr lang="es-ES" sz="2000" b="1" dirty="0" smtClean="0">
              <a:solidFill>
                <a:schemeClr val="accent5">
                  <a:lumMod val="50000"/>
                </a:schemeClr>
              </a:solidFill>
              <a:latin typeface="Arial" pitchFamily="34" charset="0"/>
              <a:cs typeface="Arial" pitchFamily="34" charset="0"/>
            </a:endParaRPr>
          </a:p>
          <a:p>
            <a:pPr lvl="0" algn="just"/>
            <a:endParaRPr lang="es-ES" sz="2000" b="1" dirty="0" smtClean="0">
              <a:solidFill>
                <a:schemeClr val="accent5">
                  <a:lumMod val="50000"/>
                </a:schemeClr>
              </a:solidFill>
              <a:latin typeface="Arial" pitchFamily="34" charset="0"/>
              <a:cs typeface="Arial" pitchFamily="34" charset="0"/>
            </a:endParaRPr>
          </a:p>
          <a:p>
            <a:pPr lvl="0" algn="just"/>
            <a:endParaRPr lang="es-EC" sz="2000" b="1" dirty="0" smtClean="0">
              <a:solidFill>
                <a:schemeClr val="accent5">
                  <a:lumMod val="50000"/>
                </a:schemeClr>
              </a:solidFill>
              <a:latin typeface="Arial" pitchFamily="34" charset="0"/>
              <a:cs typeface="Arial" pitchFamily="34" charset="0"/>
            </a:endParaRPr>
          </a:p>
          <a:p>
            <a:pPr algn="just"/>
            <a:endParaRPr lang="es-EC" sz="20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descr="vga_GUARDERI2.jpg"/>
          <p:cNvPicPr>
            <a:picLocks noChangeAspect="1"/>
          </p:cNvPicPr>
          <p:nvPr/>
        </p:nvPicPr>
        <p:blipFill>
          <a:blip r:embed="rId9" cstate="print"/>
          <a:srcRect b="9718"/>
          <a:stretch>
            <a:fillRect/>
          </a:stretch>
        </p:blipFill>
        <p:spPr>
          <a:xfrm>
            <a:off x="4214810" y="2143116"/>
            <a:ext cx="1643074" cy="1571636"/>
          </a:xfrm>
          <a:prstGeom prst="rect">
            <a:avLst/>
          </a:prstGeom>
          <a:effectLst>
            <a:glow rad="101600">
              <a:schemeClr val="accent1">
                <a:satMod val="175000"/>
                <a:alpha val="40000"/>
              </a:schemeClr>
            </a:glow>
          </a:effectLst>
          <a:scene3d>
            <a:camera prst="orthographicFront"/>
            <a:lightRig rig="threePt" dir="t"/>
          </a:scene3d>
          <a:sp3d>
            <a:bevelT prst="relaxedInset"/>
          </a:sp3d>
        </p:spPr>
      </p:pic>
      <p:pic>
        <p:nvPicPr>
          <p:cNvPr id="14" name="13 Imagen" descr="mano_de_obra_127685.jpg"/>
          <p:cNvPicPr>
            <a:picLocks noChangeAspect="1"/>
          </p:cNvPicPr>
          <p:nvPr/>
        </p:nvPicPr>
        <p:blipFill>
          <a:blip r:embed="rId10" cstate="print"/>
          <a:stretch>
            <a:fillRect/>
          </a:stretch>
        </p:blipFill>
        <p:spPr>
          <a:xfrm>
            <a:off x="5214942" y="4214818"/>
            <a:ext cx="2466333" cy="1756029"/>
          </a:xfrm>
          <a:prstGeom prst="rect">
            <a:avLst/>
          </a:prstGeom>
        </p:spPr>
      </p:pic>
      <p:pic>
        <p:nvPicPr>
          <p:cNvPr id="15" name="14 Imagen" descr="agua.jpg"/>
          <p:cNvPicPr>
            <a:picLocks noChangeAspect="1"/>
          </p:cNvPicPr>
          <p:nvPr/>
        </p:nvPicPr>
        <p:blipFill>
          <a:blip r:embed="rId11" cstate="print"/>
          <a:stretch>
            <a:fillRect/>
          </a:stretch>
        </p:blipFill>
        <p:spPr>
          <a:xfrm>
            <a:off x="7572396" y="2143116"/>
            <a:ext cx="1123950" cy="1200150"/>
          </a:xfrm>
          <a:prstGeom prst="rect">
            <a:avLst/>
          </a:prstGeom>
        </p:spPr>
      </p:pic>
      <p:pic>
        <p:nvPicPr>
          <p:cNvPr id="16" name="15 Imagen" descr="luz.jpg"/>
          <p:cNvPicPr>
            <a:picLocks noChangeAspect="1"/>
          </p:cNvPicPr>
          <p:nvPr/>
        </p:nvPicPr>
        <p:blipFill>
          <a:blip r:embed="rId12" cstate="print"/>
          <a:stretch>
            <a:fillRect/>
          </a:stretch>
        </p:blipFill>
        <p:spPr>
          <a:xfrm>
            <a:off x="500034" y="2428868"/>
            <a:ext cx="1143008" cy="1228734"/>
          </a:xfrm>
          <a:prstGeom prst="rect">
            <a:avLst/>
          </a:prstGeom>
        </p:spPr>
      </p:pic>
      <p:pic>
        <p:nvPicPr>
          <p:cNvPr id="17" name="16 Imagen" descr="ahorra-combustible.png"/>
          <p:cNvPicPr>
            <a:picLocks noChangeAspect="1"/>
          </p:cNvPicPr>
          <p:nvPr/>
        </p:nvPicPr>
        <p:blipFill>
          <a:blip r:embed="rId13" cstate="print"/>
          <a:stretch>
            <a:fillRect/>
          </a:stretch>
        </p:blipFill>
        <p:spPr>
          <a:xfrm>
            <a:off x="785786" y="4500570"/>
            <a:ext cx="1804762" cy="17238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512168"/>
          </a:xfrm>
        </p:spPr>
        <p:txBody>
          <a:bodyPr>
            <a:noAutofit/>
          </a:bodyPr>
          <a:lstStyle/>
          <a:p>
            <a:r>
              <a:rPr lang="es-ES" sz="3200" b="1" dirty="0" smtClean="0">
                <a:effectLst>
                  <a:outerShdw blurRad="38100" dist="38100" dir="2700000" algn="tl">
                    <a:srgbClr val="000000">
                      <a:alpha val="43137"/>
                    </a:srgbClr>
                  </a:outerShdw>
                </a:effectLst>
                <a:latin typeface="Arial" pitchFamily="34" charset="0"/>
                <a:cs typeface="Arial" pitchFamily="34" charset="0"/>
              </a:rPr>
              <a:t/>
            </a:r>
            <a:br>
              <a:rPr lang="es-ES" sz="3200" b="1" dirty="0" smtClean="0">
                <a:effectLst>
                  <a:outerShdw blurRad="38100" dist="38100" dir="2700000" algn="tl">
                    <a:srgbClr val="000000">
                      <a:alpha val="43137"/>
                    </a:srgbClr>
                  </a:outerShdw>
                </a:effectLst>
                <a:latin typeface="Arial" pitchFamily="34" charset="0"/>
                <a:cs typeface="Arial" pitchFamily="34" charset="0"/>
              </a:rPr>
            </a:br>
            <a:r>
              <a:rPr lang="es-ES" sz="3200" b="1" dirty="0" smtClean="0">
                <a:effectLst>
                  <a:outerShdw blurRad="38100" dist="38100" dir="2700000" algn="tl" rotWithShape="0">
                    <a:srgbClr val="000000">
                      <a:alpha val="43137"/>
                    </a:srgbClr>
                  </a:outerShdw>
                </a:effectLst>
              </a:rPr>
              <a:t>Micro localización y Factores de </a:t>
            </a:r>
            <a:r>
              <a:rPr lang="es-ES" sz="3200" b="1" dirty="0" smtClean="0">
                <a:effectLst>
                  <a:outerShdw blurRad="38100" dist="38100" dir="2700000" algn="tl">
                    <a:srgbClr val="000000">
                      <a:alpha val="43137"/>
                    </a:srgbClr>
                  </a:outerShdw>
                </a:effectLst>
              </a:rPr>
              <a:t>localización</a:t>
            </a:r>
            <a:r>
              <a:rPr lang="es-EC" sz="3200" dirty="0" smtClean="0">
                <a:effectLst>
                  <a:outerShdw blurRad="38100" dist="38100" dir="2700000" algn="tl" rotWithShape="0">
                    <a:srgbClr val="000000">
                      <a:alpha val="43137"/>
                    </a:srgbClr>
                  </a:outerShdw>
                </a:effectLst>
              </a:rPr>
              <a:t/>
            </a:r>
            <a:br>
              <a:rPr lang="es-EC" sz="3200" dirty="0" smtClean="0">
                <a:effectLst>
                  <a:outerShdw blurRad="38100" dist="38100" dir="2700000" algn="tl" rotWithShape="0">
                    <a:srgbClr val="000000">
                      <a:alpha val="43137"/>
                    </a:srgbClr>
                  </a:outerShdw>
                </a:effectLst>
              </a:rPr>
            </a:br>
            <a:r>
              <a:rPr lang="es-EC" sz="3200" dirty="0" smtClean="0">
                <a:effectLst>
                  <a:outerShdw blurRad="38100" dist="38100" dir="2700000" algn="tl">
                    <a:srgbClr val="000000">
                      <a:alpha val="43137"/>
                    </a:srgbClr>
                  </a:outerShdw>
                </a:effectLst>
                <a:latin typeface="Arial" pitchFamily="34" charset="0"/>
                <a:cs typeface="Arial" pitchFamily="34" charset="0"/>
              </a:rPr>
              <a:t/>
            </a:r>
            <a:br>
              <a:rPr lang="es-EC" sz="3200" dirty="0" smtClean="0">
                <a:effectLst>
                  <a:outerShdw blurRad="38100" dist="38100" dir="2700000" algn="tl">
                    <a:srgbClr val="000000">
                      <a:alpha val="43137"/>
                    </a:srgbClr>
                  </a:outerShdw>
                </a:effectLst>
                <a:latin typeface="Arial" pitchFamily="34" charset="0"/>
                <a:cs typeface="Arial" pitchFamily="34" charset="0"/>
              </a:rPr>
            </a:br>
            <a:endParaRPr lang="es-EC"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857224" y="1412776"/>
            <a:ext cx="7643866" cy="4516554"/>
          </a:xfrm>
        </p:spPr>
        <p:txBody>
          <a:bodyPr>
            <a:noAutofit/>
          </a:bodyPr>
          <a:lstStyle/>
          <a:p>
            <a:pPr marL="0" lvl="1" algn="just"/>
            <a:r>
              <a:rPr lang="es-ES" sz="1800" dirty="0" smtClean="0">
                <a:solidFill>
                  <a:schemeClr val="accent5">
                    <a:lumMod val="50000"/>
                  </a:schemeClr>
                </a:solidFill>
                <a:latin typeface="Arial" pitchFamily="34" charset="0"/>
                <a:cs typeface="Arial" pitchFamily="34" charset="0"/>
              </a:rPr>
              <a:t>En la micro localización conjuga los aspectos relativos a los asentamientos humanos, busca seleccionar el emplazamiento optimo del proyecto, básicamente se describe las características y los costos de la infraestructura, medioambiente, leyes y reglamentos imperantes en el emplazamiento, dirección del emplazamiento, dirección del emplazamiento.</a:t>
            </a:r>
            <a:endParaRPr lang="es-EC" sz="1800" dirty="0" smtClean="0">
              <a:solidFill>
                <a:schemeClr val="accent5">
                  <a:lumMod val="50000"/>
                </a:schemeClr>
              </a:solidFill>
              <a:latin typeface="Arial" pitchFamily="34" charset="0"/>
              <a:cs typeface="Arial" pitchFamily="34" charset="0"/>
            </a:endParaRPr>
          </a:p>
          <a:p>
            <a:pPr marL="0" lvl="1" algn="just"/>
            <a:endParaRPr lang="es-ES" sz="1800" dirty="0" smtClean="0">
              <a:solidFill>
                <a:schemeClr val="accent5">
                  <a:lumMod val="50000"/>
                </a:schemeClr>
              </a:solidFill>
              <a:latin typeface="Arial" pitchFamily="34" charset="0"/>
              <a:cs typeface="Arial" pitchFamily="34" charset="0"/>
            </a:endParaRPr>
          </a:p>
          <a:p>
            <a:pPr marL="0" lvl="1" algn="just"/>
            <a:endParaRPr lang="es-EC" sz="1800" dirty="0" smtClean="0">
              <a:solidFill>
                <a:schemeClr val="accent5">
                  <a:lumMod val="50000"/>
                </a:schemeClr>
              </a:solidFill>
              <a:latin typeface="Arial" pitchFamily="34" charset="0"/>
              <a:cs typeface="Arial" pitchFamily="34" charset="0"/>
            </a:endParaRPr>
          </a:p>
          <a:p>
            <a:pPr algn="just"/>
            <a:endParaRPr lang="es-EC" sz="1800"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p:cNvPicPr/>
          <p:nvPr/>
        </p:nvPicPr>
        <p:blipFill>
          <a:blip r:embed="rId9" cstate="print"/>
          <a:srcRect/>
          <a:stretch>
            <a:fillRect/>
          </a:stretch>
        </p:blipFill>
        <p:spPr bwMode="auto">
          <a:xfrm>
            <a:off x="1763689" y="3068960"/>
            <a:ext cx="5544616" cy="3240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440160"/>
          </a:xfrm>
        </p:spPr>
        <p:txBody>
          <a:bodyPr>
            <a:noAutofit/>
          </a:bodyPr>
          <a:lstStyle/>
          <a:p>
            <a:r>
              <a:rPr lang="es-ES" sz="4000" b="1" dirty="0" smtClean="0">
                <a:effectLst/>
              </a:rPr>
              <a:t>MARCA</a:t>
            </a:r>
            <a:r>
              <a:rPr lang="es-EC" sz="4000" dirty="0" smtClean="0">
                <a:effectLst/>
                <a:latin typeface="Arial" pitchFamily="34" charset="0"/>
                <a:cs typeface="Arial" pitchFamily="34" charset="0"/>
              </a:rPr>
              <a:t/>
            </a:r>
            <a:br>
              <a:rPr lang="es-EC" sz="4000" dirty="0" smtClean="0">
                <a:effectLst/>
                <a:latin typeface="Arial" pitchFamily="34" charset="0"/>
                <a:cs typeface="Arial" pitchFamily="34" charset="0"/>
              </a:rPr>
            </a:br>
            <a:endParaRPr lang="es-EC" sz="40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marL="0" lvl="1" algn="l"/>
            <a:endParaRPr lang="es-ES" sz="1800" b="1" dirty="0" smtClean="0">
              <a:solidFill>
                <a:schemeClr val="accent6">
                  <a:lumMod val="75000"/>
                </a:schemeClr>
              </a:solidFill>
              <a:latin typeface="Arial" pitchFamily="34" charset="0"/>
              <a:cs typeface="Arial" pitchFamily="34" charset="0"/>
            </a:endParaRPr>
          </a:p>
          <a:p>
            <a:pPr marL="0" lvl="1" algn="l"/>
            <a:endParaRPr lang="es-EC" sz="1800" b="1" dirty="0" smtClean="0">
              <a:solidFill>
                <a:schemeClr val="accent6">
                  <a:lumMod val="75000"/>
                </a:schemeClr>
              </a:solidFill>
              <a:latin typeface="Arial" pitchFamily="34" charset="0"/>
              <a:cs typeface="Arial" pitchFamily="34" charset="0"/>
            </a:endParaRPr>
          </a:p>
          <a:p>
            <a:pPr algn="l"/>
            <a:endParaRPr lang="es-EC" sz="1800" b="1"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p:cNvPicPr/>
          <p:nvPr/>
        </p:nvPicPr>
        <p:blipFill>
          <a:blip r:embed="rId9" cstate="print"/>
          <a:srcRect/>
          <a:stretch>
            <a:fillRect/>
          </a:stretch>
        </p:blipFill>
        <p:spPr bwMode="auto">
          <a:xfrm>
            <a:off x="2339752" y="1268760"/>
            <a:ext cx="4680520" cy="1063256"/>
          </a:xfrm>
          <a:prstGeom prst="rect">
            <a:avLst/>
          </a:prstGeom>
          <a:noFill/>
          <a:effectLst>
            <a:glow rad="228600">
              <a:schemeClr val="accent3">
                <a:satMod val="175000"/>
                <a:alpha val="40000"/>
              </a:schemeClr>
            </a:glow>
          </a:effectLst>
        </p:spPr>
      </p:pic>
      <p:pic>
        <p:nvPicPr>
          <p:cNvPr id="14" name="13 Imagen"/>
          <p:cNvPicPr/>
          <p:nvPr/>
        </p:nvPicPr>
        <p:blipFill>
          <a:blip r:embed="rId10" cstate="print"/>
          <a:srcRect/>
          <a:stretch>
            <a:fillRect/>
          </a:stretch>
        </p:blipFill>
        <p:spPr bwMode="auto">
          <a:xfrm>
            <a:off x="1979712" y="2564904"/>
            <a:ext cx="4991100" cy="3743325"/>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55576" y="260648"/>
            <a:ext cx="7848872" cy="1800200"/>
          </a:xfrm>
        </p:spPr>
        <p:txBody>
          <a:bodyPr>
            <a:noAutofit/>
          </a:bodyPr>
          <a:lstStyle/>
          <a:p>
            <a:r>
              <a:rPr lang="es-ES" sz="3200" b="1" dirty="0" smtClean="0"/>
              <a:t>REQUERIMIENTOS DEL PROYECTO </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683568" y="1500174"/>
            <a:ext cx="7817522" cy="3945050"/>
          </a:xfrm>
        </p:spPr>
        <p:txBody>
          <a:bodyPr>
            <a:noAutofit/>
          </a:bodyPr>
          <a:lstStyle/>
          <a:p>
            <a:pPr marL="0" lvl="1" algn="l"/>
            <a:r>
              <a:rPr lang="es-ES" sz="1800" b="1" dirty="0" smtClean="0">
                <a:solidFill>
                  <a:schemeClr val="accent5">
                    <a:lumMod val="50000"/>
                  </a:schemeClr>
                </a:solidFill>
                <a:latin typeface="Arial" pitchFamily="34" charset="0"/>
                <a:cs typeface="Arial" pitchFamily="34" charset="0"/>
              </a:rPr>
              <a:t>a) Maquinaria y equipo</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b) Cocina y Limpieza</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c) Equipos de Oficina</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d) Muebles y Enseres </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e) Menaje</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f) Transporte</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g) Constitución y Estudios de Pre factibilidad</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h) Sueldos</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i) Servicios Básicos</a:t>
            </a:r>
            <a:endParaRPr lang="es-EC" sz="1800" dirty="0" smtClean="0">
              <a:solidFill>
                <a:schemeClr val="accent5">
                  <a:lumMod val="50000"/>
                </a:schemeClr>
              </a:solidFill>
              <a:latin typeface="Arial" pitchFamily="34" charset="0"/>
              <a:cs typeface="Arial" pitchFamily="34" charset="0"/>
            </a:endParaRPr>
          </a:p>
          <a:p>
            <a:pPr marL="0" lvl="1" algn="l"/>
            <a:r>
              <a:rPr lang="es-ES" sz="1800" b="1" dirty="0" smtClean="0">
                <a:solidFill>
                  <a:schemeClr val="accent5">
                    <a:lumMod val="50000"/>
                  </a:schemeClr>
                </a:solidFill>
                <a:latin typeface="Arial" pitchFamily="34" charset="0"/>
                <a:cs typeface="Arial" pitchFamily="34" charset="0"/>
              </a:rPr>
              <a:t>j) Insumos</a:t>
            </a:r>
          </a:p>
          <a:p>
            <a:pPr marL="0" lvl="1" algn="l"/>
            <a:endParaRPr lang="es-ES" sz="1800" b="1" dirty="0" smtClean="0">
              <a:solidFill>
                <a:schemeClr val="accent5">
                  <a:lumMod val="50000"/>
                </a:schemeClr>
              </a:solidFill>
              <a:latin typeface="Arial" pitchFamily="34" charset="0"/>
              <a:cs typeface="Arial" pitchFamily="34" charset="0"/>
            </a:endParaRPr>
          </a:p>
          <a:p>
            <a:pPr marL="0" lvl="1" algn="l"/>
            <a:endParaRPr lang="es-EC" sz="1800" b="1" dirty="0" smtClean="0">
              <a:solidFill>
                <a:schemeClr val="accent5">
                  <a:lumMod val="50000"/>
                </a:schemeClr>
              </a:solidFill>
              <a:latin typeface="Arial" pitchFamily="34" charset="0"/>
              <a:cs typeface="Arial" pitchFamily="34" charset="0"/>
            </a:endParaRPr>
          </a:p>
          <a:p>
            <a:pPr algn="l"/>
            <a:endParaRPr lang="es-EC" sz="18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3073" name="Picture 1" descr="D:\fotos de centros infantiles\cunas.jpg"/>
          <p:cNvPicPr>
            <a:picLocks noChangeAspect="1" noChangeArrowheads="1"/>
          </p:cNvPicPr>
          <p:nvPr/>
        </p:nvPicPr>
        <p:blipFill>
          <a:blip r:embed="rId9" cstate="print"/>
          <a:srcRect/>
          <a:stretch>
            <a:fillRect/>
          </a:stretch>
        </p:blipFill>
        <p:spPr bwMode="auto">
          <a:xfrm>
            <a:off x="3779913" y="1268760"/>
            <a:ext cx="2016224" cy="1512168"/>
          </a:xfrm>
          <a:prstGeom prst="rect">
            <a:avLst/>
          </a:prstGeom>
          <a:noFill/>
        </p:spPr>
      </p:pic>
      <p:pic>
        <p:nvPicPr>
          <p:cNvPr id="13" name="10 Imagen" descr="Cierre INSELCAP 2009 041.jpg"/>
          <p:cNvPicPr>
            <a:picLocks noChangeAspect="1"/>
          </p:cNvPicPr>
          <p:nvPr/>
        </p:nvPicPr>
        <p:blipFill>
          <a:blip r:embed="rId10" cstate="print"/>
          <a:srcRect/>
          <a:stretch>
            <a:fillRect/>
          </a:stretch>
        </p:blipFill>
        <p:spPr bwMode="auto">
          <a:xfrm>
            <a:off x="6372200" y="1700808"/>
            <a:ext cx="2483768" cy="1862826"/>
          </a:xfrm>
          <a:prstGeom prst="rect">
            <a:avLst/>
          </a:prstGeom>
          <a:noFill/>
          <a:ln w="9525">
            <a:noFill/>
            <a:miter lim="800000"/>
            <a:headEnd/>
            <a:tailEnd/>
          </a:ln>
        </p:spPr>
      </p:pic>
      <p:pic>
        <p:nvPicPr>
          <p:cNvPr id="14" name="5 Imagen" descr="ABRIL 2009 082.jpg"/>
          <p:cNvPicPr>
            <a:picLocks noChangeAspect="1"/>
          </p:cNvPicPr>
          <p:nvPr/>
        </p:nvPicPr>
        <p:blipFill>
          <a:blip r:embed="rId11" cstate="print"/>
          <a:srcRect/>
          <a:stretch>
            <a:fillRect/>
          </a:stretch>
        </p:blipFill>
        <p:spPr bwMode="auto">
          <a:xfrm>
            <a:off x="3131840" y="4005064"/>
            <a:ext cx="2585707" cy="1939280"/>
          </a:xfrm>
          <a:prstGeom prst="rect">
            <a:avLst/>
          </a:prstGeom>
          <a:noFill/>
          <a:ln w="9525">
            <a:noFill/>
            <a:miter lim="800000"/>
            <a:headEnd/>
            <a:tailEnd/>
          </a:ln>
        </p:spPr>
      </p:pic>
      <p:pic>
        <p:nvPicPr>
          <p:cNvPr id="15" name="Picture 4" descr="C:\Documents and Settings\jose antonio acosta\Mis documentos\Mis imágenes\Galería multimedia de Microsoft\j0402587.jpg"/>
          <p:cNvPicPr>
            <a:picLocks noChangeAspect="1" noChangeArrowheads="1"/>
          </p:cNvPicPr>
          <p:nvPr/>
        </p:nvPicPr>
        <p:blipFill>
          <a:blip r:embed="rId12" cstate="print"/>
          <a:srcRect/>
          <a:stretch>
            <a:fillRect/>
          </a:stretch>
        </p:blipFill>
        <p:spPr bwMode="auto">
          <a:xfrm>
            <a:off x="6948264" y="4509120"/>
            <a:ext cx="180020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12 Imagen"/>
          <p:cNvPicPr/>
          <p:nvPr/>
        </p:nvPicPr>
        <p:blipFill>
          <a:blip r:embed="rId9" cstate="print"/>
          <a:srcRect l="22913" t="20136" r="23116" b="7466"/>
          <a:stretch>
            <a:fillRect/>
          </a:stretch>
        </p:blipFill>
        <p:spPr bwMode="auto">
          <a:xfrm>
            <a:off x="1357290" y="1500174"/>
            <a:ext cx="5786478" cy="4714908"/>
          </a:xfrm>
          <a:prstGeom prst="rect">
            <a:avLst/>
          </a:prstGeom>
          <a:noFill/>
          <a:ln w="9525">
            <a:noFill/>
            <a:miter lim="800000"/>
            <a:headEnd/>
            <a:tailEnd/>
          </a:ln>
        </p:spPr>
      </p:pic>
      <p:sp>
        <p:nvSpPr>
          <p:cNvPr id="14" name="1 Título"/>
          <p:cNvSpPr>
            <a:spLocks noGrp="1"/>
          </p:cNvSpPr>
          <p:nvPr>
            <p:ph type="ctrTitle"/>
          </p:nvPr>
        </p:nvSpPr>
        <p:spPr>
          <a:xfrm>
            <a:off x="755576" y="260648"/>
            <a:ext cx="7848872" cy="1239526"/>
          </a:xfrm>
        </p:spPr>
        <p:txBody>
          <a:bodyPr>
            <a:noAutofit/>
          </a:bodyPr>
          <a:lstStyle/>
          <a:p>
            <a:r>
              <a:rPr lang="es-ES" sz="3200" b="1" dirty="0" smtClean="0"/>
              <a:t>Organigrama Estructural de la Guardería</a:t>
            </a:r>
            <a:endParaRPr lang="es-EC" sz="3200" dirty="0" smtClean="0">
              <a:effectLst/>
              <a:latin typeface="Arial" pitchFamily="34" charset="0"/>
              <a:cs typeface="Arial" pitchFamily="34" charset="0"/>
            </a:endParaRPr>
          </a:p>
        </p:txBody>
      </p:sp>
      <p:sp>
        <p:nvSpPr>
          <p:cNvPr id="15" name="14 Rectángulo"/>
          <p:cNvSpPr/>
          <p:nvPr/>
        </p:nvSpPr>
        <p:spPr>
          <a:xfrm>
            <a:off x="1403648" y="3212976"/>
            <a:ext cx="108012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bg1"/>
                </a:solidFill>
              </a:rPr>
              <a:t>OPERATIVO</a:t>
            </a:r>
          </a:p>
          <a:p>
            <a:pPr algn="ctr"/>
            <a:r>
              <a:rPr lang="es-EC" sz="900" dirty="0" smtClean="0">
                <a:solidFill>
                  <a:schemeClr val="bg1"/>
                </a:solidFill>
              </a:rPr>
              <a:t>Medico</a:t>
            </a:r>
            <a:endParaRPr lang="es-EC" sz="900" dirty="0">
              <a:solidFill>
                <a:schemeClr val="bg1"/>
              </a:solidFill>
            </a:endParaRPr>
          </a:p>
        </p:txBody>
      </p:sp>
      <p:sp>
        <p:nvSpPr>
          <p:cNvPr id="16" name="15 Rectángulo"/>
          <p:cNvSpPr/>
          <p:nvPr/>
        </p:nvSpPr>
        <p:spPr>
          <a:xfrm>
            <a:off x="3275856" y="3212976"/>
            <a:ext cx="108012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bg1"/>
                </a:solidFill>
              </a:rPr>
              <a:t>OPERATIVO</a:t>
            </a:r>
          </a:p>
          <a:p>
            <a:pPr algn="ctr"/>
            <a:r>
              <a:rPr lang="es-EC" sz="900" dirty="0" smtClean="0">
                <a:solidFill>
                  <a:schemeClr val="bg1"/>
                </a:solidFill>
              </a:rPr>
              <a:t>Psicóloga</a:t>
            </a:r>
            <a:endParaRPr lang="es-EC" sz="900" dirty="0">
              <a:solidFill>
                <a:schemeClr val="bg1"/>
              </a:solidFill>
            </a:endParaRPr>
          </a:p>
        </p:txBody>
      </p:sp>
      <p:sp>
        <p:nvSpPr>
          <p:cNvPr id="17" name="16 Rectángulo"/>
          <p:cNvSpPr/>
          <p:nvPr/>
        </p:nvSpPr>
        <p:spPr>
          <a:xfrm>
            <a:off x="5508104" y="3212976"/>
            <a:ext cx="108012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smtClean="0">
                <a:solidFill>
                  <a:schemeClr val="bg1"/>
                </a:solidFill>
              </a:rPr>
              <a:t>OPERATIVO</a:t>
            </a:r>
          </a:p>
          <a:p>
            <a:pPr algn="ctr"/>
            <a:r>
              <a:rPr lang="es-EC" sz="900" dirty="0" smtClean="0">
                <a:solidFill>
                  <a:schemeClr val="bg1"/>
                </a:solidFill>
              </a:rPr>
              <a:t>Parvularias 1 y 2</a:t>
            </a:r>
            <a:endParaRPr lang="es-EC" sz="9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55576" y="260648"/>
            <a:ext cx="7848872" cy="1008112"/>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effectLst/>
              </a:rPr>
              <a:t> PROPUESTA ESTRATEGICA</a:t>
            </a:r>
            <a:r>
              <a:rPr lang="es-EC" sz="3200" dirty="0" smtClean="0">
                <a:effectLst/>
              </a:rPr>
              <a:t/>
            </a:r>
            <a:br>
              <a:rPr lang="es-EC" sz="3200" dirty="0" smtClean="0">
                <a:effectLst/>
              </a:rPr>
            </a:b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642910" y="1285860"/>
            <a:ext cx="7530630" cy="4734858"/>
          </a:xfrm>
        </p:spPr>
        <p:txBody>
          <a:bodyPr>
            <a:noAutofit/>
          </a:bodyPr>
          <a:lstStyle/>
          <a:p>
            <a:pPr algn="just"/>
            <a:r>
              <a:rPr lang="es-ES" sz="1600" b="1" dirty="0" smtClean="0">
                <a:solidFill>
                  <a:schemeClr val="accent5">
                    <a:lumMod val="50000"/>
                  </a:schemeClr>
                </a:solidFill>
                <a:latin typeface="Arial" pitchFamily="34" charset="0"/>
                <a:cs typeface="Arial" pitchFamily="34" charset="0"/>
              </a:rPr>
              <a:t>LA EMPRESA</a:t>
            </a:r>
          </a:p>
          <a:p>
            <a:pPr algn="just"/>
            <a:r>
              <a:rPr lang="es-ES" sz="1600" dirty="0" smtClean="0">
                <a:solidFill>
                  <a:schemeClr val="accent5">
                    <a:lumMod val="50000"/>
                  </a:schemeClr>
                </a:solidFill>
                <a:latin typeface="Arial" pitchFamily="34" charset="0"/>
                <a:cs typeface="Arial" pitchFamily="34" charset="0"/>
              </a:rPr>
              <a:t>El negocio de la Guardería Infantil: Cía. Ltda. RÍOS ROSAS.</a:t>
            </a:r>
          </a:p>
          <a:p>
            <a:pPr algn="just"/>
            <a:endParaRPr lang="es-ES" sz="1600" dirty="0" smtClean="0">
              <a:solidFill>
                <a:schemeClr val="accent5">
                  <a:lumMod val="50000"/>
                </a:schemeClr>
              </a:solidFill>
              <a:latin typeface="Arial" pitchFamily="34" charset="0"/>
              <a:cs typeface="Arial" pitchFamily="34" charset="0"/>
            </a:endParaRPr>
          </a:p>
          <a:p>
            <a:pPr algn="just"/>
            <a:r>
              <a:rPr lang="es-ES" sz="1600" b="1" dirty="0" smtClean="0">
                <a:solidFill>
                  <a:schemeClr val="accent5">
                    <a:lumMod val="50000"/>
                  </a:schemeClr>
                </a:solidFill>
                <a:latin typeface="Arial" pitchFamily="34" charset="0"/>
                <a:cs typeface="Arial" pitchFamily="34" charset="0"/>
              </a:rPr>
              <a:t>Nombre o razón social</a:t>
            </a:r>
          </a:p>
          <a:p>
            <a:pPr algn="just"/>
            <a:r>
              <a:rPr lang="es-ES" sz="1600" dirty="0" smtClean="0">
                <a:solidFill>
                  <a:schemeClr val="accent5">
                    <a:lumMod val="50000"/>
                  </a:schemeClr>
                </a:solidFill>
                <a:latin typeface="Arial" pitchFamily="34" charset="0"/>
                <a:cs typeface="Arial" pitchFamily="34" charset="0"/>
              </a:rPr>
              <a:t>El nombre del negocio, constituido bajo la figura de compañía limitada, tiene la razón social de “Centro de cuidado infantil Pequelandia”.</a:t>
            </a:r>
          </a:p>
          <a:p>
            <a:pPr algn="just"/>
            <a:endParaRPr lang="es-EC" sz="1600" dirty="0" smtClean="0">
              <a:solidFill>
                <a:schemeClr val="accent5">
                  <a:lumMod val="50000"/>
                </a:schemeClr>
              </a:solidFill>
              <a:latin typeface="Arial" pitchFamily="34" charset="0"/>
              <a:cs typeface="Arial" pitchFamily="34" charset="0"/>
            </a:endParaRPr>
          </a:p>
          <a:p>
            <a:pPr algn="just"/>
            <a:r>
              <a:rPr lang="es-ES" sz="1600" b="1" dirty="0" smtClean="0">
                <a:solidFill>
                  <a:schemeClr val="accent5">
                    <a:lumMod val="50000"/>
                  </a:schemeClr>
                </a:solidFill>
                <a:latin typeface="Arial" pitchFamily="34" charset="0"/>
                <a:cs typeface="Arial" pitchFamily="34" charset="0"/>
              </a:rPr>
              <a:t>Titularidad de Propiedad de la Empresa</a:t>
            </a:r>
          </a:p>
          <a:p>
            <a:pPr algn="just"/>
            <a:endParaRPr lang="es-ES" sz="1600" dirty="0" smtClean="0">
              <a:solidFill>
                <a:srgbClr val="3333CC"/>
              </a:solidFill>
              <a:latin typeface="Arial" pitchFamily="34" charset="0"/>
              <a:cs typeface="Arial" pitchFamily="34" charset="0"/>
            </a:endParaRPr>
          </a:p>
          <a:p>
            <a:pPr algn="just"/>
            <a:r>
              <a:rPr lang="es-ES" sz="1600" dirty="0" smtClean="0">
                <a:solidFill>
                  <a:srgbClr val="3333CC"/>
                </a:solidFill>
                <a:latin typeface="Arial" pitchFamily="34" charset="0"/>
                <a:cs typeface="Arial" pitchFamily="34" charset="0"/>
              </a:rPr>
              <a:t> Irene Rosas</a:t>
            </a:r>
            <a:endParaRPr lang="es-EC" sz="1600" dirty="0" smtClean="0">
              <a:solidFill>
                <a:srgbClr val="3333CC"/>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Socio y accionista mayoritario, con el 60% de participaciones. </a:t>
            </a:r>
            <a:endParaRPr lang="es-EC" sz="1600" dirty="0" smtClean="0">
              <a:solidFill>
                <a:schemeClr val="accent5">
                  <a:lumMod val="50000"/>
                </a:schemeClr>
              </a:solidFill>
              <a:latin typeface="Arial" pitchFamily="34" charset="0"/>
              <a:cs typeface="Arial" pitchFamily="34" charset="0"/>
            </a:endParaRPr>
          </a:p>
          <a:p>
            <a:pPr lvl="0" algn="just"/>
            <a:r>
              <a:rPr lang="es-ES" sz="1600" dirty="0" smtClean="0">
                <a:solidFill>
                  <a:srgbClr val="3333CC"/>
                </a:solidFill>
                <a:latin typeface="Arial" pitchFamily="34" charset="0"/>
                <a:cs typeface="Arial" pitchFamily="34" charset="0"/>
              </a:rPr>
              <a:t>Juan Francisco Ríos</a:t>
            </a:r>
            <a:endParaRPr lang="es-EC" sz="1600" dirty="0" smtClean="0">
              <a:solidFill>
                <a:srgbClr val="3333CC"/>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Socio y accionista, con el 20% de participaciones </a:t>
            </a:r>
            <a:endParaRPr lang="es-EC" sz="1600" dirty="0" smtClean="0">
              <a:solidFill>
                <a:schemeClr val="accent5">
                  <a:lumMod val="50000"/>
                </a:schemeClr>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a:t>
            </a:r>
            <a:r>
              <a:rPr lang="es-ES" sz="1600" dirty="0" smtClean="0">
                <a:solidFill>
                  <a:srgbClr val="3333CC"/>
                </a:solidFill>
                <a:latin typeface="Arial" pitchFamily="34" charset="0"/>
                <a:cs typeface="Arial" pitchFamily="34" charset="0"/>
              </a:rPr>
              <a:t>Fernanda Ríos</a:t>
            </a:r>
            <a:endParaRPr lang="es-EC" sz="1600" dirty="0" smtClean="0">
              <a:solidFill>
                <a:srgbClr val="3333CC"/>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Socio y accionista, con el 20% de participaciones </a:t>
            </a:r>
            <a:endParaRPr lang="es-EC" sz="1600" dirty="0" smtClean="0">
              <a:solidFill>
                <a:schemeClr val="accent5">
                  <a:lumMod val="50000"/>
                </a:schemeClr>
              </a:solidFill>
              <a:latin typeface="Arial" pitchFamily="34" charset="0"/>
              <a:cs typeface="Arial" pitchFamily="34" charset="0"/>
            </a:endParaRPr>
          </a:p>
          <a:p>
            <a:pPr algn="just"/>
            <a:endParaRPr lang="es-EC" sz="1600" dirty="0" smtClean="0">
              <a:solidFill>
                <a:schemeClr val="accent5">
                  <a:lumMod val="50000"/>
                </a:schemeClr>
              </a:solidFill>
              <a:latin typeface="Arial" pitchFamily="34" charset="0"/>
              <a:cs typeface="Arial" pitchFamily="34" charset="0"/>
            </a:endParaRPr>
          </a:p>
          <a:p>
            <a:pPr algn="just"/>
            <a:endParaRPr lang="es-ES" sz="1600" b="1" dirty="0" smtClean="0">
              <a:solidFill>
                <a:schemeClr val="accent5">
                  <a:lumMod val="50000"/>
                </a:schemeClr>
              </a:solidFill>
              <a:latin typeface="Arial" pitchFamily="34" charset="0"/>
              <a:cs typeface="Arial" pitchFamily="34" charset="0"/>
            </a:endParaRPr>
          </a:p>
          <a:p>
            <a:pPr algn="just"/>
            <a:endParaRPr lang="es-EC" sz="16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3" name="2 Subtítulo"/>
          <p:cNvSpPr>
            <a:spLocks noGrp="1"/>
          </p:cNvSpPr>
          <p:nvPr>
            <p:ph type="subTitle" idx="1"/>
          </p:nvPr>
        </p:nvSpPr>
        <p:spPr>
          <a:xfrm>
            <a:off x="467544" y="260648"/>
            <a:ext cx="7992888" cy="6120680"/>
          </a:xfrm>
        </p:spPr>
        <p:txBody>
          <a:bodyPr>
            <a:noAutofit/>
          </a:bodyPr>
          <a:lstStyle/>
          <a:p>
            <a:pPr algn="just"/>
            <a:r>
              <a:rPr lang="es-ES" sz="2000" dirty="0" smtClean="0">
                <a:solidFill>
                  <a:schemeClr val="accent6">
                    <a:lumMod val="75000"/>
                  </a:schemeClr>
                </a:solidFill>
                <a:latin typeface="Arial" pitchFamily="34" charset="0"/>
                <a:cs typeface="Arial" pitchFamily="34" charset="0"/>
              </a:rPr>
              <a:t>Misión</a:t>
            </a:r>
            <a:endParaRPr lang="es-EC" sz="2000" dirty="0" smtClean="0">
              <a:solidFill>
                <a:schemeClr val="accent6">
                  <a:lumMod val="75000"/>
                </a:schemeClr>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a:t>
            </a:r>
            <a:endParaRPr lang="es-EC" sz="1600" dirty="0" smtClean="0">
              <a:solidFill>
                <a:schemeClr val="accent5">
                  <a:lumMod val="50000"/>
                </a:schemeClr>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PEQUELANDIA SE CENTRARÁ EN la satisfacción de las necesidades de nuestros clientes, suministrándoles soluciones integrales de servicios modernos, de desarrollo integral y estimulación temprana para los niños y niñas dentro de un ambiente controlado y ameno. PEQUELANDIA se encargara de que los niños y niñas reciban una atención adecuada a sus necesidades básicas (biológicas, cognitivas, emocionales y sociales). Este centro tratara de dar una educación integral, que abarque todas las áreas en las que el niño pueda ser estimulado desde pequeño, para alcanzar su máximo desarrollo.</a:t>
            </a:r>
          </a:p>
          <a:p>
            <a:pPr algn="just"/>
            <a:endParaRPr lang="es-ES" sz="1600" dirty="0" smtClean="0">
              <a:solidFill>
                <a:schemeClr val="accent5">
                  <a:lumMod val="50000"/>
                </a:schemeClr>
              </a:solidFill>
              <a:latin typeface="Arial" pitchFamily="34" charset="0"/>
              <a:cs typeface="Arial" pitchFamily="34" charset="0"/>
            </a:endParaRPr>
          </a:p>
          <a:p>
            <a:pPr algn="just"/>
            <a:endParaRPr lang="es-ES" sz="1600" dirty="0" smtClean="0">
              <a:solidFill>
                <a:schemeClr val="accent5">
                  <a:lumMod val="50000"/>
                </a:schemeClr>
              </a:solidFill>
              <a:latin typeface="Arial" pitchFamily="34" charset="0"/>
              <a:cs typeface="Arial" pitchFamily="34" charset="0"/>
            </a:endParaRPr>
          </a:p>
          <a:p>
            <a:pPr algn="just"/>
            <a:endParaRPr lang="es-ES" sz="1600" dirty="0" smtClean="0">
              <a:solidFill>
                <a:schemeClr val="accent5">
                  <a:lumMod val="50000"/>
                </a:schemeClr>
              </a:solidFill>
              <a:latin typeface="Arial" pitchFamily="34" charset="0"/>
              <a:cs typeface="Arial" pitchFamily="34" charset="0"/>
            </a:endParaRPr>
          </a:p>
          <a:p>
            <a:pPr algn="just"/>
            <a:r>
              <a:rPr lang="es-ES" sz="2000" dirty="0" smtClean="0">
                <a:solidFill>
                  <a:schemeClr val="accent6">
                    <a:lumMod val="75000"/>
                  </a:schemeClr>
                </a:solidFill>
                <a:latin typeface="Arial" pitchFamily="34" charset="0"/>
                <a:cs typeface="Arial" pitchFamily="34" charset="0"/>
              </a:rPr>
              <a:t>Visión </a:t>
            </a:r>
            <a:endParaRPr lang="es-EC" sz="2000" dirty="0" smtClean="0">
              <a:solidFill>
                <a:schemeClr val="accent6">
                  <a:lumMod val="75000"/>
                </a:schemeClr>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 </a:t>
            </a:r>
            <a:endParaRPr lang="es-EC" sz="1600" dirty="0" smtClean="0">
              <a:solidFill>
                <a:schemeClr val="accent5">
                  <a:lumMod val="50000"/>
                </a:schemeClr>
              </a:solidFill>
              <a:latin typeface="Arial" pitchFamily="34" charset="0"/>
              <a:cs typeface="Arial" pitchFamily="34" charset="0"/>
            </a:endParaRPr>
          </a:p>
          <a:p>
            <a:pPr algn="just"/>
            <a:r>
              <a:rPr lang="es-ES" sz="1600" dirty="0" smtClean="0">
                <a:solidFill>
                  <a:schemeClr val="accent5">
                    <a:lumMod val="50000"/>
                  </a:schemeClr>
                </a:solidFill>
                <a:latin typeface="Arial" pitchFamily="34" charset="0"/>
                <a:cs typeface="Arial" pitchFamily="34" charset="0"/>
              </a:rPr>
              <a:t>Ser en el año 2016 la MARCA DE CUIDADO INFANTIL DE MAYOR RECONOCIMIENTO EN La ciudad, IDENTIFICADA por la excelencia en su trabajo en la prestación de servicios de cuidado infantil y modelo a seguir por sus altos estándares de gestión de calidad y optimización de los recursos renovables y no renovables.</a:t>
            </a:r>
            <a:endParaRPr lang="es-EC" sz="1600" dirty="0" smtClean="0">
              <a:solidFill>
                <a:schemeClr val="accent5">
                  <a:lumMod val="50000"/>
                </a:schemeClr>
              </a:solidFill>
              <a:latin typeface="Arial" pitchFamily="34" charset="0"/>
              <a:cs typeface="Arial" pitchFamily="34" charset="0"/>
            </a:endParaRPr>
          </a:p>
          <a:p>
            <a:pPr algn="just"/>
            <a:endParaRPr lang="es-EC" sz="1600" dirty="0" smtClean="0">
              <a:solidFill>
                <a:schemeClr val="accent5">
                  <a:lumMod val="50000"/>
                </a:schemeClr>
              </a:solidFill>
              <a:latin typeface="Arial" pitchFamily="34" charset="0"/>
              <a:cs typeface="Arial" pitchFamily="34" charset="0"/>
            </a:endParaRPr>
          </a:p>
          <a:p>
            <a:pPr algn="just"/>
            <a:endParaRPr lang="es-EC" sz="1600"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Picture 3"/>
          <p:cNvPicPr>
            <a:picLocks noChangeAspect="1" noChangeArrowheads="1"/>
          </p:cNvPicPr>
          <p:nvPr/>
        </p:nvPicPr>
        <p:blipFill>
          <a:blip r:embed="rId9" cstate="print"/>
          <a:srcRect/>
          <a:stretch>
            <a:fillRect/>
          </a:stretch>
        </p:blipFill>
        <p:spPr bwMode="auto">
          <a:xfrm>
            <a:off x="4211960" y="2780928"/>
            <a:ext cx="1008112" cy="1638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3" name="2 Subtítulo"/>
          <p:cNvSpPr>
            <a:spLocks noGrp="1"/>
          </p:cNvSpPr>
          <p:nvPr>
            <p:ph type="subTitle" idx="1"/>
          </p:nvPr>
        </p:nvSpPr>
        <p:spPr>
          <a:xfrm>
            <a:off x="428596" y="3286124"/>
            <a:ext cx="4857784" cy="2714644"/>
          </a:xfrm>
        </p:spPr>
        <p:txBody>
          <a:bodyPr>
            <a:noAutofit/>
          </a:bodyPr>
          <a:lstStyle/>
          <a:p>
            <a:pPr algn="just"/>
            <a:r>
              <a:rPr lang="es-ES" dirty="0" smtClean="0">
                <a:solidFill>
                  <a:schemeClr val="accent6">
                    <a:lumMod val="50000"/>
                  </a:schemeClr>
                </a:solidFill>
                <a:latin typeface="Arial" pitchFamily="34" charset="0"/>
                <a:cs typeface="Arial" pitchFamily="34" charset="0"/>
              </a:rPr>
              <a:t>Llegan los mestizos y afro ecuatorianos de todo el Ecuador. Hoy, los indígenas representan sólo el 10% de la población total de la región. </a:t>
            </a:r>
            <a:endParaRPr lang="es-EC" dirty="0" smtClean="0">
              <a:solidFill>
                <a:schemeClr val="accent6">
                  <a:lumMod val="50000"/>
                </a:schemeClr>
              </a:solidFill>
              <a:latin typeface="Arial" pitchFamily="34" charset="0"/>
              <a:cs typeface="Arial" pitchFamily="34" charset="0"/>
            </a:endParaRPr>
          </a:p>
          <a:p>
            <a:pPr algn="just"/>
            <a:endParaRPr lang="es-EC" dirty="0">
              <a:solidFill>
                <a:schemeClr val="accent6">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13 Imagen" descr="Parque_Central_de_Nueva_Loja.jpg"/>
          <p:cNvPicPr>
            <a:picLocks noChangeAspect="1"/>
          </p:cNvPicPr>
          <p:nvPr/>
        </p:nvPicPr>
        <p:blipFill>
          <a:blip r:embed="rId9" cstate="print"/>
          <a:stretch>
            <a:fillRect/>
          </a:stretch>
        </p:blipFill>
        <p:spPr>
          <a:xfrm>
            <a:off x="285720" y="357166"/>
            <a:ext cx="2928958" cy="2196719"/>
          </a:xfrm>
          <a:prstGeom prst="rect">
            <a:avLst/>
          </a:prstGeom>
        </p:spPr>
      </p:pic>
      <p:sp>
        <p:nvSpPr>
          <p:cNvPr id="15" name="2 Subtítulo"/>
          <p:cNvSpPr txBox="1">
            <a:spLocks/>
          </p:cNvSpPr>
          <p:nvPr/>
        </p:nvSpPr>
        <p:spPr>
          <a:xfrm>
            <a:off x="3357554" y="500042"/>
            <a:ext cx="5572164" cy="1857388"/>
          </a:xfrm>
          <a:prstGeom prst="rect">
            <a:avLst/>
          </a:prstGeom>
        </p:spPr>
        <p:txBody>
          <a:bodyPr vert="horz" rtlCol="0">
            <a:normAutofit/>
          </a:bodyPr>
          <a:lstStyle/>
          <a:p>
            <a:pPr marL="0" marR="0" lvl="0" indent="0" algn="just" defTabSz="914400" rtl="0" eaLnBrk="1" fontAlgn="auto" latinLnBrk="0" hangingPunct="1">
              <a:lnSpc>
                <a:spcPct val="100000"/>
              </a:lnSpc>
              <a:spcBef>
                <a:spcPct val="20000"/>
              </a:spcBef>
              <a:spcAft>
                <a:spcPts val="0"/>
              </a:spcAft>
              <a:buClr>
                <a:schemeClr val="tx2"/>
              </a:buClr>
              <a:buSzPct val="50000"/>
              <a:buFont typeface="Wingdings"/>
              <a:buNone/>
              <a:tabLst/>
              <a:defRPr/>
            </a:pPr>
            <a:r>
              <a:rPr kumimoji="0" lang="es-E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La población de Sucumbíos es multiétnica y multicultural. Hasta 1969, la población era casi totalmente indígena.</a:t>
            </a:r>
          </a:p>
          <a:p>
            <a:pPr marL="0" marR="0" lvl="0" indent="0" algn="just" defTabSz="914400" rtl="0" eaLnBrk="1" fontAlgn="auto" latinLnBrk="0" hangingPunct="1">
              <a:lnSpc>
                <a:spcPct val="100000"/>
              </a:lnSpc>
              <a:spcBef>
                <a:spcPct val="20000"/>
              </a:spcBef>
              <a:spcAft>
                <a:spcPts val="0"/>
              </a:spcAft>
              <a:buClr>
                <a:schemeClr val="tx2"/>
              </a:buClr>
              <a:buSzPct val="50000"/>
              <a:buFont typeface="Wingdings"/>
              <a:buNone/>
              <a:tabLst/>
              <a:defRPr/>
            </a:pPr>
            <a:endParaRPr kumimoji="0" lang="es-E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tx2"/>
              </a:buClr>
              <a:buSzPct val="50000"/>
              <a:buFont typeface="Wingdings"/>
              <a:buNone/>
              <a:tabLst/>
              <a:defRPr/>
            </a:pPr>
            <a:endParaRPr kumimoji="0" lang="es-EC" sz="2800" b="0"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pic>
        <p:nvPicPr>
          <p:cNvPr id="17" name="16 Imagen" descr="Parque_Infantil.jpg"/>
          <p:cNvPicPr>
            <a:picLocks noChangeAspect="1"/>
          </p:cNvPicPr>
          <p:nvPr/>
        </p:nvPicPr>
        <p:blipFill>
          <a:blip r:embed="rId10" cstate="print"/>
          <a:stretch>
            <a:fillRect/>
          </a:stretch>
        </p:blipFill>
        <p:spPr>
          <a:xfrm>
            <a:off x="5715008" y="2500306"/>
            <a:ext cx="3214690" cy="241101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3" name="2 Subtítulo"/>
          <p:cNvSpPr>
            <a:spLocks noGrp="1"/>
          </p:cNvSpPr>
          <p:nvPr>
            <p:ph type="subTitle" idx="1"/>
          </p:nvPr>
        </p:nvSpPr>
        <p:spPr>
          <a:xfrm>
            <a:off x="857224" y="404664"/>
            <a:ext cx="7643866" cy="5524666"/>
          </a:xfrm>
        </p:spPr>
        <p:txBody>
          <a:bodyPr>
            <a:noAutofit/>
          </a:bodyPr>
          <a:lstStyle/>
          <a:p>
            <a:pPr algn="l"/>
            <a:r>
              <a:rPr lang="es-ES" b="1" dirty="0" smtClean="0">
                <a:solidFill>
                  <a:schemeClr val="accent5">
                    <a:lumMod val="50000"/>
                  </a:schemeClr>
                </a:solidFill>
                <a:latin typeface="Arial" pitchFamily="34" charset="0"/>
                <a:cs typeface="Arial" pitchFamily="34" charset="0"/>
              </a:rPr>
              <a:t>Principios y valores</a:t>
            </a:r>
          </a:p>
          <a:p>
            <a:pPr algn="l"/>
            <a:endParaRPr lang="es-ES" b="1" dirty="0" smtClean="0">
              <a:solidFill>
                <a:schemeClr val="accent5">
                  <a:lumMod val="50000"/>
                </a:schemeClr>
              </a:solidFill>
              <a:latin typeface="Arial" pitchFamily="34" charset="0"/>
              <a:cs typeface="Arial" pitchFamily="34" charset="0"/>
            </a:endParaRPr>
          </a:p>
          <a:p>
            <a:pPr algn="l"/>
            <a:r>
              <a:rPr lang="es-ES" sz="2000" b="1" dirty="0" smtClean="0">
                <a:solidFill>
                  <a:schemeClr val="accent5">
                    <a:lumMod val="50000"/>
                  </a:schemeClr>
                </a:solidFill>
                <a:latin typeface="Arial" pitchFamily="34" charset="0"/>
                <a:cs typeface="Arial" pitchFamily="34" charset="0"/>
              </a:rPr>
              <a:t>Con nuestros clientes:</a:t>
            </a:r>
          </a:p>
          <a:p>
            <a:pPr algn="r"/>
            <a:r>
              <a:rPr lang="es-ES" sz="2000" b="1" dirty="0" smtClean="0">
                <a:solidFill>
                  <a:schemeClr val="accent5">
                    <a:lumMod val="50000"/>
                  </a:schemeClr>
                </a:solidFill>
                <a:latin typeface="Arial" pitchFamily="34" charset="0"/>
                <a:cs typeface="Arial" pitchFamily="34" charset="0"/>
              </a:rPr>
              <a:t>Con nuestros empleados:</a:t>
            </a:r>
          </a:p>
          <a:p>
            <a:pPr algn="l"/>
            <a:endParaRPr lang="es-EC" sz="2000" dirty="0" smtClean="0">
              <a:solidFill>
                <a:schemeClr val="accent5">
                  <a:lumMod val="50000"/>
                </a:schemeClr>
              </a:solidFill>
              <a:latin typeface="Arial" pitchFamily="34" charset="0"/>
              <a:cs typeface="Arial" pitchFamily="34" charset="0"/>
            </a:endParaRPr>
          </a:p>
          <a:p>
            <a:pPr algn="l"/>
            <a:endParaRPr lang="es-EC" sz="2000" dirty="0" smtClean="0">
              <a:solidFill>
                <a:schemeClr val="accent5">
                  <a:lumMod val="50000"/>
                </a:schemeClr>
              </a:solidFill>
              <a:latin typeface="Arial" pitchFamily="34" charset="0"/>
              <a:cs typeface="Arial" pitchFamily="34" charset="0"/>
            </a:endParaRPr>
          </a:p>
          <a:p>
            <a:pPr algn="l"/>
            <a:r>
              <a:rPr lang="es-ES" sz="2000" b="1" dirty="0" smtClean="0">
                <a:solidFill>
                  <a:schemeClr val="accent5">
                    <a:lumMod val="50000"/>
                  </a:schemeClr>
                </a:solidFill>
                <a:latin typeface="Arial" pitchFamily="34" charset="0"/>
                <a:cs typeface="Arial" pitchFamily="34" charset="0"/>
              </a:rPr>
              <a:t>Con nuestros accionistas:</a:t>
            </a:r>
          </a:p>
          <a:p>
            <a:pPr algn="l"/>
            <a:endParaRPr lang="es-ES" sz="2000" b="1" dirty="0" smtClean="0">
              <a:solidFill>
                <a:schemeClr val="accent5">
                  <a:lumMod val="50000"/>
                </a:schemeClr>
              </a:solidFill>
              <a:latin typeface="Arial" pitchFamily="34" charset="0"/>
              <a:cs typeface="Arial" pitchFamily="34" charset="0"/>
            </a:endParaRPr>
          </a:p>
          <a:p>
            <a:pPr algn="l"/>
            <a:endParaRPr lang="es-EC" sz="2000" dirty="0" smtClean="0">
              <a:solidFill>
                <a:schemeClr val="accent5">
                  <a:lumMod val="50000"/>
                </a:schemeClr>
              </a:solidFill>
              <a:latin typeface="Arial" pitchFamily="34" charset="0"/>
              <a:cs typeface="Arial" pitchFamily="34" charset="0"/>
            </a:endParaRPr>
          </a:p>
          <a:p>
            <a:pPr algn="l"/>
            <a:endParaRPr lang="es-EC" sz="2000" dirty="0" smtClean="0">
              <a:solidFill>
                <a:schemeClr val="accent5">
                  <a:lumMod val="50000"/>
                </a:schemeClr>
              </a:solidFill>
              <a:latin typeface="Arial" pitchFamily="34" charset="0"/>
              <a:cs typeface="Arial" pitchFamily="34" charset="0"/>
            </a:endParaRPr>
          </a:p>
          <a:p>
            <a:pPr algn="r"/>
            <a:r>
              <a:rPr lang="es-ES" sz="2000" b="1" dirty="0" smtClean="0">
                <a:solidFill>
                  <a:schemeClr val="accent5">
                    <a:lumMod val="50000"/>
                  </a:schemeClr>
                </a:solidFill>
                <a:latin typeface="Arial" pitchFamily="34" charset="0"/>
                <a:cs typeface="Arial" pitchFamily="34" charset="0"/>
              </a:rPr>
              <a:t>Con  nuestros proveedores:</a:t>
            </a:r>
          </a:p>
          <a:p>
            <a:pPr algn="l"/>
            <a:r>
              <a:rPr lang="es-ES" sz="2000" b="1" dirty="0" smtClean="0">
                <a:solidFill>
                  <a:schemeClr val="accent5">
                    <a:lumMod val="50000"/>
                  </a:schemeClr>
                </a:solidFill>
                <a:latin typeface="Arial" pitchFamily="34" charset="0"/>
                <a:cs typeface="Arial" pitchFamily="34" charset="0"/>
              </a:rPr>
              <a:t>Con la sociedad:</a:t>
            </a:r>
          </a:p>
          <a:p>
            <a:pPr algn="l"/>
            <a:endParaRPr lang="es-EC" sz="2000" dirty="0" smtClean="0">
              <a:solidFill>
                <a:schemeClr val="accent5">
                  <a:lumMod val="50000"/>
                </a:schemeClr>
              </a:solidFill>
              <a:latin typeface="Arial" pitchFamily="34" charset="0"/>
              <a:cs typeface="Arial" pitchFamily="34" charset="0"/>
            </a:endParaRPr>
          </a:p>
          <a:p>
            <a:pPr algn="l"/>
            <a:endParaRPr lang="es-EC" sz="20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Picture 3" descr="C:\Documents and Settings\jose antonio acosta\Configuración local\Archivos temporales de Internet\Content.IE5\0R4C5G6W\MPj04089790000[1].jpg"/>
          <p:cNvPicPr>
            <a:picLocks noChangeAspect="1" noChangeArrowheads="1"/>
          </p:cNvPicPr>
          <p:nvPr/>
        </p:nvPicPr>
        <p:blipFill>
          <a:blip r:embed="rId9" cstate="print"/>
          <a:srcRect/>
          <a:stretch>
            <a:fillRect/>
          </a:stretch>
        </p:blipFill>
        <p:spPr bwMode="auto">
          <a:xfrm>
            <a:off x="1475656" y="1772816"/>
            <a:ext cx="1726275" cy="1152128"/>
          </a:xfrm>
          <a:prstGeom prst="rect">
            <a:avLst/>
          </a:prstGeom>
          <a:noFill/>
          <a:ln w="9525">
            <a:noFill/>
            <a:miter lim="800000"/>
            <a:headEnd/>
            <a:tailEnd/>
          </a:ln>
        </p:spPr>
      </p:pic>
      <p:pic>
        <p:nvPicPr>
          <p:cNvPr id="15" name="9 Imagen" descr="Instituto e marzo 2009 para reporte 397.jpg"/>
          <p:cNvPicPr>
            <a:picLocks noChangeAspect="1"/>
          </p:cNvPicPr>
          <p:nvPr/>
        </p:nvPicPr>
        <p:blipFill>
          <a:blip r:embed="rId10" cstate="print"/>
          <a:srcRect/>
          <a:stretch>
            <a:fillRect/>
          </a:stretch>
        </p:blipFill>
        <p:spPr bwMode="auto">
          <a:xfrm>
            <a:off x="6156176" y="2132856"/>
            <a:ext cx="2376264" cy="1512168"/>
          </a:xfrm>
          <a:prstGeom prst="rect">
            <a:avLst/>
          </a:prstGeom>
          <a:noFill/>
          <a:ln w="9525">
            <a:noFill/>
            <a:miter lim="800000"/>
            <a:headEnd/>
            <a:tailEnd/>
          </a:ln>
        </p:spPr>
      </p:pic>
      <p:pic>
        <p:nvPicPr>
          <p:cNvPr id="16" name="Picture 4" descr="http://tbn0.google.com/images?q=tbn:ORN-ob-_UsWryM:http://www.feaav.com/convenciones/2006/imagenes/ultimas/gobernadora_zacatecas.jpg">
            <a:hlinkClick r:id="rId11"/>
          </p:cNvPr>
          <p:cNvPicPr>
            <a:picLocks noChangeAspect="1" noChangeArrowheads="1"/>
          </p:cNvPicPr>
          <p:nvPr/>
        </p:nvPicPr>
        <p:blipFill>
          <a:blip r:embed="rId12" cstate="print"/>
          <a:srcRect/>
          <a:stretch>
            <a:fillRect/>
          </a:stretch>
        </p:blipFill>
        <p:spPr bwMode="auto">
          <a:xfrm>
            <a:off x="1619672" y="3429000"/>
            <a:ext cx="1758742" cy="1080120"/>
          </a:xfrm>
          <a:prstGeom prst="rect">
            <a:avLst/>
          </a:prstGeom>
          <a:noFill/>
          <a:ln w="9525">
            <a:noFill/>
            <a:miter lim="800000"/>
            <a:headEnd/>
            <a:tailEnd/>
          </a:ln>
        </p:spPr>
      </p:pic>
      <p:pic>
        <p:nvPicPr>
          <p:cNvPr id="17" name="13 Imagen" descr="INSELCAP, QUERUBINES, TONY Y CARRERA PEPE JUNIO 2009 195.jpg"/>
          <p:cNvPicPr>
            <a:picLocks noChangeAspect="1"/>
          </p:cNvPicPr>
          <p:nvPr/>
        </p:nvPicPr>
        <p:blipFill>
          <a:blip r:embed="rId13" cstate="print"/>
          <a:srcRect/>
          <a:stretch>
            <a:fillRect/>
          </a:stretch>
        </p:blipFill>
        <p:spPr bwMode="auto">
          <a:xfrm>
            <a:off x="6156176" y="4771962"/>
            <a:ext cx="2016224" cy="1512168"/>
          </a:xfrm>
          <a:prstGeom prst="rect">
            <a:avLst/>
          </a:prstGeom>
          <a:noFill/>
          <a:ln w="9525">
            <a:noFill/>
            <a:miter lim="800000"/>
            <a:headEnd/>
            <a:tailEnd/>
          </a:ln>
        </p:spPr>
      </p:pic>
      <p:pic>
        <p:nvPicPr>
          <p:cNvPr id="18" name="3 Imagen" descr="ABRIL 2009 079.jpg"/>
          <p:cNvPicPr>
            <a:picLocks noChangeAspect="1"/>
          </p:cNvPicPr>
          <p:nvPr/>
        </p:nvPicPr>
        <p:blipFill>
          <a:blip r:embed="rId14" cstate="print"/>
          <a:srcRect/>
          <a:stretch>
            <a:fillRect/>
          </a:stretch>
        </p:blipFill>
        <p:spPr bwMode="auto">
          <a:xfrm>
            <a:off x="1619672" y="5085184"/>
            <a:ext cx="1872208" cy="1404437"/>
          </a:xfrm>
          <a:prstGeom prst="rect">
            <a:avLst/>
          </a:prstGeom>
          <a:noFill/>
          <a:ln w="9525">
            <a:noFill/>
            <a:miter lim="800000"/>
            <a:headEnd/>
            <a:tailEnd/>
          </a:ln>
        </p:spPr>
      </p:pic>
      <p:pic>
        <p:nvPicPr>
          <p:cNvPr id="19" name="5 Imagen" descr="img_0654.jpg"/>
          <p:cNvPicPr>
            <a:picLocks noChangeAspect="1"/>
          </p:cNvPicPr>
          <p:nvPr/>
        </p:nvPicPr>
        <p:blipFill>
          <a:blip r:embed="rId15" cstate="print"/>
          <a:srcRect/>
          <a:stretch>
            <a:fillRect/>
          </a:stretch>
        </p:blipFill>
        <p:spPr bwMode="auto">
          <a:xfrm>
            <a:off x="6012160" y="188641"/>
            <a:ext cx="1944216" cy="1457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3" name="2 Subtítulo"/>
          <p:cNvSpPr>
            <a:spLocks noGrp="1"/>
          </p:cNvSpPr>
          <p:nvPr>
            <p:ph type="subTitle" idx="1"/>
          </p:nvPr>
        </p:nvSpPr>
        <p:spPr>
          <a:xfrm>
            <a:off x="642910" y="1196752"/>
            <a:ext cx="7643866" cy="4176464"/>
          </a:xfrm>
        </p:spPr>
        <p:txBody>
          <a:bodyPr>
            <a:noAutofit/>
          </a:bodyPr>
          <a:lstStyle/>
          <a:p>
            <a:pPr algn="just"/>
            <a:r>
              <a:rPr lang="es-EC" sz="2000" b="1" dirty="0" smtClean="0">
                <a:solidFill>
                  <a:schemeClr val="accent5">
                    <a:lumMod val="50000"/>
                  </a:schemeClr>
                </a:solidFill>
                <a:latin typeface="Arial" pitchFamily="34" charset="0"/>
                <a:cs typeface="Arial" pitchFamily="34" charset="0"/>
              </a:rPr>
              <a:t>Inversión:</a:t>
            </a:r>
          </a:p>
          <a:p>
            <a:pPr algn="just"/>
            <a:endParaRPr lang="es-EC" sz="2000" b="1" dirty="0" smtClean="0">
              <a:solidFill>
                <a:schemeClr val="accent5">
                  <a:lumMod val="50000"/>
                </a:schemeClr>
              </a:solidFill>
              <a:latin typeface="Arial" pitchFamily="34" charset="0"/>
              <a:cs typeface="Arial" pitchFamily="34" charset="0"/>
            </a:endParaRPr>
          </a:p>
          <a:p>
            <a:pPr marL="457200" indent="-457200" algn="l"/>
            <a:r>
              <a:rPr lang="es-ES" sz="2000" b="1" dirty="0" smtClean="0">
                <a:solidFill>
                  <a:schemeClr val="accent5">
                    <a:lumMod val="50000"/>
                  </a:schemeClr>
                </a:solidFill>
              </a:rPr>
              <a:t>a)Inversiones </a:t>
            </a:r>
            <a:r>
              <a:rPr lang="es-ES" sz="2000" b="1" dirty="0" smtClean="0">
                <a:solidFill>
                  <a:schemeClr val="accent5">
                    <a:lumMod val="50000"/>
                  </a:schemeClr>
                </a:solidFill>
              </a:rPr>
              <a:t>de activos fijos</a:t>
            </a:r>
            <a:r>
              <a:rPr lang="es-ES" sz="2000" b="1" dirty="0" smtClean="0">
                <a:solidFill>
                  <a:schemeClr val="accent5">
                    <a:lumMod val="50000"/>
                  </a:schemeClr>
                </a:solidFill>
              </a:rPr>
              <a:t>.</a:t>
            </a:r>
          </a:p>
          <a:p>
            <a:pPr marL="457200" indent="-457200" algn="l"/>
            <a:endParaRPr lang="es-ES" sz="2000" b="1" dirty="0" smtClean="0">
              <a:solidFill>
                <a:schemeClr val="accent5">
                  <a:lumMod val="50000"/>
                </a:schemeClr>
              </a:solidFill>
            </a:endParaRPr>
          </a:p>
          <a:p>
            <a:pPr marL="457200" indent="-457200" algn="l"/>
            <a:r>
              <a:rPr lang="es-ES" sz="2000" b="1" dirty="0" smtClean="0">
                <a:solidFill>
                  <a:schemeClr val="accent5">
                    <a:lumMod val="50000"/>
                  </a:schemeClr>
                </a:solidFill>
              </a:rPr>
              <a:t>b</a:t>
            </a:r>
            <a:r>
              <a:rPr lang="es-ES" sz="2000" b="1" dirty="0" smtClean="0">
                <a:solidFill>
                  <a:schemeClr val="accent5">
                    <a:lumMod val="50000"/>
                  </a:schemeClr>
                </a:solidFill>
              </a:rPr>
              <a:t>) Equipos de </a:t>
            </a:r>
            <a:r>
              <a:rPr lang="es-ES" sz="2000" b="1" dirty="0" smtClean="0">
                <a:solidFill>
                  <a:schemeClr val="accent5">
                    <a:lumMod val="50000"/>
                  </a:schemeClr>
                </a:solidFill>
              </a:rPr>
              <a:t>oficina</a:t>
            </a:r>
          </a:p>
          <a:p>
            <a:pPr marL="457200" indent="-457200" algn="l">
              <a:buAutoNum type="alphaLcParenR"/>
            </a:pPr>
            <a:endParaRPr lang="es-EC" sz="2000" dirty="0" smtClean="0">
              <a:solidFill>
                <a:schemeClr val="accent5">
                  <a:lumMod val="50000"/>
                </a:schemeClr>
              </a:solidFill>
            </a:endParaRPr>
          </a:p>
          <a:p>
            <a:pPr algn="l"/>
            <a:r>
              <a:rPr lang="es-ES" sz="2000" b="1" dirty="0" smtClean="0">
                <a:solidFill>
                  <a:schemeClr val="accent5">
                    <a:lumMod val="50000"/>
                  </a:schemeClr>
                </a:solidFill>
              </a:rPr>
              <a:t>c) Muebles y </a:t>
            </a:r>
            <a:r>
              <a:rPr lang="es-ES" sz="2000" b="1" dirty="0" smtClean="0">
                <a:solidFill>
                  <a:schemeClr val="accent5">
                    <a:lumMod val="50000"/>
                  </a:schemeClr>
                </a:solidFill>
              </a:rPr>
              <a:t>enseres</a:t>
            </a:r>
          </a:p>
          <a:p>
            <a:pPr algn="l"/>
            <a:endParaRPr lang="es-EC" sz="2000" dirty="0" smtClean="0">
              <a:solidFill>
                <a:schemeClr val="accent5">
                  <a:lumMod val="50000"/>
                </a:schemeClr>
              </a:solidFill>
            </a:endParaRPr>
          </a:p>
          <a:p>
            <a:pPr algn="l"/>
            <a:r>
              <a:rPr lang="es-ES" sz="2000" b="1" dirty="0" smtClean="0">
                <a:solidFill>
                  <a:schemeClr val="accent5">
                    <a:lumMod val="50000"/>
                  </a:schemeClr>
                </a:solidFill>
              </a:rPr>
              <a:t>d) </a:t>
            </a:r>
            <a:r>
              <a:rPr lang="es-ES" sz="2000" b="1" dirty="0" smtClean="0">
                <a:solidFill>
                  <a:schemeClr val="accent5">
                    <a:lumMod val="50000"/>
                  </a:schemeClr>
                </a:solidFill>
              </a:rPr>
              <a:t>Menaje</a:t>
            </a:r>
          </a:p>
          <a:p>
            <a:pPr algn="l"/>
            <a:endParaRPr lang="es-EC" sz="2000" dirty="0" smtClean="0">
              <a:solidFill>
                <a:schemeClr val="accent5">
                  <a:lumMod val="50000"/>
                </a:schemeClr>
              </a:solidFill>
            </a:endParaRPr>
          </a:p>
          <a:p>
            <a:pPr algn="l"/>
            <a:r>
              <a:rPr lang="es-ES" sz="2000" b="1" dirty="0" smtClean="0">
                <a:solidFill>
                  <a:schemeClr val="accent5">
                    <a:lumMod val="50000"/>
                  </a:schemeClr>
                </a:solidFill>
              </a:rPr>
              <a:t>e) Vehículo</a:t>
            </a:r>
            <a:endParaRPr lang="es-EC" sz="2000" dirty="0" smtClean="0">
              <a:solidFill>
                <a:schemeClr val="accent5">
                  <a:lumMod val="50000"/>
                </a:schemeClr>
              </a:solidFill>
            </a:endParaRPr>
          </a:p>
          <a:p>
            <a:pPr algn="l"/>
            <a:endParaRPr lang="es-EC" sz="20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3" name="1 Título"/>
          <p:cNvSpPr>
            <a:spLocks noGrp="1"/>
          </p:cNvSpPr>
          <p:nvPr>
            <p:ph type="ctrTitle"/>
          </p:nvPr>
        </p:nvSpPr>
        <p:spPr>
          <a:xfrm>
            <a:off x="755576" y="260648"/>
            <a:ext cx="7848872" cy="882336"/>
          </a:xfrm>
        </p:spPr>
        <p:txBody>
          <a:bodyPr>
            <a:noAutofit/>
          </a:bodyPr>
          <a:lstStyle/>
          <a:p>
            <a:r>
              <a:rPr lang="es-ES" sz="3200" b="1" dirty="0" smtClean="0">
                <a:effectLst/>
                <a:latin typeface="Arial" pitchFamily="34" charset="0"/>
                <a:cs typeface="Arial" pitchFamily="34" charset="0"/>
              </a:rPr>
              <a:t>Estudio Financiero</a:t>
            </a:r>
            <a:endParaRPr lang="es-EC" sz="3200" dirty="0" smtClean="0">
              <a:effectLst/>
              <a:latin typeface="Arial" pitchFamily="34" charset="0"/>
              <a:cs typeface="Arial" pitchFamily="34" charset="0"/>
            </a:endParaRPr>
          </a:p>
        </p:txBody>
      </p:sp>
      <p:pic>
        <p:nvPicPr>
          <p:cNvPr id="1026" name="Picture 2" descr="G:\`VASOS.JPG"/>
          <p:cNvPicPr>
            <a:picLocks noChangeAspect="1" noChangeArrowheads="1"/>
          </p:cNvPicPr>
          <p:nvPr/>
        </p:nvPicPr>
        <p:blipFill>
          <a:blip r:embed="rId9" cstate="print"/>
          <a:srcRect/>
          <a:stretch>
            <a:fillRect/>
          </a:stretch>
        </p:blipFill>
        <p:spPr bwMode="auto">
          <a:xfrm>
            <a:off x="4067944" y="1268760"/>
            <a:ext cx="997254" cy="1005232"/>
          </a:xfrm>
          <a:prstGeom prst="rect">
            <a:avLst/>
          </a:prstGeom>
          <a:noFill/>
        </p:spPr>
      </p:pic>
      <p:pic>
        <p:nvPicPr>
          <p:cNvPr id="1027" name="Picture 3" descr="G:\6030%20COLGADOR.jpg"/>
          <p:cNvPicPr>
            <a:picLocks noChangeAspect="1" noChangeArrowheads="1"/>
          </p:cNvPicPr>
          <p:nvPr/>
        </p:nvPicPr>
        <p:blipFill>
          <a:blip r:embed="rId10" cstate="print"/>
          <a:srcRect/>
          <a:stretch>
            <a:fillRect/>
          </a:stretch>
        </p:blipFill>
        <p:spPr bwMode="auto">
          <a:xfrm>
            <a:off x="5292081" y="1412777"/>
            <a:ext cx="1986428" cy="1584176"/>
          </a:xfrm>
          <a:prstGeom prst="rect">
            <a:avLst/>
          </a:prstGeom>
          <a:noFill/>
        </p:spPr>
      </p:pic>
      <p:pic>
        <p:nvPicPr>
          <p:cNvPr id="1028" name="Picture 4" descr="G:\balancin doble.jpg"/>
          <p:cNvPicPr>
            <a:picLocks noChangeAspect="1" noChangeArrowheads="1"/>
          </p:cNvPicPr>
          <p:nvPr/>
        </p:nvPicPr>
        <p:blipFill>
          <a:blip r:embed="rId11" cstate="print"/>
          <a:srcRect/>
          <a:stretch>
            <a:fillRect/>
          </a:stretch>
        </p:blipFill>
        <p:spPr bwMode="auto">
          <a:xfrm>
            <a:off x="3635896" y="2708920"/>
            <a:ext cx="1024508" cy="1024508"/>
          </a:xfrm>
          <a:prstGeom prst="rect">
            <a:avLst/>
          </a:prstGeom>
          <a:noFill/>
        </p:spPr>
      </p:pic>
      <p:pic>
        <p:nvPicPr>
          <p:cNvPr id="1029" name="Picture 5" descr="G:\CASITA.BMP"/>
          <p:cNvPicPr>
            <a:picLocks noChangeAspect="1" noChangeArrowheads="1"/>
          </p:cNvPicPr>
          <p:nvPr/>
        </p:nvPicPr>
        <p:blipFill>
          <a:blip r:embed="rId12" cstate="print"/>
          <a:srcRect/>
          <a:stretch>
            <a:fillRect/>
          </a:stretch>
        </p:blipFill>
        <p:spPr bwMode="auto">
          <a:xfrm>
            <a:off x="5220072" y="3501008"/>
            <a:ext cx="1989013" cy="1284482"/>
          </a:xfrm>
          <a:prstGeom prst="rect">
            <a:avLst/>
          </a:prstGeom>
          <a:noFill/>
        </p:spPr>
      </p:pic>
      <p:pic>
        <p:nvPicPr>
          <p:cNvPr id="1030" name="Picture 6" descr="G:\COLCHO.JPG"/>
          <p:cNvPicPr>
            <a:picLocks noChangeAspect="1" noChangeArrowheads="1"/>
          </p:cNvPicPr>
          <p:nvPr/>
        </p:nvPicPr>
        <p:blipFill>
          <a:blip r:embed="rId13" cstate="print"/>
          <a:srcRect/>
          <a:stretch>
            <a:fillRect/>
          </a:stretch>
        </p:blipFill>
        <p:spPr bwMode="auto">
          <a:xfrm>
            <a:off x="2555776" y="4005064"/>
            <a:ext cx="2208664" cy="959156"/>
          </a:xfrm>
          <a:prstGeom prst="rect">
            <a:avLst/>
          </a:prstGeom>
          <a:noFill/>
        </p:spPr>
      </p:pic>
      <p:pic>
        <p:nvPicPr>
          <p:cNvPr id="1031" name="Picture 7" descr="G:\CONJUNTO%20MONOBLOC.jpg"/>
          <p:cNvPicPr>
            <a:picLocks noChangeAspect="1" noChangeArrowheads="1"/>
          </p:cNvPicPr>
          <p:nvPr/>
        </p:nvPicPr>
        <p:blipFill>
          <a:blip r:embed="rId14" cstate="print"/>
          <a:srcRect/>
          <a:stretch>
            <a:fillRect/>
          </a:stretch>
        </p:blipFill>
        <p:spPr bwMode="auto">
          <a:xfrm>
            <a:off x="7452320" y="692696"/>
            <a:ext cx="1297047" cy="1342351"/>
          </a:xfrm>
          <a:prstGeom prst="rect">
            <a:avLst/>
          </a:prstGeom>
          <a:noFill/>
        </p:spPr>
      </p:pic>
      <p:pic>
        <p:nvPicPr>
          <p:cNvPr id="1032" name="Picture 8" descr="G:\guarderia.jpg"/>
          <p:cNvPicPr>
            <a:picLocks noChangeAspect="1" noChangeArrowheads="1"/>
          </p:cNvPicPr>
          <p:nvPr/>
        </p:nvPicPr>
        <p:blipFill>
          <a:blip r:embed="rId15" cstate="print"/>
          <a:srcRect/>
          <a:stretch>
            <a:fillRect/>
          </a:stretch>
        </p:blipFill>
        <p:spPr bwMode="auto">
          <a:xfrm>
            <a:off x="2411760" y="5301208"/>
            <a:ext cx="1351037" cy="1014779"/>
          </a:xfrm>
          <a:prstGeom prst="rect">
            <a:avLst/>
          </a:prstGeom>
          <a:noFill/>
        </p:spPr>
      </p:pic>
      <p:pic>
        <p:nvPicPr>
          <p:cNvPr id="1033" name="Picture 9" descr="G:\guarderiasinfantilesmadrid_4.png"/>
          <p:cNvPicPr>
            <a:picLocks noChangeAspect="1" noChangeArrowheads="1"/>
          </p:cNvPicPr>
          <p:nvPr/>
        </p:nvPicPr>
        <p:blipFill>
          <a:blip r:embed="rId16" cstate="print"/>
          <a:srcRect/>
          <a:stretch>
            <a:fillRect/>
          </a:stretch>
        </p:blipFill>
        <p:spPr bwMode="auto">
          <a:xfrm>
            <a:off x="7092280" y="5229200"/>
            <a:ext cx="1512168" cy="1136311"/>
          </a:xfrm>
          <a:prstGeom prst="rect">
            <a:avLst/>
          </a:prstGeom>
          <a:noFill/>
        </p:spPr>
      </p:pic>
      <p:pic>
        <p:nvPicPr>
          <p:cNvPr id="1034" name="Picture 10" descr="G:\JUEGO.JPG"/>
          <p:cNvPicPr>
            <a:picLocks noChangeAspect="1" noChangeArrowheads="1"/>
          </p:cNvPicPr>
          <p:nvPr/>
        </p:nvPicPr>
        <p:blipFill>
          <a:blip r:embed="rId17" cstate="print"/>
          <a:srcRect/>
          <a:stretch>
            <a:fillRect/>
          </a:stretch>
        </p:blipFill>
        <p:spPr bwMode="auto">
          <a:xfrm>
            <a:off x="4788024" y="5301208"/>
            <a:ext cx="1374800" cy="1138334"/>
          </a:xfrm>
          <a:prstGeom prst="rect">
            <a:avLst/>
          </a:prstGeom>
          <a:noFill/>
        </p:spPr>
      </p:pic>
      <p:pic>
        <p:nvPicPr>
          <p:cNvPr id="1035" name="Picture 11" descr="G:\NUMEROS.JPG"/>
          <p:cNvPicPr>
            <a:picLocks noChangeAspect="1" noChangeArrowheads="1"/>
          </p:cNvPicPr>
          <p:nvPr/>
        </p:nvPicPr>
        <p:blipFill>
          <a:blip r:embed="rId18" cstate="print"/>
          <a:srcRect/>
          <a:stretch>
            <a:fillRect/>
          </a:stretch>
        </p:blipFill>
        <p:spPr bwMode="auto">
          <a:xfrm>
            <a:off x="7740352" y="2492896"/>
            <a:ext cx="786011" cy="667835"/>
          </a:xfrm>
          <a:prstGeom prst="rect">
            <a:avLst/>
          </a:prstGeom>
          <a:noFill/>
        </p:spPr>
      </p:pic>
      <p:pic>
        <p:nvPicPr>
          <p:cNvPr id="1036" name="Picture 12" descr="G:\PLQATOS.JPG"/>
          <p:cNvPicPr>
            <a:picLocks noChangeAspect="1" noChangeArrowheads="1"/>
          </p:cNvPicPr>
          <p:nvPr/>
        </p:nvPicPr>
        <p:blipFill>
          <a:blip r:embed="rId19" cstate="print"/>
          <a:srcRect/>
          <a:stretch>
            <a:fillRect/>
          </a:stretch>
        </p:blipFill>
        <p:spPr bwMode="auto">
          <a:xfrm>
            <a:off x="7740352" y="3645024"/>
            <a:ext cx="939428" cy="104088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440160"/>
          </a:xfrm>
        </p:spPr>
        <p:txBody>
          <a:bodyPr>
            <a:noAutofit/>
          </a:bodyPr>
          <a:lstStyle/>
          <a:p>
            <a:r>
              <a:rPr lang="es-EC" sz="3200" dirty="0" smtClean="0">
                <a:effectLst/>
                <a:latin typeface="Arial" pitchFamily="34" charset="0"/>
                <a:cs typeface="Arial" pitchFamily="34" charset="0"/>
              </a:rPr>
              <a:t>Estructura del </a:t>
            </a:r>
            <a:r>
              <a:rPr lang="es-EC" sz="3200" dirty="0" smtClean="0">
                <a:effectLst/>
                <a:latin typeface="Arial" pitchFamily="34" charset="0"/>
                <a:cs typeface="Arial" pitchFamily="34" charset="0"/>
              </a:rPr>
              <a:t>Financiamiento</a:t>
            </a: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3" name="Picture 7" descr="C:\Documents and Settings\mfrios.MAFRIOS\Configuración local\Archivos temporales de Internet\Content.IE5\CHWRYNSR\dglxasset[1].aspx"/>
          <p:cNvPicPr>
            <a:picLocks noChangeAspect="1" noChangeArrowheads="1"/>
          </p:cNvPicPr>
          <p:nvPr/>
        </p:nvPicPr>
        <p:blipFill>
          <a:blip r:embed="rId9" cstate="print"/>
          <a:srcRect/>
          <a:stretch>
            <a:fillRect/>
          </a:stretch>
        </p:blipFill>
        <p:spPr bwMode="auto">
          <a:xfrm>
            <a:off x="251520" y="5301208"/>
            <a:ext cx="1368152" cy="1188351"/>
          </a:xfrm>
          <a:prstGeom prst="rect">
            <a:avLst/>
          </a:prstGeom>
          <a:noFill/>
        </p:spPr>
      </p:pic>
      <p:graphicFrame>
        <p:nvGraphicFramePr>
          <p:cNvPr id="14" name="13 Tabla"/>
          <p:cNvGraphicFramePr>
            <a:graphicFrameLocks noGrp="1"/>
          </p:cNvGraphicFramePr>
          <p:nvPr/>
        </p:nvGraphicFramePr>
        <p:xfrm>
          <a:off x="1403648" y="1988840"/>
          <a:ext cx="6096000" cy="3024336"/>
        </p:xfrm>
        <a:graphic>
          <a:graphicData uri="http://schemas.openxmlformats.org/drawingml/2006/table">
            <a:tbl>
              <a:tblPr/>
              <a:tblGrid>
                <a:gridCol w="2032000"/>
                <a:gridCol w="2032000"/>
                <a:gridCol w="2032000"/>
              </a:tblGrid>
              <a:tr h="504056">
                <a:tc>
                  <a:txBody>
                    <a:bodyPr/>
                    <a:lstStyle/>
                    <a:p>
                      <a:pPr>
                        <a:lnSpc>
                          <a:spcPct val="115000"/>
                        </a:lnSpc>
                        <a:spcAft>
                          <a:spcPts val="0"/>
                        </a:spcAft>
                      </a:pPr>
                      <a:r>
                        <a:rPr lang="es-EC" sz="1400" b="1" dirty="0">
                          <a:solidFill>
                            <a:srgbClr val="000000"/>
                          </a:solidFill>
                          <a:latin typeface="Arial"/>
                          <a:ea typeface="Times New Roman"/>
                          <a:cs typeface="Arial"/>
                        </a:rPr>
                        <a:t>FINANCIAMIENTO</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dirty="0">
                          <a:solidFill>
                            <a:srgbClr val="000000"/>
                          </a:solidFill>
                          <a:latin typeface="Arial"/>
                          <a:ea typeface="Times New Roman"/>
                          <a:cs typeface="Arial"/>
                        </a:rPr>
                        <a:t>CAPITAL</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dirty="0">
                          <a:solidFill>
                            <a:srgbClr val="000000"/>
                          </a:solidFill>
                          <a:latin typeface="Arial"/>
                          <a:ea typeface="Times New Roman"/>
                          <a:cs typeface="Arial"/>
                        </a:rPr>
                        <a:t>PORCENTAJE</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s-EC" sz="1400">
                          <a:solidFill>
                            <a:srgbClr val="000000"/>
                          </a:solidFill>
                          <a:latin typeface="Arial"/>
                          <a:ea typeface="Times New Roman"/>
                          <a:cs typeface="Arial"/>
                        </a:rPr>
                        <a:t>Aporte socios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0"/>
                        </a:spcAft>
                      </a:pPr>
                      <a:r>
                        <a:rPr lang="es-EC" sz="1400">
                          <a:solidFill>
                            <a:srgbClr val="000000"/>
                          </a:solidFill>
                          <a:latin typeface="Arial"/>
                          <a:ea typeface="Times New Roman"/>
                          <a:cs typeface="Arial"/>
                        </a:rPr>
                        <a:t>socio 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Arial"/>
                        </a:rPr>
                        <a:t>30.000,00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60%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0"/>
                        </a:spcAft>
                      </a:pPr>
                      <a:r>
                        <a:rPr lang="es-EC" sz="1400">
                          <a:solidFill>
                            <a:srgbClr val="000000"/>
                          </a:solidFill>
                          <a:latin typeface="Arial"/>
                          <a:ea typeface="Times New Roman"/>
                          <a:cs typeface="Arial"/>
                        </a:rPr>
                        <a:t>socio 2</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10.000,00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0"/>
                        </a:spcAft>
                      </a:pPr>
                      <a:r>
                        <a:rPr lang="es-EC" sz="1400">
                          <a:solidFill>
                            <a:srgbClr val="000000"/>
                          </a:solidFill>
                          <a:latin typeface="Arial"/>
                          <a:ea typeface="Times New Roman"/>
                          <a:cs typeface="Arial"/>
                        </a:rPr>
                        <a:t>socio 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10.000,00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s-EC" sz="1400" b="1" dirty="0">
                          <a:solidFill>
                            <a:srgbClr val="000000"/>
                          </a:solidFill>
                          <a:latin typeface="Arial"/>
                          <a:ea typeface="Times New Roman"/>
                          <a:cs typeface="Arial"/>
                        </a:rPr>
                        <a:t>TOTAL</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50.000,00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Arial"/>
                        </a:rPr>
                        <a:t>100%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368152"/>
          </a:xfrm>
        </p:spPr>
        <p:txBody>
          <a:bodyPr>
            <a:noAutofit/>
          </a:bodyPr>
          <a:lstStyle/>
          <a:p>
            <a:r>
              <a:rPr lang="es-ES" sz="3200" b="1" dirty="0" smtClean="0">
                <a:effectLst/>
              </a:rPr>
              <a:t> Ingresos </a:t>
            </a:r>
            <a:r>
              <a:rPr lang="es-ES" sz="3200" b="1" dirty="0" smtClean="0">
                <a:effectLst/>
              </a:rPr>
              <a:t>del proyecto</a:t>
            </a:r>
            <a:r>
              <a:rPr lang="es-EC" sz="3200" dirty="0" smtClean="0">
                <a:effectLst/>
              </a:rPr>
              <a:t/>
            </a:r>
            <a:br>
              <a:rPr lang="es-EC" sz="3200" dirty="0" smtClean="0">
                <a:effectLst/>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algn="l"/>
            <a:r>
              <a:rPr lang="es-ES" sz="1800" b="1" dirty="0" smtClean="0">
                <a:solidFill>
                  <a:schemeClr val="accent5">
                    <a:lumMod val="50000"/>
                  </a:schemeClr>
                </a:solidFill>
                <a:latin typeface="Arial" pitchFamily="34" charset="0"/>
                <a:cs typeface="Arial" pitchFamily="34" charset="0"/>
              </a:rPr>
              <a:t>Proyección </a:t>
            </a:r>
            <a:r>
              <a:rPr lang="es-ES" sz="1800" b="1" dirty="0" smtClean="0">
                <a:solidFill>
                  <a:schemeClr val="accent5">
                    <a:lumMod val="50000"/>
                  </a:schemeClr>
                </a:solidFill>
                <a:latin typeface="Arial" pitchFamily="34" charset="0"/>
                <a:cs typeface="Arial" pitchFamily="34" charset="0"/>
              </a:rPr>
              <a:t>de ingresos por venta</a:t>
            </a:r>
            <a:endParaRPr lang="es-EC" sz="1800" dirty="0" smtClean="0">
              <a:solidFill>
                <a:schemeClr val="accent5">
                  <a:lumMod val="50000"/>
                </a:schemeClr>
              </a:solidFill>
              <a:latin typeface="Arial" pitchFamily="34" charset="0"/>
              <a:cs typeface="Arial" pitchFamily="34" charset="0"/>
            </a:endParaRPr>
          </a:p>
          <a:p>
            <a:pPr algn="l"/>
            <a:endParaRPr lang="es-EC" sz="18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755576" y="3068960"/>
          <a:ext cx="6912768" cy="2592287"/>
        </p:xfrm>
        <a:graphic>
          <a:graphicData uri="http://schemas.openxmlformats.org/drawingml/2006/table">
            <a:tbl>
              <a:tblPr/>
              <a:tblGrid>
                <a:gridCol w="2089966"/>
                <a:gridCol w="916323"/>
                <a:gridCol w="781296"/>
                <a:gridCol w="3125183"/>
              </a:tblGrid>
              <a:tr h="578924">
                <a:tc>
                  <a:txBody>
                    <a:bodyPr/>
                    <a:lstStyle/>
                    <a:p>
                      <a:pPr>
                        <a:lnSpc>
                          <a:spcPct val="115000"/>
                        </a:lnSpc>
                        <a:spcAft>
                          <a:spcPts val="0"/>
                        </a:spcAft>
                      </a:pPr>
                      <a:r>
                        <a:rPr lang="es-EC" sz="1400" b="1" dirty="0">
                          <a:solidFill>
                            <a:schemeClr val="accent5">
                              <a:lumMod val="50000"/>
                            </a:schemeClr>
                          </a:solidFill>
                          <a:latin typeface="Arial"/>
                          <a:ea typeface="Times New Roman"/>
                          <a:cs typeface="Arial"/>
                        </a:rPr>
                        <a:t>En unidades de producto</a:t>
                      </a:r>
                      <a:endParaRPr lang="es-EC" sz="1400" dirty="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chemeClr val="accent5">
                              <a:lumMod val="50000"/>
                            </a:schemeClr>
                          </a:solidFill>
                          <a:latin typeface="Arial"/>
                          <a:ea typeface="Times New Roman"/>
                          <a:cs typeface="Arial"/>
                        </a:rPr>
                        <a:t>valor anual</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chemeClr val="accent5">
                              <a:lumMod val="50000"/>
                            </a:schemeClr>
                          </a:solidFill>
                          <a:latin typeface="Arial"/>
                          <a:ea typeface="Times New Roman"/>
                          <a:cs typeface="Arial"/>
                        </a:rPr>
                        <a:t>Cant.</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solidFill>
                          <a:schemeClr val="accent5">
                            <a:lumMod val="50000"/>
                          </a:schemeClr>
                        </a:solidFill>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24">
                <a:tc>
                  <a:txBody>
                    <a:bodyPr/>
                    <a:lstStyle/>
                    <a:p>
                      <a:pPr>
                        <a:lnSpc>
                          <a:spcPct val="115000"/>
                        </a:lnSpc>
                        <a:spcAft>
                          <a:spcPts val="0"/>
                        </a:spcAft>
                      </a:pPr>
                      <a:r>
                        <a:rPr lang="es-EC" sz="1400">
                          <a:solidFill>
                            <a:schemeClr val="accent5">
                              <a:lumMod val="50000"/>
                            </a:schemeClr>
                          </a:solidFill>
                          <a:latin typeface="Arial"/>
                          <a:ea typeface="Times New Roman"/>
                          <a:cs typeface="Arial"/>
                        </a:rPr>
                        <a:t>Matriculas horario completo</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120,00</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30</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chemeClr val="accent5">
                              <a:lumMod val="50000"/>
                            </a:schemeClr>
                          </a:solidFill>
                          <a:latin typeface="Arial"/>
                          <a:ea typeface="Times New Roman"/>
                          <a:cs typeface="Arial"/>
                        </a:rPr>
                        <a:t>$120 en horario completo paga una vez al año</a:t>
                      </a:r>
                      <a:endParaRPr lang="es-EC" sz="1400" dirty="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24">
                <a:tc>
                  <a:txBody>
                    <a:bodyPr/>
                    <a:lstStyle/>
                    <a:p>
                      <a:pPr>
                        <a:lnSpc>
                          <a:spcPct val="115000"/>
                        </a:lnSpc>
                        <a:spcAft>
                          <a:spcPts val="0"/>
                        </a:spcAft>
                      </a:pPr>
                      <a:r>
                        <a:rPr lang="es-EC" sz="1400">
                          <a:solidFill>
                            <a:schemeClr val="accent5">
                              <a:lumMod val="50000"/>
                            </a:schemeClr>
                          </a:solidFill>
                          <a:latin typeface="Arial"/>
                          <a:ea typeface="Times New Roman"/>
                          <a:cs typeface="Arial"/>
                        </a:rPr>
                        <a:t>Pensión horario completo</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80,00</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85</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chemeClr val="accent5">
                              <a:lumMod val="50000"/>
                            </a:schemeClr>
                          </a:solidFill>
                          <a:latin typeface="Arial"/>
                          <a:ea typeface="Times New Roman"/>
                          <a:cs typeface="Arial"/>
                        </a:rPr>
                        <a:t>$80 pago pensión mensual</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1">
                <a:tc>
                  <a:txBody>
                    <a:bodyPr/>
                    <a:lstStyle/>
                    <a:p>
                      <a:pPr>
                        <a:lnSpc>
                          <a:spcPct val="115000"/>
                        </a:lnSpc>
                        <a:spcAft>
                          <a:spcPts val="0"/>
                        </a:spcAft>
                      </a:pPr>
                      <a:r>
                        <a:rPr lang="es-EC" sz="1400">
                          <a:solidFill>
                            <a:schemeClr val="accent5">
                              <a:lumMod val="50000"/>
                            </a:schemeClr>
                          </a:solidFill>
                          <a:latin typeface="Arial"/>
                          <a:ea typeface="Times New Roman"/>
                          <a:cs typeface="Arial"/>
                        </a:rPr>
                        <a:t>cuidado por horas</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2.667,00</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105</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chemeClr val="accent5">
                              <a:lumMod val="50000"/>
                            </a:schemeClr>
                          </a:solidFill>
                          <a:latin typeface="Arial"/>
                          <a:ea typeface="Times New Roman"/>
                          <a:cs typeface="Arial"/>
                        </a:rPr>
                        <a:t>$3 la hora </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24">
                <a:tc>
                  <a:txBody>
                    <a:bodyPr/>
                    <a:lstStyle/>
                    <a:p>
                      <a:pPr>
                        <a:lnSpc>
                          <a:spcPct val="115000"/>
                        </a:lnSpc>
                        <a:spcAft>
                          <a:spcPts val="0"/>
                        </a:spcAft>
                      </a:pPr>
                      <a:r>
                        <a:rPr lang="es-EC" sz="1400">
                          <a:solidFill>
                            <a:schemeClr val="accent5">
                              <a:lumMod val="50000"/>
                            </a:schemeClr>
                          </a:solidFill>
                          <a:latin typeface="Arial"/>
                          <a:ea typeface="Times New Roman"/>
                          <a:cs typeface="Arial"/>
                        </a:rPr>
                        <a:t>fiestas infantiles</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11.360,00</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chemeClr val="accent5">
                              <a:lumMod val="50000"/>
                            </a:schemeClr>
                          </a:solidFill>
                          <a:latin typeface="Arial"/>
                          <a:ea typeface="Times New Roman"/>
                          <a:cs typeface="Arial"/>
                        </a:rPr>
                        <a:t>25</a:t>
                      </a:r>
                      <a:endParaRPr lang="es-EC" sz="140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chemeClr val="accent5">
                              <a:lumMod val="50000"/>
                            </a:schemeClr>
                          </a:solidFill>
                          <a:latin typeface="Arial"/>
                          <a:ea typeface="Times New Roman"/>
                          <a:cs typeface="Arial"/>
                        </a:rPr>
                        <a:t>$8 la para c/niño, serán 10 niños por cada fiesta</a:t>
                      </a:r>
                      <a:endParaRPr lang="es-EC" sz="1400" dirty="0">
                        <a:solidFill>
                          <a:schemeClr val="accent5">
                            <a:lumMod val="50000"/>
                          </a:schemeClr>
                        </a:solidFill>
                        <a:latin typeface="Arial"/>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5" name="Picture 1" descr="G:\003D1ALBP3_1.jpg"/>
          <p:cNvPicPr>
            <a:picLocks noChangeAspect="1" noChangeArrowheads="1"/>
          </p:cNvPicPr>
          <p:nvPr/>
        </p:nvPicPr>
        <p:blipFill>
          <a:blip r:embed="rId9" cstate="print"/>
          <a:srcRect/>
          <a:stretch>
            <a:fillRect/>
          </a:stretch>
        </p:blipFill>
        <p:spPr bwMode="auto">
          <a:xfrm>
            <a:off x="6660232" y="980728"/>
            <a:ext cx="1977008" cy="183202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683569" y="836712"/>
          <a:ext cx="7488831" cy="4896544"/>
        </p:xfrm>
        <a:graphic>
          <a:graphicData uri="http://schemas.openxmlformats.org/drawingml/2006/table">
            <a:tbl>
              <a:tblPr/>
              <a:tblGrid>
                <a:gridCol w="1069833"/>
                <a:gridCol w="1162414"/>
                <a:gridCol w="977252"/>
                <a:gridCol w="1069833"/>
                <a:gridCol w="1069833"/>
                <a:gridCol w="1069833"/>
                <a:gridCol w="1069833"/>
              </a:tblGrid>
              <a:tr h="532452">
                <a:tc gridSpan="2">
                  <a:txBody>
                    <a:bodyPr/>
                    <a:lstStyle/>
                    <a:p>
                      <a:pPr>
                        <a:lnSpc>
                          <a:spcPct val="115000"/>
                        </a:lnSpc>
                        <a:spcAft>
                          <a:spcPts val="0"/>
                        </a:spcAft>
                      </a:pPr>
                      <a:r>
                        <a:rPr lang="es-EC" sz="1400" b="1" dirty="0">
                          <a:solidFill>
                            <a:schemeClr val="accent5">
                              <a:lumMod val="50000"/>
                            </a:schemeClr>
                          </a:solidFill>
                          <a:latin typeface="Arial"/>
                          <a:ea typeface="Times New Roman"/>
                          <a:cs typeface="Times New Roman"/>
                        </a:rPr>
                        <a:t>PROYECCION POR AÑOS</a:t>
                      </a:r>
                      <a:endParaRPr lang="es-EC" sz="1400" b="1" dirty="0">
                        <a:solidFill>
                          <a:schemeClr val="accent5">
                            <a:lumMod val="50000"/>
                          </a:schemeClr>
                        </a:solidFill>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400">
                          <a:solidFill>
                            <a:srgbClr val="000000"/>
                          </a:solidFill>
                          <a:latin typeface="Arial"/>
                          <a:ea typeface="Times New Roman"/>
                          <a:cs typeface="Times New Roman"/>
                        </a:rPr>
                        <a:t>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4</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61">
                <a:tc gridSpan="2">
                  <a:txBody>
                    <a:bodyPr/>
                    <a:lstStyle/>
                    <a:p>
                      <a:pPr>
                        <a:lnSpc>
                          <a:spcPct val="115000"/>
                        </a:lnSpc>
                        <a:spcAft>
                          <a:spcPts val="0"/>
                        </a:spcAft>
                      </a:pPr>
                      <a:r>
                        <a:rPr lang="es-EC" sz="1400" b="1">
                          <a:solidFill>
                            <a:schemeClr val="accent5">
                              <a:lumMod val="50000"/>
                            </a:schemeClr>
                          </a:solidFill>
                          <a:latin typeface="Arial"/>
                          <a:ea typeface="Times New Roman"/>
                          <a:cs typeface="Times New Roman"/>
                        </a:rPr>
                        <a:t>INGRESOS</a:t>
                      </a:r>
                      <a:endParaRPr lang="es-EC" sz="1400" b="1">
                        <a:solidFill>
                          <a:schemeClr val="accent5">
                            <a:lumMod val="50000"/>
                          </a:schemeClr>
                        </a:solidFill>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264">
                <a:tc gridSpan="2">
                  <a:txBody>
                    <a:bodyPr/>
                    <a:lstStyle/>
                    <a:p>
                      <a:pPr>
                        <a:lnSpc>
                          <a:spcPct val="115000"/>
                        </a:lnSpc>
                        <a:spcAft>
                          <a:spcPts val="0"/>
                        </a:spcAft>
                      </a:pPr>
                      <a:r>
                        <a:rPr lang="es-EC" sz="1400" b="1" dirty="0">
                          <a:solidFill>
                            <a:schemeClr val="accent5">
                              <a:lumMod val="50000"/>
                            </a:schemeClr>
                          </a:solidFill>
                          <a:latin typeface="Arial"/>
                          <a:ea typeface="Times New Roman"/>
                          <a:cs typeface="Times New Roman"/>
                        </a:rPr>
                        <a:t># de niños para cada año</a:t>
                      </a:r>
                      <a:endParaRPr lang="es-EC" sz="1400" b="1" dirty="0">
                        <a:solidFill>
                          <a:schemeClr val="accent5">
                            <a:lumMod val="50000"/>
                          </a:schemeClr>
                        </a:solidFill>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EC" sz="1400">
                          <a:latin typeface="Arial"/>
                          <a:ea typeface="Times New Roman"/>
                          <a:cs typeface="Times New Roman"/>
                        </a:rPr>
                        <a:t>63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s-EC" sz="1400">
                          <a:latin typeface="Arial"/>
                          <a:ea typeface="Times New Roman"/>
                          <a:cs typeface="Times New Roman"/>
                        </a:rPr>
                        <a:t>90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s-EC" sz="1400">
                          <a:latin typeface="Arial"/>
                          <a:ea typeface="Times New Roman"/>
                          <a:cs typeface="Times New Roman"/>
                        </a:rPr>
                        <a:t>105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s-EC" sz="1400">
                          <a:latin typeface="Arial"/>
                          <a:ea typeface="Times New Roman"/>
                          <a:cs typeface="Times New Roman"/>
                        </a:rPr>
                        <a:t>120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r">
                        <a:lnSpc>
                          <a:spcPct val="115000"/>
                        </a:lnSpc>
                        <a:spcAft>
                          <a:spcPts val="0"/>
                        </a:spcAft>
                      </a:pPr>
                      <a:r>
                        <a:rPr lang="es-EC" sz="1400">
                          <a:latin typeface="Arial"/>
                          <a:ea typeface="Times New Roman"/>
                          <a:cs typeface="Times New Roman"/>
                        </a:rPr>
                        <a:t>160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532452">
                <a:tc>
                  <a:txBody>
                    <a:bodyPr/>
                    <a:lstStyle/>
                    <a:p>
                      <a:pPr algn="r">
                        <a:lnSpc>
                          <a:spcPct val="115000"/>
                        </a:lnSpc>
                        <a:spcAft>
                          <a:spcPts val="0"/>
                        </a:spcAft>
                      </a:pPr>
                      <a:r>
                        <a:rPr lang="es-EC" sz="1400">
                          <a:solidFill>
                            <a:srgbClr val="000000"/>
                          </a:solidFill>
                          <a:latin typeface="Arial"/>
                          <a:ea typeface="Times New Roman"/>
                          <a:cs typeface="Times New Roman"/>
                        </a:rPr>
                        <a:t>120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Inscripciones</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10.140,00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10.800,00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12.600,00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14.400,00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19.200,00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264">
                <a:tc>
                  <a:txBody>
                    <a:bodyPr/>
                    <a:lstStyle/>
                    <a:p>
                      <a:pPr algn="r">
                        <a:lnSpc>
                          <a:spcPct val="115000"/>
                        </a:lnSpc>
                        <a:spcAft>
                          <a:spcPts val="0"/>
                        </a:spcAft>
                      </a:pPr>
                      <a:r>
                        <a:rPr lang="es-EC" sz="1400">
                          <a:solidFill>
                            <a:srgbClr val="000000"/>
                          </a:solidFill>
                          <a:latin typeface="Arial"/>
                          <a:ea typeface="Times New Roman"/>
                          <a:cs typeface="Times New Roman"/>
                        </a:rPr>
                        <a:t>80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Arial"/>
                          <a:ea typeface="Times New Roman"/>
                          <a:cs typeface="Times New Roman"/>
                        </a:rPr>
                        <a:t>Pensiones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59.600,00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86.400,00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100.800,00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115.200,00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153.600,00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61">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80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95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150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200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61">
                <a:tc>
                  <a:txBody>
                    <a:bodyPr/>
                    <a:lstStyle/>
                    <a:p>
                      <a:pPr algn="r">
                        <a:lnSpc>
                          <a:spcPct val="115000"/>
                        </a:lnSpc>
                        <a:spcAft>
                          <a:spcPts val="0"/>
                        </a:spcAft>
                      </a:pPr>
                      <a:r>
                        <a:rPr lang="es-EC" sz="1400">
                          <a:solidFill>
                            <a:srgbClr val="000000"/>
                          </a:solidFill>
                          <a:latin typeface="Arial"/>
                          <a:ea typeface="Times New Roman"/>
                          <a:cs typeface="Times New Roman"/>
                        </a:rPr>
                        <a:t>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Arial"/>
                          <a:ea typeface="Times New Roman"/>
                          <a:cs typeface="Times New Roman"/>
                        </a:rPr>
                        <a:t>X HORAS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2.667,00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3.420,00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3.600,00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5.400,00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7.200,00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61">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25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27</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35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50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678">
                <a:tc>
                  <a:txBody>
                    <a:bodyPr/>
                    <a:lstStyle/>
                    <a:p>
                      <a:pPr algn="r">
                        <a:lnSpc>
                          <a:spcPct val="115000"/>
                        </a:lnSpc>
                        <a:spcAft>
                          <a:spcPts val="0"/>
                        </a:spcAft>
                      </a:pPr>
                      <a:r>
                        <a:rPr lang="es-EC" sz="1400">
                          <a:solidFill>
                            <a:srgbClr val="000000"/>
                          </a:solidFill>
                          <a:latin typeface="Arial"/>
                          <a:ea typeface="Times New Roman"/>
                          <a:cs typeface="Times New Roman"/>
                        </a:rPr>
                        <a:t>40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Arial"/>
                          <a:ea typeface="Times New Roman"/>
                          <a:cs typeface="Times New Roman"/>
                        </a:rPr>
                        <a:t>FIESTAS INFANTILES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11.360,00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12.960,00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16.800,00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19.200,00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42.000,00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61">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629">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Arial"/>
                          <a:ea typeface="Times New Roman"/>
                          <a:cs typeface="Times New Roman"/>
                        </a:rPr>
                        <a:t>TOTAL INGRESOS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83.767,00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113.580,00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133.800,00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154.200,00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222.000,00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539552" y="764704"/>
            <a:ext cx="7848872" cy="1152128"/>
          </a:xfrm>
        </p:spPr>
        <p:txBody>
          <a:bodyPr>
            <a:noAutofit/>
          </a:bodyPr>
          <a:lstStyle/>
          <a:p>
            <a:r>
              <a:rPr lang="es-ES" sz="3200" b="1" dirty="0" smtClean="0">
                <a:effectLst/>
                <a:latin typeface="Arial" pitchFamily="34" charset="0"/>
                <a:cs typeface="Arial" pitchFamily="34" charset="0"/>
              </a:rPr>
              <a:t>Flujo de Caja</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marL="0" lvl="1" algn="l"/>
            <a:endParaRPr lang="es-ES" sz="1800" b="1" dirty="0" smtClean="0">
              <a:solidFill>
                <a:schemeClr val="accent6">
                  <a:lumMod val="75000"/>
                </a:schemeClr>
              </a:solidFill>
              <a:latin typeface="Arial" pitchFamily="34" charset="0"/>
              <a:cs typeface="Arial" pitchFamily="34" charset="0"/>
            </a:endParaRPr>
          </a:p>
          <a:p>
            <a:pPr marL="0" lvl="1" algn="l"/>
            <a:endParaRPr lang="es-EC" sz="1800" b="1" dirty="0" smtClean="0">
              <a:solidFill>
                <a:schemeClr val="accent6">
                  <a:lumMod val="75000"/>
                </a:schemeClr>
              </a:solidFill>
              <a:latin typeface="Arial" pitchFamily="34" charset="0"/>
              <a:cs typeface="Arial" pitchFamily="34" charset="0"/>
            </a:endParaRPr>
          </a:p>
          <a:p>
            <a:pPr algn="l"/>
            <a:endParaRPr lang="es-EC" sz="1800" b="1"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755578" y="2099298"/>
          <a:ext cx="7272805" cy="2347098"/>
        </p:xfrm>
        <a:graphic>
          <a:graphicData uri="http://schemas.openxmlformats.org/drawingml/2006/table">
            <a:tbl>
              <a:tblPr/>
              <a:tblGrid>
                <a:gridCol w="1877943"/>
                <a:gridCol w="200002"/>
                <a:gridCol w="1038972"/>
                <a:gridCol w="1038972"/>
                <a:gridCol w="1038972"/>
                <a:gridCol w="1038972"/>
                <a:gridCol w="1038972"/>
              </a:tblGrid>
              <a:tr h="218973">
                <a:tc gridSpan="2">
                  <a:txBody>
                    <a:bodyPr/>
                    <a:lstStyle/>
                    <a:p>
                      <a:pPr>
                        <a:lnSpc>
                          <a:spcPct val="115000"/>
                        </a:lnSpc>
                        <a:spcAft>
                          <a:spcPts val="0"/>
                        </a:spcAft>
                      </a:pPr>
                      <a:r>
                        <a:rPr lang="es-EC" sz="1400" b="1">
                          <a:solidFill>
                            <a:srgbClr val="000000"/>
                          </a:solidFill>
                          <a:latin typeface="Arial"/>
                          <a:ea typeface="Times New Roman"/>
                          <a:cs typeface="Arial"/>
                        </a:rPr>
                        <a:t>FLUJO DE CAJA</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c hMerge="1">
                  <a:txBody>
                    <a:bodyPr/>
                    <a:lstStyle/>
                    <a:p>
                      <a:endParaRPr lang="es-EC"/>
                    </a:p>
                  </a:txBody>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BB59"/>
                    </a:solidFill>
                  </a:tcPr>
                </a:tc>
              </a:tr>
              <a:tr h="218973">
                <a:tc>
                  <a:txBody>
                    <a:bodyPr/>
                    <a:lstStyle/>
                    <a:p>
                      <a:pPr>
                        <a:lnSpc>
                          <a:spcPct val="115000"/>
                        </a:lnSpc>
                        <a:spcAft>
                          <a:spcPts val="0"/>
                        </a:spcAft>
                      </a:pPr>
                      <a:r>
                        <a:rPr lang="es-EC" sz="1400" b="1">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BB59"/>
                    </a:solidFill>
                  </a:tcPr>
                </a:tc>
              </a:tr>
              <a:tr h="218973">
                <a:tc>
                  <a:txBody>
                    <a:bodyPr/>
                    <a:lstStyle/>
                    <a:p>
                      <a:pPr algn="ctr">
                        <a:lnSpc>
                          <a:spcPct val="115000"/>
                        </a:lnSpc>
                        <a:spcAft>
                          <a:spcPts val="0"/>
                        </a:spcAft>
                      </a:pPr>
                      <a:r>
                        <a:rPr lang="es-EC" sz="1400" b="1">
                          <a:solidFill>
                            <a:srgbClr val="000000"/>
                          </a:solidFill>
                          <a:latin typeface="Arial"/>
                          <a:ea typeface="Times New Roman"/>
                          <a:cs typeface="Arial"/>
                        </a:rPr>
                        <a:t>AÑO</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BBB59"/>
                    </a:solidFill>
                  </a:tcPr>
                </a:tc>
                <a:tc>
                  <a:txBody>
                    <a:bodyPr/>
                    <a:lstStyle/>
                    <a:p>
                      <a:endParaRPr lang="es-EC" sz="14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000000"/>
                          </a:solidFill>
                          <a:latin typeface="Arial"/>
                          <a:ea typeface="Times New Roman"/>
                          <a:cs typeface="Arial"/>
                        </a:rPr>
                        <a:t>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000000"/>
                          </a:solidFill>
                          <a:latin typeface="Arial"/>
                          <a:ea typeface="Times New Roman"/>
                          <a:cs typeface="Arial"/>
                        </a:rPr>
                        <a:t>2</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000000"/>
                          </a:solidFill>
                          <a:latin typeface="Arial"/>
                          <a:ea typeface="Times New Roman"/>
                          <a:cs typeface="Arial"/>
                        </a:rPr>
                        <a:t>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000000"/>
                          </a:solidFill>
                          <a:latin typeface="Arial"/>
                          <a:ea typeface="Times New Roman"/>
                          <a:cs typeface="Arial"/>
                        </a:rPr>
                        <a:t>4</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000000"/>
                          </a:solidFill>
                          <a:latin typeface="Arial"/>
                          <a:ea typeface="Times New Roman"/>
                          <a:cs typeface="Arial"/>
                        </a:rPr>
                        <a:t>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r>
              <a:tr h="455214">
                <a:tc gridSpan="2">
                  <a:txBody>
                    <a:bodyPr/>
                    <a:lstStyle/>
                    <a:p>
                      <a:pPr>
                        <a:lnSpc>
                          <a:spcPct val="115000"/>
                        </a:lnSpc>
                        <a:spcAft>
                          <a:spcPts val="0"/>
                        </a:spcAft>
                      </a:pPr>
                      <a:r>
                        <a:rPr lang="es-EC" sz="1400" b="1">
                          <a:solidFill>
                            <a:srgbClr val="000000"/>
                          </a:solidFill>
                          <a:latin typeface="Arial"/>
                          <a:ea typeface="Times New Roman"/>
                          <a:cs typeface="Arial"/>
                        </a:rPr>
                        <a:t>TOTAL INGRESOS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r">
                        <a:lnSpc>
                          <a:spcPct val="115000"/>
                        </a:lnSpc>
                        <a:spcAft>
                          <a:spcPts val="0"/>
                        </a:spcAft>
                      </a:pPr>
                      <a:r>
                        <a:rPr lang="es-EC" sz="1400">
                          <a:solidFill>
                            <a:srgbClr val="000000"/>
                          </a:solidFill>
                          <a:latin typeface="Arial"/>
                          <a:ea typeface="Times New Roman"/>
                          <a:cs typeface="Arial"/>
                        </a:rPr>
                        <a:t>83.767,00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113.580,00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133.800,00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154.200,00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222.000,00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5214">
                <a:tc gridSpan="2">
                  <a:txBody>
                    <a:bodyPr/>
                    <a:lstStyle/>
                    <a:p>
                      <a:pPr>
                        <a:lnSpc>
                          <a:spcPct val="115000"/>
                        </a:lnSpc>
                        <a:spcAft>
                          <a:spcPts val="0"/>
                        </a:spcAft>
                      </a:pPr>
                      <a:r>
                        <a:rPr lang="es-EC" sz="1400" b="1">
                          <a:solidFill>
                            <a:srgbClr val="000000"/>
                          </a:solidFill>
                          <a:latin typeface="Arial"/>
                          <a:ea typeface="Times New Roman"/>
                          <a:cs typeface="Arial"/>
                        </a:rPr>
                        <a:t>TOTAL EGRESOS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a:txBody>
                    <a:bodyPr/>
                    <a:lstStyle/>
                    <a:p>
                      <a:pPr algn="r">
                        <a:lnSpc>
                          <a:spcPct val="115000"/>
                        </a:lnSpc>
                        <a:spcAft>
                          <a:spcPts val="0"/>
                        </a:spcAft>
                      </a:pPr>
                      <a:r>
                        <a:rPr lang="es-EC" sz="1400">
                          <a:solidFill>
                            <a:srgbClr val="000000"/>
                          </a:solidFill>
                          <a:latin typeface="Arial"/>
                          <a:ea typeface="Times New Roman"/>
                          <a:cs typeface="Arial"/>
                        </a:rPr>
                        <a:t>67.749,15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84.972,59</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86.032,20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106.256,11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Arial"/>
                        </a:rPr>
                        <a:t>108.466,80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973">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4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5214">
                <a:tc>
                  <a:txBody>
                    <a:bodyPr/>
                    <a:lstStyle/>
                    <a:p>
                      <a:pPr>
                        <a:lnSpc>
                          <a:spcPct val="115000"/>
                        </a:lnSpc>
                        <a:spcAft>
                          <a:spcPts val="0"/>
                        </a:spcAft>
                      </a:pPr>
                      <a:r>
                        <a:rPr lang="es-EC" sz="1400" b="1">
                          <a:solidFill>
                            <a:srgbClr val="000000"/>
                          </a:solidFill>
                          <a:latin typeface="Arial"/>
                          <a:ea typeface="Times New Roman"/>
                          <a:cs typeface="Arial"/>
                        </a:rPr>
                        <a:t>SALDOS</a:t>
                      </a:r>
                      <a:r>
                        <a:rPr lang="es-ES" sz="1400">
                          <a:solidFill>
                            <a:srgbClr val="000000"/>
                          </a:solidFill>
                          <a:latin typeface="Arial"/>
                          <a:ea typeface="Calibri"/>
                          <a:cs typeface="Arial"/>
                        </a:rPr>
                        <a:t>-61.783,93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a:solidFill>
                            <a:srgbClr val="000000"/>
                          </a:solidFill>
                          <a:latin typeface="Arial"/>
                          <a:ea typeface="Times New Roman"/>
                          <a:cs typeface="Arial"/>
                        </a:rPr>
                        <a:t> </a:t>
                      </a:r>
                      <a:endParaRPr lang="es-EC" sz="1400">
                        <a:latin typeface="Arial"/>
                        <a:ea typeface="Calibri"/>
                        <a:cs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16.017,85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28.607,41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47.767,80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47.943,89</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Arial"/>
                        </a:rPr>
                        <a:t>113.533,20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188640"/>
            <a:ext cx="7848872" cy="864096"/>
          </a:xfrm>
        </p:spPr>
        <p:txBody>
          <a:bodyPr>
            <a:noAutofit/>
          </a:bodyPr>
          <a:lstStyle/>
          <a:p>
            <a:r>
              <a:rPr lang="es-ES" sz="3200" b="1" dirty="0" smtClean="0">
                <a:effectLst/>
                <a:latin typeface="Arial" pitchFamily="34" charset="0"/>
                <a:cs typeface="Arial" pitchFamily="34" charset="0"/>
              </a:rPr>
              <a:t>Valor Actual Neto</a:t>
            </a: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857224" y="1500174"/>
            <a:ext cx="7643866" cy="4429156"/>
          </a:xfrm>
        </p:spPr>
        <p:txBody>
          <a:bodyPr>
            <a:noAutofit/>
          </a:bodyPr>
          <a:lstStyle/>
          <a:p>
            <a:pPr marL="0" lvl="1" algn="l"/>
            <a:endParaRPr lang="es-ES" sz="1800" b="1" dirty="0" smtClean="0">
              <a:solidFill>
                <a:schemeClr val="accent6">
                  <a:lumMod val="75000"/>
                </a:schemeClr>
              </a:solidFill>
              <a:latin typeface="Arial" pitchFamily="34" charset="0"/>
              <a:cs typeface="Arial" pitchFamily="34" charset="0"/>
            </a:endParaRPr>
          </a:p>
          <a:p>
            <a:pPr marL="0" lvl="1" algn="l"/>
            <a:endParaRPr lang="es-EC" sz="1800" b="1" dirty="0" smtClean="0">
              <a:solidFill>
                <a:schemeClr val="accent6">
                  <a:lumMod val="75000"/>
                </a:schemeClr>
              </a:solidFill>
              <a:latin typeface="Arial" pitchFamily="34" charset="0"/>
              <a:cs typeface="Arial" pitchFamily="34" charset="0"/>
            </a:endParaRPr>
          </a:p>
          <a:p>
            <a:pPr algn="l"/>
            <a:endParaRPr lang="es-EC" sz="1800" b="1" dirty="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971602" y="1038734"/>
          <a:ext cx="6696739" cy="5198576"/>
        </p:xfrm>
        <a:graphic>
          <a:graphicData uri="http://schemas.openxmlformats.org/drawingml/2006/table">
            <a:tbl>
              <a:tblPr/>
              <a:tblGrid>
                <a:gridCol w="956677"/>
                <a:gridCol w="956677"/>
                <a:gridCol w="956677"/>
                <a:gridCol w="956677"/>
                <a:gridCol w="956677"/>
                <a:gridCol w="956677"/>
                <a:gridCol w="956677"/>
              </a:tblGrid>
              <a:tr h="211281">
                <a:tc gridSpan="7">
                  <a:txBody>
                    <a:bodyPr/>
                    <a:lstStyle/>
                    <a:p>
                      <a:pPr algn="ctr">
                        <a:lnSpc>
                          <a:spcPct val="115000"/>
                        </a:lnSpc>
                        <a:spcAft>
                          <a:spcPts val="0"/>
                        </a:spcAft>
                      </a:pPr>
                      <a:r>
                        <a:rPr lang="es-EC" sz="1100" b="1" dirty="0">
                          <a:solidFill>
                            <a:srgbClr val="000000"/>
                          </a:solidFill>
                          <a:latin typeface="Arial"/>
                          <a:ea typeface="Times New Roman"/>
                          <a:cs typeface="Times New Roman"/>
                        </a:rPr>
                        <a:t>FLUJO DE CAJA</a:t>
                      </a:r>
                      <a:endParaRPr lang="es-EC" sz="1100" dirty="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DD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1281">
                <a:tc>
                  <a:txBody>
                    <a:bodyPr/>
                    <a:lstStyle/>
                    <a:p>
                      <a:pPr>
                        <a:lnSpc>
                          <a:spcPct val="115000"/>
                        </a:lnSpc>
                        <a:spcAft>
                          <a:spcPts val="0"/>
                        </a:spcAft>
                      </a:pPr>
                      <a:r>
                        <a:rPr lang="es-EC" sz="1100" b="1">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a:noFill/>
                    </a:lnB>
                    <a:solidFill>
                      <a:srgbClr val="F2DDDC"/>
                    </a:solidFill>
                  </a:tcPr>
                </a:tc>
              </a:tr>
              <a:tr h="211281">
                <a:tc>
                  <a:txBody>
                    <a:bodyPr/>
                    <a:lstStyle/>
                    <a:p>
                      <a:pPr>
                        <a:lnSpc>
                          <a:spcPct val="115000"/>
                        </a:lnSpc>
                        <a:spcAft>
                          <a:spcPts val="0"/>
                        </a:spcAft>
                      </a:pPr>
                      <a:r>
                        <a:rPr lang="es-EC" sz="1100" b="1">
                          <a:solidFill>
                            <a:srgbClr val="000000"/>
                          </a:solidFill>
                          <a:latin typeface="Arial"/>
                          <a:ea typeface="Times New Roman"/>
                          <a:cs typeface="Times New Roman"/>
                        </a:rPr>
                        <a:t>AÑO</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a:noFill/>
                    </a:lnB>
                    <a:solidFill>
                      <a:srgbClr val="F2DDDC"/>
                    </a:solidFill>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2</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4</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a:noFill/>
                    </a:lnB>
                    <a:solidFill>
                      <a:srgbClr val="F2DDDC"/>
                    </a:solidFill>
                  </a:tcPr>
                </a:tc>
              </a:tr>
              <a:tr h="664239">
                <a:tc>
                  <a:txBody>
                    <a:bodyPr/>
                    <a:lstStyle/>
                    <a:p>
                      <a:pPr>
                        <a:lnSpc>
                          <a:spcPct val="115000"/>
                        </a:lnSpc>
                        <a:spcAft>
                          <a:spcPts val="0"/>
                        </a:spcAft>
                      </a:pPr>
                      <a:r>
                        <a:rPr lang="es-EC" sz="1100" b="1">
                          <a:solidFill>
                            <a:srgbClr val="000000"/>
                          </a:solidFill>
                          <a:latin typeface="Arial"/>
                          <a:ea typeface="Times New Roman"/>
                          <a:cs typeface="Times New Roman"/>
                        </a:rPr>
                        <a:t>TOTAL INGRESOS</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83.767,00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113.580,00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133.800,00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154.200,00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222.000,00</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a:noFill/>
                    </a:lnB>
                  </a:tcPr>
                </a:tc>
              </a:tr>
              <a:tr h="436371">
                <a:tc>
                  <a:txBody>
                    <a:bodyPr/>
                    <a:lstStyle/>
                    <a:p>
                      <a:pPr>
                        <a:lnSpc>
                          <a:spcPct val="115000"/>
                        </a:lnSpc>
                        <a:spcAft>
                          <a:spcPts val="0"/>
                        </a:spcAft>
                      </a:pPr>
                      <a:r>
                        <a:rPr lang="es-EC" sz="1100" b="1">
                          <a:solidFill>
                            <a:srgbClr val="000000"/>
                          </a:solidFill>
                          <a:latin typeface="Arial"/>
                          <a:ea typeface="Times New Roman"/>
                          <a:cs typeface="Times New Roman"/>
                        </a:rPr>
                        <a:t>TOTAL EGRESOS</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67.749,15</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84.972,59</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86.032,20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106.256,11</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108.466,80</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a:noFill/>
                    </a:lnB>
                  </a:tcPr>
                </a:tc>
              </a:tr>
              <a:tr h="211281">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 </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a:noFill/>
                    </a:lnB>
                  </a:tcPr>
                </a:tc>
              </a:tr>
              <a:tr h="216561">
                <a:tc>
                  <a:txBody>
                    <a:bodyPr/>
                    <a:lstStyle/>
                    <a:p>
                      <a:pPr>
                        <a:lnSpc>
                          <a:spcPct val="115000"/>
                        </a:lnSpc>
                        <a:spcAft>
                          <a:spcPts val="0"/>
                        </a:spcAft>
                      </a:pPr>
                      <a:r>
                        <a:rPr lang="es-EC" sz="1100" b="1">
                          <a:solidFill>
                            <a:srgbClr val="000000"/>
                          </a:solidFill>
                          <a:latin typeface="Arial"/>
                          <a:ea typeface="Times New Roman"/>
                          <a:cs typeface="Times New Roman"/>
                        </a:rPr>
                        <a:t>SALDOS</a:t>
                      </a:r>
                      <a:endParaRPr lang="es-EC" sz="1100">
                        <a:latin typeface="Arial"/>
                        <a:ea typeface="Calibri"/>
                        <a:cs typeface="Calibri"/>
                      </a:endParaRPr>
                    </a:p>
                  </a:txBody>
                  <a:tcPr marL="40716" marR="4071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-61.783,93</a:t>
                      </a:r>
                      <a:endParaRPr lang="es-EC" sz="1100">
                        <a:latin typeface="Arial"/>
                        <a:ea typeface="Calibri"/>
                        <a:cs typeface="Calibri"/>
                      </a:endParaRPr>
                    </a:p>
                  </a:txBody>
                  <a:tcPr marL="40716" marR="40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16.017,85</a:t>
                      </a:r>
                      <a:endParaRPr lang="es-EC" sz="1100">
                        <a:latin typeface="Arial"/>
                        <a:ea typeface="Calibri"/>
                        <a:cs typeface="Calibri"/>
                      </a:endParaRPr>
                    </a:p>
                  </a:txBody>
                  <a:tcPr marL="40716" marR="40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28.607,41</a:t>
                      </a:r>
                      <a:endParaRPr lang="es-EC" sz="1100">
                        <a:latin typeface="Arial"/>
                        <a:ea typeface="Calibri"/>
                        <a:cs typeface="Calibri"/>
                      </a:endParaRPr>
                    </a:p>
                  </a:txBody>
                  <a:tcPr marL="40716" marR="40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47.767,80</a:t>
                      </a:r>
                      <a:endParaRPr lang="es-EC" sz="1100">
                        <a:latin typeface="Arial"/>
                        <a:ea typeface="Calibri"/>
                        <a:cs typeface="Calibri"/>
                      </a:endParaRPr>
                    </a:p>
                  </a:txBody>
                  <a:tcPr marL="40716" marR="40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47.943,89</a:t>
                      </a:r>
                      <a:endParaRPr lang="es-EC" sz="1100">
                        <a:latin typeface="Arial"/>
                        <a:ea typeface="Calibri"/>
                        <a:cs typeface="Calibri"/>
                      </a:endParaRPr>
                    </a:p>
                  </a:txBody>
                  <a:tcPr marL="40716" marR="40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113.533,20</a:t>
                      </a:r>
                      <a:endParaRPr lang="es-EC" sz="1100">
                        <a:latin typeface="Arial"/>
                        <a:ea typeface="Calibri"/>
                        <a:cs typeface="Calibri"/>
                      </a:endParaRPr>
                    </a:p>
                  </a:txBody>
                  <a:tcPr marL="40716" marR="4071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6371">
                <a:tc>
                  <a:txBody>
                    <a:bodyPr/>
                    <a:lstStyle/>
                    <a:p>
                      <a:pPr>
                        <a:lnSpc>
                          <a:spcPct val="115000"/>
                        </a:lnSpc>
                        <a:spcAft>
                          <a:spcPts val="0"/>
                        </a:spcAft>
                      </a:pPr>
                      <a:r>
                        <a:rPr lang="es-EC" sz="1100">
                          <a:solidFill>
                            <a:srgbClr val="000000"/>
                          </a:solidFill>
                          <a:latin typeface="Arial"/>
                          <a:ea typeface="Times New Roman"/>
                          <a:cs typeface="Times New Roman"/>
                        </a:rPr>
                        <a:t>VAN de ingresos</a:t>
                      </a:r>
                      <a:endParaRPr lang="es-EC" sz="1100">
                        <a:latin typeface="Arial"/>
                        <a:ea typeface="Calibri"/>
                        <a:cs typeface="Calibri"/>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$ 368.462,05 </a:t>
                      </a:r>
                      <a:endParaRPr lang="es-EC" sz="1100">
                        <a:latin typeface="Arial"/>
                        <a:ea typeface="Calibri"/>
                        <a:cs typeface="Calibri"/>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w="12700" cap="flat" cmpd="sng" algn="ctr">
                      <a:solidFill>
                        <a:srgbClr val="000000"/>
                      </a:solidFill>
                      <a:prstDash val="solid"/>
                      <a:round/>
                      <a:headEnd type="none" w="med" len="med"/>
                      <a:tailEnd type="none" w="med" len="med"/>
                    </a:lnT>
                    <a:lnB>
                      <a:noFill/>
                    </a:lnB>
                  </a:tcPr>
                </a:tc>
              </a:tr>
              <a:tr h="206249">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r>
              <a:tr h="892108">
                <a:tc>
                  <a:txBody>
                    <a:bodyPr/>
                    <a:lstStyle/>
                    <a:p>
                      <a:pPr>
                        <a:lnSpc>
                          <a:spcPct val="115000"/>
                        </a:lnSpc>
                        <a:spcAft>
                          <a:spcPts val="0"/>
                        </a:spcAft>
                      </a:pPr>
                      <a:r>
                        <a:rPr lang="es-EC" sz="1100">
                          <a:solidFill>
                            <a:srgbClr val="000000"/>
                          </a:solidFill>
                          <a:latin typeface="Arial"/>
                          <a:ea typeface="Times New Roman"/>
                          <a:cs typeface="Times New Roman"/>
                        </a:rPr>
                        <a:t>VAN de egresos incluido Inversión</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$ 308.673,24 </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r>
              <a:tr h="206249">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r>
              <a:tr h="436371">
                <a:tc>
                  <a:txBody>
                    <a:bodyPr/>
                    <a:lstStyle/>
                    <a:p>
                      <a:pPr>
                        <a:lnSpc>
                          <a:spcPct val="115000"/>
                        </a:lnSpc>
                        <a:spcAft>
                          <a:spcPts val="0"/>
                        </a:spcAft>
                      </a:pPr>
                      <a:r>
                        <a:rPr lang="es-EC" sz="1100" b="1">
                          <a:solidFill>
                            <a:srgbClr val="000000"/>
                          </a:solidFill>
                          <a:latin typeface="Arial"/>
                          <a:ea typeface="Times New Roman"/>
                          <a:cs typeface="Times New Roman"/>
                        </a:rPr>
                        <a:t>TIR</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50%</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gridSpan="3">
                  <a:txBody>
                    <a:bodyPr/>
                    <a:lstStyle/>
                    <a:p>
                      <a:pPr>
                        <a:lnSpc>
                          <a:spcPct val="115000"/>
                        </a:lnSpc>
                        <a:spcAft>
                          <a:spcPts val="0"/>
                        </a:spcAft>
                      </a:pPr>
                      <a:r>
                        <a:rPr lang="es-EC" sz="1100" dirty="0">
                          <a:solidFill>
                            <a:srgbClr val="000000"/>
                          </a:solidFill>
                          <a:latin typeface="Arial"/>
                          <a:ea typeface="Times New Roman"/>
                          <a:cs typeface="Times New Roman"/>
                        </a:rPr>
                        <a:t>TASA ACTIVA+INFLACION + RIESGO PAIS</a:t>
                      </a:r>
                      <a:endParaRPr lang="es-EC" sz="1100" dirty="0">
                        <a:latin typeface="Arial"/>
                        <a:ea typeface="Calibri"/>
                        <a:cs typeface="Calibri"/>
                      </a:endParaRPr>
                    </a:p>
                  </a:txBody>
                  <a:tcPr marL="40716" marR="40716" marT="0" marB="0" anchor="b">
                    <a:lnL>
                      <a:noFill/>
                    </a:lnL>
                    <a:lnR>
                      <a:noFill/>
                    </a:lnR>
                    <a:lnT>
                      <a:noFill/>
                    </a:lnT>
                    <a:lnB>
                      <a:noFill/>
                    </a:lnB>
                  </a:tcPr>
                </a:tc>
                <a:tc hMerge="1">
                  <a:txBody>
                    <a:bodyPr/>
                    <a:lstStyle/>
                    <a:p>
                      <a:endParaRPr lang="es-EC"/>
                    </a:p>
                  </a:txBody>
                  <a:tcPr/>
                </a:tc>
                <a:tc hMerge="1">
                  <a:txBody>
                    <a:bodyPr/>
                    <a:lstStyle/>
                    <a:p>
                      <a:endParaRPr lang="es-EC"/>
                    </a:p>
                  </a:txBody>
                  <a:tcPr/>
                </a:tc>
              </a:tr>
              <a:tr h="436371">
                <a:tc>
                  <a:txBody>
                    <a:bodyPr/>
                    <a:lstStyle/>
                    <a:p>
                      <a:pPr>
                        <a:lnSpc>
                          <a:spcPct val="115000"/>
                        </a:lnSpc>
                        <a:spcAft>
                          <a:spcPts val="0"/>
                        </a:spcAft>
                      </a:pPr>
                      <a:r>
                        <a:rPr lang="es-EC" sz="1100" b="1">
                          <a:solidFill>
                            <a:srgbClr val="000000"/>
                          </a:solidFill>
                          <a:latin typeface="Arial"/>
                          <a:ea typeface="Times New Roman"/>
                          <a:cs typeface="Times New Roman"/>
                        </a:rPr>
                        <a:t>VAN</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$ 253.870,15 </a:t>
                      </a:r>
                      <a:endParaRPr lang="es-EC" sz="1100">
                        <a:latin typeface="Arial"/>
                        <a:ea typeface="Calibri"/>
                        <a:cs typeface="Calibri"/>
                      </a:endParaRPr>
                    </a:p>
                  </a:txBody>
                  <a:tcPr marL="40716" marR="40716" marT="0" marB="0" anchor="b">
                    <a:lnL>
                      <a:noFill/>
                    </a:lnL>
                    <a:lnR>
                      <a:noFill/>
                    </a:lnR>
                    <a:lnT>
                      <a:noFill/>
                    </a:lnT>
                    <a:lnB>
                      <a:noFill/>
                    </a:lnB>
                    <a:solidFill>
                      <a:srgbClr val="F2DDDC"/>
                    </a:solidFill>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9%</a:t>
                      </a:r>
                      <a:endParaRPr lang="es-EC" sz="1100" dirty="0">
                        <a:latin typeface="Arial"/>
                        <a:ea typeface="Calibri"/>
                        <a:cs typeface="Calibri"/>
                      </a:endParaRPr>
                    </a:p>
                  </a:txBody>
                  <a:tcPr marL="40716" marR="40716" marT="0" marB="0" anchor="b">
                    <a:lnL>
                      <a:noFill/>
                    </a:lnL>
                    <a:lnR>
                      <a:noFill/>
                    </a:lnR>
                    <a:lnT>
                      <a:noFill/>
                    </a:lnT>
                    <a:lnB>
                      <a:noFill/>
                    </a:lnB>
                    <a:solidFill>
                      <a:schemeClr val="tx2">
                        <a:lumMod val="75000"/>
                      </a:schemeClr>
                    </a:solidFill>
                  </a:tcPr>
                </a:tc>
                <a:tc>
                  <a:txBody>
                    <a:bodyPr/>
                    <a:lstStyle/>
                    <a:p>
                      <a:pPr algn="r">
                        <a:lnSpc>
                          <a:spcPct val="115000"/>
                        </a:lnSpc>
                        <a:spcAft>
                          <a:spcPts val="0"/>
                        </a:spcAft>
                      </a:pPr>
                      <a:r>
                        <a:rPr lang="es-EC" sz="1100" dirty="0">
                          <a:solidFill>
                            <a:srgbClr val="000000"/>
                          </a:solidFill>
                          <a:latin typeface="Arial"/>
                          <a:ea typeface="Times New Roman"/>
                          <a:cs typeface="Times New Roman"/>
                        </a:rPr>
                        <a:t>3%</a:t>
                      </a:r>
                      <a:endParaRPr lang="es-EC" sz="1100" dirty="0">
                        <a:latin typeface="Arial"/>
                        <a:ea typeface="Calibri"/>
                        <a:cs typeface="Calibri"/>
                      </a:endParaRPr>
                    </a:p>
                  </a:txBody>
                  <a:tcPr marL="40716" marR="40716" marT="0" marB="0" anchor="b">
                    <a:lnL>
                      <a:noFill/>
                    </a:lnL>
                    <a:lnR>
                      <a:noFill/>
                    </a:lnR>
                    <a:lnT>
                      <a:noFill/>
                    </a:lnT>
                    <a:lnB>
                      <a:noFill/>
                    </a:lnB>
                    <a:solidFill>
                      <a:schemeClr val="tx2">
                        <a:lumMod val="75000"/>
                      </a:schemeClr>
                    </a:solidFill>
                  </a:tcPr>
                </a:tc>
                <a:tc>
                  <a:txBody>
                    <a:bodyPr/>
                    <a:lstStyle/>
                    <a:p>
                      <a:pPr algn="r">
                        <a:lnSpc>
                          <a:spcPct val="115000"/>
                        </a:lnSpc>
                        <a:spcAft>
                          <a:spcPts val="0"/>
                        </a:spcAft>
                      </a:pPr>
                      <a:r>
                        <a:rPr lang="es-EC" sz="1100" dirty="0">
                          <a:solidFill>
                            <a:srgbClr val="000000"/>
                          </a:solidFill>
                          <a:latin typeface="Arial"/>
                          <a:ea typeface="Times New Roman"/>
                          <a:cs typeface="Times New Roman"/>
                        </a:rPr>
                        <a:t>10%</a:t>
                      </a:r>
                      <a:endParaRPr lang="es-EC" sz="1100" dirty="0">
                        <a:latin typeface="Arial"/>
                        <a:ea typeface="Calibri"/>
                        <a:cs typeface="Calibri"/>
                      </a:endParaRPr>
                    </a:p>
                  </a:txBody>
                  <a:tcPr marL="40716" marR="40716" marT="0" marB="0" anchor="b">
                    <a:lnL>
                      <a:noFill/>
                    </a:lnL>
                    <a:lnR>
                      <a:noFill/>
                    </a:lnR>
                    <a:lnT>
                      <a:noFill/>
                    </a:lnT>
                    <a:lnB>
                      <a:noFill/>
                    </a:lnB>
                    <a:solidFill>
                      <a:schemeClr val="tx2">
                        <a:lumMod val="75000"/>
                      </a:schemeClr>
                    </a:solidFill>
                  </a:tcPr>
                </a:tc>
              </a:tr>
              <a:tr h="211281">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22%</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r>
              <a:tr h="211281">
                <a:tc>
                  <a:txBody>
                    <a:bodyPr/>
                    <a:lstStyle/>
                    <a:p>
                      <a:pPr>
                        <a:lnSpc>
                          <a:spcPct val="115000"/>
                        </a:lnSpc>
                        <a:spcAft>
                          <a:spcPts val="0"/>
                        </a:spcAft>
                      </a:pPr>
                      <a:r>
                        <a:rPr lang="es-EC" sz="1100" b="1">
                          <a:solidFill>
                            <a:srgbClr val="000000"/>
                          </a:solidFill>
                          <a:latin typeface="Arial"/>
                          <a:ea typeface="Times New Roman"/>
                          <a:cs typeface="Times New Roman"/>
                        </a:rPr>
                        <a:t>TMAR</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pPr algn="r">
                        <a:lnSpc>
                          <a:spcPct val="115000"/>
                        </a:lnSpc>
                        <a:spcAft>
                          <a:spcPts val="0"/>
                        </a:spcAft>
                      </a:pPr>
                      <a:r>
                        <a:rPr lang="es-EC" sz="1100">
                          <a:solidFill>
                            <a:srgbClr val="000000"/>
                          </a:solidFill>
                          <a:latin typeface="Arial"/>
                          <a:ea typeface="Times New Roman"/>
                          <a:cs typeface="Times New Roman"/>
                        </a:rPr>
                        <a:t>22%</a:t>
                      </a:r>
                      <a:endParaRPr lang="es-EC" sz="1100">
                        <a:latin typeface="Arial"/>
                        <a:ea typeface="Calibri"/>
                        <a:cs typeface="Calibri"/>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a:latin typeface="Calibri"/>
                        <a:ea typeface="Times New Roman"/>
                        <a:cs typeface="Times New Roman"/>
                      </a:endParaRPr>
                    </a:p>
                  </a:txBody>
                  <a:tcPr marL="40716" marR="40716" marT="0" marB="0" anchor="b">
                    <a:lnL>
                      <a:noFill/>
                    </a:lnL>
                    <a:lnR>
                      <a:noFill/>
                    </a:lnR>
                    <a:lnT>
                      <a:noFill/>
                    </a:lnT>
                    <a:lnB>
                      <a:noFill/>
                    </a:lnB>
                  </a:tcPr>
                </a:tc>
                <a:tc>
                  <a:txBody>
                    <a:bodyPr/>
                    <a:lstStyle/>
                    <a:p>
                      <a:endParaRPr lang="es-EC" sz="1100" dirty="0">
                        <a:latin typeface="Calibri"/>
                        <a:ea typeface="Times New Roman"/>
                        <a:cs typeface="Times New Roman"/>
                      </a:endParaRPr>
                    </a:p>
                  </a:txBody>
                  <a:tcPr marL="40716" marR="40716"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008112"/>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effectLst/>
                <a:latin typeface="Arial" pitchFamily="34" charset="0"/>
                <a:cs typeface="Arial" pitchFamily="34" charset="0"/>
              </a:rPr>
              <a:t>Punto de Equilibrio</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sp>
        <p:nvSpPr>
          <p:cNvPr id="3" name="2 Subtítulo"/>
          <p:cNvSpPr>
            <a:spLocks noGrp="1"/>
          </p:cNvSpPr>
          <p:nvPr>
            <p:ph type="subTitle" idx="1"/>
          </p:nvPr>
        </p:nvSpPr>
        <p:spPr>
          <a:xfrm>
            <a:off x="251520" y="4653136"/>
            <a:ext cx="4320480" cy="1872208"/>
          </a:xfrm>
        </p:spPr>
        <p:txBody>
          <a:bodyPr>
            <a:noAutofit/>
          </a:bodyPr>
          <a:lstStyle/>
          <a:p>
            <a:pPr algn="l"/>
            <a:r>
              <a:rPr lang="es-ES" sz="1400" dirty="0" smtClean="0">
                <a:solidFill>
                  <a:schemeClr val="accent5">
                    <a:lumMod val="50000"/>
                  </a:schemeClr>
                </a:solidFill>
                <a:latin typeface="Arial" pitchFamily="34" charset="0"/>
                <a:cs typeface="Arial" pitchFamily="34" charset="0"/>
              </a:rPr>
              <a:t>        </a:t>
            </a:r>
          </a:p>
          <a:p>
            <a:pPr algn="l"/>
            <a:r>
              <a:rPr lang="es-ES" sz="1400" dirty="0" smtClean="0">
                <a:solidFill>
                  <a:schemeClr val="accent5">
                    <a:lumMod val="50000"/>
                  </a:schemeClr>
                </a:solidFill>
                <a:latin typeface="Arial" pitchFamily="34" charset="0"/>
                <a:cs typeface="Arial" pitchFamily="34" charset="0"/>
              </a:rPr>
              <a:t> </a:t>
            </a:r>
            <a:r>
              <a:rPr lang="es-ES" sz="1400" dirty="0" smtClean="0">
                <a:solidFill>
                  <a:schemeClr val="accent5">
                    <a:lumMod val="50000"/>
                  </a:schemeClr>
                </a:solidFill>
                <a:latin typeface="Arial" pitchFamily="34" charset="0"/>
                <a:cs typeface="Arial" pitchFamily="34" charset="0"/>
              </a:rPr>
              <a:t>     COSTO </a:t>
            </a:r>
            <a:r>
              <a:rPr lang="es-ES" sz="1400" dirty="0" smtClean="0">
                <a:solidFill>
                  <a:schemeClr val="accent5">
                    <a:lumMod val="50000"/>
                  </a:schemeClr>
                </a:solidFill>
                <a:latin typeface="Arial" pitchFamily="34" charset="0"/>
                <a:cs typeface="Arial" pitchFamily="34" charset="0"/>
              </a:rPr>
              <a:t>FIJO</a:t>
            </a:r>
            <a:endParaRPr lang="es-EC" sz="1400" dirty="0" smtClean="0">
              <a:solidFill>
                <a:schemeClr val="accent5">
                  <a:lumMod val="50000"/>
                </a:schemeClr>
              </a:solidFill>
              <a:latin typeface="Arial" pitchFamily="34" charset="0"/>
              <a:cs typeface="Arial" pitchFamily="34" charset="0"/>
            </a:endParaRPr>
          </a:p>
          <a:p>
            <a:pPr algn="l"/>
            <a:r>
              <a:rPr lang="es-ES" sz="1400" dirty="0" smtClean="0">
                <a:solidFill>
                  <a:schemeClr val="accent5">
                    <a:lumMod val="50000"/>
                  </a:schemeClr>
                </a:solidFill>
                <a:latin typeface="Arial" pitchFamily="34" charset="0"/>
                <a:cs typeface="Arial" pitchFamily="34" charset="0"/>
              </a:rPr>
              <a:t>1 – COSTO VARIABLE</a:t>
            </a:r>
            <a:endParaRPr lang="es-EC" sz="1400" dirty="0" smtClean="0">
              <a:solidFill>
                <a:schemeClr val="accent5">
                  <a:lumMod val="50000"/>
                </a:schemeClr>
              </a:solidFill>
              <a:latin typeface="Arial" pitchFamily="34" charset="0"/>
              <a:cs typeface="Arial" pitchFamily="34" charset="0"/>
            </a:endParaRPr>
          </a:p>
          <a:p>
            <a:pPr algn="l"/>
            <a:r>
              <a:rPr lang="es-ES" sz="1400" dirty="0" smtClean="0">
                <a:solidFill>
                  <a:schemeClr val="accent5">
                    <a:lumMod val="50000"/>
                  </a:schemeClr>
                </a:solidFill>
                <a:latin typeface="Arial" pitchFamily="34" charset="0"/>
                <a:cs typeface="Arial" pitchFamily="34" charset="0"/>
              </a:rPr>
              <a:t> </a:t>
            </a:r>
            <a:r>
              <a:rPr lang="es-ES" sz="1400" dirty="0" smtClean="0">
                <a:solidFill>
                  <a:schemeClr val="accent5">
                    <a:lumMod val="50000"/>
                  </a:schemeClr>
                </a:solidFill>
                <a:latin typeface="Arial" pitchFamily="34" charset="0"/>
                <a:cs typeface="Arial" pitchFamily="34" charset="0"/>
              </a:rPr>
              <a:t>         VENTAS</a:t>
            </a:r>
          </a:p>
          <a:p>
            <a:pPr algn="l"/>
            <a:endParaRPr lang="es-EC" sz="1400" dirty="0" smtClean="0">
              <a:solidFill>
                <a:schemeClr val="accent5">
                  <a:lumMod val="50000"/>
                </a:schemeClr>
              </a:solidFill>
              <a:latin typeface="Arial" pitchFamily="34" charset="0"/>
              <a:cs typeface="Arial" pitchFamily="34" charset="0"/>
            </a:endParaRPr>
          </a:p>
          <a:p>
            <a:pPr algn="l"/>
            <a:r>
              <a:rPr lang="es-ES" sz="1400" b="1" dirty="0" smtClean="0">
                <a:solidFill>
                  <a:schemeClr val="accent5">
                    <a:lumMod val="50000"/>
                  </a:schemeClr>
                </a:solidFill>
                <a:latin typeface="Arial" pitchFamily="34" charset="0"/>
                <a:cs typeface="Arial" pitchFamily="34" charset="0"/>
              </a:rPr>
              <a:t>Pe </a:t>
            </a:r>
            <a:r>
              <a:rPr lang="es-ES" sz="1400" b="1" dirty="0" smtClean="0">
                <a:solidFill>
                  <a:schemeClr val="accent5">
                    <a:lumMod val="50000"/>
                  </a:schemeClr>
                </a:solidFill>
                <a:latin typeface="Arial" pitchFamily="34" charset="0"/>
                <a:cs typeface="Arial" pitchFamily="34" charset="0"/>
              </a:rPr>
              <a:t>= 69.190,69 dólares por el 1er AÑO</a:t>
            </a:r>
            <a:endParaRPr lang="es-EC" sz="1400" dirty="0" smtClean="0">
              <a:solidFill>
                <a:schemeClr val="accent5">
                  <a:lumMod val="50000"/>
                </a:schemeClr>
              </a:solidFill>
              <a:latin typeface="Arial" pitchFamily="34" charset="0"/>
              <a:cs typeface="Arial" pitchFamily="34" charset="0"/>
            </a:endParaRPr>
          </a:p>
          <a:p>
            <a:pPr algn="l"/>
            <a:endParaRPr lang="es-EC" sz="1400"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1979712" y="1124744"/>
          <a:ext cx="5040560" cy="3339084"/>
        </p:xfrm>
        <a:graphic>
          <a:graphicData uri="http://schemas.openxmlformats.org/drawingml/2006/table">
            <a:tbl>
              <a:tblPr/>
              <a:tblGrid>
                <a:gridCol w="2281103"/>
                <a:gridCol w="1370806"/>
                <a:gridCol w="1388651"/>
              </a:tblGrid>
              <a:tr h="189698">
                <a:tc>
                  <a:txBody>
                    <a:bodyPr/>
                    <a:lstStyle/>
                    <a:p>
                      <a:pPr>
                        <a:lnSpc>
                          <a:spcPct val="115000"/>
                        </a:lnSpc>
                        <a:spcAft>
                          <a:spcPts val="0"/>
                        </a:spcAft>
                      </a:pPr>
                      <a:r>
                        <a:rPr lang="es-EC" sz="1400" b="1" dirty="0" smtClean="0">
                          <a:solidFill>
                            <a:srgbClr val="000000"/>
                          </a:solidFill>
                          <a:latin typeface="Arial"/>
                          <a:ea typeface="Times New Roman"/>
                          <a:cs typeface="Arial"/>
                        </a:rPr>
                        <a:t>AÑO 1</a:t>
                      </a:r>
                      <a:endParaRPr lang="es-EC" sz="1400" dirty="0">
                        <a:latin typeface="Arial"/>
                        <a:ea typeface="Calibri"/>
                        <a:cs typeface="Calibri"/>
                      </a:endParaRPr>
                    </a:p>
                  </a:txBody>
                  <a:tcPr marL="44450" marR="44450" marT="0" marB="0" anchor="b">
                    <a:lnL>
                      <a:noFill/>
                    </a:lnL>
                    <a:lnR>
                      <a:noFill/>
                    </a:lnR>
                    <a:lnT>
                      <a:noFill/>
                    </a:lnT>
                    <a:lnB>
                      <a:noFill/>
                    </a:lnB>
                  </a:tcPr>
                </a:tc>
                <a:tc>
                  <a:txBody>
                    <a:bodyPr/>
                    <a:lstStyle/>
                    <a:p>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C" sz="1400" dirty="0">
                        <a:latin typeface="Calibri"/>
                        <a:ea typeface="Times New Roman"/>
                        <a:cs typeface="Times New Roman"/>
                      </a:endParaRPr>
                    </a:p>
                  </a:txBody>
                  <a:tcPr marL="44450" marR="44450" marT="0" marB="0" anchor="b">
                    <a:lnL>
                      <a:noFill/>
                    </a:lnL>
                    <a:lnR>
                      <a:noFill/>
                    </a:lnR>
                    <a:lnT>
                      <a:noFill/>
                    </a:lnT>
                    <a:lnB>
                      <a:noFill/>
                    </a:lnB>
                  </a:tcPr>
                </a:tc>
              </a:tr>
              <a:tr h="164955">
                <a:tc>
                  <a:txBody>
                    <a:bodyPr/>
                    <a:lstStyle/>
                    <a:p>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b="1">
                          <a:solidFill>
                            <a:srgbClr val="000000"/>
                          </a:solidFill>
                          <a:latin typeface="Arial"/>
                          <a:ea typeface="Times New Roman"/>
                          <a:cs typeface="Arial"/>
                        </a:rPr>
                        <a:t>COSTO FIJO</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Arial"/>
                          <a:ea typeface="Times New Roman"/>
                          <a:cs typeface="Arial"/>
                        </a:rPr>
                        <a:t>MENSUAL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Arial"/>
                          <a:ea typeface="Times New Roman"/>
                          <a:cs typeface="Arial"/>
                        </a:rPr>
                        <a:t>ANUAL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a:solidFill>
                            <a:srgbClr val="000000"/>
                          </a:solidFill>
                          <a:latin typeface="Arial"/>
                          <a:ea typeface="Times New Roman"/>
                          <a:cs typeface="Arial"/>
                        </a:rPr>
                        <a:t>Sueldos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4.802,19</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59.989,98</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a:solidFill>
                            <a:srgbClr val="000000"/>
                          </a:solidFill>
                          <a:latin typeface="Arial"/>
                          <a:ea typeface="Times New Roman"/>
                          <a:cs typeface="Arial"/>
                        </a:rPr>
                        <a:t>depreciaciones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112,48</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1.349,78</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a:solidFill>
                            <a:srgbClr val="000000"/>
                          </a:solidFill>
                          <a:latin typeface="Arial"/>
                          <a:ea typeface="Times New Roman"/>
                          <a:cs typeface="Arial"/>
                        </a:rPr>
                        <a:t>servicios básicos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85,00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1.020,00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b="1">
                          <a:solidFill>
                            <a:srgbClr val="000000"/>
                          </a:solidFill>
                          <a:latin typeface="Arial"/>
                          <a:ea typeface="Times New Roman"/>
                          <a:cs typeface="Arial"/>
                        </a:rPr>
                        <a:t>TOTAL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Arial"/>
                        </a:rPr>
                        <a:t>4.999,67</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Arial"/>
                        </a:rPr>
                        <a:t>62.359,76</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55">
                <a:tc>
                  <a:txBody>
                    <a:bodyPr/>
                    <a:lstStyle/>
                    <a:p>
                      <a:endParaRPr lang="es-EC"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4955">
                <a:tc>
                  <a:txBody>
                    <a:bodyPr/>
                    <a:lstStyle/>
                    <a:p>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b="1">
                          <a:solidFill>
                            <a:srgbClr val="000000"/>
                          </a:solidFill>
                          <a:latin typeface="Arial"/>
                          <a:ea typeface="Times New Roman"/>
                          <a:cs typeface="Arial"/>
                        </a:rPr>
                        <a:t>COSTO VARIABLE</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Arial"/>
                          <a:ea typeface="Times New Roman"/>
                          <a:cs typeface="Arial"/>
                        </a:rPr>
                        <a:t>MENSUAL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a:solidFill>
                            <a:srgbClr val="000000"/>
                          </a:solidFill>
                          <a:latin typeface="Arial"/>
                          <a:ea typeface="Times New Roman"/>
                          <a:cs typeface="Arial"/>
                        </a:rPr>
                        <a:t>ANUAL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a:solidFill>
                            <a:srgbClr val="000000"/>
                          </a:solidFill>
                          <a:latin typeface="Arial"/>
                          <a:ea typeface="Times New Roman"/>
                          <a:cs typeface="Arial"/>
                        </a:rPr>
                        <a:t>Insumos</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250,00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3000,00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37">
                <a:tc>
                  <a:txBody>
                    <a:bodyPr/>
                    <a:lstStyle/>
                    <a:p>
                      <a:pPr>
                        <a:lnSpc>
                          <a:spcPct val="115000"/>
                        </a:lnSpc>
                        <a:spcAft>
                          <a:spcPts val="0"/>
                        </a:spcAft>
                      </a:pPr>
                      <a:r>
                        <a:rPr lang="es-EC" sz="1400" dirty="0">
                          <a:solidFill>
                            <a:srgbClr val="000000"/>
                          </a:solidFill>
                          <a:latin typeface="Arial"/>
                          <a:ea typeface="Times New Roman"/>
                          <a:cs typeface="Arial"/>
                        </a:rPr>
                        <a:t>Costos de mantenimiento</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300,00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3.600,00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a:solidFill>
                            <a:srgbClr val="000000"/>
                          </a:solidFill>
                          <a:latin typeface="Arial"/>
                          <a:ea typeface="Times New Roman"/>
                          <a:cs typeface="Arial"/>
                        </a:rPr>
                        <a:t>costo publicitario</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139,17</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Arial"/>
                        </a:rPr>
                        <a:t>1670,00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98">
                <a:tc>
                  <a:txBody>
                    <a:bodyPr/>
                    <a:lstStyle/>
                    <a:p>
                      <a:pPr>
                        <a:lnSpc>
                          <a:spcPct val="115000"/>
                        </a:lnSpc>
                        <a:spcAft>
                          <a:spcPts val="0"/>
                        </a:spcAft>
                      </a:pPr>
                      <a:r>
                        <a:rPr lang="es-EC" sz="1400" b="1">
                          <a:solidFill>
                            <a:srgbClr val="000000"/>
                          </a:solidFill>
                          <a:latin typeface="Arial"/>
                          <a:ea typeface="Times New Roman"/>
                          <a:cs typeface="Arial"/>
                        </a:rPr>
                        <a:t>TOTAL</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Arial"/>
                        </a:rPr>
                        <a:t>689,17</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dirty="0">
                          <a:solidFill>
                            <a:srgbClr val="000000"/>
                          </a:solidFill>
                          <a:latin typeface="Arial"/>
                          <a:ea typeface="Times New Roman"/>
                          <a:cs typeface="Arial"/>
                        </a:rPr>
                        <a:t>8270,00</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008112"/>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effectLst/>
                <a:latin typeface="Arial" pitchFamily="34" charset="0"/>
                <a:cs typeface="Arial" pitchFamily="34" charset="0"/>
              </a:rPr>
              <a:t>Punto de Equilibrio</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4" name="13 Subtítulo"/>
          <p:cNvSpPr>
            <a:spLocks noGrp="1"/>
          </p:cNvSpPr>
          <p:nvPr>
            <p:ph type="subTitle" idx="1"/>
          </p:nvPr>
        </p:nvSpPr>
        <p:spPr>
          <a:xfrm>
            <a:off x="1475656" y="1340768"/>
            <a:ext cx="5897206" cy="2870060"/>
          </a:xfrm>
        </p:spPr>
        <p:txBody>
          <a:bodyPr>
            <a:normAutofit/>
          </a:bodyPr>
          <a:lstStyle/>
          <a:p>
            <a:pPr algn="just"/>
            <a:r>
              <a:rPr lang="es-ES" sz="1800" dirty="0" smtClean="0">
                <a:solidFill>
                  <a:schemeClr val="accent5">
                    <a:lumMod val="50000"/>
                  </a:schemeClr>
                </a:solidFill>
                <a:latin typeface="Arial" pitchFamily="34" charset="0"/>
                <a:cs typeface="Arial" pitchFamily="34" charset="0"/>
              </a:rPr>
              <a:t>Al vender 69.190,96 dólares el proyecto ni gana ni pierde, ya que alcanza a cubrir exactamente su nivel de costos totales.</a:t>
            </a:r>
            <a:endParaRPr lang="es-EC" sz="1800" dirty="0" smtClean="0">
              <a:solidFill>
                <a:schemeClr val="accent5">
                  <a:lumMod val="50000"/>
                </a:schemeClr>
              </a:solidFill>
              <a:latin typeface="Arial" pitchFamily="34" charset="0"/>
              <a:cs typeface="Arial" pitchFamily="34" charset="0"/>
            </a:endParaRPr>
          </a:p>
          <a:p>
            <a:pPr algn="just"/>
            <a:endParaRPr lang="es-EC" sz="1800" dirty="0">
              <a:solidFill>
                <a:schemeClr val="accent5">
                  <a:lumMod val="50000"/>
                </a:schemeClr>
              </a:solidFill>
              <a:latin typeface="Arial" pitchFamily="34" charset="0"/>
              <a:cs typeface="Arial" pitchFamily="34" charset="0"/>
            </a:endParaRPr>
          </a:p>
        </p:txBody>
      </p:sp>
      <p:pic>
        <p:nvPicPr>
          <p:cNvPr id="51202" name="Gráfico 1"/>
          <p:cNvPicPr>
            <a:picLocks noChangeArrowheads="1"/>
          </p:cNvPicPr>
          <p:nvPr/>
        </p:nvPicPr>
        <p:blipFill>
          <a:blip r:embed="rId9" cstate="print"/>
          <a:srcRect b="-102"/>
          <a:stretch>
            <a:fillRect/>
          </a:stretch>
        </p:blipFill>
        <p:spPr bwMode="auto">
          <a:xfrm>
            <a:off x="1619672" y="2564904"/>
            <a:ext cx="5544616" cy="2930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692696"/>
            <a:ext cx="7848872" cy="1008112"/>
          </a:xfrm>
        </p:spPr>
        <p:txBody>
          <a:bodyPr>
            <a:noAutofit/>
          </a:bodyPr>
          <a:lstStyle/>
          <a:p>
            <a:r>
              <a:rPr lang="es-ES" sz="3200" b="1" dirty="0" smtClean="0">
                <a:effectLst/>
                <a:latin typeface="Arial" pitchFamily="34" charset="0"/>
                <a:cs typeface="Arial" pitchFamily="34" charset="0"/>
              </a:rPr>
              <a:t>Periodo de Recuperación del Capital</a:t>
            </a: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graphicFrame>
        <p:nvGraphicFramePr>
          <p:cNvPr id="13" name="12 Tabla"/>
          <p:cNvGraphicFramePr>
            <a:graphicFrameLocks noGrp="1"/>
          </p:cNvGraphicFramePr>
          <p:nvPr/>
        </p:nvGraphicFramePr>
        <p:xfrm>
          <a:off x="1547664" y="2204864"/>
          <a:ext cx="6048671" cy="2463648"/>
        </p:xfrm>
        <a:graphic>
          <a:graphicData uri="http://schemas.openxmlformats.org/drawingml/2006/table">
            <a:tbl>
              <a:tblPr/>
              <a:tblGrid>
                <a:gridCol w="1516643"/>
                <a:gridCol w="2431602"/>
                <a:gridCol w="2100426"/>
              </a:tblGrid>
              <a:tr h="319296">
                <a:tc gridSpan="3">
                  <a:txBody>
                    <a:bodyPr/>
                    <a:lstStyle/>
                    <a:p>
                      <a:pPr algn="ctr">
                        <a:lnSpc>
                          <a:spcPct val="115000"/>
                        </a:lnSpc>
                        <a:spcAft>
                          <a:spcPts val="0"/>
                        </a:spcAft>
                      </a:pPr>
                      <a:r>
                        <a:rPr lang="es-EC" sz="1400" b="1" dirty="0">
                          <a:solidFill>
                            <a:srgbClr val="000000"/>
                          </a:solidFill>
                          <a:latin typeface="Arial"/>
                          <a:ea typeface="Times New Roman"/>
                          <a:cs typeface="Times New Roman"/>
                        </a:rPr>
                        <a:t>PERIODO DE RECUPERACION DE LA INVERSION</a:t>
                      </a:r>
                      <a:endParaRPr lang="es-EC" sz="1400" dirty="0">
                        <a:latin typeface="Arial"/>
                        <a:ea typeface="Calibri"/>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04176">
                <a:tc>
                  <a:txBody>
                    <a:bodyPr/>
                    <a:lstStyle/>
                    <a:p>
                      <a:pPr algn="ctr">
                        <a:lnSpc>
                          <a:spcPct val="115000"/>
                        </a:lnSpc>
                        <a:spcAft>
                          <a:spcPts val="0"/>
                        </a:spcAft>
                      </a:pPr>
                      <a:r>
                        <a:rPr lang="es-EC" sz="1400" b="1">
                          <a:solidFill>
                            <a:srgbClr val="000000"/>
                          </a:solidFill>
                          <a:latin typeface="Arial"/>
                          <a:ea typeface="Times New Roman"/>
                          <a:cs typeface="Times New Roman"/>
                        </a:rPr>
                        <a:t>Periodo</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Flujo de Caja</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PIR</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76">
                <a:tc>
                  <a:txBody>
                    <a:bodyPr/>
                    <a:lstStyle/>
                    <a:p>
                      <a:pPr>
                        <a:lnSpc>
                          <a:spcPct val="115000"/>
                        </a:lnSpc>
                        <a:spcAft>
                          <a:spcPts val="0"/>
                        </a:spcAft>
                      </a:pPr>
                      <a:r>
                        <a:rPr lang="es-EC" sz="1400">
                          <a:solidFill>
                            <a:srgbClr val="000000"/>
                          </a:solidFill>
                          <a:latin typeface="Arial"/>
                          <a:ea typeface="Times New Roman"/>
                          <a:cs typeface="Times New Roman"/>
                        </a:rPr>
                        <a:t>Año 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-61.783,93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-61.783,93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76">
                <a:tc>
                  <a:txBody>
                    <a:bodyPr/>
                    <a:lstStyle/>
                    <a:p>
                      <a:pPr>
                        <a:lnSpc>
                          <a:spcPct val="115000"/>
                        </a:lnSpc>
                        <a:spcAft>
                          <a:spcPts val="0"/>
                        </a:spcAft>
                      </a:pPr>
                      <a:r>
                        <a:rPr lang="es-EC" sz="1400">
                          <a:solidFill>
                            <a:srgbClr val="000000"/>
                          </a:solidFill>
                          <a:latin typeface="Arial"/>
                          <a:ea typeface="Times New Roman"/>
                          <a:cs typeface="Times New Roman"/>
                        </a:rPr>
                        <a:t>Año 1</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16.017,85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-45.766,07</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76">
                <a:tc>
                  <a:txBody>
                    <a:bodyPr/>
                    <a:lstStyle/>
                    <a:p>
                      <a:pPr>
                        <a:lnSpc>
                          <a:spcPct val="115000"/>
                        </a:lnSpc>
                        <a:spcAft>
                          <a:spcPts val="0"/>
                        </a:spcAft>
                      </a:pPr>
                      <a:r>
                        <a:rPr lang="es-EC" sz="1400">
                          <a:solidFill>
                            <a:srgbClr val="000000"/>
                          </a:solidFill>
                          <a:latin typeface="Arial"/>
                          <a:ea typeface="Times New Roman"/>
                          <a:cs typeface="Times New Roman"/>
                        </a:rPr>
                        <a:t>Año 2</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28.607,41</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-17.158,67</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76">
                <a:tc>
                  <a:txBody>
                    <a:bodyPr/>
                    <a:lstStyle/>
                    <a:p>
                      <a:pPr>
                        <a:lnSpc>
                          <a:spcPct val="115000"/>
                        </a:lnSpc>
                        <a:spcAft>
                          <a:spcPts val="0"/>
                        </a:spcAft>
                      </a:pPr>
                      <a:r>
                        <a:rPr lang="es-EC" sz="1400">
                          <a:solidFill>
                            <a:srgbClr val="000000"/>
                          </a:solidFill>
                          <a:latin typeface="Arial"/>
                          <a:ea typeface="Times New Roman"/>
                          <a:cs typeface="Times New Roman"/>
                        </a:rPr>
                        <a:t>Año 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47.767,80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30.609,14</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76">
                <a:tc>
                  <a:txBody>
                    <a:bodyPr/>
                    <a:lstStyle/>
                    <a:p>
                      <a:pPr>
                        <a:lnSpc>
                          <a:spcPct val="115000"/>
                        </a:lnSpc>
                        <a:spcAft>
                          <a:spcPts val="0"/>
                        </a:spcAft>
                      </a:pPr>
                      <a:r>
                        <a:rPr lang="es-EC" sz="1400">
                          <a:solidFill>
                            <a:srgbClr val="000000"/>
                          </a:solidFill>
                          <a:latin typeface="Arial"/>
                          <a:ea typeface="Times New Roman"/>
                          <a:cs typeface="Times New Roman"/>
                        </a:rPr>
                        <a:t>Año 4</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47.943,89</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78.553,03</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96">
                <a:tc>
                  <a:txBody>
                    <a:bodyPr/>
                    <a:lstStyle/>
                    <a:p>
                      <a:pPr>
                        <a:lnSpc>
                          <a:spcPct val="115000"/>
                        </a:lnSpc>
                        <a:spcAft>
                          <a:spcPts val="0"/>
                        </a:spcAft>
                      </a:pPr>
                      <a:r>
                        <a:rPr lang="es-EC" sz="1400">
                          <a:solidFill>
                            <a:srgbClr val="000000"/>
                          </a:solidFill>
                          <a:latin typeface="Arial"/>
                          <a:ea typeface="Times New Roman"/>
                          <a:cs typeface="Times New Roman"/>
                        </a:rPr>
                        <a:t>Año 5</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113.533,20</a:t>
                      </a:r>
                      <a:endParaRPr lang="es-EC" sz="140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192.086,23</a:t>
                      </a:r>
                      <a:endParaRPr lang="es-EC" sz="1400" dirty="0">
                        <a:latin typeface="Arial"/>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3 Marcador de contenido" descr="ZA101825206.JPG"/>
          <p:cNvPicPr>
            <a:picLocks noChangeAspect="1"/>
          </p:cNvPicPr>
          <p:nvPr/>
        </p:nvPicPr>
        <p:blipFill>
          <a:blip r:embed="rId2" cstate="print"/>
          <a:stretch>
            <a:fillRect/>
          </a:stretch>
        </p:blipFill>
        <p:spPr>
          <a:xfrm>
            <a:off x="0" y="12"/>
            <a:ext cx="9144000" cy="6857987"/>
          </a:xfrm>
          <a:prstGeom prst="rect">
            <a:avLst/>
          </a:prstGeom>
          <a:noFill/>
          <a:ln>
            <a:noFill/>
          </a:ln>
        </p:spPr>
      </p:pic>
      <p:sp>
        <p:nvSpPr>
          <p:cNvPr id="2" name="1 Título"/>
          <p:cNvSpPr>
            <a:spLocks noGrp="1"/>
          </p:cNvSpPr>
          <p:nvPr>
            <p:ph type="ctrTitle"/>
          </p:nvPr>
        </p:nvSpPr>
        <p:spPr>
          <a:xfrm>
            <a:off x="827584" y="188640"/>
            <a:ext cx="7992888" cy="1800200"/>
          </a:xfrm>
        </p:spPr>
        <p:txBody>
          <a:bodyPr>
            <a:noAutofit/>
          </a:bodyPr>
          <a:lstStyle/>
          <a:p>
            <a:r>
              <a:rPr lang="es-EC" sz="2400" b="1" dirty="0" smtClean="0">
                <a:effectLst/>
                <a:latin typeface="Arial" pitchFamily="34" charset="0"/>
                <a:cs typeface="Arial" pitchFamily="34" charset="0"/>
              </a:rPr>
              <a:t>JUSTIFICACION DEL PROYECTO</a:t>
            </a:r>
          </a:p>
        </p:txBody>
      </p:sp>
      <p:sp>
        <p:nvSpPr>
          <p:cNvPr id="3" name="2 Subtítulo"/>
          <p:cNvSpPr>
            <a:spLocks noGrp="1"/>
          </p:cNvSpPr>
          <p:nvPr>
            <p:ph type="subTitle" idx="1"/>
          </p:nvPr>
        </p:nvSpPr>
        <p:spPr>
          <a:xfrm>
            <a:off x="467544" y="1844824"/>
            <a:ext cx="8136904" cy="3456384"/>
          </a:xfrm>
        </p:spPr>
        <p:txBody>
          <a:bodyPr>
            <a:normAutofit fontScale="77500" lnSpcReduction="20000"/>
          </a:bodyPr>
          <a:lstStyle/>
          <a:p>
            <a:pPr algn="just">
              <a:lnSpc>
                <a:spcPct val="150000"/>
              </a:lnSpc>
            </a:pPr>
            <a:endParaRPr lang="es-ES" sz="2000" b="1" dirty="0" smtClean="0">
              <a:solidFill>
                <a:schemeClr val="accent5">
                  <a:lumMod val="50000"/>
                </a:schemeClr>
              </a:solidFill>
              <a:latin typeface="Arial" pitchFamily="34" charset="0"/>
              <a:cs typeface="Arial" pitchFamily="34" charset="0"/>
            </a:endParaRPr>
          </a:p>
          <a:p>
            <a:pPr algn="just">
              <a:lnSpc>
                <a:spcPct val="150000"/>
              </a:lnSpc>
            </a:pPr>
            <a:r>
              <a:rPr lang="es-ES" sz="2000" b="1" dirty="0" smtClean="0">
                <a:solidFill>
                  <a:schemeClr val="accent5">
                    <a:lumMod val="50000"/>
                  </a:schemeClr>
                </a:solidFill>
                <a:latin typeface="Arial" pitchFamily="34" charset="0"/>
                <a:cs typeface="Arial" pitchFamily="34" charset="0"/>
              </a:rPr>
              <a:t>El centro proporcionara un cuidado infantil de calidad para niños entre 6 semanas y 5 años posiblemente se puede incluir niños de más edad. Nuestro Centro de Cuidado Infantil poseerá un ambiente afectuoso y acogedor donde los niños descubrirán amistades y aprenderán a compartir, mientras se va desarrolla una positiva imagen propia. Los programas personales y de filosofía harán del Centro de Cuidado Infantil un sitio especialmente calificado, para ayudarles a las madres que se encuentran laborando que estén tranquilas en su lugar de trabajo mientras los niños se van educando.</a:t>
            </a:r>
            <a:endParaRPr lang="es-EC" sz="2000" b="1" dirty="0" smtClean="0">
              <a:solidFill>
                <a:schemeClr val="accent5">
                  <a:lumMod val="50000"/>
                </a:schemeClr>
              </a:solidFill>
              <a:latin typeface="Arial" pitchFamily="34" charset="0"/>
              <a:cs typeface="Arial" pitchFamily="34" charset="0"/>
            </a:endParaRPr>
          </a:p>
          <a:p>
            <a:pPr algn="just">
              <a:lnSpc>
                <a:spcPct val="150000"/>
              </a:lnSpc>
            </a:pPr>
            <a:endParaRPr lang="es-EC" sz="20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5" name="Picture 5" descr="C:\Documents and Settings\mfrios.MAFRIOS\Configuración local\Archivos temporales de Internet\Content.IE5\WLUNWTM7\dglxasset[1].aspx"/>
          <p:cNvPicPr>
            <a:picLocks noChangeAspect="1" noChangeArrowheads="1"/>
          </p:cNvPicPr>
          <p:nvPr/>
        </p:nvPicPr>
        <p:blipFill>
          <a:blip r:embed="rId9" cstate="print"/>
          <a:srcRect/>
          <a:stretch>
            <a:fillRect/>
          </a:stretch>
        </p:blipFill>
        <p:spPr bwMode="auto">
          <a:xfrm>
            <a:off x="7092280" y="260648"/>
            <a:ext cx="1444752" cy="181051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683568" y="1052736"/>
            <a:ext cx="7848872" cy="1008112"/>
          </a:xfrm>
        </p:spPr>
        <p:txBody>
          <a:bodyPr>
            <a:noAutofit/>
          </a:bodyPr>
          <a:lstStyle/>
          <a:p>
            <a:r>
              <a:rPr lang="es-ES" sz="3200" b="1" dirty="0" smtClean="0">
                <a:effectLst/>
                <a:latin typeface="Arial" pitchFamily="34" charset="0"/>
                <a:cs typeface="Arial" pitchFamily="34" charset="0"/>
              </a:rPr>
              <a:t/>
            </a:r>
            <a:br>
              <a:rPr lang="es-ES" sz="3200" b="1" dirty="0" smtClean="0">
                <a:effectLst/>
                <a:latin typeface="Arial" pitchFamily="34" charset="0"/>
                <a:cs typeface="Arial" pitchFamily="34" charset="0"/>
              </a:rPr>
            </a:br>
            <a:r>
              <a:rPr lang="es-ES" sz="3200" b="1" dirty="0" smtClean="0">
                <a:latin typeface="Arial" pitchFamily="34" charset="0"/>
                <a:cs typeface="Arial" pitchFamily="34" charset="0"/>
              </a:rPr>
              <a:t> RELACION BENEFICIO / COSTO </a:t>
            </a:r>
            <a:r>
              <a:rPr lang="es-EC" sz="3200" dirty="0" smtClean="0">
                <a:effectLst/>
                <a:latin typeface="Arial" pitchFamily="34" charset="0"/>
                <a:cs typeface="Arial" pitchFamily="34" charset="0"/>
              </a:rPr>
              <a:t/>
            </a:r>
            <a:br>
              <a:rPr lang="es-EC" sz="3200" dirty="0" smtClean="0">
                <a:effectLst/>
                <a:latin typeface="Arial" pitchFamily="34" charset="0"/>
                <a:cs typeface="Arial" pitchFamily="34" charset="0"/>
              </a:rPr>
            </a:b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4" name="13 Subtítulo"/>
          <p:cNvSpPr>
            <a:spLocks noGrp="1"/>
          </p:cNvSpPr>
          <p:nvPr>
            <p:ph type="subTitle" idx="1"/>
          </p:nvPr>
        </p:nvSpPr>
        <p:spPr>
          <a:xfrm>
            <a:off x="971600" y="2492896"/>
            <a:ext cx="6984776" cy="2160240"/>
          </a:xfrm>
        </p:spPr>
        <p:txBody>
          <a:bodyPr>
            <a:normAutofit/>
          </a:bodyPr>
          <a:lstStyle/>
          <a:p>
            <a:r>
              <a:rPr lang="es-ES" sz="1800" b="1" dirty="0" smtClean="0">
                <a:solidFill>
                  <a:schemeClr val="accent5">
                    <a:lumMod val="50000"/>
                  </a:schemeClr>
                </a:solidFill>
                <a:latin typeface="Arial" pitchFamily="34" charset="0"/>
                <a:cs typeface="Arial" pitchFamily="34" charset="0"/>
              </a:rPr>
              <a:t>COSTO / BENEFICIO = VALOR ACTUAL NETO / INVERSIÓN </a:t>
            </a:r>
            <a:r>
              <a:rPr lang="es-ES" sz="1800" b="1" dirty="0" smtClean="0">
                <a:solidFill>
                  <a:schemeClr val="accent5">
                    <a:lumMod val="50000"/>
                  </a:schemeClr>
                </a:solidFill>
                <a:latin typeface="Arial" pitchFamily="34" charset="0"/>
                <a:cs typeface="Arial" pitchFamily="34" charset="0"/>
              </a:rPr>
              <a:t>INICIAL</a:t>
            </a:r>
          </a:p>
          <a:p>
            <a:endParaRPr lang="es-ES" sz="1800" b="1" dirty="0" smtClean="0">
              <a:solidFill>
                <a:schemeClr val="accent5">
                  <a:lumMod val="50000"/>
                </a:schemeClr>
              </a:solidFill>
              <a:latin typeface="Arial" pitchFamily="34" charset="0"/>
              <a:cs typeface="Arial" pitchFamily="34" charset="0"/>
            </a:endParaRPr>
          </a:p>
          <a:p>
            <a:endParaRPr lang="es-EC" sz="1800" dirty="0" smtClean="0">
              <a:solidFill>
                <a:schemeClr val="accent5">
                  <a:lumMod val="50000"/>
                </a:schemeClr>
              </a:solidFill>
              <a:latin typeface="Arial" pitchFamily="34" charset="0"/>
              <a:cs typeface="Arial" pitchFamily="34" charset="0"/>
            </a:endParaRPr>
          </a:p>
          <a:p>
            <a:r>
              <a:rPr lang="es-ES" sz="1800" dirty="0" smtClean="0">
                <a:solidFill>
                  <a:schemeClr val="accent5">
                    <a:lumMod val="50000"/>
                  </a:schemeClr>
                </a:solidFill>
                <a:latin typeface="Arial" pitchFamily="34" charset="0"/>
                <a:cs typeface="Arial" pitchFamily="34" charset="0"/>
              </a:rPr>
              <a:t>COSTO BENEFICIO = </a:t>
            </a:r>
            <a:r>
              <a:rPr lang="es-EC" sz="1800" dirty="0" smtClean="0">
                <a:solidFill>
                  <a:schemeClr val="accent5">
                    <a:lumMod val="50000"/>
                  </a:schemeClr>
                </a:solidFill>
                <a:latin typeface="Arial" pitchFamily="34" charset="0"/>
                <a:cs typeface="Arial" pitchFamily="34" charset="0"/>
              </a:rPr>
              <a:t>$ 368.462,05 + $ 308.673,24 </a:t>
            </a:r>
            <a:r>
              <a:rPr lang="es-ES" sz="1800" dirty="0" smtClean="0">
                <a:solidFill>
                  <a:schemeClr val="accent5">
                    <a:lumMod val="50000"/>
                  </a:schemeClr>
                </a:solidFill>
                <a:latin typeface="Arial" pitchFamily="34" charset="0"/>
                <a:cs typeface="Arial" pitchFamily="34" charset="0"/>
              </a:rPr>
              <a:t>= </a:t>
            </a:r>
            <a:r>
              <a:rPr lang="es-EC" sz="1800" dirty="0" smtClean="0">
                <a:solidFill>
                  <a:schemeClr val="accent5">
                    <a:lumMod val="50000"/>
                  </a:schemeClr>
                </a:solidFill>
                <a:latin typeface="Arial" pitchFamily="34" charset="0"/>
                <a:cs typeface="Arial" pitchFamily="34" charset="0"/>
              </a:rPr>
              <a:t>$ 1,19 </a:t>
            </a:r>
          </a:p>
          <a:p>
            <a:pPr algn="just"/>
            <a:endParaRPr lang="es-EC" sz="1800"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008112"/>
          </a:xfrm>
        </p:spPr>
        <p:txBody>
          <a:bodyPr>
            <a:noAutofit/>
          </a:bodyPr>
          <a:lstStyle/>
          <a:p>
            <a:r>
              <a:rPr lang="es-ES" sz="3200" b="1" dirty="0" smtClean="0">
                <a:effectLst/>
                <a:latin typeface="Arial" pitchFamily="34" charset="0"/>
                <a:cs typeface="Arial" pitchFamily="34" charset="0"/>
              </a:rPr>
              <a:t>Conclusiones</a:t>
            </a: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4" name="13 Subtítulo"/>
          <p:cNvSpPr>
            <a:spLocks noGrp="1"/>
          </p:cNvSpPr>
          <p:nvPr>
            <p:ph type="subTitle" idx="1"/>
          </p:nvPr>
        </p:nvSpPr>
        <p:spPr>
          <a:xfrm>
            <a:off x="755576" y="1340768"/>
            <a:ext cx="7704856" cy="4536504"/>
          </a:xfrm>
        </p:spPr>
        <p:txBody>
          <a:bodyPr>
            <a:normAutofit fontScale="92500"/>
          </a:bodyPr>
          <a:lstStyle/>
          <a:p>
            <a:pPr algn="just"/>
            <a:r>
              <a:rPr lang="es-ES" sz="1800" dirty="0" smtClean="0">
                <a:solidFill>
                  <a:schemeClr val="accent5">
                    <a:lumMod val="50000"/>
                  </a:schemeClr>
                </a:solidFill>
                <a:latin typeface="Arial" pitchFamily="34" charset="0"/>
                <a:cs typeface="Arial" pitchFamily="34" charset="0"/>
              </a:rPr>
              <a:t>Con </a:t>
            </a:r>
            <a:r>
              <a:rPr lang="es-ES" sz="1800" dirty="0" smtClean="0">
                <a:solidFill>
                  <a:schemeClr val="accent5">
                    <a:lumMod val="50000"/>
                  </a:schemeClr>
                </a:solidFill>
                <a:latin typeface="Arial" pitchFamily="34" charset="0"/>
                <a:cs typeface="Arial" pitchFamily="34" charset="0"/>
              </a:rPr>
              <a:t>el transcurso del tiempo la población urbana de los niños en la ciudad de Lago Agrio se ha notado un gran incremento, actualmente están con  un 5526 de niños, consta decir que en la actualidad no han existido entradas de nuevos centros infantiles ni privados ni </a:t>
            </a:r>
            <a:r>
              <a:rPr lang="es-ES" sz="1800" dirty="0" smtClean="0">
                <a:solidFill>
                  <a:schemeClr val="accent5">
                    <a:lumMod val="50000"/>
                  </a:schemeClr>
                </a:solidFill>
                <a:latin typeface="Arial" pitchFamily="34" charset="0"/>
                <a:cs typeface="Arial" pitchFamily="34" charset="0"/>
              </a:rPr>
              <a:t>públicos.</a:t>
            </a:r>
          </a:p>
          <a:p>
            <a:pPr algn="just">
              <a:buFontTx/>
              <a:buChar char="-"/>
            </a:pPr>
            <a:endParaRPr lang="es-EC" sz="1800" dirty="0" smtClean="0">
              <a:solidFill>
                <a:schemeClr val="accent5">
                  <a:lumMod val="50000"/>
                </a:schemeClr>
              </a:solidFill>
              <a:latin typeface="Arial" pitchFamily="34" charset="0"/>
              <a:cs typeface="Arial" pitchFamily="34" charset="0"/>
            </a:endParaRPr>
          </a:p>
          <a:p>
            <a:pPr lvl="0" algn="just">
              <a:buFontTx/>
              <a:buChar char="-"/>
            </a:pPr>
            <a:r>
              <a:rPr lang="es-ES" sz="1800" dirty="0" smtClean="0">
                <a:solidFill>
                  <a:schemeClr val="accent5">
                    <a:lumMod val="50000"/>
                  </a:schemeClr>
                </a:solidFill>
                <a:latin typeface="Arial" pitchFamily="34" charset="0"/>
                <a:cs typeface="Arial" pitchFamily="34" charset="0"/>
              </a:rPr>
              <a:t>En nuestra inversión se lograra una acogida para los habitantes de la ciudad, focalizados tanto en las necesidades de los padres como de sus hijos</a:t>
            </a:r>
            <a:r>
              <a:rPr lang="es-ES" sz="1800" dirty="0" smtClean="0">
                <a:solidFill>
                  <a:schemeClr val="accent5">
                    <a:lumMod val="50000"/>
                  </a:schemeClr>
                </a:solidFill>
                <a:latin typeface="Arial" pitchFamily="34" charset="0"/>
                <a:cs typeface="Arial" pitchFamily="34" charset="0"/>
              </a:rPr>
              <a:t>.</a:t>
            </a:r>
          </a:p>
          <a:p>
            <a:pPr lvl="0" algn="just">
              <a:buFontTx/>
              <a:buChar char="-"/>
            </a:pPr>
            <a:endParaRPr lang="es-ES" sz="1800" dirty="0" smtClean="0">
              <a:solidFill>
                <a:schemeClr val="accent5">
                  <a:lumMod val="50000"/>
                </a:schemeClr>
              </a:solidFill>
              <a:latin typeface="Arial" pitchFamily="34" charset="0"/>
              <a:cs typeface="Arial" pitchFamily="34" charset="0"/>
            </a:endParaRPr>
          </a:p>
          <a:p>
            <a:pPr lvl="0" algn="just">
              <a:buFontTx/>
              <a:buChar char="-"/>
            </a:pPr>
            <a:r>
              <a:rPr lang="es-ES" sz="1800" dirty="0" smtClean="0">
                <a:solidFill>
                  <a:schemeClr val="accent5">
                    <a:lumMod val="50000"/>
                  </a:schemeClr>
                </a:solidFill>
                <a:latin typeface="Arial" pitchFamily="34" charset="0"/>
                <a:cs typeface="Arial" pitchFamily="34" charset="0"/>
              </a:rPr>
              <a:t>Se determino que los centros infantil a los que los encuestados envían a sus hijos, no cuentan con los servicios básicos que todos los padres de familia requieren, no tienen un cuidado por horas que en su mayoría </a:t>
            </a:r>
            <a:r>
              <a:rPr lang="es-ES" sz="1800" dirty="0" smtClean="0">
                <a:solidFill>
                  <a:schemeClr val="accent5">
                    <a:lumMod val="50000"/>
                  </a:schemeClr>
                </a:solidFill>
                <a:latin typeface="Arial" pitchFamily="34" charset="0"/>
                <a:cs typeface="Arial" pitchFamily="34" charset="0"/>
              </a:rPr>
              <a:t>necesitan</a:t>
            </a:r>
          </a:p>
          <a:p>
            <a:pPr lvl="0" algn="just">
              <a:buFontTx/>
              <a:buChar char="-"/>
            </a:pPr>
            <a:endParaRPr lang="es-ES" sz="1800" dirty="0" smtClean="0">
              <a:solidFill>
                <a:schemeClr val="accent5">
                  <a:lumMod val="50000"/>
                </a:schemeClr>
              </a:solidFill>
              <a:latin typeface="Arial" pitchFamily="34" charset="0"/>
              <a:cs typeface="Arial" pitchFamily="34" charset="0"/>
            </a:endParaRPr>
          </a:p>
          <a:p>
            <a:pPr algn="just">
              <a:buFontTx/>
              <a:buChar char="-"/>
            </a:pPr>
            <a:r>
              <a:rPr lang="es-ES" sz="1800" dirty="0" smtClean="0">
                <a:solidFill>
                  <a:schemeClr val="accent5">
                    <a:lumMod val="50000"/>
                  </a:schemeClr>
                </a:solidFill>
                <a:latin typeface="Arial" pitchFamily="34" charset="0"/>
                <a:cs typeface="Arial" pitchFamily="34" charset="0"/>
              </a:rPr>
              <a:t>Al finalizar el estudio financiero del proyecto, se concluye que el mismo ofrece una alta rentabilidad, una TIR muy por encima del costo de oportunidad y en general el nivel de utilidad es óptimo.</a:t>
            </a:r>
            <a:endParaRPr lang="es-EC" sz="1800" dirty="0" smtClean="0">
              <a:solidFill>
                <a:schemeClr val="accent5">
                  <a:lumMod val="50000"/>
                </a:schemeClr>
              </a:solidFill>
              <a:latin typeface="Arial" pitchFamily="34" charset="0"/>
              <a:cs typeface="Arial" pitchFamily="34" charset="0"/>
            </a:endParaRPr>
          </a:p>
          <a:p>
            <a:pPr lvl="0" algn="just">
              <a:buFontTx/>
              <a:buChar char="-"/>
            </a:pPr>
            <a:endParaRPr lang="es-EC" sz="1800" dirty="0" smtClean="0">
              <a:solidFill>
                <a:schemeClr val="accent5">
                  <a:lumMod val="50000"/>
                </a:schemeClr>
              </a:solidFill>
              <a:latin typeface="Arial" pitchFamily="34" charset="0"/>
              <a:cs typeface="Arial" pitchFamily="34" charset="0"/>
            </a:endParaRPr>
          </a:p>
          <a:p>
            <a:pPr algn="just">
              <a:buFontTx/>
              <a:buChar char="-"/>
            </a:pPr>
            <a:endParaRPr lang="es-EC" sz="1800" dirty="0">
              <a:solidFill>
                <a:schemeClr val="accent5">
                  <a:lumMod val="50000"/>
                </a:schemeClr>
              </a:solidFill>
              <a:latin typeface="Arial" pitchFamily="34" charset="0"/>
              <a:cs typeface="Arial" pitchFamily="34" charset="0"/>
            </a:endParaRPr>
          </a:p>
        </p:txBody>
      </p:sp>
      <p:pic>
        <p:nvPicPr>
          <p:cNvPr id="54274" name="Picture 2" descr="G:\alergia-a-la-leche.jpg"/>
          <p:cNvPicPr>
            <a:picLocks noChangeAspect="1" noChangeArrowheads="1"/>
          </p:cNvPicPr>
          <p:nvPr/>
        </p:nvPicPr>
        <p:blipFill>
          <a:blip r:embed="rId9" cstate="print"/>
          <a:srcRect/>
          <a:stretch>
            <a:fillRect/>
          </a:stretch>
        </p:blipFill>
        <p:spPr bwMode="auto">
          <a:xfrm>
            <a:off x="7308304" y="188640"/>
            <a:ext cx="1440160" cy="10801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ctrTitle"/>
          </p:nvPr>
        </p:nvSpPr>
        <p:spPr>
          <a:xfrm>
            <a:off x="755576" y="260648"/>
            <a:ext cx="7848872" cy="1008112"/>
          </a:xfrm>
        </p:spPr>
        <p:txBody>
          <a:bodyPr>
            <a:noAutofit/>
          </a:bodyPr>
          <a:lstStyle/>
          <a:p>
            <a:r>
              <a:rPr lang="es-ES" sz="3200" b="1" dirty="0" smtClean="0">
                <a:effectLst/>
                <a:latin typeface="Arial" pitchFamily="34" charset="0"/>
                <a:cs typeface="Arial" pitchFamily="34" charset="0"/>
              </a:rPr>
              <a:t>Recomendaciones</a:t>
            </a:r>
            <a:endParaRPr lang="es-EC" sz="3200" dirty="0" smtClean="0">
              <a:effectLst/>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sp>
        <p:nvSpPr>
          <p:cNvPr id="14" name="13 Subtítulo"/>
          <p:cNvSpPr>
            <a:spLocks noGrp="1"/>
          </p:cNvSpPr>
          <p:nvPr>
            <p:ph type="subTitle" idx="1"/>
          </p:nvPr>
        </p:nvSpPr>
        <p:spPr>
          <a:xfrm>
            <a:off x="539552" y="1412776"/>
            <a:ext cx="8064896" cy="4680520"/>
          </a:xfrm>
        </p:spPr>
        <p:txBody>
          <a:bodyPr>
            <a:normAutofit/>
          </a:bodyPr>
          <a:lstStyle/>
          <a:p>
            <a:pPr algn="just"/>
            <a:r>
              <a:rPr lang="es-ES" sz="1800" dirty="0" smtClean="0">
                <a:solidFill>
                  <a:schemeClr val="accent5">
                    <a:lumMod val="50000"/>
                  </a:schemeClr>
                </a:solidFill>
              </a:rPr>
              <a:t>Para hacer frente a  la única competencia se ofrecerá a los clientes diversidad en los servicios infantiles con un nivel de capacidad excelente, pudiendo los mismos empresarios reconocer en el mismo servicio de calidad que se requiere para vender la propuesta del presente </a:t>
            </a:r>
            <a:r>
              <a:rPr lang="es-ES" sz="1800" dirty="0" smtClean="0">
                <a:solidFill>
                  <a:schemeClr val="accent5">
                    <a:lumMod val="50000"/>
                  </a:schemeClr>
                </a:solidFill>
              </a:rPr>
              <a:t>estudio.</a:t>
            </a:r>
          </a:p>
          <a:p>
            <a:pPr algn="just"/>
            <a:endParaRPr lang="es-ES" sz="1800" dirty="0" smtClean="0">
              <a:solidFill>
                <a:schemeClr val="accent5">
                  <a:lumMod val="50000"/>
                </a:schemeClr>
              </a:solidFill>
              <a:latin typeface="Arial" pitchFamily="34" charset="0"/>
              <a:cs typeface="Arial" pitchFamily="34" charset="0"/>
            </a:endParaRPr>
          </a:p>
          <a:p>
            <a:pPr algn="just"/>
            <a:r>
              <a:rPr lang="es-ES" sz="1800" dirty="0" smtClean="0">
                <a:solidFill>
                  <a:schemeClr val="accent5">
                    <a:lumMod val="50000"/>
                  </a:schemeClr>
                </a:solidFill>
              </a:rPr>
              <a:t>Se debe presta la atención necesaria a la mano de obra, ya que es importante contar con el personal con capacitación </a:t>
            </a:r>
            <a:r>
              <a:rPr lang="es-ES" sz="1800" dirty="0" smtClean="0">
                <a:solidFill>
                  <a:schemeClr val="accent5">
                    <a:lumMod val="50000"/>
                  </a:schemeClr>
                </a:solidFill>
              </a:rPr>
              <a:t>continua.</a:t>
            </a:r>
          </a:p>
          <a:p>
            <a:pPr algn="just"/>
            <a:endParaRPr lang="es-ES" sz="1800" dirty="0" smtClean="0">
              <a:solidFill>
                <a:schemeClr val="accent5">
                  <a:lumMod val="50000"/>
                </a:schemeClr>
              </a:solidFill>
              <a:latin typeface="Arial" pitchFamily="34" charset="0"/>
              <a:cs typeface="Arial" pitchFamily="34" charset="0"/>
            </a:endParaRPr>
          </a:p>
          <a:p>
            <a:pPr algn="just"/>
            <a:r>
              <a:rPr lang="es-ES" sz="1800" dirty="0" smtClean="0">
                <a:solidFill>
                  <a:schemeClr val="accent5">
                    <a:lumMod val="50000"/>
                  </a:schemeClr>
                </a:solidFill>
              </a:rPr>
              <a:t>Mantener una relación de comunicación estrecha con los padres de familia sobre el progreso de los niños, se sus gustos y preferencias, así como todas sus necesidades en todas las actividades incluidas en el proyecto</a:t>
            </a:r>
            <a:r>
              <a:rPr lang="es-ES" sz="1800" dirty="0" smtClean="0">
                <a:solidFill>
                  <a:schemeClr val="accent5">
                    <a:lumMod val="50000"/>
                  </a:schemeClr>
                </a:solidFill>
              </a:rPr>
              <a:t>.</a:t>
            </a:r>
          </a:p>
          <a:p>
            <a:pPr algn="just"/>
            <a:endParaRPr lang="es-ES" sz="1800" dirty="0" smtClean="0">
              <a:solidFill>
                <a:schemeClr val="accent5">
                  <a:lumMod val="50000"/>
                </a:schemeClr>
              </a:solidFill>
              <a:latin typeface="Arial" pitchFamily="34" charset="0"/>
              <a:cs typeface="Arial" pitchFamily="34" charset="0"/>
            </a:endParaRPr>
          </a:p>
          <a:p>
            <a:pPr lvl="0" algn="just"/>
            <a:r>
              <a:rPr lang="es-ES" sz="1800" dirty="0" smtClean="0">
                <a:solidFill>
                  <a:schemeClr val="accent5">
                    <a:lumMod val="50000"/>
                  </a:schemeClr>
                </a:solidFill>
              </a:rPr>
              <a:t>Realizar una retroalimentación de los servicios prestados cada semestre con sugerencias y opiniones con padres de familia y/o tutores.</a:t>
            </a:r>
            <a:endParaRPr lang="es-EC" sz="1800" dirty="0" smtClean="0">
              <a:solidFill>
                <a:schemeClr val="accent5">
                  <a:lumMod val="50000"/>
                </a:schemeClr>
              </a:solidFill>
            </a:endParaRPr>
          </a:p>
          <a:p>
            <a:pPr algn="just"/>
            <a:endParaRPr lang="es-EC" sz="1800" dirty="0">
              <a:solidFill>
                <a:schemeClr val="accent5">
                  <a:lumMod val="50000"/>
                </a:schemeClr>
              </a:solidFill>
              <a:latin typeface="Arial" pitchFamily="34" charset="0"/>
              <a:cs typeface="Arial" pitchFamily="34" charset="0"/>
            </a:endParaRPr>
          </a:p>
        </p:txBody>
      </p:sp>
      <p:pic>
        <p:nvPicPr>
          <p:cNvPr id="15" name="Picture 2" descr="C:\Documents and Settings\mfrios.MAFRIOS\Configuración local\Archivos temporales de Internet\Content.IE5\WLYBS5IN\dglxasset[1].aspx"/>
          <p:cNvPicPr>
            <a:picLocks noChangeAspect="1" noChangeArrowheads="1"/>
          </p:cNvPicPr>
          <p:nvPr/>
        </p:nvPicPr>
        <p:blipFill>
          <a:blip r:embed="rId9" cstate="print"/>
          <a:srcRect/>
          <a:stretch>
            <a:fillRect/>
          </a:stretch>
        </p:blipFill>
        <p:spPr bwMode="auto">
          <a:xfrm>
            <a:off x="7380312" y="260648"/>
            <a:ext cx="1152128" cy="10645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18255" y="0"/>
            <a:ext cx="9162255" cy="6857999"/>
          </a:xfrm>
          <a:prstGeom prst="rect">
            <a:avLst/>
          </a:prstGeom>
        </p:spPr>
      </p:pic>
      <p:pic>
        <p:nvPicPr>
          <p:cNvPr id="15" name="Picture 2" descr="C:\Documents and Settings\mfrios.MAFRIOS\Configuración local\Archivos temporales de Internet\Content.IE5\0XYJSLEB\MP900185171[2].jpg"/>
          <p:cNvPicPr>
            <a:picLocks noChangeAspect="1" noChangeArrowheads="1"/>
          </p:cNvPicPr>
          <p:nvPr/>
        </p:nvPicPr>
        <p:blipFill>
          <a:blip r:embed="rId3" cstate="print"/>
          <a:srcRect/>
          <a:stretch>
            <a:fillRect/>
          </a:stretch>
        </p:blipFill>
        <p:spPr bwMode="auto">
          <a:xfrm>
            <a:off x="6876256" y="188640"/>
            <a:ext cx="2071702" cy="2520280"/>
          </a:xfrm>
          <a:prstGeom prst="rect">
            <a:avLst/>
          </a:prstGeom>
          <a:noFill/>
        </p:spPr>
      </p:pic>
      <p:sp>
        <p:nvSpPr>
          <p:cNvPr id="2" name="1 Título"/>
          <p:cNvSpPr>
            <a:spLocks noGrp="1"/>
          </p:cNvSpPr>
          <p:nvPr>
            <p:ph type="ctrTitle"/>
          </p:nvPr>
        </p:nvSpPr>
        <p:spPr>
          <a:xfrm>
            <a:off x="1331640" y="260648"/>
            <a:ext cx="5544616" cy="891480"/>
          </a:xfrm>
        </p:spPr>
        <p:txBody>
          <a:bodyPr>
            <a:noAutofit/>
          </a:bodyPr>
          <a:lstStyle/>
          <a:p>
            <a:pPr algn="just"/>
            <a:r>
              <a:rPr lang="es-ES" sz="2800" b="1" dirty="0" smtClean="0">
                <a:effectLst/>
                <a:latin typeface="Arial" pitchFamily="34" charset="0"/>
                <a:cs typeface="Arial" pitchFamily="34" charset="0"/>
              </a:rPr>
              <a:t>OBJETIVOS</a:t>
            </a:r>
            <a:r>
              <a:rPr lang="es-EC" sz="2800" b="1" dirty="0" smtClean="0">
                <a:effectLst/>
                <a:latin typeface="Arial" pitchFamily="34" charset="0"/>
                <a:cs typeface="Arial" pitchFamily="34" charset="0"/>
              </a:rPr>
              <a:t/>
            </a:r>
            <a:br>
              <a:rPr lang="es-EC" sz="2800" b="1" dirty="0" smtClean="0">
                <a:effectLst/>
                <a:latin typeface="Arial" pitchFamily="34" charset="0"/>
                <a:cs typeface="Arial" pitchFamily="34" charset="0"/>
              </a:rPr>
            </a:br>
            <a:endParaRPr lang="es-EC" sz="2800" b="1" dirty="0" smtClean="0">
              <a:effectLst/>
              <a:latin typeface="Arial" pitchFamily="34" charset="0"/>
              <a:cs typeface="Arial" pitchFamily="34" charset="0"/>
            </a:endParaRPr>
          </a:p>
        </p:txBody>
      </p:sp>
      <p:sp>
        <p:nvSpPr>
          <p:cNvPr id="3" name="2 Subtítulo"/>
          <p:cNvSpPr>
            <a:spLocks noGrp="1"/>
          </p:cNvSpPr>
          <p:nvPr>
            <p:ph type="subTitle" idx="1"/>
          </p:nvPr>
        </p:nvSpPr>
        <p:spPr>
          <a:xfrm>
            <a:off x="285720" y="785794"/>
            <a:ext cx="7488832" cy="5472608"/>
          </a:xfrm>
        </p:spPr>
        <p:txBody>
          <a:bodyPr>
            <a:noAutofit/>
          </a:bodyPr>
          <a:lstStyle/>
          <a:p>
            <a:pPr algn="just"/>
            <a:r>
              <a:rPr lang="es-ES" sz="1500" b="1" dirty="0" smtClean="0">
                <a:solidFill>
                  <a:schemeClr val="accent5">
                    <a:lumMod val="50000"/>
                  </a:schemeClr>
                </a:solidFill>
                <a:latin typeface="Arial" pitchFamily="34" charset="0"/>
                <a:cs typeface="Arial" pitchFamily="34" charset="0"/>
              </a:rPr>
              <a:t>Objetivo General</a:t>
            </a:r>
          </a:p>
          <a:p>
            <a:pPr algn="just"/>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Realizar estudio de factibilidad para la creación de un centro de cuidado infantil para madres que trabajan por horas en ciudad de Lago Agrio, provincia de Sucumbíos.                                                                                                   </a:t>
            </a:r>
            <a:endParaRPr lang="es-EC" sz="1500" dirty="0" smtClean="0">
              <a:solidFill>
                <a:schemeClr val="accent5">
                  <a:lumMod val="50000"/>
                </a:schemeClr>
              </a:solidFill>
              <a:latin typeface="Arial" pitchFamily="34" charset="0"/>
              <a:cs typeface="Arial" pitchFamily="34" charset="0"/>
            </a:endParaRPr>
          </a:p>
          <a:p>
            <a:pPr algn="just"/>
            <a:r>
              <a:rPr lang="es-ES" sz="1500" b="1" dirty="0" smtClean="0">
                <a:solidFill>
                  <a:schemeClr val="accent5">
                    <a:lumMod val="50000"/>
                  </a:schemeClr>
                </a:solidFill>
                <a:latin typeface="Arial" pitchFamily="34" charset="0"/>
                <a:cs typeface="Arial" pitchFamily="34" charset="0"/>
              </a:rPr>
              <a:t> </a:t>
            </a:r>
          </a:p>
          <a:p>
            <a:pPr algn="just"/>
            <a:endParaRPr lang="es-EC" sz="1500" dirty="0" smtClean="0">
              <a:solidFill>
                <a:schemeClr val="accent5">
                  <a:lumMod val="50000"/>
                </a:schemeClr>
              </a:solidFill>
              <a:latin typeface="Arial" pitchFamily="34" charset="0"/>
              <a:cs typeface="Arial" pitchFamily="34" charset="0"/>
            </a:endParaRPr>
          </a:p>
          <a:p>
            <a:pPr algn="just"/>
            <a:r>
              <a:rPr lang="es-ES" sz="1500" b="1" dirty="0" smtClean="0">
                <a:solidFill>
                  <a:schemeClr val="accent5">
                    <a:lumMod val="50000"/>
                  </a:schemeClr>
                </a:solidFill>
                <a:latin typeface="Arial" pitchFamily="34" charset="0"/>
                <a:cs typeface="Arial" pitchFamily="34" charset="0"/>
              </a:rPr>
              <a:t>Objetivos Específicos</a:t>
            </a:r>
          </a:p>
          <a:p>
            <a:pPr algn="just"/>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Realizar un diagnóstico situacional para determinar el estado variable del sector.</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 </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Implementar un buen estudio de Marketing, para lograr el reconocimiento del Centro Infantil.</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 </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Realizar un estudio técnico para determinar la factibilidad operativa.</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 </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Establecer la propuesta estratégica de posicionamiento</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 </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Realizar un estudio financiero para determinar su factibilidad económica.</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 </a:t>
            </a:r>
            <a:endParaRPr lang="es-EC" sz="1500" dirty="0" smtClean="0">
              <a:solidFill>
                <a:schemeClr val="accent5">
                  <a:lumMod val="50000"/>
                </a:schemeClr>
              </a:solidFill>
              <a:latin typeface="Arial" pitchFamily="34" charset="0"/>
              <a:cs typeface="Arial" pitchFamily="34" charset="0"/>
            </a:endParaRPr>
          </a:p>
          <a:p>
            <a:pPr algn="just"/>
            <a:r>
              <a:rPr lang="es-ES" sz="1500" dirty="0" smtClean="0">
                <a:solidFill>
                  <a:schemeClr val="accent5">
                    <a:lumMod val="50000"/>
                  </a:schemeClr>
                </a:solidFill>
                <a:latin typeface="Arial" pitchFamily="34" charset="0"/>
                <a:cs typeface="Arial" pitchFamily="34" charset="0"/>
              </a:rPr>
              <a:t>Establecer los impactos de implantación del proyecto.</a:t>
            </a:r>
            <a:endParaRPr lang="es-EC" sz="1500" dirty="0" smtClean="0">
              <a:solidFill>
                <a:schemeClr val="accent5">
                  <a:lumMod val="50000"/>
                </a:schemeClr>
              </a:solidFill>
              <a:latin typeface="Arial" pitchFamily="34" charset="0"/>
              <a:cs typeface="Arial" pitchFamily="34" charset="0"/>
            </a:endParaRPr>
          </a:p>
          <a:p>
            <a:pPr algn="just"/>
            <a:endParaRPr lang="es-EC" sz="1500"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4"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5"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6"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7"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8"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9" cstate="print"/>
          <a:srcRect/>
          <a:stretch>
            <a:fillRect/>
          </a:stretch>
        </p:blipFill>
        <p:spPr bwMode="auto">
          <a:xfrm>
            <a:off x="7896225" y="6581775"/>
            <a:ext cx="1247775" cy="276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3 Marcador de contenido" descr="ZA101825206.JPG"/>
          <p:cNvPicPr>
            <a:picLocks noChangeAspect="1"/>
          </p:cNvPicPr>
          <p:nvPr/>
        </p:nvPicPr>
        <p:blipFill>
          <a:blip r:embed="rId2" cstate="print">
            <a:lum contrast="-23000"/>
          </a:blip>
          <a:stretch>
            <a:fillRect/>
          </a:stretch>
        </p:blipFill>
        <p:spPr>
          <a:xfrm>
            <a:off x="0" y="0"/>
            <a:ext cx="9144000" cy="6857987"/>
          </a:xfrm>
          <a:prstGeom prst="rect">
            <a:avLst/>
          </a:prstGeom>
          <a:noFill/>
          <a:ln>
            <a:noFill/>
          </a:ln>
        </p:spPr>
      </p:pic>
      <p:pic>
        <p:nvPicPr>
          <p:cNvPr id="12" name="3 Marcador de contenido" descr="ZA101825206.JPG"/>
          <p:cNvPicPr>
            <a:picLocks noChangeAspect="1"/>
          </p:cNvPicPr>
          <p:nvPr/>
        </p:nvPicPr>
        <p:blipFill>
          <a:blip r:embed="rId2" cstate="print"/>
          <a:stretch>
            <a:fillRect/>
          </a:stretch>
        </p:blipFill>
        <p:spPr>
          <a:xfrm>
            <a:off x="-18256" y="0"/>
            <a:ext cx="9162256" cy="6858000"/>
          </a:xfrm>
          <a:prstGeom prst="rect">
            <a:avLst/>
          </a:prstGeom>
        </p:spPr>
      </p:pic>
      <p:sp>
        <p:nvSpPr>
          <p:cNvPr id="2" name="1 Título"/>
          <p:cNvSpPr>
            <a:spLocks noGrp="1"/>
          </p:cNvSpPr>
          <p:nvPr>
            <p:ph type="ctrTitle"/>
          </p:nvPr>
        </p:nvSpPr>
        <p:spPr>
          <a:xfrm>
            <a:off x="755576" y="260648"/>
            <a:ext cx="7848872" cy="1224136"/>
          </a:xfrm>
        </p:spPr>
        <p:txBody>
          <a:bodyPr>
            <a:noAutofit/>
          </a:bodyPr>
          <a:lstStyle/>
          <a:p>
            <a:r>
              <a:rPr lang="es-ES" sz="2000" b="1" dirty="0" smtClean="0">
                <a:effectLst/>
                <a:latin typeface="Arial" pitchFamily="34" charset="0"/>
                <a:cs typeface="Arial" pitchFamily="34" charset="0"/>
              </a:rPr>
              <a:t>	DESCRIPCIÓN DEL PROYECTO</a:t>
            </a:r>
            <a:r>
              <a:rPr lang="es-EC" sz="2000" dirty="0" smtClean="0">
                <a:effectLst/>
                <a:latin typeface="Arial" pitchFamily="34" charset="0"/>
                <a:cs typeface="Arial" pitchFamily="34" charset="0"/>
              </a:rPr>
              <a:t/>
            </a:r>
            <a:br>
              <a:rPr lang="es-EC" sz="2000" dirty="0" smtClean="0">
                <a:effectLst/>
                <a:latin typeface="Arial" pitchFamily="34" charset="0"/>
                <a:cs typeface="Arial" pitchFamily="34" charset="0"/>
              </a:rPr>
            </a:br>
            <a:endParaRPr lang="es-EC" sz="2000" dirty="0" smtClean="0">
              <a:effectLst/>
              <a:latin typeface="Arial" pitchFamily="34" charset="0"/>
              <a:cs typeface="Arial" pitchFamily="34" charset="0"/>
            </a:endParaRPr>
          </a:p>
        </p:txBody>
      </p:sp>
      <p:sp>
        <p:nvSpPr>
          <p:cNvPr id="3" name="2 Subtítulo"/>
          <p:cNvSpPr>
            <a:spLocks noGrp="1"/>
          </p:cNvSpPr>
          <p:nvPr>
            <p:ph type="subTitle" idx="1"/>
          </p:nvPr>
        </p:nvSpPr>
        <p:spPr>
          <a:xfrm>
            <a:off x="755576" y="1124744"/>
            <a:ext cx="7344816" cy="5040560"/>
          </a:xfrm>
        </p:spPr>
        <p:txBody>
          <a:bodyPr>
            <a:noAutofit/>
          </a:bodyPr>
          <a:lstStyle/>
          <a:p>
            <a:pPr algn="just">
              <a:lnSpc>
                <a:spcPct val="170000"/>
              </a:lnSpc>
            </a:pPr>
            <a:r>
              <a:rPr lang="es-ES" sz="1300" b="1" dirty="0" smtClean="0">
                <a:solidFill>
                  <a:schemeClr val="accent5">
                    <a:lumMod val="50000"/>
                  </a:schemeClr>
                </a:solidFill>
                <a:latin typeface="Arial" pitchFamily="34" charset="0"/>
                <a:cs typeface="Arial" pitchFamily="34" charset="0"/>
              </a:rPr>
              <a:t>El presente estudio está enfocado a determinar la factibilidad de la creación de un Centro de Cuidado Infantil en la ciudad de Lago Agrio.</a:t>
            </a: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endParaRPr lang="es-ES" sz="1300" b="1" dirty="0" smtClean="0">
              <a:solidFill>
                <a:schemeClr val="accent5">
                  <a:lumMod val="50000"/>
                </a:schemeClr>
              </a:solidFill>
              <a:latin typeface="Arial" pitchFamily="34" charset="0"/>
              <a:cs typeface="Arial" pitchFamily="34" charset="0"/>
            </a:endParaRPr>
          </a:p>
          <a:p>
            <a:pPr algn="just">
              <a:lnSpc>
                <a:spcPct val="170000"/>
              </a:lnSpc>
            </a:pPr>
            <a:r>
              <a:rPr lang="es-ES" sz="1300" b="1" dirty="0" smtClean="0">
                <a:solidFill>
                  <a:schemeClr val="accent5">
                    <a:lumMod val="50000"/>
                  </a:schemeClr>
                </a:solidFill>
                <a:latin typeface="Arial" pitchFamily="34" charset="0"/>
                <a:cs typeface="Arial" pitchFamily="34" charset="0"/>
              </a:rPr>
              <a:t>Para la ubicación de este proyecto se tendrá como escenario la ciudad de Lago Agrio ya que en dicho lugar antes mencionado no se tiene un Centro de Cuidado Infantil por horas, </a:t>
            </a:r>
            <a:endParaRPr lang="es-EC" sz="1300" b="1" dirty="0" smtClean="0">
              <a:solidFill>
                <a:schemeClr val="accent5">
                  <a:lumMod val="50000"/>
                </a:schemeClr>
              </a:solidFill>
              <a:latin typeface="Arial" pitchFamily="34" charset="0"/>
              <a:cs typeface="Arial" pitchFamily="34" charset="0"/>
            </a:endParaRPr>
          </a:p>
          <a:p>
            <a:pPr algn="just">
              <a:lnSpc>
                <a:spcPct val="170000"/>
              </a:lnSpc>
            </a:pPr>
            <a:r>
              <a:rPr lang="es-ES" sz="1300" b="1" dirty="0" smtClean="0">
                <a:solidFill>
                  <a:schemeClr val="accent5">
                    <a:lumMod val="50000"/>
                  </a:schemeClr>
                </a:solidFill>
                <a:latin typeface="Arial" pitchFamily="34" charset="0"/>
                <a:cs typeface="Arial" pitchFamily="34" charset="0"/>
              </a:rPr>
              <a:t> </a:t>
            </a:r>
            <a:endParaRPr lang="es-EC" sz="1300" b="1" dirty="0">
              <a:solidFill>
                <a:schemeClr val="accent5">
                  <a:lumMod val="50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3"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4"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5"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6"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7"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8" cstate="print"/>
          <a:srcRect/>
          <a:stretch>
            <a:fillRect/>
          </a:stretch>
        </p:blipFill>
        <p:spPr bwMode="auto">
          <a:xfrm>
            <a:off x="7896225" y="6581775"/>
            <a:ext cx="1247775" cy="276225"/>
          </a:xfrm>
          <a:prstGeom prst="rect">
            <a:avLst/>
          </a:prstGeom>
          <a:noFill/>
        </p:spPr>
      </p:pic>
      <p:pic>
        <p:nvPicPr>
          <p:cNvPr id="14" name="4 Imagen" descr="Cierre INSELCAP 2009 056.jpg"/>
          <p:cNvPicPr>
            <a:picLocks noChangeAspect="1"/>
          </p:cNvPicPr>
          <p:nvPr/>
        </p:nvPicPr>
        <p:blipFill>
          <a:blip r:embed="rId9" cstate="print"/>
          <a:srcRect/>
          <a:stretch>
            <a:fillRect/>
          </a:stretch>
        </p:blipFill>
        <p:spPr bwMode="auto">
          <a:xfrm>
            <a:off x="1187624" y="2204864"/>
            <a:ext cx="2784309" cy="1872208"/>
          </a:xfrm>
          <a:prstGeom prst="rect">
            <a:avLst/>
          </a:prstGeom>
          <a:noFill/>
          <a:ln w="9525">
            <a:noFill/>
            <a:miter lim="800000"/>
            <a:headEnd/>
            <a:tailEnd/>
          </a:ln>
        </p:spPr>
      </p:pic>
      <p:pic>
        <p:nvPicPr>
          <p:cNvPr id="1026" name="Picture 2" descr="G:\lagoagrio1us6.jpg"/>
          <p:cNvPicPr>
            <a:picLocks noChangeAspect="1" noChangeArrowheads="1"/>
          </p:cNvPicPr>
          <p:nvPr/>
        </p:nvPicPr>
        <p:blipFill>
          <a:blip r:embed="rId10" cstate="print"/>
          <a:srcRect/>
          <a:stretch>
            <a:fillRect/>
          </a:stretch>
        </p:blipFill>
        <p:spPr bwMode="auto">
          <a:xfrm>
            <a:off x="5652120" y="2132856"/>
            <a:ext cx="3059832" cy="20349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pic>
        <p:nvPicPr>
          <p:cNvPr id="13" name="12 Imagen" descr="parque-central.jpg"/>
          <p:cNvPicPr>
            <a:picLocks noChangeAspect="1"/>
          </p:cNvPicPr>
          <p:nvPr/>
        </p:nvPicPr>
        <p:blipFill>
          <a:blip r:embed="rId3" cstate="print"/>
          <a:stretch>
            <a:fillRect/>
          </a:stretch>
        </p:blipFill>
        <p:spPr>
          <a:xfrm>
            <a:off x="1907704" y="3212976"/>
            <a:ext cx="5040560" cy="3096344"/>
          </a:xfrm>
          <a:prstGeom prst="rect">
            <a:avLst/>
          </a:prstGeom>
        </p:spPr>
      </p:pic>
      <p:sp>
        <p:nvSpPr>
          <p:cNvPr id="2" name="1 Título"/>
          <p:cNvSpPr>
            <a:spLocks noGrp="1"/>
          </p:cNvSpPr>
          <p:nvPr>
            <p:ph type="ctrTitle"/>
          </p:nvPr>
        </p:nvSpPr>
        <p:spPr>
          <a:xfrm>
            <a:off x="755576" y="404664"/>
            <a:ext cx="7816952" cy="1166948"/>
          </a:xfrm>
        </p:spPr>
        <p:txBody>
          <a:bodyPr>
            <a:noAutofit/>
          </a:bodyPr>
          <a:lstStyle/>
          <a:p>
            <a:r>
              <a:rPr lang="es-ES" sz="2400" b="1" dirty="0" smtClean="0">
                <a:effectLst/>
                <a:latin typeface="Arial" pitchFamily="34" charset="0"/>
                <a:cs typeface="Arial" pitchFamily="34" charset="0"/>
              </a:rPr>
              <a:t>DIAGNOSTICO SITUACIONAL</a:t>
            </a:r>
            <a:r>
              <a:rPr lang="es-EC" sz="2400" dirty="0" smtClean="0">
                <a:effectLst/>
                <a:latin typeface="Arial" pitchFamily="34" charset="0"/>
                <a:cs typeface="Arial" pitchFamily="34" charset="0"/>
              </a:rPr>
              <a:t/>
            </a:r>
            <a:br>
              <a:rPr lang="es-EC" sz="2400" dirty="0" smtClean="0">
                <a:effectLst/>
                <a:latin typeface="Arial" pitchFamily="34" charset="0"/>
                <a:cs typeface="Arial" pitchFamily="34" charset="0"/>
              </a:rPr>
            </a:br>
            <a:endParaRPr lang="es-EC" sz="2400" dirty="0" smtClean="0">
              <a:effectLst/>
              <a:latin typeface="Arial" pitchFamily="34" charset="0"/>
              <a:cs typeface="Arial" pitchFamily="34" charset="0"/>
            </a:endParaRPr>
          </a:p>
        </p:txBody>
      </p:sp>
      <p:sp>
        <p:nvSpPr>
          <p:cNvPr id="3" name="2 Subtítulo"/>
          <p:cNvSpPr>
            <a:spLocks noGrp="1"/>
          </p:cNvSpPr>
          <p:nvPr>
            <p:ph type="subTitle" idx="1"/>
          </p:nvPr>
        </p:nvSpPr>
        <p:spPr>
          <a:xfrm>
            <a:off x="611560" y="1196752"/>
            <a:ext cx="7920880" cy="2279176"/>
          </a:xfrm>
        </p:spPr>
        <p:txBody>
          <a:bodyPr>
            <a:normAutofit/>
          </a:bodyPr>
          <a:lstStyle/>
          <a:p>
            <a:pPr algn="just"/>
            <a:r>
              <a:rPr lang="es-EC" b="1" dirty="0" smtClean="0">
                <a:solidFill>
                  <a:schemeClr val="accent6">
                    <a:lumMod val="75000"/>
                  </a:schemeClr>
                </a:solidFill>
                <a:latin typeface="Arial" pitchFamily="34" charset="0"/>
                <a:cs typeface="Arial" pitchFamily="34" charset="0"/>
              </a:rPr>
              <a:t>Se ha identificado los niveles ambientales en dos grupos:</a:t>
            </a:r>
          </a:p>
          <a:p>
            <a:pPr algn="just"/>
            <a:endParaRPr lang="es-EC" b="1" dirty="0" smtClean="0">
              <a:solidFill>
                <a:schemeClr val="accent6">
                  <a:lumMod val="75000"/>
                </a:schemeClr>
              </a:solidFill>
              <a:latin typeface="Arial" pitchFamily="34" charset="0"/>
              <a:cs typeface="Arial" pitchFamily="34" charset="0"/>
            </a:endParaRPr>
          </a:p>
          <a:p>
            <a:pPr algn="just"/>
            <a:r>
              <a:rPr lang="es-EC" b="1" dirty="0" smtClean="0">
                <a:solidFill>
                  <a:schemeClr val="accent6">
                    <a:lumMod val="75000"/>
                  </a:schemeClr>
                </a:solidFill>
                <a:latin typeface="Arial" pitchFamily="34" charset="0"/>
                <a:cs typeface="Arial" pitchFamily="34" charset="0"/>
              </a:rPr>
              <a:t>Análisis Externo		Análisis Interno</a:t>
            </a:r>
          </a:p>
        </p:txBody>
      </p:sp>
      <p:pic>
        <p:nvPicPr>
          <p:cNvPr id="6" name="Picture 5" descr="bar"/>
          <p:cNvPicPr>
            <a:picLocks noChangeAspect="1" noChangeArrowheads="1"/>
          </p:cNvPicPr>
          <p:nvPr/>
        </p:nvPicPr>
        <p:blipFill>
          <a:blip r:embed="rId4"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5"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6"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7"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8"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9" cstate="print"/>
          <a:srcRect/>
          <a:stretch>
            <a:fillRect/>
          </a:stretch>
        </p:blipFill>
        <p:spPr bwMode="auto">
          <a:xfrm>
            <a:off x="7896225" y="6581775"/>
            <a:ext cx="1247775" cy="276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sp>
        <p:nvSpPr>
          <p:cNvPr id="2" name="1 Título"/>
          <p:cNvSpPr>
            <a:spLocks noGrp="1"/>
          </p:cNvSpPr>
          <p:nvPr>
            <p:ph type="title"/>
          </p:nvPr>
        </p:nvSpPr>
        <p:spPr/>
        <p:txBody>
          <a:bodyPr/>
          <a:lstStyle/>
          <a:p>
            <a:r>
              <a:rPr lang="es-EC" dirty="0" smtClean="0">
                <a:latin typeface="Arial" pitchFamily="34" charset="0"/>
                <a:cs typeface="Arial" pitchFamily="34" charset="0"/>
              </a:rPr>
              <a:t>Análisis Externo	</a:t>
            </a:r>
            <a:endParaRPr lang="es-EC" dirty="0">
              <a:latin typeface="Arial" pitchFamily="34" charset="0"/>
              <a:cs typeface="Arial" pitchFamily="34" charset="0"/>
            </a:endParaRPr>
          </a:p>
        </p:txBody>
      </p:sp>
      <p:sp>
        <p:nvSpPr>
          <p:cNvPr id="3" name="2 Marcador de contenido"/>
          <p:cNvSpPr>
            <a:spLocks noGrp="1"/>
          </p:cNvSpPr>
          <p:nvPr>
            <p:ph idx="1"/>
          </p:nvPr>
        </p:nvSpPr>
        <p:spPr>
          <a:xfrm>
            <a:off x="457200" y="1600201"/>
            <a:ext cx="8229600" cy="1180727"/>
          </a:xfrm>
        </p:spPr>
        <p:txBody>
          <a:bodyPr/>
          <a:lstStyle/>
          <a:p>
            <a:r>
              <a:rPr lang="es-EC" b="1" dirty="0" smtClean="0">
                <a:solidFill>
                  <a:schemeClr val="accent5">
                    <a:lumMod val="50000"/>
                  </a:schemeClr>
                </a:solidFill>
                <a:latin typeface="Arial" pitchFamily="34" charset="0"/>
                <a:cs typeface="Arial" pitchFamily="34" charset="0"/>
              </a:rPr>
              <a:t>PEST</a:t>
            </a:r>
          </a:p>
          <a:p>
            <a:r>
              <a:rPr lang="es-EC" b="1" dirty="0" smtClean="0">
                <a:solidFill>
                  <a:schemeClr val="accent5">
                    <a:lumMod val="50000"/>
                  </a:schemeClr>
                </a:solidFill>
                <a:latin typeface="Arial" pitchFamily="34" charset="0"/>
                <a:cs typeface="Arial" pitchFamily="34" charset="0"/>
              </a:rPr>
              <a:t>5 Fuerzas Porter</a:t>
            </a:r>
          </a:p>
          <a:p>
            <a:endParaRPr lang="es-EC" b="1" dirty="0" smtClean="0">
              <a:solidFill>
                <a:schemeClr val="accent5">
                  <a:lumMod val="50000"/>
                </a:schemeClr>
              </a:solidFill>
              <a:latin typeface="Arial" pitchFamily="34" charset="0"/>
              <a:cs typeface="Arial" pitchFamily="34" charset="0"/>
            </a:endParaRPr>
          </a:p>
          <a:p>
            <a:endParaRPr lang="es-EC" b="1" dirty="0">
              <a:solidFill>
                <a:schemeClr val="accent5">
                  <a:lumMod val="50000"/>
                </a:schemeClr>
              </a:solidFill>
              <a:latin typeface="Arial" pitchFamily="34" charset="0"/>
              <a:cs typeface="Arial" pitchFamily="34" charset="0"/>
            </a:endParaRPr>
          </a:p>
        </p:txBody>
      </p:sp>
      <p:sp>
        <p:nvSpPr>
          <p:cNvPr id="5" name="1 Título"/>
          <p:cNvSpPr txBox="1">
            <a:spLocks/>
          </p:cNvSpPr>
          <p:nvPr/>
        </p:nvSpPr>
        <p:spPr>
          <a:xfrm>
            <a:off x="467544" y="2852936"/>
            <a:ext cx="8229600" cy="1143000"/>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smtClean="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Arial" pitchFamily="34" charset="0"/>
                <a:ea typeface="+mj-ea"/>
                <a:cs typeface="Arial" pitchFamily="34" charset="0"/>
              </a:rPr>
              <a:t>Análisis Interno	</a:t>
            </a:r>
            <a:endParaRPr kumimoji="0" lang="es-EC" sz="4400" b="0" i="0" u="none" strike="noStrike" kern="1200" cap="none" spc="0" normalizeH="0" baseline="0" noProof="0" dirty="0">
              <a:ln>
                <a:no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uLnTx/>
              <a:uFillTx/>
              <a:latin typeface="Arial" pitchFamily="34" charset="0"/>
              <a:ea typeface="+mj-ea"/>
              <a:cs typeface="Arial" pitchFamily="34" charset="0"/>
            </a:endParaRPr>
          </a:p>
        </p:txBody>
      </p:sp>
      <p:sp>
        <p:nvSpPr>
          <p:cNvPr id="6" name="2 Marcador de contenido"/>
          <p:cNvSpPr txBox="1">
            <a:spLocks/>
          </p:cNvSpPr>
          <p:nvPr/>
        </p:nvSpPr>
        <p:spPr>
          <a:xfrm>
            <a:off x="395536" y="4149080"/>
            <a:ext cx="8229600" cy="1180727"/>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a:buChar char=""/>
              <a:tabLst/>
              <a:defRPr/>
            </a:pPr>
            <a:r>
              <a:rPr lang="es-EC" sz="3200" b="1" dirty="0" smtClean="0">
                <a:solidFill>
                  <a:schemeClr val="accent5">
                    <a:lumMod val="50000"/>
                  </a:schemeClr>
                </a:solidFill>
                <a:latin typeface="Arial" pitchFamily="34" charset="0"/>
                <a:cs typeface="Arial" pitchFamily="34" charset="0"/>
              </a:rPr>
              <a:t>Síntesis FODA</a:t>
            </a:r>
            <a:endParaRPr kumimoji="0" lang="es-EC" sz="3200" b="1"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a:buChar char=""/>
              <a:tabLst/>
              <a:defRPr/>
            </a:pPr>
            <a:endParaRPr kumimoji="0" lang="es-EC" sz="3200" b="1"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a:buChar char=""/>
              <a:tabLst/>
              <a:defRPr/>
            </a:pPr>
            <a:endParaRPr kumimoji="0" lang="es-EC" sz="3200" b="1" i="0" u="none" strike="noStrike" kern="1200" cap="none" spc="0" normalizeH="0" baseline="0" noProof="0" dirty="0">
              <a:ln>
                <a:noFill/>
              </a:ln>
              <a:solidFill>
                <a:schemeClr val="accent5">
                  <a:lumMod val="50000"/>
                </a:schemeClr>
              </a:solidFill>
              <a:effectLst/>
              <a:uLnTx/>
              <a:uFillTx/>
              <a:latin typeface="Arial" pitchFamily="34" charset="0"/>
              <a:cs typeface="Arial" pitchFamily="34" charset="0"/>
            </a:endParaRPr>
          </a:p>
        </p:txBody>
      </p:sp>
      <p:pic>
        <p:nvPicPr>
          <p:cNvPr id="7" name="Picture 2" descr="C:\Documents and Settings\jose antonio acosta\Mis documentos\Mis imágenes\Galería multimedia de Microsoft\j0409713.jpg"/>
          <p:cNvPicPr>
            <a:picLocks noChangeAspect="1" noChangeArrowheads="1"/>
          </p:cNvPicPr>
          <p:nvPr/>
        </p:nvPicPr>
        <p:blipFill>
          <a:blip r:embed="rId3" cstate="print"/>
          <a:srcRect/>
          <a:stretch>
            <a:fillRect/>
          </a:stretch>
        </p:blipFill>
        <p:spPr bwMode="auto">
          <a:xfrm>
            <a:off x="6660232" y="4941168"/>
            <a:ext cx="2180064" cy="1659024"/>
          </a:xfrm>
          <a:prstGeom prst="rect">
            <a:avLst/>
          </a:prstGeom>
          <a:noFill/>
          <a:ln w="9525">
            <a:noFill/>
            <a:miter lim="800000"/>
            <a:headEnd/>
            <a:tailEnd/>
          </a:ln>
        </p:spPr>
      </p:pic>
      <p:pic>
        <p:nvPicPr>
          <p:cNvPr id="8" name="Picture 6" descr="C:\Documents and Settings\jose antonio acosta\Mis documentos\Mis imágenes\Galería multimedia de Microsoft\j0402134.jpg"/>
          <p:cNvPicPr>
            <a:picLocks noChangeAspect="1" noChangeArrowheads="1"/>
          </p:cNvPicPr>
          <p:nvPr/>
        </p:nvPicPr>
        <p:blipFill>
          <a:blip r:embed="rId4" cstate="print"/>
          <a:srcRect/>
          <a:stretch>
            <a:fillRect/>
          </a:stretch>
        </p:blipFill>
        <p:spPr bwMode="auto">
          <a:xfrm>
            <a:off x="6732240" y="620688"/>
            <a:ext cx="1885950" cy="1257300"/>
          </a:xfrm>
          <a:prstGeom prst="rect">
            <a:avLst/>
          </a:prstGeom>
          <a:noFill/>
          <a:ln w="9525">
            <a:noFill/>
            <a:miter lim="800000"/>
            <a:headEnd/>
            <a:tailEnd/>
          </a:ln>
        </p:spPr>
      </p:pic>
      <p:pic>
        <p:nvPicPr>
          <p:cNvPr id="9" name="Picture 11" descr="C:\Documents and Settings\jose antonio acosta\Configuración local\Archivos temporales de Internet\Content.IE5\0R4C5G6W\MPj04021630000[1].jpg"/>
          <p:cNvPicPr>
            <a:picLocks noChangeAspect="1" noChangeArrowheads="1"/>
          </p:cNvPicPr>
          <p:nvPr/>
        </p:nvPicPr>
        <p:blipFill>
          <a:blip r:embed="rId5" cstate="print"/>
          <a:srcRect/>
          <a:stretch>
            <a:fillRect/>
          </a:stretch>
        </p:blipFill>
        <p:spPr bwMode="auto">
          <a:xfrm>
            <a:off x="4572000" y="1916832"/>
            <a:ext cx="1822450" cy="1214438"/>
          </a:xfrm>
          <a:prstGeom prst="rect">
            <a:avLst/>
          </a:prstGeom>
          <a:noFill/>
          <a:ln w="9525">
            <a:noFill/>
            <a:miter lim="800000"/>
            <a:headEnd/>
            <a:tailEnd/>
          </a:ln>
        </p:spPr>
      </p:pic>
      <p:pic>
        <p:nvPicPr>
          <p:cNvPr id="10" name="Picture 7" descr="C:\Documents and Settings\jose antonio acosta\Configuración local\Archivos temporales de Internet\Content.IE5\P3IVLL3R\MPj04278220000[1].jpg"/>
          <p:cNvPicPr>
            <a:picLocks noChangeAspect="1" noChangeArrowheads="1"/>
          </p:cNvPicPr>
          <p:nvPr/>
        </p:nvPicPr>
        <p:blipFill>
          <a:blip r:embed="rId6" cstate="print"/>
          <a:srcRect/>
          <a:stretch>
            <a:fillRect/>
          </a:stretch>
        </p:blipFill>
        <p:spPr bwMode="auto">
          <a:xfrm>
            <a:off x="4139952" y="3933056"/>
            <a:ext cx="1928813" cy="1285875"/>
          </a:xfrm>
          <a:prstGeom prst="rect">
            <a:avLst/>
          </a:prstGeom>
          <a:noFill/>
          <a:ln w="9525">
            <a:noFill/>
            <a:miter lim="800000"/>
            <a:headEnd/>
            <a:tailEnd/>
          </a:ln>
        </p:spPr>
      </p:pic>
      <p:pic>
        <p:nvPicPr>
          <p:cNvPr id="11" name="Picture 3" descr="C:\Documents and Settings\jose antonio acosta\Mis documentos\Mis imágenes\Galería multimedia de Microsoft\j0399159.jpg"/>
          <p:cNvPicPr>
            <a:picLocks noChangeAspect="1" noChangeArrowheads="1"/>
          </p:cNvPicPr>
          <p:nvPr/>
        </p:nvPicPr>
        <p:blipFill>
          <a:blip r:embed="rId7" cstate="print"/>
          <a:srcRect/>
          <a:stretch>
            <a:fillRect/>
          </a:stretch>
        </p:blipFill>
        <p:spPr bwMode="auto">
          <a:xfrm>
            <a:off x="1403648" y="4725144"/>
            <a:ext cx="1049337" cy="183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Marcador de contenido" descr="ZA101825206.JPG"/>
          <p:cNvPicPr>
            <a:picLocks noChangeAspect="1"/>
          </p:cNvPicPr>
          <p:nvPr/>
        </p:nvPicPr>
        <p:blipFill>
          <a:blip r:embed="rId2" cstate="print"/>
          <a:stretch>
            <a:fillRect/>
          </a:stretch>
        </p:blipFill>
        <p:spPr>
          <a:xfrm>
            <a:off x="0" y="0"/>
            <a:ext cx="9162256" cy="6858000"/>
          </a:xfrm>
          <a:prstGeom prst="rect">
            <a:avLst/>
          </a:prstGeom>
        </p:spPr>
      </p:pic>
      <p:pic>
        <p:nvPicPr>
          <p:cNvPr id="14" name="13 Imagen" descr="banner.png"/>
          <p:cNvPicPr>
            <a:picLocks noChangeAspect="1"/>
          </p:cNvPicPr>
          <p:nvPr/>
        </p:nvPicPr>
        <p:blipFill>
          <a:blip r:embed="rId3" cstate="print"/>
          <a:stretch>
            <a:fillRect/>
          </a:stretch>
        </p:blipFill>
        <p:spPr>
          <a:xfrm>
            <a:off x="2483768" y="1340768"/>
            <a:ext cx="4786346" cy="1179665"/>
          </a:xfrm>
          <a:prstGeom prst="rect">
            <a:avLst/>
          </a:prstGeom>
        </p:spPr>
      </p:pic>
      <p:sp>
        <p:nvSpPr>
          <p:cNvPr id="2" name="1 Título"/>
          <p:cNvSpPr>
            <a:spLocks noGrp="1"/>
          </p:cNvSpPr>
          <p:nvPr>
            <p:ph type="ctrTitle"/>
          </p:nvPr>
        </p:nvSpPr>
        <p:spPr>
          <a:xfrm>
            <a:off x="755576" y="260648"/>
            <a:ext cx="7848872" cy="1025212"/>
          </a:xfrm>
        </p:spPr>
        <p:txBody>
          <a:bodyPr>
            <a:noAutofit/>
          </a:bodyPr>
          <a:lstStyle/>
          <a:p>
            <a:r>
              <a:rPr lang="es-EC" sz="3200" b="1" dirty="0" smtClean="0">
                <a:latin typeface="Arial" pitchFamily="34" charset="0"/>
                <a:cs typeface="Arial" pitchFamily="34" charset="0"/>
              </a:rPr>
              <a:t>ESTUDIO DE MERCADO</a:t>
            </a:r>
            <a:endParaRPr lang="es-EC" sz="3200" b="1" dirty="0" smtClean="0">
              <a:solidFill>
                <a:schemeClr val="accent6">
                  <a:lumMod val="75000"/>
                </a:schemeClr>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683568" y="1124744"/>
            <a:ext cx="7643866" cy="5286412"/>
          </a:xfrm>
        </p:spPr>
        <p:txBody>
          <a:bodyPr>
            <a:noAutofit/>
          </a:bodyPr>
          <a:lstStyle/>
          <a:p>
            <a:pPr lvl="1" indent="-457200" algn="l"/>
            <a:r>
              <a:rPr lang="es-ES" sz="2400" b="1" dirty="0" smtClean="0">
                <a:solidFill>
                  <a:schemeClr val="accent6">
                    <a:lumMod val="75000"/>
                  </a:schemeClr>
                </a:solidFill>
                <a:latin typeface="Arial" pitchFamily="34" charset="0"/>
                <a:cs typeface="Arial" pitchFamily="34" charset="0"/>
              </a:rPr>
              <a:t>Identificación</a:t>
            </a:r>
          </a:p>
          <a:p>
            <a:pPr marL="0" lvl="1" algn="l">
              <a:buFontTx/>
              <a:buChar char="-"/>
            </a:pPr>
            <a:endParaRPr lang="es-ES" sz="2400" b="1" dirty="0" smtClean="0">
              <a:solidFill>
                <a:schemeClr val="accent6">
                  <a:lumMod val="75000"/>
                </a:schemeClr>
              </a:solidFill>
              <a:latin typeface="Arial" pitchFamily="34" charset="0"/>
              <a:cs typeface="Arial" pitchFamily="34" charset="0"/>
            </a:endParaRPr>
          </a:p>
          <a:p>
            <a:pPr marL="0" lvl="1" algn="l">
              <a:buFontTx/>
              <a:buChar char="-"/>
            </a:pPr>
            <a:endParaRPr lang="es-ES" sz="2400" b="1" dirty="0" smtClean="0">
              <a:solidFill>
                <a:schemeClr val="accent6">
                  <a:lumMod val="75000"/>
                </a:schemeClr>
              </a:solidFill>
              <a:latin typeface="Arial" pitchFamily="34" charset="0"/>
              <a:cs typeface="Arial" pitchFamily="34" charset="0"/>
            </a:endParaRPr>
          </a:p>
          <a:p>
            <a:pPr marL="0" lvl="1" algn="l">
              <a:buFontTx/>
              <a:buChar char="-"/>
            </a:pPr>
            <a:r>
              <a:rPr lang="es-ES" sz="2400" b="1" dirty="0" smtClean="0">
                <a:solidFill>
                  <a:schemeClr val="accent6">
                    <a:lumMod val="75000"/>
                  </a:schemeClr>
                </a:solidFill>
                <a:latin typeface="Arial" pitchFamily="34" charset="0"/>
                <a:cs typeface="Arial" pitchFamily="34" charset="0"/>
              </a:rPr>
              <a:t>Consumidor del productor</a:t>
            </a:r>
          </a:p>
          <a:p>
            <a:pPr marL="0" lvl="1" algn="l">
              <a:buFontTx/>
              <a:buChar char="-"/>
            </a:pPr>
            <a:endParaRPr lang="es-ES" sz="2400" b="1" dirty="0" smtClean="0">
              <a:solidFill>
                <a:schemeClr val="accent6">
                  <a:lumMod val="75000"/>
                </a:schemeClr>
              </a:solidFill>
              <a:latin typeface="Arial" pitchFamily="34" charset="0"/>
              <a:cs typeface="Arial" pitchFamily="34" charset="0"/>
            </a:endParaRPr>
          </a:p>
          <a:p>
            <a:pPr marL="0" lvl="1" algn="l">
              <a:buFontTx/>
              <a:buChar char="-"/>
            </a:pPr>
            <a:endParaRPr lang="es-ES" sz="2400" b="1" dirty="0" smtClean="0">
              <a:solidFill>
                <a:schemeClr val="accent6">
                  <a:lumMod val="75000"/>
                </a:schemeClr>
              </a:solidFill>
              <a:latin typeface="Arial" pitchFamily="34" charset="0"/>
              <a:cs typeface="Arial" pitchFamily="34" charset="0"/>
            </a:endParaRPr>
          </a:p>
          <a:p>
            <a:pPr marL="0" lvl="1" algn="l">
              <a:buFontTx/>
              <a:buChar char="-"/>
            </a:pPr>
            <a:endParaRPr lang="es-EC" sz="2400" b="1" dirty="0" smtClean="0">
              <a:solidFill>
                <a:schemeClr val="accent6">
                  <a:lumMod val="75000"/>
                </a:schemeClr>
              </a:solidFill>
              <a:latin typeface="Arial" pitchFamily="34" charset="0"/>
              <a:cs typeface="Arial" pitchFamily="34" charset="0"/>
            </a:endParaRPr>
          </a:p>
          <a:p>
            <a:pPr marL="0" lvl="1" algn="l">
              <a:buFontTx/>
              <a:buChar char="-"/>
            </a:pPr>
            <a:r>
              <a:rPr lang="es-ES" sz="2400" b="1" dirty="0" smtClean="0">
                <a:solidFill>
                  <a:schemeClr val="accent6">
                    <a:lumMod val="75000"/>
                  </a:schemeClr>
                </a:solidFill>
                <a:latin typeface="Arial" pitchFamily="34" charset="0"/>
                <a:cs typeface="Arial" pitchFamily="34" charset="0"/>
              </a:rPr>
              <a:t>Estructura del mercado</a:t>
            </a:r>
            <a:endParaRPr lang="es-EC" sz="2400" b="1" dirty="0" smtClean="0">
              <a:solidFill>
                <a:schemeClr val="accent6">
                  <a:lumMod val="75000"/>
                </a:schemeClr>
              </a:solidFill>
              <a:latin typeface="Arial" pitchFamily="34" charset="0"/>
              <a:cs typeface="Arial" pitchFamily="34" charset="0"/>
            </a:endParaRPr>
          </a:p>
          <a:p>
            <a:pPr marL="0" lvl="1" algn="l">
              <a:buFontTx/>
              <a:buChar char="-"/>
            </a:pPr>
            <a:r>
              <a:rPr lang="es-ES" sz="2400" b="1" dirty="0" smtClean="0">
                <a:solidFill>
                  <a:schemeClr val="accent6">
                    <a:lumMod val="75000"/>
                  </a:schemeClr>
                </a:solidFill>
                <a:latin typeface="Arial" pitchFamily="34" charset="0"/>
                <a:cs typeface="Arial" pitchFamily="34" charset="0"/>
              </a:rPr>
              <a:t>Monopolio</a:t>
            </a:r>
            <a:endParaRPr lang="es-EC" sz="2400" b="1" dirty="0" smtClean="0">
              <a:solidFill>
                <a:schemeClr val="accent6">
                  <a:lumMod val="75000"/>
                </a:schemeClr>
              </a:solidFill>
              <a:latin typeface="Arial" pitchFamily="34" charset="0"/>
              <a:cs typeface="Arial" pitchFamily="34" charset="0"/>
            </a:endParaRPr>
          </a:p>
          <a:p>
            <a:pPr marL="0" lvl="1" algn="l">
              <a:buFontTx/>
              <a:buChar char="-"/>
            </a:pPr>
            <a:r>
              <a:rPr lang="es-ES" sz="2400" b="1" dirty="0" smtClean="0">
                <a:solidFill>
                  <a:schemeClr val="accent6">
                    <a:lumMod val="75000"/>
                  </a:schemeClr>
                </a:solidFill>
                <a:latin typeface="Arial" pitchFamily="34" charset="0"/>
                <a:cs typeface="Arial" pitchFamily="34" charset="0"/>
              </a:rPr>
              <a:t>Oligopolio</a:t>
            </a:r>
            <a:endParaRPr lang="es-EC" sz="2400" b="1" dirty="0" smtClean="0">
              <a:solidFill>
                <a:schemeClr val="accent6">
                  <a:lumMod val="75000"/>
                </a:schemeClr>
              </a:solidFill>
              <a:latin typeface="Arial" pitchFamily="34" charset="0"/>
              <a:cs typeface="Arial" pitchFamily="34" charset="0"/>
            </a:endParaRPr>
          </a:p>
          <a:p>
            <a:pPr marL="0" lvl="1" algn="l">
              <a:buFontTx/>
              <a:buChar char="-"/>
            </a:pPr>
            <a:r>
              <a:rPr lang="es-ES" sz="2400" b="1" dirty="0" smtClean="0">
                <a:solidFill>
                  <a:schemeClr val="accent6">
                    <a:lumMod val="75000"/>
                  </a:schemeClr>
                </a:solidFill>
                <a:latin typeface="Arial" pitchFamily="34" charset="0"/>
                <a:cs typeface="Arial" pitchFamily="34" charset="0"/>
              </a:rPr>
              <a:t>Competencia Perfecta</a:t>
            </a:r>
            <a:endParaRPr lang="es-EC" sz="2400" b="1" dirty="0" smtClean="0">
              <a:solidFill>
                <a:schemeClr val="accent6">
                  <a:lumMod val="75000"/>
                </a:schemeClr>
              </a:solidFill>
              <a:latin typeface="Arial" pitchFamily="34" charset="0"/>
              <a:cs typeface="Arial" pitchFamily="34" charset="0"/>
            </a:endParaRPr>
          </a:p>
          <a:p>
            <a:pPr marL="0" lvl="1" algn="l">
              <a:buFontTx/>
              <a:buChar char="-"/>
            </a:pPr>
            <a:endParaRPr lang="es-ES" sz="2400" b="1" dirty="0" smtClean="0">
              <a:solidFill>
                <a:schemeClr val="accent6">
                  <a:lumMod val="75000"/>
                </a:schemeClr>
              </a:solidFill>
              <a:latin typeface="Arial" pitchFamily="34" charset="0"/>
              <a:cs typeface="Arial" pitchFamily="34" charset="0"/>
            </a:endParaRPr>
          </a:p>
          <a:p>
            <a:pPr marL="0" lvl="1" algn="l">
              <a:buFontTx/>
              <a:buChar char="-"/>
            </a:pPr>
            <a:endParaRPr lang="es-ES" sz="2400" b="1" dirty="0" smtClean="0">
              <a:solidFill>
                <a:schemeClr val="accent6">
                  <a:lumMod val="75000"/>
                </a:schemeClr>
              </a:solidFill>
              <a:latin typeface="Arial" pitchFamily="34" charset="0"/>
              <a:cs typeface="Arial" pitchFamily="34" charset="0"/>
            </a:endParaRPr>
          </a:p>
        </p:txBody>
      </p:sp>
      <p:pic>
        <p:nvPicPr>
          <p:cNvPr id="6" name="Picture 5" descr="bar"/>
          <p:cNvPicPr>
            <a:picLocks noChangeAspect="1" noChangeArrowheads="1"/>
          </p:cNvPicPr>
          <p:nvPr/>
        </p:nvPicPr>
        <p:blipFill>
          <a:blip r:embed="rId4" cstate="print"/>
          <a:srcRect/>
          <a:stretch>
            <a:fillRect/>
          </a:stretch>
        </p:blipFill>
        <p:spPr bwMode="auto">
          <a:xfrm>
            <a:off x="0" y="6581775"/>
            <a:ext cx="1266825" cy="276225"/>
          </a:xfrm>
          <a:prstGeom prst="rect">
            <a:avLst/>
          </a:prstGeom>
          <a:noFill/>
        </p:spPr>
      </p:pic>
      <p:pic>
        <p:nvPicPr>
          <p:cNvPr id="7" name="Picture 6" descr="kity"/>
          <p:cNvPicPr>
            <a:picLocks noChangeAspect="1" noChangeArrowheads="1"/>
          </p:cNvPicPr>
          <p:nvPr/>
        </p:nvPicPr>
        <p:blipFill>
          <a:blip r:embed="rId5" cstate="print"/>
          <a:srcRect/>
          <a:stretch>
            <a:fillRect/>
          </a:stretch>
        </p:blipFill>
        <p:spPr bwMode="auto">
          <a:xfrm>
            <a:off x="1619250" y="6597650"/>
            <a:ext cx="1266825" cy="260350"/>
          </a:xfrm>
          <a:prstGeom prst="rect">
            <a:avLst/>
          </a:prstGeom>
          <a:noFill/>
        </p:spPr>
      </p:pic>
      <p:pic>
        <p:nvPicPr>
          <p:cNvPr id="8" name="Picture 7" descr="miki"/>
          <p:cNvPicPr>
            <a:picLocks noChangeAspect="1" noChangeArrowheads="1"/>
          </p:cNvPicPr>
          <p:nvPr/>
        </p:nvPicPr>
        <p:blipFill>
          <a:blip r:embed="rId6" cstate="print"/>
          <a:srcRect/>
          <a:stretch>
            <a:fillRect/>
          </a:stretch>
        </p:blipFill>
        <p:spPr bwMode="auto">
          <a:xfrm>
            <a:off x="3203575" y="6597650"/>
            <a:ext cx="1266825" cy="260350"/>
          </a:xfrm>
          <a:prstGeom prst="rect">
            <a:avLst/>
          </a:prstGeom>
          <a:noFill/>
        </p:spPr>
      </p:pic>
      <p:pic>
        <p:nvPicPr>
          <p:cNvPr id="9" name="Picture 8" descr="pan"/>
          <p:cNvPicPr>
            <a:picLocks noChangeAspect="1" noChangeArrowheads="1"/>
          </p:cNvPicPr>
          <p:nvPr/>
        </p:nvPicPr>
        <p:blipFill>
          <a:blip r:embed="rId7" cstate="print"/>
          <a:srcRect/>
          <a:stretch>
            <a:fillRect/>
          </a:stretch>
        </p:blipFill>
        <p:spPr bwMode="auto">
          <a:xfrm>
            <a:off x="4859338" y="6597650"/>
            <a:ext cx="1266825" cy="260350"/>
          </a:xfrm>
          <a:prstGeom prst="rect">
            <a:avLst/>
          </a:prstGeom>
          <a:noFill/>
        </p:spPr>
      </p:pic>
      <p:pic>
        <p:nvPicPr>
          <p:cNvPr id="10" name="Picture 9" descr="poh"/>
          <p:cNvPicPr>
            <a:picLocks noChangeAspect="1" noChangeArrowheads="1"/>
          </p:cNvPicPr>
          <p:nvPr/>
        </p:nvPicPr>
        <p:blipFill>
          <a:blip r:embed="rId8" cstate="print"/>
          <a:srcRect/>
          <a:stretch>
            <a:fillRect/>
          </a:stretch>
        </p:blipFill>
        <p:spPr bwMode="auto">
          <a:xfrm>
            <a:off x="6372225" y="6597650"/>
            <a:ext cx="1266825" cy="260350"/>
          </a:xfrm>
          <a:prstGeom prst="rect">
            <a:avLst/>
          </a:prstGeom>
          <a:noFill/>
        </p:spPr>
      </p:pic>
      <p:pic>
        <p:nvPicPr>
          <p:cNvPr id="11" name="Picture 11" descr="poke"/>
          <p:cNvPicPr>
            <a:picLocks noChangeAspect="1" noChangeArrowheads="1"/>
          </p:cNvPicPr>
          <p:nvPr/>
        </p:nvPicPr>
        <p:blipFill>
          <a:blip r:embed="rId9" cstate="print"/>
          <a:srcRect/>
          <a:stretch>
            <a:fillRect/>
          </a:stretch>
        </p:blipFill>
        <p:spPr bwMode="auto">
          <a:xfrm>
            <a:off x="7896225" y="6581775"/>
            <a:ext cx="1247775" cy="276225"/>
          </a:xfrm>
          <a:prstGeom prst="rect">
            <a:avLst/>
          </a:prstGeom>
          <a:noFill/>
        </p:spPr>
      </p:pic>
      <p:sp>
        <p:nvSpPr>
          <p:cNvPr id="13" name="12 Flecha izquierda"/>
          <p:cNvSpPr/>
          <p:nvPr/>
        </p:nvSpPr>
        <p:spPr>
          <a:xfrm>
            <a:off x="4355976" y="5589240"/>
            <a:ext cx="108012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5" descr="C:\Documents and Settings\jose antonio acosta\Mis documentos\Mis imágenes\Galería multimedia de Microsoft\j0409048.jpg"/>
          <p:cNvPicPr>
            <a:picLocks noChangeAspect="1" noChangeArrowheads="1"/>
          </p:cNvPicPr>
          <p:nvPr/>
        </p:nvPicPr>
        <p:blipFill>
          <a:blip r:embed="rId10" cstate="print"/>
          <a:srcRect/>
          <a:stretch>
            <a:fillRect/>
          </a:stretch>
        </p:blipFill>
        <p:spPr bwMode="auto">
          <a:xfrm>
            <a:off x="611560" y="2912362"/>
            <a:ext cx="2016224" cy="1341890"/>
          </a:xfrm>
          <a:prstGeom prst="rect">
            <a:avLst/>
          </a:prstGeom>
          <a:noFill/>
          <a:ln w="9525">
            <a:noFill/>
            <a:miter lim="800000"/>
            <a:headEnd/>
            <a:tailEnd/>
          </a:ln>
        </p:spPr>
      </p:pic>
      <p:pic>
        <p:nvPicPr>
          <p:cNvPr id="16" name="Picture 3" descr="C:\Documents and Settings\jose antonio acosta\Configuración local\Archivos temporales de Internet\Content.IE5\0R4C5G6W\MPj04089790000[1].jpg"/>
          <p:cNvPicPr>
            <a:picLocks noChangeAspect="1" noChangeArrowheads="1"/>
          </p:cNvPicPr>
          <p:nvPr/>
        </p:nvPicPr>
        <p:blipFill>
          <a:blip r:embed="rId11" cstate="print"/>
          <a:srcRect/>
          <a:stretch>
            <a:fillRect/>
          </a:stretch>
        </p:blipFill>
        <p:spPr bwMode="auto">
          <a:xfrm>
            <a:off x="4499992" y="2852936"/>
            <a:ext cx="2016223" cy="1345642"/>
          </a:xfrm>
          <a:prstGeom prst="rect">
            <a:avLst/>
          </a:prstGeom>
          <a:noFill/>
          <a:ln w="9525">
            <a:noFill/>
            <a:miter lim="800000"/>
            <a:headEnd/>
            <a:tailEnd/>
          </a:ln>
        </p:spPr>
      </p:pic>
      <p:pic>
        <p:nvPicPr>
          <p:cNvPr id="18" name="12 Imagen" descr="ABRIL 2009 057.jpg"/>
          <p:cNvPicPr>
            <a:picLocks noChangeAspect="1"/>
          </p:cNvPicPr>
          <p:nvPr/>
        </p:nvPicPr>
        <p:blipFill>
          <a:blip r:embed="rId12" cstate="print"/>
          <a:srcRect/>
          <a:stretch>
            <a:fillRect/>
          </a:stretch>
        </p:blipFill>
        <p:spPr bwMode="auto">
          <a:xfrm>
            <a:off x="5940152" y="4581128"/>
            <a:ext cx="2195843" cy="1646883"/>
          </a:xfrm>
          <a:prstGeom prst="rect">
            <a:avLst/>
          </a:prstGeom>
          <a:noFill/>
          <a:ln w="9525">
            <a:noFill/>
            <a:miter lim="800000"/>
            <a:headEnd/>
            <a:tailEnd/>
          </a:ln>
        </p:spPr>
      </p:pic>
      <p:pic>
        <p:nvPicPr>
          <p:cNvPr id="19" name="Picture 2" descr="C:\Documents and Settings\jose antonio acosta\Configuración local\Archivos temporales de Internet\Content.IE5\99YQ76DB\MPj04091290000[1].jpg"/>
          <p:cNvPicPr>
            <a:picLocks noChangeAspect="1" noChangeArrowheads="1"/>
          </p:cNvPicPr>
          <p:nvPr/>
        </p:nvPicPr>
        <p:blipFill>
          <a:blip r:embed="rId13" cstate="print"/>
          <a:srcRect/>
          <a:stretch>
            <a:fillRect/>
          </a:stretch>
        </p:blipFill>
        <p:spPr bwMode="auto">
          <a:xfrm>
            <a:off x="7452320" y="2276872"/>
            <a:ext cx="1373205" cy="20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1855</TotalTime>
  <Words>1821</Words>
  <Application>Microsoft Office PowerPoint</Application>
  <PresentationFormat>Presentación en pantalla (4:3)</PresentationFormat>
  <Paragraphs>760</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Tema1</vt:lpstr>
      <vt:lpstr>ESTUDIO DE FACTIBILIDAD PARA LA CREACION DE UN CENTRO INFANTIL PARA LA ATENCION DE LOS NIÑOS DE MADRES QUE TRABAJAN A TIEMPO PARCIAL EN LA CIUDAD DE LAGO AGRIO, PROVINCIA DE SUCUMBIOS.</vt:lpstr>
      <vt:lpstr>CAPITULO I </vt:lpstr>
      <vt:lpstr>Diapositiva 3</vt:lpstr>
      <vt:lpstr>JUSTIFICACION DEL PROYECTO</vt:lpstr>
      <vt:lpstr>OBJETIVOS </vt:lpstr>
      <vt:lpstr> DESCRIPCIÓN DEL PROYECTO </vt:lpstr>
      <vt:lpstr>DIAGNOSTICO SITUACIONAL </vt:lpstr>
      <vt:lpstr>Análisis Externo </vt:lpstr>
      <vt:lpstr>ESTUDIO DE MERCADO</vt:lpstr>
      <vt:lpstr>Investigación </vt:lpstr>
      <vt:lpstr>  Marco Muestral o Universo    </vt:lpstr>
      <vt:lpstr>Tamaño de la Muestra</vt:lpstr>
      <vt:lpstr> Aplicación de las encuestas </vt:lpstr>
      <vt:lpstr> ¿Qué servicios cree que deberían tener? </vt:lpstr>
      <vt:lpstr>ANÁLISIS DE LA OFERTA </vt:lpstr>
      <vt:lpstr>Demanda actual </vt:lpstr>
      <vt:lpstr>Diapositiva 17</vt:lpstr>
      <vt:lpstr>Diapositiva 18</vt:lpstr>
      <vt:lpstr> </vt:lpstr>
      <vt:lpstr>Proyección de la Oferta</vt:lpstr>
      <vt:lpstr> </vt:lpstr>
      <vt:lpstr>ESTUDIO TECNICO </vt:lpstr>
      <vt:lpstr> Macro localización </vt:lpstr>
      <vt:lpstr> Micro localización y Factores de localización  </vt:lpstr>
      <vt:lpstr>MARCA </vt:lpstr>
      <vt:lpstr>REQUERIMIENTOS DEL PROYECTO  </vt:lpstr>
      <vt:lpstr>Organigrama Estructural de la Guardería</vt:lpstr>
      <vt:lpstr>  PROPUESTA ESTRATEGICA  </vt:lpstr>
      <vt:lpstr>Diapositiva 29</vt:lpstr>
      <vt:lpstr>Diapositiva 30</vt:lpstr>
      <vt:lpstr>Estudio Financiero</vt:lpstr>
      <vt:lpstr>Estructura del Financiamiento</vt:lpstr>
      <vt:lpstr> Ingresos del proyecto </vt:lpstr>
      <vt:lpstr>Diapositiva 34</vt:lpstr>
      <vt:lpstr>Flujo de Caja </vt:lpstr>
      <vt:lpstr>Valor Actual Neto</vt:lpstr>
      <vt:lpstr> Punto de Equilibrio </vt:lpstr>
      <vt:lpstr> Punto de Equilibrio </vt:lpstr>
      <vt:lpstr>Periodo de Recuperación del Capital</vt:lpstr>
      <vt:lpstr>  RELACION BENEFICIO / COSTO  </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PcPortatil</dc:creator>
  <cp:lastModifiedBy>PcPortatil</cp:lastModifiedBy>
  <cp:revision>200</cp:revision>
  <dcterms:created xsi:type="dcterms:W3CDTF">2010-09-14T01:06:36Z</dcterms:created>
  <dcterms:modified xsi:type="dcterms:W3CDTF">2010-09-24T04:41:45Z</dcterms:modified>
</cp:coreProperties>
</file>