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58" r:id="rId4"/>
    <p:sldId id="259" r:id="rId5"/>
    <p:sldId id="279" r:id="rId6"/>
    <p:sldId id="280" r:id="rId7"/>
    <p:sldId id="260" r:id="rId8"/>
    <p:sldId id="283" r:id="rId9"/>
    <p:sldId id="284" r:id="rId10"/>
    <p:sldId id="285" r:id="rId11"/>
    <p:sldId id="286" r:id="rId12"/>
    <p:sldId id="289" r:id="rId13"/>
    <p:sldId id="298" r:id="rId14"/>
    <p:sldId id="287" r:id="rId15"/>
    <p:sldId id="290" r:id="rId16"/>
    <p:sldId id="288" r:id="rId17"/>
    <p:sldId id="291" r:id="rId18"/>
    <p:sldId id="301" r:id="rId19"/>
    <p:sldId id="299" r:id="rId20"/>
    <p:sldId id="292" r:id="rId21"/>
    <p:sldId id="302" r:id="rId22"/>
    <p:sldId id="303" r:id="rId23"/>
    <p:sldId id="295" r:id="rId24"/>
    <p:sldId id="304" r:id="rId25"/>
    <p:sldId id="294" r:id="rId26"/>
    <p:sldId id="296" r:id="rId27"/>
    <p:sldId id="297"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10C64-C365-45CC-9EE9-C2E2B66F786F}" type="datetimeFigureOut">
              <a:rPr lang="es-ES" smtClean="0"/>
              <a:pPr/>
              <a:t>24/09/2010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A1C67A-FB79-44F5-A5BA-E56D9CCEF9F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2A1C67A-FB79-44F5-A5BA-E56D9CCEF9FD}"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3AD8CB4A-D81A-4F3A-9B98-6ED903633A93}" type="datetimeFigureOut">
              <a:rPr lang="es-ES" smtClean="0"/>
              <a:pPr/>
              <a:t>24/09/2010</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7E30D6E-2BE3-4887-A9BE-5741E236309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AD8CB4A-D81A-4F3A-9B98-6ED903633A93}" type="datetimeFigureOut">
              <a:rPr lang="es-ES" smtClean="0"/>
              <a:pPr/>
              <a:t>24/09/2010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E30D6E-2BE3-4887-A9BE-5741E236309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AD8CB4A-D81A-4F3A-9B98-6ED903633A93}" type="datetimeFigureOut">
              <a:rPr lang="es-ES" smtClean="0"/>
              <a:pPr/>
              <a:t>24/09/2010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E30D6E-2BE3-4887-A9BE-5741E236309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3AD8CB4A-D81A-4F3A-9B98-6ED903633A93}" type="datetimeFigureOut">
              <a:rPr lang="es-ES" smtClean="0"/>
              <a:pPr/>
              <a:t>24/09/2010</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F7E30D6E-2BE3-4887-A9BE-5741E236309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3AD8CB4A-D81A-4F3A-9B98-6ED903633A93}" type="datetimeFigureOut">
              <a:rPr lang="es-ES" smtClean="0"/>
              <a:pPr/>
              <a:t>24/09/2010</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F7E30D6E-2BE3-4887-A9BE-5741E236309B}" type="slidenum">
              <a:rPr lang="es-ES" smtClean="0"/>
              <a:pPr/>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3AD8CB4A-D81A-4F3A-9B98-6ED903633A93}" type="datetimeFigureOut">
              <a:rPr lang="es-ES" smtClean="0"/>
              <a:pPr/>
              <a:t>24/09/2010</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F7E30D6E-2BE3-4887-A9BE-5741E236309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3AD8CB4A-D81A-4F3A-9B98-6ED903633A93}" type="datetimeFigureOut">
              <a:rPr lang="es-ES" smtClean="0"/>
              <a:pPr/>
              <a:t>24/09/2010</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F7E30D6E-2BE3-4887-A9BE-5741E236309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AD8CB4A-D81A-4F3A-9B98-6ED903633A93}" type="datetimeFigureOut">
              <a:rPr lang="es-ES" smtClean="0"/>
              <a:pPr/>
              <a:t>24/09/2010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7E30D6E-2BE3-4887-A9BE-5741E236309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3AD8CB4A-D81A-4F3A-9B98-6ED903633A93}" type="datetimeFigureOut">
              <a:rPr lang="es-ES" smtClean="0"/>
              <a:pPr/>
              <a:t>24/09/2010</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F7E30D6E-2BE3-4887-A9BE-5741E236309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3AD8CB4A-D81A-4F3A-9B98-6ED903633A93}" type="datetimeFigureOut">
              <a:rPr lang="es-ES" smtClean="0"/>
              <a:pPr/>
              <a:t>24/09/2010</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F7E30D6E-2BE3-4887-A9BE-5741E236309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3AD8CB4A-D81A-4F3A-9B98-6ED903633A93}" type="datetimeFigureOut">
              <a:rPr lang="es-ES" smtClean="0"/>
              <a:pPr/>
              <a:t>24/09/2010</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F7E30D6E-2BE3-4887-A9BE-5741E236309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AD8CB4A-D81A-4F3A-9B98-6ED903633A93}" type="datetimeFigureOut">
              <a:rPr lang="es-ES" smtClean="0"/>
              <a:pPr/>
              <a:t>24/09/2010</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7E30D6E-2BE3-4887-A9BE-5741E236309B}"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14282" y="571480"/>
            <a:ext cx="8715436" cy="2571768"/>
          </a:xfrm>
        </p:spPr>
        <p:txBody>
          <a:bodyPr>
            <a:normAutofit/>
          </a:bodyPr>
          <a:lstStyle/>
          <a:p>
            <a:pPr algn="ctr"/>
            <a:r>
              <a:rPr lang="es-EC" sz="3200" b="1" dirty="0" smtClean="0"/>
              <a:t>Estudio de Factibilidad para la creación de una Consultora de Prevención de Riesgos del Trabajo en la Industria Alimenticia en la Ciudad de Quito, provincia de Pichincha</a:t>
            </a:r>
            <a:endParaRPr lang="es-ES" sz="3200" b="1" dirty="0"/>
          </a:p>
        </p:txBody>
      </p:sp>
      <p:sp>
        <p:nvSpPr>
          <p:cNvPr id="3" name="2 Subtítulo"/>
          <p:cNvSpPr>
            <a:spLocks noGrp="1"/>
          </p:cNvSpPr>
          <p:nvPr>
            <p:ph type="subTitle" idx="1"/>
          </p:nvPr>
        </p:nvSpPr>
        <p:spPr>
          <a:xfrm>
            <a:off x="871566" y="4014798"/>
            <a:ext cx="7772400" cy="1700218"/>
          </a:xfrm>
        </p:spPr>
        <p:txBody>
          <a:bodyPr anchor="ctr" anchorCtr="0">
            <a:normAutofit fontScale="85000" lnSpcReduction="20000"/>
          </a:bodyPr>
          <a:lstStyle/>
          <a:p>
            <a:pPr algn="ctr"/>
            <a:r>
              <a:rPr lang="es-EC" b="1" dirty="0" smtClean="0"/>
              <a:t>AUTORA:</a:t>
            </a:r>
          </a:p>
          <a:p>
            <a:pPr algn="ctr"/>
            <a:r>
              <a:rPr lang="es-EC" dirty="0" smtClean="0"/>
              <a:t>Carolina Oviedo M.</a:t>
            </a:r>
          </a:p>
          <a:p>
            <a:pPr algn="ctr"/>
            <a:endParaRPr lang="es-EC" dirty="0" smtClean="0"/>
          </a:p>
          <a:p>
            <a:pPr algn="ctr"/>
            <a:r>
              <a:rPr lang="es-EC" b="1" dirty="0" smtClean="0"/>
              <a:t>TUTOR:</a:t>
            </a:r>
          </a:p>
          <a:p>
            <a:pPr algn="ctr"/>
            <a:r>
              <a:rPr lang="es-EC" dirty="0" smtClean="0"/>
              <a:t>Francisco Vizcaíno Z.</a:t>
            </a:r>
          </a:p>
          <a:p>
            <a:pPr algn="ctr"/>
            <a:endParaRPr lang="es-EC" dirty="0" smtClean="0"/>
          </a:p>
        </p:txBody>
      </p:sp>
      <p:sp>
        <p:nvSpPr>
          <p:cNvPr id="5" name="2 Subtítulo"/>
          <p:cNvSpPr txBox="1">
            <a:spLocks/>
          </p:cNvSpPr>
          <p:nvPr/>
        </p:nvSpPr>
        <p:spPr>
          <a:xfrm>
            <a:off x="5715008" y="6300814"/>
            <a:ext cx="2571768" cy="342896"/>
          </a:xfrm>
          <a:prstGeom prst="rect">
            <a:avLst/>
          </a:prstGeom>
        </p:spPr>
        <p:txBody>
          <a:bodyPr vert="horz" lIns="182880" tIns="0">
            <a:normAutofit lnSpcReduction="10000"/>
          </a:bodyPr>
          <a:lstStyle/>
          <a:p>
            <a:pPr marL="36576"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C" sz="2000" b="1" i="0" u="none" strike="noStrike" kern="1200" cap="none" spc="0" normalizeH="0" baseline="0" noProof="0" dirty="0" smtClean="0">
                <a:ln>
                  <a:noFill/>
                </a:ln>
                <a:solidFill>
                  <a:schemeClr val="bg2">
                    <a:shade val="25000"/>
                  </a:schemeClr>
                </a:solidFill>
                <a:effectLst/>
                <a:uLnTx/>
                <a:uFillTx/>
                <a:latin typeface="+mn-lt"/>
                <a:ea typeface="+mn-ea"/>
                <a:cs typeface="+mn-cs"/>
              </a:rPr>
              <a:t>Octubre, 2010</a:t>
            </a:r>
            <a:endParaRPr kumimoji="0" lang="es-EC" sz="2000" b="0" i="0" u="none" strike="noStrike" kern="1200" cap="none" spc="0" normalizeH="0" baseline="0" noProof="0" dirty="0" smtClean="0">
              <a:ln>
                <a:noFill/>
              </a:ln>
              <a:solidFill>
                <a:schemeClr val="bg2">
                  <a:shade val="25000"/>
                </a:schemeClr>
              </a:solidFill>
              <a:effectLst/>
              <a:uLnTx/>
              <a:uFillTx/>
              <a:latin typeface="+mn-lt"/>
              <a:ea typeface="+mn-ea"/>
              <a:cs typeface="+mn-cs"/>
            </a:endParaRPr>
          </a:p>
          <a:p>
            <a:pPr marL="36576"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s-EC" sz="2000" b="0" i="0" u="none" strike="noStrike" kern="1200" cap="none" spc="0" normalizeH="0" baseline="0" noProof="0" dirty="0" smtClean="0">
              <a:ln>
                <a:noFill/>
              </a:ln>
              <a:solidFill>
                <a:schemeClr val="bg2">
                  <a:shade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ANÁLISIS DE LA OFERTA</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cxnSp>
        <p:nvCxnSpPr>
          <p:cNvPr id="10" name="9 Conector recto de flecha"/>
          <p:cNvCxnSpPr/>
          <p:nvPr/>
        </p:nvCxnSpPr>
        <p:spPr>
          <a:xfrm>
            <a:off x="2571736" y="1442384"/>
            <a:ext cx="642942"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15" name="2 Marcador de texto"/>
          <p:cNvSpPr txBox="1">
            <a:spLocks/>
          </p:cNvSpPr>
          <p:nvPr/>
        </p:nvSpPr>
        <p:spPr>
          <a:xfrm>
            <a:off x="1061980" y="2714620"/>
            <a:ext cx="7796300" cy="1214446"/>
          </a:xfrm>
          <a:prstGeom prst="rect">
            <a:avLst/>
          </a:prstGeom>
        </p:spPr>
        <p:txBody>
          <a:bodyPr vert="horz" lIns="91440" tIns="91440">
            <a:normAutofit/>
          </a:bodyPr>
          <a:lstStyle/>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Precio del Producto			Incremento en precio =</a:t>
            </a:r>
            <a:r>
              <a:rPr kumimoji="0" lang="es-EC" sz="1400" b="0" i="0" u="none" strike="noStrike" kern="1200" cap="none" spc="0" normalizeH="0" noProof="0" dirty="0" smtClean="0">
                <a:ln>
                  <a:noFill/>
                </a:ln>
                <a:solidFill>
                  <a:schemeClr val="tx1"/>
                </a:solidFill>
                <a:effectLst/>
                <a:uLnTx/>
                <a:uFillTx/>
                <a:latin typeface="+mn-lt"/>
                <a:ea typeface="+mn-ea"/>
                <a:cs typeface="+mn-cs"/>
              </a:rPr>
              <a:t> Mayor Oferta</a:t>
            </a: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lang="es-EC" sz="1400" baseline="0" dirty="0" smtClean="0"/>
              <a:t>Políticas y Regulaciones Gobierno	Estado incide</a:t>
            </a:r>
            <a:r>
              <a:rPr lang="es-EC" sz="1400" dirty="0" smtClean="0"/>
              <a:t> en volúmenes ofrecidos</a:t>
            </a: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endParaRPr lang="es-EC" sz="1400" dirty="0" smtClean="0"/>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Servicios Sustitutos			Contratación Médicos Ocupacionales</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2 Marcador de texto"/>
          <p:cNvSpPr txBox="1">
            <a:spLocks/>
          </p:cNvSpPr>
          <p:nvPr/>
        </p:nvSpPr>
        <p:spPr>
          <a:xfrm>
            <a:off x="1571604" y="2214554"/>
            <a:ext cx="3429024" cy="357190"/>
          </a:xfrm>
          <a:prstGeom prst="rect">
            <a:avLst/>
          </a:prstGeom>
        </p:spPr>
        <p:txBody>
          <a:bodyPr vert="horz" lIns="91440" tIns="91440">
            <a:normAutofit/>
          </a:bodyPr>
          <a:lstStyle/>
          <a:p>
            <a:pPr marR="18288" lvl="0" indent="17463" algn="ctr" defTabSz="914400" rtl="0" eaLnBrk="1" fontAlgn="auto" latinLnBrk="0" hangingPunct="1">
              <a:lnSpc>
                <a:spcPct val="100000"/>
              </a:lnSpc>
              <a:spcBef>
                <a:spcPts val="0"/>
              </a:spcBef>
              <a:spcAft>
                <a:spcPts val="0"/>
              </a:spcAft>
              <a:buClr>
                <a:schemeClr val="accent1"/>
              </a:buClr>
              <a:buSzPct val="80000"/>
              <a:tabLst/>
              <a:defRPr/>
            </a:pPr>
            <a:r>
              <a:rPr kumimoji="0" lang="es-EC" sz="1400" b="1" i="0" u="none" strike="noStrike" kern="1200" cap="none" spc="0" normalizeH="0" baseline="0" noProof="0" dirty="0" smtClean="0">
                <a:ln>
                  <a:noFill/>
                </a:ln>
                <a:solidFill>
                  <a:schemeClr val="tx1"/>
                </a:solidFill>
                <a:effectLst/>
                <a:uLnTx/>
                <a:uFillTx/>
                <a:latin typeface="+mn-lt"/>
                <a:ea typeface="+mn-ea"/>
                <a:cs typeface="+mn-cs"/>
              </a:rPr>
              <a:t>Factores que</a:t>
            </a:r>
            <a:r>
              <a:rPr kumimoji="0" lang="es-EC" sz="1400" b="1" i="0" u="none" strike="noStrike" kern="1200" cap="none" spc="0" normalizeH="0" noProof="0" dirty="0" smtClean="0">
                <a:ln>
                  <a:noFill/>
                </a:ln>
                <a:solidFill>
                  <a:schemeClr val="tx1"/>
                </a:solidFill>
                <a:effectLst/>
                <a:uLnTx/>
                <a:uFillTx/>
                <a:latin typeface="+mn-lt"/>
                <a:ea typeface="+mn-ea"/>
                <a:cs typeface="+mn-cs"/>
              </a:rPr>
              <a:t> afectan</a:t>
            </a:r>
            <a:endParaRPr kumimoji="0" lang="es-ES" sz="14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7" name="16 Conector recto de flecha"/>
          <p:cNvCxnSpPr/>
          <p:nvPr/>
        </p:nvCxnSpPr>
        <p:spPr>
          <a:xfrm>
            <a:off x="4286248" y="2928934"/>
            <a:ext cx="357190"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28" name="2 Marcador de texto"/>
          <p:cNvSpPr txBox="1">
            <a:spLocks/>
          </p:cNvSpPr>
          <p:nvPr/>
        </p:nvSpPr>
        <p:spPr>
          <a:xfrm>
            <a:off x="633353" y="1071546"/>
            <a:ext cx="7867737" cy="1143008"/>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EC" sz="1400" dirty="0" smtClean="0"/>
              <a:t>213</a:t>
            </a:r>
            <a:r>
              <a:rPr kumimoji="0" lang="es-EC" sz="1400" b="0" i="0" u="none" strike="noStrike" kern="1200" cap="none" spc="0" normalizeH="0" baseline="0" noProof="0" dirty="0" smtClean="0">
                <a:ln>
                  <a:noFill/>
                </a:ln>
                <a:solidFill>
                  <a:schemeClr val="tx1"/>
                </a:solidFill>
                <a:effectLst/>
                <a:uLnTx/>
                <a:uFillTx/>
                <a:latin typeface="+mn-lt"/>
                <a:ea typeface="+mn-ea"/>
                <a:cs typeface="+mn-cs"/>
              </a:rPr>
              <a:t> empresas		Servicios de Consultoría en General</a:t>
            </a: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lang="es-EC" sz="1400" dirty="0" smtClean="0"/>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93 empresas		Consultoría</a:t>
            </a:r>
            <a:r>
              <a:rPr kumimoji="0" lang="es-EC" sz="1400" b="0" i="0" u="none" strike="noStrike" kern="1200" cap="none" spc="0" normalizeH="0" noProof="0" dirty="0" smtClean="0">
                <a:ln>
                  <a:noFill/>
                </a:ln>
                <a:solidFill>
                  <a:schemeClr val="tx1"/>
                </a:solidFill>
                <a:effectLst/>
                <a:uLnTx/>
                <a:uFillTx/>
                <a:latin typeface="+mn-lt"/>
                <a:ea typeface="+mn-ea"/>
                <a:cs typeface="+mn-cs"/>
              </a:rPr>
              <a:t> en Prevención de Riesgos del Trabajo</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3" name="12 Conector recto de flecha"/>
          <p:cNvCxnSpPr/>
          <p:nvPr/>
        </p:nvCxnSpPr>
        <p:spPr>
          <a:xfrm>
            <a:off x="2571736" y="1998652"/>
            <a:ext cx="642942"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4286248" y="3355974"/>
            <a:ext cx="357190"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4286248" y="3784602"/>
            <a:ext cx="357190"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24" name="2 Marcador de texto"/>
          <p:cNvSpPr>
            <a:spLocks noGrp="1"/>
          </p:cNvSpPr>
          <p:nvPr>
            <p:ph type="body" idx="2"/>
          </p:nvPr>
        </p:nvSpPr>
        <p:spPr>
          <a:xfrm>
            <a:off x="633353" y="3929066"/>
            <a:ext cx="7867737" cy="1000132"/>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La Consultoría en Prevención de Riesgos del Trabajo es una rama que apenas está siendo estudiada en nuestro país, algunas de las razones que impiden un desarrollo rápido de consultoría son:</a:t>
            </a:r>
            <a:endParaRPr lang="es-ES" dirty="0"/>
          </a:p>
        </p:txBody>
      </p:sp>
      <p:sp>
        <p:nvSpPr>
          <p:cNvPr id="25" name="2 Marcador de texto"/>
          <p:cNvSpPr txBox="1">
            <a:spLocks/>
          </p:cNvSpPr>
          <p:nvPr/>
        </p:nvSpPr>
        <p:spPr>
          <a:xfrm>
            <a:off x="1285852" y="5000660"/>
            <a:ext cx="7643866" cy="1785926"/>
          </a:xfrm>
          <a:prstGeom prst="rect">
            <a:avLst/>
          </a:prstGeom>
        </p:spPr>
        <p:txBody>
          <a:bodyPr vert="horz" lIns="91440" tIns="91440">
            <a:normAutofit/>
          </a:bodyPr>
          <a:lstStyle/>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Poco gusto por invertir en producto intangible, de dudoso valor si se trata de recomendaciones por escrito.</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Algunas empresas no aceptan puntos de vista externos que les digan cómo manejar su </a:t>
            </a:r>
            <a:r>
              <a:rPr lang="es-EC" sz="1400" dirty="0" err="1" smtClean="0"/>
              <a:t>ne</a:t>
            </a:r>
            <a:r>
              <a:rPr kumimoji="0" lang="es-EC" sz="1400" b="0" i="0" u="none" strike="noStrike" kern="1200" cap="none" spc="0" normalizeH="0" noProof="0" dirty="0" err="1" smtClean="0">
                <a:ln>
                  <a:noFill/>
                </a:ln>
                <a:solidFill>
                  <a:schemeClr val="tx1"/>
                </a:solidFill>
                <a:effectLst/>
                <a:uLnTx/>
                <a:uFillTx/>
                <a:latin typeface="+mn-lt"/>
                <a:ea typeface="+mn-ea"/>
                <a:cs typeface="+mn-cs"/>
              </a:rPr>
              <a:t>gocio</a:t>
            </a:r>
            <a:r>
              <a:rPr kumimoji="0" lang="es-EC" sz="1400" b="0" i="0" u="none" strike="noStrike" kern="1200" cap="none" spc="0" normalizeH="0" noProof="0" dirty="0" smtClean="0">
                <a:ln>
                  <a:noFill/>
                </a:ln>
                <a:solidFill>
                  <a:schemeClr val="tx1"/>
                </a:solidFill>
                <a:effectLst/>
                <a:uLnTx/>
                <a:uFillTx/>
                <a:latin typeface="+mn-lt"/>
                <a:ea typeface="+mn-ea"/>
                <a:cs typeface="+mn-cs"/>
              </a:rPr>
              <a:t>.</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Clientes ecuatorianos consideran que los consultores locales no tienen la experiencia de los consultores internacionales.</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kumimoji="0" lang="es-EC" sz="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DEMANDA INSATISFECHA</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23" name="2 Marcador de texto"/>
          <p:cNvSpPr txBox="1">
            <a:spLocks/>
          </p:cNvSpPr>
          <p:nvPr/>
        </p:nvSpPr>
        <p:spPr>
          <a:xfrm>
            <a:off x="1357290" y="1428736"/>
            <a:ext cx="6143668"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Demanda insatisfecha</a:t>
            </a:r>
          </a:p>
        </p:txBody>
      </p:sp>
      <p:sp>
        <p:nvSpPr>
          <p:cNvPr id="26" name="2 Marcador de texto"/>
          <p:cNvSpPr txBox="1">
            <a:spLocks/>
          </p:cNvSpPr>
          <p:nvPr/>
        </p:nvSpPr>
        <p:spPr>
          <a:xfrm>
            <a:off x="5562575" y="3214686"/>
            <a:ext cx="2581325" cy="428628"/>
          </a:xfrm>
          <a:prstGeom prst="rect">
            <a:avLst/>
          </a:prstGeom>
        </p:spPr>
        <p:txBody>
          <a:bodyPr vert="horz" lIns="91440" tIns="91440">
            <a:normAutofit fontScale="92500" lnSpcReduction="10000"/>
          </a:bodyPr>
          <a:lstStyle/>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kumimoji="0" lang="es-EC" sz="1100" b="0" i="0" u="none" strike="noStrike" kern="1200" cap="none" spc="0" normalizeH="0" baseline="0" noProof="0" dirty="0" smtClean="0">
                <a:ln>
                  <a:noFill/>
                </a:ln>
                <a:solidFill>
                  <a:schemeClr val="tx1"/>
                </a:solidFill>
                <a:effectLst/>
                <a:uLnTx/>
                <a:uFillTx/>
                <a:latin typeface="+mn-lt"/>
                <a:ea typeface="+mn-ea"/>
                <a:cs typeface="+mn-cs"/>
              </a:rPr>
              <a:t>Fuente: Investigación</a:t>
            </a:r>
            <a:r>
              <a:rPr kumimoji="0" lang="es-EC" sz="1100" b="0" i="0" u="none" strike="noStrike" kern="1200" cap="none" spc="0" normalizeH="0" noProof="0" dirty="0" smtClean="0">
                <a:ln>
                  <a:noFill/>
                </a:ln>
                <a:solidFill>
                  <a:schemeClr val="tx1"/>
                </a:solidFill>
                <a:effectLst/>
                <a:uLnTx/>
                <a:uFillTx/>
                <a:latin typeface="+mn-lt"/>
                <a:ea typeface="+mn-ea"/>
                <a:cs typeface="+mn-cs"/>
              </a:rPr>
              <a:t> de Mercado</a:t>
            </a:r>
            <a:endParaRPr kumimoji="0" lang="es-EC" sz="1100" b="0" i="0" u="none" strike="noStrike" kern="1200" cap="none" spc="0" normalizeH="0" baseline="0" noProof="0" dirty="0" smtClean="0">
              <a:ln>
                <a:noFill/>
              </a:ln>
              <a:solidFill>
                <a:schemeClr val="tx1"/>
              </a:solidFill>
              <a:effectLst/>
              <a:uLnTx/>
              <a:uFillTx/>
              <a:latin typeface="+mn-lt"/>
              <a:ea typeface="+mn-ea"/>
              <a:cs typeface="+mn-cs"/>
            </a:endParaRPr>
          </a:p>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lang="es-EC" sz="1100" dirty="0" smtClean="0"/>
              <a:t>Elaboración: Autora</a:t>
            </a:r>
            <a:endParaRPr kumimoji="0" lang="es-EC" sz="1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2 Marcador de texto"/>
          <p:cNvSpPr>
            <a:spLocks noGrp="1"/>
          </p:cNvSpPr>
          <p:nvPr>
            <p:ph type="body" idx="2"/>
          </p:nvPr>
        </p:nvSpPr>
        <p:spPr>
          <a:xfrm>
            <a:off x="633353" y="5000636"/>
            <a:ext cx="7867737" cy="1428760"/>
          </a:xfrm>
        </p:spPr>
        <p:txBody>
          <a:bodyPr>
            <a:normAutofit/>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El tamaño propuesto por el proyecto se justifica en la medida que la demanda existente sea superior a dicho tamaño.</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Por lo general el proyecto sólo tiene que cubrir una pequeña parte de esa demanda.</a:t>
            </a:r>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1563693" y="2266958"/>
            <a:ext cx="3865563" cy="230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PROPUESTA ESTRATÉGICA</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pic>
        <p:nvPicPr>
          <p:cNvPr id="3074" name="Picture 2"/>
          <p:cNvPicPr>
            <a:picLocks noChangeAspect="1" noChangeArrowheads="1"/>
          </p:cNvPicPr>
          <p:nvPr/>
        </p:nvPicPr>
        <p:blipFill>
          <a:blip r:embed="rId2" cstate="print"/>
          <a:srcRect l="39258" t="3750" r="39062" b="9062"/>
          <a:stretch>
            <a:fillRect/>
          </a:stretch>
        </p:blipFill>
        <p:spPr bwMode="auto">
          <a:xfrm>
            <a:off x="6897192" y="1357298"/>
            <a:ext cx="1961088" cy="4929222"/>
          </a:xfrm>
          <a:prstGeom prst="rect">
            <a:avLst/>
          </a:prstGeom>
          <a:noFill/>
          <a:ln w="9525">
            <a:noFill/>
            <a:miter lim="800000"/>
            <a:headEnd/>
            <a:tailEnd/>
          </a:ln>
          <a:effectLst/>
        </p:spPr>
      </p:pic>
      <p:sp>
        <p:nvSpPr>
          <p:cNvPr id="4" name="2 Marcador de texto"/>
          <p:cNvSpPr txBox="1">
            <a:spLocks/>
          </p:cNvSpPr>
          <p:nvPr/>
        </p:nvSpPr>
        <p:spPr>
          <a:xfrm>
            <a:off x="357158" y="1142984"/>
            <a:ext cx="6143668" cy="1500198"/>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Empresa</a:t>
            </a:r>
            <a:r>
              <a:rPr kumimoji="0" lang="es-EC" sz="1400" b="0" i="0" u="none" strike="noStrike" kern="1200" cap="none" spc="0" normalizeH="0" noProof="0" dirty="0" smtClean="0">
                <a:ln>
                  <a:noFill/>
                </a:ln>
                <a:solidFill>
                  <a:schemeClr val="tx1"/>
                </a:solidFill>
                <a:effectLst/>
                <a:uLnTx/>
                <a:uFillTx/>
                <a:latin typeface="+mn-lt"/>
                <a:ea typeface="+mn-ea"/>
                <a:cs typeface="+mn-cs"/>
              </a:rPr>
              <a:t> de servicios.</a:t>
            </a: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lang="es-EC" sz="1400" baseline="0" dirty="0" smtClean="0"/>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Empresa pequeña – Microempresa.</a:t>
            </a: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lang="es-EC" sz="1400" baseline="0" dirty="0" smtClean="0"/>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Sector privado.</a:t>
            </a: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2 Marcador de texto"/>
          <p:cNvSpPr txBox="1">
            <a:spLocks/>
          </p:cNvSpPr>
          <p:nvPr/>
        </p:nvSpPr>
        <p:spPr>
          <a:xfrm>
            <a:off x="142844" y="2857496"/>
            <a:ext cx="6572296" cy="3357586"/>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MISIÓN:</a:t>
            </a:r>
          </a:p>
          <a:p>
            <a:pPr marL="273050" marR="0" lvl="0" indent="-255588" algn="just" defTabSz="914400" rtl="0" eaLnBrk="1" fontAlgn="auto" latinLnBrk="0" hangingPunct="1">
              <a:lnSpc>
                <a:spcPct val="100000"/>
              </a:lnSpc>
              <a:spcBef>
                <a:spcPts val="0"/>
              </a:spcBef>
              <a:spcAft>
                <a:spcPts val="0"/>
              </a:spcAft>
              <a:buClr>
                <a:schemeClr val="accent1"/>
              </a:buClr>
              <a:buSzPct val="80000"/>
              <a:tabLst/>
              <a:defRPr/>
            </a:pPr>
            <a:endParaRPr lang="es-EC" sz="1400" dirty="0" smtClean="0"/>
          </a:p>
          <a:p>
            <a:pPr lvl="0" indent="17463" algn="just">
              <a:buClr>
                <a:schemeClr val="accent1"/>
              </a:buClr>
              <a:buSzPct val="80000"/>
              <a:defRPr/>
            </a:pPr>
            <a:r>
              <a:rPr lang="es-ES" sz="1400" dirty="0" smtClean="0"/>
              <a:t>“COPRIT Cia. Ltda. se ha constituido atendiendo a una necesidad cada vez más creciente en lo referente a la Seguridad y Salud Ocupacional. Nuestra meta fundamental es dar un servicio de consultoría en gestión de prevención de riesgos del trabajo, atendiendo los más altos estándares nacionales e internacionales que en la actualidad se necesita para que las industrias de alimentos puedan obtener sus licencias de operación. Asimismo constituye una política de la empresa, la capacitación constante tanto de nuestro personal como de la colectividad en general, a fin de que la temática de prevención de riesgos sea difundida, mejorando la calidad de vida de todos los trabajadores”</a:t>
            </a: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PROPUESTA ESTRATÉGICA</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pic>
        <p:nvPicPr>
          <p:cNvPr id="3074" name="Picture 2"/>
          <p:cNvPicPr>
            <a:picLocks noChangeAspect="1" noChangeArrowheads="1"/>
          </p:cNvPicPr>
          <p:nvPr/>
        </p:nvPicPr>
        <p:blipFill>
          <a:blip r:embed="rId2" cstate="print"/>
          <a:srcRect l="39258" t="3750" r="39062" b="9062"/>
          <a:stretch>
            <a:fillRect/>
          </a:stretch>
        </p:blipFill>
        <p:spPr bwMode="auto">
          <a:xfrm>
            <a:off x="6897192" y="1357298"/>
            <a:ext cx="1961088" cy="4929222"/>
          </a:xfrm>
          <a:prstGeom prst="rect">
            <a:avLst/>
          </a:prstGeom>
          <a:noFill/>
          <a:ln w="9525">
            <a:noFill/>
            <a:miter lim="800000"/>
            <a:headEnd/>
            <a:tailEnd/>
          </a:ln>
          <a:effectLst/>
        </p:spPr>
      </p:pic>
      <p:sp>
        <p:nvSpPr>
          <p:cNvPr id="7" name="2 Marcador de texto"/>
          <p:cNvSpPr txBox="1">
            <a:spLocks/>
          </p:cNvSpPr>
          <p:nvPr/>
        </p:nvSpPr>
        <p:spPr>
          <a:xfrm>
            <a:off x="214282" y="1170280"/>
            <a:ext cx="6572296" cy="2044406"/>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VISIÓN:</a:t>
            </a:r>
          </a:p>
          <a:p>
            <a:pPr marL="273050" marR="0" lvl="0" indent="-255588" algn="just" defTabSz="914400" rtl="0" eaLnBrk="1" fontAlgn="auto" latinLnBrk="0" hangingPunct="1">
              <a:lnSpc>
                <a:spcPct val="100000"/>
              </a:lnSpc>
              <a:spcBef>
                <a:spcPts val="0"/>
              </a:spcBef>
              <a:spcAft>
                <a:spcPts val="0"/>
              </a:spcAft>
              <a:buClr>
                <a:schemeClr val="accent1"/>
              </a:buClr>
              <a:buSzPct val="80000"/>
              <a:tabLst/>
              <a:defRPr/>
            </a:pPr>
            <a:endParaRPr lang="es-EC" sz="1400" dirty="0" smtClean="0"/>
          </a:p>
          <a:p>
            <a:pPr lvl="0" indent="17463" algn="just">
              <a:buClr>
                <a:schemeClr val="accent1"/>
              </a:buClr>
              <a:buSzPct val="80000"/>
              <a:defRPr/>
            </a:pPr>
            <a:r>
              <a:rPr lang="es-ES" sz="1400" dirty="0" smtClean="0"/>
              <a:t>“Ser un grupo consultor empresarial, innovador y moderno que siempre mira al futuro; asumiendo retos importantes a fin de convertirse en una empresa que partiendo del ámbito local, se proyecta a nivel nacional; utilizando para ello las más modernas técnicas y la capacitación constante de los colaboradores a fin de convertirse en una empresa líder a nivel nacional”</a:t>
            </a: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texto"/>
          <p:cNvSpPr txBox="1">
            <a:spLocks/>
          </p:cNvSpPr>
          <p:nvPr/>
        </p:nvSpPr>
        <p:spPr>
          <a:xfrm>
            <a:off x="214282" y="3357562"/>
            <a:ext cx="6572296"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PRINCIPIOS Y VALORES:</a:t>
            </a:r>
          </a:p>
        </p:txBody>
      </p:sp>
      <p:sp>
        <p:nvSpPr>
          <p:cNvPr id="10" name="2 Marcador de texto"/>
          <p:cNvSpPr txBox="1">
            <a:spLocks/>
          </p:cNvSpPr>
          <p:nvPr/>
        </p:nvSpPr>
        <p:spPr>
          <a:xfrm>
            <a:off x="1071538" y="4071942"/>
            <a:ext cx="5000660" cy="2571768"/>
          </a:xfrm>
          <a:prstGeom prst="rect">
            <a:avLst/>
          </a:prstGeom>
        </p:spPr>
        <p:txBody>
          <a:bodyPr vert="horz" lIns="91440" tIns="91440">
            <a:normAutofit/>
          </a:bodyPr>
          <a:lstStyle/>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Competitividad</a:t>
            </a:r>
            <a:r>
              <a:rPr kumimoji="0" lang="es-EC" sz="1400" b="0" i="0" u="none" strike="noStrike" kern="1200" cap="none" spc="0" normalizeH="0" noProof="0" dirty="0" smtClean="0">
                <a:ln>
                  <a:noFill/>
                </a:ln>
                <a:solidFill>
                  <a:schemeClr val="tx1"/>
                </a:solidFill>
                <a:effectLst/>
                <a:uLnTx/>
                <a:uFillTx/>
                <a:latin typeface="+mn-lt"/>
                <a:ea typeface="+mn-ea"/>
                <a:cs typeface="+mn-cs"/>
              </a:rPr>
              <a:t>.</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140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Confidencialidad y Ética Profesional.</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140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Pasión por la excelencia.</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140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Compromiso.</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140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Involucramiento en la ejecución.</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140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Conocimiento y experiencia.</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kumimoji="0" lang="es-EC" sz="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LOCALIZACIÓN DEL PRYECTO</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10" name="2 Marcador de texto"/>
          <p:cNvSpPr txBox="1">
            <a:spLocks/>
          </p:cNvSpPr>
          <p:nvPr/>
        </p:nvSpPr>
        <p:spPr>
          <a:xfrm>
            <a:off x="1357290" y="1428736"/>
            <a:ext cx="6143668"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Factores</a:t>
            </a:r>
            <a:r>
              <a:rPr kumimoji="0" lang="es-EC" sz="1400" b="0" i="0" u="none" strike="noStrike" kern="1200" cap="none" spc="0" normalizeH="0" noProof="0" dirty="0" smtClean="0">
                <a:ln>
                  <a:noFill/>
                </a:ln>
                <a:solidFill>
                  <a:schemeClr val="tx1"/>
                </a:solidFill>
                <a:effectLst/>
                <a:uLnTx/>
                <a:uFillTx/>
                <a:latin typeface="+mn-lt"/>
                <a:ea typeface="+mn-ea"/>
                <a:cs typeface="+mn-cs"/>
              </a:rPr>
              <a:t> analizados </a:t>
            </a:r>
            <a:r>
              <a:rPr kumimoji="0" lang="es-EC" sz="1400" b="0" i="0" u="none" strike="noStrike" kern="1200" cap="none" spc="0" normalizeH="0" noProof="0" dirty="0" err="1" smtClean="0">
                <a:ln>
                  <a:noFill/>
                </a:ln>
                <a:solidFill>
                  <a:schemeClr val="tx1"/>
                </a:solidFill>
                <a:effectLst/>
                <a:uLnTx/>
                <a:uFillTx/>
                <a:latin typeface="+mn-lt"/>
                <a:ea typeface="+mn-ea"/>
                <a:cs typeface="+mn-cs"/>
              </a:rPr>
              <a:t>pa</a:t>
            </a:r>
            <a:r>
              <a:rPr lang="es-EC" sz="1400" dirty="0" err="1" smtClean="0"/>
              <a:t>ra</a:t>
            </a:r>
            <a:r>
              <a:rPr lang="es-EC" sz="1400" dirty="0" smtClean="0"/>
              <a:t> la decisión de localización del proyecto</a:t>
            </a: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2 Marcador de texto"/>
          <p:cNvSpPr txBox="1">
            <a:spLocks/>
          </p:cNvSpPr>
          <p:nvPr/>
        </p:nvSpPr>
        <p:spPr>
          <a:xfrm>
            <a:off x="5562575" y="3214686"/>
            <a:ext cx="2581325" cy="428628"/>
          </a:xfrm>
          <a:prstGeom prst="rect">
            <a:avLst/>
          </a:prstGeom>
        </p:spPr>
        <p:txBody>
          <a:bodyPr vert="horz" lIns="91440" tIns="91440">
            <a:normAutofit fontScale="92500" lnSpcReduction="10000"/>
          </a:bodyPr>
          <a:lstStyle/>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kumimoji="0" lang="es-EC" sz="1100" b="0" i="0" u="none" strike="noStrike" kern="1200" cap="none" spc="0" normalizeH="0" baseline="0" noProof="0" dirty="0" smtClean="0">
                <a:ln>
                  <a:noFill/>
                </a:ln>
                <a:solidFill>
                  <a:schemeClr val="tx1"/>
                </a:solidFill>
                <a:effectLst/>
                <a:uLnTx/>
                <a:uFillTx/>
                <a:latin typeface="+mn-lt"/>
                <a:ea typeface="+mn-ea"/>
                <a:cs typeface="+mn-cs"/>
              </a:rPr>
              <a:t>Fuente: Investigación</a:t>
            </a:r>
            <a:r>
              <a:rPr kumimoji="0" lang="es-EC" sz="1100" b="0" i="0" u="none" strike="noStrike" kern="1200" cap="none" spc="0" normalizeH="0" noProof="0" dirty="0" smtClean="0">
                <a:ln>
                  <a:noFill/>
                </a:ln>
                <a:solidFill>
                  <a:schemeClr val="tx1"/>
                </a:solidFill>
                <a:effectLst/>
                <a:uLnTx/>
                <a:uFillTx/>
                <a:latin typeface="+mn-lt"/>
                <a:ea typeface="+mn-ea"/>
                <a:cs typeface="+mn-cs"/>
              </a:rPr>
              <a:t> de Mercado</a:t>
            </a:r>
            <a:endParaRPr kumimoji="0" lang="es-EC" sz="1100" b="0" i="0" u="none" strike="noStrike" kern="1200" cap="none" spc="0" normalizeH="0" baseline="0" noProof="0" dirty="0" smtClean="0">
              <a:ln>
                <a:noFill/>
              </a:ln>
              <a:solidFill>
                <a:schemeClr val="tx1"/>
              </a:solidFill>
              <a:effectLst/>
              <a:uLnTx/>
              <a:uFillTx/>
              <a:latin typeface="+mn-lt"/>
              <a:ea typeface="+mn-ea"/>
              <a:cs typeface="+mn-cs"/>
            </a:endParaRPr>
          </a:p>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lang="es-EC" sz="1100" dirty="0" smtClean="0"/>
              <a:t>Elaboración: Autora</a:t>
            </a:r>
            <a:endParaRPr kumimoji="0" lang="es-EC" sz="1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2 Marcador de texto"/>
          <p:cNvSpPr>
            <a:spLocks noGrp="1"/>
          </p:cNvSpPr>
          <p:nvPr>
            <p:ph type="body" idx="2"/>
          </p:nvPr>
        </p:nvSpPr>
        <p:spPr>
          <a:xfrm>
            <a:off x="633353" y="5000636"/>
            <a:ext cx="7867737" cy="1500198"/>
          </a:xfrm>
        </p:spPr>
        <p:txBody>
          <a:bodyPr>
            <a:normAutofit/>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S" dirty="0" smtClean="0"/>
              <a:t>De acuerdo con el Método de Brown y Gibson, la Alternativa elegida es la Localización Norte (Zona Comercial), puesto que recibe el mayor valor de medida de ubicación. Si se hubiesen comparado exclusivamente los Valores Objetivos, esta opción no habría sido la más atrayente; sin embargo, la superioridad con que fueron calificados sus Factores Subjetivos la hace ser la más atrayente.</a:t>
            </a:r>
            <a:endParaRPr lang="es-ES" dirty="0"/>
          </a:p>
        </p:txBody>
      </p:sp>
      <p:pic>
        <p:nvPicPr>
          <p:cNvPr id="14" name="13 Imagen"/>
          <p:cNvPicPr/>
          <p:nvPr/>
        </p:nvPicPr>
        <p:blipFill>
          <a:blip r:embed="rId2" cstate="print"/>
          <a:srcRect l="14552" t="14804" r="14367" b="31420"/>
          <a:stretch>
            <a:fillRect/>
          </a:stretch>
        </p:blipFill>
        <p:spPr bwMode="auto">
          <a:xfrm>
            <a:off x="792561" y="2314575"/>
            <a:ext cx="4708133" cy="2228850"/>
          </a:xfrm>
          <a:prstGeom prst="rect">
            <a:avLst/>
          </a:prstGeom>
          <a:noFill/>
          <a:ln w="9525">
            <a:noFill/>
            <a:miter lim="800000"/>
            <a:headEnd/>
            <a:tailEnd/>
          </a:ln>
        </p:spPr>
      </p:pic>
      <p:sp>
        <p:nvSpPr>
          <p:cNvPr id="15" name="14 Elipse"/>
          <p:cNvSpPr/>
          <p:nvPr/>
        </p:nvSpPr>
        <p:spPr>
          <a:xfrm>
            <a:off x="955958" y="4116084"/>
            <a:ext cx="171451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ORGANIZACIÓN ESTRUCTURAL</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txBox="1">
            <a:spLocks/>
          </p:cNvSpPr>
          <p:nvPr/>
        </p:nvSpPr>
        <p:spPr>
          <a:xfrm>
            <a:off x="1357290" y="1428736"/>
            <a:ext cx="6143668"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Organigrama estructural</a:t>
            </a:r>
          </a:p>
        </p:txBody>
      </p:sp>
      <p:pic>
        <p:nvPicPr>
          <p:cNvPr id="5" name="4 Imagen"/>
          <p:cNvPicPr/>
          <p:nvPr/>
        </p:nvPicPr>
        <p:blipFill>
          <a:blip r:embed="rId2" cstate="print"/>
          <a:srcRect l="17387" t="16918" r="19869" b="46224"/>
          <a:stretch>
            <a:fillRect/>
          </a:stretch>
        </p:blipFill>
        <p:spPr bwMode="auto">
          <a:xfrm>
            <a:off x="2089643" y="2571744"/>
            <a:ext cx="4982687" cy="2405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PROCESO DE PRESTACIÓN DEL SERVICIO</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txBox="1">
            <a:spLocks/>
          </p:cNvSpPr>
          <p:nvPr/>
        </p:nvSpPr>
        <p:spPr>
          <a:xfrm>
            <a:off x="1357290" y="1428736"/>
            <a:ext cx="6143668"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Ejecución</a:t>
            </a:r>
            <a:r>
              <a:rPr kumimoji="0" lang="es-EC" sz="1400" b="0" i="0" u="none" strike="noStrike" kern="1200" cap="none" spc="0" normalizeH="0" noProof="0" dirty="0" smtClean="0">
                <a:ln>
                  <a:noFill/>
                </a:ln>
                <a:solidFill>
                  <a:schemeClr val="tx1"/>
                </a:solidFill>
                <a:effectLst/>
                <a:uLnTx/>
                <a:uFillTx/>
                <a:latin typeface="+mn-lt"/>
                <a:ea typeface="+mn-ea"/>
                <a:cs typeface="+mn-cs"/>
              </a:rPr>
              <a:t> de la consultoría:</a:t>
            </a: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l="8789" t="4688" r="9179" b="9999"/>
          <a:stretch>
            <a:fillRect/>
          </a:stretch>
        </p:blipFill>
        <p:spPr bwMode="auto">
          <a:xfrm>
            <a:off x="1285852" y="2246701"/>
            <a:ext cx="6654724" cy="43255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ESTRATEGIAS DE POSICIONAMIENTO</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a:spLocks noGrp="1"/>
          </p:cNvSpPr>
          <p:nvPr>
            <p:ph type="body" idx="2"/>
          </p:nvPr>
        </p:nvSpPr>
        <p:spPr>
          <a:xfrm>
            <a:off x="633353" y="1142984"/>
            <a:ext cx="7867737" cy="571504"/>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Producto:</a:t>
            </a:r>
            <a:endParaRPr lang="es-ES" dirty="0"/>
          </a:p>
        </p:txBody>
      </p:sp>
      <p:sp>
        <p:nvSpPr>
          <p:cNvPr id="4" name="2 Marcador de texto"/>
          <p:cNvSpPr txBox="1">
            <a:spLocks/>
          </p:cNvSpPr>
          <p:nvPr/>
        </p:nvSpPr>
        <p:spPr>
          <a:xfrm>
            <a:off x="1000100" y="1714488"/>
            <a:ext cx="7858180" cy="1071570"/>
          </a:xfrm>
          <a:prstGeom prst="rect">
            <a:avLst/>
          </a:prstGeom>
        </p:spPr>
        <p:txBody>
          <a:bodyPr vert="horz" lIns="91440" tIns="91440">
            <a:normAutofit/>
          </a:bodyPr>
          <a:lstStyle/>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Riesgos Ocupacionales,</a:t>
            </a:r>
            <a:r>
              <a:rPr kumimoji="0" lang="es-EC" sz="1400" b="0" i="0" u="none" strike="noStrike" kern="1200" cap="none" spc="0" normalizeH="0" noProof="0" dirty="0" smtClean="0">
                <a:ln>
                  <a:noFill/>
                </a:ln>
                <a:solidFill>
                  <a:schemeClr val="tx1"/>
                </a:solidFill>
                <a:effectLst/>
                <a:uLnTx/>
                <a:uFillTx/>
                <a:latin typeface="+mn-lt"/>
                <a:ea typeface="+mn-ea"/>
                <a:cs typeface="+mn-cs"/>
              </a:rPr>
              <a:t> Salud Ocupacional, Psicología y Ergonomía</a:t>
            </a:r>
            <a:r>
              <a:rPr kumimoji="0" lang="es-EC"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Cumplimiento de Normatividad en Seguridad.</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Prevención de Incendios.</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p:txBody>
      </p:sp>
      <p:sp>
        <p:nvSpPr>
          <p:cNvPr id="9" name="2 Marcador de texto"/>
          <p:cNvSpPr txBox="1">
            <a:spLocks/>
          </p:cNvSpPr>
          <p:nvPr/>
        </p:nvSpPr>
        <p:spPr>
          <a:xfrm>
            <a:off x="633353" y="2786058"/>
            <a:ext cx="7867737"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smtClean="0">
                <a:ln>
                  <a:noFill/>
                </a:ln>
                <a:solidFill>
                  <a:schemeClr val="tx1"/>
                </a:solidFill>
                <a:effectLst/>
                <a:uLnTx/>
                <a:uFillTx/>
                <a:latin typeface="+mn-lt"/>
                <a:ea typeface="+mn-ea"/>
                <a:cs typeface="+mn-cs"/>
              </a:rPr>
              <a:t>Plaza:</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Marcador de texto"/>
          <p:cNvSpPr txBox="1">
            <a:spLocks/>
          </p:cNvSpPr>
          <p:nvPr/>
        </p:nvSpPr>
        <p:spPr>
          <a:xfrm>
            <a:off x="1000100" y="3357562"/>
            <a:ext cx="7858180" cy="642942"/>
          </a:xfrm>
          <a:prstGeom prst="rect">
            <a:avLst/>
          </a:prstGeom>
        </p:spPr>
        <p:txBody>
          <a:bodyPr vert="horz" lIns="91440" tIns="91440">
            <a:normAutofit/>
          </a:bodyPr>
          <a:lstStyle/>
          <a:p>
            <a:pPr marL="177800" marR="18288" lvl="0" indent="-160338" algn="just">
              <a:buClr>
                <a:schemeClr val="accent1"/>
              </a:buClr>
              <a:buSzPct val="80000"/>
              <a:buFont typeface="Arial" pitchFamily="34" charset="0"/>
              <a:buChar char="•"/>
              <a:defRPr/>
            </a:pPr>
            <a:r>
              <a:rPr lang="es-ES" sz="1400" dirty="0" smtClean="0"/>
              <a:t>De acuerdo con el Método de Brown y Gibson, la Alternativa elegida es la Localización Norte (Zona Comercial</a:t>
            </a:r>
            <a:r>
              <a:rPr lang="es-ES" sz="1400" dirty="0" smtClean="0"/>
              <a:t>).</a:t>
            </a:r>
            <a:endParaRPr lang="es-ES" sz="1400" dirty="0" smtClean="0"/>
          </a:p>
        </p:txBody>
      </p:sp>
      <p:sp>
        <p:nvSpPr>
          <p:cNvPr id="11" name="2 Marcador de texto"/>
          <p:cNvSpPr txBox="1">
            <a:spLocks/>
          </p:cNvSpPr>
          <p:nvPr/>
        </p:nvSpPr>
        <p:spPr>
          <a:xfrm>
            <a:off x="633353" y="4000504"/>
            <a:ext cx="7867737"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smtClean="0">
                <a:ln>
                  <a:noFill/>
                </a:ln>
                <a:solidFill>
                  <a:schemeClr val="tx1"/>
                </a:solidFill>
                <a:effectLst/>
                <a:uLnTx/>
                <a:uFillTx/>
                <a:latin typeface="+mn-lt"/>
                <a:ea typeface="+mn-ea"/>
                <a:cs typeface="+mn-cs"/>
              </a:rPr>
              <a:t>Promoción:</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texto"/>
          <p:cNvSpPr txBox="1">
            <a:spLocks/>
          </p:cNvSpPr>
          <p:nvPr/>
        </p:nvSpPr>
        <p:spPr>
          <a:xfrm>
            <a:off x="1000100" y="4572008"/>
            <a:ext cx="7858180" cy="1785950"/>
          </a:xfrm>
          <a:prstGeom prst="rect">
            <a:avLst/>
          </a:prstGeom>
        </p:spPr>
        <p:txBody>
          <a:bodyPr vert="horz" lIns="91440" tIns="91440">
            <a:normAutofit/>
          </a:bodyPr>
          <a:lstStyle/>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Medios principales – Periódico Local.</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Revistas especializadas – Cámara de Comercio / ANFAB.</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Relaciones de prensa.</a:t>
            </a:r>
          </a:p>
          <a:p>
            <a:pPr marL="177800" marR="18288" lvl="0" indent="-160338" algn="just">
              <a:buClr>
                <a:schemeClr val="accent1"/>
              </a:buClr>
              <a:buSzPct val="80000"/>
              <a:buFont typeface="Arial" pitchFamily="34" charset="0"/>
              <a:buChar char="•"/>
              <a:defRPr/>
            </a:pPr>
            <a:endParaRPr lang="es-EC" sz="800" dirty="0" smtClean="0"/>
          </a:p>
          <a:p>
            <a:pPr marL="177800" marR="18288" lvl="0" indent="-160338" algn="just">
              <a:buClr>
                <a:schemeClr val="accent1"/>
              </a:buClr>
              <a:buSzPct val="80000"/>
              <a:buFont typeface="Arial" pitchFamily="34" charset="0"/>
              <a:buChar char="•"/>
              <a:defRPr/>
            </a:pPr>
            <a:r>
              <a:rPr lang="es-EC" sz="1400" dirty="0" smtClean="0"/>
              <a:t>Revista Corporativa – Artículos sobre nuevas estrategias, servicios y eventos.</a:t>
            </a:r>
            <a:endParaRPr lang="es-EC" sz="1400" dirty="0" smtClean="0"/>
          </a:p>
          <a:p>
            <a:pPr marL="177800" marR="18288" lvl="0" indent="-160338" algn="just">
              <a:buClr>
                <a:schemeClr val="accent1"/>
              </a:buClr>
              <a:buSzPct val="80000"/>
              <a:buFont typeface="Arial" pitchFamily="34" charset="0"/>
              <a:buChar char="•"/>
              <a:defRPr/>
            </a:pPr>
            <a:endParaRPr lang="es-EC" sz="800" dirty="0" smtClean="0"/>
          </a:p>
          <a:p>
            <a:pPr marL="177800" marR="18288" lvl="0" indent="-160338" algn="just">
              <a:buClr>
                <a:schemeClr val="accent1"/>
              </a:buClr>
              <a:buSzPct val="80000"/>
              <a:buFont typeface="Arial" pitchFamily="34" charset="0"/>
              <a:buChar char="•"/>
              <a:defRPr/>
            </a:pPr>
            <a:r>
              <a:rPr lang="es-EC" sz="1400" dirty="0" smtClean="0"/>
              <a:t>Relaciones Públicas – Marketing Directo.</a:t>
            </a:r>
            <a:endParaRPr lang="es-EC" sz="1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ESTRATEGIAS DE POSICIONAMIENTO</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a:spLocks noGrp="1"/>
          </p:cNvSpPr>
          <p:nvPr>
            <p:ph type="body" idx="2"/>
          </p:nvPr>
        </p:nvSpPr>
        <p:spPr>
          <a:xfrm>
            <a:off x="633353" y="1142984"/>
            <a:ext cx="7867737" cy="571504"/>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Precio:</a:t>
            </a:r>
            <a:endParaRPr lang="es-ES" dirty="0"/>
          </a:p>
        </p:txBody>
      </p:sp>
      <p:pic>
        <p:nvPicPr>
          <p:cNvPr id="3075" name="Picture 3"/>
          <p:cNvPicPr>
            <a:picLocks noChangeAspect="1" noChangeArrowheads="1"/>
          </p:cNvPicPr>
          <p:nvPr/>
        </p:nvPicPr>
        <p:blipFill>
          <a:blip r:embed="rId2" cstate="print"/>
          <a:srcRect l="28711" t="32813" r="25585" b="14687"/>
          <a:stretch>
            <a:fillRect/>
          </a:stretch>
        </p:blipFill>
        <p:spPr bwMode="auto">
          <a:xfrm>
            <a:off x="1500166" y="1785926"/>
            <a:ext cx="6567193"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ESTRATEGIAS</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12" name="2 Marcador de texto"/>
          <p:cNvSpPr>
            <a:spLocks noGrp="1"/>
          </p:cNvSpPr>
          <p:nvPr>
            <p:ph type="body" idx="2"/>
          </p:nvPr>
        </p:nvSpPr>
        <p:spPr>
          <a:xfrm>
            <a:off x="633353" y="1142984"/>
            <a:ext cx="7867737" cy="571504"/>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Estrategias Operativas:</a:t>
            </a:r>
            <a:endParaRPr lang="es-ES" dirty="0"/>
          </a:p>
        </p:txBody>
      </p:sp>
      <p:sp>
        <p:nvSpPr>
          <p:cNvPr id="13" name="2 Marcador de texto"/>
          <p:cNvSpPr txBox="1">
            <a:spLocks/>
          </p:cNvSpPr>
          <p:nvPr/>
        </p:nvSpPr>
        <p:spPr>
          <a:xfrm>
            <a:off x="1000100" y="1714488"/>
            <a:ext cx="7858180" cy="1714512"/>
          </a:xfrm>
          <a:prstGeom prst="rect">
            <a:avLst/>
          </a:prstGeom>
        </p:spPr>
        <p:txBody>
          <a:bodyPr vert="horz" lIns="91440" tIns="91440">
            <a:normAutofit/>
          </a:bodyPr>
          <a:lstStyle/>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Flexibilización</a:t>
            </a:r>
            <a:r>
              <a:rPr kumimoji="0" lang="es-EC" sz="1400" b="0" i="0" u="none" strike="noStrike" kern="1200" cap="none" spc="0" normalizeH="0" noProof="0" dirty="0" smtClean="0">
                <a:ln>
                  <a:noFill/>
                </a:ln>
                <a:solidFill>
                  <a:schemeClr val="tx1"/>
                </a:solidFill>
                <a:effectLst/>
                <a:uLnTx/>
                <a:uFillTx/>
                <a:latin typeface="+mn-lt"/>
                <a:ea typeface="+mn-ea"/>
                <a:cs typeface="+mn-cs"/>
              </a:rPr>
              <a:t> y Singularización del Servicio</a:t>
            </a:r>
            <a:r>
              <a:rPr kumimoji="0" lang="es-EC"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lang="es-EC" sz="1400" dirty="0" smtClean="0"/>
              <a:t>Esfuerzo por conseguir Certificaciones Internacionales</a:t>
            </a:r>
            <a:r>
              <a:rPr kumimoji="0" lang="es-EC" sz="1400" b="0" i="0" u="none" strike="noStrike" kern="1200" cap="none" spc="0" normalizeH="0" noProof="0" dirty="0" smtClean="0">
                <a:ln>
                  <a:noFill/>
                </a:ln>
                <a:solidFill>
                  <a:schemeClr val="tx1"/>
                </a:solidFill>
                <a:effectLst/>
                <a:uLnTx/>
                <a:uFillTx/>
                <a:latin typeface="+mn-lt"/>
                <a:ea typeface="+mn-ea"/>
                <a:cs typeface="+mn-cs"/>
              </a:rPr>
              <a:t>.</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La calidad será una prioridad; los estándares superarán los requisitos reglamentarios.</a:t>
            </a:r>
          </a:p>
          <a:p>
            <a:pPr marL="177800" marR="18288" lvl="0" indent="-160338" algn="just">
              <a:buClr>
                <a:schemeClr val="accent1"/>
              </a:buClr>
              <a:buSzPct val="80000"/>
              <a:buFont typeface="Arial" pitchFamily="34" charset="0"/>
              <a:buChar char="•"/>
              <a:defRPr/>
            </a:pPr>
            <a:endParaRPr lang="es-EC" sz="800" dirty="0" smtClean="0"/>
          </a:p>
          <a:p>
            <a:pPr marL="177800" marR="18288" lvl="0" indent="-160338" algn="just">
              <a:buClr>
                <a:schemeClr val="accent1"/>
              </a:buClr>
              <a:buSzPct val="80000"/>
              <a:buFont typeface="Arial" pitchFamily="34" charset="0"/>
              <a:buChar char="•"/>
              <a:defRPr/>
            </a:pPr>
            <a:r>
              <a:rPr lang="es-EC" sz="1400" dirty="0" smtClean="0"/>
              <a:t>Se mantendrá la ubicación actual por un mínimo de 2 años.</a:t>
            </a:r>
            <a:endParaRPr lang="es-EC" sz="1400" dirty="0" smtClean="0"/>
          </a:p>
          <a:p>
            <a:pPr marL="177800" marR="18288" lvl="0" indent="-160338" algn="just">
              <a:buClr>
                <a:schemeClr val="accent1"/>
              </a:buClr>
              <a:buSzPct val="80000"/>
              <a:buFont typeface="Arial" pitchFamily="34" charset="0"/>
              <a:buChar char="•"/>
              <a:defRPr/>
            </a:pPr>
            <a:endParaRPr lang="es-EC" sz="800" dirty="0" smtClean="0"/>
          </a:p>
          <a:p>
            <a:pPr marL="177800" marR="18288" lvl="0" indent="-160338" algn="just">
              <a:buClr>
                <a:schemeClr val="accent1"/>
              </a:buClr>
              <a:buSzPct val="80000"/>
              <a:buFont typeface="Arial" pitchFamily="34" charset="0"/>
              <a:buChar char="•"/>
              <a:defRPr/>
            </a:pPr>
            <a:r>
              <a:rPr lang="es-EC" sz="1400" dirty="0" smtClean="0"/>
              <a:t>Contratación de los mejores profesionales.</a:t>
            </a:r>
            <a:endParaRPr lang="es-EC" sz="1400" dirty="0" smtClean="0"/>
          </a:p>
        </p:txBody>
      </p:sp>
      <p:sp>
        <p:nvSpPr>
          <p:cNvPr id="14" name="2 Marcador de texto"/>
          <p:cNvSpPr txBox="1">
            <a:spLocks/>
          </p:cNvSpPr>
          <p:nvPr/>
        </p:nvSpPr>
        <p:spPr>
          <a:xfrm>
            <a:off x="633353" y="3500438"/>
            <a:ext cx="7867737"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Estrategias Financieras:</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2 Marcador de texto"/>
          <p:cNvSpPr txBox="1">
            <a:spLocks/>
          </p:cNvSpPr>
          <p:nvPr/>
        </p:nvSpPr>
        <p:spPr>
          <a:xfrm>
            <a:off x="1000100" y="4071942"/>
            <a:ext cx="7858180" cy="1428760"/>
          </a:xfrm>
          <a:prstGeom prst="rect">
            <a:avLst/>
          </a:prstGeom>
        </p:spPr>
        <p:txBody>
          <a:bodyPr vert="horz" lIns="91440" tIns="91440">
            <a:normAutofit/>
          </a:bodyPr>
          <a:lstStyle/>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Elección adecuada</a:t>
            </a:r>
            <a:r>
              <a:rPr kumimoji="0" lang="es-EC" sz="1400" b="0" i="0" u="none" strike="noStrike" kern="1200" cap="none" spc="0" normalizeH="0" noProof="0" dirty="0" smtClean="0">
                <a:ln>
                  <a:noFill/>
                </a:ln>
                <a:solidFill>
                  <a:schemeClr val="tx1"/>
                </a:solidFill>
                <a:effectLst/>
                <a:uLnTx/>
                <a:uFillTx/>
                <a:latin typeface="+mn-lt"/>
                <a:ea typeface="+mn-ea"/>
                <a:cs typeface="+mn-cs"/>
              </a:rPr>
              <a:t> del Coordinador Financiero</a:t>
            </a:r>
            <a:r>
              <a:rPr kumimoji="0" lang="es-EC"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lang="es-EC" sz="1400" dirty="0" smtClean="0"/>
              <a:t>Fomentar la competitividad - Benchmarking</a:t>
            </a:r>
            <a:r>
              <a:rPr kumimoji="0" lang="es-EC" sz="1400" b="0" i="0" u="none" strike="noStrike" kern="1200" cap="none" spc="0" normalizeH="0" noProof="0" dirty="0" smtClean="0">
                <a:ln>
                  <a:noFill/>
                </a:ln>
                <a:solidFill>
                  <a:schemeClr val="tx1"/>
                </a:solidFill>
                <a:effectLst/>
                <a:uLnTx/>
                <a:uFillTx/>
                <a:latin typeface="+mn-lt"/>
                <a:ea typeface="+mn-ea"/>
                <a:cs typeface="+mn-cs"/>
              </a:rPr>
              <a:t>.</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Análisis mensual de razones financieras y Estados Financieros – Planes de acción.</a:t>
            </a:r>
          </a:p>
          <a:p>
            <a:pPr marL="177800" marR="18288" lvl="0" indent="-160338" algn="just">
              <a:buClr>
                <a:schemeClr val="accent1"/>
              </a:buClr>
              <a:buSzPct val="80000"/>
              <a:buFont typeface="Arial" pitchFamily="34" charset="0"/>
              <a:buChar char="•"/>
              <a:defRPr/>
            </a:pPr>
            <a:endParaRPr lang="es-EC" sz="800" dirty="0" smtClean="0"/>
          </a:p>
          <a:p>
            <a:pPr marL="177800" marR="18288" lvl="0" indent="-160338" algn="just">
              <a:buClr>
                <a:schemeClr val="accent1"/>
              </a:buClr>
              <a:buSzPct val="80000"/>
              <a:buFont typeface="Arial" pitchFamily="34" charset="0"/>
              <a:buChar char="•"/>
              <a:defRPr/>
            </a:pPr>
            <a:r>
              <a:rPr lang="es-EC" sz="1400" dirty="0" smtClean="0"/>
              <a:t>Establecer períodos de innovación por línea de servicio.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633353" y="1785926"/>
            <a:ext cx="7867737" cy="3429024"/>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Realizar un diagnóstico situacional para determinar la importancia, influencia y manejo de la Salud y Seguridad Ocupacional dentro de la industria alimenticia.</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Determinar la necesidad real de contratar el servicio de consultoría para la prevención de riesgos del trabajo, así como estimar la oferta existente de este servicio.</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Fijar la macro y micro localización, tecnología e ingeniería que permita la ejecución del presente proyecto.</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Desarrollar una propuesta estratégica para la Consultora de Prevención de Riesgos del Trabajo.</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Evaluar la viabilidad económica del proyecto a través de un estudio financiero.</a:t>
            </a:r>
            <a:endParaRPr lang="es-ES" dirty="0"/>
          </a:p>
        </p:txBody>
      </p:sp>
      <p:sp>
        <p:nvSpPr>
          <p:cNvPr id="4" name="3 Título"/>
          <p:cNvSpPr>
            <a:spLocks noGrp="1"/>
          </p:cNvSpPr>
          <p:nvPr>
            <p:ph type="title"/>
          </p:nvPr>
        </p:nvSpPr>
        <p:spPr>
          <a:xfrm rot="5400000">
            <a:off x="4250529" y="-3679081"/>
            <a:ext cx="642942" cy="8572560"/>
          </a:xfrm>
        </p:spPr>
        <p:txBody>
          <a:bodyPr>
            <a:noAutofit/>
          </a:bodyPr>
          <a:lstStyle/>
          <a:p>
            <a:pPr algn="just"/>
            <a:r>
              <a:rPr lang="es-EC" sz="3200" b="1" dirty="0" smtClean="0"/>
              <a:t>OBJETIVOS</a:t>
            </a:r>
            <a:endParaRPr lang="es-E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PRESUPUESTOS DE INVERSIÓN</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a:spLocks noGrp="1"/>
          </p:cNvSpPr>
          <p:nvPr>
            <p:ph type="body" idx="2"/>
          </p:nvPr>
        </p:nvSpPr>
        <p:spPr>
          <a:xfrm>
            <a:off x="633353" y="1142984"/>
            <a:ext cx="7867737" cy="571504"/>
          </a:xfrm>
        </p:spPr>
        <p:txBody>
          <a:bodyPr>
            <a:normAutofit lnSpcReduction="10000"/>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Inversión Inicial:		</a:t>
            </a:r>
            <a:r>
              <a:rPr lang="es-EC" sz="1800" b="1" dirty="0" smtClean="0"/>
              <a:t>US $ 17.470,00</a:t>
            </a:r>
            <a:endParaRPr lang="es-ES" sz="1800" b="1" dirty="0"/>
          </a:p>
        </p:txBody>
      </p:sp>
      <p:pic>
        <p:nvPicPr>
          <p:cNvPr id="4098" name="Picture 2"/>
          <p:cNvPicPr>
            <a:picLocks noChangeAspect="1" noChangeArrowheads="1"/>
          </p:cNvPicPr>
          <p:nvPr/>
        </p:nvPicPr>
        <p:blipFill>
          <a:blip r:embed="rId2" cstate="print"/>
          <a:srcRect l="39844" t="56250" r="36718" b="31562"/>
          <a:stretch>
            <a:fillRect/>
          </a:stretch>
        </p:blipFill>
        <p:spPr bwMode="auto">
          <a:xfrm>
            <a:off x="2764070" y="2116327"/>
            <a:ext cx="3379566" cy="109835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l="30664" t="46876" r="27734" b="17499"/>
          <a:stretch>
            <a:fillRect/>
          </a:stretch>
        </p:blipFill>
        <p:spPr bwMode="auto">
          <a:xfrm>
            <a:off x="1680641" y="3571876"/>
            <a:ext cx="5606003"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PRESUPUESTOS DE INVERSIÓN</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a:spLocks noGrp="1"/>
          </p:cNvSpPr>
          <p:nvPr>
            <p:ph type="body" idx="2"/>
          </p:nvPr>
        </p:nvSpPr>
        <p:spPr>
          <a:xfrm>
            <a:off x="633353" y="1142984"/>
            <a:ext cx="7867737" cy="571504"/>
          </a:xfrm>
        </p:spPr>
        <p:txBody>
          <a:bodyPr>
            <a:normAutofit lnSpcReduction="10000"/>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Ingresos Operacionales:		</a:t>
            </a:r>
            <a:r>
              <a:rPr lang="es-EC" sz="1800" b="1" dirty="0" smtClean="0"/>
              <a:t>US $ 47.400,00</a:t>
            </a:r>
            <a:endParaRPr lang="es-ES" sz="1800" b="1" dirty="0"/>
          </a:p>
        </p:txBody>
      </p:sp>
      <p:pic>
        <p:nvPicPr>
          <p:cNvPr id="6" name="5 Imagen"/>
          <p:cNvPicPr/>
          <p:nvPr/>
        </p:nvPicPr>
        <p:blipFill>
          <a:blip r:embed="rId2" cstate="print"/>
          <a:srcRect l="2835" t="24773" r="52741" b="9366"/>
          <a:stretch>
            <a:fillRect/>
          </a:stretch>
        </p:blipFill>
        <p:spPr bwMode="auto">
          <a:xfrm>
            <a:off x="1643042" y="1785926"/>
            <a:ext cx="5643602"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PRESUPUESTOS DE INVERSIÓN</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a:spLocks noGrp="1"/>
          </p:cNvSpPr>
          <p:nvPr>
            <p:ph type="body" idx="2"/>
          </p:nvPr>
        </p:nvSpPr>
        <p:spPr>
          <a:xfrm>
            <a:off x="633353" y="1142984"/>
            <a:ext cx="7867737" cy="571504"/>
          </a:xfrm>
        </p:spPr>
        <p:txBody>
          <a:bodyPr>
            <a:normAutofit lnSpcReduction="10000"/>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Gastos de Personal:		</a:t>
            </a:r>
            <a:r>
              <a:rPr lang="es-EC" sz="1800" b="1" dirty="0" smtClean="0"/>
              <a:t>US $ 41.572,40</a:t>
            </a:r>
            <a:endParaRPr lang="es-ES" sz="1800" b="1" dirty="0"/>
          </a:p>
        </p:txBody>
      </p:sp>
      <p:pic>
        <p:nvPicPr>
          <p:cNvPr id="5" name="4 Imagen"/>
          <p:cNvPicPr/>
          <p:nvPr/>
        </p:nvPicPr>
        <p:blipFill>
          <a:blip r:embed="rId2" cstate="print"/>
          <a:srcRect l="2646" t="24471" r="29318" b="44411"/>
          <a:stretch>
            <a:fillRect/>
          </a:stretch>
        </p:blipFill>
        <p:spPr bwMode="auto">
          <a:xfrm>
            <a:off x="1000100" y="1957382"/>
            <a:ext cx="6718621" cy="2257436"/>
          </a:xfrm>
          <a:prstGeom prst="rect">
            <a:avLst/>
          </a:prstGeom>
          <a:noFill/>
          <a:ln w="9525">
            <a:noFill/>
            <a:miter lim="800000"/>
            <a:headEnd/>
            <a:tailEnd/>
          </a:ln>
        </p:spPr>
      </p:pic>
      <p:sp>
        <p:nvSpPr>
          <p:cNvPr id="7" name="2 Marcador de texto"/>
          <p:cNvSpPr txBox="1">
            <a:spLocks/>
          </p:cNvSpPr>
          <p:nvPr/>
        </p:nvSpPr>
        <p:spPr>
          <a:xfrm>
            <a:off x="633353" y="4572008"/>
            <a:ext cx="7867737"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Egresos Operacionales:</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2 Marcador de texto"/>
          <p:cNvSpPr txBox="1">
            <a:spLocks/>
          </p:cNvSpPr>
          <p:nvPr/>
        </p:nvSpPr>
        <p:spPr>
          <a:xfrm>
            <a:off x="1000100" y="5143512"/>
            <a:ext cx="7858180" cy="1143008"/>
          </a:xfrm>
          <a:prstGeom prst="rect">
            <a:avLst/>
          </a:prstGeom>
        </p:spPr>
        <p:txBody>
          <a:bodyPr vert="horz" lIns="91440" tIns="91440">
            <a:normAutofit/>
          </a:bodyPr>
          <a:lstStyle/>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Arriendo del bien inmueble.</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lang="es-EC" sz="1400" dirty="0" smtClean="0"/>
              <a:t>Servicios básicos + Servicio de internet</a:t>
            </a:r>
            <a:r>
              <a:rPr kumimoji="0" lang="es-EC" sz="1400" b="0" i="0" u="none" strike="noStrike" kern="1200" cap="none" spc="0" normalizeH="0" noProof="0" dirty="0" smtClean="0">
                <a:ln>
                  <a:noFill/>
                </a:ln>
                <a:solidFill>
                  <a:schemeClr val="tx1"/>
                </a:solidFill>
                <a:effectLst/>
                <a:uLnTx/>
                <a:uFillTx/>
                <a:latin typeface="+mn-lt"/>
                <a:ea typeface="+mn-ea"/>
                <a:cs typeface="+mn-cs"/>
              </a:rPr>
              <a:t>.</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Promoción y publicidad.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ESTADOS FINANCIEROS PROFORMA</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a:spLocks noGrp="1"/>
          </p:cNvSpPr>
          <p:nvPr>
            <p:ph type="body" idx="2"/>
          </p:nvPr>
        </p:nvSpPr>
        <p:spPr>
          <a:xfrm>
            <a:off x="633353" y="1142984"/>
            <a:ext cx="7867737" cy="571504"/>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BALANCE GENERAL INICIAL:</a:t>
            </a:r>
            <a:endParaRPr lang="es-ES" dirty="0"/>
          </a:p>
        </p:txBody>
      </p:sp>
      <p:pic>
        <p:nvPicPr>
          <p:cNvPr id="6146" name="Picture 2"/>
          <p:cNvPicPr>
            <a:picLocks noChangeAspect="1" noChangeArrowheads="1"/>
          </p:cNvPicPr>
          <p:nvPr/>
        </p:nvPicPr>
        <p:blipFill>
          <a:blip r:embed="rId2" cstate="print"/>
          <a:srcRect l="30469" t="39375" r="23242" b="18437"/>
          <a:stretch>
            <a:fillRect/>
          </a:stretch>
        </p:blipFill>
        <p:spPr bwMode="auto">
          <a:xfrm>
            <a:off x="1285852" y="2000240"/>
            <a:ext cx="6646909"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ESTADOS FINANCIEROS PROFORMA</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a:spLocks noGrp="1"/>
          </p:cNvSpPr>
          <p:nvPr>
            <p:ph type="body" idx="2"/>
          </p:nvPr>
        </p:nvSpPr>
        <p:spPr>
          <a:xfrm>
            <a:off x="633353" y="1142984"/>
            <a:ext cx="7867737" cy="571504"/>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ESTADO DE RESULTADOS – AÑO 1:</a:t>
            </a:r>
            <a:endParaRPr lang="es-ES" dirty="0"/>
          </a:p>
        </p:txBody>
      </p:sp>
      <p:pic>
        <p:nvPicPr>
          <p:cNvPr id="5" name="4 Imagen"/>
          <p:cNvPicPr/>
          <p:nvPr/>
        </p:nvPicPr>
        <p:blipFill>
          <a:blip r:embed="rId2" cstate="print"/>
          <a:srcRect l="3591" t="24773" r="48583" b="13293"/>
          <a:stretch>
            <a:fillRect/>
          </a:stretch>
        </p:blipFill>
        <p:spPr bwMode="auto">
          <a:xfrm>
            <a:off x="2045529" y="1824041"/>
            <a:ext cx="5455429" cy="46767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FLUJO NETO DE FONDOS</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pic>
        <p:nvPicPr>
          <p:cNvPr id="5122" name="Picture 2"/>
          <p:cNvPicPr>
            <a:picLocks noChangeAspect="1" noChangeArrowheads="1"/>
          </p:cNvPicPr>
          <p:nvPr/>
        </p:nvPicPr>
        <p:blipFill>
          <a:blip r:embed="rId2" cstate="print"/>
          <a:srcRect l="2929" t="24375" r="25000" b="9375"/>
          <a:stretch>
            <a:fillRect/>
          </a:stretch>
        </p:blipFill>
        <p:spPr bwMode="auto">
          <a:xfrm>
            <a:off x="214282" y="1309702"/>
            <a:ext cx="8786842" cy="5048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CRITERIOS DE EVALUACIÓN</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a:spLocks noGrp="1"/>
          </p:cNvSpPr>
          <p:nvPr>
            <p:ph type="body" idx="2"/>
          </p:nvPr>
        </p:nvSpPr>
        <p:spPr>
          <a:xfrm>
            <a:off x="633353" y="1142984"/>
            <a:ext cx="7867737" cy="571504"/>
          </a:xfrm>
        </p:spPr>
        <p:txBody>
          <a:bodyPr>
            <a:normAutofit lnSpcReduction="10000"/>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Tasa de Descuento - TMAR:		</a:t>
            </a:r>
            <a:r>
              <a:rPr lang="es-EC" sz="1800" b="1" dirty="0" smtClean="0"/>
              <a:t>18,12 %</a:t>
            </a:r>
            <a:endParaRPr lang="es-ES" sz="1800" b="1" dirty="0"/>
          </a:p>
        </p:txBody>
      </p:sp>
      <p:sp>
        <p:nvSpPr>
          <p:cNvPr id="4" name="2 Marcador de texto"/>
          <p:cNvSpPr txBox="1">
            <a:spLocks/>
          </p:cNvSpPr>
          <p:nvPr/>
        </p:nvSpPr>
        <p:spPr>
          <a:xfrm>
            <a:off x="1000100" y="1857364"/>
            <a:ext cx="7858180" cy="1071570"/>
          </a:xfrm>
          <a:prstGeom prst="rect">
            <a:avLst/>
          </a:prstGeom>
        </p:spPr>
        <p:txBody>
          <a:bodyPr vert="horz" lIns="91440" tIns="91440">
            <a:normAutofit/>
          </a:bodyPr>
          <a:lstStyle/>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 inflación:		3,40 %</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Tasa Pasiva Referencial:	4,25 %</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Riesgo País:		10,47 %</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p:txBody>
      </p:sp>
      <p:sp>
        <p:nvSpPr>
          <p:cNvPr id="5" name="2 Marcador de texto"/>
          <p:cNvSpPr txBox="1">
            <a:spLocks/>
          </p:cNvSpPr>
          <p:nvPr/>
        </p:nvSpPr>
        <p:spPr>
          <a:xfrm>
            <a:off x="642910" y="3286124"/>
            <a:ext cx="7867737" cy="571504"/>
          </a:xfrm>
          <a:prstGeom prst="rect">
            <a:avLst/>
          </a:prstGeom>
        </p:spPr>
        <p:txBody>
          <a:bodyPr vert="horz" anchor="t">
            <a:normAutofit lnSpcReduction="10000"/>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Valor Actual</a:t>
            </a:r>
            <a:r>
              <a:rPr kumimoji="0" lang="es-EC" sz="1400" b="0" i="0" u="none" strike="noStrike" kern="1200" cap="none" spc="0" normalizeH="0" noProof="0" dirty="0" smtClean="0">
                <a:ln>
                  <a:noFill/>
                </a:ln>
                <a:solidFill>
                  <a:schemeClr val="tx1"/>
                </a:solidFill>
                <a:effectLst/>
                <a:uLnTx/>
                <a:uFillTx/>
                <a:latin typeface="+mn-lt"/>
                <a:ea typeface="+mn-ea"/>
                <a:cs typeface="+mn-cs"/>
              </a:rPr>
              <a:t> Neto</a:t>
            </a:r>
            <a:r>
              <a:rPr kumimoji="0" lang="es-EC" sz="1400" b="0" i="0" u="none" strike="noStrike" kern="1200" cap="none" spc="0" normalizeH="0" baseline="0" noProof="0" dirty="0" smtClean="0">
                <a:ln>
                  <a:noFill/>
                </a:ln>
                <a:solidFill>
                  <a:schemeClr val="tx1"/>
                </a:solidFill>
                <a:effectLst/>
                <a:uLnTx/>
                <a:uFillTx/>
                <a:latin typeface="+mn-lt"/>
                <a:ea typeface="+mn-ea"/>
                <a:cs typeface="+mn-cs"/>
              </a:rPr>
              <a:t> - VAN:		</a:t>
            </a:r>
            <a:r>
              <a:rPr kumimoji="0" lang="es-EC" sz="1800" b="1" i="0" u="none" strike="noStrike" kern="1200" cap="none" spc="0" normalizeH="0" baseline="0" noProof="0" dirty="0" smtClean="0">
                <a:ln>
                  <a:noFill/>
                </a:ln>
                <a:solidFill>
                  <a:schemeClr val="tx1"/>
                </a:solidFill>
                <a:effectLst/>
                <a:uLnTx/>
                <a:uFillTx/>
                <a:latin typeface="+mn-lt"/>
                <a:ea typeface="+mn-ea"/>
                <a:cs typeface="+mn-cs"/>
              </a:rPr>
              <a:t>US $ 14.852,98</a:t>
            </a:r>
            <a:endParaRPr kumimoji="0" lang="es-E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2 Marcador de texto"/>
          <p:cNvSpPr txBox="1">
            <a:spLocks/>
          </p:cNvSpPr>
          <p:nvPr/>
        </p:nvSpPr>
        <p:spPr>
          <a:xfrm>
            <a:off x="633353" y="4071942"/>
            <a:ext cx="7867737" cy="571504"/>
          </a:xfrm>
          <a:prstGeom prst="rect">
            <a:avLst/>
          </a:prstGeom>
        </p:spPr>
        <p:txBody>
          <a:bodyPr vert="horz" anchor="t">
            <a:normAutofit lnSpcReduction="10000"/>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Tasa Interna de</a:t>
            </a:r>
            <a:r>
              <a:rPr kumimoji="0" lang="es-EC" sz="1400" b="0" i="0" u="none" strike="noStrike" kern="1200" cap="none" spc="0" normalizeH="0" noProof="0" dirty="0" smtClean="0">
                <a:ln>
                  <a:noFill/>
                </a:ln>
                <a:solidFill>
                  <a:schemeClr val="tx1"/>
                </a:solidFill>
                <a:effectLst/>
                <a:uLnTx/>
                <a:uFillTx/>
                <a:latin typeface="+mn-lt"/>
                <a:ea typeface="+mn-ea"/>
                <a:cs typeface="+mn-cs"/>
              </a:rPr>
              <a:t> Retorno</a:t>
            </a:r>
            <a:r>
              <a:rPr kumimoji="0" lang="es-EC" sz="1400" b="0" i="0" u="none" strike="noStrike" kern="1200" cap="none" spc="0" normalizeH="0" baseline="0" noProof="0" dirty="0" smtClean="0">
                <a:ln>
                  <a:noFill/>
                </a:ln>
                <a:solidFill>
                  <a:schemeClr val="tx1"/>
                </a:solidFill>
                <a:effectLst/>
                <a:uLnTx/>
                <a:uFillTx/>
                <a:latin typeface="+mn-lt"/>
                <a:ea typeface="+mn-ea"/>
                <a:cs typeface="+mn-cs"/>
              </a:rPr>
              <a:t> - TIR:	</a:t>
            </a:r>
            <a:r>
              <a:rPr kumimoji="0" lang="es-EC" sz="1800" b="1" i="0" u="none" strike="noStrike" kern="1200" cap="none" spc="0" normalizeH="0" baseline="0" noProof="0" dirty="0" smtClean="0">
                <a:ln>
                  <a:noFill/>
                </a:ln>
                <a:solidFill>
                  <a:schemeClr val="tx1"/>
                </a:solidFill>
                <a:effectLst/>
                <a:uLnTx/>
                <a:uFillTx/>
                <a:latin typeface="+mn-lt"/>
                <a:ea typeface="+mn-ea"/>
                <a:cs typeface="+mn-cs"/>
              </a:rPr>
              <a:t>30,89 %</a:t>
            </a:r>
            <a:endParaRPr kumimoji="0" lang="es-E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2 Marcador de texto"/>
          <p:cNvSpPr txBox="1">
            <a:spLocks/>
          </p:cNvSpPr>
          <p:nvPr/>
        </p:nvSpPr>
        <p:spPr>
          <a:xfrm>
            <a:off x="633353" y="4857760"/>
            <a:ext cx="7867737" cy="571504"/>
          </a:xfrm>
          <a:prstGeom prst="rect">
            <a:avLst/>
          </a:prstGeom>
        </p:spPr>
        <p:txBody>
          <a:bodyPr vert="horz" anchor="t">
            <a:normAutofit lnSpcReduction="10000"/>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Período de Recuperación de la Inversión:	</a:t>
            </a:r>
            <a:r>
              <a:rPr kumimoji="0" lang="es-EC" sz="1800" b="1" i="0" u="none" strike="noStrike" kern="1200" cap="none" spc="0" normalizeH="0" baseline="0" noProof="0" dirty="0" smtClean="0">
                <a:ln>
                  <a:noFill/>
                </a:ln>
                <a:solidFill>
                  <a:schemeClr val="tx1"/>
                </a:solidFill>
                <a:effectLst/>
                <a:uLnTx/>
                <a:uFillTx/>
                <a:latin typeface="+mn-lt"/>
                <a:ea typeface="+mn-ea"/>
                <a:cs typeface="+mn-cs"/>
              </a:rPr>
              <a:t>3 años y 3 meses</a:t>
            </a:r>
            <a:endParaRPr kumimoji="0" lang="es-ES" sz="1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CONCLUSIONES Y RECOMENDACIONES</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3" name="2 Marcador de texto"/>
          <p:cNvSpPr>
            <a:spLocks noGrp="1"/>
          </p:cNvSpPr>
          <p:nvPr>
            <p:ph type="body" idx="2"/>
          </p:nvPr>
        </p:nvSpPr>
        <p:spPr>
          <a:xfrm>
            <a:off x="633353" y="1071546"/>
            <a:ext cx="7867737" cy="4786346"/>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De acuerdo a la investigación realizada, podemos mencionar que el cliente potencial tiene poco conocimiento sobre los servicios y beneficios que ofrece la contratación del Servicio de Consultoría de Prevención de Riesgos del Trabajo. La carencia de una Cultura de Prevención, hace necesaria la incursión en el mercado, de una compañía como COPRIT Cia. Ltda. Existe un mercado potencial, dispuesto a contratar los servicios que COPRIT Cia. Ltda. ofrece, por lo tanto podemos afirmar que existe una oportunidad de negocio.</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Para captar el mercado meta, se ha desarrollado un plan comercial que permitirá posicionar a la empresa en el mercado de servicios de consultoría utilizando diversas herramientas para la promoción de los servicios. Asimismo, un amplio portafolio de servicios dirigido a las empresas Procesadoras de Alimentos, permitirá satisfacer cada una de sus necesidades con los más altos niveles de calidad.</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Con una inversión </a:t>
            </a:r>
            <a:r>
              <a:rPr lang="es-ES" dirty="0" smtClean="0"/>
              <a:t>inicial </a:t>
            </a:r>
            <a:r>
              <a:rPr lang="es-ES" dirty="0" smtClean="0"/>
              <a:t>estimada de $ 17,470.00 en activos fijos y gastos de constitución y pre-operacionales, ingresos operativos anuales por ventas de $ 47,400.00 y los respectivos costos de administración, ventas y financieros, el presente plan de negocios arroja un VAN de US $ 10.626,52 y una TIR de 32.96%, que comparándola con la tasa de descuento (costo de capital) del 18,12%, hacen de este proyecto una oportunidad rentable para inversionistas en el </a:t>
            </a:r>
            <a:r>
              <a:rPr lang="es-ES" dirty="0" smtClean="0"/>
              <a:t>Ecuador.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texto"/>
          <p:cNvSpPr>
            <a:spLocks noGrp="1"/>
          </p:cNvSpPr>
          <p:nvPr>
            <p:ph type="body" idx="2"/>
          </p:nvPr>
        </p:nvSpPr>
        <p:spPr>
          <a:xfrm>
            <a:off x="633353" y="1071546"/>
            <a:ext cx="7867737" cy="5357850"/>
          </a:xfrm>
        </p:spPr>
        <p:txBody>
          <a:bodyPr>
            <a:normAutofit lnSpcReduction="10000"/>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La carencia de una Cultura de Prevención hace necesaria la incursión en el mercado de una compañía que ofrezca servicios de Consultoría de Prevención de Riesgos del Trabajo con características de disponibilidad, conveniencia, personalización, compromiso, precio, calidad, confianza y rapidez, facilitando la toma de decisiones empresariales.</a:t>
            </a:r>
            <a:endParaRPr lang="es-ES" dirty="0" smtClean="0"/>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Las </a:t>
            </a:r>
            <a:r>
              <a:rPr lang="es-EC" dirty="0" smtClean="0"/>
              <a:t>Leyes de Prevención de Riesgos Laborales y Código de Trabajo, obliga a los empresarios a establecer medidas preventivas para evitar los accidentes de trabajo. Dichas leyes exigen al empresario que evalúe los riesgos de su actividad, con el fin de atenuarlos mediante la aplicación de una gestión preventiva.</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Las exigencias en el cumplimiento de dichas normativas han promovido no sólo la demanda de expertos en la prevención de riesgos, sino la petición de los servicios de empresas consultoras que ofrezcan un servicio integral en este ámbito.</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Por el interés que mantienen las grandes corporaciones en el tema de prevención, podemos asegurar que se presentarán importantes propuestas de inversión en el desarrollo de la consultora. Se trata de crear cultura en el seno de la empresa y hacer ver a sus responsables la rentabilidad que supone invertir en este ámbito.</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Podemos mencionar como beneficiarios directos de la Prevención de Riesgos del Trabajo a la empresa misma, los directivos, socios, empleados, clientes y proveedores.</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También existen numerosos beneficiarios indirectos: las familias de los trabajadores, capacitadores, el Gobierno, inversionistas.</a:t>
            </a:r>
            <a:endParaRPr lang="es-ES" dirty="0"/>
          </a:p>
        </p:txBody>
      </p:sp>
      <p:sp>
        <p:nvSpPr>
          <p:cNvPr id="9" name="3 Título"/>
          <p:cNvSpPr>
            <a:spLocks noGrp="1"/>
          </p:cNvSpPr>
          <p:nvPr>
            <p:ph type="title"/>
          </p:nvPr>
        </p:nvSpPr>
        <p:spPr>
          <a:xfrm rot="5400000">
            <a:off x="4250529" y="-3679081"/>
            <a:ext cx="642942" cy="8572560"/>
          </a:xfrm>
        </p:spPr>
        <p:txBody>
          <a:bodyPr>
            <a:noAutofit/>
          </a:bodyPr>
          <a:lstStyle/>
          <a:p>
            <a:pPr algn="just"/>
            <a:r>
              <a:rPr lang="es-EC" sz="3200" b="1" dirty="0" smtClean="0"/>
              <a:t>JUSTIFICACIÓN</a:t>
            </a:r>
            <a:endParaRPr lang="es-ES"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texto"/>
          <p:cNvSpPr>
            <a:spLocks noGrp="1"/>
          </p:cNvSpPr>
          <p:nvPr>
            <p:ph type="body" idx="2"/>
          </p:nvPr>
        </p:nvSpPr>
        <p:spPr>
          <a:xfrm>
            <a:off x="142845" y="1357298"/>
            <a:ext cx="4286280" cy="571504"/>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Crecimiento del PIB y del Comercio </a:t>
            </a:r>
            <a:r>
              <a:rPr lang="es-EC" dirty="0" smtClean="0"/>
              <a:t>mundial</a:t>
            </a:r>
            <a:endParaRPr lang="es-EC" dirty="0" smtClean="0"/>
          </a:p>
        </p:txBody>
      </p:sp>
      <p:pic>
        <p:nvPicPr>
          <p:cNvPr id="5" name="4 Imagen"/>
          <p:cNvPicPr/>
          <p:nvPr/>
        </p:nvPicPr>
        <p:blipFill>
          <a:blip r:embed="rId2" cstate="print"/>
          <a:srcRect l="18332" t="44411" r="48774" b="15710"/>
          <a:stretch>
            <a:fillRect/>
          </a:stretch>
        </p:blipFill>
        <p:spPr bwMode="auto">
          <a:xfrm>
            <a:off x="428596" y="2071678"/>
            <a:ext cx="3929090" cy="2786082"/>
          </a:xfrm>
          <a:prstGeom prst="rect">
            <a:avLst/>
          </a:prstGeom>
          <a:noFill/>
          <a:ln w="9525">
            <a:noFill/>
            <a:miter lim="800000"/>
            <a:headEnd/>
            <a:tailEnd/>
          </a:ln>
        </p:spPr>
      </p:pic>
      <p:sp>
        <p:nvSpPr>
          <p:cNvPr id="6" name="2 Marcador de texto"/>
          <p:cNvSpPr txBox="1">
            <a:spLocks/>
          </p:cNvSpPr>
          <p:nvPr/>
        </p:nvSpPr>
        <p:spPr>
          <a:xfrm>
            <a:off x="571472" y="4929198"/>
            <a:ext cx="2581325" cy="428628"/>
          </a:xfrm>
          <a:prstGeom prst="rect">
            <a:avLst/>
          </a:prstGeom>
        </p:spPr>
        <p:txBody>
          <a:bodyPr vert="horz" lIns="91440" tIns="91440">
            <a:normAutofit fontScale="92500" lnSpcReduction="10000"/>
          </a:bodyPr>
          <a:lstStyle/>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kumimoji="0" lang="es-EC" sz="1100" b="0" i="0" u="none" strike="noStrike" kern="1200" cap="none" spc="0" normalizeH="0" baseline="0" noProof="0" dirty="0" smtClean="0">
                <a:ln>
                  <a:noFill/>
                </a:ln>
                <a:solidFill>
                  <a:schemeClr val="tx1"/>
                </a:solidFill>
                <a:effectLst/>
                <a:uLnTx/>
                <a:uFillTx/>
                <a:latin typeface="+mn-lt"/>
                <a:ea typeface="+mn-ea"/>
                <a:cs typeface="+mn-cs"/>
              </a:rPr>
              <a:t>Fuente: FMI</a:t>
            </a:r>
          </a:p>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lang="es-EC" sz="1100" dirty="0" smtClean="0"/>
              <a:t>Elaboración: MCPEC, Febrero 2010</a:t>
            </a:r>
            <a:endParaRPr kumimoji="0" lang="es-EC" sz="1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3 Título"/>
          <p:cNvSpPr txBox="1">
            <a:spLocks/>
          </p:cNvSpPr>
          <p:nvPr/>
        </p:nvSpPr>
        <p:spPr>
          <a:xfrm rot="5400000">
            <a:off x="4250529" y="-3679081"/>
            <a:ext cx="642942" cy="8572560"/>
          </a:xfrm>
          <a:prstGeom prst="rect">
            <a:avLst/>
          </a:prstGeom>
        </p:spPr>
        <p:txBody>
          <a:bodyPr vert="vert270" anchor="b">
            <a:noAutofit/>
          </a:bodyPr>
          <a:lstStyle/>
          <a:p>
            <a:pPr marL="0" marR="18288" lvl="0" indent="0" algn="just"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all"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DIAGNÓSTICO</a:t>
            </a:r>
            <a:r>
              <a:rPr kumimoji="0" lang="es-EC" sz="3200" b="1" i="0" u="none" strike="noStrike" kern="1200" cap="all" spc="0" normalizeH="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SITUACIONAL</a:t>
            </a:r>
            <a:endParaRPr kumimoji="0" lang="es-ES" sz="3200" b="1" i="0" u="none" strike="noStrike" kern="1200" cap="all"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
        <p:nvSpPr>
          <p:cNvPr id="7" name="2 Marcador de texto"/>
          <p:cNvSpPr txBox="1">
            <a:spLocks/>
          </p:cNvSpPr>
          <p:nvPr/>
        </p:nvSpPr>
        <p:spPr>
          <a:xfrm>
            <a:off x="4776757" y="1357298"/>
            <a:ext cx="4224399"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Crecimiento del PIB total y del no petrolero</a:t>
            </a:r>
          </a:p>
        </p:txBody>
      </p:sp>
      <p:pic>
        <p:nvPicPr>
          <p:cNvPr id="8" name="7 Imagen"/>
          <p:cNvPicPr/>
          <p:nvPr/>
        </p:nvPicPr>
        <p:blipFill>
          <a:blip r:embed="rId3" cstate="print"/>
          <a:srcRect/>
          <a:stretch>
            <a:fillRect/>
          </a:stretch>
        </p:blipFill>
        <p:spPr bwMode="auto">
          <a:xfrm>
            <a:off x="5072066" y="2071678"/>
            <a:ext cx="3929090" cy="2786082"/>
          </a:xfrm>
          <a:prstGeom prst="rect">
            <a:avLst/>
          </a:prstGeom>
          <a:noFill/>
          <a:ln w="9525">
            <a:noFill/>
            <a:miter lim="800000"/>
            <a:headEnd/>
            <a:tailEnd/>
          </a:ln>
        </p:spPr>
      </p:pic>
      <p:sp>
        <p:nvSpPr>
          <p:cNvPr id="9" name="2 Marcador de texto"/>
          <p:cNvSpPr txBox="1">
            <a:spLocks/>
          </p:cNvSpPr>
          <p:nvPr/>
        </p:nvSpPr>
        <p:spPr>
          <a:xfrm>
            <a:off x="5357818" y="4929198"/>
            <a:ext cx="2581325" cy="428628"/>
          </a:xfrm>
          <a:prstGeom prst="rect">
            <a:avLst/>
          </a:prstGeom>
        </p:spPr>
        <p:txBody>
          <a:bodyPr vert="horz" lIns="91440" tIns="91440">
            <a:normAutofit fontScale="92500" lnSpcReduction="10000"/>
          </a:bodyPr>
          <a:lstStyle/>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kumimoji="0" lang="es-EC" sz="1100" b="0" i="0" u="none" strike="noStrike" kern="1200" cap="none" spc="0" normalizeH="0" baseline="0" noProof="0" dirty="0" smtClean="0">
                <a:ln>
                  <a:noFill/>
                </a:ln>
                <a:solidFill>
                  <a:schemeClr val="tx1"/>
                </a:solidFill>
                <a:effectLst/>
                <a:uLnTx/>
                <a:uFillTx/>
                <a:latin typeface="+mn-lt"/>
                <a:ea typeface="+mn-ea"/>
                <a:cs typeface="+mn-cs"/>
              </a:rPr>
              <a:t>Fuente: BCE</a:t>
            </a:r>
          </a:p>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lang="es-EC" sz="1100" dirty="0" smtClean="0"/>
              <a:t>Elaboración: MCPEC, Febrero 2010</a:t>
            </a:r>
            <a:endParaRPr kumimoji="0" lang="es-EC" sz="11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texto"/>
          <p:cNvSpPr txBox="1">
            <a:spLocks/>
          </p:cNvSpPr>
          <p:nvPr/>
        </p:nvSpPr>
        <p:spPr>
          <a:xfrm>
            <a:off x="1061981" y="3286124"/>
            <a:ext cx="7072362" cy="1214446"/>
          </a:xfrm>
          <a:prstGeom prst="rect">
            <a:avLst/>
          </a:prstGeom>
        </p:spPr>
        <p:txBody>
          <a:bodyPr vert="horz" lIns="91440" tIns="91440">
            <a:normAutofit/>
          </a:bodyPr>
          <a:lstStyle/>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Sector Construcción		9,21%		27.400</a:t>
            </a:r>
            <a:r>
              <a:rPr kumimoji="0" lang="es-EC" sz="1400" b="0" i="0" u="none" strike="noStrike" kern="1200" cap="none" spc="0" normalizeH="0" noProof="0" dirty="0" smtClean="0">
                <a:ln>
                  <a:noFill/>
                </a:ln>
                <a:solidFill>
                  <a:schemeClr val="tx1"/>
                </a:solidFill>
                <a:effectLst/>
                <a:uLnTx/>
                <a:uFillTx/>
                <a:latin typeface="+mn-lt"/>
                <a:ea typeface="+mn-ea"/>
                <a:cs typeface="+mn-cs"/>
              </a:rPr>
              <a:t> nuevos puestos</a:t>
            </a: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lang="es-EC" sz="1400" baseline="0" dirty="0" smtClean="0"/>
              <a:t>Agricultura		3,74%		9.500</a:t>
            </a:r>
            <a:r>
              <a:rPr lang="es-EC" sz="1400" dirty="0" smtClean="0"/>
              <a:t> nuevos puestos</a:t>
            </a: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endParaRPr lang="es-EC" sz="1400" dirty="0" smtClean="0"/>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Sector</a:t>
            </a:r>
            <a:r>
              <a:rPr kumimoji="0" lang="es-EC" sz="1400" b="0" i="0" u="none" strike="noStrike" kern="1200" cap="none" spc="0" normalizeH="0" noProof="0" dirty="0" smtClean="0">
                <a:ln>
                  <a:noFill/>
                </a:ln>
                <a:solidFill>
                  <a:schemeClr val="tx1"/>
                </a:solidFill>
                <a:effectLst/>
                <a:uLnTx/>
                <a:uFillTx/>
                <a:latin typeface="+mn-lt"/>
                <a:ea typeface="+mn-ea"/>
                <a:cs typeface="+mn-cs"/>
              </a:rPr>
              <a:t> Comercio		11%		108.000 nuevos puestos</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2 Marcador de texto"/>
          <p:cNvSpPr txBox="1">
            <a:spLocks/>
          </p:cNvSpPr>
          <p:nvPr/>
        </p:nvSpPr>
        <p:spPr>
          <a:xfrm>
            <a:off x="4062377" y="2643182"/>
            <a:ext cx="3429024" cy="357190"/>
          </a:xfrm>
          <a:prstGeom prst="rect">
            <a:avLst/>
          </a:prstGeom>
        </p:spPr>
        <p:txBody>
          <a:bodyPr vert="horz" lIns="91440" tIns="91440">
            <a:normAutofit/>
          </a:bodyPr>
          <a:lstStyle/>
          <a:p>
            <a:pPr marR="18288" lvl="0" indent="17463" algn="ctr" defTabSz="914400" rtl="0" eaLnBrk="1" fontAlgn="auto" latinLnBrk="0" hangingPunct="1">
              <a:lnSpc>
                <a:spcPct val="100000"/>
              </a:lnSpc>
              <a:spcBef>
                <a:spcPts val="0"/>
              </a:spcBef>
              <a:spcAft>
                <a:spcPts val="0"/>
              </a:spcAft>
              <a:buClr>
                <a:schemeClr val="accent1"/>
              </a:buClr>
              <a:buSzPct val="80000"/>
              <a:tabLst/>
              <a:defRPr/>
            </a:pPr>
            <a:r>
              <a:rPr kumimoji="0" lang="es-EC" sz="1400" b="1" i="0" u="none" strike="noStrike" kern="1200" cap="none" spc="0" normalizeH="0" baseline="0" noProof="0" dirty="0" smtClean="0">
                <a:ln>
                  <a:noFill/>
                </a:ln>
                <a:solidFill>
                  <a:schemeClr val="tx1"/>
                </a:solidFill>
                <a:effectLst/>
                <a:uLnTx/>
                <a:uFillTx/>
                <a:latin typeface="+mn-lt"/>
                <a:ea typeface="+mn-ea"/>
                <a:cs typeface="+mn-cs"/>
              </a:rPr>
              <a:t>Crecimiento Empleo </a:t>
            </a:r>
            <a:r>
              <a:rPr kumimoji="0" lang="es-EC" sz="1400" b="1" i="0" u="none" strike="noStrike" kern="1200" cap="none" spc="0" normalizeH="0" noProof="0" dirty="0" smtClean="0">
                <a:ln>
                  <a:noFill/>
                </a:ln>
                <a:solidFill>
                  <a:schemeClr val="tx1"/>
                </a:solidFill>
                <a:effectLst/>
                <a:uLnTx/>
                <a:uFillTx/>
                <a:latin typeface="+mn-lt"/>
                <a:ea typeface="+mn-ea"/>
                <a:cs typeface="+mn-cs"/>
              </a:rPr>
              <a:t>2009 (IV)</a:t>
            </a:r>
            <a:endParaRPr kumimoji="0" lang="es-ES" sz="14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3" name="12 Conector recto de flecha"/>
          <p:cNvCxnSpPr/>
          <p:nvPr/>
        </p:nvCxnSpPr>
        <p:spPr>
          <a:xfrm>
            <a:off x="4848195" y="3500438"/>
            <a:ext cx="642942"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4848195" y="3929066"/>
            <a:ext cx="642942"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4848195" y="4356106"/>
            <a:ext cx="642942"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17" name="2 Marcador de texto"/>
          <p:cNvSpPr txBox="1">
            <a:spLocks/>
          </p:cNvSpPr>
          <p:nvPr/>
        </p:nvSpPr>
        <p:spPr>
          <a:xfrm>
            <a:off x="4419567" y="4786322"/>
            <a:ext cx="3867209" cy="357190"/>
          </a:xfrm>
          <a:prstGeom prst="rect">
            <a:avLst/>
          </a:prstGeom>
        </p:spPr>
        <p:txBody>
          <a:bodyPr vert="horz" lIns="91440" tIns="91440">
            <a:normAutofit/>
          </a:bodyPr>
          <a:lstStyle/>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kumimoji="0" lang="es-EC" sz="1100" b="0" i="0" u="none" strike="noStrike" kern="1200" cap="none" spc="0" normalizeH="0" baseline="0" noProof="0" dirty="0" smtClean="0">
                <a:ln>
                  <a:noFill/>
                </a:ln>
                <a:solidFill>
                  <a:schemeClr val="tx1"/>
                </a:solidFill>
                <a:effectLst/>
                <a:uLnTx/>
                <a:uFillTx/>
                <a:latin typeface="+mn-lt"/>
                <a:ea typeface="+mn-ea"/>
                <a:cs typeface="+mn-cs"/>
              </a:rPr>
              <a:t>Fuente: </a:t>
            </a:r>
            <a:r>
              <a:rPr lang="es-EC" sz="1100" dirty="0" smtClean="0"/>
              <a:t>MCPEC, Febrero 2010</a:t>
            </a:r>
            <a:endParaRPr kumimoji="0" lang="es-EC" sz="1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2 Marcador de texto"/>
          <p:cNvSpPr txBox="1">
            <a:spLocks/>
          </p:cNvSpPr>
          <p:nvPr/>
        </p:nvSpPr>
        <p:spPr>
          <a:xfrm>
            <a:off x="928662" y="1571612"/>
            <a:ext cx="7286676"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La tasa de desempleo en la economía, se redujo a 7,9% (IV </a:t>
            </a:r>
            <a:r>
              <a:rPr kumimoji="0" lang="es-EC" sz="1400" b="0" i="0" u="none" strike="noStrike" kern="1200" cap="none" spc="0" normalizeH="0" baseline="0" noProof="0" dirty="0" smtClean="0">
                <a:ln>
                  <a:noFill/>
                </a:ln>
                <a:solidFill>
                  <a:schemeClr val="tx1"/>
                </a:solidFill>
                <a:effectLst/>
                <a:uLnTx/>
                <a:uFillTx/>
                <a:latin typeface="+mn-lt"/>
                <a:ea typeface="+mn-ea"/>
                <a:cs typeface="+mn-cs"/>
              </a:rPr>
              <a:t>trimestre </a:t>
            </a:r>
            <a:r>
              <a:rPr kumimoji="0" lang="es-EC" sz="1400" b="0" i="0" u="none" strike="noStrike" kern="1200" cap="none" spc="0" normalizeH="0" baseline="0" noProof="0" dirty="0" smtClean="0">
                <a:ln>
                  <a:noFill/>
                </a:ln>
                <a:solidFill>
                  <a:schemeClr val="tx1"/>
                </a:solidFill>
                <a:effectLst/>
                <a:uLnTx/>
                <a:uFillTx/>
                <a:latin typeface="+mn-lt"/>
                <a:ea typeface="+mn-ea"/>
                <a:cs typeface="+mn-cs"/>
              </a:rPr>
              <a:t>2009).</a:t>
            </a:r>
          </a:p>
        </p:txBody>
      </p:sp>
      <p:sp>
        <p:nvSpPr>
          <p:cNvPr id="23" name="3 Título"/>
          <p:cNvSpPr txBox="1">
            <a:spLocks/>
          </p:cNvSpPr>
          <p:nvPr/>
        </p:nvSpPr>
        <p:spPr>
          <a:xfrm rot="5400000">
            <a:off x="4250529" y="-3679081"/>
            <a:ext cx="642942" cy="8572560"/>
          </a:xfrm>
          <a:prstGeom prst="rect">
            <a:avLst/>
          </a:prstGeom>
        </p:spPr>
        <p:txBody>
          <a:bodyPr vert="vert270" anchor="b">
            <a:noAutofit/>
          </a:bodyPr>
          <a:lstStyle/>
          <a:p>
            <a:pPr marL="0" marR="18288" lvl="0" indent="0" algn="just"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all"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DIAGNÓSTICO</a:t>
            </a:r>
            <a:r>
              <a:rPr kumimoji="0" lang="es-EC" sz="3200" b="1" i="0" u="none" strike="noStrike" kern="1200" cap="all" spc="0" normalizeH="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SITUACIONAL</a:t>
            </a:r>
            <a:endParaRPr kumimoji="0" lang="es-ES" sz="3200" b="1" i="0" u="none" strike="noStrike" kern="1200" cap="all"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texto"/>
          <p:cNvSpPr>
            <a:spLocks noGrp="1"/>
          </p:cNvSpPr>
          <p:nvPr>
            <p:ph type="body" idx="2"/>
          </p:nvPr>
        </p:nvSpPr>
        <p:spPr>
          <a:xfrm>
            <a:off x="633353" y="1142984"/>
            <a:ext cx="7867737" cy="1428760"/>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Dentro de la industria manufacturera, se identificaron 40 actividades ganadoras que, en su conjunto, crecieron en sus ventas en alrededor del 11%.</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Todos ellos emplean a 51.000 personas afiliadas al IESS que representan el 29% del empleo total de la manufactura.</a:t>
            </a:r>
            <a:endParaRPr lang="es-ES" dirty="0"/>
          </a:p>
        </p:txBody>
      </p:sp>
      <p:sp>
        <p:nvSpPr>
          <p:cNvPr id="10" name="2 Marcador de texto"/>
          <p:cNvSpPr txBox="1">
            <a:spLocks/>
          </p:cNvSpPr>
          <p:nvPr/>
        </p:nvSpPr>
        <p:spPr>
          <a:xfrm>
            <a:off x="1000100" y="3143248"/>
            <a:ext cx="7072362" cy="2428892"/>
          </a:xfrm>
          <a:prstGeom prst="rect">
            <a:avLst/>
          </a:prstGeom>
        </p:spPr>
        <p:txBody>
          <a:bodyPr vert="horz" lIns="91440" tIns="91440">
            <a:normAutofit/>
          </a:bodyPr>
          <a:lstStyle/>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Productos lácteos		19%		653 millones USD</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endParaRPr kumimoji="0" lang="es-EC" sz="800" b="0" i="0" u="none" strike="noStrike" kern="1200" cap="none" spc="0" normalizeH="0" noProof="0" dirty="0" smtClean="0">
              <a:ln>
                <a:noFill/>
              </a:ln>
              <a:solidFill>
                <a:schemeClr val="tx1"/>
              </a:solidFill>
              <a:effectLst/>
              <a:uLnTx/>
              <a:uFillTx/>
              <a:latin typeface="+mn-lt"/>
              <a:ea typeface="+mn-ea"/>
              <a:cs typeface="+mn-cs"/>
            </a:endParaRP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lang="es-EC" sz="1400" baseline="0" dirty="0" smtClean="0"/>
              <a:t>Bebidas no alcohólicas	7%		583 millones USD</a:t>
            </a:r>
            <a:endParaRPr lang="es-EC" sz="1400" dirty="0" smtClean="0"/>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endParaRPr lang="es-EC" sz="800" dirty="0" smtClean="0"/>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Bebidas malteadas</a:t>
            </a:r>
            <a:r>
              <a:rPr kumimoji="0" lang="es-EC" sz="1400" b="0" i="0" u="none" strike="noStrike" kern="1200" cap="none" spc="0" normalizeH="0" noProof="0" dirty="0" smtClean="0">
                <a:ln>
                  <a:noFill/>
                </a:ln>
                <a:solidFill>
                  <a:schemeClr val="tx1"/>
                </a:solidFill>
                <a:effectLst/>
                <a:uLnTx/>
                <a:uFillTx/>
                <a:latin typeface="+mn-lt"/>
                <a:ea typeface="+mn-ea"/>
                <a:cs typeface="+mn-cs"/>
              </a:rPr>
              <a:t>		24%		462 millones USD</a:t>
            </a:r>
          </a:p>
          <a:p>
            <a:pPr marR="18288" lvl="0" indent="17463" algn="just">
              <a:buClr>
                <a:schemeClr val="accent1"/>
              </a:buClr>
              <a:buSzPct val="80000"/>
              <a:defRPr/>
            </a:pPr>
            <a:endParaRPr lang="es-EC" sz="800" dirty="0" smtClean="0"/>
          </a:p>
          <a:p>
            <a:pPr marR="18288" lvl="0" indent="17463" algn="just">
              <a:buClr>
                <a:schemeClr val="accent1"/>
              </a:buClr>
              <a:buSzPct val="80000"/>
              <a:defRPr/>
            </a:pPr>
            <a:r>
              <a:rPr lang="es-EC" sz="1400" dirty="0" smtClean="0"/>
              <a:t>Artículos de tocador		14%		462 millones USD</a:t>
            </a:r>
            <a:endParaRPr lang="es-ES" sz="1400" dirty="0" smtClean="0"/>
          </a:p>
          <a:p>
            <a:pPr marR="18288" lvl="0" indent="17463" algn="just">
              <a:buClr>
                <a:schemeClr val="accent1"/>
              </a:buClr>
              <a:buSzPct val="80000"/>
              <a:defRPr/>
            </a:pPr>
            <a:endParaRPr lang="es-EC" sz="800" dirty="0" smtClean="0"/>
          </a:p>
          <a:p>
            <a:pPr marR="18288" lvl="0" indent="17463" algn="just">
              <a:buClr>
                <a:schemeClr val="accent1"/>
              </a:buClr>
              <a:buSzPct val="80000"/>
              <a:defRPr/>
            </a:pPr>
            <a:r>
              <a:rPr lang="es-EC" sz="1400" dirty="0" smtClean="0"/>
              <a:t>Frutas, legumbres		5%		131 millones USD</a:t>
            </a:r>
            <a:endParaRPr lang="es-ES" sz="1400" dirty="0" smtClean="0"/>
          </a:p>
          <a:p>
            <a:pPr marR="18288" lvl="0" indent="17463" algn="just">
              <a:buClr>
                <a:schemeClr val="accent1"/>
              </a:buClr>
              <a:buSzPct val="80000"/>
              <a:defRPr/>
            </a:pPr>
            <a:endParaRPr lang="es-EC" sz="800" dirty="0" smtClean="0"/>
          </a:p>
          <a:p>
            <a:pPr marR="18288" lvl="0" indent="17463" algn="just">
              <a:buClr>
                <a:schemeClr val="accent1"/>
              </a:buClr>
              <a:buSzPct val="80000"/>
              <a:defRPr/>
            </a:pPr>
            <a:r>
              <a:rPr lang="es-EC" sz="1400" dirty="0" smtClean="0"/>
              <a:t>Calzado			26%		80 millones USD</a:t>
            </a:r>
            <a:endParaRPr lang="es-ES" sz="1400" dirty="0" smtClean="0"/>
          </a:p>
          <a:p>
            <a:pPr marR="18288" lvl="0" indent="17463" algn="just">
              <a:buClr>
                <a:schemeClr val="accent1"/>
              </a:buClr>
              <a:buSzPct val="80000"/>
              <a:defRPr/>
            </a:pPr>
            <a:endParaRPr lang="es-EC" sz="800" dirty="0" smtClean="0"/>
          </a:p>
          <a:p>
            <a:pPr marR="18288" lvl="0" indent="17463" algn="just">
              <a:buClr>
                <a:schemeClr val="accent1"/>
              </a:buClr>
              <a:buSzPct val="80000"/>
              <a:defRPr/>
            </a:pPr>
            <a:r>
              <a:rPr lang="es-EC" sz="1400" dirty="0" smtClean="0"/>
              <a:t>Actividad inmobiliaria	2%		445 millones USD</a:t>
            </a:r>
            <a:endParaRPr lang="es-ES" sz="1400" dirty="0" smtClean="0"/>
          </a:p>
        </p:txBody>
      </p:sp>
      <p:sp>
        <p:nvSpPr>
          <p:cNvPr id="11" name="2 Marcador de texto"/>
          <p:cNvSpPr txBox="1">
            <a:spLocks/>
          </p:cNvSpPr>
          <p:nvPr/>
        </p:nvSpPr>
        <p:spPr>
          <a:xfrm>
            <a:off x="1714480" y="2714620"/>
            <a:ext cx="5786478" cy="357190"/>
          </a:xfrm>
          <a:prstGeom prst="rect">
            <a:avLst/>
          </a:prstGeom>
        </p:spPr>
        <p:txBody>
          <a:bodyPr vert="horz" lIns="91440" tIns="91440">
            <a:normAutofit/>
          </a:bodyPr>
          <a:lstStyle/>
          <a:p>
            <a:pPr marR="18288" lvl="0" indent="17463" algn="ctr" defTabSz="914400" rtl="0" eaLnBrk="1" fontAlgn="auto" latinLnBrk="0" hangingPunct="1">
              <a:lnSpc>
                <a:spcPct val="100000"/>
              </a:lnSpc>
              <a:spcBef>
                <a:spcPts val="0"/>
              </a:spcBef>
              <a:spcAft>
                <a:spcPts val="0"/>
              </a:spcAft>
              <a:buClr>
                <a:schemeClr val="accent1"/>
              </a:buClr>
              <a:buSzPct val="80000"/>
              <a:tabLst/>
              <a:defRPr/>
            </a:pPr>
            <a:r>
              <a:rPr kumimoji="0" lang="es-EC" sz="1400" b="1" i="0" u="none" strike="noStrike" kern="1200" cap="none" spc="0" normalizeH="0" baseline="0" noProof="0" dirty="0" smtClean="0">
                <a:ln>
                  <a:noFill/>
                </a:ln>
                <a:solidFill>
                  <a:schemeClr val="tx1"/>
                </a:solidFill>
                <a:effectLst/>
                <a:uLnTx/>
                <a:uFillTx/>
                <a:latin typeface="+mn-lt"/>
                <a:ea typeface="+mn-ea"/>
                <a:cs typeface="+mn-cs"/>
              </a:rPr>
              <a:t>Crecimiento en Ventas Industria Manufacturera - 2009</a:t>
            </a:r>
            <a:endParaRPr kumimoji="0" lang="es-ES"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17" name="2 Marcador de texto"/>
          <p:cNvSpPr txBox="1">
            <a:spLocks/>
          </p:cNvSpPr>
          <p:nvPr/>
        </p:nvSpPr>
        <p:spPr>
          <a:xfrm>
            <a:off x="4786314" y="5643578"/>
            <a:ext cx="3867209" cy="357190"/>
          </a:xfrm>
          <a:prstGeom prst="rect">
            <a:avLst/>
          </a:prstGeom>
        </p:spPr>
        <p:txBody>
          <a:bodyPr vert="horz" lIns="91440" tIns="91440">
            <a:normAutofit/>
          </a:bodyPr>
          <a:lstStyle/>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kumimoji="0" lang="es-EC" sz="1100" b="0" i="0" u="none" strike="noStrike" kern="1200" cap="none" spc="0" normalizeH="0" baseline="0" noProof="0" dirty="0" smtClean="0">
                <a:ln>
                  <a:noFill/>
                </a:ln>
                <a:solidFill>
                  <a:schemeClr val="tx1"/>
                </a:solidFill>
                <a:effectLst/>
                <a:uLnTx/>
                <a:uFillTx/>
                <a:latin typeface="+mn-lt"/>
                <a:ea typeface="+mn-ea"/>
                <a:cs typeface="+mn-cs"/>
              </a:rPr>
              <a:t>Fuente: </a:t>
            </a:r>
            <a:r>
              <a:rPr lang="es-EC" sz="1100" dirty="0" smtClean="0"/>
              <a:t>MCPEC, Febrero 2010</a:t>
            </a:r>
            <a:endParaRPr kumimoji="0" lang="es-EC" sz="11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2" name="11 Conector recto de flecha"/>
          <p:cNvCxnSpPr/>
          <p:nvPr/>
        </p:nvCxnSpPr>
        <p:spPr>
          <a:xfrm>
            <a:off x="4643438" y="3355974"/>
            <a:ext cx="642942" cy="1588"/>
          </a:xfrm>
          <a:prstGeom prst="straightConnector1">
            <a:avLst/>
          </a:prstGeom>
          <a:ln w="15875">
            <a:tailEnd type="arrow" w="lg" len="med"/>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643438" y="3670610"/>
            <a:ext cx="642942" cy="1588"/>
          </a:xfrm>
          <a:prstGeom prst="straightConnector1">
            <a:avLst/>
          </a:prstGeom>
          <a:ln w="15875">
            <a:tailEnd type="arrow" w="lg" len="med"/>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4643438" y="4012564"/>
            <a:ext cx="642942" cy="1588"/>
          </a:xfrm>
          <a:prstGeom prst="straightConnector1">
            <a:avLst/>
          </a:prstGeom>
          <a:ln w="15875">
            <a:tailEnd type="arrow" w="lg" len="med"/>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4643438" y="4383402"/>
            <a:ext cx="642942" cy="1588"/>
          </a:xfrm>
          <a:prstGeom prst="straightConnector1">
            <a:avLst/>
          </a:prstGeom>
          <a:ln w="15875">
            <a:tailEnd type="arrow" w="lg" len="med"/>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4643438" y="4713296"/>
            <a:ext cx="642942" cy="1588"/>
          </a:xfrm>
          <a:prstGeom prst="straightConnector1">
            <a:avLst/>
          </a:prstGeom>
          <a:ln w="15875">
            <a:tailEnd type="arrow" w="lg" len="med"/>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4643438" y="5041580"/>
            <a:ext cx="642942" cy="1588"/>
          </a:xfrm>
          <a:prstGeom prst="straightConnector1">
            <a:avLst/>
          </a:prstGeom>
          <a:ln w="15875">
            <a:tailEnd type="arrow" w="lg" len="med"/>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4643438" y="5356238"/>
            <a:ext cx="642942" cy="1588"/>
          </a:xfrm>
          <a:prstGeom prst="straightConnector1">
            <a:avLst/>
          </a:prstGeom>
          <a:ln w="15875">
            <a:tailEnd type="arrow" w="lg" len="med"/>
          </a:ln>
        </p:spPr>
        <p:style>
          <a:lnRef idx="1">
            <a:schemeClr val="accent1"/>
          </a:lnRef>
          <a:fillRef idx="0">
            <a:schemeClr val="accent1"/>
          </a:fillRef>
          <a:effectRef idx="0">
            <a:schemeClr val="accent1"/>
          </a:effectRef>
          <a:fontRef idx="minor">
            <a:schemeClr val="tx1"/>
          </a:fontRef>
        </p:style>
      </p:cxnSp>
      <p:sp>
        <p:nvSpPr>
          <p:cNvPr id="24" name="3 Título"/>
          <p:cNvSpPr txBox="1">
            <a:spLocks/>
          </p:cNvSpPr>
          <p:nvPr/>
        </p:nvSpPr>
        <p:spPr>
          <a:xfrm rot="5400000">
            <a:off x="4250529" y="-3679081"/>
            <a:ext cx="642942" cy="8572560"/>
          </a:xfrm>
          <a:prstGeom prst="rect">
            <a:avLst/>
          </a:prstGeom>
        </p:spPr>
        <p:txBody>
          <a:bodyPr vert="vert270" anchor="b">
            <a:noAutofit/>
          </a:bodyPr>
          <a:lstStyle/>
          <a:p>
            <a:pPr marL="0" marR="18288" lvl="0" indent="0" algn="just"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all"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DIAGNÓSTICO</a:t>
            </a:r>
            <a:r>
              <a:rPr kumimoji="0" lang="es-EC" sz="3200" b="1" i="0" u="none" strike="noStrike" kern="1200" cap="all" spc="0" normalizeH="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SITUACIONAL</a:t>
            </a:r>
            <a:endParaRPr kumimoji="0" lang="es-ES" sz="3200" b="1" i="0" u="none" strike="noStrike" kern="1200" cap="all"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texto"/>
          <p:cNvSpPr>
            <a:spLocks noGrp="1"/>
          </p:cNvSpPr>
          <p:nvPr>
            <p:ph type="body" idx="2"/>
          </p:nvPr>
        </p:nvSpPr>
        <p:spPr>
          <a:xfrm>
            <a:off x="642910" y="1142984"/>
            <a:ext cx="7867737" cy="2357454"/>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Las Consultoras existentes en el mercado, actualmente brindan asesoría técnica y administrativa en los centros de trabajo que cuenten con instalaciones en donde existen condiciones de riesgo o de inseguridad que pudieran generar accidentes y que por tanto, necesiten de estudios, caracterizaciones, verificaciones, análisis, validaciones, auditorías, supervisión y en general, el cumplimiento de los instrumentos de gestión y las normas de Seguridad y Salud Ocupacional.</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Los tipos de consultoría que se ofrecen actualmente en las Industrias Procesadoras de Alimentos son:</a:t>
            </a:r>
          </a:p>
        </p:txBody>
      </p:sp>
      <p:sp>
        <p:nvSpPr>
          <p:cNvPr id="5" name="2 Marcador de texto"/>
          <p:cNvSpPr txBox="1">
            <a:spLocks/>
          </p:cNvSpPr>
          <p:nvPr/>
        </p:nvSpPr>
        <p:spPr>
          <a:xfrm>
            <a:off x="1285852" y="3500438"/>
            <a:ext cx="7072362" cy="1785950"/>
          </a:xfrm>
          <a:prstGeom prst="rect">
            <a:avLst/>
          </a:prstGeom>
        </p:spPr>
        <p:txBody>
          <a:bodyPr vert="horz" lIns="91440" tIns="91440">
            <a:normAutofit/>
          </a:bodyPr>
          <a:lstStyle/>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Estudios básicos de</a:t>
            </a:r>
            <a:r>
              <a:rPr kumimoji="0" lang="es-EC" sz="1400" b="0" i="0" u="none" strike="noStrike" kern="1200" cap="none" spc="0" normalizeH="0" noProof="0" dirty="0" smtClean="0">
                <a:ln>
                  <a:noFill/>
                </a:ln>
                <a:solidFill>
                  <a:schemeClr val="tx1"/>
                </a:solidFill>
                <a:effectLst/>
                <a:uLnTx/>
                <a:uFillTx/>
                <a:latin typeface="+mn-lt"/>
                <a:ea typeface="+mn-ea"/>
                <a:cs typeface="+mn-cs"/>
              </a:rPr>
              <a:t> la Organización		Diagnóstico</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Estudios e Investigaciones Especiales		A medida</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lang="es-EC" sz="800" baseline="0" dirty="0" smtClean="0"/>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s-EC" sz="1400" b="0" i="0" u="none" strike="noStrike" kern="1200" cap="none" spc="0" normalizeH="0" noProof="0" dirty="0" smtClean="0">
                <a:ln>
                  <a:noFill/>
                </a:ln>
                <a:solidFill>
                  <a:schemeClr val="tx1"/>
                </a:solidFill>
                <a:effectLst/>
                <a:uLnTx/>
                <a:uFillTx/>
                <a:latin typeface="+mn-lt"/>
                <a:ea typeface="+mn-ea"/>
                <a:cs typeface="+mn-cs"/>
              </a:rPr>
              <a:t>Solución de problemas específicos</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kumimoji="0" lang="es-EC" sz="800" b="0" i="0" u="none" strike="noStrike" kern="1200" cap="none" spc="0" normalizeH="0" baseline="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lang="es-EC" sz="1400" dirty="0" smtClean="0"/>
              <a:t>Implementación de Tecnologías en la Organización</a:t>
            </a: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kumimoji="0" lang="es-EC" sz="800" b="0" i="0" u="none" strike="noStrike" kern="1200" cap="none" spc="0" normalizeH="0" baseline="0" noProof="0" dirty="0" smtClean="0">
              <a:ln>
                <a:noFill/>
              </a:ln>
              <a:solidFill>
                <a:schemeClr val="tx1"/>
              </a:solidFill>
              <a:effectLst/>
              <a:uLnTx/>
              <a:uFillTx/>
              <a:latin typeface="+mn-lt"/>
              <a:ea typeface="+mn-ea"/>
              <a:cs typeface="+mn-cs"/>
            </a:endParaRPr>
          </a:p>
          <a:p>
            <a:pPr marL="177800" marR="18288" lvl="0" indent="-160338" algn="just"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lang="es-EC" sz="1400" dirty="0" smtClean="0"/>
              <a:t>Facilitar Procesos de Cambio</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6" name="5 Conector recto de flecha"/>
          <p:cNvCxnSpPr/>
          <p:nvPr/>
        </p:nvCxnSpPr>
        <p:spPr>
          <a:xfrm>
            <a:off x="5000628" y="3714752"/>
            <a:ext cx="642942" cy="1588"/>
          </a:xfrm>
          <a:prstGeom prst="straightConnector1">
            <a:avLst/>
          </a:prstGeom>
          <a:ln w="15875">
            <a:tailEnd type="arrow" w="lg" len="med"/>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5000628" y="4027800"/>
            <a:ext cx="642942" cy="1588"/>
          </a:xfrm>
          <a:prstGeom prst="straightConnector1">
            <a:avLst/>
          </a:prstGeom>
          <a:ln w="15875">
            <a:tailEnd type="arrow" w="lg" len="med"/>
          </a:ln>
        </p:spPr>
        <p:style>
          <a:lnRef idx="1">
            <a:schemeClr val="accent1"/>
          </a:lnRef>
          <a:fillRef idx="0">
            <a:schemeClr val="accent1"/>
          </a:fillRef>
          <a:effectRef idx="0">
            <a:schemeClr val="accent1"/>
          </a:effectRef>
          <a:fontRef idx="minor">
            <a:schemeClr val="tx1"/>
          </a:fontRef>
        </p:style>
      </p:cxnSp>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L="0" marR="18288" lvl="0" indent="0" algn="just"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all"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IDENTIFICACIÓN DE PRODUCTOS Y SERVICIOS</a:t>
            </a:r>
            <a:endParaRPr kumimoji="0" lang="es-ES" sz="2800" b="1" i="0" u="none" strike="noStrike" kern="1200" cap="all"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
        <p:nvSpPr>
          <p:cNvPr id="10" name="2 Marcador de texto"/>
          <p:cNvSpPr txBox="1">
            <a:spLocks/>
          </p:cNvSpPr>
          <p:nvPr/>
        </p:nvSpPr>
        <p:spPr>
          <a:xfrm>
            <a:off x="633353" y="5214950"/>
            <a:ext cx="7867737" cy="1214446"/>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El servicio de Consultoría de Prevención de Riesgos del Trabajo,</a:t>
            </a:r>
            <a:r>
              <a:rPr kumimoji="0" lang="es-EC" sz="1400" b="0" i="0" u="none" strike="noStrike" kern="1200" cap="none" spc="0" normalizeH="0" noProof="0" dirty="0" smtClean="0">
                <a:ln>
                  <a:noFill/>
                </a:ln>
                <a:solidFill>
                  <a:schemeClr val="tx1"/>
                </a:solidFill>
                <a:effectLst/>
                <a:uLnTx/>
                <a:uFillTx/>
                <a:latin typeface="+mn-lt"/>
                <a:ea typeface="+mn-ea"/>
                <a:cs typeface="+mn-cs"/>
              </a:rPr>
              <a:t> no posee un sustituto, ya que la opción es prevenir los incidentes laborales determinando las causas que los generan, o no hacerlo. Al final el cliente podrá elegir qué servicio contratar y qué alcance requiere, pero acabará contratando el servicio.</a:t>
            </a: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CONSUMIDOR DEL PRODUCTO</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11" name="2 Marcador de texto"/>
          <p:cNvSpPr>
            <a:spLocks noGrp="1"/>
          </p:cNvSpPr>
          <p:nvPr>
            <p:ph type="body" idx="2"/>
          </p:nvPr>
        </p:nvSpPr>
        <p:spPr>
          <a:xfrm>
            <a:off x="633353" y="1071546"/>
            <a:ext cx="7867737" cy="2071702"/>
          </a:xfrm>
        </p:spPr>
        <p:txBody>
          <a:bodyPr/>
          <a:lstStyle/>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Nuestro mercado son básicamente Industrias Procesadoras de alimentos que invierten en el país y consecuentemente incrementan la manufactura del sector de forma paulatina.</a:t>
            </a:r>
          </a:p>
          <a:p>
            <a:pPr marL="273050" indent="-255588" algn="just">
              <a:buFont typeface="Wingdings" pitchFamily="2" charset="2"/>
              <a:buChar char="ü"/>
            </a:pPr>
            <a:endParaRPr lang="es-EC" dirty="0" smtClean="0"/>
          </a:p>
          <a:p>
            <a:pPr marL="273050" indent="-255588" algn="just">
              <a:buFont typeface="Wingdings" pitchFamily="2" charset="2"/>
              <a:buChar char="ü"/>
            </a:pPr>
            <a:r>
              <a:rPr lang="es-EC" dirty="0" smtClean="0"/>
              <a:t>En los últimos tres años, el sector manufacturero creció en un 7% y la industria de los alimentos en un 10%, pese a que se ve obligada a mejorar, implementando nuevos sistemas de calidad debido principalmente al control cada vez más riguroso de los productos nacionales.</a:t>
            </a:r>
            <a:endParaRPr lang="es-ES" dirty="0"/>
          </a:p>
        </p:txBody>
      </p:sp>
      <p:sp>
        <p:nvSpPr>
          <p:cNvPr id="12" name="2 Marcador de texto"/>
          <p:cNvSpPr txBox="1">
            <a:spLocks/>
          </p:cNvSpPr>
          <p:nvPr/>
        </p:nvSpPr>
        <p:spPr>
          <a:xfrm>
            <a:off x="1357290" y="3000372"/>
            <a:ext cx="5867473"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Distribución real de la Industria Manufacturera - %</a:t>
            </a:r>
          </a:p>
        </p:txBody>
      </p:sp>
      <p:sp>
        <p:nvSpPr>
          <p:cNvPr id="13" name="2 Marcador de texto"/>
          <p:cNvSpPr txBox="1">
            <a:spLocks/>
          </p:cNvSpPr>
          <p:nvPr/>
        </p:nvSpPr>
        <p:spPr>
          <a:xfrm>
            <a:off x="5429256" y="4929198"/>
            <a:ext cx="2581325" cy="428628"/>
          </a:xfrm>
          <a:prstGeom prst="rect">
            <a:avLst/>
          </a:prstGeom>
        </p:spPr>
        <p:txBody>
          <a:bodyPr vert="horz" lIns="91440" tIns="91440">
            <a:normAutofit fontScale="92500" lnSpcReduction="10000"/>
          </a:bodyPr>
          <a:lstStyle/>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kumimoji="0" lang="es-EC" sz="1100" b="0" i="0" u="none" strike="noStrike" kern="1200" cap="none" spc="0" normalizeH="0" baseline="0" noProof="0" dirty="0" smtClean="0">
                <a:ln>
                  <a:noFill/>
                </a:ln>
                <a:solidFill>
                  <a:schemeClr val="tx1"/>
                </a:solidFill>
                <a:effectLst/>
                <a:uLnTx/>
                <a:uFillTx/>
                <a:latin typeface="+mn-lt"/>
                <a:ea typeface="+mn-ea"/>
                <a:cs typeface="+mn-cs"/>
              </a:rPr>
              <a:t>Fuente: BCE</a:t>
            </a:r>
          </a:p>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lang="es-EC" sz="1100" dirty="0" smtClean="0"/>
              <a:t>Elaboración: CIP, Enero 2010</a:t>
            </a:r>
            <a:endParaRPr kumimoji="0" lang="es-EC" sz="11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13 Imagen"/>
          <p:cNvPicPr/>
          <p:nvPr/>
        </p:nvPicPr>
        <p:blipFill>
          <a:blip r:embed="rId2" cstate="print"/>
          <a:srcRect l="11717" t="31420" r="54454" b="21450"/>
          <a:stretch>
            <a:fillRect/>
          </a:stretch>
        </p:blipFill>
        <p:spPr bwMode="auto">
          <a:xfrm>
            <a:off x="1357290" y="3786190"/>
            <a:ext cx="3929090"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rot="5400000">
            <a:off x="4250529" y="-3679081"/>
            <a:ext cx="642942" cy="8572560"/>
          </a:xfrm>
          <a:prstGeom prst="rect">
            <a:avLst/>
          </a:prstGeom>
        </p:spPr>
        <p:txBody>
          <a:bodyPr vert="vert270" anchor="b">
            <a:noAutofit/>
          </a:bodyPr>
          <a:lstStyle/>
          <a:p>
            <a:pPr marR="18288" algn="just"/>
            <a:r>
              <a:rPr lang="es-EC" sz="3200" b="1" cap="all"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ANÁLISIS DE LA DEMANDA</a:t>
            </a:r>
            <a:endParaRPr lang="es-ES" sz="3200" b="1" cap="all"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cxnSp>
        <p:nvCxnSpPr>
          <p:cNvPr id="10" name="9 Conector recto de flecha"/>
          <p:cNvCxnSpPr/>
          <p:nvPr/>
        </p:nvCxnSpPr>
        <p:spPr>
          <a:xfrm>
            <a:off x="3071802" y="1442384"/>
            <a:ext cx="642942"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15" name="2 Marcador de texto"/>
          <p:cNvSpPr txBox="1">
            <a:spLocks/>
          </p:cNvSpPr>
          <p:nvPr/>
        </p:nvSpPr>
        <p:spPr>
          <a:xfrm>
            <a:off x="1061981" y="2143116"/>
            <a:ext cx="7072362" cy="1214446"/>
          </a:xfrm>
          <a:prstGeom prst="rect">
            <a:avLst/>
          </a:prstGeom>
        </p:spPr>
        <p:txBody>
          <a:bodyPr vert="horz" lIns="91440" tIns="91440">
            <a:normAutofit/>
          </a:bodyPr>
          <a:lstStyle/>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Precio del Producto			Costo elevado</a:t>
            </a: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endParaRPr kumimoji="0" lang="es-EC" sz="1400" b="0" i="0" u="none" strike="noStrike" kern="1200" cap="none" spc="0" normalizeH="0" noProof="0" dirty="0" smtClean="0">
              <a:ln>
                <a:noFill/>
              </a:ln>
              <a:solidFill>
                <a:schemeClr val="tx1"/>
              </a:solidFill>
              <a:effectLst/>
              <a:uLnTx/>
              <a:uFillTx/>
              <a:latin typeface="+mn-lt"/>
              <a:ea typeface="+mn-ea"/>
              <a:cs typeface="+mn-cs"/>
            </a:endParaRP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lang="es-EC" sz="1400" baseline="0" dirty="0" smtClean="0"/>
              <a:t>Renta del Consumidor		Notable</a:t>
            </a:r>
            <a:r>
              <a:rPr lang="es-EC" sz="1400" dirty="0" smtClean="0"/>
              <a:t> crecimiento en el sector</a:t>
            </a:r>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endParaRPr lang="es-EC" sz="1400" dirty="0" smtClean="0"/>
          </a:p>
          <a:p>
            <a:pPr marR="18288" lvl="0" indent="17463" algn="just" defTabSz="914400" rtl="0" eaLnBrk="1" fontAlgn="auto" latinLnBrk="0" hangingPunct="1">
              <a:lnSpc>
                <a:spcPct val="100000"/>
              </a:lnSpc>
              <a:spcBef>
                <a:spcPts val="0"/>
              </a:spcBef>
              <a:spcAft>
                <a:spcPts val="0"/>
              </a:spcAft>
              <a:buClr>
                <a:schemeClr val="accent1"/>
              </a:buClr>
              <a:buSzPct val="80000"/>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Cumplimiento de normativas		Obligatoriedad</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2 Marcador de texto"/>
          <p:cNvSpPr txBox="1">
            <a:spLocks/>
          </p:cNvSpPr>
          <p:nvPr/>
        </p:nvSpPr>
        <p:spPr>
          <a:xfrm>
            <a:off x="1571604" y="1714488"/>
            <a:ext cx="3429024" cy="357190"/>
          </a:xfrm>
          <a:prstGeom prst="rect">
            <a:avLst/>
          </a:prstGeom>
        </p:spPr>
        <p:txBody>
          <a:bodyPr vert="horz" lIns="91440" tIns="91440">
            <a:normAutofit/>
          </a:bodyPr>
          <a:lstStyle/>
          <a:p>
            <a:pPr marR="18288" lvl="0" indent="17463" algn="ctr" defTabSz="914400" rtl="0" eaLnBrk="1" fontAlgn="auto" latinLnBrk="0" hangingPunct="1">
              <a:lnSpc>
                <a:spcPct val="100000"/>
              </a:lnSpc>
              <a:spcBef>
                <a:spcPts val="0"/>
              </a:spcBef>
              <a:spcAft>
                <a:spcPts val="0"/>
              </a:spcAft>
              <a:buClr>
                <a:schemeClr val="accent1"/>
              </a:buClr>
              <a:buSzPct val="80000"/>
              <a:tabLst/>
              <a:defRPr/>
            </a:pPr>
            <a:r>
              <a:rPr kumimoji="0" lang="es-EC" sz="1400" b="1" i="0" u="none" strike="noStrike" kern="1200" cap="none" spc="0" normalizeH="0" baseline="0" noProof="0" dirty="0" smtClean="0">
                <a:ln>
                  <a:noFill/>
                </a:ln>
                <a:solidFill>
                  <a:schemeClr val="tx1"/>
                </a:solidFill>
                <a:effectLst/>
                <a:uLnTx/>
                <a:uFillTx/>
                <a:latin typeface="+mn-lt"/>
                <a:ea typeface="+mn-ea"/>
                <a:cs typeface="+mn-cs"/>
              </a:rPr>
              <a:t>Factores que</a:t>
            </a:r>
            <a:r>
              <a:rPr kumimoji="0" lang="es-EC" sz="1400" b="1" i="0" u="none" strike="noStrike" kern="1200" cap="none" spc="0" normalizeH="0" noProof="0" dirty="0" smtClean="0">
                <a:ln>
                  <a:noFill/>
                </a:ln>
                <a:solidFill>
                  <a:schemeClr val="tx1"/>
                </a:solidFill>
                <a:effectLst/>
                <a:uLnTx/>
                <a:uFillTx/>
                <a:latin typeface="+mn-lt"/>
                <a:ea typeface="+mn-ea"/>
                <a:cs typeface="+mn-cs"/>
              </a:rPr>
              <a:t> afectan</a:t>
            </a:r>
            <a:endParaRPr kumimoji="0" lang="es-ES" sz="14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7" name="16 Conector recto de flecha"/>
          <p:cNvCxnSpPr/>
          <p:nvPr/>
        </p:nvCxnSpPr>
        <p:spPr>
          <a:xfrm>
            <a:off x="4000496" y="2357430"/>
            <a:ext cx="642942"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4000496" y="2786058"/>
            <a:ext cx="642942"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4000496" y="3213098"/>
            <a:ext cx="642942"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22" name="2 Marcador de texto"/>
          <p:cNvSpPr txBox="1">
            <a:spLocks/>
          </p:cNvSpPr>
          <p:nvPr/>
        </p:nvSpPr>
        <p:spPr>
          <a:xfrm>
            <a:off x="1357290" y="3357562"/>
            <a:ext cx="6143668" cy="571504"/>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dirty="0" smtClean="0">
                <a:ln>
                  <a:noFill/>
                </a:ln>
                <a:solidFill>
                  <a:schemeClr val="tx1"/>
                </a:solidFill>
                <a:effectLst/>
                <a:uLnTx/>
                <a:uFillTx/>
                <a:latin typeface="+mn-lt"/>
                <a:ea typeface="+mn-ea"/>
                <a:cs typeface="+mn-cs"/>
              </a:rPr>
              <a:t>Producción total de la industria de alimentos y bebidas - % 2007</a:t>
            </a:r>
          </a:p>
        </p:txBody>
      </p:sp>
      <p:sp>
        <p:nvSpPr>
          <p:cNvPr id="23" name="2 Marcador de texto"/>
          <p:cNvSpPr txBox="1">
            <a:spLocks/>
          </p:cNvSpPr>
          <p:nvPr/>
        </p:nvSpPr>
        <p:spPr>
          <a:xfrm>
            <a:off x="5429256" y="5143512"/>
            <a:ext cx="2581325" cy="428628"/>
          </a:xfrm>
          <a:prstGeom prst="rect">
            <a:avLst/>
          </a:prstGeom>
        </p:spPr>
        <p:txBody>
          <a:bodyPr vert="horz" lIns="91440" tIns="91440">
            <a:normAutofit fontScale="92500" lnSpcReduction="10000"/>
          </a:bodyPr>
          <a:lstStyle/>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kumimoji="0" lang="es-EC" sz="1100" b="0" i="0" u="none" strike="noStrike" kern="1200" cap="none" spc="0" normalizeH="0" baseline="0" noProof="0" dirty="0" smtClean="0">
                <a:ln>
                  <a:noFill/>
                </a:ln>
                <a:solidFill>
                  <a:schemeClr val="tx1"/>
                </a:solidFill>
                <a:effectLst/>
                <a:uLnTx/>
                <a:uFillTx/>
                <a:latin typeface="+mn-lt"/>
                <a:ea typeface="+mn-ea"/>
                <a:cs typeface="+mn-cs"/>
              </a:rPr>
              <a:t>Fuente: INEC</a:t>
            </a:r>
          </a:p>
          <a:p>
            <a:pPr marL="273050" marR="18288" lvl="0" indent="-255588" algn="just" defTabSz="914400" rtl="0" eaLnBrk="1" fontAlgn="auto" latinLnBrk="0" hangingPunct="1">
              <a:lnSpc>
                <a:spcPct val="100000"/>
              </a:lnSpc>
              <a:spcBef>
                <a:spcPts val="0"/>
              </a:spcBef>
              <a:spcAft>
                <a:spcPts val="0"/>
              </a:spcAft>
              <a:buClr>
                <a:schemeClr val="accent1"/>
              </a:buClr>
              <a:buSzPct val="80000"/>
              <a:tabLst/>
              <a:defRPr/>
            </a:pPr>
            <a:r>
              <a:rPr lang="es-EC" sz="1100" dirty="0" smtClean="0"/>
              <a:t>Elaboración: INEC, Junio 2009</a:t>
            </a:r>
            <a:endParaRPr kumimoji="0" lang="es-EC" sz="11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6" name="25 Imagen"/>
          <p:cNvPicPr/>
          <p:nvPr/>
        </p:nvPicPr>
        <p:blipFill>
          <a:blip r:embed="rId2" cstate="print"/>
          <a:srcRect l="9364" t="45763" r="49646" b="15536"/>
          <a:stretch>
            <a:fillRect/>
          </a:stretch>
        </p:blipFill>
        <p:spPr bwMode="auto">
          <a:xfrm>
            <a:off x="1357290" y="4000504"/>
            <a:ext cx="3929090" cy="2786082"/>
          </a:xfrm>
          <a:prstGeom prst="rect">
            <a:avLst/>
          </a:prstGeom>
          <a:noFill/>
          <a:ln w="9525">
            <a:noFill/>
            <a:miter lim="800000"/>
            <a:headEnd/>
            <a:tailEnd/>
          </a:ln>
        </p:spPr>
      </p:pic>
      <p:sp>
        <p:nvSpPr>
          <p:cNvPr id="28" name="2 Marcador de texto"/>
          <p:cNvSpPr txBox="1">
            <a:spLocks/>
          </p:cNvSpPr>
          <p:nvPr/>
        </p:nvSpPr>
        <p:spPr>
          <a:xfrm>
            <a:off x="633353" y="1071546"/>
            <a:ext cx="7867737" cy="642942"/>
          </a:xfrm>
          <a:prstGeom prst="rect">
            <a:avLst/>
          </a:prstGeom>
        </p:spPr>
        <p:txBody>
          <a:bodyPr vert="horz" anchor="t">
            <a:normAutofit/>
          </a:bodyPr>
          <a:lstStyle/>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EC" sz="14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55588"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EC" sz="1400" b="0" i="0" u="none" strike="noStrike" kern="1200" cap="none" spc="0" normalizeH="0" baseline="0" noProof="0" smtClean="0">
                <a:ln>
                  <a:noFill/>
                </a:ln>
                <a:solidFill>
                  <a:schemeClr val="tx1"/>
                </a:solidFill>
                <a:effectLst/>
                <a:uLnTx/>
                <a:uFillTx/>
                <a:latin typeface="+mn-lt"/>
                <a:ea typeface="+mn-ea"/>
                <a:cs typeface="+mn-cs"/>
              </a:rPr>
              <a:t>139 empresas			Industria Procesadora de Alimentos en Quito.</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562</TotalTime>
  <Words>1796</Words>
  <Application>Microsoft Office PowerPoint</Application>
  <PresentationFormat>Presentación en pantalla (4:3)</PresentationFormat>
  <Paragraphs>268</Paragraphs>
  <Slides>27</Slides>
  <Notes>1</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Brío</vt:lpstr>
      <vt:lpstr>Estudio de Factibilidad para la creación de una Consultora de Prevención de Riesgos del Trabajo en la Industria Alimenticia en la Ciudad de Quito, provincia de Pichincha</vt:lpstr>
      <vt:lpstr>OBJETIVOS</vt:lpstr>
      <vt:lpstr>JUSTIFICACIÓN</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Company>PUDELECO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Factibilidad para la creación de una Consultora de Prevención de Riesgos del Trabajo en la Industria Alimenticia en la Ciudad de Quito, provincia de Pichincha</dc:title>
  <dc:creator>Carolina Oviedo</dc:creator>
  <cp:lastModifiedBy>Carolina Oviedo</cp:lastModifiedBy>
  <cp:revision>65</cp:revision>
  <dcterms:created xsi:type="dcterms:W3CDTF">2010-09-17T23:22:42Z</dcterms:created>
  <dcterms:modified xsi:type="dcterms:W3CDTF">2010-09-24T15:36:45Z</dcterms:modified>
</cp:coreProperties>
</file>