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2" r:id="rId1"/>
  </p:sldMasterIdLst>
  <p:notesMasterIdLst>
    <p:notesMasterId r:id="rId35"/>
  </p:notesMasterIdLst>
  <p:sldIdLst>
    <p:sldId id="282" r:id="rId2"/>
    <p:sldId id="291" r:id="rId3"/>
    <p:sldId id="292" r:id="rId4"/>
    <p:sldId id="294" r:id="rId5"/>
    <p:sldId id="293" r:id="rId6"/>
    <p:sldId id="289" r:id="rId7"/>
    <p:sldId id="267" r:id="rId8"/>
    <p:sldId id="295" r:id="rId9"/>
    <p:sldId id="296" r:id="rId10"/>
    <p:sldId id="268" r:id="rId11"/>
    <p:sldId id="297" r:id="rId12"/>
    <p:sldId id="298" r:id="rId13"/>
    <p:sldId id="299" r:id="rId14"/>
    <p:sldId id="300" r:id="rId15"/>
    <p:sldId id="269" r:id="rId16"/>
    <p:sldId id="270" r:id="rId17"/>
    <p:sldId id="271" r:id="rId18"/>
    <p:sldId id="290" r:id="rId19"/>
    <p:sldId id="284" r:id="rId20"/>
    <p:sldId id="273" r:id="rId21"/>
    <p:sldId id="274" r:id="rId22"/>
    <p:sldId id="275" r:id="rId23"/>
    <p:sldId id="276" r:id="rId24"/>
    <p:sldId id="277" r:id="rId25"/>
    <p:sldId id="278" r:id="rId26"/>
    <p:sldId id="301" r:id="rId27"/>
    <p:sldId id="302" r:id="rId28"/>
    <p:sldId id="279" r:id="rId29"/>
    <p:sldId id="280" r:id="rId30"/>
    <p:sldId id="281" r:id="rId31"/>
    <p:sldId id="288" r:id="rId32"/>
    <p:sldId id="285" r:id="rId33"/>
    <p:sldId id="286" r:id="rId34"/>
  </p:sldIdLst>
  <p:sldSz cx="9144000" cy="6858000" type="screen4x3"/>
  <p:notesSz cx="6858000" cy="9144000"/>
  <p:defaultTextStyle>
    <a:defPPr>
      <a:defRPr lang="es-ES_trad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0000"/>
    <a:srgbClr val="000066"/>
    <a:srgbClr val="FFFFFF"/>
    <a:srgbClr val="FFFF00"/>
    <a:srgbClr val="009900"/>
    <a:srgbClr val="FFCC00"/>
    <a:srgbClr val="FFCC66"/>
    <a:srgbClr val="660066"/>
    <a:srgbClr val="A50021"/>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97333" autoAdjust="0"/>
  </p:normalViewPr>
  <p:slideViewPr>
    <p:cSldViewPr>
      <p:cViewPr>
        <p:scale>
          <a:sx n="73" d="100"/>
          <a:sy n="73" d="100"/>
        </p:scale>
        <p:origin x="-600" y="-264"/>
      </p:cViewPr>
      <p:guideLst>
        <p:guide orient="horz" pos="2160"/>
        <p:guide pos="2880"/>
      </p:guideLst>
    </p:cSldViewPr>
  </p:slideViewPr>
  <p:outlineViewPr>
    <p:cViewPr>
      <p:scale>
        <a:sx n="33" d="100"/>
        <a:sy n="33" d="100"/>
      </p:scale>
      <p:origin x="54" y="990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1" d="100"/>
          <a:sy n="41" d="100"/>
        </p:scale>
        <p:origin x="-1470"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_tradnl"/>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_tradnl"/>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_tradnl"/>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84D7E54-59B2-4402-9A13-11457ECE79BE}" type="slidenum">
              <a:rPr lang="es-ES_tradnl"/>
              <a:pPr/>
              <a:t>‹Nº›</a:t>
            </a:fld>
            <a:endParaRPr lang="es-ES_trad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dondear rectángulo de esquina diagonal"/>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Título"/>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fecha"/>
          <p:cNvSpPr>
            <a:spLocks noGrp="1"/>
          </p:cNvSpPr>
          <p:nvPr>
            <p:ph type="dt" sz="half" idx="10"/>
          </p:nvPr>
        </p:nvSpPr>
        <p:spPr>
          <a:xfrm>
            <a:off x="5562600" y="6509004"/>
            <a:ext cx="3002280" cy="274320"/>
          </a:xfrm>
        </p:spPr>
        <p:txBody>
          <a:bodyPr vert="horz" rtlCol="0"/>
          <a:lstStyle>
            <a:extLst/>
          </a:lstStyle>
          <a:p>
            <a:endParaRPr lang="es-ES_tradnl"/>
          </a:p>
        </p:txBody>
      </p:sp>
      <p:sp>
        <p:nvSpPr>
          <p:cNvPr id="11" name="10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2996631A-D73A-421F-9E4D-4D0558680476}" type="slidenum">
              <a:rPr lang="es-ES_tradnl" smtClean="0"/>
              <a:pPr/>
              <a:t>‹Nº›</a:t>
            </a:fld>
            <a:endParaRPr lang="es-ES_tradnl"/>
          </a:p>
        </p:txBody>
      </p:sp>
      <p:sp>
        <p:nvSpPr>
          <p:cNvPr id="12" name="11 Marcador de pie de página"/>
          <p:cNvSpPr>
            <a:spLocks noGrp="1"/>
          </p:cNvSpPr>
          <p:nvPr>
            <p:ph type="ftr" sz="quarter" idx="12"/>
          </p:nvPr>
        </p:nvSpPr>
        <p:spPr>
          <a:xfrm>
            <a:off x="1600200" y="6509004"/>
            <a:ext cx="3907464" cy="274320"/>
          </a:xfrm>
        </p:spPr>
        <p:txBody>
          <a:bodyPr vert="horz" rtlCol="0"/>
          <a:lstStyle>
            <a:extLst/>
          </a:lstStyle>
          <a:p>
            <a:endParaRPr lang="es-ES_tradnl"/>
          </a:p>
        </p:txBody>
      </p:sp>
    </p:spTree>
  </p:cSld>
  <p:clrMapOvr>
    <a:masterClrMapping/>
  </p:clrMapOvr>
  <p:transition spd="slow">
    <p:split orient="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s-ES_tradnl"/>
          </a:p>
        </p:txBody>
      </p:sp>
      <p:sp>
        <p:nvSpPr>
          <p:cNvPr id="5" name="4 Marcador de pie de página"/>
          <p:cNvSpPr>
            <a:spLocks noGrp="1"/>
          </p:cNvSpPr>
          <p:nvPr>
            <p:ph type="ftr" sz="quarter" idx="11"/>
          </p:nvPr>
        </p:nvSpPr>
        <p:spPr/>
        <p:txBody>
          <a:bodyPr/>
          <a:lstStyle>
            <a:extLst/>
          </a:lstStyle>
          <a:p>
            <a:endParaRPr lang="es-ES_tradnl"/>
          </a:p>
        </p:txBody>
      </p:sp>
      <p:sp>
        <p:nvSpPr>
          <p:cNvPr id="6" name="5 Marcador de número de diapositiva"/>
          <p:cNvSpPr>
            <a:spLocks noGrp="1"/>
          </p:cNvSpPr>
          <p:nvPr>
            <p:ph type="sldNum" sz="quarter" idx="12"/>
          </p:nvPr>
        </p:nvSpPr>
        <p:spPr/>
        <p:txBody>
          <a:bodyPr/>
          <a:lstStyle>
            <a:extLst/>
          </a:lstStyle>
          <a:p>
            <a:fld id="{2A4F0C25-E220-4A94-AB44-972D0537917E}" type="slidenum">
              <a:rPr lang="es-ES_tradnl" smtClean="0"/>
              <a:pPr/>
              <a:t>‹Nº›</a:t>
            </a:fld>
            <a:endParaRPr lang="es-ES_tradnl"/>
          </a:p>
        </p:txBody>
      </p:sp>
    </p:spTree>
  </p:cSld>
  <p:clrMapOvr>
    <a:masterClrMapping/>
  </p:clrMapOvr>
  <p:transition spd="slow">
    <p:split orient="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lgn="l">
              <a:defRPr/>
            </a:lvl1pPr>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s-ES_tradnl"/>
          </a:p>
        </p:txBody>
      </p:sp>
      <p:sp>
        <p:nvSpPr>
          <p:cNvPr id="5" name="4 Marcador de pie de página"/>
          <p:cNvSpPr>
            <a:spLocks noGrp="1"/>
          </p:cNvSpPr>
          <p:nvPr>
            <p:ph type="ftr" sz="quarter" idx="11"/>
          </p:nvPr>
        </p:nvSpPr>
        <p:spPr/>
        <p:txBody>
          <a:bodyPr/>
          <a:lstStyle>
            <a:extLst/>
          </a:lstStyle>
          <a:p>
            <a:endParaRPr lang="es-ES_tradnl"/>
          </a:p>
        </p:txBody>
      </p:sp>
      <p:sp>
        <p:nvSpPr>
          <p:cNvPr id="6" name="5 Marcador de número de diapositiva"/>
          <p:cNvSpPr>
            <a:spLocks noGrp="1"/>
          </p:cNvSpPr>
          <p:nvPr>
            <p:ph type="sldNum" sz="quarter" idx="12"/>
          </p:nvPr>
        </p:nvSpPr>
        <p:spPr/>
        <p:txBody>
          <a:bodyPr/>
          <a:lstStyle>
            <a:extLst/>
          </a:lstStyle>
          <a:p>
            <a:fld id="{6BCFD3E8-0DA6-4E83-A702-B0C8DD3F65E4}" type="slidenum">
              <a:rPr lang="es-ES_tradnl" smtClean="0"/>
              <a:pPr/>
              <a:t>‹Nº›</a:t>
            </a:fld>
            <a:endParaRPr lang="es-ES_tradnl"/>
          </a:p>
        </p:txBody>
      </p:sp>
    </p:spTree>
  </p:cSld>
  <p:clrMapOvr>
    <a:masterClrMapping/>
  </p:clrMapOvr>
  <p:transition spd="slow">
    <p:split orient="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s-ES_tradnl"/>
          </a:p>
        </p:txBody>
      </p:sp>
      <p:sp>
        <p:nvSpPr>
          <p:cNvPr id="5" name="4 Marcador de pie de página"/>
          <p:cNvSpPr>
            <a:spLocks noGrp="1"/>
          </p:cNvSpPr>
          <p:nvPr>
            <p:ph type="ftr" sz="quarter" idx="11"/>
          </p:nvPr>
        </p:nvSpPr>
        <p:spPr/>
        <p:txBody>
          <a:bodyPr/>
          <a:lstStyle>
            <a:extLst/>
          </a:lstStyle>
          <a:p>
            <a:endParaRPr lang="es-ES_tradnl"/>
          </a:p>
        </p:txBody>
      </p:sp>
      <p:sp>
        <p:nvSpPr>
          <p:cNvPr id="6" name="5 Marcador de número de diapositiva"/>
          <p:cNvSpPr>
            <a:spLocks noGrp="1"/>
          </p:cNvSpPr>
          <p:nvPr>
            <p:ph type="sldNum" sz="quarter" idx="12"/>
          </p:nvPr>
        </p:nvSpPr>
        <p:spPr/>
        <p:txBody>
          <a:bodyPr/>
          <a:lstStyle>
            <a:extLst/>
          </a:lstStyle>
          <a:p>
            <a:fld id="{F9B56878-45B6-437E-B176-58B2D198BB96}" type="slidenum">
              <a:rPr lang="es-ES_tradnl" smtClean="0"/>
              <a:pPr/>
              <a:t>‹Nº›</a:t>
            </a:fld>
            <a:endParaRPr lang="es-ES_tradnl"/>
          </a:p>
        </p:txBody>
      </p:sp>
    </p:spTree>
  </p:cSld>
  <p:clrMapOvr>
    <a:masterClrMapping/>
  </p:clrMapOvr>
  <p:transition spd="slow">
    <p:split orient="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7" name="6 Rectángulo"/>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a:xfrm>
            <a:off x="5562600" y="6513670"/>
            <a:ext cx="3002280" cy="274320"/>
          </a:xfrm>
        </p:spPr>
        <p:txBody>
          <a:bodyPr vert="horz" rtlCol="0"/>
          <a:lstStyle>
            <a:extLst/>
          </a:lstStyle>
          <a:p>
            <a:endParaRPr lang="es-ES_tradnl"/>
          </a:p>
        </p:txBody>
      </p:sp>
      <p:sp>
        <p:nvSpPr>
          <p:cNvPr id="9" name="8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69D31A3-B2CA-4B28-A7F1-0B4A05E5AB93}" type="slidenum">
              <a:rPr lang="es-ES_tradnl" smtClean="0"/>
              <a:pPr/>
              <a:t>‹Nº›</a:t>
            </a:fld>
            <a:endParaRPr lang="es-ES_tradnl"/>
          </a:p>
        </p:txBody>
      </p:sp>
      <p:sp>
        <p:nvSpPr>
          <p:cNvPr id="10" name="9 Marcador de pie de página"/>
          <p:cNvSpPr>
            <a:spLocks noGrp="1"/>
          </p:cNvSpPr>
          <p:nvPr>
            <p:ph type="ftr" sz="quarter" idx="12"/>
          </p:nvPr>
        </p:nvSpPr>
        <p:spPr>
          <a:xfrm>
            <a:off x="1600200" y="6513670"/>
            <a:ext cx="3907464" cy="274320"/>
          </a:xfrm>
        </p:spPr>
        <p:txBody>
          <a:bodyPr vert="horz" rtlCol="0"/>
          <a:lstStyle>
            <a:extLst/>
          </a:lstStyle>
          <a:p>
            <a:endParaRPr lang="es-ES_tradnl"/>
          </a:p>
        </p:txBody>
      </p:sp>
    </p:spTree>
  </p:cSld>
  <p:clrMapOvr>
    <a:overrideClrMapping bg1="dk1" tx1="lt1" bg2="dk2" tx2="lt2" accent1="accent1" accent2="accent2" accent3="accent3" accent4="accent4" accent5="accent5" accent6="accent6" hlink="hlink" folHlink="folHlink"/>
  </p:clrMapOvr>
  <p:transition spd="slow">
    <p:split orient="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endParaRPr lang="es-ES_tradnl"/>
          </a:p>
        </p:txBody>
      </p:sp>
      <p:sp>
        <p:nvSpPr>
          <p:cNvPr id="6" name="5 Marcador de pie de página"/>
          <p:cNvSpPr>
            <a:spLocks noGrp="1"/>
          </p:cNvSpPr>
          <p:nvPr>
            <p:ph type="ftr" sz="quarter" idx="11"/>
          </p:nvPr>
        </p:nvSpPr>
        <p:spPr/>
        <p:txBody>
          <a:bodyPr/>
          <a:lstStyle>
            <a:extLst/>
          </a:lstStyle>
          <a:p>
            <a:endParaRPr lang="es-ES_tradnl"/>
          </a:p>
        </p:txBody>
      </p:sp>
      <p:sp>
        <p:nvSpPr>
          <p:cNvPr id="7" name="6 Marcador de número de diapositiva"/>
          <p:cNvSpPr>
            <a:spLocks noGrp="1"/>
          </p:cNvSpPr>
          <p:nvPr>
            <p:ph type="sldNum" sz="quarter" idx="12"/>
          </p:nvPr>
        </p:nvSpPr>
        <p:spPr>
          <a:xfrm>
            <a:off x="8641080" y="6514568"/>
            <a:ext cx="464288" cy="274320"/>
          </a:xfrm>
        </p:spPr>
        <p:txBody>
          <a:bodyPr/>
          <a:lstStyle>
            <a:extLst/>
          </a:lstStyle>
          <a:p>
            <a:fld id="{3708E3DB-6556-451C-86FE-8C9216BEF2FB}" type="slidenum">
              <a:rPr lang="es-ES_tradnl" smtClean="0"/>
              <a:pPr/>
              <a:t>‹Nº›</a:t>
            </a:fld>
            <a:endParaRPr lang="es-ES_tradnl"/>
          </a:p>
        </p:txBody>
      </p:sp>
      <p:sp>
        <p:nvSpPr>
          <p:cNvPr id="10" name="9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p:split orient="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Rectángulo"/>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Título"/>
          <p:cNvSpPr>
            <a:spLocks noGrp="1"/>
          </p:cNvSpPr>
          <p:nvPr>
            <p:ph type="title"/>
          </p:nvPr>
        </p:nvSpPr>
        <p:spPr>
          <a:xfrm>
            <a:off x="457200" y="251948"/>
            <a:ext cx="8229600"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endParaRPr lang="es-ES_tradnl"/>
          </a:p>
        </p:txBody>
      </p:sp>
      <p:sp>
        <p:nvSpPr>
          <p:cNvPr id="8" name="7 Marcador de pie de página"/>
          <p:cNvSpPr>
            <a:spLocks noGrp="1"/>
          </p:cNvSpPr>
          <p:nvPr>
            <p:ph type="ftr" sz="quarter" idx="11"/>
          </p:nvPr>
        </p:nvSpPr>
        <p:spPr/>
        <p:txBody>
          <a:bodyPr/>
          <a:lstStyle>
            <a:extLst/>
          </a:lstStyle>
          <a:p>
            <a:endParaRPr lang="es-ES_tradnl"/>
          </a:p>
        </p:txBody>
      </p:sp>
      <p:sp>
        <p:nvSpPr>
          <p:cNvPr id="9" name="8 Marcador de número de diapositiva"/>
          <p:cNvSpPr>
            <a:spLocks noGrp="1"/>
          </p:cNvSpPr>
          <p:nvPr>
            <p:ph type="sldNum" sz="quarter" idx="12"/>
          </p:nvPr>
        </p:nvSpPr>
        <p:spPr>
          <a:xfrm>
            <a:off x="8641080" y="6514568"/>
            <a:ext cx="464288" cy="274320"/>
          </a:xfrm>
        </p:spPr>
        <p:txBody>
          <a:bodyPr/>
          <a:lstStyle>
            <a:extLst/>
          </a:lstStyle>
          <a:p>
            <a:fld id="{91CE38BE-980B-4C50-A931-89B5871BB2E1}" type="slidenum">
              <a:rPr lang="es-ES_tradnl" smtClean="0"/>
              <a:pPr/>
              <a:t>‹Nº›</a:t>
            </a:fld>
            <a:endParaRPr lang="es-ES_tradnl"/>
          </a:p>
        </p:txBody>
      </p:sp>
    </p:spTree>
  </p:cSld>
  <p:clrMapOvr>
    <a:masterClrMapping/>
  </p:clrMapOvr>
  <p:transition spd="slow">
    <p:split orient="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218"/>
            <a:ext cx="8229600"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endParaRPr lang="es-ES_tradnl"/>
          </a:p>
        </p:txBody>
      </p:sp>
      <p:sp>
        <p:nvSpPr>
          <p:cNvPr id="4" name="3 Marcador de pie de página"/>
          <p:cNvSpPr>
            <a:spLocks noGrp="1"/>
          </p:cNvSpPr>
          <p:nvPr>
            <p:ph type="ftr" sz="quarter" idx="11"/>
          </p:nvPr>
        </p:nvSpPr>
        <p:spPr/>
        <p:txBody>
          <a:bodyPr/>
          <a:lstStyle>
            <a:extLst/>
          </a:lstStyle>
          <a:p>
            <a:endParaRPr lang="es-ES_tradnl"/>
          </a:p>
        </p:txBody>
      </p:sp>
      <p:sp>
        <p:nvSpPr>
          <p:cNvPr id="5" name="4 Marcador de número de diapositiva"/>
          <p:cNvSpPr>
            <a:spLocks noGrp="1"/>
          </p:cNvSpPr>
          <p:nvPr>
            <p:ph type="sldNum" sz="quarter" idx="12"/>
          </p:nvPr>
        </p:nvSpPr>
        <p:spPr/>
        <p:txBody>
          <a:bodyPr/>
          <a:lstStyle>
            <a:extLst/>
          </a:lstStyle>
          <a:p>
            <a:fld id="{4CD7FB2F-A0FF-49C0-AD7B-8DCB58FAFF0A}" type="slidenum">
              <a:rPr lang="es-ES_tradnl" smtClean="0"/>
              <a:pPr/>
              <a:t>‹Nº›</a:t>
            </a:fld>
            <a:endParaRPr lang="es-ES_tradnl"/>
          </a:p>
        </p:txBody>
      </p:sp>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p:split orient="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endParaRPr lang="es-ES_tradnl"/>
          </a:p>
        </p:txBody>
      </p:sp>
      <p:sp>
        <p:nvSpPr>
          <p:cNvPr id="3" name="2 Marcador de pie de página"/>
          <p:cNvSpPr>
            <a:spLocks noGrp="1"/>
          </p:cNvSpPr>
          <p:nvPr>
            <p:ph type="ftr" sz="quarter" idx="11"/>
          </p:nvPr>
        </p:nvSpPr>
        <p:spPr/>
        <p:txBody>
          <a:bodyPr/>
          <a:lstStyle>
            <a:extLst/>
          </a:lstStyle>
          <a:p>
            <a:endParaRPr lang="es-ES_tradnl"/>
          </a:p>
        </p:txBody>
      </p:sp>
      <p:sp>
        <p:nvSpPr>
          <p:cNvPr id="4" name="3 Marcador de número de diapositiva"/>
          <p:cNvSpPr>
            <a:spLocks noGrp="1"/>
          </p:cNvSpPr>
          <p:nvPr>
            <p:ph type="sldNum" sz="quarter" idx="12"/>
          </p:nvPr>
        </p:nvSpPr>
        <p:spPr/>
        <p:txBody>
          <a:bodyPr/>
          <a:lstStyle>
            <a:extLst/>
          </a:lstStyle>
          <a:p>
            <a:fld id="{65286A10-0F41-44D6-990C-61610ED36816}" type="slidenum">
              <a:rPr lang="es-ES_tradnl" smtClean="0"/>
              <a:pPr/>
              <a:t>‹Nº›</a:t>
            </a:fld>
            <a:endParaRPr lang="es-ES_tradnl"/>
          </a:p>
        </p:txBody>
      </p:sp>
    </p:spTree>
  </p:cSld>
  <p:clrMapOvr>
    <a:masterClrMapping/>
  </p:clrMapOvr>
  <p:transition spd="slow">
    <p:split orient="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8" name="7 Rectángulo"/>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963136" y="304800"/>
            <a:ext cx="3931920" cy="762000"/>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9" name="8 Marcador de fecha"/>
          <p:cNvSpPr>
            <a:spLocks noGrp="1"/>
          </p:cNvSpPr>
          <p:nvPr>
            <p:ph type="dt" sz="half" idx="10"/>
          </p:nvPr>
        </p:nvSpPr>
        <p:spPr>
          <a:xfrm>
            <a:off x="5562600" y="6513670"/>
            <a:ext cx="3002280" cy="274320"/>
          </a:xfrm>
        </p:spPr>
        <p:txBody>
          <a:bodyPr vert="horz" rtlCol="0"/>
          <a:lstStyle>
            <a:extLst/>
          </a:lstStyle>
          <a:p>
            <a:endParaRPr lang="es-ES_tradnl"/>
          </a:p>
        </p:txBody>
      </p:sp>
      <p:sp>
        <p:nvSpPr>
          <p:cNvPr id="10" name="9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9FA3E38-E8CB-432E-BC6E-37F3CC14301E}" type="slidenum">
              <a:rPr lang="es-ES_tradnl" smtClean="0"/>
              <a:pPr/>
              <a:t>‹Nº›</a:t>
            </a:fld>
            <a:endParaRPr lang="es-ES_tradnl"/>
          </a:p>
        </p:txBody>
      </p:sp>
      <p:sp>
        <p:nvSpPr>
          <p:cNvPr id="11" name="10 Marcador de pie de página"/>
          <p:cNvSpPr>
            <a:spLocks noGrp="1"/>
          </p:cNvSpPr>
          <p:nvPr>
            <p:ph type="ftr" sz="quarter" idx="12"/>
          </p:nvPr>
        </p:nvSpPr>
        <p:spPr>
          <a:xfrm>
            <a:off x="1600200" y="6513670"/>
            <a:ext cx="3907464" cy="274320"/>
          </a:xfrm>
        </p:spPr>
        <p:txBody>
          <a:bodyPr vert="horz" rtlCol="0"/>
          <a:lstStyle>
            <a:extLst/>
          </a:lstStyle>
          <a:p>
            <a:endParaRPr lang="es-ES_tradnl"/>
          </a:p>
        </p:txBody>
      </p:sp>
    </p:spTree>
  </p:cSld>
  <p:clrMapOvr>
    <a:overrideClrMapping bg1="dk1" tx1="lt1" bg2="dk2" tx2="lt2" accent1="accent1" accent2="accent2" accent3="accent3" accent4="accent4" accent5="accent5" accent6="accent6" hlink="hlink" folHlink="folHlink"/>
  </p:clrMapOvr>
  <p:transition spd="slow">
    <p:split orient="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8" name="7 Marcador de fecha"/>
          <p:cNvSpPr>
            <a:spLocks noGrp="1"/>
          </p:cNvSpPr>
          <p:nvPr>
            <p:ph type="dt" sz="half" idx="10"/>
          </p:nvPr>
        </p:nvSpPr>
        <p:spPr>
          <a:xfrm>
            <a:off x="5562600" y="6509004"/>
            <a:ext cx="3002280" cy="274320"/>
          </a:xfrm>
        </p:spPr>
        <p:txBody>
          <a:bodyPr vert="horz" rtlCol="0"/>
          <a:lstStyle>
            <a:extLst/>
          </a:lstStyle>
          <a:p>
            <a:endParaRPr lang="es-ES_tradnl"/>
          </a:p>
        </p:txBody>
      </p:sp>
      <p:sp>
        <p:nvSpPr>
          <p:cNvPr id="9" name="8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FA5BBE3-7D8F-4517-A579-3079248A3F4A}" type="slidenum">
              <a:rPr lang="es-ES_tradnl" smtClean="0"/>
              <a:pPr/>
              <a:t>‹Nº›</a:t>
            </a:fld>
            <a:endParaRPr lang="es-ES_tradnl"/>
          </a:p>
        </p:txBody>
      </p:sp>
      <p:sp>
        <p:nvSpPr>
          <p:cNvPr id="10" name="9 Marcador de pie de página"/>
          <p:cNvSpPr>
            <a:spLocks noGrp="1"/>
          </p:cNvSpPr>
          <p:nvPr>
            <p:ph type="ftr" sz="quarter" idx="12"/>
          </p:nvPr>
        </p:nvSpPr>
        <p:spPr>
          <a:xfrm>
            <a:off x="1600200" y="6509004"/>
            <a:ext cx="3907464" cy="274320"/>
          </a:xfrm>
        </p:spPr>
        <p:txBody>
          <a:bodyPr vert="horz" rtlCol="0"/>
          <a:lstStyle>
            <a:extLst/>
          </a:lstStyle>
          <a:p>
            <a:endParaRPr lang="es-ES_tradnl"/>
          </a:p>
        </p:txBody>
      </p:sp>
    </p:spTree>
  </p:cSld>
  <p:clrMapOvr>
    <a:masterClrMapping/>
  </p:clrMapOvr>
  <p:transition spd="slow">
    <p:split orient="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pie de página"/>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s-ES_tradnl"/>
          </a:p>
        </p:txBody>
      </p:sp>
      <p:sp>
        <p:nvSpPr>
          <p:cNvPr id="14" name="13 Marcador de fecha"/>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endParaRPr lang="es-ES_tradnl"/>
          </a:p>
        </p:txBody>
      </p:sp>
      <p:sp>
        <p:nvSpPr>
          <p:cNvPr id="23" name="22 Marcador de número de diapositiva"/>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07320DED-AB11-4D56-AA89-FA27F5424953}" type="slidenum">
              <a:rPr lang="es-ES_tradnl" smtClean="0"/>
              <a:pPr/>
              <a:t>‹Nº›</a:t>
            </a:fld>
            <a:endParaRPr lang="es-ES_tradnl"/>
          </a:p>
        </p:txBody>
      </p:sp>
      <p:sp>
        <p:nvSpPr>
          <p:cNvPr id="22" name="21 Marcador de título"/>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split orient="vert"/>
  </p:transition>
  <p:timing>
    <p:tnLst>
      <p:par>
        <p:cTn id="1" dur="indefinite" restart="never" nodeType="tmRoot"/>
      </p:par>
    </p:tnLst>
  </p:timing>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gif"/></Relationships>
</file>

<file path=ppt/slides/_rels/slide1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futbolclubcumbaya.com/wp-content/uploads/2009/09/imagen-3.png" TargetMode="External"/><Relationship Id="rId3" Type="http://schemas.openxmlformats.org/officeDocument/2006/relationships/image" Target="../media/image55.jpeg"/><Relationship Id="rId7" Type="http://schemas.openxmlformats.org/officeDocument/2006/relationships/image" Target="../media/image57.gif"/><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hyperlink" Target="http://futbolclubcumbaya.com/wp-content/uploads/2009/10/saludando.gif" TargetMode="External"/><Relationship Id="rId11" Type="http://schemas.openxmlformats.org/officeDocument/2006/relationships/image" Target="../media/image60.jpeg"/><Relationship Id="rId5" Type="http://schemas.openxmlformats.org/officeDocument/2006/relationships/image" Target="../media/image56.png"/><Relationship Id="rId10" Type="http://schemas.openxmlformats.org/officeDocument/2006/relationships/image" Target="../media/image59.jpeg"/><Relationship Id="rId4" Type="http://schemas.openxmlformats.org/officeDocument/2006/relationships/hyperlink" Target="http://futbolclubcumbaya.com/wp-content/uploads/2009/04/imagen-1.png" TargetMode="External"/><Relationship Id="rId9" Type="http://schemas.openxmlformats.org/officeDocument/2006/relationships/image" Target="../media/image5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image" Target="../media/image61.jpeg"/><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2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2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2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2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88.gif"/><Relationship Id="rId2" Type="http://schemas.openxmlformats.org/officeDocument/2006/relationships/image" Target="../media/image87.gif"/><Relationship Id="rId1" Type="http://schemas.openxmlformats.org/officeDocument/2006/relationships/slideLayout" Target="../slideLayouts/slideLayout2.xml"/><Relationship Id="rId4" Type="http://schemas.openxmlformats.org/officeDocument/2006/relationships/image" Target="../media/image89.gif"/></Relationships>
</file>

<file path=ppt/slides/_rels/slide3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93.jpeg"/><Relationship Id="rId4" Type="http://schemas.openxmlformats.org/officeDocument/2006/relationships/image" Target="../media/image92.jpeg"/></Relationships>
</file>

<file path=ppt/slides/_rels/slide32.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71538" y="285728"/>
            <a:ext cx="5843606" cy="1071570"/>
          </a:xfrm>
        </p:spPr>
        <p:txBody>
          <a:bodyPr>
            <a:normAutofit fontScale="90000"/>
          </a:bodyPr>
          <a:lstStyle/>
          <a:p>
            <a:r>
              <a:rPr lang="es-MX" sz="2800" dirty="0" smtClean="0">
                <a:solidFill>
                  <a:srgbClr val="FFFF00"/>
                </a:solidFill>
                <a:latin typeface="Bauhaus 93" pitchFamily="82" charset="0"/>
              </a:rPr>
              <a:t/>
            </a:r>
            <a:br>
              <a:rPr lang="es-MX" sz="2800" dirty="0" smtClean="0">
                <a:solidFill>
                  <a:srgbClr val="FFFF00"/>
                </a:solidFill>
                <a:latin typeface="Bauhaus 93" pitchFamily="82" charset="0"/>
              </a:rPr>
            </a:br>
            <a:r>
              <a:rPr lang="es-MX" sz="2800" dirty="0" smtClean="0">
                <a:solidFill>
                  <a:srgbClr val="FFFF00"/>
                </a:solidFill>
                <a:latin typeface="Bauhaus 93" pitchFamily="82" charset="0"/>
              </a:rPr>
              <a:t/>
            </a:r>
            <a:br>
              <a:rPr lang="es-MX" sz="2800" dirty="0" smtClean="0">
                <a:solidFill>
                  <a:srgbClr val="FFFF00"/>
                </a:solidFill>
                <a:latin typeface="Bauhaus 93" pitchFamily="82" charset="0"/>
              </a:rPr>
            </a:br>
            <a:r>
              <a:rPr lang="es-MX" sz="2800" dirty="0" smtClean="0">
                <a:solidFill>
                  <a:srgbClr val="FFFF00"/>
                </a:solidFill>
                <a:latin typeface="Bauhaus 93" pitchFamily="82" charset="0"/>
              </a:rPr>
              <a:t/>
            </a:r>
            <a:br>
              <a:rPr lang="es-MX" sz="2800" dirty="0" smtClean="0">
                <a:solidFill>
                  <a:srgbClr val="FFFF00"/>
                </a:solidFill>
                <a:latin typeface="Bauhaus 93" pitchFamily="82" charset="0"/>
              </a:rPr>
            </a:br>
            <a:r>
              <a:rPr lang="es-MX" sz="2800" dirty="0" smtClean="0">
                <a:solidFill>
                  <a:srgbClr val="FFFF00"/>
                </a:solidFill>
                <a:latin typeface="Bauhaus 93" pitchFamily="82" charset="0"/>
              </a:rPr>
              <a:t/>
            </a:r>
            <a:br>
              <a:rPr lang="es-MX" sz="2800" dirty="0" smtClean="0">
                <a:solidFill>
                  <a:srgbClr val="FFFF00"/>
                </a:solidFill>
                <a:latin typeface="Bauhaus 93" pitchFamily="82" charset="0"/>
              </a:rPr>
            </a:br>
            <a:r>
              <a:rPr lang="es-MX" sz="2800" dirty="0" smtClean="0">
                <a:solidFill>
                  <a:srgbClr val="FFFF00"/>
                </a:solidFill>
                <a:latin typeface="Bauhaus 93" pitchFamily="82" charset="0"/>
              </a:rPr>
              <a:t/>
            </a:r>
            <a:br>
              <a:rPr lang="es-MX" sz="2800" dirty="0" smtClean="0">
                <a:solidFill>
                  <a:srgbClr val="FFFF00"/>
                </a:solidFill>
                <a:latin typeface="Bauhaus 93" pitchFamily="82" charset="0"/>
              </a:rPr>
            </a:br>
            <a:r>
              <a:rPr lang="es-MX" sz="2800" dirty="0" smtClean="0">
                <a:solidFill>
                  <a:srgbClr val="FFFF00"/>
                </a:solidFill>
                <a:latin typeface="Bauhaus 93" pitchFamily="82" charset="0"/>
              </a:rPr>
              <a:t/>
            </a:r>
            <a:br>
              <a:rPr lang="es-MX" sz="2800" dirty="0" smtClean="0">
                <a:solidFill>
                  <a:srgbClr val="FFFF00"/>
                </a:solidFill>
                <a:latin typeface="Bauhaus 93" pitchFamily="82" charset="0"/>
              </a:rPr>
            </a:br>
            <a:r>
              <a:rPr lang="es-MX" sz="2800" dirty="0" smtClean="0">
                <a:solidFill>
                  <a:srgbClr val="FFFF00"/>
                </a:solidFill>
                <a:latin typeface="Bauhaus 93" pitchFamily="82" charset="0"/>
              </a:rPr>
              <a:t/>
            </a:r>
            <a:br>
              <a:rPr lang="es-MX" sz="2800" dirty="0" smtClean="0">
                <a:solidFill>
                  <a:srgbClr val="FFFF00"/>
                </a:solidFill>
                <a:latin typeface="Bauhaus 93" pitchFamily="82" charset="0"/>
              </a:rPr>
            </a:br>
            <a:r>
              <a:rPr lang="es-MX" sz="2800" dirty="0" smtClean="0">
                <a:solidFill>
                  <a:srgbClr val="FFFF00"/>
                </a:solidFill>
                <a:latin typeface="Bauhaus 93" pitchFamily="82" charset="0"/>
              </a:rPr>
              <a:t/>
            </a:r>
            <a:br>
              <a:rPr lang="es-MX" sz="2800" dirty="0" smtClean="0">
                <a:solidFill>
                  <a:srgbClr val="FFFF00"/>
                </a:solidFill>
                <a:latin typeface="Bauhaus 93" pitchFamily="82" charset="0"/>
              </a:rPr>
            </a:br>
            <a:r>
              <a:rPr lang="es-MX" sz="2800" dirty="0" smtClean="0">
                <a:solidFill>
                  <a:srgbClr val="FFFF00"/>
                </a:solidFill>
                <a:latin typeface="Bauhaus 93" pitchFamily="82" charset="0"/>
              </a:rPr>
              <a:t>UNIVERSIDAD TECNICA DEL NORTE</a:t>
            </a:r>
            <a:r>
              <a:rPr lang="es-EC" sz="2800" dirty="0" smtClean="0">
                <a:solidFill>
                  <a:srgbClr val="FFFF00"/>
                </a:solidFill>
                <a:latin typeface="Bauhaus 93" pitchFamily="82" charset="0"/>
              </a:rPr>
              <a:t/>
            </a:r>
            <a:br>
              <a:rPr lang="es-EC" sz="2800" dirty="0" smtClean="0">
                <a:solidFill>
                  <a:srgbClr val="FFFF00"/>
                </a:solidFill>
                <a:latin typeface="Bauhaus 93" pitchFamily="82" charset="0"/>
              </a:rPr>
            </a:br>
            <a:endParaRPr lang="es-ES" dirty="0">
              <a:solidFill>
                <a:srgbClr val="FFFF00"/>
              </a:solidFill>
              <a:latin typeface="Bauhaus 93" pitchFamily="82" charset="0"/>
            </a:endParaRPr>
          </a:p>
        </p:txBody>
      </p:sp>
      <p:sp>
        <p:nvSpPr>
          <p:cNvPr id="22531" name="Rectangle 3"/>
          <p:cNvSpPr>
            <a:spLocks noGrp="1" noChangeArrowheads="1"/>
          </p:cNvSpPr>
          <p:nvPr>
            <p:ph idx="1"/>
          </p:nvPr>
        </p:nvSpPr>
        <p:spPr>
          <a:xfrm>
            <a:off x="357158" y="2000240"/>
            <a:ext cx="8101042" cy="2286016"/>
          </a:xfrm>
        </p:spPr>
        <p:txBody>
          <a:bodyPr/>
          <a:lstStyle/>
          <a:p>
            <a:r>
              <a:rPr lang="es-MX" b="1" dirty="0" smtClean="0">
                <a:solidFill>
                  <a:srgbClr val="FFFFFF"/>
                </a:solidFill>
                <a:latin typeface="Calibri" pitchFamily="34" charset="0"/>
              </a:rPr>
              <a:t>TEMA: ESTUDIO DEL PROCESO DE PREPARACIÓN DEPORTIVA EN LAS ESCUELAS DE FÚTBOL DE LA CIUDAD DE QUITO,  ZONA URBANA,  EN EDADES DE 6 A 8 AÑOS.</a:t>
            </a:r>
            <a:endParaRPr lang="es-EC" b="1" dirty="0" smtClean="0">
              <a:solidFill>
                <a:srgbClr val="FFFFFF"/>
              </a:solidFill>
              <a:latin typeface="Calibri" pitchFamily="34" charset="0"/>
            </a:endParaRPr>
          </a:p>
          <a:p>
            <a:endParaRPr lang="es-ES" b="1" dirty="0">
              <a:solidFill>
                <a:schemeClr val="bg1"/>
              </a:solidFill>
              <a:latin typeface="Calibri" pitchFamily="34" charset="0"/>
            </a:endParaRPr>
          </a:p>
        </p:txBody>
      </p:sp>
      <p:sp>
        <p:nvSpPr>
          <p:cNvPr id="22533" name="Rectangle 5"/>
          <p:cNvSpPr>
            <a:spLocks noChangeArrowheads="1"/>
          </p:cNvSpPr>
          <p:nvPr/>
        </p:nvSpPr>
        <p:spPr bwMode="auto">
          <a:xfrm>
            <a:off x="285720" y="1000108"/>
            <a:ext cx="4500206" cy="338554"/>
          </a:xfrm>
          <a:prstGeom prst="rect">
            <a:avLst/>
          </a:prstGeom>
          <a:noFill/>
          <a:ln w="9525">
            <a:noFill/>
            <a:miter lim="800000"/>
            <a:headEnd/>
            <a:tailEnd/>
          </a:ln>
          <a:effectLst/>
        </p:spPr>
        <p:txBody>
          <a:bodyPr wrap="none">
            <a:spAutoFit/>
          </a:bodyPr>
          <a:lstStyle/>
          <a:p>
            <a:r>
              <a:rPr lang="es-MX" sz="1600" b="1" dirty="0" smtClean="0">
                <a:solidFill>
                  <a:srgbClr val="FFFF00"/>
                </a:solidFill>
                <a:effectLst>
                  <a:outerShdw blurRad="38100" dist="38100" dir="2700000" algn="tl">
                    <a:srgbClr val="000000">
                      <a:alpha val="43137"/>
                    </a:srgbClr>
                  </a:outerShdw>
                </a:effectLst>
                <a:latin typeface="Calibri" pitchFamily="34" charset="0"/>
              </a:rPr>
              <a:t>FACULTAD DE EDUCACION, CIENCIA Y TECNOLOGIA</a:t>
            </a:r>
            <a:endParaRPr lang="es-ES_tradnl" sz="1600" dirty="0">
              <a:solidFill>
                <a:srgbClr val="FFFF00"/>
              </a:solidFill>
              <a:effectLst>
                <a:outerShdw blurRad="38100" dist="38100" dir="2700000" algn="tl">
                  <a:srgbClr val="000000">
                    <a:alpha val="43137"/>
                  </a:srgbClr>
                </a:outerShdw>
              </a:effectLst>
              <a:latin typeface="Calibri" pitchFamily="34" charset="0"/>
            </a:endParaRPr>
          </a:p>
        </p:txBody>
      </p:sp>
      <p:sp>
        <p:nvSpPr>
          <p:cNvPr id="9" name="Rectangle 3"/>
          <p:cNvSpPr txBox="1">
            <a:spLocks noChangeArrowheads="1"/>
          </p:cNvSpPr>
          <p:nvPr/>
        </p:nvSpPr>
        <p:spPr bwMode="auto">
          <a:xfrm>
            <a:off x="4714876" y="5572140"/>
            <a:ext cx="4143372" cy="6429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a:r>
              <a:rPr lang="es-MX" sz="1600" dirty="0" smtClean="0">
                <a:solidFill>
                  <a:srgbClr val="FFFFFF"/>
                </a:solidFill>
                <a:latin typeface="Bauhaus 93" pitchFamily="82" charset="0"/>
              </a:rPr>
              <a:t>AUTORES: LAMIÑA LUGMAÑA EDWIN JAVIER</a:t>
            </a:r>
            <a:endParaRPr lang="es-EC" sz="1600" dirty="0" smtClean="0">
              <a:solidFill>
                <a:srgbClr val="FFFFFF"/>
              </a:solidFill>
              <a:latin typeface="Bauhaus 93" pitchFamily="82" charset="0"/>
            </a:endParaRPr>
          </a:p>
          <a:p>
            <a:pPr algn="r"/>
            <a:r>
              <a:rPr lang="es-MX" sz="1600" dirty="0" smtClean="0">
                <a:solidFill>
                  <a:srgbClr val="FFFFFF"/>
                </a:solidFill>
                <a:latin typeface="Bauhaus 93" pitchFamily="82" charset="0"/>
              </a:rPr>
              <a:t>VELOZ PARRA DARWIN VINICIO</a:t>
            </a:r>
            <a:endParaRPr lang="es-EC" sz="1600" dirty="0" smtClean="0">
              <a:solidFill>
                <a:srgbClr val="FFFFFF"/>
              </a:solidFill>
              <a:latin typeface="Bauhaus 93" pitchFamily="82"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s-ES" sz="3200" b="1" i="0" u="none" strike="noStrike" kern="0" cap="none" spc="0" normalizeH="0" baseline="0" noProof="0" dirty="0">
              <a:ln>
                <a:noFill/>
              </a:ln>
              <a:solidFill>
                <a:schemeClr val="bg1"/>
              </a:solidFill>
              <a:effectLst/>
              <a:uLnTx/>
              <a:uFillTx/>
              <a:latin typeface="Calibri" pitchFamily="34" charset="0"/>
              <a:ea typeface="+mn-ea"/>
              <a:cs typeface="+mn-cs"/>
            </a:endParaRPr>
          </a:p>
        </p:txBody>
      </p:sp>
      <p:sp>
        <p:nvSpPr>
          <p:cNvPr id="10" name="Rectangle 3"/>
          <p:cNvSpPr txBox="1">
            <a:spLocks noChangeArrowheads="1"/>
          </p:cNvSpPr>
          <p:nvPr/>
        </p:nvSpPr>
        <p:spPr bwMode="auto">
          <a:xfrm>
            <a:off x="571472" y="4714884"/>
            <a:ext cx="3000396" cy="5000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s-MX" sz="1600" dirty="0" smtClean="0">
                <a:solidFill>
                  <a:srgbClr val="FFFFFF"/>
                </a:solidFill>
                <a:latin typeface="Bauhaus 93" pitchFamily="82" charset="0"/>
              </a:rPr>
              <a:t>DIRECTOR: Msc. Fabián </a:t>
            </a:r>
            <a:r>
              <a:rPr lang="es-MX" sz="1600" dirty="0" err="1" smtClean="0">
                <a:solidFill>
                  <a:srgbClr val="FFFFFF"/>
                </a:solidFill>
                <a:latin typeface="Bauhaus 93" pitchFamily="82" charset="0"/>
              </a:rPr>
              <a:t>Posso</a:t>
            </a:r>
            <a:endParaRPr lang="es-EC" sz="1600" dirty="0" smtClean="0">
              <a:solidFill>
                <a:srgbClr val="FFFFFF"/>
              </a:solidFill>
              <a:latin typeface="Bauhaus 93" pitchFamily="82"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s-ES" sz="3200" b="1" i="0" u="none" strike="noStrike" kern="0" cap="none" spc="0" normalizeH="0" baseline="0" noProof="0" dirty="0">
              <a:ln>
                <a:noFill/>
              </a:ln>
              <a:solidFill>
                <a:srgbClr val="FFFFFF"/>
              </a:solidFill>
              <a:effectLst/>
              <a:uLnTx/>
              <a:uFillTx/>
              <a:latin typeface="Calibri" pitchFamily="34" charset="0"/>
              <a:ea typeface="+mn-ea"/>
              <a:cs typeface="+mn-cs"/>
            </a:endParaRPr>
          </a:p>
        </p:txBody>
      </p:sp>
      <p:sp>
        <p:nvSpPr>
          <p:cNvPr id="11" name="Rectangle 3"/>
          <p:cNvSpPr txBox="1">
            <a:spLocks noChangeArrowheads="1"/>
          </p:cNvSpPr>
          <p:nvPr/>
        </p:nvSpPr>
        <p:spPr bwMode="auto">
          <a:xfrm>
            <a:off x="2071670" y="5643578"/>
            <a:ext cx="1214446" cy="6429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s-MX" sz="3200" dirty="0" smtClean="0">
                <a:solidFill>
                  <a:srgbClr val="FFFFFF"/>
                </a:solidFill>
                <a:latin typeface="Bauhaus 93" pitchFamily="82" charset="0"/>
              </a:rPr>
              <a:t>2009</a:t>
            </a:r>
            <a:endParaRPr lang="es-EC" sz="3200" dirty="0" smtClean="0">
              <a:solidFill>
                <a:srgbClr val="FFFFFF"/>
              </a:solidFill>
              <a:latin typeface="Bauhaus 93" pitchFamily="82"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s-ES" sz="2800" b="1" i="0" u="none" strike="noStrike" kern="0" cap="none" spc="0" normalizeH="0" baseline="0" noProof="0" dirty="0">
              <a:ln>
                <a:noFill/>
              </a:ln>
              <a:solidFill>
                <a:schemeClr val="bg1"/>
              </a:solidFill>
              <a:effectLst/>
              <a:uLnTx/>
              <a:uFillTx/>
              <a:latin typeface="Calibri" pitchFamily="34" charset="0"/>
              <a:ea typeface="+mn-ea"/>
              <a:cs typeface="+mn-cs"/>
            </a:endParaRPr>
          </a:p>
        </p:txBody>
      </p:sp>
      <p:pic>
        <p:nvPicPr>
          <p:cNvPr id="1027" name="Picture 3"/>
          <p:cNvPicPr>
            <a:picLocks noChangeAspect="1" noChangeArrowheads="1"/>
          </p:cNvPicPr>
          <p:nvPr/>
        </p:nvPicPr>
        <p:blipFill>
          <a:blip r:embed="rId2" cstate="print"/>
          <a:srcRect/>
          <a:stretch>
            <a:fillRect/>
          </a:stretch>
        </p:blipFill>
        <p:spPr bwMode="auto">
          <a:xfrm rot="16200000">
            <a:off x="7786130" y="214871"/>
            <a:ext cx="1144136" cy="1142975"/>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p:cTn id="7" dur="2000" fill="hold"/>
                                        <p:tgtEl>
                                          <p:spTgt spid="22533"/>
                                        </p:tgtEl>
                                        <p:attrNameLst>
                                          <p:attrName>ppt_w</p:attrName>
                                        </p:attrNameLst>
                                      </p:cBhvr>
                                      <p:tavLst>
                                        <p:tav tm="0">
                                          <p:val>
                                            <p:fltVal val="0"/>
                                          </p:val>
                                        </p:tav>
                                        <p:tav tm="100000">
                                          <p:val>
                                            <p:strVal val="#ppt_w"/>
                                          </p:val>
                                        </p:tav>
                                      </p:tavLst>
                                    </p:anim>
                                    <p:anim calcmode="lin" valueType="num">
                                      <p:cBhvr>
                                        <p:cTn id="8" dur="2000" fill="hold"/>
                                        <p:tgtEl>
                                          <p:spTgt spid="22533"/>
                                        </p:tgtEl>
                                        <p:attrNameLst>
                                          <p:attrName>ppt_h</p:attrName>
                                        </p:attrNameLst>
                                      </p:cBhvr>
                                      <p:tavLst>
                                        <p:tav tm="0">
                                          <p:val>
                                            <p:fltVal val="0"/>
                                          </p:val>
                                        </p:tav>
                                        <p:tav tm="100000">
                                          <p:val>
                                            <p:strVal val="#ppt_h"/>
                                          </p:val>
                                        </p:tav>
                                      </p:tavLst>
                                    </p:anim>
                                    <p:anim calcmode="lin" valueType="num">
                                      <p:cBhvr>
                                        <p:cTn id="9" dur="2000" fill="hold"/>
                                        <p:tgtEl>
                                          <p:spTgt spid="2253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253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14348" y="357166"/>
            <a:ext cx="7772400" cy="1285860"/>
          </a:xfrm>
        </p:spPr>
        <p:txBody>
          <a:bodyPr>
            <a:normAutofit fontScale="90000"/>
          </a:bodyPr>
          <a:lstStyle/>
          <a:p>
            <a:r>
              <a:rPr lang="es-MX" sz="4000" b="1" dirty="0" smtClean="0">
                <a:solidFill>
                  <a:schemeClr val="bg1"/>
                </a:solidFill>
              </a:rPr>
              <a:t/>
            </a:r>
            <a:br>
              <a:rPr lang="es-MX" sz="4000" b="1" dirty="0" smtClean="0">
                <a:solidFill>
                  <a:schemeClr val="bg1"/>
                </a:solidFill>
              </a:rPr>
            </a:br>
            <a:r>
              <a:rPr lang="es-MX" sz="4000" b="1" dirty="0" smtClean="0">
                <a:solidFill>
                  <a:schemeClr val="bg1"/>
                </a:solidFill>
              </a:rPr>
              <a:t/>
            </a:r>
            <a:br>
              <a:rPr lang="es-MX" sz="4000" b="1" dirty="0" smtClean="0">
                <a:solidFill>
                  <a:schemeClr val="bg1"/>
                </a:solidFill>
              </a:rPr>
            </a:br>
            <a:r>
              <a:rPr lang="es-MX" sz="4000" b="1" dirty="0" smtClean="0">
                <a:solidFill>
                  <a:schemeClr val="bg1"/>
                </a:solidFill>
              </a:rPr>
              <a:t/>
            </a:r>
            <a:br>
              <a:rPr lang="es-MX" sz="4000" b="1" dirty="0" smtClean="0">
                <a:solidFill>
                  <a:schemeClr val="bg1"/>
                </a:solidFill>
              </a:rPr>
            </a:br>
            <a:r>
              <a:rPr lang="es-MX" sz="4000" b="1" dirty="0" smtClean="0">
                <a:solidFill>
                  <a:schemeClr val="bg1"/>
                </a:solidFill>
              </a:rPr>
              <a:t/>
            </a:r>
            <a:br>
              <a:rPr lang="es-MX" sz="4000" b="1" dirty="0" smtClean="0">
                <a:solidFill>
                  <a:schemeClr val="bg1"/>
                </a:solidFill>
              </a:rPr>
            </a:br>
            <a:r>
              <a:rPr lang="es-MX" sz="4000" b="1" dirty="0" smtClean="0">
                <a:solidFill>
                  <a:srgbClr val="FFFF00"/>
                </a:solidFill>
              </a:rPr>
              <a:t>1.2 Planteamiento del problema.</a:t>
            </a:r>
            <a:r>
              <a:rPr lang="es-EC" b="1" dirty="0" smtClean="0">
                <a:solidFill>
                  <a:srgbClr val="FFFF00"/>
                </a:solidFill>
              </a:rPr>
              <a:t/>
            </a:r>
            <a:br>
              <a:rPr lang="es-EC" b="1" dirty="0" smtClean="0">
                <a:solidFill>
                  <a:srgbClr val="FFFF00"/>
                </a:solidFill>
              </a:rPr>
            </a:br>
            <a:endParaRPr lang="es-ES" b="1" dirty="0">
              <a:solidFill>
                <a:srgbClr val="FFFF00"/>
              </a:solidFill>
            </a:endParaRPr>
          </a:p>
        </p:txBody>
      </p:sp>
      <p:sp>
        <p:nvSpPr>
          <p:cNvPr id="5" name="Rectangle 5"/>
          <p:cNvSpPr>
            <a:spLocks noGrp="1" noChangeArrowheads="1"/>
          </p:cNvSpPr>
          <p:nvPr>
            <p:ph idx="1"/>
          </p:nvPr>
        </p:nvSpPr>
        <p:spPr bwMode="auto">
          <a:xfrm>
            <a:off x="642910" y="1428736"/>
            <a:ext cx="4643470" cy="1600438"/>
          </a:xfrm>
          <a:prstGeom prst="rect">
            <a:avLst/>
          </a:prstGeom>
          <a:noFill/>
          <a:ln w="9525">
            <a:noFill/>
            <a:miter lim="800000"/>
            <a:headEnd/>
            <a:tailEnd/>
          </a:ln>
          <a:effectLst/>
        </p:spPr>
        <p:txBody>
          <a:bodyPr wrap="square">
            <a:spAutoFit/>
          </a:bodyPr>
          <a:lstStyle/>
          <a:p>
            <a:pPr algn="just"/>
            <a:r>
              <a:rPr lang="es-MX" sz="1400" b="1" dirty="0" smtClean="0">
                <a:solidFill>
                  <a:srgbClr val="FFFFFF"/>
                </a:solidFill>
              </a:rPr>
              <a:t> </a:t>
            </a:r>
            <a:r>
              <a:rPr lang="es-MX" sz="1400" b="1" dirty="0" smtClean="0">
                <a:solidFill>
                  <a:srgbClr val="FFFFFF"/>
                </a:solidFill>
                <a:latin typeface="Arial" pitchFamily="34" charset="0"/>
                <a:cs typeface="Arial" pitchFamily="34" charset="0"/>
              </a:rPr>
              <a:t>Incidencia del trabajo de los directivos en las  escuelas de fútbol de la zona urbana de Quito, con relación a la administración deportiva, que ha ocasionado un descuido del desarrollo y evolución de los niños.</a:t>
            </a:r>
          </a:p>
          <a:p>
            <a:pPr algn="just"/>
            <a:endParaRPr lang="es-EC" sz="1400" dirty="0" smtClean="0">
              <a:solidFill>
                <a:srgbClr val="FFFFFF"/>
              </a:solidFill>
              <a:latin typeface="Arial" pitchFamily="34" charset="0"/>
              <a:cs typeface="Arial" pitchFamily="34" charset="0"/>
            </a:endParaRPr>
          </a:p>
          <a:p>
            <a:pPr algn="just"/>
            <a:endParaRPr lang="en-US" sz="1400" dirty="0">
              <a:solidFill>
                <a:srgbClr val="FFFFFF"/>
              </a:solidFill>
              <a:latin typeface="Arial" pitchFamily="34" charset="0"/>
              <a:cs typeface="Arial" pitchFamily="34" charset="0"/>
            </a:endParaRPr>
          </a:p>
        </p:txBody>
      </p:sp>
      <p:pic>
        <p:nvPicPr>
          <p:cNvPr id="19464" name="Picture 8" descr="http://bligoo.com/media/users/3/181159/images/public/17925/curi%20esc%20fut.jpg"/>
          <p:cNvPicPr>
            <a:picLocks noChangeAspect="1" noChangeArrowheads="1"/>
          </p:cNvPicPr>
          <p:nvPr/>
        </p:nvPicPr>
        <p:blipFill>
          <a:blip r:embed="rId2" cstate="print"/>
          <a:srcRect/>
          <a:stretch>
            <a:fillRect/>
          </a:stretch>
        </p:blipFill>
        <p:spPr bwMode="auto">
          <a:xfrm>
            <a:off x="1000100" y="3214686"/>
            <a:ext cx="4476750" cy="3352800"/>
          </a:xfrm>
          <a:prstGeom prst="rect">
            <a:avLst/>
          </a:prstGeom>
          <a:noFill/>
        </p:spPr>
      </p:pic>
      <p:pic>
        <p:nvPicPr>
          <p:cNvPr id="19466" name="Picture 10" descr="http://elseisdoble.blogia.com/upload/20080429125929-20080429-1273-389-grande-sustituira-gimenez-presidencia-ciutat-alzira.-f.jpg"/>
          <p:cNvPicPr>
            <a:picLocks noChangeAspect="1" noChangeArrowheads="1"/>
          </p:cNvPicPr>
          <p:nvPr/>
        </p:nvPicPr>
        <p:blipFill>
          <a:blip r:embed="rId3" cstate="print"/>
          <a:srcRect/>
          <a:stretch>
            <a:fillRect/>
          </a:stretch>
        </p:blipFill>
        <p:spPr bwMode="auto">
          <a:xfrm>
            <a:off x="5857884" y="1714488"/>
            <a:ext cx="2786915" cy="2190745"/>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idx="1"/>
          </p:nvPr>
        </p:nvSpPr>
        <p:spPr bwMode="auto">
          <a:xfrm>
            <a:off x="642910" y="1357298"/>
            <a:ext cx="3857652" cy="2893100"/>
          </a:xfrm>
          <a:prstGeom prst="rect">
            <a:avLst/>
          </a:prstGeom>
          <a:noFill/>
          <a:ln w="9525">
            <a:noFill/>
            <a:miter lim="800000"/>
            <a:headEnd/>
            <a:tailEnd/>
          </a:ln>
          <a:effectLst/>
        </p:spPr>
        <p:txBody>
          <a:bodyPr wrap="square">
            <a:spAutoFit/>
          </a:bodyPr>
          <a:lstStyle/>
          <a:p>
            <a:pPr algn="just">
              <a:buNone/>
            </a:pPr>
            <a:endParaRPr lang="es-EC" sz="1400" dirty="0" smtClean="0">
              <a:solidFill>
                <a:srgbClr val="FFFFFF"/>
              </a:solidFill>
              <a:latin typeface="Arial" pitchFamily="34" charset="0"/>
              <a:cs typeface="Arial" pitchFamily="34" charset="0"/>
            </a:endParaRPr>
          </a:p>
          <a:p>
            <a:pPr algn="just"/>
            <a:r>
              <a:rPr lang="es-MX" sz="1400" dirty="0" smtClean="0">
                <a:solidFill>
                  <a:srgbClr val="FFFFFF"/>
                </a:solidFill>
                <a:latin typeface="Arial" pitchFamily="34" charset="0"/>
                <a:cs typeface="Arial" pitchFamily="34" charset="0"/>
              </a:rPr>
              <a:t>        </a:t>
            </a:r>
            <a:r>
              <a:rPr lang="es-MX" sz="1400" b="1" dirty="0" smtClean="0">
                <a:solidFill>
                  <a:srgbClr val="FFFFFF"/>
                </a:solidFill>
                <a:latin typeface="Arial" pitchFamily="34" charset="0"/>
                <a:cs typeface="Arial" pitchFamily="34" charset="0"/>
              </a:rPr>
              <a:t>En las escuelas de formación de futbolistas  de la zona urbana de Quito no existen programas, </a:t>
            </a:r>
            <a:r>
              <a:rPr lang="es-MX" sz="1400" b="1" smtClean="0">
                <a:solidFill>
                  <a:srgbClr val="FFFFFF"/>
                </a:solidFill>
                <a:latin typeface="Arial" pitchFamily="34" charset="0"/>
                <a:cs typeface="Arial" pitchFamily="34" charset="0"/>
              </a:rPr>
              <a:t>ni planificaciones </a:t>
            </a:r>
            <a:r>
              <a:rPr lang="es-MX" sz="1400" b="1" dirty="0" smtClean="0">
                <a:solidFill>
                  <a:srgbClr val="FFFFFF"/>
                </a:solidFill>
                <a:latin typeface="Arial" pitchFamily="34" charset="0"/>
                <a:cs typeface="Arial" pitchFamily="34" charset="0"/>
              </a:rPr>
              <a:t>para  los entrenamientos de niños de 6 a 8 años, tampoco existen documentos que respalden sus trabajos diarios y si los hay no cumplen con lo planificado, evidenciándose así una falta de control de las actividades de las escuelas.</a:t>
            </a:r>
          </a:p>
          <a:p>
            <a:pPr algn="just"/>
            <a:endParaRPr lang="es-EC" sz="1400" dirty="0" smtClean="0">
              <a:solidFill>
                <a:srgbClr val="FFFFFF"/>
              </a:solidFill>
              <a:latin typeface="Arial" pitchFamily="34" charset="0"/>
              <a:cs typeface="Arial" pitchFamily="34" charset="0"/>
            </a:endParaRPr>
          </a:p>
          <a:p>
            <a:pPr algn="just"/>
            <a:endParaRPr lang="en-US" sz="1400" dirty="0">
              <a:solidFill>
                <a:srgbClr val="FFFFFF"/>
              </a:solidFill>
              <a:latin typeface="Arial" pitchFamily="34" charset="0"/>
              <a:cs typeface="Arial" pitchFamily="34" charset="0"/>
            </a:endParaRPr>
          </a:p>
        </p:txBody>
      </p:sp>
      <p:pic>
        <p:nvPicPr>
          <p:cNvPr id="47106" name="Picture 2" descr="firmanombre.gif"/>
          <p:cNvPicPr>
            <a:picLocks noChangeAspect="1" noChangeArrowheads="1" noCrop="1"/>
          </p:cNvPicPr>
          <p:nvPr/>
        </p:nvPicPr>
        <p:blipFill>
          <a:blip r:embed="rId2" cstate="print"/>
          <a:srcRect/>
          <a:stretch>
            <a:fillRect/>
          </a:stretch>
        </p:blipFill>
        <p:spPr bwMode="auto">
          <a:xfrm>
            <a:off x="1214414" y="357166"/>
            <a:ext cx="2579706" cy="928694"/>
          </a:xfrm>
          <a:prstGeom prst="rect">
            <a:avLst/>
          </a:prstGeom>
          <a:noFill/>
        </p:spPr>
      </p:pic>
      <p:pic>
        <p:nvPicPr>
          <p:cNvPr id="47108" name="Picture 4" descr="http://www.sistemanacionaldetalleresliterarios.com/LAPIZ%20ANIMADO%20001.gif"/>
          <p:cNvPicPr>
            <a:picLocks noChangeAspect="1" noChangeArrowheads="1" noCrop="1"/>
          </p:cNvPicPr>
          <p:nvPr/>
        </p:nvPicPr>
        <p:blipFill>
          <a:blip r:embed="rId3" cstate="print"/>
          <a:srcRect/>
          <a:stretch>
            <a:fillRect/>
          </a:stretch>
        </p:blipFill>
        <p:spPr bwMode="auto">
          <a:xfrm>
            <a:off x="7429520" y="214314"/>
            <a:ext cx="1000126" cy="1000126"/>
          </a:xfrm>
          <a:prstGeom prst="rect">
            <a:avLst/>
          </a:prstGeom>
          <a:noFill/>
        </p:spPr>
      </p:pic>
      <p:pic>
        <p:nvPicPr>
          <p:cNvPr id="47110" name="Picture 6" descr="http://www.f7cup.com/torneo_verano/images/futbol_base_alevines.jpg"/>
          <p:cNvPicPr>
            <a:picLocks noChangeAspect="1" noChangeArrowheads="1"/>
          </p:cNvPicPr>
          <p:nvPr/>
        </p:nvPicPr>
        <p:blipFill>
          <a:blip r:embed="rId4" cstate="print"/>
          <a:srcRect/>
          <a:stretch>
            <a:fillRect/>
          </a:stretch>
        </p:blipFill>
        <p:spPr bwMode="auto">
          <a:xfrm>
            <a:off x="785786" y="3786190"/>
            <a:ext cx="4066036" cy="2571768"/>
          </a:xfrm>
          <a:prstGeom prst="rect">
            <a:avLst/>
          </a:prstGeom>
          <a:noFill/>
        </p:spPr>
      </p:pic>
      <p:pic>
        <p:nvPicPr>
          <p:cNvPr id="23554" name="Picture 2" descr="http://2.bp.blogspot.com/_fHtp8dlqjQI/Rl1F1pBgN9I/AAAAAAAABjw/As4So0Ris6g/s320/ninos_jugando.jpg"/>
          <p:cNvPicPr>
            <a:picLocks noChangeAspect="1" noChangeArrowheads="1"/>
          </p:cNvPicPr>
          <p:nvPr/>
        </p:nvPicPr>
        <p:blipFill>
          <a:blip r:embed="rId5" cstate="print"/>
          <a:srcRect/>
          <a:stretch>
            <a:fillRect/>
          </a:stretch>
        </p:blipFill>
        <p:spPr bwMode="auto">
          <a:xfrm>
            <a:off x="5643570" y="3929066"/>
            <a:ext cx="3048000" cy="2286000"/>
          </a:xfrm>
          <a:prstGeom prst="rect">
            <a:avLst/>
          </a:prstGeom>
          <a:noFill/>
        </p:spPr>
      </p:pic>
      <p:pic>
        <p:nvPicPr>
          <p:cNvPr id="23556" name="Picture 4" descr="http://blog.pucp.edu.pe/media/29/20090329-futbol.jpg"/>
          <p:cNvPicPr>
            <a:picLocks noChangeAspect="1" noChangeArrowheads="1"/>
          </p:cNvPicPr>
          <p:nvPr/>
        </p:nvPicPr>
        <p:blipFill>
          <a:blip r:embed="rId6" cstate="print"/>
          <a:srcRect/>
          <a:stretch>
            <a:fillRect/>
          </a:stretch>
        </p:blipFill>
        <p:spPr bwMode="auto">
          <a:xfrm>
            <a:off x="6000760" y="1571612"/>
            <a:ext cx="2479165" cy="1862129"/>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idx="1"/>
          </p:nvPr>
        </p:nvSpPr>
        <p:spPr bwMode="auto">
          <a:xfrm>
            <a:off x="500034" y="285728"/>
            <a:ext cx="7929618" cy="1384995"/>
          </a:xfrm>
          <a:prstGeom prst="rect">
            <a:avLst/>
          </a:prstGeom>
          <a:noFill/>
          <a:ln w="9525">
            <a:noFill/>
            <a:miter lim="800000"/>
            <a:headEnd/>
            <a:tailEnd/>
          </a:ln>
          <a:effectLst/>
        </p:spPr>
        <p:txBody>
          <a:bodyPr wrap="square">
            <a:spAutoFit/>
          </a:bodyPr>
          <a:lstStyle/>
          <a:p>
            <a:pPr algn="just"/>
            <a:endParaRPr lang="es-EC" sz="1400" dirty="0" smtClean="0">
              <a:solidFill>
                <a:srgbClr val="FFFFFF"/>
              </a:solidFill>
              <a:latin typeface="Arial" pitchFamily="34" charset="0"/>
              <a:cs typeface="Arial" pitchFamily="34" charset="0"/>
            </a:endParaRPr>
          </a:p>
          <a:p>
            <a:pPr algn="just"/>
            <a:r>
              <a:rPr lang="es-MX" sz="1400" dirty="0" smtClean="0">
                <a:solidFill>
                  <a:srgbClr val="FFFFFF"/>
                </a:solidFill>
                <a:latin typeface="Arial" pitchFamily="34" charset="0"/>
                <a:cs typeface="Arial" pitchFamily="34" charset="0"/>
              </a:rPr>
              <a:t>       </a:t>
            </a:r>
            <a:r>
              <a:rPr lang="es-MX" sz="1400" b="1" dirty="0" smtClean="0">
                <a:solidFill>
                  <a:srgbClr val="FFFFFF"/>
                </a:solidFill>
                <a:latin typeface="Arial" pitchFamily="34" charset="0"/>
                <a:cs typeface="Arial" pitchFamily="34" charset="0"/>
              </a:rPr>
              <a:t>Muchos directivos contratan personal que carece de experiencia y de una educación adecuada, sin conocimiento de una verdadera  pedagogía para la enseñanza del fútbol en niños de 6 a 8 año.</a:t>
            </a:r>
          </a:p>
          <a:p>
            <a:pPr algn="just">
              <a:buNone/>
            </a:pPr>
            <a:endParaRPr lang="es-EC" sz="1400" dirty="0" smtClean="0">
              <a:solidFill>
                <a:srgbClr val="FFFFFF"/>
              </a:solidFill>
              <a:latin typeface="Arial" pitchFamily="34" charset="0"/>
              <a:cs typeface="Arial" pitchFamily="34" charset="0"/>
            </a:endParaRPr>
          </a:p>
          <a:p>
            <a:pPr algn="just">
              <a:buNone/>
            </a:pPr>
            <a:endParaRPr lang="en-US" sz="1400" dirty="0">
              <a:solidFill>
                <a:srgbClr val="FFFFFF"/>
              </a:solidFill>
              <a:latin typeface="Arial" pitchFamily="34" charset="0"/>
              <a:cs typeface="Arial" pitchFamily="34" charset="0"/>
            </a:endParaRPr>
          </a:p>
        </p:txBody>
      </p:sp>
      <p:pic>
        <p:nvPicPr>
          <p:cNvPr id="46082" name="Picture 2" descr="http://juaxix.blogia.com/upload/20081210135621-mujer-gritando.jpg"/>
          <p:cNvPicPr>
            <a:picLocks noChangeAspect="1" noChangeArrowheads="1"/>
          </p:cNvPicPr>
          <p:nvPr/>
        </p:nvPicPr>
        <p:blipFill>
          <a:blip r:embed="rId2" cstate="print"/>
          <a:srcRect/>
          <a:stretch>
            <a:fillRect/>
          </a:stretch>
        </p:blipFill>
        <p:spPr bwMode="auto">
          <a:xfrm>
            <a:off x="4500562" y="3571876"/>
            <a:ext cx="2074065" cy="3095620"/>
          </a:xfrm>
          <a:prstGeom prst="rect">
            <a:avLst/>
          </a:prstGeom>
          <a:noFill/>
        </p:spPr>
      </p:pic>
      <p:pic>
        <p:nvPicPr>
          <p:cNvPr id="46084" name="Picture 4" descr="http://us.123rf.com/400wm/400/400/marcelmooij/marcelmooij0804/marcelmooij080400031/2925327.jpg"/>
          <p:cNvPicPr>
            <a:picLocks noChangeAspect="1" noChangeArrowheads="1"/>
          </p:cNvPicPr>
          <p:nvPr/>
        </p:nvPicPr>
        <p:blipFill>
          <a:blip r:embed="rId3" cstate="print"/>
          <a:srcRect/>
          <a:stretch>
            <a:fillRect/>
          </a:stretch>
        </p:blipFill>
        <p:spPr bwMode="auto">
          <a:xfrm>
            <a:off x="6587724" y="1571612"/>
            <a:ext cx="2375314" cy="3571900"/>
          </a:xfrm>
          <a:prstGeom prst="rect">
            <a:avLst/>
          </a:prstGeom>
          <a:noFill/>
        </p:spPr>
      </p:pic>
      <p:pic>
        <p:nvPicPr>
          <p:cNvPr id="46086" name="Picture 6" descr="http://www.universitario.com.pe/imagenes/2008web/menores/copacrema/200208/llorando.jpg"/>
          <p:cNvPicPr>
            <a:picLocks noChangeAspect="1" noChangeArrowheads="1"/>
          </p:cNvPicPr>
          <p:nvPr/>
        </p:nvPicPr>
        <p:blipFill>
          <a:blip r:embed="rId4" cstate="print"/>
          <a:srcRect/>
          <a:stretch>
            <a:fillRect/>
          </a:stretch>
        </p:blipFill>
        <p:spPr bwMode="auto">
          <a:xfrm>
            <a:off x="428596" y="1500174"/>
            <a:ext cx="4128985" cy="3000396"/>
          </a:xfrm>
          <a:prstGeom prst="rect">
            <a:avLst/>
          </a:prstGeom>
          <a:noFill/>
        </p:spPr>
      </p:pic>
      <p:pic>
        <p:nvPicPr>
          <p:cNvPr id="3074" name="Picture 2" descr="C:\Users\HIPNOSIS\Pictures\0124693B.jpg"/>
          <p:cNvPicPr>
            <a:picLocks noChangeAspect="1" noChangeArrowheads="1"/>
          </p:cNvPicPr>
          <p:nvPr/>
        </p:nvPicPr>
        <p:blipFill>
          <a:blip r:embed="rId5" cstate="print"/>
          <a:srcRect/>
          <a:stretch>
            <a:fillRect/>
          </a:stretch>
        </p:blipFill>
        <p:spPr bwMode="auto">
          <a:xfrm>
            <a:off x="714348" y="4929198"/>
            <a:ext cx="2500310" cy="1500186"/>
          </a:xfrm>
          <a:prstGeom prst="rect">
            <a:avLst/>
          </a:prstGeom>
          <a:noFill/>
        </p:spPr>
      </p:pic>
      <p:pic>
        <p:nvPicPr>
          <p:cNvPr id="3076" name="Picture 4" descr="http://2.bp.blogspot.com/_gPSEF5xjrMA/SO40ZdZQVLI/AAAAAAAAB9U/qzu0_O6NGZs/s400/610x.jpg"/>
          <p:cNvPicPr>
            <a:picLocks noChangeAspect="1" noChangeArrowheads="1"/>
          </p:cNvPicPr>
          <p:nvPr/>
        </p:nvPicPr>
        <p:blipFill>
          <a:blip r:embed="rId6" cstate="print"/>
          <a:srcRect/>
          <a:stretch>
            <a:fillRect/>
          </a:stretch>
        </p:blipFill>
        <p:spPr bwMode="auto">
          <a:xfrm>
            <a:off x="4714876" y="1643050"/>
            <a:ext cx="1754934" cy="1281102"/>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idx="1"/>
          </p:nvPr>
        </p:nvSpPr>
        <p:spPr bwMode="auto">
          <a:xfrm>
            <a:off x="642910" y="285728"/>
            <a:ext cx="7929618" cy="1384995"/>
          </a:xfrm>
          <a:prstGeom prst="rect">
            <a:avLst/>
          </a:prstGeom>
          <a:noFill/>
          <a:ln w="9525">
            <a:noFill/>
            <a:miter lim="800000"/>
            <a:headEnd/>
            <a:tailEnd/>
          </a:ln>
          <a:effectLst/>
        </p:spPr>
        <p:txBody>
          <a:bodyPr wrap="square">
            <a:spAutoFit/>
          </a:bodyPr>
          <a:lstStyle/>
          <a:p>
            <a:pPr algn="just">
              <a:buNone/>
            </a:pPr>
            <a:endParaRPr lang="es-EC" sz="1400" dirty="0" smtClean="0">
              <a:solidFill>
                <a:srgbClr val="FFFFFF"/>
              </a:solidFill>
              <a:latin typeface="Arial" pitchFamily="34" charset="0"/>
              <a:cs typeface="Arial" pitchFamily="34" charset="0"/>
            </a:endParaRPr>
          </a:p>
          <a:p>
            <a:pPr algn="just"/>
            <a:r>
              <a:rPr lang="es-MX" sz="1400" dirty="0" smtClean="0">
                <a:solidFill>
                  <a:srgbClr val="FFFFFF"/>
                </a:solidFill>
                <a:latin typeface="Arial" pitchFamily="34" charset="0"/>
                <a:cs typeface="Arial" pitchFamily="34" charset="0"/>
              </a:rPr>
              <a:t>       </a:t>
            </a:r>
            <a:r>
              <a:rPr lang="es-MX" sz="1400" b="1" dirty="0" smtClean="0">
                <a:solidFill>
                  <a:srgbClr val="FFFFFF"/>
                </a:solidFill>
                <a:latin typeface="Arial" pitchFamily="34" charset="0"/>
                <a:cs typeface="Arial" pitchFamily="34" charset="0"/>
              </a:rPr>
              <a:t>Se refleja una escasa organización por parte de los directivos y sus entrenadores, ya que no cumplen con los objetivos fundamentales de las escuelas de fútbol en edades tempranas.</a:t>
            </a:r>
          </a:p>
          <a:p>
            <a:pPr algn="just"/>
            <a:endParaRPr lang="es-EC" sz="1400" b="1" dirty="0" smtClean="0">
              <a:solidFill>
                <a:srgbClr val="FFFFFF"/>
              </a:solidFill>
              <a:latin typeface="Arial" pitchFamily="34" charset="0"/>
              <a:cs typeface="Arial" pitchFamily="34" charset="0"/>
            </a:endParaRPr>
          </a:p>
          <a:p>
            <a:pPr algn="just"/>
            <a:endParaRPr lang="en-US" sz="1400" dirty="0">
              <a:solidFill>
                <a:srgbClr val="FFFFFF"/>
              </a:solidFill>
              <a:latin typeface="Arial" pitchFamily="34" charset="0"/>
              <a:cs typeface="Arial" pitchFamily="34" charset="0"/>
            </a:endParaRPr>
          </a:p>
        </p:txBody>
      </p:sp>
      <p:pic>
        <p:nvPicPr>
          <p:cNvPr id="45057" name="Picture 1" descr="C:\Users\HIPNOSIS\ninos-jugando-2.jpg"/>
          <p:cNvPicPr>
            <a:picLocks noChangeAspect="1" noChangeArrowheads="1"/>
          </p:cNvPicPr>
          <p:nvPr/>
        </p:nvPicPr>
        <p:blipFill>
          <a:blip r:embed="rId2" cstate="print"/>
          <a:srcRect/>
          <a:stretch>
            <a:fillRect/>
          </a:stretch>
        </p:blipFill>
        <p:spPr bwMode="auto">
          <a:xfrm>
            <a:off x="1571604" y="1500174"/>
            <a:ext cx="2286016" cy="1525538"/>
          </a:xfrm>
          <a:prstGeom prst="rect">
            <a:avLst/>
          </a:prstGeom>
          <a:noFill/>
        </p:spPr>
      </p:pic>
      <p:pic>
        <p:nvPicPr>
          <p:cNvPr id="45059" name="Picture 3" descr="http://farm4.static.flickr.com/3217/2807499604_19ab868ac3_o.jpg"/>
          <p:cNvPicPr>
            <a:picLocks noChangeAspect="1" noChangeArrowheads="1"/>
          </p:cNvPicPr>
          <p:nvPr/>
        </p:nvPicPr>
        <p:blipFill>
          <a:blip r:embed="rId3" cstate="print"/>
          <a:srcRect/>
          <a:stretch>
            <a:fillRect/>
          </a:stretch>
        </p:blipFill>
        <p:spPr bwMode="auto">
          <a:xfrm>
            <a:off x="1285852" y="4857760"/>
            <a:ext cx="2605428" cy="1785950"/>
          </a:xfrm>
          <a:prstGeom prst="rect">
            <a:avLst/>
          </a:prstGeom>
          <a:noFill/>
        </p:spPr>
      </p:pic>
      <p:pic>
        <p:nvPicPr>
          <p:cNvPr id="45061" name="Picture 5" descr="http://1.bp.blogspot.com/_t_W_MZLJrsY/SgBqkMGG9ZI/AAAAAAAAA_A/cO3KaFU7qV4/s400/P4230726.JPG"/>
          <p:cNvPicPr>
            <a:picLocks noChangeAspect="1" noChangeArrowheads="1"/>
          </p:cNvPicPr>
          <p:nvPr/>
        </p:nvPicPr>
        <p:blipFill>
          <a:blip r:embed="rId4" cstate="print"/>
          <a:srcRect/>
          <a:stretch>
            <a:fillRect/>
          </a:stretch>
        </p:blipFill>
        <p:spPr bwMode="auto">
          <a:xfrm>
            <a:off x="214282" y="3143249"/>
            <a:ext cx="2143140" cy="1607356"/>
          </a:xfrm>
          <a:prstGeom prst="rect">
            <a:avLst/>
          </a:prstGeom>
          <a:noFill/>
        </p:spPr>
      </p:pic>
      <p:pic>
        <p:nvPicPr>
          <p:cNvPr id="45063" name="Picture 7" descr="http://spd.fotolog.com/photo/61/25/18/teacuerdasde/1207678889_f.jpg"/>
          <p:cNvPicPr>
            <a:picLocks noChangeAspect="1" noChangeArrowheads="1"/>
          </p:cNvPicPr>
          <p:nvPr/>
        </p:nvPicPr>
        <p:blipFill>
          <a:blip r:embed="rId5" cstate="print"/>
          <a:srcRect/>
          <a:stretch>
            <a:fillRect/>
          </a:stretch>
        </p:blipFill>
        <p:spPr bwMode="auto">
          <a:xfrm>
            <a:off x="4214810" y="1571612"/>
            <a:ext cx="4762500" cy="4457700"/>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idx="1"/>
          </p:nvPr>
        </p:nvSpPr>
        <p:spPr bwMode="auto">
          <a:xfrm>
            <a:off x="642910" y="0"/>
            <a:ext cx="7929618" cy="1600438"/>
          </a:xfrm>
          <a:prstGeom prst="rect">
            <a:avLst/>
          </a:prstGeom>
          <a:noFill/>
          <a:ln w="9525">
            <a:noFill/>
            <a:miter lim="800000"/>
            <a:headEnd/>
            <a:tailEnd/>
          </a:ln>
          <a:effectLst/>
        </p:spPr>
        <p:txBody>
          <a:bodyPr wrap="square">
            <a:spAutoFit/>
          </a:bodyPr>
          <a:lstStyle/>
          <a:p>
            <a:pPr algn="just">
              <a:buNone/>
            </a:pPr>
            <a:endParaRPr lang="es-EC" sz="1400" dirty="0" smtClean="0">
              <a:solidFill>
                <a:srgbClr val="FFFFFF"/>
              </a:solidFill>
              <a:latin typeface="Arial" pitchFamily="34" charset="0"/>
              <a:cs typeface="Arial" pitchFamily="34" charset="0"/>
            </a:endParaRPr>
          </a:p>
          <a:p>
            <a:pPr algn="just"/>
            <a:r>
              <a:rPr lang="es-MX" sz="1400" dirty="0" smtClean="0">
                <a:solidFill>
                  <a:srgbClr val="FFFFFF"/>
                </a:solidFill>
                <a:latin typeface="Arial" pitchFamily="34" charset="0"/>
                <a:cs typeface="Arial" pitchFamily="34" charset="0"/>
              </a:rPr>
              <a:t>  </a:t>
            </a:r>
            <a:r>
              <a:rPr lang="es-MX" sz="1400" b="1" dirty="0" smtClean="0">
                <a:solidFill>
                  <a:srgbClr val="FFFFFF"/>
                </a:solidFill>
                <a:latin typeface="Arial" pitchFamily="34" charset="0"/>
                <a:cs typeface="Arial" pitchFamily="34" charset="0"/>
              </a:rPr>
              <a:t>      </a:t>
            </a:r>
            <a:r>
              <a:rPr lang="es-ES_tradnl" sz="1400" b="1" dirty="0" smtClean="0">
                <a:solidFill>
                  <a:srgbClr val="FFFFFF"/>
                </a:solidFill>
                <a:latin typeface="Arial" pitchFamily="34" charset="0"/>
                <a:cs typeface="Arial" pitchFamily="34" charset="0"/>
              </a:rPr>
              <a:t>La falta de un programa acorde a la edad del niño hace que se distorsione la enseñanza deportiva y ocasione que muchos niños abandonen las escuelas de fútbol, ya que se los trata como pequeños adultos ocasionándoles dificultades en el desarrollo general de sus capacidades físicas coordinativas, serios problemas de salud y constante desmotivación, además se evidencia</a:t>
            </a:r>
            <a:r>
              <a:rPr lang="es-MX" sz="1400" b="1" dirty="0" smtClean="0">
                <a:solidFill>
                  <a:srgbClr val="FFFFFF"/>
                </a:solidFill>
                <a:latin typeface="Arial" pitchFamily="34" charset="0"/>
                <a:cs typeface="Arial" pitchFamily="34" charset="0"/>
              </a:rPr>
              <a:t> el escaso desarrollo psicomotriz.</a:t>
            </a:r>
            <a:endParaRPr lang="es-EC" sz="1400" b="1" dirty="0" smtClean="0">
              <a:solidFill>
                <a:srgbClr val="FFFFFF"/>
              </a:solidFill>
              <a:latin typeface="Arial" pitchFamily="34" charset="0"/>
              <a:cs typeface="Arial" pitchFamily="34" charset="0"/>
            </a:endParaRPr>
          </a:p>
          <a:p>
            <a:pPr algn="just">
              <a:buNone/>
            </a:pPr>
            <a:r>
              <a:rPr lang="es-MX" sz="1400" dirty="0" smtClean="0">
                <a:solidFill>
                  <a:srgbClr val="FFFFFF"/>
                </a:solidFill>
                <a:latin typeface="Arial" pitchFamily="34" charset="0"/>
                <a:cs typeface="Arial" pitchFamily="34" charset="0"/>
              </a:rPr>
              <a:t> </a:t>
            </a:r>
            <a:endParaRPr lang="en-US" sz="1400" dirty="0">
              <a:solidFill>
                <a:srgbClr val="FFFFFF"/>
              </a:solidFill>
              <a:latin typeface="Arial" pitchFamily="34" charset="0"/>
              <a:cs typeface="Arial" pitchFamily="34" charset="0"/>
            </a:endParaRPr>
          </a:p>
        </p:txBody>
      </p:sp>
      <p:pic>
        <p:nvPicPr>
          <p:cNvPr id="6" name="Picture 6" descr="http://noticiaspalenque.files.wordpress.com/2008/06/los-paramedicos-socorrieron-a-los-heridos-entre-ellos-dos-ninos.jpg"/>
          <p:cNvPicPr>
            <a:picLocks noChangeAspect="1" noChangeArrowheads="1"/>
          </p:cNvPicPr>
          <p:nvPr/>
        </p:nvPicPr>
        <p:blipFill>
          <a:blip r:embed="rId2" cstate="print"/>
          <a:srcRect/>
          <a:stretch>
            <a:fillRect/>
          </a:stretch>
        </p:blipFill>
        <p:spPr bwMode="auto">
          <a:xfrm>
            <a:off x="785786" y="3357562"/>
            <a:ext cx="3286148" cy="2403388"/>
          </a:xfrm>
          <a:prstGeom prst="rect">
            <a:avLst/>
          </a:prstGeom>
          <a:noFill/>
        </p:spPr>
      </p:pic>
      <p:pic>
        <p:nvPicPr>
          <p:cNvPr id="7" name="Picture 4" descr="http://img.bebesymas.com/2009/06/nino_hospital_cc.jpg"/>
          <p:cNvPicPr>
            <a:picLocks noChangeAspect="1" noChangeArrowheads="1"/>
          </p:cNvPicPr>
          <p:nvPr/>
        </p:nvPicPr>
        <p:blipFill>
          <a:blip r:embed="rId3" cstate="print"/>
          <a:srcRect/>
          <a:stretch>
            <a:fillRect/>
          </a:stretch>
        </p:blipFill>
        <p:spPr bwMode="auto">
          <a:xfrm>
            <a:off x="5357818" y="1928548"/>
            <a:ext cx="3319105" cy="4429410"/>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bwMode="auto">
          <a:xfrm>
            <a:off x="1453365" y="428604"/>
            <a:ext cx="626165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3600" b="1" i="0" u="none" strike="noStrike" cap="none" normalizeH="0" baseline="0" dirty="0" smtClean="0">
                <a:ln>
                  <a:noFill/>
                </a:ln>
                <a:solidFill>
                  <a:srgbClr val="FFFF00"/>
                </a:solidFill>
                <a:effectLst/>
                <a:latin typeface="Bauhaus 93" pitchFamily="82" charset="0"/>
                <a:ea typeface="Times New Roman" pitchFamily="18" charset="0"/>
                <a:cs typeface="Arial" pitchFamily="34" charset="0"/>
              </a:rPr>
              <a:t>1.3Formulación de problema </a:t>
            </a:r>
            <a:endParaRPr kumimoji="0" lang="es-MX" sz="3600" b="0" i="0" u="none" strike="noStrike" cap="none" normalizeH="0" baseline="0" dirty="0" smtClean="0">
              <a:ln>
                <a:noFill/>
              </a:ln>
              <a:solidFill>
                <a:srgbClr val="FFFF00"/>
              </a:solidFill>
              <a:effectLst/>
              <a:latin typeface="Bauhaus 93" pitchFamily="82" charset="0"/>
              <a:cs typeface="Arial" pitchFamily="34" charset="0"/>
            </a:endParaRPr>
          </a:p>
        </p:txBody>
      </p:sp>
      <p:sp>
        <p:nvSpPr>
          <p:cNvPr id="6" name="Rectangle 5"/>
          <p:cNvSpPr>
            <a:spLocks noGrp="1" noChangeArrowheads="1"/>
          </p:cNvSpPr>
          <p:nvPr>
            <p:ph idx="1"/>
          </p:nvPr>
        </p:nvSpPr>
        <p:spPr bwMode="auto">
          <a:xfrm>
            <a:off x="642910" y="1571612"/>
            <a:ext cx="7772400" cy="1815882"/>
          </a:xfrm>
          <a:prstGeom prst="rect">
            <a:avLst/>
          </a:prstGeom>
          <a:noFill/>
          <a:ln w="9525">
            <a:noFill/>
            <a:miter lim="800000"/>
            <a:headEnd/>
            <a:tailEnd/>
          </a:ln>
          <a:effectLst/>
        </p:spPr>
        <p:txBody>
          <a:bodyPr>
            <a:spAutoFit/>
          </a:bodyPr>
          <a:lstStyle/>
          <a:p>
            <a:pPr algn="just"/>
            <a:r>
              <a:rPr lang="es-MX" dirty="0" smtClean="0">
                <a:solidFill>
                  <a:schemeClr val="bg1"/>
                </a:solidFill>
                <a:latin typeface="Arial" pitchFamily="34" charset="0"/>
                <a:cs typeface="Arial" pitchFamily="34" charset="0"/>
              </a:rPr>
              <a:t> </a:t>
            </a:r>
            <a:r>
              <a:rPr lang="es-MX" sz="2000" dirty="0" smtClean="0">
                <a:solidFill>
                  <a:srgbClr val="FFFFFF"/>
                </a:solidFill>
                <a:latin typeface="Arial" pitchFamily="34" charset="0"/>
                <a:cs typeface="Arial" pitchFamily="34" charset="0"/>
              </a:rPr>
              <a:t>La metodología aplicada en el proceso de preparación deportiva del fútbol, presenta dificultades en la motivación, rendimiento y aprendizaje de los componentes básicos del juego, en los niños de 6 a 8 años en las Escuelas de Fútbol de la zona urbana de la ciudad de Quito.</a:t>
            </a:r>
            <a:endParaRPr lang="en-US" sz="2000" b="1" dirty="0">
              <a:solidFill>
                <a:srgbClr val="FFFFFF"/>
              </a:solidFill>
              <a:latin typeface="Arial" pitchFamily="34" charset="0"/>
              <a:cs typeface="Arial" pitchFamily="34" charset="0"/>
            </a:endParaRPr>
          </a:p>
        </p:txBody>
      </p:sp>
      <p:pic>
        <p:nvPicPr>
          <p:cNvPr id="18434" name="Picture 2" descr="http://www.guia-padres.com/ninos/imagenes/ninos-deporte-futbol.jpg"/>
          <p:cNvPicPr>
            <a:picLocks noChangeAspect="1" noChangeArrowheads="1"/>
          </p:cNvPicPr>
          <p:nvPr/>
        </p:nvPicPr>
        <p:blipFill>
          <a:blip r:embed="rId2" cstate="print"/>
          <a:srcRect/>
          <a:stretch>
            <a:fillRect/>
          </a:stretch>
        </p:blipFill>
        <p:spPr bwMode="auto">
          <a:xfrm>
            <a:off x="428596" y="3643314"/>
            <a:ext cx="2857500" cy="2867025"/>
          </a:xfrm>
          <a:prstGeom prst="rect">
            <a:avLst/>
          </a:prstGeom>
          <a:noFill/>
        </p:spPr>
      </p:pic>
      <p:pic>
        <p:nvPicPr>
          <p:cNvPr id="18437" name="Picture 5" descr="C:\Users\HIPNOSIS\poster_campus_09_-_sin_logos2_-_rgb_-_mail.jpg"/>
          <p:cNvPicPr>
            <a:picLocks noChangeAspect="1" noChangeArrowheads="1"/>
          </p:cNvPicPr>
          <p:nvPr/>
        </p:nvPicPr>
        <p:blipFill>
          <a:blip r:embed="rId3" cstate="print"/>
          <a:srcRect/>
          <a:stretch>
            <a:fillRect/>
          </a:stretch>
        </p:blipFill>
        <p:spPr bwMode="auto">
          <a:xfrm>
            <a:off x="4429124" y="3714752"/>
            <a:ext cx="4238625" cy="2478087"/>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bwMode="auto">
          <a:xfrm>
            <a:off x="642910" y="642918"/>
            <a:ext cx="7772400" cy="584775"/>
          </a:xfrm>
          <a:prstGeom prst="rect">
            <a:avLst/>
          </a:prstGeom>
          <a:noFill/>
          <a:ln w="9525">
            <a:noFill/>
            <a:miter lim="800000"/>
            <a:headEnd/>
            <a:tailEnd/>
          </a:ln>
          <a:effectLst/>
        </p:spPr>
        <p:txBody>
          <a:bodyPr wrap="square">
            <a:spAutoFit/>
          </a:bodyPr>
          <a:lstStyle/>
          <a:p>
            <a:pPr algn="ctr"/>
            <a:r>
              <a:rPr lang="es-ES_tradnl" sz="3200" b="1" dirty="0">
                <a:solidFill>
                  <a:srgbClr val="FFFF00"/>
                </a:solidFill>
                <a:latin typeface="Tribune" pitchFamily="2" charset="0"/>
              </a:rPr>
              <a:t>   </a:t>
            </a:r>
            <a:r>
              <a:rPr lang="es-MX" sz="3200" b="1" dirty="0" smtClean="0">
                <a:solidFill>
                  <a:srgbClr val="FFFF00"/>
                </a:solidFill>
                <a:latin typeface="Bauhaus 93" pitchFamily="82" charset="0"/>
              </a:rPr>
              <a:t>1.3.1 Sub. Problemas.</a:t>
            </a:r>
            <a:endParaRPr lang="es-EC" sz="3200" dirty="0">
              <a:solidFill>
                <a:srgbClr val="FFFF00"/>
              </a:solidFill>
              <a:latin typeface="Bauhaus 93" pitchFamily="82" charset="0"/>
            </a:endParaRPr>
          </a:p>
        </p:txBody>
      </p:sp>
      <p:sp>
        <p:nvSpPr>
          <p:cNvPr id="25603" name="Rectangle 3"/>
          <p:cNvSpPr>
            <a:spLocks noGrp="1" noChangeArrowheads="1"/>
          </p:cNvSpPr>
          <p:nvPr>
            <p:ph idx="1"/>
          </p:nvPr>
        </p:nvSpPr>
        <p:spPr>
          <a:xfrm>
            <a:off x="642910" y="1500150"/>
            <a:ext cx="4714908" cy="4000552"/>
          </a:xfrm>
        </p:spPr>
        <p:txBody>
          <a:bodyPr/>
          <a:lstStyle/>
          <a:p>
            <a:pPr algn="just"/>
            <a:r>
              <a:rPr lang="es-MX" sz="1600" dirty="0" smtClean="0">
                <a:solidFill>
                  <a:srgbClr val="FFFFFF"/>
                </a:solidFill>
                <a:latin typeface="Arial" pitchFamily="34" charset="0"/>
                <a:cs typeface="Arial" pitchFamily="34" charset="0"/>
              </a:rPr>
              <a:t>Los contenidos que se seleccionan para el proceso de  aprendizaje en los niños de 6 a 8 años,  de las escuelas de fútbol de la zona urbana de la ciudad de Quito, son muy técnicos y se busca perfeccionar los fundamentos, pasando por alto el proceso el proceso de  preparación  deportiva.</a:t>
            </a:r>
            <a:r>
              <a:rPr lang="es-MX" sz="1600" b="1" dirty="0" smtClean="0">
                <a:solidFill>
                  <a:srgbClr val="FFFFFF"/>
                </a:solidFill>
                <a:latin typeface="Arial" pitchFamily="34" charset="0"/>
                <a:cs typeface="Arial" pitchFamily="34" charset="0"/>
              </a:rPr>
              <a:t> </a:t>
            </a:r>
          </a:p>
          <a:p>
            <a:pPr algn="just">
              <a:buNone/>
            </a:pPr>
            <a:endParaRPr lang="es-EC" sz="1600" dirty="0" smtClean="0">
              <a:solidFill>
                <a:srgbClr val="FFFFFF"/>
              </a:solidFill>
              <a:latin typeface="Arial" pitchFamily="34" charset="0"/>
              <a:cs typeface="Arial" pitchFamily="34" charset="0"/>
            </a:endParaRPr>
          </a:p>
          <a:p>
            <a:pPr algn="just"/>
            <a:r>
              <a:rPr lang="es-MX" sz="1600" dirty="0" smtClean="0">
                <a:solidFill>
                  <a:srgbClr val="FFFFFF"/>
                </a:solidFill>
                <a:latin typeface="Arial" pitchFamily="34" charset="0"/>
                <a:cs typeface="Arial" pitchFamily="34" charset="0"/>
              </a:rPr>
              <a:t>     Se considera que la oferta académica para capacitación y actualización de conocimientos de los entrenadores, no es la adecuada o es muy limitada, lo que implica el proceso de  preparación  deportiva no está debidamente controlada.</a:t>
            </a:r>
            <a:endParaRPr lang="es-EC" sz="1600" dirty="0" smtClean="0">
              <a:solidFill>
                <a:srgbClr val="FFFFFF"/>
              </a:solidFill>
              <a:latin typeface="Arial" pitchFamily="34" charset="0"/>
              <a:cs typeface="Arial" pitchFamily="34" charset="0"/>
            </a:endParaRPr>
          </a:p>
          <a:p>
            <a:endParaRPr lang="es-ES" sz="2400" dirty="0"/>
          </a:p>
        </p:txBody>
      </p:sp>
      <p:pic>
        <p:nvPicPr>
          <p:cNvPr id="19458" name="Picture 2" descr="http://us.123rf.com/400wm/400/400/moodboard/moodboard0811/moodboard081100173/3811175.jpg"/>
          <p:cNvPicPr>
            <a:picLocks noChangeAspect="1" noChangeArrowheads="1"/>
          </p:cNvPicPr>
          <p:nvPr/>
        </p:nvPicPr>
        <p:blipFill>
          <a:blip r:embed="rId2" cstate="print"/>
          <a:srcRect/>
          <a:stretch>
            <a:fillRect/>
          </a:stretch>
        </p:blipFill>
        <p:spPr bwMode="auto">
          <a:xfrm>
            <a:off x="5429256" y="3714752"/>
            <a:ext cx="3167861" cy="2114547"/>
          </a:xfrm>
          <a:prstGeom prst="rect">
            <a:avLst/>
          </a:prstGeom>
          <a:noFill/>
        </p:spPr>
      </p:pic>
      <p:pic>
        <p:nvPicPr>
          <p:cNvPr id="19460" name="Picture 4" descr="http://us.123rf.com/400wm/400/400/knuffelbeer/knuffelbeer0803/knuffelbeer080300002/2950039.jpg"/>
          <p:cNvPicPr>
            <a:picLocks noChangeAspect="1" noChangeArrowheads="1"/>
          </p:cNvPicPr>
          <p:nvPr/>
        </p:nvPicPr>
        <p:blipFill>
          <a:blip r:embed="rId3" cstate="print"/>
          <a:srcRect/>
          <a:stretch>
            <a:fillRect/>
          </a:stretch>
        </p:blipFill>
        <p:spPr bwMode="auto">
          <a:xfrm>
            <a:off x="6429388" y="1785926"/>
            <a:ext cx="1894772" cy="1766875"/>
          </a:xfrm>
          <a:prstGeom prst="rect">
            <a:avLst/>
          </a:prstGeom>
          <a:noFill/>
        </p:spPr>
      </p:pic>
      <p:pic>
        <p:nvPicPr>
          <p:cNvPr id="19464" name="Picture 8" descr="D:\respaldos mis documentos\HIPNOSIS\Pictures\DEPORTES\th_Futbol-77.gif"/>
          <p:cNvPicPr>
            <a:picLocks noChangeAspect="1" noChangeArrowheads="1" noCrop="1"/>
          </p:cNvPicPr>
          <p:nvPr/>
        </p:nvPicPr>
        <p:blipFill>
          <a:blip r:embed="rId4" cstate="print"/>
          <a:srcRect/>
          <a:stretch>
            <a:fillRect/>
          </a:stretch>
        </p:blipFill>
        <p:spPr bwMode="auto">
          <a:xfrm>
            <a:off x="3500430" y="5286388"/>
            <a:ext cx="981075" cy="1238250"/>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500034" y="2000240"/>
            <a:ext cx="7786742" cy="7858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s-MX" b="1" dirty="0" smtClean="0">
                <a:solidFill>
                  <a:srgbClr val="FFFF00"/>
                </a:solidFill>
                <a:latin typeface="Arial" pitchFamily="34" charset="0"/>
                <a:cs typeface="Arial" pitchFamily="34" charset="0"/>
              </a:rPr>
              <a:t>1.4.1Delimitación de las unidades de observación.-</a:t>
            </a:r>
            <a:r>
              <a:rPr lang="es-MX" dirty="0" smtClean="0">
                <a:solidFill>
                  <a:srgbClr val="FFFF00"/>
                </a:solidFill>
                <a:latin typeface="Arial" pitchFamily="34" charset="0"/>
                <a:cs typeface="Arial" pitchFamily="34" charset="0"/>
              </a:rPr>
              <a:t> </a:t>
            </a:r>
            <a:endParaRPr lang="es-EC" dirty="0">
              <a:solidFill>
                <a:srgbClr val="FFFF00"/>
              </a:solidFill>
              <a:latin typeface="Arial" pitchFamily="34" charset="0"/>
              <a:cs typeface="Arial" pitchFamily="34" charset="0"/>
            </a:endParaRPr>
          </a:p>
        </p:txBody>
      </p:sp>
      <p:sp>
        <p:nvSpPr>
          <p:cNvPr id="7" name="Rectangle 5"/>
          <p:cNvSpPr>
            <a:spLocks noGrp="1" noChangeArrowheads="1"/>
          </p:cNvSpPr>
          <p:nvPr>
            <p:ph idx="1"/>
          </p:nvPr>
        </p:nvSpPr>
        <p:spPr bwMode="auto">
          <a:xfrm>
            <a:off x="1142976" y="2786058"/>
            <a:ext cx="6615914" cy="1631216"/>
          </a:xfrm>
          <a:prstGeom prst="rect">
            <a:avLst/>
          </a:prstGeom>
          <a:noFill/>
          <a:ln w="9525">
            <a:noFill/>
            <a:miter lim="800000"/>
            <a:headEnd/>
            <a:tailEnd/>
          </a:ln>
          <a:effectLst/>
        </p:spPr>
        <p:txBody>
          <a:bodyPr wrap="square">
            <a:spAutoFit/>
          </a:bodyPr>
          <a:lstStyle/>
          <a:p>
            <a:pPr algn="just">
              <a:buNone/>
            </a:pPr>
            <a:r>
              <a:rPr lang="es-MX" sz="2000" b="1" dirty="0" smtClean="0">
                <a:solidFill>
                  <a:srgbClr val="FFFFFF"/>
                </a:solidFill>
                <a:latin typeface="Arial" pitchFamily="34" charset="0"/>
                <a:cs typeface="Arial" pitchFamily="34" charset="0"/>
              </a:rPr>
              <a:t>La presente investigación se realizara  </a:t>
            </a:r>
          </a:p>
          <a:p>
            <a:pPr algn="just">
              <a:buNone/>
            </a:pPr>
            <a:r>
              <a:rPr lang="es-MX" sz="2000" b="1" dirty="0" smtClean="0">
                <a:solidFill>
                  <a:srgbClr val="FFFFFF"/>
                </a:solidFill>
                <a:latin typeface="Arial" pitchFamily="34" charset="0"/>
                <a:cs typeface="Arial" pitchFamily="34" charset="0"/>
              </a:rPr>
              <a:t>con los ENTRENADORES Y DIRIGENTES </a:t>
            </a:r>
          </a:p>
          <a:p>
            <a:pPr algn="just">
              <a:buNone/>
            </a:pPr>
            <a:r>
              <a:rPr lang="es-MX" sz="2000" b="1" dirty="0" smtClean="0">
                <a:solidFill>
                  <a:srgbClr val="FFFFFF"/>
                </a:solidFill>
                <a:latin typeface="Arial" pitchFamily="34" charset="0"/>
                <a:cs typeface="Arial" pitchFamily="34" charset="0"/>
              </a:rPr>
              <a:t>de las Escuelas de Fútbol de la </a:t>
            </a:r>
          </a:p>
          <a:p>
            <a:pPr algn="just">
              <a:buNone/>
            </a:pPr>
            <a:r>
              <a:rPr lang="es-MX" sz="2000" b="1" dirty="0" smtClean="0">
                <a:solidFill>
                  <a:srgbClr val="FFFFFF"/>
                </a:solidFill>
                <a:latin typeface="Arial" pitchFamily="34" charset="0"/>
                <a:cs typeface="Arial" pitchFamily="34" charset="0"/>
              </a:rPr>
              <a:t>zona urbana de la ciudad de Quito.</a:t>
            </a:r>
            <a:endParaRPr lang="es-EC" sz="2000" b="1" dirty="0" smtClean="0">
              <a:solidFill>
                <a:srgbClr val="FFFFFF"/>
              </a:solidFill>
              <a:latin typeface="Arial" pitchFamily="34" charset="0"/>
              <a:cs typeface="Arial" pitchFamily="34" charset="0"/>
            </a:endParaRPr>
          </a:p>
          <a:p>
            <a:pPr>
              <a:buNone/>
            </a:pPr>
            <a:r>
              <a:rPr lang="es-MX" sz="2000" b="1" dirty="0" smtClean="0">
                <a:solidFill>
                  <a:srgbClr val="FFFFFF"/>
                </a:solidFill>
                <a:latin typeface="Arial" pitchFamily="34" charset="0"/>
                <a:cs typeface="Arial" pitchFamily="34" charset="0"/>
              </a:rPr>
              <a:t> </a:t>
            </a:r>
            <a:endParaRPr lang="en-US" sz="2000" b="1" dirty="0">
              <a:solidFill>
                <a:srgbClr val="FFFFFF"/>
              </a:solidFill>
              <a:latin typeface="Arial" pitchFamily="34" charset="0"/>
              <a:cs typeface="Arial" pitchFamily="34" charset="0"/>
            </a:endParaRPr>
          </a:p>
        </p:txBody>
      </p:sp>
      <p:pic>
        <p:nvPicPr>
          <p:cNvPr id="15362" name="Picture 2" descr="http://www.futbolinicial.com/images/stories/escuelas/ldu/lduq2.jpg"/>
          <p:cNvPicPr>
            <a:picLocks noChangeAspect="1" noChangeArrowheads="1"/>
          </p:cNvPicPr>
          <p:nvPr/>
        </p:nvPicPr>
        <p:blipFill>
          <a:blip r:embed="rId2" cstate="print"/>
          <a:srcRect/>
          <a:stretch>
            <a:fillRect/>
          </a:stretch>
        </p:blipFill>
        <p:spPr bwMode="auto">
          <a:xfrm>
            <a:off x="3643306" y="4214818"/>
            <a:ext cx="2990850" cy="2200275"/>
          </a:xfrm>
          <a:prstGeom prst="rect">
            <a:avLst/>
          </a:prstGeom>
          <a:noFill/>
        </p:spPr>
      </p:pic>
      <p:sp>
        <p:nvSpPr>
          <p:cNvPr id="6" name="Rectangle 2"/>
          <p:cNvSpPr>
            <a:spLocks noGrp="1" noChangeArrowheads="1"/>
          </p:cNvSpPr>
          <p:nvPr>
            <p:ph type="title"/>
          </p:nvPr>
        </p:nvSpPr>
        <p:spPr>
          <a:xfrm>
            <a:off x="571472" y="214290"/>
            <a:ext cx="7772400" cy="928694"/>
          </a:xfrm>
        </p:spPr>
        <p:txBody>
          <a:bodyPr>
            <a:normAutofit/>
          </a:bodyPr>
          <a:lstStyle/>
          <a:p>
            <a:pPr algn="ctr"/>
            <a:r>
              <a:rPr lang="es-MX" sz="4800" dirty="0" smtClean="0">
                <a:solidFill>
                  <a:srgbClr val="FFFF00"/>
                </a:solidFill>
                <a:latin typeface="Bauhaus 93" pitchFamily="82" charset="0"/>
              </a:rPr>
              <a:t>1.4Delimitación.</a:t>
            </a:r>
            <a:endParaRPr lang="es-ES" sz="4800" dirty="0">
              <a:solidFill>
                <a:srgbClr val="FFFF00"/>
              </a:solidFill>
              <a:latin typeface="Bauhaus 93" pitchFamily="82"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Título"/>
          <p:cNvSpPr txBox="1">
            <a:spLocks/>
          </p:cNvSpPr>
          <p:nvPr/>
        </p:nvSpPr>
        <p:spPr>
          <a:xfrm>
            <a:off x="714348" y="285728"/>
            <a:ext cx="7772400" cy="1470025"/>
          </a:xfrm>
          <a:prstGeom prst="rect">
            <a:avLst/>
          </a:prstGeom>
        </p:spPr>
        <p:txBody>
          <a:bodyPr rIns="91440" anchor="b">
            <a:normAutofit fontScale="97500"/>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kumimoji="0" lang="es-MX" sz="4100" b="1" i="0" u="none" strike="noStrike" kern="1200" cap="none" spc="0" normalizeH="0" baseline="0" noProof="0" dirty="0" smtClean="0">
                <a:ln>
                  <a:noFill/>
                </a:ln>
                <a:solidFill>
                  <a:srgbClr val="FFFF00"/>
                </a:solidFill>
                <a:effectLst>
                  <a:outerShdw blurRad="38100" dist="25500" dir="5400000" algn="tl" rotWithShape="0">
                    <a:srgbClr val="000000">
                      <a:satMod val="180000"/>
                      <a:alpha val="75000"/>
                    </a:srgbClr>
                  </a:outerShdw>
                </a:effectLst>
                <a:uLnTx/>
                <a:uFillTx/>
                <a:latin typeface="Arial" pitchFamily="34" charset="0"/>
                <a:ea typeface="+mj-ea"/>
                <a:cs typeface="Arial" pitchFamily="34" charset="0"/>
              </a:rPr>
              <a:t>1.4.2</a:t>
            </a:r>
            <a:r>
              <a:rPr kumimoji="0" lang="es-MX" sz="4100" b="0" i="0" u="none" strike="noStrike" kern="1200" cap="none" spc="0" normalizeH="0" baseline="0" noProof="0" dirty="0" smtClean="0">
                <a:ln>
                  <a:noFill/>
                </a:ln>
                <a:solidFill>
                  <a:srgbClr val="FFFF00"/>
                </a:solidFill>
                <a:effectLst>
                  <a:outerShdw blurRad="38100" dist="25500" dir="5400000" algn="tl" rotWithShape="0">
                    <a:srgbClr val="000000">
                      <a:satMod val="180000"/>
                      <a:alpha val="75000"/>
                    </a:srgbClr>
                  </a:outerShdw>
                </a:effectLst>
                <a:uLnTx/>
                <a:uFillTx/>
                <a:latin typeface="Arial" pitchFamily="34" charset="0"/>
                <a:ea typeface="+mj-ea"/>
                <a:cs typeface="Arial" pitchFamily="34" charset="0"/>
              </a:rPr>
              <a:t> </a:t>
            </a:r>
            <a:r>
              <a:rPr kumimoji="0" lang="es-MX" sz="4100" b="1" i="0" u="none" strike="noStrike" kern="1200" cap="none" spc="0" normalizeH="0" baseline="0" noProof="0" dirty="0" smtClean="0">
                <a:ln>
                  <a:noFill/>
                </a:ln>
                <a:solidFill>
                  <a:srgbClr val="FFFF00"/>
                </a:solidFill>
                <a:effectLst>
                  <a:outerShdw blurRad="38100" dist="25500" dir="5400000" algn="tl" rotWithShape="0">
                    <a:srgbClr val="000000">
                      <a:satMod val="180000"/>
                      <a:alpha val="75000"/>
                    </a:srgbClr>
                  </a:outerShdw>
                </a:effectLst>
                <a:uLnTx/>
                <a:uFillTx/>
                <a:latin typeface="Arial" pitchFamily="34" charset="0"/>
                <a:ea typeface="+mj-ea"/>
                <a:cs typeface="Arial" pitchFamily="34" charset="0"/>
              </a:rPr>
              <a:t>Delimitación Espacial</a:t>
            </a:r>
            <a:r>
              <a:rPr kumimoji="0" lang="es-MX" sz="4600" b="1" i="0" u="none" strike="noStrike" kern="1200" cap="none" spc="0" normalizeH="0" baseline="0" noProof="0" dirty="0" smtClean="0">
                <a:ln>
                  <a:noFill/>
                </a:ln>
                <a:solidFill>
                  <a:srgbClr val="FFFF00"/>
                </a:solidFill>
                <a:effectLst>
                  <a:outerShdw blurRad="38100" dist="25500" dir="5400000" algn="tl" rotWithShape="0">
                    <a:srgbClr val="000000">
                      <a:satMod val="180000"/>
                      <a:alpha val="75000"/>
                    </a:srgbClr>
                  </a:outerShdw>
                </a:effectLst>
                <a:uLnTx/>
                <a:uFillTx/>
                <a:latin typeface="Arial" pitchFamily="34" charset="0"/>
                <a:ea typeface="+mj-ea"/>
                <a:cs typeface="Arial" pitchFamily="34" charset="0"/>
              </a:rPr>
              <a:t>. </a:t>
            </a:r>
            <a:r>
              <a:rPr kumimoji="0" lang="es-EC" sz="4600" b="0" i="0" u="none" strike="noStrike" kern="1200" cap="none" spc="0" normalizeH="0" baseline="0" noProof="0" dirty="0" smtClean="0">
                <a:ln>
                  <a:noFill/>
                </a:ln>
                <a:solidFill>
                  <a:srgbClr val="FFFF00"/>
                </a:solidFill>
                <a:effectLst>
                  <a:outerShdw blurRad="38100" dist="25500" dir="5400000" algn="tl" rotWithShape="0">
                    <a:srgbClr val="000000">
                      <a:satMod val="180000"/>
                      <a:alpha val="75000"/>
                    </a:srgbClr>
                  </a:outerShdw>
                </a:effectLst>
                <a:uLnTx/>
                <a:uFillTx/>
                <a:latin typeface="Arial" pitchFamily="34" charset="0"/>
                <a:ea typeface="+mj-ea"/>
                <a:cs typeface="Arial" pitchFamily="34" charset="0"/>
              </a:rPr>
              <a:t/>
            </a:r>
            <a:br>
              <a:rPr kumimoji="0" lang="es-EC" sz="4600" b="0" i="0" u="none" strike="noStrike" kern="1200" cap="none" spc="0" normalizeH="0" baseline="0" noProof="0" dirty="0" smtClean="0">
                <a:ln>
                  <a:noFill/>
                </a:ln>
                <a:solidFill>
                  <a:srgbClr val="FFFF00"/>
                </a:solidFill>
                <a:effectLst>
                  <a:outerShdw blurRad="38100" dist="25500" dir="5400000" algn="tl" rotWithShape="0">
                    <a:srgbClr val="000000">
                      <a:satMod val="180000"/>
                      <a:alpha val="75000"/>
                    </a:srgbClr>
                  </a:outerShdw>
                </a:effectLst>
                <a:uLnTx/>
                <a:uFillTx/>
                <a:latin typeface="Arial" pitchFamily="34" charset="0"/>
                <a:ea typeface="+mj-ea"/>
                <a:cs typeface="Arial" pitchFamily="34" charset="0"/>
              </a:rPr>
            </a:br>
            <a:endParaRPr kumimoji="0" lang="es-EC" sz="4600" b="0" i="0" u="none" strike="noStrike" kern="1200" cap="none" spc="0" normalizeH="0" baseline="0" noProof="0" dirty="0">
              <a:ln>
                <a:noFill/>
              </a:ln>
              <a:solidFill>
                <a:srgbClr val="FFFF00"/>
              </a:solidFill>
              <a:effectLst>
                <a:outerShdw blurRad="38100" dist="25500" dir="5400000" algn="tl" rotWithShape="0">
                  <a:srgbClr val="000000">
                    <a:satMod val="180000"/>
                    <a:alpha val="75000"/>
                  </a:srgbClr>
                </a:outerShdw>
              </a:effectLst>
              <a:uLnTx/>
              <a:uFillTx/>
              <a:latin typeface="Arial" pitchFamily="34" charset="0"/>
              <a:ea typeface="+mj-ea"/>
              <a:cs typeface="Arial" pitchFamily="34" charset="0"/>
            </a:endParaRPr>
          </a:p>
        </p:txBody>
      </p:sp>
      <p:sp>
        <p:nvSpPr>
          <p:cNvPr id="8" name="6 Subtítulo"/>
          <p:cNvSpPr>
            <a:spLocks noGrp="1"/>
          </p:cNvSpPr>
          <p:nvPr>
            <p:ph idx="1"/>
          </p:nvPr>
        </p:nvSpPr>
        <p:spPr>
          <a:xfrm>
            <a:off x="428596" y="1428736"/>
            <a:ext cx="8229600" cy="4526280"/>
          </a:xfrm>
        </p:spPr>
        <p:txBody>
          <a:bodyPr/>
          <a:lstStyle/>
          <a:p>
            <a:pPr algn="l"/>
            <a:r>
              <a:rPr lang="es-MX" dirty="0" smtClean="0">
                <a:solidFill>
                  <a:srgbClr val="FFFFFF"/>
                </a:solidFill>
              </a:rPr>
              <a:t> </a:t>
            </a:r>
            <a:r>
              <a:rPr lang="es-MX" dirty="0" smtClean="0">
                <a:solidFill>
                  <a:srgbClr val="FFFFFF"/>
                </a:solidFill>
                <a:latin typeface="Arial" pitchFamily="34" charset="0"/>
                <a:cs typeface="Arial" pitchFamily="34" charset="0"/>
              </a:rPr>
              <a:t>La investigación se realizará en las Escuelas de Fútbol de la zona urbana de la ciudad de Quito.</a:t>
            </a:r>
          </a:p>
          <a:p>
            <a:pPr algn="l"/>
            <a:endParaRPr lang="es-EC" dirty="0">
              <a:solidFill>
                <a:srgbClr val="FFFFFF"/>
              </a:solidFill>
              <a:latin typeface="Arial" pitchFamily="34" charset="0"/>
              <a:cs typeface="Arial" pitchFamily="34" charset="0"/>
            </a:endParaRPr>
          </a:p>
        </p:txBody>
      </p:sp>
      <p:pic>
        <p:nvPicPr>
          <p:cNvPr id="14337" name="Picture 1" descr="http://www.futbolinicial.com/images/stories/escuelas/ldu/lducat8.jpg"/>
          <p:cNvPicPr>
            <a:picLocks noChangeAspect="1" noChangeArrowheads="1"/>
          </p:cNvPicPr>
          <p:nvPr/>
        </p:nvPicPr>
        <p:blipFill>
          <a:blip r:embed="rId2" cstate="print"/>
          <a:srcRect/>
          <a:stretch>
            <a:fillRect/>
          </a:stretch>
        </p:blipFill>
        <p:spPr bwMode="auto">
          <a:xfrm>
            <a:off x="428596" y="4572008"/>
            <a:ext cx="2928958" cy="1782077"/>
          </a:xfrm>
          <a:prstGeom prst="rect">
            <a:avLst/>
          </a:prstGeom>
          <a:noFill/>
        </p:spPr>
      </p:pic>
      <p:pic>
        <p:nvPicPr>
          <p:cNvPr id="14339" name="Picture 3" descr="Imagen de muestra"/>
          <p:cNvPicPr>
            <a:picLocks noChangeAspect="1" noChangeArrowheads="1"/>
          </p:cNvPicPr>
          <p:nvPr/>
        </p:nvPicPr>
        <p:blipFill>
          <a:blip r:embed="rId3" cstate="print"/>
          <a:srcRect/>
          <a:stretch>
            <a:fillRect/>
          </a:stretch>
        </p:blipFill>
        <p:spPr bwMode="auto">
          <a:xfrm>
            <a:off x="7303852" y="3429000"/>
            <a:ext cx="1625865" cy="1209671"/>
          </a:xfrm>
          <a:prstGeom prst="rect">
            <a:avLst/>
          </a:prstGeom>
          <a:noFill/>
        </p:spPr>
      </p:pic>
      <p:pic>
        <p:nvPicPr>
          <p:cNvPr id="14341" name="Picture 5" descr="imagen-1.png">
            <a:hlinkClick r:id="rId4" tooltip="imagen-1.png"/>
          </p:cNvPr>
          <p:cNvPicPr>
            <a:picLocks noChangeAspect="1" noChangeArrowheads="1"/>
          </p:cNvPicPr>
          <p:nvPr/>
        </p:nvPicPr>
        <p:blipFill>
          <a:blip r:embed="rId5" cstate="print"/>
          <a:srcRect/>
          <a:stretch>
            <a:fillRect/>
          </a:stretch>
        </p:blipFill>
        <p:spPr bwMode="auto">
          <a:xfrm>
            <a:off x="6143636" y="5143512"/>
            <a:ext cx="2095790" cy="1385871"/>
          </a:xfrm>
          <a:prstGeom prst="rect">
            <a:avLst/>
          </a:prstGeom>
          <a:noFill/>
        </p:spPr>
      </p:pic>
      <p:pic>
        <p:nvPicPr>
          <p:cNvPr id="14343" name="Picture 7" descr="saludando.gif">
            <a:hlinkClick r:id="rId6" tooltip="saludando.gif"/>
          </p:cNvPr>
          <p:cNvPicPr>
            <a:picLocks noChangeAspect="1" noChangeArrowheads="1"/>
          </p:cNvPicPr>
          <p:nvPr/>
        </p:nvPicPr>
        <p:blipFill>
          <a:blip r:embed="rId7" cstate="print"/>
          <a:srcRect/>
          <a:stretch>
            <a:fillRect/>
          </a:stretch>
        </p:blipFill>
        <p:spPr bwMode="auto">
          <a:xfrm>
            <a:off x="3857620" y="4929198"/>
            <a:ext cx="1957696" cy="1476362"/>
          </a:xfrm>
          <a:prstGeom prst="rect">
            <a:avLst/>
          </a:prstGeom>
          <a:noFill/>
        </p:spPr>
      </p:pic>
      <p:pic>
        <p:nvPicPr>
          <p:cNvPr id="14347" name="Picture 11" descr="imagen-3.png">
            <a:hlinkClick r:id="rId8" tooltip="imagen-3.png"/>
          </p:cNvPr>
          <p:cNvPicPr>
            <a:picLocks noChangeAspect="1" noChangeArrowheads="1"/>
          </p:cNvPicPr>
          <p:nvPr/>
        </p:nvPicPr>
        <p:blipFill>
          <a:blip r:embed="rId9" cstate="print"/>
          <a:srcRect/>
          <a:stretch>
            <a:fillRect/>
          </a:stretch>
        </p:blipFill>
        <p:spPr bwMode="auto">
          <a:xfrm>
            <a:off x="214282" y="3214686"/>
            <a:ext cx="1838296" cy="1220652"/>
          </a:xfrm>
          <a:prstGeom prst="rect">
            <a:avLst/>
          </a:prstGeom>
          <a:noFill/>
        </p:spPr>
      </p:pic>
      <p:pic>
        <p:nvPicPr>
          <p:cNvPr id="11" name="Picture 13" descr="http://futbolete.com/sitiof/images/futbolconcorazonelpueblo.jpg"/>
          <p:cNvPicPr>
            <a:picLocks noChangeAspect="1" noChangeArrowheads="1"/>
          </p:cNvPicPr>
          <p:nvPr/>
        </p:nvPicPr>
        <p:blipFill>
          <a:blip r:embed="rId10" cstate="print"/>
          <a:srcRect/>
          <a:stretch>
            <a:fillRect/>
          </a:stretch>
        </p:blipFill>
        <p:spPr bwMode="auto">
          <a:xfrm>
            <a:off x="2000232" y="3214686"/>
            <a:ext cx="2011869" cy="1338252"/>
          </a:xfrm>
          <a:prstGeom prst="rect">
            <a:avLst/>
          </a:prstGeom>
          <a:noFill/>
        </p:spPr>
      </p:pic>
      <p:pic>
        <p:nvPicPr>
          <p:cNvPr id="10" name="Picture 2"/>
          <p:cNvPicPr>
            <a:picLocks noChangeAspect="1" noChangeArrowheads="1"/>
          </p:cNvPicPr>
          <p:nvPr/>
        </p:nvPicPr>
        <p:blipFill>
          <a:blip r:embed="rId11" cstate="print"/>
          <a:srcRect/>
          <a:stretch>
            <a:fillRect/>
          </a:stretch>
        </p:blipFill>
        <p:spPr bwMode="auto">
          <a:xfrm rot="16200000">
            <a:off x="4653646" y="2102292"/>
            <a:ext cx="2194166" cy="3071835"/>
          </a:xfrm>
          <a:prstGeom prst="rect">
            <a:avLst/>
          </a:prstGeom>
          <a:noFill/>
          <a:ln w="9525">
            <a:noFill/>
            <a:miter lim="800000"/>
            <a:headEnd/>
            <a:tailEnd/>
          </a:ln>
          <a:effectLst/>
        </p:spPr>
      </p:pic>
    </p:spTree>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1785926"/>
            <a:ext cx="7772400" cy="2357446"/>
          </a:xfrm>
        </p:spPr>
        <p:txBody>
          <a:bodyPr>
            <a:normAutofit fontScale="90000"/>
          </a:bodyPr>
          <a:lstStyle/>
          <a:p>
            <a:pPr algn="ctr"/>
            <a:r>
              <a:rPr lang="es-MX" sz="8000" b="1" dirty="0" smtClean="0">
                <a:solidFill>
                  <a:srgbClr val="FFFF00"/>
                </a:solidFill>
                <a:latin typeface="Bauhaus 93" pitchFamily="82" charset="0"/>
                <a:cs typeface="Arial" pitchFamily="34" charset="0"/>
              </a:rPr>
              <a:t>Objetivos</a:t>
            </a:r>
            <a:r>
              <a:rPr lang="es-EC" sz="8000" dirty="0" smtClean="0">
                <a:solidFill>
                  <a:srgbClr val="FFFF00"/>
                </a:solidFill>
                <a:latin typeface="Bauhaus 93" pitchFamily="82" charset="0"/>
                <a:cs typeface="Arial" pitchFamily="34" charset="0"/>
              </a:rPr>
              <a:t/>
            </a:r>
            <a:br>
              <a:rPr lang="es-EC" sz="8000" dirty="0" smtClean="0">
                <a:solidFill>
                  <a:srgbClr val="FFFF00"/>
                </a:solidFill>
                <a:latin typeface="Bauhaus 93" pitchFamily="82" charset="0"/>
                <a:cs typeface="Arial" pitchFamily="34" charset="0"/>
              </a:rPr>
            </a:br>
            <a:endParaRPr lang="es-EC" sz="8000" dirty="0">
              <a:solidFill>
                <a:srgbClr val="FFFF00"/>
              </a:solidFill>
              <a:latin typeface="Bauhaus 93" pitchFamily="82" charset="0"/>
              <a:cs typeface="Arial" pitchFamily="34" charset="0"/>
            </a:endParaRPr>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2285992"/>
            <a:ext cx="8229600" cy="1711325"/>
          </a:xfrm>
        </p:spPr>
        <p:txBody>
          <a:bodyPr>
            <a:normAutofit/>
          </a:bodyPr>
          <a:lstStyle/>
          <a:p>
            <a:pPr algn="ctr">
              <a:buNone/>
            </a:pPr>
            <a:r>
              <a:rPr lang="es-EC" sz="5400" dirty="0" smtClean="0">
                <a:solidFill>
                  <a:srgbClr val="FFFF00"/>
                </a:solidFill>
                <a:effectLst>
                  <a:outerShdw blurRad="38100" dist="38100" dir="2700000" algn="tl">
                    <a:srgbClr val="000000">
                      <a:alpha val="43137"/>
                    </a:srgbClr>
                  </a:outerShdw>
                </a:effectLst>
              </a:rPr>
              <a:t>INTRODUCCIÓN</a:t>
            </a:r>
            <a:endParaRPr lang="es-EC" sz="5400" dirty="0">
              <a:solidFill>
                <a:srgbClr val="FFFF00"/>
              </a:solidFill>
              <a:effectLst>
                <a:outerShdw blurRad="38100" dist="38100" dir="2700000" algn="tl">
                  <a:srgbClr val="000000">
                    <a:alpha val="43137"/>
                  </a:srgbClr>
                </a:outerShdw>
              </a:effectLst>
            </a:endParaRPr>
          </a:p>
        </p:txBody>
      </p:sp>
      <p:pic>
        <p:nvPicPr>
          <p:cNvPr id="27652" name="Picture 4" descr="http://images.hi5.com/images/1x1_trans.gif"/>
          <p:cNvPicPr>
            <a:picLocks noChangeAspect="1" noChangeArrowheads="1"/>
          </p:cNvPicPr>
          <p:nvPr/>
        </p:nvPicPr>
        <p:blipFill>
          <a:blip r:embed="rId2"/>
          <a:srcRect/>
          <a:stretch>
            <a:fillRect/>
          </a:stretch>
        </p:blipFill>
        <p:spPr bwMode="auto">
          <a:xfrm>
            <a:off x="7729538" y="-2844800"/>
            <a:ext cx="5953125" cy="5953125"/>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500042"/>
            <a:ext cx="8229600" cy="1143000"/>
          </a:xfrm>
        </p:spPr>
        <p:txBody>
          <a:bodyPr>
            <a:normAutofit fontScale="90000"/>
          </a:bodyPr>
          <a:lstStyle/>
          <a:p>
            <a:r>
              <a:rPr lang="es-MX" b="1" dirty="0" smtClean="0">
                <a:latin typeface="Arial" pitchFamily="34" charset="0"/>
                <a:cs typeface="Arial" pitchFamily="34" charset="0"/>
              </a:rPr>
              <a:t> </a:t>
            </a:r>
            <a:r>
              <a:rPr lang="es-MX" b="1" dirty="0" smtClean="0">
                <a:solidFill>
                  <a:srgbClr val="FFFF00"/>
                </a:solidFill>
                <a:effectLst>
                  <a:outerShdw blurRad="38100" dist="38100" dir="2700000" algn="tl">
                    <a:srgbClr val="000000">
                      <a:alpha val="43137"/>
                    </a:srgbClr>
                  </a:outerShdw>
                </a:effectLst>
                <a:latin typeface="Bauhaus 93" pitchFamily="82" charset="0"/>
                <a:cs typeface="Arial" pitchFamily="34" charset="0"/>
              </a:rPr>
              <a:t>1.5.1 Objetivo General</a:t>
            </a:r>
            <a:r>
              <a:rPr lang="es-EC" b="1" dirty="0" smtClean="0">
                <a:solidFill>
                  <a:srgbClr val="FFFF00"/>
                </a:solidFill>
                <a:effectLst>
                  <a:outerShdw blurRad="38100" dist="38100" dir="2700000" algn="tl">
                    <a:srgbClr val="000000">
                      <a:alpha val="43137"/>
                    </a:srgbClr>
                  </a:outerShdw>
                </a:effectLst>
                <a:latin typeface="Bauhaus 93" pitchFamily="82" charset="0"/>
                <a:cs typeface="Arial" pitchFamily="34" charset="0"/>
              </a:rPr>
              <a:t/>
            </a:r>
            <a:br>
              <a:rPr lang="es-EC" b="1" dirty="0" smtClean="0">
                <a:solidFill>
                  <a:srgbClr val="FFFF00"/>
                </a:solidFill>
                <a:effectLst>
                  <a:outerShdw blurRad="38100" dist="38100" dir="2700000" algn="tl">
                    <a:srgbClr val="000000">
                      <a:alpha val="43137"/>
                    </a:srgbClr>
                  </a:outerShdw>
                </a:effectLst>
                <a:latin typeface="Bauhaus 93" pitchFamily="82" charset="0"/>
                <a:cs typeface="Arial" pitchFamily="34" charset="0"/>
              </a:rPr>
            </a:br>
            <a:endParaRPr lang="es-ES" b="1" dirty="0">
              <a:solidFill>
                <a:srgbClr val="FFFF00"/>
              </a:solidFill>
              <a:effectLst>
                <a:outerShdw blurRad="38100" dist="38100" dir="2700000" algn="tl">
                  <a:srgbClr val="000000">
                    <a:alpha val="43137"/>
                  </a:srgbClr>
                </a:outerShdw>
              </a:effectLst>
              <a:latin typeface="Bauhaus 93" pitchFamily="82" charset="0"/>
              <a:cs typeface="Arial" pitchFamily="34" charset="0"/>
            </a:endParaRPr>
          </a:p>
        </p:txBody>
      </p:sp>
      <p:sp>
        <p:nvSpPr>
          <p:cNvPr id="5" name="Rectangle 5"/>
          <p:cNvSpPr>
            <a:spLocks noGrp="1" noChangeArrowheads="1"/>
          </p:cNvSpPr>
          <p:nvPr>
            <p:ph idx="1"/>
          </p:nvPr>
        </p:nvSpPr>
        <p:spPr bwMode="auto">
          <a:xfrm>
            <a:off x="685800" y="1981200"/>
            <a:ext cx="7772400" cy="1015663"/>
          </a:xfrm>
          <a:prstGeom prst="rect">
            <a:avLst/>
          </a:prstGeom>
          <a:noFill/>
          <a:ln w="9525">
            <a:noFill/>
            <a:miter lim="800000"/>
            <a:headEnd/>
            <a:tailEnd/>
          </a:ln>
          <a:effectLst/>
        </p:spPr>
        <p:txBody>
          <a:bodyPr>
            <a:spAutoFit/>
          </a:bodyPr>
          <a:lstStyle/>
          <a:p>
            <a:r>
              <a:rPr lang="es-MX" sz="2000" b="1" dirty="0" smtClean="0">
                <a:solidFill>
                  <a:srgbClr val="FFFFFF"/>
                </a:solidFill>
                <a:latin typeface="Arial" pitchFamily="34" charset="0"/>
                <a:cs typeface="Arial" pitchFamily="34" charset="0"/>
              </a:rPr>
              <a:t> Estudiar el proceso de preparación  deportiva en niños, de 6 a 8 años de edad en las Escuelas de Fútbol de la zona urbana de la ciudad de Quito.</a:t>
            </a:r>
            <a:endParaRPr lang="en-US" sz="2000" b="1" dirty="0">
              <a:solidFill>
                <a:srgbClr val="FFFFFF"/>
              </a:solidFill>
              <a:latin typeface="Arial" pitchFamily="34" charset="0"/>
              <a:cs typeface="Arial" pitchFamily="34" charset="0"/>
            </a:endParaRPr>
          </a:p>
        </p:txBody>
      </p:sp>
      <p:pic>
        <p:nvPicPr>
          <p:cNvPr id="4" name="Picture 7" descr="http://us.123rf.com/400wm/400/400/stockbroker/stockbroker0806/stockbroker080602355/3226269.jpg"/>
          <p:cNvPicPr>
            <a:picLocks noChangeAspect="1" noChangeArrowheads="1"/>
          </p:cNvPicPr>
          <p:nvPr/>
        </p:nvPicPr>
        <p:blipFill>
          <a:blip r:embed="rId2" cstate="print"/>
          <a:srcRect/>
          <a:stretch>
            <a:fillRect/>
          </a:stretch>
        </p:blipFill>
        <p:spPr bwMode="auto">
          <a:xfrm>
            <a:off x="3286116" y="3357562"/>
            <a:ext cx="1851298" cy="2773480"/>
          </a:xfrm>
          <a:prstGeom prst="rect">
            <a:avLst/>
          </a:prstGeom>
          <a:noFill/>
        </p:spPr>
      </p:pic>
      <p:pic>
        <p:nvPicPr>
          <p:cNvPr id="15361" name="Picture 1" descr="D:\respaldos mis documentos\HIPNOSIS\Pictures\DEPORTES\th_Halterofilia-45.gif"/>
          <p:cNvPicPr>
            <a:picLocks noChangeAspect="1" noChangeArrowheads="1" noCrop="1"/>
          </p:cNvPicPr>
          <p:nvPr/>
        </p:nvPicPr>
        <p:blipFill>
          <a:blip r:embed="rId3" cstate="print"/>
          <a:srcRect/>
          <a:stretch>
            <a:fillRect/>
          </a:stretch>
        </p:blipFill>
        <p:spPr bwMode="auto">
          <a:xfrm>
            <a:off x="1428728" y="3714752"/>
            <a:ext cx="838200" cy="895350"/>
          </a:xfrm>
          <a:prstGeom prst="rect">
            <a:avLst/>
          </a:prstGeom>
          <a:noFill/>
        </p:spPr>
      </p:pic>
      <p:pic>
        <p:nvPicPr>
          <p:cNvPr id="15363" name="Picture 3" descr="http://estaticos01.cache.el-mundo.net/elmundo/imagenes/2008/11/26/1227697109_0.jpg"/>
          <p:cNvPicPr>
            <a:picLocks noChangeAspect="1" noChangeArrowheads="1"/>
          </p:cNvPicPr>
          <p:nvPr/>
        </p:nvPicPr>
        <p:blipFill>
          <a:blip r:embed="rId4" cstate="print"/>
          <a:srcRect/>
          <a:stretch>
            <a:fillRect/>
          </a:stretch>
        </p:blipFill>
        <p:spPr bwMode="auto">
          <a:xfrm>
            <a:off x="6858016" y="2786058"/>
            <a:ext cx="1785930" cy="1643056"/>
          </a:xfrm>
          <a:prstGeom prst="rect">
            <a:avLst/>
          </a:prstGeom>
          <a:noFill/>
        </p:spPr>
      </p:pic>
      <p:pic>
        <p:nvPicPr>
          <p:cNvPr id="15365" name="Picture 5" descr="http://www.piuravirtual.com/noticias/img/post/ENTRENANDO.JPG"/>
          <p:cNvPicPr>
            <a:picLocks noChangeAspect="1" noChangeArrowheads="1"/>
          </p:cNvPicPr>
          <p:nvPr/>
        </p:nvPicPr>
        <p:blipFill>
          <a:blip r:embed="rId5" cstate="print"/>
          <a:srcRect/>
          <a:stretch>
            <a:fillRect/>
          </a:stretch>
        </p:blipFill>
        <p:spPr bwMode="auto">
          <a:xfrm>
            <a:off x="5786446" y="4572008"/>
            <a:ext cx="2476475" cy="1857356"/>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71472" y="571480"/>
            <a:ext cx="8029604" cy="1143000"/>
          </a:xfrm>
        </p:spPr>
        <p:txBody>
          <a:bodyPr>
            <a:normAutofit fontScale="90000"/>
          </a:bodyPr>
          <a:lstStyle/>
          <a:p>
            <a:r>
              <a:rPr lang="es-MX" b="1" dirty="0" smtClean="0">
                <a:solidFill>
                  <a:srgbClr val="FFFF00"/>
                </a:solidFill>
                <a:latin typeface="Bauhaus 93" pitchFamily="82" charset="0"/>
                <a:cs typeface="Arial" pitchFamily="34" charset="0"/>
              </a:rPr>
              <a:t>1.5.2 Objetivos Específicos</a:t>
            </a:r>
            <a:r>
              <a:rPr lang="es-EC" dirty="0" smtClean="0">
                <a:solidFill>
                  <a:srgbClr val="FFFF00"/>
                </a:solidFill>
                <a:latin typeface="Arial" pitchFamily="34" charset="0"/>
                <a:cs typeface="Arial" pitchFamily="34" charset="0"/>
              </a:rPr>
              <a:t/>
            </a:r>
            <a:br>
              <a:rPr lang="es-EC" dirty="0" smtClean="0">
                <a:solidFill>
                  <a:srgbClr val="FFFF00"/>
                </a:solidFill>
                <a:latin typeface="Arial" pitchFamily="34" charset="0"/>
                <a:cs typeface="Arial" pitchFamily="34" charset="0"/>
              </a:rPr>
            </a:br>
            <a:endParaRPr lang="es-ES" dirty="0">
              <a:solidFill>
                <a:srgbClr val="FFFF00"/>
              </a:solidFill>
              <a:latin typeface="Arial" pitchFamily="34" charset="0"/>
              <a:cs typeface="Arial" pitchFamily="34" charset="0"/>
            </a:endParaRPr>
          </a:p>
        </p:txBody>
      </p:sp>
      <p:sp>
        <p:nvSpPr>
          <p:cNvPr id="5" name="Rectangle 5"/>
          <p:cNvSpPr>
            <a:spLocks noGrp="1" noChangeArrowheads="1"/>
          </p:cNvSpPr>
          <p:nvPr>
            <p:ph idx="1"/>
          </p:nvPr>
        </p:nvSpPr>
        <p:spPr bwMode="auto">
          <a:xfrm>
            <a:off x="500002" y="1714488"/>
            <a:ext cx="5429320" cy="3785652"/>
          </a:xfrm>
          <a:prstGeom prst="rect">
            <a:avLst/>
          </a:prstGeom>
          <a:noFill/>
          <a:ln w="9525">
            <a:noFill/>
            <a:miter lim="800000"/>
            <a:headEnd/>
            <a:tailEnd/>
          </a:ln>
          <a:effectLst/>
        </p:spPr>
        <p:txBody>
          <a:bodyPr wrap="square">
            <a:spAutoFit/>
          </a:bodyPr>
          <a:lstStyle/>
          <a:p>
            <a:pPr algn="just"/>
            <a:r>
              <a:rPr lang="es-ES_tradnl" b="1" dirty="0">
                <a:solidFill>
                  <a:srgbClr val="FFFF00"/>
                </a:solidFill>
                <a:latin typeface="Tribune" pitchFamily="2" charset="0"/>
              </a:rPr>
              <a:t> </a:t>
            </a:r>
            <a:r>
              <a:rPr lang="es-MX" sz="1600" dirty="0" smtClean="0">
                <a:solidFill>
                  <a:srgbClr val="FFFFFF"/>
                </a:solidFill>
                <a:latin typeface="Arial" pitchFamily="34" charset="0"/>
                <a:cs typeface="Arial" pitchFamily="34" charset="0"/>
              </a:rPr>
              <a:t>Indagar el proceso de preparación deportiva, en las Escuelas de Fútbol de la zona urbana de la ciudad de Quito.</a:t>
            </a:r>
          </a:p>
          <a:p>
            <a:pPr algn="just">
              <a:buNone/>
            </a:pPr>
            <a:endParaRPr lang="es-EC" sz="1600" dirty="0" smtClean="0">
              <a:solidFill>
                <a:srgbClr val="FFFFFF"/>
              </a:solidFill>
              <a:latin typeface="Arial" pitchFamily="34" charset="0"/>
              <a:cs typeface="Arial" pitchFamily="34" charset="0"/>
            </a:endParaRPr>
          </a:p>
          <a:p>
            <a:pPr algn="just"/>
            <a:r>
              <a:rPr lang="es-MX" sz="1600" dirty="0" smtClean="0">
                <a:solidFill>
                  <a:srgbClr val="FFFFFF"/>
                </a:solidFill>
                <a:latin typeface="Arial" pitchFamily="34" charset="0"/>
                <a:cs typeface="Arial" pitchFamily="34" charset="0"/>
              </a:rPr>
              <a:t>Analizar la preparación académica y la experiencia de los dirigentes y entrenadores, en las escuelas de fútbol de la zona urbana de cuidad de quito en edades de 6 a 8 años de edad.  </a:t>
            </a:r>
            <a:endParaRPr lang="es-EC" sz="1600" dirty="0" smtClean="0">
              <a:solidFill>
                <a:srgbClr val="FFFFFF"/>
              </a:solidFill>
              <a:latin typeface="Arial" pitchFamily="34" charset="0"/>
              <a:cs typeface="Arial" pitchFamily="34" charset="0"/>
            </a:endParaRPr>
          </a:p>
          <a:p>
            <a:pPr algn="just">
              <a:buNone/>
            </a:pPr>
            <a:r>
              <a:rPr lang="es-MX" sz="1600" dirty="0" smtClean="0">
                <a:solidFill>
                  <a:srgbClr val="FFFFFF"/>
                </a:solidFill>
                <a:latin typeface="Arial" pitchFamily="34" charset="0"/>
                <a:cs typeface="Arial" pitchFamily="34" charset="0"/>
              </a:rPr>
              <a:t> </a:t>
            </a:r>
            <a:endParaRPr lang="es-EC" sz="1600" dirty="0" smtClean="0">
              <a:solidFill>
                <a:srgbClr val="FFFFFF"/>
              </a:solidFill>
              <a:latin typeface="Arial" pitchFamily="34" charset="0"/>
              <a:cs typeface="Arial" pitchFamily="34" charset="0"/>
            </a:endParaRPr>
          </a:p>
          <a:p>
            <a:pPr algn="just"/>
            <a:r>
              <a:rPr lang="es-MX" sz="1600" dirty="0" smtClean="0">
                <a:solidFill>
                  <a:srgbClr val="FFFFFF"/>
                </a:solidFill>
                <a:latin typeface="Arial" pitchFamily="34" charset="0"/>
                <a:cs typeface="Arial" pitchFamily="34" charset="0"/>
              </a:rPr>
              <a:t>Diagnosticar los contenidos metodológicos y pedagógicos que se emplean en el proceso de preparación deportiva en niños de 6 a 8 años, en las Escuelas de Fútbol de la zona urbana de la ciudad de Quito</a:t>
            </a:r>
            <a:endParaRPr lang="es-EC" sz="1600" dirty="0">
              <a:solidFill>
                <a:srgbClr val="FFFFFF"/>
              </a:solidFill>
              <a:latin typeface="Arial" pitchFamily="34" charset="0"/>
              <a:cs typeface="Arial" pitchFamily="34" charset="0"/>
            </a:endParaRPr>
          </a:p>
        </p:txBody>
      </p:sp>
      <p:pic>
        <p:nvPicPr>
          <p:cNvPr id="14338" name="Picture 2" descr="http://www.edvigo2015.com/images/entrenadores_de_futbol_principiantes-49abcbd552b10d27d2000e3f9.jpg"/>
          <p:cNvPicPr>
            <a:picLocks noChangeAspect="1" noChangeArrowheads="1"/>
          </p:cNvPicPr>
          <p:nvPr/>
        </p:nvPicPr>
        <p:blipFill>
          <a:blip r:embed="rId2" cstate="print"/>
          <a:srcRect/>
          <a:stretch>
            <a:fillRect/>
          </a:stretch>
        </p:blipFill>
        <p:spPr bwMode="auto">
          <a:xfrm>
            <a:off x="3857620" y="5286388"/>
            <a:ext cx="1357322" cy="1357322"/>
          </a:xfrm>
          <a:prstGeom prst="rect">
            <a:avLst/>
          </a:prstGeom>
          <a:noFill/>
        </p:spPr>
      </p:pic>
      <p:pic>
        <p:nvPicPr>
          <p:cNvPr id="14340" name="Picture 4" descr="http://www.laguiadeguate.com/public_laguiadeguate/images/galeria/big/interior_783_1.jpg"/>
          <p:cNvPicPr>
            <a:picLocks noChangeAspect="1" noChangeArrowheads="1"/>
          </p:cNvPicPr>
          <p:nvPr/>
        </p:nvPicPr>
        <p:blipFill>
          <a:blip r:embed="rId3" cstate="print"/>
          <a:srcRect/>
          <a:stretch>
            <a:fillRect/>
          </a:stretch>
        </p:blipFill>
        <p:spPr bwMode="auto">
          <a:xfrm>
            <a:off x="6072198" y="1571612"/>
            <a:ext cx="2536029" cy="3381372"/>
          </a:xfrm>
          <a:prstGeom prst="rect">
            <a:avLst/>
          </a:prstGeom>
          <a:noFill/>
        </p:spPr>
      </p:pic>
      <p:pic>
        <p:nvPicPr>
          <p:cNvPr id="14342" name="Picture 6" descr="http://www.oscaralbornoz.com.ar/futbol3_archivos/image012.jpg"/>
          <p:cNvPicPr>
            <a:picLocks noChangeAspect="1" noChangeArrowheads="1"/>
          </p:cNvPicPr>
          <p:nvPr/>
        </p:nvPicPr>
        <p:blipFill>
          <a:blip r:embed="rId4" cstate="print"/>
          <a:srcRect/>
          <a:stretch>
            <a:fillRect/>
          </a:stretch>
        </p:blipFill>
        <p:spPr bwMode="auto">
          <a:xfrm>
            <a:off x="6786578" y="5286388"/>
            <a:ext cx="1538273" cy="1168925"/>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57158" y="857232"/>
            <a:ext cx="8229600" cy="1143000"/>
          </a:xfrm>
        </p:spPr>
        <p:txBody>
          <a:bodyPr>
            <a:normAutofit fontScale="90000"/>
          </a:bodyPr>
          <a:lstStyle/>
          <a:p>
            <a:pPr algn="ctr"/>
            <a:r>
              <a:rPr lang="es-MX" sz="4000" b="1" dirty="0" smtClean="0">
                <a:solidFill>
                  <a:srgbClr val="FFFF00"/>
                </a:solidFill>
                <a:latin typeface="Bauhaus 93" pitchFamily="82" charset="0"/>
                <a:cs typeface="Arial" pitchFamily="34" charset="0"/>
              </a:rPr>
              <a:t>1.5.3 Interrogantes de la investigación</a:t>
            </a:r>
            <a:r>
              <a:rPr lang="es-EC" sz="4000" dirty="0" smtClean="0">
                <a:solidFill>
                  <a:srgbClr val="FFFF00"/>
                </a:solidFill>
                <a:latin typeface="Bauhaus 93" pitchFamily="82" charset="0"/>
                <a:cs typeface="Arial" pitchFamily="34" charset="0"/>
              </a:rPr>
              <a:t/>
            </a:r>
            <a:br>
              <a:rPr lang="es-EC" sz="4000" dirty="0" smtClean="0">
                <a:solidFill>
                  <a:srgbClr val="FFFF00"/>
                </a:solidFill>
                <a:latin typeface="Bauhaus 93" pitchFamily="82" charset="0"/>
                <a:cs typeface="Arial" pitchFamily="34" charset="0"/>
              </a:rPr>
            </a:br>
            <a:endParaRPr lang="es-ES" sz="4000" dirty="0">
              <a:solidFill>
                <a:srgbClr val="FFFF00"/>
              </a:solidFill>
              <a:latin typeface="Bauhaus 93" pitchFamily="82" charset="0"/>
              <a:cs typeface="Arial" pitchFamily="34" charset="0"/>
            </a:endParaRPr>
          </a:p>
        </p:txBody>
      </p:sp>
      <p:sp>
        <p:nvSpPr>
          <p:cNvPr id="5" name="Rectangle 5"/>
          <p:cNvSpPr>
            <a:spLocks noGrp="1" noChangeArrowheads="1"/>
          </p:cNvSpPr>
          <p:nvPr>
            <p:ph idx="1"/>
          </p:nvPr>
        </p:nvSpPr>
        <p:spPr bwMode="auto">
          <a:xfrm>
            <a:off x="685800" y="1981200"/>
            <a:ext cx="3743324" cy="4524315"/>
          </a:xfrm>
          <a:prstGeom prst="rect">
            <a:avLst/>
          </a:prstGeom>
          <a:noFill/>
          <a:ln w="9525">
            <a:noFill/>
            <a:miter lim="800000"/>
            <a:headEnd/>
            <a:tailEnd/>
          </a:ln>
          <a:effectLst/>
        </p:spPr>
        <p:txBody>
          <a:bodyPr wrap="square">
            <a:spAutoFit/>
          </a:bodyPr>
          <a:lstStyle/>
          <a:p>
            <a:pPr algn="just"/>
            <a:r>
              <a:rPr lang="es-MX" sz="1600" dirty="0" smtClean="0">
                <a:solidFill>
                  <a:srgbClr val="FFFFFF"/>
                </a:solidFill>
                <a:latin typeface="Arial" pitchFamily="34" charset="0"/>
                <a:cs typeface="Arial" pitchFamily="34" charset="0"/>
              </a:rPr>
              <a:t>Cómo es el proceso de preparación deportiva, en las Escuelas de Fútbol de la zona urbana de la ciudad de Quito?.</a:t>
            </a:r>
            <a:endParaRPr lang="es-EC" sz="1600" dirty="0" smtClean="0">
              <a:solidFill>
                <a:srgbClr val="FFFFFF"/>
              </a:solidFill>
              <a:latin typeface="Arial" pitchFamily="34" charset="0"/>
              <a:cs typeface="Arial" pitchFamily="34" charset="0"/>
            </a:endParaRPr>
          </a:p>
          <a:p>
            <a:pPr algn="just"/>
            <a:endParaRPr lang="es-EC" sz="1600" dirty="0" smtClean="0">
              <a:solidFill>
                <a:srgbClr val="FFFFFF"/>
              </a:solidFill>
              <a:latin typeface="Arial" pitchFamily="34" charset="0"/>
              <a:cs typeface="Arial" pitchFamily="34" charset="0"/>
            </a:endParaRPr>
          </a:p>
          <a:p>
            <a:pPr algn="just"/>
            <a:r>
              <a:rPr lang="es-MX" sz="1600" dirty="0" smtClean="0">
                <a:solidFill>
                  <a:srgbClr val="FFFFFF"/>
                </a:solidFill>
                <a:latin typeface="Arial" pitchFamily="34" charset="0"/>
                <a:cs typeface="Arial" pitchFamily="34" charset="0"/>
              </a:rPr>
              <a:t>     ¿Cuáles son los contenidos que se emplean en el proceso preparación  </a:t>
            </a:r>
            <a:r>
              <a:rPr lang="es-MX" sz="1600" smtClean="0">
                <a:solidFill>
                  <a:srgbClr val="FFFFFF"/>
                </a:solidFill>
                <a:latin typeface="Arial" pitchFamily="34" charset="0"/>
                <a:cs typeface="Arial" pitchFamily="34" charset="0"/>
              </a:rPr>
              <a:t>deportiva en </a:t>
            </a:r>
            <a:r>
              <a:rPr lang="es-MX" sz="1600" dirty="0" smtClean="0">
                <a:solidFill>
                  <a:srgbClr val="FFFFFF"/>
                </a:solidFill>
                <a:latin typeface="Arial" pitchFamily="34" charset="0"/>
                <a:cs typeface="Arial" pitchFamily="34" charset="0"/>
              </a:rPr>
              <a:t>niños de 6 a 8 años, en las Escuelas de Fútbol de la zona urbana de la ciudad de Quito?</a:t>
            </a:r>
            <a:endParaRPr lang="es-EC" sz="1600" dirty="0" smtClean="0">
              <a:solidFill>
                <a:srgbClr val="FFFFFF"/>
              </a:solidFill>
              <a:latin typeface="Arial" pitchFamily="34" charset="0"/>
              <a:cs typeface="Arial" pitchFamily="34" charset="0"/>
            </a:endParaRPr>
          </a:p>
          <a:p>
            <a:pPr algn="just">
              <a:buNone/>
            </a:pPr>
            <a:endParaRPr lang="es-EC" sz="1600" dirty="0" smtClean="0">
              <a:solidFill>
                <a:srgbClr val="FFFFFF"/>
              </a:solidFill>
              <a:latin typeface="Arial" pitchFamily="34" charset="0"/>
              <a:cs typeface="Arial" pitchFamily="34" charset="0"/>
            </a:endParaRPr>
          </a:p>
          <a:p>
            <a:pPr algn="just"/>
            <a:r>
              <a:rPr lang="es-MX" sz="1600" dirty="0" smtClean="0">
                <a:solidFill>
                  <a:srgbClr val="FFFFFF"/>
                </a:solidFill>
                <a:latin typeface="Arial" pitchFamily="34" charset="0"/>
                <a:cs typeface="Arial" pitchFamily="34" charset="0"/>
              </a:rPr>
              <a:t>¿Qué tipo de  preparación académica y experiencia tienen los dirigentes y entrenadores, en las escuelas de fútbol de la zona urbana de ciudad de Quito en edades de 6 a 8 años de edad?.  </a:t>
            </a:r>
            <a:endParaRPr lang="es-EC" sz="1600" dirty="0">
              <a:solidFill>
                <a:srgbClr val="FFFFFF"/>
              </a:solidFill>
              <a:latin typeface="Arial" pitchFamily="34" charset="0"/>
              <a:cs typeface="Arial" pitchFamily="34" charset="0"/>
            </a:endParaRPr>
          </a:p>
        </p:txBody>
      </p:sp>
      <p:pic>
        <p:nvPicPr>
          <p:cNvPr id="13314" name="Picture 2" descr="http://www.elargentinomercosur.com/dev/images/stories/soccer2copy.jpg"/>
          <p:cNvPicPr>
            <a:picLocks noChangeAspect="1" noChangeArrowheads="1"/>
          </p:cNvPicPr>
          <p:nvPr/>
        </p:nvPicPr>
        <p:blipFill>
          <a:blip r:embed="rId2" cstate="print"/>
          <a:srcRect/>
          <a:stretch>
            <a:fillRect/>
          </a:stretch>
        </p:blipFill>
        <p:spPr bwMode="auto">
          <a:xfrm>
            <a:off x="7000892" y="1571612"/>
            <a:ext cx="1674812" cy="2252645"/>
          </a:xfrm>
          <a:prstGeom prst="rect">
            <a:avLst/>
          </a:prstGeom>
          <a:noFill/>
        </p:spPr>
      </p:pic>
      <p:pic>
        <p:nvPicPr>
          <p:cNvPr id="13316" name="Picture 4" descr="http://esfutbolatlante.files.wordpress.com/2009/06/kids-trainig.jpg"/>
          <p:cNvPicPr>
            <a:picLocks noChangeAspect="1" noChangeArrowheads="1"/>
          </p:cNvPicPr>
          <p:nvPr/>
        </p:nvPicPr>
        <p:blipFill>
          <a:blip r:embed="rId3" cstate="print"/>
          <a:srcRect/>
          <a:stretch>
            <a:fillRect/>
          </a:stretch>
        </p:blipFill>
        <p:spPr bwMode="auto">
          <a:xfrm>
            <a:off x="5572132" y="4786322"/>
            <a:ext cx="2381239" cy="1778757"/>
          </a:xfrm>
          <a:prstGeom prst="rect">
            <a:avLst/>
          </a:prstGeom>
          <a:noFill/>
        </p:spPr>
      </p:pic>
      <p:pic>
        <p:nvPicPr>
          <p:cNvPr id="13318" name="Picture 6" descr="http://www.elpais.com/recorte/20060120elpepidep_3/XLCO/Ies/20060120elpepidep_3.jpg"/>
          <p:cNvPicPr>
            <a:picLocks noChangeAspect="1" noChangeArrowheads="1"/>
          </p:cNvPicPr>
          <p:nvPr/>
        </p:nvPicPr>
        <p:blipFill>
          <a:blip r:embed="rId4" cstate="print"/>
          <a:srcRect/>
          <a:stretch>
            <a:fillRect/>
          </a:stretch>
        </p:blipFill>
        <p:spPr bwMode="auto">
          <a:xfrm>
            <a:off x="5143504" y="2143116"/>
            <a:ext cx="1142986" cy="1662525"/>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57158" y="571480"/>
            <a:ext cx="8229600" cy="1143000"/>
          </a:xfrm>
        </p:spPr>
        <p:txBody>
          <a:bodyPr>
            <a:normAutofit fontScale="90000"/>
          </a:bodyPr>
          <a:lstStyle/>
          <a:p>
            <a:pPr algn="ctr"/>
            <a:r>
              <a:rPr lang="es-MX" b="1" dirty="0" smtClean="0">
                <a:solidFill>
                  <a:srgbClr val="FFFF00"/>
                </a:solidFill>
                <a:latin typeface="Bauhaus 93" pitchFamily="82" charset="0"/>
                <a:cs typeface="Arial" pitchFamily="34" charset="0"/>
              </a:rPr>
              <a:t>1.6 Justificación </a:t>
            </a:r>
            <a:r>
              <a:rPr lang="es-EC" dirty="0" smtClean="0">
                <a:solidFill>
                  <a:schemeClr val="bg1"/>
                </a:solidFill>
                <a:latin typeface="Bauhaus 93" pitchFamily="82" charset="0"/>
                <a:cs typeface="Arial" pitchFamily="34" charset="0"/>
              </a:rPr>
              <a:t/>
            </a:r>
            <a:br>
              <a:rPr lang="es-EC" dirty="0" smtClean="0">
                <a:solidFill>
                  <a:schemeClr val="bg1"/>
                </a:solidFill>
                <a:latin typeface="Bauhaus 93" pitchFamily="82" charset="0"/>
                <a:cs typeface="Arial" pitchFamily="34" charset="0"/>
              </a:rPr>
            </a:br>
            <a:endParaRPr lang="es-ES" dirty="0">
              <a:solidFill>
                <a:schemeClr val="bg1"/>
              </a:solidFill>
              <a:latin typeface="Bauhaus 93" pitchFamily="82" charset="0"/>
              <a:cs typeface="Arial" pitchFamily="34" charset="0"/>
            </a:endParaRPr>
          </a:p>
        </p:txBody>
      </p:sp>
      <p:sp>
        <p:nvSpPr>
          <p:cNvPr id="5" name="Rectangle 5"/>
          <p:cNvSpPr>
            <a:spLocks noGrp="1" noChangeArrowheads="1"/>
          </p:cNvSpPr>
          <p:nvPr>
            <p:ph idx="1"/>
          </p:nvPr>
        </p:nvSpPr>
        <p:spPr bwMode="auto">
          <a:xfrm>
            <a:off x="642910" y="1500174"/>
            <a:ext cx="7772400" cy="5262979"/>
          </a:xfrm>
          <a:prstGeom prst="rect">
            <a:avLst/>
          </a:prstGeom>
          <a:noFill/>
          <a:ln w="9525">
            <a:noFill/>
            <a:miter lim="800000"/>
            <a:headEnd/>
            <a:tailEnd/>
          </a:ln>
          <a:effectLst/>
        </p:spPr>
        <p:txBody>
          <a:bodyPr wrap="square">
            <a:spAutoFit/>
          </a:bodyPr>
          <a:lstStyle/>
          <a:p>
            <a:r>
              <a:rPr lang="es-MX" sz="1400" b="1" dirty="0" smtClean="0">
                <a:solidFill>
                  <a:srgbClr val="FFFFFF"/>
                </a:solidFill>
                <a:latin typeface="Arial" pitchFamily="34" charset="0"/>
                <a:cs typeface="Arial" pitchFamily="34" charset="0"/>
              </a:rPr>
              <a:t>La investigación va dirigida a los entrenadores y dirigentes de niños de 6 a 8 años de edad, ya que a través de este estudio se evidenciaran alternativas que fomentará un mejor proceso de preparación deportiva  en las escuelas de fútbol de  la zona urbana de la ciudad de Quito,  </a:t>
            </a:r>
            <a:endParaRPr lang="es-EC" sz="1400" b="1" dirty="0" smtClean="0">
              <a:solidFill>
                <a:srgbClr val="FFFFFF"/>
              </a:solidFill>
              <a:latin typeface="Arial" pitchFamily="34" charset="0"/>
              <a:cs typeface="Arial" pitchFamily="34" charset="0"/>
            </a:endParaRPr>
          </a:p>
          <a:p>
            <a:pPr>
              <a:buNone/>
            </a:pPr>
            <a:r>
              <a:rPr lang="es-MX" sz="1400" b="1" dirty="0" smtClean="0">
                <a:solidFill>
                  <a:srgbClr val="FFFFFF"/>
                </a:solidFill>
                <a:latin typeface="Arial" pitchFamily="34" charset="0"/>
                <a:cs typeface="Arial" pitchFamily="34" charset="0"/>
              </a:rPr>
              <a:t> </a:t>
            </a:r>
            <a:endParaRPr lang="es-EC" sz="1400" b="1" dirty="0" smtClean="0">
              <a:solidFill>
                <a:srgbClr val="FFFFFF"/>
              </a:solidFill>
              <a:latin typeface="Arial" pitchFamily="34" charset="0"/>
              <a:cs typeface="Arial" pitchFamily="34" charset="0"/>
            </a:endParaRPr>
          </a:p>
          <a:p>
            <a:r>
              <a:rPr lang="es-MX" sz="1400" b="1" dirty="0" smtClean="0">
                <a:solidFill>
                  <a:srgbClr val="FFFFFF"/>
                </a:solidFill>
                <a:latin typeface="Arial" pitchFamily="34" charset="0"/>
                <a:cs typeface="Arial" pitchFamily="34" charset="0"/>
              </a:rPr>
              <a:t>     Nuestro estudio tiene como meta evaluar todos los aspectos acordes con formación de un jugador de fútbol competente, moderno, que esté preparado para jugar con su debido proceso  en primera división pero que, además, esté capacitado para responder con éxito en “todas”  las áreas que componen y definen el rendimiento global del futbolista integral.</a:t>
            </a:r>
            <a:endParaRPr lang="es-EC" sz="1400" b="1" dirty="0" smtClean="0">
              <a:solidFill>
                <a:srgbClr val="FFFFFF"/>
              </a:solidFill>
              <a:latin typeface="Arial" pitchFamily="34" charset="0"/>
              <a:cs typeface="Arial" pitchFamily="34" charset="0"/>
            </a:endParaRPr>
          </a:p>
          <a:p>
            <a:pPr>
              <a:buNone/>
            </a:pPr>
            <a:endParaRPr lang="es-EC" sz="1400" b="1" dirty="0" smtClean="0">
              <a:solidFill>
                <a:srgbClr val="FFFFFF"/>
              </a:solidFill>
              <a:latin typeface="Arial" pitchFamily="34" charset="0"/>
              <a:cs typeface="Arial" pitchFamily="34" charset="0"/>
            </a:endParaRPr>
          </a:p>
          <a:p>
            <a:r>
              <a:rPr lang="es-ES_tradnl" sz="1400" b="1" dirty="0" smtClean="0">
                <a:solidFill>
                  <a:srgbClr val="FFFFFF"/>
                </a:solidFill>
                <a:latin typeface="Arial" pitchFamily="34" charset="0"/>
                <a:cs typeface="Arial" pitchFamily="34" charset="0"/>
              </a:rPr>
              <a:t>     Al momento de arribar al plantel superior, el joven posea una formación adecuada que le otorgue la oportunidad de “ocuparse” exclusivamente, del desarrollo de cualidades ligadas a lo que es el juego profesional y que no pierda tiempo en cuestiones que ya deberían haberse trabajado anteriormente, muchas veces ese tiempo “perdido” es la causa de fracasos inesperados o de apariciones retrasadas de muchos jóvenes. </a:t>
            </a:r>
            <a:endParaRPr lang="es-EC" sz="1400" b="1" dirty="0" smtClean="0">
              <a:solidFill>
                <a:srgbClr val="FFFFFF"/>
              </a:solidFill>
              <a:latin typeface="Arial" pitchFamily="34" charset="0"/>
              <a:cs typeface="Arial" pitchFamily="34" charset="0"/>
            </a:endParaRPr>
          </a:p>
          <a:p>
            <a:pPr>
              <a:buNone/>
            </a:pPr>
            <a:endParaRPr lang="es-EC" sz="1400" b="1" dirty="0" smtClean="0">
              <a:solidFill>
                <a:srgbClr val="FFFFFF"/>
              </a:solidFill>
              <a:latin typeface="Arial" pitchFamily="34" charset="0"/>
              <a:cs typeface="Arial" pitchFamily="34" charset="0"/>
            </a:endParaRPr>
          </a:p>
          <a:p>
            <a:r>
              <a:rPr lang="es-MX" sz="1400" b="1" dirty="0" smtClean="0">
                <a:solidFill>
                  <a:srgbClr val="FFFFFF"/>
                </a:solidFill>
                <a:latin typeface="Arial" pitchFamily="34" charset="0"/>
                <a:cs typeface="Arial" pitchFamily="34" charset="0"/>
              </a:rPr>
              <a:t>   Servirá para conocer y evaluar el proceso de preparación deportiva,  en Escuelas de Fútbol de la zona urbana de la ciudad de Quito, permitiendo sacar importantes conclusiones para lograr que este proceso se enmarque dentro de la pedagogía lúdica, acordes a su desarrollo psicomotor en niños de 6 a 8 años, los beneficiarios serán las escuelas de fútbol, los deportistas y el fútbol, puesto que se podrán evidenciar los errores y aciertos dentro del proceso.</a:t>
            </a:r>
            <a:endParaRPr lang="es-EC" sz="1400" b="1" dirty="0">
              <a:solidFill>
                <a:srgbClr val="FFFFFF"/>
              </a:solidFill>
              <a:latin typeface="Arial" pitchFamily="34" charset="0"/>
              <a:cs typeface="Arial"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idx="1"/>
          </p:nvPr>
        </p:nvSpPr>
        <p:spPr>
          <a:xfrm>
            <a:off x="500034" y="2643182"/>
            <a:ext cx="8229600" cy="1568449"/>
          </a:xfrm>
        </p:spPr>
        <p:txBody>
          <a:bodyPr>
            <a:normAutofit fontScale="97500"/>
          </a:bodyPr>
          <a:lstStyle/>
          <a:p>
            <a:pPr algn="ctr">
              <a:buNone/>
            </a:pPr>
            <a:r>
              <a:rPr lang="es-MX" sz="4800" b="1" dirty="0" smtClean="0">
                <a:solidFill>
                  <a:srgbClr val="FFFF00"/>
                </a:solidFill>
                <a:effectLst>
                  <a:outerShdw blurRad="38100" dist="38100" dir="2700000" algn="tl">
                    <a:srgbClr val="000000">
                      <a:alpha val="43137"/>
                    </a:srgbClr>
                  </a:outerShdw>
                </a:effectLst>
                <a:latin typeface="Bauhaus 93" pitchFamily="82" charset="0"/>
                <a:cs typeface="Arial" pitchFamily="34" charset="0"/>
              </a:rPr>
              <a:t>MARCO TEÓRICO</a:t>
            </a:r>
            <a:r>
              <a:rPr lang="es-MX" sz="4800" dirty="0" smtClean="0">
                <a:solidFill>
                  <a:srgbClr val="FFFF00"/>
                </a:solidFill>
                <a:effectLst>
                  <a:outerShdw blurRad="38100" dist="38100" dir="2700000" algn="tl">
                    <a:srgbClr val="000000">
                      <a:alpha val="43137"/>
                    </a:srgbClr>
                  </a:outerShdw>
                </a:effectLst>
                <a:latin typeface="Bauhaus 93" pitchFamily="82" charset="0"/>
                <a:cs typeface="Arial" pitchFamily="34" charset="0"/>
              </a:rPr>
              <a:t>.</a:t>
            </a:r>
            <a:r>
              <a:rPr lang="es-EC" sz="4800" dirty="0" smtClean="0">
                <a:solidFill>
                  <a:srgbClr val="FFFF00"/>
                </a:solidFill>
                <a:effectLst>
                  <a:outerShdw blurRad="38100" dist="38100" dir="2700000" algn="tl">
                    <a:srgbClr val="000000">
                      <a:alpha val="43137"/>
                    </a:srgbClr>
                  </a:outerShdw>
                </a:effectLst>
                <a:latin typeface="Bauhaus 93" pitchFamily="82" charset="0"/>
                <a:cs typeface="Arial" pitchFamily="34" charset="0"/>
              </a:rPr>
              <a:t/>
            </a:r>
            <a:br>
              <a:rPr lang="es-EC" sz="4800" dirty="0" smtClean="0">
                <a:solidFill>
                  <a:srgbClr val="FFFF00"/>
                </a:solidFill>
                <a:effectLst>
                  <a:outerShdw blurRad="38100" dist="38100" dir="2700000" algn="tl">
                    <a:srgbClr val="000000">
                      <a:alpha val="43137"/>
                    </a:srgbClr>
                  </a:outerShdw>
                </a:effectLst>
                <a:latin typeface="Bauhaus 93" pitchFamily="82" charset="0"/>
                <a:cs typeface="Arial" pitchFamily="34" charset="0"/>
              </a:rPr>
            </a:br>
            <a:endParaRPr lang="es-ES" sz="4800" dirty="0">
              <a:solidFill>
                <a:srgbClr val="FFFF00"/>
              </a:solidFill>
              <a:effectLst>
                <a:outerShdw blurRad="38100" dist="38100" dir="2700000" algn="tl">
                  <a:srgbClr val="000000">
                    <a:alpha val="43137"/>
                  </a:srgbClr>
                </a:outerShdw>
              </a:effectLst>
              <a:latin typeface="Bauhaus 93" pitchFamily="82" charset="0"/>
              <a:cs typeface="Arial" pitchFamily="34" charset="0"/>
            </a:endParaRPr>
          </a:p>
        </p:txBody>
      </p:sp>
    </p:spTree>
  </p:cSld>
  <p:clrMapOvr>
    <a:masterClrMapping/>
  </p:clrMapOvr>
  <p:transition spd="slow">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bwMode="auto">
          <a:xfrm>
            <a:off x="714348" y="214290"/>
            <a:ext cx="7304269" cy="1723549"/>
          </a:xfrm>
          <a:prstGeom prst="rect">
            <a:avLst/>
          </a:prstGeom>
          <a:noFill/>
          <a:ln w="9525">
            <a:noFill/>
            <a:miter lim="800000"/>
            <a:headEnd/>
            <a:tailEnd/>
          </a:ln>
          <a:effectLst/>
        </p:spPr>
        <p:txBody>
          <a:bodyPr wrap="square">
            <a:spAutoFit/>
          </a:bodyPr>
          <a:lstStyle/>
          <a:p>
            <a:pPr algn="ctr"/>
            <a:r>
              <a:rPr lang="es-ES_tradnl" b="1" dirty="0">
                <a:solidFill>
                  <a:srgbClr val="FFFF00"/>
                </a:solidFill>
                <a:latin typeface="Tribune" pitchFamily="2" charset="0"/>
              </a:rPr>
              <a:t> </a:t>
            </a:r>
            <a:r>
              <a:rPr lang="es-MX" sz="3200" b="1" dirty="0" smtClean="0">
                <a:solidFill>
                  <a:srgbClr val="FFFF00"/>
                </a:solidFill>
                <a:latin typeface="Bauhaus 93" pitchFamily="82" charset="0"/>
                <a:cs typeface="Arial" pitchFamily="34" charset="0"/>
              </a:rPr>
              <a:t>2.2 Posicionamiento </a:t>
            </a:r>
            <a:br>
              <a:rPr lang="es-MX" sz="3200" b="1" dirty="0" smtClean="0">
                <a:solidFill>
                  <a:srgbClr val="FFFF00"/>
                </a:solidFill>
                <a:latin typeface="Bauhaus 93" pitchFamily="82" charset="0"/>
                <a:cs typeface="Arial" pitchFamily="34" charset="0"/>
              </a:rPr>
            </a:br>
            <a:r>
              <a:rPr lang="es-MX" sz="3200" b="1" dirty="0" smtClean="0">
                <a:solidFill>
                  <a:srgbClr val="FFFF00"/>
                </a:solidFill>
                <a:latin typeface="Bauhaus 93" pitchFamily="82" charset="0"/>
                <a:cs typeface="Arial" pitchFamily="34" charset="0"/>
              </a:rPr>
              <a:t>Teórico personal </a:t>
            </a:r>
            <a:endParaRPr lang="es-EC" sz="3200" dirty="0" smtClean="0">
              <a:solidFill>
                <a:srgbClr val="FFFF00"/>
              </a:solidFill>
              <a:latin typeface="Bauhaus 93" pitchFamily="82" charset="0"/>
              <a:cs typeface="Arial" pitchFamily="34" charset="0"/>
            </a:endParaRPr>
          </a:p>
          <a:p>
            <a:r>
              <a:rPr lang="es-MX" sz="2800" b="1" dirty="0" smtClean="0">
                <a:solidFill>
                  <a:schemeClr val="bg1"/>
                </a:solidFill>
                <a:latin typeface="Arial" pitchFamily="34" charset="0"/>
                <a:cs typeface="Arial" pitchFamily="34" charset="0"/>
              </a:rPr>
              <a:t> </a:t>
            </a:r>
            <a:endParaRPr lang="es-EC" sz="2800" dirty="0">
              <a:solidFill>
                <a:schemeClr val="bg1"/>
              </a:solidFill>
              <a:latin typeface="Arial" pitchFamily="34" charset="0"/>
              <a:cs typeface="Arial" pitchFamily="34" charset="0"/>
            </a:endParaRPr>
          </a:p>
        </p:txBody>
      </p:sp>
      <p:sp>
        <p:nvSpPr>
          <p:cNvPr id="33795" name="Rectangle 3"/>
          <p:cNvSpPr>
            <a:spLocks noGrp="1" noChangeArrowheads="1"/>
          </p:cNvSpPr>
          <p:nvPr>
            <p:ph idx="1"/>
          </p:nvPr>
        </p:nvSpPr>
        <p:spPr>
          <a:xfrm>
            <a:off x="714348" y="1571612"/>
            <a:ext cx="7772400" cy="1500198"/>
          </a:xfrm>
        </p:spPr>
        <p:txBody>
          <a:bodyPr/>
          <a:lstStyle/>
          <a:p>
            <a:pPr algn="just"/>
            <a:r>
              <a:rPr lang="es-MX" b="1" dirty="0" smtClean="0">
                <a:latin typeface="Arial" pitchFamily="34" charset="0"/>
                <a:cs typeface="Arial" pitchFamily="34" charset="0"/>
              </a:rPr>
              <a:t> </a:t>
            </a:r>
            <a:r>
              <a:rPr lang="es-MX" sz="1600" b="1" dirty="0" smtClean="0">
                <a:solidFill>
                  <a:srgbClr val="FFFFFF"/>
                </a:solidFill>
                <a:latin typeface="Arial" pitchFamily="34" charset="0"/>
                <a:cs typeface="Arial" pitchFamily="34" charset="0"/>
              </a:rPr>
              <a:t>La correcta aplicación pedagógica y metodología del entrenamiento    en niños debe estar basada en el respeto al desarrollo evolutivo y del aprendizaje a través del juego.</a:t>
            </a:r>
            <a:endParaRPr lang="es-EC" sz="1600" b="1" dirty="0" smtClean="0">
              <a:solidFill>
                <a:srgbClr val="FFFFFF"/>
              </a:solidFill>
              <a:latin typeface="Arial" pitchFamily="34" charset="0"/>
              <a:cs typeface="Arial" pitchFamily="34" charset="0"/>
            </a:endParaRPr>
          </a:p>
          <a:p>
            <a:pPr>
              <a:buNone/>
            </a:pPr>
            <a:r>
              <a:rPr lang="es-MX" sz="1600" dirty="0" smtClean="0">
                <a:solidFill>
                  <a:srgbClr val="FFFFFF"/>
                </a:solidFill>
                <a:latin typeface="Arial" pitchFamily="34" charset="0"/>
                <a:cs typeface="Arial" pitchFamily="34" charset="0"/>
              </a:rPr>
              <a:t> </a:t>
            </a:r>
            <a:endParaRPr lang="es-EC" sz="1600" dirty="0" smtClean="0">
              <a:solidFill>
                <a:srgbClr val="FFFFFF"/>
              </a:solidFill>
              <a:latin typeface="Arial" pitchFamily="34" charset="0"/>
              <a:cs typeface="Arial" pitchFamily="34" charset="0"/>
            </a:endParaRPr>
          </a:p>
        </p:txBody>
      </p:sp>
      <p:pic>
        <p:nvPicPr>
          <p:cNvPr id="7170" name="Picture 2" descr="http://www.guiadelnino.com/var/guiadelnino.com/storage/images/directorio/calendario-del-desarrollo-del-nino/patadas-al-balon/10742-4-esl-ES/patadas-al-balon_article.jpg"/>
          <p:cNvPicPr>
            <a:picLocks noChangeAspect="1" noChangeArrowheads="1"/>
          </p:cNvPicPr>
          <p:nvPr/>
        </p:nvPicPr>
        <p:blipFill>
          <a:blip r:embed="rId2" cstate="print"/>
          <a:srcRect/>
          <a:stretch>
            <a:fillRect/>
          </a:stretch>
        </p:blipFill>
        <p:spPr bwMode="auto">
          <a:xfrm>
            <a:off x="357158" y="2714620"/>
            <a:ext cx="1905000" cy="1905000"/>
          </a:xfrm>
          <a:prstGeom prst="rect">
            <a:avLst/>
          </a:prstGeom>
          <a:noFill/>
        </p:spPr>
      </p:pic>
      <p:pic>
        <p:nvPicPr>
          <p:cNvPr id="7172" name="Picture 4" descr="http://www.testdeinteligencia.com.ar/images/estimulacion-temprana_1.jpg"/>
          <p:cNvPicPr>
            <a:picLocks noChangeAspect="1" noChangeArrowheads="1"/>
          </p:cNvPicPr>
          <p:nvPr/>
        </p:nvPicPr>
        <p:blipFill>
          <a:blip r:embed="rId3" cstate="print"/>
          <a:srcRect/>
          <a:stretch>
            <a:fillRect/>
          </a:stretch>
        </p:blipFill>
        <p:spPr bwMode="auto">
          <a:xfrm>
            <a:off x="5572132" y="2500306"/>
            <a:ext cx="3028950" cy="2276475"/>
          </a:xfrm>
          <a:prstGeom prst="rect">
            <a:avLst/>
          </a:prstGeom>
          <a:noFill/>
        </p:spPr>
      </p:pic>
      <p:pic>
        <p:nvPicPr>
          <p:cNvPr id="7174" name="Picture 6" descr="http://www.creciendojuntos.edu.co/Fotos/nicpulidoespect.jpg"/>
          <p:cNvPicPr>
            <a:picLocks noChangeAspect="1" noChangeArrowheads="1"/>
          </p:cNvPicPr>
          <p:nvPr/>
        </p:nvPicPr>
        <p:blipFill>
          <a:blip r:embed="rId4" cstate="print"/>
          <a:srcRect/>
          <a:stretch>
            <a:fillRect/>
          </a:stretch>
        </p:blipFill>
        <p:spPr bwMode="auto">
          <a:xfrm>
            <a:off x="2357422" y="4000504"/>
            <a:ext cx="3048000" cy="2286000"/>
          </a:xfrm>
          <a:prstGeom prst="rect">
            <a:avLst/>
          </a:prstGeom>
          <a:noFill/>
        </p:spPr>
      </p:pic>
      <p:pic>
        <p:nvPicPr>
          <p:cNvPr id="1026" name="Picture 2" descr="C:\Users\HIPNOSIS\DSC01724.jpg"/>
          <p:cNvPicPr>
            <a:picLocks noChangeAspect="1" noChangeArrowheads="1"/>
          </p:cNvPicPr>
          <p:nvPr/>
        </p:nvPicPr>
        <p:blipFill>
          <a:blip r:embed="rId5" cstate="print"/>
          <a:srcRect/>
          <a:stretch>
            <a:fillRect/>
          </a:stretch>
        </p:blipFill>
        <p:spPr bwMode="auto">
          <a:xfrm>
            <a:off x="571472" y="4857760"/>
            <a:ext cx="1378079" cy="1714512"/>
          </a:xfrm>
          <a:prstGeom prst="rect">
            <a:avLst/>
          </a:prstGeom>
          <a:noFill/>
        </p:spPr>
      </p:pic>
      <p:pic>
        <p:nvPicPr>
          <p:cNvPr id="1027" name="Picture 3" descr="C:\Users\HIPNOSIS\DSC01768.jpg"/>
          <p:cNvPicPr>
            <a:picLocks noChangeAspect="1" noChangeArrowheads="1"/>
          </p:cNvPicPr>
          <p:nvPr/>
        </p:nvPicPr>
        <p:blipFill>
          <a:blip r:embed="rId6" cstate="print"/>
          <a:srcRect/>
          <a:stretch>
            <a:fillRect/>
          </a:stretch>
        </p:blipFill>
        <p:spPr bwMode="auto">
          <a:xfrm>
            <a:off x="6215074" y="5000636"/>
            <a:ext cx="2027226" cy="1522173"/>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714348" y="214290"/>
            <a:ext cx="7772400" cy="1500198"/>
          </a:xfrm>
        </p:spPr>
        <p:txBody>
          <a:bodyPr>
            <a:normAutofit lnSpcReduction="10000"/>
          </a:bodyPr>
          <a:lstStyle/>
          <a:p>
            <a:r>
              <a:rPr lang="es-MX" sz="1600" b="1" dirty="0" smtClean="0">
                <a:solidFill>
                  <a:srgbClr val="FFFFFF"/>
                </a:solidFill>
                <a:latin typeface="Arial" pitchFamily="34" charset="0"/>
                <a:cs typeface="Arial" pitchFamily="34" charset="0"/>
              </a:rPr>
              <a:t>Las experiencias en los primeros años son importantes por ser las bases perceptivas del futuro ser humano , que  obliga ha garantizar un proceso educativo globalizado e integrador, desarrollando  valores a través de la práctica deportiva, que además de proveerles de experiencias ricas únicas, el deporte aporta por si solo valores éticos cívicos y morales. </a:t>
            </a:r>
            <a:endParaRPr lang="es-EC" sz="1600" b="1" dirty="0" smtClean="0">
              <a:solidFill>
                <a:srgbClr val="FFFFFF"/>
              </a:solidFill>
              <a:latin typeface="Arial" pitchFamily="34" charset="0"/>
              <a:cs typeface="Arial" pitchFamily="34" charset="0"/>
            </a:endParaRPr>
          </a:p>
          <a:p>
            <a:pPr>
              <a:buNone/>
            </a:pPr>
            <a:r>
              <a:rPr lang="es-MX" sz="1600" dirty="0" smtClean="0">
                <a:solidFill>
                  <a:srgbClr val="FFFFFF"/>
                </a:solidFill>
                <a:latin typeface="Arial" pitchFamily="34" charset="0"/>
                <a:cs typeface="Arial" pitchFamily="34" charset="0"/>
              </a:rPr>
              <a:t>  </a:t>
            </a:r>
            <a:endParaRPr lang="es-EC" sz="1600" dirty="0" smtClean="0">
              <a:solidFill>
                <a:srgbClr val="FFFFFF"/>
              </a:solidFill>
              <a:latin typeface="Arial" pitchFamily="34" charset="0"/>
              <a:cs typeface="Arial" pitchFamily="34" charset="0"/>
            </a:endParaRPr>
          </a:p>
        </p:txBody>
      </p:sp>
      <p:pic>
        <p:nvPicPr>
          <p:cNvPr id="49154" name="Picture 2" descr="http://www.hoy.com.ec/wp-content/uploads/2009/04/ninos.jpg"/>
          <p:cNvPicPr>
            <a:picLocks noChangeAspect="1" noChangeArrowheads="1"/>
          </p:cNvPicPr>
          <p:nvPr/>
        </p:nvPicPr>
        <p:blipFill>
          <a:blip r:embed="rId2" cstate="print"/>
          <a:srcRect/>
          <a:stretch>
            <a:fillRect/>
          </a:stretch>
        </p:blipFill>
        <p:spPr bwMode="auto">
          <a:xfrm>
            <a:off x="785786" y="1643050"/>
            <a:ext cx="3552825" cy="2762250"/>
          </a:xfrm>
          <a:prstGeom prst="rect">
            <a:avLst/>
          </a:prstGeom>
          <a:noFill/>
        </p:spPr>
      </p:pic>
      <p:pic>
        <p:nvPicPr>
          <p:cNvPr id="49158" name="Picture 6" descr="http://www.blogdelbebe.com/imagenesWeb/internas/bola-gigante.jpg"/>
          <p:cNvPicPr>
            <a:picLocks noChangeAspect="1" noChangeArrowheads="1"/>
          </p:cNvPicPr>
          <p:nvPr/>
        </p:nvPicPr>
        <p:blipFill>
          <a:blip r:embed="rId3" cstate="print"/>
          <a:srcRect/>
          <a:stretch>
            <a:fillRect/>
          </a:stretch>
        </p:blipFill>
        <p:spPr bwMode="auto">
          <a:xfrm>
            <a:off x="4714876" y="1500174"/>
            <a:ext cx="2095500" cy="1743075"/>
          </a:xfrm>
          <a:prstGeom prst="rect">
            <a:avLst/>
          </a:prstGeom>
          <a:noFill/>
        </p:spPr>
      </p:pic>
      <p:pic>
        <p:nvPicPr>
          <p:cNvPr id="49160" name="Picture 8" descr="http://4.bp.blogspot.com/_0cXCxhIyBIo/SYJB8TQ6gJI/AAAAAAAAACg/jTsuzQNqN9U/s400/foto2.jpg"/>
          <p:cNvPicPr>
            <a:picLocks noChangeAspect="1" noChangeArrowheads="1"/>
          </p:cNvPicPr>
          <p:nvPr/>
        </p:nvPicPr>
        <p:blipFill>
          <a:blip r:embed="rId4" cstate="print"/>
          <a:srcRect/>
          <a:stretch>
            <a:fillRect/>
          </a:stretch>
        </p:blipFill>
        <p:spPr bwMode="auto">
          <a:xfrm>
            <a:off x="6572264" y="3214686"/>
            <a:ext cx="2357454" cy="3229389"/>
          </a:xfrm>
          <a:prstGeom prst="rect">
            <a:avLst/>
          </a:prstGeom>
          <a:noFill/>
        </p:spPr>
      </p:pic>
      <p:pic>
        <p:nvPicPr>
          <p:cNvPr id="2051" name="Picture 3" descr="C:\Users\HIPNOSIS\DSC01805.jpg"/>
          <p:cNvPicPr>
            <a:picLocks noChangeAspect="1" noChangeArrowheads="1"/>
          </p:cNvPicPr>
          <p:nvPr/>
        </p:nvPicPr>
        <p:blipFill>
          <a:blip r:embed="rId5" cstate="print"/>
          <a:srcRect/>
          <a:stretch>
            <a:fillRect/>
          </a:stretch>
        </p:blipFill>
        <p:spPr bwMode="auto">
          <a:xfrm>
            <a:off x="642910" y="4500570"/>
            <a:ext cx="3065462" cy="1849206"/>
          </a:xfrm>
          <a:prstGeom prst="rect">
            <a:avLst/>
          </a:prstGeom>
          <a:noFill/>
        </p:spPr>
      </p:pic>
      <p:pic>
        <p:nvPicPr>
          <p:cNvPr id="7" name="Picture 2"/>
          <p:cNvPicPr>
            <a:picLocks noChangeAspect="1" noChangeArrowheads="1"/>
          </p:cNvPicPr>
          <p:nvPr/>
        </p:nvPicPr>
        <p:blipFill>
          <a:blip r:embed="rId6" cstate="print"/>
          <a:srcRect/>
          <a:stretch>
            <a:fillRect/>
          </a:stretch>
        </p:blipFill>
        <p:spPr bwMode="auto">
          <a:xfrm rot="5400000">
            <a:off x="3744109" y="3828263"/>
            <a:ext cx="3000396" cy="2058994"/>
          </a:xfrm>
          <a:prstGeom prst="rect">
            <a:avLst/>
          </a:prstGeom>
          <a:noFill/>
          <a:ln w="9525">
            <a:noFill/>
            <a:miter lim="800000"/>
            <a:headEnd/>
            <a:tailEnd/>
          </a:ln>
          <a:effectLst/>
        </p:spPr>
      </p:pic>
    </p:spTree>
  </p:cSld>
  <p:clrMapOvr>
    <a:masterClrMapping/>
  </p:clrMapOvr>
  <p:transition spd="slow">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642910" y="214290"/>
            <a:ext cx="7772400" cy="1357322"/>
          </a:xfrm>
        </p:spPr>
        <p:txBody>
          <a:bodyPr>
            <a:normAutofit fontScale="85000" lnSpcReduction="20000"/>
          </a:bodyPr>
          <a:lstStyle/>
          <a:p>
            <a:pPr>
              <a:buNone/>
            </a:pPr>
            <a:r>
              <a:rPr lang="es-MX" sz="1600" dirty="0" smtClean="0">
                <a:solidFill>
                  <a:srgbClr val="FFFFFF"/>
                </a:solidFill>
                <a:latin typeface="Arial" pitchFamily="34" charset="0"/>
                <a:cs typeface="Arial" pitchFamily="34" charset="0"/>
              </a:rPr>
              <a:t>  </a:t>
            </a:r>
            <a:endParaRPr lang="es-EC" sz="1600" dirty="0" smtClean="0">
              <a:solidFill>
                <a:srgbClr val="FFFFFF"/>
              </a:solidFill>
              <a:latin typeface="Arial" pitchFamily="34" charset="0"/>
              <a:cs typeface="Arial" pitchFamily="34" charset="0"/>
            </a:endParaRPr>
          </a:p>
          <a:p>
            <a:r>
              <a:rPr lang="es-MX" sz="1900" dirty="0" smtClean="0">
                <a:solidFill>
                  <a:srgbClr val="FFFFFF"/>
                </a:solidFill>
                <a:latin typeface="Arial" pitchFamily="34" charset="0"/>
                <a:cs typeface="Arial" pitchFamily="34" charset="0"/>
              </a:rPr>
              <a:t>         </a:t>
            </a:r>
            <a:r>
              <a:rPr lang="es-MX" sz="1900" b="1" dirty="0" smtClean="0">
                <a:solidFill>
                  <a:srgbClr val="FFFFFF"/>
                </a:solidFill>
                <a:latin typeface="Arial" pitchFamily="34" charset="0"/>
                <a:cs typeface="Arial" pitchFamily="34" charset="0"/>
              </a:rPr>
              <a:t>De esta forma se asegura que el niño ha tenido una etapa de desarrollo de sus potencialidades personales, de dotación de trabajo y disponibilidad motriz, antes de un trabajo específico, que por definición, se limita y restringe a una serie de aspectos, estipulados reglamentariamente. </a:t>
            </a:r>
            <a:endParaRPr lang="es-ES" sz="1900" b="1" dirty="0">
              <a:solidFill>
                <a:srgbClr val="FFFFFF"/>
              </a:solidFill>
              <a:latin typeface="Arial" pitchFamily="34" charset="0"/>
              <a:cs typeface="Arial" pitchFamily="34" charset="0"/>
            </a:endParaRPr>
          </a:p>
        </p:txBody>
      </p:sp>
      <p:pic>
        <p:nvPicPr>
          <p:cNvPr id="48130" name="Picture 2" descr="http://www.mercadolibre.com.mx/jm/img?s=MLM&amp;f=28109767_8708.jpg&amp;v=E"/>
          <p:cNvPicPr>
            <a:picLocks noChangeAspect="1" noChangeArrowheads="1"/>
          </p:cNvPicPr>
          <p:nvPr/>
        </p:nvPicPr>
        <p:blipFill>
          <a:blip r:embed="rId2" cstate="print"/>
          <a:srcRect/>
          <a:stretch>
            <a:fillRect/>
          </a:stretch>
        </p:blipFill>
        <p:spPr bwMode="auto">
          <a:xfrm>
            <a:off x="571472" y="1571612"/>
            <a:ext cx="2667000" cy="2667000"/>
          </a:xfrm>
          <a:prstGeom prst="rect">
            <a:avLst/>
          </a:prstGeom>
          <a:noFill/>
        </p:spPr>
      </p:pic>
      <p:pic>
        <p:nvPicPr>
          <p:cNvPr id="48132" name="Picture 4" descr="http://www.jardingirasoles.cl/nuevas_imagenes/proyecto%20educativo%20varios/expresion_corporal_03.jpg"/>
          <p:cNvPicPr>
            <a:picLocks noChangeAspect="1" noChangeArrowheads="1"/>
          </p:cNvPicPr>
          <p:nvPr/>
        </p:nvPicPr>
        <p:blipFill>
          <a:blip r:embed="rId3" cstate="print"/>
          <a:srcRect/>
          <a:stretch>
            <a:fillRect/>
          </a:stretch>
        </p:blipFill>
        <p:spPr bwMode="auto">
          <a:xfrm>
            <a:off x="4786314" y="3804049"/>
            <a:ext cx="3595670" cy="2696753"/>
          </a:xfrm>
          <a:prstGeom prst="rect">
            <a:avLst/>
          </a:prstGeom>
          <a:noFill/>
        </p:spPr>
      </p:pic>
      <p:pic>
        <p:nvPicPr>
          <p:cNvPr id="48134" name="Picture 6" descr="http://www.adrada.es/images/jim%20sports/488_0003614-pelotas-gigante.jpg"/>
          <p:cNvPicPr>
            <a:picLocks noChangeAspect="1" noChangeArrowheads="1"/>
          </p:cNvPicPr>
          <p:nvPr/>
        </p:nvPicPr>
        <p:blipFill>
          <a:blip r:embed="rId4" cstate="print"/>
          <a:srcRect/>
          <a:stretch>
            <a:fillRect/>
          </a:stretch>
        </p:blipFill>
        <p:spPr bwMode="auto">
          <a:xfrm>
            <a:off x="5715008" y="1571612"/>
            <a:ext cx="2276475" cy="1962150"/>
          </a:xfrm>
          <a:prstGeom prst="rect">
            <a:avLst/>
          </a:prstGeom>
          <a:noFill/>
        </p:spPr>
      </p:pic>
      <p:pic>
        <p:nvPicPr>
          <p:cNvPr id="48136" name="Picture 8" descr="http://www.cuidadoinfantil.net/wp-content/uploads/futbol-ninas-150x150.jpg"/>
          <p:cNvPicPr>
            <a:picLocks noChangeAspect="1" noChangeArrowheads="1"/>
          </p:cNvPicPr>
          <p:nvPr/>
        </p:nvPicPr>
        <p:blipFill>
          <a:blip r:embed="rId5" cstate="print"/>
          <a:srcRect/>
          <a:stretch>
            <a:fillRect/>
          </a:stretch>
        </p:blipFill>
        <p:spPr bwMode="auto">
          <a:xfrm>
            <a:off x="3786182" y="1714488"/>
            <a:ext cx="1428750" cy="1428750"/>
          </a:xfrm>
          <a:prstGeom prst="rect">
            <a:avLst/>
          </a:prstGeom>
          <a:noFill/>
        </p:spPr>
      </p:pic>
      <p:pic>
        <p:nvPicPr>
          <p:cNvPr id="7" name="Picture 4" descr="http://bligoo.com/media/users/0/38332/images/public/15069/aprendiendoagatear.jpg"/>
          <p:cNvPicPr>
            <a:picLocks noChangeAspect="1" noChangeArrowheads="1"/>
          </p:cNvPicPr>
          <p:nvPr/>
        </p:nvPicPr>
        <p:blipFill>
          <a:blip r:embed="rId6" cstate="print"/>
          <a:srcRect/>
          <a:stretch>
            <a:fillRect/>
          </a:stretch>
        </p:blipFill>
        <p:spPr bwMode="auto">
          <a:xfrm>
            <a:off x="571472" y="4350296"/>
            <a:ext cx="3000396" cy="1995262"/>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bwMode="auto">
          <a:xfrm>
            <a:off x="1666011" y="428604"/>
            <a:ext cx="6122830" cy="954107"/>
          </a:xfrm>
          <a:prstGeom prst="rect">
            <a:avLst/>
          </a:prstGeom>
          <a:noFill/>
          <a:ln w="9525">
            <a:noFill/>
            <a:miter lim="800000"/>
            <a:headEnd/>
            <a:tailEnd/>
          </a:ln>
          <a:effectLst/>
        </p:spPr>
        <p:txBody>
          <a:bodyPr wrap="none">
            <a:spAutoFit/>
          </a:bodyPr>
          <a:lstStyle/>
          <a:p>
            <a:pPr algn="ctr"/>
            <a:r>
              <a:rPr lang="es-MX" sz="2800" b="1" dirty="0" smtClean="0">
                <a:solidFill>
                  <a:srgbClr val="FFFF00"/>
                </a:solidFill>
                <a:latin typeface="Bauhaus 93" pitchFamily="82" charset="0"/>
              </a:rPr>
              <a:t>METODOLOGÍA DE LA INVESTIGACIÓN</a:t>
            </a:r>
            <a:r>
              <a:rPr lang="es-EC" sz="2800" dirty="0" smtClean="0">
                <a:solidFill>
                  <a:srgbClr val="FFFF00"/>
                </a:solidFill>
                <a:latin typeface="Bauhaus 93" pitchFamily="82" charset="0"/>
              </a:rPr>
              <a:t/>
            </a:r>
            <a:br>
              <a:rPr lang="es-EC" sz="2800" dirty="0" smtClean="0">
                <a:solidFill>
                  <a:srgbClr val="FFFF00"/>
                </a:solidFill>
                <a:latin typeface="Bauhaus 93" pitchFamily="82" charset="0"/>
              </a:rPr>
            </a:br>
            <a:r>
              <a:rPr lang="es-MX" sz="2800" b="1" dirty="0" smtClean="0">
                <a:solidFill>
                  <a:srgbClr val="FFFF00"/>
                </a:solidFill>
                <a:latin typeface="Bauhaus 93" pitchFamily="82" charset="0"/>
              </a:rPr>
              <a:t>3.1 Tipo de investigación.</a:t>
            </a:r>
            <a:endParaRPr lang="es-EC" sz="2800" dirty="0">
              <a:solidFill>
                <a:srgbClr val="FFFF00"/>
              </a:solidFill>
              <a:latin typeface="Bauhaus 93" pitchFamily="82" charset="0"/>
            </a:endParaRPr>
          </a:p>
        </p:txBody>
      </p:sp>
      <p:sp>
        <p:nvSpPr>
          <p:cNvPr id="34819" name="Rectangle 3"/>
          <p:cNvSpPr>
            <a:spLocks noGrp="1" noChangeArrowheads="1"/>
          </p:cNvSpPr>
          <p:nvPr>
            <p:ph idx="1"/>
          </p:nvPr>
        </p:nvSpPr>
        <p:spPr/>
        <p:txBody>
          <a:bodyPr/>
          <a:lstStyle/>
          <a:p>
            <a:r>
              <a:rPr lang="es-MX" sz="1600" dirty="0" smtClean="0">
                <a:solidFill>
                  <a:srgbClr val="FFFFFF"/>
                </a:solidFill>
                <a:latin typeface="Arial" pitchFamily="34" charset="0"/>
                <a:cs typeface="Arial" pitchFamily="34" charset="0"/>
              </a:rPr>
              <a:t>Para la elaboración del proyecto de Tesina “Estudio del Proceso de Preparación deportiva en las escuelas de fútbol de la cuidad de Quito, zona urbana, en edades de 6 a 8 años de edad”; se llevará ha cabo un proyecto de investigación con las siguientes características:</a:t>
            </a:r>
            <a:endParaRPr lang="es-EC" sz="1600" dirty="0" smtClean="0">
              <a:solidFill>
                <a:srgbClr val="FFFFFF"/>
              </a:solidFill>
              <a:latin typeface="Arial" pitchFamily="34" charset="0"/>
              <a:cs typeface="Arial" pitchFamily="34" charset="0"/>
            </a:endParaRPr>
          </a:p>
          <a:p>
            <a:r>
              <a:rPr lang="es-MX" sz="1600" dirty="0" smtClean="0">
                <a:solidFill>
                  <a:srgbClr val="FFFFFF"/>
                </a:solidFill>
                <a:latin typeface="Arial" pitchFamily="34" charset="0"/>
                <a:cs typeface="Arial" pitchFamily="34" charset="0"/>
              </a:rPr>
              <a:t>Por su naturaleza </a:t>
            </a:r>
            <a:endParaRPr lang="es-EC" sz="1600" dirty="0" smtClean="0">
              <a:solidFill>
                <a:srgbClr val="FFFFFF"/>
              </a:solidFill>
              <a:latin typeface="Arial" pitchFamily="34" charset="0"/>
              <a:cs typeface="Arial" pitchFamily="34" charset="0"/>
            </a:endParaRPr>
          </a:p>
          <a:p>
            <a:pPr>
              <a:buNone/>
            </a:pPr>
            <a:r>
              <a:rPr lang="es-MX" sz="1600" dirty="0" smtClean="0">
                <a:solidFill>
                  <a:srgbClr val="FFFFFF"/>
                </a:solidFill>
                <a:latin typeface="Arial" pitchFamily="34" charset="0"/>
                <a:cs typeface="Arial" pitchFamily="34" charset="0"/>
              </a:rPr>
              <a:t>Será una investigación cualitativa.</a:t>
            </a:r>
            <a:endParaRPr lang="es-EC" sz="1600" dirty="0" smtClean="0">
              <a:solidFill>
                <a:srgbClr val="FFFFFF"/>
              </a:solidFill>
              <a:latin typeface="Arial" pitchFamily="34" charset="0"/>
              <a:cs typeface="Arial" pitchFamily="34" charset="0"/>
            </a:endParaRPr>
          </a:p>
          <a:p>
            <a:r>
              <a:rPr lang="es-MX" sz="1600" dirty="0" smtClean="0">
                <a:solidFill>
                  <a:srgbClr val="FFFFFF"/>
                </a:solidFill>
                <a:latin typeface="Arial" pitchFamily="34" charset="0"/>
                <a:cs typeface="Arial" pitchFamily="34" charset="0"/>
              </a:rPr>
              <a:t>Por la modalidad</a:t>
            </a:r>
            <a:endParaRPr lang="es-EC" sz="1600" dirty="0" smtClean="0">
              <a:solidFill>
                <a:srgbClr val="FFFFFF"/>
              </a:solidFill>
              <a:latin typeface="Arial" pitchFamily="34" charset="0"/>
              <a:cs typeface="Arial" pitchFamily="34" charset="0"/>
            </a:endParaRPr>
          </a:p>
          <a:p>
            <a:pPr>
              <a:buNone/>
            </a:pPr>
            <a:r>
              <a:rPr lang="es-MX" sz="1600" dirty="0" smtClean="0">
                <a:solidFill>
                  <a:srgbClr val="FFFFFF"/>
                </a:solidFill>
                <a:latin typeface="Arial" pitchFamily="34" charset="0"/>
                <a:cs typeface="Arial" pitchFamily="34" charset="0"/>
              </a:rPr>
              <a:t>Corresponderá ha un proyecto de tesina desarrollo que de acuerdo con el Instructivo de Tecnologías y Licenciaturas de La Universidad.</a:t>
            </a:r>
            <a:endParaRPr lang="es-EC" sz="1600" dirty="0" smtClean="0">
              <a:solidFill>
                <a:srgbClr val="FFFFFF"/>
              </a:solidFill>
              <a:latin typeface="Arial" pitchFamily="34" charset="0"/>
              <a:cs typeface="Arial" pitchFamily="34" charset="0"/>
            </a:endParaRPr>
          </a:p>
          <a:p>
            <a:r>
              <a:rPr lang="es-MX" sz="1600" dirty="0" smtClean="0">
                <a:solidFill>
                  <a:srgbClr val="FFFFFF"/>
                </a:solidFill>
                <a:latin typeface="Arial" pitchFamily="34" charset="0"/>
                <a:cs typeface="Arial" pitchFamily="34" charset="0"/>
              </a:rPr>
              <a:t>Por su problema</a:t>
            </a:r>
            <a:endParaRPr lang="es-EC" sz="1600" dirty="0" smtClean="0">
              <a:solidFill>
                <a:srgbClr val="FFFFFF"/>
              </a:solidFill>
              <a:latin typeface="Arial" pitchFamily="34" charset="0"/>
              <a:cs typeface="Arial" pitchFamily="34" charset="0"/>
            </a:endParaRPr>
          </a:p>
          <a:p>
            <a:pPr>
              <a:buNone/>
            </a:pPr>
            <a:r>
              <a:rPr lang="es-MX" sz="1600" dirty="0" smtClean="0">
                <a:solidFill>
                  <a:srgbClr val="FFFFFF"/>
                </a:solidFill>
                <a:latin typeface="Arial" pitchFamily="34" charset="0"/>
                <a:cs typeface="Arial" pitchFamily="34" charset="0"/>
              </a:rPr>
              <a:t>Será una investigación no experimental, realizaremos una observación y análisis del fenómeno físico deportivo en el entorno social del cantón Quito, en la zona urbana.</a:t>
            </a:r>
            <a:endParaRPr lang="es-EC" sz="1600" dirty="0" smtClean="0">
              <a:solidFill>
                <a:srgbClr val="FFFFFF"/>
              </a:solidFill>
              <a:latin typeface="Arial" pitchFamily="34" charset="0"/>
              <a:cs typeface="Arial" pitchFamily="34" charset="0"/>
            </a:endParaRPr>
          </a:p>
          <a:p>
            <a:r>
              <a:rPr lang="es-MX" sz="1600" dirty="0" smtClean="0">
                <a:solidFill>
                  <a:srgbClr val="FFFFFF"/>
                </a:solidFill>
                <a:latin typeface="Arial" pitchFamily="34" charset="0"/>
                <a:cs typeface="Arial" pitchFamily="34" charset="0"/>
              </a:rPr>
              <a:t>Por los objetivos</a:t>
            </a:r>
            <a:endParaRPr lang="es-EC" sz="1600" dirty="0" smtClean="0">
              <a:solidFill>
                <a:srgbClr val="FFFFFF"/>
              </a:solidFill>
              <a:latin typeface="Arial" pitchFamily="34" charset="0"/>
              <a:cs typeface="Arial" pitchFamily="34" charset="0"/>
            </a:endParaRPr>
          </a:p>
          <a:p>
            <a:pPr>
              <a:buNone/>
            </a:pPr>
            <a:r>
              <a:rPr lang="es-MX" sz="1600" dirty="0" smtClean="0">
                <a:solidFill>
                  <a:srgbClr val="FFFFFF"/>
                </a:solidFill>
                <a:latin typeface="Arial" pitchFamily="34" charset="0"/>
                <a:cs typeface="Arial" pitchFamily="34" charset="0"/>
              </a:rPr>
              <a:t>Será una investigación explicativa – demostrativa, que nos permitirá detectar las causas que inciden en este problema para luego realizar un análisis de las consecuencias. </a:t>
            </a:r>
            <a:endParaRPr lang="es-EC" sz="1600" dirty="0" smtClean="0">
              <a:solidFill>
                <a:srgbClr val="FFFFFF"/>
              </a:solidFill>
              <a:latin typeface="Arial" pitchFamily="34" charset="0"/>
              <a:cs typeface="Arial" pitchFamily="34" charset="0"/>
            </a:endParaRPr>
          </a:p>
          <a:p>
            <a:r>
              <a:rPr lang="es-MX" sz="1600" dirty="0" smtClean="0">
                <a:solidFill>
                  <a:srgbClr val="FFFFFF"/>
                </a:solidFill>
                <a:latin typeface="Arial" pitchFamily="34" charset="0"/>
                <a:cs typeface="Arial" pitchFamily="34" charset="0"/>
              </a:rPr>
              <a:t>Por el lugar</a:t>
            </a:r>
            <a:endParaRPr lang="es-EC" sz="1600" dirty="0" smtClean="0">
              <a:solidFill>
                <a:srgbClr val="FFFFFF"/>
              </a:solidFill>
              <a:latin typeface="Arial" pitchFamily="34" charset="0"/>
              <a:cs typeface="Arial" pitchFamily="34" charset="0"/>
            </a:endParaRPr>
          </a:p>
          <a:p>
            <a:pPr>
              <a:buNone/>
            </a:pPr>
            <a:r>
              <a:rPr lang="es-MX" sz="1600" dirty="0" smtClean="0">
                <a:solidFill>
                  <a:srgbClr val="FFFFFF"/>
                </a:solidFill>
                <a:latin typeface="Arial" pitchFamily="34" charset="0"/>
                <a:cs typeface="Arial" pitchFamily="34" charset="0"/>
              </a:rPr>
              <a:t>Es una investigación de campo.</a:t>
            </a:r>
            <a:endParaRPr lang="es-EC" sz="1600" dirty="0" smtClean="0">
              <a:solidFill>
                <a:srgbClr val="FFFFFF"/>
              </a:solidFill>
              <a:latin typeface="Arial" pitchFamily="34" charset="0"/>
              <a:cs typeface="Arial" pitchFamily="34" charset="0"/>
            </a:endParaRPr>
          </a:p>
          <a:p>
            <a:endParaRPr lang="es-ES"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14348" y="357166"/>
            <a:ext cx="7772400" cy="1143000"/>
          </a:xfrm>
        </p:spPr>
        <p:txBody>
          <a:bodyPr/>
          <a:lstStyle/>
          <a:p>
            <a:pPr algn="ctr"/>
            <a:r>
              <a:rPr lang="es-MX" b="1" dirty="0" smtClean="0">
                <a:solidFill>
                  <a:srgbClr val="FFFF00"/>
                </a:solidFill>
                <a:latin typeface="Bauhaus 93" pitchFamily="82" charset="0"/>
                <a:cs typeface="Arial" pitchFamily="34" charset="0"/>
              </a:rPr>
              <a:t>3.2 Métodos</a:t>
            </a:r>
            <a:endParaRPr lang="es-ES" dirty="0">
              <a:solidFill>
                <a:srgbClr val="FFFF00"/>
              </a:solidFill>
              <a:latin typeface="Bauhaus 93" pitchFamily="82" charset="0"/>
              <a:cs typeface="Arial" pitchFamily="34" charset="0"/>
            </a:endParaRPr>
          </a:p>
        </p:txBody>
      </p:sp>
      <p:sp>
        <p:nvSpPr>
          <p:cNvPr id="35843" name="Rectangle 3"/>
          <p:cNvSpPr>
            <a:spLocks noGrp="1" noChangeArrowheads="1"/>
          </p:cNvSpPr>
          <p:nvPr>
            <p:ph idx="1"/>
          </p:nvPr>
        </p:nvSpPr>
        <p:spPr>
          <a:xfrm>
            <a:off x="785786" y="1714488"/>
            <a:ext cx="7772400" cy="4114800"/>
          </a:xfrm>
        </p:spPr>
        <p:txBody>
          <a:bodyPr>
            <a:normAutofit/>
          </a:bodyPr>
          <a:lstStyle/>
          <a:p>
            <a:r>
              <a:rPr lang="es-MX" sz="1600" dirty="0" smtClean="0">
                <a:solidFill>
                  <a:srgbClr val="FFFFFF"/>
                </a:solidFill>
                <a:latin typeface="Arial" pitchFamily="34" charset="0"/>
                <a:cs typeface="Arial" pitchFamily="34" charset="0"/>
              </a:rPr>
              <a:t>El diseño de la investigación es identificar las etapas del proyecto que se desarrollará en forma secuencial y cronológica para cumplir ha cabalidad la investigación que se llevará a cabo tanto a nivel institucional y bibliográfica.</a:t>
            </a:r>
            <a:endParaRPr lang="es-EC" sz="1600" dirty="0" smtClean="0">
              <a:solidFill>
                <a:srgbClr val="FFFFFF"/>
              </a:solidFill>
              <a:latin typeface="Arial" pitchFamily="34" charset="0"/>
              <a:cs typeface="Arial" pitchFamily="34" charset="0"/>
            </a:endParaRPr>
          </a:p>
          <a:p>
            <a:r>
              <a:rPr lang="es-MX" sz="1600" dirty="0" smtClean="0">
                <a:solidFill>
                  <a:srgbClr val="FFFFFF"/>
                </a:solidFill>
                <a:latin typeface="Arial" pitchFamily="34" charset="0"/>
                <a:cs typeface="Arial" pitchFamily="34" charset="0"/>
              </a:rPr>
              <a:t>El diseño es el siguiente:</a:t>
            </a:r>
            <a:endParaRPr lang="es-EC" sz="1600" dirty="0" smtClean="0">
              <a:solidFill>
                <a:srgbClr val="FFFFFF"/>
              </a:solidFill>
              <a:latin typeface="Arial" pitchFamily="34" charset="0"/>
              <a:cs typeface="Arial" pitchFamily="34" charset="0"/>
            </a:endParaRPr>
          </a:p>
          <a:p>
            <a:pPr lvl="0"/>
            <a:r>
              <a:rPr lang="es-MX" sz="1600" dirty="0" smtClean="0">
                <a:solidFill>
                  <a:srgbClr val="FFFFFF"/>
                </a:solidFill>
                <a:latin typeface="Arial" pitchFamily="34" charset="0"/>
                <a:cs typeface="Arial" pitchFamily="34" charset="0"/>
              </a:rPr>
              <a:t>Revisión Bibliográfica.</a:t>
            </a:r>
            <a:endParaRPr lang="es-EC" sz="1600" dirty="0" smtClean="0">
              <a:solidFill>
                <a:srgbClr val="FFFFFF"/>
              </a:solidFill>
              <a:latin typeface="Arial" pitchFamily="34" charset="0"/>
              <a:cs typeface="Arial" pitchFamily="34" charset="0"/>
            </a:endParaRPr>
          </a:p>
          <a:p>
            <a:pPr lvl="0"/>
            <a:r>
              <a:rPr lang="es-MX" sz="1600" dirty="0" smtClean="0">
                <a:solidFill>
                  <a:srgbClr val="FFFFFF"/>
                </a:solidFill>
                <a:latin typeface="Arial" pitchFamily="34" charset="0"/>
                <a:cs typeface="Arial" pitchFamily="34" charset="0"/>
              </a:rPr>
              <a:t>Planteamiento del Problema.</a:t>
            </a:r>
            <a:endParaRPr lang="es-EC" sz="1600" dirty="0" smtClean="0">
              <a:solidFill>
                <a:srgbClr val="FFFFFF"/>
              </a:solidFill>
              <a:latin typeface="Arial" pitchFamily="34" charset="0"/>
              <a:cs typeface="Arial" pitchFamily="34" charset="0"/>
            </a:endParaRPr>
          </a:p>
          <a:p>
            <a:pPr lvl="0"/>
            <a:r>
              <a:rPr lang="es-MX" sz="1600" dirty="0" smtClean="0">
                <a:solidFill>
                  <a:srgbClr val="FFFFFF"/>
                </a:solidFill>
                <a:latin typeface="Arial" pitchFamily="34" charset="0"/>
                <a:cs typeface="Arial" pitchFamily="34" charset="0"/>
              </a:rPr>
              <a:t>Objetivos.</a:t>
            </a:r>
            <a:endParaRPr lang="es-EC" sz="1600" dirty="0" smtClean="0">
              <a:solidFill>
                <a:srgbClr val="FFFFFF"/>
              </a:solidFill>
              <a:latin typeface="Arial" pitchFamily="34" charset="0"/>
              <a:cs typeface="Arial" pitchFamily="34" charset="0"/>
            </a:endParaRPr>
          </a:p>
          <a:p>
            <a:pPr lvl="0"/>
            <a:r>
              <a:rPr lang="es-MX" sz="1600" dirty="0" smtClean="0">
                <a:solidFill>
                  <a:srgbClr val="FFFFFF"/>
                </a:solidFill>
                <a:latin typeface="Arial" pitchFamily="34" charset="0"/>
                <a:cs typeface="Arial" pitchFamily="34" charset="0"/>
              </a:rPr>
              <a:t>Interrogantes.</a:t>
            </a:r>
            <a:endParaRPr lang="es-EC" sz="1600" dirty="0" smtClean="0">
              <a:solidFill>
                <a:srgbClr val="FFFFFF"/>
              </a:solidFill>
              <a:latin typeface="Arial" pitchFamily="34" charset="0"/>
              <a:cs typeface="Arial" pitchFamily="34" charset="0"/>
            </a:endParaRPr>
          </a:p>
          <a:p>
            <a:pPr lvl="0"/>
            <a:r>
              <a:rPr lang="es-MX" sz="1600" dirty="0" smtClean="0">
                <a:solidFill>
                  <a:srgbClr val="FFFFFF"/>
                </a:solidFill>
                <a:latin typeface="Arial" pitchFamily="34" charset="0"/>
                <a:cs typeface="Arial" pitchFamily="34" charset="0"/>
              </a:rPr>
              <a:t>Sistema de Categorías.</a:t>
            </a:r>
            <a:endParaRPr lang="es-EC" sz="1600" dirty="0" smtClean="0">
              <a:solidFill>
                <a:srgbClr val="FFFFFF"/>
              </a:solidFill>
              <a:latin typeface="Arial" pitchFamily="34" charset="0"/>
              <a:cs typeface="Arial" pitchFamily="34" charset="0"/>
            </a:endParaRPr>
          </a:p>
          <a:p>
            <a:pPr lvl="0"/>
            <a:r>
              <a:rPr lang="es-MX" sz="1600" dirty="0" smtClean="0">
                <a:solidFill>
                  <a:srgbClr val="FFFFFF"/>
                </a:solidFill>
                <a:latin typeface="Arial" pitchFamily="34" charset="0"/>
                <a:cs typeface="Arial" pitchFamily="34" charset="0"/>
              </a:rPr>
              <a:t>Selección de muestra.</a:t>
            </a:r>
            <a:endParaRPr lang="es-EC" sz="1600" dirty="0" smtClean="0">
              <a:solidFill>
                <a:srgbClr val="FFFFFF"/>
              </a:solidFill>
              <a:latin typeface="Arial" pitchFamily="34" charset="0"/>
              <a:cs typeface="Arial" pitchFamily="34" charset="0"/>
            </a:endParaRPr>
          </a:p>
          <a:p>
            <a:pPr lvl="0"/>
            <a:r>
              <a:rPr lang="es-MX" sz="1600" dirty="0" smtClean="0">
                <a:solidFill>
                  <a:srgbClr val="FFFFFF"/>
                </a:solidFill>
                <a:latin typeface="Arial" pitchFamily="34" charset="0"/>
                <a:cs typeface="Arial" pitchFamily="34" charset="0"/>
              </a:rPr>
              <a:t>Elaboración de Instrumentos.</a:t>
            </a:r>
            <a:endParaRPr lang="es-EC" sz="1600" dirty="0" smtClean="0">
              <a:solidFill>
                <a:srgbClr val="FFFFFF"/>
              </a:solidFill>
              <a:latin typeface="Arial" pitchFamily="34" charset="0"/>
              <a:cs typeface="Arial" pitchFamily="34" charset="0"/>
            </a:endParaRPr>
          </a:p>
          <a:p>
            <a:pPr lvl="0"/>
            <a:r>
              <a:rPr lang="es-MX" sz="1600" dirty="0" smtClean="0">
                <a:solidFill>
                  <a:srgbClr val="FFFFFF"/>
                </a:solidFill>
                <a:latin typeface="Arial" pitchFamily="34" charset="0"/>
                <a:cs typeface="Arial" pitchFamily="34" charset="0"/>
              </a:rPr>
              <a:t>Estudio de Campo.</a:t>
            </a:r>
            <a:endParaRPr lang="es-EC" sz="1600" dirty="0" smtClean="0">
              <a:solidFill>
                <a:srgbClr val="FFFFFF"/>
              </a:solidFill>
              <a:latin typeface="Arial" pitchFamily="34" charset="0"/>
              <a:cs typeface="Arial" pitchFamily="34" charset="0"/>
            </a:endParaRPr>
          </a:p>
          <a:p>
            <a:pPr lvl="0"/>
            <a:r>
              <a:rPr lang="es-MX" sz="1600" dirty="0" smtClean="0">
                <a:solidFill>
                  <a:srgbClr val="FFFFFF"/>
                </a:solidFill>
                <a:latin typeface="Arial" pitchFamily="34" charset="0"/>
                <a:cs typeface="Arial" pitchFamily="34" charset="0"/>
              </a:rPr>
              <a:t>Procesamiento de Datos.</a:t>
            </a:r>
            <a:endParaRPr lang="es-EC" sz="1600" dirty="0" smtClean="0">
              <a:solidFill>
                <a:srgbClr val="FFFFFF"/>
              </a:solidFill>
              <a:latin typeface="Arial" pitchFamily="34" charset="0"/>
              <a:cs typeface="Arial" pitchFamily="34" charset="0"/>
            </a:endParaRPr>
          </a:p>
          <a:p>
            <a:pPr lvl="0"/>
            <a:r>
              <a:rPr lang="es-MX" sz="1600" dirty="0" smtClean="0">
                <a:solidFill>
                  <a:srgbClr val="FFFFFF"/>
                </a:solidFill>
                <a:latin typeface="Arial" pitchFamily="34" charset="0"/>
                <a:cs typeface="Arial" pitchFamily="34" charset="0"/>
              </a:rPr>
              <a:t>Análisis de Resultados.</a:t>
            </a:r>
            <a:endParaRPr lang="es-EC" sz="1600" dirty="0" smtClean="0">
              <a:solidFill>
                <a:srgbClr val="FFFFFF"/>
              </a:solidFill>
              <a:latin typeface="Arial" pitchFamily="34" charset="0"/>
              <a:cs typeface="Arial" pitchFamily="34" charset="0"/>
            </a:endParaRPr>
          </a:p>
          <a:p>
            <a:pPr lvl="0"/>
            <a:r>
              <a:rPr lang="es-MX" sz="1600" dirty="0" smtClean="0">
                <a:solidFill>
                  <a:srgbClr val="FFFFFF"/>
                </a:solidFill>
                <a:latin typeface="Arial" pitchFamily="34" charset="0"/>
                <a:cs typeface="Arial" pitchFamily="34" charset="0"/>
              </a:rPr>
              <a:t>Conclusiones y recomendaciones.</a:t>
            </a:r>
            <a:endParaRPr lang="es-EC" sz="1600" dirty="0" smtClean="0">
              <a:solidFill>
                <a:srgbClr val="FFFFFF"/>
              </a:solidFill>
              <a:latin typeface="Arial" pitchFamily="34" charset="0"/>
              <a:cs typeface="Arial" pitchFamily="34" charset="0"/>
            </a:endParaRPr>
          </a:p>
          <a:p>
            <a:r>
              <a:rPr lang="es-MX" sz="1600" dirty="0" smtClean="0">
                <a:solidFill>
                  <a:srgbClr val="FFFFFF"/>
                </a:solidFill>
                <a:latin typeface="Arial" pitchFamily="34" charset="0"/>
                <a:cs typeface="Arial" pitchFamily="34" charset="0"/>
              </a:rPr>
              <a:t>Formulación de la Propuesta</a:t>
            </a:r>
            <a:endParaRPr lang="es-ES" sz="1600" dirty="0">
              <a:solidFill>
                <a:srgbClr val="FFFFFF"/>
              </a:solidFill>
              <a:latin typeface="Arial" pitchFamily="34" charset="0"/>
              <a:cs typeface="Arial" pitchFamily="34" charset="0"/>
            </a:endParaRPr>
          </a:p>
        </p:txBody>
      </p:sp>
      <p:pic>
        <p:nvPicPr>
          <p:cNvPr id="8194" name="Picture 2" descr="ANIMOTECA GIF"/>
          <p:cNvPicPr>
            <a:picLocks noChangeAspect="1" noChangeArrowheads="1" noCrop="1"/>
          </p:cNvPicPr>
          <p:nvPr/>
        </p:nvPicPr>
        <p:blipFill>
          <a:blip r:embed="rId2" cstate="print"/>
          <a:srcRect/>
          <a:stretch>
            <a:fillRect/>
          </a:stretch>
        </p:blipFill>
        <p:spPr bwMode="auto">
          <a:xfrm>
            <a:off x="4714876" y="2786058"/>
            <a:ext cx="4192232" cy="2790830"/>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571480"/>
            <a:ext cx="8643998" cy="1714512"/>
          </a:xfrm>
        </p:spPr>
        <p:txBody>
          <a:bodyPr>
            <a:normAutofit/>
          </a:bodyPr>
          <a:lstStyle/>
          <a:p>
            <a:pPr algn="just"/>
            <a:r>
              <a:rPr lang="es-MX" sz="1800" dirty="0" smtClean="0">
                <a:latin typeface="Arial" pitchFamily="34" charset="0"/>
                <a:cs typeface="Arial" pitchFamily="34" charset="0"/>
              </a:rPr>
              <a:t> </a:t>
            </a:r>
            <a:r>
              <a:rPr lang="es-MX" sz="1800" dirty="0" smtClean="0">
                <a:solidFill>
                  <a:srgbClr val="FFFFFF"/>
                </a:solidFill>
                <a:latin typeface="Arial" pitchFamily="34" charset="0"/>
                <a:cs typeface="Arial" pitchFamily="34" charset="0"/>
              </a:rPr>
              <a:t>En edades tempranas el proceso de preparación deportiva debe estar bien sustentado, mediante una pedagogía lúdica acorde a los intereses del niño,  que permitan el desarrollo y mejora del deporte, el cual conlleva implícito en la práctica valores morales que permiten modelar un futuro ciudadano de éxito.</a:t>
            </a:r>
          </a:p>
          <a:p>
            <a:pPr algn="just"/>
            <a:endParaRPr lang="es-MX" sz="1800" dirty="0" smtClean="0">
              <a:solidFill>
                <a:srgbClr val="FFFFFF"/>
              </a:solidFill>
              <a:latin typeface="Arial" pitchFamily="34" charset="0"/>
              <a:cs typeface="Arial" pitchFamily="34" charset="0"/>
            </a:endParaRPr>
          </a:p>
          <a:p>
            <a:pPr algn="just">
              <a:buNone/>
            </a:pPr>
            <a:endParaRPr lang="es-EC" sz="1600" dirty="0" smtClean="0">
              <a:solidFill>
                <a:srgbClr val="FFFFFF"/>
              </a:solidFill>
            </a:endParaRPr>
          </a:p>
          <a:p>
            <a:pPr algn="just">
              <a:buNone/>
            </a:pPr>
            <a:endParaRPr lang="es-EC" sz="1600" dirty="0" smtClean="0"/>
          </a:p>
          <a:p>
            <a:pPr algn="just">
              <a:buNone/>
            </a:pPr>
            <a:endParaRPr lang="es-EC" sz="1600" dirty="0" smtClean="0">
              <a:solidFill>
                <a:srgbClr val="FFFFFF"/>
              </a:solidFill>
            </a:endParaRPr>
          </a:p>
          <a:p>
            <a:pPr algn="just"/>
            <a:endParaRPr lang="es-EC" sz="1600" dirty="0">
              <a:solidFill>
                <a:srgbClr val="FFFFFF"/>
              </a:solidFill>
              <a:latin typeface="Arial" pitchFamily="34" charset="0"/>
              <a:cs typeface="Arial" pitchFamily="34" charset="0"/>
            </a:endParaRPr>
          </a:p>
        </p:txBody>
      </p:sp>
      <p:pic>
        <p:nvPicPr>
          <p:cNvPr id="1027" name="Picture 3" descr="C:\Users\HIPNOSIS\sueno.jpg"/>
          <p:cNvPicPr>
            <a:picLocks noChangeAspect="1" noChangeArrowheads="1"/>
          </p:cNvPicPr>
          <p:nvPr/>
        </p:nvPicPr>
        <p:blipFill>
          <a:blip r:embed="rId2" cstate="print"/>
          <a:srcRect/>
          <a:stretch>
            <a:fillRect/>
          </a:stretch>
        </p:blipFill>
        <p:spPr bwMode="auto">
          <a:xfrm>
            <a:off x="285720" y="4857760"/>
            <a:ext cx="2495562" cy="1605618"/>
          </a:xfrm>
          <a:prstGeom prst="rect">
            <a:avLst/>
          </a:prstGeom>
          <a:noFill/>
        </p:spPr>
      </p:pic>
      <p:pic>
        <p:nvPicPr>
          <p:cNvPr id="1028" name="Picture 4" descr="C:\Users\HIPNOSIS\ni%C3%B1os+jugando.jpg"/>
          <p:cNvPicPr>
            <a:picLocks noChangeAspect="1" noChangeArrowheads="1"/>
          </p:cNvPicPr>
          <p:nvPr/>
        </p:nvPicPr>
        <p:blipFill>
          <a:blip r:embed="rId3" cstate="print"/>
          <a:srcRect/>
          <a:stretch>
            <a:fillRect/>
          </a:stretch>
        </p:blipFill>
        <p:spPr bwMode="auto">
          <a:xfrm>
            <a:off x="2857488" y="3429000"/>
            <a:ext cx="3210280" cy="2214578"/>
          </a:xfrm>
          <a:prstGeom prst="rect">
            <a:avLst/>
          </a:prstGeom>
          <a:noFill/>
        </p:spPr>
      </p:pic>
      <p:pic>
        <p:nvPicPr>
          <p:cNvPr id="1030" name="Picture 6" descr="http://www.bancoimagenes.com/cd660/cd660f030_a.jpg"/>
          <p:cNvPicPr>
            <a:picLocks noChangeAspect="1" noChangeArrowheads="1"/>
          </p:cNvPicPr>
          <p:nvPr/>
        </p:nvPicPr>
        <p:blipFill>
          <a:blip r:embed="rId4" cstate="print"/>
          <a:srcRect/>
          <a:stretch>
            <a:fillRect/>
          </a:stretch>
        </p:blipFill>
        <p:spPr bwMode="auto">
          <a:xfrm>
            <a:off x="6143636" y="2214554"/>
            <a:ext cx="2762248" cy="2071686"/>
          </a:xfrm>
          <a:prstGeom prst="rect">
            <a:avLst/>
          </a:prstGeom>
          <a:noFill/>
        </p:spPr>
      </p:pic>
      <p:pic>
        <p:nvPicPr>
          <p:cNvPr id="1032" name="Picture 8" descr="http://farm2.static.flickr.com/1105/1279843146_fa5fc3935a_o.jpg"/>
          <p:cNvPicPr>
            <a:picLocks noChangeAspect="1" noChangeArrowheads="1"/>
          </p:cNvPicPr>
          <p:nvPr/>
        </p:nvPicPr>
        <p:blipFill>
          <a:blip r:embed="rId5" cstate="print"/>
          <a:srcRect/>
          <a:stretch>
            <a:fillRect/>
          </a:stretch>
        </p:blipFill>
        <p:spPr bwMode="auto">
          <a:xfrm>
            <a:off x="500034" y="2285992"/>
            <a:ext cx="1608500" cy="1785950"/>
          </a:xfrm>
          <a:prstGeom prst="rect">
            <a:avLst/>
          </a:prstGeom>
          <a:noFill/>
        </p:spPr>
      </p:pic>
      <p:pic>
        <p:nvPicPr>
          <p:cNvPr id="1034" name="Picture 10" descr="http://www.menudospeques.net/images/recursos_infantiles/poesias/ninos_arena.jpg"/>
          <p:cNvPicPr>
            <a:picLocks noChangeAspect="1" noChangeArrowheads="1"/>
          </p:cNvPicPr>
          <p:nvPr/>
        </p:nvPicPr>
        <p:blipFill>
          <a:blip r:embed="rId6" cstate="print"/>
          <a:srcRect/>
          <a:stretch>
            <a:fillRect/>
          </a:stretch>
        </p:blipFill>
        <p:spPr bwMode="auto">
          <a:xfrm>
            <a:off x="6357950" y="5286179"/>
            <a:ext cx="2286016" cy="1252737"/>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s-MX" b="1" dirty="0" smtClean="0">
                <a:solidFill>
                  <a:srgbClr val="FFFF00"/>
                </a:solidFill>
                <a:latin typeface="Bauhaus 93" pitchFamily="82" charset="0"/>
                <a:cs typeface="Arial" pitchFamily="34" charset="0"/>
              </a:rPr>
              <a:t>3.3 Técnicas e instrumentos</a:t>
            </a:r>
            <a:endParaRPr lang="es-ES" dirty="0">
              <a:solidFill>
                <a:srgbClr val="FFFF00"/>
              </a:solidFill>
              <a:latin typeface="Bauhaus 93" pitchFamily="82" charset="0"/>
              <a:cs typeface="Arial" pitchFamily="34" charset="0"/>
            </a:endParaRPr>
          </a:p>
        </p:txBody>
      </p:sp>
      <p:sp>
        <p:nvSpPr>
          <p:cNvPr id="5" name="Text Box 5"/>
          <p:cNvSpPr txBox="1">
            <a:spLocks noGrp="1" noChangeArrowheads="1"/>
          </p:cNvSpPr>
          <p:nvPr>
            <p:ph idx="1"/>
          </p:nvPr>
        </p:nvSpPr>
        <p:spPr bwMode="auto">
          <a:xfrm>
            <a:off x="685800" y="1981200"/>
            <a:ext cx="7772400" cy="2523768"/>
          </a:xfrm>
          <a:prstGeom prst="rect">
            <a:avLst/>
          </a:prstGeom>
          <a:noFill/>
          <a:ln w="9525">
            <a:noFill/>
            <a:miter lim="800000"/>
            <a:headEnd/>
            <a:tailEnd/>
          </a:ln>
          <a:effectLst/>
        </p:spPr>
        <p:txBody>
          <a:bodyPr wrap="square">
            <a:spAutoFit/>
          </a:bodyPr>
          <a:lstStyle/>
          <a:p>
            <a:r>
              <a:rPr lang="es-MX" sz="2000" dirty="0" smtClean="0">
                <a:solidFill>
                  <a:srgbClr val="FFFFFF"/>
                </a:solidFill>
                <a:latin typeface="Arial" pitchFamily="34" charset="0"/>
                <a:cs typeface="Arial" pitchFamily="34" charset="0"/>
              </a:rPr>
              <a:t>La Técnica que se utilizará para la investigación es el cuestionario y el instrumento será la encuesta.  </a:t>
            </a:r>
            <a:endParaRPr lang="es-EC" sz="2000" dirty="0" smtClean="0">
              <a:solidFill>
                <a:srgbClr val="FFFFFF"/>
              </a:solidFill>
              <a:latin typeface="Arial" pitchFamily="34" charset="0"/>
              <a:cs typeface="Arial" pitchFamily="34" charset="0"/>
            </a:endParaRPr>
          </a:p>
          <a:p>
            <a:pPr>
              <a:buNone/>
            </a:pPr>
            <a:endParaRPr lang="es-EC" sz="2000" dirty="0" smtClean="0">
              <a:solidFill>
                <a:srgbClr val="FFFFFF"/>
              </a:solidFill>
              <a:latin typeface="Arial" pitchFamily="34" charset="0"/>
              <a:cs typeface="Arial" pitchFamily="34" charset="0"/>
            </a:endParaRPr>
          </a:p>
          <a:p>
            <a:r>
              <a:rPr lang="es-MX" sz="2000" dirty="0" smtClean="0">
                <a:solidFill>
                  <a:srgbClr val="FFFFFF"/>
                </a:solidFill>
                <a:latin typeface="Arial" pitchFamily="34" charset="0"/>
                <a:cs typeface="Arial" pitchFamily="34" charset="0"/>
              </a:rPr>
              <a:t>Las encuestas se realizarán a, los dirigentes deportivos y entrenadores de las escuelas de fútbol de la zona urbana de la ciudad de Quito.</a:t>
            </a:r>
            <a:endParaRPr lang="es-EC" sz="2000" dirty="0" smtClean="0">
              <a:solidFill>
                <a:srgbClr val="FFFFFF"/>
              </a:solidFill>
              <a:latin typeface="Arial" pitchFamily="34" charset="0"/>
              <a:cs typeface="Arial" pitchFamily="34" charset="0"/>
            </a:endParaRPr>
          </a:p>
          <a:p>
            <a:pPr>
              <a:buNone/>
            </a:pPr>
            <a:r>
              <a:rPr lang="es-MX" sz="2000" dirty="0" smtClean="0">
                <a:solidFill>
                  <a:srgbClr val="FFFFFF"/>
                </a:solidFill>
                <a:latin typeface="Arial" pitchFamily="34" charset="0"/>
                <a:cs typeface="Arial" pitchFamily="34" charset="0"/>
              </a:rPr>
              <a:t> </a:t>
            </a:r>
            <a:endParaRPr lang="es-EC" sz="2000" dirty="0" smtClean="0">
              <a:solidFill>
                <a:srgbClr val="FFFFFF"/>
              </a:solidFill>
              <a:latin typeface="Arial" pitchFamily="34" charset="0"/>
              <a:cs typeface="Arial" pitchFamily="34" charset="0"/>
            </a:endParaRPr>
          </a:p>
          <a:p>
            <a:pPr algn="ctr" eaLnBrk="1" hangingPunct="1">
              <a:spcBef>
                <a:spcPct val="50000"/>
              </a:spcBef>
              <a:buNone/>
            </a:pPr>
            <a:endParaRPr lang="es-ES" sz="1200" dirty="0">
              <a:effectLst>
                <a:outerShdw blurRad="38100" dist="38100" dir="2700000" algn="tl">
                  <a:srgbClr val="C0C0C0"/>
                </a:outerShdw>
              </a:effectLst>
              <a:latin typeface="Arial" charset="0"/>
            </a:endParaRPr>
          </a:p>
        </p:txBody>
      </p:sp>
      <p:pic>
        <p:nvPicPr>
          <p:cNvPr id="4098" name="Picture 2" descr="http://www.gestiopolis.com/boletin/2009/197/encuesta.gif"/>
          <p:cNvPicPr>
            <a:picLocks noChangeAspect="1" noChangeArrowheads="1"/>
          </p:cNvPicPr>
          <p:nvPr/>
        </p:nvPicPr>
        <p:blipFill>
          <a:blip r:embed="rId2" cstate="print"/>
          <a:srcRect/>
          <a:stretch>
            <a:fillRect/>
          </a:stretch>
        </p:blipFill>
        <p:spPr bwMode="auto">
          <a:xfrm>
            <a:off x="3571868" y="3714752"/>
            <a:ext cx="2743200" cy="2581275"/>
          </a:xfrm>
          <a:prstGeom prst="rect">
            <a:avLst/>
          </a:prstGeom>
          <a:noFill/>
        </p:spPr>
      </p:pic>
      <p:pic>
        <p:nvPicPr>
          <p:cNvPr id="7170" name="Picture 2" descr="stopwatch_md_wht.gif (4787 bytes)"/>
          <p:cNvPicPr>
            <a:picLocks noChangeAspect="1" noChangeArrowheads="1" noCrop="1"/>
          </p:cNvPicPr>
          <p:nvPr/>
        </p:nvPicPr>
        <p:blipFill>
          <a:blip r:embed="rId3" cstate="print"/>
          <a:srcRect/>
          <a:stretch>
            <a:fillRect/>
          </a:stretch>
        </p:blipFill>
        <p:spPr bwMode="auto">
          <a:xfrm>
            <a:off x="1214414" y="4691066"/>
            <a:ext cx="857256" cy="1071570"/>
          </a:xfrm>
          <a:prstGeom prst="rect">
            <a:avLst/>
          </a:prstGeom>
          <a:noFill/>
        </p:spPr>
      </p:pic>
      <p:pic>
        <p:nvPicPr>
          <p:cNvPr id="7174" name="Picture 6" descr="whistle_lg_wht.gif (4290 bytes)"/>
          <p:cNvPicPr>
            <a:picLocks noChangeAspect="1" noChangeArrowheads="1" noCrop="1"/>
          </p:cNvPicPr>
          <p:nvPr/>
        </p:nvPicPr>
        <p:blipFill>
          <a:blip r:embed="rId4" cstate="print"/>
          <a:srcRect/>
          <a:stretch>
            <a:fillRect/>
          </a:stretch>
        </p:blipFill>
        <p:spPr bwMode="auto">
          <a:xfrm>
            <a:off x="7715272" y="4857760"/>
            <a:ext cx="1009650" cy="1524001"/>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71480"/>
            <a:ext cx="8229600" cy="1143000"/>
          </a:xfrm>
        </p:spPr>
        <p:txBody>
          <a:bodyPr>
            <a:normAutofit fontScale="90000"/>
          </a:bodyPr>
          <a:lstStyle/>
          <a:p>
            <a:pPr algn="ctr"/>
            <a:r>
              <a:rPr lang="es-MX" b="1" dirty="0" smtClean="0">
                <a:solidFill>
                  <a:srgbClr val="FFFF00"/>
                </a:solidFill>
                <a:latin typeface="Bauhaus 93" pitchFamily="82" charset="0"/>
                <a:cs typeface="Arial" pitchFamily="34" charset="0"/>
              </a:rPr>
              <a:t>3.4 Población.</a:t>
            </a:r>
            <a:r>
              <a:rPr lang="es-EC" dirty="0" smtClean="0">
                <a:solidFill>
                  <a:schemeClr val="bg1"/>
                </a:solidFill>
                <a:latin typeface="Bauhaus 93" pitchFamily="82" charset="0"/>
                <a:cs typeface="Arial" pitchFamily="34" charset="0"/>
              </a:rPr>
              <a:t/>
            </a:r>
            <a:br>
              <a:rPr lang="es-EC" dirty="0" smtClean="0">
                <a:solidFill>
                  <a:schemeClr val="bg1"/>
                </a:solidFill>
                <a:latin typeface="Bauhaus 93" pitchFamily="82" charset="0"/>
                <a:cs typeface="Arial" pitchFamily="34" charset="0"/>
              </a:rPr>
            </a:br>
            <a:endParaRPr lang="es-EC" dirty="0">
              <a:solidFill>
                <a:schemeClr val="bg1"/>
              </a:solidFill>
              <a:latin typeface="Bauhaus 93" pitchFamily="82" charset="0"/>
              <a:cs typeface="Arial" pitchFamily="34" charset="0"/>
            </a:endParaRPr>
          </a:p>
        </p:txBody>
      </p:sp>
      <p:sp>
        <p:nvSpPr>
          <p:cNvPr id="3" name="2 Marcador de contenido"/>
          <p:cNvSpPr>
            <a:spLocks noGrp="1"/>
          </p:cNvSpPr>
          <p:nvPr>
            <p:ph idx="1"/>
          </p:nvPr>
        </p:nvSpPr>
        <p:spPr/>
        <p:txBody>
          <a:bodyPr/>
          <a:lstStyle/>
          <a:p>
            <a:r>
              <a:rPr lang="es-MX" sz="1800" dirty="0" smtClean="0">
                <a:solidFill>
                  <a:srgbClr val="FFFFFF"/>
                </a:solidFill>
              </a:rPr>
              <a:t>La población sujeto de investigación  son: los entrenadores deportivos y el componente directriz de las  escuelas de fútbol de la zona urbana de la ciudad de Quito. Hombres y mujeres, mayores y jóvenes.</a:t>
            </a:r>
          </a:p>
          <a:p>
            <a:endParaRPr lang="es-EC" dirty="0" smtClean="0">
              <a:solidFill>
                <a:srgbClr val="FFFFFF"/>
              </a:solidFill>
            </a:endParaRPr>
          </a:p>
        </p:txBody>
      </p:sp>
      <p:graphicFrame>
        <p:nvGraphicFramePr>
          <p:cNvPr id="4" name="3 Tabla"/>
          <p:cNvGraphicFramePr>
            <a:graphicFrameLocks noGrp="1"/>
          </p:cNvGraphicFramePr>
          <p:nvPr/>
        </p:nvGraphicFramePr>
        <p:xfrm>
          <a:off x="357158" y="3214686"/>
          <a:ext cx="2786082" cy="2895617"/>
        </p:xfrm>
        <a:graphic>
          <a:graphicData uri="http://schemas.openxmlformats.org/drawingml/2006/table">
            <a:tbl>
              <a:tblPr/>
              <a:tblGrid>
                <a:gridCol w="1143008"/>
                <a:gridCol w="785818"/>
                <a:gridCol w="857256"/>
              </a:tblGrid>
              <a:tr h="620489">
                <a:tc>
                  <a:txBody>
                    <a:bodyPr/>
                    <a:lstStyle/>
                    <a:p>
                      <a:pPr algn="just" fontAlgn="t"/>
                      <a:r>
                        <a:rPr lang="es-MX" sz="1200" b="1" i="0" u="none" strike="noStrike" dirty="0">
                          <a:solidFill>
                            <a:srgbClr val="FFFFFF"/>
                          </a:solidFill>
                          <a:latin typeface="Arial"/>
                        </a:rPr>
                        <a:t>GRUPOS</a:t>
                      </a:r>
                      <a:endParaRPr lang="es-EC" sz="1200" b="1" i="0" u="none" strike="noStrike" dirty="0">
                        <a:solidFill>
                          <a:srgbClr val="FFFFFF"/>
                        </a:solidFill>
                        <a:latin typeface="Arial"/>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r>
                        <a:rPr lang="es-MX" sz="1200" b="1" i="0" u="none" strike="noStrike" dirty="0">
                          <a:solidFill>
                            <a:srgbClr val="FFFFFF"/>
                          </a:solidFill>
                          <a:latin typeface="Arial"/>
                        </a:rPr>
                        <a:t>NÚMERO</a:t>
                      </a:r>
                      <a:endParaRPr lang="es-EC" sz="1200" b="1" i="0" u="none" strike="noStrike" dirty="0">
                        <a:solidFill>
                          <a:srgbClr val="FFFFFF"/>
                        </a:solidFill>
                        <a:latin typeface="Arial"/>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r>
                        <a:rPr lang="es-MX" sz="1200" b="1" i="0" u="none" strike="noStrike">
                          <a:solidFill>
                            <a:srgbClr val="FFFFFF"/>
                          </a:solidFill>
                          <a:latin typeface="Arial"/>
                        </a:rPr>
                        <a:t>MUESTRA</a:t>
                      </a:r>
                      <a:endParaRPr lang="es-EC" sz="1200" b="1" i="0" u="none" strike="noStrike">
                        <a:solidFill>
                          <a:srgbClr val="FFFFFF"/>
                        </a:solidFill>
                        <a:latin typeface="Arial"/>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034150">
                <a:tc>
                  <a:txBody>
                    <a:bodyPr/>
                    <a:lstStyle/>
                    <a:p>
                      <a:pPr algn="just" fontAlgn="t"/>
                      <a:r>
                        <a:rPr lang="es-MX" sz="1200" b="0" i="0" u="none" strike="noStrike" dirty="0">
                          <a:solidFill>
                            <a:srgbClr val="FFFFFF"/>
                          </a:solidFill>
                          <a:latin typeface="Arial"/>
                        </a:rPr>
                        <a:t>Entrenadores</a:t>
                      </a:r>
                      <a:endParaRPr lang="es-EC" sz="1200" b="0" i="0" u="none" strike="noStrike" dirty="0">
                        <a:solidFill>
                          <a:srgbClr val="FFFFFF"/>
                        </a:solidFill>
                        <a:latin typeface="Arial"/>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r>
                        <a:rPr lang="es-MX" sz="1200" b="0" i="0" u="none" strike="noStrike" dirty="0">
                          <a:solidFill>
                            <a:srgbClr val="FFFFFF"/>
                          </a:solidFill>
                          <a:latin typeface="Arial"/>
                        </a:rPr>
                        <a:t>300</a:t>
                      </a:r>
                      <a:endParaRPr lang="es-EC" sz="1200" b="0" i="0" u="none" strike="noStrike" dirty="0">
                        <a:solidFill>
                          <a:srgbClr val="FFFFFF"/>
                        </a:solidFill>
                        <a:latin typeface="Arial"/>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r>
                        <a:rPr lang="es-MX" sz="1200" b="0" i="0" u="none" strike="noStrike" dirty="0">
                          <a:solidFill>
                            <a:srgbClr val="FFFFFF"/>
                          </a:solidFill>
                          <a:latin typeface="Arial"/>
                        </a:rPr>
                        <a:t>150</a:t>
                      </a:r>
                      <a:endParaRPr lang="es-EC" sz="1200" b="0" i="0" u="none" strike="noStrike" dirty="0">
                        <a:solidFill>
                          <a:srgbClr val="FFFFFF"/>
                        </a:solidFill>
                        <a:latin typeface="Arial"/>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20489">
                <a:tc>
                  <a:txBody>
                    <a:bodyPr/>
                    <a:lstStyle/>
                    <a:p>
                      <a:pPr algn="just" fontAlgn="t"/>
                      <a:r>
                        <a:rPr lang="es-MX" sz="1200" b="0" i="0" u="none" strike="noStrike">
                          <a:solidFill>
                            <a:srgbClr val="FFFFFF"/>
                          </a:solidFill>
                          <a:latin typeface="Arial"/>
                        </a:rPr>
                        <a:t>Dirigentes</a:t>
                      </a:r>
                      <a:endParaRPr lang="es-EC" sz="1200" b="0" i="0" u="none" strike="noStrike">
                        <a:solidFill>
                          <a:srgbClr val="FFFFFF"/>
                        </a:solidFill>
                        <a:latin typeface="Arial"/>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r>
                        <a:rPr lang="es-MX" sz="1200" b="0" i="0" u="none" strike="noStrike" dirty="0">
                          <a:solidFill>
                            <a:srgbClr val="FFFFFF"/>
                          </a:solidFill>
                          <a:latin typeface="Arial"/>
                        </a:rPr>
                        <a:t>300</a:t>
                      </a:r>
                      <a:endParaRPr lang="es-EC" sz="1200" b="0" i="0" u="none" strike="noStrike" dirty="0">
                        <a:solidFill>
                          <a:srgbClr val="FFFFFF"/>
                        </a:solidFill>
                        <a:latin typeface="Arial"/>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r>
                        <a:rPr lang="es-MX" sz="1200" b="0" i="0" u="none" strike="noStrike" dirty="0">
                          <a:solidFill>
                            <a:srgbClr val="FFFFFF"/>
                          </a:solidFill>
                          <a:latin typeface="Arial"/>
                        </a:rPr>
                        <a:t>120</a:t>
                      </a:r>
                      <a:endParaRPr lang="es-EC" sz="1200" b="0" i="0" u="none" strike="noStrike" dirty="0">
                        <a:solidFill>
                          <a:srgbClr val="FFFFFF"/>
                        </a:solidFill>
                        <a:latin typeface="Arial"/>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20489">
                <a:tc>
                  <a:txBody>
                    <a:bodyPr/>
                    <a:lstStyle/>
                    <a:p>
                      <a:pPr algn="just" fontAlgn="t"/>
                      <a:r>
                        <a:rPr lang="es-MX" sz="1200" b="1" i="0" u="none" strike="noStrike" dirty="0">
                          <a:solidFill>
                            <a:srgbClr val="FFFFFF"/>
                          </a:solidFill>
                          <a:latin typeface="Arial"/>
                        </a:rPr>
                        <a:t>Total:</a:t>
                      </a:r>
                      <a:endParaRPr lang="es-EC" sz="1200" b="1" i="0" u="none" strike="noStrike" dirty="0">
                        <a:solidFill>
                          <a:srgbClr val="FFFFFF"/>
                        </a:solidFill>
                        <a:latin typeface="Arial"/>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r>
                        <a:rPr lang="es-MX" sz="1200" b="1" i="0" u="none" strike="noStrike">
                          <a:solidFill>
                            <a:srgbClr val="FFFFFF"/>
                          </a:solidFill>
                          <a:latin typeface="Arial"/>
                        </a:rPr>
                        <a:t>600</a:t>
                      </a:r>
                      <a:endParaRPr lang="es-EC" sz="1200" b="1" i="0" u="none" strike="noStrike">
                        <a:solidFill>
                          <a:srgbClr val="FFFFFF"/>
                        </a:solidFill>
                        <a:latin typeface="Arial"/>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r>
                        <a:rPr lang="es-MX" sz="1200" b="1" i="0" u="none" strike="noStrike" dirty="0">
                          <a:solidFill>
                            <a:srgbClr val="FFFFFF"/>
                          </a:solidFill>
                          <a:latin typeface="Arial"/>
                        </a:rPr>
                        <a:t>270</a:t>
                      </a:r>
                      <a:endParaRPr lang="es-EC" sz="1200" b="1" i="0" u="none" strike="noStrike" dirty="0">
                        <a:solidFill>
                          <a:srgbClr val="FFFFFF"/>
                        </a:solidFill>
                        <a:latin typeface="Arial"/>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pic>
        <p:nvPicPr>
          <p:cNvPr id="6148" name="Picture 4" descr="http://www.grupogimeno.com/Portals/32/deporte2.png"/>
          <p:cNvPicPr>
            <a:picLocks noChangeAspect="1" noChangeArrowheads="1"/>
          </p:cNvPicPr>
          <p:nvPr/>
        </p:nvPicPr>
        <p:blipFill>
          <a:blip r:embed="rId2" cstate="print"/>
          <a:srcRect/>
          <a:stretch>
            <a:fillRect/>
          </a:stretch>
        </p:blipFill>
        <p:spPr bwMode="auto">
          <a:xfrm>
            <a:off x="6072198" y="2571744"/>
            <a:ext cx="2592154" cy="1752590"/>
          </a:xfrm>
          <a:prstGeom prst="rect">
            <a:avLst/>
          </a:prstGeom>
          <a:noFill/>
        </p:spPr>
      </p:pic>
      <p:pic>
        <p:nvPicPr>
          <p:cNvPr id="6150" name="Picture 6" descr="http://www.cotra.cl/noticias_fotos/noticia_31c.jpg"/>
          <p:cNvPicPr>
            <a:picLocks noChangeAspect="1" noChangeArrowheads="1"/>
          </p:cNvPicPr>
          <p:nvPr/>
        </p:nvPicPr>
        <p:blipFill>
          <a:blip r:embed="rId3" cstate="print"/>
          <a:srcRect/>
          <a:stretch>
            <a:fillRect/>
          </a:stretch>
        </p:blipFill>
        <p:spPr bwMode="auto">
          <a:xfrm>
            <a:off x="6786578" y="4786322"/>
            <a:ext cx="1928794" cy="1504459"/>
          </a:xfrm>
          <a:prstGeom prst="rect">
            <a:avLst/>
          </a:prstGeom>
          <a:noFill/>
        </p:spPr>
      </p:pic>
      <p:pic>
        <p:nvPicPr>
          <p:cNvPr id="6152" name="Picture 8" descr="http://www.defutbol.es/wp-content/uploads/fotos/hinchada_de_futbol2.jpg"/>
          <p:cNvPicPr>
            <a:picLocks noChangeAspect="1" noChangeArrowheads="1"/>
          </p:cNvPicPr>
          <p:nvPr/>
        </p:nvPicPr>
        <p:blipFill>
          <a:blip r:embed="rId4" cstate="print"/>
          <a:srcRect/>
          <a:stretch>
            <a:fillRect/>
          </a:stretch>
        </p:blipFill>
        <p:spPr bwMode="auto">
          <a:xfrm>
            <a:off x="3643306" y="4643446"/>
            <a:ext cx="2547728" cy="1806571"/>
          </a:xfrm>
          <a:prstGeom prst="rect">
            <a:avLst/>
          </a:prstGeom>
          <a:noFill/>
        </p:spPr>
      </p:pic>
      <p:pic>
        <p:nvPicPr>
          <p:cNvPr id="6154" name="Picture 10" descr="http://portal2.dgi.uanl.mx/noticias/imagenes/1507-142418.jpg"/>
          <p:cNvPicPr>
            <a:picLocks noChangeAspect="1" noChangeArrowheads="1"/>
          </p:cNvPicPr>
          <p:nvPr/>
        </p:nvPicPr>
        <p:blipFill>
          <a:blip r:embed="rId5" cstate="print"/>
          <a:srcRect/>
          <a:stretch>
            <a:fillRect/>
          </a:stretch>
        </p:blipFill>
        <p:spPr bwMode="auto">
          <a:xfrm>
            <a:off x="3437740" y="2857496"/>
            <a:ext cx="1943864" cy="1190617"/>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MX" sz="3600" b="1" dirty="0" smtClean="0">
                <a:solidFill>
                  <a:srgbClr val="FFFF00"/>
                </a:solidFill>
                <a:latin typeface="Bauhaus 93" pitchFamily="82" charset="0"/>
                <a:cs typeface="Arial" pitchFamily="34" charset="0"/>
              </a:rPr>
              <a:t>3.5 Muestra:</a:t>
            </a:r>
            <a:r>
              <a:rPr lang="es-EC" sz="3600" dirty="0" smtClean="0">
                <a:solidFill>
                  <a:srgbClr val="FFFF00"/>
                </a:solidFill>
                <a:latin typeface="Bauhaus 93" pitchFamily="82" charset="0"/>
                <a:cs typeface="Arial" pitchFamily="34" charset="0"/>
              </a:rPr>
              <a:t/>
            </a:r>
            <a:br>
              <a:rPr lang="es-EC" sz="3600" dirty="0" smtClean="0">
                <a:solidFill>
                  <a:srgbClr val="FFFF00"/>
                </a:solidFill>
                <a:latin typeface="Bauhaus 93" pitchFamily="82" charset="0"/>
                <a:cs typeface="Arial" pitchFamily="34" charset="0"/>
              </a:rPr>
            </a:br>
            <a:endParaRPr lang="es-EC" sz="3600" dirty="0">
              <a:solidFill>
                <a:srgbClr val="FFFF00"/>
              </a:solidFill>
              <a:latin typeface="Bauhaus 93" pitchFamily="82" charset="0"/>
              <a:cs typeface="Arial" pitchFamily="34" charset="0"/>
            </a:endParaRPr>
          </a:p>
        </p:txBody>
      </p:sp>
      <p:sp>
        <p:nvSpPr>
          <p:cNvPr id="3" name="2 Marcador de contenido"/>
          <p:cNvSpPr>
            <a:spLocks noGrp="1"/>
          </p:cNvSpPr>
          <p:nvPr>
            <p:ph idx="1"/>
          </p:nvPr>
        </p:nvSpPr>
        <p:spPr/>
        <p:txBody>
          <a:bodyPr/>
          <a:lstStyle/>
          <a:p>
            <a:r>
              <a:rPr lang="es-MX" sz="2000" dirty="0" smtClean="0">
                <a:solidFill>
                  <a:srgbClr val="FFFFFF"/>
                </a:solidFill>
                <a:latin typeface="Arial" pitchFamily="34" charset="0"/>
                <a:cs typeface="Arial" pitchFamily="34" charset="0"/>
              </a:rPr>
              <a:t>Se escogerá a un grupo de sujetos considerados como los representantes de cada uno de los extractos situados dentro de una clasificación dirigida  proporcional.  Dirigida porque los sujetos se seleccionan de acuerdo al interés del investigador. Proporcional porque está con relación al tamaño del estado de la población. </a:t>
            </a:r>
            <a:endParaRPr lang="es-EC" sz="2000" dirty="0" smtClean="0">
              <a:solidFill>
                <a:srgbClr val="FFFFFF"/>
              </a:solidFill>
              <a:latin typeface="Arial" pitchFamily="34" charset="0"/>
              <a:cs typeface="Arial" pitchFamily="34" charset="0"/>
            </a:endParaRPr>
          </a:p>
          <a:p>
            <a:endParaRPr lang="es-EC" dirty="0"/>
          </a:p>
        </p:txBody>
      </p:sp>
      <p:pic>
        <p:nvPicPr>
          <p:cNvPr id="2052" name="Picture 4" descr="http://lacomunidad.elpais.com/blogfiles/rodyriza/ciudad-de-Quito.jpg"/>
          <p:cNvPicPr>
            <a:picLocks noChangeAspect="1" noChangeArrowheads="1"/>
          </p:cNvPicPr>
          <p:nvPr/>
        </p:nvPicPr>
        <p:blipFill>
          <a:blip r:embed="rId2" cstate="print"/>
          <a:srcRect/>
          <a:stretch>
            <a:fillRect/>
          </a:stretch>
        </p:blipFill>
        <p:spPr bwMode="auto">
          <a:xfrm>
            <a:off x="785786" y="3929066"/>
            <a:ext cx="4344667" cy="2357454"/>
          </a:xfrm>
          <a:prstGeom prst="rect">
            <a:avLst/>
          </a:prstGeom>
          <a:noFill/>
        </p:spPr>
      </p:pic>
      <p:pic>
        <p:nvPicPr>
          <p:cNvPr id="2054" name="Picture 6" descr="http://archivo.eluniverso.com/2007/01/18/0001/15/files/01-18-07-C10-022500.jpg"/>
          <p:cNvPicPr>
            <a:picLocks noChangeAspect="1" noChangeArrowheads="1"/>
          </p:cNvPicPr>
          <p:nvPr/>
        </p:nvPicPr>
        <p:blipFill>
          <a:blip r:embed="rId3" cstate="print"/>
          <a:srcRect/>
          <a:stretch>
            <a:fillRect/>
          </a:stretch>
        </p:blipFill>
        <p:spPr bwMode="auto">
          <a:xfrm>
            <a:off x="6000760" y="4286256"/>
            <a:ext cx="2381250" cy="1666875"/>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C" sz="8000" dirty="0" smtClean="0">
                <a:solidFill>
                  <a:srgbClr val="FFFFFF"/>
                </a:solidFill>
                <a:latin typeface="Calligraphic" pitchFamily="2" charset="0"/>
              </a:rPr>
              <a:t>¡¡¡GRACIAS¡¡¡</a:t>
            </a:r>
            <a:endParaRPr lang="es-EC" sz="8000" dirty="0">
              <a:solidFill>
                <a:srgbClr val="FFFFFF"/>
              </a:solidFill>
              <a:latin typeface="Calligraphic" pitchFamily="2" charset="0"/>
            </a:endParaRPr>
          </a:p>
        </p:txBody>
      </p:sp>
      <p:sp>
        <p:nvSpPr>
          <p:cNvPr id="3" name="2 Marcador de contenido"/>
          <p:cNvSpPr>
            <a:spLocks noGrp="1"/>
          </p:cNvSpPr>
          <p:nvPr>
            <p:ph idx="1"/>
          </p:nvPr>
        </p:nvSpPr>
        <p:spPr/>
        <p:txBody>
          <a:bodyPr>
            <a:normAutofit/>
          </a:bodyPr>
          <a:lstStyle/>
          <a:p>
            <a:pPr algn="ctr">
              <a:buNone/>
            </a:pPr>
            <a:r>
              <a:rPr lang="es-EC" sz="4800" dirty="0" smtClean="0">
                <a:solidFill>
                  <a:srgbClr val="FFFFFF"/>
                </a:solidFill>
                <a:latin typeface="Calligraphic" pitchFamily="2" charset="0"/>
                <a:cs typeface="Arial" pitchFamily="34" charset="0"/>
              </a:rPr>
              <a:t>Fabián Posso</a:t>
            </a:r>
          </a:p>
          <a:p>
            <a:pPr algn="ctr">
              <a:buNone/>
            </a:pPr>
            <a:r>
              <a:rPr lang="es-EC" sz="4800" dirty="0" smtClean="0">
                <a:solidFill>
                  <a:srgbClr val="FFFFFF"/>
                </a:solidFill>
                <a:latin typeface="Calligraphic" pitchFamily="2" charset="0"/>
                <a:cs typeface="Arial" pitchFamily="34" charset="0"/>
              </a:rPr>
              <a:t>Autoridades de tan ilustre Institución</a:t>
            </a:r>
          </a:p>
          <a:p>
            <a:pPr algn="ctr">
              <a:buNone/>
            </a:pPr>
            <a:r>
              <a:rPr lang="es-EC" sz="4800" dirty="0" smtClean="0">
                <a:solidFill>
                  <a:srgbClr val="FFFFFF"/>
                </a:solidFill>
                <a:latin typeface="Calligraphic" pitchFamily="2" charset="0"/>
                <a:cs typeface="Arial" pitchFamily="34" charset="0"/>
              </a:rPr>
              <a:t>Estimados profesores.</a:t>
            </a:r>
          </a:p>
          <a:p>
            <a:pPr algn="ctr">
              <a:buNone/>
            </a:pPr>
            <a:endParaRPr lang="es-EC" sz="4800" dirty="0">
              <a:solidFill>
                <a:srgbClr val="FFFFFF"/>
              </a:solidFill>
              <a:latin typeface="Arial" pitchFamily="34" charset="0"/>
              <a:cs typeface="Arial" pitchFamily="34" charset="0"/>
            </a:endParaRPr>
          </a:p>
        </p:txBody>
      </p:sp>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500042"/>
            <a:ext cx="8229600" cy="1928826"/>
          </a:xfrm>
        </p:spPr>
        <p:txBody>
          <a:bodyPr>
            <a:normAutofit/>
          </a:bodyPr>
          <a:lstStyle/>
          <a:p>
            <a:pPr algn="just">
              <a:buNone/>
            </a:pPr>
            <a:endParaRPr lang="es-MX" sz="1800" dirty="0" smtClean="0">
              <a:solidFill>
                <a:srgbClr val="FFFFFF"/>
              </a:solidFill>
              <a:latin typeface="Arial" pitchFamily="34" charset="0"/>
              <a:cs typeface="Arial" pitchFamily="34" charset="0"/>
            </a:endParaRPr>
          </a:p>
          <a:p>
            <a:pPr algn="just"/>
            <a:r>
              <a:rPr lang="es-MX" sz="1800" dirty="0" smtClean="0">
                <a:solidFill>
                  <a:srgbClr val="FFFFFF"/>
                </a:solidFill>
                <a:latin typeface="Arial" pitchFamily="34" charset="0"/>
                <a:cs typeface="Arial" pitchFamily="34" charset="0"/>
              </a:rPr>
              <a:t>  El presente  estudio de preparación deportiva en las escuelas de fútbol de la  cuidad de Quito,  en edades de seis a ocho años de edad, resulta de una serie de análisis visuales e interpretativos de dos investigadores, con la finalidad de iniciar un estudio y proponer posibles soluciones a los problemas detectados en las escuelas de fútbol de la cuidad de Quito. </a:t>
            </a:r>
          </a:p>
          <a:p>
            <a:pPr algn="just">
              <a:buNone/>
            </a:pPr>
            <a:endParaRPr lang="es-MX" sz="1800" dirty="0" smtClean="0">
              <a:solidFill>
                <a:srgbClr val="FFFFFF"/>
              </a:solidFill>
              <a:latin typeface="Arial" pitchFamily="34" charset="0"/>
              <a:cs typeface="Arial" pitchFamily="34" charset="0"/>
            </a:endParaRPr>
          </a:p>
          <a:p>
            <a:pPr algn="just">
              <a:buNone/>
            </a:pPr>
            <a:endParaRPr lang="es-EC" sz="1600" dirty="0" smtClean="0">
              <a:solidFill>
                <a:srgbClr val="FFFFFF"/>
              </a:solidFill>
            </a:endParaRPr>
          </a:p>
          <a:p>
            <a:pPr algn="just"/>
            <a:endParaRPr lang="es-EC" sz="1600" dirty="0" smtClean="0">
              <a:solidFill>
                <a:srgbClr val="FFFFFF"/>
              </a:solidFill>
            </a:endParaRPr>
          </a:p>
          <a:p>
            <a:pPr algn="just"/>
            <a:endParaRPr lang="es-EC" sz="1600" dirty="0">
              <a:solidFill>
                <a:srgbClr val="FFFFFF"/>
              </a:solidFill>
              <a:latin typeface="Arial" pitchFamily="34" charset="0"/>
              <a:cs typeface="Arial" pitchFamily="34" charset="0"/>
            </a:endParaRPr>
          </a:p>
        </p:txBody>
      </p:sp>
      <p:pic>
        <p:nvPicPr>
          <p:cNvPr id="2052" name="Picture 4" descr="http://www.goji3000.com/binoculares.gif"/>
          <p:cNvPicPr>
            <a:picLocks noChangeAspect="1" noChangeArrowheads="1" noCrop="1"/>
          </p:cNvPicPr>
          <p:nvPr/>
        </p:nvPicPr>
        <p:blipFill>
          <a:blip r:embed="rId2" cstate="print"/>
          <a:srcRect/>
          <a:stretch>
            <a:fillRect/>
          </a:stretch>
        </p:blipFill>
        <p:spPr bwMode="auto">
          <a:xfrm>
            <a:off x="7358082" y="2285992"/>
            <a:ext cx="1428760" cy="1428760"/>
          </a:xfrm>
          <a:prstGeom prst="rect">
            <a:avLst/>
          </a:prstGeom>
          <a:noFill/>
        </p:spPr>
      </p:pic>
      <p:pic>
        <p:nvPicPr>
          <p:cNvPr id="2055" name="Picture 7" descr="C:\Users\HIPNOSIS\deportes37.jpg"/>
          <p:cNvPicPr>
            <a:picLocks noChangeAspect="1" noChangeArrowheads="1"/>
          </p:cNvPicPr>
          <p:nvPr/>
        </p:nvPicPr>
        <p:blipFill>
          <a:blip r:embed="rId3" cstate="print"/>
          <a:srcRect/>
          <a:stretch>
            <a:fillRect/>
          </a:stretch>
        </p:blipFill>
        <p:spPr bwMode="auto">
          <a:xfrm>
            <a:off x="5908330" y="4929198"/>
            <a:ext cx="2428969" cy="1063304"/>
          </a:xfrm>
          <a:prstGeom prst="rect">
            <a:avLst/>
          </a:prstGeom>
          <a:noFill/>
        </p:spPr>
      </p:pic>
      <p:pic>
        <p:nvPicPr>
          <p:cNvPr id="30722" name="Picture 2" descr="C:\Users\HIPNOSIS\DSC01755.jpg"/>
          <p:cNvPicPr>
            <a:picLocks noChangeAspect="1" noChangeArrowheads="1"/>
          </p:cNvPicPr>
          <p:nvPr/>
        </p:nvPicPr>
        <p:blipFill>
          <a:blip r:embed="rId4" cstate="print"/>
          <a:srcRect/>
          <a:stretch>
            <a:fillRect/>
          </a:stretch>
        </p:blipFill>
        <p:spPr bwMode="auto">
          <a:xfrm>
            <a:off x="1000100" y="2500306"/>
            <a:ext cx="1772538" cy="1336668"/>
          </a:xfrm>
          <a:prstGeom prst="rect">
            <a:avLst/>
          </a:prstGeom>
          <a:noFill/>
        </p:spPr>
      </p:pic>
      <p:pic>
        <p:nvPicPr>
          <p:cNvPr id="30724" name="Picture 4" descr="http://www.aldia.cr/ad_ee/2006/agosto/27/1344662.jpg"/>
          <p:cNvPicPr>
            <a:picLocks noChangeAspect="1" noChangeArrowheads="1"/>
          </p:cNvPicPr>
          <p:nvPr/>
        </p:nvPicPr>
        <p:blipFill>
          <a:blip r:embed="rId5" cstate="print"/>
          <a:srcRect/>
          <a:stretch>
            <a:fillRect/>
          </a:stretch>
        </p:blipFill>
        <p:spPr bwMode="auto">
          <a:xfrm>
            <a:off x="3071802" y="4857760"/>
            <a:ext cx="2381250" cy="1562100"/>
          </a:xfrm>
          <a:prstGeom prst="rect">
            <a:avLst/>
          </a:prstGeom>
          <a:noFill/>
        </p:spPr>
      </p:pic>
      <p:pic>
        <p:nvPicPr>
          <p:cNvPr id="30726" name="Picture 6" descr="http://2.bp.blogspot.com/_k1AWFTuDnjI/SWVEaHQ-HgI/AAAAAAAAAcs/MzRtdIkoKiY/S492/PRAT+-+HURACAN++CAT.+95-96+-+TORNEO+DE+FUTBOL+DE+VERANO+2009.JPG"/>
          <p:cNvPicPr>
            <a:picLocks noChangeAspect="1" noChangeArrowheads="1"/>
          </p:cNvPicPr>
          <p:nvPr/>
        </p:nvPicPr>
        <p:blipFill>
          <a:blip r:embed="rId6" cstate="print"/>
          <a:srcRect/>
          <a:stretch>
            <a:fillRect/>
          </a:stretch>
        </p:blipFill>
        <p:spPr bwMode="auto">
          <a:xfrm>
            <a:off x="3214678" y="3143248"/>
            <a:ext cx="1828780" cy="1371585"/>
          </a:xfrm>
          <a:prstGeom prst="rect">
            <a:avLst/>
          </a:prstGeom>
          <a:noFill/>
        </p:spPr>
      </p:pic>
      <p:pic>
        <p:nvPicPr>
          <p:cNvPr id="30728" name="Picture 8" descr="http://www.unosaficionados.com/imglinks/img_1936.jpg"/>
          <p:cNvPicPr>
            <a:picLocks noChangeAspect="1" noChangeArrowheads="1"/>
          </p:cNvPicPr>
          <p:nvPr/>
        </p:nvPicPr>
        <p:blipFill>
          <a:blip r:embed="rId7" cstate="print"/>
          <a:srcRect/>
          <a:stretch>
            <a:fillRect/>
          </a:stretch>
        </p:blipFill>
        <p:spPr bwMode="auto">
          <a:xfrm>
            <a:off x="500034" y="5000636"/>
            <a:ext cx="2143140" cy="1500198"/>
          </a:xfrm>
          <a:prstGeom prst="rect">
            <a:avLst/>
          </a:prstGeom>
          <a:noFill/>
        </p:spPr>
      </p:pic>
      <p:pic>
        <p:nvPicPr>
          <p:cNvPr id="30729" name="Picture 9" descr="C:\Users\HIPNOSIS\DSC01750.jpg"/>
          <p:cNvPicPr>
            <a:picLocks noChangeAspect="1" noChangeArrowheads="1"/>
          </p:cNvPicPr>
          <p:nvPr/>
        </p:nvPicPr>
        <p:blipFill>
          <a:blip r:embed="rId8" cstate="print"/>
          <a:srcRect/>
          <a:stretch>
            <a:fillRect/>
          </a:stretch>
        </p:blipFill>
        <p:spPr bwMode="auto">
          <a:xfrm>
            <a:off x="5213990" y="2714620"/>
            <a:ext cx="2059934" cy="1379420"/>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72" y="285728"/>
            <a:ext cx="8229600" cy="1857388"/>
          </a:xfrm>
        </p:spPr>
        <p:txBody>
          <a:bodyPr>
            <a:normAutofit/>
          </a:bodyPr>
          <a:lstStyle/>
          <a:p>
            <a:pPr algn="just"/>
            <a:r>
              <a:rPr lang="es-MX" sz="1800" dirty="0" smtClean="0">
                <a:solidFill>
                  <a:srgbClr val="FFFFFF"/>
                </a:solidFill>
                <a:latin typeface="Arial" pitchFamily="34" charset="0"/>
                <a:cs typeface="Arial" pitchFamily="34" charset="0"/>
              </a:rPr>
              <a:t>El estudio pretende evaluar el trabajo que se encuentran realizando las diferentes escuelas de fútbol de la zona urbana de la Ciudad de Quito, para que las mismas puedan contar con un documento que sirva de instrumento a entrenadores y directivos para fortalecer  la enseñanza y descubrir talentos que ocupen  a futuro un lugar en los equipos profesionales de fútbol.  </a:t>
            </a:r>
          </a:p>
          <a:p>
            <a:pPr algn="just"/>
            <a:endParaRPr lang="es-EC" sz="1600" dirty="0" smtClean="0">
              <a:solidFill>
                <a:srgbClr val="FFFFFF"/>
              </a:solidFill>
            </a:endParaRPr>
          </a:p>
          <a:p>
            <a:pPr algn="just"/>
            <a:endParaRPr lang="es-EC" sz="1600" dirty="0" smtClean="0">
              <a:solidFill>
                <a:srgbClr val="FFFFFF"/>
              </a:solidFill>
            </a:endParaRPr>
          </a:p>
          <a:p>
            <a:pPr algn="just"/>
            <a:endParaRPr lang="es-EC" sz="1600" dirty="0">
              <a:solidFill>
                <a:srgbClr val="FFFFFF"/>
              </a:solidFill>
              <a:latin typeface="Arial" pitchFamily="34" charset="0"/>
              <a:cs typeface="Arial" pitchFamily="34" charset="0"/>
            </a:endParaRPr>
          </a:p>
        </p:txBody>
      </p:sp>
      <p:pic>
        <p:nvPicPr>
          <p:cNvPr id="3074" name="Picture 2" descr="C:\Users\HIPNOSIS\fotos LIGA 015.jpg"/>
          <p:cNvPicPr>
            <a:picLocks noChangeAspect="1" noChangeArrowheads="1"/>
          </p:cNvPicPr>
          <p:nvPr/>
        </p:nvPicPr>
        <p:blipFill>
          <a:blip r:embed="rId2" cstate="print"/>
          <a:srcRect/>
          <a:stretch>
            <a:fillRect/>
          </a:stretch>
        </p:blipFill>
        <p:spPr bwMode="auto">
          <a:xfrm>
            <a:off x="5715008" y="3786190"/>
            <a:ext cx="3040250" cy="2504674"/>
          </a:xfrm>
          <a:prstGeom prst="rect">
            <a:avLst/>
          </a:prstGeom>
          <a:noFill/>
        </p:spPr>
      </p:pic>
      <p:pic>
        <p:nvPicPr>
          <p:cNvPr id="3075" name="Picture 3" descr="C:\Users\HIPNOSIS\futbol_infantil.jpg"/>
          <p:cNvPicPr>
            <a:picLocks noChangeAspect="1" noChangeArrowheads="1"/>
          </p:cNvPicPr>
          <p:nvPr/>
        </p:nvPicPr>
        <p:blipFill>
          <a:blip r:embed="rId3" cstate="print"/>
          <a:srcRect/>
          <a:stretch>
            <a:fillRect/>
          </a:stretch>
        </p:blipFill>
        <p:spPr bwMode="auto">
          <a:xfrm>
            <a:off x="2857488" y="2643182"/>
            <a:ext cx="2638425" cy="3048000"/>
          </a:xfrm>
          <a:prstGeom prst="rect">
            <a:avLst/>
          </a:prstGeom>
          <a:noFill/>
        </p:spPr>
      </p:pic>
      <p:pic>
        <p:nvPicPr>
          <p:cNvPr id="3076" name="Picture 4" descr="C:\Users\HIPNOSIS\fotos LIGA 023.jpg"/>
          <p:cNvPicPr>
            <a:picLocks noChangeAspect="1" noChangeArrowheads="1"/>
          </p:cNvPicPr>
          <p:nvPr/>
        </p:nvPicPr>
        <p:blipFill>
          <a:blip r:embed="rId4" cstate="print"/>
          <a:srcRect/>
          <a:stretch>
            <a:fillRect/>
          </a:stretch>
        </p:blipFill>
        <p:spPr bwMode="auto">
          <a:xfrm>
            <a:off x="428596" y="2857496"/>
            <a:ext cx="1895146" cy="2124028"/>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idx="1"/>
          </p:nvPr>
        </p:nvSpPr>
        <p:spPr bwMode="auto">
          <a:xfrm>
            <a:off x="642910" y="1928802"/>
            <a:ext cx="7815290" cy="1938992"/>
          </a:xfrm>
          <a:prstGeom prst="rect">
            <a:avLst/>
          </a:prstGeom>
          <a:noFill/>
          <a:ln w="9525">
            <a:noFill/>
            <a:miter lim="800000"/>
            <a:headEnd/>
            <a:tailEnd/>
          </a:ln>
          <a:effectLst/>
        </p:spPr>
        <p:txBody>
          <a:bodyPr wrap="square">
            <a:spAutoFit/>
          </a:bodyPr>
          <a:lstStyle/>
          <a:p>
            <a:pPr lvl="0" algn="ctr">
              <a:buNone/>
            </a:pPr>
            <a:r>
              <a:rPr lang="es-MX" sz="6000" dirty="0" smtClean="0">
                <a:solidFill>
                  <a:srgbClr val="FFFF00"/>
                </a:solidFill>
                <a:latin typeface="Bauhaus 93" pitchFamily="82" charset="0"/>
              </a:rPr>
              <a:t>EL PROBLEMA</a:t>
            </a:r>
          </a:p>
          <a:p>
            <a:pPr lvl="0" algn="ctr">
              <a:buNone/>
            </a:pPr>
            <a:r>
              <a:rPr lang="es-MX" sz="6000" dirty="0" smtClean="0">
                <a:solidFill>
                  <a:srgbClr val="FFFF00"/>
                </a:solidFill>
                <a:latin typeface="Bauhaus 93" pitchFamily="82" charset="0"/>
              </a:rPr>
              <a:t>DE INVESTIGACIÓN</a:t>
            </a:r>
            <a:endParaRPr lang="es-EC" sz="6000" dirty="0">
              <a:solidFill>
                <a:srgbClr val="FFFF00"/>
              </a:solidFill>
              <a:latin typeface="Bauhaus 93" pitchFamily="82"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ph type="title"/>
          </p:nvPr>
        </p:nvSpPr>
        <p:spPr bwMode="auto">
          <a:xfrm>
            <a:off x="1901222" y="285728"/>
            <a:ext cx="4204036"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eaLnBrk="1" hangingPunct="1"/>
            <a:r>
              <a:rPr lang="es-MX" sz="4800" dirty="0" smtClean="0">
                <a:solidFill>
                  <a:srgbClr val="FFFF00"/>
                </a:solidFill>
                <a:latin typeface="Bauhaus 93" pitchFamily="82" charset="0"/>
              </a:rPr>
              <a:t>Antecedentes:</a:t>
            </a:r>
            <a:endParaRPr kumimoji="0" lang="es-EC" sz="4800" i="0" u="none" strike="noStrike" kern="0" cap="none" spc="0" normalizeH="0" baseline="0" noProof="0" dirty="0">
              <a:ln>
                <a:noFill/>
              </a:ln>
              <a:solidFill>
                <a:srgbClr val="FFFF00"/>
              </a:solidFill>
              <a:effectLst/>
              <a:uLnTx/>
              <a:uFillTx/>
              <a:latin typeface="Bauhaus 93" pitchFamily="82" charset="0"/>
              <a:ea typeface="+mj-ea"/>
              <a:cs typeface="+mj-cs"/>
            </a:endParaRPr>
          </a:p>
        </p:txBody>
      </p:sp>
      <p:sp>
        <p:nvSpPr>
          <p:cNvPr id="10" name="Rectangle 3"/>
          <p:cNvSpPr txBox="1">
            <a:spLocks noChangeArrowheads="1"/>
          </p:cNvSpPr>
          <p:nvPr/>
        </p:nvSpPr>
        <p:spPr bwMode="auto">
          <a:xfrm>
            <a:off x="500034" y="1571612"/>
            <a:ext cx="4286280" cy="16430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es-MX" sz="16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El  fútbol que es un </a:t>
            </a:r>
            <a:r>
              <a:rPr lang="es-MX" sz="1600" b="1" kern="0" dirty="0" smtClean="0">
                <a:solidFill>
                  <a:srgbClr val="FFFFFF"/>
                </a:solidFill>
                <a:latin typeface="Arial" pitchFamily="34" charset="0"/>
                <a:cs typeface="Arial" pitchFamily="34" charset="0"/>
              </a:rPr>
              <a:t>juego</a:t>
            </a:r>
            <a:r>
              <a:rPr kumimoji="0" lang="es-MX" sz="16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 de multitudes, es el deporte con más aficionados  en el mundo, debido aquello  la práctica de este deporte se va realizando cada vez más en edades tempranas.</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s-MX" sz="18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tabLst/>
              <a:defRPr/>
            </a:pPr>
            <a:r>
              <a:rPr kumimoji="0" lang="es-MX" sz="18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a:t>
            </a:r>
            <a:endParaRPr kumimoji="0" lang="es-ES" sz="1800" b="0" i="0" u="none" strike="noStrike" kern="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23554" name="Picture 2" descr="http://www.therror.com/uImg/post1062_italiacampeon.jpg"/>
          <p:cNvPicPr>
            <a:picLocks noChangeAspect="1" noChangeArrowheads="1"/>
          </p:cNvPicPr>
          <p:nvPr/>
        </p:nvPicPr>
        <p:blipFill>
          <a:blip r:embed="rId2" cstate="print"/>
          <a:srcRect/>
          <a:stretch>
            <a:fillRect/>
          </a:stretch>
        </p:blipFill>
        <p:spPr bwMode="auto">
          <a:xfrm>
            <a:off x="3439757" y="3143248"/>
            <a:ext cx="2328715" cy="1699962"/>
          </a:xfrm>
          <a:prstGeom prst="rect">
            <a:avLst/>
          </a:prstGeom>
          <a:noFill/>
        </p:spPr>
      </p:pic>
      <p:pic>
        <p:nvPicPr>
          <p:cNvPr id="23555" name="Picture 3" descr="C:\Users\HIPNOSIS\foto_03.jpg"/>
          <p:cNvPicPr>
            <a:picLocks noChangeAspect="1" noChangeArrowheads="1"/>
          </p:cNvPicPr>
          <p:nvPr/>
        </p:nvPicPr>
        <p:blipFill>
          <a:blip r:embed="rId3" cstate="print"/>
          <a:srcRect/>
          <a:stretch>
            <a:fillRect/>
          </a:stretch>
        </p:blipFill>
        <p:spPr bwMode="auto">
          <a:xfrm>
            <a:off x="5715008" y="4500569"/>
            <a:ext cx="2809855" cy="2107391"/>
          </a:xfrm>
          <a:prstGeom prst="rect">
            <a:avLst/>
          </a:prstGeom>
          <a:noFill/>
        </p:spPr>
      </p:pic>
      <p:pic>
        <p:nvPicPr>
          <p:cNvPr id="7" name="Picture 6" descr="http://www.guillemcalatrava.com/blog/wp-content/un-nino-y-un-soldado-juegan-al-futbol-en-irak.jpg"/>
          <p:cNvPicPr>
            <a:picLocks noChangeAspect="1" noChangeArrowheads="1"/>
          </p:cNvPicPr>
          <p:nvPr/>
        </p:nvPicPr>
        <p:blipFill>
          <a:blip r:embed="rId4" cstate="print"/>
          <a:srcRect/>
          <a:stretch>
            <a:fillRect/>
          </a:stretch>
        </p:blipFill>
        <p:spPr bwMode="auto">
          <a:xfrm>
            <a:off x="5715008" y="1571612"/>
            <a:ext cx="2797320" cy="2057384"/>
          </a:xfrm>
          <a:prstGeom prst="rect">
            <a:avLst/>
          </a:prstGeom>
          <a:noFill/>
        </p:spPr>
      </p:pic>
      <p:pic>
        <p:nvPicPr>
          <p:cNvPr id="9" name="Picture 4" descr="D:\respaldos mis documentos\HIPNOSIS\Pictures\fotos ldu\WEB\LDUCAT2.jpg"/>
          <p:cNvPicPr>
            <a:picLocks noChangeAspect="1" noChangeArrowheads="1"/>
          </p:cNvPicPr>
          <p:nvPr/>
        </p:nvPicPr>
        <p:blipFill>
          <a:blip r:embed="rId5" cstate="print"/>
          <a:srcRect/>
          <a:stretch>
            <a:fillRect/>
          </a:stretch>
        </p:blipFill>
        <p:spPr bwMode="auto">
          <a:xfrm>
            <a:off x="214282" y="4695848"/>
            <a:ext cx="3568700" cy="2019300"/>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 calcmode="lin" valueType="num">
                                      <p:cBhvr>
                                        <p:cTn id="9" dur="2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500034" y="2714620"/>
            <a:ext cx="4429156" cy="33575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just" eaLnBrk="1" hangingPunct="1">
              <a:spcBef>
                <a:spcPct val="20000"/>
              </a:spcBef>
              <a:buFontTx/>
              <a:buChar char="•"/>
              <a:defRPr/>
            </a:pPr>
            <a:r>
              <a:rPr kumimoji="0" lang="es-MX" sz="16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El fútbol en la zonas urbanas de la ciudad de Quito ha rebasado los límites proyectados, por ello la municipalidad de Quito, ha realizado torneos desde los ocho años, pero la población en etapa de iniciación futbolística ha sido abandonada, dejando ha personas aficionadas la coordinación de torneos de baby fútbol de 6 a 8 años. Dichos torneos realizados tienen similitud al torneo profesional </a:t>
            </a:r>
            <a:r>
              <a:rPr kumimoji="0" lang="es-MX" sz="16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de </a:t>
            </a:r>
            <a:r>
              <a:rPr lang="es-MX" sz="1600" b="1" kern="0" dirty="0" smtClean="0">
                <a:solidFill>
                  <a:srgbClr val="FFFFFF"/>
                </a:solidFill>
                <a:latin typeface="Arial" pitchFamily="34" charset="0"/>
                <a:cs typeface="Arial" pitchFamily="34" charset="0"/>
              </a:rPr>
              <a:t>nuestro fútbol</a:t>
            </a:r>
            <a:r>
              <a:rPr lang="es-MX" sz="1600" b="1" kern="0" dirty="0" smtClean="0">
                <a:solidFill>
                  <a:srgbClr val="FFFFFF"/>
                </a:solidFill>
                <a:latin typeface="Arial" pitchFamily="34" charset="0"/>
                <a:cs typeface="Arial" pitchFamily="34" charset="0"/>
              </a:rPr>
              <a:t>.</a:t>
            </a:r>
            <a:endParaRPr kumimoji="0" lang="es-EC" sz="16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s-ES" sz="1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pic>
        <p:nvPicPr>
          <p:cNvPr id="41986" name="Picture 2" descr="http://images02.olx.com.ec/ui/1/57/18/11054918_1.jpg"/>
          <p:cNvPicPr>
            <a:picLocks noChangeAspect="1" noChangeArrowheads="1"/>
          </p:cNvPicPr>
          <p:nvPr/>
        </p:nvPicPr>
        <p:blipFill>
          <a:blip r:embed="rId2" cstate="print"/>
          <a:srcRect/>
          <a:stretch>
            <a:fillRect/>
          </a:stretch>
        </p:blipFill>
        <p:spPr bwMode="auto">
          <a:xfrm>
            <a:off x="5429256" y="4357694"/>
            <a:ext cx="3071754" cy="2049474"/>
          </a:xfrm>
          <a:prstGeom prst="rect">
            <a:avLst/>
          </a:prstGeom>
          <a:noFill/>
        </p:spPr>
      </p:pic>
      <p:pic>
        <p:nvPicPr>
          <p:cNvPr id="41988" name="Picture 4" descr="http://www.diariocorreo.com.ec/imagenes/2009/08/deportes62.jpg"/>
          <p:cNvPicPr>
            <a:picLocks noChangeAspect="1" noChangeArrowheads="1"/>
          </p:cNvPicPr>
          <p:nvPr/>
        </p:nvPicPr>
        <p:blipFill>
          <a:blip r:embed="rId3" cstate="print"/>
          <a:srcRect/>
          <a:stretch>
            <a:fillRect/>
          </a:stretch>
        </p:blipFill>
        <p:spPr bwMode="auto">
          <a:xfrm>
            <a:off x="928662" y="571480"/>
            <a:ext cx="2285983" cy="1714487"/>
          </a:xfrm>
          <a:prstGeom prst="rect">
            <a:avLst/>
          </a:prstGeom>
          <a:noFill/>
        </p:spPr>
      </p:pic>
      <p:pic>
        <p:nvPicPr>
          <p:cNvPr id="41990" name="Picture 6" descr="http://1.bp.blogspot.com/_hl35wmfTUj8/SQMeE_8ISHI/AAAAAAAAALM/CiBFaB2BR4s/s320/FINAL+DE+BABY+FUTBOL+(11).jpg"/>
          <p:cNvPicPr>
            <a:picLocks noChangeAspect="1" noChangeArrowheads="1"/>
          </p:cNvPicPr>
          <p:nvPr/>
        </p:nvPicPr>
        <p:blipFill>
          <a:blip r:embed="rId4" cstate="print"/>
          <a:srcRect/>
          <a:stretch>
            <a:fillRect/>
          </a:stretch>
        </p:blipFill>
        <p:spPr bwMode="auto">
          <a:xfrm>
            <a:off x="6215074" y="1785926"/>
            <a:ext cx="2476496" cy="1841894"/>
          </a:xfrm>
          <a:prstGeom prst="rect">
            <a:avLst/>
          </a:prstGeom>
          <a:noFill/>
        </p:spPr>
      </p:pic>
      <p:pic>
        <p:nvPicPr>
          <p:cNvPr id="41992" name="Picture 8" descr="http://images.google.com.ec/url?source=imgres&amp;ct=tbn&amp;q=http://2.bp.blogspot.com/_hl35wmfTUj8/Sj5sUOZF4sI/AAAAAAAAAto/dIzfI6ccz68/S227/210609Carolina2_20090620022038.jpg&amp;usg=AFQjCNH6Mw50xGxXiF7-vV42IHYpF0lhCw"/>
          <p:cNvPicPr>
            <a:picLocks noChangeAspect="1" noChangeArrowheads="1"/>
          </p:cNvPicPr>
          <p:nvPr/>
        </p:nvPicPr>
        <p:blipFill>
          <a:blip r:embed="rId5" cstate="print"/>
          <a:srcRect/>
          <a:stretch>
            <a:fillRect/>
          </a:stretch>
        </p:blipFill>
        <p:spPr bwMode="auto">
          <a:xfrm>
            <a:off x="3857620" y="285728"/>
            <a:ext cx="2133600" cy="1695450"/>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4714876" y="357166"/>
            <a:ext cx="4071934" cy="30003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s-MX" sz="18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es-MX" sz="16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 En el Ecuador ha crecido el número de escuelas de fútbol donde se imparte una educación de adultos a los niños, convirtiéndoles tempranamente en unos pequeños adultos, un gran número de técnicos, profesores, entrenadores que trabajan con niños en etapas iníciales se han improvisado en este campo.</a:t>
            </a:r>
          </a:p>
        </p:txBody>
      </p:sp>
      <p:pic>
        <p:nvPicPr>
          <p:cNvPr id="40963" name="Picture 3" descr="C:\Users\HIPNOSIS\campus2.JPG"/>
          <p:cNvPicPr>
            <a:picLocks noChangeAspect="1" noChangeArrowheads="1"/>
          </p:cNvPicPr>
          <p:nvPr/>
        </p:nvPicPr>
        <p:blipFill>
          <a:blip r:embed="rId2" cstate="print"/>
          <a:srcRect/>
          <a:stretch>
            <a:fillRect/>
          </a:stretch>
        </p:blipFill>
        <p:spPr bwMode="auto">
          <a:xfrm>
            <a:off x="6429388" y="3357562"/>
            <a:ext cx="2476491" cy="1857368"/>
          </a:xfrm>
          <a:prstGeom prst="rect">
            <a:avLst/>
          </a:prstGeom>
          <a:noFill/>
        </p:spPr>
      </p:pic>
      <p:pic>
        <p:nvPicPr>
          <p:cNvPr id="20483" name="Picture 3" descr="C:\Users\HIPNOSIS\Sin título-1.png"/>
          <p:cNvPicPr>
            <a:picLocks noChangeAspect="1" noChangeArrowheads="1"/>
          </p:cNvPicPr>
          <p:nvPr/>
        </p:nvPicPr>
        <p:blipFill>
          <a:blip r:embed="rId3" cstate="print"/>
          <a:srcRect/>
          <a:stretch>
            <a:fillRect/>
          </a:stretch>
        </p:blipFill>
        <p:spPr bwMode="auto">
          <a:xfrm>
            <a:off x="4929190" y="4500570"/>
            <a:ext cx="2006597" cy="2006597"/>
          </a:xfrm>
          <a:prstGeom prst="rect">
            <a:avLst/>
          </a:prstGeom>
          <a:noFill/>
        </p:spPr>
      </p:pic>
      <p:pic>
        <p:nvPicPr>
          <p:cNvPr id="20489" name="Picture 9" descr="http://mujerfutbol.com/wp-content/uploads/2009/09/padres_hijos125007094817666044.jpg"/>
          <p:cNvPicPr>
            <a:picLocks noChangeAspect="1" noChangeArrowheads="1"/>
          </p:cNvPicPr>
          <p:nvPr/>
        </p:nvPicPr>
        <p:blipFill>
          <a:blip r:embed="rId4" cstate="print"/>
          <a:srcRect/>
          <a:stretch>
            <a:fillRect/>
          </a:stretch>
        </p:blipFill>
        <p:spPr bwMode="auto">
          <a:xfrm>
            <a:off x="357158" y="2071678"/>
            <a:ext cx="4357718" cy="4357718"/>
          </a:xfrm>
          <a:prstGeom prst="rect">
            <a:avLst/>
          </a:prstGeom>
          <a:noFill/>
        </p:spPr>
      </p:pic>
    </p:spTree>
  </p:cSld>
  <p:clrMapOvr>
    <a:masterClrMapping/>
  </p:clrMapOvr>
  <p:transition spd="slow">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undición">
  <a:themeElements>
    <a:clrScheme name="Personalizado 19">
      <a:dk1>
        <a:srgbClr val="00CC00"/>
      </a:dk1>
      <a:lt1>
        <a:srgbClr val="33CC33"/>
      </a:lt1>
      <a:dk2>
        <a:srgbClr val="33CC33"/>
      </a:dk2>
      <a:lt2>
        <a:srgbClr val="33CC33"/>
      </a:lt2>
      <a:accent1>
        <a:srgbClr val="28FF28"/>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1245</TotalTime>
  <Words>1379</Words>
  <Application>Microsoft Office PowerPoint</Application>
  <PresentationFormat>Presentación en pantalla (4:3)</PresentationFormat>
  <Paragraphs>137</Paragraphs>
  <Slides>33</Slides>
  <Notes>0</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Fundición</vt:lpstr>
      <vt:lpstr>        UNIVERSIDAD TECNICA DEL NORTE </vt:lpstr>
      <vt:lpstr>Diapositiva 2</vt:lpstr>
      <vt:lpstr>Diapositiva 3</vt:lpstr>
      <vt:lpstr>Diapositiva 4</vt:lpstr>
      <vt:lpstr>Diapositiva 5</vt:lpstr>
      <vt:lpstr>Diapositiva 6</vt:lpstr>
      <vt:lpstr>Antecedentes:</vt:lpstr>
      <vt:lpstr>Diapositiva 8</vt:lpstr>
      <vt:lpstr>Diapositiva 9</vt:lpstr>
      <vt:lpstr>    1.2 Planteamiento del problema. </vt:lpstr>
      <vt:lpstr>Diapositiva 11</vt:lpstr>
      <vt:lpstr>Diapositiva 12</vt:lpstr>
      <vt:lpstr>Diapositiva 13</vt:lpstr>
      <vt:lpstr>Diapositiva 14</vt:lpstr>
      <vt:lpstr>1.3Formulación de problema </vt:lpstr>
      <vt:lpstr>   1.3.1 Sub. Problemas.</vt:lpstr>
      <vt:lpstr>1.4Delimitación.</vt:lpstr>
      <vt:lpstr>Diapositiva 18</vt:lpstr>
      <vt:lpstr>Objetivos </vt:lpstr>
      <vt:lpstr> 1.5.1 Objetivo General </vt:lpstr>
      <vt:lpstr>1.5.2 Objetivos Específicos </vt:lpstr>
      <vt:lpstr>1.5.3 Interrogantes de la investigación </vt:lpstr>
      <vt:lpstr>1.6 Justificación  </vt:lpstr>
      <vt:lpstr>Diapositiva 24</vt:lpstr>
      <vt:lpstr> 2.2 Posicionamiento  Teórico personal   </vt:lpstr>
      <vt:lpstr>Diapositiva 26</vt:lpstr>
      <vt:lpstr>Diapositiva 27</vt:lpstr>
      <vt:lpstr>METODOLOGÍA DE LA INVESTIGACIÓN 3.1 Tipo de investigación.</vt:lpstr>
      <vt:lpstr>3.2 Métodos</vt:lpstr>
      <vt:lpstr>3.3 Técnicas e instrumentos</vt:lpstr>
      <vt:lpstr>3.4 Población. </vt:lpstr>
      <vt:lpstr>3.5 Muestra: </vt:lpstr>
      <vt:lpstr>¡¡¡GRACIAS¡¡¡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HIPNOSIS</dc:creator>
  <cp:lastModifiedBy>HIPNOSIS</cp:lastModifiedBy>
  <cp:revision>138</cp:revision>
  <cp:lastPrinted>2000-08-21T16:44:15Z</cp:lastPrinted>
  <dcterms:created xsi:type="dcterms:W3CDTF">2009-10-10T21:35:50Z</dcterms:created>
  <dcterms:modified xsi:type="dcterms:W3CDTF">2009-10-16T23:22:13Z</dcterms:modified>
</cp:coreProperties>
</file>