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929" r:id="rId1"/>
  </p:sldMasterIdLst>
  <p:notesMasterIdLst>
    <p:notesMasterId r:id="rId35"/>
  </p:notesMasterIdLst>
  <p:handoutMasterIdLst>
    <p:handoutMasterId r:id="rId36"/>
  </p:handoutMasterIdLst>
  <p:sldIdLst>
    <p:sldId id="258" r:id="rId2"/>
    <p:sldId id="256" r:id="rId3"/>
    <p:sldId id="259" r:id="rId4"/>
    <p:sldId id="291" r:id="rId5"/>
    <p:sldId id="260" r:id="rId6"/>
    <p:sldId id="266" r:id="rId7"/>
    <p:sldId id="267" r:id="rId8"/>
    <p:sldId id="268" r:id="rId9"/>
    <p:sldId id="290" r:id="rId10"/>
    <p:sldId id="271" r:id="rId11"/>
    <p:sldId id="269" r:id="rId12"/>
    <p:sldId id="270" r:id="rId13"/>
    <p:sldId id="274" r:id="rId14"/>
    <p:sldId id="294" r:id="rId15"/>
    <p:sldId id="272" r:id="rId16"/>
    <p:sldId id="264" r:id="rId17"/>
    <p:sldId id="292" r:id="rId18"/>
    <p:sldId id="275" r:id="rId19"/>
    <p:sldId id="276" r:id="rId20"/>
    <p:sldId id="277" r:id="rId21"/>
    <p:sldId id="278" r:id="rId22"/>
    <p:sldId id="279" r:id="rId23"/>
    <p:sldId id="289" r:id="rId24"/>
    <p:sldId id="257" r:id="rId25"/>
    <p:sldId id="281" r:id="rId26"/>
    <p:sldId id="280" r:id="rId27"/>
    <p:sldId id="282" r:id="rId28"/>
    <p:sldId id="283" r:id="rId29"/>
    <p:sldId id="284" r:id="rId30"/>
    <p:sldId id="293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UTN-MAESTRIA\Matriz%20de%20datos%20comunidad%20chilma%20baj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UTN-MAESTRIA\Matriz%20de%20datos%20comunidad%20chilma%20baj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Número de integrantes del hogar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9.9118564494028755E-2"/>
          <c:y val="0.14825725291169059"/>
          <c:w val="0.88776641634535602"/>
          <c:h val="0.64601523694646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 w="12700" cap="flat" cmpd="sng" algn="ctr">
              <a:solidFill>
                <a:schemeClr val="accent3">
                  <a:shade val="50000"/>
                </a:schemeClr>
              </a:solidFill>
              <a:prstDash val="solid"/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Hoja2!$A$92:$A$103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Hoja2!$B$92:$B$103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3</c:v>
                </c:pt>
                <c:pt idx="4">
                  <c:v>4</c:v>
                </c:pt>
                <c:pt idx="5">
                  <c:v>1</c:v>
                </c:pt>
                <c:pt idx="6">
                  <c:v>3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998228688"/>
        <c:axId val="-998225424"/>
      </c:barChart>
      <c:catAx>
        <c:axId val="-9982286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Número de personas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998225424"/>
        <c:crosses val="autoZero"/>
        <c:auto val="1"/>
        <c:lblAlgn val="ctr"/>
        <c:lblOffset val="100"/>
        <c:noMultiLvlLbl val="0"/>
      </c:catAx>
      <c:valAx>
        <c:axId val="-9982254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Número de integrantes del hogar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crossAx val="-998228688"/>
        <c:crosses val="autoZero"/>
        <c:crossBetween val="between"/>
      </c:valAx>
      <c:spPr>
        <a:gradFill rotWithShape="1">
          <a:gsLst>
            <a:gs pos="0">
              <a:schemeClr val="accent3">
                <a:tint val="70000"/>
                <a:satMod val="100000"/>
                <a:lumMod val="110000"/>
              </a:schemeClr>
            </a:gs>
            <a:gs pos="50000">
              <a:schemeClr val="accent3">
                <a:tint val="75000"/>
                <a:satMod val="101000"/>
                <a:lumMod val="105000"/>
              </a:schemeClr>
            </a:gs>
            <a:gs pos="100000">
              <a:schemeClr val="accent3">
                <a:tint val="82000"/>
                <a:satMod val="104000"/>
                <a:lumMod val="105000"/>
              </a:schemeClr>
            </a:gs>
          </a:gsLst>
          <a:lin ang="2700000" scaled="0"/>
        </a:gradFill>
        <a:ln w="9525" cap="flat" cmpd="sng" algn="ctr">
          <a:solidFill>
            <a:schemeClr val="accent3"/>
          </a:solidFill>
          <a:prstDash val="solid"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3">
            <a:tint val="70000"/>
            <a:satMod val="100000"/>
            <a:lumMod val="110000"/>
          </a:schemeClr>
        </a:gs>
        <a:gs pos="50000">
          <a:schemeClr val="accent3">
            <a:tint val="75000"/>
            <a:satMod val="101000"/>
            <a:lumMod val="105000"/>
          </a:schemeClr>
        </a:gs>
        <a:gs pos="100000">
          <a:schemeClr val="accent3">
            <a:tint val="82000"/>
            <a:satMod val="104000"/>
            <a:lumMod val="105000"/>
          </a:schemeClr>
        </a:gs>
      </a:gsLst>
      <a:lin ang="2700000" scaled="0"/>
      <a:tileRect/>
    </a:gradFill>
    <a:ln w="9525" cap="flat" cmpd="sng" algn="ctr">
      <a:solidFill>
        <a:schemeClr val="accent3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Formas de participar en actividades turísticas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 w="12700" cap="flat" cmpd="sng" algn="ctr">
              <a:solidFill>
                <a:schemeClr val="accent3">
                  <a:shade val="50000"/>
                </a:schemeClr>
              </a:solidFill>
              <a:prstDash val="solid"/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Hoja2!$A$25:$A$34</c:f>
              <c:strCache>
                <c:ptCount val="10"/>
                <c:pt idx="0">
                  <c:v>Gastronomia</c:v>
                </c:pt>
                <c:pt idx="1">
                  <c:v>Caminatas</c:v>
                </c:pt>
                <c:pt idx="2">
                  <c:v>Guianza</c:v>
                </c:pt>
                <c:pt idx="3">
                  <c:v>Alojamiento</c:v>
                </c:pt>
                <c:pt idx="4">
                  <c:v>Cabalgatas</c:v>
                </c:pt>
                <c:pt idx="5">
                  <c:v>Otros</c:v>
                </c:pt>
                <c:pt idx="6">
                  <c:v>Observaciòn de flora y/o fauna</c:v>
                </c:pt>
                <c:pt idx="7">
                  <c:v>Arqueología</c:v>
                </c:pt>
                <c:pt idx="8">
                  <c:v>No sabe</c:v>
                </c:pt>
                <c:pt idx="9">
                  <c:v>Pesca deportiva</c:v>
                </c:pt>
              </c:strCache>
            </c:strRef>
          </c:cat>
          <c:val>
            <c:numRef>
              <c:f>Hoja2!$B$25:$B$34</c:f>
              <c:numCache>
                <c:formatCode>General</c:formatCode>
                <c:ptCount val="10"/>
                <c:pt idx="0">
                  <c:v>7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998231952"/>
        <c:axId val="-998233584"/>
      </c:barChart>
      <c:catAx>
        <c:axId val="-998231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Actividades turísticas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998233584"/>
        <c:crosses val="autoZero"/>
        <c:auto val="1"/>
        <c:lblAlgn val="ctr"/>
        <c:lblOffset val="100"/>
        <c:noMultiLvlLbl val="0"/>
      </c:catAx>
      <c:valAx>
        <c:axId val="-9982335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Número de personas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crossAx val="-99823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3">
            <a:tint val="70000"/>
            <a:satMod val="100000"/>
            <a:lumMod val="110000"/>
          </a:schemeClr>
        </a:gs>
        <a:gs pos="50000">
          <a:schemeClr val="accent3">
            <a:tint val="75000"/>
            <a:satMod val="101000"/>
            <a:lumMod val="105000"/>
          </a:schemeClr>
        </a:gs>
        <a:gs pos="100000">
          <a:schemeClr val="accent3">
            <a:tint val="82000"/>
            <a:satMod val="104000"/>
            <a:lumMod val="105000"/>
          </a:schemeClr>
        </a:gs>
      </a:gsLst>
      <a:lin ang="2700000" scaled="0"/>
      <a:tileRect/>
    </a:gradFill>
    <a:ln w="9525" cap="flat" cmpd="sng" algn="ctr">
      <a:solidFill>
        <a:schemeClr val="accent3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2F8262-EE9F-4C55-B130-B79EA55E629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ES"/>
        </a:p>
      </dgm:t>
    </dgm:pt>
    <dgm:pt modelId="{4FA7BD2B-FE0E-478A-AA31-8218CABE3AEE}">
      <dgm:prSet phldrT="[Texto]"/>
      <dgm:spPr/>
      <dgm:t>
        <a:bodyPr/>
        <a:lstStyle/>
        <a:p>
          <a:r>
            <a:rPr lang="es-ES" dirty="0" smtClean="0"/>
            <a:t>METODOLOGÍA DE LA CAPACITACIÓN</a:t>
          </a:r>
          <a:endParaRPr lang="es-ES" dirty="0"/>
        </a:p>
      </dgm:t>
    </dgm:pt>
    <dgm:pt modelId="{E0C95888-C0F5-4E3D-8CC0-4118715A96F9}" type="parTrans" cxnId="{8D1A089A-20DE-4D09-89E5-AAF97D4B1599}">
      <dgm:prSet/>
      <dgm:spPr/>
      <dgm:t>
        <a:bodyPr/>
        <a:lstStyle/>
        <a:p>
          <a:endParaRPr lang="es-ES"/>
        </a:p>
      </dgm:t>
    </dgm:pt>
    <dgm:pt modelId="{0659E0DA-FF13-4EA9-BE9C-AEEFF7698FB0}" type="sibTrans" cxnId="{8D1A089A-20DE-4D09-89E5-AAF97D4B1599}">
      <dgm:prSet/>
      <dgm:spPr/>
      <dgm:t>
        <a:bodyPr/>
        <a:lstStyle/>
        <a:p>
          <a:endParaRPr lang="es-ES"/>
        </a:p>
      </dgm:t>
    </dgm:pt>
    <dgm:pt modelId="{C519E11E-A6B6-4E3F-9215-421645D3E2AC}">
      <dgm:prSet phldrT="[Texto]"/>
      <dgm:spPr/>
      <dgm:t>
        <a:bodyPr/>
        <a:lstStyle/>
        <a:p>
          <a:r>
            <a:rPr lang="es-ES" dirty="0" smtClean="0"/>
            <a:t>TALLERES</a:t>
          </a:r>
          <a:endParaRPr lang="es-ES" dirty="0"/>
        </a:p>
      </dgm:t>
    </dgm:pt>
    <dgm:pt modelId="{A8960837-9263-4D78-B2F4-BA6203D80799}" type="parTrans" cxnId="{3CFF10BB-15C1-4399-9B60-F1F3C5AA1D21}">
      <dgm:prSet/>
      <dgm:spPr/>
      <dgm:t>
        <a:bodyPr/>
        <a:lstStyle/>
        <a:p>
          <a:endParaRPr lang="es-ES"/>
        </a:p>
      </dgm:t>
    </dgm:pt>
    <dgm:pt modelId="{437B14A3-0695-4D59-9F86-D05723988048}" type="sibTrans" cxnId="{3CFF10BB-15C1-4399-9B60-F1F3C5AA1D21}">
      <dgm:prSet/>
      <dgm:spPr/>
      <dgm:t>
        <a:bodyPr/>
        <a:lstStyle/>
        <a:p>
          <a:endParaRPr lang="es-ES"/>
        </a:p>
      </dgm:t>
    </dgm:pt>
    <dgm:pt modelId="{1B106D10-5F06-48F9-B818-35023C008C93}">
      <dgm:prSet phldrT="[Texto]"/>
      <dgm:spPr/>
      <dgm:t>
        <a:bodyPr/>
        <a:lstStyle/>
        <a:p>
          <a:r>
            <a:rPr lang="es-ES" dirty="0" smtClean="0"/>
            <a:t>CHARLAS</a:t>
          </a:r>
          <a:endParaRPr lang="es-ES" dirty="0"/>
        </a:p>
      </dgm:t>
    </dgm:pt>
    <dgm:pt modelId="{CDCDFCE3-AB02-4449-886A-AAB7E1DF4672}" type="parTrans" cxnId="{AC640EDD-3E8F-4AD0-BD73-7DFA3A35B157}">
      <dgm:prSet/>
      <dgm:spPr/>
      <dgm:t>
        <a:bodyPr/>
        <a:lstStyle/>
        <a:p>
          <a:endParaRPr lang="es-ES"/>
        </a:p>
      </dgm:t>
    </dgm:pt>
    <dgm:pt modelId="{D2763314-F2DE-4F3F-9176-5DADB4716C94}" type="sibTrans" cxnId="{AC640EDD-3E8F-4AD0-BD73-7DFA3A35B157}">
      <dgm:prSet/>
      <dgm:spPr/>
      <dgm:t>
        <a:bodyPr/>
        <a:lstStyle/>
        <a:p>
          <a:endParaRPr lang="es-ES"/>
        </a:p>
      </dgm:t>
    </dgm:pt>
    <dgm:pt modelId="{50556BED-73D1-4E95-8AF0-8517A07F6DC7}">
      <dgm:prSet phldrT="[Texto]"/>
      <dgm:spPr/>
      <dgm:t>
        <a:bodyPr/>
        <a:lstStyle/>
        <a:p>
          <a:r>
            <a:rPr lang="es-ES" dirty="0" smtClean="0"/>
            <a:t>PRÁCTICAS</a:t>
          </a:r>
          <a:endParaRPr lang="es-ES" dirty="0"/>
        </a:p>
      </dgm:t>
    </dgm:pt>
    <dgm:pt modelId="{DBB6E693-31F0-4D25-B8F2-6056B5C16439}" type="parTrans" cxnId="{F174B1A5-64FE-4B53-A93C-199B8761D923}">
      <dgm:prSet/>
      <dgm:spPr/>
      <dgm:t>
        <a:bodyPr/>
        <a:lstStyle/>
        <a:p>
          <a:endParaRPr lang="es-ES"/>
        </a:p>
      </dgm:t>
    </dgm:pt>
    <dgm:pt modelId="{C9D4681C-4670-45EA-9815-497C85820A2D}" type="sibTrans" cxnId="{F174B1A5-64FE-4B53-A93C-199B8761D923}">
      <dgm:prSet/>
      <dgm:spPr/>
      <dgm:t>
        <a:bodyPr/>
        <a:lstStyle/>
        <a:p>
          <a:endParaRPr lang="es-ES"/>
        </a:p>
      </dgm:t>
    </dgm:pt>
    <dgm:pt modelId="{9A357E09-83E0-42BF-B247-AD1D266ED468}" type="pres">
      <dgm:prSet presAssocID="{982F8262-EE9F-4C55-B130-B79EA55E629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F21FB8E-6958-4362-8733-78AB8FDC04A1}" type="pres">
      <dgm:prSet presAssocID="{4FA7BD2B-FE0E-478A-AA31-8218CABE3AEE}" presName="root1" presStyleCnt="0"/>
      <dgm:spPr/>
      <dgm:t>
        <a:bodyPr/>
        <a:lstStyle/>
        <a:p>
          <a:endParaRPr lang="es-ES"/>
        </a:p>
      </dgm:t>
    </dgm:pt>
    <dgm:pt modelId="{B8BEA1D2-558D-4E26-A3B0-89B441D43A32}" type="pres">
      <dgm:prSet presAssocID="{4FA7BD2B-FE0E-478A-AA31-8218CABE3AE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B6DAE46-CD3A-4E62-AC93-6AD3F469CBE0}" type="pres">
      <dgm:prSet presAssocID="{4FA7BD2B-FE0E-478A-AA31-8218CABE3AEE}" presName="level2hierChild" presStyleCnt="0"/>
      <dgm:spPr/>
      <dgm:t>
        <a:bodyPr/>
        <a:lstStyle/>
        <a:p>
          <a:endParaRPr lang="es-ES"/>
        </a:p>
      </dgm:t>
    </dgm:pt>
    <dgm:pt modelId="{2B4E00F6-76CF-4293-AB51-F285F3ACD485}" type="pres">
      <dgm:prSet presAssocID="{A8960837-9263-4D78-B2F4-BA6203D80799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9C7753D3-8DEF-4C4C-B836-E8BDAD27F327}" type="pres">
      <dgm:prSet presAssocID="{A8960837-9263-4D78-B2F4-BA6203D80799}" presName="connTx" presStyleLbl="parChTrans1D2" presStyleIdx="0" presStyleCnt="3"/>
      <dgm:spPr/>
      <dgm:t>
        <a:bodyPr/>
        <a:lstStyle/>
        <a:p>
          <a:endParaRPr lang="es-ES"/>
        </a:p>
      </dgm:t>
    </dgm:pt>
    <dgm:pt modelId="{B845C211-D817-44C0-8D47-BB73820EC24A}" type="pres">
      <dgm:prSet presAssocID="{C519E11E-A6B6-4E3F-9215-421645D3E2AC}" presName="root2" presStyleCnt="0"/>
      <dgm:spPr/>
      <dgm:t>
        <a:bodyPr/>
        <a:lstStyle/>
        <a:p>
          <a:endParaRPr lang="es-ES"/>
        </a:p>
      </dgm:t>
    </dgm:pt>
    <dgm:pt modelId="{A4E54B85-A4D4-42C0-A121-45A904E873FB}" type="pres">
      <dgm:prSet presAssocID="{C519E11E-A6B6-4E3F-9215-421645D3E2AC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15C15BD-4C2D-431A-8B43-6D6B83DD97AD}" type="pres">
      <dgm:prSet presAssocID="{C519E11E-A6B6-4E3F-9215-421645D3E2AC}" presName="level3hierChild" presStyleCnt="0"/>
      <dgm:spPr/>
      <dgm:t>
        <a:bodyPr/>
        <a:lstStyle/>
        <a:p>
          <a:endParaRPr lang="es-ES"/>
        </a:p>
      </dgm:t>
    </dgm:pt>
    <dgm:pt modelId="{5C40B691-ED60-45E9-A0C2-8D5152C8C033}" type="pres">
      <dgm:prSet presAssocID="{CDCDFCE3-AB02-4449-886A-AAB7E1DF4672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797C576B-B865-4054-A775-41ADD0EF6214}" type="pres">
      <dgm:prSet presAssocID="{CDCDFCE3-AB02-4449-886A-AAB7E1DF4672}" presName="connTx" presStyleLbl="parChTrans1D2" presStyleIdx="1" presStyleCnt="3"/>
      <dgm:spPr/>
      <dgm:t>
        <a:bodyPr/>
        <a:lstStyle/>
        <a:p>
          <a:endParaRPr lang="es-ES"/>
        </a:p>
      </dgm:t>
    </dgm:pt>
    <dgm:pt modelId="{5212B43A-6376-4451-9BB4-DF43237CCD34}" type="pres">
      <dgm:prSet presAssocID="{1B106D10-5F06-48F9-B818-35023C008C93}" presName="root2" presStyleCnt="0"/>
      <dgm:spPr/>
      <dgm:t>
        <a:bodyPr/>
        <a:lstStyle/>
        <a:p>
          <a:endParaRPr lang="es-ES"/>
        </a:p>
      </dgm:t>
    </dgm:pt>
    <dgm:pt modelId="{C6B2C274-D6C2-4F95-8ECF-ED8C4E0A5ABA}" type="pres">
      <dgm:prSet presAssocID="{1B106D10-5F06-48F9-B818-35023C008C93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26ECF5D-EBE6-4332-95D9-51C36E4CB6C9}" type="pres">
      <dgm:prSet presAssocID="{1B106D10-5F06-48F9-B818-35023C008C93}" presName="level3hierChild" presStyleCnt="0"/>
      <dgm:spPr/>
      <dgm:t>
        <a:bodyPr/>
        <a:lstStyle/>
        <a:p>
          <a:endParaRPr lang="es-ES"/>
        </a:p>
      </dgm:t>
    </dgm:pt>
    <dgm:pt modelId="{CA2C717B-B074-4A25-9693-057B247F6A2B}" type="pres">
      <dgm:prSet presAssocID="{DBB6E693-31F0-4D25-B8F2-6056B5C16439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D36E7F72-C592-4F99-8166-385AE8ABD60F}" type="pres">
      <dgm:prSet presAssocID="{DBB6E693-31F0-4D25-B8F2-6056B5C16439}" presName="connTx" presStyleLbl="parChTrans1D2" presStyleIdx="2" presStyleCnt="3"/>
      <dgm:spPr/>
      <dgm:t>
        <a:bodyPr/>
        <a:lstStyle/>
        <a:p>
          <a:endParaRPr lang="es-ES"/>
        </a:p>
      </dgm:t>
    </dgm:pt>
    <dgm:pt modelId="{1F285601-46C8-417F-9DA0-A484A3E6A4A7}" type="pres">
      <dgm:prSet presAssocID="{50556BED-73D1-4E95-8AF0-8517A07F6DC7}" presName="root2" presStyleCnt="0"/>
      <dgm:spPr/>
      <dgm:t>
        <a:bodyPr/>
        <a:lstStyle/>
        <a:p>
          <a:endParaRPr lang="es-ES"/>
        </a:p>
      </dgm:t>
    </dgm:pt>
    <dgm:pt modelId="{33B044FD-2D0D-4783-A4B5-0E48EA1BAA36}" type="pres">
      <dgm:prSet presAssocID="{50556BED-73D1-4E95-8AF0-8517A07F6DC7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D7DCC68-092A-4848-BBEA-439C5C58F8DA}" type="pres">
      <dgm:prSet presAssocID="{50556BED-73D1-4E95-8AF0-8517A07F6DC7}" presName="level3hierChild" presStyleCnt="0"/>
      <dgm:spPr/>
      <dgm:t>
        <a:bodyPr/>
        <a:lstStyle/>
        <a:p>
          <a:endParaRPr lang="es-ES"/>
        </a:p>
      </dgm:t>
    </dgm:pt>
  </dgm:ptLst>
  <dgm:cxnLst>
    <dgm:cxn modelId="{6AC0D043-7AB1-4D34-AE91-0E26E9D4658E}" type="presOf" srcId="{C519E11E-A6B6-4E3F-9215-421645D3E2AC}" destId="{A4E54B85-A4D4-42C0-A121-45A904E873FB}" srcOrd="0" destOrd="0" presId="urn:microsoft.com/office/officeart/2008/layout/HorizontalMultiLevelHierarchy"/>
    <dgm:cxn modelId="{0235B985-BDEF-4E77-A95F-AE9184E784AC}" type="presOf" srcId="{A8960837-9263-4D78-B2F4-BA6203D80799}" destId="{9C7753D3-8DEF-4C4C-B836-E8BDAD27F327}" srcOrd="1" destOrd="0" presId="urn:microsoft.com/office/officeart/2008/layout/HorizontalMultiLevelHierarchy"/>
    <dgm:cxn modelId="{19184BD8-CA4E-48AD-B74E-D9290443D21D}" type="presOf" srcId="{1B106D10-5F06-48F9-B818-35023C008C93}" destId="{C6B2C274-D6C2-4F95-8ECF-ED8C4E0A5ABA}" srcOrd="0" destOrd="0" presId="urn:microsoft.com/office/officeart/2008/layout/HorizontalMultiLevelHierarchy"/>
    <dgm:cxn modelId="{3CFF10BB-15C1-4399-9B60-F1F3C5AA1D21}" srcId="{4FA7BD2B-FE0E-478A-AA31-8218CABE3AEE}" destId="{C519E11E-A6B6-4E3F-9215-421645D3E2AC}" srcOrd="0" destOrd="0" parTransId="{A8960837-9263-4D78-B2F4-BA6203D80799}" sibTransId="{437B14A3-0695-4D59-9F86-D05723988048}"/>
    <dgm:cxn modelId="{A2A41AE5-C996-4C4E-87EA-5D627DACB6BA}" type="presOf" srcId="{CDCDFCE3-AB02-4449-886A-AAB7E1DF4672}" destId="{797C576B-B865-4054-A775-41ADD0EF6214}" srcOrd="1" destOrd="0" presId="urn:microsoft.com/office/officeart/2008/layout/HorizontalMultiLevelHierarchy"/>
    <dgm:cxn modelId="{667168C4-CD49-439B-BB6A-432D9057C26B}" type="presOf" srcId="{4FA7BD2B-FE0E-478A-AA31-8218CABE3AEE}" destId="{B8BEA1D2-558D-4E26-A3B0-89B441D43A32}" srcOrd="0" destOrd="0" presId="urn:microsoft.com/office/officeart/2008/layout/HorizontalMultiLevelHierarchy"/>
    <dgm:cxn modelId="{5E925053-CE8E-4441-9F6A-2F177B2012CF}" type="presOf" srcId="{DBB6E693-31F0-4D25-B8F2-6056B5C16439}" destId="{CA2C717B-B074-4A25-9693-057B247F6A2B}" srcOrd="0" destOrd="0" presId="urn:microsoft.com/office/officeart/2008/layout/HorizontalMultiLevelHierarchy"/>
    <dgm:cxn modelId="{A24A8372-EB76-464F-98A9-4A50FA1EE2D4}" type="presOf" srcId="{DBB6E693-31F0-4D25-B8F2-6056B5C16439}" destId="{D36E7F72-C592-4F99-8166-385AE8ABD60F}" srcOrd="1" destOrd="0" presId="urn:microsoft.com/office/officeart/2008/layout/HorizontalMultiLevelHierarchy"/>
    <dgm:cxn modelId="{8D1A089A-20DE-4D09-89E5-AAF97D4B1599}" srcId="{982F8262-EE9F-4C55-B130-B79EA55E629C}" destId="{4FA7BD2B-FE0E-478A-AA31-8218CABE3AEE}" srcOrd="0" destOrd="0" parTransId="{E0C95888-C0F5-4E3D-8CC0-4118715A96F9}" sibTransId="{0659E0DA-FF13-4EA9-BE9C-AEEFF7698FB0}"/>
    <dgm:cxn modelId="{F9A49FA8-58B7-4108-9DDF-EDEA1AF17D30}" type="presOf" srcId="{CDCDFCE3-AB02-4449-886A-AAB7E1DF4672}" destId="{5C40B691-ED60-45E9-A0C2-8D5152C8C033}" srcOrd="0" destOrd="0" presId="urn:microsoft.com/office/officeart/2008/layout/HorizontalMultiLevelHierarchy"/>
    <dgm:cxn modelId="{F174B1A5-64FE-4B53-A93C-199B8761D923}" srcId="{4FA7BD2B-FE0E-478A-AA31-8218CABE3AEE}" destId="{50556BED-73D1-4E95-8AF0-8517A07F6DC7}" srcOrd="2" destOrd="0" parTransId="{DBB6E693-31F0-4D25-B8F2-6056B5C16439}" sibTransId="{C9D4681C-4670-45EA-9815-497C85820A2D}"/>
    <dgm:cxn modelId="{8EDE2E6D-EB4B-442E-A812-7A6A018EDF1C}" type="presOf" srcId="{50556BED-73D1-4E95-8AF0-8517A07F6DC7}" destId="{33B044FD-2D0D-4783-A4B5-0E48EA1BAA36}" srcOrd="0" destOrd="0" presId="urn:microsoft.com/office/officeart/2008/layout/HorizontalMultiLevelHierarchy"/>
    <dgm:cxn modelId="{16B72D27-D9D6-4B84-B4DE-2B6944CBF877}" type="presOf" srcId="{A8960837-9263-4D78-B2F4-BA6203D80799}" destId="{2B4E00F6-76CF-4293-AB51-F285F3ACD485}" srcOrd="0" destOrd="0" presId="urn:microsoft.com/office/officeart/2008/layout/HorizontalMultiLevelHierarchy"/>
    <dgm:cxn modelId="{AC640EDD-3E8F-4AD0-BD73-7DFA3A35B157}" srcId="{4FA7BD2B-FE0E-478A-AA31-8218CABE3AEE}" destId="{1B106D10-5F06-48F9-B818-35023C008C93}" srcOrd="1" destOrd="0" parTransId="{CDCDFCE3-AB02-4449-886A-AAB7E1DF4672}" sibTransId="{D2763314-F2DE-4F3F-9176-5DADB4716C94}"/>
    <dgm:cxn modelId="{542E604D-B5AC-40FF-8E86-BF78D00CBEF0}" type="presOf" srcId="{982F8262-EE9F-4C55-B130-B79EA55E629C}" destId="{9A357E09-83E0-42BF-B247-AD1D266ED468}" srcOrd="0" destOrd="0" presId="urn:microsoft.com/office/officeart/2008/layout/HorizontalMultiLevelHierarchy"/>
    <dgm:cxn modelId="{B6B34564-E87C-4902-8C8C-42AD66109ED9}" type="presParOf" srcId="{9A357E09-83E0-42BF-B247-AD1D266ED468}" destId="{1F21FB8E-6958-4362-8733-78AB8FDC04A1}" srcOrd="0" destOrd="0" presId="urn:microsoft.com/office/officeart/2008/layout/HorizontalMultiLevelHierarchy"/>
    <dgm:cxn modelId="{850C8479-9A9C-4030-8BD6-CFC4822F8166}" type="presParOf" srcId="{1F21FB8E-6958-4362-8733-78AB8FDC04A1}" destId="{B8BEA1D2-558D-4E26-A3B0-89B441D43A32}" srcOrd="0" destOrd="0" presId="urn:microsoft.com/office/officeart/2008/layout/HorizontalMultiLevelHierarchy"/>
    <dgm:cxn modelId="{88D41144-A0A3-446B-A3EB-23EA9D0C0E0E}" type="presParOf" srcId="{1F21FB8E-6958-4362-8733-78AB8FDC04A1}" destId="{3B6DAE46-CD3A-4E62-AC93-6AD3F469CBE0}" srcOrd="1" destOrd="0" presId="urn:microsoft.com/office/officeart/2008/layout/HorizontalMultiLevelHierarchy"/>
    <dgm:cxn modelId="{67A0B070-C652-4826-A4C1-ECB5C8B00FA6}" type="presParOf" srcId="{3B6DAE46-CD3A-4E62-AC93-6AD3F469CBE0}" destId="{2B4E00F6-76CF-4293-AB51-F285F3ACD485}" srcOrd="0" destOrd="0" presId="urn:microsoft.com/office/officeart/2008/layout/HorizontalMultiLevelHierarchy"/>
    <dgm:cxn modelId="{C75F3D67-041A-4297-B2D6-A415FF4E08D2}" type="presParOf" srcId="{2B4E00F6-76CF-4293-AB51-F285F3ACD485}" destId="{9C7753D3-8DEF-4C4C-B836-E8BDAD27F327}" srcOrd="0" destOrd="0" presId="urn:microsoft.com/office/officeart/2008/layout/HorizontalMultiLevelHierarchy"/>
    <dgm:cxn modelId="{263D48C5-BD88-4D00-ACE0-A097D17C204C}" type="presParOf" srcId="{3B6DAE46-CD3A-4E62-AC93-6AD3F469CBE0}" destId="{B845C211-D817-44C0-8D47-BB73820EC24A}" srcOrd="1" destOrd="0" presId="urn:microsoft.com/office/officeart/2008/layout/HorizontalMultiLevelHierarchy"/>
    <dgm:cxn modelId="{DCA1707A-8FFD-44FE-8F48-444AEFFEBBCE}" type="presParOf" srcId="{B845C211-D817-44C0-8D47-BB73820EC24A}" destId="{A4E54B85-A4D4-42C0-A121-45A904E873FB}" srcOrd="0" destOrd="0" presId="urn:microsoft.com/office/officeart/2008/layout/HorizontalMultiLevelHierarchy"/>
    <dgm:cxn modelId="{D5891E3F-28FE-4203-BA27-24C9CE2A1B35}" type="presParOf" srcId="{B845C211-D817-44C0-8D47-BB73820EC24A}" destId="{B15C15BD-4C2D-431A-8B43-6D6B83DD97AD}" srcOrd="1" destOrd="0" presId="urn:microsoft.com/office/officeart/2008/layout/HorizontalMultiLevelHierarchy"/>
    <dgm:cxn modelId="{84AADD52-528E-428E-9F61-602F75ECB7AD}" type="presParOf" srcId="{3B6DAE46-CD3A-4E62-AC93-6AD3F469CBE0}" destId="{5C40B691-ED60-45E9-A0C2-8D5152C8C033}" srcOrd="2" destOrd="0" presId="urn:microsoft.com/office/officeart/2008/layout/HorizontalMultiLevelHierarchy"/>
    <dgm:cxn modelId="{4CC4CAAE-1C15-4B04-AC64-16CD7AF2147C}" type="presParOf" srcId="{5C40B691-ED60-45E9-A0C2-8D5152C8C033}" destId="{797C576B-B865-4054-A775-41ADD0EF6214}" srcOrd="0" destOrd="0" presId="urn:microsoft.com/office/officeart/2008/layout/HorizontalMultiLevelHierarchy"/>
    <dgm:cxn modelId="{75B02E2F-91E1-4B19-8CDE-5CC2A6268A08}" type="presParOf" srcId="{3B6DAE46-CD3A-4E62-AC93-6AD3F469CBE0}" destId="{5212B43A-6376-4451-9BB4-DF43237CCD34}" srcOrd="3" destOrd="0" presId="urn:microsoft.com/office/officeart/2008/layout/HorizontalMultiLevelHierarchy"/>
    <dgm:cxn modelId="{35DB804A-E14F-4E0B-A0EB-C431448DE944}" type="presParOf" srcId="{5212B43A-6376-4451-9BB4-DF43237CCD34}" destId="{C6B2C274-D6C2-4F95-8ECF-ED8C4E0A5ABA}" srcOrd="0" destOrd="0" presId="urn:microsoft.com/office/officeart/2008/layout/HorizontalMultiLevelHierarchy"/>
    <dgm:cxn modelId="{A7A29E89-6EDE-44E2-9242-BEFF91E00EA7}" type="presParOf" srcId="{5212B43A-6376-4451-9BB4-DF43237CCD34}" destId="{E26ECF5D-EBE6-4332-95D9-51C36E4CB6C9}" srcOrd="1" destOrd="0" presId="urn:microsoft.com/office/officeart/2008/layout/HorizontalMultiLevelHierarchy"/>
    <dgm:cxn modelId="{2DDB95B6-3C68-4A17-B32B-10F8D76C1E7C}" type="presParOf" srcId="{3B6DAE46-CD3A-4E62-AC93-6AD3F469CBE0}" destId="{CA2C717B-B074-4A25-9693-057B247F6A2B}" srcOrd="4" destOrd="0" presId="urn:microsoft.com/office/officeart/2008/layout/HorizontalMultiLevelHierarchy"/>
    <dgm:cxn modelId="{07E4662B-2229-4DFD-8379-462E5A49F568}" type="presParOf" srcId="{CA2C717B-B074-4A25-9693-057B247F6A2B}" destId="{D36E7F72-C592-4F99-8166-385AE8ABD60F}" srcOrd="0" destOrd="0" presId="urn:microsoft.com/office/officeart/2008/layout/HorizontalMultiLevelHierarchy"/>
    <dgm:cxn modelId="{F7AA7F81-FE58-4B9D-A3E5-91E4928D8F90}" type="presParOf" srcId="{3B6DAE46-CD3A-4E62-AC93-6AD3F469CBE0}" destId="{1F285601-46C8-417F-9DA0-A484A3E6A4A7}" srcOrd="5" destOrd="0" presId="urn:microsoft.com/office/officeart/2008/layout/HorizontalMultiLevelHierarchy"/>
    <dgm:cxn modelId="{C731005B-3A70-49D8-AF50-21EF7D7A8A31}" type="presParOf" srcId="{1F285601-46C8-417F-9DA0-A484A3E6A4A7}" destId="{33B044FD-2D0D-4783-A4B5-0E48EA1BAA36}" srcOrd="0" destOrd="0" presId="urn:microsoft.com/office/officeart/2008/layout/HorizontalMultiLevelHierarchy"/>
    <dgm:cxn modelId="{D7BEBFD0-7771-4FD3-8701-BAB61EFCA551}" type="presParOf" srcId="{1F285601-46C8-417F-9DA0-A484A3E6A4A7}" destId="{CD7DCC68-092A-4848-BBEA-439C5C58F8D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2C717B-B074-4A25-9693-057B247F6A2B}">
      <dsp:nvSpPr>
        <dsp:cNvPr id="0" name=""/>
        <dsp:cNvSpPr/>
      </dsp:nvSpPr>
      <dsp:spPr>
        <a:xfrm>
          <a:off x="1180294" y="2434882"/>
          <a:ext cx="606967" cy="1156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3483" y="0"/>
              </a:lnTo>
              <a:lnTo>
                <a:pt x="303483" y="1156568"/>
              </a:lnTo>
              <a:lnTo>
                <a:pt x="606967" y="1156568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451124" y="2980512"/>
        <a:ext cx="65308" cy="65308"/>
      </dsp:txXfrm>
    </dsp:sp>
    <dsp:sp modelId="{5C40B691-ED60-45E9-A0C2-8D5152C8C033}">
      <dsp:nvSpPr>
        <dsp:cNvPr id="0" name=""/>
        <dsp:cNvSpPr/>
      </dsp:nvSpPr>
      <dsp:spPr>
        <a:xfrm>
          <a:off x="1180294" y="2389162"/>
          <a:ext cx="6069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6967" y="4572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468603" y="2419707"/>
        <a:ext cx="30348" cy="30348"/>
      </dsp:txXfrm>
    </dsp:sp>
    <dsp:sp modelId="{2B4E00F6-76CF-4293-AB51-F285F3ACD485}">
      <dsp:nvSpPr>
        <dsp:cNvPr id="0" name=""/>
        <dsp:cNvSpPr/>
      </dsp:nvSpPr>
      <dsp:spPr>
        <a:xfrm>
          <a:off x="1180294" y="1278313"/>
          <a:ext cx="606967" cy="1156568"/>
        </a:xfrm>
        <a:custGeom>
          <a:avLst/>
          <a:gdLst/>
          <a:ahLst/>
          <a:cxnLst/>
          <a:rect l="0" t="0" r="0" b="0"/>
          <a:pathLst>
            <a:path>
              <a:moveTo>
                <a:pt x="0" y="1156568"/>
              </a:moveTo>
              <a:lnTo>
                <a:pt x="303483" y="1156568"/>
              </a:lnTo>
              <a:lnTo>
                <a:pt x="303483" y="0"/>
              </a:lnTo>
              <a:lnTo>
                <a:pt x="606967" y="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451124" y="1823943"/>
        <a:ext cx="65308" cy="65308"/>
      </dsp:txXfrm>
    </dsp:sp>
    <dsp:sp modelId="{B8BEA1D2-558D-4E26-A3B0-89B441D43A32}">
      <dsp:nvSpPr>
        <dsp:cNvPr id="0" name=""/>
        <dsp:cNvSpPr/>
      </dsp:nvSpPr>
      <dsp:spPr>
        <a:xfrm rot="16200000">
          <a:off x="-1717215" y="1972254"/>
          <a:ext cx="4869764" cy="925255"/>
        </a:xfrm>
        <a:prstGeom prst="rect">
          <a:avLst/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METODOLOGÍA DE LA CAPACITACIÓN</a:t>
          </a:r>
          <a:endParaRPr lang="es-ES" sz="3100" kern="1200" dirty="0"/>
        </a:p>
      </dsp:txBody>
      <dsp:txXfrm>
        <a:off x="-1717215" y="1972254"/>
        <a:ext cx="4869764" cy="925255"/>
      </dsp:txXfrm>
    </dsp:sp>
    <dsp:sp modelId="{A4E54B85-A4D4-42C0-A121-45A904E873FB}">
      <dsp:nvSpPr>
        <dsp:cNvPr id="0" name=""/>
        <dsp:cNvSpPr/>
      </dsp:nvSpPr>
      <dsp:spPr>
        <a:xfrm>
          <a:off x="1787261" y="815685"/>
          <a:ext cx="3034836" cy="925255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TALLERES</a:t>
          </a:r>
          <a:endParaRPr lang="es-ES" sz="3100" kern="1200" dirty="0"/>
        </a:p>
      </dsp:txBody>
      <dsp:txXfrm>
        <a:off x="1787261" y="815685"/>
        <a:ext cx="3034836" cy="925255"/>
      </dsp:txXfrm>
    </dsp:sp>
    <dsp:sp modelId="{C6B2C274-D6C2-4F95-8ECF-ED8C4E0A5ABA}">
      <dsp:nvSpPr>
        <dsp:cNvPr id="0" name=""/>
        <dsp:cNvSpPr/>
      </dsp:nvSpPr>
      <dsp:spPr>
        <a:xfrm>
          <a:off x="1787261" y="1972254"/>
          <a:ext cx="3034836" cy="925255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CHARLAS</a:t>
          </a:r>
          <a:endParaRPr lang="es-ES" sz="3100" kern="1200" dirty="0"/>
        </a:p>
      </dsp:txBody>
      <dsp:txXfrm>
        <a:off x="1787261" y="1972254"/>
        <a:ext cx="3034836" cy="925255"/>
      </dsp:txXfrm>
    </dsp:sp>
    <dsp:sp modelId="{33B044FD-2D0D-4783-A4B5-0E48EA1BAA36}">
      <dsp:nvSpPr>
        <dsp:cNvPr id="0" name=""/>
        <dsp:cNvSpPr/>
      </dsp:nvSpPr>
      <dsp:spPr>
        <a:xfrm>
          <a:off x="1787261" y="3128823"/>
          <a:ext cx="3034836" cy="925255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PRÁCTICAS</a:t>
          </a:r>
          <a:endParaRPr lang="es-ES" sz="3100" kern="1200" dirty="0"/>
        </a:p>
      </dsp:txBody>
      <dsp:txXfrm>
        <a:off x="1787261" y="3128823"/>
        <a:ext cx="3034836" cy="925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ES" smtClean="0"/>
              <a:t>Plan de capacitación en turismo rural sustentable en la comunidad de Chilmá Bajo, provincia del Carchi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1B359-C24E-4F55-912A-9F3579C7A0F5}" type="datetime1">
              <a:rPr lang="es-ES" smtClean="0"/>
              <a:t>10/10/2016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A8A24-D93B-4636-B47D-E3EE1AB92B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899149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ES" smtClean="0"/>
              <a:t>Plan de capacitación en turismo rural sustentable en la comunidad de Chilmá Bajo, provincia del Carchi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254B0-4510-4022-9B45-047ED2DD08E1}" type="datetime1">
              <a:rPr lang="es-ES" smtClean="0"/>
              <a:t>10/10/2016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E0B86-A4E3-4D1B-A0FD-4882F819A6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33375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Plan de capacitación en turismo rural sustentable en la comunidad de Chilmá Bajo, provincia del Carchi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07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Plan de capacitación en turismo rural sustentable en la comunidad de Chilmá Bajo, provincia del Carchi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569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A2409B0-7C2F-4F9F-B432-6F9DD23F9312}" type="datetimeFigureOut">
              <a:rPr lang="es-ES" smtClean="0"/>
              <a:t>10/10/2016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F8BAF8E-241A-49BA-A36A-AFA3CDDE99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1641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09B0-7C2F-4F9F-B432-6F9DD23F9312}" type="datetimeFigureOut">
              <a:rPr lang="es-ES" smtClean="0"/>
              <a:t>10/10/2016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AF8E-241A-49BA-A36A-AFA3CDDE99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772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09B0-7C2F-4F9F-B432-6F9DD23F9312}" type="datetimeFigureOut">
              <a:rPr lang="es-ES" smtClean="0"/>
              <a:t>10/10/2016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AF8E-241A-49BA-A36A-AFA3CDDE99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3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09B0-7C2F-4F9F-B432-6F9DD23F9312}" type="datetimeFigureOut">
              <a:rPr lang="es-ES" smtClean="0"/>
              <a:t>10/10/2016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AF8E-241A-49BA-A36A-AFA3CDDE99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65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09B0-7C2F-4F9F-B432-6F9DD23F9312}" type="datetimeFigureOut">
              <a:rPr lang="es-ES" smtClean="0"/>
              <a:t>10/10/2016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AF8E-241A-49BA-A36A-AFA3CDDE99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3288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09B0-7C2F-4F9F-B432-6F9DD23F9312}" type="datetimeFigureOut">
              <a:rPr lang="es-ES" smtClean="0"/>
              <a:t>10/10/2016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AF8E-241A-49BA-A36A-AFA3CDDE99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14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09B0-7C2F-4F9F-B432-6F9DD23F9312}" type="datetimeFigureOut">
              <a:rPr lang="es-ES" smtClean="0"/>
              <a:t>10/10/2016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AF8E-241A-49BA-A36A-AFA3CDDE99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2298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09B0-7C2F-4F9F-B432-6F9DD23F9312}" type="datetimeFigureOut">
              <a:rPr lang="es-ES" smtClean="0"/>
              <a:t>10/10/2016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AF8E-241A-49BA-A36A-AFA3CDDE99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0385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09B0-7C2F-4F9F-B432-6F9DD23F9312}" type="datetimeFigureOut">
              <a:rPr lang="es-ES" smtClean="0"/>
              <a:t>10/10/2016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AF8E-241A-49BA-A36A-AFA3CDDE99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771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09B0-7C2F-4F9F-B432-6F9DD23F9312}" type="datetimeFigureOut">
              <a:rPr lang="es-ES" smtClean="0"/>
              <a:t>10/10/2016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F8BAF8E-241A-49BA-A36A-AFA3CDDE99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384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A2409B0-7C2F-4F9F-B432-6F9DD23F9312}" type="datetimeFigureOut">
              <a:rPr lang="es-ES" smtClean="0"/>
              <a:t>10/10/2016</a:t>
            </a:fld>
            <a:endParaRPr lang="es-E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F8BAF8E-241A-49BA-A36A-AFA3CDDE99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35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EA2409B0-7C2F-4F9F-B432-6F9DD23F9312}" type="datetimeFigureOut">
              <a:rPr lang="es-ES" smtClean="0"/>
              <a:t>10/10/2016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F8BAF8E-241A-49BA-A36A-AFA3CDDE99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94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78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028286" y="693988"/>
            <a:ext cx="4603888" cy="1850429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s-ES" sz="2800" b="1" spc="0" dirty="0" smtClean="0">
                <a:ln/>
                <a:solidFill>
                  <a:schemeClr val="accent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ASPECTOS TOMADOS </a:t>
            </a:r>
            <a:br>
              <a:rPr lang="es-ES" sz="2800" b="1" spc="0" dirty="0" smtClean="0">
                <a:ln/>
                <a:solidFill>
                  <a:schemeClr val="accent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2800" b="1" spc="0" dirty="0" smtClean="0">
                <a:ln/>
                <a:solidFill>
                  <a:schemeClr val="accent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CUENTA EN LA </a:t>
            </a:r>
            <a:br>
              <a:rPr lang="es-ES" sz="2800" b="1" spc="0" dirty="0" smtClean="0">
                <a:ln/>
                <a:solidFill>
                  <a:schemeClr val="accent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2800" b="1" spc="0" dirty="0" smtClean="0">
                <a:ln/>
                <a:solidFill>
                  <a:schemeClr val="accent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ENTREVISTA</a:t>
            </a:r>
            <a:endParaRPr lang="es-ES" sz="2800" b="1" spc="0" dirty="0">
              <a:ln/>
              <a:solidFill>
                <a:schemeClr val="accent3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1548" y="3287704"/>
            <a:ext cx="5625929" cy="2689026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dirty="0">
                <a:latin typeface="Baskerville Old Face" panose="02020602080505020303" pitchFamily="18" charset="0"/>
              </a:rPr>
              <a:t>Características de la familia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dirty="0">
                <a:latin typeface="Baskerville Old Face" panose="02020602080505020303" pitchFamily="18" charset="0"/>
              </a:rPr>
              <a:t>Actividades que realizan en la comunidad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dirty="0">
                <a:latin typeface="Baskerville Old Face" panose="02020602080505020303" pitchFamily="18" charset="0"/>
              </a:rPr>
              <a:t>Opinión sobre el turismo en la comunidad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dirty="0">
                <a:latin typeface="Baskerville Old Face" panose="02020602080505020303" pitchFamily="18" charset="0"/>
              </a:rPr>
              <a:t>Interés en participar en la actividad turística </a:t>
            </a:r>
          </a:p>
          <a:p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6897006" y="3928727"/>
            <a:ext cx="5062330" cy="2579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es-ES" sz="2200" dirty="0" smtClean="0">
                <a:latin typeface="Baskerville Old Face" panose="02020602080505020303" pitchFamily="18" charset="0"/>
              </a:rPr>
              <a:t>Formas en las que les gustaría participa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es-ES" sz="2200" dirty="0" smtClean="0">
                <a:latin typeface="Baskerville Old Face" panose="02020602080505020303" pitchFamily="18" charset="0"/>
              </a:rPr>
              <a:t>Formas de organización de la comunidad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es-ES" sz="2200" dirty="0" smtClean="0">
                <a:latin typeface="Baskerville Old Face" panose="02020602080505020303" pitchFamily="18" charset="0"/>
              </a:rPr>
              <a:t>Problemas ambientales que identifican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es-ES" sz="2200" dirty="0" smtClean="0">
                <a:latin typeface="Baskerville Old Face" panose="02020602080505020303" pitchFamily="18" charset="0"/>
              </a:rPr>
              <a:t>Posibles soluciones que proponen</a:t>
            </a:r>
            <a:endParaRPr lang="es-ES" sz="2200" dirty="0">
              <a:latin typeface="Baskerville Old Face" panose="020206020805050203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793" y="987010"/>
            <a:ext cx="3875191" cy="291261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8776354" y="175470"/>
            <a:ext cx="2644218" cy="1037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METODOLOGÍA</a:t>
            </a:r>
            <a:b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</a:br>
            <a:endParaRPr lang="es-ES" sz="2400" b="1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15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6657" y="1371211"/>
            <a:ext cx="7857744" cy="603363"/>
          </a:xfrm>
        </p:spPr>
        <p:txBody>
          <a:bodyPr>
            <a:normAutofit fontScale="40000" lnSpcReduction="20000"/>
          </a:bodyPr>
          <a:lstStyle/>
          <a:p>
            <a:r>
              <a:rPr lang="es-ES" sz="5500" dirty="0" smtClean="0">
                <a:latin typeface="Baskerville Old Face" panose="02020602080505020303" pitchFamily="18" charset="0"/>
              </a:rPr>
              <a:t>3. Diseño </a:t>
            </a:r>
            <a:r>
              <a:rPr lang="es-ES" sz="5500" dirty="0">
                <a:latin typeface="Baskerville Old Face" panose="02020602080505020303" pitchFamily="18" charset="0"/>
              </a:rPr>
              <a:t>del plan de capacitación en turismo rural sustentable</a:t>
            </a:r>
            <a:r>
              <a:rPr lang="es-ES" sz="5500" dirty="0" smtClean="0">
                <a:latin typeface="Baskerville Old Face" panose="02020602080505020303" pitchFamily="18" charset="0"/>
              </a:rPr>
              <a:t>.</a:t>
            </a:r>
          </a:p>
          <a:p>
            <a:r>
              <a:rPr lang="es-ES" b="1" i="1" dirty="0" smtClean="0"/>
              <a:t> 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412707" y="3788482"/>
            <a:ext cx="7140754" cy="193899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latin typeface="Baskerville Old Face" panose="02020602080505020303" pitchFamily="18" charset="0"/>
              </a:rPr>
              <a:t>Sustentado en los resultados que se obtuvo en la caracterización y en el diagnóstico de la oferta y necesidades de capacitación de los habitantes de la comunidad, así se construyó el Plan con los temas requeridos.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10" y="1870854"/>
            <a:ext cx="3401391" cy="2551043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9044199" y="94180"/>
            <a:ext cx="2644218" cy="1037036"/>
          </a:xfrm>
        </p:spPr>
        <p:txBody>
          <a:bodyPr>
            <a:noAutofit/>
          </a:bodyPr>
          <a:lstStyle/>
          <a:p>
            <a:pPr algn="r"/>
            <a: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METODOLOGÍA</a:t>
            </a:r>
            <a:b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</a:br>
            <a:endParaRPr lang="es-ES" sz="2400" b="1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4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6442" y="1297216"/>
            <a:ext cx="10753725" cy="1210040"/>
          </a:xfrm>
        </p:spPr>
        <p:txBody>
          <a:bodyPr/>
          <a:lstStyle/>
          <a:p>
            <a:r>
              <a:rPr lang="es-ES" sz="2200" dirty="0" smtClean="0">
                <a:latin typeface="Baskerville Old Face" panose="02020602080505020303" pitchFamily="18" charset="0"/>
              </a:rPr>
              <a:t>4. Validación </a:t>
            </a:r>
            <a:r>
              <a:rPr lang="es-ES" sz="2200" dirty="0">
                <a:latin typeface="Baskerville Old Face" panose="02020602080505020303" pitchFamily="18" charset="0"/>
              </a:rPr>
              <a:t>del plan de capacitación en turismo rural sustentable con la comunidad de Chilmá Bajo</a:t>
            </a:r>
            <a:r>
              <a:rPr lang="es-ES" sz="2200" dirty="0" smtClean="0">
                <a:latin typeface="Baskerville Old Face" panose="02020602080505020303" pitchFamily="18" charset="0"/>
              </a:rPr>
              <a:t>. </a:t>
            </a:r>
          </a:p>
          <a:p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1743958" y="4509389"/>
            <a:ext cx="78940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En la validación se contó con la presencia de los miembros de la comunidad para que tengan conocimiento del Plan de capacitación y fueron  ellos quienes aprobaron el mencionado plan.</a:t>
            </a:r>
            <a:endParaRPr lang="es-ES" sz="2200" dirty="0">
              <a:solidFill>
                <a:schemeClr val="tx1">
                  <a:lumMod val="95000"/>
                  <a:lumOff val="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9044199" y="200013"/>
            <a:ext cx="2644218" cy="1037036"/>
          </a:xfrm>
        </p:spPr>
        <p:txBody>
          <a:bodyPr>
            <a:noAutofit/>
          </a:bodyPr>
          <a:lstStyle/>
          <a:p>
            <a:pPr algn="r"/>
            <a: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METODOLOGÍA</a:t>
            </a:r>
            <a:b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</a:br>
            <a:endParaRPr lang="es-ES" sz="2400" b="1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3921550" y="2309567"/>
            <a:ext cx="3318235" cy="139516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REUNIÓN CON LA COMUNIDAD</a:t>
            </a:r>
            <a:endParaRPr lang="es-E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66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84703" y="1283934"/>
            <a:ext cx="2581725" cy="4308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just"/>
            <a:r>
              <a:rPr lang="es-ES" sz="22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Atractivos turísticos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0" t="36135" r="36087" b="27343"/>
          <a:stretch/>
        </p:blipFill>
        <p:spPr>
          <a:xfrm>
            <a:off x="6692478" y="1499378"/>
            <a:ext cx="2489588" cy="1867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2276">
            <a:off x="232501" y="4605205"/>
            <a:ext cx="2858376" cy="198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1322">
            <a:off x="6170014" y="4271552"/>
            <a:ext cx="3126036" cy="2135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97031">
            <a:off x="4112058" y="1394469"/>
            <a:ext cx="2230794" cy="258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45573">
            <a:off x="392746" y="2042184"/>
            <a:ext cx="3261643" cy="2267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75140">
            <a:off x="9456840" y="3637061"/>
            <a:ext cx="2578832" cy="3011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4211" y="1634104"/>
            <a:ext cx="2498772" cy="187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8928653" y="213678"/>
            <a:ext cx="2606510" cy="810793"/>
          </a:xfrm>
        </p:spPr>
        <p:txBody>
          <a:bodyPr>
            <a:normAutofit/>
          </a:bodyPr>
          <a:lstStyle/>
          <a:p>
            <a:pPr algn="r"/>
            <a:r>
              <a:rPr lang="es-ES" sz="2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RESULTADOS</a:t>
            </a:r>
            <a:endParaRPr lang="es-ES" sz="24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9" name="Marcador de contenido 2"/>
          <p:cNvSpPr>
            <a:spLocks noGrp="1"/>
          </p:cNvSpPr>
          <p:nvPr>
            <p:ph idx="1"/>
          </p:nvPr>
        </p:nvSpPr>
        <p:spPr>
          <a:xfrm>
            <a:off x="1928965" y="750732"/>
            <a:ext cx="6596980" cy="565265"/>
          </a:xfrm>
        </p:spPr>
        <p:txBody>
          <a:bodyPr/>
          <a:lstStyle/>
          <a:p>
            <a:pPr algn="ctr"/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Oferta </a:t>
            </a:r>
            <a:r>
              <a:rPr lang="es-ES" sz="2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turística real de la comunidad Chilmá </a:t>
            </a:r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Bajo</a:t>
            </a:r>
          </a:p>
          <a:p>
            <a:pPr algn="ctr"/>
            <a:endParaRPr lang="es-ES" b="1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9"/>
          <a:srcRect l="7572" t="6361" r="9252" b="15451"/>
          <a:stretch/>
        </p:blipFill>
        <p:spPr>
          <a:xfrm>
            <a:off x="3414171" y="4622534"/>
            <a:ext cx="2470954" cy="173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02177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33298" y="254132"/>
            <a:ext cx="2606510" cy="810793"/>
          </a:xfrm>
        </p:spPr>
        <p:txBody>
          <a:bodyPr>
            <a:normAutofit/>
          </a:bodyPr>
          <a:lstStyle/>
          <a:p>
            <a:pPr algn="r"/>
            <a:r>
              <a:rPr lang="es-ES" sz="2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RESULTADOS</a:t>
            </a:r>
            <a:endParaRPr lang="es-ES" sz="24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03905" y="1168279"/>
            <a:ext cx="2603795" cy="4308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just"/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Atractivos turísticos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6"/>
          <a:stretch/>
        </p:blipFill>
        <p:spPr>
          <a:xfrm rot="599574">
            <a:off x="401235" y="4311971"/>
            <a:ext cx="2596424" cy="250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6" t="8700" r="3565" b="21986"/>
          <a:stretch/>
        </p:blipFill>
        <p:spPr>
          <a:xfrm rot="4659004">
            <a:off x="995246" y="2224270"/>
            <a:ext cx="2363525" cy="1630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81" y="1544724"/>
            <a:ext cx="3367768" cy="2400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977">
            <a:off x="3983711" y="4463656"/>
            <a:ext cx="3420042" cy="219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68321">
            <a:off x="8290307" y="4213170"/>
            <a:ext cx="3131638" cy="2182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237" y="1371694"/>
            <a:ext cx="3044538" cy="2285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1850276" y="680757"/>
            <a:ext cx="6596980" cy="565265"/>
          </a:xfrm>
        </p:spPr>
        <p:txBody>
          <a:bodyPr/>
          <a:lstStyle/>
          <a:p>
            <a:pPr algn="ctr"/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Oferta </a:t>
            </a:r>
            <a:r>
              <a:rPr lang="es-ES" sz="2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turística real de la comunidad Chilmá </a:t>
            </a:r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Bajo</a:t>
            </a:r>
          </a:p>
          <a:p>
            <a:pPr algn="ctr"/>
            <a:endParaRPr lang="es-ES" b="1" dirty="0" smtClean="0"/>
          </a:p>
        </p:txBody>
      </p:sp>
    </p:spTree>
    <p:extLst>
      <p:ext uri="{BB962C8B-B14F-4D97-AF65-F5344CB8AC3E}">
        <p14:creationId xmlns:p14="http://schemas.microsoft.com/office/powerpoint/2010/main" val="1197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45486" y="552028"/>
            <a:ext cx="2874960" cy="615653"/>
          </a:xfrm>
        </p:spPr>
        <p:txBody>
          <a:bodyPr>
            <a:normAutofit fontScale="90000"/>
          </a:bodyPr>
          <a:lstStyle/>
          <a:p>
            <a:pPr algn="r"/>
            <a: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RESULTADOS</a:t>
            </a:r>
            <a:r>
              <a:rPr lang="es-ES" dirty="0" smtClean="0">
                <a:solidFill>
                  <a:srgbClr val="C00000"/>
                </a:solidFill>
              </a:rPr>
              <a:t/>
            </a:r>
            <a:br>
              <a:rPr lang="es-ES" dirty="0" smtClean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0632" y="1050042"/>
            <a:ext cx="6596980" cy="565265"/>
          </a:xfrm>
        </p:spPr>
        <p:txBody>
          <a:bodyPr/>
          <a:lstStyle/>
          <a:p>
            <a:pPr algn="ctr"/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Oferta </a:t>
            </a:r>
            <a:r>
              <a:rPr lang="es-ES" sz="2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turística real de la comunidad Chilmá </a:t>
            </a:r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Bajo</a:t>
            </a:r>
          </a:p>
          <a:p>
            <a:pPr algn="ctr"/>
            <a:endParaRPr lang="es-ES" b="1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4604652" y="2692134"/>
            <a:ext cx="3206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dirty="0" smtClean="0">
                <a:latin typeface="Baskerville Old Face" panose="02020602080505020303" pitchFamily="18" charset="0"/>
              </a:rPr>
              <a:t>Finca Legado Pasto. </a:t>
            </a:r>
          </a:p>
          <a:p>
            <a:pPr algn="r"/>
            <a:r>
              <a:rPr lang="es-ES" sz="2000" dirty="0" smtClean="0">
                <a:latin typeface="Baskerville Old Face" panose="02020602080505020303" pitchFamily="18" charset="0"/>
              </a:rPr>
              <a:t>Propiedad de la Sra. </a:t>
            </a:r>
            <a:r>
              <a:rPr lang="es-ES" sz="2000" dirty="0" err="1" smtClean="0">
                <a:latin typeface="Baskerville Old Face" panose="02020602080505020303" pitchFamily="18" charset="0"/>
              </a:rPr>
              <a:t>Elsira</a:t>
            </a:r>
            <a:r>
              <a:rPr lang="es-ES" sz="2000" dirty="0" smtClean="0">
                <a:latin typeface="Baskerville Old Face" panose="02020602080505020303" pitchFamily="18" charset="0"/>
              </a:rPr>
              <a:t> Ruano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110042" y="4616955"/>
            <a:ext cx="35684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latin typeface="Baskerville Old Face" panose="02020602080505020303" pitchFamily="18" charset="0"/>
              </a:rPr>
              <a:t>Finca Paraíso. </a:t>
            </a:r>
          </a:p>
          <a:p>
            <a:r>
              <a:rPr lang="es-ES" sz="2000" dirty="0" smtClean="0">
                <a:latin typeface="Baskerville Old Face" panose="02020602080505020303" pitchFamily="18" charset="0"/>
              </a:rPr>
              <a:t>Propiedad del Sr. Geraldo </a:t>
            </a:r>
            <a:r>
              <a:rPr lang="es-ES" sz="2000" dirty="0" err="1" smtClean="0">
                <a:latin typeface="Baskerville Old Face" panose="02020602080505020303" pitchFamily="18" charset="0"/>
              </a:rPr>
              <a:t>Chalapud</a:t>
            </a:r>
            <a:endParaRPr lang="es-ES" sz="2000" dirty="0" smtClean="0">
              <a:latin typeface="Baskerville Old Face" panose="02020602080505020303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958275" y="4616955"/>
            <a:ext cx="34118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>
                <a:latin typeface="Baskerville Old Face" panose="02020602080505020303" pitchFamily="18" charset="0"/>
              </a:rPr>
              <a:t>Servicios de la comunidad está </a:t>
            </a:r>
          </a:p>
          <a:p>
            <a:pPr algn="just"/>
            <a:r>
              <a:rPr lang="es-ES" sz="2000" dirty="0" smtClean="0">
                <a:latin typeface="Baskerville Old Face" panose="02020602080505020303" pitchFamily="18" charset="0"/>
              </a:rPr>
              <a:t>también la tienda de la </a:t>
            </a:r>
          </a:p>
          <a:p>
            <a:pPr algn="just"/>
            <a:r>
              <a:rPr lang="es-ES" sz="2000" dirty="0" smtClean="0">
                <a:latin typeface="Baskerville Old Face" panose="02020602080505020303" pitchFamily="18" charset="0"/>
              </a:rPr>
              <a:t>familia Ruano Erazo</a:t>
            </a:r>
            <a:endParaRPr lang="es-ES" sz="2000" dirty="0">
              <a:latin typeface="Baskerville Old Face" panose="02020602080505020303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173" y="1577366"/>
            <a:ext cx="3400273" cy="2550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35" y="3675484"/>
            <a:ext cx="3594298" cy="2434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ángulo 8"/>
          <p:cNvSpPr/>
          <p:nvPr/>
        </p:nvSpPr>
        <p:spPr>
          <a:xfrm>
            <a:off x="717329" y="1938277"/>
            <a:ext cx="164660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b="0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 Old Face" panose="02020602080505020303" pitchFamily="18" charset="0"/>
              </a:rPr>
              <a:t>SERVICIOS</a:t>
            </a:r>
            <a:endParaRPr lang="es-ES" sz="22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1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2473" y="4376572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22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</a:rPr>
              <a:t>En cuanto a la </a:t>
            </a:r>
            <a:r>
              <a:rPr lang="es-ES" sz="2200" b="1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</a:rPr>
              <a:t>seguridad</a:t>
            </a:r>
            <a:r>
              <a:rPr lang="es-ES" sz="22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</a:rPr>
              <a:t> en la comunidad, se evidenció que no existe ningún puesto de vigilancia policial, ni tampoco se realizan patrullajes. </a:t>
            </a:r>
            <a:endParaRPr lang="es-ES" sz="2200" dirty="0">
              <a:latin typeface="Baskerville Old Face" panose="02020602080505020303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04720" y="1964744"/>
            <a:ext cx="56947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</a:rPr>
              <a:t>Con respecto de la </a:t>
            </a:r>
            <a:r>
              <a:rPr lang="es-ES" sz="2200" b="1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</a:rPr>
              <a:t>accesibilidad</a:t>
            </a:r>
            <a:r>
              <a:rPr lang="es-ES" sz="22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</a:rPr>
              <a:t> a Chilmá Bajo, las vías de acceso son de segundo orden  y se encuentran lastradas</a:t>
            </a:r>
            <a:endParaRPr lang="es-ES" sz="2200" dirty="0">
              <a:latin typeface="Baskerville Old Face" panose="02020602080505020303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796" y="1142486"/>
            <a:ext cx="3645093" cy="2705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1502925" y="577221"/>
            <a:ext cx="6596980" cy="565265"/>
          </a:xfrm>
        </p:spPr>
        <p:txBody>
          <a:bodyPr/>
          <a:lstStyle/>
          <a:p>
            <a:pPr algn="ctr"/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Oferta </a:t>
            </a:r>
            <a:r>
              <a:rPr lang="es-ES" sz="2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turística real de la comunidad Chilmá </a:t>
            </a:r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Bajo</a:t>
            </a:r>
          </a:p>
          <a:p>
            <a:pPr algn="ctr"/>
            <a:endParaRPr lang="es-ES" b="1" dirty="0" smtClean="0"/>
          </a:p>
        </p:txBody>
      </p:sp>
      <p:sp>
        <p:nvSpPr>
          <p:cNvPr id="7" name="Rectángulo 6"/>
          <p:cNvSpPr/>
          <p:nvPr/>
        </p:nvSpPr>
        <p:spPr>
          <a:xfrm>
            <a:off x="791035" y="1188377"/>
            <a:ext cx="164660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b="0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 Old Face" panose="02020602080505020303" pitchFamily="18" charset="0"/>
              </a:rPr>
              <a:t>SERVICIOS</a:t>
            </a:r>
            <a:endParaRPr lang="es-ES" sz="22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745486" y="552028"/>
            <a:ext cx="2874960" cy="615653"/>
          </a:xfrm>
        </p:spPr>
        <p:txBody>
          <a:bodyPr>
            <a:normAutofit fontScale="90000"/>
          </a:bodyPr>
          <a:lstStyle/>
          <a:p>
            <a:pPr algn="r"/>
            <a: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RESULTADOS</a:t>
            </a:r>
            <a:r>
              <a:rPr lang="es-ES" dirty="0" smtClean="0">
                <a:solidFill>
                  <a:srgbClr val="C00000"/>
                </a:solidFill>
              </a:rPr>
              <a:t/>
            </a:r>
            <a:br>
              <a:rPr lang="es-ES" dirty="0" smtClean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02" y="3964512"/>
            <a:ext cx="4043609" cy="2695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500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8780" y="364735"/>
            <a:ext cx="2243364" cy="643419"/>
          </a:xfrm>
        </p:spPr>
        <p:txBody>
          <a:bodyPr>
            <a:normAutofit fontScale="90000"/>
          </a:bodyPr>
          <a:lstStyle/>
          <a:p>
            <a:pPr algn="r"/>
            <a:r>
              <a:rPr lang="es-ES" sz="2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RESULTADOS</a:t>
            </a:r>
            <a:r>
              <a:rPr lang="es-ES" dirty="0" smtClean="0">
                <a:solidFill>
                  <a:srgbClr val="C00000"/>
                </a:solidFill>
              </a:rPr>
              <a:t/>
            </a:r>
            <a:br>
              <a:rPr lang="es-ES" dirty="0" smtClean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6909" y="403811"/>
            <a:ext cx="6596980" cy="565265"/>
          </a:xfrm>
        </p:spPr>
        <p:txBody>
          <a:bodyPr/>
          <a:lstStyle/>
          <a:p>
            <a:pPr algn="ctr"/>
            <a:r>
              <a:rPr lang="es-ES" sz="22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Oferta </a:t>
            </a:r>
            <a:r>
              <a:rPr lang="es-ES" sz="22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turística real de la comunidad Chilmá </a:t>
            </a:r>
            <a:r>
              <a:rPr lang="es-ES" sz="22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Bajo</a:t>
            </a:r>
          </a:p>
          <a:p>
            <a:pPr algn="ctr"/>
            <a:endParaRPr lang="es-ES" b="1" dirty="0" smtClean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12" y="1223597"/>
            <a:ext cx="11557261" cy="729530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2549" y="792710"/>
            <a:ext cx="39132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  <a:ea typeface="Calibri" panose="020F0502020204030204" pitchFamily="34" charset="0"/>
              </a:rPr>
              <a:t>ACTIVIDADES TURÍSTICAS </a:t>
            </a:r>
            <a:endParaRPr lang="es-ES" sz="22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7828" t="5853" r="9169" b="13887"/>
          <a:stretch/>
        </p:blipFill>
        <p:spPr>
          <a:xfrm>
            <a:off x="6099142" y="3353877"/>
            <a:ext cx="2789749" cy="1517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8300" t="5611" r="8902" b="14192"/>
          <a:stretch/>
        </p:blipFill>
        <p:spPr>
          <a:xfrm>
            <a:off x="3110261" y="3229158"/>
            <a:ext cx="2753212" cy="1766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858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8433" y="452079"/>
            <a:ext cx="5437650" cy="556076"/>
          </a:xfrm>
        </p:spPr>
        <p:txBody>
          <a:bodyPr/>
          <a:lstStyle/>
          <a:p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Caracterización </a:t>
            </a:r>
            <a:r>
              <a:rPr lang="es-ES" sz="2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de la comunidad</a:t>
            </a:r>
          </a:p>
          <a:p>
            <a:endParaRPr lang="es-ES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73055167"/>
              </p:ext>
            </p:extLst>
          </p:nvPr>
        </p:nvGraphicFramePr>
        <p:xfrm>
          <a:off x="5542960" y="1008154"/>
          <a:ext cx="6394515" cy="3201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343768" y="4065687"/>
            <a:ext cx="10336694" cy="2355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es-ES" sz="20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conformación de los hogares entrevistados: </a:t>
            </a: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es-ES" sz="20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27 % de los hogares son formados por familias en las que el número de personas es 3 miembros</a:t>
            </a: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es-ES" sz="20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21% de  familias está formada por cinco miembros</a:t>
            </a: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es-ES" sz="20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16% tenemos familias de cuatro y de siete miembros</a:t>
            </a: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es-ES" sz="20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5% familias grandes de nueve, diez y doce miembros  </a:t>
            </a:r>
            <a:endParaRPr lang="es-ES" sz="2000" dirty="0">
              <a:effectLst/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9558780" y="364735"/>
            <a:ext cx="2243364" cy="643419"/>
          </a:xfrm>
        </p:spPr>
        <p:txBody>
          <a:bodyPr>
            <a:normAutofit fontScale="90000"/>
          </a:bodyPr>
          <a:lstStyle/>
          <a:p>
            <a:pPr algn="r"/>
            <a:r>
              <a:rPr lang="es-ES" sz="2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RESULTADOS</a:t>
            </a:r>
            <a:r>
              <a:rPr lang="es-ES" dirty="0" smtClean="0">
                <a:solidFill>
                  <a:srgbClr val="C00000"/>
                </a:solidFill>
              </a:rPr>
              <a:t/>
            </a:r>
            <a:br>
              <a:rPr lang="es-ES" dirty="0" smtClean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7601" t="6158" r="7228" b="11974"/>
          <a:stretch/>
        </p:blipFill>
        <p:spPr>
          <a:xfrm>
            <a:off x="452485" y="1008154"/>
            <a:ext cx="3591613" cy="194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195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5739" y="1475853"/>
            <a:ext cx="5366706" cy="2083614"/>
          </a:xfrm>
        </p:spPr>
        <p:txBody>
          <a:bodyPr>
            <a:normAutofit/>
          </a:bodyPr>
          <a:lstStyle/>
          <a:p>
            <a:r>
              <a:rPr lang="es-ES" sz="2200" dirty="0" smtClean="0">
                <a:latin typeface="Baskerville Old Face" panose="02020602080505020303" pitchFamily="18" charset="0"/>
              </a:rPr>
              <a:t>Agricultura </a:t>
            </a:r>
            <a:r>
              <a:rPr lang="es-ES" sz="2200" dirty="0">
                <a:latin typeface="Baskerville Old Face" panose="02020602080505020303" pitchFamily="18" charset="0"/>
              </a:rPr>
              <a:t>(16 personas) seguido por amas de casa (labores del hogar), </a:t>
            </a:r>
            <a:r>
              <a:rPr lang="es-ES" sz="2200" dirty="0" smtClean="0">
                <a:latin typeface="Baskerville Old Face" panose="02020602080505020303" pitchFamily="18" charset="0"/>
              </a:rPr>
              <a:t>luego </a:t>
            </a:r>
            <a:r>
              <a:rPr lang="es-ES" sz="2200" dirty="0">
                <a:latin typeface="Baskerville Old Face" panose="02020602080505020303" pitchFamily="18" charset="0"/>
              </a:rPr>
              <a:t>jornalero, música, turismo, comercio, ganadería y docencia. 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052272"/>
              </p:ext>
            </p:extLst>
          </p:nvPr>
        </p:nvGraphicFramePr>
        <p:xfrm>
          <a:off x="6617435" y="2813182"/>
          <a:ext cx="5337000" cy="2715993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471120"/>
                <a:gridCol w="2845282"/>
                <a:gridCol w="1020598"/>
              </a:tblGrid>
              <a:tr h="53589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Tiempo </a:t>
                      </a:r>
                      <a:endParaRPr lang="es-E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Número de familias</a:t>
                      </a:r>
                      <a:endParaRPr lang="es-E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Porcentaje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502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 años o menos</a:t>
                      </a:r>
                      <a:endParaRPr lang="es-E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</a:t>
                      </a:r>
                      <a:endParaRPr lang="es-E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11%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502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11 a 15 años</a:t>
                      </a:r>
                      <a:endParaRPr lang="es-E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</a:t>
                      </a:r>
                      <a:endParaRPr lang="es-E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11%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502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15 a 20 años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</a:t>
                      </a:r>
                      <a:endParaRPr lang="es-E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11%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502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Más de 20 años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13</a:t>
                      </a:r>
                      <a:endParaRPr lang="es-E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67%</a:t>
                      </a:r>
                      <a:endParaRPr lang="es-E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6059586" y="1563553"/>
            <a:ext cx="55499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Tiempo que los entrevistados viven en la </a:t>
            </a:r>
          </a:p>
          <a:p>
            <a:pPr algn="ctr"/>
            <a:r>
              <a:rPr lang="es-ES" sz="2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comunidad</a:t>
            </a:r>
            <a:endParaRPr lang="es-ES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SONY\Pictures\CHILMA BAJO\DSC051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7" y="2999991"/>
            <a:ext cx="2926871" cy="1807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7" name="Picture 3" descr="C:\Users\SONY\Pictures\CHILMA BAJO\DSC051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9600" y="-130302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ONY\Pictures\CHILMA BAJO\DSC051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106"/>
          <a:stretch/>
        </p:blipFill>
        <p:spPr bwMode="auto">
          <a:xfrm>
            <a:off x="3329569" y="3025453"/>
            <a:ext cx="2418933" cy="2740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9558780" y="364735"/>
            <a:ext cx="2243364" cy="643419"/>
          </a:xfrm>
        </p:spPr>
        <p:txBody>
          <a:bodyPr>
            <a:normAutofit fontScale="90000"/>
          </a:bodyPr>
          <a:lstStyle/>
          <a:p>
            <a:pPr algn="r"/>
            <a:r>
              <a:rPr lang="es-ES" sz="2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RESULTADOS</a:t>
            </a:r>
            <a:r>
              <a:rPr lang="es-ES" dirty="0" smtClean="0">
                <a:solidFill>
                  <a:srgbClr val="C00000"/>
                </a:solidFill>
              </a:rPr>
              <a:t/>
            </a:r>
            <a:br>
              <a:rPr lang="es-ES" dirty="0" smtClean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210267" y="405736"/>
            <a:ext cx="5437650" cy="556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Caracterización de la comunidad</a:t>
            </a:r>
          </a:p>
          <a:p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8002" t="5416" r="9874" b="14061"/>
          <a:stretch/>
        </p:blipFill>
        <p:spPr>
          <a:xfrm>
            <a:off x="210267" y="4958499"/>
            <a:ext cx="2926871" cy="1614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049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3504" y="1492624"/>
            <a:ext cx="10782300" cy="1532964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dirty="0" smtClean="0">
                <a:latin typeface="Bell MT" panose="02020503060305020303" pitchFamily="18" charset="0"/>
              </a:rPr>
              <a:t>UNIVERSIDAD TÉCNICA DEL NORTE</a:t>
            </a:r>
            <a:br>
              <a:rPr lang="es-ES" sz="4000" dirty="0" smtClean="0">
                <a:latin typeface="Bell MT" panose="02020503060305020303" pitchFamily="18" charset="0"/>
              </a:rPr>
            </a:br>
            <a:r>
              <a:rPr lang="es-ES" sz="4000" dirty="0" smtClean="0">
                <a:latin typeface="Bell MT" panose="02020503060305020303" pitchFamily="18" charset="0"/>
              </a:rPr>
              <a:t/>
            </a:r>
            <a:br>
              <a:rPr lang="es-ES" sz="4000" dirty="0" smtClean="0">
                <a:latin typeface="Bell MT" panose="02020503060305020303" pitchFamily="18" charset="0"/>
              </a:rPr>
            </a:br>
            <a:r>
              <a:rPr lang="es-ES" sz="4000" dirty="0" smtClean="0">
                <a:latin typeface="Bell MT" panose="02020503060305020303" pitchFamily="18" charset="0"/>
              </a:rPr>
              <a:t>INSTITUTO DE POSTGRADO</a:t>
            </a:r>
            <a:r>
              <a:rPr lang="es-ES" sz="7200" dirty="0" smtClean="0"/>
              <a:t/>
            </a:r>
            <a:br>
              <a:rPr lang="es-ES" sz="7200" dirty="0" smtClean="0"/>
            </a:br>
            <a:endParaRPr lang="es-ES" sz="7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03505" y="2474259"/>
            <a:ext cx="10782300" cy="4383741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s-ES" sz="9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MAESTRIA EN ECOTURISMO EN ÁREAS PROTEGIDAS</a:t>
            </a:r>
            <a:endParaRPr lang="es-ES" sz="9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es-ES" sz="9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 </a:t>
            </a:r>
          </a:p>
          <a:p>
            <a:pPr algn="ctr">
              <a:lnSpc>
                <a:spcPct val="170000"/>
              </a:lnSpc>
            </a:pPr>
            <a:r>
              <a:rPr lang="es-ES" sz="9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9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PLAN DE CAPACITACIÓN EN TURISMO RURAL SUSTENTABLE PARA LA COMUNIDAD DE CHILMÁ BAJO, PROVINCIA DEL CARCHI</a:t>
            </a:r>
            <a:r>
              <a:rPr lang="es-ES" sz="9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algn="ctr"/>
            <a:endParaRPr lang="es-ES" sz="4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s-ES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es-E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s-ES" sz="6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r>
              <a:rPr lang="es-ES" sz="8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MAESTRANTE</a:t>
            </a:r>
            <a:r>
              <a:rPr lang="es-ES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JOHANA MILENA MORILLO CORTEZ</a:t>
            </a:r>
          </a:p>
          <a:p>
            <a:r>
              <a:rPr lang="es-ES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TUTOR: DR. JOSÉ ALI MONCADA</a:t>
            </a:r>
          </a:p>
          <a:p>
            <a:pPr algn="r"/>
            <a:endParaRPr lang="es-E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r"/>
            <a:r>
              <a:rPr lang="es-ES" sz="6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IBARRA, OCTUBRE  </a:t>
            </a:r>
            <a:r>
              <a:rPr lang="es-ES" sz="6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2016</a:t>
            </a:r>
          </a:p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022" y="235324"/>
            <a:ext cx="12668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612" y="235324"/>
            <a:ext cx="1251222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54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Llamada de flecha izquierda y derecha"/>
          <p:cNvSpPr/>
          <p:nvPr/>
        </p:nvSpPr>
        <p:spPr>
          <a:xfrm>
            <a:off x="2597239" y="3103808"/>
            <a:ext cx="6542468" cy="1094704"/>
          </a:xfrm>
          <a:prstGeom prst="leftRightArrow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DESARROLLO DE TURISMO</a:t>
            </a:r>
            <a:endParaRPr lang="es-ES" sz="2400" b="1" dirty="0"/>
          </a:p>
        </p:txBody>
      </p:sp>
      <p:sp>
        <p:nvSpPr>
          <p:cNvPr id="4" name="3 Rectángulo"/>
          <p:cNvSpPr/>
          <p:nvPr/>
        </p:nvSpPr>
        <p:spPr>
          <a:xfrm>
            <a:off x="4949780" y="5177307"/>
            <a:ext cx="1828800" cy="13522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POSITIVO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9463825" y="2975019"/>
            <a:ext cx="1828800" cy="13522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ALTERNATIVA DE PROGRESO</a:t>
            </a:r>
            <a:endParaRPr lang="es-ES" dirty="0"/>
          </a:p>
        </p:txBody>
      </p:sp>
      <p:sp>
        <p:nvSpPr>
          <p:cNvPr id="6" name="5 Flecha abajo"/>
          <p:cNvSpPr/>
          <p:nvPr/>
        </p:nvSpPr>
        <p:spPr>
          <a:xfrm>
            <a:off x="5544354" y="4198513"/>
            <a:ext cx="648238" cy="759854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613892" y="2846231"/>
            <a:ext cx="1828800" cy="13522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GENERA BENEFICIOS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4949780" y="641795"/>
            <a:ext cx="1828800" cy="13522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NUEVA OPCION DE TRABAJO</a:t>
            </a:r>
            <a:endParaRPr lang="es-ES" dirty="0"/>
          </a:p>
        </p:txBody>
      </p:sp>
      <p:sp>
        <p:nvSpPr>
          <p:cNvPr id="10" name="9 Flecha abajo"/>
          <p:cNvSpPr/>
          <p:nvPr/>
        </p:nvSpPr>
        <p:spPr>
          <a:xfrm rot="10800000">
            <a:off x="5510010" y="2202286"/>
            <a:ext cx="648238" cy="899374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9530500" y="402443"/>
            <a:ext cx="2243364" cy="643419"/>
          </a:xfrm>
        </p:spPr>
        <p:txBody>
          <a:bodyPr>
            <a:normAutofit fontScale="90000"/>
          </a:bodyPr>
          <a:lstStyle/>
          <a:p>
            <a:pPr algn="r"/>
            <a:r>
              <a:rPr lang="es-ES" sz="2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RESULTADOS</a:t>
            </a:r>
            <a:r>
              <a:rPr lang="es-ES" dirty="0" smtClean="0">
                <a:solidFill>
                  <a:srgbClr val="C00000"/>
                </a:solidFill>
              </a:rPr>
              <a:t/>
            </a:r>
            <a:br>
              <a:rPr lang="es-ES" dirty="0" smtClean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210267" y="405736"/>
            <a:ext cx="5437650" cy="556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Caracterización de la comunidad</a:t>
            </a:r>
          </a:p>
          <a:p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8352148" y="5571067"/>
            <a:ext cx="3689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JUSTIFICA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PLAN DE CAPACITACIÓN</a:t>
            </a:r>
          </a:p>
        </p:txBody>
      </p:sp>
    </p:spTree>
    <p:extLst>
      <p:ext uri="{BB962C8B-B14F-4D97-AF65-F5344CB8AC3E}">
        <p14:creationId xmlns:p14="http://schemas.microsoft.com/office/powerpoint/2010/main" val="365782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969568367"/>
              </p:ext>
            </p:extLst>
          </p:nvPr>
        </p:nvGraphicFramePr>
        <p:xfrm>
          <a:off x="5435665" y="961812"/>
          <a:ext cx="6554299" cy="3731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1533514" y="5130439"/>
            <a:ext cx="8391052" cy="14219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>
              <a:lnSpc>
                <a:spcPct val="150000"/>
              </a:lnSpc>
              <a:spcAft>
                <a:spcPts val="0"/>
              </a:spcAft>
            </a:pPr>
            <a:r>
              <a:rPr lang="es-ES" sz="20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89% de los entrevistados pertenecen a alguna forma de organización como miembros y como es normal los representantes con funciones directivas de las mismas constituyen un  11%.</a:t>
            </a:r>
            <a:endParaRPr lang="es-ES" sz="20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82494" y="1220987"/>
            <a:ext cx="4743718" cy="3108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800" b="1" dirty="0"/>
              <a:t>El 84% de las personas </a:t>
            </a:r>
            <a:endParaRPr lang="es-ES" sz="2800" b="1" dirty="0" smtClean="0"/>
          </a:p>
          <a:p>
            <a:pPr algn="ctr"/>
            <a:r>
              <a:rPr lang="es-ES" sz="2800" b="1" dirty="0" smtClean="0"/>
              <a:t>entrevistadas </a:t>
            </a:r>
            <a:r>
              <a:rPr lang="es-ES" sz="2800" b="1" dirty="0"/>
              <a:t>tienen la </a:t>
            </a:r>
            <a:endParaRPr lang="es-ES" sz="2800" b="1" dirty="0" smtClean="0"/>
          </a:p>
          <a:p>
            <a:pPr algn="ctr"/>
            <a:r>
              <a:rPr lang="es-ES" sz="2800" b="1" dirty="0" smtClean="0"/>
              <a:t>disposición </a:t>
            </a:r>
            <a:r>
              <a:rPr lang="es-ES" sz="2800" b="1" dirty="0"/>
              <a:t>para participar </a:t>
            </a:r>
            <a:endParaRPr lang="es-ES" sz="2800" b="1" dirty="0" smtClean="0"/>
          </a:p>
          <a:p>
            <a:pPr algn="ctr"/>
            <a:r>
              <a:rPr lang="es-ES" sz="2800" b="1" dirty="0" smtClean="0"/>
              <a:t>en </a:t>
            </a:r>
            <a:r>
              <a:rPr lang="es-ES" sz="2800" b="1" dirty="0"/>
              <a:t>actividades turísticas  en la </a:t>
            </a:r>
            <a:endParaRPr lang="es-ES" sz="2800" b="1" dirty="0" smtClean="0"/>
          </a:p>
          <a:p>
            <a:pPr algn="ctr"/>
            <a:r>
              <a:rPr lang="es-ES" sz="2800" b="1" dirty="0" smtClean="0"/>
              <a:t>comunidad</a:t>
            </a:r>
            <a:r>
              <a:rPr lang="es-ES" sz="2800" b="1" dirty="0"/>
              <a:t>, mientras que </a:t>
            </a:r>
            <a:endParaRPr lang="es-ES" sz="2800" b="1" dirty="0" smtClean="0"/>
          </a:p>
          <a:p>
            <a:pPr algn="ctr"/>
            <a:r>
              <a:rPr lang="es-ES" sz="2800" b="1" dirty="0" smtClean="0"/>
              <a:t>un </a:t>
            </a:r>
            <a:r>
              <a:rPr lang="es-ES" sz="2800" b="1" dirty="0"/>
              <a:t>16% manifiesta que </a:t>
            </a:r>
            <a:endParaRPr lang="es-ES" sz="2800" b="1" dirty="0" smtClean="0"/>
          </a:p>
          <a:p>
            <a:pPr algn="ctr"/>
            <a:r>
              <a:rPr lang="es-ES" sz="2800" b="1" dirty="0" smtClean="0"/>
              <a:t>no </a:t>
            </a:r>
            <a:r>
              <a:rPr lang="es-ES" sz="2800" b="1" dirty="0"/>
              <a:t>es de su interés </a:t>
            </a: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210267" y="405736"/>
            <a:ext cx="5437650" cy="556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Caracterización de la comunidad</a:t>
            </a:r>
          </a:p>
          <a:p>
            <a:endParaRPr lang="es-ES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530500" y="402443"/>
            <a:ext cx="2243364" cy="643419"/>
          </a:xfrm>
        </p:spPr>
        <p:txBody>
          <a:bodyPr>
            <a:normAutofit fontScale="90000"/>
          </a:bodyPr>
          <a:lstStyle/>
          <a:p>
            <a:pPr algn="r"/>
            <a:r>
              <a:rPr lang="es-ES" sz="2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RESULTADOS</a:t>
            </a:r>
            <a:r>
              <a:rPr lang="es-ES" dirty="0" smtClean="0">
                <a:solidFill>
                  <a:srgbClr val="C00000"/>
                </a:solidFill>
              </a:rPr>
              <a:t/>
            </a:r>
            <a:br>
              <a:rPr lang="es-ES" dirty="0" smtClean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71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09592" y="798274"/>
            <a:ext cx="4043548" cy="953036"/>
          </a:xfrm>
        </p:spPr>
        <p:txBody>
          <a:bodyPr>
            <a:noAutofit/>
          </a:bodyPr>
          <a:lstStyle/>
          <a:p>
            <a:pPr algn="ctr"/>
            <a:r>
              <a:rPr lang="es-E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P</a:t>
            </a:r>
            <a:r>
              <a:rPr lang="es-ES" sz="2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roblemas </a:t>
            </a:r>
            <a:r>
              <a:rPr lang="es-E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ambientales en la </a:t>
            </a:r>
            <a:r>
              <a:rPr lang="es-ES" sz="2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zona </a:t>
            </a:r>
          </a:p>
        </p:txBody>
      </p:sp>
      <p:pic>
        <p:nvPicPr>
          <p:cNvPr id="3074" name="Picture 2" descr="C:\Users\SONY\Pictures\CHILMA BAJO\DSC053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3" b="8598"/>
          <a:stretch/>
        </p:blipFill>
        <p:spPr bwMode="auto">
          <a:xfrm>
            <a:off x="6374880" y="1406884"/>
            <a:ext cx="5490678" cy="3488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 descr="C:\Users\SONY\Pictures\CHILMA BAJO\DSC053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2" y="3033932"/>
            <a:ext cx="5480565" cy="3392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1259350" y="1883402"/>
            <a:ext cx="338265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Baskerville Old Face" panose="02020602080505020303" pitchFamily="18" charset="0"/>
                <a:cs typeface="Aharoni" pitchFamily="2" charset="-79"/>
              </a:rPr>
              <a:t>La deforestación y </a:t>
            </a:r>
            <a:endParaRPr lang="es-ES" sz="2400" b="1" dirty="0" smtClean="0">
              <a:solidFill>
                <a:srgbClr val="C00000"/>
              </a:solidFill>
              <a:latin typeface="Baskerville Old Face" panose="02020602080505020303" pitchFamily="18" charset="0"/>
              <a:cs typeface="Aharoni" pitchFamily="2" charset="-79"/>
            </a:endParaRPr>
          </a:p>
          <a:p>
            <a:pPr algn="ctr"/>
            <a: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  <a:cs typeface="Aharoni" pitchFamily="2" charset="-79"/>
              </a:rPr>
              <a:t>el </a:t>
            </a:r>
            <a:r>
              <a:rPr lang="es-ES" sz="2400" b="1" dirty="0">
                <a:solidFill>
                  <a:srgbClr val="C00000"/>
                </a:solidFill>
                <a:latin typeface="Baskerville Old Face" panose="02020602080505020303" pitchFamily="18" charset="0"/>
                <a:cs typeface="Aharoni" pitchFamily="2" charset="-79"/>
              </a:rPr>
              <a:t>mal manejo de residuos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7098004" y="5646344"/>
            <a:ext cx="3554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EDUCAR A LA POBLACIÓN </a:t>
            </a:r>
            <a:endParaRPr lang="es-ES" sz="2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530500" y="402443"/>
            <a:ext cx="2243364" cy="643419"/>
          </a:xfrm>
        </p:spPr>
        <p:txBody>
          <a:bodyPr>
            <a:normAutofit fontScale="90000"/>
          </a:bodyPr>
          <a:lstStyle/>
          <a:p>
            <a:pPr algn="r"/>
            <a:r>
              <a:rPr lang="es-ES" sz="2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RESULTADOS</a:t>
            </a:r>
            <a:r>
              <a:rPr lang="es-ES" dirty="0" smtClean="0">
                <a:solidFill>
                  <a:srgbClr val="C00000"/>
                </a:solidFill>
              </a:rPr>
              <a:t/>
            </a:r>
            <a:br>
              <a:rPr lang="es-ES" dirty="0" smtClean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483644" y="357694"/>
            <a:ext cx="5437650" cy="556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Caracterización de la comunidad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60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UTN-MAESTRIA\CHILMA BAJO\DSC054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56" y="3345966"/>
            <a:ext cx="5289352" cy="3215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7" name="6 Rectángulo"/>
          <p:cNvSpPr/>
          <p:nvPr/>
        </p:nvSpPr>
        <p:spPr>
          <a:xfrm>
            <a:off x="-142450" y="1319677"/>
            <a:ext cx="6180789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dirty="0" smtClean="0">
                <a:ln w="0"/>
                <a:latin typeface="Baskerville Old Face" panose="02020602080505020303" pitchFamily="18" charset="0"/>
              </a:rPr>
              <a:t>ACTIVIDADES DE CAPACITACIÓN</a:t>
            </a:r>
            <a:endParaRPr lang="es-ES" sz="2200" dirty="0">
              <a:ln w="0"/>
              <a:latin typeface="Baskerville Old Face" panose="02020602080505020303" pitchFamily="18" charset="0"/>
            </a:endParaRPr>
          </a:p>
        </p:txBody>
      </p:sp>
      <p:graphicFrame>
        <p:nvGraphicFramePr>
          <p:cNvPr id="12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570754"/>
              </p:ext>
            </p:extLst>
          </p:nvPr>
        </p:nvGraphicFramePr>
        <p:xfrm>
          <a:off x="6433622" y="1245013"/>
          <a:ext cx="4863665" cy="3317231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226242"/>
                <a:gridCol w="2637423"/>
              </a:tblGrid>
              <a:tr h="34936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Temas </a:t>
                      </a:r>
                      <a:endParaRPr lang="es-E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Número de entrevistados</a:t>
                      </a:r>
                      <a:endParaRPr lang="es-E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02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Gastronomía</a:t>
                      </a:r>
                      <a:endParaRPr lang="es-E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9</a:t>
                      </a:r>
                      <a:endParaRPr lang="es-E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02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Agricultura orgánica</a:t>
                      </a:r>
                      <a:endParaRPr lang="es-E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02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Hostelería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02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Elaboración de artesanías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02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Senderismo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02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Guianza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02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Otros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02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Educación ambiental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94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Idioma inglés</a:t>
                      </a:r>
                      <a:endParaRPr lang="es-E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E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10 Flecha abajo"/>
          <p:cNvSpPr/>
          <p:nvPr/>
        </p:nvSpPr>
        <p:spPr>
          <a:xfrm>
            <a:off x="1899965" y="2111604"/>
            <a:ext cx="1946171" cy="87332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Arial Rounded MT Bold" pitchFamily="34" charset="0"/>
                <a:cs typeface="Aharoni" pitchFamily="2" charset="-79"/>
              </a:rPr>
              <a:t>89% SI</a:t>
            </a:r>
          </a:p>
          <a:p>
            <a:pPr algn="ctr"/>
            <a:endParaRPr lang="es-ES" sz="1400" b="1" dirty="0">
              <a:latin typeface="Arial Rounded MT Bold" pitchFamily="34" charset="0"/>
              <a:cs typeface="Aharoni" pitchFamily="2" charset="-79"/>
            </a:endParaRPr>
          </a:p>
          <a:p>
            <a:pPr algn="ctr"/>
            <a:r>
              <a:rPr lang="es-ES" sz="1400" b="1" dirty="0">
                <a:latin typeface="Arial Rounded MT Bold" pitchFamily="34" charset="0"/>
                <a:cs typeface="Aharoni" pitchFamily="2" charset="-79"/>
              </a:rPr>
              <a:t> 11% NO</a:t>
            </a:r>
          </a:p>
        </p:txBody>
      </p:sp>
      <p:sp>
        <p:nvSpPr>
          <p:cNvPr id="15" name="Rectángulo 4"/>
          <p:cNvSpPr/>
          <p:nvPr/>
        </p:nvSpPr>
        <p:spPr>
          <a:xfrm>
            <a:off x="6408821" y="698326"/>
            <a:ext cx="49132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smtClean="0">
                <a:solidFill>
                  <a:srgbClr val="C00000"/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</a:rPr>
              <a:t>Temas en los que requieren capacitación</a:t>
            </a:r>
            <a:endParaRPr lang="es-ES" sz="22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483644" y="357694"/>
            <a:ext cx="5437650" cy="556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Caracterización de la comunidad</a:t>
            </a:r>
          </a:p>
          <a:p>
            <a:endParaRPr lang="es-ES" dirty="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9511647" y="357694"/>
            <a:ext cx="2243364" cy="643419"/>
          </a:xfrm>
        </p:spPr>
        <p:txBody>
          <a:bodyPr>
            <a:normAutofit fontScale="90000"/>
          </a:bodyPr>
          <a:lstStyle/>
          <a:p>
            <a:pPr algn="r"/>
            <a:r>
              <a:rPr lang="es-ES" sz="2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RESULTADOS</a:t>
            </a:r>
            <a:r>
              <a:rPr lang="es-ES" dirty="0" smtClean="0">
                <a:solidFill>
                  <a:srgbClr val="C00000"/>
                </a:solidFill>
              </a:rPr>
              <a:t/>
            </a:r>
            <a:br>
              <a:rPr lang="es-ES" dirty="0" smtClean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9280" t="5689" r="8590" b="16874"/>
          <a:stretch/>
        </p:blipFill>
        <p:spPr>
          <a:xfrm>
            <a:off x="6985263" y="4639204"/>
            <a:ext cx="4015817" cy="2129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98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756938776"/>
              </p:ext>
            </p:extLst>
          </p:nvPr>
        </p:nvGraphicFramePr>
        <p:xfrm>
          <a:off x="370625" y="1376490"/>
          <a:ext cx="5077138" cy="4869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8 Marco"/>
          <p:cNvSpPr/>
          <p:nvPr/>
        </p:nvSpPr>
        <p:spPr>
          <a:xfrm>
            <a:off x="6490952" y="2279561"/>
            <a:ext cx="4778062" cy="2876901"/>
          </a:xfrm>
          <a:prstGeom prst="fra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84642" y="2988473"/>
            <a:ext cx="37906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200" dirty="0">
                <a:solidFill>
                  <a:srgbClr val="002060"/>
                </a:solidFill>
                <a:latin typeface="Baskerville Old Face" panose="02020602080505020303" pitchFamily="18" charset="0"/>
                <a:ea typeface="Tahoma" pitchFamily="34" charset="0"/>
                <a:cs typeface="Tahoma" pitchFamily="34" charset="0"/>
              </a:rPr>
              <a:t>79% de aceptación el horario de </a:t>
            </a:r>
            <a:r>
              <a:rPr lang="es-ES" sz="2200" dirty="0" smtClean="0">
                <a:solidFill>
                  <a:srgbClr val="002060"/>
                </a:solidFill>
                <a:latin typeface="Baskerville Old Face" panose="02020602080505020303" pitchFamily="18" charset="0"/>
                <a:ea typeface="Tahoma" pitchFamily="34" charset="0"/>
                <a:cs typeface="Tahoma" pitchFamily="34" charset="0"/>
              </a:rPr>
              <a:t>la  </a:t>
            </a:r>
            <a:r>
              <a:rPr lang="es-ES" sz="2200" b="1" dirty="0">
                <a:solidFill>
                  <a:srgbClr val="002060"/>
                </a:solidFill>
                <a:latin typeface="Baskerville Old Face" panose="02020602080505020303" pitchFamily="18" charset="0"/>
                <a:ea typeface="Tahoma" pitchFamily="34" charset="0"/>
                <a:cs typeface="Tahoma" pitchFamily="34" charset="0"/>
              </a:rPr>
              <a:t>tarde </a:t>
            </a:r>
            <a:r>
              <a:rPr lang="es-ES" sz="2200" b="1" dirty="0" smtClean="0">
                <a:solidFill>
                  <a:srgbClr val="002060"/>
                </a:solidFill>
                <a:latin typeface="Baskerville Old Face" panose="02020602080505020303" pitchFamily="18" charset="0"/>
                <a:ea typeface="Tahoma" pitchFamily="34" charset="0"/>
                <a:cs typeface="Tahoma" pitchFamily="34" charset="0"/>
              </a:rPr>
              <a:t>los fines de semana</a:t>
            </a:r>
            <a:r>
              <a:rPr lang="es-ES" sz="2200" dirty="0" smtClean="0">
                <a:solidFill>
                  <a:srgbClr val="002060"/>
                </a:solidFill>
                <a:latin typeface="Baskerville Old Face" panose="02020602080505020303" pitchFamily="18" charset="0"/>
                <a:ea typeface="Tahoma" pitchFamily="34" charset="0"/>
                <a:cs typeface="Tahoma" pitchFamily="34" charset="0"/>
              </a:rPr>
              <a:t>, acorde </a:t>
            </a:r>
            <a:r>
              <a:rPr lang="es-ES" sz="2200" dirty="0">
                <a:solidFill>
                  <a:srgbClr val="002060"/>
                </a:solidFill>
                <a:latin typeface="Baskerville Old Face" panose="02020602080505020303" pitchFamily="18" charset="0"/>
                <a:ea typeface="Tahoma" pitchFamily="34" charset="0"/>
                <a:cs typeface="Tahoma" pitchFamily="34" charset="0"/>
              </a:rPr>
              <a:t>a las necesidades de la </a:t>
            </a:r>
            <a:r>
              <a:rPr lang="es-ES" sz="2200" dirty="0" smtClean="0">
                <a:solidFill>
                  <a:srgbClr val="002060"/>
                </a:solidFill>
                <a:latin typeface="Baskerville Old Face" panose="02020602080505020303" pitchFamily="18" charset="0"/>
                <a:ea typeface="Tahoma" pitchFamily="34" charset="0"/>
                <a:cs typeface="Tahoma" pitchFamily="34" charset="0"/>
              </a:rPr>
              <a:t>comunidad</a:t>
            </a:r>
            <a:endParaRPr lang="es-ES" sz="2200" dirty="0">
              <a:solidFill>
                <a:srgbClr val="002060"/>
              </a:solidFill>
              <a:latin typeface="Baskerville Old Face" panose="02020602080505020303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7996105" y="1494218"/>
            <a:ext cx="1534395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HORARIO</a:t>
            </a:r>
            <a:endParaRPr lang="es-ES" sz="2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9530500" y="402443"/>
            <a:ext cx="2243364" cy="643419"/>
          </a:xfrm>
        </p:spPr>
        <p:txBody>
          <a:bodyPr>
            <a:normAutofit fontScale="90000"/>
          </a:bodyPr>
          <a:lstStyle/>
          <a:p>
            <a:pPr algn="r"/>
            <a:r>
              <a:rPr lang="es-ES" sz="2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RESULTADOS</a:t>
            </a:r>
            <a:r>
              <a:rPr lang="es-ES" dirty="0" smtClean="0">
                <a:solidFill>
                  <a:srgbClr val="C00000"/>
                </a:solidFill>
              </a:rPr>
              <a:t/>
            </a:r>
            <a:br>
              <a:rPr lang="es-ES" dirty="0" smtClean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1916518" y="489786"/>
            <a:ext cx="5437650" cy="556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Caracterización de la comunidad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316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7688" y="130788"/>
            <a:ext cx="5948093" cy="1658198"/>
          </a:xfrm>
        </p:spPr>
        <p:txBody>
          <a:bodyPr>
            <a:normAutofit/>
          </a:bodyPr>
          <a:lstStyle/>
          <a:p>
            <a:r>
              <a:rPr lang="es-ES" sz="24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PROPUESTA: PLAN DE CAPACITACIÓN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3700" y="1730318"/>
            <a:ext cx="11210544" cy="917050"/>
          </a:xfrm>
        </p:spPr>
        <p:txBody>
          <a:bodyPr>
            <a:normAutofit/>
          </a:bodyPr>
          <a:lstStyle/>
          <a:p>
            <a:pPr algn="just"/>
            <a:r>
              <a:rPr lang="es-ES" sz="2200" b="1" dirty="0" smtClean="0">
                <a:latin typeface="Baskerville Old Face" panose="02020602080505020303" pitchFamily="18" charset="0"/>
              </a:rPr>
              <a:t>OBJETIVO: </a:t>
            </a:r>
            <a:r>
              <a:rPr lang="es-ES" sz="2200" dirty="0" smtClean="0">
                <a:latin typeface="Baskerville Old Face" panose="02020602080505020303" pitchFamily="18" charset="0"/>
              </a:rPr>
              <a:t>Capacitar </a:t>
            </a:r>
            <a:r>
              <a:rPr lang="es-ES" sz="2200" dirty="0">
                <a:latin typeface="Baskerville Old Face" panose="02020602080505020303" pitchFamily="18" charset="0"/>
              </a:rPr>
              <a:t>a la comunidad de Chilmá Bajo en temas vinculados al turismo sustentable, con el fin de consolidar este modelo de turismo en el sector.</a:t>
            </a:r>
          </a:p>
          <a:p>
            <a:endParaRPr lang="es-ES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158211"/>
              </p:ext>
            </p:extLst>
          </p:nvPr>
        </p:nvGraphicFramePr>
        <p:xfrm>
          <a:off x="2250313" y="2647368"/>
          <a:ext cx="7317318" cy="3952645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186200"/>
                <a:gridCol w="4333707"/>
                <a:gridCol w="1797411"/>
              </a:tblGrid>
              <a:tr h="6608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NÚMERO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MÓDULOS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NÚMERO DE HORAS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72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Motivación y ejemplos de  casos exitosos de turismo rural sustentable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6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Gestión del patrimonio natural y cultural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16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6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Interpretación ambiental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30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6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Agroecología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16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6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Operación del turismo sustentable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24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72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Gastronomía y valor agregado de los productos locales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24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60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Total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118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6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30935" y="2097076"/>
            <a:ext cx="4308364" cy="3766185"/>
          </a:xfrm>
        </p:spPr>
        <p:txBody>
          <a:bodyPr>
            <a:noAutofit/>
          </a:bodyPr>
          <a:lstStyle/>
          <a:p>
            <a:pPr lvl="1">
              <a:buFont typeface="Arial" pitchFamily="34" charset="0"/>
              <a:buChar char="•"/>
            </a:pPr>
            <a:r>
              <a:rPr lang="es-ES" sz="2800" b="1" i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Exposiciones</a:t>
            </a:r>
          </a:p>
          <a:p>
            <a:pPr lvl="1">
              <a:buFont typeface="Arial" pitchFamily="34" charset="0"/>
              <a:buChar char="•"/>
            </a:pPr>
            <a:r>
              <a:rPr lang="es-ES" sz="2800" b="1" i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Trabajos </a:t>
            </a:r>
            <a:r>
              <a:rPr lang="es-ES" sz="2800" b="1" i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grupales</a:t>
            </a:r>
          </a:p>
          <a:p>
            <a:pPr lvl="1">
              <a:buFont typeface="Arial" pitchFamily="34" charset="0"/>
              <a:buChar char="•"/>
            </a:pPr>
            <a:r>
              <a:rPr lang="es-ES" sz="2800" b="1" i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Mesas de análisis o mesa </a:t>
            </a:r>
            <a:r>
              <a:rPr lang="es-ES" sz="2800" b="1" i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redonda</a:t>
            </a:r>
          </a:p>
          <a:p>
            <a:pPr lvl="1">
              <a:buFont typeface="Arial" pitchFamily="34" charset="0"/>
              <a:buChar char="•"/>
            </a:pPr>
            <a:r>
              <a:rPr lang="es-ES" sz="2800" b="1" i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Lectura </a:t>
            </a:r>
            <a:r>
              <a:rPr lang="es-ES" sz="2800" b="1" i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comentada</a:t>
            </a:r>
          </a:p>
          <a:p>
            <a:pPr lvl="1">
              <a:buFont typeface="Arial" pitchFamily="34" charset="0"/>
              <a:buChar char="•"/>
            </a:pPr>
            <a:r>
              <a:rPr lang="es-ES" sz="2800" b="1" i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Lluvia de </a:t>
            </a:r>
            <a:r>
              <a:rPr lang="es-ES" sz="2800" b="1" i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ideas</a:t>
            </a:r>
          </a:p>
          <a:p>
            <a:pPr lvl="1">
              <a:buFont typeface="Arial" pitchFamily="34" charset="0"/>
              <a:buChar char="•"/>
            </a:pPr>
            <a:r>
              <a:rPr lang="es-ES" sz="2800" b="1" i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Dinámicas</a:t>
            </a:r>
          </a:p>
          <a:p>
            <a:pPr lvl="1">
              <a:buFont typeface="Arial" pitchFamily="34" charset="0"/>
              <a:buChar char="•"/>
            </a:pPr>
            <a:r>
              <a:rPr lang="es-ES" sz="2800" b="1" i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Videos</a:t>
            </a:r>
          </a:p>
          <a:p>
            <a:pPr lvl="1">
              <a:buFont typeface="Arial" pitchFamily="34" charset="0"/>
              <a:buChar char="•"/>
            </a:pPr>
            <a:r>
              <a:rPr lang="es-ES" sz="2800" b="1" i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Prácticas </a:t>
            </a:r>
            <a:endParaRPr lang="es-ES" sz="2800" b="1" i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01451" y="3636443"/>
            <a:ext cx="4626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METODOLOGÍA</a:t>
            </a:r>
          </a:p>
          <a:p>
            <a:pPr algn="ctr"/>
            <a:r>
              <a:rPr lang="es-ES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DEL PLAN DE CAPACITACIÓN</a:t>
            </a:r>
            <a:endParaRPr lang="es-ES" sz="2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5" name="4 Abrir llave"/>
          <p:cNvSpPr/>
          <p:nvPr/>
        </p:nvSpPr>
        <p:spPr>
          <a:xfrm>
            <a:off x="5593349" y="1913640"/>
            <a:ext cx="2112135" cy="4491275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441650" y="121361"/>
            <a:ext cx="5750350" cy="943868"/>
          </a:xfrm>
        </p:spPr>
        <p:txBody>
          <a:bodyPr>
            <a:normAutofit/>
          </a:bodyPr>
          <a:lstStyle/>
          <a:p>
            <a:r>
              <a:rPr lang="es-ES" sz="24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PROPUESTA: PLAN DE CAPACITACIÓN</a:t>
            </a:r>
          </a:p>
        </p:txBody>
      </p:sp>
    </p:spTree>
    <p:extLst>
      <p:ext uri="{BB962C8B-B14F-4D97-AF65-F5344CB8AC3E}">
        <p14:creationId xmlns:p14="http://schemas.microsoft.com/office/powerpoint/2010/main" val="13787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9155" y="4134793"/>
            <a:ext cx="5286262" cy="2030338"/>
          </a:xfrm>
        </p:spPr>
        <p:txBody>
          <a:bodyPr>
            <a:normAutofit/>
          </a:bodyPr>
          <a:lstStyle/>
          <a:p>
            <a:pPr algn="just"/>
            <a:r>
              <a:rPr lang="es-ES" sz="22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Justificación</a:t>
            </a:r>
            <a:r>
              <a:rPr lang="es-ES" sz="22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: </a:t>
            </a:r>
            <a:r>
              <a:rPr lang="es-ES" sz="2200" dirty="0" smtClean="0">
                <a:latin typeface="Baskerville Old Face" panose="02020602080505020303" pitchFamily="18" charset="0"/>
              </a:rPr>
              <a:t>romper </a:t>
            </a:r>
            <a:r>
              <a:rPr lang="es-ES" sz="2200" dirty="0">
                <a:latin typeface="Baskerville Old Face" panose="02020602080505020303" pitchFamily="18" charset="0"/>
              </a:rPr>
              <a:t>barreras al momento de querer iniciar en actividades derivadas del turismo, mediante la motivación dejar en cada uno de los individuos ese espíritu emprendedor que permita</a:t>
            </a:r>
            <a:r>
              <a:rPr lang="es-ES" sz="2200" b="1" dirty="0">
                <a:latin typeface="Baskerville Old Face" panose="02020602080505020303" pitchFamily="18" charset="0"/>
              </a:rPr>
              <a:t> </a:t>
            </a:r>
            <a:r>
              <a:rPr lang="es-ES" sz="2200" dirty="0">
                <a:latin typeface="Baskerville Old Face" panose="02020602080505020303" pitchFamily="18" charset="0"/>
              </a:rPr>
              <a:t>generar ideas de negocio y dar un salto  de la idea a la real</a:t>
            </a:r>
            <a:r>
              <a:rPr lang="es-ES" sz="2200" dirty="0" smtClean="0">
                <a:latin typeface="Baskerville Old Face" panose="02020602080505020303" pitchFamily="18" charset="0"/>
              </a:rPr>
              <a:t>. </a:t>
            </a:r>
            <a:endParaRPr lang="es-ES" sz="2200" dirty="0">
              <a:latin typeface="Baskerville Old Face" panose="02020602080505020303" pitchFamily="18" charset="0"/>
            </a:endParaRPr>
          </a:p>
          <a:p>
            <a:endParaRPr lang="es-ES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10881"/>
              </p:ext>
            </p:extLst>
          </p:nvPr>
        </p:nvGraphicFramePr>
        <p:xfrm>
          <a:off x="6197569" y="1952343"/>
          <a:ext cx="5599530" cy="4655519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2700854"/>
                <a:gridCol w="2898676"/>
              </a:tblGrid>
              <a:tr h="726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MÓDULO</a:t>
                      </a:r>
                      <a:endParaRPr lang="es-ES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3" marR="646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MOTIVACIÓN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3" marR="64653" marT="0" marB="0"/>
                </a:tc>
              </a:tr>
              <a:tr h="4843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Números de horas totales</a:t>
                      </a:r>
                      <a:endParaRPr lang="es-ES" sz="1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3" marR="6465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8 horas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3" marR="64653" marT="0" marB="0"/>
                </a:tc>
              </a:tr>
              <a:tr h="4595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Tiempo de duración</a:t>
                      </a:r>
                      <a:endParaRPr lang="es-ES" sz="1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3" marR="64653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>
                          <a:effectLst/>
                        </a:rPr>
                        <a:t>4 horas diarias dos días a la semana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3" marR="64653" marT="0" marB="0"/>
                </a:tc>
              </a:tr>
              <a:tr h="4843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Horarios de capacitación</a:t>
                      </a:r>
                      <a:endParaRPr lang="es-ES" sz="1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3" marR="6465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14:00 a 18:00 viernes y sábado</a:t>
                      </a: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3" marR="64653" marT="0" marB="0"/>
                </a:tc>
              </a:tr>
              <a:tr h="4843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Lugar de capacitación</a:t>
                      </a:r>
                      <a:endParaRPr lang="es-ES" sz="1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3" marR="6465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Escuela de Chilmá Bajo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3" marR="64653" marT="0" marB="0"/>
                </a:tc>
              </a:tr>
              <a:tr h="19373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Perfil del facilitador</a:t>
                      </a:r>
                      <a:endParaRPr lang="es-ES" sz="1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3" marR="6465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es-ES" sz="1400" dirty="0">
                          <a:effectLst/>
                        </a:rPr>
                        <a:t>Nivel superior.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es-ES" sz="1400" dirty="0">
                          <a:effectLst/>
                        </a:rPr>
                        <a:t>Conocimiento en las asignaturas a cargo.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es-ES" sz="1400" dirty="0">
                          <a:effectLst/>
                        </a:rPr>
                        <a:t>Experiencia mínima dos años.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es-ES" sz="1400" dirty="0">
                          <a:effectLst/>
                        </a:rPr>
                        <a:t>Manejo de personas.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es-ES" sz="1400" dirty="0">
                          <a:effectLst/>
                        </a:rPr>
                        <a:t>Trabajo en equipo y cooperación.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es-ES" sz="1400" dirty="0">
                          <a:effectLst/>
                        </a:rPr>
                        <a:t>Liderazgo</a:t>
                      </a:r>
                      <a:endParaRPr lang="es-ES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53" marR="64653" marT="0" marB="0"/>
                </a:tc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189155" y="2140959"/>
            <a:ext cx="56083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Objetivo</a:t>
            </a:r>
            <a:r>
              <a:rPr lang="es-ES" sz="22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: </a:t>
            </a:r>
            <a:r>
              <a:rPr lang="es-ES" sz="2200" dirty="0">
                <a:latin typeface="Baskerville Old Face" panose="02020602080505020303" pitchFamily="18" charset="0"/>
              </a:rPr>
              <a:t>Motivar a los participantes para que </a:t>
            </a:r>
            <a:endParaRPr lang="es-ES" sz="2200" dirty="0" smtClean="0">
              <a:latin typeface="Baskerville Old Face" panose="02020602080505020303" pitchFamily="18" charset="0"/>
            </a:endParaRPr>
          </a:p>
          <a:p>
            <a:r>
              <a:rPr lang="es-ES" sz="2200" dirty="0" smtClean="0">
                <a:latin typeface="Baskerville Old Face" panose="02020602080505020303" pitchFamily="18" charset="0"/>
              </a:rPr>
              <a:t>consideren </a:t>
            </a:r>
            <a:r>
              <a:rPr lang="es-ES" sz="2200" dirty="0">
                <a:latin typeface="Baskerville Old Face" panose="02020602080505020303" pitchFamily="18" charset="0"/>
              </a:rPr>
              <a:t>al turismo rural </a:t>
            </a:r>
            <a:r>
              <a:rPr lang="es-ES" sz="2200" dirty="0" smtClean="0">
                <a:latin typeface="Baskerville Old Face" panose="02020602080505020303" pitchFamily="18" charset="0"/>
              </a:rPr>
              <a:t>sustentable como </a:t>
            </a:r>
            <a:r>
              <a:rPr lang="es-ES" sz="2200" dirty="0">
                <a:latin typeface="Baskerville Old Face" panose="02020602080505020303" pitchFamily="18" charset="0"/>
              </a:rPr>
              <a:t>una alternativa </a:t>
            </a:r>
            <a:r>
              <a:rPr lang="es-ES" sz="2200" dirty="0" smtClean="0">
                <a:latin typeface="Baskerville Old Face" panose="02020602080505020303" pitchFamily="18" charset="0"/>
              </a:rPr>
              <a:t>para </a:t>
            </a:r>
            <a:r>
              <a:rPr lang="es-ES" sz="2200" dirty="0">
                <a:latin typeface="Baskerville Old Face" panose="02020602080505020303" pitchFamily="18" charset="0"/>
              </a:rPr>
              <a:t>el desarrollo de la comunidad.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89155" y="1132011"/>
            <a:ext cx="1073637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Módulo 1: Motivación y ejemplos de casos exitosos de turismo rural sustentable</a:t>
            </a:r>
            <a:endParaRPr lang="es-ES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441650" y="121361"/>
            <a:ext cx="5750350" cy="943868"/>
          </a:xfrm>
        </p:spPr>
        <p:txBody>
          <a:bodyPr>
            <a:normAutofit/>
          </a:bodyPr>
          <a:lstStyle/>
          <a:p>
            <a:r>
              <a:rPr lang="es-ES" sz="24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PROPUESTA: PLAN DE CAPACITACIÓN</a:t>
            </a:r>
          </a:p>
        </p:txBody>
      </p:sp>
    </p:spTree>
    <p:extLst>
      <p:ext uri="{BB962C8B-B14F-4D97-AF65-F5344CB8AC3E}">
        <p14:creationId xmlns:p14="http://schemas.microsoft.com/office/powerpoint/2010/main" val="4022898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4617" t="19715" r="7372" b="9613"/>
          <a:stretch/>
        </p:blipFill>
        <p:spPr>
          <a:xfrm>
            <a:off x="443346" y="1025235"/>
            <a:ext cx="11208328" cy="5347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1233402" y="342466"/>
            <a:ext cx="44181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PLANIFICACIÓN MÓDULO 1</a:t>
            </a:r>
            <a:endParaRPr lang="es-ES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856429" y="-129468"/>
            <a:ext cx="5750350" cy="943868"/>
          </a:xfrm>
        </p:spPr>
        <p:txBody>
          <a:bodyPr>
            <a:normAutofit/>
          </a:bodyPr>
          <a:lstStyle/>
          <a:p>
            <a:r>
              <a:rPr lang="es-ES" sz="24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PROPUESTA: PLAN DE CAPACITACIÓN</a:t>
            </a:r>
          </a:p>
        </p:txBody>
      </p:sp>
    </p:spTree>
    <p:extLst>
      <p:ext uri="{BB962C8B-B14F-4D97-AF65-F5344CB8AC3E}">
        <p14:creationId xmlns:p14="http://schemas.microsoft.com/office/powerpoint/2010/main" val="35308180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00604" y="2261924"/>
            <a:ext cx="26388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ESTRATEGIAS DE </a:t>
            </a:r>
          </a:p>
          <a:p>
            <a:pPr algn="ctr"/>
            <a:r>
              <a:rPr lang="es-ES" sz="22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EVALUACIÓN</a:t>
            </a:r>
            <a:endParaRPr lang="es-ES" sz="2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31460" y="4926689"/>
            <a:ext cx="21980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b="1" dirty="0" smtClean="0">
                <a:ln w="0"/>
                <a:solidFill>
                  <a:srgbClr val="C00000"/>
                </a:solidFill>
                <a:latin typeface="Baskerville Old Face" panose="02020602080505020303" pitchFamily="18" charset="0"/>
              </a:rPr>
              <a:t>PROCESO DE </a:t>
            </a:r>
          </a:p>
          <a:p>
            <a:pPr algn="ctr"/>
            <a:r>
              <a:rPr lang="es-ES" sz="2200" b="1" dirty="0" smtClean="0">
                <a:ln w="0"/>
                <a:solidFill>
                  <a:srgbClr val="C00000"/>
                </a:solidFill>
                <a:latin typeface="Baskerville Old Face" panose="02020602080505020303" pitchFamily="18" charset="0"/>
              </a:rPr>
              <a:t>SEGUIMIENTO</a:t>
            </a:r>
            <a:endParaRPr lang="es-ES" sz="2200" b="1" dirty="0">
              <a:ln w="0"/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049928" y="2431202"/>
            <a:ext cx="39469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>
                <a:solidFill>
                  <a:srgbClr val="C00000"/>
                </a:solidFill>
                <a:latin typeface="Baskerville Old Face" panose="02020602080505020303" pitchFamily="18" charset="0"/>
                <a:ea typeface="Calibri" panose="020F0502020204030204" pitchFamily="34" charset="0"/>
              </a:rPr>
              <a:t>Exposición autónoma de un tema</a:t>
            </a:r>
            <a:endParaRPr lang="es-ES" sz="22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049928" y="3569231"/>
            <a:ext cx="105189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  <a:ea typeface="Calibri" panose="020F0502020204030204" pitchFamily="34" charset="0"/>
              </a:rPr>
              <a:t>Debate</a:t>
            </a:r>
            <a:r>
              <a:rPr lang="es-ES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549785" y="4613490"/>
            <a:ext cx="313419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>
                <a:solidFill>
                  <a:srgbClr val="C00000"/>
                </a:solidFill>
                <a:latin typeface="Baskerville Old Face" panose="02020602080505020303" pitchFamily="18" charset="0"/>
                <a:ea typeface="Calibri" panose="020F0502020204030204" pitchFamily="34" charset="0"/>
              </a:rPr>
              <a:t>Reuniones de seguimiento</a:t>
            </a:r>
            <a:endParaRPr lang="es-ES" sz="22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536018" y="5479650"/>
            <a:ext cx="65133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>
                <a:solidFill>
                  <a:srgbClr val="C00000"/>
                </a:solidFill>
                <a:latin typeface="Baskerville Old Face" panose="02020602080505020303" pitchFamily="18" charset="0"/>
                <a:ea typeface="Calibri" panose="020F0502020204030204" pitchFamily="34" charset="0"/>
              </a:rPr>
              <a:t>Entrevistas grupales o individuales con los participantes</a:t>
            </a:r>
            <a:endParaRPr lang="es-ES" sz="22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656527" y="2901742"/>
            <a:ext cx="24000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PARTICIPANTES</a:t>
            </a:r>
          </a:p>
          <a:p>
            <a:endParaRPr lang="es-ES" dirty="0" smtClean="0">
              <a:latin typeface="Times New Roman" panose="02020603050405020304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629687" y="1570318"/>
            <a:ext cx="22381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CAPACITADOR</a:t>
            </a:r>
          </a:p>
        </p:txBody>
      </p:sp>
      <p:sp>
        <p:nvSpPr>
          <p:cNvPr id="3" name="2 Rectángulo"/>
          <p:cNvSpPr/>
          <p:nvPr/>
        </p:nvSpPr>
        <p:spPr>
          <a:xfrm>
            <a:off x="8049928" y="1570318"/>
            <a:ext cx="120257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Encuesta</a:t>
            </a:r>
            <a:endParaRPr lang="es-ES" sz="22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1" name="10 Abrir llave"/>
          <p:cNvSpPr/>
          <p:nvPr/>
        </p:nvSpPr>
        <p:spPr>
          <a:xfrm>
            <a:off x="3826463" y="1180305"/>
            <a:ext cx="763273" cy="2871127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Abrir llave"/>
          <p:cNvSpPr/>
          <p:nvPr/>
        </p:nvSpPr>
        <p:spPr>
          <a:xfrm>
            <a:off x="3786512" y="4336330"/>
            <a:ext cx="763273" cy="1862774"/>
          </a:xfrm>
          <a:prstGeom prst="leftBrac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Flecha a la derecha con muesca"/>
          <p:cNvSpPr/>
          <p:nvPr/>
        </p:nvSpPr>
        <p:spPr>
          <a:xfrm>
            <a:off x="7235989" y="1599631"/>
            <a:ext cx="386366" cy="290990"/>
          </a:xfrm>
          <a:prstGeom prst="notch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lecha izquierda y arriba"/>
          <p:cNvSpPr/>
          <p:nvPr/>
        </p:nvSpPr>
        <p:spPr>
          <a:xfrm rot="8190708">
            <a:off x="7211926" y="2705612"/>
            <a:ext cx="797558" cy="849484"/>
          </a:xfrm>
          <a:prstGeom prst="left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6507720" y="92383"/>
            <a:ext cx="5750350" cy="943868"/>
          </a:xfrm>
        </p:spPr>
        <p:txBody>
          <a:bodyPr>
            <a:normAutofit/>
          </a:bodyPr>
          <a:lstStyle/>
          <a:p>
            <a:r>
              <a:rPr lang="es-ES" sz="24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PROPUESTA: PLAN DE CAPACITACIÓN</a:t>
            </a:r>
          </a:p>
        </p:txBody>
      </p:sp>
    </p:spTree>
    <p:extLst>
      <p:ext uri="{BB962C8B-B14F-4D97-AF65-F5344CB8AC3E}">
        <p14:creationId xmlns:p14="http://schemas.microsoft.com/office/powerpoint/2010/main" val="1762796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606" y="298617"/>
            <a:ext cx="10772775" cy="607404"/>
          </a:xfrm>
        </p:spPr>
        <p:txBody>
          <a:bodyPr>
            <a:normAutofit/>
          </a:bodyPr>
          <a:lstStyle/>
          <a:p>
            <a:pPr algn="r"/>
            <a:r>
              <a:rPr lang="es-ES" sz="26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INTRODUCCIÓN</a:t>
            </a:r>
            <a:endParaRPr lang="es-ES" sz="2600" b="1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6656" y="1438836"/>
            <a:ext cx="10753725" cy="5150224"/>
          </a:xfrm>
        </p:spPr>
        <p:txBody>
          <a:bodyPr/>
          <a:lstStyle/>
          <a:p>
            <a:pPr algn="just"/>
            <a:r>
              <a:rPr lang="es-ES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En la provincia del Carchi, el turismo se está volviendo una actividad emprendedora, principalmente en las comunidades rurales. </a:t>
            </a:r>
            <a:endParaRPr lang="es-ES" b="1" dirty="0" smtClean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/>
            <a:endParaRPr lang="es-ES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/>
            <a:endParaRPr lang="es-ES" b="1" dirty="0" smtClean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/>
            <a:endParaRPr lang="es-ES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/>
            <a:endParaRPr lang="es-ES" b="1" dirty="0" smtClean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/>
            <a:endParaRPr lang="es-ES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/>
            <a:endParaRPr lang="es-ES" b="1" dirty="0" smtClean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/>
            <a:endParaRPr lang="es-ES" b="1" dirty="0" smtClean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/>
            <a:r>
              <a:rPr lang="es-ES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En </a:t>
            </a:r>
            <a:r>
              <a:rPr lang="es-ES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este contexto, la comunidad de Chilmá Bajo posee una gran riqueza natural y cultural que le confiere un gran potencial, pero requiere fortalecer sus capacidades para el desarrollo de un turismo rural sustentable.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736">
            <a:off x="1950386" y="2381255"/>
            <a:ext cx="3689535" cy="27671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239">
            <a:off x="6652590" y="2106183"/>
            <a:ext cx="4233769" cy="282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70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1856" y="552499"/>
            <a:ext cx="10753725" cy="1210040"/>
          </a:xfrm>
        </p:spPr>
        <p:txBody>
          <a:bodyPr/>
          <a:lstStyle/>
          <a:p>
            <a:r>
              <a:rPr lang="es-ES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Validación </a:t>
            </a:r>
            <a:r>
              <a:rPr lang="es-ES" dirty="0">
                <a:solidFill>
                  <a:srgbClr val="C00000"/>
                </a:solidFill>
                <a:latin typeface="Baskerville Old Face" panose="02020602080505020303" pitchFamily="18" charset="0"/>
              </a:rPr>
              <a:t>del plan de capacitación en turismo rural sustentable con la comunidad de Chilmá Bajo</a:t>
            </a:r>
            <a:r>
              <a:rPr lang="es-ES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. </a:t>
            </a:r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6501221" y="1349222"/>
            <a:ext cx="5035467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22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</a:rPr>
              <a:t>Prácticas en la capacitación</a:t>
            </a:r>
            <a:endParaRPr lang="es-ES" sz="2200" dirty="0">
              <a:latin typeface="Baskerville Old Face" panose="02020602080505020303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097" y="4273358"/>
            <a:ext cx="3186542" cy="2389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8" b="10724"/>
          <a:stretch/>
        </p:blipFill>
        <p:spPr>
          <a:xfrm>
            <a:off x="4354945" y="4273358"/>
            <a:ext cx="3566408" cy="2389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" y="4273359"/>
            <a:ext cx="3353453" cy="2389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ángulo 9"/>
          <p:cNvSpPr/>
          <p:nvPr/>
        </p:nvSpPr>
        <p:spPr>
          <a:xfrm>
            <a:off x="228733" y="1349222"/>
            <a:ext cx="5842129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2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sz="22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gradecieron el trabajo realizado en la comunidad</a:t>
            </a:r>
            <a:endParaRPr lang="es-ES" sz="2200" dirty="0">
              <a:latin typeface="Baskerville Old Face" panose="02020602080505020303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28732" y="2174541"/>
            <a:ext cx="5842129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2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S" sz="22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apacitación para todos los habitantes  de la comunidad que deseen.</a:t>
            </a:r>
            <a:endParaRPr lang="es-ES" sz="2200" dirty="0">
              <a:latin typeface="Baskerville Old Face" panose="02020602080505020303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501221" y="2174541"/>
            <a:ext cx="5035468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22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Turismo sea una alternativa de trabajo </a:t>
            </a:r>
          </a:p>
          <a:p>
            <a:pPr algn="ctr">
              <a:spcAft>
                <a:spcPts val="0"/>
              </a:spcAft>
            </a:pPr>
            <a:r>
              <a:rPr lang="es-ES" sz="22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su comunidad.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228733" y="3337803"/>
            <a:ext cx="11307956" cy="6001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S" sz="22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S" sz="22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ugar es muy visitado pero necesitan capacitarse para brindar los servicios adecuados a los turistas. </a:t>
            </a:r>
          </a:p>
        </p:txBody>
      </p:sp>
    </p:spTree>
    <p:extLst>
      <p:ext uri="{BB962C8B-B14F-4D97-AF65-F5344CB8AC3E}">
        <p14:creationId xmlns:p14="http://schemas.microsoft.com/office/powerpoint/2010/main" val="33219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4172" y="165001"/>
            <a:ext cx="3782801" cy="1163631"/>
          </a:xfrm>
        </p:spPr>
        <p:txBody>
          <a:bodyPr>
            <a:normAutofit/>
          </a:bodyPr>
          <a:lstStyle/>
          <a:p>
            <a:pPr algn="ctr"/>
            <a:r>
              <a:rPr lang="es-ES" sz="30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CONCLUSIONES</a:t>
            </a:r>
            <a:endParaRPr lang="es-ES" sz="3000" b="1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4326" y="1879705"/>
            <a:ext cx="6949629" cy="3766185"/>
          </a:xfrm>
        </p:spPr>
        <p:txBody>
          <a:bodyPr>
            <a:normAutofit lnSpcReduction="10000"/>
          </a:bodyPr>
          <a:lstStyle/>
          <a:p>
            <a:pPr lvl="1">
              <a:buFont typeface="Wingdings" pitchFamily="2" charset="2"/>
              <a:buChar char="q"/>
            </a:pPr>
            <a:r>
              <a:rPr lang="es-ES" dirty="0">
                <a:solidFill>
                  <a:srgbClr val="C00000"/>
                </a:solidFill>
                <a:latin typeface="Baskerville Old Face" panose="02020602080505020303" pitchFamily="18" charset="0"/>
              </a:rPr>
              <a:t>Chilmá Bajo y su entorno </a:t>
            </a:r>
            <a:endParaRPr lang="es-ES" dirty="0" smtClean="0">
              <a:solidFill>
                <a:srgbClr val="C00000"/>
              </a:solidFill>
              <a:latin typeface="Baskerville Old Face" panose="02020602080505020303" pitchFamily="18" charset="0"/>
            </a:endParaRPr>
          </a:p>
          <a:p>
            <a:pPr marL="4572" lvl="1" indent="0">
              <a:buNone/>
            </a:pPr>
            <a:endParaRPr lang="es-ES" dirty="0" smtClean="0">
              <a:solidFill>
                <a:srgbClr val="C00000"/>
              </a:solidFill>
              <a:latin typeface="Baskerville Old Face" panose="02020602080505020303" pitchFamily="18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s-ES" dirty="0">
                <a:solidFill>
                  <a:srgbClr val="C00000"/>
                </a:solidFill>
                <a:latin typeface="Baskerville Old Face" panose="02020602080505020303" pitchFamily="18" charset="0"/>
              </a:rPr>
              <a:t>N</a:t>
            </a:r>
            <a:r>
              <a:rPr lang="es-ES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ueva </a:t>
            </a:r>
            <a:r>
              <a:rPr lang="es-ES" dirty="0">
                <a:solidFill>
                  <a:srgbClr val="C00000"/>
                </a:solidFill>
                <a:latin typeface="Baskerville Old Face" panose="02020602080505020303" pitchFamily="18" charset="0"/>
              </a:rPr>
              <a:t>alternativa </a:t>
            </a:r>
            <a:r>
              <a:rPr lang="es-ES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económica</a:t>
            </a:r>
          </a:p>
          <a:p>
            <a:pPr marL="4572" lvl="1" indent="0">
              <a:buNone/>
            </a:pPr>
            <a:endParaRPr lang="es-ES" dirty="0" smtClean="0">
              <a:solidFill>
                <a:srgbClr val="C00000"/>
              </a:solidFill>
              <a:latin typeface="Baskerville Old Face" panose="02020602080505020303" pitchFamily="18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s-ES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Capacitación </a:t>
            </a:r>
            <a:r>
              <a:rPr lang="es-ES" dirty="0">
                <a:solidFill>
                  <a:srgbClr val="C00000"/>
                </a:solidFill>
                <a:latin typeface="Baskerville Old Face" panose="02020602080505020303" pitchFamily="18" charset="0"/>
              </a:rPr>
              <a:t>se focalizan en adquirir </a:t>
            </a:r>
            <a:r>
              <a:rPr lang="es-ES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conocimientos</a:t>
            </a:r>
          </a:p>
          <a:p>
            <a:pPr marL="4572" lvl="1" indent="0">
              <a:buNone/>
            </a:pPr>
            <a:r>
              <a:rPr lang="es-ES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</a:p>
          <a:p>
            <a:pPr lvl="1">
              <a:buFont typeface="Wingdings" pitchFamily="2" charset="2"/>
              <a:buChar char="q"/>
            </a:pPr>
            <a:r>
              <a:rPr lang="es-ES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El plan </a:t>
            </a:r>
            <a:r>
              <a:rPr lang="es-ES" dirty="0">
                <a:solidFill>
                  <a:srgbClr val="C00000"/>
                </a:solidFill>
                <a:latin typeface="Baskerville Old Face" panose="02020602080505020303" pitchFamily="18" charset="0"/>
              </a:rPr>
              <a:t>de capacitación </a:t>
            </a:r>
            <a:r>
              <a:rPr lang="es-ES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se </a:t>
            </a:r>
            <a:r>
              <a:rPr lang="es-ES" dirty="0">
                <a:solidFill>
                  <a:srgbClr val="C00000"/>
                </a:solidFill>
                <a:latin typeface="Baskerville Old Face" panose="02020602080505020303" pitchFamily="18" charset="0"/>
              </a:rPr>
              <a:t>realizó considerando las necesidades de </a:t>
            </a:r>
            <a:r>
              <a:rPr lang="es-ES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los habitantes</a:t>
            </a:r>
          </a:p>
          <a:p>
            <a:pPr marL="4572" lvl="1" indent="0">
              <a:buNone/>
            </a:pPr>
            <a:endParaRPr lang="es-ES" dirty="0" smtClean="0">
              <a:solidFill>
                <a:srgbClr val="C00000"/>
              </a:solidFill>
              <a:latin typeface="Baskerville Old Face" panose="02020602080505020303" pitchFamily="18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s-ES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La comunidad de acuerdo con el plan de capacitación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853" y="1328632"/>
            <a:ext cx="4191794" cy="2349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1389" t="6175" r="25784" b="14143"/>
          <a:stretch/>
        </p:blipFill>
        <p:spPr>
          <a:xfrm>
            <a:off x="7755826" y="4053526"/>
            <a:ext cx="3893848" cy="2450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92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0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RECOMENDACIONES</a:t>
            </a:r>
            <a:endParaRPr lang="es-ES" sz="30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4714" y="1804941"/>
            <a:ext cx="5054841" cy="3785153"/>
          </a:xfrm>
        </p:spPr>
        <p:txBody>
          <a:bodyPr>
            <a:normAutofit fontScale="92500"/>
          </a:bodyPr>
          <a:lstStyle/>
          <a:p>
            <a:pPr lvl="1">
              <a:buFont typeface="Wingdings" pitchFamily="2" charset="2"/>
              <a:buChar char="§"/>
            </a:pPr>
            <a:r>
              <a:rPr lang="es-ES" dirty="0">
                <a:solidFill>
                  <a:srgbClr val="C00000"/>
                </a:solidFill>
                <a:latin typeface="Baskerville Old Face" panose="02020602080505020303" pitchFamily="18" charset="0"/>
              </a:rPr>
              <a:t>A</a:t>
            </a:r>
            <a:r>
              <a:rPr lang="es-ES" dirty="0" smtClean="0">
                <a:solidFill>
                  <a:srgbClr val="C00000"/>
                </a:solidFill>
                <a:latin typeface="Baskerville Old Face" pitchFamily="18" charset="0"/>
              </a:rPr>
              <a:t>lternativa </a:t>
            </a:r>
            <a:r>
              <a:rPr lang="es-ES" dirty="0">
                <a:solidFill>
                  <a:srgbClr val="C00000"/>
                </a:solidFill>
                <a:latin typeface="Baskerville Old Face" pitchFamily="18" charset="0"/>
              </a:rPr>
              <a:t>para promover su </a:t>
            </a:r>
            <a:r>
              <a:rPr lang="es-ES" dirty="0" smtClean="0">
                <a:solidFill>
                  <a:srgbClr val="C00000"/>
                </a:solidFill>
                <a:latin typeface="Baskerville Old Face" pitchFamily="18" charset="0"/>
              </a:rPr>
              <a:t>desarrollo</a:t>
            </a:r>
          </a:p>
          <a:p>
            <a:pPr lvl="1">
              <a:buFont typeface="Wingdings" pitchFamily="2" charset="2"/>
              <a:buChar char="§"/>
            </a:pPr>
            <a:endParaRPr lang="es-ES" dirty="0" smtClean="0">
              <a:solidFill>
                <a:srgbClr val="C00000"/>
              </a:solidFill>
              <a:latin typeface="Baskerville Old Face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s-ES" dirty="0">
                <a:solidFill>
                  <a:srgbClr val="C00000"/>
                </a:solidFill>
                <a:latin typeface="Baskerville Old Face" pitchFamily="18" charset="0"/>
              </a:rPr>
              <a:t>P</a:t>
            </a:r>
            <a:r>
              <a:rPr lang="es-ES" dirty="0" smtClean="0">
                <a:solidFill>
                  <a:srgbClr val="C00000"/>
                </a:solidFill>
                <a:latin typeface="Baskerville Old Face" pitchFamily="18" charset="0"/>
              </a:rPr>
              <a:t>rofundizar </a:t>
            </a:r>
            <a:r>
              <a:rPr lang="es-ES" dirty="0">
                <a:solidFill>
                  <a:srgbClr val="C00000"/>
                </a:solidFill>
                <a:latin typeface="Baskerville Old Face" pitchFamily="18" charset="0"/>
              </a:rPr>
              <a:t>los estudios en lo concerniente a educación </a:t>
            </a:r>
            <a:r>
              <a:rPr lang="es-ES" dirty="0" smtClean="0">
                <a:solidFill>
                  <a:srgbClr val="C00000"/>
                </a:solidFill>
                <a:latin typeface="Baskerville Old Face" pitchFamily="18" charset="0"/>
              </a:rPr>
              <a:t>ambiental</a:t>
            </a:r>
          </a:p>
          <a:p>
            <a:pPr marL="4572" lvl="1" indent="0">
              <a:buNone/>
            </a:pPr>
            <a:endParaRPr lang="es-ES" dirty="0" smtClean="0">
              <a:solidFill>
                <a:srgbClr val="C00000"/>
              </a:solidFill>
              <a:latin typeface="Baskerville Old Face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s-ES" dirty="0" smtClean="0">
                <a:solidFill>
                  <a:srgbClr val="C00000"/>
                </a:solidFill>
                <a:latin typeface="Baskerville Old Face" pitchFamily="18" charset="0"/>
              </a:rPr>
              <a:t>Realizar </a:t>
            </a:r>
            <a:r>
              <a:rPr lang="es-ES" dirty="0">
                <a:solidFill>
                  <a:srgbClr val="C00000"/>
                </a:solidFill>
                <a:latin typeface="Baskerville Old Face" pitchFamily="18" charset="0"/>
              </a:rPr>
              <a:t>un estudio que involucre el desarrollo de la comunidad </a:t>
            </a:r>
            <a:endParaRPr lang="es-ES" dirty="0" smtClean="0">
              <a:solidFill>
                <a:srgbClr val="C00000"/>
              </a:solidFill>
              <a:latin typeface="Baskerville Old Face" pitchFamily="18" charset="0"/>
            </a:endParaRPr>
          </a:p>
          <a:p>
            <a:pPr marL="4572" lvl="1" indent="0">
              <a:buNone/>
            </a:pPr>
            <a:endParaRPr lang="es-ES" dirty="0">
              <a:solidFill>
                <a:srgbClr val="C00000"/>
              </a:solidFill>
              <a:latin typeface="Baskerville Old Face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s-ES" dirty="0" smtClean="0">
                <a:solidFill>
                  <a:srgbClr val="C00000"/>
                </a:solidFill>
                <a:latin typeface="Baskerville Old Face" pitchFamily="18" charset="0"/>
              </a:rPr>
              <a:t>Socializar </a:t>
            </a:r>
            <a:r>
              <a:rPr lang="es-ES" dirty="0">
                <a:solidFill>
                  <a:srgbClr val="C00000"/>
                </a:solidFill>
                <a:latin typeface="Baskerville Old Face" pitchFamily="18" charset="0"/>
              </a:rPr>
              <a:t>los resultados de esta investigación con comunidades cercanas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976" t="6158" r="9677" b="16298"/>
          <a:stretch/>
        </p:blipFill>
        <p:spPr>
          <a:xfrm>
            <a:off x="327286" y="1569100"/>
            <a:ext cx="3365659" cy="1804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8227" t="5300" r="8838" b="14030"/>
          <a:stretch/>
        </p:blipFill>
        <p:spPr>
          <a:xfrm>
            <a:off x="2658359" y="3595537"/>
            <a:ext cx="3485555" cy="1907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97353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5185" y="509787"/>
            <a:ext cx="791921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s-ES" sz="13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GRACIAS!!!</a:t>
            </a:r>
            <a:endParaRPr lang="es-ES" sz="13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0639" t="5709" r="9186" b="14246"/>
          <a:stretch/>
        </p:blipFill>
        <p:spPr>
          <a:xfrm>
            <a:off x="4977555" y="2516956"/>
            <a:ext cx="6153697" cy="345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27184" y="206646"/>
            <a:ext cx="2357696" cy="1094254"/>
          </a:xfrm>
        </p:spPr>
        <p:txBody>
          <a:bodyPr>
            <a:normAutofit/>
          </a:bodyPr>
          <a:lstStyle/>
          <a:p>
            <a:pPr algn="r"/>
            <a:r>
              <a:rPr lang="es-ES" sz="26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PROBLEMA</a:t>
            </a:r>
            <a:endParaRPr lang="es-ES" sz="2600" dirty="0">
              <a:solidFill>
                <a:srgbClr val="C00000"/>
              </a:solidFill>
              <a:latin typeface="Baskerville Old Face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67200" y="3943246"/>
            <a:ext cx="9098409" cy="2637593"/>
          </a:xfrm>
        </p:spPr>
        <p:txBody>
          <a:bodyPr/>
          <a:lstStyle/>
          <a:p>
            <a:pPr marL="457200" lvl="0" indent="-457200" algn="just">
              <a:buFont typeface="+mj-lt"/>
              <a:buAutoNum type="arabicPeriod"/>
            </a:pPr>
            <a:r>
              <a:rPr lang="es-ES" sz="2200" dirty="0">
                <a:latin typeface="Baskerville Old Face" panose="02020602080505020303" pitchFamily="18" charset="0"/>
              </a:rPr>
              <a:t>¿Cuál es la oferta turística de la comunidad de Chilmá Bajo?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s-ES" sz="2200" dirty="0">
                <a:latin typeface="Baskerville Old Face" panose="02020602080505020303" pitchFamily="18" charset="0"/>
              </a:rPr>
              <a:t>¿Cuál es la disposición para desarrollar el turismo rural sustentable, las formas de organización y las necesidades de capacitación de la comunidad de Chilmá Bajo?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s-ES" sz="2200" dirty="0">
                <a:latin typeface="Baskerville Old Face" panose="02020602080505020303" pitchFamily="18" charset="0"/>
              </a:rPr>
              <a:t>¿Cómo será el plan de capacitación en turismo rural sustentable dirigido a  la comunidad de Chilmá Bajo?</a:t>
            </a:r>
          </a:p>
          <a:p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521617" y="1300900"/>
            <a:ext cx="102060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200" b="1" dirty="0">
                <a:latin typeface="Baskerville Old Face" panose="02020602080505020303" pitchFamily="18" charset="0"/>
                <a:ea typeface="Calibri" panose="020F0502020204030204" pitchFamily="34" charset="0"/>
              </a:rPr>
              <a:t>La comunidad de Chilmá Bajo carece de conocimientos necesarios en turismo rural sustentable para atender a los turistas.</a:t>
            </a:r>
            <a:endParaRPr lang="es-ES" sz="2200" b="1" dirty="0">
              <a:latin typeface="Baskerville Old Face" panose="02020602080505020303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52835" y="3283792"/>
            <a:ext cx="40277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400" b="1" cap="none" spc="0" dirty="0" smtClean="0">
                <a:ln/>
                <a:solidFill>
                  <a:schemeClr val="accent3"/>
                </a:solidFill>
                <a:effectLst/>
              </a:rPr>
              <a:t>PREGUNTAS DE INVESTIGACIÓN</a:t>
            </a:r>
            <a:endParaRPr lang="es-ES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26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7601" y="102446"/>
            <a:ext cx="10772775" cy="1658198"/>
          </a:xfrm>
        </p:spPr>
        <p:txBody>
          <a:bodyPr>
            <a:normAutofit/>
          </a:bodyPr>
          <a:lstStyle/>
          <a:p>
            <a:pPr algn="r"/>
            <a: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OBJETIVO GENERAL</a:t>
            </a:r>
            <a:endParaRPr lang="es-ES" sz="2400" b="1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59638" y="1460351"/>
            <a:ext cx="8096258" cy="1282850"/>
          </a:xfrm>
        </p:spPr>
        <p:txBody>
          <a:bodyPr/>
          <a:lstStyle/>
          <a:p>
            <a:pPr algn="r"/>
            <a:r>
              <a:rPr lang="es-ES" sz="2200" dirty="0" smtClean="0">
                <a:latin typeface="Baskerville Old Face" panose="02020602080505020303" pitchFamily="18" charset="0"/>
              </a:rPr>
              <a:t>Elaborar </a:t>
            </a:r>
            <a:r>
              <a:rPr lang="es-ES" sz="2200" dirty="0">
                <a:latin typeface="Baskerville Old Face" panose="02020602080505020303" pitchFamily="18" charset="0"/>
              </a:rPr>
              <a:t>un plan de capacitación dirigido a la comunidad de Chilmá Bajo para promover el turismo rural sustentable en la zona.</a:t>
            </a:r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307601" y="3118549"/>
            <a:ext cx="11652336" cy="3626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sz="2400" b="1" dirty="0" smtClean="0">
                <a:solidFill>
                  <a:srgbClr val="C00000"/>
                </a:solidFill>
                <a:effectLst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</a:p>
          <a:p>
            <a:pPr marL="449580"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endParaRPr lang="es-ES" b="1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22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Segoe UI Light" panose="020B0502040204020203" pitchFamily="34" charset="0"/>
              </a:rPr>
              <a:t>Diagnosticar la oferta turística real de la comunidad de Chilmá Bajo.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22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Segoe UI Light" panose="020B0502040204020203" pitchFamily="34" charset="0"/>
              </a:rPr>
              <a:t>Caracterizar la comunidad de Chilmá Bajo en cuanto a su disposición para el turismo, su organización y necesidades de capacitación.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22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Segoe UI Light" panose="020B0502040204020203" pitchFamily="34" charset="0"/>
              </a:rPr>
              <a:t>Diseñar un plan de capacitación en turismo rural sustentable para la comunidad de Chilmá Bajo.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2200" dirty="0" smtClean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Segoe UI Light" panose="020B0502040204020203" pitchFamily="34" charset="0"/>
              </a:rPr>
              <a:t>Validar el plan de capacitación en turismo rural sustentable con la comunidad de Chilmá Bajo.</a:t>
            </a:r>
            <a:endParaRPr lang="es-ES" sz="2200" dirty="0">
              <a:effectLst/>
              <a:latin typeface="Baskerville Old Face" panose="02020602080505020303" pitchFamily="18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699">
            <a:off x="553064" y="764306"/>
            <a:ext cx="3079047" cy="230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2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85781" y="499533"/>
            <a:ext cx="2644218" cy="1037036"/>
          </a:xfrm>
        </p:spPr>
        <p:txBody>
          <a:bodyPr>
            <a:noAutofit/>
          </a:bodyPr>
          <a:lstStyle/>
          <a:p>
            <a:pPr algn="r"/>
            <a: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METODOLOGÍA</a:t>
            </a:r>
            <a:b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</a:br>
            <a:endParaRPr lang="es-ES" sz="2400" b="1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sz="2200" dirty="0">
                <a:latin typeface="Baskerville Old Face" panose="02020602080505020303" pitchFamily="18" charset="0"/>
              </a:rPr>
              <a:t>La presente investigación se le considera un proyecto factible que consiste en la elaboración de un plan para dar solución a un problema de un grupo </a:t>
            </a:r>
            <a:r>
              <a:rPr lang="es-ES" sz="2200" dirty="0" smtClean="0">
                <a:latin typeface="Baskerville Old Face" panose="02020602080505020303" pitchFamily="18" charset="0"/>
              </a:rPr>
              <a:t>social</a:t>
            </a:r>
          </a:p>
          <a:p>
            <a:pPr algn="just"/>
            <a:endParaRPr lang="es-ES" sz="2200" dirty="0" smtClean="0">
              <a:solidFill>
                <a:srgbClr val="002060"/>
              </a:solidFill>
              <a:latin typeface="Baskerville Old Face" panose="02020602080505020303" pitchFamily="18" charset="0"/>
            </a:endParaRPr>
          </a:p>
          <a:p>
            <a:pPr algn="just"/>
            <a:r>
              <a:rPr lang="es-ES" sz="2200" b="1" i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ENFOQUE CUANTITATIVO</a:t>
            </a:r>
          </a:p>
          <a:p>
            <a:pPr algn="just"/>
            <a:endParaRPr lang="es-ES" sz="2200" b="1" i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  <a:p>
            <a:pPr algn="just"/>
            <a:r>
              <a:rPr lang="es-ES" sz="2200" dirty="0" smtClean="0">
                <a:latin typeface="Baskerville Old Face" panose="02020602080505020303" pitchFamily="18" charset="0"/>
              </a:rPr>
              <a:t>…</a:t>
            </a:r>
            <a:r>
              <a:rPr lang="es-ES" sz="2200" dirty="0">
                <a:latin typeface="Baskerville Old Face" panose="02020602080505020303" pitchFamily="18" charset="0"/>
              </a:rPr>
              <a:t>se fundamenta en la construcción y medición de dimensiones, indicadores e índices de variables, y los datos deben responder a estos factores, por lo cual tendrán validez si son verificables o no, lo cual quiere decir que deben ser observados y constatados de alguna forma (Tamayo, </a:t>
            </a:r>
            <a:r>
              <a:rPr lang="es-ES" sz="2200" dirty="0" smtClean="0">
                <a:latin typeface="Baskerville Old Face" panose="02020602080505020303" pitchFamily="18" charset="0"/>
              </a:rPr>
              <a:t>2013)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93296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7130" y="181406"/>
            <a:ext cx="10772775" cy="1658198"/>
          </a:xfrm>
        </p:spPr>
        <p:txBody>
          <a:bodyPr/>
          <a:lstStyle/>
          <a:p>
            <a:r>
              <a:rPr lang="es-ES" sz="2400" u="sng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PROCEDIMIENTOS</a:t>
            </a:r>
            <a:r>
              <a:rPr lang="es-ES" i="1" u="sng" dirty="0" smtClean="0">
                <a:solidFill>
                  <a:srgbClr val="002060"/>
                </a:solidFill>
              </a:rPr>
              <a:t> </a:t>
            </a:r>
            <a:endParaRPr lang="es-ES" i="1" u="sng" dirty="0">
              <a:solidFill>
                <a:srgbClr val="002060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73641" y="1771984"/>
            <a:ext cx="7777171" cy="99774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s-ES" sz="3800" dirty="0" smtClean="0">
                <a:latin typeface="Baskerville Old Face" panose="02020602080505020303" pitchFamily="18" charset="0"/>
              </a:rPr>
              <a:t>1. Diagnóstico </a:t>
            </a:r>
            <a:r>
              <a:rPr lang="es-ES" sz="3800" dirty="0">
                <a:latin typeface="Baskerville Old Face" panose="02020602080505020303" pitchFamily="18" charset="0"/>
              </a:rPr>
              <a:t>de la oferta turística real de la comunidad de </a:t>
            </a:r>
            <a:endParaRPr lang="es-ES" sz="3800" dirty="0" smtClean="0">
              <a:latin typeface="Baskerville Old Face" panose="02020602080505020303" pitchFamily="18" charset="0"/>
            </a:endParaRPr>
          </a:p>
          <a:p>
            <a:pPr algn="just"/>
            <a:r>
              <a:rPr lang="es-ES" sz="3800" dirty="0" smtClean="0">
                <a:latin typeface="Baskerville Old Face" panose="02020602080505020303" pitchFamily="18" charset="0"/>
              </a:rPr>
              <a:t>Chilmá </a:t>
            </a:r>
            <a:r>
              <a:rPr lang="es-ES" sz="3800" dirty="0">
                <a:latin typeface="Baskerville Old Face" panose="02020602080505020303" pitchFamily="18" charset="0"/>
              </a:rPr>
              <a:t>Bajo</a:t>
            </a:r>
            <a:r>
              <a:rPr lang="es-ES" sz="3800" dirty="0" smtClean="0">
                <a:latin typeface="Baskerville Old Face" panose="02020602080505020303" pitchFamily="18" charset="0"/>
              </a:rPr>
              <a:t>. </a:t>
            </a:r>
          </a:p>
          <a:p>
            <a:endParaRPr lang="es-ES" b="1" i="1" dirty="0" smtClean="0"/>
          </a:p>
          <a:p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5227187" y="4288950"/>
            <a:ext cx="68116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s-ES" sz="2200" dirty="0" smtClean="0">
                <a:latin typeface="Baskerville Old Face" panose="0202060208050502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Proveedores de servicios turísticos en la comunidad:  </a:t>
            </a:r>
          </a:p>
          <a:p>
            <a:pPr lvl="1"/>
            <a:r>
              <a:rPr lang="es-ES" sz="2200" dirty="0">
                <a:latin typeface="Baskerville Old Face" panose="0202060208050502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200" dirty="0" smtClean="0">
                <a:latin typeface="Baskerville Old Face" panose="0202060208050502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alojamiento, alimentos y bebidas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 smtClean="0">
                <a:latin typeface="Baskerville Old Face" panose="0202060208050502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Actividades turísticas que ofrece el lugar,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 smtClean="0">
                <a:latin typeface="Baskerville Old Face" panose="0202060208050502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Seguridad 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 smtClean="0">
                <a:latin typeface="Baskerville Old Face" panose="0202060208050502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Formas de acceso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 smtClean="0">
                <a:latin typeface="Baskerville Old Face" panose="0202060208050502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Atractivos principales que tiene la comunidad</a:t>
            </a:r>
            <a:endParaRPr lang="es-ES" sz="2200" dirty="0">
              <a:latin typeface="Baskerville Old Face" panose="02020602080505020303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Redondear rectángulo de esquina diagonal 6"/>
          <p:cNvSpPr/>
          <p:nvPr/>
        </p:nvSpPr>
        <p:spPr>
          <a:xfrm>
            <a:off x="676656" y="2756452"/>
            <a:ext cx="4401842" cy="1669774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 smtClean="0"/>
              <a:t>Observación participante</a:t>
            </a:r>
            <a:endParaRPr lang="es-ES" sz="3600" b="1" dirty="0"/>
          </a:p>
        </p:txBody>
      </p:sp>
      <p:sp>
        <p:nvSpPr>
          <p:cNvPr id="9" name="Pentágono 8"/>
          <p:cNvSpPr/>
          <p:nvPr/>
        </p:nvSpPr>
        <p:spPr>
          <a:xfrm>
            <a:off x="2202776" y="4911824"/>
            <a:ext cx="2875722" cy="845363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FICHA</a:t>
            </a:r>
            <a:endParaRPr lang="es-E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812" y="1074373"/>
            <a:ext cx="3657680" cy="2516966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8632996" y="151140"/>
            <a:ext cx="2644218" cy="1037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METODOLOGÍA</a:t>
            </a:r>
            <a:b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</a:br>
            <a:endParaRPr lang="es-ES" sz="2400" b="1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6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6657" y="618566"/>
            <a:ext cx="6612040" cy="680147"/>
          </a:xfrm>
        </p:spPr>
        <p:txBody>
          <a:bodyPr>
            <a:normAutofit/>
          </a:bodyPr>
          <a:lstStyle/>
          <a:p>
            <a:r>
              <a:rPr lang="es-ES" b="1" i="1" dirty="0" smtClean="0"/>
              <a:t>2</a:t>
            </a:r>
            <a:r>
              <a:rPr lang="es-ES" dirty="0" smtClean="0">
                <a:latin typeface="Baskerville Old Face" panose="02020602080505020303" pitchFamily="18" charset="0"/>
              </a:rPr>
              <a:t>. Caracterización </a:t>
            </a:r>
            <a:r>
              <a:rPr lang="es-ES" dirty="0">
                <a:latin typeface="Baskerville Old Face" panose="02020602080505020303" pitchFamily="18" charset="0"/>
              </a:rPr>
              <a:t>de la comunidad de Chilmá </a:t>
            </a:r>
            <a:r>
              <a:rPr lang="es-ES" dirty="0" smtClean="0">
                <a:latin typeface="Baskerville Old Face" panose="02020602080505020303" pitchFamily="18" charset="0"/>
              </a:rPr>
              <a:t>Bajo </a:t>
            </a:r>
          </a:p>
          <a:p>
            <a:endParaRPr lang="es-ES" b="1" i="1" dirty="0"/>
          </a:p>
          <a:p>
            <a:endParaRPr lang="es-ES" dirty="0"/>
          </a:p>
        </p:txBody>
      </p:sp>
      <p:sp>
        <p:nvSpPr>
          <p:cNvPr id="5" name="Llamada de flecha a la derecha 4"/>
          <p:cNvSpPr/>
          <p:nvPr/>
        </p:nvSpPr>
        <p:spPr>
          <a:xfrm>
            <a:off x="437720" y="1577008"/>
            <a:ext cx="3458817" cy="3008244"/>
          </a:xfrm>
          <a:prstGeom prst="right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000" b="1" dirty="0" smtClean="0"/>
              <a:t>Entrevista aplicada mediante una visita a los hogares, aplicación del cuestionario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778" y="1677840"/>
            <a:ext cx="3728529" cy="27952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n 7" descr="C:\Users\SONY\Pictures\CHILMA BAJO\DSC053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114" y="1683493"/>
            <a:ext cx="3538330" cy="279527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2607260" y="5414820"/>
            <a:ext cx="7249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latin typeface="Baskerville Old Face" panose="02020602080505020303" pitchFamily="18" charset="0"/>
              </a:rPr>
              <a:t>La muestra seleccionada estuvo constituida por el 30% de esta población, lo que equivale a diecinueve (19) familias.</a:t>
            </a:r>
            <a:endParaRPr lang="es-ES" sz="2400" dirty="0">
              <a:latin typeface="Baskerville Old Face" panose="02020602080505020303" pitchFamily="18" charset="0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870622" y="175605"/>
            <a:ext cx="2644218" cy="1037036"/>
          </a:xfrm>
        </p:spPr>
        <p:txBody>
          <a:bodyPr>
            <a:noAutofit/>
          </a:bodyPr>
          <a:lstStyle/>
          <a:p>
            <a:pPr algn="r"/>
            <a: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METODOLOGÍA</a:t>
            </a:r>
            <a:b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</a:br>
            <a:endParaRPr lang="es-ES" sz="2400" b="1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 rotWithShape="1">
          <a:blip r:embed="rId2"/>
          <a:srcRect l="19364" t="18429" r="19487" b="5741"/>
          <a:stretch/>
        </p:blipFill>
        <p:spPr bwMode="auto">
          <a:xfrm>
            <a:off x="700195" y="797635"/>
            <a:ext cx="10681171" cy="5881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077502" y="186428"/>
            <a:ext cx="52074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400" b="1" cap="none" spc="0" dirty="0" smtClean="0">
                <a:ln/>
                <a:solidFill>
                  <a:schemeClr val="accent3"/>
                </a:solidFill>
                <a:effectLst/>
              </a:rPr>
              <a:t>CROQUIS COMUNIDAD DE CHILMÁ BAJO</a:t>
            </a:r>
            <a:endParaRPr lang="es-ES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7438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a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Metropolita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3ACF124-275F-44F2-8DE0-0A755069829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1026</TotalTime>
  <Words>1512</Words>
  <Application>Microsoft Office PowerPoint</Application>
  <PresentationFormat>Panorámica</PresentationFormat>
  <Paragraphs>301</Paragraphs>
  <Slides>33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6" baseType="lpstr">
      <vt:lpstr>Arial Unicode MS</vt:lpstr>
      <vt:lpstr>Aharoni</vt:lpstr>
      <vt:lpstr>Arial</vt:lpstr>
      <vt:lpstr>Arial Rounded MT Bold</vt:lpstr>
      <vt:lpstr>Baskerville Old Face</vt:lpstr>
      <vt:lpstr>Bell MT</vt:lpstr>
      <vt:lpstr>Calibri</vt:lpstr>
      <vt:lpstr>Calibri Light</vt:lpstr>
      <vt:lpstr>Segoe UI Light</vt:lpstr>
      <vt:lpstr>Tahoma</vt:lpstr>
      <vt:lpstr>Times New Roman</vt:lpstr>
      <vt:lpstr>Wingdings</vt:lpstr>
      <vt:lpstr>Metropolitana</vt:lpstr>
      <vt:lpstr>Presentación de PowerPoint</vt:lpstr>
      <vt:lpstr>UNIVERSIDAD TÉCNICA DEL NORTE  INSTITUTO DE POSTGRADO </vt:lpstr>
      <vt:lpstr>INTRODUCCIÓN</vt:lpstr>
      <vt:lpstr>PROBLEMA</vt:lpstr>
      <vt:lpstr>OBJETIVO GENERAL</vt:lpstr>
      <vt:lpstr>METODOLOGÍA </vt:lpstr>
      <vt:lpstr>PROCEDIMIENTOS </vt:lpstr>
      <vt:lpstr>METODOLOGÍA </vt:lpstr>
      <vt:lpstr>Presentación de PowerPoint</vt:lpstr>
      <vt:lpstr>ASPECTOS TOMADOS  EN CUENTA EN LA  ENTREVISTA</vt:lpstr>
      <vt:lpstr>METODOLOGÍA </vt:lpstr>
      <vt:lpstr>METODOLOGÍA </vt:lpstr>
      <vt:lpstr>RESULTADOS</vt:lpstr>
      <vt:lpstr>RESULTADOS</vt:lpstr>
      <vt:lpstr>RESULTADOS </vt:lpstr>
      <vt:lpstr>RESULTADOS </vt:lpstr>
      <vt:lpstr>RESULTADOS </vt:lpstr>
      <vt:lpstr>RESULTADOS </vt:lpstr>
      <vt:lpstr>RESULTADOS </vt:lpstr>
      <vt:lpstr>RESULTADOS </vt:lpstr>
      <vt:lpstr>RESULTADOS </vt:lpstr>
      <vt:lpstr>RESULTADOS </vt:lpstr>
      <vt:lpstr>RESULTADOS </vt:lpstr>
      <vt:lpstr>RESULTADOS </vt:lpstr>
      <vt:lpstr>PROPUESTA: PLAN DE CAPACITACIÓN</vt:lpstr>
      <vt:lpstr>PROPUESTA: PLAN DE CAPACITACIÓN</vt:lpstr>
      <vt:lpstr>PROPUESTA: PLAN DE CAPACITACIÓN</vt:lpstr>
      <vt:lpstr>PROPUESTA: PLAN DE CAPACITACIÓN</vt:lpstr>
      <vt:lpstr>PROPUESTA: PLAN DE CAPACITACIÓN</vt:lpstr>
      <vt:lpstr>Presentación de PowerPoint</vt:lpstr>
      <vt:lpstr>CONCLUSIONES</vt:lpstr>
      <vt:lpstr>RECOMENDACIONES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BIBLIOTECA</dc:creator>
  <cp:lastModifiedBy>BIBLIOTECA</cp:lastModifiedBy>
  <cp:revision>102</cp:revision>
  <dcterms:created xsi:type="dcterms:W3CDTF">2016-09-16T15:35:57Z</dcterms:created>
  <dcterms:modified xsi:type="dcterms:W3CDTF">2016-10-10T17:43:54Z</dcterms:modified>
</cp:coreProperties>
</file>