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5">
  <p:sldMasterIdLst>
    <p:sldMasterId id="2147483840" r:id="rId2"/>
  </p:sldMasterIdLst>
  <p:notesMasterIdLst>
    <p:notesMasterId r:id="rId13"/>
  </p:notesMasterIdLst>
  <p:handoutMasterIdLst>
    <p:handoutMasterId r:id="rId14"/>
  </p:handoutMasterIdLst>
  <p:sldIdLst>
    <p:sldId id="258" r:id="rId3"/>
    <p:sldId id="259" r:id="rId4"/>
    <p:sldId id="261" r:id="rId5"/>
    <p:sldId id="288" r:id="rId6"/>
    <p:sldId id="285" r:id="rId7"/>
    <p:sldId id="286" r:id="rId8"/>
    <p:sldId id="289" r:id="rId9"/>
    <p:sldId id="287" r:id="rId10"/>
    <p:sldId id="290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580" autoAdjust="0"/>
  </p:normalViewPr>
  <p:slideViewPr>
    <p:cSldViewPr snapToGrid="0">
      <p:cViewPr varScale="1">
        <p:scale>
          <a:sx n="66" d="100"/>
          <a:sy n="66" d="100"/>
        </p:scale>
        <p:origin x="9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D6D28-2B9C-4472-BEA5-DE0C99A49502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F96DF44C-5F11-46F2-A06A-7814A65692EB}">
      <dgm:prSet phldrT="[Texto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EC" sz="2800" b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OBJETIVO GENERAL</a:t>
          </a:r>
          <a:endParaRPr lang="es-EC" sz="28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931CFBB-394C-4D94-8EBD-BD472758227A}" type="parTrans" cxnId="{6B7C7106-7930-445E-BF9C-1F0C93A61B63}">
      <dgm:prSet/>
      <dgm:spPr/>
      <dgm:t>
        <a:bodyPr/>
        <a:lstStyle/>
        <a:p>
          <a:endParaRPr lang="es-EC"/>
        </a:p>
      </dgm:t>
    </dgm:pt>
    <dgm:pt modelId="{C51FBDAD-A908-4678-9A1E-ECCE562FF3F2}" type="sibTrans" cxnId="{6B7C7106-7930-445E-BF9C-1F0C93A61B63}">
      <dgm:prSet/>
      <dgm:spPr/>
      <dgm:t>
        <a:bodyPr/>
        <a:lstStyle/>
        <a:p>
          <a:endParaRPr lang="es-EC"/>
        </a:p>
      </dgm:t>
    </dgm:pt>
    <dgm:pt modelId="{61C52E90-042D-4242-924C-BA036C1CF5EB}">
      <dgm:prSet phldrT="[Texto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es-ES" sz="2000" dirty="0" smtClean="0"/>
            <a:t>Determinar los parámetros óptimos en la aplicación, de cal, </a:t>
          </a:r>
          <a:r>
            <a:rPr lang="es-ES" sz="2000" dirty="0" err="1" smtClean="0"/>
            <a:t>cementina</a:t>
          </a:r>
          <a:r>
            <a:rPr lang="es-ES" sz="2000" dirty="0" smtClean="0"/>
            <a:t>, ceniza, e </a:t>
          </a:r>
          <a:r>
            <a:rPr lang="es-ES" sz="2000" dirty="0" smtClean="0"/>
            <a:t>hidróxido </a:t>
          </a:r>
          <a:r>
            <a:rPr lang="es-ES" sz="2000" dirty="0" smtClean="0"/>
            <a:t>de </a:t>
          </a:r>
          <a:r>
            <a:rPr lang="es-ES" sz="2000" dirty="0" smtClean="0"/>
            <a:t>sodio</a:t>
          </a:r>
          <a:r>
            <a:rPr lang="es-ES" sz="2000" dirty="0" smtClean="0"/>
            <a:t>, en el </a:t>
          </a:r>
          <a:r>
            <a:rPr lang="es-ES" sz="2000" dirty="0" err="1" smtClean="0"/>
            <a:t>nixtamalizado</a:t>
          </a:r>
          <a:r>
            <a:rPr lang="es-ES" sz="2000" dirty="0" smtClean="0"/>
            <a:t> (pelado) del maíz  (</a:t>
          </a:r>
          <a:r>
            <a:rPr lang="es-ES" sz="2000" dirty="0" err="1" smtClean="0"/>
            <a:t>Iniap</a:t>
          </a:r>
          <a:r>
            <a:rPr lang="es-ES" sz="2000" dirty="0" smtClean="0"/>
            <a:t> 101, </a:t>
          </a:r>
          <a:r>
            <a:rPr lang="es-ES" sz="2000" dirty="0" err="1" smtClean="0"/>
            <a:t>Guandango</a:t>
          </a:r>
          <a:r>
            <a:rPr lang="es-ES" sz="2000" dirty="0" smtClean="0"/>
            <a:t>).</a:t>
          </a:r>
          <a:endParaRPr lang="es-EC" sz="2000" dirty="0">
            <a:latin typeface="+mn-lt"/>
          </a:endParaRPr>
        </a:p>
      </dgm:t>
    </dgm:pt>
    <dgm:pt modelId="{32AAE391-FA2A-41EA-99D7-78E7E95933B6}" type="parTrans" cxnId="{2D2CBDD3-29EB-4902-9DAB-CD675E27C57C}">
      <dgm:prSet/>
      <dgm:spPr/>
      <dgm:t>
        <a:bodyPr/>
        <a:lstStyle/>
        <a:p>
          <a:endParaRPr lang="es-EC"/>
        </a:p>
      </dgm:t>
    </dgm:pt>
    <dgm:pt modelId="{7E67DAE3-9B73-4608-9493-6885C7A549FA}" type="sibTrans" cxnId="{2D2CBDD3-29EB-4902-9DAB-CD675E27C57C}">
      <dgm:prSet/>
      <dgm:spPr/>
      <dgm:t>
        <a:bodyPr/>
        <a:lstStyle/>
        <a:p>
          <a:endParaRPr lang="es-EC"/>
        </a:p>
      </dgm:t>
    </dgm:pt>
    <dgm:pt modelId="{75C7C116-EEFB-4181-81C0-7950C66F564C}" type="pres">
      <dgm:prSet presAssocID="{2DAD6D28-2B9C-4472-BEA5-DE0C99A4950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507C692-0CA8-4C50-AC51-E85D13321609}" type="pres">
      <dgm:prSet presAssocID="{F96DF44C-5F11-46F2-A06A-7814A65692EB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888DF84B-AB31-453B-B8C5-83CD7626881F}" type="pres">
      <dgm:prSet presAssocID="{F96DF44C-5F11-46F2-A06A-7814A65692EB}" presName="rootComposite" presStyleCnt="0">
        <dgm:presLayoutVars/>
      </dgm:prSet>
      <dgm:spPr/>
      <dgm:t>
        <a:bodyPr/>
        <a:lstStyle/>
        <a:p>
          <a:endParaRPr lang="es-EC"/>
        </a:p>
      </dgm:t>
    </dgm:pt>
    <dgm:pt modelId="{3979D372-8C79-48EE-B682-A25DEF5B1E26}" type="pres">
      <dgm:prSet presAssocID="{F96DF44C-5F11-46F2-A06A-7814A65692EB}" presName="rootText" presStyleLbl="node0" presStyleIdx="0" presStyleCnt="1" custScaleX="42255" custScaleY="53900" custLinFactNeighborX="-508" custLinFactNeighborY="-45279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15797B2B-E46B-4AE7-A0EC-F929A10EAF75}" type="pres">
      <dgm:prSet presAssocID="{F96DF44C-5F11-46F2-A06A-7814A65692EB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CBACBC22-7D26-4630-8799-69E30D733128}" type="pres">
      <dgm:prSet presAssocID="{61C52E90-042D-4242-924C-BA036C1CF5EB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15ACD208-8591-4881-B3C9-B0919EB904CD}" type="pres">
      <dgm:prSet presAssocID="{61C52E90-042D-4242-924C-BA036C1CF5EB}" presName="Image" presStyleLbl="node1" presStyleIdx="0" presStyleCnt="1" custScaleX="162476" custScaleY="162444" custLinFactNeighborX="803" custLinFactNeighborY="-5553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s-EC"/>
        </a:p>
      </dgm:t>
    </dgm:pt>
    <dgm:pt modelId="{BEF4634E-BF2E-421B-A047-6C92E5EE15AB}" type="pres">
      <dgm:prSet presAssocID="{61C52E90-042D-4242-924C-BA036C1CF5EB}" presName="childText" presStyleLbl="lnNode1" presStyleIdx="0" presStyleCnt="1" custScaleX="94955" custScaleY="167715" custLinFactNeighborX="-546" custLinFactNeighborY="-511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8CC0BDE-4F04-4F70-B09D-5BF474438CE0}" type="presOf" srcId="{F96DF44C-5F11-46F2-A06A-7814A65692EB}" destId="{3979D372-8C79-48EE-B682-A25DEF5B1E26}" srcOrd="0" destOrd="0" presId="urn:microsoft.com/office/officeart/2008/layout/PictureAccentList"/>
    <dgm:cxn modelId="{6B7C7106-7930-445E-BF9C-1F0C93A61B63}" srcId="{2DAD6D28-2B9C-4472-BEA5-DE0C99A49502}" destId="{F96DF44C-5F11-46F2-A06A-7814A65692EB}" srcOrd="0" destOrd="0" parTransId="{E931CFBB-394C-4D94-8EBD-BD472758227A}" sibTransId="{C51FBDAD-A908-4678-9A1E-ECCE562FF3F2}"/>
    <dgm:cxn modelId="{C02CD656-0CF3-4BCA-A282-1E53D3C999B3}" type="presOf" srcId="{2DAD6D28-2B9C-4472-BEA5-DE0C99A49502}" destId="{75C7C116-EEFB-4181-81C0-7950C66F564C}" srcOrd="0" destOrd="0" presId="urn:microsoft.com/office/officeart/2008/layout/PictureAccentList"/>
    <dgm:cxn modelId="{2D2CBDD3-29EB-4902-9DAB-CD675E27C57C}" srcId="{F96DF44C-5F11-46F2-A06A-7814A65692EB}" destId="{61C52E90-042D-4242-924C-BA036C1CF5EB}" srcOrd="0" destOrd="0" parTransId="{32AAE391-FA2A-41EA-99D7-78E7E95933B6}" sibTransId="{7E67DAE3-9B73-4608-9493-6885C7A549FA}"/>
    <dgm:cxn modelId="{6EA7DD92-F5E3-4686-9F2B-EF30FEA065D1}" type="presOf" srcId="{61C52E90-042D-4242-924C-BA036C1CF5EB}" destId="{BEF4634E-BF2E-421B-A047-6C92E5EE15AB}" srcOrd="0" destOrd="0" presId="urn:microsoft.com/office/officeart/2008/layout/PictureAccentList"/>
    <dgm:cxn modelId="{190A3B91-A9E4-40FC-9E7D-DF10C2CE07EA}" type="presParOf" srcId="{75C7C116-EEFB-4181-81C0-7950C66F564C}" destId="{3507C692-0CA8-4C50-AC51-E85D13321609}" srcOrd="0" destOrd="0" presId="urn:microsoft.com/office/officeart/2008/layout/PictureAccentList"/>
    <dgm:cxn modelId="{D3AD7200-5400-46FB-B743-0D1143FA0272}" type="presParOf" srcId="{3507C692-0CA8-4C50-AC51-E85D13321609}" destId="{888DF84B-AB31-453B-B8C5-83CD7626881F}" srcOrd="0" destOrd="0" presId="urn:microsoft.com/office/officeart/2008/layout/PictureAccentList"/>
    <dgm:cxn modelId="{3BCDBAB0-1965-4194-96C1-0AB7AABE011E}" type="presParOf" srcId="{888DF84B-AB31-453B-B8C5-83CD7626881F}" destId="{3979D372-8C79-48EE-B682-A25DEF5B1E26}" srcOrd="0" destOrd="0" presId="urn:microsoft.com/office/officeart/2008/layout/PictureAccentList"/>
    <dgm:cxn modelId="{A546AF12-5E6E-4513-BD3C-9C1CD8DD026A}" type="presParOf" srcId="{3507C692-0CA8-4C50-AC51-E85D13321609}" destId="{15797B2B-E46B-4AE7-A0EC-F929A10EAF75}" srcOrd="1" destOrd="0" presId="urn:microsoft.com/office/officeart/2008/layout/PictureAccentList"/>
    <dgm:cxn modelId="{1D21A869-F9F7-4477-A86F-C859B0CCB4BC}" type="presParOf" srcId="{15797B2B-E46B-4AE7-A0EC-F929A10EAF75}" destId="{CBACBC22-7D26-4630-8799-69E30D733128}" srcOrd="0" destOrd="0" presId="urn:microsoft.com/office/officeart/2008/layout/PictureAccentList"/>
    <dgm:cxn modelId="{4D771E36-D19A-423F-84DA-E65F890472BF}" type="presParOf" srcId="{CBACBC22-7D26-4630-8799-69E30D733128}" destId="{15ACD208-8591-4881-B3C9-B0919EB904CD}" srcOrd="0" destOrd="0" presId="urn:microsoft.com/office/officeart/2008/layout/PictureAccentList"/>
    <dgm:cxn modelId="{6C2B4FD3-0B20-417B-8217-252F085E8C83}" type="presParOf" srcId="{CBACBC22-7D26-4630-8799-69E30D733128}" destId="{BEF4634E-BF2E-421B-A047-6C92E5EE15A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9D372-8C79-48EE-B682-A25DEF5B1E26}">
      <dsp:nvSpPr>
        <dsp:cNvPr id="0" name=""/>
        <dsp:cNvSpPr/>
      </dsp:nvSpPr>
      <dsp:spPr>
        <a:xfrm>
          <a:off x="3179460" y="250607"/>
          <a:ext cx="4752818" cy="391260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OBJETIVO GENERAL</a:t>
          </a:r>
          <a:endParaRPr lang="es-EC" sz="28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190920" y="262067"/>
        <a:ext cx="4729898" cy="368340"/>
      </dsp:txXfrm>
    </dsp:sp>
    <dsp:sp modelId="{15ACD208-8591-4881-B3C9-B0919EB904CD}">
      <dsp:nvSpPr>
        <dsp:cNvPr id="0" name=""/>
        <dsp:cNvSpPr/>
      </dsp:nvSpPr>
      <dsp:spPr>
        <a:xfrm>
          <a:off x="13647" y="717242"/>
          <a:ext cx="1179414" cy="117918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4634E-BF2E-421B-A047-6C92E5EE15AB}">
      <dsp:nvSpPr>
        <dsp:cNvPr id="0" name=""/>
        <dsp:cNvSpPr/>
      </dsp:nvSpPr>
      <dsp:spPr>
        <a:xfrm>
          <a:off x="1211137" y="729658"/>
          <a:ext cx="9949848" cy="1217444"/>
        </a:xfrm>
        <a:prstGeom prst="roundRect">
          <a:avLst>
            <a:gd name="adj" fmla="val 16670"/>
          </a:avLst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Determinar los parámetros óptimos en la aplicación, de cal, </a:t>
          </a:r>
          <a:r>
            <a:rPr lang="es-ES" sz="2000" kern="1200" dirty="0" err="1" smtClean="0"/>
            <a:t>cementina</a:t>
          </a:r>
          <a:r>
            <a:rPr lang="es-ES" sz="2000" kern="1200" dirty="0" smtClean="0"/>
            <a:t>, ceniza, e </a:t>
          </a:r>
          <a:r>
            <a:rPr lang="es-ES" sz="2000" kern="1200" dirty="0" smtClean="0"/>
            <a:t>hidróxido </a:t>
          </a:r>
          <a:r>
            <a:rPr lang="es-ES" sz="2000" kern="1200" dirty="0" smtClean="0"/>
            <a:t>de </a:t>
          </a:r>
          <a:r>
            <a:rPr lang="es-ES" sz="2000" kern="1200" dirty="0" smtClean="0"/>
            <a:t>sodio</a:t>
          </a:r>
          <a:r>
            <a:rPr lang="es-ES" sz="2000" kern="1200" dirty="0" smtClean="0"/>
            <a:t>, en el </a:t>
          </a:r>
          <a:r>
            <a:rPr lang="es-ES" sz="2000" kern="1200" dirty="0" err="1" smtClean="0"/>
            <a:t>nixtamalizado</a:t>
          </a:r>
          <a:r>
            <a:rPr lang="es-ES" sz="2000" kern="1200" dirty="0" smtClean="0"/>
            <a:t> (pelado) del maíz  (</a:t>
          </a:r>
          <a:r>
            <a:rPr lang="es-ES" sz="2000" kern="1200" dirty="0" err="1" smtClean="0"/>
            <a:t>Iniap</a:t>
          </a:r>
          <a:r>
            <a:rPr lang="es-ES" sz="2000" kern="1200" dirty="0" smtClean="0"/>
            <a:t> 101, </a:t>
          </a:r>
          <a:r>
            <a:rPr lang="es-ES" sz="2000" kern="1200" dirty="0" err="1" smtClean="0"/>
            <a:t>Guandango</a:t>
          </a:r>
          <a:r>
            <a:rPr lang="es-ES" sz="2000" kern="1200" dirty="0" smtClean="0"/>
            <a:t>).</a:t>
          </a:r>
          <a:endParaRPr lang="es-EC" sz="2000" kern="1200" dirty="0">
            <a:latin typeface="+mn-lt"/>
          </a:endParaRPr>
        </a:p>
      </dsp:txBody>
      <dsp:txXfrm>
        <a:off x="1270578" y="789099"/>
        <a:ext cx="9830966" cy="1098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FBFCC-0E31-48A0-A880-072F6899D1D6}" type="datetimeFigureOut">
              <a:rPr lang="en-US"/>
              <a:t>11/23/2015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B13EE-9412-42AB-AD24-C3CFF95C4A2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2571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F6D1E-3C8D-4917-BE0E-512A8CBFBE38}" type="datetimeFigureOut">
              <a:rPr lang="en-US"/>
              <a:t>11/23/2015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C5C6B-3CDA-41FA-BD55-5A736EEBCFD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423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5C6B-3CDA-41FA-BD55-5A736EEBCFD4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753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5C6B-3CDA-41FA-BD55-5A736EEBCFD4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173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/>
              <a:t>11/23/2015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11/23/2015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11/23/2015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11/23/2015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11/23/2015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11/23/2015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5064" y="1681851"/>
            <a:ext cx="515778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5064" y="2507550"/>
            <a:ext cx="5157787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11/23/2015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‹Nº›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11/23/2015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‹Nº›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11/23/2015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039484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11/23/2015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11/23/2015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/>
              <a:t>11/23/2015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1999" cy="261610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latin typeface="Constantia" panose="02030602050306030303" pitchFamily="18" charset="0"/>
              </a:rPr>
              <a:t>UNIVERSIDAD TÉCNICA DEL </a:t>
            </a:r>
            <a:r>
              <a:rPr lang="en-US" sz="2400" b="1" u="sng" dirty="0" smtClean="0">
                <a:latin typeface="Constantia" panose="02030602050306030303" pitchFamily="18" charset="0"/>
              </a:rPr>
              <a:t>NORTE</a:t>
            </a:r>
          </a:p>
          <a:p>
            <a:pPr algn="ctr"/>
            <a:endParaRPr lang="en-US" sz="2800" u="sng" dirty="0">
              <a:latin typeface="Constantia" panose="02030602050306030303" pitchFamily="18" charset="0"/>
            </a:endParaRPr>
          </a:p>
          <a:p>
            <a:pPr algn="ctr"/>
            <a:r>
              <a:rPr lang="en-US" sz="1600" b="1" dirty="0" smtClean="0">
                <a:latin typeface="Constantia" panose="02030602050306030303" pitchFamily="18" charset="0"/>
              </a:rPr>
              <a:t>FACULTAD </a:t>
            </a:r>
            <a:r>
              <a:rPr lang="en-US" sz="1600" b="1" dirty="0">
                <a:latin typeface="Constantia" panose="02030602050306030303" pitchFamily="18" charset="0"/>
              </a:rPr>
              <a:t>DE INGENIERÍA EN CIENCIAS AGROPECUARIAS Y AMBIENTALES</a:t>
            </a:r>
          </a:p>
          <a:p>
            <a:pPr algn="ctr"/>
            <a:endParaRPr lang="es-ES" sz="1400" b="1" dirty="0" smtClean="0">
              <a:latin typeface="Constantia" panose="02030602050306030303" pitchFamily="18" charset="0"/>
            </a:endParaRPr>
          </a:p>
          <a:p>
            <a:pPr algn="ctr"/>
            <a:r>
              <a:rPr lang="es-ES" b="1" dirty="0" smtClean="0">
                <a:latin typeface="Constantia" panose="02030602050306030303" pitchFamily="18" charset="0"/>
              </a:rPr>
              <a:t>INGENIERÍA AGROINDUSTRIAL</a:t>
            </a:r>
            <a:endParaRPr lang="es-ES" sz="1400" b="1" dirty="0" smtClean="0">
              <a:latin typeface="Constantia" panose="02030602050306030303" pitchFamily="18" charset="0"/>
            </a:endParaRPr>
          </a:p>
          <a:p>
            <a:pPr algn="ctr"/>
            <a:endParaRPr lang="es-ES" sz="1400" b="1" dirty="0">
              <a:latin typeface="Constantia" panose="02030602050306030303" pitchFamily="18" charset="0"/>
            </a:endParaRPr>
          </a:p>
          <a:p>
            <a:pPr algn="ctr"/>
            <a:r>
              <a:rPr lang="es-ES" b="1" dirty="0" smtClean="0">
                <a:latin typeface="Constantia" panose="02030602050306030303" pitchFamily="18" charset="0"/>
              </a:rPr>
              <a:t>Autor: </a:t>
            </a:r>
            <a:r>
              <a:rPr lang="es-ES" i="1" dirty="0" smtClean="0">
                <a:latin typeface="Constantia" panose="02030602050306030303" pitchFamily="18" charset="0"/>
              </a:rPr>
              <a:t>Jorge Vásquez</a:t>
            </a:r>
          </a:p>
          <a:p>
            <a:pPr algn="ctr"/>
            <a:r>
              <a:rPr lang="es-ES" b="1" dirty="0" smtClean="0">
                <a:latin typeface="Constantia" panose="02030602050306030303" pitchFamily="18" charset="0"/>
              </a:rPr>
              <a:t>Director: </a:t>
            </a:r>
            <a:r>
              <a:rPr lang="es-ES" i="1" dirty="0" smtClean="0">
                <a:latin typeface="Constantia" panose="02030602050306030303" pitchFamily="18" charset="0"/>
              </a:rPr>
              <a:t>Ing. Jimmy Cuarán MSc.</a:t>
            </a:r>
            <a:endParaRPr lang="en-US" sz="1400" i="1" dirty="0">
              <a:latin typeface="Constantia" panose="02030602050306030303" pitchFamily="18" charset="0"/>
            </a:endParaRPr>
          </a:p>
          <a:p>
            <a:pPr algn="ctr"/>
            <a:endParaRPr lang="en-US" sz="1400" b="1" dirty="0" smtClean="0">
              <a:latin typeface="Bookman Old Style" panose="02050604050505020204" pitchFamily="18" charset="0"/>
            </a:endParaRPr>
          </a:p>
        </p:txBody>
      </p:sp>
      <p:pic>
        <p:nvPicPr>
          <p:cNvPr id="3" name="Imagen 9" descr="http://www.utn.edu.ec/web/portal/images/img-portal/sello-max-ut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5" y="0"/>
            <a:ext cx="1675459" cy="1661375"/>
          </a:xfrm>
          <a:prstGeom prst="flowChartConnector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77779" y="2976840"/>
            <a:ext cx="11436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Constantia" panose="02030602050306030303" pitchFamily="18" charset="0"/>
                <a:ea typeface="SimSun" panose="02010600030101010101" pitchFamily="2" charset="-122"/>
              </a:rPr>
              <a:t>DETERMINACIÓN DE LOS PARÁMETROS ÓPTIMOS EN LA APLICACIÓN DE CAL (CaO), CEMENTINA (Ca(OH)</a:t>
            </a:r>
            <a:r>
              <a:rPr lang="es-ES" b="1" baseline="-25000" dirty="0">
                <a:latin typeface="Constantia" panose="02030602050306030303" pitchFamily="18" charset="0"/>
                <a:ea typeface="SimSun" panose="02010600030101010101" pitchFamily="2" charset="-122"/>
              </a:rPr>
              <a:t>2</a:t>
            </a:r>
            <a:r>
              <a:rPr lang="es-ES" b="1" dirty="0">
                <a:latin typeface="Constantia" panose="02030602050306030303" pitchFamily="18" charset="0"/>
                <a:ea typeface="SimSun" panose="02010600030101010101" pitchFamily="2" charset="-122"/>
              </a:rPr>
              <a:t>), CENIZA E HIDRÓXIDO DE SODIO (NaOH), PARA REALIZAR EL NIXTAMALIZADO DE MAÍZ (</a:t>
            </a:r>
            <a:r>
              <a:rPr lang="es-ES" b="1" i="1" dirty="0">
                <a:latin typeface="Constantia" panose="02030602050306030303" pitchFamily="18" charset="0"/>
                <a:ea typeface="SimSun" panose="02010600030101010101" pitchFamily="2" charset="-122"/>
              </a:rPr>
              <a:t>Zea mays L.</a:t>
            </a:r>
            <a:r>
              <a:rPr lang="es-ES" b="1" dirty="0">
                <a:latin typeface="Constantia" panose="02030602050306030303" pitchFamily="18" charset="0"/>
                <a:ea typeface="SimSun" panose="02010600030101010101" pitchFamily="2" charset="-122"/>
              </a:rPr>
              <a:t>) BLANCO VARIEDAD INIAP  </a:t>
            </a:r>
            <a:r>
              <a:rPr lang="es-ES" sz="2000" b="1" dirty="0" smtClean="0">
                <a:latin typeface="Constantia" panose="02030602050306030303" pitchFamily="18" charset="0"/>
                <a:ea typeface="SimSun" panose="02010600030101010101" pitchFamily="2" charset="-122"/>
              </a:rPr>
              <a:t>101</a:t>
            </a:r>
            <a:r>
              <a:rPr lang="es-ES" b="1" dirty="0" smtClean="0">
                <a:latin typeface="Constantia" panose="02030602050306030303" pitchFamily="18" charset="0"/>
                <a:ea typeface="SimSun" panose="02010600030101010101" pitchFamily="2" charset="-122"/>
              </a:rPr>
              <a:t> </a:t>
            </a:r>
            <a:r>
              <a:rPr lang="es-ES" b="1" dirty="0">
                <a:latin typeface="Constantia" panose="02030602050306030303" pitchFamily="18" charset="0"/>
                <a:ea typeface="SimSun" panose="02010600030101010101" pitchFamily="2" charset="-122"/>
              </a:rPr>
              <a:t>Y AMARILLO VARIEDAD GUANDANGO</a:t>
            </a:r>
            <a:endParaRPr lang="es-EC" dirty="0">
              <a:latin typeface="Constantia" panose="02030602050306030303" pitchFamily="18" charset="0"/>
              <a:ea typeface="SimSun" panose="02010600030101010101" pitchFamily="2" charset="-122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54" y="4261593"/>
            <a:ext cx="1931830" cy="18116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96" y="4355777"/>
            <a:ext cx="1944710" cy="18467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80" y="4306982"/>
            <a:ext cx="1815921" cy="1846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H:\FOTOS VIDEO\VISITA DE INGENIEROS 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2" t="44878" r="33820" b="23658"/>
          <a:stretch/>
        </p:blipFill>
        <p:spPr bwMode="auto">
          <a:xfrm>
            <a:off x="7498897" y="4404575"/>
            <a:ext cx="2110526" cy="1749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I:\DCIM\102MSDCF\DSC02789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6" b="12247"/>
          <a:stretch/>
        </p:blipFill>
        <p:spPr bwMode="auto">
          <a:xfrm>
            <a:off x="10115763" y="4404575"/>
            <a:ext cx="2076237" cy="18484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heurón 9"/>
          <p:cNvSpPr/>
          <p:nvPr/>
        </p:nvSpPr>
        <p:spPr>
          <a:xfrm>
            <a:off x="4498645" y="4914923"/>
            <a:ext cx="568549" cy="730874"/>
          </a:xfrm>
          <a:prstGeom prst="chevron">
            <a:avLst>
              <a:gd name="adj" fmla="val 9019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1" name="Cheurón 10"/>
          <p:cNvSpPr/>
          <p:nvPr/>
        </p:nvSpPr>
        <p:spPr>
          <a:xfrm>
            <a:off x="2115718" y="4864904"/>
            <a:ext cx="561551" cy="730874"/>
          </a:xfrm>
          <a:prstGeom prst="chevron">
            <a:avLst>
              <a:gd name="adj" fmla="val 9019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2" name="Cheurón 11"/>
          <p:cNvSpPr/>
          <p:nvPr/>
        </p:nvSpPr>
        <p:spPr>
          <a:xfrm>
            <a:off x="9557489" y="4913699"/>
            <a:ext cx="491869" cy="730874"/>
          </a:xfrm>
          <a:prstGeom prst="chevron">
            <a:avLst>
              <a:gd name="adj" fmla="val 9019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3" name="Cheurón 12"/>
          <p:cNvSpPr/>
          <p:nvPr/>
        </p:nvSpPr>
        <p:spPr>
          <a:xfrm>
            <a:off x="6958012" y="4963339"/>
            <a:ext cx="527335" cy="730874"/>
          </a:xfrm>
          <a:prstGeom prst="chevron">
            <a:avLst>
              <a:gd name="adj" fmla="val 9019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744685" y="1298193"/>
            <a:ext cx="516708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GRACIAS</a:t>
            </a:r>
            <a:endParaRPr lang="es-E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50" name="Picture 2" descr="http://moonmentum.com/blog/wp-content/uploads/2014/07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4" y="2722710"/>
            <a:ext cx="6858000" cy="3429001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Rectángulo"/>
          <p:cNvSpPr/>
          <p:nvPr/>
        </p:nvSpPr>
        <p:spPr>
          <a:xfrm>
            <a:off x="3111820" y="0"/>
            <a:ext cx="5256584" cy="492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tx1">
                <a:lumMod val="65000"/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s-E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IMPORTANCIA</a:t>
            </a:r>
            <a:endParaRPr lang="es-ES" sz="26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407886" y="1123989"/>
            <a:ext cx="2774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PROCESO EMPÍRICO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5421644" y="3559573"/>
            <a:ext cx="1617784" cy="267286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/>
          <p:cNvSpPr txBox="1"/>
          <p:nvPr/>
        </p:nvSpPr>
        <p:spPr>
          <a:xfrm>
            <a:off x="8534400" y="1123989"/>
            <a:ext cx="2409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PROCESO TÉCNICO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encrypted-tbn2.gstatic.com/images?q=tbn:ANd9GcS1D1P2yEeYY65P1aJFFURHE5MfMJ-emO7ZBPtU15-pUgY9WTr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428" y="1677987"/>
            <a:ext cx="5152571" cy="4563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3.bp.blogspot.com/_jdX5bWaLprE/TIK4sa2Eu2I/AAAAAAAAFrE/zuUBt1QkHN4/s640/IMG_28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9"/>
          <a:stretch/>
        </p:blipFill>
        <p:spPr bwMode="auto">
          <a:xfrm>
            <a:off x="0" y="1677987"/>
            <a:ext cx="5472332" cy="4563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2 Diagrama"/>
          <p:cNvGraphicFramePr/>
          <p:nvPr>
            <p:extLst>
              <p:ext uri="{D42A27DB-BD31-4B8C-83A1-F6EECF244321}">
                <p14:modId xmlns:p14="http://schemas.microsoft.com/office/powerpoint/2010/main" val="877457602"/>
              </p:ext>
            </p:extLst>
          </p:nvPr>
        </p:nvGraphicFramePr>
        <p:xfrm>
          <a:off x="396274" y="-246084"/>
          <a:ext cx="11226018" cy="289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528201"/>
              </p:ext>
            </p:extLst>
          </p:nvPr>
        </p:nvGraphicFramePr>
        <p:xfrm>
          <a:off x="296213" y="2238233"/>
          <a:ext cx="11565229" cy="3826987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961992"/>
                <a:gridCol w="3603237"/>
              </a:tblGrid>
              <a:tr h="511762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Objetivos específicos</a:t>
                      </a:r>
                      <a:endParaRPr lang="es-EC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Indicadores</a:t>
                      </a:r>
                      <a:endParaRPr lang="es-EC" sz="18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89492">
                <a:tc>
                  <a:txBody>
                    <a:bodyPr/>
                    <a:lstStyle/>
                    <a:p>
                      <a:pPr lvl="0"/>
                      <a:r>
                        <a:rPr lang="es-EC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EC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Medir la eficiencia del pelado del grano de maíz.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Font typeface="Wingdings" panose="05000000000000000000" pitchFamily="2" charset="2"/>
                        <a:buNone/>
                      </a:pPr>
                      <a:r>
                        <a:rPr lang="es-EC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6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indent="-171450" algn="l" fontAlgn="t">
                        <a:buFont typeface="Wingdings" panose="05000000000000000000" pitchFamily="2" charset="2"/>
                        <a:buChar char="§"/>
                      </a:pPr>
                      <a:r>
                        <a:rPr lang="es-EC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Rendimiento</a:t>
                      </a:r>
                      <a:endParaRPr lang="es-EC" sz="160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 fontAlgn="t">
                        <a:buFont typeface="Wingdings" panose="05000000000000000000" pitchFamily="2" charset="2"/>
                        <a:buChar char="§"/>
                      </a:pPr>
                      <a:endParaRPr lang="es-EC" sz="160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buFont typeface="Wingdings" panose="05000000000000000000" pitchFamily="2" charset="2"/>
                        <a:buNone/>
                      </a:pPr>
                      <a:endParaRPr lang="es-EC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01257">
                <a:tc>
                  <a:txBody>
                    <a:bodyPr/>
                    <a:lstStyle/>
                    <a:p>
                      <a:pPr lvl="0" algn="just"/>
                      <a:r>
                        <a:rPr lang="es-EC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Determinar el porcentaje adecuado de cal 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(óxido 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calcio 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(CaO)), cementina, 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(hidróxido 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calcio  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(Ca (OH)</a:t>
                      </a:r>
                      <a:r>
                        <a:rPr lang="es-ES" sz="1600" kern="1200" baseline="-25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ceniza 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  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hidróxido 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sodio 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(NaOH) utilizado para la remoción de la cutícula del maíz. 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Font typeface="Wingdings" panose="05000000000000000000" pitchFamily="2" charset="2"/>
                        <a:buNone/>
                      </a:pPr>
                      <a:r>
                        <a:rPr lang="es-EC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indent="-171450" algn="l" fontAlgn="t">
                        <a:buFont typeface="Wingdings" panose="05000000000000000000" pitchFamily="2" charset="2"/>
                        <a:buChar char="§"/>
                      </a:pPr>
                      <a:endParaRPr lang="es-EC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 fontAlgn="t">
                        <a:buFont typeface="Wingdings" panose="05000000000000000000" pitchFamily="2" charset="2"/>
                        <a:buChar char="§"/>
                      </a:pPr>
                      <a:r>
                        <a:rPr lang="es-EC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Eficiencia</a:t>
                      </a:r>
                      <a:endParaRPr lang="es-EC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 fontAlgn="t">
                        <a:buFont typeface="Wingdings" panose="05000000000000000000" pitchFamily="2" charset="2"/>
                        <a:buChar char="§"/>
                      </a:pPr>
                      <a:endParaRPr lang="es-EC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buFont typeface="Wingdings" panose="05000000000000000000" pitchFamily="2" charset="2"/>
                        <a:buNone/>
                      </a:pPr>
                      <a:endParaRPr lang="es-EC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buFont typeface="Wingdings" panose="05000000000000000000" pitchFamily="2" charset="2"/>
                        <a:buNone/>
                      </a:pPr>
                      <a:endParaRPr lang="es-EC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3168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lang="es-E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Evaluar el análisis físico químico: humedad, fibra y minerales 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(calcio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sodio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potasio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), al inicio y en los mejores tratamientos al final del proceso.</a:t>
                      </a:r>
                      <a:endParaRPr lang="es-EC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EC" sz="1800" dirty="0" smtClean="0">
                          <a:solidFill>
                            <a:schemeClr val="tx1"/>
                          </a:solidFill>
                        </a:rPr>
                        <a:t>Análisis</a:t>
                      </a:r>
                      <a:r>
                        <a:rPr lang="es-EC" sz="1800" baseline="0" dirty="0" smtClean="0">
                          <a:solidFill>
                            <a:schemeClr val="tx1"/>
                          </a:solidFill>
                        </a:rPr>
                        <a:t> bromatológicos</a:t>
                      </a:r>
                      <a:endParaRPr lang="es-EC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fontAlgn="b">
                        <a:buClr>
                          <a:srgbClr val="FFFFFF"/>
                        </a:buClr>
                        <a:buSzPts val="1100"/>
                        <a:buFont typeface="Calibri" panose="020F0502020204030204" pitchFamily="34" charset="0"/>
                        <a:buChar char="●"/>
                      </a:pPr>
                      <a:endParaRPr lang="es-EC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5" name="Conector recto 14"/>
          <p:cNvCxnSpPr/>
          <p:nvPr/>
        </p:nvCxnSpPr>
        <p:spPr>
          <a:xfrm>
            <a:off x="8293994" y="3780238"/>
            <a:ext cx="35674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"/>
          <p:cNvCxnSpPr/>
          <p:nvPr/>
        </p:nvCxnSpPr>
        <p:spPr>
          <a:xfrm>
            <a:off x="296213" y="6051897"/>
            <a:ext cx="7952800" cy="10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5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:\DSC0216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3" y="1078047"/>
            <a:ext cx="2396717" cy="1485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2 Imagen" descr="C:\Users\pc\Desktop\todas\DSC0227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009" y="1061012"/>
            <a:ext cx="2317531" cy="1485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3 Imagen" descr="H:\video\PESADO MAIZ 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74" y="1078047"/>
            <a:ext cx="2303219" cy="1485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 descr="H:\video\COCCION 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724" y="1078047"/>
            <a:ext cx="2357780" cy="1485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5 Imagen" descr="H:\video\INMERCION HIDROXIDO DE SODIO 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942" y="3427500"/>
            <a:ext cx="2287343" cy="1416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Imagen" descr="H:\FOTOS VIDEO\VISITA DE INGENIEROS 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2" t="44878" r="33820" b="23658"/>
          <a:stretch/>
        </p:blipFill>
        <p:spPr bwMode="auto">
          <a:xfrm>
            <a:off x="6425774" y="3441253"/>
            <a:ext cx="2382985" cy="1416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7 Imagen" descr="H:\FOTOS VIDEO\SECADO 1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105" y="3427586"/>
            <a:ext cx="2303219" cy="1416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8 Imagen" descr="H:\video\SELECCIONADO Y CLASIFICADO 4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3" y="3450955"/>
            <a:ext cx="2357780" cy="1416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3 Rectángulo"/>
          <p:cNvSpPr/>
          <p:nvPr/>
        </p:nvSpPr>
        <p:spPr>
          <a:xfrm>
            <a:off x="1" y="0"/>
            <a:ext cx="6836897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tx1">
                <a:lumMod val="65000"/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MANEJO ESPECÍFICO DEL EXPERIMENTO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echa derecha 10"/>
          <p:cNvSpPr/>
          <p:nvPr/>
        </p:nvSpPr>
        <p:spPr>
          <a:xfrm>
            <a:off x="2686520" y="1727200"/>
            <a:ext cx="570161" cy="22233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Flecha derecha 11"/>
          <p:cNvSpPr/>
          <p:nvPr/>
        </p:nvSpPr>
        <p:spPr>
          <a:xfrm>
            <a:off x="5673994" y="1727199"/>
            <a:ext cx="680071" cy="22233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Flecha derecha 12"/>
          <p:cNvSpPr/>
          <p:nvPr/>
        </p:nvSpPr>
        <p:spPr>
          <a:xfrm>
            <a:off x="8763321" y="1727199"/>
            <a:ext cx="525822" cy="22233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Flecha derecha 13"/>
          <p:cNvSpPr/>
          <p:nvPr/>
        </p:nvSpPr>
        <p:spPr>
          <a:xfrm rot="10800000">
            <a:off x="2663019" y="4122055"/>
            <a:ext cx="593661" cy="20069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Flecha derecha 14"/>
          <p:cNvSpPr/>
          <p:nvPr/>
        </p:nvSpPr>
        <p:spPr>
          <a:xfrm rot="10800000">
            <a:off x="5684032" y="4122055"/>
            <a:ext cx="670031" cy="20069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Flecha derecha 15"/>
          <p:cNvSpPr/>
          <p:nvPr/>
        </p:nvSpPr>
        <p:spPr>
          <a:xfrm rot="10800000">
            <a:off x="8880468" y="4122055"/>
            <a:ext cx="541008" cy="20069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Flecha curvada hacia la izquierda 22"/>
          <p:cNvSpPr/>
          <p:nvPr/>
        </p:nvSpPr>
        <p:spPr>
          <a:xfrm>
            <a:off x="11771751" y="2433711"/>
            <a:ext cx="312397" cy="1017244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24" name="1 Imagen" descr="I:\DCIM\102MSDCF\DSC02787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450" y="5190979"/>
            <a:ext cx="2305050" cy="1350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2 Imagen" descr="I:\DCIM\102MSDCF\DSC02789.JP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6"/>
          <a:stretch/>
        </p:blipFill>
        <p:spPr bwMode="auto">
          <a:xfrm>
            <a:off x="4721350" y="5206018"/>
            <a:ext cx="2324100" cy="1350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Flecha curvada hacia la derecha 25"/>
          <p:cNvSpPr/>
          <p:nvPr/>
        </p:nvSpPr>
        <p:spPr>
          <a:xfrm>
            <a:off x="941512" y="4834065"/>
            <a:ext cx="675249" cy="1236132"/>
          </a:xfrm>
          <a:prstGeom prst="curvedRightArrow">
            <a:avLst>
              <a:gd name="adj1" fmla="val 11302"/>
              <a:gd name="adj2" fmla="val 30072"/>
              <a:gd name="adj3" fmla="val 4692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8" name="Flecha derecha 27"/>
          <p:cNvSpPr/>
          <p:nvPr/>
        </p:nvSpPr>
        <p:spPr>
          <a:xfrm>
            <a:off x="4036500" y="5847867"/>
            <a:ext cx="570161" cy="22233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017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" y="0"/>
            <a:ext cx="253848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tx1">
                <a:lumMod val="65000"/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r>
              <a:rPr lang="es-EC" sz="3200" b="1" dirty="0" smtClean="0"/>
              <a:t>Conclusiones</a:t>
            </a:r>
            <a:endParaRPr lang="es-EC" sz="3200" b="1" dirty="0"/>
          </a:p>
        </p:txBody>
      </p:sp>
      <p:sp>
        <p:nvSpPr>
          <p:cNvPr id="3" name="Rectángulo 2"/>
          <p:cNvSpPr/>
          <p:nvPr/>
        </p:nvSpPr>
        <p:spPr>
          <a:xfrm>
            <a:off x="1" y="739937"/>
            <a:ext cx="1200331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Evaluadas las dosis de las distintas sustancias alcalinas en el proceso de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nixtamalizado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se determinó que las más adecuadas para la remoción de la cutícula son: el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hidróxido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s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odio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el tratamiento T3 (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NaOH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-dosis media-maíz blanco) T4 (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NaOH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-dosis media-maíz amarillo) y la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cementina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el T19 (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cementina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dosis media - maíz blanco) T12 (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cementina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dosis alta - maíz amarillo), por presentar la más alta eficiencia.</a:t>
            </a:r>
          </a:p>
          <a:p>
            <a:pPr marL="457200" indent="252095"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resultados más altos de eficiencia para realizar el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nixtamalizado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fueron los realizados con hidróxido de sodio, maíz blanco y amarillo obteniendo el 100%  y con la utilización de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cementina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el maíz blanco fue de 99,42%  y  amarillo del 99,31%.</a:t>
            </a:r>
          </a:p>
          <a:p>
            <a:pPr marL="457200" indent="252095"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realizar el proceso de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nixtamalizado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determinó que el porcentaje adecuado de hidróxido de sodio en el maíz blanco y amarillo es de 7,85% y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cementina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el  maíz blanco es de 1,57% y amarillo de 2,34%, ya que estos tratamientos obtuvieron  mejores resultados.</a:t>
            </a:r>
          </a:p>
          <a:p>
            <a:pPr marL="457200" indent="252095"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indent="252095" algn="just">
              <a:lnSpc>
                <a:spcPct val="150000"/>
              </a:lnSpc>
              <a:spcAft>
                <a:spcPts val="12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01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9006" y="186567"/>
            <a:ext cx="10655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348343"/>
            <a:ext cx="1209040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-92034"/>
            <a:ext cx="120904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Realizado los análisis físico­-químicos sobre los mejores tratamientos se estableció, que existe aumento significativo en el contenido de calcio en el maíz blanco y amarillo de 0,10% a 11 - 13 % con la utilización de cal, ceniza y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cementina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El sodio  y potasio  disminuyeron  ya que no existió la asimilación de estos minerales hacia el interior del grano.</a:t>
            </a:r>
            <a:endParaRPr lang="es-EC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3863" y="1525395"/>
            <a:ext cx="116836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utilización de hidróxido de sodio en el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nixtamalizado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maíz no provoca incremento de minerales en el grano al contrario existe pérdida de fibra, calcio, sodio y potasio.</a:t>
            </a:r>
          </a:p>
          <a:p>
            <a:pPr marL="457200" indent="252095"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Existe  mayor degradación de la cutícula en niveles básicos de pH entre 11,5 – 14.  </a:t>
            </a:r>
          </a:p>
          <a:p>
            <a:pPr marL="457200" indent="252095"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Mediante el costo beneficio para realizar el proceso de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nixtamalizado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sustancia más adecuada a utilizar es la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cementina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las dosis establecidas.</a:t>
            </a:r>
          </a:p>
          <a:p>
            <a:pPr marL="457200" indent="252095"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Mediante la investigación  experimental se determinó que las dosis y sustancias se comportaron de distinta manera en el proceso de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nixtamalizado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aceptando la hipótesis alternativa.</a:t>
            </a:r>
          </a:p>
          <a:p>
            <a:pPr indent="25209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25209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30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0629" y="113221"/>
            <a:ext cx="1156788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252095"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Podemos determinar que existe una mayor degradación de la cutícula en valores de pH altos en rangos de 11,5 – 14 es decir que la degradación de la cutícula aumenta en compuestos altamente básicos.</a:t>
            </a:r>
          </a:p>
          <a:p>
            <a:pPr marL="457200" indent="252095"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Mediante el costo beneficio la mejor sustancia a utilizar con las dosis establecidas es la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cementina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252095"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Mediante la investigación se acepta la hipótesis alternativa ya que se determinó que las dosis y sustancias se comportaron de diferente manera en el proceso de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nixtamalizado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02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Rectángulo"/>
          <p:cNvSpPr/>
          <p:nvPr/>
        </p:nvSpPr>
        <p:spPr>
          <a:xfrm>
            <a:off x="1" y="0"/>
            <a:ext cx="342537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tx1">
                <a:lumMod val="65000"/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r>
              <a:rPr lang="es-EC" sz="3200" b="1" dirty="0" smtClean="0"/>
              <a:t>Recomendaciones</a:t>
            </a:r>
            <a:endParaRPr lang="es-EC" sz="3200" b="1" dirty="0"/>
          </a:p>
        </p:txBody>
      </p:sp>
      <p:sp>
        <p:nvSpPr>
          <p:cNvPr id="4" name="Rectángulo 3"/>
          <p:cNvSpPr/>
          <p:nvPr/>
        </p:nvSpPr>
        <p:spPr>
          <a:xfrm>
            <a:off x="0" y="664865"/>
            <a:ext cx="1198879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recomienda utilizar la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cementina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el proceso de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nixtamalizado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por su alta eficiencia de pelado, su aporte significativo de calcio asimilable para el ser humano, mejora las características físicas, organolépticas y genera mayor rentabilidad en base a costos.</a:t>
            </a:r>
          </a:p>
          <a:p>
            <a:pPr marL="457200" indent="252095"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Realizado el proceso de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nixtamalizado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debe disminuir la humedad del grano al 12% para evitar daños en su almacenamiento. </a:t>
            </a:r>
          </a:p>
          <a:p>
            <a:pPr marL="457200" indent="252095"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establece no utilizar el hidróxido de sodio ya que no aporta ningún valor nutritivo, destruye algunos componentes del grano y su textura física. Además su manejo es  peligroso por ser una sustancia altamente corrosiva y causa quemaduras en el tejido humano.</a:t>
            </a:r>
          </a:p>
          <a:p>
            <a:pPr marL="457200" indent="-6985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debe mantener los tiempos y condiciones establecidas en la cocción, reposo, pelado, secado, para obtener un producto de alta calidad.</a:t>
            </a:r>
          </a:p>
          <a:p>
            <a:pPr marL="457200" indent="252095"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332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191622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el uso de las sustancias alcalinas utilizadas en esta investigación para el proceso de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nixtamalizado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debe realizar la disolución antes de llevarla a ebullición. </a:t>
            </a:r>
          </a:p>
          <a:p>
            <a:pPr marL="457200" indent="252095"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la manipulación  de estos químicos se debe utilizar el equipo de protección necesario, guantes, mascarilla y protectores oculares, debido a su alto poder reactivo que puede causar daños en los miembros, órganos externos e internos, de quienes realizan este proceso. </a:t>
            </a:r>
          </a:p>
          <a:p>
            <a:pPr marL="457200" indent="252095" algn="just">
              <a:lnSpc>
                <a:spcPct val="150000"/>
              </a:lnSpc>
              <a:spcAft>
                <a:spcPts val="12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9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cess 03 16x9">
  <a:themeElements>
    <a:clrScheme name="Process03_16x9">
      <a:dk1>
        <a:sysClr val="windowText" lastClr="000000"/>
      </a:dk1>
      <a:lt1>
        <a:sysClr val="window" lastClr="FFFFFF"/>
      </a:lt1>
      <a:dk2>
        <a:srgbClr val="262626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cess03_16x9_TP102888901" id="{C4DBD7D9-BBDE-4AFC-B1E0-E7E08A9AA369}" vid="{F11D4E36-4743-491E-80A2-D84548A09180}"/>
    </a:ext>
  </a:extLst>
</a:theme>
</file>

<file path=ppt/theme/theme2.xml><?xml version="1.0" encoding="utf-8"?>
<a:theme xmlns:a="http://schemas.openxmlformats.org/drawingml/2006/main" name="Office Theme">
  <a:themeElements>
    <a:clrScheme name="Process03_16x9">
      <a:dk1>
        <a:sysClr val="windowText" lastClr="000000"/>
      </a:dk1>
      <a:lt1>
        <a:sysClr val="window" lastClr="FFFFFF"/>
      </a:lt1>
      <a:dk2>
        <a:srgbClr val="262626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rocess03_16x9">
      <a:dk1>
        <a:sysClr val="windowText" lastClr="000000"/>
      </a:dk1>
      <a:lt1>
        <a:sysClr val="window" lastClr="FFFFFF"/>
      </a:lt1>
      <a:dk2>
        <a:srgbClr val="262626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DBDFAA-5DAE-4B25-8F84-56997B5A60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Diapositiva SmartArt de proceso de círculos con flecha (azul-verde sobre negro), panorámica</Template>
  <TotalTime>0</TotalTime>
  <Words>450</Words>
  <Application>Microsoft Office PowerPoint</Application>
  <PresentationFormat>Panorámica</PresentationFormat>
  <Paragraphs>70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1" baseType="lpstr">
      <vt:lpstr>Arial Unicode MS</vt:lpstr>
      <vt:lpstr>SimSun</vt:lpstr>
      <vt:lpstr>Arial</vt:lpstr>
      <vt:lpstr>Bookman Old Style</vt:lpstr>
      <vt:lpstr>Calibri</vt:lpstr>
      <vt:lpstr>Constantia</vt:lpstr>
      <vt:lpstr>Corbel</vt:lpstr>
      <vt:lpstr>Symbol</vt:lpstr>
      <vt:lpstr>Times New Roman</vt:lpstr>
      <vt:lpstr>Wingdings</vt:lpstr>
      <vt:lpstr>Process 03 16x9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2015-07-22T19:50:33Z</dcterms:created>
  <dcterms:modified xsi:type="dcterms:W3CDTF">2015-11-24T05:37:47Z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TC028889129991</vt:lpwstr>
  </property>
</Properties>
</file>