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7" r:id="rId2"/>
    <p:sldId id="281" r:id="rId3"/>
    <p:sldId id="285" r:id="rId4"/>
    <p:sldId id="280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56" r:id="rId15"/>
    <p:sldId id="259" r:id="rId16"/>
    <p:sldId id="263" r:id="rId17"/>
    <p:sldId id="266" r:id="rId18"/>
    <p:sldId id="267" r:id="rId19"/>
    <p:sldId id="269" r:id="rId20"/>
    <p:sldId id="295" r:id="rId21"/>
    <p:sldId id="296" r:id="rId22"/>
    <p:sldId id="270" r:id="rId23"/>
    <p:sldId id="279" r:id="rId24"/>
    <p:sldId id="278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Presipitaci&#243;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Datos%20de%20Biomasa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CORRELACION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CORRELACION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Presipitaci&#243;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Sobrevivencia%201-4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Sobrevivencia%201-4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ADEVA%204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ADEVA%204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ADEVA%204.XLS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ADEVA%204.XLS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LASES%20DE%20TRABAJO%20II\C&#193;LCULOS\Datos%20de%20Biomas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3327590827444299E-2"/>
                  <c:y val="-7.99648658306035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68C-489E-93F9-F2AF8BC845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Hoja1!$A$9:$B$15</c:f>
              <c:multiLvlStrCache>
                <c:ptCount val="7"/>
                <c:lvl>
                  <c:pt idx="0">
                    <c:v>Enero </c:v>
                  </c:pt>
                  <c:pt idx="1">
                    <c:v>Febrero</c:v>
                  </c:pt>
                  <c:pt idx="2">
                    <c:v>Marzo</c:v>
                  </c:pt>
                  <c:pt idx="3">
                    <c:v>Abril</c:v>
                  </c:pt>
                  <c:pt idx="4">
                    <c:v>Mayo</c:v>
                  </c:pt>
                  <c:pt idx="5">
                    <c:v>Junio</c:v>
                  </c:pt>
                  <c:pt idx="6">
                    <c:v>Julio</c:v>
                  </c:pt>
                </c:lvl>
                <c:lvl>
                  <c:pt idx="0">
                    <c:v>2015</c:v>
                  </c:pt>
                </c:lvl>
              </c:multiLvlStrCache>
            </c:multiLvlStrRef>
          </c:cat>
          <c:val>
            <c:numRef>
              <c:f>Hoja1!$C$9:$C$15</c:f>
              <c:numCache>
                <c:formatCode>General</c:formatCode>
                <c:ptCount val="7"/>
                <c:pt idx="0">
                  <c:v>75.7</c:v>
                </c:pt>
                <c:pt idx="1">
                  <c:v>26</c:v>
                </c:pt>
                <c:pt idx="2">
                  <c:v>96.1</c:v>
                </c:pt>
                <c:pt idx="3">
                  <c:v>53.6</c:v>
                </c:pt>
                <c:pt idx="4">
                  <c:v>44.7</c:v>
                </c:pt>
                <c:pt idx="5">
                  <c:v>15.6</c:v>
                </c:pt>
                <c:pt idx="6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8C-489E-93F9-F2AF8BC845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2281215"/>
        <c:axId val="1772281631"/>
        <c:axId val="0"/>
      </c:bar3DChart>
      <c:catAx>
        <c:axId val="1772281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72281631"/>
        <c:crosses val="autoZero"/>
        <c:auto val="1"/>
        <c:lblAlgn val="ctr"/>
        <c:lblOffset val="100"/>
        <c:noMultiLvlLbl val="0"/>
      </c:catAx>
      <c:valAx>
        <c:axId val="1772281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7722812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0555555555555555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689-43DC-BCC9-94DC79512A64}"/>
                </c:ext>
              </c:extLst>
            </c:dLbl>
            <c:dLbl>
              <c:idx val="1"/>
              <c:layout>
                <c:manualLayout>
                  <c:x val="4.4444444444444342E-2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689-43DC-BCC9-94DC79512A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'Contenido de carbono'!$A$2:$A$3</c:f>
              <c:strCache>
                <c:ptCount val="2"/>
                <c:pt idx="0">
                  <c:v>Con árboles</c:v>
                </c:pt>
                <c:pt idx="1">
                  <c:v>Sin árboles</c:v>
                </c:pt>
              </c:strCache>
            </c:strRef>
          </c:cat>
          <c:val>
            <c:numRef>
              <c:f>'Contenido de carbono'!$B$2:$B$3</c:f>
              <c:numCache>
                <c:formatCode>0.00%</c:formatCode>
                <c:ptCount val="2"/>
                <c:pt idx="0" formatCode="0.000%">
                  <c:v>1.7069999999999998E-2</c:v>
                </c:pt>
                <c:pt idx="1">
                  <c:v>1.427E-2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89-43DC-BCC9-94DC79512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29470320"/>
        <c:axId val="429476144"/>
        <c:axId val="0"/>
      </c:bar3DChart>
      <c:catAx>
        <c:axId val="429470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Área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29476144"/>
        <c:crosses val="autoZero"/>
        <c:auto val="1"/>
        <c:lblAlgn val="ctr"/>
        <c:lblOffset val="100"/>
        <c:noMultiLvlLbl val="0"/>
      </c:catAx>
      <c:valAx>
        <c:axId val="42947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Porcentaje de carbono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2947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4"/>
          <c:order val="4"/>
          <c:tx>
            <c:strRef>
              <c:f>Hoja1!$A$7</c:f>
              <c:strCache>
                <c:ptCount val="1"/>
                <c:pt idx="0">
                  <c:v>T5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Hoja1!$B$7:$E$7</c:f>
              <c:numCache>
                <c:formatCode>General</c:formatCode>
                <c:ptCount val="4"/>
                <c:pt idx="0">
                  <c:v>1.89</c:v>
                </c:pt>
                <c:pt idx="1">
                  <c:v>2.21</c:v>
                </c:pt>
                <c:pt idx="2">
                  <c:v>2.6</c:v>
                </c:pt>
                <c:pt idx="3">
                  <c:v>3.01</c:v>
                </c:pt>
              </c:numCache>
            </c:numRef>
          </c:xVal>
          <c:yVal>
            <c:numRef>
              <c:f>Hoja1!$B$17:$E$17</c:f>
              <c:numCache>
                <c:formatCode>General</c:formatCode>
                <c:ptCount val="4"/>
                <c:pt idx="0">
                  <c:v>158.19</c:v>
                </c:pt>
                <c:pt idx="1">
                  <c:v>186.63</c:v>
                </c:pt>
                <c:pt idx="2">
                  <c:v>205.99</c:v>
                </c:pt>
                <c:pt idx="3">
                  <c:v>227.6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86E-47F1-9967-EE6AEAFD4E91}"/>
            </c:ext>
          </c:extLst>
        </c:ser>
        <c:ser>
          <c:idx val="5"/>
          <c:order val="5"/>
          <c:tx>
            <c:strRef>
              <c:f>Hoja1!$A$8</c:f>
              <c:strCache>
                <c:ptCount val="1"/>
                <c:pt idx="0">
                  <c:v>T6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Hoja1!$B$8:$E$8</c:f>
              <c:numCache>
                <c:formatCode>General</c:formatCode>
                <c:ptCount val="4"/>
                <c:pt idx="0">
                  <c:v>2.2400000000000002</c:v>
                </c:pt>
                <c:pt idx="1">
                  <c:v>2.66</c:v>
                </c:pt>
                <c:pt idx="2">
                  <c:v>3.17</c:v>
                </c:pt>
                <c:pt idx="3">
                  <c:v>3.77</c:v>
                </c:pt>
              </c:numCache>
            </c:numRef>
          </c:xVal>
          <c:yVal>
            <c:numRef>
              <c:f>Hoja1!$B$18:$E$18</c:f>
              <c:numCache>
                <c:formatCode>General</c:formatCode>
                <c:ptCount val="4"/>
                <c:pt idx="0">
                  <c:v>186.08</c:v>
                </c:pt>
                <c:pt idx="1">
                  <c:v>218.73</c:v>
                </c:pt>
                <c:pt idx="2">
                  <c:v>258.60000000000002</c:v>
                </c:pt>
                <c:pt idx="3">
                  <c:v>296.95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86E-47F1-9967-EE6AEAFD4E91}"/>
            </c:ext>
          </c:extLst>
        </c:ser>
        <c:ser>
          <c:idx val="6"/>
          <c:order val="6"/>
          <c:tx>
            <c:strRef>
              <c:f>Hoja1!$A$9</c:f>
              <c:strCache>
                <c:ptCount val="1"/>
                <c:pt idx="0">
                  <c:v>T7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Hoja1!$B$9:$E$9</c:f>
              <c:numCache>
                <c:formatCode>General</c:formatCode>
                <c:ptCount val="4"/>
                <c:pt idx="0">
                  <c:v>2.1</c:v>
                </c:pt>
                <c:pt idx="1">
                  <c:v>2.5</c:v>
                </c:pt>
                <c:pt idx="2">
                  <c:v>2.94</c:v>
                </c:pt>
                <c:pt idx="3">
                  <c:v>3.34</c:v>
                </c:pt>
              </c:numCache>
            </c:numRef>
          </c:xVal>
          <c:yVal>
            <c:numRef>
              <c:f>Hoja1!$B$19:$E$19</c:f>
              <c:numCache>
                <c:formatCode>General</c:formatCode>
                <c:ptCount val="4"/>
                <c:pt idx="0">
                  <c:v>169.56</c:v>
                </c:pt>
                <c:pt idx="1">
                  <c:v>198.54</c:v>
                </c:pt>
                <c:pt idx="2">
                  <c:v>218.32</c:v>
                </c:pt>
                <c:pt idx="3">
                  <c:v>228.17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86E-47F1-9967-EE6AEAFD4E91}"/>
            </c:ext>
          </c:extLst>
        </c:ser>
        <c:ser>
          <c:idx val="7"/>
          <c:order val="7"/>
          <c:tx>
            <c:strRef>
              <c:f>Hoja1!$A$10</c:f>
              <c:strCache>
                <c:ptCount val="1"/>
                <c:pt idx="0">
                  <c:v>T8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Hoja1!$B$10:$E$10</c:f>
              <c:numCache>
                <c:formatCode>General</c:formatCode>
                <c:ptCount val="4"/>
                <c:pt idx="0">
                  <c:v>1.6</c:v>
                </c:pt>
                <c:pt idx="1">
                  <c:v>1.95</c:v>
                </c:pt>
                <c:pt idx="2">
                  <c:v>2.31</c:v>
                </c:pt>
                <c:pt idx="3">
                  <c:v>2.44</c:v>
                </c:pt>
              </c:numCache>
            </c:numRef>
          </c:xVal>
          <c:yVal>
            <c:numRef>
              <c:f>Hoja1!$B$20:$E$20</c:f>
              <c:numCache>
                <c:formatCode>General</c:formatCode>
                <c:ptCount val="4"/>
                <c:pt idx="0">
                  <c:v>128.24</c:v>
                </c:pt>
                <c:pt idx="1">
                  <c:v>150.6</c:v>
                </c:pt>
                <c:pt idx="2">
                  <c:v>153.41999999999999</c:v>
                </c:pt>
                <c:pt idx="3">
                  <c:v>167.14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86E-47F1-9967-EE6AEAFD4E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7232336"/>
        <c:axId val="137723108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Hoja1!$A$3</c15:sqref>
                        </c15:formulaRef>
                      </c:ext>
                    </c:extLst>
                    <c:strCache>
                      <c:ptCount val="1"/>
                      <c:pt idx="0">
                        <c:v>T1</c:v>
                      </c:pt>
                    </c:strCache>
                  </c:strRef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Hoja1!$B$3:$E$3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1.78</c:v>
                      </c:pt>
                      <c:pt idx="1">
                        <c:v>2.15</c:v>
                      </c:pt>
                      <c:pt idx="2">
                        <c:v>2.38</c:v>
                      </c:pt>
                      <c:pt idx="3">
                        <c:v>2.75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Hoja1!$B$13:$E$13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168.75</c:v>
                      </c:pt>
                      <c:pt idx="1">
                        <c:v>191.72</c:v>
                      </c:pt>
                      <c:pt idx="2">
                        <c:v>199.21</c:v>
                      </c:pt>
                      <c:pt idx="3">
                        <c:v>224.2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386E-47F1-9967-EE6AEAFD4E91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Hoja1!$A$4</c15:sqref>
                        </c15:formulaRef>
                      </c:ext>
                    </c:extLst>
                    <c:strCache>
                      <c:ptCount val="1"/>
                      <c:pt idx="0">
                        <c:v>T2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Hoja1!$B$4:$E$4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1.69</c:v>
                      </c:pt>
                      <c:pt idx="1">
                        <c:v>2.13</c:v>
                      </c:pt>
                      <c:pt idx="2">
                        <c:v>2.4900000000000002</c:v>
                      </c:pt>
                      <c:pt idx="3">
                        <c:v>2.92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Hoja1!$B$14:$E$14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162</c:v>
                      </c:pt>
                      <c:pt idx="1">
                        <c:v>186.77</c:v>
                      </c:pt>
                      <c:pt idx="2">
                        <c:v>209.4</c:v>
                      </c:pt>
                      <c:pt idx="3">
                        <c:v>246.97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86E-47F1-9967-EE6AEAFD4E91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Hoja1!$A$5</c15:sqref>
                        </c15:formulaRef>
                      </c:ext>
                    </c:extLst>
                    <c:strCache>
                      <c:ptCount val="1"/>
                      <c:pt idx="0">
                        <c:v>T3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Hoja1!$B$5:$E$5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1.86</c:v>
                      </c:pt>
                      <c:pt idx="1">
                        <c:v>2.4700000000000002</c:v>
                      </c:pt>
                      <c:pt idx="2">
                        <c:v>2.82</c:v>
                      </c:pt>
                      <c:pt idx="3">
                        <c:v>3.23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Hoja1!$B$15:$E$15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173.37</c:v>
                      </c:pt>
                      <c:pt idx="1">
                        <c:v>203.55</c:v>
                      </c:pt>
                      <c:pt idx="2">
                        <c:v>221.51</c:v>
                      </c:pt>
                      <c:pt idx="3">
                        <c:v>249.32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86E-47F1-9967-EE6AEAFD4E91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Hoja1!$A$6</c15:sqref>
                        </c15:formulaRef>
                      </c:ext>
                    </c:extLst>
                    <c:strCache>
                      <c:ptCount val="1"/>
                      <c:pt idx="0">
                        <c:v>T4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Hoja1!$B$6:$E$6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1.66</c:v>
                      </c:pt>
                      <c:pt idx="1">
                        <c:v>1.99</c:v>
                      </c:pt>
                      <c:pt idx="2">
                        <c:v>2.2599999999999998</c:v>
                      </c:pt>
                      <c:pt idx="3">
                        <c:v>2.42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Hoja1!$B$16:$E$16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149.61000000000001</c:v>
                      </c:pt>
                      <c:pt idx="1">
                        <c:v>177.98</c:v>
                      </c:pt>
                      <c:pt idx="2">
                        <c:v>184.12</c:v>
                      </c:pt>
                      <c:pt idx="3">
                        <c:v>190.88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86E-47F1-9967-EE6AEAFD4E91}"/>
                  </c:ext>
                </c:extLst>
              </c15:ser>
            </c15:filteredScatterSeries>
          </c:ext>
        </c:extLst>
      </c:scatterChart>
      <c:valAx>
        <c:axId val="1377232336"/>
        <c:scaling>
          <c:orientation val="minMax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77231088"/>
        <c:crosses val="autoZero"/>
        <c:crossBetween val="midCat"/>
      </c:valAx>
      <c:valAx>
        <c:axId val="1377231088"/>
        <c:scaling>
          <c:orientation val="minMax"/>
          <c:max val="325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77232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Hoja1!$A$3</c:f>
              <c:strCache>
                <c:ptCount val="1"/>
                <c:pt idx="0">
                  <c:v>T1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Hoja1!$B$3:$E$3</c:f>
              <c:numCache>
                <c:formatCode>General</c:formatCode>
                <c:ptCount val="4"/>
                <c:pt idx="0">
                  <c:v>1.78</c:v>
                </c:pt>
                <c:pt idx="1">
                  <c:v>2.15</c:v>
                </c:pt>
                <c:pt idx="2">
                  <c:v>2.38</c:v>
                </c:pt>
                <c:pt idx="3">
                  <c:v>2.75</c:v>
                </c:pt>
              </c:numCache>
            </c:numRef>
          </c:xVal>
          <c:yVal>
            <c:numRef>
              <c:f>Hoja1!$B$13:$E$13</c:f>
              <c:numCache>
                <c:formatCode>General</c:formatCode>
                <c:ptCount val="4"/>
                <c:pt idx="0">
                  <c:v>168.75</c:v>
                </c:pt>
                <c:pt idx="1">
                  <c:v>191.72</c:v>
                </c:pt>
                <c:pt idx="2">
                  <c:v>199.21</c:v>
                </c:pt>
                <c:pt idx="3">
                  <c:v>224.2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227-4AED-80D7-3B0B9AC9ACB6}"/>
            </c:ext>
          </c:extLst>
        </c:ser>
        <c:ser>
          <c:idx val="1"/>
          <c:order val="1"/>
          <c:tx>
            <c:strRef>
              <c:f>Hoja1!$A$4</c:f>
              <c:strCache>
                <c:ptCount val="1"/>
                <c:pt idx="0">
                  <c:v>T2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Hoja1!$B$4:$E$4</c:f>
              <c:numCache>
                <c:formatCode>General</c:formatCode>
                <c:ptCount val="4"/>
                <c:pt idx="0">
                  <c:v>1.69</c:v>
                </c:pt>
                <c:pt idx="1">
                  <c:v>2.13</c:v>
                </c:pt>
                <c:pt idx="2">
                  <c:v>2.4900000000000002</c:v>
                </c:pt>
                <c:pt idx="3">
                  <c:v>2.92</c:v>
                </c:pt>
              </c:numCache>
            </c:numRef>
          </c:xVal>
          <c:yVal>
            <c:numRef>
              <c:f>Hoja1!$B$14:$E$14</c:f>
              <c:numCache>
                <c:formatCode>General</c:formatCode>
                <c:ptCount val="4"/>
                <c:pt idx="0">
                  <c:v>162</c:v>
                </c:pt>
                <c:pt idx="1">
                  <c:v>186.77</c:v>
                </c:pt>
                <c:pt idx="2">
                  <c:v>209.4</c:v>
                </c:pt>
                <c:pt idx="3">
                  <c:v>246.97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227-4AED-80D7-3B0B9AC9ACB6}"/>
            </c:ext>
          </c:extLst>
        </c:ser>
        <c:ser>
          <c:idx val="2"/>
          <c:order val="2"/>
          <c:tx>
            <c:strRef>
              <c:f>Hoja1!$A$5</c:f>
              <c:strCache>
                <c:ptCount val="1"/>
                <c:pt idx="0">
                  <c:v>T3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Hoja1!$B$5:$E$5</c:f>
              <c:numCache>
                <c:formatCode>General</c:formatCode>
                <c:ptCount val="4"/>
                <c:pt idx="0">
                  <c:v>1.86</c:v>
                </c:pt>
                <c:pt idx="1">
                  <c:v>2.4700000000000002</c:v>
                </c:pt>
                <c:pt idx="2">
                  <c:v>2.82</c:v>
                </c:pt>
                <c:pt idx="3">
                  <c:v>3.23</c:v>
                </c:pt>
              </c:numCache>
            </c:numRef>
          </c:xVal>
          <c:yVal>
            <c:numRef>
              <c:f>Hoja1!$B$15:$E$15</c:f>
              <c:numCache>
                <c:formatCode>General</c:formatCode>
                <c:ptCount val="4"/>
                <c:pt idx="0">
                  <c:v>173.37</c:v>
                </c:pt>
                <c:pt idx="1">
                  <c:v>203.55</c:v>
                </c:pt>
                <c:pt idx="2">
                  <c:v>221.51</c:v>
                </c:pt>
                <c:pt idx="3">
                  <c:v>249.32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227-4AED-80D7-3B0B9AC9ACB6}"/>
            </c:ext>
          </c:extLst>
        </c:ser>
        <c:ser>
          <c:idx val="3"/>
          <c:order val="3"/>
          <c:tx>
            <c:strRef>
              <c:f>Hoja1!$A$6</c:f>
              <c:strCache>
                <c:ptCount val="1"/>
                <c:pt idx="0">
                  <c:v>T4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Hoja1!$B$6:$E$6</c:f>
              <c:numCache>
                <c:formatCode>General</c:formatCode>
                <c:ptCount val="4"/>
                <c:pt idx="0">
                  <c:v>1.66</c:v>
                </c:pt>
                <c:pt idx="1">
                  <c:v>1.99</c:v>
                </c:pt>
                <c:pt idx="2">
                  <c:v>2.2599999999999998</c:v>
                </c:pt>
                <c:pt idx="3">
                  <c:v>2.42</c:v>
                </c:pt>
              </c:numCache>
            </c:numRef>
          </c:xVal>
          <c:yVal>
            <c:numRef>
              <c:f>Hoja1!$B$16:$E$16</c:f>
              <c:numCache>
                <c:formatCode>General</c:formatCode>
                <c:ptCount val="4"/>
                <c:pt idx="0">
                  <c:v>149.61000000000001</c:v>
                </c:pt>
                <c:pt idx="1">
                  <c:v>177.98</c:v>
                </c:pt>
                <c:pt idx="2">
                  <c:v>184.12</c:v>
                </c:pt>
                <c:pt idx="3">
                  <c:v>190.88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227-4AED-80D7-3B0B9AC9A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77232336"/>
        <c:axId val="1377231088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Hoja1!$A$7</c15:sqref>
                        </c15:formulaRef>
                      </c:ext>
                    </c:extLst>
                    <c:strCache>
                      <c:ptCount val="1"/>
                      <c:pt idx="0">
                        <c:v>T5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Hoja1!$B$7:$E$7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1.89</c:v>
                      </c:pt>
                      <c:pt idx="1">
                        <c:v>2.21</c:v>
                      </c:pt>
                      <c:pt idx="2">
                        <c:v>2.6</c:v>
                      </c:pt>
                      <c:pt idx="3">
                        <c:v>3.01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Hoja1!$B$17:$E$17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158.19</c:v>
                      </c:pt>
                      <c:pt idx="1">
                        <c:v>186.63</c:v>
                      </c:pt>
                      <c:pt idx="2">
                        <c:v>205.99</c:v>
                      </c:pt>
                      <c:pt idx="3">
                        <c:v>227.6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4-7227-4AED-80D7-3B0B9AC9ACB6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Hoja1!$A$8</c15:sqref>
                        </c15:formulaRef>
                      </c:ext>
                    </c:extLst>
                    <c:strCache>
                      <c:ptCount val="1"/>
                      <c:pt idx="0">
                        <c:v>T6</c:v>
                      </c:pt>
                    </c:strCache>
                  </c:strRef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Hoja1!$B$8:$E$8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2.2400000000000002</c:v>
                      </c:pt>
                      <c:pt idx="1">
                        <c:v>2.66</c:v>
                      </c:pt>
                      <c:pt idx="2">
                        <c:v>3.17</c:v>
                      </c:pt>
                      <c:pt idx="3">
                        <c:v>3.77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Hoja1!$B$18:$E$18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186.08</c:v>
                      </c:pt>
                      <c:pt idx="1">
                        <c:v>218.73</c:v>
                      </c:pt>
                      <c:pt idx="2">
                        <c:v>258.60000000000002</c:v>
                      </c:pt>
                      <c:pt idx="3">
                        <c:v>296.95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7227-4AED-80D7-3B0B9AC9ACB6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Hoja1!$A$9</c15:sqref>
                        </c15:formulaRef>
                      </c:ext>
                    </c:extLst>
                    <c:strCache>
                      <c:ptCount val="1"/>
                      <c:pt idx="0">
                        <c:v>T7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Hoja1!$B$9:$E$9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2.1</c:v>
                      </c:pt>
                      <c:pt idx="1">
                        <c:v>2.5</c:v>
                      </c:pt>
                      <c:pt idx="2">
                        <c:v>2.94</c:v>
                      </c:pt>
                      <c:pt idx="3">
                        <c:v>3.34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Hoja1!$B$19:$E$19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169.56</c:v>
                      </c:pt>
                      <c:pt idx="1">
                        <c:v>198.54</c:v>
                      </c:pt>
                      <c:pt idx="2">
                        <c:v>218.32</c:v>
                      </c:pt>
                      <c:pt idx="3">
                        <c:v>228.17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7227-4AED-80D7-3B0B9AC9ACB6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Hoja1!$A$10</c15:sqref>
                        </c15:formulaRef>
                      </c:ext>
                    </c:extLst>
                    <c:strCache>
                      <c:ptCount val="1"/>
                      <c:pt idx="0">
                        <c:v>T8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Hoja1!$B$10:$E$10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1.6</c:v>
                      </c:pt>
                      <c:pt idx="1">
                        <c:v>1.95</c:v>
                      </c:pt>
                      <c:pt idx="2">
                        <c:v>2.31</c:v>
                      </c:pt>
                      <c:pt idx="3">
                        <c:v>2.44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Hoja1!$B$20:$E$20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128.24</c:v>
                      </c:pt>
                      <c:pt idx="1">
                        <c:v>150.6</c:v>
                      </c:pt>
                      <c:pt idx="2">
                        <c:v>153.41999999999999</c:v>
                      </c:pt>
                      <c:pt idx="3">
                        <c:v>167.14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227-4AED-80D7-3B0B9AC9ACB6}"/>
                  </c:ext>
                </c:extLst>
              </c15:ser>
            </c15:filteredScatterSeries>
          </c:ext>
        </c:extLst>
      </c:scatterChart>
      <c:valAx>
        <c:axId val="1377232336"/>
        <c:scaling>
          <c:orientation val="minMax"/>
          <c:max val="3.3"/>
          <c:min val="1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77231088"/>
        <c:crosses val="autoZero"/>
        <c:crossBetween val="midCat"/>
      </c:valAx>
      <c:valAx>
        <c:axId val="1377231088"/>
        <c:scaling>
          <c:orientation val="minMax"/>
          <c:min val="1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3772323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1.7788728039412539E-2"/>
                  <c:y val="-5.3614371546388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C8E-40C4-B6E6-257FEA0F37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Hoja1!$A$3:$B$8</c:f>
              <c:multiLvlStrCache>
                <c:ptCount val="6"/>
                <c:lvl>
                  <c:pt idx="0">
                    <c:v>Julio</c:v>
                  </c:pt>
                  <c:pt idx="1">
                    <c:v>Agosto</c:v>
                  </c:pt>
                  <c:pt idx="2">
                    <c:v>Septiembre</c:v>
                  </c:pt>
                  <c:pt idx="3">
                    <c:v>Octubre</c:v>
                  </c:pt>
                  <c:pt idx="4">
                    <c:v>Noviembre</c:v>
                  </c:pt>
                  <c:pt idx="5">
                    <c:v>Diciemnbre</c:v>
                  </c:pt>
                </c:lvl>
                <c:lvl>
                  <c:pt idx="0">
                    <c:v>2014</c:v>
                  </c:pt>
                </c:lvl>
              </c:multiLvlStrCache>
            </c:multiLvlStrRef>
          </c:cat>
          <c:val>
            <c:numRef>
              <c:f>Hoja1!$C$3:$C$8</c:f>
              <c:numCache>
                <c:formatCode>General</c:formatCode>
                <c:ptCount val="6"/>
                <c:pt idx="0">
                  <c:v>3.3</c:v>
                </c:pt>
                <c:pt idx="1">
                  <c:v>8.3000000000000007</c:v>
                </c:pt>
                <c:pt idx="2">
                  <c:v>43.7</c:v>
                </c:pt>
                <c:pt idx="3">
                  <c:v>120.6</c:v>
                </c:pt>
                <c:pt idx="4">
                  <c:v>91.5</c:v>
                </c:pt>
                <c:pt idx="5">
                  <c:v>45.7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8E-40C4-B6E6-257FEA0F3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48012463"/>
        <c:axId val="1848019535"/>
        <c:axId val="0"/>
      </c:bar3DChart>
      <c:catAx>
        <c:axId val="1848012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848019535"/>
        <c:crosses val="autoZero"/>
        <c:auto val="1"/>
        <c:lblAlgn val="ctr"/>
        <c:lblOffset val="100"/>
        <c:noMultiLvlLbl val="0"/>
      </c:catAx>
      <c:valAx>
        <c:axId val="1848019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848012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F22-4D7B-A6AE-CD7D68731831}"/>
                </c:ext>
              </c:extLst>
            </c:dLbl>
            <c:dLbl>
              <c:idx val="1"/>
              <c:layout>
                <c:manualLayout>
                  <c:x val="2.5000000000000001E-2"/>
                  <c:y val="-5.0925925925926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F22-4D7B-A6AE-CD7D687318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'Sobrevivencia 4'!$R$3:$R$4</c:f>
              <c:strCache>
                <c:ptCount val="2"/>
                <c:pt idx="0">
                  <c:v>Acacia</c:v>
                </c:pt>
                <c:pt idx="1">
                  <c:v>Casuarina</c:v>
                </c:pt>
              </c:strCache>
            </c:strRef>
          </c:cat>
          <c:val>
            <c:numRef>
              <c:f>'Sobrevivencia 4'!$S$3:$S$4</c:f>
              <c:numCache>
                <c:formatCode>General</c:formatCode>
                <c:ptCount val="2"/>
                <c:pt idx="0">
                  <c:v>95</c:v>
                </c:pt>
                <c:pt idx="1">
                  <c:v>88.75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22-4D7B-A6AE-CD7D68731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0700031"/>
        <c:axId val="170693791"/>
        <c:axId val="0"/>
      </c:bar3DChart>
      <c:catAx>
        <c:axId val="1707000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FA: Especie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70693791"/>
        <c:crosses val="autoZero"/>
        <c:auto val="1"/>
        <c:lblAlgn val="ctr"/>
        <c:lblOffset val="100"/>
        <c:noMultiLvlLbl val="0"/>
      </c:catAx>
      <c:valAx>
        <c:axId val="1706937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Porcentaje de sobrevivencia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70700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'Sobrevivencia 4'!$K$3:$K$10</c:f>
              <c:strCache>
                <c:ptCount val="8"/>
                <c:pt idx="0">
                  <c:v>T1-C-GS</c:v>
                </c:pt>
                <c:pt idx="1">
                  <c:v>T2-C-GH</c:v>
                </c:pt>
                <c:pt idx="2">
                  <c:v>T3-C-MO</c:v>
                </c:pt>
                <c:pt idx="3">
                  <c:v>T4-C-S</c:v>
                </c:pt>
                <c:pt idx="4">
                  <c:v>T5-A-GS</c:v>
                </c:pt>
                <c:pt idx="5">
                  <c:v>T6-A-GH</c:v>
                </c:pt>
                <c:pt idx="6">
                  <c:v>T7-A-MO</c:v>
                </c:pt>
                <c:pt idx="7">
                  <c:v>T8-A-S</c:v>
                </c:pt>
              </c:strCache>
            </c:strRef>
          </c:cat>
          <c:val>
            <c:numRef>
              <c:f>'Sobrevivencia 4'!$Q$3:$Q$10</c:f>
              <c:numCache>
                <c:formatCode>General</c:formatCode>
                <c:ptCount val="8"/>
                <c:pt idx="0">
                  <c:v>95</c:v>
                </c:pt>
                <c:pt idx="1">
                  <c:v>90</c:v>
                </c:pt>
                <c:pt idx="2">
                  <c:v>80</c:v>
                </c:pt>
                <c:pt idx="3">
                  <c:v>90</c:v>
                </c:pt>
                <c:pt idx="4">
                  <c:v>90</c:v>
                </c:pt>
                <c:pt idx="5">
                  <c:v>100</c:v>
                </c:pt>
                <c:pt idx="6">
                  <c:v>95</c:v>
                </c:pt>
                <c:pt idx="7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8C-4969-A688-7C189F75B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7982095"/>
        <c:axId val="117985839"/>
        <c:axId val="0"/>
      </c:bar3DChart>
      <c:catAx>
        <c:axId val="1179820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FB: Retenedor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17985839"/>
        <c:crosses val="autoZero"/>
        <c:auto val="1"/>
        <c:lblAlgn val="ctr"/>
        <c:lblOffset val="100"/>
        <c:noMultiLvlLbl val="0"/>
      </c:catAx>
      <c:valAx>
        <c:axId val="117985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b="1"/>
                  <a:t>Porcentaje de sobrevivencia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17982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845589660541109"/>
          <c:y val="8.938596684353052E-2"/>
          <c:w val="0.80919250593485104"/>
          <c:h val="0.551405222960381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Sheet1!$M$31:$M$38</c:f>
              <c:strCache>
                <c:ptCount val="8"/>
                <c:pt idx="0">
                  <c:v>T6-A-GH</c:v>
                </c:pt>
                <c:pt idx="1">
                  <c:v>T3-C-MO</c:v>
                </c:pt>
                <c:pt idx="2">
                  <c:v>T2-C-GH</c:v>
                </c:pt>
                <c:pt idx="3">
                  <c:v>T7-A-MO</c:v>
                </c:pt>
                <c:pt idx="4">
                  <c:v>T5-S-GS</c:v>
                </c:pt>
                <c:pt idx="5">
                  <c:v>T1-C-GS</c:v>
                </c:pt>
                <c:pt idx="6">
                  <c:v>T4-C-S</c:v>
                </c:pt>
                <c:pt idx="7">
                  <c:v>T8-A-S</c:v>
                </c:pt>
              </c:strCache>
            </c:strRef>
          </c:cat>
          <c:val>
            <c:numRef>
              <c:f>Sheet1!$N$31:$N$38</c:f>
              <c:numCache>
                <c:formatCode>General</c:formatCode>
                <c:ptCount val="8"/>
                <c:pt idx="0">
                  <c:v>296.95</c:v>
                </c:pt>
                <c:pt idx="1">
                  <c:v>249.32</c:v>
                </c:pt>
                <c:pt idx="2">
                  <c:v>246.97</c:v>
                </c:pt>
                <c:pt idx="3">
                  <c:v>228.17</c:v>
                </c:pt>
                <c:pt idx="4" formatCode="0.00">
                  <c:v>227.6</c:v>
                </c:pt>
                <c:pt idx="5" formatCode="0.00">
                  <c:v>224.2</c:v>
                </c:pt>
                <c:pt idx="6">
                  <c:v>190.88</c:v>
                </c:pt>
                <c:pt idx="7">
                  <c:v>167.14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E0-44B9-9A7A-6A68897B0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63973183"/>
        <c:axId val="1"/>
        <c:axId val="0"/>
      </c:bar3DChart>
      <c:catAx>
        <c:axId val="2639731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FB: Retenedor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Altura total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63973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228961442581183"/>
          <c:y val="0.13020833333333334"/>
          <c:w val="0.82307998111114766"/>
          <c:h val="0.668454724409448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Sheet1!$L$22</c:f>
              <c:strCache>
                <c:ptCount val="1"/>
                <c:pt idx="0">
                  <c:v>MEDIAS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5000000000000001E-2"/>
                  <c:y val="-2.777777777777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6FD-45B0-87AF-C19DCAB0294B}"/>
                </c:ext>
              </c:extLst>
            </c:dLbl>
            <c:dLbl>
              <c:idx val="1"/>
              <c:layout>
                <c:manualLayout>
                  <c:x val="1.9444444444444393E-2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FD-45B0-87AF-C19DCAB0294B}"/>
                </c:ext>
              </c:extLst>
            </c:dLbl>
            <c:dLbl>
              <c:idx val="2"/>
              <c:layout>
                <c:manualLayout>
                  <c:x val="1.9444444444444445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FD-45B0-87AF-C19DCAB0294B}"/>
                </c:ext>
              </c:extLst>
            </c:dLbl>
            <c:dLbl>
              <c:idx val="3"/>
              <c:layout>
                <c:manualLayout>
                  <c:x val="2.2222222222222119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6FD-45B0-87AF-C19DCAB029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Sheet1!$K$23:$K$26</c:f>
              <c:strCache>
                <c:ptCount val="4"/>
                <c:pt idx="0">
                  <c:v>Gel hidratado</c:v>
                </c:pt>
                <c:pt idx="1">
                  <c:v>Materia orgánica</c:v>
                </c:pt>
                <c:pt idx="2">
                  <c:v>Gel seco</c:v>
                </c:pt>
                <c:pt idx="3">
                  <c:v>Solo</c:v>
                </c:pt>
              </c:strCache>
            </c:strRef>
          </c:cat>
          <c:val>
            <c:numRef>
              <c:f>Sheet1!$L$23:$L$26</c:f>
              <c:numCache>
                <c:formatCode>General</c:formatCode>
                <c:ptCount val="4"/>
                <c:pt idx="0">
                  <c:v>271.95999999999998</c:v>
                </c:pt>
                <c:pt idx="1">
                  <c:v>238.75</c:v>
                </c:pt>
                <c:pt idx="2" formatCode="0.00">
                  <c:v>225.9</c:v>
                </c:pt>
                <c:pt idx="3">
                  <c:v>179.01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FD-45B0-87AF-C19DCAB02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263375967"/>
        <c:axId val="1"/>
        <c:axId val="0"/>
      </c:bar3DChart>
      <c:catAx>
        <c:axId val="2633759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Retenedores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/>
                  <a:t>cm</a:t>
                </a:r>
              </a:p>
            </c:rich>
          </c:tx>
          <c:layout>
            <c:manualLayout>
              <c:xMode val="edge"/>
              <c:yMode val="edge"/>
              <c:x val="9.5835520559930013E-2"/>
              <c:y val="3.555227471566054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633759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Sheet1!$M$69:$M$76</c:f>
              <c:strCache>
                <c:ptCount val="8"/>
                <c:pt idx="0">
                  <c:v>T6-A-GH</c:v>
                </c:pt>
                <c:pt idx="1">
                  <c:v>T7-A-MO</c:v>
                </c:pt>
                <c:pt idx="2">
                  <c:v>T3-C-MO</c:v>
                </c:pt>
                <c:pt idx="3">
                  <c:v>T5-A-GS</c:v>
                </c:pt>
                <c:pt idx="4">
                  <c:v>T2-C-GH</c:v>
                </c:pt>
                <c:pt idx="5">
                  <c:v>T1-C-GS</c:v>
                </c:pt>
                <c:pt idx="6">
                  <c:v>T8-A-S</c:v>
                </c:pt>
                <c:pt idx="7">
                  <c:v>T4-C-S</c:v>
                </c:pt>
              </c:strCache>
            </c:strRef>
          </c:cat>
          <c:val>
            <c:numRef>
              <c:f>Sheet1!$N$69:$N$76</c:f>
              <c:numCache>
                <c:formatCode>General</c:formatCode>
                <c:ptCount val="8"/>
                <c:pt idx="0">
                  <c:v>3.77</c:v>
                </c:pt>
                <c:pt idx="1">
                  <c:v>3.34</c:v>
                </c:pt>
                <c:pt idx="2">
                  <c:v>3.23</c:v>
                </c:pt>
                <c:pt idx="3">
                  <c:v>3.01</c:v>
                </c:pt>
                <c:pt idx="4">
                  <c:v>2.92</c:v>
                </c:pt>
                <c:pt idx="5">
                  <c:v>2.75</c:v>
                </c:pt>
                <c:pt idx="6">
                  <c:v>2.44</c:v>
                </c:pt>
                <c:pt idx="7">
                  <c:v>2.42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5A-4A5F-ABEB-50FB05254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789716895"/>
        <c:axId val="1"/>
        <c:axId val="0"/>
      </c:bar3DChart>
      <c:catAx>
        <c:axId val="7897168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FB: Retenedor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Diámetro basal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89716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Sheet1!$M$108:$M$115</c:f>
              <c:strCache>
                <c:ptCount val="8"/>
                <c:pt idx="0">
                  <c:v>T6-A-GH</c:v>
                </c:pt>
                <c:pt idx="1">
                  <c:v>T5-A-GS</c:v>
                </c:pt>
                <c:pt idx="2">
                  <c:v>T7-A-MO</c:v>
                </c:pt>
                <c:pt idx="3">
                  <c:v>T3-C-MO</c:v>
                </c:pt>
                <c:pt idx="4">
                  <c:v>T8-A-S</c:v>
                </c:pt>
                <c:pt idx="5">
                  <c:v>T1-C-GS</c:v>
                </c:pt>
                <c:pt idx="6">
                  <c:v>T2-C-GH</c:v>
                </c:pt>
                <c:pt idx="7">
                  <c:v>T4-C-S</c:v>
                </c:pt>
              </c:strCache>
            </c:strRef>
          </c:cat>
          <c:val>
            <c:numRef>
              <c:f>Sheet1!$N$108:$N$115</c:f>
              <c:numCache>
                <c:formatCode>General</c:formatCode>
                <c:ptCount val="8"/>
                <c:pt idx="0" formatCode="0.00">
                  <c:v>5</c:v>
                </c:pt>
                <c:pt idx="1">
                  <c:v>4.92</c:v>
                </c:pt>
                <c:pt idx="2">
                  <c:v>4.84</c:v>
                </c:pt>
                <c:pt idx="3">
                  <c:v>4.8099999999999996</c:v>
                </c:pt>
                <c:pt idx="4">
                  <c:v>4.51</c:v>
                </c:pt>
                <c:pt idx="5">
                  <c:v>4.51</c:v>
                </c:pt>
                <c:pt idx="6">
                  <c:v>4.3899999999999997</c:v>
                </c:pt>
                <c:pt idx="7">
                  <c:v>4.34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DC-4584-B33F-589499E32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789731039"/>
        <c:axId val="1"/>
        <c:axId val="0"/>
      </c:bar3DChart>
      <c:catAx>
        <c:axId val="78973103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FB: Retenedor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Estado fitosanitario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78973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'Datos de secado'!$K$100:$K$107</c:f>
              <c:strCache>
                <c:ptCount val="8"/>
                <c:pt idx="0">
                  <c:v>T1-C-GS</c:v>
                </c:pt>
                <c:pt idx="1">
                  <c:v>T3-C-MO</c:v>
                </c:pt>
                <c:pt idx="2">
                  <c:v>T6-A-GH</c:v>
                </c:pt>
                <c:pt idx="3">
                  <c:v>T7-A-MO</c:v>
                </c:pt>
                <c:pt idx="4">
                  <c:v>T2-C-GH</c:v>
                </c:pt>
                <c:pt idx="5">
                  <c:v>T4-C-S</c:v>
                </c:pt>
                <c:pt idx="6">
                  <c:v>T5A-GS</c:v>
                </c:pt>
                <c:pt idx="7">
                  <c:v>T8-A-S</c:v>
                </c:pt>
              </c:strCache>
            </c:strRef>
          </c:cat>
          <c:val>
            <c:numRef>
              <c:f>'Datos de secado'!$L$100:$L$107</c:f>
              <c:numCache>
                <c:formatCode>0.00</c:formatCode>
                <c:ptCount val="8"/>
                <c:pt idx="0">
                  <c:v>2.2146596858638743</c:v>
                </c:pt>
                <c:pt idx="1">
                  <c:v>2.5</c:v>
                </c:pt>
                <c:pt idx="2">
                  <c:v>2.6842105263157894</c:v>
                </c:pt>
                <c:pt idx="3">
                  <c:v>2.1556603773584904</c:v>
                </c:pt>
                <c:pt idx="4">
                  <c:v>2.1672240802675584</c:v>
                </c:pt>
                <c:pt idx="5">
                  <c:v>2.75</c:v>
                </c:pt>
                <c:pt idx="6">
                  <c:v>1.78</c:v>
                </c:pt>
                <c:pt idx="7">
                  <c:v>2.5259259259259261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1-48B3-B78F-4A2B8475D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323574976"/>
        <c:axId val="324185344"/>
        <c:axId val="0"/>
      </c:bar3DChart>
      <c:catAx>
        <c:axId val="32357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4185344"/>
        <c:crosses val="autoZero"/>
        <c:auto val="1"/>
        <c:lblAlgn val="ctr"/>
        <c:lblOffset val="100"/>
        <c:noMultiLvlLbl val="0"/>
      </c:catAx>
      <c:valAx>
        <c:axId val="32418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32357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3209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01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7594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2368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2314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1714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5856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0060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507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21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3526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108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261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376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028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956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26B0E-7E74-4B34-B9F5-524CB6A5B2F0}" type="datetimeFigureOut">
              <a:rPr lang="es-EC" smtClean="0"/>
              <a:t>24/10/2016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E05BD27-425E-4D2C-851A-ADC74ADAE1D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633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20.jpe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81290" y="357167"/>
            <a:ext cx="642942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es-EC" sz="3600" b="1" dirty="0"/>
              <a:t>UNIVERSIDAD TÉCNICA DEL NORTE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81224" y="1285860"/>
            <a:ext cx="7715304" cy="785818"/>
          </a:xfrm>
        </p:spPr>
        <p:txBody>
          <a:bodyPr>
            <a:noAutofit/>
          </a:bodyPr>
          <a:lstStyle/>
          <a:p>
            <a:pPr algn="ctr"/>
            <a:r>
              <a:rPr lang="es-EC" b="1" dirty="0"/>
              <a:t>FACULTAD DE INGENIERÍA EN CIENCIAS AGROPECUARIAS Y AMBIENTALES</a:t>
            </a:r>
            <a:endParaRPr lang="es-ES" dirty="0"/>
          </a:p>
        </p:txBody>
      </p:sp>
      <p:pic>
        <p:nvPicPr>
          <p:cNvPr id="4" name="3 Imagen" descr="Sello_UT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44" y="357166"/>
            <a:ext cx="1214446" cy="928694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73" y="357166"/>
            <a:ext cx="1143009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5 Imagen" descr="C:\Documents and Settings\Ing. Arcos\Escritorio\SELLOS\logotipo\forestal.b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59" y="2071678"/>
            <a:ext cx="928693" cy="714380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3381356" y="2714620"/>
            <a:ext cx="614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CARRERA DE INGENIERÍA FORESTAL</a:t>
            </a:r>
            <a:endParaRPr lang="es-ES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309786" y="3214687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Trabajo de </a:t>
            </a:r>
            <a:r>
              <a:rPr lang="es-EC" b="1" dirty="0" smtClean="0"/>
              <a:t>titulación </a:t>
            </a:r>
            <a:r>
              <a:rPr lang="es-EC" b="1" dirty="0"/>
              <a:t>presentado como requisito previo para la obtención del Título de Ingeniera Forestal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2095472" y="4000504"/>
            <a:ext cx="7786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TEMA</a:t>
            </a:r>
            <a:endParaRPr lang="es-ES" sz="1600" dirty="0"/>
          </a:p>
          <a:p>
            <a:pPr algn="ctr"/>
            <a:r>
              <a:rPr lang="es-EC" sz="1600" dirty="0"/>
              <a:t>EVALUACIÓN DEL CRECIMIENTO DENDROMÉTRICO  DE CASUARINA (</a:t>
            </a:r>
            <a:r>
              <a:rPr lang="es-EC" sz="1600" i="1" dirty="0"/>
              <a:t>Casuarina equisetifolia </a:t>
            </a:r>
            <a:r>
              <a:rPr lang="es-EC" sz="1600" dirty="0"/>
              <a:t>L.) Y ACACIA  NEGRA</a:t>
            </a:r>
            <a:r>
              <a:rPr lang="es-EC" sz="1600" i="1" dirty="0"/>
              <a:t> (Acacia melanoxilom </a:t>
            </a:r>
            <a:r>
              <a:rPr lang="es-EC" sz="1600" dirty="0"/>
              <a:t>R. BR.), CON LA APLICACIÓN DE RETENEDORES DE AGUA; YAHUARCOCHA, IBARRA,   IMBABURA.</a:t>
            </a:r>
            <a:endParaRPr lang="es-ES" sz="16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2381224" y="5429264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AUTORA</a:t>
            </a:r>
            <a:endParaRPr lang="es-ES" sz="1400" dirty="0"/>
          </a:p>
          <a:p>
            <a:r>
              <a:rPr lang="es-EC" sz="1400" dirty="0"/>
              <a:t>Katherine</a:t>
            </a:r>
            <a:r>
              <a:rPr lang="es-419" sz="1400" dirty="0"/>
              <a:t> Cuasque</a:t>
            </a:r>
            <a:endParaRPr lang="es-ES" sz="14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881554" y="5429264"/>
            <a:ext cx="19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DIRECTORA	</a:t>
            </a:r>
            <a:endParaRPr lang="es-ES" sz="1400" dirty="0"/>
          </a:p>
          <a:p>
            <a:r>
              <a:rPr lang="es-EC" sz="1400" dirty="0"/>
              <a:t>Ing. María</a:t>
            </a:r>
            <a:r>
              <a:rPr lang="es-419" sz="1400" dirty="0"/>
              <a:t> </a:t>
            </a:r>
            <a:r>
              <a:rPr lang="es-EC" sz="1400" dirty="0"/>
              <a:t>Vizcaíno</a:t>
            </a:r>
            <a:endParaRPr lang="es-ES" sz="14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381884" y="5357827"/>
            <a:ext cx="228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ASESORES</a:t>
            </a:r>
            <a:endParaRPr lang="es-419" sz="1400" b="1" dirty="0"/>
          </a:p>
          <a:p>
            <a:r>
              <a:rPr lang="es-EC" sz="1400" dirty="0"/>
              <a:t>Ing. Karla Dávila</a:t>
            </a:r>
            <a:endParaRPr lang="es-ES" sz="1400" dirty="0"/>
          </a:p>
          <a:p>
            <a:r>
              <a:rPr lang="es-EC" sz="1400" dirty="0"/>
              <a:t>Ing. Carlos Arcos </a:t>
            </a:r>
            <a:endParaRPr lang="es-ES" sz="1400" dirty="0"/>
          </a:p>
          <a:p>
            <a:r>
              <a:rPr lang="es-EC" sz="1400" dirty="0"/>
              <a:t>Ing. Oscar Rosales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1678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838458" cy="825867"/>
          </a:xfrm>
        </p:spPr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del contenido de biomasa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51" y="1447316"/>
            <a:ext cx="6716888" cy="377825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41" y="1447316"/>
            <a:ext cx="3043510" cy="51233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51" y="3253059"/>
            <a:ext cx="6716888" cy="33175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76" y="2397267"/>
            <a:ext cx="6120000" cy="34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1" b="17524"/>
          <a:stretch/>
        </p:blipFill>
        <p:spPr>
          <a:xfrm>
            <a:off x="3370352" y="551132"/>
            <a:ext cx="3857625" cy="42584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988" y="551132"/>
            <a:ext cx="3857625" cy="58390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474855" y="5133703"/>
            <a:ext cx="3200265" cy="70788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s-EC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Horno de secado de la Granja experimenta Yuyucocha</a:t>
            </a:r>
            <a:endParaRPr lang="es-EC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7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592926" y="624110"/>
            <a:ext cx="6838458" cy="8258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del contenido de carbono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62" y="1201782"/>
            <a:ext cx="3675017" cy="27562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461" y="3958044"/>
            <a:ext cx="3675017" cy="2756262"/>
          </a:xfrm>
          <a:prstGeom prst="rect">
            <a:avLst/>
          </a:prstGeom>
        </p:spPr>
      </p:pic>
      <p:grpSp>
        <p:nvGrpSpPr>
          <p:cNvPr id="7" name="24 Grupo"/>
          <p:cNvGrpSpPr/>
          <p:nvPr/>
        </p:nvGrpSpPr>
        <p:grpSpPr>
          <a:xfrm>
            <a:off x="5836917" y="2439013"/>
            <a:ext cx="2314305" cy="2459558"/>
            <a:chOff x="3643306" y="1285860"/>
            <a:chExt cx="3571900" cy="3000396"/>
          </a:xfrm>
        </p:grpSpPr>
        <p:sp>
          <p:nvSpPr>
            <p:cNvPr id="8" name="7 Rectángulo redondeado"/>
            <p:cNvSpPr/>
            <p:nvPr/>
          </p:nvSpPr>
          <p:spPr>
            <a:xfrm>
              <a:off x="3643306" y="1285860"/>
              <a:ext cx="3571900" cy="300039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Triángulo isósceles"/>
            <p:cNvSpPr/>
            <p:nvPr/>
          </p:nvSpPr>
          <p:spPr>
            <a:xfrm>
              <a:off x="3929058" y="2714620"/>
              <a:ext cx="3071834" cy="142876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Triángulo isósceles"/>
            <p:cNvSpPr/>
            <p:nvPr/>
          </p:nvSpPr>
          <p:spPr>
            <a:xfrm flipV="1">
              <a:off x="3929058" y="1428736"/>
              <a:ext cx="3071834" cy="142876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10 Elipse"/>
            <p:cNvSpPr/>
            <p:nvPr/>
          </p:nvSpPr>
          <p:spPr>
            <a:xfrm>
              <a:off x="3857620" y="1357298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1 Elipse"/>
            <p:cNvSpPr/>
            <p:nvPr/>
          </p:nvSpPr>
          <p:spPr>
            <a:xfrm>
              <a:off x="4286248" y="1785926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Elipse"/>
            <p:cNvSpPr/>
            <p:nvPr/>
          </p:nvSpPr>
          <p:spPr>
            <a:xfrm>
              <a:off x="4786314" y="2214554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Elipse"/>
            <p:cNvSpPr/>
            <p:nvPr/>
          </p:nvSpPr>
          <p:spPr>
            <a:xfrm>
              <a:off x="5286380" y="2714620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Elipse"/>
            <p:cNvSpPr/>
            <p:nvPr/>
          </p:nvSpPr>
          <p:spPr>
            <a:xfrm>
              <a:off x="5786446" y="2285992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5 Elipse"/>
            <p:cNvSpPr/>
            <p:nvPr/>
          </p:nvSpPr>
          <p:spPr>
            <a:xfrm>
              <a:off x="6286512" y="1928802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Elipse"/>
            <p:cNvSpPr/>
            <p:nvPr/>
          </p:nvSpPr>
          <p:spPr>
            <a:xfrm>
              <a:off x="6786578" y="1357298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Elipse"/>
            <p:cNvSpPr/>
            <p:nvPr/>
          </p:nvSpPr>
          <p:spPr>
            <a:xfrm>
              <a:off x="4857752" y="3000372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Elipse"/>
            <p:cNvSpPr/>
            <p:nvPr/>
          </p:nvSpPr>
          <p:spPr>
            <a:xfrm>
              <a:off x="5715008" y="3000372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19 Elipse"/>
            <p:cNvSpPr/>
            <p:nvPr/>
          </p:nvSpPr>
          <p:spPr>
            <a:xfrm>
              <a:off x="4357686" y="3500438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20 Elipse"/>
            <p:cNvSpPr/>
            <p:nvPr/>
          </p:nvSpPr>
          <p:spPr>
            <a:xfrm>
              <a:off x="6357950" y="3500438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21 Elipse"/>
            <p:cNvSpPr/>
            <p:nvPr/>
          </p:nvSpPr>
          <p:spPr>
            <a:xfrm>
              <a:off x="3857620" y="4000504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22 Elipse"/>
            <p:cNvSpPr/>
            <p:nvPr/>
          </p:nvSpPr>
          <p:spPr>
            <a:xfrm>
              <a:off x="6786578" y="4000504"/>
              <a:ext cx="285752" cy="21431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2737" y="2213593"/>
            <a:ext cx="5538654" cy="34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2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093875" cy="760553"/>
          </a:xfrm>
        </p:spPr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9"/>
          <a:stretch/>
        </p:blipFill>
        <p:spPr>
          <a:xfrm>
            <a:off x="2011259" y="1724296"/>
            <a:ext cx="3628603" cy="45402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650" y="1724296"/>
            <a:ext cx="3409407" cy="45458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39862" y="2978331"/>
            <a:ext cx="218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Sobrevivencia general 91.9 %</a:t>
            </a:r>
            <a:endParaRPr lang="es-EC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00921" y="479406"/>
            <a:ext cx="5830388" cy="630327"/>
          </a:xfrm>
        </p:spPr>
        <p:txBody>
          <a:bodyPr>
            <a:normAutofit/>
          </a:bodyPr>
          <a:lstStyle/>
          <a:p>
            <a:r>
              <a:rPr lang="es-EC" sz="3200" dirty="0" smtClean="0">
                <a:solidFill>
                  <a:schemeClr val="accent2">
                    <a:lumMod val="75000"/>
                  </a:schemeClr>
                </a:solidFill>
                <a:latin typeface="AR JULIAN" panose="02000000000000000000" pitchFamily="2" charset="0"/>
              </a:rPr>
              <a:t>ANÁLISIS DE SOBREVIVENCIA</a:t>
            </a:r>
            <a:endParaRPr lang="es-EC" sz="3200" dirty="0">
              <a:solidFill>
                <a:schemeClr val="accent2">
                  <a:lumMod val="75000"/>
                </a:schemeClr>
              </a:solidFill>
              <a:latin typeface="AR JULIAN" panose="02000000000000000000" pitchFamily="2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628503" y="1238097"/>
            <a:ext cx="6802806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Sobrevivencia a los dos años cinco meses</a:t>
            </a:r>
          </a:p>
        </p:txBody>
      </p:sp>
      <p:graphicFrame>
        <p:nvGraphicFramePr>
          <p:cNvPr id="14" name="Gráfico 13"/>
          <p:cNvGraphicFramePr/>
          <p:nvPr>
            <p:extLst>
              <p:ext uri="{D42A27DB-BD31-4B8C-83A1-F6EECF244321}">
                <p14:modId xmlns:p14="http://schemas.microsoft.com/office/powerpoint/2010/main" val="2871030360"/>
              </p:ext>
            </p:extLst>
          </p:nvPr>
        </p:nvGraphicFramePr>
        <p:xfrm>
          <a:off x="1628503" y="3173187"/>
          <a:ext cx="4706982" cy="269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lecha abajo 3"/>
          <p:cNvSpPr/>
          <p:nvPr/>
        </p:nvSpPr>
        <p:spPr>
          <a:xfrm rot="1796684">
            <a:off x="4741200" y="1902611"/>
            <a:ext cx="564832" cy="683689"/>
          </a:xfrm>
          <a:prstGeom prst="downArrow">
            <a:avLst>
              <a:gd name="adj1" fmla="val 38799"/>
              <a:gd name="adj2" fmla="val 40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Flecha abajo 14"/>
          <p:cNvSpPr/>
          <p:nvPr/>
        </p:nvSpPr>
        <p:spPr>
          <a:xfrm rot="19221982">
            <a:off x="7667192" y="1902611"/>
            <a:ext cx="564832" cy="683689"/>
          </a:xfrm>
          <a:prstGeom prst="downArrow">
            <a:avLst>
              <a:gd name="adj1" fmla="val 38799"/>
              <a:gd name="adj2" fmla="val 401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6" name="Gráfico 15"/>
          <p:cNvGraphicFramePr/>
          <p:nvPr>
            <p:extLst>
              <p:ext uri="{D42A27DB-BD31-4B8C-83A1-F6EECF244321}">
                <p14:modId xmlns:p14="http://schemas.microsoft.com/office/powerpoint/2010/main" val="1855535909"/>
              </p:ext>
            </p:extLst>
          </p:nvPr>
        </p:nvGraphicFramePr>
        <p:xfrm>
          <a:off x="6607629" y="3167199"/>
          <a:ext cx="4652554" cy="269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3414494" y="2612434"/>
            <a:ext cx="2122012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especie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416787" y="2612434"/>
            <a:ext cx="2122012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retenedor</a:t>
            </a:r>
          </a:p>
        </p:txBody>
      </p:sp>
    </p:spTree>
    <p:extLst>
      <p:ext uri="{BB962C8B-B14F-4D97-AF65-F5344CB8AC3E}">
        <p14:creationId xmlns:p14="http://schemas.microsoft.com/office/powerpoint/2010/main" val="22636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6458" cy="816561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chemeClr val="accent2">
                    <a:lumMod val="75000"/>
                  </a:schemeClr>
                </a:solidFill>
                <a:latin typeface="AR JULIAN" panose="02000000000000000000" pitchFamily="2" charset="0"/>
              </a:rPr>
              <a:t>RESULTADO DE VARIABLES FORESTALES</a:t>
            </a:r>
            <a:endParaRPr lang="es-EC" sz="3200" dirty="0">
              <a:solidFill>
                <a:schemeClr val="accent2">
                  <a:lumMod val="75000"/>
                </a:schemeClr>
              </a:solidFill>
              <a:latin typeface="AR JULIAN" panose="02000000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00035" y="869974"/>
            <a:ext cx="5705526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Altura total a los dos años cinco meses </a:t>
            </a:r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371266426"/>
              </p:ext>
            </p:extLst>
          </p:nvPr>
        </p:nvGraphicFramePr>
        <p:xfrm>
          <a:off x="1626116" y="4057965"/>
          <a:ext cx="4797930" cy="263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16" y="1393194"/>
            <a:ext cx="5095308" cy="262278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943596532"/>
              </p:ext>
            </p:extLst>
          </p:nvPr>
        </p:nvGraphicFramePr>
        <p:xfrm>
          <a:off x="6813822" y="1565338"/>
          <a:ext cx="4960836" cy="3215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8244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918879" y="278049"/>
            <a:ext cx="6503127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Diámetro basal a los dos años cinco meses </a:t>
            </a:r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233188356"/>
              </p:ext>
            </p:extLst>
          </p:nvPr>
        </p:nvGraphicFramePr>
        <p:xfrm>
          <a:off x="1492023" y="3461105"/>
          <a:ext cx="5586683" cy="3209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33" y="1109238"/>
            <a:ext cx="5586685" cy="235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14714" r="19286"/>
          <a:stretch/>
        </p:blipFill>
        <p:spPr>
          <a:xfrm>
            <a:off x="7078707" y="1148979"/>
            <a:ext cx="4839098" cy="557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722300" y="246400"/>
            <a:ext cx="7038704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 fitosanitario a los dos años cinco meses 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052345817"/>
              </p:ext>
            </p:extLst>
          </p:nvPr>
        </p:nvGraphicFramePr>
        <p:xfrm>
          <a:off x="1951672" y="3446586"/>
          <a:ext cx="5441905" cy="320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72" y="1038633"/>
            <a:ext cx="5441905" cy="240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17" y="1038633"/>
            <a:ext cx="3753215" cy="28149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4624" y="3929236"/>
            <a:ext cx="2800097" cy="264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621972" y="456565"/>
            <a:ext cx="8436429" cy="816561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chemeClr val="accent2">
                    <a:lumMod val="75000"/>
                  </a:schemeClr>
                </a:solidFill>
                <a:latin typeface="AR JULIAN" panose="02000000000000000000" pitchFamily="2" charset="0"/>
              </a:rPr>
              <a:t>INCORPORACIÓN DE CARBONO Y BIOMASA</a:t>
            </a:r>
            <a:endParaRPr lang="es-EC" sz="3200" dirty="0">
              <a:solidFill>
                <a:schemeClr val="accent2">
                  <a:lumMod val="75000"/>
                </a:schemeClr>
              </a:solidFill>
              <a:latin typeface="AR JULIAN" panose="02000000000000000000" pitchFamily="2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21973" y="1273126"/>
            <a:ext cx="2244634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biomasa</a:t>
            </a: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954730952"/>
              </p:ext>
            </p:extLst>
          </p:nvPr>
        </p:nvGraphicFramePr>
        <p:xfrm>
          <a:off x="772614" y="2455680"/>
          <a:ext cx="4910734" cy="331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7813768" y="1273125"/>
            <a:ext cx="2244634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carbono</a:t>
            </a: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862831834"/>
              </p:ext>
            </p:extLst>
          </p:nvPr>
        </p:nvGraphicFramePr>
        <p:xfrm>
          <a:off x="6175718" y="2455681"/>
          <a:ext cx="4741568" cy="331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9779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2675596781"/>
              </p:ext>
            </p:extLst>
          </p:nvPr>
        </p:nvGraphicFramePr>
        <p:xfrm>
          <a:off x="6371137" y="3275102"/>
          <a:ext cx="5280932" cy="3321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047206" y="4578029"/>
            <a:ext cx="3407227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regresión en casuarina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834051" y="1390692"/>
            <a:ext cx="3407227" cy="954107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regresión en acacia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693516"/>
              </p:ext>
            </p:extLst>
          </p:nvPr>
        </p:nvGraphicFramePr>
        <p:xfrm>
          <a:off x="1047206" y="287383"/>
          <a:ext cx="5170714" cy="3524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94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24033" y="2000602"/>
            <a:ext cx="7381224" cy="1291746"/>
          </a:xfrm>
        </p:spPr>
        <p:txBody>
          <a:bodyPr/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dos especies presentan un crecimiento similar con la aplicación de tres niveles de retenedores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MX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u</a:t>
            </a:r>
            <a:r>
              <a:rPr lang="es-MX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…………= u</a:t>
            </a:r>
            <a:r>
              <a:rPr lang="es-MX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2024034" y="605519"/>
            <a:ext cx="2407919" cy="630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C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024034" y="1410851"/>
            <a:ext cx="2122012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Nula (Ho):</a:t>
            </a:r>
            <a:endParaRPr lang="es-EC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024033" y="4123571"/>
            <a:ext cx="2783097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Alternativa (Ha):</a:t>
            </a:r>
            <a:endParaRPr lang="es-EC" sz="2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2024033" y="4832141"/>
            <a:ext cx="7381224" cy="1291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menos una especie presenta una diferencia en su crecimiento con los diferentes retenedores de agua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s-MX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≠ u</a:t>
            </a:r>
            <a:r>
              <a:rPr lang="es-MX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…………≠ u</a:t>
            </a:r>
            <a:r>
              <a:rPr lang="es-MX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5127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1783" y="2087150"/>
            <a:ext cx="2181497" cy="1178564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suelo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2646" t="3451"/>
          <a:stretch>
            <a:fillRect/>
          </a:stretch>
        </p:blipFill>
        <p:spPr bwMode="auto">
          <a:xfrm rot="5400000">
            <a:off x="2628574" y="1550345"/>
            <a:ext cx="6223194" cy="392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201" t="1851" r="10539"/>
          <a:stretch>
            <a:fillRect/>
          </a:stretch>
        </p:blipFill>
        <p:spPr bwMode="auto">
          <a:xfrm rot="5400000">
            <a:off x="6709729" y="1478907"/>
            <a:ext cx="6223194" cy="407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"/>
          <a:stretch/>
        </p:blipFill>
        <p:spPr>
          <a:xfrm rot="5400000">
            <a:off x="5732713" y="1183000"/>
            <a:ext cx="6270168" cy="45050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/>
          <a:stretch/>
        </p:blipFill>
        <p:spPr>
          <a:xfrm rot="5400000">
            <a:off x="817215" y="1152559"/>
            <a:ext cx="6265877" cy="4561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1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025538" y="626383"/>
            <a:ext cx="4190999" cy="816561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chemeClr val="accent2">
                    <a:lumMod val="75000"/>
                  </a:schemeClr>
                </a:solidFill>
                <a:latin typeface="AR JULIAN" panose="02000000000000000000" pitchFamily="2" charset="0"/>
              </a:rPr>
              <a:t>COSTOS DE MANEJO</a:t>
            </a:r>
            <a:endParaRPr lang="es-EC" sz="3200" dirty="0">
              <a:solidFill>
                <a:schemeClr val="accent2">
                  <a:lumMod val="75000"/>
                </a:schemeClr>
              </a:solidFill>
              <a:latin typeface="AR JULIAN" panose="02000000000000000000" pitchFamily="2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127" y="2045970"/>
            <a:ext cx="5914073" cy="325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86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45" y="894099"/>
            <a:ext cx="3852267" cy="50683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173" y="894099"/>
            <a:ext cx="3986759" cy="28658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717" y="2527663"/>
            <a:ext cx="3396342" cy="417358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99" y="3428294"/>
            <a:ext cx="3498031" cy="32192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8840" y="2984047"/>
            <a:ext cx="3651068" cy="27383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32" y="2207623"/>
            <a:ext cx="5991497" cy="4493621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3790406" y="108920"/>
            <a:ext cx="4269377" cy="648726"/>
          </a:xfrm>
        </p:spPr>
        <p:txBody>
          <a:bodyPr>
            <a:normAutofit/>
          </a:bodyPr>
          <a:lstStyle/>
          <a:p>
            <a:pPr algn="ctr"/>
            <a:r>
              <a:rPr lang="es-EC" sz="3200" dirty="0" smtClean="0">
                <a:solidFill>
                  <a:schemeClr val="accent2">
                    <a:lumMod val="75000"/>
                  </a:schemeClr>
                </a:solidFill>
                <a:latin typeface="AR JULIAN" panose="02000000000000000000" pitchFamily="2" charset="0"/>
              </a:rPr>
              <a:t>ANEXOS</a:t>
            </a:r>
            <a:endParaRPr lang="es-EC" sz="3200" dirty="0">
              <a:solidFill>
                <a:schemeClr val="accent2">
                  <a:lumMod val="75000"/>
                </a:schemeClr>
              </a:solidFill>
              <a:latin typeface="AR JULIAN" panose="02000000000000000000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7845" y="894099"/>
            <a:ext cx="5597052" cy="3129261"/>
          </a:xfrm>
          <a:prstGeom prst="rect">
            <a:avLst/>
          </a:prstGeom>
        </p:spPr>
      </p:pic>
      <p:sp>
        <p:nvSpPr>
          <p:cNvPr id="12" name="AutoShape 2" descr="Haga clic en Opci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361614" y="1917382"/>
            <a:ext cx="4641694" cy="259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3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644537" y="2024743"/>
            <a:ext cx="5669280" cy="286232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6000" dirty="0" smtClean="0">
                <a:latin typeface="Snap ITC" panose="04040A07060A02020202" pitchFamily="82" charset="0"/>
              </a:rPr>
              <a:t> </a:t>
            </a:r>
          </a:p>
          <a:p>
            <a:r>
              <a:rPr lang="es-EC" sz="6000" dirty="0">
                <a:latin typeface="Snap ITC" panose="04040A07060A02020202" pitchFamily="82" charset="0"/>
              </a:rPr>
              <a:t> </a:t>
            </a:r>
            <a:r>
              <a:rPr lang="es-EC" sz="6000" dirty="0" smtClean="0">
                <a:latin typeface="Snap ITC" panose="04040A07060A02020202" pitchFamily="82" charset="0"/>
              </a:rPr>
              <a:t> GRACIAS  </a:t>
            </a:r>
          </a:p>
          <a:p>
            <a:endParaRPr lang="es-EC" sz="6000" dirty="0"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90230" y="402041"/>
            <a:ext cx="5989372" cy="825867"/>
          </a:xfrm>
        </p:spPr>
        <p:txBody>
          <a:bodyPr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UBICACIÓN DEL ESTUDIO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9130" t="40804" r="27879" b="13482"/>
          <a:stretch/>
        </p:blipFill>
        <p:spPr>
          <a:xfrm rot="5400000">
            <a:off x="4064526" y="670759"/>
            <a:ext cx="5240781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131423" y="796199"/>
            <a:ext cx="8619309" cy="816561"/>
          </a:xfrm>
        </p:spPr>
        <p:txBody>
          <a:bodyPr>
            <a:normAutofit fontScale="90000"/>
          </a:bodyPr>
          <a:lstStyle/>
          <a:p>
            <a:pPr algn="ctr"/>
            <a:r>
              <a:rPr lang="es-EC" sz="3200" dirty="0" smtClean="0">
                <a:latin typeface="AR JULIAN" panose="02000000000000000000" pitchFamily="2" charset="0"/>
              </a:rPr>
              <a:t>PRECIPITACIÓN DURANTE EL AÑO EL ESTUDIO</a:t>
            </a:r>
            <a:endParaRPr lang="es-EC" sz="3200" dirty="0">
              <a:solidFill>
                <a:schemeClr val="accent2">
                  <a:lumMod val="75000"/>
                </a:schemeClr>
              </a:solidFill>
              <a:latin typeface="AR JULIAN" panose="02000000000000000000" pitchFamily="2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83901" y="4813442"/>
            <a:ext cx="3407227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2014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5858008"/>
              </p:ext>
            </p:extLst>
          </p:nvPr>
        </p:nvGraphicFramePr>
        <p:xfrm>
          <a:off x="6133513" y="3154066"/>
          <a:ext cx="5444197" cy="3176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356260"/>
              </p:ext>
            </p:extLst>
          </p:nvPr>
        </p:nvGraphicFramePr>
        <p:xfrm>
          <a:off x="422031" y="1269792"/>
          <a:ext cx="5711482" cy="331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7151998" y="2121803"/>
            <a:ext cx="3407227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Precipitación 2015</a:t>
            </a:r>
          </a:p>
        </p:txBody>
      </p:sp>
    </p:spTree>
    <p:extLst>
      <p:ext uri="{BB962C8B-B14F-4D97-AF65-F5344CB8AC3E}">
        <p14:creationId xmlns:p14="http://schemas.microsoft.com/office/powerpoint/2010/main" val="63635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76916" y="457697"/>
            <a:ext cx="3817107" cy="646331"/>
          </a:xfrm>
        </p:spPr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6 CuadroTexto"/>
          <p:cNvSpPr txBox="1"/>
          <p:nvPr/>
        </p:nvSpPr>
        <p:spPr>
          <a:xfrm>
            <a:off x="1791069" y="133581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419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Reconocimiento del ensayo.</a:t>
            </a:r>
            <a:endParaRPr lang="es-ES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User\Pictures\FOTOS TESIS\WP_20140627_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383" y="2049641"/>
            <a:ext cx="2571768" cy="35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42826" t="61524" r="15446" b="22630"/>
          <a:stretch>
            <a:fillRect/>
          </a:stretch>
        </p:blipFill>
        <p:spPr bwMode="auto">
          <a:xfrm>
            <a:off x="5042400" y="5164930"/>
            <a:ext cx="5572165" cy="1500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10 CuadroTexto"/>
          <p:cNvSpPr txBox="1"/>
          <p:nvPr/>
        </p:nvSpPr>
        <p:spPr>
          <a:xfrm>
            <a:off x="7046912" y="1335817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s-419" b="1" dirty="0" smtClean="0">
                <a:solidFill>
                  <a:schemeClr val="accent1">
                    <a:lumMod val="75000"/>
                  </a:schemeClr>
                </a:solidFill>
              </a:rPr>
              <a:t>2.   </a:t>
            </a:r>
            <a:r>
              <a:rPr lang="es-419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Redelimitación del área de estudio</a:t>
            </a:r>
            <a:endParaRPr lang="es-ES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7" y="2213936"/>
            <a:ext cx="4564088" cy="2719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31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/>
          <p:cNvSpPr txBox="1"/>
          <p:nvPr/>
        </p:nvSpPr>
        <p:spPr>
          <a:xfrm>
            <a:off x="7560200" y="4177554"/>
            <a:ext cx="2263069" cy="95410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Manejo silvicultural</a:t>
            </a:r>
            <a:endParaRPr lang="es-E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26 Grupo"/>
          <p:cNvGrpSpPr/>
          <p:nvPr/>
        </p:nvGrpSpPr>
        <p:grpSpPr>
          <a:xfrm>
            <a:off x="1930112" y="836097"/>
            <a:ext cx="4785531" cy="1948305"/>
            <a:chOff x="3357554" y="2000240"/>
            <a:chExt cx="4785531" cy="1948305"/>
          </a:xfrm>
        </p:grpSpPr>
        <p:pic>
          <p:nvPicPr>
            <p:cNvPr id="6" name="Picture 2" descr="C:\Users\User\Pictures\FOTOS TESIS\DSC00044.JPG"/>
            <p:cNvPicPr>
              <a:picLocks noChangeAspect="1" noChangeArrowheads="1"/>
            </p:cNvPicPr>
            <p:nvPr/>
          </p:nvPicPr>
          <p:blipFill>
            <a:blip r:embed="rId2"/>
            <a:srcRect r="22389" b="6897"/>
            <a:stretch>
              <a:fillRect/>
            </a:stretch>
          </p:blipFill>
          <p:spPr bwMode="auto">
            <a:xfrm>
              <a:off x="3357554" y="2000240"/>
              <a:ext cx="2143140" cy="19288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3" descr="C:\Users\User\Pictures\FOTOS TESIS\DSC00053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72132" y="2000240"/>
              <a:ext cx="2570953" cy="19288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13 Forma libre"/>
            <p:cNvSpPr/>
            <p:nvPr/>
          </p:nvSpPr>
          <p:spPr>
            <a:xfrm>
              <a:off x="6345382" y="3110629"/>
              <a:ext cx="1589949" cy="837916"/>
            </a:xfrm>
            <a:custGeom>
              <a:avLst/>
              <a:gdLst>
                <a:gd name="connsiteX0" fmla="*/ 124691 w 1589949"/>
                <a:gd name="connsiteY0" fmla="*/ 131335 h 837916"/>
                <a:gd name="connsiteX1" fmla="*/ 166254 w 1589949"/>
                <a:gd name="connsiteY1" fmla="*/ 103626 h 837916"/>
                <a:gd name="connsiteX2" fmla="*/ 180109 w 1589949"/>
                <a:gd name="connsiteY2" fmla="*/ 62062 h 837916"/>
                <a:gd name="connsiteX3" fmla="*/ 263236 w 1589949"/>
                <a:gd name="connsiteY3" fmla="*/ 34353 h 837916"/>
                <a:gd name="connsiteX4" fmla="*/ 498763 w 1589949"/>
                <a:gd name="connsiteY4" fmla="*/ 6644 h 837916"/>
                <a:gd name="connsiteX5" fmla="*/ 997527 w 1589949"/>
                <a:gd name="connsiteY5" fmla="*/ 20498 h 837916"/>
                <a:gd name="connsiteX6" fmla="*/ 1122218 w 1589949"/>
                <a:gd name="connsiteY6" fmla="*/ 62062 h 837916"/>
                <a:gd name="connsiteX7" fmla="*/ 1163782 w 1589949"/>
                <a:gd name="connsiteY7" fmla="*/ 75916 h 837916"/>
                <a:gd name="connsiteX8" fmla="*/ 1205345 w 1589949"/>
                <a:gd name="connsiteY8" fmla="*/ 89771 h 837916"/>
                <a:gd name="connsiteX9" fmla="*/ 1260763 w 1589949"/>
                <a:gd name="connsiteY9" fmla="*/ 172898 h 837916"/>
                <a:gd name="connsiteX10" fmla="*/ 1302327 w 1589949"/>
                <a:gd name="connsiteY10" fmla="*/ 200607 h 837916"/>
                <a:gd name="connsiteX11" fmla="*/ 1343891 w 1589949"/>
                <a:gd name="connsiteY11" fmla="*/ 214462 h 837916"/>
                <a:gd name="connsiteX12" fmla="*/ 1482436 w 1589949"/>
                <a:gd name="connsiteY12" fmla="*/ 242171 h 837916"/>
                <a:gd name="connsiteX13" fmla="*/ 1496291 w 1589949"/>
                <a:gd name="connsiteY13" fmla="*/ 283735 h 837916"/>
                <a:gd name="connsiteX14" fmla="*/ 1524000 w 1589949"/>
                <a:gd name="connsiteY14" fmla="*/ 325298 h 837916"/>
                <a:gd name="connsiteX15" fmla="*/ 1579418 w 1589949"/>
                <a:gd name="connsiteY15" fmla="*/ 449989 h 837916"/>
                <a:gd name="connsiteX16" fmla="*/ 1565563 w 1589949"/>
                <a:gd name="connsiteY16" fmla="*/ 574680 h 837916"/>
                <a:gd name="connsiteX17" fmla="*/ 1537854 w 1589949"/>
                <a:gd name="connsiteY17" fmla="*/ 616244 h 837916"/>
                <a:gd name="connsiteX18" fmla="*/ 1302327 w 1589949"/>
                <a:gd name="connsiteY18" fmla="*/ 657807 h 837916"/>
                <a:gd name="connsiteX19" fmla="*/ 1260763 w 1589949"/>
                <a:gd name="connsiteY19" fmla="*/ 685516 h 837916"/>
                <a:gd name="connsiteX20" fmla="*/ 1246909 w 1589949"/>
                <a:gd name="connsiteY20" fmla="*/ 727080 h 837916"/>
                <a:gd name="connsiteX21" fmla="*/ 1163782 w 1589949"/>
                <a:gd name="connsiteY21" fmla="*/ 754789 h 837916"/>
                <a:gd name="connsiteX22" fmla="*/ 1066800 w 1589949"/>
                <a:gd name="connsiteY22" fmla="*/ 782498 h 837916"/>
                <a:gd name="connsiteX23" fmla="*/ 1025236 w 1589949"/>
                <a:gd name="connsiteY23" fmla="*/ 810207 h 837916"/>
                <a:gd name="connsiteX24" fmla="*/ 942109 w 1589949"/>
                <a:gd name="connsiteY24" fmla="*/ 837916 h 837916"/>
                <a:gd name="connsiteX25" fmla="*/ 429491 w 1589949"/>
                <a:gd name="connsiteY25" fmla="*/ 824062 h 837916"/>
                <a:gd name="connsiteX26" fmla="*/ 387927 w 1589949"/>
                <a:gd name="connsiteY26" fmla="*/ 810207 h 837916"/>
                <a:gd name="connsiteX27" fmla="*/ 304800 w 1589949"/>
                <a:gd name="connsiteY27" fmla="*/ 768644 h 837916"/>
                <a:gd name="connsiteX28" fmla="*/ 180109 w 1589949"/>
                <a:gd name="connsiteY28" fmla="*/ 671662 h 837916"/>
                <a:gd name="connsiteX29" fmla="*/ 83127 w 1589949"/>
                <a:gd name="connsiteY29" fmla="*/ 588535 h 837916"/>
                <a:gd name="connsiteX30" fmla="*/ 27709 w 1589949"/>
                <a:gd name="connsiteY30" fmla="*/ 505407 h 837916"/>
                <a:gd name="connsiteX31" fmla="*/ 0 w 1589949"/>
                <a:gd name="connsiteY31" fmla="*/ 463844 h 837916"/>
                <a:gd name="connsiteX32" fmla="*/ 27709 w 1589949"/>
                <a:gd name="connsiteY32" fmla="*/ 269880 h 837916"/>
                <a:gd name="connsiteX33" fmla="*/ 41563 w 1589949"/>
                <a:gd name="connsiteY33" fmla="*/ 228316 h 837916"/>
                <a:gd name="connsiteX34" fmla="*/ 110836 w 1589949"/>
                <a:gd name="connsiteY34" fmla="*/ 214462 h 837916"/>
                <a:gd name="connsiteX35" fmla="*/ 166254 w 1589949"/>
                <a:gd name="connsiteY35" fmla="*/ 200607 h 837916"/>
                <a:gd name="connsiteX36" fmla="*/ 180109 w 1589949"/>
                <a:gd name="connsiteY36" fmla="*/ 62062 h 83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89949" h="837916">
                  <a:moveTo>
                    <a:pt x="124691" y="131335"/>
                  </a:moveTo>
                  <a:cubicBezTo>
                    <a:pt x="138545" y="122099"/>
                    <a:pt x="155852" y="116628"/>
                    <a:pt x="166254" y="103626"/>
                  </a:cubicBezTo>
                  <a:cubicBezTo>
                    <a:pt x="175377" y="92222"/>
                    <a:pt x="168225" y="70550"/>
                    <a:pt x="180109" y="62062"/>
                  </a:cubicBezTo>
                  <a:cubicBezTo>
                    <a:pt x="203876" y="45085"/>
                    <a:pt x="235527" y="43589"/>
                    <a:pt x="263236" y="34353"/>
                  </a:cubicBezTo>
                  <a:cubicBezTo>
                    <a:pt x="366295" y="0"/>
                    <a:pt x="290224" y="21539"/>
                    <a:pt x="498763" y="6644"/>
                  </a:cubicBezTo>
                  <a:cubicBezTo>
                    <a:pt x="665018" y="11262"/>
                    <a:pt x="831631" y="8648"/>
                    <a:pt x="997527" y="20498"/>
                  </a:cubicBezTo>
                  <a:cubicBezTo>
                    <a:pt x="997532" y="20498"/>
                    <a:pt x="1101434" y="55134"/>
                    <a:pt x="1122218" y="62062"/>
                  </a:cubicBezTo>
                  <a:lnTo>
                    <a:pt x="1163782" y="75916"/>
                  </a:lnTo>
                  <a:lnTo>
                    <a:pt x="1205345" y="89771"/>
                  </a:lnTo>
                  <a:cubicBezTo>
                    <a:pt x="1223818" y="117480"/>
                    <a:pt x="1233054" y="154425"/>
                    <a:pt x="1260763" y="172898"/>
                  </a:cubicBezTo>
                  <a:cubicBezTo>
                    <a:pt x="1274618" y="182134"/>
                    <a:pt x="1287434" y="193160"/>
                    <a:pt x="1302327" y="200607"/>
                  </a:cubicBezTo>
                  <a:cubicBezTo>
                    <a:pt x="1315389" y="207138"/>
                    <a:pt x="1329849" y="210450"/>
                    <a:pt x="1343891" y="214462"/>
                  </a:cubicBezTo>
                  <a:cubicBezTo>
                    <a:pt x="1401754" y="230994"/>
                    <a:pt x="1417126" y="231286"/>
                    <a:pt x="1482436" y="242171"/>
                  </a:cubicBezTo>
                  <a:cubicBezTo>
                    <a:pt x="1487054" y="256026"/>
                    <a:pt x="1489760" y="270673"/>
                    <a:pt x="1496291" y="283735"/>
                  </a:cubicBezTo>
                  <a:cubicBezTo>
                    <a:pt x="1503738" y="298628"/>
                    <a:pt x="1517237" y="310082"/>
                    <a:pt x="1524000" y="325298"/>
                  </a:cubicBezTo>
                  <a:cubicBezTo>
                    <a:pt x="1589949" y="473683"/>
                    <a:pt x="1516709" y="355927"/>
                    <a:pt x="1579418" y="449989"/>
                  </a:cubicBezTo>
                  <a:cubicBezTo>
                    <a:pt x="1574800" y="491553"/>
                    <a:pt x="1575706" y="534109"/>
                    <a:pt x="1565563" y="574680"/>
                  </a:cubicBezTo>
                  <a:cubicBezTo>
                    <a:pt x="1561524" y="590834"/>
                    <a:pt x="1551974" y="607419"/>
                    <a:pt x="1537854" y="616244"/>
                  </a:cubicBezTo>
                  <a:cubicBezTo>
                    <a:pt x="1478158" y="653555"/>
                    <a:pt x="1358382" y="652711"/>
                    <a:pt x="1302327" y="657807"/>
                  </a:cubicBezTo>
                  <a:cubicBezTo>
                    <a:pt x="1288472" y="667043"/>
                    <a:pt x="1271165" y="672514"/>
                    <a:pt x="1260763" y="685516"/>
                  </a:cubicBezTo>
                  <a:cubicBezTo>
                    <a:pt x="1251640" y="696920"/>
                    <a:pt x="1258793" y="718592"/>
                    <a:pt x="1246909" y="727080"/>
                  </a:cubicBezTo>
                  <a:cubicBezTo>
                    <a:pt x="1223142" y="744057"/>
                    <a:pt x="1191491" y="745553"/>
                    <a:pt x="1163782" y="754789"/>
                  </a:cubicBezTo>
                  <a:cubicBezTo>
                    <a:pt x="1104150" y="774666"/>
                    <a:pt x="1136391" y="765101"/>
                    <a:pt x="1066800" y="782498"/>
                  </a:cubicBezTo>
                  <a:cubicBezTo>
                    <a:pt x="1052945" y="791734"/>
                    <a:pt x="1040452" y="803444"/>
                    <a:pt x="1025236" y="810207"/>
                  </a:cubicBezTo>
                  <a:cubicBezTo>
                    <a:pt x="998546" y="822069"/>
                    <a:pt x="942109" y="837916"/>
                    <a:pt x="942109" y="837916"/>
                  </a:cubicBezTo>
                  <a:cubicBezTo>
                    <a:pt x="771236" y="833298"/>
                    <a:pt x="600213" y="832598"/>
                    <a:pt x="429491" y="824062"/>
                  </a:cubicBezTo>
                  <a:cubicBezTo>
                    <a:pt x="414905" y="823333"/>
                    <a:pt x="401272" y="816138"/>
                    <a:pt x="387927" y="810207"/>
                  </a:cubicBezTo>
                  <a:cubicBezTo>
                    <a:pt x="359618" y="797625"/>
                    <a:pt x="331997" y="783479"/>
                    <a:pt x="304800" y="768644"/>
                  </a:cubicBezTo>
                  <a:cubicBezTo>
                    <a:pt x="199189" y="711038"/>
                    <a:pt x="268088" y="748644"/>
                    <a:pt x="180109" y="671662"/>
                  </a:cubicBezTo>
                  <a:cubicBezTo>
                    <a:pt x="134847" y="632057"/>
                    <a:pt x="119102" y="634788"/>
                    <a:pt x="83127" y="588535"/>
                  </a:cubicBezTo>
                  <a:cubicBezTo>
                    <a:pt x="62681" y="562248"/>
                    <a:pt x="46182" y="533116"/>
                    <a:pt x="27709" y="505407"/>
                  </a:cubicBezTo>
                  <a:lnTo>
                    <a:pt x="0" y="463844"/>
                  </a:lnTo>
                  <a:cubicBezTo>
                    <a:pt x="8622" y="386241"/>
                    <a:pt x="10063" y="340466"/>
                    <a:pt x="27709" y="269880"/>
                  </a:cubicBezTo>
                  <a:cubicBezTo>
                    <a:pt x="31251" y="255712"/>
                    <a:pt x="29412" y="236417"/>
                    <a:pt x="41563" y="228316"/>
                  </a:cubicBezTo>
                  <a:cubicBezTo>
                    <a:pt x="61156" y="215254"/>
                    <a:pt x="87848" y="219570"/>
                    <a:pt x="110836" y="214462"/>
                  </a:cubicBezTo>
                  <a:cubicBezTo>
                    <a:pt x="129424" y="210331"/>
                    <a:pt x="147781" y="205225"/>
                    <a:pt x="166254" y="200607"/>
                  </a:cubicBezTo>
                  <a:cubicBezTo>
                    <a:pt x="190332" y="128376"/>
                    <a:pt x="180109" y="173648"/>
                    <a:pt x="180109" y="62062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" name="27 Grupo"/>
          <p:cNvGrpSpPr/>
          <p:nvPr/>
        </p:nvGrpSpPr>
        <p:grpSpPr>
          <a:xfrm>
            <a:off x="7015154" y="836097"/>
            <a:ext cx="4857784" cy="2428892"/>
            <a:chOff x="3357554" y="4000504"/>
            <a:chExt cx="4857784" cy="2428892"/>
          </a:xfrm>
        </p:grpSpPr>
        <p:pic>
          <p:nvPicPr>
            <p:cNvPr id="10" name="Picture 4" descr="F:\DCIM\109MSDCF\DSC00428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214678" y="4143380"/>
              <a:ext cx="2428892" cy="21431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11 Forma libre"/>
            <p:cNvSpPr/>
            <p:nvPr/>
          </p:nvSpPr>
          <p:spPr>
            <a:xfrm>
              <a:off x="3657600" y="5195455"/>
              <a:ext cx="1371600" cy="1149927"/>
            </a:xfrm>
            <a:custGeom>
              <a:avLst/>
              <a:gdLst>
                <a:gd name="connsiteX0" fmla="*/ 55418 w 1371600"/>
                <a:gd name="connsiteY0" fmla="*/ 775854 h 1149927"/>
                <a:gd name="connsiteX1" fmla="*/ 69273 w 1371600"/>
                <a:gd name="connsiteY1" fmla="*/ 554181 h 1149927"/>
                <a:gd name="connsiteX2" fmla="*/ 110836 w 1371600"/>
                <a:gd name="connsiteY2" fmla="*/ 526472 h 1149927"/>
                <a:gd name="connsiteX3" fmla="*/ 138545 w 1371600"/>
                <a:gd name="connsiteY3" fmla="*/ 484909 h 1149927"/>
                <a:gd name="connsiteX4" fmla="*/ 166255 w 1371600"/>
                <a:gd name="connsiteY4" fmla="*/ 401781 h 1149927"/>
                <a:gd name="connsiteX5" fmla="*/ 207818 w 1371600"/>
                <a:gd name="connsiteY5" fmla="*/ 374072 h 1149927"/>
                <a:gd name="connsiteX6" fmla="*/ 277091 w 1371600"/>
                <a:gd name="connsiteY6" fmla="*/ 318654 h 1149927"/>
                <a:gd name="connsiteX7" fmla="*/ 304800 w 1371600"/>
                <a:gd name="connsiteY7" fmla="*/ 277090 h 1149927"/>
                <a:gd name="connsiteX8" fmla="*/ 332509 w 1371600"/>
                <a:gd name="connsiteY8" fmla="*/ 193963 h 1149927"/>
                <a:gd name="connsiteX9" fmla="*/ 415636 w 1371600"/>
                <a:gd name="connsiteY9" fmla="*/ 152400 h 1149927"/>
                <a:gd name="connsiteX10" fmla="*/ 443345 w 1371600"/>
                <a:gd name="connsiteY10" fmla="*/ 124690 h 1149927"/>
                <a:gd name="connsiteX11" fmla="*/ 568036 w 1371600"/>
                <a:gd name="connsiteY11" fmla="*/ 83127 h 1149927"/>
                <a:gd name="connsiteX12" fmla="*/ 609600 w 1371600"/>
                <a:gd name="connsiteY12" fmla="*/ 69272 h 1149927"/>
                <a:gd name="connsiteX13" fmla="*/ 651164 w 1371600"/>
                <a:gd name="connsiteY13" fmla="*/ 55418 h 1149927"/>
                <a:gd name="connsiteX14" fmla="*/ 692727 w 1371600"/>
                <a:gd name="connsiteY14" fmla="*/ 27709 h 1149927"/>
                <a:gd name="connsiteX15" fmla="*/ 858982 w 1371600"/>
                <a:gd name="connsiteY15" fmla="*/ 0 h 1149927"/>
                <a:gd name="connsiteX16" fmla="*/ 1094509 w 1371600"/>
                <a:gd name="connsiteY16" fmla="*/ 13854 h 1149927"/>
                <a:gd name="connsiteX17" fmla="*/ 1163782 w 1371600"/>
                <a:gd name="connsiteY17" fmla="*/ 83127 h 1149927"/>
                <a:gd name="connsiteX18" fmla="*/ 1205345 w 1371600"/>
                <a:gd name="connsiteY18" fmla="*/ 96981 h 1149927"/>
                <a:gd name="connsiteX19" fmla="*/ 1233055 w 1371600"/>
                <a:gd name="connsiteY19" fmla="*/ 124690 h 1149927"/>
                <a:gd name="connsiteX20" fmla="*/ 1274618 w 1371600"/>
                <a:gd name="connsiteY20" fmla="*/ 138545 h 1149927"/>
                <a:gd name="connsiteX21" fmla="*/ 1343891 w 1371600"/>
                <a:gd name="connsiteY21" fmla="*/ 263236 h 1149927"/>
                <a:gd name="connsiteX22" fmla="*/ 1371600 w 1371600"/>
                <a:gd name="connsiteY22" fmla="*/ 304800 h 1149927"/>
                <a:gd name="connsiteX23" fmla="*/ 1357745 w 1371600"/>
                <a:gd name="connsiteY23" fmla="*/ 526472 h 1149927"/>
                <a:gd name="connsiteX24" fmla="*/ 1330036 w 1371600"/>
                <a:gd name="connsiteY24" fmla="*/ 609600 h 1149927"/>
                <a:gd name="connsiteX25" fmla="*/ 1316182 w 1371600"/>
                <a:gd name="connsiteY25" fmla="*/ 665018 h 1149927"/>
                <a:gd name="connsiteX26" fmla="*/ 1274618 w 1371600"/>
                <a:gd name="connsiteY26" fmla="*/ 748145 h 1149927"/>
                <a:gd name="connsiteX27" fmla="*/ 1219200 w 1371600"/>
                <a:gd name="connsiteY27" fmla="*/ 762000 h 1149927"/>
                <a:gd name="connsiteX28" fmla="*/ 1177636 w 1371600"/>
                <a:gd name="connsiteY28" fmla="*/ 775854 h 1149927"/>
                <a:gd name="connsiteX29" fmla="*/ 1136073 w 1371600"/>
                <a:gd name="connsiteY29" fmla="*/ 803563 h 1149927"/>
                <a:gd name="connsiteX30" fmla="*/ 1108364 w 1371600"/>
                <a:gd name="connsiteY30" fmla="*/ 845127 h 1149927"/>
                <a:gd name="connsiteX31" fmla="*/ 955964 w 1371600"/>
                <a:gd name="connsiteY31" fmla="*/ 969818 h 1149927"/>
                <a:gd name="connsiteX32" fmla="*/ 789709 w 1371600"/>
                <a:gd name="connsiteY32" fmla="*/ 1025236 h 1149927"/>
                <a:gd name="connsiteX33" fmla="*/ 748145 w 1371600"/>
                <a:gd name="connsiteY33" fmla="*/ 1039090 h 1149927"/>
                <a:gd name="connsiteX34" fmla="*/ 706582 w 1371600"/>
                <a:gd name="connsiteY34" fmla="*/ 1052945 h 1149927"/>
                <a:gd name="connsiteX35" fmla="*/ 637309 w 1371600"/>
                <a:gd name="connsiteY35" fmla="*/ 1122218 h 1149927"/>
                <a:gd name="connsiteX36" fmla="*/ 554182 w 1371600"/>
                <a:gd name="connsiteY36" fmla="*/ 1149927 h 1149927"/>
                <a:gd name="connsiteX37" fmla="*/ 318655 w 1371600"/>
                <a:gd name="connsiteY37" fmla="*/ 1136072 h 1149927"/>
                <a:gd name="connsiteX38" fmla="*/ 277091 w 1371600"/>
                <a:gd name="connsiteY38" fmla="*/ 1122218 h 1149927"/>
                <a:gd name="connsiteX39" fmla="*/ 193964 w 1371600"/>
                <a:gd name="connsiteY39" fmla="*/ 1066800 h 1149927"/>
                <a:gd name="connsiteX40" fmla="*/ 166255 w 1371600"/>
                <a:gd name="connsiteY40" fmla="*/ 1039090 h 1149927"/>
                <a:gd name="connsiteX41" fmla="*/ 83127 w 1371600"/>
                <a:gd name="connsiteY41" fmla="*/ 1011381 h 1149927"/>
                <a:gd name="connsiteX42" fmla="*/ 27709 w 1371600"/>
                <a:gd name="connsiteY42" fmla="*/ 886690 h 1149927"/>
                <a:gd name="connsiteX43" fmla="*/ 13855 w 1371600"/>
                <a:gd name="connsiteY43" fmla="*/ 845127 h 1149927"/>
                <a:gd name="connsiteX44" fmla="*/ 0 w 1371600"/>
                <a:gd name="connsiteY44" fmla="*/ 803563 h 1149927"/>
                <a:gd name="connsiteX45" fmla="*/ 0 w 1371600"/>
                <a:gd name="connsiteY45" fmla="*/ 706581 h 11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371600" h="1149927">
                  <a:moveTo>
                    <a:pt x="55418" y="775854"/>
                  </a:moveTo>
                  <a:cubicBezTo>
                    <a:pt x="60036" y="701963"/>
                    <a:pt x="53213" y="626453"/>
                    <a:pt x="69273" y="554181"/>
                  </a:cubicBezTo>
                  <a:cubicBezTo>
                    <a:pt x="72885" y="537927"/>
                    <a:pt x="99062" y="538246"/>
                    <a:pt x="110836" y="526472"/>
                  </a:cubicBezTo>
                  <a:cubicBezTo>
                    <a:pt x="122610" y="514698"/>
                    <a:pt x="131782" y="500125"/>
                    <a:pt x="138545" y="484909"/>
                  </a:cubicBezTo>
                  <a:cubicBezTo>
                    <a:pt x="150408" y="458218"/>
                    <a:pt x="141952" y="417983"/>
                    <a:pt x="166255" y="401781"/>
                  </a:cubicBezTo>
                  <a:lnTo>
                    <a:pt x="207818" y="374072"/>
                  </a:lnTo>
                  <a:cubicBezTo>
                    <a:pt x="287229" y="254956"/>
                    <a:pt x="181489" y="395137"/>
                    <a:pt x="277091" y="318654"/>
                  </a:cubicBezTo>
                  <a:cubicBezTo>
                    <a:pt x="290093" y="308252"/>
                    <a:pt x="298037" y="292306"/>
                    <a:pt x="304800" y="277090"/>
                  </a:cubicBezTo>
                  <a:cubicBezTo>
                    <a:pt x="316662" y="250400"/>
                    <a:pt x="308207" y="210164"/>
                    <a:pt x="332509" y="193963"/>
                  </a:cubicBezTo>
                  <a:cubicBezTo>
                    <a:pt x="386224" y="158153"/>
                    <a:pt x="358276" y="171519"/>
                    <a:pt x="415636" y="152400"/>
                  </a:cubicBezTo>
                  <a:cubicBezTo>
                    <a:pt x="424872" y="143163"/>
                    <a:pt x="431662" y="130532"/>
                    <a:pt x="443345" y="124690"/>
                  </a:cubicBezTo>
                  <a:cubicBezTo>
                    <a:pt x="443349" y="124688"/>
                    <a:pt x="547251" y="90055"/>
                    <a:pt x="568036" y="83127"/>
                  </a:cubicBezTo>
                  <a:lnTo>
                    <a:pt x="609600" y="69272"/>
                  </a:lnTo>
                  <a:lnTo>
                    <a:pt x="651164" y="55418"/>
                  </a:lnTo>
                  <a:cubicBezTo>
                    <a:pt x="665018" y="46182"/>
                    <a:pt x="677834" y="35156"/>
                    <a:pt x="692727" y="27709"/>
                  </a:cubicBezTo>
                  <a:cubicBezTo>
                    <a:pt x="739150" y="4497"/>
                    <a:pt x="819469" y="4390"/>
                    <a:pt x="858982" y="0"/>
                  </a:cubicBezTo>
                  <a:cubicBezTo>
                    <a:pt x="937491" y="4618"/>
                    <a:pt x="1016734" y="2188"/>
                    <a:pt x="1094509" y="13854"/>
                  </a:cubicBezTo>
                  <a:cubicBezTo>
                    <a:pt x="1145665" y="21527"/>
                    <a:pt x="1131099" y="56980"/>
                    <a:pt x="1163782" y="83127"/>
                  </a:cubicBezTo>
                  <a:cubicBezTo>
                    <a:pt x="1175186" y="92250"/>
                    <a:pt x="1191491" y="92363"/>
                    <a:pt x="1205345" y="96981"/>
                  </a:cubicBezTo>
                  <a:cubicBezTo>
                    <a:pt x="1214582" y="106217"/>
                    <a:pt x="1221854" y="117969"/>
                    <a:pt x="1233055" y="124690"/>
                  </a:cubicBezTo>
                  <a:cubicBezTo>
                    <a:pt x="1245578" y="132204"/>
                    <a:pt x="1264292" y="128218"/>
                    <a:pt x="1274618" y="138545"/>
                  </a:cubicBezTo>
                  <a:cubicBezTo>
                    <a:pt x="1361983" y="225911"/>
                    <a:pt x="1309047" y="193549"/>
                    <a:pt x="1343891" y="263236"/>
                  </a:cubicBezTo>
                  <a:cubicBezTo>
                    <a:pt x="1351338" y="278129"/>
                    <a:pt x="1362364" y="290945"/>
                    <a:pt x="1371600" y="304800"/>
                  </a:cubicBezTo>
                  <a:cubicBezTo>
                    <a:pt x="1366982" y="378691"/>
                    <a:pt x="1367748" y="453116"/>
                    <a:pt x="1357745" y="526472"/>
                  </a:cubicBezTo>
                  <a:cubicBezTo>
                    <a:pt x="1353799" y="555412"/>
                    <a:pt x="1337120" y="581264"/>
                    <a:pt x="1330036" y="609600"/>
                  </a:cubicBezTo>
                  <a:cubicBezTo>
                    <a:pt x="1325418" y="628073"/>
                    <a:pt x="1321413" y="646709"/>
                    <a:pt x="1316182" y="665018"/>
                  </a:cubicBezTo>
                  <a:cubicBezTo>
                    <a:pt x="1309674" y="687797"/>
                    <a:pt x="1296047" y="733859"/>
                    <a:pt x="1274618" y="748145"/>
                  </a:cubicBezTo>
                  <a:cubicBezTo>
                    <a:pt x="1258775" y="758707"/>
                    <a:pt x="1237509" y="756769"/>
                    <a:pt x="1219200" y="762000"/>
                  </a:cubicBezTo>
                  <a:cubicBezTo>
                    <a:pt x="1205158" y="766012"/>
                    <a:pt x="1191491" y="771236"/>
                    <a:pt x="1177636" y="775854"/>
                  </a:cubicBezTo>
                  <a:cubicBezTo>
                    <a:pt x="1163782" y="785090"/>
                    <a:pt x="1147847" y="791789"/>
                    <a:pt x="1136073" y="803563"/>
                  </a:cubicBezTo>
                  <a:cubicBezTo>
                    <a:pt x="1124299" y="815337"/>
                    <a:pt x="1119329" y="832596"/>
                    <a:pt x="1108364" y="845127"/>
                  </a:cubicBezTo>
                  <a:cubicBezTo>
                    <a:pt x="1076459" y="881590"/>
                    <a:pt x="1004140" y="953759"/>
                    <a:pt x="955964" y="969818"/>
                  </a:cubicBezTo>
                  <a:lnTo>
                    <a:pt x="789709" y="1025236"/>
                  </a:lnTo>
                  <a:lnTo>
                    <a:pt x="748145" y="1039090"/>
                  </a:lnTo>
                  <a:lnTo>
                    <a:pt x="706582" y="1052945"/>
                  </a:lnTo>
                  <a:cubicBezTo>
                    <a:pt x="681303" y="1090864"/>
                    <a:pt x="681061" y="1102773"/>
                    <a:pt x="637309" y="1122218"/>
                  </a:cubicBezTo>
                  <a:cubicBezTo>
                    <a:pt x="610619" y="1134080"/>
                    <a:pt x="554182" y="1149927"/>
                    <a:pt x="554182" y="1149927"/>
                  </a:cubicBezTo>
                  <a:cubicBezTo>
                    <a:pt x="475673" y="1145309"/>
                    <a:pt x="396909" y="1143897"/>
                    <a:pt x="318655" y="1136072"/>
                  </a:cubicBezTo>
                  <a:cubicBezTo>
                    <a:pt x="304123" y="1134619"/>
                    <a:pt x="289857" y="1129310"/>
                    <a:pt x="277091" y="1122218"/>
                  </a:cubicBezTo>
                  <a:cubicBezTo>
                    <a:pt x="247980" y="1106045"/>
                    <a:pt x="217512" y="1090349"/>
                    <a:pt x="193964" y="1066800"/>
                  </a:cubicBezTo>
                  <a:cubicBezTo>
                    <a:pt x="184728" y="1057563"/>
                    <a:pt x="177938" y="1044932"/>
                    <a:pt x="166255" y="1039090"/>
                  </a:cubicBezTo>
                  <a:cubicBezTo>
                    <a:pt x="140130" y="1026028"/>
                    <a:pt x="83127" y="1011381"/>
                    <a:pt x="83127" y="1011381"/>
                  </a:cubicBezTo>
                  <a:cubicBezTo>
                    <a:pt x="39216" y="945516"/>
                    <a:pt x="60683" y="985614"/>
                    <a:pt x="27709" y="886690"/>
                  </a:cubicBezTo>
                  <a:lnTo>
                    <a:pt x="13855" y="845127"/>
                  </a:lnTo>
                  <a:cubicBezTo>
                    <a:pt x="9237" y="831272"/>
                    <a:pt x="0" y="818167"/>
                    <a:pt x="0" y="803563"/>
                  </a:cubicBezTo>
                  <a:lnTo>
                    <a:pt x="0" y="706581"/>
                  </a:ln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2" name="Picture 5" descr="F:\DCIM\109MSDCF\DSC00439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43570" y="4071942"/>
              <a:ext cx="2571768" cy="235745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16 Forma libre"/>
            <p:cNvSpPr/>
            <p:nvPr/>
          </p:nvSpPr>
          <p:spPr>
            <a:xfrm>
              <a:off x="5724269" y="5251445"/>
              <a:ext cx="991374" cy="719864"/>
            </a:xfrm>
            <a:custGeom>
              <a:avLst/>
              <a:gdLst>
                <a:gd name="connsiteX0" fmla="*/ 108495 w 991374"/>
                <a:gd name="connsiteY0" fmla="*/ 27137 h 719864"/>
                <a:gd name="connsiteX1" fmla="*/ 288604 w 991374"/>
                <a:gd name="connsiteY1" fmla="*/ 27137 h 719864"/>
                <a:gd name="connsiteX2" fmla="*/ 330167 w 991374"/>
                <a:gd name="connsiteY2" fmla="*/ 54846 h 719864"/>
                <a:gd name="connsiteX3" fmla="*/ 413295 w 991374"/>
                <a:gd name="connsiteY3" fmla="*/ 82555 h 719864"/>
                <a:gd name="connsiteX4" fmla="*/ 454858 w 991374"/>
                <a:gd name="connsiteY4" fmla="*/ 96410 h 719864"/>
                <a:gd name="connsiteX5" fmla="*/ 496422 w 991374"/>
                <a:gd name="connsiteY5" fmla="*/ 124119 h 719864"/>
                <a:gd name="connsiteX6" fmla="*/ 621113 w 991374"/>
                <a:gd name="connsiteY6" fmla="*/ 151828 h 719864"/>
                <a:gd name="connsiteX7" fmla="*/ 662676 w 991374"/>
                <a:gd name="connsiteY7" fmla="*/ 165682 h 719864"/>
                <a:gd name="connsiteX8" fmla="*/ 704240 w 991374"/>
                <a:gd name="connsiteY8" fmla="*/ 193391 h 719864"/>
                <a:gd name="connsiteX9" fmla="*/ 787367 w 991374"/>
                <a:gd name="connsiteY9" fmla="*/ 221100 h 719864"/>
                <a:gd name="connsiteX10" fmla="*/ 884349 w 991374"/>
                <a:gd name="connsiteY10" fmla="*/ 304228 h 719864"/>
                <a:gd name="connsiteX11" fmla="*/ 925913 w 991374"/>
                <a:gd name="connsiteY11" fmla="*/ 318082 h 719864"/>
                <a:gd name="connsiteX12" fmla="*/ 953622 w 991374"/>
                <a:gd name="connsiteY12" fmla="*/ 359646 h 719864"/>
                <a:gd name="connsiteX13" fmla="*/ 953622 w 991374"/>
                <a:gd name="connsiteY13" fmla="*/ 622882 h 719864"/>
                <a:gd name="connsiteX14" fmla="*/ 912058 w 991374"/>
                <a:gd name="connsiteY14" fmla="*/ 636737 h 719864"/>
                <a:gd name="connsiteX15" fmla="*/ 856640 w 991374"/>
                <a:gd name="connsiteY15" fmla="*/ 650591 h 719864"/>
                <a:gd name="connsiteX16" fmla="*/ 815076 w 991374"/>
                <a:gd name="connsiteY16" fmla="*/ 678300 h 719864"/>
                <a:gd name="connsiteX17" fmla="*/ 787367 w 991374"/>
                <a:gd name="connsiteY17" fmla="*/ 706010 h 719864"/>
                <a:gd name="connsiteX18" fmla="*/ 745804 w 991374"/>
                <a:gd name="connsiteY18" fmla="*/ 719864 h 719864"/>
                <a:gd name="connsiteX19" fmla="*/ 621113 w 991374"/>
                <a:gd name="connsiteY19" fmla="*/ 678300 h 719864"/>
                <a:gd name="connsiteX20" fmla="*/ 579549 w 991374"/>
                <a:gd name="connsiteY20" fmla="*/ 664446 h 719864"/>
                <a:gd name="connsiteX21" fmla="*/ 537986 w 991374"/>
                <a:gd name="connsiteY21" fmla="*/ 650591 h 719864"/>
                <a:gd name="connsiteX22" fmla="*/ 468713 w 991374"/>
                <a:gd name="connsiteY22" fmla="*/ 581319 h 719864"/>
                <a:gd name="connsiteX23" fmla="*/ 371731 w 991374"/>
                <a:gd name="connsiteY23" fmla="*/ 539755 h 719864"/>
                <a:gd name="connsiteX24" fmla="*/ 330167 w 991374"/>
                <a:gd name="connsiteY24" fmla="*/ 512046 h 719864"/>
                <a:gd name="connsiteX25" fmla="*/ 247040 w 991374"/>
                <a:gd name="connsiteY25" fmla="*/ 484337 h 719864"/>
                <a:gd name="connsiteX26" fmla="*/ 205476 w 991374"/>
                <a:gd name="connsiteY26" fmla="*/ 470482 h 719864"/>
                <a:gd name="connsiteX27" fmla="*/ 177767 w 991374"/>
                <a:gd name="connsiteY27" fmla="*/ 359646 h 719864"/>
                <a:gd name="connsiteX28" fmla="*/ 163913 w 991374"/>
                <a:gd name="connsiteY28" fmla="*/ 318082 h 719864"/>
                <a:gd name="connsiteX29" fmla="*/ 150058 w 991374"/>
                <a:gd name="connsiteY29" fmla="*/ 262664 h 719864"/>
                <a:gd name="connsiteX30" fmla="*/ 108495 w 991374"/>
                <a:gd name="connsiteY30" fmla="*/ 248810 h 719864"/>
                <a:gd name="connsiteX31" fmla="*/ 66931 w 991374"/>
                <a:gd name="connsiteY31" fmla="*/ 221100 h 719864"/>
                <a:gd name="connsiteX32" fmla="*/ 25367 w 991374"/>
                <a:gd name="connsiteY32" fmla="*/ 207246 h 719864"/>
                <a:gd name="connsiteX33" fmla="*/ 80786 w 991374"/>
                <a:gd name="connsiteY33" fmla="*/ 54846 h 719864"/>
                <a:gd name="connsiteX34" fmla="*/ 108495 w 991374"/>
                <a:gd name="connsiteY34" fmla="*/ 27137 h 71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1374" h="719864">
                  <a:moveTo>
                    <a:pt x="108495" y="27137"/>
                  </a:moveTo>
                  <a:cubicBezTo>
                    <a:pt x="143131" y="22519"/>
                    <a:pt x="171011" y="0"/>
                    <a:pt x="288604" y="27137"/>
                  </a:cubicBezTo>
                  <a:cubicBezTo>
                    <a:pt x="304828" y="30881"/>
                    <a:pt x="314951" y="48083"/>
                    <a:pt x="330167" y="54846"/>
                  </a:cubicBezTo>
                  <a:cubicBezTo>
                    <a:pt x="356858" y="66709"/>
                    <a:pt x="385586" y="73318"/>
                    <a:pt x="413295" y="82555"/>
                  </a:cubicBezTo>
                  <a:cubicBezTo>
                    <a:pt x="427149" y="87173"/>
                    <a:pt x="442707" y="88309"/>
                    <a:pt x="454858" y="96410"/>
                  </a:cubicBezTo>
                  <a:cubicBezTo>
                    <a:pt x="468713" y="105646"/>
                    <a:pt x="481529" y="116673"/>
                    <a:pt x="496422" y="124119"/>
                  </a:cubicBezTo>
                  <a:cubicBezTo>
                    <a:pt x="533845" y="142830"/>
                    <a:pt x="582807" y="143316"/>
                    <a:pt x="621113" y="151828"/>
                  </a:cubicBezTo>
                  <a:cubicBezTo>
                    <a:pt x="635369" y="154996"/>
                    <a:pt x="648822" y="161064"/>
                    <a:pt x="662676" y="165682"/>
                  </a:cubicBezTo>
                  <a:cubicBezTo>
                    <a:pt x="676531" y="174918"/>
                    <a:pt x="689024" y="186628"/>
                    <a:pt x="704240" y="193391"/>
                  </a:cubicBezTo>
                  <a:cubicBezTo>
                    <a:pt x="730930" y="205253"/>
                    <a:pt x="787367" y="221100"/>
                    <a:pt x="787367" y="221100"/>
                  </a:cubicBezTo>
                  <a:cubicBezTo>
                    <a:pt x="821452" y="255185"/>
                    <a:pt x="842150" y="283129"/>
                    <a:pt x="884349" y="304228"/>
                  </a:cubicBezTo>
                  <a:cubicBezTo>
                    <a:pt x="897411" y="310759"/>
                    <a:pt x="912058" y="313464"/>
                    <a:pt x="925913" y="318082"/>
                  </a:cubicBezTo>
                  <a:cubicBezTo>
                    <a:pt x="935149" y="331937"/>
                    <a:pt x="946176" y="344753"/>
                    <a:pt x="953622" y="359646"/>
                  </a:cubicBezTo>
                  <a:cubicBezTo>
                    <a:pt x="991374" y="435152"/>
                    <a:pt x="965917" y="570627"/>
                    <a:pt x="953622" y="622882"/>
                  </a:cubicBezTo>
                  <a:cubicBezTo>
                    <a:pt x="950277" y="637098"/>
                    <a:pt x="926100" y="632725"/>
                    <a:pt x="912058" y="636737"/>
                  </a:cubicBezTo>
                  <a:cubicBezTo>
                    <a:pt x="893749" y="641968"/>
                    <a:pt x="875113" y="645973"/>
                    <a:pt x="856640" y="650591"/>
                  </a:cubicBezTo>
                  <a:cubicBezTo>
                    <a:pt x="842785" y="659827"/>
                    <a:pt x="828078" y="667898"/>
                    <a:pt x="815076" y="678300"/>
                  </a:cubicBezTo>
                  <a:cubicBezTo>
                    <a:pt x="804876" y="686460"/>
                    <a:pt x="798568" y="699289"/>
                    <a:pt x="787367" y="706010"/>
                  </a:cubicBezTo>
                  <a:cubicBezTo>
                    <a:pt x="774844" y="713524"/>
                    <a:pt x="759658" y="715246"/>
                    <a:pt x="745804" y="719864"/>
                  </a:cubicBezTo>
                  <a:lnTo>
                    <a:pt x="621113" y="678300"/>
                  </a:lnTo>
                  <a:lnTo>
                    <a:pt x="579549" y="664446"/>
                  </a:lnTo>
                  <a:lnTo>
                    <a:pt x="537986" y="650591"/>
                  </a:lnTo>
                  <a:cubicBezTo>
                    <a:pt x="514895" y="627500"/>
                    <a:pt x="499693" y="591646"/>
                    <a:pt x="468713" y="581319"/>
                  </a:cubicBezTo>
                  <a:cubicBezTo>
                    <a:pt x="422083" y="565775"/>
                    <a:pt x="419667" y="567147"/>
                    <a:pt x="371731" y="539755"/>
                  </a:cubicBezTo>
                  <a:cubicBezTo>
                    <a:pt x="357274" y="531494"/>
                    <a:pt x="345383" y="518809"/>
                    <a:pt x="330167" y="512046"/>
                  </a:cubicBezTo>
                  <a:cubicBezTo>
                    <a:pt x="303477" y="500184"/>
                    <a:pt x="274749" y="493573"/>
                    <a:pt x="247040" y="484337"/>
                  </a:cubicBezTo>
                  <a:lnTo>
                    <a:pt x="205476" y="470482"/>
                  </a:lnTo>
                  <a:cubicBezTo>
                    <a:pt x="173809" y="375477"/>
                    <a:pt x="211203" y="493390"/>
                    <a:pt x="177767" y="359646"/>
                  </a:cubicBezTo>
                  <a:cubicBezTo>
                    <a:pt x="174225" y="345478"/>
                    <a:pt x="167925" y="332124"/>
                    <a:pt x="163913" y="318082"/>
                  </a:cubicBezTo>
                  <a:cubicBezTo>
                    <a:pt x="158682" y="299773"/>
                    <a:pt x="161953" y="277533"/>
                    <a:pt x="150058" y="262664"/>
                  </a:cubicBezTo>
                  <a:cubicBezTo>
                    <a:pt x="140935" y="251260"/>
                    <a:pt x="122349" y="253428"/>
                    <a:pt x="108495" y="248810"/>
                  </a:cubicBezTo>
                  <a:cubicBezTo>
                    <a:pt x="94640" y="239573"/>
                    <a:pt x="81824" y="228547"/>
                    <a:pt x="66931" y="221100"/>
                  </a:cubicBezTo>
                  <a:cubicBezTo>
                    <a:pt x="53869" y="214569"/>
                    <a:pt x="27979" y="221614"/>
                    <a:pt x="25367" y="207246"/>
                  </a:cubicBezTo>
                  <a:cubicBezTo>
                    <a:pt x="0" y="67726"/>
                    <a:pt x="7990" y="79110"/>
                    <a:pt x="80786" y="54846"/>
                  </a:cubicBezTo>
                  <a:cubicBezTo>
                    <a:pt x="114223" y="4690"/>
                    <a:pt x="73859" y="31755"/>
                    <a:pt x="108495" y="27137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24 Grupo"/>
          <p:cNvGrpSpPr/>
          <p:nvPr/>
        </p:nvGrpSpPr>
        <p:grpSpPr>
          <a:xfrm>
            <a:off x="1901277" y="2924385"/>
            <a:ext cx="2214578" cy="3306559"/>
            <a:chOff x="3357554" y="2571744"/>
            <a:chExt cx="2214578" cy="3306559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57554" y="2571744"/>
              <a:ext cx="2214578" cy="330655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18 Forma libre"/>
            <p:cNvSpPr/>
            <p:nvPr/>
          </p:nvSpPr>
          <p:spPr>
            <a:xfrm>
              <a:off x="3438062" y="3768436"/>
              <a:ext cx="887244" cy="762188"/>
            </a:xfrm>
            <a:custGeom>
              <a:avLst/>
              <a:gdLst>
                <a:gd name="connsiteX0" fmla="*/ 25574 w 887244"/>
                <a:gd name="connsiteY0" fmla="*/ 69273 h 762188"/>
                <a:gd name="connsiteX1" fmla="*/ 67138 w 887244"/>
                <a:gd name="connsiteY1" fmla="*/ 55419 h 762188"/>
                <a:gd name="connsiteX2" fmla="*/ 150265 w 887244"/>
                <a:gd name="connsiteY2" fmla="*/ 0 h 762188"/>
                <a:gd name="connsiteX3" fmla="*/ 330374 w 887244"/>
                <a:gd name="connsiteY3" fmla="*/ 41564 h 762188"/>
                <a:gd name="connsiteX4" fmla="*/ 371938 w 887244"/>
                <a:gd name="connsiteY4" fmla="*/ 69273 h 762188"/>
                <a:gd name="connsiteX5" fmla="*/ 427356 w 887244"/>
                <a:gd name="connsiteY5" fmla="*/ 83128 h 762188"/>
                <a:gd name="connsiteX6" fmla="*/ 538193 w 887244"/>
                <a:gd name="connsiteY6" fmla="*/ 110837 h 762188"/>
                <a:gd name="connsiteX7" fmla="*/ 552047 w 887244"/>
                <a:gd name="connsiteY7" fmla="*/ 152400 h 762188"/>
                <a:gd name="connsiteX8" fmla="*/ 662883 w 887244"/>
                <a:gd name="connsiteY8" fmla="*/ 277091 h 762188"/>
                <a:gd name="connsiteX9" fmla="*/ 690593 w 887244"/>
                <a:gd name="connsiteY9" fmla="*/ 304800 h 762188"/>
                <a:gd name="connsiteX10" fmla="*/ 732156 w 887244"/>
                <a:gd name="connsiteY10" fmla="*/ 346364 h 762188"/>
                <a:gd name="connsiteX11" fmla="*/ 815283 w 887244"/>
                <a:gd name="connsiteY11" fmla="*/ 374073 h 762188"/>
                <a:gd name="connsiteX12" fmla="*/ 842993 w 887244"/>
                <a:gd name="connsiteY12" fmla="*/ 415637 h 762188"/>
                <a:gd name="connsiteX13" fmla="*/ 884556 w 887244"/>
                <a:gd name="connsiteY13" fmla="*/ 568037 h 762188"/>
                <a:gd name="connsiteX14" fmla="*/ 870702 w 887244"/>
                <a:gd name="connsiteY14" fmla="*/ 748146 h 762188"/>
                <a:gd name="connsiteX15" fmla="*/ 829138 w 887244"/>
                <a:gd name="connsiteY15" fmla="*/ 762000 h 762188"/>
                <a:gd name="connsiteX16" fmla="*/ 621320 w 887244"/>
                <a:gd name="connsiteY16" fmla="*/ 748146 h 762188"/>
                <a:gd name="connsiteX17" fmla="*/ 579756 w 887244"/>
                <a:gd name="connsiteY17" fmla="*/ 734291 h 762188"/>
                <a:gd name="connsiteX18" fmla="*/ 552047 w 887244"/>
                <a:gd name="connsiteY18" fmla="*/ 692728 h 762188"/>
                <a:gd name="connsiteX19" fmla="*/ 468920 w 887244"/>
                <a:gd name="connsiteY19" fmla="*/ 623455 h 762188"/>
                <a:gd name="connsiteX20" fmla="*/ 427356 w 887244"/>
                <a:gd name="connsiteY20" fmla="*/ 609600 h 762188"/>
                <a:gd name="connsiteX21" fmla="*/ 191829 w 887244"/>
                <a:gd name="connsiteY21" fmla="*/ 595746 h 762188"/>
                <a:gd name="connsiteX22" fmla="*/ 53283 w 887244"/>
                <a:gd name="connsiteY22" fmla="*/ 540328 h 762188"/>
                <a:gd name="connsiteX23" fmla="*/ 39429 w 887244"/>
                <a:gd name="connsiteY23" fmla="*/ 124691 h 762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87244" h="762188">
                  <a:moveTo>
                    <a:pt x="25574" y="69273"/>
                  </a:moveTo>
                  <a:cubicBezTo>
                    <a:pt x="39429" y="64655"/>
                    <a:pt x="54372" y="62511"/>
                    <a:pt x="67138" y="55419"/>
                  </a:cubicBezTo>
                  <a:cubicBezTo>
                    <a:pt x="96249" y="39246"/>
                    <a:pt x="150265" y="0"/>
                    <a:pt x="150265" y="0"/>
                  </a:cubicBezTo>
                  <a:cubicBezTo>
                    <a:pt x="194977" y="6388"/>
                    <a:pt x="288881" y="13902"/>
                    <a:pt x="330374" y="41564"/>
                  </a:cubicBezTo>
                  <a:cubicBezTo>
                    <a:pt x="344229" y="50800"/>
                    <a:pt x="356633" y="62714"/>
                    <a:pt x="371938" y="69273"/>
                  </a:cubicBezTo>
                  <a:cubicBezTo>
                    <a:pt x="389440" y="76774"/>
                    <a:pt x="408768" y="78997"/>
                    <a:pt x="427356" y="83128"/>
                  </a:cubicBezTo>
                  <a:cubicBezTo>
                    <a:pt x="527673" y="105421"/>
                    <a:pt x="463918" y="86078"/>
                    <a:pt x="538193" y="110837"/>
                  </a:cubicBezTo>
                  <a:cubicBezTo>
                    <a:pt x="542811" y="124691"/>
                    <a:pt x="545516" y="139338"/>
                    <a:pt x="552047" y="152400"/>
                  </a:cubicBezTo>
                  <a:cubicBezTo>
                    <a:pt x="576770" y="201846"/>
                    <a:pt x="626163" y="240372"/>
                    <a:pt x="662883" y="277091"/>
                  </a:cubicBezTo>
                  <a:lnTo>
                    <a:pt x="690593" y="304800"/>
                  </a:lnTo>
                  <a:cubicBezTo>
                    <a:pt x="704448" y="318655"/>
                    <a:pt x="713568" y="340168"/>
                    <a:pt x="732156" y="346364"/>
                  </a:cubicBezTo>
                  <a:lnTo>
                    <a:pt x="815283" y="374073"/>
                  </a:lnTo>
                  <a:cubicBezTo>
                    <a:pt x="824520" y="387928"/>
                    <a:pt x="836230" y="400421"/>
                    <a:pt x="842993" y="415637"/>
                  </a:cubicBezTo>
                  <a:cubicBezTo>
                    <a:pt x="868561" y="473165"/>
                    <a:pt x="872704" y="508773"/>
                    <a:pt x="884556" y="568037"/>
                  </a:cubicBezTo>
                  <a:cubicBezTo>
                    <a:pt x="879938" y="628073"/>
                    <a:pt x="887244" y="690249"/>
                    <a:pt x="870702" y="748146"/>
                  </a:cubicBezTo>
                  <a:cubicBezTo>
                    <a:pt x="866690" y="762188"/>
                    <a:pt x="843742" y="762000"/>
                    <a:pt x="829138" y="762000"/>
                  </a:cubicBezTo>
                  <a:cubicBezTo>
                    <a:pt x="759712" y="762000"/>
                    <a:pt x="690593" y="752764"/>
                    <a:pt x="621320" y="748146"/>
                  </a:cubicBezTo>
                  <a:cubicBezTo>
                    <a:pt x="607465" y="743528"/>
                    <a:pt x="591160" y="743414"/>
                    <a:pt x="579756" y="734291"/>
                  </a:cubicBezTo>
                  <a:cubicBezTo>
                    <a:pt x="566754" y="723889"/>
                    <a:pt x="562707" y="705520"/>
                    <a:pt x="552047" y="692728"/>
                  </a:cubicBezTo>
                  <a:cubicBezTo>
                    <a:pt x="530161" y="666465"/>
                    <a:pt x="500057" y="639024"/>
                    <a:pt x="468920" y="623455"/>
                  </a:cubicBezTo>
                  <a:cubicBezTo>
                    <a:pt x="455858" y="616924"/>
                    <a:pt x="441888" y="611053"/>
                    <a:pt x="427356" y="609600"/>
                  </a:cubicBezTo>
                  <a:cubicBezTo>
                    <a:pt x="349102" y="601775"/>
                    <a:pt x="270338" y="600364"/>
                    <a:pt x="191829" y="595746"/>
                  </a:cubicBezTo>
                  <a:cubicBezTo>
                    <a:pt x="68321" y="564869"/>
                    <a:pt x="107922" y="594965"/>
                    <a:pt x="53283" y="540328"/>
                  </a:cubicBezTo>
                  <a:cubicBezTo>
                    <a:pt x="0" y="380471"/>
                    <a:pt x="39429" y="513368"/>
                    <a:pt x="39429" y="124691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9 Forma libre"/>
            <p:cNvSpPr/>
            <p:nvPr/>
          </p:nvSpPr>
          <p:spPr>
            <a:xfrm>
              <a:off x="4008582" y="3823855"/>
              <a:ext cx="963174" cy="623454"/>
            </a:xfrm>
            <a:custGeom>
              <a:avLst/>
              <a:gdLst>
                <a:gd name="connsiteX0" fmla="*/ 9236 w 963174"/>
                <a:gd name="connsiteY0" fmla="*/ 69272 h 623454"/>
                <a:gd name="connsiteX1" fmla="*/ 92363 w 963174"/>
                <a:gd name="connsiteY1" fmla="*/ 41563 h 623454"/>
                <a:gd name="connsiteX2" fmla="*/ 120073 w 963174"/>
                <a:gd name="connsiteY2" fmla="*/ 13854 h 623454"/>
                <a:gd name="connsiteX3" fmla="*/ 217054 w 963174"/>
                <a:gd name="connsiteY3" fmla="*/ 0 h 623454"/>
                <a:gd name="connsiteX4" fmla="*/ 452582 w 963174"/>
                <a:gd name="connsiteY4" fmla="*/ 13854 h 623454"/>
                <a:gd name="connsiteX5" fmla="*/ 521854 w 963174"/>
                <a:gd name="connsiteY5" fmla="*/ 124690 h 623454"/>
                <a:gd name="connsiteX6" fmla="*/ 535709 w 963174"/>
                <a:gd name="connsiteY6" fmla="*/ 166254 h 623454"/>
                <a:gd name="connsiteX7" fmla="*/ 674254 w 963174"/>
                <a:gd name="connsiteY7" fmla="*/ 207818 h 623454"/>
                <a:gd name="connsiteX8" fmla="*/ 729673 w 963174"/>
                <a:gd name="connsiteY8" fmla="*/ 277090 h 623454"/>
                <a:gd name="connsiteX9" fmla="*/ 757382 w 963174"/>
                <a:gd name="connsiteY9" fmla="*/ 318654 h 623454"/>
                <a:gd name="connsiteX10" fmla="*/ 868218 w 963174"/>
                <a:gd name="connsiteY10" fmla="*/ 346363 h 623454"/>
                <a:gd name="connsiteX11" fmla="*/ 909782 w 963174"/>
                <a:gd name="connsiteY11" fmla="*/ 374072 h 623454"/>
                <a:gd name="connsiteX12" fmla="*/ 854363 w 963174"/>
                <a:gd name="connsiteY12" fmla="*/ 623454 h 623454"/>
                <a:gd name="connsiteX13" fmla="*/ 729673 w 963174"/>
                <a:gd name="connsiteY13" fmla="*/ 609600 h 623454"/>
                <a:gd name="connsiteX14" fmla="*/ 646545 w 963174"/>
                <a:gd name="connsiteY14" fmla="*/ 581890 h 623454"/>
                <a:gd name="connsiteX15" fmla="*/ 604982 w 963174"/>
                <a:gd name="connsiteY15" fmla="*/ 568036 h 623454"/>
                <a:gd name="connsiteX16" fmla="*/ 549563 w 963174"/>
                <a:gd name="connsiteY16" fmla="*/ 498763 h 623454"/>
                <a:gd name="connsiteX17" fmla="*/ 521854 w 963174"/>
                <a:gd name="connsiteY17" fmla="*/ 457200 h 623454"/>
                <a:gd name="connsiteX18" fmla="*/ 480291 w 963174"/>
                <a:gd name="connsiteY18" fmla="*/ 443345 h 623454"/>
                <a:gd name="connsiteX19" fmla="*/ 383309 w 963174"/>
                <a:gd name="connsiteY19" fmla="*/ 429490 h 623454"/>
                <a:gd name="connsiteX20" fmla="*/ 341745 w 963174"/>
                <a:gd name="connsiteY20" fmla="*/ 415636 h 623454"/>
                <a:gd name="connsiteX21" fmla="*/ 300182 w 963174"/>
                <a:gd name="connsiteY21" fmla="*/ 387927 h 623454"/>
                <a:gd name="connsiteX22" fmla="*/ 217054 w 963174"/>
                <a:gd name="connsiteY22" fmla="*/ 360218 h 623454"/>
                <a:gd name="connsiteX23" fmla="*/ 189345 w 963174"/>
                <a:gd name="connsiteY23" fmla="*/ 277090 h 623454"/>
                <a:gd name="connsiteX24" fmla="*/ 106218 w 963174"/>
                <a:gd name="connsiteY24" fmla="*/ 249381 h 623454"/>
                <a:gd name="connsiteX25" fmla="*/ 50800 w 963174"/>
                <a:gd name="connsiteY25" fmla="*/ 166254 h 623454"/>
                <a:gd name="connsiteX26" fmla="*/ 36945 w 963174"/>
                <a:gd name="connsiteY26" fmla="*/ 124690 h 623454"/>
                <a:gd name="connsiteX27" fmla="*/ 9236 w 963174"/>
                <a:gd name="connsiteY27" fmla="*/ 69272 h 62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63174" h="623454">
                  <a:moveTo>
                    <a:pt x="9236" y="69272"/>
                  </a:moveTo>
                  <a:cubicBezTo>
                    <a:pt x="18472" y="55418"/>
                    <a:pt x="71710" y="62216"/>
                    <a:pt x="92363" y="41563"/>
                  </a:cubicBezTo>
                  <a:cubicBezTo>
                    <a:pt x="101600" y="32327"/>
                    <a:pt x="107681" y="17985"/>
                    <a:pt x="120073" y="13854"/>
                  </a:cubicBezTo>
                  <a:cubicBezTo>
                    <a:pt x="151052" y="3528"/>
                    <a:pt x="184727" y="4618"/>
                    <a:pt x="217054" y="0"/>
                  </a:cubicBezTo>
                  <a:cubicBezTo>
                    <a:pt x="295563" y="4618"/>
                    <a:pt x="374807" y="2188"/>
                    <a:pt x="452582" y="13854"/>
                  </a:cubicBezTo>
                  <a:cubicBezTo>
                    <a:pt x="506507" y="21943"/>
                    <a:pt x="509825" y="88603"/>
                    <a:pt x="521854" y="124690"/>
                  </a:cubicBezTo>
                  <a:cubicBezTo>
                    <a:pt x="526472" y="138545"/>
                    <a:pt x="521854" y="161636"/>
                    <a:pt x="535709" y="166254"/>
                  </a:cubicBezTo>
                  <a:cubicBezTo>
                    <a:pt x="636900" y="199984"/>
                    <a:pt x="590500" y="186879"/>
                    <a:pt x="674254" y="207818"/>
                  </a:cubicBezTo>
                  <a:cubicBezTo>
                    <a:pt x="759546" y="335754"/>
                    <a:pt x="650700" y="178375"/>
                    <a:pt x="729673" y="277090"/>
                  </a:cubicBezTo>
                  <a:cubicBezTo>
                    <a:pt x="740075" y="290092"/>
                    <a:pt x="744380" y="308252"/>
                    <a:pt x="757382" y="318654"/>
                  </a:cubicBezTo>
                  <a:cubicBezTo>
                    <a:pt x="771585" y="330016"/>
                    <a:pt x="864765" y="345672"/>
                    <a:pt x="868218" y="346363"/>
                  </a:cubicBezTo>
                  <a:cubicBezTo>
                    <a:pt x="882073" y="355599"/>
                    <a:pt x="908039" y="357512"/>
                    <a:pt x="909782" y="374072"/>
                  </a:cubicBezTo>
                  <a:cubicBezTo>
                    <a:pt x="934718" y="610963"/>
                    <a:pt x="963174" y="587185"/>
                    <a:pt x="854363" y="623454"/>
                  </a:cubicBezTo>
                  <a:cubicBezTo>
                    <a:pt x="812800" y="618836"/>
                    <a:pt x="770680" y="617801"/>
                    <a:pt x="729673" y="609600"/>
                  </a:cubicBezTo>
                  <a:cubicBezTo>
                    <a:pt x="701032" y="603872"/>
                    <a:pt x="674254" y="591127"/>
                    <a:pt x="646545" y="581890"/>
                  </a:cubicBezTo>
                  <a:lnTo>
                    <a:pt x="604982" y="568036"/>
                  </a:lnTo>
                  <a:cubicBezTo>
                    <a:pt x="519704" y="440118"/>
                    <a:pt x="628525" y="597463"/>
                    <a:pt x="549563" y="498763"/>
                  </a:cubicBezTo>
                  <a:cubicBezTo>
                    <a:pt x="539161" y="485761"/>
                    <a:pt x="534856" y="467602"/>
                    <a:pt x="521854" y="457200"/>
                  </a:cubicBezTo>
                  <a:cubicBezTo>
                    <a:pt x="510450" y="448077"/>
                    <a:pt x="494611" y="446209"/>
                    <a:pt x="480291" y="443345"/>
                  </a:cubicBezTo>
                  <a:cubicBezTo>
                    <a:pt x="448270" y="436940"/>
                    <a:pt x="415636" y="434108"/>
                    <a:pt x="383309" y="429490"/>
                  </a:cubicBezTo>
                  <a:cubicBezTo>
                    <a:pt x="369454" y="424872"/>
                    <a:pt x="354807" y="422167"/>
                    <a:pt x="341745" y="415636"/>
                  </a:cubicBezTo>
                  <a:cubicBezTo>
                    <a:pt x="326852" y="408190"/>
                    <a:pt x="315398" y="394690"/>
                    <a:pt x="300182" y="387927"/>
                  </a:cubicBezTo>
                  <a:cubicBezTo>
                    <a:pt x="273491" y="376064"/>
                    <a:pt x="217054" y="360218"/>
                    <a:pt x="217054" y="360218"/>
                  </a:cubicBezTo>
                  <a:cubicBezTo>
                    <a:pt x="207818" y="332509"/>
                    <a:pt x="217054" y="286326"/>
                    <a:pt x="189345" y="277090"/>
                  </a:cubicBezTo>
                  <a:lnTo>
                    <a:pt x="106218" y="249381"/>
                  </a:lnTo>
                  <a:cubicBezTo>
                    <a:pt x="87745" y="221672"/>
                    <a:pt x="61331" y="197847"/>
                    <a:pt x="50800" y="166254"/>
                  </a:cubicBezTo>
                  <a:cubicBezTo>
                    <a:pt x="46182" y="152399"/>
                    <a:pt x="46068" y="136094"/>
                    <a:pt x="36945" y="124690"/>
                  </a:cubicBezTo>
                  <a:cubicBezTo>
                    <a:pt x="26543" y="111688"/>
                    <a:pt x="0" y="83127"/>
                    <a:pt x="9236" y="69272"/>
                  </a:cubicBezTo>
                  <a:close/>
                </a:path>
              </a:pathLst>
            </a:cu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" name="25 Grupo"/>
          <p:cNvGrpSpPr/>
          <p:nvPr/>
        </p:nvGrpSpPr>
        <p:grpSpPr>
          <a:xfrm>
            <a:off x="4493934" y="2987972"/>
            <a:ext cx="2214578" cy="3179384"/>
            <a:chOff x="5715008" y="2643182"/>
            <a:chExt cx="2214578" cy="3179384"/>
          </a:xfrm>
        </p:grpSpPr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15008" y="2643182"/>
              <a:ext cx="2214578" cy="317938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20 Forma libre"/>
            <p:cNvSpPr/>
            <p:nvPr/>
          </p:nvSpPr>
          <p:spPr>
            <a:xfrm>
              <a:off x="5721927" y="3893127"/>
              <a:ext cx="2121932" cy="1870364"/>
            </a:xfrm>
            <a:custGeom>
              <a:avLst/>
              <a:gdLst>
                <a:gd name="connsiteX0" fmla="*/ 96982 w 2121932"/>
                <a:gd name="connsiteY0" fmla="*/ 110837 h 1870364"/>
                <a:gd name="connsiteX1" fmla="*/ 138546 w 2121932"/>
                <a:gd name="connsiteY1" fmla="*/ 83128 h 1870364"/>
                <a:gd name="connsiteX2" fmla="*/ 166255 w 2121932"/>
                <a:gd name="connsiteY2" fmla="*/ 55418 h 1870364"/>
                <a:gd name="connsiteX3" fmla="*/ 249382 w 2121932"/>
                <a:gd name="connsiteY3" fmla="*/ 27709 h 1870364"/>
                <a:gd name="connsiteX4" fmla="*/ 290946 w 2121932"/>
                <a:gd name="connsiteY4" fmla="*/ 13855 h 1870364"/>
                <a:gd name="connsiteX5" fmla="*/ 332509 w 2121932"/>
                <a:gd name="connsiteY5" fmla="*/ 0 h 1870364"/>
                <a:gd name="connsiteX6" fmla="*/ 886691 w 2121932"/>
                <a:gd name="connsiteY6" fmla="*/ 13855 h 1870364"/>
                <a:gd name="connsiteX7" fmla="*/ 942109 w 2121932"/>
                <a:gd name="connsiteY7" fmla="*/ 27709 h 1870364"/>
                <a:gd name="connsiteX8" fmla="*/ 1149928 w 2121932"/>
                <a:gd name="connsiteY8" fmla="*/ 55418 h 1870364"/>
                <a:gd name="connsiteX9" fmla="*/ 1191491 w 2121932"/>
                <a:gd name="connsiteY9" fmla="*/ 69273 h 1870364"/>
                <a:gd name="connsiteX10" fmla="*/ 1316182 w 2121932"/>
                <a:gd name="connsiteY10" fmla="*/ 83128 h 1870364"/>
                <a:gd name="connsiteX11" fmla="*/ 1399309 w 2121932"/>
                <a:gd name="connsiteY11" fmla="*/ 138546 h 1870364"/>
                <a:gd name="connsiteX12" fmla="*/ 1440873 w 2121932"/>
                <a:gd name="connsiteY12" fmla="*/ 166255 h 1870364"/>
                <a:gd name="connsiteX13" fmla="*/ 1482437 w 2121932"/>
                <a:gd name="connsiteY13" fmla="*/ 193964 h 1870364"/>
                <a:gd name="connsiteX14" fmla="*/ 1524000 w 2121932"/>
                <a:gd name="connsiteY14" fmla="*/ 207818 h 1870364"/>
                <a:gd name="connsiteX15" fmla="*/ 1551709 w 2121932"/>
                <a:gd name="connsiteY15" fmla="*/ 235528 h 1870364"/>
                <a:gd name="connsiteX16" fmla="*/ 1607128 w 2121932"/>
                <a:gd name="connsiteY16" fmla="*/ 304800 h 1870364"/>
                <a:gd name="connsiteX17" fmla="*/ 1690255 w 2121932"/>
                <a:gd name="connsiteY17" fmla="*/ 360218 h 1870364"/>
                <a:gd name="connsiteX18" fmla="*/ 1814946 w 2121932"/>
                <a:gd name="connsiteY18" fmla="*/ 387928 h 1870364"/>
                <a:gd name="connsiteX19" fmla="*/ 1856509 w 2121932"/>
                <a:gd name="connsiteY19" fmla="*/ 554182 h 1870364"/>
                <a:gd name="connsiteX20" fmla="*/ 1884218 w 2121932"/>
                <a:gd name="connsiteY20" fmla="*/ 595746 h 1870364"/>
                <a:gd name="connsiteX21" fmla="*/ 1898073 w 2121932"/>
                <a:gd name="connsiteY21" fmla="*/ 637309 h 1870364"/>
                <a:gd name="connsiteX22" fmla="*/ 1911928 w 2121932"/>
                <a:gd name="connsiteY22" fmla="*/ 720437 h 1870364"/>
                <a:gd name="connsiteX23" fmla="*/ 1939637 w 2121932"/>
                <a:gd name="connsiteY23" fmla="*/ 858982 h 1870364"/>
                <a:gd name="connsiteX24" fmla="*/ 1967346 w 2121932"/>
                <a:gd name="connsiteY24" fmla="*/ 900546 h 1870364"/>
                <a:gd name="connsiteX25" fmla="*/ 2022764 w 2121932"/>
                <a:gd name="connsiteY25" fmla="*/ 997528 h 1870364"/>
                <a:gd name="connsiteX26" fmla="*/ 2050473 w 2121932"/>
                <a:gd name="connsiteY26" fmla="*/ 1052946 h 1870364"/>
                <a:gd name="connsiteX27" fmla="*/ 2119746 w 2121932"/>
                <a:gd name="connsiteY27" fmla="*/ 1177637 h 1870364"/>
                <a:gd name="connsiteX28" fmla="*/ 2105891 w 2121932"/>
                <a:gd name="connsiteY28" fmla="*/ 1343891 h 1870364"/>
                <a:gd name="connsiteX29" fmla="*/ 2036618 w 2121932"/>
                <a:gd name="connsiteY29" fmla="*/ 1427018 h 1870364"/>
                <a:gd name="connsiteX30" fmla="*/ 2008909 w 2121932"/>
                <a:gd name="connsiteY30" fmla="*/ 1468582 h 1870364"/>
                <a:gd name="connsiteX31" fmla="*/ 1995055 w 2121932"/>
                <a:gd name="connsiteY31" fmla="*/ 1745673 h 1870364"/>
                <a:gd name="connsiteX32" fmla="*/ 1967346 w 2121932"/>
                <a:gd name="connsiteY32" fmla="*/ 1787237 h 1870364"/>
                <a:gd name="connsiteX33" fmla="*/ 1925782 w 2121932"/>
                <a:gd name="connsiteY33" fmla="*/ 1801091 h 1870364"/>
                <a:gd name="connsiteX34" fmla="*/ 1884218 w 2121932"/>
                <a:gd name="connsiteY34" fmla="*/ 1842655 h 1870364"/>
                <a:gd name="connsiteX35" fmla="*/ 1801091 w 2121932"/>
                <a:gd name="connsiteY35" fmla="*/ 1870364 h 1870364"/>
                <a:gd name="connsiteX36" fmla="*/ 1468582 w 2121932"/>
                <a:gd name="connsiteY36" fmla="*/ 1856509 h 1870364"/>
                <a:gd name="connsiteX37" fmla="*/ 1385455 w 2121932"/>
                <a:gd name="connsiteY37" fmla="*/ 1828800 h 1870364"/>
                <a:gd name="connsiteX38" fmla="*/ 1288473 w 2121932"/>
                <a:gd name="connsiteY38" fmla="*/ 1801091 h 1870364"/>
                <a:gd name="connsiteX39" fmla="*/ 1177637 w 2121932"/>
                <a:gd name="connsiteY39" fmla="*/ 1787237 h 1870364"/>
                <a:gd name="connsiteX40" fmla="*/ 1108364 w 2121932"/>
                <a:gd name="connsiteY40" fmla="*/ 1773382 h 1870364"/>
                <a:gd name="connsiteX41" fmla="*/ 734291 w 2121932"/>
                <a:gd name="connsiteY41" fmla="*/ 1745673 h 1870364"/>
                <a:gd name="connsiteX42" fmla="*/ 595746 w 2121932"/>
                <a:gd name="connsiteY42" fmla="*/ 1717964 h 1870364"/>
                <a:gd name="connsiteX43" fmla="*/ 512618 w 2121932"/>
                <a:gd name="connsiteY43" fmla="*/ 1676400 h 1870364"/>
                <a:gd name="connsiteX44" fmla="*/ 332509 w 2121932"/>
                <a:gd name="connsiteY44" fmla="*/ 1634837 h 1870364"/>
                <a:gd name="connsiteX45" fmla="*/ 277091 w 2121932"/>
                <a:gd name="connsiteY45" fmla="*/ 1551709 h 1870364"/>
                <a:gd name="connsiteX46" fmla="*/ 263237 w 2121932"/>
                <a:gd name="connsiteY46" fmla="*/ 1510146 h 1870364"/>
                <a:gd name="connsiteX47" fmla="*/ 152400 w 2121932"/>
                <a:gd name="connsiteY47" fmla="*/ 1427018 h 1870364"/>
                <a:gd name="connsiteX48" fmla="*/ 96982 w 2121932"/>
                <a:gd name="connsiteY48" fmla="*/ 1343891 h 1870364"/>
                <a:gd name="connsiteX49" fmla="*/ 69273 w 2121932"/>
                <a:gd name="connsiteY49" fmla="*/ 1302328 h 1870364"/>
                <a:gd name="connsiteX50" fmla="*/ 41564 w 2121932"/>
                <a:gd name="connsiteY50" fmla="*/ 1191491 h 1870364"/>
                <a:gd name="connsiteX51" fmla="*/ 27709 w 2121932"/>
                <a:gd name="connsiteY51" fmla="*/ 1149928 h 1870364"/>
                <a:gd name="connsiteX52" fmla="*/ 0 w 2121932"/>
                <a:gd name="connsiteY52" fmla="*/ 1122218 h 1870364"/>
                <a:gd name="connsiteX53" fmla="*/ 13855 w 2121932"/>
                <a:gd name="connsiteY53" fmla="*/ 762000 h 1870364"/>
                <a:gd name="connsiteX54" fmla="*/ 27709 w 2121932"/>
                <a:gd name="connsiteY54" fmla="*/ 706582 h 1870364"/>
                <a:gd name="connsiteX55" fmla="*/ 41564 w 2121932"/>
                <a:gd name="connsiteY55" fmla="*/ 235528 h 1870364"/>
                <a:gd name="connsiteX56" fmla="*/ 69273 w 2121932"/>
                <a:gd name="connsiteY56" fmla="*/ 152400 h 1870364"/>
                <a:gd name="connsiteX57" fmla="*/ 96982 w 2121932"/>
                <a:gd name="connsiteY57" fmla="*/ 110837 h 1870364"/>
                <a:gd name="connsiteX58" fmla="*/ 124691 w 2121932"/>
                <a:gd name="connsiteY58" fmla="*/ 55418 h 187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121932" h="1870364">
                  <a:moveTo>
                    <a:pt x="96982" y="110837"/>
                  </a:moveTo>
                  <a:cubicBezTo>
                    <a:pt x="110837" y="101601"/>
                    <a:pt x="125544" y="93530"/>
                    <a:pt x="138546" y="83128"/>
                  </a:cubicBezTo>
                  <a:cubicBezTo>
                    <a:pt x="148746" y="74968"/>
                    <a:pt x="154572" y="61260"/>
                    <a:pt x="166255" y="55418"/>
                  </a:cubicBezTo>
                  <a:cubicBezTo>
                    <a:pt x="192379" y="42356"/>
                    <a:pt x="221673" y="36945"/>
                    <a:pt x="249382" y="27709"/>
                  </a:cubicBezTo>
                  <a:lnTo>
                    <a:pt x="290946" y="13855"/>
                  </a:lnTo>
                  <a:lnTo>
                    <a:pt x="332509" y="0"/>
                  </a:lnTo>
                  <a:cubicBezTo>
                    <a:pt x="517236" y="4618"/>
                    <a:pt x="702097" y="5464"/>
                    <a:pt x="886691" y="13855"/>
                  </a:cubicBezTo>
                  <a:cubicBezTo>
                    <a:pt x="905713" y="14720"/>
                    <a:pt x="923375" y="24303"/>
                    <a:pt x="942109" y="27709"/>
                  </a:cubicBezTo>
                  <a:cubicBezTo>
                    <a:pt x="984193" y="35361"/>
                    <a:pt x="1111307" y="50591"/>
                    <a:pt x="1149928" y="55418"/>
                  </a:cubicBezTo>
                  <a:cubicBezTo>
                    <a:pt x="1163782" y="60036"/>
                    <a:pt x="1177086" y="66872"/>
                    <a:pt x="1191491" y="69273"/>
                  </a:cubicBezTo>
                  <a:cubicBezTo>
                    <a:pt x="1232741" y="76148"/>
                    <a:pt x="1276509" y="69903"/>
                    <a:pt x="1316182" y="83128"/>
                  </a:cubicBezTo>
                  <a:cubicBezTo>
                    <a:pt x="1347775" y="93659"/>
                    <a:pt x="1371600" y="120073"/>
                    <a:pt x="1399309" y="138546"/>
                  </a:cubicBezTo>
                  <a:lnTo>
                    <a:pt x="1440873" y="166255"/>
                  </a:lnTo>
                  <a:cubicBezTo>
                    <a:pt x="1454728" y="175491"/>
                    <a:pt x="1466640" y="188699"/>
                    <a:pt x="1482437" y="193964"/>
                  </a:cubicBezTo>
                  <a:lnTo>
                    <a:pt x="1524000" y="207818"/>
                  </a:lnTo>
                  <a:cubicBezTo>
                    <a:pt x="1533236" y="217055"/>
                    <a:pt x="1543549" y="225328"/>
                    <a:pt x="1551709" y="235528"/>
                  </a:cubicBezTo>
                  <a:cubicBezTo>
                    <a:pt x="1578977" y="269613"/>
                    <a:pt x="1573674" y="279710"/>
                    <a:pt x="1607128" y="304800"/>
                  </a:cubicBezTo>
                  <a:cubicBezTo>
                    <a:pt x="1633770" y="324781"/>
                    <a:pt x="1657406" y="354743"/>
                    <a:pt x="1690255" y="360218"/>
                  </a:cubicBezTo>
                  <a:cubicBezTo>
                    <a:pt x="1787787" y="376474"/>
                    <a:pt x="1746732" y="365190"/>
                    <a:pt x="1814946" y="387928"/>
                  </a:cubicBezTo>
                  <a:cubicBezTo>
                    <a:pt x="1882981" y="523999"/>
                    <a:pt x="1797412" y="337490"/>
                    <a:pt x="1856509" y="554182"/>
                  </a:cubicBezTo>
                  <a:cubicBezTo>
                    <a:pt x="1860890" y="570246"/>
                    <a:pt x="1876771" y="580853"/>
                    <a:pt x="1884218" y="595746"/>
                  </a:cubicBezTo>
                  <a:cubicBezTo>
                    <a:pt x="1890749" y="608808"/>
                    <a:pt x="1893455" y="623455"/>
                    <a:pt x="1898073" y="637309"/>
                  </a:cubicBezTo>
                  <a:cubicBezTo>
                    <a:pt x="1902691" y="665018"/>
                    <a:pt x="1907656" y="692672"/>
                    <a:pt x="1911928" y="720437"/>
                  </a:cubicBezTo>
                  <a:cubicBezTo>
                    <a:pt x="1917602" y="757318"/>
                    <a:pt x="1920037" y="819782"/>
                    <a:pt x="1939637" y="858982"/>
                  </a:cubicBezTo>
                  <a:cubicBezTo>
                    <a:pt x="1947084" y="873875"/>
                    <a:pt x="1958110" y="886691"/>
                    <a:pt x="1967346" y="900546"/>
                  </a:cubicBezTo>
                  <a:cubicBezTo>
                    <a:pt x="1994564" y="982202"/>
                    <a:pt x="1962853" y="901669"/>
                    <a:pt x="2022764" y="997528"/>
                  </a:cubicBezTo>
                  <a:cubicBezTo>
                    <a:pt x="2033710" y="1015042"/>
                    <a:pt x="2039847" y="1035236"/>
                    <a:pt x="2050473" y="1052946"/>
                  </a:cubicBezTo>
                  <a:cubicBezTo>
                    <a:pt x="2121932" y="1172045"/>
                    <a:pt x="2091878" y="1094034"/>
                    <a:pt x="2119746" y="1177637"/>
                  </a:cubicBezTo>
                  <a:cubicBezTo>
                    <a:pt x="2115128" y="1233055"/>
                    <a:pt x="2116797" y="1289361"/>
                    <a:pt x="2105891" y="1343891"/>
                  </a:cubicBezTo>
                  <a:cubicBezTo>
                    <a:pt x="2100459" y="1371050"/>
                    <a:pt x="2050954" y="1409814"/>
                    <a:pt x="2036618" y="1427018"/>
                  </a:cubicBezTo>
                  <a:cubicBezTo>
                    <a:pt x="2025958" y="1439810"/>
                    <a:pt x="2018145" y="1454727"/>
                    <a:pt x="2008909" y="1468582"/>
                  </a:cubicBezTo>
                  <a:cubicBezTo>
                    <a:pt x="2004291" y="1560946"/>
                    <a:pt x="2007016" y="1653971"/>
                    <a:pt x="1995055" y="1745673"/>
                  </a:cubicBezTo>
                  <a:cubicBezTo>
                    <a:pt x="1992901" y="1762184"/>
                    <a:pt x="1980348" y="1776835"/>
                    <a:pt x="1967346" y="1787237"/>
                  </a:cubicBezTo>
                  <a:cubicBezTo>
                    <a:pt x="1955942" y="1796360"/>
                    <a:pt x="1939637" y="1796473"/>
                    <a:pt x="1925782" y="1801091"/>
                  </a:cubicBezTo>
                  <a:cubicBezTo>
                    <a:pt x="1911927" y="1814946"/>
                    <a:pt x="1901346" y="1833140"/>
                    <a:pt x="1884218" y="1842655"/>
                  </a:cubicBezTo>
                  <a:cubicBezTo>
                    <a:pt x="1858686" y="1856840"/>
                    <a:pt x="1801091" y="1870364"/>
                    <a:pt x="1801091" y="1870364"/>
                  </a:cubicBezTo>
                  <a:cubicBezTo>
                    <a:pt x="1690255" y="1865746"/>
                    <a:pt x="1578964" y="1867547"/>
                    <a:pt x="1468582" y="1856509"/>
                  </a:cubicBezTo>
                  <a:cubicBezTo>
                    <a:pt x="1439519" y="1853603"/>
                    <a:pt x="1413164" y="1838036"/>
                    <a:pt x="1385455" y="1828800"/>
                  </a:cubicBezTo>
                  <a:cubicBezTo>
                    <a:pt x="1352520" y="1817822"/>
                    <a:pt x="1323256" y="1806888"/>
                    <a:pt x="1288473" y="1801091"/>
                  </a:cubicBezTo>
                  <a:cubicBezTo>
                    <a:pt x="1251747" y="1794970"/>
                    <a:pt x="1214437" y="1792899"/>
                    <a:pt x="1177637" y="1787237"/>
                  </a:cubicBezTo>
                  <a:cubicBezTo>
                    <a:pt x="1154363" y="1783656"/>
                    <a:pt x="1131706" y="1776494"/>
                    <a:pt x="1108364" y="1773382"/>
                  </a:cubicBezTo>
                  <a:cubicBezTo>
                    <a:pt x="988567" y="1757409"/>
                    <a:pt x="851780" y="1752584"/>
                    <a:pt x="734291" y="1745673"/>
                  </a:cubicBezTo>
                  <a:cubicBezTo>
                    <a:pt x="698555" y="1740568"/>
                    <a:pt x="634434" y="1737308"/>
                    <a:pt x="595746" y="1717964"/>
                  </a:cubicBezTo>
                  <a:cubicBezTo>
                    <a:pt x="533694" y="1686939"/>
                    <a:pt x="577290" y="1691324"/>
                    <a:pt x="512618" y="1676400"/>
                  </a:cubicBezTo>
                  <a:cubicBezTo>
                    <a:pt x="313882" y="1630537"/>
                    <a:pt x="432977" y="1668325"/>
                    <a:pt x="332509" y="1634837"/>
                  </a:cubicBezTo>
                  <a:cubicBezTo>
                    <a:pt x="314036" y="1607128"/>
                    <a:pt x="287622" y="1583302"/>
                    <a:pt x="277091" y="1551709"/>
                  </a:cubicBezTo>
                  <a:cubicBezTo>
                    <a:pt x="272473" y="1537855"/>
                    <a:pt x="273563" y="1520472"/>
                    <a:pt x="263237" y="1510146"/>
                  </a:cubicBezTo>
                  <a:cubicBezTo>
                    <a:pt x="205911" y="1452821"/>
                    <a:pt x="189273" y="1476183"/>
                    <a:pt x="152400" y="1427018"/>
                  </a:cubicBezTo>
                  <a:cubicBezTo>
                    <a:pt x="132419" y="1400376"/>
                    <a:pt x="115455" y="1371600"/>
                    <a:pt x="96982" y="1343891"/>
                  </a:cubicBezTo>
                  <a:lnTo>
                    <a:pt x="69273" y="1302328"/>
                  </a:lnTo>
                  <a:cubicBezTo>
                    <a:pt x="60037" y="1265382"/>
                    <a:pt x="53607" y="1227619"/>
                    <a:pt x="41564" y="1191491"/>
                  </a:cubicBezTo>
                  <a:cubicBezTo>
                    <a:pt x="36946" y="1177637"/>
                    <a:pt x="35223" y="1162451"/>
                    <a:pt x="27709" y="1149928"/>
                  </a:cubicBezTo>
                  <a:cubicBezTo>
                    <a:pt x="20988" y="1138727"/>
                    <a:pt x="9236" y="1131455"/>
                    <a:pt x="0" y="1122218"/>
                  </a:cubicBezTo>
                  <a:cubicBezTo>
                    <a:pt x="4618" y="1002145"/>
                    <a:pt x="5862" y="881895"/>
                    <a:pt x="13855" y="762000"/>
                  </a:cubicBezTo>
                  <a:cubicBezTo>
                    <a:pt x="15122" y="743001"/>
                    <a:pt x="26708" y="725597"/>
                    <a:pt x="27709" y="706582"/>
                  </a:cubicBezTo>
                  <a:cubicBezTo>
                    <a:pt x="35965" y="549713"/>
                    <a:pt x="29815" y="392174"/>
                    <a:pt x="41564" y="235528"/>
                  </a:cubicBezTo>
                  <a:cubicBezTo>
                    <a:pt x="43748" y="206402"/>
                    <a:pt x="53071" y="176703"/>
                    <a:pt x="69273" y="152400"/>
                  </a:cubicBezTo>
                  <a:cubicBezTo>
                    <a:pt x="78509" y="138546"/>
                    <a:pt x="89535" y="125730"/>
                    <a:pt x="96982" y="110837"/>
                  </a:cubicBezTo>
                  <a:cubicBezTo>
                    <a:pt x="128823" y="47155"/>
                    <a:pt x="93391" y="86721"/>
                    <a:pt x="124691" y="55418"/>
                  </a:cubicBezTo>
                </a:path>
              </a:pathLst>
            </a:cu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83407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/>
          <p:cNvSpPr txBox="1"/>
          <p:nvPr/>
        </p:nvSpPr>
        <p:spPr>
          <a:xfrm>
            <a:off x="9276094" y="4683483"/>
            <a:ext cx="2263069" cy="95410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Colocación de letreros</a:t>
            </a:r>
            <a:endParaRPr lang="es-E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DCIM\109MSDCF\DSC004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4327" y="333902"/>
            <a:ext cx="7143709" cy="5359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F:\DCIM\109MSDCF\DSC004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966133" y="911227"/>
            <a:ext cx="3332717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20 Grupo"/>
          <p:cNvGrpSpPr/>
          <p:nvPr/>
        </p:nvGrpSpPr>
        <p:grpSpPr>
          <a:xfrm>
            <a:off x="7168673" y="502012"/>
            <a:ext cx="4572032" cy="2928982"/>
            <a:chOff x="3428992" y="1000108"/>
            <a:chExt cx="4572032" cy="2928982"/>
          </a:xfrm>
        </p:grpSpPr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8992" y="1000108"/>
              <a:ext cx="4572032" cy="292898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7 Elipse"/>
            <p:cNvSpPr/>
            <p:nvPr/>
          </p:nvSpPr>
          <p:spPr>
            <a:xfrm>
              <a:off x="3786182" y="2571744"/>
              <a:ext cx="428628" cy="500066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8 Elipse"/>
            <p:cNvSpPr/>
            <p:nvPr/>
          </p:nvSpPr>
          <p:spPr>
            <a:xfrm>
              <a:off x="5357818" y="1643050"/>
              <a:ext cx="357190" cy="357190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9 Elipse"/>
            <p:cNvSpPr/>
            <p:nvPr/>
          </p:nvSpPr>
          <p:spPr>
            <a:xfrm>
              <a:off x="4071934" y="2000240"/>
              <a:ext cx="285752" cy="214314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10 Elipse"/>
            <p:cNvSpPr/>
            <p:nvPr/>
          </p:nvSpPr>
          <p:spPr>
            <a:xfrm>
              <a:off x="7072330" y="1142984"/>
              <a:ext cx="357190" cy="357190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21 Grupo"/>
          <p:cNvGrpSpPr/>
          <p:nvPr/>
        </p:nvGrpSpPr>
        <p:grpSpPr>
          <a:xfrm>
            <a:off x="1685981" y="3988884"/>
            <a:ext cx="4642022" cy="2714644"/>
            <a:chOff x="3357554" y="3571876"/>
            <a:chExt cx="4642022" cy="2714644"/>
          </a:xfrm>
        </p:grpSpPr>
        <p:pic>
          <p:nvPicPr>
            <p:cNvPr id="14" name="Picture 5" descr="F:\DCIM\109MSDCF\DSC00435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57554" y="3571876"/>
              <a:ext cx="4642022" cy="271464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12 Elipse"/>
            <p:cNvSpPr/>
            <p:nvPr/>
          </p:nvSpPr>
          <p:spPr>
            <a:xfrm>
              <a:off x="4429124" y="4071942"/>
              <a:ext cx="357190" cy="285752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13 Elipse"/>
            <p:cNvSpPr/>
            <p:nvPr/>
          </p:nvSpPr>
          <p:spPr>
            <a:xfrm>
              <a:off x="5572132" y="4714884"/>
              <a:ext cx="571504" cy="642942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4 Elipse"/>
            <p:cNvSpPr/>
            <p:nvPr/>
          </p:nvSpPr>
          <p:spPr>
            <a:xfrm>
              <a:off x="5786446" y="4000504"/>
              <a:ext cx="428628" cy="642942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88370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/>
          <p:cNvSpPr txBox="1"/>
          <p:nvPr/>
        </p:nvSpPr>
        <p:spPr>
          <a:xfrm>
            <a:off x="9335163" y="5199825"/>
            <a:ext cx="2263069" cy="95410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419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Recopilación de datos</a:t>
            </a:r>
            <a:endParaRPr lang="es-E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16 Grupo"/>
          <p:cNvGrpSpPr/>
          <p:nvPr/>
        </p:nvGrpSpPr>
        <p:grpSpPr>
          <a:xfrm>
            <a:off x="1814684" y="323142"/>
            <a:ext cx="2568240" cy="3324744"/>
            <a:chOff x="642942" y="1428736"/>
            <a:chExt cx="2568240" cy="4572032"/>
          </a:xfrm>
        </p:grpSpPr>
        <p:pic>
          <p:nvPicPr>
            <p:cNvPr id="7" name="Picture 2" descr="D:\FOTOS\TRABAJO DE GRADO\WP_20141229_01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42" y="1428736"/>
              <a:ext cx="2568240" cy="457203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8" name="7 Conector recto"/>
            <p:cNvCxnSpPr/>
            <p:nvPr/>
          </p:nvCxnSpPr>
          <p:spPr>
            <a:xfrm>
              <a:off x="857224" y="1643050"/>
              <a:ext cx="107157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6 Conector recto"/>
            <p:cNvCxnSpPr/>
            <p:nvPr/>
          </p:nvCxnSpPr>
          <p:spPr>
            <a:xfrm>
              <a:off x="1000100" y="5500702"/>
              <a:ext cx="107157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15 Grupo"/>
          <p:cNvGrpSpPr/>
          <p:nvPr/>
        </p:nvGrpSpPr>
        <p:grpSpPr>
          <a:xfrm>
            <a:off x="1814683" y="3513788"/>
            <a:ext cx="3291557" cy="3163426"/>
            <a:chOff x="785786" y="3643314"/>
            <a:chExt cx="2714644" cy="2550120"/>
          </a:xfrm>
        </p:grpSpPr>
        <p:pic>
          <p:nvPicPr>
            <p:cNvPr id="11" name="Picture 3" descr="C:\Users\User\Pictures\FOTOS TESIS\DSC00039.JPG"/>
            <p:cNvPicPr>
              <a:picLocks noChangeAspect="1" noChangeArrowheads="1"/>
            </p:cNvPicPr>
            <p:nvPr/>
          </p:nvPicPr>
          <p:blipFill>
            <a:blip r:embed="rId3"/>
            <a:srcRect t="3125" r="22632"/>
            <a:stretch>
              <a:fillRect/>
            </a:stretch>
          </p:blipFill>
          <p:spPr bwMode="auto">
            <a:xfrm>
              <a:off x="785786" y="3643314"/>
              <a:ext cx="2714644" cy="255012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9 Elipse"/>
            <p:cNvSpPr/>
            <p:nvPr/>
          </p:nvSpPr>
          <p:spPr>
            <a:xfrm>
              <a:off x="2786050" y="5572140"/>
              <a:ext cx="357190" cy="428628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03" y="323142"/>
            <a:ext cx="4217903" cy="31634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3920" y="3686464"/>
            <a:ext cx="3494586" cy="2990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56185" y="323142"/>
            <a:ext cx="2878764" cy="4418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108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4069132" cy="721364"/>
          </a:xfrm>
        </p:spPr>
        <p:txBody>
          <a:bodyPr/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04358" y="1480458"/>
            <a:ext cx="4105002" cy="1955073"/>
          </a:xfrm>
        </p:spPr>
        <p:txBody>
          <a:bodyPr/>
          <a:lstStyle/>
          <a:p>
            <a:r>
              <a:rPr lang="es-EC" dirty="0" smtClean="0"/>
              <a:t>Diseño se bloques al azar A x B</a:t>
            </a:r>
          </a:p>
          <a:p>
            <a:r>
              <a:rPr lang="es-EC" dirty="0" smtClean="0"/>
              <a:t>Prueba de Tukey</a:t>
            </a:r>
          </a:p>
          <a:p>
            <a:r>
              <a:rPr lang="es-EC" dirty="0" smtClean="0"/>
              <a:t>Análisis de correlación</a:t>
            </a:r>
          </a:p>
          <a:p>
            <a:r>
              <a:rPr lang="es-EC" dirty="0" smtClean="0"/>
              <a:t>Análisis de regresión</a:t>
            </a:r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40081" t="41992" r="12701" b="22851"/>
          <a:stretch>
            <a:fillRect/>
          </a:stretch>
        </p:blipFill>
        <p:spPr bwMode="auto">
          <a:xfrm>
            <a:off x="2188819" y="3618520"/>
            <a:ext cx="716761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5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835</TotalTime>
  <Words>295</Words>
  <Application>Microsoft Office PowerPoint</Application>
  <PresentationFormat>Panorámica</PresentationFormat>
  <Paragraphs>83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 JULIAN</vt:lpstr>
      <vt:lpstr>Arial</vt:lpstr>
      <vt:lpstr>Century Gothic</vt:lpstr>
      <vt:lpstr>Snap ITC</vt:lpstr>
      <vt:lpstr>Times New Roman</vt:lpstr>
      <vt:lpstr>Wingdings 3</vt:lpstr>
      <vt:lpstr>Espiral</vt:lpstr>
      <vt:lpstr>UNIVERSIDAD TÉCNICA DEL NORTE</vt:lpstr>
      <vt:lpstr>Presentación de PowerPoint</vt:lpstr>
      <vt:lpstr>UBICACIÓN DEL ESTUDIO</vt:lpstr>
      <vt:lpstr>PRECIPITACIÓN DURANTE EL AÑO EL ESTUDIO</vt:lpstr>
      <vt:lpstr>METODOLOGÍA</vt:lpstr>
      <vt:lpstr>Presentación de PowerPoint</vt:lpstr>
      <vt:lpstr>Presentación de PowerPoint</vt:lpstr>
      <vt:lpstr>Presentación de PowerPoint</vt:lpstr>
      <vt:lpstr>Diseño experimental</vt:lpstr>
      <vt:lpstr>Análisis del contenido de biomasa</vt:lpstr>
      <vt:lpstr>Presentación de PowerPoint</vt:lpstr>
      <vt:lpstr>Presentación de PowerPoint</vt:lpstr>
      <vt:lpstr>RESULTADOS Y DISCUSIÓN</vt:lpstr>
      <vt:lpstr>Presentación de PowerPoint</vt:lpstr>
      <vt:lpstr>RESULTADO DE VARIABLES FORESTALES</vt:lpstr>
      <vt:lpstr>Presentación de PowerPoint</vt:lpstr>
      <vt:lpstr>Presentación de PowerPoint</vt:lpstr>
      <vt:lpstr>INCORPORACIÓN DE CARBONO Y BIOMASA</vt:lpstr>
      <vt:lpstr>Presentación de PowerPoint</vt:lpstr>
      <vt:lpstr>Análisis de suelo</vt:lpstr>
      <vt:lpstr>Presentación de PowerPoint</vt:lpstr>
      <vt:lpstr>COSTOS DE MANEJO</vt:lpstr>
      <vt:lpstr>ANEXOS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TÉCNICA DEL NORTE</dc:title>
  <dc:creator>Usuario</dc:creator>
  <cp:lastModifiedBy>Usuario</cp:lastModifiedBy>
  <cp:revision>35</cp:revision>
  <dcterms:created xsi:type="dcterms:W3CDTF">2016-06-29T17:47:53Z</dcterms:created>
  <dcterms:modified xsi:type="dcterms:W3CDTF">2016-10-24T13:07:26Z</dcterms:modified>
</cp:coreProperties>
</file>