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3" r:id="rId1"/>
  </p:sldMasterIdLst>
  <p:notesMasterIdLst>
    <p:notesMasterId r:id="rId37"/>
  </p:notesMasterIdLst>
  <p:sldIdLst>
    <p:sldId id="256" r:id="rId2"/>
    <p:sldId id="260" r:id="rId3"/>
    <p:sldId id="257" r:id="rId4"/>
    <p:sldId id="258" r:id="rId5"/>
    <p:sldId id="272" r:id="rId6"/>
    <p:sldId id="261" r:id="rId7"/>
    <p:sldId id="263" r:id="rId8"/>
    <p:sldId id="266" r:id="rId9"/>
    <p:sldId id="298" r:id="rId10"/>
    <p:sldId id="299" r:id="rId11"/>
    <p:sldId id="265" r:id="rId12"/>
    <p:sldId id="264" r:id="rId13"/>
    <p:sldId id="295" r:id="rId14"/>
    <p:sldId id="297" r:id="rId15"/>
    <p:sldId id="302" r:id="rId16"/>
    <p:sldId id="301" r:id="rId17"/>
    <p:sldId id="312" r:id="rId18"/>
    <p:sldId id="311" r:id="rId19"/>
    <p:sldId id="303" r:id="rId20"/>
    <p:sldId id="305" r:id="rId21"/>
    <p:sldId id="307" r:id="rId22"/>
    <p:sldId id="267" r:id="rId23"/>
    <p:sldId id="313" r:id="rId24"/>
    <p:sldId id="315" r:id="rId25"/>
    <p:sldId id="314" r:id="rId26"/>
    <p:sldId id="316" r:id="rId27"/>
    <p:sldId id="317" r:id="rId28"/>
    <p:sldId id="318" r:id="rId29"/>
    <p:sldId id="319" r:id="rId30"/>
    <p:sldId id="289" r:id="rId31"/>
    <p:sldId id="290" r:id="rId32"/>
    <p:sldId id="320" r:id="rId33"/>
    <p:sldId id="292" r:id="rId34"/>
    <p:sldId id="321" r:id="rId35"/>
    <p:sldId id="294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DAA600"/>
    <a:srgbClr val="FFFF99"/>
    <a:srgbClr val="00CC99"/>
    <a:srgbClr val="00CC00"/>
    <a:srgbClr val="CCFF99"/>
    <a:srgbClr val="66FF66"/>
    <a:srgbClr val="006600"/>
    <a:srgbClr val="CCFF3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434" autoAdjust="0"/>
  </p:normalViewPr>
  <p:slideViewPr>
    <p:cSldViewPr snapToGrid="0">
      <p:cViewPr>
        <p:scale>
          <a:sx n="78" d="100"/>
          <a:sy n="78" d="100"/>
        </p:scale>
        <p:origin x="-3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CONCENTRACIÓN DE FOSFATO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'[tablas-comparativas.xlsx]Hoja1'!$B$7</c:f>
              <c:strCache>
                <c:ptCount val="1"/>
                <c:pt idx="0">
                  <c:v>Concentracion (ppm)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'[tablas-comparativas.xlsx]Hoja1'!$A$8:$A$10</c:f>
              <c:strCache>
                <c:ptCount val="3"/>
                <c:pt idx="0">
                  <c:v>CAPTACION MUYURCO</c:v>
                </c:pt>
                <c:pt idx="1">
                  <c:v>CAPTACION FALSO PUCARA</c:v>
                </c:pt>
                <c:pt idx="2">
                  <c:v>CAPTACION EL CHICHO</c:v>
                </c:pt>
              </c:strCache>
            </c:strRef>
          </c:cat>
          <c:val>
            <c:numRef>
              <c:f>'[tablas-comparativas.xlsx]Hoja1'!$B$8:$B$10</c:f>
              <c:numCache>
                <c:formatCode>General</c:formatCode>
                <c:ptCount val="3"/>
                <c:pt idx="0">
                  <c:v>0.13800000000000001</c:v>
                </c:pt>
                <c:pt idx="1">
                  <c:v>0.14499999999999999</c:v>
                </c:pt>
                <c:pt idx="2">
                  <c:v>0.13300000000000001</c:v>
                </c:pt>
              </c:numCache>
            </c:numRef>
          </c:val>
        </c:ser>
        <c:ser>
          <c:idx val="1"/>
          <c:order val="1"/>
          <c:tx>
            <c:strRef>
              <c:f>'[tablas-comparativas.xlsx]Hoja1'!$C$7</c:f>
              <c:strCache>
                <c:ptCount val="1"/>
                <c:pt idx="0">
                  <c:v>Limite permisible Norma NTE-INEN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'[tablas-comparativas.xlsx]Hoja1'!$A$8:$A$10</c:f>
              <c:strCache>
                <c:ptCount val="3"/>
                <c:pt idx="0">
                  <c:v>CAPTACION MUYURCO</c:v>
                </c:pt>
                <c:pt idx="1">
                  <c:v>CAPTACION FALSO PUCARA</c:v>
                </c:pt>
                <c:pt idx="2">
                  <c:v>CAPTACION EL CHICHO</c:v>
                </c:pt>
              </c:strCache>
            </c:strRef>
          </c:cat>
          <c:val>
            <c:numRef>
              <c:f>'[tablas-comparativas.xlsx]Hoja1'!$C$8:$C$10</c:f>
              <c:numCache>
                <c:formatCode>General</c:formatCode>
                <c:ptCount val="3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235200"/>
        <c:axId val="155206784"/>
      </c:barChart>
      <c:catAx>
        <c:axId val="15123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55206784"/>
        <c:crosses val="autoZero"/>
        <c:auto val="1"/>
        <c:lblAlgn val="ctr"/>
        <c:lblOffset val="100"/>
        <c:noMultiLvlLbl val="0"/>
      </c:catAx>
      <c:valAx>
        <c:axId val="155206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51235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CONCENTRACIÓN DE </a:t>
            </a:r>
            <a:r>
              <a:rPr lang="es-ES" sz="1400" b="0" i="0" u="none" strike="noStrike" baseline="0">
                <a:effectLst/>
              </a:rPr>
              <a:t>NITRITOS</a:t>
            </a:r>
            <a:endParaRPr lang="es-E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'[tablas-comparativas.xlsx]Hoja1'!$B$13</c:f>
              <c:strCache>
                <c:ptCount val="1"/>
                <c:pt idx="0">
                  <c:v>Concentracion (ppm)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'[tablas-comparativas.xlsx]Hoja1'!$A$14:$A$16</c:f>
              <c:strCache>
                <c:ptCount val="3"/>
                <c:pt idx="0">
                  <c:v>CAPTACION MUYURCO</c:v>
                </c:pt>
                <c:pt idx="1">
                  <c:v>CAPTACION FALSO PUCARA</c:v>
                </c:pt>
                <c:pt idx="2">
                  <c:v>CAPTACION EL CHICHO</c:v>
                </c:pt>
              </c:strCache>
            </c:strRef>
          </c:cat>
          <c:val>
            <c:numRef>
              <c:f>'[tablas-comparativas.xlsx]Hoja1'!$B$14:$B$16</c:f>
              <c:numCache>
                <c:formatCode>General</c:formatCode>
                <c:ptCount val="3"/>
                <c:pt idx="0">
                  <c:v>0.26</c:v>
                </c:pt>
                <c:pt idx="1">
                  <c:v>7.0000000000000007E-2</c:v>
                </c:pt>
                <c:pt idx="2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'[tablas-comparativas.xlsx]Hoja1'!$C$13</c:f>
              <c:strCache>
                <c:ptCount val="1"/>
                <c:pt idx="0">
                  <c:v>Limite permisible Norma NTE-INEN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'[tablas-comparativas.xlsx]Hoja1'!$A$14:$A$16</c:f>
              <c:strCache>
                <c:ptCount val="3"/>
                <c:pt idx="0">
                  <c:v>CAPTACION MUYURCO</c:v>
                </c:pt>
                <c:pt idx="1">
                  <c:v>CAPTACION FALSO PUCARA</c:v>
                </c:pt>
                <c:pt idx="2">
                  <c:v>CAPTACION EL CHICHO</c:v>
                </c:pt>
              </c:strCache>
            </c:strRef>
          </c:cat>
          <c:val>
            <c:numRef>
              <c:f>'[tablas-comparativas.xlsx]Hoja1'!$C$14:$C$16</c:f>
              <c:numCache>
                <c:formatCode>General</c:formatCode>
                <c:ptCount val="3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088704"/>
        <c:axId val="150095360"/>
      </c:barChart>
      <c:catAx>
        <c:axId val="15008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50095360"/>
        <c:crosses val="autoZero"/>
        <c:auto val="1"/>
        <c:lblAlgn val="ctr"/>
        <c:lblOffset val="100"/>
        <c:noMultiLvlLbl val="0"/>
      </c:catAx>
      <c:valAx>
        <c:axId val="150095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5008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CONCENTRACION DE NITRATOS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'[tablas-comparativas.xlsx]Hoja1'!$B$19</c:f>
              <c:strCache>
                <c:ptCount val="1"/>
                <c:pt idx="0">
                  <c:v>Concentracion (ppm)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'[tablas-comparativas.xlsx]Hoja1'!$A$20:$A$22</c:f>
              <c:strCache>
                <c:ptCount val="3"/>
                <c:pt idx="0">
                  <c:v>CAPTACION MUYURCO</c:v>
                </c:pt>
                <c:pt idx="1">
                  <c:v>CAPTACION FALSO PUCARA</c:v>
                </c:pt>
                <c:pt idx="2">
                  <c:v>CAPTACION EL CHICHO</c:v>
                </c:pt>
              </c:strCache>
            </c:strRef>
          </c:cat>
          <c:val>
            <c:numRef>
              <c:f>'[tablas-comparativas.xlsx]Hoja1'!$B$20:$B$22</c:f>
              <c:numCache>
                <c:formatCode>General</c:formatCode>
                <c:ptCount val="3"/>
                <c:pt idx="0">
                  <c:v>0.34300000000000003</c:v>
                </c:pt>
                <c:pt idx="1">
                  <c:v>0.18</c:v>
                </c:pt>
                <c:pt idx="2">
                  <c:v>2.6749999999999998</c:v>
                </c:pt>
              </c:numCache>
            </c:numRef>
          </c:val>
        </c:ser>
        <c:ser>
          <c:idx val="1"/>
          <c:order val="1"/>
          <c:tx>
            <c:strRef>
              <c:f>'[tablas-comparativas.xlsx]Hoja1'!$C$19</c:f>
              <c:strCache>
                <c:ptCount val="1"/>
                <c:pt idx="0">
                  <c:v>Limite permisible Norma NTE-INEN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'[tablas-comparativas.xlsx]Hoja1'!$A$20:$A$22</c:f>
              <c:strCache>
                <c:ptCount val="3"/>
                <c:pt idx="0">
                  <c:v>CAPTACION MUYURCO</c:v>
                </c:pt>
                <c:pt idx="1">
                  <c:v>CAPTACION FALSO PUCARA</c:v>
                </c:pt>
                <c:pt idx="2">
                  <c:v>CAPTACION EL CHICHO</c:v>
                </c:pt>
              </c:strCache>
            </c:strRef>
          </c:cat>
          <c:val>
            <c:numRef>
              <c:f>'[tablas-comparativas.xlsx]Hoja1'!$C$20:$C$22</c:f>
              <c:numCache>
                <c:formatCode>General</c:formatCode>
                <c:ptCount val="3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654016"/>
        <c:axId val="155660672"/>
      </c:barChart>
      <c:catAx>
        <c:axId val="15565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55660672"/>
        <c:crosses val="autoZero"/>
        <c:auto val="1"/>
        <c:lblAlgn val="ctr"/>
        <c:lblOffset val="100"/>
        <c:noMultiLvlLbl val="0"/>
      </c:catAx>
      <c:valAx>
        <c:axId val="155660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55654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NIVEL DE TURBIEDAD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3803149606299209E-2"/>
          <c:y val="0.16650059311981019"/>
          <c:w val="0.90286351706036749"/>
          <c:h val="0.605393187061581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'[tablas-comparativas.xlsx]Hoja1'!$B$30</c:f>
              <c:strCache>
                <c:ptCount val="1"/>
                <c:pt idx="0">
                  <c:v>Concentracion (ppm)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'[tablas-comparativas.xlsx]Hoja1'!$A$31:$A$33</c:f>
              <c:strCache>
                <c:ptCount val="3"/>
                <c:pt idx="0">
                  <c:v>CAPTACION MUYURCO</c:v>
                </c:pt>
                <c:pt idx="1">
                  <c:v>CAPTACION FALSO PUCARA</c:v>
                </c:pt>
                <c:pt idx="2">
                  <c:v>CAPTACION EL CHICHO</c:v>
                </c:pt>
              </c:strCache>
            </c:strRef>
          </c:cat>
          <c:val>
            <c:numRef>
              <c:f>'[tablas-comparativas.xlsx]Hoja1'!$B$31:$B$33</c:f>
              <c:numCache>
                <c:formatCode>General</c:formatCode>
                <c:ptCount val="3"/>
                <c:pt idx="0">
                  <c:v>4.26</c:v>
                </c:pt>
                <c:pt idx="1">
                  <c:v>1.1000000000000001</c:v>
                </c:pt>
                <c:pt idx="2">
                  <c:v>9.1300000000000008</c:v>
                </c:pt>
              </c:numCache>
            </c:numRef>
          </c:val>
        </c:ser>
        <c:ser>
          <c:idx val="1"/>
          <c:order val="1"/>
          <c:tx>
            <c:strRef>
              <c:f>'[tablas-comparativas.xlsx]Hoja1'!$C$30</c:f>
              <c:strCache>
                <c:ptCount val="1"/>
                <c:pt idx="0">
                  <c:v>Limite permisible Norma NTE-INEN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'[tablas-comparativas.xlsx]Hoja1'!$A$31:$A$33</c:f>
              <c:strCache>
                <c:ptCount val="3"/>
                <c:pt idx="0">
                  <c:v>CAPTACION MUYURCO</c:v>
                </c:pt>
                <c:pt idx="1">
                  <c:v>CAPTACION FALSO PUCARA</c:v>
                </c:pt>
                <c:pt idx="2">
                  <c:v>CAPTACION EL CHICHO</c:v>
                </c:pt>
              </c:strCache>
            </c:strRef>
          </c:cat>
          <c:val>
            <c:numRef>
              <c:f>'[tablas-comparativas.xlsx]Hoja1'!$C$31:$C$33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594752"/>
        <c:axId val="155596288"/>
      </c:barChart>
      <c:catAx>
        <c:axId val="15559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55596288"/>
        <c:crosses val="autoZero"/>
        <c:auto val="1"/>
        <c:lblAlgn val="ctr"/>
        <c:lblOffset val="100"/>
        <c:noMultiLvlLbl val="0"/>
      </c:catAx>
      <c:valAx>
        <c:axId val="155596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55594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7FFCCA-67E9-4DA2-BDAC-B46D27CFF90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B8B73B0-B8B1-4C2E-B093-5BE5FF6BBCFA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C7E8B6D0-57AD-41DA-9F15-68D5E9FA9C00}" type="parTrans" cxnId="{8F76A849-8EC1-4DAB-A0E9-04E71C74ED4A}">
      <dgm:prSet/>
      <dgm:spPr/>
      <dgm:t>
        <a:bodyPr/>
        <a:lstStyle/>
        <a:p>
          <a:endParaRPr lang="es-EC"/>
        </a:p>
      </dgm:t>
    </dgm:pt>
    <dgm:pt modelId="{8AA35C75-4020-4F37-8776-7860BC09EC57}" type="sibTrans" cxnId="{8F76A849-8EC1-4DAB-A0E9-04E71C74ED4A}">
      <dgm:prSet/>
      <dgm:spPr/>
      <dgm:t>
        <a:bodyPr/>
        <a:lstStyle/>
        <a:p>
          <a:endParaRPr lang="es-EC"/>
        </a:p>
      </dgm:t>
    </dgm:pt>
    <dgm:pt modelId="{350B258D-F387-461E-B1C1-A31F94D61D51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8A2F7B44-F46E-4803-B0D8-21477F711156}" type="parTrans" cxnId="{6BE5FBE1-D006-4C5C-B615-AE4EBB1A947B}">
      <dgm:prSet/>
      <dgm:spPr/>
      <dgm:t>
        <a:bodyPr/>
        <a:lstStyle/>
        <a:p>
          <a:endParaRPr lang="es-EC"/>
        </a:p>
      </dgm:t>
    </dgm:pt>
    <dgm:pt modelId="{76F7A198-1AE3-438A-954A-F0433481990A}" type="sibTrans" cxnId="{6BE5FBE1-D006-4C5C-B615-AE4EBB1A947B}">
      <dgm:prSet/>
      <dgm:spPr/>
      <dgm:t>
        <a:bodyPr/>
        <a:lstStyle/>
        <a:p>
          <a:endParaRPr lang="es-EC"/>
        </a:p>
      </dgm:t>
    </dgm:pt>
    <dgm:pt modelId="{F802D3B6-2564-409C-B446-883FBE836058}" type="pres">
      <dgm:prSet presAssocID="{FF7FFCCA-67E9-4DA2-BDAC-B46D27CFF90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4732228-390C-441B-80E2-384348065FED}" type="pres">
      <dgm:prSet presAssocID="{2B8B73B0-B8B1-4C2E-B093-5BE5FF6BBCFA}" presName="node" presStyleLbl="node1" presStyleIdx="0" presStyleCnt="2" custScaleX="132361" custScaleY="176603" custLinFactX="-100000" custLinFactNeighborX="-185073" custLinFactNeighborY="1275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B0845A-D56A-4127-A9D2-E3565EBC8F9F}" type="pres">
      <dgm:prSet presAssocID="{8AA35C75-4020-4F37-8776-7860BC09EC57}" presName="sibTrans" presStyleLbl="sibTrans2D1" presStyleIdx="0" presStyleCnt="1"/>
      <dgm:spPr/>
      <dgm:t>
        <a:bodyPr/>
        <a:lstStyle/>
        <a:p>
          <a:endParaRPr lang="es-EC"/>
        </a:p>
      </dgm:t>
    </dgm:pt>
    <dgm:pt modelId="{D67A6AB9-9B8D-4F0B-95EB-5D7987BCB96F}" type="pres">
      <dgm:prSet presAssocID="{8AA35C75-4020-4F37-8776-7860BC09EC57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210D92C4-93A6-4780-B332-A6957C11E6D7}" type="pres">
      <dgm:prSet presAssocID="{350B258D-F387-461E-B1C1-A31F94D61D51}" presName="node" presStyleLbl="node1" presStyleIdx="1" presStyleCnt="2" custScaleX="154059" custScaleY="171195" custLinFactNeighborX="2370" custLinFactNeighborY="-27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94B9F0B-B4BF-4F14-9C9C-2E01E88180BA}" type="presOf" srcId="{2B8B73B0-B8B1-4C2E-B093-5BE5FF6BBCFA}" destId="{34732228-390C-441B-80E2-384348065FED}" srcOrd="0" destOrd="0" presId="urn:microsoft.com/office/officeart/2005/8/layout/process1"/>
    <dgm:cxn modelId="{2DC92C86-C62D-4961-8BF3-BE23B004C010}" type="presOf" srcId="{FF7FFCCA-67E9-4DA2-BDAC-B46D27CFF90E}" destId="{F802D3B6-2564-409C-B446-883FBE836058}" srcOrd="0" destOrd="0" presId="urn:microsoft.com/office/officeart/2005/8/layout/process1"/>
    <dgm:cxn modelId="{6BE5FBE1-D006-4C5C-B615-AE4EBB1A947B}" srcId="{FF7FFCCA-67E9-4DA2-BDAC-B46D27CFF90E}" destId="{350B258D-F387-461E-B1C1-A31F94D61D51}" srcOrd="1" destOrd="0" parTransId="{8A2F7B44-F46E-4803-B0D8-21477F711156}" sibTransId="{76F7A198-1AE3-438A-954A-F0433481990A}"/>
    <dgm:cxn modelId="{D73DC62B-F55D-4028-970F-92AF8FB4D10D}" type="presOf" srcId="{8AA35C75-4020-4F37-8776-7860BC09EC57}" destId="{D67A6AB9-9B8D-4F0B-95EB-5D7987BCB96F}" srcOrd="1" destOrd="0" presId="urn:microsoft.com/office/officeart/2005/8/layout/process1"/>
    <dgm:cxn modelId="{1C18E027-455C-45A6-BB25-7738D9880532}" type="presOf" srcId="{8AA35C75-4020-4F37-8776-7860BC09EC57}" destId="{C8B0845A-D56A-4127-A9D2-E3565EBC8F9F}" srcOrd="0" destOrd="0" presId="urn:microsoft.com/office/officeart/2005/8/layout/process1"/>
    <dgm:cxn modelId="{8F76A849-8EC1-4DAB-A0E9-04E71C74ED4A}" srcId="{FF7FFCCA-67E9-4DA2-BDAC-B46D27CFF90E}" destId="{2B8B73B0-B8B1-4C2E-B093-5BE5FF6BBCFA}" srcOrd="0" destOrd="0" parTransId="{C7E8B6D0-57AD-41DA-9F15-68D5E9FA9C00}" sibTransId="{8AA35C75-4020-4F37-8776-7860BC09EC57}"/>
    <dgm:cxn modelId="{4A456479-DB4E-4A42-B828-7ACEE0670192}" type="presOf" srcId="{350B258D-F387-461E-B1C1-A31F94D61D51}" destId="{210D92C4-93A6-4780-B332-A6957C11E6D7}" srcOrd="0" destOrd="0" presId="urn:microsoft.com/office/officeart/2005/8/layout/process1"/>
    <dgm:cxn modelId="{4690EC73-4034-451A-A315-847B85054391}" type="presParOf" srcId="{F802D3B6-2564-409C-B446-883FBE836058}" destId="{34732228-390C-441B-80E2-384348065FED}" srcOrd="0" destOrd="0" presId="urn:microsoft.com/office/officeart/2005/8/layout/process1"/>
    <dgm:cxn modelId="{0B88D909-174B-445C-A1F7-827C1FC07362}" type="presParOf" srcId="{F802D3B6-2564-409C-B446-883FBE836058}" destId="{C8B0845A-D56A-4127-A9D2-E3565EBC8F9F}" srcOrd="1" destOrd="0" presId="urn:microsoft.com/office/officeart/2005/8/layout/process1"/>
    <dgm:cxn modelId="{76D8891C-3473-42B9-B20B-131523FBE9EF}" type="presParOf" srcId="{C8B0845A-D56A-4127-A9D2-E3565EBC8F9F}" destId="{D67A6AB9-9B8D-4F0B-95EB-5D7987BCB96F}" srcOrd="0" destOrd="0" presId="urn:microsoft.com/office/officeart/2005/8/layout/process1"/>
    <dgm:cxn modelId="{109BBBA1-B347-48D7-905D-0C76FDAA38EA}" type="presParOf" srcId="{F802D3B6-2564-409C-B446-883FBE836058}" destId="{210D92C4-93A6-4780-B332-A6957C11E6D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32228-390C-441B-80E2-384348065FED}">
      <dsp:nvSpPr>
        <dsp:cNvPr id="0" name=""/>
        <dsp:cNvSpPr/>
      </dsp:nvSpPr>
      <dsp:spPr>
        <a:xfrm>
          <a:off x="0" y="0"/>
          <a:ext cx="4304227" cy="33994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kern="1200" dirty="0"/>
        </a:p>
      </dsp:txBody>
      <dsp:txXfrm>
        <a:off x="99566" y="99566"/>
        <a:ext cx="4105095" cy="3200296"/>
      </dsp:txXfrm>
    </dsp:sp>
    <dsp:sp modelId="{C8B0845A-D56A-4127-A9D2-E3565EBC8F9F}">
      <dsp:nvSpPr>
        <dsp:cNvPr id="0" name=""/>
        <dsp:cNvSpPr/>
      </dsp:nvSpPr>
      <dsp:spPr>
        <a:xfrm rot="21570003">
          <a:off x="4631149" y="1271823"/>
          <a:ext cx="693127" cy="8064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>
        <a:off x="4631153" y="1434023"/>
        <a:ext cx="485189" cy="483881"/>
      </dsp:txXfrm>
    </dsp:sp>
    <dsp:sp modelId="{210D92C4-93A6-4780-B332-A6957C11E6D7}">
      <dsp:nvSpPr>
        <dsp:cNvPr id="0" name=""/>
        <dsp:cNvSpPr/>
      </dsp:nvSpPr>
      <dsp:spPr>
        <a:xfrm>
          <a:off x="5611966" y="0"/>
          <a:ext cx="5009821" cy="32953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kern="1200" dirty="0"/>
        </a:p>
      </dsp:txBody>
      <dsp:txXfrm>
        <a:off x="5708483" y="96517"/>
        <a:ext cx="4816787" cy="3102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AD0BB-377C-4E8C-A1B3-CA82B0FD4D00}" type="datetimeFigureOut">
              <a:rPr lang="es-EC" smtClean="0"/>
              <a:t>11/12/2016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5F18C-E7C9-4360-9A49-B694F0EA0A0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80860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5F18C-E7C9-4360-9A49-B694F0EA0A0B}" type="slidenum">
              <a:rPr lang="es-EC" smtClean="0"/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08204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A925-085C-4546-B4A7-15EFA76FE9A2}" type="datetimeFigureOut">
              <a:rPr lang="es-EC" smtClean="0"/>
              <a:t>11/12/2016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D44E-3CCF-4EC7-B9E6-356B00ACE02B}" type="slidenum">
              <a:rPr lang="es-EC" smtClean="0"/>
              <a:t>‹Nº›</a:t>
            </a:fld>
            <a:endParaRPr lang="es-EC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A925-085C-4546-B4A7-15EFA76FE9A2}" type="datetimeFigureOut">
              <a:rPr lang="es-EC" smtClean="0"/>
              <a:t>11/12/2016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D44E-3CCF-4EC7-B9E6-356B00ACE02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A925-085C-4546-B4A7-15EFA76FE9A2}" type="datetimeFigureOut">
              <a:rPr lang="es-EC" smtClean="0"/>
              <a:t>11/12/2016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D44E-3CCF-4EC7-B9E6-356B00ACE02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A925-085C-4546-B4A7-15EFA76FE9A2}" type="datetimeFigureOut">
              <a:rPr lang="es-EC" smtClean="0"/>
              <a:t>11/12/2016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D44E-3CCF-4EC7-B9E6-356B00ACE02B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A925-085C-4546-B4A7-15EFA76FE9A2}" type="datetimeFigureOut">
              <a:rPr lang="es-EC" smtClean="0"/>
              <a:t>11/12/2016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D44E-3CCF-4EC7-B9E6-356B00ACE02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A925-085C-4546-B4A7-15EFA76FE9A2}" type="datetimeFigureOut">
              <a:rPr lang="es-EC" smtClean="0"/>
              <a:t>11/12/2016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D44E-3CCF-4EC7-B9E6-356B00ACE02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A925-085C-4546-B4A7-15EFA76FE9A2}" type="datetimeFigureOut">
              <a:rPr lang="es-EC" smtClean="0"/>
              <a:t>11/12/2016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D44E-3CCF-4EC7-B9E6-356B00ACE02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A925-085C-4546-B4A7-15EFA76FE9A2}" type="datetimeFigureOut">
              <a:rPr lang="es-EC" smtClean="0"/>
              <a:t>11/12/2016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D44E-3CCF-4EC7-B9E6-356B00ACE02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A925-085C-4546-B4A7-15EFA76FE9A2}" type="datetimeFigureOut">
              <a:rPr lang="es-EC" smtClean="0"/>
              <a:t>11/12/2016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D44E-3CCF-4EC7-B9E6-356B00ACE02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A925-085C-4546-B4A7-15EFA76FE9A2}" type="datetimeFigureOut">
              <a:rPr lang="es-EC" smtClean="0"/>
              <a:t>11/12/2016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D44E-3CCF-4EC7-B9E6-356B00ACE02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A925-085C-4546-B4A7-15EFA76FE9A2}" type="datetimeFigureOut">
              <a:rPr lang="es-EC" smtClean="0"/>
              <a:t>11/12/2016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D44E-3CCF-4EC7-B9E6-356B00ACE02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F85A925-085C-4546-B4A7-15EFA76FE9A2}" type="datetimeFigureOut">
              <a:rPr lang="es-EC" smtClean="0"/>
              <a:t>11/12/2016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279ED44E-3CCF-4EC7-B9E6-356B00ACE02B}" type="slidenum">
              <a:rPr lang="es-EC" smtClean="0"/>
              <a:t>‹Nº›</a:t>
            </a:fld>
            <a:endParaRPr lang="es-EC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bg2">
                <a:lumMod val="10000"/>
              </a:schemeClr>
            </a:gs>
            <a:gs pos="91000">
              <a:schemeClr val="bg2">
                <a:lumMod val="5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48515" y="2563752"/>
            <a:ext cx="8825658" cy="861420"/>
          </a:xfrm>
        </p:spPr>
        <p:txBody>
          <a:bodyPr>
            <a:noAutofit/>
          </a:bodyPr>
          <a:lstStyle/>
          <a:p>
            <a:pPr algn="ctr"/>
            <a:r>
              <a:rPr lang="es-E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Facultad de ingeniería en ciencias agropecuarias y ambientales</a:t>
            </a:r>
          </a:p>
          <a:p>
            <a:pPr algn="ctr"/>
            <a:r>
              <a:rPr lang="es-E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Carrera de recursos naturales renovables</a:t>
            </a:r>
            <a:endParaRPr lang="es-EC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36355" y="1939564"/>
            <a:ext cx="7763962" cy="57794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 </a:t>
            </a:r>
            <a:r>
              <a:rPr lang="es-E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TÉCNICA DEL NORTE</a:t>
            </a:r>
            <a:endParaRPr lang="es-EC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670231" y="3618623"/>
            <a:ext cx="90039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“INCIDENCIA DE LA AGRICULTURA Y GANADERÍA SOBRE LA CALIDAD DE AGUA DEL SISTEMA DE AGUA POTABLE DE LA COMUNIDAD EL CAPULÍ. PROVINCIA DEL CARCHI”.</a:t>
            </a:r>
            <a:endParaRPr lang="es-EC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621637" y="5711504"/>
            <a:ext cx="9805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AUTOR: CARLOS FLORES CERÓN.                         </a:t>
            </a:r>
            <a:r>
              <a:rPr lang="es-E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DIRECTORA: Ing. </a:t>
            </a:r>
            <a:r>
              <a:rPr lang="es-E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GLADYS YAGUANA, </a:t>
            </a:r>
            <a:r>
              <a:rPr lang="es-E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es-E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55" l="0" r="100000">
                        <a14:foregroundMark x1="95041" y1="38589" x2="95041" y2="38589"/>
                        <a14:foregroundMark x1="73967" y1="88797" x2="73967" y2="88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7" y="663125"/>
            <a:ext cx="1837120" cy="184454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062" y="201561"/>
            <a:ext cx="1550866" cy="1525626"/>
          </a:xfrm>
          <a:prstGeom prst="rect">
            <a:avLst/>
          </a:prstGeom>
        </p:spPr>
      </p:pic>
      <p:pic>
        <p:nvPicPr>
          <p:cNvPr id="8" name="7 Imagen" descr="https://fbcdn-sphotos-e-a.akamaihd.net/hphotos-ak-ash3/63294_142218169156074_4381266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832" y="663125"/>
            <a:ext cx="1487424" cy="158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scontent-mia1-1.xx.fbcdn.net/v/t34.0-12/14801041_1445634258797205_1088130043_n.jpg?oh=368963d3ccd374e07803e1c5b2a1fd25&amp;oe=58110DF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900" y="201561"/>
            <a:ext cx="1510813" cy="151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79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8224" y="426721"/>
            <a:ext cx="4674683" cy="1036320"/>
          </a:xfrm>
        </p:spPr>
        <p:txBody>
          <a:bodyPr/>
          <a:lstStyle/>
          <a:p>
            <a:pPr algn="just"/>
            <a:r>
              <a:rPr lang="es-ES" sz="2000" dirty="0"/>
              <a:t>intensidad de las actividades </a:t>
            </a:r>
            <a:r>
              <a:rPr lang="es-ES" sz="2000" dirty="0" smtClean="0"/>
              <a:t>GANADERAS </a:t>
            </a:r>
            <a:r>
              <a:rPr lang="es-ES" sz="2000" dirty="0"/>
              <a:t>en el </a:t>
            </a:r>
            <a:r>
              <a:rPr lang="es-ES" sz="2000" dirty="0" smtClean="0"/>
              <a:t>área de influencia de la zona  de captación</a:t>
            </a:r>
            <a:endParaRPr lang="es-EC" sz="2000" dirty="0"/>
          </a:p>
        </p:txBody>
      </p:sp>
      <p:pic>
        <p:nvPicPr>
          <p:cNvPr id="10242" name="Picture 2" descr="D:\carlos perimetro\CHICHHHH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" t="8950" r="27555" b="1540"/>
          <a:stretch/>
        </p:blipFill>
        <p:spPr bwMode="auto">
          <a:xfrm>
            <a:off x="356993" y="1409946"/>
            <a:ext cx="4263776" cy="385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471750"/>
              </p:ext>
            </p:extLst>
          </p:nvPr>
        </p:nvGraphicFramePr>
        <p:xfrm>
          <a:off x="5449824" y="1385026"/>
          <a:ext cx="6614356" cy="510426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87921"/>
                <a:gridCol w="1854919"/>
                <a:gridCol w="2185275"/>
                <a:gridCol w="590947"/>
                <a:gridCol w="902837"/>
                <a:gridCol w="492457"/>
              </a:tblGrid>
              <a:tr h="509078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effectLst/>
                        </a:rPr>
                        <a:t>N PREDIOS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effectLst/>
                        </a:rPr>
                        <a:t>PROPIETARI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USO SUELO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N BOVINO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ESTIÉRCOL DIARIO (kg.)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AREAS ha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254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MORA GUERRA SEGUNDO VICENTE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PASTISAL-GANADO BACUNO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1024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21,065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254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VAN HECKE ANNY MARIE LOUISE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PASTIZAL-GANADO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173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5536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50,140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58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ANDINO JOSE SEGUNDO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effectLst/>
                        </a:rPr>
                        <a:t>MATORRL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0,184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254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PADILLA CORDOVA VICTOR MANUEL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PASTO CULTIVADO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6,924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254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BENAVIDES HERNADEZ IRMA ANTONIETA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effectLst/>
                        </a:rPr>
                        <a:t>CULIIVO DE PASTO Y TIERRA PREPARADA PARA SIEMBRA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5,378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254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BENAVIDES HERNADEZ IRMA ANTONIETA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CULTIVO DE PASTO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1,363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254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PADILLA CORDOVA VICTOR MANUEL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PASTO JOVEN EN CRECIMIENTO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1,621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254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7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PADILLA CORDOVA VICTOR MANUEL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PASTO JOVEN EN CRECIMIENTO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4,127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254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8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PADILLA CORDOVA VICTOR MANUEL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PASTO JOVEN EN CRECIMIENTO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7,958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58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ANDINO JOSE SEGUNDO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PASTIZAL Y GANADO BIVINO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448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9,684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58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ANDINO JOSE SEGUNDO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PASTIZAL Y ANADO BIVINO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448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12,750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254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BENAVIDES HERNADEZ IRMA ANTONIETA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CULTIVO DE PASTO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0,059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254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MORA GUERRA SEGUNDO VICENTE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PASTISAL-GANADO BACUNO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1024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1,032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254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HACIENDA  DE VAN HECKE ANNY MARIE LOUISE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VIVIENDA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0,010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583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TOTAL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265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8480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122,294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373215" y="5438894"/>
            <a:ext cx="42475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Total de bovinos 265 cabezas </a:t>
            </a:r>
          </a:p>
          <a:p>
            <a:r>
              <a:rPr lang="es-EC" dirty="0" smtClean="0"/>
              <a:t>Pastizal con ganado una área de 94,67 ha</a:t>
            </a:r>
          </a:p>
          <a:p>
            <a:r>
              <a:rPr lang="es-EC" dirty="0" smtClean="0"/>
              <a:t>Pasto </a:t>
            </a:r>
            <a:r>
              <a:rPr lang="es-EC" dirty="0"/>
              <a:t>en crecimiento </a:t>
            </a:r>
            <a:r>
              <a:rPr lang="es-EC" dirty="0" smtClean="0"/>
              <a:t>22,05 ha</a:t>
            </a:r>
          </a:p>
          <a:p>
            <a:r>
              <a:rPr lang="es-EC" dirty="0" smtClean="0"/>
              <a:t>Tierra preparada </a:t>
            </a:r>
            <a:r>
              <a:rPr lang="es-EC" dirty="0"/>
              <a:t>para siembra  </a:t>
            </a:r>
            <a:r>
              <a:rPr lang="es-EC" dirty="0" smtClean="0"/>
              <a:t>5,37 ha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4107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7195145" y="325769"/>
            <a:ext cx="4681187" cy="1528249"/>
            <a:chOff x="1071392" y="835547"/>
            <a:chExt cx="2473514" cy="1494035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6" name="Rectángulo 5"/>
            <p:cNvSpPr/>
            <p:nvPr/>
          </p:nvSpPr>
          <p:spPr>
            <a:xfrm>
              <a:off x="1071392" y="835547"/>
              <a:ext cx="2473514" cy="1363072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1071392" y="966510"/>
              <a:ext cx="2306718" cy="1363072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dirty="0">
                  <a:solidFill>
                    <a:schemeClr val="bg1"/>
                  </a:solidFill>
                </a:rPr>
                <a:t>Metodología para evaluación de los sitios de muestreos</a:t>
              </a:r>
              <a:endParaRPr lang="es-ES" sz="20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ángulo 10"/>
          <p:cNvSpPr/>
          <p:nvPr/>
        </p:nvSpPr>
        <p:spPr>
          <a:xfrm>
            <a:off x="1119583" y="427577"/>
            <a:ext cx="553724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3200" dirty="0" smtClean="0"/>
              <a:t>¿</a:t>
            </a:r>
            <a:r>
              <a:rPr lang="es-ES" sz="2800" dirty="0" smtClean="0"/>
              <a:t>Cómo se estableció los sitios de muestreo </a:t>
            </a:r>
            <a:r>
              <a:rPr lang="es-ES" sz="2800" dirty="0"/>
              <a:t>antes, durante y después </a:t>
            </a:r>
            <a:r>
              <a:rPr lang="es-ES" sz="2800" dirty="0" smtClean="0"/>
              <a:t>en las </a:t>
            </a:r>
            <a:r>
              <a:rPr lang="es-ES" sz="2800" dirty="0"/>
              <a:t>zonas de captación.</a:t>
            </a:r>
            <a:endParaRPr lang="es-EC" sz="2800" dirty="0">
              <a:effectLst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216353832"/>
              </p:ext>
            </p:extLst>
          </p:nvPr>
        </p:nvGraphicFramePr>
        <p:xfrm>
          <a:off x="585216" y="2077828"/>
          <a:ext cx="10621788" cy="3399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494584" y="5518666"/>
            <a:ext cx="4458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INSPECCIÓN TÉCNICA DEL SITIO DE ESTUDIO </a:t>
            </a:r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7860021" y="5477256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GEOREFERENCIACIÓN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8071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ítulo 1"/>
          <p:cNvSpPr txBox="1">
            <a:spLocks/>
          </p:cNvSpPr>
          <p:nvPr/>
        </p:nvSpPr>
        <p:spPr bwMode="gray">
          <a:xfrm>
            <a:off x="2120869" y="573453"/>
            <a:ext cx="3536219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b="1" dirty="0">
                <a:solidFill>
                  <a:schemeClr val="tx1"/>
                </a:solidFill>
              </a:rPr>
              <a:t>Toma de muestras 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5121" name="Picture 1" descr="D:\carlos perimetro\puntos muestreo param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8965" r="26055" b="2370"/>
          <a:stretch/>
        </p:blipFill>
        <p:spPr bwMode="auto">
          <a:xfrm>
            <a:off x="189343" y="1280416"/>
            <a:ext cx="3894977" cy="335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256206" y="1588522"/>
            <a:ext cx="4569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Se establecieron tres muestreos en cada punto  y en las fechas  14/01/2015  19/02/2015  01/04/2015</a:t>
            </a:r>
            <a:endParaRPr lang="es-EC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54036"/>
              </p:ext>
            </p:extLst>
          </p:nvPr>
        </p:nvGraphicFramePr>
        <p:xfrm>
          <a:off x="7936992" y="2658857"/>
          <a:ext cx="3889094" cy="1640647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912426"/>
                <a:gridCol w="755996"/>
                <a:gridCol w="819042"/>
                <a:gridCol w="861478"/>
                <a:gridCol w="540152"/>
              </a:tblGrid>
              <a:tr h="28037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Captación De Agua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Estación №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Ubicación Geográfica [Utm </a:t>
                      </a:r>
                      <a:r>
                        <a:rPr lang="es-MX" sz="1200">
                          <a:effectLst/>
                        </a:rPr>
                        <a:t> Datum WGS 1984 Zona 17 Sur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Altitud(msnm)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310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</a:rPr>
                        <a:t> </a:t>
                      </a:r>
                      <a:endParaRPr lang="es-EC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r>
                        <a:rPr lang="es-MX" sz="1100" dirty="0" smtClean="0">
                          <a:effectLst/>
                        </a:rPr>
                        <a:t>N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MX" sz="1100">
                          <a:effectLst/>
                        </a:rPr>
                        <a:t>X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MX" sz="1100">
                          <a:effectLst/>
                        </a:rPr>
                        <a:t>Y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es-EC" sz="10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</a:tr>
              <a:tr h="18156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err="1">
                          <a:effectLst/>
                        </a:rPr>
                        <a:t>Muyurco</a:t>
                      </a:r>
                      <a:endParaRPr lang="es-EC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MX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MX" sz="1100">
                          <a:effectLst/>
                        </a:rPr>
                        <a:t>845376 E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EC" sz="1200">
                          <a:effectLst/>
                        </a:rPr>
                        <a:t>10067575 N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MX" sz="1100">
                          <a:effectLst/>
                        </a:rPr>
                        <a:t>3451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8156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</a:rPr>
                        <a:t>Falso Pucará</a:t>
                      </a:r>
                      <a:endParaRPr lang="es-EC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MX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MX" sz="1100">
                          <a:effectLst/>
                        </a:rPr>
                        <a:t>845194 E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EC" sz="1200">
                          <a:effectLst/>
                        </a:rPr>
                        <a:t>10067551 N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MX" sz="1100">
                          <a:effectLst/>
                        </a:rPr>
                        <a:t>3429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0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</a:rPr>
                        <a:t>El Chicho</a:t>
                      </a:r>
                      <a:endParaRPr lang="es-EC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MX" sz="11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MX" sz="1100">
                          <a:effectLst/>
                        </a:rPr>
                        <a:t>850101 E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EC" sz="1200">
                          <a:effectLst/>
                        </a:rPr>
                        <a:t>10062569 N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MX" sz="1100">
                          <a:effectLst/>
                        </a:rPr>
                        <a:t>2887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6653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52620" algn="l"/>
                        </a:tabLst>
                      </a:pPr>
                      <a:r>
                        <a:rPr lang="es-EC" sz="1200" b="1" dirty="0">
                          <a:effectLst/>
                        </a:rPr>
                        <a:t>Entrada a la planta de tratamiento</a:t>
                      </a:r>
                      <a:endParaRPr lang="es-EC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4452620" algn="l"/>
                        </a:tabLst>
                      </a:pPr>
                      <a:endParaRPr lang="es-EC" sz="1150" dirty="0" smtClean="0">
                        <a:effectLst/>
                      </a:endParaRPr>
                    </a:p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4452620" algn="l"/>
                        </a:tabLst>
                      </a:pPr>
                      <a:r>
                        <a:rPr lang="es-EC" sz="1150" dirty="0" smtClean="0">
                          <a:effectLst/>
                        </a:rPr>
                        <a:t>4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4452620" algn="l"/>
                        </a:tabLst>
                      </a:pPr>
                      <a:endParaRPr lang="es-EC" sz="1100" dirty="0" smtClean="0">
                        <a:effectLst/>
                      </a:endParaRPr>
                    </a:p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4452620" algn="l"/>
                        </a:tabLst>
                      </a:pPr>
                      <a:r>
                        <a:rPr lang="es-EC" sz="1100" dirty="0" smtClean="0">
                          <a:effectLst/>
                        </a:rPr>
                        <a:t>851274E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4452620" algn="l"/>
                        </a:tabLst>
                      </a:pPr>
                      <a:endParaRPr lang="es-EC" sz="1100" dirty="0" smtClean="0">
                        <a:effectLst/>
                      </a:endParaRPr>
                    </a:p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4452620" algn="l"/>
                        </a:tabLst>
                      </a:pPr>
                      <a:r>
                        <a:rPr lang="es-EC" sz="1100" dirty="0" smtClean="0">
                          <a:effectLst/>
                        </a:rPr>
                        <a:t>10061801N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4452620" algn="l"/>
                        </a:tabLst>
                      </a:pPr>
                      <a:endParaRPr lang="es-EC" sz="1100" dirty="0" smtClean="0">
                        <a:effectLst/>
                      </a:endParaRPr>
                    </a:p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4452620" algn="l"/>
                        </a:tabLst>
                      </a:pPr>
                      <a:r>
                        <a:rPr lang="es-EC" sz="1100" dirty="0" smtClean="0">
                          <a:effectLst/>
                        </a:rPr>
                        <a:t>2845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pic>
        <p:nvPicPr>
          <p:cNvPr id="1026" name="Picture 2" descr="D:\carlos perimetro\chicho muestre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" t="10310" r="28129" b="2755"/>
          <a:stretch/>
        </p:blipFill>
        <p:spPr bwMode="auto">
          <a:xfrm>
            <a:off x="4110466" y="2956688"/>
            <a:ext cx="3570496" cy="325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04792" y="4804910"/>
            <a:ext cx="2194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SECTOR EL HONDON </a:t>
            </a:r>
            <a:endParaRPr lang="es-EC" dirty="0"/>
          </a:p>
        </p:txBody>
      </p:sp>
      <p:sp>
        <p:nvSpPr>
          <p:cNvPr id="3" name="2 Rectángulo"/>
          <p:cNvSpPr/>
          <p:nvPr/>
        </p:nvSpPr>
        <p:spPr>
          <a:xfrm>
            <a:off x="4960785" y="2467618"/>
            <a:ext cx="2099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SECTOR EL CHICHO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4142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451104"/>
            <a:ext cx="10566400" cy="1085088"/>
          </a:xfrm>
        </p:spPr>
        <p:txBody>
          <a:bodyPr/>
          <a:lstStyle/>
          <a:p>
            <a:pPr algn="ctr"/>
            <a:r>
              <a:rPr lang="es-ES" dirty="0"/>
              <a:t>Recolección de muestras  de agua 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9" t="43750" r="15667" b="21170"/>
          <a:stretch/>
        </p:blipFill>
        <p:spPr bwMode="auto">
          <a:xfrm>
            <a:off x="3790434" y="2924723"/>
            <a:ext cx="1756926" cy="80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64" y="2644745"/>
            <a:ext cx="2925097" cy="18526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169114" y="4174261"/>
            <a:ext cx="4317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C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/>
              <a:t>El volumen mínimo de muestra fue de 100 ml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8789955" y="1949046"/>
            <a:ext cx="32218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El transporte para las muestras, se realizó refrigerado a temperaturas entre 2 y 8ºC.</a:t>
            </a:r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5547359" y="4541281"/>
            <a:ext cx="36941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Las muestras se mantuvieron refrigeradas a una temperatura entre 2ºC y 8ºC</a:t>
            </a:r>
            <a:endParaRPr lang="es-EC" dirty="0"/>
          </a:p>
        </p:txBody>
      </p:sp>
      <p:pic>
        <p:nvPicPr>
          <p:cNvPr id="9" name="8 Imagen" descr="IMG_008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018" y="2453222"/>
            <a:ext cx="3021809" cy="2073686"/>
          </a:xfrm>
          <a:prstGeom prst="rect">
            <a:avLst/>
          </a:prstGeom>
          <a:noFill/>
        </p:spPr>
      </p:pic>
      <p:pic>
        <p:nvPicPr>
          <p:cNvPr id="10" name="Picture 2" descr="https://scontent-mia1-1.xx.fbcdn.net/v/t35.0-12/13711577_1236609033051166_44033933_o.jpg?oh=47f941b3defbecedd17f44fc4b61a0a9&amp;oe=5788411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55" y="2885406"/>
            <a:ext cx="2758484" cy="15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85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C" b="1" dirty="0"/>
              <a:t>Análisis de muestra de laboratorio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003078"/>
              </p:ext>
            </p:extLst>
          </p:nvPr>
        </p:nvGraphicFramePr>
        <p:xfrm>
          <a:off x="530942" y="1194623"/>
          <a:ext cx="5737123" cy="5394997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747514"/>
                <a:gridCol w="708897"/>
                <a:gridCol w="131889"/>
                <a:gridCol w="1549682"/>
                <a:gridCol w="1599141"/>
              </a:tblGrid>
              <a:tr h="375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PARÁMETRO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UNIDAD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 dirty="0">
                          <a:effectLst/>
                        </a:rPr>
                        <a:t>LIMITE MAXIMO PERMISIBLE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MÉTODO DE ANÁLISIS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ctr"/>
                </a:tc>
              </a:tr>
              <a:tr h="187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effectLst/>
                        </a:rPr>
                        <a:t>AGUA POTABLE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</a:tr>
              <a:tr h="20497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ANÁLISIS FÍSICO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7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TEMPERATURA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°C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 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TERMOMÉTRICO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</a:tr>
              <a:tr h="187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pH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6.5 - 8.6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ELECTROMÉTRICO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</a:tr>
              <a:tr h="492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COLOR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UTC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COMPARACIÓN VISUAL Pt-Co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</a:tr>
              <a:tr h="187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TURBIEDAD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NTU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NEFELOMÉTRICO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</a:tr>
              <a:tr h="168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OLOR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NO OBJETABLE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 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</a:tr>
              <a:tr h="173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SABOR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NO OBJETABLE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</a:tr>
              <a:tr h="187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SOLIDOS TOTALES DISUELTOS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mg/l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1015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CONDUCTIVIMETRO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</a:tr>
              <a:tr h="187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CONDUCTIVIDAD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uS/cm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1390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CONDUCTIVIMETRO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</a:tr>
              <a:tr h="20497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ANÁLISIS QUÍMICO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7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SALINIDAD (NaCl)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mg/l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 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FOTOMÉTRICO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</a:tr>
              <a:tr h="187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ALCALINIDAD TOTAL (CaCO3)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mg/l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370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VOLUMÉTRICO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</a:tr>
              <a:tr h="187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DUREZA TOTAL(CaCO3)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mg/l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250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VOLUMÉTRICO (EDTA)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</a:tr>
              <a:tr h="187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FOSFATOS (PO4)3-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mg/l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0,1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FOTOMÉTRICO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</a:tr>
              <a:tr h="187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HIERRO (Fe)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mg/l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0,3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FOTOMÉTRICO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</a:tr>
              <a:tr h="187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NITRATOS (NO3)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mg/l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50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FOTOMÉTRICO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</a:tr>
              <a:tr h="187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NITRITOS(NO2)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mg/l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0,2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FOTOMÉTRICO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</a:tr>
              <a:tr h="187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NITROGENO AMONIACAL(N)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mg/l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FOTOMÉTRICO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</a:tr>
              <a:tr h="187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SULFATOS(SO4)2-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mg/l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200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FOTOMÉTRICO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</a:tr>
              <a:tr h="187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FLORUROS(F)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mg/l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1,5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FOTOMÉTRICO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</a:tr>
              <a:tr h="187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CLORO RESIDUAL(Cl2)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mg/l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0.3 - 1.5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DPD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</a:tr>
              <a:tr h="20497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ANALISIS MICROBIOLÓGICO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7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COLIFORMES TOTALES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UFC/100  ml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              -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POTATEST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</a:tr>
              <a:tr h="187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COLIFORMES FECALES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UFC/100 ml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&lt; 1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POTATEST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81" marR="33781" marT="0" marB="0" anchor="b"/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6452290" y="4757534"/>
            <a:ext cx="49752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Fuente</a:t>
            </a:r>
            <a:r>
              <a:rPr lang="es-EC" dirty="0"/>
              <a:t>: Análisis de aguas potables APHA-AWWA-WPCF, edición Nº 17, Norma técnica ecuatoriana INEN 1108-2010.Fuente: Laboratorio EPMAPA-B</a:t>
            </a:r>
          </a:p>
        </p:txBody>
      </p:sp>
      <p:pic>
        <p:nvPicPr>
          <p:cNvPr id="8194" name="Picture 2" descr="https://scontent-mia1-1.xx.fbcdn.net/v/t34.0-12/13695010_1236618793050190_1365919788_n.jpg?oh=c253365dfc60bced1a2e1c618bbb1904&amp;oe=578876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662" y="1737900"/>
            <a:ext cx="1891994" cy="252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content-mia1-1.xx.fbcdn.net/v/t35.0-12/13711577_1236609033051166_44033933_o.jpg?oh=47f941b3defbecedd17f44fc4b61a0a9&amp;oe=5788411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741" y="2560790"/>
            <a:ext cx="3021809" cy="169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4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carlos perimetro\analisis fisicoqui param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" t="9340" r="25642" b="2710"/>
          <a:stretch/>
        </p:blipFill>
        <p:spPr bwMode="auto">
          <a:xfrm>
            <a:off x="694944" y="926593"/>
            <a:ext cx="6232813" cy="540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https://scontent-mia1-1.xx.fbcdn.net/v/t35.0-12/13694114_1236526513059418_1013309390_o.jpg?oh=d1040d2f5b855b854848f3ab779421e6&amp;oe=5789AF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475" y="3260145"/>
            <a:ext cx="3531933" cy="205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https://fbcdn-sphotos-c-a.akamaihd.net/hphotos-ak-xal1/v/t35.0-12/13720689_1237321786313224_1325983776_o.jpg?oh=3560e3ddc51fe69369996371a6318bc3&amp;oe=57899690&amp;__gda__=1468629591_8d67d4fd348241f9627b484d72d17fb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475" y="1029284"/>
            <a:ext cx="3538085" cy="199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370475" y="3260145"/>
            <a:ext cx="2629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Captación Falso Pucará N2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7566843" y="1134356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Captación </a:t>
            </a:r>
            <a:r>
              <a:rPr lang="es-EC" b="1" dirty="0" err="1" smtClean="0"/>
              <a:t>Muyurco</a:t>
            </a:r>
            <a:r>
              <a:rPr lang="es-EC" b="1" dirty="0" smtClean="0"/>
              <a:t> N1</a:t>
            </a:r>
            <a:endParaRPr lang="es-EC" dirty="0"/>
          </a:p>
        </p:txBody>
      </p:sp>
      <p:cxnSp>
        <p:nvCxnSpPr>
          <p:cNvPr id="8" name="7 Conector recto de flecha"/>
          <p:cNvCxnSpPr/>
          <p:nvPr/>
        </p:nvCxnSpPr>
        <p:spPr>
          <a:xfrm flipH="1">
            <a:off x="3941826" y="2024371"/>
            <a:ext cx="3917626" cy="16932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H="1" flipV="1">
            <a:off x="4408001" y="3717613"/>
            <a:ext cx="3267275" cy="823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15264" y="341376"/>
            <a:ext cx="10172192" cy="977646"/>
          </a:xfrm>
        </p:spPr>
        <p:txBody>
          <a:bodyPr/>
          <a:lstStyle/>
          <a:p>
            <a:r>
              <a:rPr lang="es-ES" dirty="0"/>
              <a:t>UBICACIÓN DE LAS CAPTACIONES DEL SECTOR EL HONDON 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7823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664146"/>
          </a:xfrm>
        </p:spPr>
        <p:txBody>
          <a:bodyPr/>
          <a:lstStyle/>
          <a:p>
            <a:r>
              <a:rPr lang="es-ES" dirty="0"/>
              <a:t>UBICACIÓN DE LAS CAPTACIONES DEL SECTOR </a:t>
            </a:r>
            <a:r>
              <a:rPr lang="es-ES" dirty="0" smtClean="0"/>
              <a:t>El chicho</a:t>
            </a:r>
            <a:endParaRPr lang="es-EC" dirty="0"/>
          </a:p>
        </p:txBody>
      </p:sp>
      <p:pic>
        <p:nvPicPr>
          <p:cNvPr id="3" name="Picture 2" descr="D:\carlos perimetro\para los analisis f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9340" r="27985" b="2124"/>
          <a:stretch/>
        </p:blipFill>
        <p:spPr bwMode="auto">
          <a:xfrm>
            <a:off x="298088" y="1060577"/>
            <a:ext cx="5858872" cy="538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176077" y="1060577"/>
            <a:ext cx="2321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Captación </a:t>
            </a:r>
            <a:r>
              <a:rPr lang="es-EC" b="1" dirty="0" smtClean="0"/>
              <a:t>El Chicho N3</a:t>
            </a:r>
            <a:endParaRPr lang="es-EC" dirty="0"/>
          </a:p>
        </p:txBody>
      </p:sp>
      <p:pic>
        <p:nvPicPr>
          <p:cNvPr id="12289" name="Picture 1" descr="C:\Users\TOSHIBA\Desktop\tesis por  el doc miguel gualoto resuelto\DSC029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661" y="1429909"/>
            <a:ext cx="3191311" cy="425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7 Conector recto de flecha"/>
          <p:cNvCxnSpPr/>
          <p:nvPr/>
        </p:nvCxnSpPr>
        <p:spPr>
          <a:xfrm flipH="1">
            <a:off x="3499105" y="4194048"/>
            <a:ext cx="4181856" cy="5242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96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920178"/>
          </a:xfrm>
        </p:spPr>
        <p:txBody>
          <a:bodyPr/>
          <a:lstStyle/>
          <a:p>
            <a:r>
              <a:rPr lang="es-ES" sz="2400" b="1" dirty="0"/>
              <a:t>Límites máximos permisibles para aguas de consumo humano y uso doméstico, que únicamente requieren tratamiento </a:t>
            </a:r>
            <a:r>
              <a:rPr lang="es-ES" sz="2400" b="1" dirty="0" smtClean="0"/>
              <a:t>convencional (</a:t>
            </a:r>
            <a:r>
              <a:rPr lang="es-ES" sz="2400" b="1" dirty="0" err="1" smtClean="0"/>
              <a:t>tulsmae</a:t>
            </a:r>
            <a:r>
              <a:rPr lang="es-ES" sz="2400" b="1" dirty="0" smtClean="0"/>
              <a:t>)</a:t>
            </a:r>
            <a:endParaRPr lang="es-EC" sz="24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252603"/>
              </p:ext>
            </p:extLst>
          </p:nvPr>
        </p:nvGraphicFramePr>
        <p:xfrm>
          <a:off x="499872" y="1304536"/>
          <a:ext cx="4474464" cy="53523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1472"/>
                <a:gridCol w="1172303"/>
                <a:gridCol w="591431"/>
                <a:gridCol w="1509258"/>
              </a:tblGrid>
              <a:tr h="289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PARÁMETROS</a:t>
                      </a:r>
                      <a:endParaRPr lang="es-EC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C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EXPRESADO COMO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UNIDAD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LÍMITE MÁXIMO PERMISIBLE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</a:tr>
              <a:tr h="289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Bifenilo policlorados/PCBs 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Concentración de PCBs totales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sym typeface="Symbol"/>
                        </a:rPr>
                        <a:t></a:t>
                      </a:r>
                      <a:r>
                        <a:rPr lang="es-ES" sz="800">
                          <a:effectLst/>
                        </a:rPr>
                        <a:t>g/l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0,0005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</a:tr>
              <a:tr h="144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Fluoruro (total)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mg/l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1,5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</a:tr>
              <a:tr h="144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Hierro (total)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Fe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mg/l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1,0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</a:tr>
              <a:tr h="144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Manganeso (total)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Mn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mg/l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0,1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</a:tr>
              <a:tr h="144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Materia flotante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Ausencia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</a:tr>
              <a:tr h="144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Mercurio (total)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Hg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mg/l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0,001</a:t>
                      </a:r>
                      <a:endParaRPr lang="es-EC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</a:tr>
              <a:tr h="144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FF0000"/>
                          </a:solidFill>
                          <a:effectLst/>
                        </a:rPr>
                        <a:t>Nitrato</a:t>
                      </a:r>
                      <a:endParaRPr lang="es-EC" sz="9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FF0000"/>
                          </a:solidFill>
                          <a:effectLst/>
                        </a:rPr>
                        <a:t>N-Nitrato</a:t>
                      </a:r>
                      <a:endParaRPr lang="es-EC" sz="9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FF0000"/>
                          </a:solidFill>
                          <a:effectLst/>
                        </a:rPr>
                        <a:t>mg/l</a:t>
                      </a:r>
                      <a:endParaRPr lang="es-EC" sz="9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FF0000"/>
                          </a:solidFill>
                          <a:effectLst/>
                        </a:rPr>
                        <a:t>10,0</a:t>
                      </a:r>
                      <a:endParaRPr lang="es-EC" sz="9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</a:tr>
              <a:tr h="144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FF0000"/>
                          </a:solidFill>
                          <a:effectLst/>
                        </a:rPr>
                        <a:t>Nitrito</a:t>
                      </a:r>
                      <a:endParaRPr lang="es-EC" sz="9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FF0000"/>
                          </a:solidFill>
                          <a:effectLst/>
                        </a:rPr>
                        <a:t>N-Nitrito</a:t>
                      </a:r>
                      <a:endParaRPr lang="es-EC" sz="9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FF0000"/>
                          </a:solidFill>
                          <a:effectLst/>
                        </a:rPr>
                        <a:t>mg/l</a:t>
                      </a:r>
                      <a:endParaRPr lang="es-EC" sz="9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FF0000"/>
                          </a:solidFill>
                          <a:effectLst/>
                        </a:rPr>
                        <a:t>1,0</a:t>
                      </a:r>
                      <a:endParaRPr lang="es-EC" sz="9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</a:tr>
              <a:tr h="3830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Olor y sabor 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Es permitido olor y sabor removible por tratamiento convencional</a:t>
                      </a:r>
                      <a:endParaRPr lang="es-EC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</a:tr>
              <a:tr h="294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Oxígeno disuelto 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O.D.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mg/l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No menor al 80% del oxígeno de saturación y no menor a 6mg/l</a:t>
                      </a:r>
                      <a:endParaRPr lang="es-EC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</a:tr>
              <a:tr h="144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Plata (total)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Ag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mg/l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0,05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</a:tr>
              <a:tr h="144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Plomo (total)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Pb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mg/l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0,05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</a:tr>
              <a:tr h="144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Potencial de hidrógeno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pH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6-9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</a:tr>
              <a:tr h="144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Selenio (total)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Se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mg/l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0,01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</a:tr>
              <a:tr h="144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Sodio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Na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mg/l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200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</a:tr>
              <a:tr h="144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Sólidos disueltos totales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mg/l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1 000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</a:tr>
              <a:tr h="144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Sulfatos 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SO</a:t>
                      </a:r>
                      <a:r>
                        <a:rPr lang="en-US" sz="800" baseline="-25000">
                          <a:effectLst/>
                        </a:rPr>
                        <a:t>4</a:t>
                      </a:r>
                      <a:r>
                        <a:rPr lang="en-US" sz="800" baseline="30000">
                          <a:effectLst/>
                        </a:rPr>
                        <a:t>=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mg/l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400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</a:tr>
              <a:tr h="190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Temperatura 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sym typeface="Symbol"/>
                        </a:rPr>
                        <a:t></a:t>
                      </a:r>
                      <a:r>
                        <a:rPr lang="es-ES" sz="800">
                          <a:effectLst/>
                        </a:rPr>
                        <a:t>C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Condición Natural  </a:t>
                      </a:r>
                      <a:r>
                        <a:rPr lang="es-ES" sz="800" baseline="-25000">
                          <a:effectLst/>
                        </a:rPr>
                        <a:t>+ </a:t>
                      </a:r>
                      <a:r>
                        <a:rPr lang="es-ES" sz="800">
                          <a:effectLst/>
                        </a:rPr>
                        <a:t> o – 3 grados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</a:tr>
              <a:tr h="289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Tensoactivos 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Sustancias activas al azul de metileno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mg/l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0,5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</a:tr>
              <a:tr h="144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Turbiedad 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UTN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100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</a:tr>
              <a:tr h="289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Zinc</a:t>
                      </a:r>
                      <a:endParaRPr lang="es-EC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Zn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mg/l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5,0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</a:tr>
              <a:tr h="289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*Productos para la desinfección 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mg/l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0,1</a:t>
                      </a:r>
                      <a:endParaRPr lang="es-EC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</a:tr>
              <a:tr h="144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Hidrocarburos Aromáticos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</a:tr>
              <a:tr h="144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Benceno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C</a:t>
                      </a:r>
                      <a:r>
                        <a:rPr lang="es-ES" sz="800" baseline="-25000">
                          <a:effectLst/>
                        </a:rPr>
                        <a:t>6</a:t>
                      </a:r>
                      <a:r>
                        <a:rPr lang="es-ES" sz="800">
                          <a:effectLst/>
                        </a:rPr>
                        <a:t>H</a:t>
                      </a:r>
                      <a:r>
                        <a:rPr lang="es-ES" sz="800" baseline="-25000">
                          <a:effectLst/>
                        </a:rPr>
                        <a:t>6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sym typeface="Symbol"/>
                        </a:rPr>
                        <a:t></a:t>
                      </a:r>
                      <a:r>
                        <a:rPr lang="es-ES" sz="800">
                          <a:effectLst/>
                        </a:rPr>
                        <a:t>g/l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10,0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</a:tr>
              <a:tr h="144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Benzo(a) pireno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sym typeface="Symbol"/>
                        </a:rPr>
                        <a:t></a:t>
                      </a:r>
                      <a:r>
                        <a:rPr lang="es-ES" sz="800">
                          <a:effectLst/>
                        </a:rPr>
                        <a:t>g/l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0,01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</a:tr>
              <a:tr h="144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Etilbenceno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sym typeface="Symbol"/>
                        </a:rPr>
                        <a:t></a:t>
                      </a:r>
                      <a:r>
                        <a:rPr lang="es-ES" sz="800">
                          <a:effectLst/>
                        </a:rPr>
                        <a:t>g/l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700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</a:tr>
              <a:tr h="144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Estireno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sym typeface="Symbol"/>
                        </a:rPr>
                        <a:t></a:t>
                      </a:r>
                      <a:r>
                        <a:rPr lang="es-ES" sz="800">
                          <a:effectLst/>
                        </a:rPr>
                        <a:t>g/l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100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</a:tr>
              <a:tr h="144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Tolueno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sym typeface="Symbol"/>
                        </a:rPr>
                        <a:t></a:t>
                      </a:r>
                      <a:r>
                        <a:rPr lang="es-ES" sz="800">
                          <a:effectLst/>
                        </a:rPr>
                        <a:t>g/l</a:t>
                      </a:r>
                      <a:endParaRPr lang="es-EC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1 000</a:t>
                      </a:r>
                      <a:endParaRPr lang="es-EC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011" marR="52011" marT="0" marB="0"/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5462016" y="2255520"/>
            <a:ext cx="63520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dirty="0"/>
              <a:t>Se determina  que las muestras  de laboratorio no sobrepasan  los límites permisibles  que son de 10,0 ppm en nitritos y de igual manera no </a:t>
            </a:r>
            <a:r>
              <a:rPr lang="es-EC" sz="2400" dirty="0" smtClean="0"/>
              <a:t>sobrepasan  </a:t>
            </a:r>
            <a:r>
              <a:rPr lang="es-EC" sz="2400" dirty="0"/>
              <a:t>los </a:t>
            </a:r>
            <a:r>
              <a:rPr lang="es-EC" sz="2400" dirty="0" smtClean="0"/>
              <a:t>nitratos </a:t>
            </a:r>
            <a:r>
              <a:rPr lang="es-EC" sz="2400" dirty="0"/>
              <a:t>que  </a:t>
            </a:r>
            <a:r>
              <a:rPr lang="es-EC" sz="2400" dirty="0" smtClean="0"/>
              <a:t>son </a:t>
            </a:r>
            <a:r>
              <a:rPr lang="es-EC" sz="2400" dirty="0"/>
              <a:t>de 1,0 </a:t>
            </a:r>
            <a:r>
              <a:rPr lang="es-EC" sz="2400" dirty="0" smtClean="0"/>
              <a:t>ppm. </a:t>
            </a:r>
          </a:p>
          <a:p>
            <a:endParaRPr lang="es-EC" sz="2400" dirty="0"/>
          </a:p>
          <a:p>
            <a:r>
              <a:rPr lang="es-EC" sz="2400" dirty="0"/>
              <a:t>Se determina que  las vertientes  son aptas  para ser  captadas  y transportadas  </a:t>
            </a:r>
            <a:r>
              <a:rPr lang="es-EC" sz="2400" dirty="0" smtClean="0"/>
              <a:t>a través </a:t>
            </a:r>
            <a:r>
              <a:rPr lang="es-EC" sz="2400" dirty="0"/>
              <a:t>del sistema de agua potable  </a:t>
            </a:r>
            <a:r>
              <a:rPr lang="es-EC" sz="2400" dirty="0" smtClean="0"/>
              <a:t>hasta </a:t>
            </a:r>
            <a:r>
              <a:rPr lang="es-EC" sz="2400" dirty="0"/>
              <a:t>la planta de </a:t>
            </a:r>
            <a:r>
              <a:rPr lang="es-EC" sz="2400" dirty="0" smtClean="0"/>
              <a:t>tratamiento </a:t>
            </a:r>
            <a:r>
              <a:rPr lang="es-EC" sz="2400" dirty="0"/>
              <a:t>y </a:t>
            </a:r>
            <a:r>
              <a:rPr lang="es-EC" sz="2400" dirty="0" smtClean="0"/>
              <a:t>posteriormente </a:t>
            </a:r>
            <a:r>
              <a:rPr lang="es-EC" sz="2400" dirty="0"/>
              <a:t>hacia la </a:t>
            </a:r>
            <a:r>
              <a:rPr lang="es-EC" sz="2400" dirty="0" smtClean="0"/>
              <a:t>red pública a cada domicilio.</a:t>
            </a:r>
            <a:endParaRPr lang="es-EC" sz="2400" dirty="0"/>
          </a:p>
          <a:p>
            <a:r>
              <a:rPr lang="es-EC" dirty="0" smtClean="0"/>
              <a:t>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2351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" dirty="0"/>
              <a:t>Concentración en ppm y limite permisible de los resultados </a:t>
            </a:r>
            <a:r>
              <a:rPr lang="es-ES" dirty="0" smtClean="0"/>
              <a:t>fosfatos (</a:t>
            </a:r>
            <a:r>
              <a:rPr lang="es-CO" dirty="0" smtClean="0"/>
              <a:t>Norma </a:t>
            </a:r>
            <a:r>
              <a:rPr lang="es-CO" dirty="0"/>
              <a:t>técnica Ecuatoriana INEN </a:t>
            </a:r>
            <a:r>
              <a:rPr lang="es-CO" dirty="0" smtClean="0"/>
              <a:t>1108-2010)</a:t>
            </a:r>
            <a:endParaRPr lang="es-EC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115496105"/>
              </p:ext>
            </p:extLst>
          </p:nvPr>
        </p:nvGraphicFramePr>
        <p:xfrm>
          <a:off x="737616" y="1402080"/>
          <a:ext cx="10954512" cy="4145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352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9463" y="300731"/>
            <a:ext cx="10566400" cy="968946"/>
          </a:xfrm>
        </p:spPr>
        <p:txBody>
          <a:bodyPr/>
          <a:lstStyle/>
          <a:p>
            <a:r>
              <a:rPr lang="es-ES" b="1" dirty="0" smtClean="0"/>
              <a:t>CONCENTRACIÓN DE NITRITOS (</a:t>
            </a:r>
            <a:r>
              <a:rPr lang="es-CO" b="1" dirty="0"/>
              <a:t>Norma técnica Ecuatoriana INEN 1108-2010)</a:t>
            </a:r>
            <a:endParaRPr lang="es-EC" b="1" dirty="0"/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1292736337"/>
              </p:ext>
            </p:extLst>
          </p:nvPr>
        </p:nvGraphicFramePr>
        <p:xfrm>
          <a:off x="938784" y="1755648"/>
          <a:ext cx="10631424" cy="4169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081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234750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Ubicación del área de estudio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>
          <a:xfrm>
            <a:off x="6693408" y="1560576"/>
            <a:ext cx="3023616" cy="4047744"/>
          </a:xfrm>
        </p:spPr>
        <p:txBody>
          <a:bodyPr>
            <a:normAutofit/>
          </a:bodyPr>
          <a:lstStyle/>
          <a:p>
            <a:pPr lvl="0"/>
            <a:r>
              <a:rPr lang="es-ES" sz="1600" b="1" dirty="0">
                <a:cs typeface="Times New Roman" panose="02020603050405020304" pitchFamily="18" charset="0"/>
              </a:rPr>
              <a:t>Provincia: Carchi</a:t>
            </a:r>
          </a:p>
          <a:p>
            <a:pPr lvl="0"/>
            <a:r>
              <a:rPr lang="es-ES" sz="1600" b="1" dirty="0">
                <a:cs typeface="Times New Roman" panose="02020603050405020304" pitchFamily="18" charset="0"/>
              </a:rPr>
              <a:t>Cantón: Montufar</a:t>
            </a:r>
          </a:p>
          <a:p>
            <a:pPr lvl="0"/>
            <a:r>
              <a:rPr lang="es-ES" sz="1600" b="1" dirty="0">
                <a:cs typeface="Times New Roman" panose="02020603050405020304" pitchFamily="18" charset="0"/>
              </a:rPr>
              <a:t>Parroquia: </a:t>
            </a:r>
            <a:r>
              <a:rPr lang="es-EC" sz="1600" b="1" dirty="0" smtClean="0"/>
              <a:t>San José </a:t>
            </a:r>
            <a:endParaRPr lang="es-ES" sz="1600" b="1" dirty="0">
              <a:cs typeface="Times New Roman" panose="02020603050405020304" pitchFamily="18" charset="0"/>
            </a:endParaRPr>
          </a:p>
          <a:p>
            <a:pPr lvl="0"/>
            <a:r>
              <a:rPr lang="es-ES" sz="1600" b="1" dirty="0" smtClean="0">
                <a:cs typeface="Times New Roman" panose="02020603050405020304" pitchFamily="18" charset="0"/>
              </a:rPr>
              <a:t>Comunidad: </a:t>
            </a:r>
            <a:r>
              <a:rPr lang="es-ES" sz="1600" b="1" dirty="0">
                <a:cs typeface="Times New Roman" panose="02020603050405020304" pitchFamily="18" charset="0"/>
              </a:rPr>
              <a:t>El </a:t>
            </a:r>
            <a:r>
              <a:rPr lang="es-ES" sz="1600" b="1" dirty="0" smtClean="0">
                <a:cs typeface="Times New Roman" panose="02020603050405020304" pitchFamily="18" charset="0"/>
              </a:rPr>
              <a:t>Capulí</a:t>
            </a:r>
            <a:endParaRPr lang="es-EC" sz="1600" b="1" dirty="0"/>
          </a:p>
          <a:p>
            <a:pPr lvl="0"/>
            <a:r>
              <a:rPr lang="es-MX" sz="1600" b="1" dirty="0"/>
              <a:t>Altitud: 3451 </a:t>
            </a:r>
            <a:r>
              <a:rPr lang="es-MX" sz="1600" b="1" dirty="0" smtClean="0"/>
              <a:t>msnm en la parte  alta</a:t>
            </a:r>
          </a:p>
          <a:p>
            <a:pPr lvl="0"/>
            <a:r>
              <a:rPr lang="es-MX" sz="1600" b="1" dirty="0" smtClean="0"/>
              <a:t>2845 msnm en la parte baja </a:t>
            </a:r>
            <a:endParaRPr lang="es-EC" sz="1600" b="1" dirty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6" name="5 Imagen" descr="C:\Users\TOSHIBA\Desktop\VIVERO\MAPA BASE ACOMODAD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71" y="1335532"/>
            <a:ext cx="5612130" cy="3967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94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CONCENTRACIÓN DE </a:t>
            </a:r>
            <a:r>
              <a:rPr lang="es-ES" b="1" dirty="0" err="1" smtClean="0"/>
              <a:t>NITRatos</a:t>
            </a:r>
            <a:r>
              <a:rPr lang="es-ES" b="1" dirty="0" smtClean="0"/>
              <a:t> </a:t>
            </a:r>
            <a:r>
              <a:rPr lang="es-ES" b="1" dirty="0"/>
              <a:t>(</a:t>
            </a:r>
            <a:r>
              <a:rPr lang="es-CO" b="1" dirty="0"/>
              <a:t>Norma técnica Ecuatoriana INEN 1108-2010)</a:t>
            </a:r>
            <a:endParaRPr lang="es-EC" dirty="0"/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3777398772"/>
              </p:ext>
            </p:extLst>
          </p:nvPr>
        </p:nvGraphicFramePr>
        <p:xfrm>
          <a:off x="426720" y="1792224"/>
          <a:ext cx="11228832" cy="3998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294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3392" y="353568"/>
            <a:ext cx="10566400" cy="637350"/>
          </a:xfrm>
        </p:spPr>
        <p:txBody>
          <a:bodyPr/>
          <a:lstStyle/>
          <a:p>
            <a:pPr algn="just"/>
            <a:r>
              <a:rPr lang="es-EC" dirty="0"/>
              <a:t/>
            </a:r>
            <a:br>
              <a:rPr lang="es-EC" dirty="0"/>
            </a:br>
            <a:r>
              <a:rPr lang="es-EC" b="1" dirty="0" smtClean="0"/>
              <a:t>turbiedad</a:t>
            </a:r>
            <a:r>
              <a:rPr lang="es-ES" b="1" dirty="0"/>
              <a:t> (</a:t>
            </a:r>
            <a:r>
              <a:rPr lang="es-CO" b="1" dirty="0"/>
              <a:t>Norma técnica Ecuatoriana INEN 1108-2010</a:t>
            </a:r>
            <a:r>
              <a:rPr lang="es-CO" b="1" dirty="0" smtClean="0"/>
              <a:t>) </a:t>
            </a:r>
            <a:r>
              <a:rPr lang="es-EC" b="1" dirty="0" smtClean="0"/>
              <a:t> </a:t>
            </a:r>
            <a:endParaRPr lang="es-EC" b="1" dirty="0"/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3432539347"/>
              </p:ext>
            </p:extLst>
          </p:nvPr>
        </p:nvGraphicFramePr>
        <p:xfrm>
          <a:off x="658114" y="1255776"/>
          <a:ext cx="10863326" cy="4535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8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445287" y="410956"/>
            <a:ext cx="11010515" cy="113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sz="2400" dirty="0" smtClean="0"/>
              <a:t>PROPUESTA DE PROTECCIÓN Y MEJORAMIENTO DE LA CALIDAD DE AGUA DE LAS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sz="2400" dirty="0" smtClean="0"/>
              <a:t>FUENTES HÍDRICAS DEL SISTEMA DE AGUA POTABLE DE LA COMUNIDAD DE EL CAPULÍ</a:t>
            </a:r>
            <a:r>
              <a:rPr lang="es-ES" sz="2000" dirty="0" smtClean="0"/>
              <a:t>.</a:t>
            </a:r>
            <a:endParaRPr lang="es-EC" sz="2000" dirty="0">
              <a:latin typeface="Times New Roman"/>
              <a:ea typeface="Times New Roman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995867"/>
              </p:ext>
            </p:extLst>
          </p:nvPr>
        </p:nvGraphicFramePr>
        <p:xfrm>
          <a:off x="1341120" y="1497828"/>
          <a:ext cx="9680447" cy="444426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31241"/>
                <a:gridCol w="2993480"/>
                <a:gridCol w="3255726"/>
              </a:tblGrid>
              <a:tr h="8515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 smtClean="0">
                          <a:effectLst/>
                        </a:rPr>
                        <a:t>PROGRAMAS</a:t>
                      </a:r>
                      <a:endParaRPr lang="es-EC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 smtClean="0">
                          <a:effectLst/>
                        </a:rPr>
                        <a:t>PROYECTOS</a:t>
                      </a:r>
                      <a:endParaRPr lang="es-EC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 smtClean="0">
                          <a:effectLst/>
                        </a:rPr>
                        <a:t>RESPONSABLES</a:t>
                      </a:r>
                      <a:endParaRPr lang="es-EC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1281589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/>
                        </a:rPr>
                        <a:t>PROGRAMA DE PROTECCIÓN DE LAS VERTIENTES DE LAS CAPTACIONES DE AGUA</a:t>
                      </a:r>
                      <a:endParaRPr lang="es-EC" sz="2000" b="1" dirty="0">
                        <a:effectLst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Desarrollo </a:t>
                      </a:r>
                      <a:r>
                        <a:rPr lang="es-ES" sz="2000" dirty="0">
                          <a:effectLst/>
                        </a:rPr>
                        <a:t>y capacitación </a:t>
                      </a:r>
                      <a:r>
                        <a:rPr lang="es-ES" sz="2000" dirty="0" smtClean="0">
                          <a:effectLst/>
                        </a:rPr>
                        <a:t>comunitaria 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MAE</a:t>
                      </a:r>
                      <a:r>
                        <a:rPr lang="es-ES" sz="2000" dirty="0">
                          <a:effectLst/>
                        </a:rPr>
                        <a:t>, SENAGUA,MAGAP,GAD de </a:t>
                      </a:r>
                      <a:r>
                        <a:rPr lang="es-ES" sz="2000" dirty="0" err="1">
                          <a:effectLst/>
                        </a:rPr>
                        <a:t>Montúfar</a:t>
                      </a:r>
                      <a:r>
                        <a:rPr lang="es-ES" sz="2000" dirty="0">
                          <a:effectLst/>
                        </a:rPr>
                        <a:t>, </a:t>
                      </a:r>
                      <a:r>
                        <a:rPr lang="es-ES" sz="2000" dirty="0" err="1">
                          <a:effectLst/>
                        </a:rPr>
                        <a:t>Tesista</a:t>
                      </a:r>
                      <a:r>
                        <a:rPr lang="es-ES" sz="2000" dirty="0">
                          <a:effectLst/>
                        </a:rPr>
                        <a:t> Carlos Flores, JAAP</a:t>
                      </a:r>
                      <a:r>
                        <a:rPr lang="es-ES" sz="2000" dirty="0" smtClean="0">
                          <a:effectLst/>
                        </a:rPr>
                        <a:t>.</a:t>
                      </a:r>
                      <a:endParaRPr lang="es-EC" sz="2000" dirty="0">
                        <a:effectLst/>
                      </a:endParaRPr>
                    </a:p>
                  </a:txBody>
                  <a:tcPr marL="44450" marR="44450" marT="0" marB="0"/>
                </a:tc>
              </a:tr>
              <a:tr h="5143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Restauración </a:t>
                      </a:r>
                      <a:r>
                        <a:rPr lang="es-ES" sz="2000" dirty="0">
                          <a:effectLst/>
                        </a:rPr>
                        <a:t>Forestal</a:t>
                      </a:r>
                      <a:endParaRPr lang="es-EC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JAAP</a:t>
                      </a:r>
                      <a:r>
                        <a:rPr lang="es-ES" sz="2000" dirty="0">
                          <a:effectLst/>
                        </a:rPr>
                        <a:t>, GAD de </a:t>
                      </a:r>
                      <a:r>
                        <a:rPr lang="es-ES" sz="2000" dirty="0" err="1">
                          <a:effectLst/>
                        </a:rPr>
                        <a:t>Montúfar</a:t>
                      </a:r>
                      <a:r>
                        <a:rPr lang="es-ES" sz="2000" dirty="0">
                          <a:effectLst/>
                        </a:rPr>
                        <a:t>, MAE.</a:t>
                      </a:r>
                      <a:endParaRPr lang="es-EC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1144505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000" b="1" dirty="0" smtClean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effectLst/>
                        </a:rPr>
                        <a:t>PROGRAMA DE MEJORAMIENTO DE LA CALIDAD DE AGUA</a:t>
                      </a:r>
                      <a:endParaRPr lang="es-EC" sz="2000" b="1" dirty="0">
                        <a:effectLst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Implementación </a:t>
                      </a:r>
                      <a:r>
                        <a:rPr lang="es-ES" sz="2000" dirty="0">
                          <a:effectLst/>
                        </a:rPr>
                        <a:t>de un </a:t>
                      </a:r>
                      <a:r>
                        <a:rPr lang="es-ES" sz="2000" dirty="0" err="1" smtClean="0">
                          <a:effectLst/>
                        </a:rPr>
                        <a:t>desarenador</a:t>
                      </a:r>
                      <a:r>
                        <a:rPr lang="es-ES" sz="2000" baseline="0" dirty="0" smtClean="0">
                          <a:effectLst/>
                        </a:rPr>
                        <a:t> </a:t>
                      </a:r>
                      <a:r>
                        <a:rPr lang="es-ES" sz="2000" dirty="0" smtClean="0">
                          <a:effectLst/>
                        </a:rPr>
                        <a:t> </a:t>
                      </a:r>
                      <a:r>
                        <a:rPr lang="es-ES" sz="2000" dirty="0">
                          <a:effectLst/>
                        </a:rPr>
                        <a:t>en la captación de El Chicho</a:t>
                      </a:r>
                      <a:endParaRPr lang="es-EC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JAAP</a:t>
                      </a:r>
                      <a:r>
                        <a:rPr lang="es-ES" sz="2000" dirty="0">
                          <a:effectLst/>
                        </a:rPr>
                        <a:t>, SENAGUA,GAD de </a:t>
                      </a:r>
                      <a:r>
                        <a:rPr lang="es-ES" sz="2000" dirty="0" err="1">
                          <a:effectLst/>
                        </a:rPr>
                        <a:t>Montúfar</a:t>
                      </a:r>
                      <a:endParaRPr lang="es-EC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65209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Purificación </a:t>
                      </a:r>
                      <a:r>
                        <a:rPr lang="es-ES" sz="2000" dirty="0">
                          <a:effectLst/>
                        </a:rPr>
                        <a:t>de agua cruda en la planta de tratamiento</a:t>
                      </a:r>
                      <a:endParaRPr lang="es-EC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JAAP</a:t>
                      </a:r>
                      <a:r>
                        <a:rPr lang="es-ES" sz="2000" dirty="0">
                          <a:effectLst/>
                        </a:rPr>
                        <a:t>, GAD de </a:t>
                      </a:r>
                      <a:r>
                        <a:rPr lang="es-ES" sz="2000" dirty="0" err="1">
                          <a:effectLst/>
                        </a:rPr>
                        <a:t>Montúfar</a:t>
                      </a:r>
                      <a:r>
                        <a:rPr lang="es-ES" sz="2000" dirty="0">
                          <a:effectLst/>
                        </a:rPr>
                        <a:t>, SENAGUA.</a:t>
                      </a:r>
                      <a:endParaRPr lang="es-EC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27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9376" y="195072"/>
            <a:ext cx="10566400" cy="243840"/>
          </a:xfrm>
        </p:spPr>
        <p:txBody>
          <a:bodyPr/>
          <a:lstStyle/>
          <a:p>
            <a:r>
              <a:rPr lang="es-ES" b="1" dirty="0"/>
              <a:t>Proyecto de Desarrollo y Capacitación </a:t>
            </a:r>
            <a:r>
              <a:rPr lang="es-ES" b="1" dirty="0" smtClean="0"/>
              <a:t>comunitaria</a:t>
            </a:r>
            <a:endParaRPr lang="es-EC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717539"/>
              </p:ext>
            </p:extLst>
          </p:nvPr>
        </p:nvGraphicFramePr>
        <p:xfrm>
          <a:off x="719328" y="423718"/>
          <a:ext cx="10131552" cy="63227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8668"/>
                <a:gridCol w="2109892"/>
                <a:gridCol w="3793245"/>
                <a:gridCol w="508944"/>
                <a:gridCol w="1074483"/>
                <a:gridCol w="1036320"/>
              </a:tblGrid>
              <a:tr h="7729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PROYECTO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OBJETIVO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ACTIVIDADES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MESES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PRESUPUESTO</a:t>
                      </a:r>
                      <a:endParaRPr lang="es-EC" sz="16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 USD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SUMA USD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0" marB="0" anchor="ctr"/>
                </a:tc>
              </a:tr>
              <a:tr h="1257104">
                <a:tc rowSpan="4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DESARROLLO Y CAPACITACIÓN COMUNITARIA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Fortalecer organizacionalmente en educación ambiental</a:t>
                      </a:r>
                      <a:endParaRPr lang="es-EC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</a:rPr>
                        <a:t>Informar acerca de la incidencia de la agricultura y </a:t>
                      </a:r>
                      <a:r>
                        <a:rPr lang="es-ES" sz="1600" b="0" dirty="0" smtClean="0">
                          <a:effectLst/>
                        </a:rPr>
                        <a:t>ganadería </a:t>
                      </a:r>
                      <a:r>
                        <a:rPr lang="es-ES" sz="1600" b="0" dirty="0">
                          <a:effectLst/>
                        </a:rPr>
                        <a:t>sobre el sistema de agua potable</a:t>
                      </a:r>
                      <a:endParaRPr lang="es-EC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$ 150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$ </a:t>
                      </a:r>
                      <a:r>
                        <a:rPr lang="es-ES" sz="1600" dirty="0">
                          <a:effectLst/>
                        </a:rPr>
                        <a:t>1.400</a:t>
                      </a:r>
                      <a:endParaRPr lang="es-EC" sz="16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0" marB="0" anchor="ctr"/>
                </a:tc>
              </a:tr>
              <a:tr h="78526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effectLst/>
                        </a:rPr>
                        <a:t>Capacitación </a:t>
                      </a:r>
                      <a:r>
                        <a:rPr lang="es-ES" sz="1600" b="0" dirty="0">
                          <a:effectLst/>
                        </a:rPr>
                        <a:t>sobre la importancia de precautelar y cuidar el medio ambiente</a:t>
                      </a:r>
                      <a:endParaRPr lang="es-EC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$ 400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8381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Establecer sistema de ordenanzas públicas de manejo ambiental</a:t>
                      </a:r>
                      <a:endParaRPr lang="es-EC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Socializar e integrar a los usuarios de la Comunidad al Proyecto de </a:t>
                      </a:r>
                      <a:r>
                        <a:rPr lang="es-ES" sz="1600" dirty="0" smtClean="0">
                          <a:effectLst/>
                        </a:rPr>
                        <a:t>restauración </a:t>
                      </a:r>
                      <a:r>
                        <a:rPr lang="es-ES" sz="1600" dirty="0">
                          <a:effectLst/>
                        </a:rPr>
                        <a:t>forestal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$ 500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6852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Difundir las leyes de la Constitución de la República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$ 350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877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EC" sz="1600" dirty="0">
                        <a:effectLst/>
                        <a:latin typeface="Calibri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EC" sz="1600" dirty="0">
                        <a:effectLst/>
                        <a:latin typeface="Calibri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EC" sz="1600" dirty="0">
                        <a:effectLst/>
                        <a:latin typeface="Calibri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Subtotal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$1.232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0" marB="0" anchor="b"/>
                </a:tc>
              </a:tr>
              <a:tr h="5153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EC" sz="1600">
                        <a:effectLst/>
                        <a:latin typeface="Calibri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EC" sz="1600" dirty="0">
                        <a:effectLst/>
                        <a:latin typeface="Calibri"/>
                      </a:endParaRPr>
                    </a:p>
                  </a:txBody>
                  <a:tcPr marL="28573" marR="2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Imprevistos AL 12%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$ 168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0" marB="0" anchor="b"/>
                </a:tc>
              </a:tr>
              <a:tr h="268842"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18360" algn="l"/>
                        </a:tabLst>
                      </a:pPr>
                      <a:r>
                        <a:rPr lang="es-ES" sz="1200">
                          <a:effectLst/>
                        </a:rPr>
                        <a:t>TOTAL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18360" algn="l"/>
                        </a:tabLst>
                      </a:pPr>
                      <a:r>
                        <a:rPr lang="es-ES" sz="1200" dirty="0">
                          <a:effectLst/>
                        </a:rPr>
                        <a:t>$1.400      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3" marR="285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907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8416" y="103950"/>
            <a:ext cx="10566400" cy="505650"/>
          </a:xfrm>
        </p:spPr>
        <p:txBody>
          <a:bodyPr/>
          <a:lstStyle/>
          <a:p>
            <a:pPr algn="ctr"/>
            <a:r>
              <a:rPr lang="es-ES" b="1" dirty="0"/>
              <a:t>Proyecto de Restauración Forestal</a:t>
            </a:r>
            <a:endParaRPr lang="es-EC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747451"/>
              </p:ext>
            </p:extLst>
          </p:nvPr>
        </p:nvGraphicFramePr>
        <p:xfrm>
          <a:off x="268224" y="670561"/>
          <a:ext cx="11594592" cy="6352031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429925"/>
                <a:gridCol w="1909828"/>
                <a:gridCol w="1880445"/>
                <a:gridCol w="4368119"/>
                <a:gridCol w="470083"/>
                <a:gridCol w="780288"/>
                <a:gridCol w="755904"/>
              </a:tblGrid>
              <a:tr h="3216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3300"/>
                          </a:solidFill>
                          <a:effectLst/>
                        </a:rPr>
                        <a:t>PROYECTO</a:t>
                      </a:r>
                      <a:endParaRPr lang="es-EC" sz="16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299" marR="19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3300"/>
                          </a:solidFill>
                          <a:effectLst/>
                        </a:rPr>
                        <a:t>OBJETIVOS</a:t>
                      </a:r>
                      <a:endParaRPr lang="es-EC" sz="16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299" marR="1929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3300"/>
                          </a:solidFill>
                          <a:effectLst/>
                        </a:rPr>
                        <a:t>ACTIVIDADES</a:t>
                      </a:r>
                      <a:endParaRPr lang="es-EC" sz="16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299" marR="19299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003300"/>
                          </a:solidFill>
                          <a:effectLst/>
                        </a:rPr>
                        <a:t>TIM</a:t>
                      </a:r>
                      <a:endParaRPr lang="es-EC" sz="16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299" marR="19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003300"/>
                          </a:solidFill>
                          <a:effectLst/>
                        </a:rPr>
                        <a:t> </a:t>
                      </a:r>
                      <a:r>
                        <a:rPr lang="es-ES" sz="1600" dirty="0">
                          <a:solidFill>
                            <a:srgbClr val="003300"/>
                          </a:solidFill>
                          <a:effectLst/>
                        </a:rPr>
                        <a:t>USD</a:t>
                      </a:r>
                      <a:endParaRPr lang="es-EC" sz="16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299" marR="19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003300"/>
                          </a:solidFill>
                          <a:effectLst/>
                        </a:rPr>
                        <a:t> </a:t>
                      </a:r>
                      <a:r>
                        <a:rPr lang="es-ES" sz="1600" dirty="0">
                          <a:solidFill>
                            <a:srgbClr val="003300"/>
                          </a:solidFill>
                          <a:effectLst/>
                        </a:rPr>
                        <a:t>USD</a:t>
                      </a:r>
                      <a:endParaRPr lang="es-EC" sz="1600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299" marR="19299" marT="0" marB="0" anchor="ctr"/>
                </a:tc>
              </a:tr>
              <a:tr h="1377695">
                <a:tc row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Proyecto </a:t>
                      </a:r>
                      <a:r>
                        <a:rPr lang="es-ES" sz="1600" dirty="0">
                          <a:effectLst/>
                        </a:rPr>
                        <a:t>de Restauración Forestal con especies nativas</a:t>
                      </a:r>
                      <a:endParaRPr lang="es-EC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299" marR="192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Establecer el proyecto de restauración con plantas </a:t>
                      </a:r>
                      <a:r>
                        <a:rPr lang="es-ES" sz="1600" dirty="0" smtClean="0">
                          <a:effectLst/>
                        </a:rPr>
                        <a:t>nativas</a:t>
                      </a:r>
                      <a:br>
                        <a:rPr lang="es-ES" sz="1600" dirty="0" smtClean="0">
                          <a:effectLst/>
                        </a:rPr>
                      </a:b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299" marR="192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Negociación Y proceso de protección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299" marR="1929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Firma de compromiso entre municipio, ministerio de ambiente conjuntamente con la directiva de la junta de agua, propietarios de las fuentes hídricas para garantizar su conservación 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299" marR="19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3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299" marR="19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$ 100 </a:t>
                      </a:r>
                      <a:endParaRPr lang="es-EC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299" marR="19299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$ 3.300 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299" marR="19299" marT="0" marB="0" anchor="ctr"/>
                </a:tc>
              </a:tr>
              <a:tr h="56083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Salvaguardar las nacientes y captaciones de agua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299" marR="192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Georeferenciación del área a restaurar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299" marR="192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levantamiento planímetro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299" marR="19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6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299" marR="19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$ 1.000 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299" marR="19299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6563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Adquisición y trasporte de plantas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299" marR="192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Especies endémicas de los andes ecuatorianos,</a:t>
                      </a:r>
                      <a:br>
                        <a:rPr lang="es-ES" sz="1600" dirty="0">
                          <a:effectLst/>
                        </a:rPr>
                      </a:br>
                      <a:r>
                        <a:rPr lang="es-ES" sz="1600" dirty="0">
                          <a:effectLst/>
                        </a:rPr>
                        <a:t>como (</a:t>
                      </a:r>
                      <a:r>
                        <a:rPr lang="es-ES" sz="1600" b="0" i="1" dirty="0">
                          <a:effectLst/>
                        </a:rPr>
                        <a:t>Yagual, </a:t>
                      </a:r>
                      <a:r>
                        <a:rPr lang="es-ES" sz="1600" b="0" i="1" dirty="0" err="1" smtClean="0">
                          <a:effectLst/>
                        </a:rPr>
                        <a:t>Pumamaqui</a:t>
                      </a:r>
                      <a:r>
                        <a:rPr lang="es-ES" sz="1600" b="0" i="1" dirty="0">
                          <a:effectLst/>
                        </a:rPr>
                        <a:t>, Aliso, </a:t>
                      </a:r>
                      <a:r>
                        <a:rPr lang="es-ES" sz="1600" b="0" i="1" dirty="0" err="1" smtClean="0">
                          <a:effectLst/>
                        </a:rPr>
                        <a:t>Quishuar</a:t>
                      </a:r>
                      <a:r>
                        <a:rPr lang="es-ES" sz="1600" b="0" i="1" dirty="0" smtClean="0">
                          <a:effectLst/>
                        </a:rPr>
                        <a:t>,</a:t>
                      </a:r>
                      <a:r>
                        <a:rPr lang="es-ES" sz="1600" b="0" i="1" baseline="0" dirty="0" smtClean="0">
                          <a:effectLst/>
                        </a:rPr>
                        <a:t> </a:t>
                      </a:r>
                      <a:r>
                        <a:rPr lang="es-ES" sz="1600" b="0" i="1" dirty="0" smtClean="0">
                          <a:effectLst/>
                        </a:rPr>
                        <a:t>arrayan</a:t>
                      </a:r>
                      <a:r>
                        <a:rPr lang="es-ES" sz="1600" b="0" dirty="0">
                          <a:effectLst/>
                        </a:rPr>
                        <a:t>).</a:t>
                      </a:r>
                      <a:endParaRPr lang="es-EC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299" marR="19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299" marR="19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$ 1.000 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299" marR="19299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6152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Mejorar el paisaje natural y recuperación de áreas degradadas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299" marR="1929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Marcación y apertura de hoyos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299" marR="1929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El sistema de plantación será tres bolillo con distanciamiento de 3m x 3 m y con siguiente dimensión 0,40 x 0,40 x 0,40 m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299" marR="19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299" marR="19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$ 800 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299" marR="19299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348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Coordinación y seguimiento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299" marR="1929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El inicio, seguimiento y control del proceso de</a:t>
                      </a:r>
                      <a:br>
                        <a:rPr lang="es-ES" sz="1600" dirty="0">
                          <a:effectLst/>
                        </a:rPr>
                      </a:br>
                      <a:r>
                        <a:rPr lang="es-ES" sz="1600" dirty="0">
                          <a:effectLst/>
                        </a:rPr>
                        <a:t>reforestación y forestación, de plántulas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299" marR="19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6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299" marR="19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$ 400 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299" marR="19299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21605">
                <a:tc grid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98795" algn="l"/>
                        </a:tabLst>
                      </a:pPr>
                      <a:r>
                        <a:rPr lang="es-ES" sz="1200" dirty="0" err="1" smtClean="0">
                          <a:effectLst/>
                        </a:rPr>
                        <a:t>Subt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299" marR="192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98795" algn="l"/>
                        </a:tabLst>
                      </a:pPr>
                      <a:r>
                        <a:rPr lang="es-ES" sz="1200" dirty="0">
                          <a:effectLst/>
                        </a:rPr>
                        <a:t>$2.904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299" marR="19299" marT="0" marB="0"/>
                </a:tc>
              </a:tr>
              <a:tr h="327536">
                <a:tc grid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98795" algn="l"/>
                        </a:tabLst>
                      </a:pPr>
                      <a:r>
                        <a:rPr lang="es-ES" sz="1050" dirty="0">
                          <a:effectLst/>
                        </a:rPr>
                        <a:t>IVA 12%</a:t>
                      </a:r>
                      <a:endParaRPr lang="es-EC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299" marR="192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98795" algn="l"/>
                        </a:tabLst>
                      </a:pPr>
                      <a:r>
                        <a:rPr lang="es-ES" sz="1200" dirty="0">
                          <a:effectLst/>
                        </a:rPr>
                        <a:t>$396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299" marR="19299" marT="0" marB="0"/>
                </a:tc>
              </a:tr>
              <a:tr h="321605">
                <a:tc grid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98795" algn="l"/>
                        </a:tabLst>
                      </a:pPr>
                      <a:r>
                        <a:rPr lang="es-ES" sz="1200" dirty="0" smtClean="0">
                          <a:effectLst/>
                        </a:rPr>
                        <a:t>TOT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299" marR="192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98795" algn="l"/>
                        </a:tabLst>
                      </a:pPr>
                      <a:r>
                        <a:rPr lang="es-ES" sz="1200" dirty="0">
                          <a:effectLst/>
                        </a:rPr>
                        <a:t>$3.300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299" marR="1929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35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mapa restauracion foresta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6" y="243840"/>
            <a:ext cx="11033760" cy="6352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088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0688" y="170688"/>
            <a:ext cx="11935968" cy="844614"/>
          </a:xfrm>
        </p:spPr>
        <p:txBody>
          <a:bodyPr/>
          <a:lstStyle/>
          <a:p>
            <a:pPr algn="just"/>
            <a:r>
              <a:rPr lang="es-ES" sz="2400" b="1" dirty="0"/>
              <a:t>Proyecto de implementación de un </a:t>
            </a:r>
            <a:r>
              <a:rPr lang="es-ES" sz="2400" b="1" dirty="0" err="1"/>
              <a:t>desarenador</a:t>
            </a:r>
            <a:r>
              <a:rPr lang="es-ES" sz="2400" b="1" dirty="0"/>
              <a:t> para reducir la turbiedad  del agua  en la captación de El Chicho</a:t>
            </a:r>
            <a:endParaRPr lang="es-EC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438912" y="1206632"/>
            <a:ext cx="542544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s-ES" sz="1600" b="1" dirty="0"/>
              <a:t>Cálculo de la demanda</a:t>
            </a:r>
            <a:endParaRPr lang="es-EC" sz="1600" dirty="0"/>
          </a:p>
          <a:p>
            <a:r>
              <a:rPr lang="es-ES" sz="1600" b="1" dirty="0"/>
              <a:t> </a:t>
            </a:r>
            <a:endParaRPr lang="es-EC" sz="1600" dirty="0"/>
          </a:p>
          <a:p>
            <a:r>
              <a:rPr lang="es-ES" sz="1600" dirty="0" err="1"/>
              <a:t>Pf</a:t>
            </a:r>
            <a:r>
              <a:rPr lang="es-ES" sz="1600" dirty="0"/>
              <a:t>: Población futuro de diseño (</a:t>
            </a:r>
            <a:r>
              <a:rPr lang="es-ES" sz="1600" dirty="0" err="1"/>
              <a:t>hab</a:t>
            </a:r>
            <a:r>
              <a:rPr lang="es-ES" sz="1600" dirty="0"/>
              <a:t>)=</a:t>
            </a:r>
            <a:r>
              <a:rPr lang="es-ES" sz="1600" dirty="0" err="1"/>
              <a:t>Pa</a:t>
            </a:r>
            <a:r>
              <a:rPr lang="es-ES" sz="1600" dirty="0"/>
              <a:t>(1+i/100)ᶯ= 2113 </a:t>
            </a:r>
            <a:r>
              <a:rPr lang="es-ES" sz="1600" dirty="0" err="1"/>
              <a:t>hab</a:t>
            </a:r>
            <a:endParaRPr lang="es-EC" sz="1600" dirty="0"/>
          </a:p>
          <a:p>
            <a:r>
              <a:rPr lang="es-ES" sz="1600" dirty="0" err="1"/>
              <a:t>Cmd</a:t>
            </a:r>
            <a:r>
              <a:rPr lang="es-ES" sz="1600" dirty="0"/>
              <a:t>: Consumo medio diario (</a:t>
            </a:r>
            <a:r>
              <a:rPr lang="es-ES" sz="1600" dirty="0" err="1"/>
              <a:t>lt</a:t>
            </a:r>
            <a:r>
              <a:rPr lang="es-ES" sz="1600" dirty="0"/>
              <a:t>/s)= </a:t>
            </a:r>
            <a:r>
              <a:rPr lang="es-ES" sz="1600" dirty="0" err="1"/>
              <a:t>Pf</a:t>
            </a:r>
            <a:r>
              <a:rPr lang="es-ES" sz="1600" dirty="0"/>
              <a:t> D/86400=1.76lt/s</a:t>
            </a:r>
            <a:endParaRPr lang="es-EC" sz="1600" dirty="0"/>
          </a:p>
          <a:p>
            <a:r>
              <a:rPr lang="es-ES" sz="1600" dirty="0" err="1"/>
              <a:t>CMD:Consumo</a:t>
            </a:r>
            <a:r>
              <a:rPr lang="es-ES" sz="1600" dirty="0"/>
              <a:t> máximo diario (</a:t>
            </a:r>
            <a:r>
              <a:rPr lang="es-ES" sz="1600" dirty="0" err="1"/>
              <a:t>lt</a:t>
            </a:r>
            <a:r>
              <a:rPr lang="es-ES" sz="1600" dirty="0"/>
              <a:t>/s) =</a:t>
            </a:r>
            <a:r>
              <a:rPr lang="es-ES" sz="1600" dirty="0" err="1"/>
              <a:t>Fact</a:t>
            </a:r>
            <a:r>
              <a:rPr lang="es-ES" sz="1600" dirty="0"/>
              <a:t>(1.2-1.5)</a:t>
            </a:r>
            <a:r>
              <a:rPr lang="es-ES" sz="1600" dirty="0" err="1"/>
              <a:t>xcmd</a:t>
            </a:r>
            <a:r>
              <a:rPr lang="es-ES" sz="1600" dirty="0"/>
              <a:t>=2.20lt/s</a:t>
            </a:r>
            <a:endParaRPr lang="es-EC" sz="1600" dirty="0"/>
          </a:p>
          <a:p>
            <a:r>
              <a:rPr lang="es-ES" sz="1600" dirty="0"/>
              <a:t> (Sumado  el volumen de incendio en caso de ser aplicable)</a:t>
            </a:r>
            <a:endParaRPr lang="es-EC" sz="1600" dirty="0"/>
          </a:p>
          <a:p>
            <a:r>
              <a:rPr lang="es-ES" sz="1600" dirty="0"/>
              <a:t> </a:t>
            </a:r>
            <a:endParaRPr lang="es-EC" sz="1600" dirty="0"/>
          </a:p>
          <a:p>
            <a:r>
              <a:rPr lang="es-ES" sz="1600" dirty="0" err="1"/>
              <a:t>Qcap</a:t>
            </a:r>
            <a:r>
              <a:rPr lang="es-ES" sz="1600" dirty="0"/>
              <a:t>: Caudal de diseño de la captación (</a:t>
            </a:r>
            <a:r>
              <a:rPr lang="es-ES" sz="1600" dirty="0" err="1"/>
              <a:t>lt</a:t>
            </a:r>
            <a:r>
              <a:rPr lang="es-ES" sz="1600" dirty="0"/>
              <a:t>/s)=1.2 CMD=3.64lt/s</a:t>
            </a:r>
            <a:endParaRPr lang="es-EC" sz="1600" dirty="0"/>
          </a:p>
          <a:p>
            <a:r>
              <a:rPr lang="es-ES" sz="1600" dirty="0" err="1"/>
              <a:t>Qcnd</a:t>
            </a:r>
            <a:r>
              <a:rPr lang="es-ES" sz="1600" dirty="0"/>
              <a:t>: Caudal de diseño de la conducción (</a:t>
            </a:r>
            <a:r>
              <a:rPr lang="es-ES" sz="1600" dirty="0" err="1"/>
              <a:t>lt</a:t>
            </a:r>
            <a:r>
              <a:rPr lang="es-ES" sz="1600" dirty="0"/>
              <a:t>/s)=1.1CMD2.42 </a:t>
            </a:r>
            <a:r>
              <a:rPr lang="es-ES" sz="1600" dirty="0" err="1"/>
              <a:t>lt</a:t>
            </a:r>
            <a:r>
              <a:rPr lang="es-ES" sz="1600" dirty="0"/>
              <a:t>/s</a:t>
            </a:r>
            <a:endParaRPr lang="es-EC" sz="1600" dirty="0"/>
          </a:p>
          <a:p>
            <a:r>
              <a:rPr lang="es-ES" sz="1600" dirty="0" err="1"/>
              <a:t>Qtrt:Caudal</a:t>
            </a:r>
            <a:r>
              <a:rPr lang="es-ES" sz="1600" dirty="0"/>
              <a:t> de diseño del tratamiento (</a:t>
            </a:r>
            <a:r>
              <a:rPr lang="es-ES" sz="1600" dirty="0" err="1"/>
              <a:t>lt</a:t>
            </a:r>
            <a:r>
              <a:rPr lang="es-ES" sz="1600" dirty="0"/>
              <a:t>/s)=1.1 CMD=2.42 </a:t>
            </a:r>
            <a:r>
              <a:rPr lang="es-ES" sz="1600" dirty="0" err="1"/>
              <a:t>lt</a:t>
            </a:r>
            <a:r>
              <a:rPr lang="es-ES" sz="1600" dirty="0"/>
              <a:t>/s</a:t>
            </a:r>
            <a:endParaRPr lang="es-EC" sz="1600" dirty="0"/>
          </a:p>
          <a:p>
            <a:r>
              <a:rPr lang="es-ES" sz="1600" dirty="0" err="1"/>
              <a:t>Qdis</a:t>
            </a:r>
            <a:r>
              <a:rPr lang="es-ES" sz="1600" dirty="0"/>
              <a:t>: caudal de diseño de la distribución (</a:t>
            </a:r>
            <a:r>
              <a:rPr lang="es-ES" sz="1600" dirty="0" err="1"/>
              <a:t>lt</a:t>
            </a:r>
            <a:r>
              <a:rPr lang="es-ES" sz="1600" dirty="0"/>
              <a:t>/s)= el mayor de </a:t>
            </a:r>
            <a:r>
              <a:rPr lang="es-ES" sz="1600" dirty="0" err="1"/>
              <a:t>Cmh</a:t>
            </a:r>
            <a:r>
              <a:rPr lang="es-ES" sz="1600" dirty="0"/>
              <a:t> ó </a:t>
            </a:r>
            <a:r>
              <a:rPr lang="es-ES" sz="1600" dirty="0" err="1"/>
              <a:t>Ficmd+Qi</a:t>
            </a:r>
            <a:r>
              <a:rPr lang="es-ES" sz="1600" dirty="0"/>
              <a:t>=5.28 </a:t>
            </a:r>
            <a:r>
              <a:rPr lang="es-ES" sz="1600" dirty="0" err="1"/>
              <a:t>lt</a:t>
            </a:r>
            <a:r>
              <a:rPr lang="es-ES" sz="1600" dirty="0"/>
              <a:t>/s</a:t>
            </a:r>
            <a:endParaRPr lang="es-EC" sz="1600" dirty="0"/>
          </a:p>
          <a:p>
            <a:r>
              <a:rPr lang="es-ES" sz="1100" b="1" dirty="0"/>
              <a:t> </a:t>
            </a:r>
            <a:endParaRPr lang="es-EC" sz="1100" dirty="0"/>
          </a:p>
          <a:p>
            <a:r>
              <a:rPr lang="es-ES" sz="1100" dirty="0"/>
              <a:t> </a:t>
            </a:r>
            <a:endParaRPr lang="es-EC" sz="1100" dirty="0"/>
          </a:p>
        </p:txBody>
      </p:sp>
      <p:sp>
        <p:nvSpPr>
          <p:cNvPr id="6" name="5 Rectángulo"/>
          <p:cNvSpPr/>
          <p:nvPr/>
        </p:nvSpPr>
        <p:spPr>
          <a:xfrm>
            <a:off x="6096000" y="1153680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s-ES" sz="1600" b="1" dirty="0"/>
              <a:t>Cálculos de tanques del </a:t>
            </a:r>
            <a:r>
              <a:rPr lang="es-ES" sz="1600" b="1" dirty="0" err="1"/>
              <a:t>sedimentador</a:t>
            </a:r>
            <a:endParaRPr lang="es-EC" sz="1600" dirty="0"/>
          </a:p>
          <a:p>
            <a:r>
              <a:rPr lang="es-ES" sz="1600" dirty="0"/>
              <a:t> </a:t>
            </a:r>
            <a:endParaRPr lang="es-EC" sz="1600" dirty="0"/>
          </a:p>
          <a:p>
            <a:r>
              <a:rPr lang="es-ES" sz="1600" dirty="0" err="1"/>
              <a:t>Tr</a:t>
            </a:r>
            <a:r>
              <a:rPr lang="es-ES" sz="1600" dirty="0"/>
              <a:t>: tiempo de retención [min]=30.00 min</a:t>
            </a:r>
            <a:endParaRPr lang="es-EC" sz="1600" dirty="0"/>
          </a:p>
          <a:p>
            <a:r>
              <a:rPr lang="es-ES" sz="1600" dirty="0"/>
              <a:t>a: Ancho del tanque sin paredes intermedias [min]=0.6</a:t>
            </a:r>
            <a:endParaRPr lang="es-EC" sz="1600" dirty="0"/>
          </a:p>
          <a:p>
            <a:r>
              <a:rPr lang="es-ES" sz="1600" dirty="0"/>
              <a:t>h: Profundidad </a:t>
            </a:r>
            <a:r>
              <a:rPr lang="es-ES" sz="1600" dirty="0" err="1"/>
              <a:t>minima</a:t>
            </a:r>
            <a:r>
              <a:rPr lang="es-ES" sz="1600" dirty="0"/>
              <a:t> de agua en el tanque de 0.75 a 1.0[min]= 1</a:t>
            </a:r>
            <a:endParaRPr lang="es-EC" sz="1600" dirty="0"/>
          </a:p>
          <a:p>
            <a:r>
              <a:rPr lang="es-ES" sz="1600" dirty="0"/>
              <a:t># de compartimientos internos=1</a:t>
            </a:r>
            <a:endParaRPr lang="es-EC" sz="1600" dirty="0"/>
          </a:p>
          <a:p>
            <a:r>
              <a:rPr lang="es-ES" sz="1600" dirty="0"/>
              <a:t> </a:t>
            </a:r>
            <a:endParaRPr lang="es-EC" sz="1600" dirty="0"/>
          </a:p>
          <a:p>
            <a:r>
              <a:rPr lang="es-ES" sz="1600" dirty="0" smtClean="0"/>
              <a:t>C</a:t>
            </a:r>
            <a:r>
              <a:rPr lang="es-ES" sz="1600" dirty="0"/>
              <a:t>: Capacidad [</a:t>
            </a:r>
            <a:r>
              <a:rPr lang="es-ES" sz="1600" dirty="0" err="1"/>
              <a:t>lt</a:t>
            </a:r>
            <a:r>
              <a:rPr lang="es-ES" sz="1600" dirty="0"/>
              <a:t>]= 4754.03 </a:t>
            </a:r>
            <a:r>
              <a:rPr lang="es-ES" sz="1600" dirty="0" err="1"/>
              <a:t>lt</a:t>
            </a:r>
            <a:endParaRPr lang="es-EC" sz="1600" dirty="0"/>
          </a:p>
          <a:p>
            <a:r>
              <a:rPr lang="es-ES" sz="1600" dirty="0"/>
              <a:t>X: Ancho de un compartimiento [m] &gt;0.60 por limpieza=0.60</a:t>
            </a:r>
            <a:endParaRPr lang="es-EC" sz="1600" dirty="0"/>
          </a:p>
          <a:p>
            <a:r>
              <a:rPr lang="es-ES" sz="1600" dirty="0"/>
              <a:t> </a:t>
            </a:r>
            <a:endParaRPr lang="es-EC" sz="1600" dirty="0"/>
          </a:p>
          <a:p>
            <a:r>
              <a:rPr lang="es-ES" sz="1600" dirty="0"/>
              <a:t>L: </a:t>
            </a:r>
            <a:r>
              <a:rPr lang="es-ES" sz="1600" dirty="0" err="1"/>
              <a:t>Longuitud</a:t>
            </a:r>
            <a:r>
              <a:rPr lang="es-ES" sz="1600" dirty="0"/>
              <a:t> del tanque calculada[m]=4x=7.92</a:t>
            </a:r>
            <a:endParaRPr lang="es-EC" sz="1600" dirty="0"/>
          </a:p>
          <a:p>
            <a:r>
              <a:rPr lang="es-ES" sz="1600" dirty="0" err="1"/>
              <a:t>Vf:Comprobacion</a:t>
            </a:r>
            <a:r>
              <a:rPr lang="es-ES" sz="1600" dirty="0"/>
              <a:t> de la velocidad de </a:t>
            </a:r>
            <a:r>
              <a:rPr lang="es-ES" sz="1600" dirty="0" err="1"/>
              <a:t>fujo</a:t>
            </a:r>
            <a:r>
              <a:rPr lang="es-ES" sz="1600" dirty="0"/>
              <a:t> [cm/s] [&lt;0.50 cm/s]=0.44</a:t>
            </a:r>
            <a:endParaRPr lang="es-EC" sz="1600" dirty="0"/>
          </a:p>
          <a:p>
            <a:r>
              <a:rPr lang="es-ES" sz="1600" dirty="0" err="1"/>
              <a:t>Vf</a:t>
            </a:r>
            <a:r>
              <a:rPr lang="es-ES" sz="1600" dirty="0"/>
              <a:t>=</a:t>
            </a:r>
            <a:r>
              <a:rPr lang="es-ES" sz="1600" dirty="0" err="1"/>
              <a:t>Qcap</a:t>
            </a:r>
            <a:r>
              <a:rPr lang="es-ES" sz="1600" dirty="0"/>
              <a:t>/(</a:t>
            </a:r>
            <a:r>
              <a:rPr lang="es-ES" sz="1600" dirty="0" err="1"/>
              <a:t>xh</a:t>
            </a:r>
            <a:r>
              <a:rPr lang="es-ES" sz="1600" dirty="0"/>
              <a:t>)</a:t>
            </a:r>
            <a:endParaRPr lang="es-EC" sz="1600" dirty="0"/>
          </a:p>
          <a:p>
            <a:r>
              <a:rPr lang="es-ES" sz="1600" dirty="0"/>
              <a:t> </a:t>
            </a:r>
            <a:endParaRPr lang="es-EC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1600" b="1" dirty="0"/>
              <a:t>Tanque </a:t>
            </a:r>
            <a:r>
              <a:rPr lang="es-ES" sz="1600" b="1" dirty="0" err="1"/>
              <a:t>rompepresión</a:t>
            </a:r>
            <a:r>
              <a:rPr lang="es-ES" sz="1600" b="1" dirty="0"/>
              <a:t> </a:t>
            </a:r>
            <a:endParaRPr lang="es-EC" sz="1600" dirty="0"/>
          </a:p>
          <a:p>
            <a:r>
              <a:rPr lang="es-ES" sz="1600" dirty="0"/>
              <a:t> </a:t>
            </a:r>
            <a:endParaRPr lang="es-EC" sz="1600" dirty="0"/>
          </a:p>
          <a:p>
            <a:r>
              <a:rPr lang="es-ES" sz="1600" dirty="0"/>
              <a:t>No existe una capacidad mínima requerida para un tanque  </a:t>
            </a:r>
            <a:r>
              <a:rPr lang="es-ES" sz="1600" dirty="0" err="1"/>
              <a:t>rompepresión</a:t>
            </a:r>
            <a:endParaRPr lang="es-EC" sz="1600" dirty="0"/>
          </a:p>
          <a:p>
            <a:r>
              <a:rPr lang="es-ES" sz="1600" dirty="0"/>
              <a:t>Se utiliza un diseño típico de un tanque rompe </a:t>
            </a:r>
            <a:r>
              <a:rPr lang="es-ES" sz="1600" dirty="0" smtClean="0"/>
              <a:t>presión</a:t>
            </a:r>
            <a:endParaRPr lang="es-EC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Rectángulo"/>
              <p:cNvSpPr/>
              <p:nvPr/>
            </p:nvSpPr>
            <p:spPr>
              <a:xfrm>
                <a:off x="524256" y="4364287"/>
                <a:ext cx="3840480" cy="22628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es-ES" sz="1400" b="1" dirty="0"/>
                  <a:t>Calculo de la captación </a:t>
                </a:r>
                <a:endParaRPr lang="es-EC" sz="1400" dirty="0"/>
              </a:p>
              <a:p>
                <a:r>
                  <a:rPr lang="es-ES" sz="1400" dirty="0"/>
                  <a:t>Datos:</a:t>
                </a:r>
                <a:endParaRPr lang="es-EC" sz="1400" dirty="0"/>
              </a:p>
              <a:p>
                <a:r>
                  <a:rPr lang="es-ES" sz="1400" dirty="0"/>
                  <a:t>Vi: velocidad de ingreso a la captación (&lt;m/s)= 0.1m/s</a:t>
                </a:r>
                <a:endParaRPr lang="es-EC" sz="1400" dirty="0"/>
              </a:p>
              <a:p>
                <a:r>
                  <a:rPr lang="es-ES" sz="1400" dirty="0" err="1" smtClean="0"/>
                  <a:t>Qc</a:t>
                </a:r>
                <a:r>
                  <a:rPr lang="es-ES" sz="1400" dirty="0"/>
                  <a:t>: Caudal de la captación (</a:t>
                </a:r>
                <a:r>
                  <a:rPr lang="es-ES" sz="1400" dirty="0" err="1"/>
                  <a:t>lt</a:t>
                </a:r>
                <a:r>
                  <a:rPr lang="es-ES" sz="1400" dirty="0"/>
                  <a:t>/s)=264lt/s </a:t>
                </a:r>
                <a:endParaRPr lang="es-EC" sz="1400" dirty="0"/>
              </a:p>
              <a:p>
                <a:r>
                  <a:rPr lang="es-ES" sz="1400" dirty="0"/>
                  <a:t>Cálculos:</a:t>
                </a:r>
                <a:endParaRPr lang="es-EC" sz="1400" dirty="0"/>
              </a:p>
              <a:p>
                <a:r>
                  <a:rPr lang="es-ES" sz="1400" dirty="0"/>
                  <a:t>Ac=área de captación =</a:t>
                </a:r>
                <a:r>
                  <a:rPr lang="es-ES" sz="1400" dirty="0" err="1"/>
                  <a:t>Qc</a:t>
                </a:r>
                <a:r>
                  <a:rPr lang="es-ES" sz="1400" dirty="0"/>
                  <a:t>/Vi=0.0164m²</a:t>
                </a:r>
                <a:endParaRPr lang="es-EC" sz="1400" dirty="0"/>
              </a:p>
              <a:p>
                <a:r>
                  <a:rPr lang="es-ES" sz="1400" dirty="0"/>
                  <a:t>Dm: Dimensión </a:t>
                </a:r>
                <a:r>
                  <a:rPr lang="es-ES" sz="1400" dirty="0" smtClean="0"/>
                  <a:t>mínima</a:t>
                </a:r>
                <a:r>
                  <a:rPr lang="es-EC" sz="1400" dirty="0" smtClean="0"/>
                  <a:t> </a:t>
                </a:r>
                <a:r>
                  <a:rPr lang="es-ES" sz="1400" dirty="0" smtClean="0"/>
                  <a:t>=</a:t>
                </a:r>
                <a14:m>
                  <m:oMath xmlns:m="http://schemas.openxmlformats.org/officeDocument/2006/math">
                    <m:r>
                      <a:rPr lang="es-ES" sz="1400" i="1">
                        <a:latin typeface="Cambria Math"/>
                      </a:rPr>
                      <m:t>√(4</m:t>
                    </m:r>
                    <m:r>
                      <a:rPr lang="es-ES" sz="1400" i="1">
                        <a:latin typeface="Cambria Math"/>
                      </a:rPr>
                      <m:t>𝐴𝑐</m:t>
                    </m:r>
                    <m:r>
                      <a:rPr lang="es-ES" sz="1400" i="1">
                        <a:latin typeface="Cambria Math"/>
                      </a:rPr>
                      <m:t>/</m:t>
                    </m:r>
                    <m:r>
                      <a:rPr lang="es-ES" sz="1400" i="1">
                        <a:latin typeface="Cambria Math"/>
                      </a:rPr>
                      <m:t>𝜋</m:t>
                    </m:r>
                    <m:r>
                      <a:rPr lang="es-ES" sz="1400" i="1">
                        <a:latin typeface="Cambria Math"/>
                      </a:rPr>
                      <m:t>)</m:t>
                    </m:r>
                  </m:oMath>
                </a14:m>
                <a:r>
                  <a:rPr lang="es-ES" sz="1400" dirty="0"/>
                  <a:t>  0.=</a:t>
                </a:r>
                <a:r>
                  <a:rPr lang="es-ES" sz="1400" dirty="0" smtClean="0"/>
                  <a:t>18m</a:t>
                </a:r>
                <a:endParaRPr lang="es-EC" sz="1400" dirty="0"/>
              </a:p>
              <a:p>
                <a:r>
                  <a:rPr lang="es-ES" sz="1400" dirty="0"/>
                  <a:t>Ancho del cajón= 2Dm&gt;0.6 0.60m</a:t>
                </a:r>
                <a:endParaRPr lang="es-EC" sz="1400" dirty="0"/>
              </a:p>
              <a:p>
                <a:r>
                  <a:rPr lang="es-ES" sz="1400" dirty="0"/>
                  <a:t>Longitud del cajón=3Anchocajon &gt;0.6m     1.80m</a:t>
                </a:r>
                <a:endParaRPr lang="es-EC" sz="1400" dirty="0"/>
              </a:p>
              <a:p>
                <a:r>
                  <a:rPr lang="es-ES" sz="1400" dirty="0"/>
                  <a:t>Altura del cajón=3 Dm&gt;0.6m	           0.60m	</a:t>
                </a:r>
                <a:endParaRPr lang="es-EC" sz="1400" dirty="0"/>
              </a:p>
            </p:txBody>
          </p:sp>
        </mc:Choice>
        <mc:Fallback xmlns="">
          <p:sp>
            <p:nvSpPr>
              <p:cNvPr id="7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56" y="4364287"/>
                <a:ext cx="3840480" cy="2262864"/>
              </a:xfrm>
              <a:prstGeom prst="rect">
                <a:avLst/>
              </a:prstGeom>
              <a:blipFill rotWithShape="1">
                <a:blip r:embed="rId2"/>
                <a:stretch>
                  <a:fillRect l="-317" t="-270" b="-161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324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73760" y="262446"/>
            <a:ext cx="10566400" cy="1143000"/>
          </a:xfrm>
        </p:spPr>
        <p:txBody>
          <a:bodyPr/>
          <a:lstStyle/>
          <a:p>
            <a:pPr lvl="0" algn="ctr"/>
            <a:r>
              <a:rPr lang="es-ES" b="1" dirty="0"/>
              <a:t>Diseño del modelo del </a:t>
            </a:r>
            <a:r>
              <a:rPr lang="es-ES" b="1" dirty="0" err="1"/>
              <a:t>desarenador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pic>
        <p:nvPicPr>
          <p:cNvPr id="3" name="2 Imagen"/>
          <p:cNvPicPr/>
          <p:nvPr/>
        </p:nvPicPr>
        <p:blipFill rotWithShape="1">
          <a:blip r:embed="rId2"/>
          <a:srcRect l="9755" t="30324" r="32470" b="13455"/>
          <a:stretch/>
        </p:blipFill>
        <p:spPr bwMode="auto">
          <a:xfrm>
            <a:off x="3396615" y="1060704"/>
            <a:ext cx="5979034" cy="56083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854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4032" y="134112"/>
            <a:ext cx="10566400" cy="804672"/>
          </a:xfrm>
        </p:spPr>
        <p:txBody>
          <a:bodyPr/>
          <a:lstStyle/>
          <a:p>
            <a:pPr algn="just"/>
            <a:r>
              <a:rPr lang="es-ES" sz="1800" dirty="0"/>
              <a:t>Proyecto de purificación de agua cruda en la planta de tratamiento a partir de columnas de intercambio iónico en la Comunidad de “El Capulí”.</a:t>
            </a:r>
            <a:endParaRPr lang="es-EC" sz="18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825211"/>
              </p:ext>
            </p:extLst>
          </p:nvPr>
        </p:nvGraphicFramePr>
        <p:xfrm>
          <a:off x="109728" y="1107207"/>
          <a:ext cx="11960352" cy="59550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7360"/>
                <a:gridCol w="2393952"/>
                <a:gridCol w="2455505"/>
                <a:gridCol w="3198998"/>
                <a:gridCol w="688231"/>
                <a:gridCol w="599015"/>
                <a:gridCol w="617291"/>
              </a:tblGrid>
              <a:tr h="4960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PROYECTO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359" marR="253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OBJETIVOS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359" marR="2535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ACTIVIDADES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359" marR="25359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MESES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359" marR="253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 </a:t>
                      </a:r>
                      <a:r>
                        <a:rPr lang="es-ES" sz="1400" dirty="0">
                          <a:effectLst/>
                        </a:rPr>
                        <a:t>USD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359" marR="253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 </a:t>
                      </a:r>
                      <a:r>
                        <a:rPr lang="es-ES" sz="1400" dirty="0">
                          <a:effectLst/>
                        </a:rPr>
                        <a:t>USD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359" marR="25359" marT="0" marB="0" anchor="ctr"/>
                </a:tc>
              </a:tr>
              <a:tr h="1274064">
                <a:tc row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effectLst/>
                        </a:rPr>
                        <a:t>IMPLEMENTACIÓN DE UN SISTEMA DE PURIFICACIÓN DE AGUA A PARTIR DE COLUMNAS DE INTERCAMBIO IÓNICO </a:t>
                      </a:r>
                      <a:endParaRPr lang="es-EC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359" marR="25359" marT="0" marB="0"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1600" dirty="0">
                          <a:effectLst/>
                        </a:rPr>
                        <a:t>Gestionar la implementación del </a:t>
                      </a:r>
                      <a:r>
                        <a:rPr lang="es-ES" sz="1600" dirty="0" err="1" smtClean="0">
                          <a:effectLst/>
                        </a:rPr>
                        <a:t>desarenador</a:t>
                      </a:r>
                      <a:r>
                        <a:rPr lang="es-ES" sz="1600" dirty="0">
                          <a:effectLst/>
                        </a:rPr>
                        <a:t/>
                      </a:r>
                      <a:br>
                        <a:rPr lang="es-ES" sz="1600" dirty="0">
                          <a:effectLst/>
                        </a:rPr>
                      </a:b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359" marR="25359" marT="0" marB="0"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1400" dirty="0">
                          <a:effectLst/>
                        </a:rPr>
                        <a:t>Firma de compromiso entre municipio, ministerio de ambiente conjuntamente con la directiva de la junta de agua.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359" marR="25359" marT="0" marB="0"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1600" dirty="0">
                          <a:effectLst/>
                        </a:rPr>
                        <a:t>Socialización de la propuesta con comuneros y entidades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359" marR="253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359" marR="253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$ 100 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359" marR="25359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$ 7.500 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359" marR="25359" marT="0" marB="0" anchor="ctr"/>
                </a:tc>
              </a:tr>
              <a:tr h="76923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1600" dirty="0">
                          <a:effectLst/>
                        </a:rPr>
                        <a:t>Fomentar la construcción del sistema de purificación de agua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359" marR="25359" marT="0" marB="0"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1600" dirty="0">
                          <a:effectLst/>
                        </a:rPr>
                        <a:t>Contratación de una entidad especializada en análisis físico químicos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359" marR="25359" marT="0" marB="0"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1600" dirty="0">
                          <a:effectLst/>
                        </a:rPr>
                        <a:t>Manejo y control de los parámetros físico </a:t>
                      </a:r>
                      <a:r>
                        <a:rPr lang="es-ES" sz="1600" dirty="0" err="1">
                          <a:effectLst/>
                        </a:rPr>
                        <a:t>químicos,de</a:t>
                      </a:r>
                      <a:r>
                        <a:rPr lang="es-ES" sz="1600" dirty="0">
                          <a:effectLst/>
                        </a:rPr>
                        <a:t> acuerdo a normas INEN 1108-10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359" marR="253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6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359" marR="253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$ 1.000 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359" marR="25359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0667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1400" dirty="0">
                          <a:effectLst/>
                        </a:rPr>
                        <a:t>Convenio con EMAPPA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359" marR="25359" marT="0" marB="0"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1400" dirty="0">
                          <a:effectLst/>
                        </a:rPr>
                        <a:t>Generar un informe periódico sobre la evaluación de los análisis.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359" marR="253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359" marR="253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$ 1.000 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359" marR="25359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5704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1600" dirty="0" smtClean="0">
                          <a:effectLst/>
                        </a:rPr>
                        <a:t>Adecuar </a:t>
                      </a:r>
                      <a:r>
                        <a:rPr lang="es-ES" sz="1600" dirty="0">
                          <a:effectLst/>
                        </a:rPr>
                        <a:t>y adaptar el sitio de implementación del sistema de purificación de agua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359" marR="25359" marT="0" marB="0" anchor="ctr"/>
                </a:tc>
                <a:tc rowSpan="2"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1600" dirty="0">
                          <a:effectLst/>
                        </a:rPr>
                        <a:t>Contratación de personas especializadas en manejo y funcionamiento de columnas de intercambio iónico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359" marR="25359" marT="0" marB="0"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1600" dirty="0">
                          <a:effectLst/>
                        </a:rPr>
                        <a:t>Adecuación del sitio e implementación de las estructuras y equipos que conforman el sistema de purificación 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359" marR="253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3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359" marR="253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5.000 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359" marR="25359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6166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1600" dirty="0">
                          <a:effectLst/>
                        </a:rPr>
                        <a:t>Elaboración de informe y planos de nuevas estructuras implementadas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359" marR="253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359" marR="253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$ 400 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359" marR="25359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4383">
                <a:tc grid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98795" algn="l"/>
                        </a:tabLst>
                      </a:pPr>
                      <a:r>
                        <a:rPr lang="es-ES" sz="1000" dirty="0" err="1" smtClean="0">
                          <a:effectLst/>
                        </a:rPr>
                        <a:t>Subtota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359" marR="253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98795" algn="l"/>
                        </a:tabLst>
                      </a:pPr>
                      <a:r>
                        <a:rPr lang="es-ES" sz="1000" dirty="0">
                          <a:effectLst/>
                        </a:rPr>
                        <a:t>$6.600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359" marR="25359" marT="0" marB="0"/>
                </a:tc>
              </a:tr>
              <a:tr h="148589">
                <a:tc grid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98795" algn="l"/>
                        </a:tabLst>
                      </a:pPr>
                      <a:r>
                        <a:rPr lang="es-ES" sz="1000" dirty="0">
                          <a:effectLst/>
                        </a:rPr>
                        <a:t>IVA 12%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359" marR="253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98795" algn="l"/>
                        </a:tabLst>
                      </a:pPr>
                      <a:r>
                        <a:rPr lang="es-ES" sz="1000" dirty="0">
                          <a:effectLst/>
                        </a:rPr>
                        <a:t>$900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359" marR="25359" marT="0" marB="0"/>
                </a:tc>
              </a:tr>
              <a:tr h="148589">
                <a:tc grid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 </a:t>
                      </a:r>
                      <a:endParaRPr lang="es-EC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98795" algn="l"/>
                        </a:tabLst>
                      </a:pPr>
                      <a:r>
                        <a:rPr lang="es-ES" sz="1000">
                          <a:effectLst/>
                        </a:rPr>
                        <a:t>TOTAL</a:t>
                      </a:r>
                      <a:endParaRPr lang="es-EC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359" marR="253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98795" algn="l"/>
                        </a:tabLst>
                      </a:pPr>
                      <a:r>
                        <a:rPr lang="es-ES" sz="1000" dirty="0">
                          <a:effectLst/>
                        </a:rPr>
                        <a:t>$7.500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359" marR="2535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02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633984"/>
            <a:ext cx="10566400" cy="783654"/>
          </a:xfrm>
        </p:spPr>
        <p:txBody>
          <a:bodyPr/>
          <a:lstStyle/>
          <a:p>
            <a:pPr algn="ctr"/>
            <a:r>
              <a:rPr lang="es-ES" sz="3200" dirty="0"/>
              <a:t>columnas de intercambio iónico</a:t>
            </a:r>
            <a:endParaRPr lang="es-EC" dirty="0"/>
          </a:p>
        </p:txBody>
      </p:sp>
      <p:sp>
        <p:nvSpPr>
          <p:cNvPr id="3" name="2 Rectángulo"/>
          <p:cNvSpPr/>
          <p:nvPr/>
        </p:nvSpPr>
        <p:spPr>
          <a:xfrm>
            <a:off x="6693408" y="1763744"/>
            <a:ext cx="43159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ES" sz="2400" dirty="0"/>
              <a:t>En el contexto de purificación, intercambio de ion es un proceso rápido y reversible en el cual los iones impuros presentes en el agua son reemplazados por iones que despiden una resina de intercambio de iones.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400" dirty="0" smtClean="0"/>
              <a:t>Los </a:t>
            </a:r>
            <a:r>
              <a:rPr lang="es-ES" sz="2400" dirty="0"/>
              <a:t>iones impuros son tomados por la resina que debe ser regenerada periódicamente para restaurarla a su forma iónica original</a:t>
            </a:r>
            <a:endParaRPr lang="es-EC" sz="2400" dirty="0"/>
          </a:p>
        </p:txBody>
      </p:sp>
      <p:pic>
        <p:nvPicPr>
          <p:cNvPr id="4" name="3 Imagen" descr="Resultado de imagen para columnas de intercambio ionico planta de purificacion de agu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15" y="1763744"/>
            <a:ext cx="5668709" cy="4746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305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9376" y="182879"/>
            <a:ext cx="10566400" cy="573025"/>
          </a:xfrm>
        </p:spPr>
        <p:txBody>
          <a:bodyPr/>
          <a:lstStyle/>
          <a:p>
            <a:r>
              <a:rPr lang="es-E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C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732503" y="649912"/>
            <a:ext cx="11459497" cy="5377177"/>
          </a:xfrm>
        </p:spPr>
        <p:txBody>
          <a:bodyPr>
            <a:normAutofit fontScale="92500" lnSpcReduction="10000"/>
          </a:bodyPr>
          <a:lstStyle/>
          <a:p>
            <a:pPr algn="just"/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GENERAL</a:t>
            </a:r>
          </a:p>
          <a:p>
            <a:r>
              <a:rPr lang="es-ES" sz="2400" dirty="0"/>
              <a:t>Evaluar la incidencia de la agricultura y ganadería sobre la calidad de agua del sistema de agua potable de la Comunidad “El Capulí”. 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ESPECÍFICOS</a:t>
            </a:r>
          </a:p>
          <a:p>
            <a:pPr marL="0" indent="0" algn="just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es-ES" sz="2600" dirty="0"/>
              <a:t>Determinar la intensidad de las actividades agropecuarias en el área de influencia de las zonas de captación. </a:t>
            </a:r>
            <a:endParaRPr lang="es-EC" sz="2600" dirty="0"/>
          </a:p>
          <a:p>
            <a:pPr lvl="0"/>
            <a:r>
              <a:rPr lang="es-ES" sz="2600" dirty="0"/>
              <a:t>Establecer la calidad del agua mediante análisis físico químicos antes, durante y después de las zonas de captación.</a:t>
            </a:r>
            <a:endParaRPr lang="es-EC" sz="2600" dirty="0"/>
          </a:p>
          <a:p>
            <a:pPr lvl="0"/>
            <a:r>
              <a:rPr lang="es-ES" sz="2600" dirty="0"/>
              <a:t>Elaborar una propuesta de estrategias para el mejoramiento de la calidad del agua de los puntos de captación del sistema de agua potable de la comunidad de El Capulí.</a:t>
            </a:r>
            <a:endParaRPr lang="es-EC" sz="2600" dirty="0"/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4263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618979" y="1581118"/>
            <a:ext cx="8825658" cy="2677648"/>
          </a:xfrm>
        </p:spPr>
        <p:txBody>
          <a:bodyPr/>
          <a:lstStyle/>
          <a:p>
            <a:pPr algn="ctr"/>
            <a:r>
              <a:rPr lang="es-EC" sz="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</a:t>
            </a:r>
            <a:endParaRPr lang="es-EC" sz="5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42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184" y="292608"/>
            <a:ext cx="10566400" cy="990918"/>
          </a:xfrm>
        </p:spPr>
        <p:txBody>
          <a:bodyPr/>
          <a:lstStyle/>
          <a:p>
            <a:r>
              <a:rPr lang="es-EC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s-EC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>
          <a:xfrm>
            <a:off x="861568" y="1331976"/>
            <a:ext cx="105664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C" b="1" dirty="0"/>
          </a:p>
          <a:p>
            <a:pPr algn="just"/>
            <a:r>
              <a:rPr lang="es-EC" sz="2600" b="1" dirty="0"/>
              <a:t> </a:t>
            </a:r>
            <a:r>
              <a:rPr lang="es-ES" sz="2600" dirty="0"/>
              <a:t>De acuerdo con el diagnóstico del uso del suelo destinado a actividades agrícolas se determinó que el cultivo de papa en el área de influencia es del 33%, la siembra de pastos es del 23% y el área de bosques es del 44%. Estos datos permiten determinar que las actividades agropecuarias tienen una incidencia notable en la calidad de agua de las captaciones de agua del sistema de agua potable de El Capulí</a:t>
            </a:r>
            <a:r>
              <a:rPr lang="es-ES" sz="2600" dirty="0" smtClean="0"/>
              <a:t>.</a:t>
            </a:r>
          </a:p>
          <a:p>
            <a:pPr marL="0" indent="0" algn="just">
              <a:buNone/>
            </a:pPr>
            <a:endParaRPr lang="es-ES" sz="2600" dirty="0" smtClean="0"/>
          </a:p>
          <a:p>
            <a:pPr marL="0" lvl="0" indent="0" algn="just">
              <a:buNone/>
            </a:pPr>
            <a:endParaRPr lang="es-EC" dirty="0"/>
          </a:p>
          <a:p>
            <a:pPr marL="0" indent="0" algn="just">
              <a:buNone/>
            </a:pPr>
            <a:endParaRPr lang="es-EC" dirty="0"/>
          </a:p>
          <a:p>
            <a:pPr lvl="0" algn="just"/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9744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rgbClr val="FFFF00"/>
                </a:solidFill>
              </a:rPr>
              <a:t>Conclusiones</a:t>
            </a:r>
            <a:endParaRPr lang="es-EC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854944" cy="4666488"/>
          </a:xfrm>
        </p:spPr>
        <p:txBody>
          <a:bodyPr>
            <a:normAutofit/>
          </a:bodyPr>
          <a:lstStyle/>
          <a:p>
            <a:pPr lvl="0"/>
            <a:endParaRPr lang="es-ES" sz="2400" dirty="0" smtClean="0"/>
          </a:p>
          <a:p>
            <a:pPr algn="just"/>
            <a:r>
              <a:rPr lang="es-ES" sz="2400" dirty="0"/>
              <a:t>De acuerdo con los análisis físicos químicos de agua de los diferentes puntos de captación se pudo evidenciar que en la captación de El </a:t>
            </a:r>
            <a:r>
              <a:rPr lang="es-ES" sz="2400" dirty="0" err="1"/>
              <a:t>Muyurco</a:t>
            </a:r>
            <a:r>
              <a:rPr lang="es-ES" sz="2400" dirty="0"/>
              <a:t> el nivel de fósforo y nitrógeno amoniacal sobrepasan el límite permisible de las normas INEN 1108, tendiendo a subir en la época de lluvia</a:t>
            </a:r>
            <a:r>
              <a:rPr lang="es-ES" sz="2400" dirty="0" smtClean="0"/>
              <a:t>.</a:t>
            </a:r>
          </a:p>
          <a:p>
            <a:pPr lvl="0" algn="just"/>
            <a:endParaRPr lang="es-ES" sz="2400" dirty="0"/>
          </a:p>
          <a:p>
            <a:pPr lvl="0" algn="just"/>
            <a:r>
              <a:rPr lang="es-ES" sz="2400" dirty="0" smtClean="0"/>
              <a:t>Se </a:t>
            </a:r>
            <a:r>
              <a:rPr lang="es-ES" sz="2400" dirty="0"/>
              <a:t>puede identificar claramente que la captación con más presencia de fosfatos es la captación del Falso Pucará y la captación con más presencia de nitritos es la del sector del </a:t>
            </a:r>
            <a:r>
              <a:rPr lang="es-ES" sz="2400" dirty="0" err="1"/>
              <a:t>Muyurco</a:t>
            </a:r>
            <a:r>
              <a:rPr lang="es-ES" sz="2400" dirty="0"/>
              <a:t>; la captación con más nitratos y turbidez es la de El Chicho.</a:t>
            </a:r>
            <a:endParaRPr lang="es-EC" sz="2400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680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EC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757408" cy="4544568"/>
          </a:xfrm>
        </p:spPr>
        <p:txBody>
          <a:bodyPr>
            <a:normAutofit/>
          </a:bodyPr>
          <a:lstStyle/>
          <a:p>
            <a:pPr lvl="0"/>
            <a:r>
              <a:rPr lang="es-ES" sz="2400" dirty="0"/>
              <a:t>Las entidades competentes en el manejo del recurso hídrico: SENAGUA, MAGAP, MAE, GAD Municipal de </a:t>
            </a:r>
            <a:r>
              <a:rPr lang="es-ES" sz="2400" dirty="0" err="1"/>
              <a:t>Montúfar</a:t>
            </a:r>
            <a:r>
              <a:rPr lang="es-ES" sz="2400" dirty="0"/>
              <a:t>, podrán desarrollar talleres informativos a la comunidad, con el fin de dar a conocer la normativa legal vigente, concientizar y responsabilizar a los habitantes sobre la protección de las tres captaciones de agua, especialmente en las zonas de influencia directa.</a:t>
            </a:r>
            <a:endParaRPr lang="es-EC" sz="2400" dirty="0"/>
          </a:p>
          <a:p>
            <a:pPr marL="0" indent="0">
              <a:buNone/>
            </a:pPr>
            <a:endParaRPr lang="es-EC" sz="2400" dirty="0" smtClean="0"/>
          </a:p>
          <a:p>
            <a:pPr lvl="0"/>
            <a:r>
              <a:rPr lang="es-ES" sz="2400" dirty="0"/>
              <a:t>Para garantizar la calidad de agua se recomienda realizar análisis físico-químicos del agua, por lo menos dos veces al año en época lluviosa y de estiaje.</a:t>
            </a:r>
            <a:endParaRPr lang="es-EC" sz="2400" dirty="0"/>
          </a:p>
          <a:p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21221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 algn="just"/>
            <a:r>
              <a:rPr lang="es-ES" sz="2400" dirty="0"/>
              <a:t>Para disminuir la cantidad de nitritos, nitratos, fosfatos y turbiedad en el agua se debe proteger las captaciones, con el fin de evitar la contaminación por la práctica de actividades agropecuarias inadecuadas, aparte de implementar sistemas de tratamiento físico o químico en las captaciones y planta de tratamiento.</a:t>
            </a:r>
            <a:endParaRPr lang="es-EC" sz="2400" dirty="0"/>
          </a:p>
          <a:p>
            <a:pPr marL="0" indent="0" algn="just">
              <a:buNone/>
            </a:pPr>
            <a:endParaRPr lang="es-EC" sz="2400" dirty="0"/>
          </a:p>
          <a:p>
            <a:pPr lvl="0" algn="just"/>
            <a:r>
              <a:rPr lang="es-ES" sz="2400" dirty="0"/>
              <a:t>Se recomienda hacer lo posible para la implementación y ejecución de la propuesta de mejoramiento de la calidad de agua en la Comunidad de El Capulí para que la población cuente con agua de calidad. </a:t>
            </a:r>
            <a:endParaRPr lang="es-EC" sz="2400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6038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4102872" y="2688609"/>
            <a:ext cx="3280567" cy="1106133"/>
          </a:xfrm>
        </p:spPr>
        <p:txBody>
          <a:bodyPr/>
          <a:lstStyle/>
          <a:p>
            <a:r>
              <a:rPr lang="es-EC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GRACIAS</a:t>
            </a:r>
            <a:endParaRPr lang="es-EC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64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PREGUNTA DIRECTRIZ</a:t>
            </a:r>
            <a:endParaRPr lang="es-EC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19432" y="2816943"/>
            <a:ext cx="11046542" cy="1900832"/>
          </a:xfrm>
        </p:spPr>
        <p:txBody>
          <a:bodyPr>
            <a:noAutofit/>
          </a:bodyPr>
          <a:lstStyle/>
          <a:p>
            <a:r>
              <a:rPr lang="es-ES" sz="3200" dirty="0"/>
              <a:t>¿En qué intensidad afecta la agricultura y la ganadería a la calidad de agua en los puntos de captación del sistema de agua potable de la Comunidad El Capulí</a:t>
            </a:r>
            <a:r>
              <a:rPr lang="es-ES" sz="3200" dirty="0" smtClean="0"/>
              <a:t>? 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10805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166396" y="2766663"/>
            <a:ext cx="815601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MATERIALES  Y MÉTODOS</a:t>
            </a:r>
            <a:endParaRPr lang="es-EC" sz="5000" dirty="0"/>
          </a:p>
        </p:txBody>
      </p:sp>
    </p:spTree>
    <p:extLst>
      <p:ext uri="{BB962C8B-B14F-4D97-AF65-F5344CB8AC3E}">
        <p14:creationId xmlns:p14="http://schemas.microsoft.com/office/powerpoint/2010/main" val="108105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MATERIALES  Y MÉTODOS</a:t>
            </a:r>
            <a:br>
              <a:rPr lang="es-E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Materiales y Equipos</a:t>
            </a:r>
            <a:endParaRPr lang="es-EC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311677"/>
              </p:ext>
            </p:extLst>
          </p:nvPr>
        </p:nvGraphicFramePr>
        <p:xfrm>
          <a:off x="3082414" y="1632204"/>
          <a:ext cx="6002592" cy="4951476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654536"/>
                <a:gridCol w="4348056"/>
              </a:tblGrid>
              <a:tr h="1902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CAMPO</a:t>
                      </a:r>
                      <a:endParaRPr lang="es-EC" sz="1800" b="1" dirty="0">
                        <a:solidFill>
                          <a:srgbClr val="E36C0A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7015" algn="l"/>
                        </a:tabLst>
                      </a:pPr>
                      <a:r>
                        <a:rPr lang="es-E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Flexómetro</a:t>
                      </a:r>
                      <a:endParaRPr lang="es-EC" sz="1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7015" algn="l"/>
                        </a:tabLst>
                      </a:pPr>
                      <a:r>
                        <a:rPr lang="es-ES_tradnl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Sellos y etiquetas </a:t>
                      </a:r>
                      <a:endParaRPr lang="es-EC" sz="1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7015" algn="l"/>
                        </a:tabLst>
                      </a:pPr>
                      <a:r>
                        <a:rPr lang="es-ES_tradnl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Frascos </a:t>
                      </a:r>
                      <a:r>
                        <a:rPr lang="es-ES_tradnl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ambar</a:t>
                      </a:r>
                      <a:r>
                        <a:rPr lang="es-ES_tradnl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200ml </a:t>
                      </a:r>
                      <a:endParaRPr lang="es-EC" sz="1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7015" algn="l"/>
                        </a:tabLst>
                      </a:pPr>
                      <a:r>
                        <a:rPr lang="es-ES_tradnl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Recipientes de plástico 2 Litros </a:t>
                      </a:r>
                      <a:endParaRPr lang="es-EC" sz="1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7015" algn="l"/>
                        </a:tabLst>
                      </a:pPr>
                      <a:r>
                        <a:rPr lang="es-MX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Guantes quirúrgicos </a:t>
                      </a:r>
                      <a:endParaRPr lang="es-EC" sz="1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7015" algn="l"/>
                        </a:tabLst>
                      </a:pPr>
                      <a:r>
                        <a:rPr lang="es-ES_tradnl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Cooler</a:t>
                      </a:r>
                      <a:r>
                        <a:rPr lang="es-ES_tradnl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s-EC" sz="1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7015" algn="l"/>
                        </a:tabLst>
                      </a:pPr>
                      <a:r>
                        <a:rPr lang="es-ES_tradnl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Gel refrigerante</a:t>
                      </a:r>
                      <a:endParaRPr lang="es-EC" sz="1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7015" algn="l"/>
                        </a:tabLst>
                      </a:pPr>
                      <a:r>
                        <a:rPr lang="es-ES_tradnl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Papel </a:t>
                      </a:r>
                      <a:r>
                        <a:rPr lang="es-ES_tradnl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contac</a:t>
                      </a:r>
                      <a:r>
                        <a:rPr lang="es-ES_tradnl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s-EC" sz="1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7015" algn="l"/>
                        </a:tabLst>
                      </a:pPr>
                      <a:r>
                        <a:rPr lang="es-ES_tradnl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Balde graduado de  12 </a:t>
                      </a:r>
                      <a:r>
                        <a:rPr lang="es-ES_tradnl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litros</a:t>
                      </a:r>
                    </a:p>
                  </a:txBody>
                  <a:tcPr marL="68580" marR="68580" marT="0" marB="0"/>
                </a:tc>
              </a:tr>
              <a:tr h="973394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S_tradnl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800" b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S_tradnl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800" b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S_tradnl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OFICINA</a:t>
                      </a:r>
                      <a:endParaRPr lang="es-EC" sz="1800" b="1">
                        <a:solidFill>
                          <a:srgbClr val="E36C0A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Material de </a:t>
                      </a:r>
                      <a:r>
                        <a:rPr lang="es-ES_tradnl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Escritorio</a:t>
                      </a:r>
                      <a:endParaRPr lang="es-EC" sz="1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Manual bibliográfico</a:t>
                      </a:r>
                      <a:endParaRPr lang="es-EC" sz="1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Libreta de notas de campo</a:t>
                      </a:r>
                      <a:endParaRPr lang="es-EC" sz="1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Lap</a:t>
                      </a:r>
                      <a:r>
                        <a:rPr lang="es-MX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-top</a:t>
                      </a:r>
                      <a:endParaRPr lang="es-EC" sz="1800" b="1" dirty="0">
                        <a:solidFill>
                          <a:srgbClr val="E36C0A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99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EQUIPOS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8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lvl="0" indent="-1714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47015" algn="l"/>
                        </a:tabLst>
                      </a:pPr>
                      <a:r>
                        <a:rPr lang="es-ES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Cámara </a:t>
                      </a:r>
                      <a:r>
                        <a:rPr lang="es-E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digital</a:t>
                      </a:r>
                      <a:endParaRPr lang="es-EC" sz="1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7015" algn="l"/>
                        </a:tabLst>
                      </a:pPr>
                      <a:r>
                        <a:rPr lang="es-E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GPS (Sistema de Posicionamiento Terrestre)</a:t>
                      </a:r>
                      <a:endParaRPr lang="es-EC" sz="1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7015" algn="l"/>
                        </a:tabLst>
                      </a:pPr>
                      <a:r>
                        <a:rPr lang="es-ES_tradnl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Cronometro </a:t>
                      </a:r>
                      <a:endParaRPr lang="es-EC" sz="1800" b="1" dirty="0">
                        <a:solidFill>
                          <a:srgbClr val="E36C0A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0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6628" y="956547"/>
            <a:ext cx="8761413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dirty="0" smtClean="0"/>
              <a:t>  </a:t>
            </a:r>
            <a:r>
              <a:rPr lang="es-ES" dirty="0"/>
              <a:t>intensidad de las actividades agropecuarias en el área de influencia de las zonas de captación</a:t>
            </a:r>
            <a:r>
              <a:rPr lang="es-EC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dirty="0"/>
          </a:p>
        </p:txBody>
      </p:sp>
      <p:sp>
        <p:nvSpPr>
          <p:cNvPr id="4" name="Flecha izquierda, derecha y arriba 3"/>
          <p:cNvSpPr/>
          <p:nvPr/>
        </p:nvSpPr>
        <p:spPr>
          <a:xfrm rot="10800000">
            <a:off x="7650498" y="2227853"/>
            <a:ext cx="1750428" cy="1769483"/>
          </a:xfrm>
          <a:prstGeom prst="leftRightUpArrow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33" name="Grupo 32"/>
          <p:cNvGrpSpPr/>
          <p:nvPr/>
        </p:nvGrpSpPr>
        <p:grpSpPr>
          <a:xfrm>
            <a:off x="489514" y="1728398"/>
            <a:ext cx="3995699" cy="2340435"/>
            <a:chOff x="1071392" y="835547"/>
            <a:chExt cx="2634023" cy="1494035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4" name="Rectángulo 33"/>
            <p:cNvSpPr/>
            <p:nvPr/>
          </p:nvSpPr>
          <p:spPr>
            <a:xfrm>
              <a:off x="1071392" y="835547"/>
              <a:ext cx="2473514" cy="1363072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9" name="Rectángulo 58"/>
            <p:cNvSpPr/>
            <p:nvPr/>
          </p:nvSpPr>
          <p:spPr>
            <a:xfrm>
              <a:off x="1231901" y="966510"/>
              <a:ext cx="2473514" cy="1363072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000" b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Metodología </a:t>
              </a:r>
              <a:r>
                <a:rPr lang="es-ES_tradnl" sz="2000" b="1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para </a:t>
              </a:r>
              <a:r>
                <a:rPr lang="es-ES_tradnl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determinar la intensidad  de las actividades agropecuarias</a:t>
              </a:r>
              <a:endParaRPr lang="es-ES" sz="20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https://scontent-mia1-1.xx.fbcdn.net/v/t34.0-12/13672331_1236242939754442_285434289_n.jpg?oh=5da86b8eb4885e46c8841fb85e956495&amp;oe=5787EB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521" y="1368649"/>
            <a:ext cx="2076507" cy="23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MG_007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1" r="10955"/>
          <a:stretch/>
        </p:blipFill>
        <p:spPr bwMode="auto">
          <a:xfrm>
            <a:off x="9545663" y="1271112"/>
            <a:ext cx="2253110" cy="23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382" y="3863677"/>
            <a:ext cx="2492106" cy="219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289" y="3796863"/>
            <a:ext cx="2662120" cy="232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30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/>
          <p:nvPr/>
        </p:nvCxnSpPr>
        <p:spPr>
          <a:xfrm>
            <a:off x="4827592" y="2092761"/>
            <a:ext cx="3017436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4827592" y="5456934"/>
            <a:ext cx="296039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028" y="244424"/>
            <a:ext cx="4130662" cy="23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153366"/>
              </p:ext>
            </p:extLst>
          </p:nvPr>
        </p:nvGraphicFramePr>
        <p:xfrm>
          <a:off x="7693152" y="2916558"/>
          <a:ext cx="4389402" cy="1735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4654"/>
                <a:gridCol w="1685659"/>
                <a:gridCol w="592913"/>
                <a:gridCol w="414021"/>
                <a:gridCol w="282155"/>
              </a:tblGrid>
              <a:tr h="269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Propietario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Uso del suelo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№ de Bovino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Áreas (ha)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MORA GUERRA SEGUNDO VICENTE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PASTIZAL Y GANADO BOVINO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21,06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17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VAN HECKE ANNY MARIE LOUISE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PASTIZAL Y GANADO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173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50,14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41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4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ANDINO JOSE SEGUNDO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MATORRAL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0,18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PADILLA CORDOVA VICTOR MANUEL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PASTO CULTIVADO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6,92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BENAVIDES HERNADEZ IRMA ANTONIETA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CULTIVO DE PASTO Y TIERRA PREPARADA PARA SIEMBRA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5,38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effectLst/>
                        </a:rPr>
                        <a:t>4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3" name="Picture 5" descr="https://scontent-mia1-1.xx.fbcdn.net/v/t34.0-12/13652672_1236243306421072_716308016_n.jpg?oh=9972cd3dc150521340c1bac7cbcf9351&amp;oe=5788A1E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9" r="19087"/>
          <a:stretch/>
        </p:blipFill>
        <p:spPr bwMode="auto">
          <a:xfrm>
            <a:off x="5416009" y="2883779"/>
            <a:ext cx="1783562" cy="196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028" y="4726146"/>
            <a:ext cx="3408188" cy="1916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D:\carlos perimetro\paramo list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4"/>
          <a:stretch/>
        </p:blipFill>
        <p:spPr bwMode="auto">
          <a:xfrm>
            <a:off x="545691" y="347663"/>
            <a:ext cx="4281901" cy="306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974336" y="244424"/>
            <a:ext cx="310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Avalúos y catastro del Cantón </a:t>
            </a:r>
            <a:r>
              <a:rPr lang="es-ES" dirty="0" err="1"/>
              <a:t>Montúfar</a:t>
            </a:r>
            <a:r>
              <a:rPr lang="es-ES" dirty="0"/>
              <a:t> </a:t>
            </a:r>
            <a:endParaRPr lang="es-EC" dirty="0"/>
          </a:p>
          <a:p>
            <a:endParaRPr lang="es-EC" dirty="0"/>
          </a:p>
        </p:txBody>
      </p:sp>
      <p:sp>
        <p:nvSpPr>
          <p:cNvPr id="3" name="2 Rectángulo"/>
          <p:cNvSpPr/>
          <p:nvPr/>
        </p:nvSpPr>
        <p:spPr>
          <a:xfrm>
            <a:off x="4799072" y="5630790"/>
            <a:ext cx="3017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SIFAE-Sistema </a:t>
            </a:r>
            <a:r>
              <a:rPr lang="es-ES" dirty="0" smtClean="0"/>
              <a:t>Fiebre  Aftosa </a:t>
            </a:r>
            <a:r>
              <a:rPr lang="es-ES" dirty="0"/>
              <a:t>Ecuador</a:t>
            </a: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5596922" y="2514447"/>
            <a:ext cx="1421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Trabajo in situ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4965550" y="1512964"/>
            <a:ext cx="2822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Auto CAD 2015 vs </a:t>
            </a:r>
            <a:r>
              <a:rPr lang="es-ES" dirty="0" err="1"/>
              <a:t>Arc</a:t>
            </a:r>
            <a:r>
              <a:rPr lang="es-ES" dirty="0"/>
              <a:t> GIS10.2</a:t>
            </a:r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7816508" y="2610771"/>
            <a:ext cx="4787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Análisis e interpretación de datos</a:t>
            </a:r>
            <a:endParaRPr lang="es-EC" dirty="0"/>
          </a:p>
          <a:p>
            <a:endParaRPr lang="es-EC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89" y="3618504"/>
            <a:ext cx="3482911" cy="301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54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6032" y="274638"/>
            <a:ext cx="4137762" cy="1346898"/>
          </a:xfrm>
        </p:spPr>
        <p:txBody>
          <a:bodyPr/>
          <a:lstStyle/>
          <a:p>
            <a:pPr algn="just"/>
            <a:r>
              <a:rPr lang="es-EC" sz="1800" dirty="0" smtClean="0"/>
              <a:t>Resultados</a:t>
            </a:r>
            <a:br>
              <a:rPr lang="es-EC" sz="1800" dirty="0" smtClean="0"/>
            </a:br>
            <a:r>
              <a:rPr lang="es-EC" sz="1800" dirty="0" smtClean="0"/>
              <a:t> </a:t>
            </a:r>
            <a:r>
              <a:rPr lang="es-ES" sz="1400" dirty="0"/>
              <a:t/>
            </a:r>
            <a:br>
              <a:rPr lang="es-ES" sz="1400" dirty="0"/>
            </a:br>
            <a:r>
              <a:rPr lang="es-ES" sz="1400" dirty="0" smtClean="0"/>
              <a:t>intensidad </a:t>
            </a:r>
            <a:r>
              <a:rPr lang="es-ES" sz="1400" dirty="0"/>
              <a:t>de las actividades agropecuarias en el área de influencia de las zonas de captación.</a:t>
            </a:r>
            <a:endParaRPr lang="es-EC" sz="14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881400"/>
              </p:ext>
            </p:extLst>
          </p:nvPr>
        </p:nvGraphicFramePr>
        <p:xfrm>
          <a:off x="4493343" y="324464"/>
          <a:ext cx="7108722" cy="614057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102995"/>
                <a:gridCol w="2231717"/>
                <a:gridCol w="2231717"/>
                <a:gridCol w="603506"/>
                <a:gridCol w="435865"/>
                <a:gridCol w="502922"/>
              </a:tblGrid>
              <a:tr h="30327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N PREDIO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PROPIETARI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USO SUELO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N BOVINO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AREAS ha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%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</a:tr>
              <a:tr h="16032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NAVARRETE GARCIA INES BETY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PASTO JOVEN EN CRECIMIENTO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3,02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</a:tr>
              <a:tr h="16032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LA DELICIA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PASTO JOVEN EN CRECIMIENTO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5,54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</a:tr>
              <a:tr h="31212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AZA  AZA  JOSE  ANTONIO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PARAMO DE CEJA NDINA Y PASTO CULTIVADO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1,63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</a:tr>
              <a:tr h="31212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CASTILLO ROSERO WILSON JAVIER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PARAMO DE CEJA NDINA Y PASTO CULTIVADO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6,01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</a:tr>
              <a:tr h="26930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CASTILLO ROSERO  OSCAR RODRIGOA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PASTO JOVEN EN CRECIMIENTO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1,79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</a:tr>
              <a:tr h="16032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CASTILLO ROSERO WILSON JAVIER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PASTO JOVEN EN CRECIMIENTO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2,10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</a:tr>
              <a:tr h="26930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CASTILLO ROSERO  OSCAR RODRIGO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PASTO JOVEN EN CRECIMIENTO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2,38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</a:tr>
              <a:tr h="16032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7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AZA  AZA  JOSE  ANTONIO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PASTO CULTIVADO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1,40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</a:tr>
              <a:tr h="16032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8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effectLst/>
                        </a:rPr>
                        <a:t>AZA  </a:t>
                      </a:r>
                      <a:r>
                        <a:rPr lang="es-EC" sz="1100" u="none" strike="noStrike" dirty="0" err="1">
                          <a:effectLst/>
                        </a:rPr>
                        <a:t>AZA</a:t>
                      </a:r>
                      <a:r>
                        <a:rPr lang="es-EC" sz="1100" u="none" strike="noStrike" dirty="0">
                          <a:effectLst/>
                        </a:rPr>
                        <a:t>  JOSE  ANTONIO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PASTO CULTIVADO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1,00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</a:tr>
              <a:tr h="31212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9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CASTILLO ROSERO WILSON JAVIER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effectLst/>
                        </a:rPr>
                        <a:t>PARAMO DE CEJA NDINA Y PASTO CULTIVADO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1,33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</a:tr>
              <a:tr h="31212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effectLst/>
                        </a:rPr>
                        <a:t>RESERVA  DEL ANGEL  POSESIONADO POR  MORADORES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effectLst/>
                        </a:rPr>
                        <a:t>MATORRALES DE PARAMO Y PARAMO DE FRAILEJONES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14,04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</a:tr>
              <a:tr h="31212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REVELO PALACIOS LUIS FERNANDO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PARAMO DE CEJA NDINA Y CULTIVO DE PAPA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35,88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22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</a:tr>
              <a:tr h="31212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JUNTA DE AGUA EL CAPULI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BOSQUE ENANO ALTERADO DE BOSQUE DE CEJA ANDINA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4,95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</a:tr>
              <a:tr h="31212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JUNTA DE AGUA EL CAPULI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PARAMO DE CEJA NDINA Y PASTO CULTIVADO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1,64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</a:tr>
              <a:tr h="31212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CASTILLO ROSERO WILSON JAVIER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PARAMO DE CEJA NDINA Y PASTO CULTIVADO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1,49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</a:tr>
              <a:tr h="31212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ZAPATA JARA OSCAR MACARIO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PARAMO DE CEJA NDINA Y PASTO CULTIVADO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47,39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29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</a:tr>
              <a:tr h="16032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LA DELICIA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MATORRALES DE PARAMO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2,61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</a:tr>
              <a:tr h="16032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17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COMNIDAD LA DELICIA ALTA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MATORRALES DE PARAMO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3,09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</a:tr>
              <a:tr h="16032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18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CASTILLO ROSERO WILSON JAVIER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PASTO  Y GANADO BOVINO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7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9,14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</a:tr>
              <a:tr h="16032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REVELO PALACIOS LUIS FERNAND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CULTIVO DE PAPA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8,90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</a:tr>
              <a:tr h="16032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20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REVELO PALACIOS LUIS FERNAND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CULTIVO DE PAPA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3,47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2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</a:tr>
              <a:tr h="16032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21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JUNTA DE AGUA EL CAPULI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MATORRALES DE PARAMO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3,61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</a:tr>
              <a:tr h="160323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effectLst/>
                        </a:rPr>
                        <a:t> 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TOTAL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7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162,40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100%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</a:tr>
            </a:tbl>
          </a:graphicData>
        </a:graphic>
      </p:graphicFrame>
      <p:pic>
        <p:nvPicPr>
          <p:cNvPr id="9218" name="Picture 2" descr="D:\carlos perimetro\PARAM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8950" r="25917" b="2124"/>
          <a:stretch/>
        </p:blipFill>
        <p:spPr bwMode="auto">
          <a:xfrm>
            <a:off x="147484" y="1565884"/>
            <a:ext cx="3973412" cy="349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0526" y="5182862"/>
            <a:ext cx="3767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Total de bovinos </a:t>
            </a:r>
            <a:r>
              <a:rPr lang="es-EC" dirty="0" smtClean="0"/>
              <a:t>7 en un área  de 9,14 ha</a:t>
            </a:r>
          </a:p>
          <a:p>
            <a:r>
              <a:rPr lang="es-EC" dirty="0" smtClean="0"/>
              <a:t>Cultivo </a:t>
            </a:r>
            <a:r>
              <a:rPr lang="es-EC" dirty="0"/>
              <a:t>de papa </a:t>
            </a:r>
            <a:r>
              <a:rPr lang="es-EC" dirty="0" smtClean="0"/>
              <a:t> 21,51 ha</a:t>
            </a:r>
          </a:p>
          <a:p>
            <a:r>
              <a:rPr lang="es-EC" dirty="0" smtClean="0"/>
              <a:t>Pasto </a:t>
            </a:r>
            <a:r>
              <a:rPr lang="es-EC" dirty="0"/>
              <a:t>cultivado   </a:t>
            </a:r>
            <a:r>
              <a:rPr lang="es-EC" dirty="0" smtClean="0"/>
              <a:t>61,88 ha</a:t>
            </a:r>
          </a:p>
          <a:p>
            <a:r>
              <a:rPr lang="es-EC" dirty="0" smtClean="0"/>
              <a:t>Pasto </a:t>
            </a:r>
            <a:r>
              <a:rPr lang="es-EC" dirty="0"/>
              <a:t>en crecimiento </a:t>
            </a:r>
            <a:r>
              <a:rPr lang="es-EC" dirty="0" smtClean="0"/>
              <a:t>14,82 ha</a:t>
            </a:r>
          </a:p>
          <a:p>
            <a:r>
              <a:rPr lang="es-EC" dirty="0"/>
              <a:t> P</a:t>
            </a:r>
            <a:r>
              <a:rPr lang="es-EC" dirty="0" smtClean="0"/>
              <a:t>aramo             23,35 ha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0968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24197</TotalTime>
  <Words>2522</Words>
  <Application>Microsoft Office PowerPoint</Application>
  <PresentationFormat>Personalizado</PresentationFormat>
  <Paragraphs>827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Horizonte</vt:lpstr>
      <vt:lpstr> UNIVERSIDAD TÉCNICA DEL NORTE</vt:lpstr>
      <vt:lpstr>  Ubicación del área de estudio </vt:lpstr>
      <vt:lpstr>OBJETIVOS</vt:lpstr>
      <vt:lpstr>PREGUNTA DIRECTRIZ</vt:lpstr>
      <vt:lpstr>Presentación de PowerPoint</vt:lpstr>
      <vt:lpstr>MATERIALES  Y MÉTODOS Materiales y Equipos</vt:lpstr>
      <vt:lpstr>   intensidad de las actividades agropecuarias en el área de influencia de las zonas de captación </vt:lpstr>
      <vt:lpstr>Presentación de PowerPoint</vt:lpstr>
      <vt:lpstr>Resultados   intensidad de las actividades agropecuarias en el área de influencia de las zonas de captación.</vt:lpstr>
      <vt:lpstr>intensidad de las actividades GANADERAS en el área de influencia de la zona  de captación</vt:lpstr>
      <vt:lpstr>Presentación de PowerPoint</vt:lpstr>
      <vt:lpstr>Presentación de PowerPoint</vt:lpstr>
      <vt:lpstr>Recolección de muestras  de agua  </vt:lpstr>
      <vt:lpstr>Análisis de muestra de laboratorio </vt:lpstr>
      <vt:lpstr>UBICACIÓN DE LAS CAPTACIONES DEL SECTOR EL HONDON  </vt:lpstr>
      <vt:lpstr>UBICACIÓN DE LAS CAPTACIONES DEL SECTOR El chicho</vt:lpstr>
      <vt:lpstr>Límites máximos permisibles para aguas de consumo humano y uso doméstico, que únicamente requieren tratamiento convencional (tulsmae)</vt:lpstr>
      <vt:lpstr>Concentración en ppm y limite permisible de los resultados fosfatos (Norma técnica Ecuatoriana INEN 1108-2010)</vt:lpstr>
      <vt:lpstr>CONCENTRACIÓN DE NITRITOS (Norma técnica Ecuatoriana INEN 1108-2010)</vt:lpstr>
      <vt:lpstr>CONCENTRACIÓN DE NITRatos (Norma técnica Ecuatoriana INEN 1108-2010)</vt:lpstr>
      <vt:lpstr> turbiedad (Norma técnica Ecuatoriana INEN 1108-2010)  </vt:lpstr>
      <vt:lpstr>Presentación de PowerPoint</vt:lpstr>
      <vt:lpstr>Proyecto de Desarrollo y Capacitación comunitaria</vt:lpstr>
      <vt:lpstr>Proyecto de Restauración Forestal</vt:lpstr>
      <vt:lpstr>Presentación de PowerPoint</vt:lpstr>
      <vt:lpstr>Proyecto de implementación de un desarenador para reducir la turbiedad  del agua  en la captación de El Chicho</vt:lpstr>
      <vt:lpstr>Diseño del modelo del desarenador </vt:lpstr>
      <vt:lpstr>Proyecto de purificación de agua cruda en la planta de tratamiento a partir de columnas de intercambio iónico en la Comunidad de “El Capulí”.</vt:lpstr>
      <vt:lpstr>columnas de intercambio iónico</vt:lpstr>
      <vt:lpstr>CONCLUSIONES Y RECOMENDACIONES</vt:lpstr>
      <vt:lpstr>Conclusiones</vt:lpstr>
      <vt:lpstr>Conclusiones</vt:lpstr>
      <vt:lpstr>Recomendaciones</vt:lpstr>
      <vt:lpstr>Recomendaciones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TÉCNICA DEL NORTE</dc:title>
  <dc:creator>LENIN POZO</dc:creator>
  <cp:lastModifiedBy>TOSHIBA</cp:lastModifiedBy>
  <cp:revision>289</cp:revision>
  <cp:lastPrinted>2016-12-12T01:48:20Z</cp:lastPrinted>
  <dcterms:created xsi:type="dcterms:W3CDTF">2016-06-14T14:50:54Z</dcterms:created>
  <dcterms:modified xsi:type="dcterms:W3CDTF">2016-12-12T02:12:52Z</dcterms:modified>
</cp:coreProperties>
</file>