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71" r:id="rId14"/>
    <p:sldId id="273" r:id="rId15"/>
    <p:sldId id="274" r:id="rId16"/>
    <p:sldId id="267" r:id="rId17"/>
    <p:sldId id="269" r:id="rId18"/>
    <p:sldId id="277" r:id="rId19"/>
    <p:sldId id="278" r:id="rId20"/>
    <p:sldId id="270" r:id="rId21"/>
    <p:sldId id="268" r:id="rId22"/>
    <p:sldId id="275" r:id="rId23"/>
    <p:sldId id="276" r:id="rId24"/>
    <p:sldId id="294" r:id="rId25"/>
    <p:sldId id="284" r:id="rId26"/>
    <p:sldId id="286" r:id="rId27"/>
    <p:sldId id="287" r:id="rId28"/>
    <p:sldId id="292" r:id="rId29"/>
    <p:sldId id="293" r:id="rId30"/>
    <p:sldId id="288" r:id="rId31"/>
    <p:sldId id="289" r:id="rId32"/>
    <p:sldId id="290" r:id="rId33"/>
    <p:sldId id="291" r:id="rId34"/>
    <p:sldId id="279" r:id="rId35"/>
    <p:sldId id="280" r:id="rId36"/>
    <p:sldId id="281" r:id="rId37"/>
    <p:sldId id="282" r:id="rId38"/>
    <p:sldId id="283" r:id="rId39"/>
    <p:sldId id="285" r:id="rId4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64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4C4D-2B18-4092-9FB0-E21CE6D6B053}" type="datetimeFigureOut">
              <a:rPr lang="es-ES" smtClean="0"/>
              <a:t>20/12/2016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7474-EE8B-455D-A7D0-AE864CADF2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7316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4C4D-2B18-4092-9FB0-E21CE6D6B053}" type="datetimeFigureOut">
              <a:rPr lang="es-ES" smtClean="0"/>
              <a:t>20/12/2016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7474-EE8B-455D-A7D0-AE864CADF2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709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4C4D-2B18-4092-9FB0-E21CE6D6B053}" type="datetimeFigureOut">
              <a:rPr lang="es-ES" smtClean="0"/>
              <a:t>20/12/2016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7474-EE8B-455D-A7D0-AE864CADF2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0114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4C4D-2B18-4092-9FB0-E21CE6D6B053}" type="datetimeFigureOut">
              <a:rPr lang="es-ES" smtClean="0"/>
              <a:t>20/12/2016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7474-EE8B-455D-A7D0-AE864CADF2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252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4C4D-2B18-4092-9FB0-E21CE6D6B053}" type="datetimeFigureOut">
              <a:rPr lang="es-ES" smtClean="0"/>
              <a:t>20/12/2016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7474-EE8B-455D-A7D0-AE864CADF2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3760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4C4D-2B18-4092-9FB0-E21CE6D6B053}" type="datetimeFigureOut">
              <a:rPr lang="es-ES" smtClean="0"/>
              <a:t>20/12/2016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7474-EE8B-455D-A7D0-AE864CADF2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3060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4C4D-2B18-4092-9FB0-E21CE6D6B053}" type="datetimeFigureOut">
              <a:rPr lang="es-ES" smtClean="0"/>
              <a:t>20/12/2016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7474-EE8B-455D-A7D0-AE864CADF2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8546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4C4D-2B18-4092-9FB0-E21CE6D6B053}" type="datetimeFigureOut">
              <a:rPr lang="es-ES" smtClean="0"/>
              <a:t>20/12/2016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7474-EE8B-455D-A7D0-AE864CADF2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7094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4C4D-2B18-4092-9FB0-E21CE6D6B053}" type="datetimeFigureOut">
              <a:rPr lang="es-ES" smtClean="0"/>
              <a:t>20/12/2016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7474-EE8B-455D-A7D0-AE864CADF2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358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4C4D-2B18-4092-9FB0-E21CE6D6B053}" type="datetimeFigureOut">
              <a:rPr lang="es-ES" smtClean="0"/>
              <a:t>20/12/2016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1B77474-EE8B-455D-A7D0-AE864CADF2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5952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4C4D-2B18-4092-9FB0-E21CE6D6B053}" type="datetimeFigureOut">
              <a:rPr lang="es-ES" smtClean="0"/>
              <a:t>20/12/2016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7474-EE8B-455D-A7D0-AE864CADF2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912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4C4D-2B18-4092-9FB0-E21CE6D6B053}" type="datetimeFigureOut">
              <a:rPr lang="es-ES" smtClean="0"/>
              <a:t>20/12/2016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7474-EE8B-455D-A7D0-AE864CADF2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0808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4C4D-2B18-4092-9FB0-E21CE6D6B053}" type="datetimeFigureOut">
              <a:rPr lang="es-ES" smtClean="0"/>
              <a:t>20/12/2016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7474-EE8B-455D-A7D0-AE864CADF2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7658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4C4D-2B18-4092-9FB0-E21CE6D6B053}" type="datetimeFigureOut">
              <a:rPr lang="es-ES" smtClean="0"/>
              <a:t>20/12/2016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7474-EE8B-455D-A7D0-AE864CADF2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6701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4C4D-2B18-4092-9FB0-E21CE6D6B053}" type="datetimeFigureOut">
              <a:rPr lang="es-ES" smtClean="0"/>
              <a:t>20/12/2016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7474-EE8B-455D-A7D0-AE864CADF2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6509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4C4D-2B18-4092-9FB0-E21CE6D6B053}" type="datetimeFigureOut">
              <a:rPr lang="es-ES" smtClean="0"/>
              <a:t>20/12/2016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7474-EE8B-455D-A7D0-AE864CADF2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5795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F4C4D-2B18-4092-9FB0-E21CE6D6B053}" type="datetimeFigureOut">
              <a:rPr lang="es-ES" smtClean="0"/>
              <a:t>20/12/2016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77474-EE8B-455D-A7D0-AE864CADF2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7791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39F4C4D-2B18-4092-9FB0-E21CE6D6B053}" type="datetimeFigureOut">
              <a:rPr lang="es-ES" smtClean="0"/>
              <a:t>20/12/2016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1B77474-EE8B-455D-A7D0-AE864CADF2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820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2597" y="1671375"/>
            <a:ext cx="8386336" cy="2141709"/>
          </a:xfr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es-EC" sz="3600" b="1" dirty="0">
                <a:latin typeface="Calibri" panose="020F0502020204030204" pitchFamily="34" charset="0"/>
                <a:cs typeface="Calibri" panose="020F0502020204030204" pitchFamily="34" charset="0"/>
              </a:rPr>
              <a:t>“DISEÑO DEL SISTEMA DE BUENAS PRÁCTICAS DE MANUFACTURA PARA INDUSTRIAL PRODUCTOS“EL CHINITO”SCC”</a:t>
            </a:r>
            <a:r>
              <a:rPr lang="es-ES" sz="2200" dirty="0"/>
              <a:t/>
            </a:r>
            <a:br>
              <a:rPr lang="es-ES" sz="2200" dirty="0"/>
            </a:br>
            <a:endParaRPr lang="es-ES" sz="2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528257" y="4215208"/>
            <a:ext cx="6987645" cy="1388534"/>
          </a:xfrm>
        </p:spPr>
        <p:txBody>
          <a:bodyPr/>
          <a:lstStyle/>
          <a:p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David Israel Yépez Navarrete</a:t>
            </a:r>
          </a:p>
          <a:p>
            <a:r>
              <a:rPr lang="es-ES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Diciembre 2016</a:t>
            </a:r>
            <a:endParaRPr lang="es-ES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42" y="818491"/>
            <a:ext cx="1696370" cy="17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4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429554" y="183484"/>
            <a:ext cx="10109916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AUDITORIA INICIAL PARA ÁREA DE GRANOLAS   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1263370" y="802755"/>
            <a:ext cx="10276100" cy="4541977"/>
            <a:chOff x="1263370" y="802756"/>
            <a:chExt cx="10276100" cy="455485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94"/>
            <a:stretch/>
          </p:blipFill>
          <p:spPr>
            <a:xfrm>
              <a:off x="1263370" y="802756"/>
              <a:ext cx="10276100" cy="4554856"/>
            </a:xfrm>
            <a:prstGeom prst="rect">
              <a:avLst/>
            </a:prstGeom>
          </p:spPr>
        </p:pic>
        <p:cxnSp>
          <p:nvCxnSpPr>
            <p:cNvPr id="6" name="Conector recto 5"/>
            <p:cNvCxnSpPr/>
            <p:nvPr/>
          </p:nvCxnSpPr>
          <p:spPr>
            <a:xfrm>
              <a:off x="2099256" y="1622737"/>
              <a:ext cx="9028090" cy="0"/>
            </a:xfrm>
            <a:prstGeom prst="line">
              <a:avLst/>
            </a:prstGeom>
            <a:ln w="57150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085189"/>
              </p:ext>
            </p:extLst>
          </p:nvPr>
        </p:nvGraphicFramePr>
        <p:xfrm>
          <a:off x="2485892" y="5512155"/>
          <a:ext cx="8641454" cy="984794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55787"/>
                <a:gridCol w="3252643"/>
                <a:gridCol w="357757"/>
                <a:gridCol w="4775267"/>
              </a:tblGrid>
              <a:tr h="2417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s-E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INSTALACIONES</a:t>
                      </a:r>
                      <a:endParaRPr lang="es-E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s-E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OPERACIONES DE PRODUCCIÓN</a:t>
                      </a:r>
                      <a:endParaRPr lang="es-E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595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EQUIPOS Y UTENSILIOS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ENVASADO, ETIQUETADO Y EMPAQUETADO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417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PERSONAL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ALMACENAMIENTO, DISTRIBUCIÓN TRANSPORTE Y ALMACENAMIENTO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417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MATERIA PRIMA E INSUMOS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ASEGURAMIENTO DE CALIDAD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760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04548" y="144847"/>
            <a:ext cx="10109916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ANÁLISIS MICROBIOLÓGICO PARA CONDIMENTO&amp;FIDEOS    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146220" y="5611299"/>
            <a:ext cx="10921284" cy="94506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1000"/>
              </a:spcBef>
            </a:pPr>
            <a:r>
              <a:rPr lang="es-EC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Satisfactorio 		Aceptable 		Deficiente 		</a:t>
            </a:r>
            <a:r>
              <a:rPr lang="es-EC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Inaceptable</a:t>
            </a:r>
          </a:p>
          <a:p>
            <a:pPr lvl="0" algn="just">
              <a:lnSpc>
                <a:spcPct val="107000"/>
              </a:lnSpc>
              <a:spcBef>
                <a:spcPts val="1000"/>
              </a:spcBef>
            </a:pPr>
            <a:r>
              <a:rPr lang="es-EC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0-60ufc/100cm2		60-120ufc/100cm2	120-600ufc/100cm2	</a:t>
            </a:r>
            <a:r>
              <a:rPr lang="es-EC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&gt;600ufc/100cm2 </a:t>
            </a:r>
            <a:r>
              <a:rPr lang="es-EC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endParaRPr lang="es-E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25"/>
          <a:stretch/>
        </p:blipFill>
        <p:spPr>
          <a:xfrm>
            <a:off x="9285668" y="828515"/>
            <a:ext cx="2781836" cy="4503528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53555"/>
              </p:ext>
            </p:extLst>
          </p:nvPr>
        </p:nvGraphicFramePr>
        <p:xfrm>
          <a:off x="1122758" y="751896"/>
          <a:ext cx="7995481" cy="4703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9666"/>
                <a:gridCol w="1728843"/>
                <a:gridCol w="1270717"/>
                <a:gridCol w="1105746"/>
                <a:gridCol w="1105746"/>
                <a:gridCol w="1494763"/>
              </a:tblGrid>
              <a:tr h="2154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Fecha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Análisis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C.Totales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E.coli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Aerobios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Mohos/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levaduras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</a:tr>
              <a:tr h="51719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08/12/15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Licuadora Industrial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</a:tr>
              <a:tr h="51719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08/12/15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Mesa de empacado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</a:tr>
              <a:tr h="27540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08/12/15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Marmitas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2048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</a:tr>
              <a:tr h="51719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08/12/15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Pared Producción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</a:tr>
              <a:tr h="51719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08/12/15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Piso de Producción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</a:tr>
              <a:tr h="27540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08/12/15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Deshidratador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</a:tr>
              <a:tr h="51719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08/12/15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Marmita Mezcladora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</a:tr>
              <a:tr h="51719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08/12/15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Medio Ambiente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</a:tr>
              <a:tr h="27540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08/12/15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Trabajador A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133" marR="5513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7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04548" y="144847"/>
            <a:ext cx="10109916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ANÁLISIS MICROBIOLÓGICO PARA CONDIMENTO&amp;FIDEOS    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146220" y="5572662"/>
            <a:ext cx="10921284" cy="94506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1000"/>
              </a:spcBef>
            </a:pPr>
            <a:r>
              <a:rPr lang="es-EC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Satisfactorio 		Aceptable 		</a:t>
            </a:r>
            <a:r>
              <a:rPr lang="es-EC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Deficiente </a:t>
            </a:r>
            <a:r>
              <a:rPr lang="es-EC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Inaceptable</a:t>
            </a:r>
          </a:p>
          <a:p>
            <a:pPr lvl="0" algn="just">
              <a:lnSpc>
                <a:spcPct val="107000"/>
              </a:lnSpc>
              <a:spcBef>
                <a:spcPts val="1000"/>
              </a:spcBef>
            </a:pPr>
            <a:r>
              <a:rPr lang="es-EC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0-60ufc/100cm2		60-120ufc/100cm2	</a:t>
            </a:r>
            <a:r>
              <a:rPr lang="es-EC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120-600ufc/100cm2</a:t>
            </a:r>
            <a:r>
              <a:rPr lang="es-EC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&gt;600ufc/100cm2 </a:t>
            </a:r>
            <a:r>
              <a:rPr lang="es-EC" sz="24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endParaRPr lang="es-ES" sz="2000" b="1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6" r="25182" b="2469"/>
          <a:stretch/>
        </p:blipFill>
        <p:spPr>
          <a:xfrm>
            <a:off x="9040969" y="764119"/>
            <a:ext cx="3026534" cy="4541977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757288"/>
              </p:ext>
            </p:extLst>
          </p:nvPr>
        </p:nvGraphicFramePr>
        <p:xfrm>
          <a:off x="1461473" y="1400577"/>
          <a:ext cx="7102979" cy="2880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0193"/>
                <a:gridCol w="1466643"/>
                <a:gridCol w="1196240"/>
                <a:gridCol w="922897"/>
                <a:gridCol w="1116882"/>
                <a:gridCol w="1250124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Fecha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Análisis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C.Totales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E.coli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Aerobios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Mohos/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levaduras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18/01/16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Amasadora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18/01/16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Mesa de Producción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18/01/16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Laminadora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&lt;10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18/01/16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Piso Producción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18/01/16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Pared Producción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18/01/16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Trabajador  B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158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21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303066" y="5572662"/>
            <a:ext cx="10764438" cy="94506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1000"/>
              </a:spcBef>
            </a:pPr>
            <a:r>
              <a:rPr lang="es-EC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Satisfactorio 		Aceptable 		</a:t>
            </a:r>
            <a:r>
              <a:rPr lang="es-EC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Deficiente </a:t>
            </a:r>
            <a:r>
              <a:rPr lang="es-EC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Inaceptable</a:t>
            </a:r>
          </a:p>
          <a:p>
            <a:pPr lvl="0" algn="just">
              <a:lnSpc>
                <a:spcPct val="107000"/>
              </a:lnSpc>
              <a:spcBef>
                <a:spcPts val="1000"/>
              </a:spcBef>
            </a:pPr>
            <a:r>
              <a:rPr lang="es-EC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0-60ufc/100cm2		60-120ufc/100cm2	</a:t>
            </a:r>
            <a:r>
              <a:rPr lang="es-EC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120-600ufc/100cm2</a:t>
            </a:r>
            <a:r>
              <a:rPr lang="es-EC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&gt;600ufc/100cm2 </a:t>
            </a:r>
            <a:r>
              <a:rPr lang="es-EC" sz="24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endParaRPr lang="es-ES" sz="2000" b="1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303066" y="183485"/>
            <a:ext cx="10109916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ANÁLISIS MICROBIOLÓGICO PARA GRANOLAS     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214" y="802757"/>
            <a:ext cx="2627290" cy="4619249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593883"/>
              </p:ext>
            </p:extLst>
          </p:nvPr>
        </p:nvGraphicFramePr>
        <p:xfrm>
          <a:off x="1470492" y="1067334"/>
          <a:ext cx="7725023" cy="30281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6061"/>
                <a:gridCol w="1563385"/>
                <a:gridCol w="1275145"/>
                <a:gridCol w="1124761"/>
                <a:gridCol w="1252170"/>
                <a:gridCol w="1283501"/>
              </a:tblGrid>
              <a:tr h="6729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Fecha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Análisis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C.Totales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E.coli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Aerobios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Mohos/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levaduras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364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12/11/15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Mezcladora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364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12/11/15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Cañón de cereales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6729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12/11/15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Mesa de producción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364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12/11/15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Piso Producción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364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12/11/15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Pared Producción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</a:t>
                      </a:r>
                      <a:r>
                        <a:rPr lang="es-EC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</a:t>
                      </a:r>
                      <a:r>
                        <a:rPr lang="es-EC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364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12/11/15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Trabajador C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&lt;10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91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146220" y="131967"/>
            <a:ext cx="659398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PRIORIZACIÓN  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2736" r="4551" b="4281"/>
          <a:stretch/>
        </p:blipFill>
        <p:spPr>
          <a:xfrm>
            <a:off x="1146220" y="843579"/>
            <a:ext cx="10496281" cy="461925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021143" y="5555170"/>
            <a:ext cx="6247094" cy="176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Instalaciones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Aseguramiento de la calidad</a:t>
            </a:r>
          </a:p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endParaRPr lang="es-EC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endParaRPr lang="es-ES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581106" y="5555170"/>
            <a:ext cx="6247094" cy="176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Operaciones de producción 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Equipos y utensilios </a:t>
            </a:r>
          </a:p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endParaRPr lang="es-EC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endParaRPr lang="es-ES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819" y1="34021" x2="32819" y2="34021"/>
                        <a14:foregroundMark x1="29730" y1="29381" x2="29730" y2="29381"/>
                        <a14:foregroundMark x1="41313" y1="34021" x2="41313" y2="34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653" y="3902299"/>
            <a:ext cx="2083389" cy="156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9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" t="2531" r="3829" b="5063"/>
          <a:stretch/>
        </p:blipFill>
        <p:spPr>
          <a:xfrm>
            <a:off x="1275008" y="695459"/>
            <a:ext cx="10599313" cy="470079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021143" y="5555170"/>
            <a:ext cx="6247094" cy="1303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endParaRPr lang="es-EC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endParaRPr lang="es-EC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endParaRPr lang="es-ES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252208" y="5596189"/>
            <a:ext cx="3540585" cy="879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Aseguramiento de la </a:t>
            </a: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calidad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Operaciones de producción </a:t>
            </a:r>
            <a:endParaRPr lang="es-EC" sz="20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398969" y="5625217"/>
            <a:ext cx="1974643" cy="879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Personal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Instalaciones </a:t>
            </a:r>
            <a:endParaRPr lang="es-EC" sz="20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146220" y="131967"/>
            <a:ext cx="659398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PRIORIZACIÓN  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720" y="3915178"/>
            <a:ext cx="2083389" cy="156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5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5" r="28020" b="7812"/>
          <a:stretch/>
        </p:blipFill>
        <p:spPr bwMode="auto">
          <a:xfrm rot="16200000">
            <a:off x="3960256" y="-1178419"/>
            <a:ext cx="6053068" cy="9620517"/>
          </a:xfrm>
          <a:prstGeom prst="rect">
            <a:avLst/>
          </a:prstGeom>
          <a:ln w="1905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0" name="97 Conector recto"/>
          <p:cNvCxnSpPr/>
          <p:nvPr/>
        </p:nvCxnSpPr>
        <p:spPr>
          <a:xfrm flipV="1">
            <a:off x="-890448" y="5027379"/>
            <a:ext cx="563245" cy="698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41" name="119 Grupo"/>
          <p:cNvGrpSpPr/>
          <p:nvPr/>
        </p:nvGrpSpPr>
        <p:grpSpPr>
          <a:xfrm rot="16200000">
            <a:off x="4055537" y="168731"/>
            <a:ext cx="5398866" cy="7611416"/>
            <a:chOff x="-1" y="0"/>
            <a:chExt cx="4580629" cy="5288890"/>
          </a:xfrm>
        </p:grpSpPr>
        <p:cxnSp>
          <p:nvCxnSpPr>
            <p:cNvPr id="42" name="43 Conector recto de flecha"/>
            <p:cNvCxnSpPr/>
            <p:nvPr/>
          </p:nvCxnSpPr>
          <p:spPr>
            <a:xfrm>
              <a:off x="3452775" y="2794406"/>
              <a:ext cx="204470" cy="1002183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4 Conector recto de flecha"/>
            <p:cNvCxnSpPr/>
            <p:nvPr/>
          </p:nvCxnSpPr>
          <p:spPr>
            <a:xfrm flipH="1" flipV="1">
              <a:off x="3321101" y="3116275"/>
              <a:ext cx="336143" cy="629106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118 Grupo"/>
            <p:cNvGrpSpPr/>
            <p:nvPr/>
          </p:nvGrpSpPr>
          <p:grpSpPr>
            <a:xfrm>
              <a:off x="-1" y="0"/>
              <a:ext cx="4580629" cy="4322393"/>
              <a:chOff x="-1" y="0"/>
              <a:chExt cx="4580629" cy="4322393"/>
            </a:xfrm>
          </p:grpSpPr>
          <p:cxnSp>
            <p:nvCxnSpPr>
              <p:cNvPr id="62" name="40 Conector recto de flecha"/>
              <p:cNvCxnSpPr/>
              <p:nvPr/>
            </p:nvCxnSpPr>
            <p:spPr>
              <a:xfrm flipH="1">
                <a:off x="4081882" y="285293"/>
                <a:ext cx="498476" cy="2089785"/>
              </a:xfrm>
              <a:prstGeom prst="straightConnector1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42 Conector recto de flecha"/>
              <p:cNvCxnSpPr/>
              <p:nvPr/>
            </p:nvCxnSpPr>
            <p:spPr>
              <a:xfrm flipH="1">
                <a:off x="3452775" y="2318918"/>
                <a:ext cx="628751" cy="474980"/>
              </a:xfrm>
              <a:prstGeom prst="straightConnector1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45 Conector recto de flecha"/>
              <p:cNvCxnSpPr/>
              <p:nvPr/>
            </p:nvCxnSpPr>
            <p:spPr>
              <a:xfrm flipH="1" flipV="1">
                <a:off x="3321101" y="1711757"/>
                <a:ext cx="0" cy="1367155"/>
              </a:xfrm>
              <a:prstGeom prst="straightConnector1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46 Conector recto de flecha"/>
              <p:cNvCxnSpPr/>
              <p:nvPr/>
            </p:nvCxnSpPr>
            <p:spPr>
              <a:xfrm flipH="1">
                <a:off x="2238451" y="1711757"/>
                <a:ext cx="1082040" cy="0"/>
              </a:xfrm>
              <a:prstGeom prst="straightConnector1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47 Conector recto de flecha"/>
              <p:cNvCxnSpPr/>
              <p:nvPr/>
            </p:nvCxnSpPr>
            <p:spPr>
              <a:xfrm flipV="1">
                <a:off x="3321101" y="1316736"/>
                <a:ext cx="205054" cy="395021"/>
              </a:xfrm>
              <a:prstGeom prst="straightConnector1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48 Conector recto de flecha"/>
              <p:cNvCxnSpPr/>
              <p:nvPr/>
            </p:nvCxnSpPr>
            <p:spPr>
              <a:xfrm flipH="1" flipV="1">
                <a:off x="2940711" y="855878"/>
                <a:ext cx="584582" cy="460630"/>
              </a:xfrm>
              <a:prstGeom prst="straightConnector1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52 Conector recto de flecha"/>
              <p:cNvCxnSpPr/>
              <p:nvPr/>
            </p:nvCxnSpPr>
            <p:spPr>
              <a:xfrm flipH="1">
                <a:off x="2099463" y="855878"/>
                <a:ext cx="840740" cy="811530"/>
              </a:xfrm>
              <a:prstGeom prst="straightConnector1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53 Conector recto de flecha"/>
              <p:cNvCxnSpPr/>
              <p:nvPr/>
            </p:nvCxnSpPr>
            <p:spPr>
              <a:xfrm flipH="1" flipV="1">
                <a:off x="914400" y="1689811"/>
                <a:ext cx="1280160" cy="7315"/>
              </a:xfrm>
              <a:prstGeom prst="straightConnector1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54 Conector recto de flecha"/>
              <p:cNvCxnSpPr/>
              <p:nvPr/>
            </p:nvCxnSpPr>
            <p:spPr>
              <a:xfrm flipV="1">
                <a:off x="892455" y="1316736"/>
                <a:ext cx="1" cy="375312"/>
              </a:xfrm>
              <a:prstGeom prst="straightConnector1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55 Conector recto de flecha"/>
              <p:cNvCxnSpPr/>
              <p:nvPr/>
            </p:nvCxnSpPr>
            <p:spPr>
              <a:xfrm flipH="1">
                <a:off x="563271" y="1711757"/>
                <a:ext cx="354842" cy="176672"/>
              </a:xfrm>
              <a:prstGeom prst="straightConnector1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56 Conector recto de flecha"/>
              <p:cNvCxnSpPr/>
              <p:nvPr/>
            </p:nvCxnSpPr>
            <p:spPr>
              <a:xfrm flipH="1" flipV="1">
                <a:off x="3913632" y="0"/>
                <a:ext cx="666996" cy="286424"/>
              </a:xfrm>
              <a:prstGeom prst="straightConnector1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3" name="57 Conector recto de flecha"/>
              <p:cNvCxnSpPr/>
              <p:nvPr/>
            </p:nvCxnSpPr>
            <p:spPr>
              <a:xfrm flipH="1" flipV="1">
                <a:off x="29261" y="36576"/>
                <a:ext cx="3861758" cy="1"/>
              </a:xfrm>
              <a:prstGeom prst="straightConnector1">
                <a:avLst/>
              </a:prstGeom>
              <a:ln w="57150">
                <a:solidFill>
                  <a:schemeClr val="accent1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4" name="58 Conector recto de flecha"/>
              <p:cNvCxnSpPr/>
              <p:nvPr/>
            </p:nvCxnSpPr>
            <p:spPr>
              <a:xfrm rot="5400000" flipV="1">
                <a:off x="-2117305" y="2205087"/>
                <a:ext cx="4234610" cy="1"/>
              </a:xfrm>
              <a:prstGeom prst="straightConnector1">
                <a:avLst/>
              </a:prstGeom>
              <a:ln w="57150">
                <a:solidFill>
                  <a:schemeClr val="accent1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45" name="60 Conector recto de flecha"/>
            <p:cNvCxnSpPr/>
            <p:nvPr/>
          </p:nvCxnSpPr>
          <p:spPr>
            <a:xfrm>
              <a:off x="665683" y="4147718"/>
              <a:ext cx="0" cy="1121134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6" name="61 Conector recto de flecha"/>
            <p:cNvCxnSpPr/>
            <p:nvPr/>
          </p:nvCxnSpPr>
          <p:spPr>
            <a:xfrm>
              <a:off x="672999" y="5288890"/>
              <a:ext cx="469127" cy="0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7" name="62 Conector recto de flecha"/>
            <p:cNvCxnSpPr/>
            <p:nvPr/>
          </p:nvCxnSpPr>
          <p:spPr>
            <a:xfrm flipV="1">
              <a:off x="1163117" y="4162349"/>
              <a:ext cx="0" cy="1104790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" name="64 Conector recto de flecha"/>
            <p:cNvCxnSpPr/>
            <p:nvPr/>
          </p:nvCxnSpPr>
          <p:spPr>
            <a:xfrm flipV="1">
              <a:off x="658368" y="3833165"/>
              <a:ext cx="1025525" cy="308610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9" name="65 Conector recto de flecha"/>
            <p:cNvCxnSpPr/>
            <p:nvPr/>
          </p:nvCxnSpPr>
          <p:spPr>
            <a:xfrm flipH="1" flipV="1">
              <a:off x="270663" y="3679546"/>
              <a:ext cx="372663" cy="484009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0" name="71 Conector recto de flecha"/>
            <p:cNvCxnSpPr/>
            <p:nvPr/>
          </p:nvCxnSpPr>
          <p:spPr>
            <a:xfrm flipV="1">
              <a:off x="1711757" y="3299155"/>
              <a:ext cx="0" cy="532738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1" name="82 Conector recto de flecha"/>
            <p:cNvCxnSpPr/>
            <p:nvPr/>
          </p:nvCxnSpPr>
          <p:spPr>
            <a:xfrm flipH="1">
              <a:off x="833933" y="3299155"/>
              <a:ext cx="882594" cy="1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2" name="88 Conector recto de flecha"/>
            <p:cNvCxnSpPr/>
            <p:nvPr/>
          </p:nvCxnSpPr>
          <p:spPr>
            <a:xfrm flipV="1">
              <a:off x="833933" y="3028493"/>
              <a:ext cx="930275" cy="270068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3" name="94 Conector recto de flecha"/>
            <p:cNvCxnSpPr/>
            <p:nvPr/>
          </p:nvCxnSpPr>
          <p:spPr>
            <a:xfrm flipV="1">
              <a:off x="1726387" y="2662733"/>
              <a:ext cx="0" cy="326003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4" name="105 Conector recto"/>
            <p:cNvCxnSpPr/>
            <p:nvPr/>
          </p:nvCxnSpPr>
          <p:spPr>
            <a:xfrm flipV="1">
              <a:off x="665775" y="3912852"/>
              <a:ext cx="921715" cy="289535"/>
            </a:xfrm>
            <a:prstGeom prst="line">
              <a:avLst/>
            </a:prstGeom>
            <a:ln w="57150">
              <a:solidFill>
                <a:srgbClr val="B2642A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108 Conector recto"/>
            <p:cNvCxnSpPr/>
            <p:nvPr/>
          </p:nvCxnSpPr>
          <p:spPr>
            <a:xfrm flipV="1">
              <a:off x="1741018" y="3394253"/>
              <a:ext cx="0" cy="475488"/>
            </a:xfrm>
            <a:prstGeom prst="line">
              <a:avLst/>
            </a:prstGeom>
            <a:ln w="57150">
              <a:solidFill>
                <a:srgbClr val="B2642A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109 Conector recto de flecha"/>
            <p:cNvCxnSpPr/>
            <p:nvPr/>
          </p:nvCxnSpPr>
          <p:spPr>
            <a:xfrm flipV="1">
              <a:off x="1741018" y="3079699"/>
              <a:ext cx="802995" cy="219455"/>
            </a:xfrm>
            <a:prstGeom prst="straightConnector1">
              <a:avLst/>
            </a:prstGeom>
            <a:ln w="57150">
              <a:solidFill>
                <a:srgbClr val="B2642A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110 Conector recto de flecha"/>
            <p:cNvCxnSpPr/>
            <p:nvPr/>
          </p:nvCxnSpPr>
          <p:spPr>
            <a:xfrm>
              <a:off x="2545690" y="3079699"/>
              <a:ext cx="226771" cy="665226"/>
            </a:xfrm>
            <a:prstGeom prst="straightConnector1">
              <a:avLst/>
            </a:prstGeom>
            <a:ln w="57150">
              <a:solidFill>
                <a:srgbClr val="B2642A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112 Conector recto de flecha"/>
            <p:cNvCxnSpPr/>
            <p:nvPr/>
          </p:nvCxnSpPr>
          <p:spPr>
            <a:xfrm flipH="1">
              <a:off x="2560320" y="3745382"/>
              <a:ext cx="212725" cy="292100"/>
            </a:xfrm>
            <a:prstGeom prst="straightConnector1">
              <a:avLst/>
            </a:prstGeom>
            <a:ln w="57150">
              <a:solidFill>
                <a:srgbClr val="B2642A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115 Conector recto de flecha"/>
            <p:cNvCxnSpPr/>
            <p:nvPr/>
          </p:nvCxnSpPr>
          <p:spPr>
            <a:xfrm flipH="1" flipV="1">
              <a:off x="2311603" y="4030675"/>
              <a:ext cx="247650" cy="635"/>
            </a:xfrm>
            <a:prstGeom prst="straightConnector1">
              <a:avLst/>
            </a:prstGeom>
            <a:ln w="57150">
              <a:solidFill>
                <a:srgbClr val="B2642A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116 Conector recto de flecha"/>
            <p:cNvCxnSpPr/>
            <p:nvPr/>
          </p:nvCxnSpPr>
          <p:spPr>
            <a:xfrm flipH="1" flipV="1">
              <a:off x="2099463" y="2889504"/>
              <a:ext cx="211455" cy="1147445"/>
            </a:xfrm>
            <a:prstGeom prst="straightConnector1">
              <a:avLst/>
            </a:prstGeom>
            <a:ln w="57150">
              <a:solidFill>
                <a:srgbClr val="B2642A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117 Conector recto de flecha"/>
            <p:cNvCxnSpPr/>
            <p:nvPr/>
          </p:nvCxnSpPr>
          <p:spPr>
            <a:xfrm flipH="1" flipV="1">
              <a:off x="1806855" y="2713939"/>
              <a:ext cx="291464" cy="175565"/>
            </a:xfrm>
            <a:prstGeom prst="straightConnector1">
              <a:avLst/>
            </a:prstGeom>
            <a:ln w="57150">
              <a:solidFill>
                <a:srgbClr val="B2642A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75" name="61 Conector recto de flecha"/>
          <p:cNvCxnSpPr/>
          <p:nvPr/>
        </p:nvCxnSpPr>
        <p:spPr>
          <a:xfrm flipV="1">
            <a:off x="9169758" y="6009984"/>
            <a:ext cx="1" cy="663887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6" name="Rectángulo 75"/>
          <p:cNvSpPr/>
          <p:nvPr/>
        </p:nvSpPr>
        <p:spPr>
          <a:xfrm>
            <a:off x="1462356" y="102197"/>
            <a:ext cx="10109916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ANÁLISIS DE LA DISTRIBUCIÓN DE LA PLANTA   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17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620746" y="1072125"/>
            <a:ext cx="953466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OBJETIVO ESPECÍFICO Nro 2 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140193" y="2082487"/>
            <a:ext cx="9747007" cy="83099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C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Establecer los Procedimientos Operativos Estandarizados de Sanitización y Programas de Control  para la planta procesadora de alimentos “El Chinito”.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265840" y="3661975"/>
            <a:ext cx="5757697" cy="3591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s-EC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Diseño del sistema de </a:t>
            </a: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BPM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s-EC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Revisión de resultados del diagnóstico a la </a:t>
            </a: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planta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Establecer </a:t>
            </a:r>
            <a:r>
              <a:rPr lang="es-EC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los POE Y </a:t>
            </a: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POES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 de mejoras 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Layout recomendación 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Presupuesto estimado de implementación 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C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endParaRPr lang="es-ES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00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>
          <a:xfrm>
            <a:off x="2433543" y="1540587"/>
            <a:ext cx="418102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s-EC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Plan de limpieza y desinfección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Plan de </a:t>
            </a:r>
            <a:r>
              <a:rPr lang="es-EC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capacitación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s-EC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Plan de desechos sólidos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s-EC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Plan de control de plagas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s-EC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Plan de proveedores 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s-EC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Plan de mantenimiento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s-EC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Plan de trazabilidad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s-EC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Plan de control de aguas</a:t>
            </a:r>
            <a:endParaRPr lang="es-EC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s-EC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s-EC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1615458" y="518296"/>
            <a:ext cx="4870516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PLANES DE CONTROL  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3 Abrir llave"/>
          <p:cNvSpPr/>
          <p:nvPr/>
        </p:nvSpPr>
        <p:spPr>
          <a:xfrm>
            <a:off x="6133219" y="1152082"/>
            <a:ext cx="1515808" cy="4947862"/>
          </a:xfrm>
          <a:prstGeom prst="leftBrace">
            <a:avLst>
              <a:gd name="adj1" fmla="val 8333"/>
              <a:gd name="adj2" fmla="val 48530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6746099" y="1451093"/>
            <a:ext cx="4187824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Objetivo </a:t>
            </a:r>
          </a:p>
          <a:p>
            <a:pPr marL="0" indent="0" algn="ctr">
              <a:buNone/>
            </a:pPr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Alcance</a:t>
            </a:r>
          </a:p>
          <a:p>
            <a:pPr marL="0" indent="0" algn="ctr">
              <a:buNone/>
            </a:pPr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Responsable</a:t>
            </a:r>
          </a:p>
          <a:p>
            <a:pPr marL="0" indent="0" algn="ctr">
              <a:buNone/>
            </a:pPr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Definiciones</a:t>
            </a:r>
          </a:p>
          <a:p>
            <a:pPr marL="0" indent="0" algn="ctr">
              <a:buNone/>
            </a:pPr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Responsabilidades</a:t>
            </a:r>
          </a:p>
          <a:p>
            <a:pPr marL="0" indent="0" algn="ctr">
              <a:buNone/>
            </a:pPr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Revisión Histórica</a:t>
            </a:r>
          </a:p>
          <a:p>
            <a:pPr marL="0" indent="0" algn="ctr">
              <a:buNone/>
            </a:pPr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Vigencia</a:t>
            </a:r>
          </a:p>
          <a:p>
            <a:pPr marL="0" indent="0" algn="ctr">
              <a:buNone/>
            </a:pPr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Archivo</a:t>
            </a:r>
          </a:p>
          <a:p>
            <a:pPr marL="0" indent="0" algn="ctr">
              <a:buNone/>
            </a:pPr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Anexos</a:t>
            </a:r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8" name="Imagen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4" t="35347" r="52100" b="14804"/>
          <a:stretch/>
        </p:blipFill>
        <p:spPr bwMode="auto">
          <a:xfrm>
            <a:off x="10441563" y="323292"/>
            <a:ext cx="1247775" cy="1217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390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4868" t="24553" r="22670" b="12946"/>
          <a:stretch/>
        </p:blipFill>
        <p:spPr>
          <a:xfrm>
            <a:off x="560179" y="232228"/>
            <a:ext cx="5535820" cy="61250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44868" t="24355" r="23117" b="9970"/>
          <a:stretch/>
        </p:blipFill>
        <p:spPr>
          <a:xfrm>
            <a:off x="6270171" y="232228"/>
            <a:ext cx="5529943" cy="614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0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60112" y="565062"/>
            <a:ext cx="953466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PROCESADORA DE ALIMENTOS “EL </a:t>
            </a: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CHINITO”SCC”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8" t="8200" b="12656"/>
          <a:stretch/>
        </p:blipFill>
        <p:spPr>
          <a:xfrm>
            <a:off x="1888901" y="1532585"/>
            <a:ext cx="3369972" cy="229918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731114" y="1532586"/>
            <a:ext cx="1296445" cy="454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22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HISTORIA</a:t>
            </a:r>
            <a:endParaRPr lang="es-ES" sz="2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765445" y="2335450"/>
            <a:ext cx="5529327" cy="2420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Fue creada en 1999 en Ibarra por su socio mayoritario el Sr. Juan Carlos Romo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Producir y comercializar condimentos a la zona norte del país 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Establecerse como marca reconocida en el país</a:t>
            </a:r>
          </a:p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endParaRPr lang="es-ES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01" y="3831770"/>
            <a:ext cx="3369972" cy="2347838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4"/>
          <a:srcRect l="30118" t="32211" r="60827" b="53084"/>
          <a:stretch/>
        </p:blipFill>
        <p:spPr bwMode="auto">
          <a:xfrm>
            <a:off x="6769982" y="4951707"/>
            <a:ext cx="1665680" cy="1356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651" b="32422" l="30673" r="37921">
                        <a14:foregroundMark x1="32211" y1="29297" x2="32211" y2="29297"/>
                        <a14:foregroundMark x1="34187" y1="28906" x2="34187" y2="28906"/>
                        <a14:foregroundMark x1="32723" y1="28385" x2="32723" y2="28385"/>
                        <a14:foregroundMark x1="34846" y1="29167" x2="34846" y2="29167"/>
                        <a14:foregroundMark x1="36384" y1="29167" x2="36384" y2="29167"/>
                      </a14:backgroundRemoval>
                    </a14:imgEffect>
                  </a14:imgLayer>
                </a14:imgProps>
              </a:ext>
            </a:extLst>
          </a:blip>
          <a:srcRect l="29921" t="25559" r="61987" b="66738"/>
          <a:stretch/>
        </p:blipFill>
        <p:spPr bwMode="auto">
          <a:xfrm>
            <a:off x="8754124" y="5103723"/>
            <a:ext cx="1961099" cy="1052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691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36058" y="2764029"/>
            <a:ext cx="5564514" cy="2218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A: Alta prioridad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M: Media prioridad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B: Baja prioridad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C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endParaRPr lang="es-ES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8343" t="24720" r="14247" b="38033"/>
          <a:stretch/>
        </p:blipFill>
        <p:spPr>
          <a:xfrm>
            <a:off x="4711700" y="1866900"/>
            <a:ext cx="7167272" cy="401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ángulo 5"/>
          <p:cNvSpPr/>
          <p:nvPr/>
        </p:nvSpPr>
        <p:spPr>
          <a:xfrm>
            <a:off x="1209058" y="736010"/>
            <a:ext cx="4870516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 DE MEJORAS 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3"/>
          <a:srcRect l="30118" t="32211" r="60827" b="53084"/>
          <a:stretch/>
        </p:blipFill>
        <p:spPr bwMode="auto">
          <a:xfrm>
            <a:off x="7925682" y="201907"/>
            <a:ext cx="1665680" cy="1356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51" b="32422" l="30673" r="37921">
                        <a14:foregroundMark x1="32211" y1="29297" x2="32211" y2="29297"/>
                        <a14:foregroundMark x1="34187" y1="28906" x2="34187" y2="28906"/>
                        <a14:foregroundMark x1="32723" y1="28385" x2="32723" y2="28385"/>
                        <a14:foregroundMark x1="34846" y1="29167" x2="34846" y2="29167"/>
                        <a14:foregroundMark x1="36384" y1="29167" x2="36384" y2="29167"/>
                      </a14:backgroundRemoval>
                    </a14:imgEffect>
                  </a14:imgLayer>
                </a14:imgProps>
              </a:ext>
            </a:extLst>
          </a:blip>
          <a:srcRect l="29921" t="25559" r="61987" b="66738"/>
          <a:stretch/>
        </p:blipFill>
        <p:spPr bwMode="auto">
          <a:xfrm>
            <a:off x="9909824" y="353923"/>
            <a:ext cx="1961099" cy="1052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229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378217" y="69634"/>
            <a:ext cx="10109916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DISEÑO PROPUESTA    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4" t="16658" r="34065" b="29452"/>
          <a:stretch/>
        </p:blipFill>
        <p:spPr bwMode="auto">
          <a:xfrm rot="16200000">
            <a:off x="3873607" y="-1084763"/>
            <a:ext cx="6290762" cy="9272790"/>
          </a:xfrm>
          <a:prstGeom prst="rect">
            <a:avLst/>
          </a:prstGeom>
          <a:ln w="19050" cap="sq" cmpd="thickThin" algn="ctr">
            <a:noFill/>
            <a:prstDash val="solid"/>
            <a:miter lim="800000"/>
            <a:headEnd type="none" w="med" len="med"/>
            <a:tailEnd type="none" w="med" len="med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6" name="103 Grupo"/>
          <p:cNvGrpSpPr/>
          <p:nvPr/>
        </p:nvGrpSpPr>
        <p:grpSpPr>
          <a:xfrm rot="16200000">
            <a:off x="3903838" y="1714422"/>
            <a:ext cx="4997004" cy="4453023"/>
            <a:chOff x="0" y="0"/>
            <a:chExt cx="4106258" cy="3316677"/>
          </a:xfrm>
        </p:grpSpPr>
        <p:cxnSp>
          <p:nvCxnSpPr>
            <p:cNvPr id="7" name="49 Conector recto de flecha"/>
            <p:cNvCxnSpPr/>
            <p:nvPr/>
          </p:nvCxnSpPr>
          <p:spPr>
            <a:xfrm flipH="1">
              <a:off x="3916393" y="0"/>
              <a:ext cx="189865" cy="1533525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50 Conector recto de flecha"/>
            <p:cNvCxnSpPr/>
            <p:nvPr/>
          </p:nvCxnSpPr>
          <p:spPr>
            <a:xfrm flipH="1">
              <a:off x="3502325" y="1535502"/>
              <a:ext cx="419100" cy="1781175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63 Conector recto de flecha"/>
            <p:cNvCxnSpPr/>
            <p:nvPr/>
          </p:nvCxnSpPr>
          <p:spPr>
            <a:xfrm flipH="1" flipV="1">
              <a:off x="3165895" y="3174521"/>
              <a:ext cx="330835" cy="136525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66 Conector recto de flecha"/>
            <p:cNvCxnSpPr/>
            <p:nvPr/>
          </p:nvCxnSpPr>
          <p:spPr>
            <a:xfrm flipH="1" flipV="1">
              <a:off x="2950234" y="2337759"/>
              <a:ext cx="222250" cy="834390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67 Conector recto de flecha"/>
            <p:cNvCxnSpPr/>
            <p:nvPr/>
          </p:nvCxnSpPr>
          <p:spPr>
            <a:xfrm flipH="1" flipV="1">
              <a:off x="2898476" y="1216325"/>
              <a:ext cx="47626" cy="1123950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68 Conector recto de flecha"/>
            <p:cNvCxnSpPr/>
            <p:nvPr/>
          </p:nvCxnSpPr>
          <p:spPr>
            <a:xfrm flipH="1" flipV="1">
              <a:off x="2536166" y="155276"/>
              <a:ext cx="485140" cy="485140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69 Conector recto de flecha"/>
            <p:cNvCxnSpPr/>
            <p:nvPr/>
          </p:nvCxnSpPr>
          <p:spPr>
            <a:xfrm flipH="1">
              <a:off x="1328468" y="1216325"/>
              <a:ext cx="1513840" cy="0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70 Conector recto de flecha"/>
            <p:cNvCxnSpPr/>
            <p:nvPr/>
          </p:nvCxnSpPr>
          <p:spPr>
            <a:xfrm flipV="1">
              <a:off x="2941608" y="638355"/>
              <a:ext cx="76199" cy="570865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72 Conector recto de flecha"/>
            <p:cNvCxnSpPr/>
            <p:nvPr/>
          </p:nvCxnSpPr>
          <p:spPr>
            <a:xfrm flipH="1">
              <a:off x="1656272" y="207034"/>
              <a:ext cx="876300" cy="1009015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73 Conector recto de flecha"/>
            <p:cNvCxnSpPr/>
            <p:nvPr/>
          </p:nvCxnSpPr>
          <p:spPr>
            <a:xfrm flipH="1">
              <a:off x="379563" y="1216325"/>
              <a:ext cx="952500" cy="0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74 Conector recto de flecha"/>
            <p:cNvCxnSpPr/>
            <p:nvPr/>
          </p:nvCxnSpPr>
          <p:spPr>
            <a:xfrm flipV="1">
              <a:off x="638355" y="767751"/>
              <a:ext cx="0" cy="447675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75 Conector recto de flecha"/>
            <p:cNvCxnSpPr/>
            <p:nvPr/>
          </p:nvCxnSpPr>
          <p:spPr>
            <a:xfrm flipH="1">
              <a:off x="0" y="767751"/>
              <a:ext cx="638174" cy="1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104 Grupo"/>
          <p:cNvGrpSpPr/>
          <p:nvPr/>
        </p:nvGrpSpPr>
        <p:grpSpPr>
          <a:xfrm rot="16200000">
            <a:off x="7052462" y="2503285"/>
            <a:ext cx="2330794" cy="1806633"/>
            <a:chOff x="0" y="0"/>
            <a:chExt cx="2143981" cy="1337149"/>
          </a:xfrm>
        </p:grpSpPr>
        <p:cxnSp>
          <p:nvCxnSpPr>
            <p:cNvPr id="20" name="92 Conector recto"/>
            <p:cNvCxnSpPr/>
            <p:nvPr/>
          </p:nvCxnSpPr>
          <p:spPr>
            <a:xfrm>
              <a:off x="1828800" y="1199072"/>
              <a:ext cx="315181" cy="47707"/>
            </a:xfrm>
            <a:prstGeom prst="line">
              <a:avLst/>
            </a:prstGeom>
            <a:ln w="57150">
              <a:solidFill>
                <a:srgbClr val="B2642A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93 Conector recto de flecha"/>
            <p:cNvCxnSpPr/>
            <p:nvPr/>
          </p:nvCxnSpPr>
          <p:spPr>
            <a:xfrm flipH="1" flipV="1">
              <a:off x="1414732" y="767751"/>
              <a:ext cx="389477" cy="397565"/>
            </a:xfrm>
            <a:prstGeom prst="straightConnector1">
              <a:avLst/>
            </a:prstGeom>
            <a:ln w="57150">
              <a:solidFill>
                <a:srgbClr val="B2642A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95 Conector recto de flecha"/>
            <p:cNvCxnSpPr/>
            <p:nvPr/>
          </p:nvCxnSpPr>
          <p:spPr>
            <a:xfrm flipH="1">
              <a:off x="1078302" y="828136"/>
              <a:ext cx="333954" cy="49530"/>
            </a:xfrm>
            <a:prstGeom prst="straightConnector1">
              <a:avLst/>
            </a:prstGeom>
            <a:ln w="57150">
              <a:solidFill>
                <a:srgbClr val="B2642A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96 Conector recto de flecha"/>
            <p:cNvCxnSpPr/>
            <p:nvPr/>
          </p:nvCxnSpPr>
          <p:spPr>
            <a:xfrm flipH="1">
              <a:off x="897147" y="879894"/>
              <a:ext cx="190500" cy="453224"/>
            </a:xfrm>
            <a:prstGeom prst="straightConnector1">
              <a:avLst/>
            </a:prstGeom>
            <a:ln w="57150">
              <a:solidFill>
                <a:srgbClr val="B2642A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98 Conector recto de flecha"/>
            <p:cNvCxnSpPr/>
            <p:nvPr/>
          </p:nvCxnSpPr>
          <p:spPr>
            <a:xfrm flipH="1" flipV="1">
              <a:off x="526211" y="1337094"/>
              <a:ext cx="368492" cy="55"/>
            </a:xfrm>
            <a:prstGeom prst="straightConnector1">
              <a:avLst/>
            </a:prstGeom>
            <a:ln w="57150">
              <a:solidFill>
                <a:srgbClr val="B2642A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99 Conector recto de flecha"/>
            <p:cNvCxnSpPr/>
            <p:nvPr/>
          </p:nvCxnSpPr>
          <p:spPr>
            <a:xfrm flipH="1" flipV="1">
              <a:off x="457200" y="60385"/>
              <a:ext cx="102870" cy="1246505"/>
            </a:xfrm>
            <a:prstGeom prst="straightConnector1">
              <a:avLst/>
            </a:prstGeom>
            <a:ln w="57150">
              <a:solidFill>
                <a:srgbClr val="B2642A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100 Conector recto de flecha"/>
            <p:cNvCxnSpPr/>
            <p:nvPr/>
          </p:nvCxnSpPr>
          <p:spPr>
            <a:xfrm flipH="1" flipV="1">
              <a:off x="1276709" y="172528"/>
              <a:ext cx="182659" cy="595824"/>
            </a:xfrm>
            <a:prstGeom prst="straightConnector1">
              <a:avLst/>
            </a:prstGeom>
            <a:ln w="57150">
              <a:solidFill>
                <a:srgbClr val="B2642A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101 Conector recto de flecha"/>
            <p:cNvCxnSpPr/>
            <p:nvPr/>
          </p:nvCxnSpPr>
          <p:spPr>
            <a:xfrm flipH="1" flipV="1">
              <a:off x="724619" y="0"/>
              <a:ext cx="548005" cy="174625"/>
            </a:xfrm>
            <a:prstGeom prst="straightConnector1">
              <a:avLst/>
            </a:prstGeom>
            <a:ln w="57150">
              <a:solidFill>
                <a:srgbClr val="B2642A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102 Conector recto de flecha"/>
            <p:cNvCxnSpPr/>
            <p:nvPr/>
          </p:nvCxnSpPr>
          <p:spPr>
            <a:xfrm flipH="1">
              <a:off x="0" y="0"/>
              <a:ext cx="780195" cy="72059"/>
            </a:xfrm>
            <a:prstGeom prst="straightConnector1">
              <a:avLst/>
            </a:prstGeom>
            <a:ln w="57150">
              <a:solidFill>
                <a:srgbClr val="B2642A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9" name="106 Grupo"/>
          <p:cNvGrpSpPr/>
          <p:nvPr/>
        </p:nvGrpSpPr>
        <p:grpSpPr>
          <a:xfrm rot="16200000">
            <a:off x="7273811" y="2444229"/>
            <a:ext cx="4412216" cy="3011527"/>
            <a:chOff x="0" y="0"/>
            <a:chExt cx="3054649" cy="2544792"/>
          </a:xfrm>
        </p:grpSpPr>
        <p:cxnSp>
          <p:nvCxnSpPr>
            <p:cNvPr id="30" name="76 Conector recto de flecha"/>
            <p:cNvCxnSpPr/>
            <p:nvPr/>
          </p:nvCxnSpPr>
          <p:spPr>
            <a:xfrm flipH="1">
              <a:off x="1673524" y="1552755"/>
              <a:ext cx="1381125" cy="0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77 Conector recto de flecha"/>
            <p:cNvCxnSpPr/>
            <p:nvPr/>
          </p:nvCxnSpPr>
          <p:spPr>
            <a:xfrm flipH="1">
              <a:off x="1846052" y="1552755"/>
              <a:ext cx="1009015" cy="990600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78 Conector recto de flecha"/>
            <p:cNvCxnSpPr/>
            <p:nvPr/>
          </p:nvCxnSpPr>
          <p:spPr>
            <a:xfrm flipH="1">
              <a:off x="672860" y="2544792"/>
              <a:ext cx="1171575" cy="0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" name="79 Conector recto de flecha"/>
            <p:cNvCxnSpPr/>
            <p:nvPr/>
          </p:nvCxnSpPr>
          <p:spPr>
            <a:xfrm flipH="1">
              <a:off x="0" y="2544792"/>
              <a:ext cx="694690" cy="0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" name="80 Conector recto de flecha"/>
            <p:cNvCxnSpPr/>
            <p:nvPr/>
          </p:nvCxnSpPr>
          <p:spPr>
            <a:xfrm flipV="1">
              <a:off x="69011" y="1380226"/>
              <a:ext cx="0" cy="1152525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81 Conector recto de flecha"/>
            <p:cNvCxnSpPr/>
            <p:nvPr/>
          </p:nvCxnSpPr>
          <p:spPr>
            <a:xfrm flipV="1">
              <a:off x="69011" y="974785"/>
              <a:ext cx="189865" cy="409575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84 Conector recto de flecha"/>
            <p:cNvCxnSpPr/>
            <p:nvPr/>
          </p:nvCxnSpPr>
          <p:spPr>
            <a:xfrm flipV="1">
              <a:off x="1052422" y="715992"/>
              <a:ext cx="0" cy="828675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" name="85 Conector recto de flecha"/>
            <p:cNvCxnSpPr/>
            <p:nvPr/>
          </p:nvCxnSpPr>
          <p:spPr>
            <a:xfrm flipH="1" flipV="1">
              <a:off x="198407" y="422694"/>
              <a:ext cx="847090" cy="304166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8" name="86 Conector recto de flecha"/>
            <p:cNvCxnSpPr/>
            <p:nvPr/>
          </p:nvCxnSpPr>
          <p:spPr>
            <a:xfrm flipV="1">
              <a:off x="207034" y="0"/>
              <a:ext cx="923925" cy="409576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" name="87 Conector recto de flecha"/>
            <p:cNvCxnSpPr/>
            <p:nvPr/>
          </p:nvCxnSpPr>
          <p:spPr>
            <a:xfrm>
              <a:off x="258792" y="1009291"/>
              <a:ext cx="94891" cy="1078301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0" name="89 Conector recto de flecha"/>
            <p:cNvCxnSpPr/>
            <p:nvPr/>
          </p:nvCxnSpPr>
          <p:spPr>
            <a:xfrm flipV="1">
              <a:off x="370936" y="1259457"/>
              <a:ext cx="224286" cy="819438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1" name="90 Conector recto de flecha"/>
            <p:cNvCxnSpPr/>
            <p:nvPr/>
          </p:nvCxnSpPr>
          <p:spPr>
            <a:xfrm flipV="1">
              <a:off x="629728" y="897147"/>
              <a:ext cx="416808" cy="429371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42" name="76 Conector recto de flecha"/>
          <p:cNvCxnSpPr/>
          <p:nvPr/>
        </p:nvCxnSpPr>
        <p:spPr>
          <a:xfrm>
            <a:off x="9809549" y="3687943"/>
            <a:ext cx="0" cy="834569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5" name="Rectángulo 44"/>
          <p:cNvSpPr/>
          <p:nvPr/>
        </p:nvSpPr>
        <p:spPr>
          <a:xfrm>
            <a:off x="1084511" y="3626024"/>
            <a:ext cx="2416391" cy="1303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Metodología SLP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C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endParaRPr lang="es-ES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1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263485" y="524622"/>
            <a:ext cx="1040600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PRESUPUESTO TENTATIVO DE IMPLEMENTACIÓN BPM 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2679" t="41419" r="18667" b="21347"/>
          <a:stretch/>
        </p:blipFill>
        <p:spPr>
          <a:xfrm>
            <a:off x="1510225" y="1567539"/>
            <a:ext cx="5906572" cy="41801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637" y="1320801"/>
            <a:ext cx="4011992" cy="177074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637" y="3106059"/>
            <a:ext cx="4011992" cy="173082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637" y="4851402"/>
            <a:ext cx="4011992" cy="156391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4392808" y="6000497"/>
            <a:ext cx="5757697" cy="1303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Presupuesto 18351,32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C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endParaRPr lang="es-ES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53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620746" y="1072125"/>
            <a:ext cx="953466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OBJETIVO ESPECÍFICO Nro 3  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140193" y="2082487"/>
            <a:ext cx="9747007" cy="83099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C" sz="24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Elaboración de un manual de Buenas Prácticas de Manufactura  </a:t>
            </a:r>
            <a:r>
              <a:rPr lang="es-EC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la planta procesadora de alimentos “El Chinito”.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265840" y="3661975"/>
            <a:ext cx="5757697" cy="2218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Elaboración del manual de BPMS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Auditoria interna final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Análisis microbiológico final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C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endParaRPr lang="es-ES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59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4309" y="235039"/>
            <a:ext cx="10018713" cy="1752599"/>
          </a:xfrm>
        </p:spPr>
        <p:txBody>
          <a:bodyPr/>
          <a:lstStyle/>
          <a:p>
            <a:r>
              <a:rPr lang="es-ES" dirty="0" smtClean="0"/>
              <a:t>Contenido del manual de Buenas Prácticas de Manufactura</a:t>
            </a:r>
            <a:endParaRPr lang="es-ES" dirty="0"/>
          </a:p>
        </p:txBody>
      </p:sp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2391743" y="1755819"/>
            <a:ext cx="8954543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POLÍTICA </a:t>
            </a:r>
          </a:p>
          <a:p>
            <a:pPr marL="0" indent="0">
              <a:buNone/>
            </a:pPr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CUMPLIMIENTO</a:t>
            </a:r>
          </a:p>
          <a:p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Instalaciones</a:t>
            </a:r>
          </a:p>
          <a:p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Equipos y utensilios</a:t>
            </a:r>
          </a:p>
          <a:p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Personal</a:t>
            </a:r>
          </a:p>
          <a:p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Materia primas e insumos</a:t>
            </a:r>
          </a:p>
          <a:p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Operaciones de producción</a:t>
            </a:r>
          </a:p>
          <a:p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Envasado ,etiquetado y empacado</a:t>
            </a:r>
          </a:p>
          <a:p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Almacenamiento y distribución </a:t>
            </a:r>
          </a:p>
          <a:p>
            <a:pPr marL="0" indent="0">
              <a:buNone/>
            </a:pPr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CONCEPTOS </a:t>
            </a:r>
          </a:p>
          <a:p>
            <a:pPr marL="0" indent="0">
              <a:buNone/>
            </a:pPr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PLANES DE CONTROL</a:t>
            </a:r>
          </a:p>
          <a:p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oes, </a:t>
            </a: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oe ,Fichas ,Registros, Cronogramas , Distribuciones</a:t>
            </a:r>
            <a:r>
              <a:rPr lang="es-EC" dirty="0" smtClean="0"/>
              <a:t>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38548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114663"/>
              </p:ext>
            </p:extLst>
          </p:nvPr>
        </p:nvGraphicFramePr>
        <p:xfrm>
          <a:off x="1601539" y="1347651"/>
          <a:ext cx="6773205" cy="46062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9915"/>
                <a:gridCol w="1264063"/>
                <a:gridCol w="1264063"/>
                <a:gridCol w="1305164"/>
              </a:tblGrid>
              <a:tr h="10094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SECCIONES EVALUADAS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Grado de cumplimiento inicial 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Grado de cumplimiento Final 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Mejoramiento 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30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INSTALACIONES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58,1%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13,9%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30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EQUIPOS Y UTENSILIOS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63,6%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63,3%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---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30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PERSONAL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30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MATERIA EN INSUMOS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66,6%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33,4%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30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OPERACIONES DE PRODUCCIÓN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28,5%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51,5%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662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ENVASADO, ETIQUETADO Y EMPAQUETADO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77,7%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88,8%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11,1%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662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ALMACENAMIENTO, DISTRIBUCIÓN TRANSPORTE Y ALMACENAMIENTO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69,2%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84,6%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15,4%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30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ASEGURAMIENTO DE LA CALIDAD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39,1%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82,6%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43,5%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30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GRADO DE CUMPLIMIENTO TOTAL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59,7%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80,8%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21,1%</a:t>
                      </a:r>
                      <a:endParaRPr lang="es-E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1475603" y="101600"/>
            <a:ext cx="10716397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COMPARATIVO DE AUDITORIA INICIAL-FINAL PARA CONDIMENTOS &amp;FIDEOS  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6"/>
          <a:stretch/>
        </p:blipFill>
        <p:spPr>
          <a:xfrm>
            <a:off x="8889197" y="1363926"/>
            <a:ext cx="3027034" cy="464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1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983716"/>
              </p:ext>
            </p:extLst>
          </p:nvPr>
        </p:nvGraphicFramePr>
        <p:xfrm>
          <a:off x="1688624" y="1013821"/>
          <a:ext cx="6584519" cy="49370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8017"/>
                <a:gridCol w="1228848"/>
                <a:gridCol w="1228848"/>
                <a:gridCol w="1268806"/>
              </a:tblGrid>
              <a:tr h="9544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SECCIONES EVALUADAS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Grado de cumplimiento inicial 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Grado de cumplimiento Final 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Mejoramiento 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INSTALACIONES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EQUIPOS Y UTENSILIOS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69,2%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69,2%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--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PERSONAL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62,5%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93,7%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31,2%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MATERIA EN INSUMOS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OPERACIONES DE PRODUCCIÓN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38,4%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73,3%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34,9%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9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ENVASADO, ETIQUETADO Y EMPAQUETADO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87,5%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12,5%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23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ALMACENAMIENTO, DISTRIBUCIÓN TRANSPORTE Y ALMACENAMIENTO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5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ASEGURAMIENTO DE LA CALIDAD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18,1%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82,6%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64,5%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GRADO DE CUMPLIMIENTO TOTAL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62,6%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88,6%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26%</a:t>
                      </a:r>
                      <a:endParaRPr lang="es-E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1475603" y="101600"/>
            <a:ext cx="10716397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COMPARATIVO DE AUDITORIA INICIAL-FINAL PARA GRANOLAS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6" t="10526" r="15325" b="12074"/>
          <a:stretch/>
        </p:blipFill>
        <p:spPr>
          <a:xfrm>
            <a:off x="8737599" y="1059541"/>
            <a:ext cx="2989943" cy="489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6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924059" y="139246"/>
            <a:ext cx="10716397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ANTES Y DESPUES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6" r="11073"/>
          <a:stretch/>
        </p:blipFill>
        <p:spPr>
          <a:xfrm>
            <a:off x="6282257" y="758518"/>
            <a:ext cx="5515427" cy="30407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245" y="758518"/>
            <a:ext cx="5204584" cy="30407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1" r="4330" b="22533"/>
          <a:stretch/>
        </p:blipFill>
        <p:spPr>
          <a:xfrm>
            <a:off x="1225246" y="3799261"/>
            <a:ext cx="5204583" cy="292085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370" y="3806372"/>
            <a:ext cx="5399314" cy="291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8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51" b="6563"/>
          <a:stretch/>
        </p:blipFill>
        <p:spPr>
          <a:xfrm>
            <a:off x="6705600" y="311176"/>
            <a:ext cx="5123543" cy="34099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721126"/>
            <a:ext cx="5123542" cy="26561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2" t="428" r="16561"/>
          <a:stretch/>
        </p:blipFill>
        <p:spPr>
          <a:xfrm rot="5400000">
            <a:off x="2561253" y="-437733"/>
            <a:ext cx="3372785" cy="491591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89" y="3706615"/>
            <a:ext cx="4915909" cy="267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6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1" y="304798"/>
            <a:ext cx="5767010" cy="32439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t="16298" r="36203" b="211"/>
          <a:stretch/>
        </p:blipFill>
        <p:spPr>
          <a:xfrm>
            <a:off x="6449181" y="3236687"/>
            <a:ext cx="5394476" cy="362131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181" y="304797"/>
            <a:ext cx="5394476" cy="324394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4" r="8081" b="10513"/>
          <a:stretch/>
        </p:blipFill>
        <p:spPr>
          <a:xfrm>
            <a:off x="691847" y="3548740"/>
            <a:ext cx="5757334" cy="330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5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285893" y="171996"/>
            <a:ext cx="953466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LÍNEA DE ALIMENTOS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4" t="19098" r="11491" b="29510"/>
          <a:stretch/>
        </p:blipFill>
        <p:spPr>
          <a:xfrm>
            <a:off x="1815921" y="932933"/>
            <a:ext cx="2158298" cy="26880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2" t="19813" r="18674" b="19626"/>
          <a:stretch/>
        </p:blipFill>
        <p:spPr>
          <a:xfrm>
            <a:off x="4237592" y="932933"/>
            <a:ext cx="1815631" cy="26880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32676" r="14723" b="17934"/>
          <a:stretch/>
        </p:blipFill>
        <p:spPr>
          <a:xfrm>
            <a:off x="6368112" y="932933"/>
            <a:ext cx="2196339" cy="268807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3" t="7966" r="15346" b="9525"/>
          <a:stretch/>
        </p:blipFill>
        <p:spPr>
          <a:xfrm>
            <a:off x="8844781" y="932933"/>
            <a:ext cx="2980921" cy="268807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744584" y="4201640"/>
            <a:ext cx="5025437" cy="3591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Condimentos en polvo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Salsas y adherezos 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Pastas alimenticias 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Apanaduras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C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C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C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endParaRPr lang="es-ES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416951" y="4201640"/>
            <a:ext cx="4775049" cy="3591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Deshidratados 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Expandidos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Extruidos 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Granola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C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C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C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endParaRPr lang="es-ES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39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/>
          <a:stretch/>
        </p:blipFill>
        <p:spPr>
          <a:xfrm>
            <a:off x="6185158" y="130629"/>
            <a:ext cx="5731071" cy="33237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4" y="127221"/>
            <a:ext cx="6093934" cy="332377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58" y="3454400"/>
            <a:ext cx="3205585" cy="14949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743" y="3450998"/>
            <a:ext cx="2525486" cy="149837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3" t="-4961" r="13488" b="21912"/>
          <a:stretch/>
        </p:blipFill>
        <p:spPr>
          <a:xfrm>
            <a:off x="9390743" y="4812392"/>
            <a:ext cx="2525486" cy="196237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58" y="4913991"/>
            <a:ext cx="3205585" cy="186077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1" r="40967"/>
          <a:stretch/>
        </p:blipFill>
        <p:spPr>
          <a:xfrm rot="5400000">
            <a:off x="-425216" y="3967434"/>
            <a:ext cx="3407007" cy="237412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1" t="28771" r="24737" b="18457"/>
          <a:stretch/>
        </p:blipFill>
        <p:spPr>
          <a:xfrm rot="5400000">
            <a:off x="1747931" y="4111394"/>
            <a:ext cx="3323772" cy="200297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1" t="15238" r="42976" b="40317"/>
          <a:stretch/>
        </p:blipFill>
        <p:spPr>
          <a:xfrm>
            <a:off x="4338730" y="3450992"/>
            <a:ext cx="1846428" cy="332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7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9946" y="2094156"/>
            <a:ext cx="6023200" cy="25410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9"/>
          <a:stretch/>
        </p:blipFill>
        <p:spPr>
          <a:xfrm rot="5400000">
            <a:off x="7787545" y="2247591"/>
            <a:ext cx="6023201" cy="223416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15"/>
          <a:stretch/>
        </p:blipFill>
        <p:spPr>
          <a:xfrm rot="5400000">
            <a:off x="2728800" y="1964043"/>
            <a:ext cx="6023200" cy="28012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3" r="10619" b="15412"/>
          <a:stretch/>
        </p:blipFill>
        <p:spPr>
          <a:xfrm>
            <a:off x="1760379" y="353072"/>
            <a:ext cx="2579392" cy="60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3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6535" y="1598209"/>
            <a:ext cx="6567826" cy="35964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94" y="112542"/>
            <a:ext cx="4074620" cy="65604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5"/>
          <a:stretch/>
        </p:blipFill>
        <p:spPr>
          <a:xfrm>
            <a:off x="326259" y="112540"/>
            <a:ext cx="4005943" cy="656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5096" y="1659671"/>
            <a:ext cx="6231063" cy="345439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2600" y="2092829"/>
            <a:ext cx="6231064" cy="258807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7266" y="1986238"/>
            <a:ext cx="6231068" cy="280125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18836" r="41786" b="20000"/>
          <a:stretch/>
        </p:blipFill>
        <p:spPr>
          <a:xfrm>
            <a:off x="609599" y="271331"/>
            <a:ext cx="2579005" cy="623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6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09485" y="531084"/>
            <a:ext cx="953466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CONCLUSIONES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509485" y="1338449"/>
            <a:ext cx="8896645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 la auditoría inicial en el área de condimentos y fideos se obtuvo un porcentaje de cumplimiento del  57,03% de manera  global indicando que la garantía de inocuidad no es la apropiada en esta área  y  las secciones   a mejorar dada su prioridad son: Instalaciones, Aseguramiento de la calidad, Operaciones de producción,  Equipos y utensilios debido a la ausencia de asesoramiento técnico continuo.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913028" y="3149257"/>
            <a:ext cx="8613563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 la auditoría inicial en el área de granolas le corresponde un porcentaje de cumplimiento de 62,6% de manera global reflejando que las áreas de la fábrica se encuentran en diferentes estados obedeciendo la  normativa , y las secciones   a mejorar dada su prioridad son :  Aseguramiento de la calidad, Operaciones de producción, Personal , Instalaciones demostrando  que existe una sectorización de la planta la cual  no obedece las necesidades inmediatas que aseguren a los alimentos procesados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3271234" y="5237064"/>
                <a:ext cx="8572424" cy="1509067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/>
                <a:r>
                  <a: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 base a los resultados obtenidos del análisis microbiológico muestran  que el área de condimentos y fideos tiene sus  procedimientos  de Sanitización calificado como inaceptable y deficientes en relación carga microbiana  de &gt;600ufc/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100</m:t>
                        </m:r>
                        <m:r>
                          <a:rPr lang="es-EC" i="1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s-EC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y  120-600ufc/100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s-EC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debido a la ausencia de medidas  contra el flujo de aire externo </a:t>
                </a:r>
                <a:r>
                  <a:rPr lang="es-EC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asi</a:t>
                </a:r>
                <a:r>
                  <a: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como capacitaciones al personal que mantengan una cultura de aseo constante. </a:t>
                </a:r>
                <a:endParaRPr lang="es-E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34" y="5237064"/>
                <a:ext cx="8572424" cy="1509067"/>
              </a:xfrm>
              <a:prstGeom prst="rect">
                <a:avLst/>
              </a:prstGeom>
              <a:blipFill rotWithShape="0">
                <a:blip r:embed="rId2"/>
                <a:stretch>
                  <a:fillRect l="-568" t="-1600" b="-48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100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09486" y="471743"/>
            <a:ext cx="953466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CONCLUSIONES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1509485" y="1355022"/>
                <a:ext cx="7763303" cy="1502847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/>
                <a:r>
                  <a: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 base a los resultados obtenidos del análisis microbiológico muestran  que el área de granolas tiene sus  procesos de Sanitización calificado como deficiente en relación carga microbiana (120-600) </a:t>
                </a:r>
                <a:r>
                  <a:rPr lang="es-EC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ufc</a:t>
                </a:r>
                <a:r>
                  <a: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100</m:t>
                        </m:r>
                        <m:r>
                          <a:rPr lang="es-EC" i="1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s-EC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que al igual que las otras áreas demuestran la ausencia de </a:t>
                </a:r>
                <a:r>
                  <a:rPr lang="es-EC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procedimientos </a:t>
                </a:r>
                <a:r>
                  <a: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adecuados para la </a:t>
                </a:r>
                <a:r>
                  <a:rPr lang="es-EC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Sanitización </a:t>
                </a:r>
                <a:r>
                  <a: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 sus instalaciones.</a:t>
                </a:r>
                <a:endParaRPr lang="es-E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485" y="1355022"/>
                <a:ext cx="7763303" cy="1502847"/>
              </a:xfrm>
              <a:prstGeom prst="rect">
                <a:avLst/>
              </a:prstGeom>
              <a:blipFill rotWithShape="0">
                <a:blip r:embed="rId2"/>
                <a:stretch>
                  <a:fillRect l="-627" t="-1606" b="-481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ángulo 2"/>
          <p:cNvSpPr/>
          <p:nvPr/>
        </p:nvSpPr>
        <p:spPr>
          <a:xfrm>
            <a:off x="2009105" y="3041050"/>
            <a:ext cx="9732058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relación  al flujo de procesamiento y distribución de áreas  existen   inconsistencias  de acuerdo a la salubridad, las áreas que comprometen la integridad de los productos son: (condimentos y fideos): bodega de producto en proceso, bodega de material de empaque, zona de limpieza y desinfección, (granolas  y extruidos): zona  de expandidos, zona de limpieza y desinfección y paso directo de zona administrativa a producción, a razón que la empresa se encuentra en constante readecuación sin previa planificación dando como resultado áreas que ponen en riesgo la salubridad.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443211" y="5046393"/>
            <a:ext cx="7297951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vez planteados los procedimientos operativos estandarizados de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Sanitización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programas de control para Industrial “El Chinito” se puede constatar la ausencia de documentación que sustente la aplicación de buenas prácticas de manufactura en su 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cadena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productiva por lo que es de vital importancia el desarrollo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los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programas de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control.</a:t>
            </a:r>
            <a:endParaRPr lang="es-E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05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374003" y="415379"/>
            <a:ext cx="953466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CONCLUSIONES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374002" y="1399792"/>
            <a:ext cx="7126053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presupuesto estimado para el mejoramiento de industrial “El Chinito” es de 18.351 señalando énfasis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el 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de laboratorio que serviría de punto de control para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medir la calidad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sus productos.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911292" y="2776406"/>
            <a:ext cx="7997371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Tras realizar la auditoria final en el área de condimentos y fideos podemos concluir que a pesar de no ser una implementación hubo un porcentaje de mejora en cuestión de  cumplimiento de normas reflejado por el 21,1%. 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036457" y="4430019"/>
            <a:ext cx="6589486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Tras realizar la auditoria final en el área de granolas  podemos concluir que hubo un porcentaje de mejora en cuestión de  cumplimiento de normas reflejado por el 26%. 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7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374003" y="527050"/>
            <a:ext cx="953466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RECOMENDACIONES 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606232" y="1399571"/>
            <a:ext cx="6749143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Tomar en cuenta el plan de mejoras realizado en el presente trabajo y su priorización para seguir con los procesos de mejora continua  y ambicionar su certificación BPM.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093333" y="2993792"/>
            <a:ext cx="6096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Realizar un análisis de microbiológico de superficies vivas e inertes mensualmente para seguimiento de los procedimientos  de sanitización llevadas dentro de la empresa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4160746" y="4516940"/>
            <a:ext cx="79248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 finalizar el presente trabajo se recomienda a los directivos de la planta de procesadora  Industrial “El Chinito” considerar la reubicación y adaptación  de  zonas como la bodega de materia prima en el área de Condimentos y fideos ya que al recibir y mantener materia prima agrícola dentro de la planta puede ocasionar riesgos que comprometan la inocuidad de los productos.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58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490117" y="541564"/>
            <a:ext cx="953466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RECOMENDACIONES 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843315" y="1530421"/>
            <a:ext cx="6096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Mantener el programa de capacitaciones para disminuir al mínimo la posibilidad de contaminaciones y alteraciones en sus productos cada vez que ingrese nuevo personal a la planta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3788229" y="3025391"/>
            <a:ext cx="6096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Cumplir con todos los lineamientos descritos en el manual para mantener el porcentaje de cumplimiento Buenas Prácticas de Manufactura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0034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3601" y="4111171"/>
            <a:ext cx="4608738" cy="1752599"/>
          </a:xfrm>
        </p:spPr>
        <p:txBody>
          <a:bodyPr>
            <a:normAutofit/>
          </a:bodyPr>
          <a:lstStyle/>
          <a:p>
            <a:r>
              <a:rPr lang="es-ES" sz="5400" dirty="0" smtClean="0"/>
              <a:t>GRACIAS……..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410759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813927" y="700030"/>
            <a:ext cx="953466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PROBLEMA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813928" y="1704385"/>
            <a:ext cx="5230816" cy="333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 debe aplicar BPM para conceder registros sanitarios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Sanciones por parte de entidades de control 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Devoluciones de productos terminados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Perdida de prestigio de la marca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Generación de riesgos físicos, químicos y biológicos</a:t>
            </a:r>
          </a:p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endParaRPr lang="es-ES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221" y="1009666"/>
            <a:ext cx="4085464" cy="244054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221" y="3450212"/>
            <a:ext cx="4085464" cy="2461191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4" t="35347" r="52100" b="14804"/>
          <a:stretch/>
        </p:blipFill>
        <p:spPr bwMode="auto">
          <a:xfrm>
            <a:off x="4222861" y="5039529"/>
            <a:ext cx="1247775" cy="1217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486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491955" y="751546"/>
            <a:ext cx="953466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JUSTIFICACIÓN 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736654" y="1858932"/>
            <a:ext cx="5230816" cy="3664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Reducción de presentarse ETAS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Aseguramiento de la calidad de sus productos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Obtención de permisos de funcionamiento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s-EC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Posibles integraciones de sistemas de calidad como HACCP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Mejora del desempeño estructural de la empresa.</a:t>
            </a:r>
          </a:p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endParaRPr lang="es-ES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9" t="6916" r="6376" b="12392"/>
          <a:stretch/>
        </p:blipFill>
        <p:spPr>
          <a:xfrm>
            <a:off x="7740203" y="1061182"/>
            <a:ext cx="4023908" cy="233863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t="25143" r="2343" b="4386"/>
          <a:stretch/>
        </p:blipFill>
        <p:spPr>
          <a:xfrm>
            <a:off x="7740203" y="3399811"/>
            <a:ext cx="4023908" cy="251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8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247258" y="428181"/>
            <a:ext cx="953466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OBJETIVO GENERAL 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700013" y="737817"/>
            <a:ext cx="9478850" cy="1764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endParaRPr lang="es-EC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s-EC" sz="2400" dirty="0">
                <a:latin typeface="Calibri" panose="020F0502020204030204" pitchFamily="34" charset="0"/>
                <a:cs typeface="Calibri" panose="020F0502020204030204" pitchFamily="34" charset="0"/>
              </a:rPr>
              <a:t>Diseñar el sistema de Buenas Prácticas de Manufactura para la Planta procesadora de alimentos “El Chinito”</a:t>
            </a:r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S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925804" y="2623401"/>
            <a:ext cx="8922759" cy="10802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1000"/>
              </a:spcBef>
            </a:pPr>
            <a:r>
              <a:rPr lang="es-EC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Realizar </a:t>
            </a:r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un diagnóstico general de la Planta procesadora de alimentos “El Chinito” en Buenas Prácticas de Manufactura (BPM) usando la normativa ecuatoriana para plantas procesadoras de alimentos</a:t>
            </a:r>
            <a:endParaRPr lang="es-ES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925803" y="4134075"/>
            <a:ext cx="8922759" cy="70788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C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Establecer </a:t>
            </a:r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los Procedimientos Operativos Estandarizados de Sanitización y Programas de Control  para la planta procesadora de alimentos “El Chinito”.</a:t>
            </a:r>
            <a:endParaRPr lang="es-E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925803" y="5317219"/>
            <a:ext cx="8922760" cy="70788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Elaboración de un manual de Buenas Prácticas de Manufactura 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para la planta procesadora de alimentos  “El Chinito”</a:t>
            </a:r>
          </a:p>
        </p:txBody>
      </p:sp>
    </p:spTree>
    <p:extLst>
      <p:ext uri="{BB962C8B-B14F-4D97-AF65-F5344CB8AC3E}">
        <p14:creationId xmlns:p14="http://schemas.microsoft.com/office/powerpoint/2010/main" val="22300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620746" y="1072125"/>
            <a:ext cx="953466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OBJETIVO ESPECÍFICO Nro 1 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140193" y="2082487"/>
            <a:ext cx="9747007" cy="12778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1000"/>
              </a:spcBef>
            </a:pPr>
            <a:r>
              <a:rPr lang="es-EC" sz="24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Realizar </a:t>
            </a:r>
            <a:r>
              <a:rPr lang="es-EC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diagnóstico general de la Planta procesadora de alimentos “El Chinito” en Buenas Prácticas de Manufactura (BPM) usando la normativa ecuatoriana para plantas procesadoras de alimentos</a:t>
            </a:r>
            <a:endParaRPr lang="es-ES" sz="2000" b="1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433266" y="4099856"/>
            <a:ext cx="4804662" cy="2676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Auditoria interna inicial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Análisis microbiológico inicial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Priorización de necesidades 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s-EC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Análisis de la distribución de la planta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C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endParaRPr lang="es-ES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60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2" t="15696" r="20569" b="13654"/>
          <a:stretch/>
        </p:blipFill>
        <p:spPr>
          <a:xfrm>
            <a:off x="2446986" y="798490"/>
            <a:ext cx="3618964" cy="530609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336406" y="1123641"/>
            <a:ext cx="4870516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AUDITORIA INTERNA 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593142" y="2464239"/>
            <a:ext cx="4804662" cy="2218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CUMPLE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 CUMPLE 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 APLICA</a:t>
            </a:r>
          </a:p>
          <a:p>
            <a:pPr marL="342900" indent="-34290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C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% CUMPLIMIENTO</a:t>
            </a:r>
          </a:p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endParaRPr lang="es-ES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944" y="5028261"/>
            <a:ext cx="3905250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7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390917" y="183484"/>
            <a:ext cx="10109916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s-EC" sz="3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AUDITORIA INICIAL PARA ÁREA DE CONDIMENTOS &amp;  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390917" y="802756"/>
            <a:ext cx="10174311" cy="4413188"/>
            <a:chOff x="1390917" y="802756"/>
            <a:chExt cx="10174311" cy="4232883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917" y="802756"/>
              <a:ext cx="10174311" cy="4232883"/>
            </a:xfrm>
            <a:prstGeom prst="rect">
              <a:avLst/>
            </a:prstGeom>
          </p:spPr>
        </p:pic>
        <p:cxnSp>
          <p:nvCxnSpPr>
            <p:cNvPr id="7" name="Conector recto 6"/>
            <p:cNvCxnSpPr/>
            <p:nvPr/>
          </p:nvCxnSpPr>
          <p:spPr>
            <a:xfrm>
              <a:off x="2137893" y="1661374"/>
              <a:ext cx="9028090" cy="0"/>
            </a:xfrm>
            <a:prstGeom prst="line">
              <a:avLst/>
            </a:prstGeom>
            <a:ln w="57150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383691"/>
              </p:ext>
            </p:extLst>
          </p:nvPr>
        </p:nvGraphicFramePr>
        <p:xfrm>
          <a:off x="2369984" y="5412278"/>
          <a:ext cx="8795999" cy="988523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260361"/>
                <a:gridCol w="3310814"/>
                <a:gridCol w="364155"/>
                <a:gridCol w="4860669"/>
              </a:tblGrid>
              <a:tr h="21639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s-E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INSTALACIONES</a:t>
                      </a:r>
                      <a:endParaRPr lang="es-E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s-E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OPERACIONES DE PRODUCCIÓN</a:t>
                      </a:r>
                      <a:endParaRPr lang="es-E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3229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EQUIPOS Y UTENSILIOS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ENVASADO, ETIQUETADO Y EMPAQUETADO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234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PERSONAL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ALMACENAMIENTO, DISTRIBUCIÓN TRANSPORTE Y ALMACENAMIENTO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1639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MATERIA PRIMA E INSUMOS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ASEGURAMIENTO DE CALIDAD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183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1294</TotalTime>
  <Words>1706</Words>
  <Application>Microsoft Office PowerPoint</Application>
  <PresentationFormat>Panorámica</PresentationFormat>
  <Paragraphs>409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6" baseType="lpstr">
      <vt:lpstr>Arial</vt:lpstr>
      <vt:lpstr>Calibri</vt:lpstr>
      <vt:lpstr>Cambria Math</vt:lpstr>
      <vt:lpstr>Corbel</vt:lpstr>
      <vt:lpstr>Times New Roman</vt:lpstr>
      <vt:lpstr>Wingdings</vt:lpstr>
      <vt:lpstr>Parallax</vt:lpstr>
      <vt:lpstr>“DISEÑO DEL SISTEMA DE BUENAS PRÁCTICAS DE MANUFACTURA PARA INDUSTRIAL PRODUCTOS“EL CHINITO”SCC”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Contenido del manual de Buenas Prácticas de Manufactura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GRACIAS……..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“DISEÑO DEL SISTEMA DE BUENAS PRÁCTICAS DE MANUFACTURA PARA INDUSTRIAL PRODUCTOS“EL CHINITO”SCC” </dc:title>
  <dc:creator>DAVID YEPEZ</dc:creator>
  <cp:lastModifiedBy>DAVID YEPEZ</cp:lastModifiedBy>
  <cp:revision>101</cp:revision>
  <dcterms:created xsi:type="dcterms:W3CDTF">2016-12-15T01:42:58Z</dcterms:created>
  <dcterms:modified xsi:type="dcterms:W3CDTF">2016-12-20T15:20:56Z</dcterms:modified>
</cp:coreProperties>
</file>