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90" r:id="rId7"/>
    <p:sldId id="263" r:id="rId8"/>
    <p:sldId id="291" r:id="rId9"/>
    <p:sldId id="292" r:id="rId10"/>
    <p:sldId id="267" r:id="rId11"/>
    <p:sldId id="272" r:id="rId12"/>
    <p:sldId id="274" r:id="rId13"/>
    <p:sldId id="273" r:id="rId14"/>
    <p:sldId id="293" r:id="rId15"/>
    <p:sldId id="294" r:id="rId16"/>
    <p:sldId id="295" r:id="rId17"/>
    <p:sldId id="276" r:id="rId18"/>
    <p:sldId id="278" r:id="rId19"/>
    <p:sldId id="279" r:id="rId20"/>
    <p:sldId id="280" r:id="rId21"/>
    <p:sldId id="282" r:id="rId22"/>
    <p:sldId id="284" r:id="rId23"/>
    <p:sldId id="266" r:id="rId24"/>
    <p:sldId id="289" r:id="rId25"/>
    <p:sldId id="286" r:id="rId26"/>
    <p:sldId id="283"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FA7"/>
    <a:srgbClr val="DEFFBD"/>
    <a:srgbClr val="CCFF99"/>
    <a:srgbClr val="CCFF33"/>
    <a:srgbClr val="99FF66"/>
    <a:srgbClr val="CCFFCC"/>
    <a:srgbClr val="CCFF66"/>
    <a:srgbClr val="A9F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26"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Hoja1!$D$16</c:f>
              <c:strCache>
                <c:ptCount val="1"/>
                <c:pt idx="0">
                  <c:v>Toneladas anuales</c:v>
                </c:pt>
              </c:strCache>
            </c:strRef>
          </c:tx>
          <c:invertIfNegative val="0"/>
          <c:dLbls>
            <c:dLbl>
              <c:idx val="0"/>
              <c:layout/>
              <c:tx>
                <c:rich>
                  <a:bodyPr/>
                  <a:lstStyle/>
                  <a:p>
                    <a:r>
                      <a:rPr lang="en-US" dirty="0" smtClean="0"/>
                      <a:t>88,00</a:t>
                    </a:r>
                    <a:endParaRPr lang="en-US" dirty="0"/>
                  </a:p>
                </c:rich>
              </c:tx>
              <c:dLblPos val="inEnd"/>
              <c:showLegendKey val="0"/>
              <c:showVal val="1"/>
              <c:showCatName val="0"/>
              <c:showSerName val="0"/>
              <c:showPercent val="0"/>
              <c:showBubbleSize val="0"/>
            </c:dLbl>
            <c:dLbl>
              <c:idx val="1"/>
              <c:layout/>
              <c:tx>
                <c:rich>
                  <a:bodyPr/>
                  <a:lstStyle/>
                  <a:p>
                    <a:r>
                      <a:rPr lang="en-US" dirty="0" smtClean="0"/>
                      <a:t>137,57</a:t>
                    </a:r>
                    <a:endParaRPr lang="en-US" dirty="0"/>
                  </a:p>
                </c:rich>
              </c:tx>
              <c:dLblPos val="inEnd"/>
              <c:showLegendKey val="0"/>
              <c:showVal val="1"/>
              <c:showCatName val="0"/>
              <c:showSerName val="0"/>
              <c:showPercent val="0"/>
              <c:showBubbleSize val="0"/>
            </c:dLbl>
            <c:dLbl>
              <c:idx val="2"/>
              <c:layout/>
              <c:tx>
                <c:rich>
                  <a:bodyPr/>
                  <a:lstStyle/>
                  <a:p>
                    <a:r>
                      <a:rPr lang="en-US" dirty="0" smtClean="0"/>
                      <a:t>71,74</a:t>
                    </a:r>
                    <a:endParaRPr lang="en-US" dirty="0"/>
                  </a:p>
                </c:rich>
              </c:tx>
              <c:dLblPos val="inEnd"/>
              <c:showLegendKey val="0"/>
              <c:showVal val="1"/>
              <c:showCatName val="0"/>
              <c:showSerName val="0"/>
              <c:showPercent val="0"/>
              <c:showBubbleSize val="0"/>
            </c:dLbl>
            <c:dLbl>
              <c:idx val="3"/>
              <c:layout/>
              <c:tx>
                <c:rich>
                  <a:bodyPr/>
                  <a:lstStyle/>
                  <a:p>
                    <a:r>
                      <a:rPr lang="en-US" dirty="0" smtClean="0"/>
                      <a:t>145,67</a:t>
                    </a:r>
                    <a:endParaRPr lang="en-US" dirty="0"/>
                  </a:p>
                </c:rich>
              </c:tx>
              <c:dLblPos val="inEnd"/>
              <c:showLegendKey val="0"/>
              <c:showVal val="1"/>
              <c:showCatName val="0"/>
              <c:showSerName val="0"/>
              <c:showPercent val="0"/>
              <c:showBubbleSize val="0"/>
            </c:dLbl>
            <c:dLbl>
              <c:idx val="4"/>
              <c:layout/>
              <c:tx>
                <c:rich>
                  <a:bodyPr/>
                  <a:lstStyle/>
                  <a:p>
                    <a:r>
                      <a:rPr lang="en-US" dirty="0" smtClean="0"/>
                      <a:t>10,93</a:t>
                    </a:r>
                    <a:endParaRPr lang="en-US" dirty="0"/>
                  </a:p>
                </c:rich>
              </c:tx>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Hoja1!$C$17:$C$21</c:f>
              <c:strCache>
                <c:ptCount val="5"/>
                <c:pt idx="0">
                  <c:v>San Vicente de Pusir</c:v>
                </c:pt>
                <c:pt idx="1">
                  <c:v>Tumbatú</c:v>
                </c:pt>
                <c:pt idx="2">
                  <c:v>Pusir</c:v>
                </c:pt>
                <c:pt idx="3">
                  <c:v>El Tambo</c:v>
                </c:pt>
                <c:pt idx="4">
                  <c:v>Chalguayacu</c:v>
                </c:pt>
              </c:strCache>
            </c:strRef>
          </c:cat>
          <c:val>
            <c:numRef>
              <c:f>Hoja1!$D$17:$D$21</c:f>
              <c:numCache>
                <c:formatCode>General</c:formatCode>
                <c:ptCount val="5"/>
                <c:pt idx="0">
                  <c:v>89.802999999999997</c:v>
                </c:pt>
                <c:pt idx="1">
                  <c:v>140.381</c:v>
                </c:pt>
                <c:pt idx="2">
                  <c:v>73.287000000000006</c:v>
                </c:pt>
                <c:pt idx="3">
                  <c:v>148.63900000000001</c:v>
                </c:pt>
                <c:pt idx="4">
                  <c:v>11.148</c:v>
                </c:pt>
              </c:numCache>
            </c:numRef>
          </c:val>
        </c:ser>
        <c:dLbls>
          <c:showLegendKey val="0"/>
          <c:showVal val="0"/>
          <c:showCatName val="0"/>
          <c:showSerName val="0"/>
          <c:showPercent val="0"/>
          <c:showBubbleSize val="0"/>
        </c:dLbls>
        <c:gapWidth val="75"/>
        <c:overlap val="40"/>
        <c:axId val="98621312"/>
        <c:axId val="98622848"/>
      </c:barChart>
      <c:catAx>
        <c:axId val="98621312"/>
        <c:scaling>
          <c:orientation val="minMax"/>
        </c:scaling>
        <c:delete val="0"/>
        <c:axPos val="b"/>
        <c:majorTickMark val="none"/>
        <c:minorTickMark val="none"/>
        <c:tickLblPos val="nextTo"/>
        <c:crossAx val="98622848"/>
        <c:crosses val="autoZero"/>
        <c:auto val="1"/>
        <c:lblAlgn val="ctr"/>
        <c:lblOffset val="100"/>
        <c:noMultiLvlLbl val="0"/>
      </c:catAx>
      <c:valAx>
        <c:axId val="98622848"/>
        <c:scaling>
          <c:orientation val="minMax"/>
        </c:scaling>
        <c:delete val="0"/>
        <c:axPos val="l"/>
        <c:majorGridlines/>
        <c:numFmt formatCode="General" sourceLinked="1"/>
        <c:majorTickMark val="none"/>
        <c:minorTickMark val="none"/>
        <c:tickLblPos val="nextTo"/>
        <c:crossAx val="98621312"/>
        <c:crosses val="autoZero"/>
        <c:crossBetween val="between"/>
      </c:valAx>
    </c:plotArea>
    <c:plotVisOnly val="1"/>
    <c:dispBlanksAs val="gap"/>
    <c:showDLblsOverMax val="0"/>
  </c:chart>
  <c:txPr>
    <a:bodyPr/>
    <a:lstStyle/>
    <a:p>
      <a:pPr>
        <a:defRPr sz="12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pieChart>
        <c:varyColors val="1"/>
        <c:ser>
          <c:idx val="0"/>
          <c:order val="0"/>
          <c:tx>
            <c:strRef>
              <c:f>Hoja1!$C$25</c:f>
              <c:strCache>
                <c:ptCount val="1"/>
                <c:pt idx="0">
                  <c:v>Toneladas anuales</c:v>
                </c:pt>
              </c:strCache>
            </c:strRef>
          </c:tx>
          <c:dLbls>
            <c:dLbl>
              <c:idx val="0"/>
              <c:layout/>
              <c:tx>
                <c:rich>
                  <a:bodyPr/>
                  <a:lstStyle/>
                  <a:p>
                    <a:r>
                      <a:rPr lang="en-US" dirty="0" smtClean="0"/>
                      <a:t>442,98</a:t>
                    </a:r>
                    <a:endParaRPr lang="en-US" dirty="0"/>
                  </a:p>
                </c:rich>
              </c:tx>
              <c:showLegendKey val="0"/>
              <c:showVal val="0"/>
              <c:showCatName val="0"/>
              <c:showSerName val="0"/>
              <c:showPercent val="1"/>
              <c:showBubbleSize val="0"/>
            </c:dLbl>
            <c:dLbl>
              <c:idx val="1"/>
              <c:layout/>
              <c:tx>
                <c:rich>
                  <a:bodyPr/>
                  <a:lstStyle/>
                  <a:p>
                    <a:r>
                      <a:rPr lang="en-US" dirty="0" smtClean="0"/>
                      <a:t>10,93</a:t>
                    </a:r>
                    <a:endParaRPr lang="en-US" dirty="0"/>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Hoja1!$B$26:$B$27</c:f>
              <c:strCache>
                <c:ptCount val="2"/>
                <c:pt idx="0">
                  <c:v>CARCHI</c:v>
                </c:pt>
                <c:pt idx="1">
                  <c:v>IMBABURA</c:v>
                </c:pt>
              </c:strCache>
            </c:strRef>
          </c:cat>
          <c:val>
            <c:numRef>
              <c:f>Hoja1!$C$26:$C$27</c:f>
              <c:numCache>
                <c:formatCode>General</c:formatCode>
                <c:ptCount val="2"/>
                <c:pt idx="0">
                  <c:v>452.11</c:v>
                </c:pt>
                <c:pt idx="1">
                  <c:v>11.148</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2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Salsa de Ají (ton/año)</a:t>
            </a:r>
          </a:p>
        </c:rich>
      </c:tx>
      <c:layout/>
      <c:overlay val="0"/>
    </c:title>
    <c:autoTitleDeleted val="0"/>
    <c:plotArea>
      <c:layout/>
      <c:barChart>
        <c:barDir val="col"/>
        <c:grouping val="clustered"/>
        <c:varyColors val="0"/>
        <c:ser>
          <c:idx val="1"/>
          <c:order val="0"/>
          <c:tx>
            <c:strRef>
              <c:f>Hoja2!$C$15</c:f>
              <c:strCache>
                <c:ptCount val="1"/>
                <c:pt idx="0">
                  <c:v>Oferta proyectada</c:v>
                </c:pt>
              </c:strCache>
            </c:strRef>
          </c:tx>
          <c:invertIfNegative val="0"/>
          <c:cat>
            <c:numRef>
              <c:f>Hoja2!$B$16:$B$20</c:f>
              <c:numCache>
                <c:formatCode>General</c:formatCode>
                <c:ptCount val="5"/>
                <c:pt idx="0">
                  <c:v>2016</c:v>
                </c:pt>
                <c:pt idx="1">
                  <c:v>2017</c:v>
                </c:pt>
                <c:pt idx="2">
                  <c:v>2018</c:v>
                </c:pt>
                <c:pt idx="3">
                  <c:v>2019</c:v>
                </c:pt>
                <c:pt idx="4">
                  <c:v>2020</c:v>
                </c:pt>
              </c:numCache>
            </c:numRef>
          </c:cat>
          <c:val>
            <c:numRef>
              <c:f>Hoja2!$C$16:$C$20</c:f>
              <c:numCache>
                <c:formatCode>General</c:formatCode>
                <c:ptCount val="5"/>
                <c:pt idx="0">
                  <c:v>512.79999999999995</c:v>
                </c:pt>
                <c:pt idx="1">
                  <c:v>523.05999999999995</c:v>
                </c:pt>
                <c:pt idx="2">
                  <c:v>533.52</c:v>
                </c:pt>
                <c:pt idx="3">
                  <c:v>544.19000000000005</c:v>
                </c:pt>
                <c:pt idx="4">
                  <c:v>555.07000000000005</c:v>
                </c:pt>
              </c:numCache>
            </c:numRef>
          </c:val>
        </c:ser>
        <c:ser>
          <c:idx val="2"/>
          <c:order val="1"/>
          <c:tx>
            <c:strRef>
              <c:f>Hoja2!$D$15</c:f>
              <c:strCache>
                <c:ptCount val="1"/>
                <c:pt idx="0">
                  <c:v>Demanda proyectada</c:v>
                </c:pt>
              </c:strCache>
            </c:strRef>
          </c:tx>
          <c:invertIfNegative val="0"/>
          <c:cat>
            <c:numRef>
              <c:f>Hoja2!$B$16:$B$20</c:f>
              <c:numCache>
                <c:formatCode>General</c:formatCode>
                <c:ptCount val="5"/>
                <c:pt idx="0">
                  <c:v>2016</c:v>
                </c:pt>
                <c:pt idx="1">
                  <c:v>2017</c:v>
                </c:pt>
                <c:pt idx="2">
                  <c:v>2018</c:v>
                </c:pt>
                <c:pt idx="3">
                  <c:v>2019</c:v>
                </c:pt>
                <c:pt idx="4">
                  <c:v>2020</c:v>
                </c:pt>
              </c:numCache>
            </c:numRef>
          </c:cat>
          <c:val>
            <c:numRef>
              <c:f>Hoja2!$D$16:$D$20</c:f>
              <c:numCache>
                <c:formatCode>General</c:formatCode>
                <c:ptCount val="5"/>
                <c:pt idx="0">
                  <c:v>790</c:v>
                </c:pt>
                <c:pt idx="1">
                  <c:v>807.22</c:v>
                </c:pt>
                <c:pt idx="2">
                  <c:v>824.82</c:v>
                </c:pt>
                <c:pt idx="3">
                  <c:v>842.8</c:v>
                </c:pt>
                <c:pt idx="4">
                  <c:v>861.17</c:v>
                </c:pt>
              </c:numCache>
            </c:numRef>
          </c:val>
        </c:ser>
        <c:ser>
          <c:idx val="3"/>
          <c:order val="2"/>
          <c:tx>
            <c:strRef>
              <c:f>Hoja2!$E$15</c:f>
              <c:strCache>
                <c:ptCount val="1"/>
                <c:pt idx="0">
                  <c:v>Demanda insatisfecha</c:v>
                </c:pt>
              </c:strCache>
            </c:strRef>
          </c:tx>
          <c:invertIfNegative val="0"/>
          <c:cat>
            <c:numRef>
              <c:f>Hoja2!$B$16:$B$20</c:f>
              <c:numCache>
                <c:formatCode>General</c:formatCode>
                <c:ptCount val="5"/>
                <c:pt idx="0">
                  <c:v>2016</c:v>
                </c:pt>
                <c:pt idx="1">
                  <c:v>2017</c:v>
                </c:pt>
                <c:pt idx="2">
                  <c:v>2018</c:v>
                </c:pt>
                <c:pt idx="3">
                  <c:v>2019</c:v>
                </c:pt>
                <c:pt idx="4">
                  <c:v>2020</c:v>
                </c:pt>
              </c:numCache>
            </c:numRef>
          </c:cat>
          <c:val>
            <c:numRef>
              <c:f>Hoja2!$E$16:$E$20</c:f>
              <c:numCache>
                <c:formatCode>General</c:formatCode>
                <c:ptCount val="5"/>
                <c:pt idx="0">
                  <c:v>277.2</c:v>
                </c:pt>
                <c:pt idx="1">
                  <c:v>284.16000000000003</c:v>
                </c:pt>
                <c:pt idx="2">
                  <c:v>291.3</c:v>
                </c:pt>
                <c:pt idx="3">
                  <c:v>298.61</c:v>
                </c:pt>
                <c:pt idx="4">
                  <c:v>306.10000000000002</c:v>
                </c:pt>
              </c:numCache>
            </c:numRef>
          </c:val>
        </c:ser>
        <c:dLbls>
          <c:showLegendKey val="0"/>
          <c:showVal val="1"/>
          <c:showCatName val="0"/>
          <c:showSerName val="0"/>
          <c:showPercent val="0"/>
          <c:showBubbleSize val="0"/>
        </c:dLbls>
        <c:gapWidth val="95"/>
        <c:axId val="116485120"/>
        <c:axId val="116499200"/>
      </c:barChart>
      <c:catAx>
        <c:axId val="116485120"/>
        <c:scaling>
          <c:orientation val="minMax"/>
        </c:scaling>
        <c:delete val="0"/>
        <c:axPos val="b"/>
        <c:numFmt formatCode="General" sourceLinked="1"/>
        <c:majorTickMark val="none"/>
        <c:minorTickMark val="none"/>
        <c:tickLblPos val="nextTo"/>
        <c:txPr>
          <a:bodyPr/>
          <a:lstStyle/>
          <a:p>
            <a:pPr>
              <a:defRPr sz="1200"/>
            </a:pPr>
            <a:endParaRPr lang="es-EC"/>
          </a:p>
        </c:txPr>
        <c:crossAx val="116499200"/>
        <c:crosses val="autoZero"/>
        <c:auto val="1"/>
        <c:lblAlgn val="ctr"/>
        <c:lblOffset val="100"/>
        <c:noMultiLvlLbl val="0"/>
      </c:catAx>
      <c:valAx>
        <c:axId val="116499200"/>
        <c:scaling>
          <c:orientation val="minMax"/>
        </c:scaling>
        <c:delete val="1"/>
        <c:axPos val="l"/>
        <c:numFmt formatCode="General" sourceLinked="1"/>
        <c:majorTickMark val="none"/>
        <c:minorTickMark val="none"/>
        <c:tickLblPos val="nextTo"/>
        <c:crossAx val="116485120"/>
        <c:crosses val="autoZero"/>
        <c:crossBetween val="between"/>
      </c:valAx>
    </c:plotArea>
    <c:legend>
      <c:legendPos val="t"/>
      <c:layout>
        <c:manualLayout>
          <c:xMode val="edge"/>
          <c:yMode val="edge"/>
          <c:x val="4.9999938350835528E-2"/>
          <c:y val="0.10657236400337747"/>
          <c:w val="0.89999994715785903"/>
          <c:h val="6.8988321840493527E-2"/>
        </c:manualLayout>
      </c:layout>
      <c:overlay val="0"/>
      <c:txPr>
        <a:bodyPr/>
        <a:lstStyle/>
        <a:p>
          <a:pPr>
            <a:defRPr sz="1200"/>
          </a:pPr>
          <a:endParaRPr lang="es-EC"/>
        </a:p>
      </c:txPr>
    </c:legend>
    <c:plotVisOnly val="1"/>
    <c:dispBlanksAs val="gap"/>
    <c:showDLblsOverMax val="0"/>
  </c:chart>
  <c:txPr>
    <a:bodyPr/>
    <a:lstStyle/>
    <a:p>
      <a:pPr>
        <a:defRPr sz="11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Encurtidos de Ají (ton/año)</a:t>
            </a:r>
          </a:p>
        </c:rich>
      </c:tx>
      <c:layout/>
      <c:overlay val="0"/>
    </c:title>
    <c:autoTitleDeleted val="0"/>
    <c:plotArea>
      <c:layout>
        <c:manualLayout>
          <c:layoutTarget val="inner"/>
          <c:xMode val="edge"/>
          <c:yMode val="edge"/>
          <c:x val="2.3773203974430446E-2"/>
          <c:y val="0.64930774535402536"/>
          <c:w val="0.95245359205113911"/>
          <c:h val="0.25967313484332516"/>
        </c:manualLayout>
      </c:layout>
      <c:barChart>
        <c:barDir val="col"/>
        <c:grouping val="clustered"/>
        <c:varyColors val="0"/>
        <c:ser>
          <c:idx val="1"/>
          <c:order val="0"/>
          <c:tx>
            <c:strRef>
              <c:f>Hoja2!$C$26</c:f>
              <c:strCache>
                <c:ptCount val="1"/>
                <c:pt idx="0">
                  <c:v>Oferta proyectada</c:v>
                </c:pt>
              </c:strCache>
            </c:strRef>
          </c:tx>
          <c:invertIfNegative val="0"/>
          <c:dLbls>
            <c:txPr>
              <a:bodyPr/>
              <a:lstStyle/>
              <a:p>
                <a:pPr>
                  <a:defRPr sz="1100"/>
                </a:pPr>
                <a:endParaRPr lang="es-EC"/>
              </a:p>
            </c:txPr>
            <c:showLegendKey val="0"/>
            <c:showVal val="1"/>
            <c:showCatName val="0"/>
            <c:showSerName val="0"/>
            <c:showPercent val="0"/>
            <c:showBubbleSize val="0"/>
            <c:showLeaderLines val="0"/>
          </c:dLbls>
          <c:cat>
            <c:numRef>
              <c:f>Hoja2!$B$27:$B$31</c:f>
              <c:numCache>
                <c:formatCode>General</c:formatCode>
                <c:ptCount val="5"/>
                <c:pt idx="0">
                  <c:v>2016</c:v>
                </c:pt>
                <c:pt idx="1">
                  <c:v>2017</c:v>
                </c:pt>
                <c:pt idx="2">
                  <c:v>2018</c:v>
                </c:pt>
                <c:pt idx="3">
                  <c:v>2019</c:v>
                </c:pt>
                <c:pt idx="4">
                  <c:v>2020</c:v>
                </c:pt>
              </c:numCache>
            </c:numRef>
          </c:cat>
          <c:val>
            <c:numRef>
              <c:f>Hoja2!$C$27:$C$31</c:f>
              <c:numCache>
                <c:formatCode>General</c:formatCode>
                <c:ptCount val="5"/>
                <c:pt idx="0">
                  <c:v>51.68</c:v>
                </c:pt>
                <c:pt idx="1">
                  <c:v>52.71</c:v>
                </c:pt>
                <c:pt idx="2">
                  <c:v>53.77</c:v>
                </c:pt>
                <c:pt idx="3">
                  <c:v>54.84</c:v>
                </c:pt>
                <c:pt idx="4">
                  <c:v>55.94</c:v>
                </c:pt>
              </c:numCache>
            </c:numRef>
          </c:val>
        </c:ser>
        <c:ser>
          <c:idx val="2"/>
          <c:order val="1"/>
          <c:tx>
            <c:strRef>
              <c:f>Hoja2!$D$26</c:f>
              <c:strCache>
                <c:ptCount val="1"/>
                <c:pt idx="0">
                  <c:v>Demanda proyectada</c:v>
                </c:pt>
              </c:strCache>
            </c:strRef>
          </c:tx>
          <c:invertIfNegative val="0"/>
          <c:dLbls>
            <c:txPr>
              <a:bodyPr/>
              <a:lstStyle/>
              <a:p>
                <a:pPr>
                  <a:defRPr sz="1050"/>
                </a:pPr>
                <a:endParaRPr lang="es-EC"/>
              </a:p>
            </c:txPr>
            <c:showLegendKey val="0"/>
            <c:showVal val="1"/>
            <c:showCatName val="0"/>
            <c:showSerName val="0"/>
            <c:showPercent val="0"/>
            <c:showBubbleSize val="0"/>
            <c:showLeaderLines val="0"/>
          </c:dLbls>
          <c:cat>
            <c:numRef>
              <c:f>Hoja2!$B$27:$B$31</c:f>
              <c:numCache>
                <c:formatCode>General</c:formatCode>
                <c:ptCount val="5"/>
                <c:pt idx="0">
                  <c:v>2016</c:v>
                </c:pt>
                <c:pt idx="1">
                  <c:v>2017</c:v>
                </c:pt>
                <c:pt idx="2">
                  <c:v>2018</c:v>
                </c:pt>
                <c:pt idx="3">
                  <c:v>2019</c:v>
                </c:pt>
                <c:pt idx="4">
                  <c:v>2020</c:v>
                </c:pt>
              </c:numCache>
            </c:numRef>
          </c:cat>
          <c:val>
            <c:numRef>
              <c:f>Hoja2!$D$27:$D$31</c:f>
              <c:numCache>
                <c:formatCode>General</c:formatCode>
                <c:ptCount val="5"/>
                <c:pt idx="0">
                  <c:v>275</c:v>
                </c:pt>
                <c:pt idx="1">
                  <c:v>281</c:v>
                </c:pt>
                <c:pt idx="2">
                  <c:v>287.13</c:v>
                </c:pt>
                <c:pt idx="3">
                  <c:v>293.39</c:v>
                </c:pt>
                <c:pt idx="4">
                  <c:v>299.79000000000002</c:v>
                </c:pt>
              </c:numCache>
            </c:numRef>
          </c:val>
        </c:ser>
        <c:ser>
          <c:idx val="3"/>
          <c:order val="2"/>
          <c:tx>
            <c:strRef>
              <c:f>Hoja2!$E$26</c:f>
              <c:strCache>
                <c:ptCount val="1"/>
                <c:pt idx="0">
                  <c:v>Demanda insatisfecha</c:v>
                </c:pt>
              </c:strCache>
            </c:strRef>
          </c:tx>
          <c:invertIfNegative val="0"/>
          <c:dLbls>
            <c:txPr>
              <a:bodyPr/>
              <a:lstStyle/>
              <a:p>
                <a:pPr>
                  <a:defRPr sz="1100"/>
                </a:pPr>
                <a:endParaRPr lang="es-EC"/>
              </a:p>
            </c:txPr>
            <c:showLegendKey val="0"/>
            <c:showVal val="1"/>
            <c:showCatName val="0"/>
            <c:showSerName val="0"/>
            <c:showPercent val="0"/>
            <c:showBubbleSize val="0"/>
            <c:showLeaderLines val="0"/>
          </c:dLbls>
          <c:cat>
            <c:numRef>
              <c:f>Hoja2!$B$27:$B$31</c:f>
              <c:numCache>
                <c:formatCode>General</c:formatCode>
                <c:ptCount val="5"/>
                <c:pt idx="0">
                  <c:v>2016</c:v>
                </c:pt>
                <c:pt idx="1">
                  <c:v>2017</c:v>
                </c:pt>
                <c:pt idx="2">
                  <c:v>2018</c:v>
                </c:pt>
                <c:pt idx="3">
                  <c:v>2019</c:v>
                </c:pt>
                <c:pt idx="4">
                  <c:v>2020</c:v>
                </c:pt>
              </c:numCache>
            </c:numRef>
          </c:cat>
          <c:val>
            <c:numRef>
              <c:f>Hoja2!$E$27:$E$31</c:f>
              <c:numCache>
                <c:formatCode>General</c:formatCode>
                <c:ptCount val="5"/>
                <c:pt idx="0">
                  <c:v>223.32</c:v>
                </c:pt>
                <c:pt idx="1">
                  <c:v>228.29</c:v>
                </c:pt>
                <c:pt idx="2">
                  <c:v>233.36</c:v>
                </c:pt>
                <c:pt idx="3">
                  <c:v>238.55</c:v>
                </c:pt>
                <c:pt idx="4">
                  <c:v>243.85</c:v>
                </c:pt>
              </c:numCache>
            </c:numRef>
          </c:val>
        </c:ser>
        <c:dLbls>
          <c:showLegendKey val="0"/>
          <c:showVal val="1"/>
          <c:showCatName val="0"/>
          <c:showSerName val="0"/>
          <c:showPercent val="0"/>
          <c:showBubbleSize val="0"/>
        </c:dLbls>
        <c:gapWidth val="150"/>
        <c:axId val="116526464"/>
        <c:axId val="116548736"/>
      </c:barChart>
      <c:catAx>
        <c:axId val="116526464"/>
        <c:scaling>
          <c:orientation val="minMax"/>
        </c:scaling>
        <c:delete val="0"/>
        <c:axPos val="b"/>
        <c:numFmt formatCode="General" sourceLinked="1"/>
        <c:majorTickMark val="none"/>
        <c:minorTickMark val="none"/>
        <c:tickLblPos val="nextTo"/>
        <c:txPr>
          <a:bodyPr/>
          <a:lstStyle/>
          <a:p>
            <a:pPr>
              <a:defRPr sz="1200"/>
            </a:pPr>
            <a:endParaRPr lang="es-EC"/>
          </a:p>
        </c:txPr>
        <c:crossAx val="116548736"/>
        <c:crosses val="autoZero"/>
        <c:auto val="1"/>
        <c:lblAlgn val="ctr"/>
        <c:lblOffset val="100"/>
        <c:noMultiLvlLbl val="0"/>
      </c:catAx>
      <c:valAx>
        <c:axId val="116548736"/>
        <c:scaling>
          <c:orientation val="minMax"/>
        </c:scaling>
        <c:delete val="1"/>
        <c:axPos val="l"/>
        <c:numFmt formatCode="General" sourceLinked="1"/>
        <c:majorTickMark val="out"/>
        <c:minorTickMark val="none"/>
        <c:tickLblPos val="nextTo"/>
        <c:crossAx val="116526464"/>
        <c:crosses val="autoZero"/>
        <c:crossBetween val="between"/>
      </c:valAx>
    </c:plotArea>
    <c:legend>
      <c:legendPos val="t"/>
      <c:layout/>
      <c:overlay val="0"/>
      <c:txPr>
        <a:bodyPr/>
        <a:lstStyle/>
        <a:p>
          <a:pPr>
            <a:defRPr sz="1200"/>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E3907-C77B-46B1-A4F4-DF7D827279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92D96AE-14EA-4006-93BC-8A4FFBA40A1D}">
      <dgm:prSet phldrT="[Texto]" custT="1"/>
      <dgm:spPr/>
      <dgm:t>
        <a:bodyPr/>
        <a:lstStyle/>
        <a:p>
          <a:r>
            <a:rPr lang="es-ES" sz="1800" dirty="0" smtClean="0"/>
            <a:t>Disponibilidad efectiva de la materia prima</a:t>
          </a:r>
          <a:endParaRPr lang="es-EC" sz="1800" dirty="0"/>
        </a:p>
      </dgm:t>
    </dgm:pt>
    <dgm:pt modelId="{39BA07FF-701B-4BCA-BE76-DAB9286F3221}" type="parTrans" cxnId="{FFCC3DAE-6819-4EFA-92D9-BBDD7EED7E01}">
      <dgm:prSet/>
      <dgm:spPr/>
      <dgm:t>
        <a:bodyPr/>
        <a:lstStyle/>
        <a:p>
          <a:endParaRPr lang="es-EC" sz="1200"/>
        </a:p>
      </dgm:t>
    </dgm:pt>
    <dgm:pt modelId="{D192C938-A06B-425B-A015-0E86890F445A}" type="sibTrans" cxnId="{FFCC3DAE-6819-4EFA-92D9-BBDD7EED7E01}">
      <dgm:prSet/>
      <dgm:spPr/>
      <dgm:t>
        <a:bodyPr/>
        <a:lstStyle/>
        <a:p>
          <a:endParaRPr lang="es-EC" sz="1200"/>
        </a:p>
      </dgm:t>
    </dgm:pt>
    <dgm:pt modelId="{9ABD6567-10FC-4C30-B3F0-0A5C76669417}">
      <dgm:prSet phldrT="[Texto]" custT="1"/>
      <dgm:spPr/>
      <dgm:t>
        <a:bodyPr/>
        <a:lstStyle/>
        <a:p>
          <a:pPr algn="just"/>
          <a:r>
            <a:rPr lang="es-EC" sz="1400" dirty="0" smtClean="0"/>
            <a:t>48 agricultores: San Vicente de </a:t>
          </a:r>
          <a:r>
            <a:rPr lang="es-EC" sz="1400" dirty="0" err="1" smtClean="0"/>
            <a:t>Pusir</a:t>
          </a:r>
          <a:r>
            <a:rPr lang="es-EC" sz="1400" dirty="0" smtClean="0"/>
            <a:t>, </a:t>
          </a:r>
          <a:r>
            <a:rPr lang="es-EC" sz="1400" dirty="0" err="1" smtClean="0"/>
            <a:t>Tumbatú</a:t>
          </a:r>
          <a:r>
            <a:rPr lang="es-EC" sz="1400" dirty="0" smtClean="0"/>
            <a:t>, </a:t>
          </a:r>
          <a:r>
            <a:rPr lang="es-EC" sz="1400" dirty="0" err="1" smtClean="0"/>
            <a:t>Pusir</a:t>
          </a:r>
          <a:r>
            <a:rPr lang="es-EC" sz="1400" dirty="0" smtClean="0"/>
            <a:t> y El Tambo (cantón Bolívar).</a:t>
          </a:r>
          <a:endParaRPr lang="es-EC" sz="1400" dirty="0"/>
        </a:p>
      </dgm:t>
    </dgm:pt>
    <dgm:pt modelId="{681A4FD2-F659-4E87-9842-2D50629D1536}" type="parTrans" cxnId="{267AED89-9D85-42FD-B99F-486CB6816FF0}">
      <dgm:prSet/>
      <dgm:spPr/>
      <dgm:t>
        <a:bodyPr/>
        <a:lstStyle/>
        <a:p>
          <a:endParaRPr lang="es-EC" sz="1200"/>
        </a:p>
      </dgm:t>
    </dgm:pt>
    <dgm:pt modelId="{BF83996A-8A12-47B0-9E0D-3E9233CA7BAF}" type="sibTrans" cxnId="{267AED89-9D85-42FD-B99F-486CB6816FF0}">
      <dgm:prSet/>
      <dgm:spPr/>
      <dgm:t>
        <a:bodyPr/>
        <a:lstStyle/>
        <a:p>
          <a:endParaRPr lang="es-EC" sz="1200"/>
        </a:p>
      </dgm:t>
    </dgm:pt>
    <dgm:pt modelId="{986F0174-9C7A-4127-B563-452188F0CA1D}">
      <dgm:prSet phldrT="[Texto]" custT="1"/>
      <dgm:spPr/>
      <dgm:t>
        <a:bodyPr/>
        <a:lstStyle/>
        <a:p>
          <a:r>
            <a:rPr lang="es-ES" sz="1800" dirty="0" smtClean="0"/>
            <a:t>Estudio de mercado</a:t>
          </a:r>
          <a:endParaRPr lang="es-EC" sz="1800" dirty="0"/>
        </a:p>
      </dgm:t>
    </dgm:pt>
    <dgm:pt modelId="{3129F43F-C4F2-42BE-A5DA-0F0922D9AD4B}" type="parTrans" cxnId="{9D4806B1-2F17-46E7-A466-88492EDC5C63}">
      <dgm:prSet/>
      <dgm:spPr/>
      <dgm:t>
        <a:bodyPr/>
        <a:lstStyle/>
        <a:p>
          <a:endParaRPr lang="es-EC" sz="1200"/>
        </a:p>
      </dgm:t>
    </dgm:pt>
    <dgm:pt modelId="{B1AD5DC1-F820-47C4-980F-A071EFBF5485}" type="sibTrans" cxnId="{9D4806B1-2F17-46E7-A466-88492EDC5C63}">
      <dgm:prSet/>
      <dgm:spPr/>
      <dgm:t>
        <a:bodyPr/>
        <a:lstStyle/>
        <a:p>
          <a:endParaRPr lang="es-EC" sz="1200"/>
        </a:p>
      </dgm:t>
    </dgm:pt>
    <dgm:pt modelId="{C30E9D0C-AF55-4D5A-9B5D-D1A2EEEA4FEF}">
      <dgm:prSet phldrT="[Texto]" custT="1"/>
      <dgm:spPr/>
      <dgm:t>
        <a:bodyPr/>
        <a:lstStyle/>
        <a:p>
          <a:pPr algn="just"/>
          <a:r>
            <a:rPr lang="es-EC" sz="1400" b="1" dirty="0" smtClean="0"/>
            <a:t>DEMANDA: </a:t>
          </a:r>
          <a:r>
            <a:rPr lang="es-EC" sz="1400" dirty="0" smtClean="0"/>
            <a:t>Encuestas en las ciudades: Quito, Ibarra, </a:t>
          </a:r>
          <a:r>
            <a:rPr lang="es-EC" sz="1400" dirty="0" err="1" smtClean="0"/>
            <a:t>Otavalo</a:t>
          </a:r>
          <a:r>
            <a:rPr lang="es-EC" sz="1400" dirty="0" smtClean="0"/>
            <a:t> y </a:t>
          </a:r>
          <a:r>
            <a:rPr lang="es-EC" sz="1400" dirty="0" err="1" smtClean="0"/>
            <a:t>Atuntaqui</a:t>
          </a:r>
          <a:r>
            <a:rPr lang="es-EC" sz="1400" dirty="0" smtClean="0"/>
            <a:t>.</a:t>
          </a:r>
          <a:endParaRPr lang="es-EC" sz="1400" dirty="0"/>
        </a:p>
      </dgm:t>
    </dgm:pt>
    <dgm:pt modelId="{D7ACB232-E0CC-4910-98B2-8A047CA024C9}" type="parTrans" cxnId="{A0FF101B-9FB1-49F3-ACDA-D1C598F4AD89}">
      <dgm:prSet/>
      <dgm:spPr/>
      <dgm:t>
        <a:bodyPr/>
        <a:lstStyle/>
        <a:p>
          <a:endParaRPr lang="es-EC" sz="1200"/>
        </a:p>
      </dgm:t>
    </dgm:pt>
    <dgm:pt modelId="{A587C166-F7FF-4F39-8CDB-78939DC29275}" type="sibTrans" cxnId="{A0FF101B-9FB1-49F3-ACDA-D1C598F4AD89}">
      <dgm:prSet/>
      <dgm:spPr/>
      <dgm:t>
        <a:bodyPr/>
        <a:lstStyle/>
        <a:p>
          <a:endParaRPr lang="es-EC" sz="1200"/>
        </a:p>
      </dgm:t>
    </dgm:pt>
    <dgm:pt modelId="{A04AFA5B-0285-4BDB-A80A-F0E4CB0891D5}">
      <dgm:prSet phldrT="[Texto]" custT="1"/>
      <dgm:spPr/>
      <dgm:t>
        <a:bodyPr/>
        <a:lstStyle/>
        <a:p>
          <a:pPr algn="l"/>
          <a:r>
            <a:rPr lang="es-EC" sz="1400" b="1" dirty="0" smtClean="0"/>
            <a:t>OFERTA: </a:t>
          </a:r>
          <a:r>
            <a:rPr lang="es-EC" sz="1400" dirty="0" smtClean="0"/>
            <a:t>Supermercados, revistas electrónicas y páginas oficiales de cada una de las empresas</a:t>
          </a:r>
          <a:endParaRPr lang="es-EC" sz="1400" dirty="0"/>
        </a:p>
      </dgm:t>
    </dgm:pt>
    <dgm:pt modelId="{C4DAD66E-5844-46D1-9A44-40B59EEA6232}" type="parTrans" cxnId="{E43CAB54-74D2-4930-91D1-545ABF44DB4D}">
      <dgm:prSet/>
      <dgm:spPr/>
      <dgm:t>
        <a:bodyPr/>
        <a:lstStyle/>
        <a:p>
          <a:endParaRPr lang="es-EC" sz="1200"/>
        </a:p>
      </dgm:t>
    </dgm:pt>
    <dgm:pt modelId="{49C42076-BFC2-4CE7-B0FC-51B2D857B6C1}" type="sibTrans" cxnId="{E43CAB54-74D2-4930-91D1-545ABF44DB4D}">
      <dgm:prSet/>
      <dgm:spPr/>
      <dgm:t>
        <a:bodyPr/>
        <a:lstStyle/>
        <a:p>
          <a:endParaRPr lang="es-EC" sz="1200"/>
        </a:p>
      </dgm:t>
    </dgm:pt>
    <dgm:pt modelId="{E72A6254-0112-4000-A684-4AB26D1BAFBA}">
      <dgm:prSet phldrT="[Texto]" custT="1"/>
      <dgm:spPr/>
      <dgm:t>
        <a:bodyPr/>
        <a:lstStyle/>
        <a:p>
          <a:r>
            <a:rPr lang="es-ES" sz="1800" dirty="0" smtClean="0"/>
            <a:t>Ingeniería del proyecto</a:t>
          </a:r>
          <a:endParaRPr lang="es-EC" sz="1800" dirty="0"/>
        </a:p>
      </dgm:t>
    </dgm:pt>
    <dgm:pt modelId="{FC464B5A-B24E-49F5-9790-CFC8D99D1F8E}" type="parTrans" cxnId="{D40E06EB-8C2E-48F3-AC28-B9C9F6070134}">
      <dgm:prSet/>
      <dgm:spPr/>
      <dgm:t>
        <a:bodyPr/>
        <a:lstStyle/>
        <a:p>
          <a:endParaRPr lang="es-EC" sz="1200"/>
        </a:p>
      </dgm:t>
    </dgm:pt>
    <dgm:pt modelId="{53F33299-C241-490E-8029-835649AEB851}" type="sibTrans" cxnId="{D40E06EB-8C2E-48F3-AC28-B9C9F6070134}">
      <dgm:prSet/>
      <dgm:spPr/>
      <dgm:t>
        <a:bodyPr/>
        <a:lstStyle/>
        <a:p>
          <a:endParaRPr lang="es-EC" sz="1200"/>
        </a:p>
      </dgm:t>
    </dgm:pt>
    <dgm:pt modelId="{0BDC76E7-A164-4B24-96FE-B3CF4171132C}">
      <dgm:prSet phldrT="[Texto]" custT="1"/>
      <dgm:spPr/>
      <dgm:t>
        <a:bodyPr/>
        <a:lstStyle/>
        <a:p>
          <a:pPr algn="just"/>
          <a:r>
            <a:rPr lang="es-ES" sz="1400" dirty="0" smtClean="0"/>
            <a:t>El diseño del proceso productivo - productos a elaborarse.</a:t>
          </a:r>
          <a:endParaRPr lang="es-EC" sz="1400" dirty="0"/>
        </a:p>
      </dgm:t>
    </dgm:pt>
    <dgm:pt modelId="{D6400DA5-611B-484A-ACBC-111F5D19DC62}" type="parTrans" cxnId="{47A99D85-B842-4093-86AB-D0223F34E06E}">
      <dgm:prSet/>
      <dgm:spPr/>
      <dgm:t>
        <a:bodyPr/>
        <a:lstStyle/>
        <a:p>
          <a:endParaRPr lang="es-EC" sz="1200"/>
        </a:p>
      </dgm:t>
    </dgm:pt>
    <dgm:pt modelId="{2AC4CC28-1F38-4D9C-AB3C-15DFCFA233BE}" type="sibTrans" cxnId="{47A99D85-B842-4093-86AB-D0223F34E06E}">
      <dgm:prSet/>
      <dgm:spPr/>
      <dgm:t>
        <a:bodyPr/>
        <a:lstStyle/>
        <a:p>
          <a:endParaRPr lang="es-EC" sz="1200"/>
        </a:p>
      </dgm:t>
    </dgm:pt>
    <dgm:pt modelId="{416E0C8C-2612-4808-A9C7-150781172652}">
      <dgm:prSet phldrT="[Texto]" custT="1"/>
      <dgm:spPr/>
      <dgm:t>
        <a:bodyPr/>
        <a:lstStyle/>
        <a:p>
          <a:pPr algn="l"/>
          <a:r>
            <a:rPr lang="es-EC" sz="1400" dirty="0" smtClean="0"/>
            <a:t>Balance de materia – Unidades </a:t>
          </a:r>
          <a:r>
            <a:rPr lang="es-EC" sz="1400" dirty="0" err="1" smtClean="0"/>
            <a:t>eduproductivas</a:t>
          </a:r>
          <a:r>
            <a:rPr lang="es-EC" sz="1400" dirty="0" smtClean="0"/>
            <a:t>.</a:t>
          </a:r>
          <a:endParaRPr lang="es-EC" sz="1400" dirty="0"/>
        </a:p>
      </dgm:t>
    </dgm:pt>
    <dgm:pt modelId="{5E854EC3-8917-4400-A589-2AC37E2957F2}" type="parTrans" cxnId="{B2B1E21C-6A24-4057-AEEE-60661785F8E1}">
      <dgm:prSet/>
      <dgm:spPr/>
      <dgm:t>
        <a:bodyPr/>
        <a:lstStyle/>
        <a:p>
          <a:endParaRPr lang="es-EC" sz="1200"/>
        </a:p>
      </dgm:t>
    </dgm:pt>
    <dgm:pt modelId="{FC3CF94B-4EC4-436A-B354-9235FA49F101}" type="sibTrans" cxnId="{B2B1E21C-6A24-4057-AEEE-60661785F8E1}">
      <dgm:prSet/>
      <dgm:spPr/>
      <dgm:t>
        <a:bodyPr/>
        <a:lstStyle/>
        <a:p>
          <a:endParaRPr lang="es-EC" sz="1200"/>
        </a:p>
      </dgm:t>
    </dgm:pt>
    <dgm:pt modelId="{6090C0AF-D197-4744-9C7C-05A374354E1A}">
      <dgm:prSet phldrT="[Texto]" custT="1"/>
      <dgm:spPr/>
      <dgm:t>
        <a:bodyPr/>
        <a:lstStyle/>
        <a:p>
          <a:r>
            <a:rPr lang="es-ES" sz="1800" dirty="0" smtClean="0"/>
            <a:t>Estudio económico financiero</a:t>
          </a:r>
          <a:endParaRPr lang="es-EC" sz="1800" dirty="0"/>
        </a:p>
      </dgm:t>
    </dgm:pt>
    <dgm:pt modelId="{1D33EEB2-0DF6-45A4-A840-03D3167C4738}" type="parTrans" cxnId="{AC9302C1-4D22-4CF6-AE9F-D81BFF6E851C}">
      <dgm:prSet/>
      <dgm:spPr/>
      <dgm:t>
        <a:bodyPr/>
        <a:lstStyle/>
        <a:p>
          <a:endParaRPr lang="es-EC" sz="1200"/>
        </a:p>
      </dgm:t>
    </dgm:pt>
    <dgm:pt modelId="{BC5E541A-670B-4E6E-8C20-28C3A887CE79}" type="sibTrans" cxnId="{AC9302C1-4D22-4CF6-AE9F-D81BFF6E851C}">
      <dgm:prSet/>
      <dgm:spPr/>
      <dgm:t>
        <a:bodyPr/>
        <a:lstStyle/>
        <a:p>
          <a:endParaRPr lang="es-EC" sz="1200"/>
        </a:p>
      </dgm:t>
    </dgm:pt>
    <dgm:pt modelId="{A3A9B4E3-B8FE-4980-BD4E-12B5A039DFCA}">
      <dgm:prSet phldrT="[Texto]" custT="1"/>
      <dgm:spPr/>
      <dgm:t>
        <a:bodyPr/>
        <a:lstStyle/>
        <a:p>
          <a:pPr algn="just"/>
          <a:r>
            <a:rPr lang="es-EC" sz="1400" dirty="0" smtClean="0"/>
            <a:t>Evaluó indicadores financieros como:  VAN, TIR, B/C, Período de recuperación de la inversión y Punto de equilibrio.</a:t>
          </a:r>
          <a:endParaRPr lang="es-EC" sz="1400" dirty="0"/>
        </a:p>
      </dgm:t>
    </dgm:pt>
    <dgm:pt modelId="{566944AB-ACE3-453B-9C27-1010F005B1D0}" type="parTrans" cxnId="{26FE003D-A56A-4C46-B9BD-5EA06DED43CB}">
      <dgm:prSet/>
      <dgm:spPr/>
      <dgm:t>
        <a:bodyPr/>
        <a:lstStyle/>
        <a:p>
          <a:endParaRPr lang="es-EC" sz="1200"/>
        </a:p>
      </dgm:t>
    </dgm:pt>
    <dgm:pt modelId="{8931B1E5-4FC4-47F9-91DF-4CBD49D46C86}" type="sibTrans" cxnId="{26FE003D-A56A-4C46-B9BD-5EA06DED43CB}">
      <dgm:prSet/>
      <dgm:spPr/>
      <dgm:t>
        <a:bodyPr/>
        <a:lstStyle/>
        <a:p>
          <a:endParaRPr lang="es-EC" sz="1200"/>
        </a:p>
      </dgm:t>
    </dgm:pt>
    <dgm:pt modelId="{887ABA41-4E08-49AF-8D9C-6E457E61A801}">
      <dgm:prSet phldrT="[Texto]" custT="1"/>
      <dgm:spPr/>
      <dgm:t>
        <a:bodyPr/>
        <a:lstStyle/>
        <a:p>
          <a:pPr algn="l"/>
          <a:r>
            <a:rPr lang="es-EC" sz="1400" dirty="0" smtClean="0"/>
            <a:t>3 agricultores de </a:t>
          </a:r>
          <a:r>
            <a:rPr lang="es-EC" sz="1400" dirty="0" err="1" smtClean="0"/>
            <a:t>Chalguayacu</a:t>
          </a:r>
          <a:r>
            <a:rPr lang="es-EC" sz="1400" dirty="0" smtClean="0"/>
            <a:t> (cantón </a:t>
          </a:r>
          <a:r>
            <a:rPr lang="es-EC" sz="1400" dirty="0" err="1" smtClean="0"/>
            <a:t>Pimampiro</a:t>
          </a:r>
          <a:r>
            <a:rPr lang="es-EC" sz="1400" dirty="0" smtClean="0"/>
            <a:t>).</a:t>
          </a:r>
          <a:endParaRPr lang="es-EC" sz="1400" dirty="0"/>
        </a:p>
      </dgm:t>
    </dgm:pt>
    <dgm:pt modelId="{BCE97EC3-B31F-42A4-8512-D48B697E2DC3}" type="parTrans" cxnId="{BC1F46BB-4182-4AEA-99EF-34948D64A5A1}">
      <dgm:prSet/>
      <dgm:spPr/>
      <dgm:t>
        <a:bodyPr/>
        <a:lstStyle/>
        <a:p>
          <a:endParaRPr lang="es-EC" sz="1200"/>
        </a:p>
      </dgm:t>
    </dgm:pt>
    <dgm:pt modelId="{FE66F9CD-969D-4FFE-A9C8-87FA9AA87DDB}" type="sibTrans" cxnId="{BC1F46BB-4182-4AEA-99EF-34948D64A5A1}">
      <dgm:prSet/>
      <dgm:spPr/>
      <dgm:t>
        <a:bodyPr/>
        <a:lstStyle/>
        <a:p>
          <a:endParaRPr lang="es-EC" sz="1200"/>
        </a:p>
      </dgm:t>
    </dgm:pt>
    <dgm:pt modelId="{BC2F6FA6-14FB-4D5A-A622-5A49F0F682D3}">
      <dgm:prSet phldrT="[Texto]" custT="1"/>
      <dgm:spPr/>
      <dgm:t>
        <a:bodyPr/>
        <a:lstStyle/>
        <a:p>
          <a:pPr algn="l"/>
          <a:r>
            <a:rPr lang="es-EC" sz="1400" dirty="0" smtClean="0"/>
            <a:t>Dimensionamiento de equipos – capacidad de producción.</a:t>
          </a:r>
          <a:endParaRPr lang="es-EC" sz="1400" dirty="0"/>
        </a:p>
      </dgm:t>
    </dgm:pt>
    <dgm:pt modelId="{FBFB538E-FB29-44B1-BD8B-9BC4BA4A9F01}" type="parTrans" cxnId="{08605AA5-F13C-4D34-BC48-3409E3734BD5}">
      <dgm:prSet/>
      <dgm:spPr/>
      <dgm:t>
        <a:bodyPr/>
        <a:lstStyle/>
        <a:p>
          <a:endParaRPr lang="es-EC" sz="1200"/>
        </a:p>
      </dgm:t>
    </dgm:pt>
    <dgm:pt modelId="{A13E7BD2-B6F4-4C06-B190-990670861899}" type="sibTrans" cxnId="{08605AA5-F13C-4D34-BC48-3409E3734BD5}">
      <dgm:prSet/>
      <dgm:spPr/>
      <dgm:t>
        <a:bodyPr/>
        <a:lstStyle/>
        <a:p>
          <a:endParaRPr lang="es-EC" sz="1200"/>
        </a:p>
      </dgm:t>
    </dgm:pt>
    <dgm:pt modelId="{8D338CF5-0703-46AD-9F58-4370AB199D52}">
      <dgm:prSet phldrT="[Texto]" custT="1"/>
      <dgm:spPr/>
      <dgm:t>
        <a:bodyPr/>
        <a:lstStyle/>
        <a:p>
          <a:pPr algn="l"/>
          <a:r>
            <a:rPr lang="es-EC" sz="1400" dirty="0" err="1" smtClean="0"/>
            <a:t>Layout</a:t>
          </a:r>
          <a:r>
            <a:rPr lang="es-EC" sz="1400" dirty="0" smtClean="0"/>
            <a:t> – tabla de relación de actividades.</a:t>
          </a:r>
          <a:endParaRPr lang="es-EC" sz="1400" dirty="0"/>
        </a:p>
      </dgm:t>
    </dgm:pt>
    <dgm:pt modelId="{1158BBA0-F378-446B-8ADA-3A044F44A7D1}" type="parTrans" cxnId="{68C621B3-CA73-47EE-BF7D-BBFA300A9601}">
      <dgm:prSet/>
      <dgm:spPr/>
      <dgm:t>
        <a:bodyPr/>
        <a:lstStyle/>
        <a:p>
          <a:endParaRPr lang="es-EC" sz="1200"/>
        </a:p>
      </dgm:t>
    </dgm:pt>
    <dgm:pt modelId="{EB1D9BB9-452A-4293-8097-E4CDB2D18ABE}" type="sibTrans" cxnId="{68C621B3-CA73-47EE-BF7D-BBFA300A9601}">
      <dgm:prSet/>
      <dgm:spPr/>
      <dgm:t>
        <a:bodyPr/>
        <a:lstStyle/>
        <a:p>
          <a:endParaRPr lang="es-EC" sz="1200"/>
        </a:p>
      </dgm:t>
    </dgm:pt>
    <dgm:pt modelId="{7A32F23E-FBA8-4084-A81B-2DEFDA03F170}" type="pres">
      <dgm:prSet presAssocID="{906E3907-C77B-46B1-A4F4-DF7D8272795E}" presName="Name0" presStyleCnt="0">
        <dgm:presLayoutVars>
          <dgm:dir/>
          <dgm:animLvl val="lvl"/>
          <dgm:resizeHandles val="exact"/>
        </dgm:presLayoutVars>
      </dgm:prSet>
      <dgm:spPr/>
      <dgm:t>
        <a:bodyPr/>
        <a:lstStyle/>
        <a:p>
          <a:endParaRPr lang="es-EC"/>
        </a:p>
      </dgm:t>
    </dgm:pt>
    <dgm:pt modelId="{5C739F8D-19A3-433D-BAED-F483ECDBBFCB}" type="pres">
      <dgm:prSet presAssocID="{692D96AE-14EA-4006-93BC-8A4FFBA40A1D}" presName="linNode" presStyleCnt="0"/>
      <dgm:spPr/>
    </dgm:pt>
    <dgm:pt modelId="{D4F9AD9E-2D6B-4DD6-9655-53D2887616F9}" type="pres">
      <dgm:prSet presAssocID="{692D96AE-14EA-4006-93BC-8A4FFBA40A1D}" presName="parentText" presStyleLbl="node1" presStyleIdx="0" presStyleCnt="4" custScaleX="90691" custScaleY="82105">
        <dgm:presLayoutVars>
          <dgm:chMax val="1"/>
          <dgm:bulletEnabled val="1"/>
        </dgm:presLayoutVars>
      </dgm:prSet>
      <dgm:spPr/>
      <dgm:t>
        <a:bodyPr/>
        <a:lstStyle/>
        <a:p>
          <a:endParaRPr lang="es-EC"/>
        </a:p>
      </dgm:t>
    </dgm:pt>
    <dgm:pt modelId="{1CDB830A-6470-4351-9A8F-008E7219576F}" type="pres">
      <dgm:prSet presAssocID="{692D96AE-14EA-4006-93BC-8A4FFBA40A1D}" presName="descendantText" presStyleLbl="alignAccFollowNode1" presStyleIdx="0" presStyleCnt="4">
        <dgm:presLayoutVars>
          <dgm:bulletEnabled val="1"/>
        </dgm:presLayoutVars>
      </dgm:prSet>
      <dgm:spPr/>
      <dgm:t>
        <a:bodyPr/>
        <a:lstStyle/>
        <a:p>
          <a:endParaRPr lang="es-EC"/>
        </a:p>
      </dgm:t>
    </dgm:pt>
    <dgm:pt modelId="{E503EFCC-BB01-4940-B965-3705D3E53B94}" type="pres">
      <dgm:prSet presAssocID="{D192C938-A06B-425B-A015-0E86890F445A}" presName="sp" presStyleCnt="0"/>
      <dgm:spPr/>
    </dgm:pt>
    <dgm:pt modelId="{AB2D6773-706A-493B-89F1-96B9F577729F}" type="pres">
      <dgm:prSet presAssocID="{986F0174-9C7A-4127-B563-452188F0CA1D}" presName="linNode" presStyleCnt="0"/>
      <dgm:spPr/>
    </dgm:pt>
    <dgm:pt modelId="{1F15F1C8-B84F-425B-AA49-8BDD4ACA9C1F}" type="pres">
      <dgm:prSet presAssocID="{986F0174-9C7A-4127-B563-452188F0CA1D}" presName="parentText" presStyleLbl="node1" presStyleIdx="1" presStyleCnt="4" custScaleX="90691" custScaleY="76629">
        <dgm:presLayoutVars>
          <dgm:chMax val="1"/>
          <dgm:bulletEnabled val="1"/>
        </dgm:presLayoutVars>
      </dgm:prSet>
      <dgm:spPr/>
      <dgm:t>
        <a:bodyPr/>
        <a:lstStyle/>
        <a:p>
          <a:endParaRPr lang="es-EC"/>
        </a:p>
      </dgm:t>
    </dgm:pt>
    <dgm:pt modelId="{B753B688-1F92-4026-9C12-1F90BDB05678}" type="pres">
      <dgm:prSet presAssocID="{986F0174-9C7A-4127-B563-452188F0CA1D}" presName="descendantText" presStyleLbl="alignAccFollowNode1" presStyleIdx="1" presStyleCnt="4">
        <dgm:presLayoutVars>
          <dgm:bulletEnabled val="1"/>
        </dgm:presLayoutVars>
      </dgm:prSet>
      <dgm:spPr/>
      <dgm:t>
        <a:bodyPr/>
        <a:lstStyle/>
        <a:p>
          <a:endParaRPr lang="es-EC"/>
        </a:p>
      </dgm:t>
    </dgm:pt>
    <dgm:pt modelId="{02D36319-6312-447D-A84F-9A47B96728EB}" type="pres">
      <dgm:prSet presAssocID="{B1AD5DC1-F820-47C4-980F-A071EFBF5485}" presName="sp" presStyleCnt="0"/>
      <dgm:spPr/>
    </dgm:pt>
    <dgm:pt modelId="{D0CB299A-780B-4FB3-93C9-13CF114E8EDE}" type="pres">
      <dgm:prSet presAssocID="{E72A6254-0112-4000-A684-4AB26D1BAFBA}" presName="linNode" presStyleCnt="0"/>
      <dgm:spPr/>
    </dgm:pt>
    <dgm:pt modelId="{71B92900-863A-493C-A5F1-79D9D210FBC1}" type="pres">
      <dgm:prSet presAssocID="{E72A6254-0112-4000-A684-4AB26D1BAFBA}" presName="parentText" presStyleLbl="node1" presStyleIdx="2" presStyleCnt="4" custScaleX="90691" custScaleY="81266">
        <dgm:presLayoutVars>
          <dgm:chMax val="1"/>
          <dgm:bulletEnabled val="1"/>
        </dgm:presLayoutVars>
      </dgm:prSet>
      <dgm:spPr/>
      <dgm:t>
        <a:bodyPr/>
        <a:lstStyle/>
        <a:p>
          <a:endParaRPr lang="es-EC"/>
        </a:p>
      </dgm:t>
    </dgm:pt>
    <dgm:pt modelId="{7C03D5F2-BA89-478E-9F21-C5F5F471BD14}" type="pres">
      <dgm:prSet presAssocID="{E72A6254-0112-4000-A684-4AB26D1BAFBA}" presName="descendantText" presStyleLbl="alignAccFollowNode1" presStyleIdx="2" presStyleCnt="4" custScaleY="110785">
        <dgm:presLayoutVars>
          <dgm:bulletEnabled val="1"/>
        </dgm:presLayoutVars>
      </dgm:prSet>
      <dgm:spPr/>
      <dgm:t>
        <a:bodyPr/>
        <a:lstStyle/>
        <a:p>
          <a:endParaRPr lang="es-EC"/>
        </a:p>
      </dgm:t>
    </dgm:pt>
    <dgm:pt modelId="{C4E670F2-214B-40F2-BD6C-7D318B48610E}" type="pres">
      <dgm:prSet presAssocID="{53F33299-C241-490E-8029-835649AEB851}" presName="sp" presStyleCnt="0"/>
      <dgm:spPr/>
    </dgm:pt>
    <dgm:pt modelId="{D2812363-C155-47C9-B719-174EF11D696A}" type="pres">
      <dgm:prSet presAssocID="{6090C0AF-D197-4744-9C7C-05A374354E1A}" presName="linNode" presStyleCnt="0"/>
      <dgm:spPr/>
    </dgm:pt>
    <dgm:pt modelId="{548E610D-C6AD-4E44-AC6A-1C55A4295947}" type="pres">
      <dgm:prSet presAssocID="{6090C0AF-D197-4744-9C7C-05A374354E1A}" presName="parentText" presStyleLbl="node1" presStyleIdx="3" presStyleCnt="4" custScaleX="89896" custScaleY="51701">
        <dgm:presLayoutVars>
          <dgm:chMax val="1"/>
          <dgm:bulletEnabled val="1"/>
        </dgm:presLayoutVars>
      </dgm:prSet>
      <dgm:spPr/>
      <dgm:t>
        <a:bodyPr/>
        <a:lstStyle/>
        <a:p>
          <a:endParaRPr lang="es-EC"/>
        </a:p>
      </dgm:t>
    </dgm:pt>
    <dgm:pt modelId="{6F834252-8414-4F50-9050-5D494B3B7D88}" type="pres">
      <dgm:prSet presAssocID="{6090C0AF-D197-4744-9C7C-05A374354E1A}" presName="descendantText" presStyleLbl="alignAccFollowNode1" presStyleIdx="3" presStyleCnt="4" custScaleY="63104">
        <dgm:presLayoutVars>
          <dgm:bulletEnabled val="1"/>
        </dgm:presLayoutVars>
      </dgm:prSet>
      <dgm:spPr/>
      <dgm:t>
        <a:bodyPr/>
        <a:lstStyle/>
        <a:p>
          <a:endParaRPr lang="es-EC"/>
        </a:p>
      </dgm:t>
    </dgm:pt>
  </dgm:ptLst>
  <dgm:cxnLst>
    <dgm:cxn modelId="{78E8DA7C-63CF-4010-89EE-EAEF83205BAB}" type="presOf" srcId="{C30E9D0C-AF55-4D5A-9B5D-D1A2EEEA4FEF}" destId="{B753B688-1F92-4026-9C12-1F90BDB05678}" srcOrd="0" destOrd="0" presId="urn:microsoft.com/office/officeart/2005/8/layout/vList5"/>
    <dgm:cxn modelId="{BC1F46BB-4182-4AEA-99EF-34948D64A5A1}" srcId="{692D96AE-14EA-4006-93BC-8A4FFBA40A1D}" destId="{887ABA41-4E08-49AF-8D9C-6E457E61A801}" srcOrd="1" destOrd="0" parTransId="{BCE97EC3-B31F-42A4-8512-D48B697E2DC3}" sibTransId="{FE66F9CD-969D-4FFE-A9C8-87FA9AA87DDB}"/>
    <dgm:cxn modelId="{D40E06EB-8C2E-48F3-AC28-B9C9F6070134}" srcId="{906E3907-C77B-46B1-A4F4-DF7D8272795E}" destId="{E72A6254-0112-4000-A684-4AB26D1BAFBA}" srcOrd="2" destOrd="0" parTransId="{FC464B5A-B24E-49F5-9790-CFC8D99D1F8E}" sibTransId="{53F33299-C241-490E-8029-835649AEB851}"/>
    <dgm:cxn modelId="{AC9302C1-4D22-4CF6-AE9F-D81BFF6E851C}" srcId="{906E3907-C77B-46B1-A4F4-DF7D8272795E}" destId="{6090C0AF-D197-4744-9C7C-05A374354E1A}" srcOrd="3" destOrd="0" parTransId="{1D33EEB2-0DF6-45A4-A840-03D3167C4738}" sibTransId="{BC5E541A-670B-4E6E-8C20-28C3A887CE79}"/>
    <dgm:cxn modelId="{08605AA5-F13C-4D34-BC48-3409E3734BD5}" srcId="{E72A6254-0112-4000-A684-4AB26D1BAFBA}" destId="{BC2F6FA6-14FB-4D5A-A622-5A49F0F682D3}" srcOrd="2" destOrd="0" parTransId="{FBFB538E-FB29-44B1-BD8B-9BC4BA4A9F01}" sibTransId="{A13E7BD2-B6F4-4C06-B190-990670861899}"/>
    <dgm:cxn modelId="{ADA7116F-A36C-4A97-9030-5A6A12F1F7C0}" type="presOf" srcId="{0BDC76E7-A164-4B24-96FE-B3CF4171132C}" destId="{7C03D5F2-BA89-478E-9F21-C5F5F471BD14}" srcOrd="0" destOrd="0" presId="urn:microsoft.com/office/officeart/2005/8/layout/vList5"/>
    <dgm:cxn modelId="{E43CAB54-74D2-4930-91D1-545ABF44DB4D}" srcId="{986F0174-9C7A-4127-B563-452188F0CA1D}" destId="{A04AFA5B-0285-4BDB-A80A-F0E4CB0891D5}" srcOrd="1" destOrd="0" parTransId="{C4DAD66E-5844-46D1-9A44-40B59EEA6232}" sibTransId="{49C42076-BFC2-4CE7-B0FC-51B2D857B6C1}"/>
    <dgm:cxn modelId="{9F3BC4E8-30DE-46A9-BF55-42D8FB67829C}" type="presOf" srcId="{9ABD6567-10FC-4C30-B3F0-0A5C76669417}" destId="{1CDB830A-6470-4351-9A8F-008E7219576F}" srcOrd="0" destOrd="0" presId="urn:microsoft.com/office/officeart/2005/8/layout/vList5"/>
    <dgm:cxn modelId="{5630FF9B-B4BA-49FB-89CD-0D3964F6B598}" type="presOf" srcId="{692D96AE-14EA-4006-93BC-8A4FFBA40A1D}" destId="{D4F9AD9E-2D6B-4DD6-9655-53D2887616F9}" srcOrd="0" destOrd="0" presId="urn:microsoft.com/office/officeart/2005/8/layout/vList5"/>
    <dgm:cxn modelId="{945893BD-8133-4D0C-8D40-F5863FE6C35B}" type="presOf" srcId="{A3A9B4E3-B8FE-4980-BD4E-12B5A039DFCA}" destId="{6F834252-8414-4F50-9050-5D494B3B7D88}" srcOrd="0" destOrd="0" presId="urn:microsoft.com/office/officeart/2005/8/layout/vList5"/>
    <dgm:cxn modelId="{8703BF7F-F7A8-4D6B-BA2E-A31951C4C6E9}" type="presOf" srcId="{BC2F6FA6-14FB-4D5A-A622-5A49F0F682D3}" destId="{7C03D5F2-BA89-478E-9F21-C5F5F471BD14}" srcOrd="0" destOrd="2" presId="urn:microsoft.com/office/officeart/2005/8/layout/vList5"/>
    <dgm:cxn modelId="{47A99D85-B842-4093-86AB-D0223F34E06E}" srcId="{E72A6254-0112-4000-A684-4AB26D1BAFBA}" destId="{0BDC76E7-A164-4B24-96FE-B3CF4171132C}" srcOrd="0" destOrd="0" parTransId="{D6400DA5-611B-484A-ACBC-111F5D19DC62}" sibTransId="{2AC4CC28-1F38-4D9C-AB3C-15DFCFA233BE}"/>
    <dgm:cxn modelId="{B74520E9-73A5-4FCB-814A-A1E693977454}" type="presOf" srcId="{E72A6254-0112-4000-A684-4AB26D1BAFBA}" destId="{71B92900-863A-493C-A5F1-79D9D210FBC1}" srcOrd="0" destOrd="0" presId="urn:microsoft.com/office/officeart/2005/8/layout/vList5"/>
    <dgm:cxn modelId="{9D4806B1-2F17-46E7-A466-88492EDC5C63}" srcId="{906E3907-C77B-46B1-A4F4-DF7D8272795E}" destId="{986F0174-9C7A-4127-B563-452188F0CA1D}" srcOrd="1" destOrd="0" parTransId="{3129F43F-C4F2-42BE-A5DA-0F0922D9AD4B}" sibTransId="{B1AD5DC1-F820-47C4-980F-A071EFBF5485}"/>
    <dgm:cxn modelId="{6FFDE9BB-96E5-4B6A-8503-50BE37B13EDF}" type="presOf" srcId="{8D338CF5-0703-46AD-9F58-4370AB199D52}" destId="{7C03D5F2-BA89-478E-9F21-C5F5F471BD14}" srcOrd="0" destOrd="3" presId="urn:microsoft.com/office/officeart/2005/8/layout/vList5"/>
    <dgm:cxn modelId="{267AED89-9D85-42FD-B99F-486CB6816FF0}" srcId="{692D96AE-14EA-4006-93BC-8A4FFBA40A1D}" destId="{9ABD6567-10FC-4C30-B3F0-0A5C76669417}" srcOrd="0" destOrd="0" parTransId="{681A4FD2-F659-4E87-9842-2D50629D1536}" sibTransId="{BF83996A-8A12-47B0-9E0D-3E9233CA7BAF}"/>
    <dgm:cxn modelId="{B2B1E21C-6A24-4057-AEEE-60661785F8E1}" srcId="{E72A6254-0112-4000-A684-4AB26D1BAFBA}" destId="{416E0C8C-2612-4808-A9C7-150781172652}" srcOrd="1" destOrd="0" parTransId="{5E854EC3-8917-4400-A589-2AC37E2957F2}" sibTransId="{FC3CF94B-4EC4-436A-B354-9235FA49F101}"/>
    <dgm:cxn modelId="{BA3FF69E-7AA9-4273-B632-1CE59D799527}" type="presOf" srcId="{986F0174-9C7A-4127-B563-452188F0CA1D}" destId="{1F15F1C8-B84F-425B-AA49-8BDD4ACA9C1F}" srcOrd="0" destOrd="0" presId="urn:microsoft.com/office/officeart/2005/8/layout/vList5"/>
    <dgm:cxn modelId="{11149C5C-CC3C-4C82-AA06-4C5E8DC3F07D}" type="presOf" srcId="{906E3907-C77B-46B1-A4F4-DF7D8272795E}" destId="{7A32F23E-FBA8-4084-A81B-2DEFDA03F170}" srcOrd="0" destOrd="0" presId="urn:microsoft.com/office/officeart/2005/8/layout/vList5"/>
    <dgm:cxn modelId="{68C621B3-CA73-47EE-BF7D-BBFA300A9601}" srcId="{E72A6254-0112-4000-A684-4AB26D1BAFBA}" destId="{8D338CF5-0703-46AD-9F58-4370AB199D52}" srcOrd="3" destOrd="0" parTransId="{1158BBA0-F378-446B-8ADA-3A044F44A7D1}" sibTransId="{EB1D9BB9-452A-4293-8097-E4CDB2D18ABE}"/>
    <dgm:cxn modelId="{FFCC3DAE-6819-4EFA-92D9-BBDD7EED7E01}" srcId="{906E3907-C77B-46B1-A4F4-DF7D8272795E}" destId="{692D96AE-14EA-4006-93BC-8A4FFBA40A1D}" srcOrd="0" destOrd="0" parTransId="{39BA07FF-701B-4BCA-BE76-DAB9286F3221}" sibTransId="{D192C938-A06B-425B-A015-0E86890F445A}"/>
    <dgm:cxn modelId="{6C5FE03D-F227-48BF-A392-80CA79EED40A}" type="presOf" srcId="{A04AFA5B-0285-4BDB-A80A-F0E4CB0891D5}" destId="{B753B688-1F92-4026-9C12-1F90BDB05678}" srcOrd="0" destOrd="1" presId="urn:microsoft.com/office/officeart/2005/8/layout/vList5"/>
    <dgm:cxn modelId="{DA175E45-3510-41A7-93DB-99FEBE454DE6}" type="presOf" srcId="{887ABA41-4E08-49AF-8D9C-6E457E61A801}" destId="{1CDB830A-6470-4351-9A8F-008E7219576F}" srcOrd="0" destOrd="1" presId="urn:microsoft.com/office/officeart/2005/8/layout/vList5"/>
    <dgm:cxn modelId="{A0FF101B-9FB1-49F3-ACDA-D1C598F4AD89}" srcId="{986F0174-9C7A-4127-B563-452188F0CA1D}" destId="{C30E9D0C-AF55-4D5A-9B5D-D1A2EEEA4FEF}" srcOrd="0" destOrd="0" parTransId="{D7ACB232-E0CC-4910-98B2-8A047CA024C9}" sibTransId="{A587C166-F7FF-4F39-8CDB-78939DC29275}"/>
    <dgm:cxn modelId="{CA2A8A7F-2A23-4843-8216-A079F5B6C6D7}" type="presOf" srcId="{6090C0AF-D197-4744-9C7C-05A374354E1A}" destId="{548E610D-C6AD-4E44-AC6A-1C55A4295947}" srcOrd="0" destOrd="0" presId="urn:microsoft.com/office/officeart/2005/8/layout/vList5"/>
    <dgm:cxn modelId="{E0478A3D-46FE-4927-A74C-7103AB219C32}" type="presOf" srcId="{416E0C8C-2612-4808-A9C7-150781172652}" destId="{7C03D5F2-BA89-478E-9F21-C5F5F471BD14}" srcOrd="0" destOrd="1" presId="urn:microsoft.com/office/officeart/2005/8/layout/vList5"/>
    <dgm:cxn modelId="{26FE003D-A56A-4C46-B9BD-5EA06DED43CB}" srcId="{6090C0AF-D197-4744-9C7C-05A374354E1A}" destId="{A3A9B4E3-B8FE-4980-BD4E-12B5A039DFCA}" srcOrd="0" destOrd="0" parTransId="{566944AB-ACE3-453B-9C27-1010F005B1D0}" sibTransId="{8931B1E5-4FC4-47F9-91DF-4CBD49D46C86}"/>
    <dgm:cxn modelId="{092999FA-1ACA-4FE9-997B-92C7C9011F11}" type="presParOf" srcId="{7A32F23E-FBA8-4084-A81B-2DEFDA03F170}" destId="{5C739F8D-19A3-433D-BAED-F483ECDBBFCB}" srcOrd="0" destOrd="0" presId="urn:microsoft.com/office/officeart/2005/8/layout/vList5"/>
    <dgm:cxn modelId="{893194AE-F697-4023-AE4B-DE33687AB17A}" type="presParOf" srcId="{5C739F8D-19A3-433D-BAED-F483ECDBBFCB}" destId="{D4F9AD9E-2D6B-4DD6-9655-53D2887616F9}" srcOrd="0" destOrd="0" presId="urn:microsoft.com/office/officeart/2005/8/layout/vList5"/>
    <dgm:cxn modelId="{93D71D03-8BDD-4AF7-A58C-5A55525A5FE1}" type="presParOf" srcId="{5C739F8D-19A3-433D-BAED-F483ECDBBFCB}" destId="{1CDB830A-6470-4351-9A8F-008E7219576F}" srcOrd="1" destOrd="0" presId="urn:microsoft.com/office/officeart/2005/8/layout/vList5"/>
    <dgm:cxn modelId="{9EEECA82-B992-468C-9068-C72638165F12}" type="presParOf" srcId="{7A32F23E-FBA8-4084-A81B-2DEFDA03F170}" destId="{E503EFCC-BB01-4940-B965-3705D3E53B94}" srcOrd="1" destOrd="0" presId="urn:microsoft.com/office/officeart/2005/8/layout/vList5"/>
    <dgm:cxn modelId="{CCA58D8F-3C32-48DE-96D5-7B153814E3A8}" type="presParOf" srcId="{7A32F23E-FBA8-4084-A81B-2DEFDA03F170}" destId="{AB2D6773-706A-493B-89F1-96B9F577729F}" srcOrd="2" destOrd="0" presId="urn:microsoft.com/office/officeart/2005/8/layout/vList5"/>
    <dgm:cxn modelId="{371CB75A-473C-4999-8839-236A7AA028F6}" type="presParOf" srcId="{AB2D6773-706A-493B-89F1-96B9F577729F}" destId="{1F15F1C8-B84F-425B-AA49-8BDD4ACA9C1F}" srcOrd="0" destOrd="0" presId="urn:microsoft.com/office/officeart/2005/8/layout/vList5"/>
    <dgm:cxn modelId="{A0FD8A32-D604-45F3-AA13-591B05C2E0EF}" type="presParOf" srcId="{AB2D6773-706A-493B-89F1-96B9F577729F}" destId="{B753B688-1F92-4026-9C12-1F90BDB05678}" srcOrd="1" destOrd="0" presId="urn:microsoft.com/office/officeart/2005/8/layout/vList5"/>
    <dgm:cxn modelId="{0B8208C8-0162-4835-97C4-96F754078025}" type="presParOf" srcId="{7A32F23E-FBA8-4084-A81B-2DEFDA03F170}" destId="{02D36319-6312-447D-A84F-9A47B96728EB}" srcOrd="3" destOrd="0" presId="urn:microsoft.com/office/officeart/2005/8/layout/vList5"/>
    <dgm:cxn modelId="{4A9E9043-8801-459D-88CF-AEE7D9DDFC53}" type="presParOf" srcId="{7A32F23E-FBA8-4084-A81B-2DEFDA03F170}" destId="{D0CB299A-780B-4FB3-93C9-13CF114E8EDE}" srcOrd="4" destOrd="0" presId="urn:microsoft.com/office/officeart/2005/8/layout/vList5"/>
    <dgm:cxn modelId="{C0A02E78-643E-491A-BF01-614CAC392FCC}" type="presParOf" srcId="{D0CB299A-780B-4FB3-93C9-13CF114E8EDE}" destId="{71B92900-863A-493C-A5F1-79D9D210FBC1}" srcOrd="0" destOrd="0" presId="urn:microsoft.com/office/officeart/2005/8/layout/vList5"/>
    <dgm:cxn modelId="{F2473DDA-0007-4870-A24E-49ED70261816}" type="presParOf" srcId="{D0CB299A-780B-4FB3-93C9-13CF114E8EDE}" destId="{7C03D5F2-BA89-478E-9F21-C5F5F471BD14}" srcOrd="1" destOrd="0" presId="urn:microsoft.com/office/officeart/2005/8/layout/vList5"/>
    <dgm:cxn modelId="{7C89EBCF-3E4D-4AA3-8C1E-D5DDA15E0F72}" type="presParOf" srcId="{7A32F23E-FBA8-4084-A81B-2DEFDA03F170}" destId="{C4E670F2-214B-40F2-BD6C-7D318B48610E}" srcOrd="5" destOrd="0" presId="urn:microsoft.com/office/officeart/2005/8/layout/vList5"/>
    <dgm:cxn modelId="{0F6E6560-140D-49E7-A7E8-D6192085ED28}" type="presParOf" srcId="{7A32F23E-FBA8-4084-A81B-2DEFDA03F170}" destId="{D2812363-C155-47C9-B719-174EF11D696A}" srcOrd="6" destOrd="0" presId="urn:microsoft.com/office/officeart/2005/8/layout/vList5"/>
    <dgm:cxn modelId="{554D5B20-7185-4DAB-BB46-0630F9B91FD6}" type="presParOf" srcId="{D2812363-C155-47C9-B719-174EF11D696A}" destId="{548E610D-C6AD-4E44-AC6A-1C55A4295947}" srcOrd="0" destOrd="0" presId="urn:microsoft.com/office/officeart/2005/8/layout/vList5"/>
    <dgm:cxn modelId="{B3ED58D4-379F-4CD9-99B5-D4C6404969A6}" type="presParOf" srcId="{D2812363-C155-47C9-B719-174EF11D696A}" destId="{6F834252-8414-4F50-9050-5D494B3B7D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76CFC-7DAE-40BD-AA50-EB5CECD691B8}" type="doc">
      <dgm:prSet loTypeId="urn:microsoft.com/office/officeart/2005/8/layout/chevron1" loCatId="process" qsTypeId="urn:microsoft.com/office/officeart/2005/8/quickstyle/simple1" qsCatId="simple" csTypeId="urn:microsoft.com/office/officeart/2005/8/colors/accent1_2" csCatId="accent1" phldr="1"/>
      <dgm:spPr/>
    </dgm:pt>
    <dgm:pt modelId="{CA82DF81-929E-426B-931B-3AA18506AE91}">
      <dgm:prSet phldrT="[Texto]"/>
      <dgm:spPr/>
      <dgm:t>
        <a:bodyPr/>
        <a:lstStyle/>
        <a:p>
          <a:r>
            <a:rPr lang="es-EC" dirty="0" smtClean="0">
              <a:solidFill>
                <a:schemeClr val="tx1"/>
              </a:solidFill>
            </a:rPr>
            <a:t>Empresa</a:t>
          </a:r>
          <a:endParaRPr lang="es-EC" dirty="0">
            <a:solidFill>
              <a:schemeClr val="tx1"/>
            </a:solidFill>
          </a:endParaRPr>
        </a:p>
      </dgm:t>
    </dgm:pt>
    <dgm:pt modelId="{9BFD9DC0-B03B-4F45-A238-9F9C551E3447}" type="parTrans" cxnId="{B6D59B20-2A40-4D95-B6E2-19D504CFAA72}">
      <dgm:prSet/>
      <dgm:spPr/>
      <dgm:t>
        <a:bodyPr/>
        <a:lstStyle/>
        <a:p>
          <a:endParaRPr lang="es-EC">
            <a:solidFill>
              <a:schemeClr val="tx1"/>
            </a:solidFill>
          </a:endParaRPr>
        </a:p>
      </dgm:t>
    </dgm:pt>
    <dgm:pt modelId="{3A75527E-6A21-4AB1-B18F-1E7532BF6D31}" type="sibTrans" cxnId="{B6D59B20-2A40-4D95-B6E2-19D504CFAA72}">
      <dgm:prSet/>
      <dgm:spPr/>
      <dgm:t>
        <a:bodyPr/>
        <a:lstStyle/>
        <a:p>
          <a:endParaRPr lang="es-EC">
            <a:solidFill>
              <a:schemeClr val="tx1"/>
            </a:solidFill>
          </a:endParaRPr>
        </a:p>
      </dgm:t>
    </dgm:pt>
    <dgm:pt modelId="{CD2601AC-9611-478E-A14D-AB0E3C077F67}">
      <dgm:prSet phldrT="[Texto]"/>
      <dgm:spPr/>
      <dgm:t>
        <a:bodyPr/>
        <a:lstStyle/>
        <a:p>
          <a:r>
            <a:rPr lang="es-EC" dirty="0" smtClean="0">
              <a:solidFill>
                <a:schemeClr val="tx1"/>
              </a:solidFill>
            </a:rPr>
            <a:t>Supermercados</a:t>
          </a:r>
          <a:endParaRPr lang="es-EC" dirty="0">
            <a:solidFill>
              <a:schemeClr val="tx1"/>
            </a:solidFill>
          </a:endParaRPr>
        </a:p>
      </dgm:t>
    </dgm:pt>
    <dgm:pt modelId="{747F301D-119F-4FB3-BDAC-EF550D58432E}" type="parTrans" cxnId="{2A7AC007-982D-430A-967A-D5640AA4A52B}">
      <dgm:prSet/>
      <dgm:spPr/>
      <dgm:t>
        <a:bodyPr/>
        <a:lstStyle/>
        <a:p>
          <a:endParaRPr lang="es-EC">
            <a:solidFill>
              <a:schemeClr val="tx1"/>
            </a:solidFill>
          </a:endParaRPr>
        </a:p>
      </dgm:t>
    </dgm:pt>
    <dgm:pt modelId="{DB2C15FC-7417-41D3-A8AD-D80942FF7034}" type="sibTrans" cxnId="{2A7AC007-982D-430A-967A-D5640AA4A52B}">
      <dgm:prSet/>
      <dgm:spPr/>
      <dgm:t>
        <a:bodyPr/>
        <a:lstStyle/>
        <a:p>
          <a:endParaRPr lang="es-EC">
            <a:solidFill>
              <a:schemeClr val="tx1"/>
            </a:solidFill>
          </a:endParaRPr>
        </a:p>
      </dgm:t>
    </dgm:pt>
    <dgm:pt modelId="{96B8C9EA-56FA-4A1E-96FD-2D333A66457B}">
      <dgm:prSet phldrT="[Texto]"/>
      <dgm:spPr/>
      <dgm:t>
        <a:bodyPr/>
        <a:lstStyle/>
        <a:p>
          <a:r>
            <a:rPr lang="es-EC" dirty="0" smtClean="0">
              <a:solidFill>
                <a:schemeClr val="tx1"/>
              </a:solidFill>
            </a:rPr>
            <a:t>Consumidor Final</a:t>
          </a:r>
          <a:endParaRPr lang="es-EC" dirty="0">
            <a:solidFill>
              <a:schemeClr val="tx1"/>
            </a:solidFill>
          </a:endParaRPr>
        </a:p>
      </dgm:t>
    </dgm:pt>
    <dgm:pt modelId="{687EB8FA-C957-4FFF-A806-1E4153F75A8D}" type="parTrans" cxnId="{0AA808A1-D46C-4D0B-B056-CDCE4253E0BE}">
      <dgm:prSet/>
      <dgm:spPr/>
      <dgm:t>
        <a:bodyPr/>
        <a:lstStyle/>
        <a:p>
          <a:endParaRPr lang="es-EC">
            <a:solidFill>
              <a:schemeClr val="tx1"/>
            </a:solidFill>
          </a:endParaRPr>
        </a:p>
      </dgm:t>
    </dgm:pt>
    <dgm:pt modelId="{833E592C-EC73-4D58-966C-7F345D229CAB}" type="sibTrans" cxnId="{0AA808A1-D46C-4D0B-B056-CDCE4253E0BE}">
      <dgm:prSet/>
      <dgm:spPr/>
      <dgm:t>
        <a:bodyPr/>
        <a:lstStyle/>
        <a:p>
          <a:endParaRPr lang="es-EC">
            <a:solidFill>
              <a:schemeClr val="tx1"/>
            </a:solidFill>
          </a:endParaRPr>
        </a:p>
      </dgm:t>
    </dgm:pt>
    <dgm:pt modelId="{AC77A9A1-C0F1-4855-9D20-E59BA645B3F8}" type="pres">
      <dgm:prSet presAssocID="{95276CFC-7DAE-40BD-AA50-EB5CECD691B8}" presName="Name0" presStyleCnt="0">
        <dgm:presLayoutVars>
          <dgm:dir/>
          <dgm:animLvl val="lvl"/>
          <dgm:resizeHandles val="exact"/>
        </dgm:presLayoutVars>
      </dgm:prSet>
      <dgm:spPr/>
    </dgm:pt>
    <dgm:pt modelId="{2C95A061-4DF4-45EE-BEAF-93CCAC602AA2}" type="pres">
      <dgm:prSet presAssocID="{CA82DF81-929E-426B-931B-3AA18506AE91}" presName="parTxOnly" presStyleLbl="node1" presStyleIdx="0" presStyleCnt="3">
        <dgm:presLayoutVars>
          <dgm:chMax val="0"/>
          <dgm:chPref val="0"/>
          <dgm:bulletEnabled val="1"/>
        </dgm:presLayoutVars>
      </dgm:prSet>
      <dgm:spPr/>
      <dgm:t>
        <a:bodyPr/>
        <a:lstStyle/>
        <a:p>
          <a:endParaRPr lang="es-EC"/>
        </a:p>
      </dgm:t>
    </dgm:pt>
    <dgm:pt modelId="{13BD1454-FF9F-441A-BCC7-A4261CA6994D}" type="pres">
      <dgm:prSet presAssocID="{3A75527E-6A21-4AB1-B18F-1E7532BF6D31}" presName="parTxOnlySpace" presStyleCnt="0"/>
      <dgm:spPr/>
    </dgm:pt>
    <dgm:pt modelId="{05755556-2E5C-4F3D-A8B8-9D76BDA427E3}" type="pres">
      <dgm:prSet presAssocID="{CD2601AC-9611-478E-A14D-AB0E3C077F67}" presName="parTxOnly" presStyleLbl="node1" presStyleIdx="1" presStyleCnt="3">
        <dgm:presLayoutVars>
          <dgm:chMax val="0"/>
          <dgm:chPref val="0"/>
          <dgm:bulletEnabled val="1"/>
        </dgm:presLayoutVars>
      </dgm:prSet>
      <dgm:spPr/>
      <dgm:t>
        <a:bodyPr/>
        <a:lstStyle/>
        <a:p>
          <a:endParaRPr lang="es-EC"/>
        </a:p>
      </dgm:t>
    </dgm:pt>
    <dgm:pt modelId="{3F4E19AD-9207-483A-B0C4-93F541DF61CD}" type="pres">
      <dgm:prSet presAssocID="{DB2C15FC-7417-41D3-A8AD-D80942FF7034}" presName="parTxOnlySpace" presStyleCnt="0"/>
      <dgm:spPr/>
    </dgm:pt>
    <dgm:pt modelId="{B5CB114A-16E7-4134-B10F-D5D65E6EEFBA}" type="pres">
      <dgm:prSet presAssocID="{96B8C9EA-56FA-4A1E-96FD-2D333A66457B}" presName="parTxOnly" presStyleLbl="node1" presStyleIdx="2" presStyleCnt="3">
        <dgm:presLayoutVars>
          <dgm:chMax val="0"/>
          <dgm:chPref val="0"/>
          <dgm:bulletEnabled val="1"/>
        </dgm:presLayoutVars>
      </dgm:prSet>
      <dgm:spPr/>
      <dgm:t>
        <a:bodyPr/>
        <a:lstStyle/>
        <a:p>
          <a:endParaRPr lang="es-EC"/>
        </a:p>
      </dgm:t>
    </dgm:pt>
  </dgm:ptLst>
  <dgm:cxnLst>
    <dgm:cxn modelId="{189AAA96-2B04-4764-86DE-37A2338AA9C4}" type="presOf" srcId="{95276CFC-7DAE-40BD-AA50-EB5CECD691B8}" destId="{AC77A9A1-C0F1-4855-9D20-E59BA645B3F8}" srcOrd="0" destOrd="0" presId="urn:microsoft.com/office/officeart/2005/8/layout/chevron1"/>
    <dgm:cxn modelId="{2A7AC007-982D-430A-967A-D5640AA4A52B}" srcId="{95276CFC-7DAE-40BD-AA50-EB5CECD691B8}" destId="{CD2601AC-9611-478E-A14D-AB0E3C077F67}" srcOrd="1" destOrd="0" parTransId="{747F301D-119F-4FB3-BDAC-EF550D58432E}" sibTransId="{DB2C15FC-7417-41D3-A8AD-D80942FF7034}"/>
    <dgm:cxn modelId="{FBF84CA5-026E-490A-9393-B292BDFAE9D8}" type="presOf" srcId="{96B8C9EA-56FA-4A1E-96FD-2D333A66457B}" destId="{B5CB114A-16E7-4134-B10F-D5D65E6EEFBA}" srcOrd="0" destOrd="0" presId="urn:microsoft.com/office/officeart/2005/8/layout/chevron1"/>
    <dgm:cxn modelId="{B6D59B20-2A40-4D95-B6E2-19D504CFAA72}" srcId="{95276CFC-7DAE-40BD-AA50-EB5CECD691B8}" destId="{CA82DF81-929E-426B-931B-3AA18506AE91}" srcOrd="0" destOrd="0" parTransId="{9BFD9DC0-B03B-4F45-A238-9F9C551E3447}" sibTransId="{3A75527E-6A21-4AB1-B18F-1E7532BF6D31}"/>
    <dgm:cxn modelId="{963DEA76-F247-400A-BC9C-C8762B42C3FC}" type="presOf" srcId="{CA82DF81-929E-426B-931B-3AA18506AE91}" destId="{2C95A061-4DF4-45EE-BEAF-93CCAC602AA2}" srcOrd="0" destOrd="0" presId="urn:microsoft.com/office/officeart/2005/8/layout/chevron1"/>
    <dgm:cxn modelId="{078DA87F-78C1-47ED-905F-B1E0EA4413E3}" type="presOf" srcId="{CD2601AC-9611-478E-A14D-AB0E3C077F67}" destId="{05755556-2E5C-4F3D-A8B8-9D76BDA427E3}" srcOrd="0" destOrd="0" presId="urn:microsoft.com/office/officeart/2005/8/layout/chevron1"/>
    <dgm:cxn modelId="{0AA808A1-D46C-4D0B-B056-CDCE4253E0BE}" srcId="{95276CFC-7DAE-40BD-AA50-EB5CECD691B8}" destId="{96B8C9EA-56FA-4A1E-96FD-2D333A66457B}" srcOrd="2" destOrd="0" parTransId="{687EB8FA-C957-4FFF-A806-1E4153F75A8D}" sibTransId="{833E592C-EC73-4D58-966C-7F345D229CAB}"/>
    <dgm:cxn modelId="{58F73417-83E4-48D9-A129-01004DA3E5E9}" type="presParOf" srcId="{AC77A9A1-C0F1-4855-9D20-E59BA645B3F8}" destId="{2C95A061-4DF4-45EE-BEAF-93CCAC602AA2}" srcOrd="0" destOrd="0" presId="urn:microsoft.com/office/officeart/2005/8/layout/chevron1"/>
    <dgm:cxn modelId="{A520C568-3E61-4C9C-8431-D6154BE889C4}" type="presParOf" srcId="{AC77A9A1-C0F1-4855-9D20-E59BA645B3F8}" destId="{13BD1454-FF9F-441A-BCC7-A4261CA6994D}" srcOrd="1" destOrd="0" presId="urn:microsoft.com/office/officeart/2005/8/layout/chevron1"/>
    <dgm:cxn modelId="{A864D21B-B7B7-4811-ADD5-176C4040B0D0}" type="presParOf" srcId="{AC77A9A1-C0F1-4855-9D20-E59BA645B3F8}" destId="{05755556-2E5C-4F3D-A8B8-9D76BDA427E3}" srcOrd="2" destOrd="0" presId="urn:microsoft.com/office/officeart/2005/8/layout/chevron1"/>
    <dgm:cxn modelId="{4AB44D9D-DA2C-420A-B1C5-0889D2BA8E29}" type="presParOf" srcId="{AC77A9A1-C0F1-4855-9D20-E59BA645B3F8}" destId="{3F4E19AD-9207-483A-B0C4-93F541DF61CD}" srcOrd="3" destOrd="0" presId="urn:microsoft.com/office/officeart/2005/8/layout/chevron1"/>
    <dgm:cxn modelId="{82C04AD8-B561-4BBB-A02F-CB6CB76400DE}" type="presParOf" srcId="{AC77A9A1-C0F1-4855-9D20-E59BA645B3F8}" destId="{B5CB114A-16E7-4134-B10F-D5D65E6EEFB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B830A-6470-4351-9A8F-008E7219576F}">
      <dsp:nvSpPr>
        <dsp:cNvPr id="0" name=""/>
        <dsp:cNvSpPr/>
      </dsp:nvSpPr>
      <dsp:spPr>
        <a:xfrm rot="5400000">
          <a:off x="4886760" y="-2021080"/>
          <a:ext cx="1235706" cy="53117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48 agricultores: San Vicente de </a:t>
          </a:r>
          <a:r>
            <a:rPr lang="es-EC" sz="1400" kern="1200" dirty="0" err="1" smtClean="0"/>
            <a:t>Pusir</a:t>
          </a:r>
          <a:r>
            <a:rPr lang="es-EC" sz="1400" kern="1200" dirty="0" smtClean="0"/>
            <a:t>, </a:t>
          </a:r>
          <a:r>
            <a:rPr lang="es-EC" sz="1400" kern="1200" dirty="0" err="1" smtClean="0"/>
            <a:t>Tumbatú</a:t>
          </a:r>
          <a:r>
            <a:rPr lang="es-EC" sz="1400" kern="1200" dirty="0" smtClean="0"/>
            <a:t>, </a:t>
          </a:r>
          <a:r>
            <a:rPr lang="es-EC" sz="1400" kern="1200" dirty="0" err="1" smtClean="0"/>
            <a:t>Pusir</a:t>
          </a:r>
          <a:r>
            <a:rPr lang="es-EC" sz="1400" kern="1200" dirty="0" smtClean="0"/>
            <a:t> y El Tambo (cantón Bolívar).</a:t>
          </a:r>
          <a:endParaRPr lang="es-EC" sz="1400" kern="1200" dirty="0"/>
        </a:p>
        <a:p>
          <a:pPr marL="114300" lvl="1" indent="-114300" algn="l" defTabSz="622300">
            <a:lnSpc>
              <a:spcPct val="90000"/>
            </a:lnSpc>
            <a:spcBef>
              <a:spcPct val="0"/>
            </a:spcBef>
            <a:spcAft>
              <a:spcPct val="15000"/>
            </a:spcAft>
            <a:buChar char="••"/>
          </a:pPr>
          <a:r>
            <a:rPr lang="es-EC" sz="1400" kern="1200" dirty="0" smtClean="0"/>
            <a:t>3 agricultores de </a:t>
          </a:r>
          <a:r>
            <a:rPr lang="es-EC" sz="1400" kern="1200" dirty="0" err="1" smtClean="0"/>
            <a:t>Chalguayacu</a:t>
          </a:r>
          <a:r>
            <a:rPr lang="es-EC" sz="1400" kern="1200" dirty="0" smtClean="0"/>
            <a:t> (cantón </a:t>
          </a:r>
          <a:r>
            <a:rPr lang="es-EC" sz="1400" kern="1200" dirty="0" err="1" smtClean="0"/>
            <a:t>Pimampiro</a:t>
          </a:r>
          <a:r>
            <a:rPr lang="es-EC" sz="1400" kern="1200" dirty="0" smtClean="0"/>
            <a:t>).</a:t>
          </a:r>
          <a:endParaRPr lang="es-EC" sz="1400" kern="1200" dirty="0"/>
        </a:p>
      </dsp:txBody>
      <dsp:txXfrm rot="-5400000">
        <a:off x="2848763" y="77239"/>
        <a:ext cx="5251379" cy="1115062"/>
      </dsp:txXfrm>
    </dsp:sp>
    <dsp:sp modelId="{D4F9AD9E-2D6B-4DD6-9655-53D2887616F9}">
      <dsp:nvSpPr>
        <dsp:cNvPr id="0" name=""/>
        <dsp:cNvSpPr/>
      </dsp:nvSpPr>
      <dsp:spPr>
        <a:xfrm>
          <a:off x="139068" y="659"/>
          <a:ext cx="2709694" cy="12682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Disponibilidad efectiva de la materia prima</a:t>
          </a:r>
          <a:endParaRPr lang="es-EC" sz="1800" kern="1200" dirty="0"/>
        </a:p>
      </dsp:txBody>
      <dsp:txXfrm>
        <a:off x="200977" y="62568"/>
        <a:ext cx="2585876" cy="1144402"/>
      </dsp:txXfrm>
    </dsp:sp>
    <dsp:sp modelId="{B753B688-1F92-4026-9C12-1F90BDB05678}">
      <dsp:nvSpPr>
        <dsp:cNvPr id="0" name=""/>
        <dsp:cNvSpPr/>
      </dsp:nvSpPr>
      <dsp:spPr>
        <a:xfrm rot="5400000">
          <a:off x="4886760" y="-691885"/>
          <a:ext cx="1235706" cy="53117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b="1" kern="1200" dirty="0" smtClean="0"/>
            <a:t>DEMANDA: </a:t>
          </a:r>
          <a:r>
            <a:rPr lang="es-EC" sz="1400" kern="1200" dirty="0" smtClean="0"/>
            <a:t>Encuestas en las ciudades: Quito, Ibarra, </a:t>
          </a:r>
          <a:r>
            <a:rPr lang="es-EC" sz="1400" kern="1200" dirty="0" err="1" smtClean="0"/>
            <a:t>Otavalo</a:t>
          </a:r>
          <a:r>
            <a:rPr lang="es-EC" sz="1400" kern="1200" dirty="0" smtClean="0"/>
            <a:t> y </a:t>
          </a:r>
          <a:r>
            <a:rPr lang="es-EC" sz="1400" kern="1200" dirty="0" err="1" smtClean="0"/>
            <a:t>Atuntaqui</a:t>
          </a:r>
          <a:r>
            <a:rPr lang="es-EC" sz="1400" kern="1200" dirty="0" smtClean="0"/>
            <a:t>.</a:t>
          </a:r>
          <a:endParaRPr lang="es-EC" sz="1400" kern="1200" dirty="0"/>
        </a:p>
        <a:p>
          <a:pPr marL="114300" lvl="1" indent="-114300" algn="l" defTabSz="622300">
            <a:lnSpc>
              <a:spcPct val="90000"/>
            </a:lnSpc>
            <a:spcBef>
              <a:spcPct val="0"/>
            </a:spcBef>
            <a:spcAft>
              <a:spcPct val="15000"/>
            </a:spcAft>
            <a:buChar char="••"/>
          </a:pPr>
          <a:r>
            <a:rPr lang="es-EC" sz="1400" b="1" kern="1200" dirty="0" smtClean="0"/>
            <a:t>OFERTA: </a:t>
          </a:r>
          <a:r>
            <a:rPr lang="es-EC" sz="1400" kern="1200" dirty="0" smtClean="0"/>
            <a:t>Supermercados, revistas electrónicas y páginas oficiales de cada una de las empresas</a:t>
          </a:r>
          <a:endParaRPr lang="es-EC" sz="1400" kern="1200" dirty="0"/>
        </a:p>
      </dsp:txBody>
      <dsp:txXfrm rot="-5400000">
        <a:off x="2848763" y="1406434"/>
        <a:ext cx="5251379" cy="1115062"/>
      </dsp:txXfrm>
    </dsp:sp>
    <dsp:sp modelId="{1F15F1C8-B84F-425B-AA49-8BDD4ACA9C1F}">
      <dsp:nvSpPr>
        <dsp:cNvPr id="0" name=""/>
        <dsp:cNvSpPr/>
      </dsp:nvSpPr>
      <dsp:spPr>
        <a:xfrm>
          <a:off x="139068" y="1372146"/>
          <a:ext cx="2709694" cy="118363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Estudio de mercado</a:t>
          </a:r>
          <a:endParaRPr lang="es-EC" sz="1800" kern="1200" dirty="0"/>
        </a:p>
      </dsp:txBody>
      <dsp:txXfrm>
        <a:off x="196848" y="1429926"/>
        <a:ext cx="2594134" cy="1068076"/>
      </dsp:txXfrm>
    </dsp:sp>
    <dsp:sp modelId="{7C03D5F2-BA89-478E-9F21-C5F5F471BD14}">
      <dsp:nvSpPr>
        <dsp:cNvPr id="0" name=""/>
        <dsp:cNvSpPr/>
      </dsp:nvSpPr>
      <dsp:spPr>
        <a:xfrm rot="5400000">
          <a:off x="4820125" y="687688"/>
          <a:ext cx="1368977" cy="53117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El diseño del proceso productivo - productos a elaborarse.</a:t>
          </a:r>
          <a:endParaRPr lang="es-EC" sz="1400" kern="1200" dirty="0"/>
        </a:p>
        <a:p>
          <a:pPr marL="114300" lvl="1" indent="-114300" algn="l" defTabSz="622300">
            <a:lnSpc>
              <a:spcPct val="90000"/>
            </a:lnSpc>
            <a:spcBef>
              <a:spcPct val="0"/>
            </a:spcBef>
            <a:spcAft>
              <a:spcPct val="15000"/>
            </a:spcAft>
            <a:buChar char="••"/>
          </a:pPr>
          <a:r>
            <a:rPr lang="es-EC" sz="1400" kern="1200" dirty="0" smtClean="0"/>
            <a:t>Balance de materia – Unidades </a:t>
          </a:r>
          <a:r>
            <a:rPr lang="es-EC" sz="1400" kern="1200" dirty="0" err="1" smtClean="0"/>
            <a:t>eduproductivas</a:t>
          </a:r>
          <a:r>
            <a:rPr lang="es-EC" sz="1400" kern="1200" dirty="0" smtClean="0"/>
            <a:t>.</a:t>
          </a:r>
          <a:endParaRPr lang="es-EC" sz="1400" kern="1200" dirty="0"/>
        </a:p>
        <a:p>
          <a:pPr marL="114300" lvl="1" indent="-114300" algn="l" defTabSz="622300">
            <a:lnSpc>
              <a:spcPct val="90000"/>
            </a:lnSpc>
            <a:spcBef>
              <a:spcPct val="0"/>
            </a:spcBef>
            <a:spcAft>
              <a:spcPct val="15000"/>
            </a:spcAft>
            <a:buChar char="••"/>
          </a:pPr>
          <a:r>
            <a:rPr lang="es-EC" sz="1400" kern="1200" dirty="0" smtClean="0"/>
            <a:t>Dimensionamiento de equipos – capacidad de producción.</a:t>
          </a:r>
          <a:endParaRPr lang="es-EC" sz="1400" kern="1200" dirty="0"/>
        </a:p>
        <a:p>
          <a:pPr marL="114300" lvl="1" indent="-114300" algn="l" defTabSz="622300">
            <a:lnSpc>
              <a:spcPct val="90000"/>
            </a:lnSpc>
            <a:spcBef>
              <a:spcPct val="0"/>
            </a:spcBef>
            <a:spcAft>
              <a:spcPct val="15000"/>
            </a:spcAft>
            <a:buChar char="••"/>
          </a:pPr>
          <a:r>
            <a:rPr lang="es-EC" sz="1400" kern="1200" dirty="0" err="1" smtClean="0"/>
            <a:t>Layout</a:t>
          </a:r>
          <a:r>
            <a:rPr lang="es-EC" sz="1400" kern="1200" dirty="0" smtClean="0"/>
            <a:t> – tabla de relación de actividades.</a:t>
          </a:r>
          <a:endParaRPr lang="es-EC" sz="1400" kern="1200" dirty="0"/>
        </a:p>
      </dsp:txBody>
      <dsp:txXfrm rot="-5400000">
        <a:off x="2848763" y="2725878"/>
        <a:ext cx="5244873" cy="1235321"/>
      </dsp:txXfrm>
    </dsp:sp>
    <dsp:sp modelId="{71B92900-863A-493C-A5F1-79D9D210FBC1}">
      <dsp:nvSpPr>
        <dsp:cNvPr id="0" name=""/>
        <dsp:cNvSpPr/>
      </dsp:nvSpPr>
      <dsp:spPr>
        <a:xfrm>
          <a:off x="139068" y="2715907"/>
          <a:ext cx="2709694" cy="12552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Ingeniería del proyecto</a:t>
          </a:r>
          <a:endParaRPr lang="es-EC" sz="1800" kern="1200" dirty="0"/>
        </a:p>
      </dsp:txBody>
      <dsp:txXfrm>
        <a:off x="200345" y="2777184"/>
        <a:ext cx="2587140" cy="1132707"/>
      </dsp:txXfrm>
    </dsp:sp>
    <dsp:sp modelId="{6F834252-8414-4F50-9050-5D494B3B7D88}">
      <dsp:nvSpPr>
        <dsp:cNvPr id="0" name=""/>
        <dsp:cNvSpPr/>
      </dsp:nvSpPr>
      <dsp:spPr>
        <a:xfrm rot="5400000">
          <a:off x="5090970" y="1848703"/>
          <a:ext cx="779780" cy="53117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Evaluó indicadores financieros como:  VAN, TIR, B/C, Período de recuperación de la inversión y Punto de equilibrio.</a:t>
          </a:r>
          <a:endParaRPr lang="es-EC" sz="1400" kern="1200" dirty="0"/>
        </a:p>
      </dsp:txBody>
      <dsp:txXfrm rot="-5400000">
        <a:off x="2825010" y="4152729"/>
        <a:ext cx="5273635" cy="703648"/>
      </dsp:txXfrm>
    </dsp:sp>
    <dsp:sp modelId="{548E610D-C6AD-4E44-AC6A-1C55A4295947}">
      <dsp:nvSpPr>
        <dsp:cNvPr id="0" name=""/>
        <dsp:cNvSpPr/>
      </dsp:nvSpPr>
      <dsp:spPr>
        <a:xfrm>
          <a:off x="139068" y="4105258"/>
          <a:ext cx="2685941" cy="7985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Estudio económico financiero</a:t>
          </a:r>
          <a:endParaRPr lang="es-EC" sz="1800" kern="1200" dirty="0"/>
        </a:p>
      </dsp:txBody>
      <dsp:txXfrm>
        <a:off x="178052" y="4144242"/>
        <a:ext cx="2607973" cy="72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5A061-4DF4-45EE-BEAF-93CCAC602AA2}">
      <dsp:nvSpPr>
        <dsp:cNvPr id="0" name=""/>
        <dsp:cNvSpPr/>
      </dsp:nvSpPr>
      <dsp:spPr>
        <a:xfrm>
          <a:off x="2381" y="600386"/>
          <a:ext cx="2901156" cy="116046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Empresa</a:t>
          </a:r>
          <a:endParaRPr lang="es-EC" sz="1800" kern="1200" dirty="0">
            <a:solidFill>
              <a:schemeClr val="tx1"/>
            </a:solidFill>
          </a:endParaRPr>
        </a:p>
      </dsp:txBody>
      <dsp:txXfrm>
        <a:off x="582612" y="600386"/>
        <a:ext cx="1740694" cy="1160462"/>
      </dsp:txXfrm>
    </dsp:sp>
    <dsp:sp modelId="{05755556-2E5C-4F3D-A8B8-9D76BDA427E3}">
      <dsp:nvSpPr>
        <dsp:cNvPr id="0" name=""/>
        <dsp:cNvSpPr/>
      </dsp:nvSpPr>
      <dsp:spPr>
        <a:xfrm>
          <a:off x="2613421" y="600386"/>
          <a:ext cx="2901156" cy="116046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Supermercados</a:t>
          </a:r>
          <a:endParaRPr lang="es-EC" sz="1800" kern="1200" dirty="0">
            <a:solidFill>
              <a:schemeClr val="tx1"/>
            </a:solidFill>
          </a:endParaRPr>
        </a:p>
      </dsp:txBody>
      <dsp:txXfrm>
        <a:off x="3193652" y="600386"/>
        <a:ext cx="1740694" cy="1160462"/>
      </dsp:txXfrm>
    </dsp:sp>
    <dsp:sp modelId="{B5CB114A-16E7-4134-B10F-D5D65E6EEFBA}">
      <dsp:nvSpPr>
        <dsp:cNvPr id="0" name=""/>
        <dsp:cNvSpPr/>
      </dsp:nvSpPr>
      <dsp:spPr>
        <a:xfrm>
          <a:off x="5224462" y="600386"/>
          <a:ext cx="2901156" cy="116046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Consumidor Final</a:t>
          </a:r>
          <a:endParaRPr lang="es-EC" sz="1800" kern="1200" dirty="0">
            <a:solidFill>
              <a:schemeClr val="tx1"/>
            </a:solidFill>
          </a:endParaRPr>
        </a:p>
      </dsp:txBody>
      <dsp:txXfrm>
        <a:off x="5804693" y="600386"/>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189139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36213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7352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300689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708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2249166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21527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330308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67815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D52925-295F-4A25-94B6-48E61B7DB6F7}" type="datetimeFigureOut">
              <a:rPr lang="es-EC" smtClean="0"/>
              <a:t>08/02/2017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417749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0D52925-295F-4A25-94B6-48E61B7DB6F7}" type="datetimeFigureOut">
              <a:rPr lang="es-EC" smtClean="0"/>
              <a:t>08/02/2017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403162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0D52925-295F-4A25-94B6-48E61B7DB6F7}" type="datetimeFigureOut">
              <a:rPr lang="es-EC" smtClean="0"/>
              <a:t>08/02/2017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223360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0D52925-295F-4A25-94B6-48E61B7DB6F7}" type="datetimeFigureOut">
              <a:rPr lang="es-EC" smtClean="0"/>
              <a:t>08/02/2017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119798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52925-295F-4A25-94B6-48E61B7DB6F7}" type="datetimeFigureOut">
              <a:rPr lang="es-EC" smtClean="0"/>
              <a:t>08/02/2017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57521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0D52925-295F-4A25-94B6-48E61B7DB6F7}" type="datetimeFigureOut">
              <a:rPr lang="es-EC" smtClean="0"/>
              <a:t>08/02/2017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259427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0D52925-295F-4A25-94B6-48E61B7DB6F7}" type="datetimeFigureOut">
              <a:rPr lang="es-EC" smtClean="0"/>
              <a:t>08/02/2017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50A5D6C-A092-4164-85FC-E076D04084B6}" type="slidenum">
              <a:rPr lang="es-EC" smtClean="0"/>
              <a:t>‹Nº›</a:t>
            </a:fld>
            <a:endParaRPr lang="es-EC"/>
          </a:p>
        </p:txBody>
      </p:sp>
    </p:spTree>
    <p:extLst>
      <p:ext uri="{BB962C8B-B14F-4D97-AF65-F5344CB8AC3E}">
        <p14:creationId xmlns:p14="http://schemas.microsoft.com/office/powerpoint/2010/main" val="159721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D52925-295F-4A25-94B6-48E61B7DB6F7}" type="datetimeFigureOut">
              <a:rPr lang="es-EC" smtClean="0"/>
              <a:t>08/02/2017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0A5D6C-A092-4164-85FC-E076D04084B6}" type="slidenum">
              <a:rPr lang="es-EC" smtClean="0"/>
              <a:t>‹Nº›</a:t>
            </a:fld>
            <a:endParaRPr lang="es-EC"/>
          </a:p>
        </p:txBody>
      </p:sp>
    </p:spTree>
    <p:extLst>
      <p:ext uri="{BB962C8B-B14F-4D97-AF65-F5344CB8AC3E}">
        <p14:creationId xmlns:p14="http://schemas.microsoft.com/office/powerpoint/2010/main" val="1060857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0.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0911" y="3436614"/>
            <a:ext cx="7766936" cy="1646302"/>
          </a:xfrm>
        </p:spPr>
        <p:txBody>
          <a:bodyPr/>
          <a:lstStyle/>
          <a:p>
            <a:pPr algn="ctr"/>
            <a:r>
              <a:rPr lang="es-ES_tradnl" sz="2800" b="1" dirty="0"/>
              <a:t>DISEÑO DE UNA PLANTA PROCESADORA DE AJÍ </a:t>
            </a:r>
            <a:r>
              <a:rPr lang="es-ES_tradnl" sz="2800" b="1" i="1" dirty="0" err="1"/>
              <a:t>Capsicum</a:t>
            </a:r>
            <a:r>
              <a:rPr lang="es-ES_tradnl" sz="2800" b="1" i="1" dirty="0"/>
              <a:t> </a:t>
            </a:r>
            <a:r>
              <a:rPr lang="es-ES_tradnl" sz="2800" b="1" i="1" dirty="0" err="1" smtClean="0"/>
              <a:t>spp</a:t>
            </a:r>
            <a:r>
              <a:rPr lang="es-ES_tradnl" sz="2800" b="1" i="1" dirty="0" smtClean="0"/>
              <a:t>.</a:t>
            </a:r>
            <a:r>
              <a:rPr lang="es-ES_tradnl" sz="2800" b="1" dirty="0" smtClean="0"/>
              <a:t> </a:t>
            </a:r>
            <a:r>
              <a:rPr lang="es-ES_tradnl" sz="2800" b="1" dirty="0"/>
              <a:t>EN EL VALLE DEL CHOTA, PROVINCIA DE IMBABURA</a:t>
            </a:r>
            <a:endParaRPr lang="es-EC" sz="2800" dirty="0"/>
          </a:p>
        </p:txBody>
      </p:sp>
      <p:pic>
        <p:nvPicPr>
          <p:cNvPr id="6" name="Imagen 5" descr="muestra de logotipo"/>
          <p:cNvPicPr/>
          <p:nvPr/>
        </p:nvPicPr>
        <p:blipFill>
          <a:blip r:embed="rId2" cstate="print"/>
          <a:srcRect/>
          <a:stretch>
            <a:fillRect/>
          </a:stretch>
        </p:blipFill>
        <p:spPr bwMode="auto">
          <a:xfrm>
            <a:off x="10206990" y="932680"/>
            <a:ext cx="1303020" cy="1304925"/>
          </a:xfrm>
          <a:prstGeom prst="rect">
            <a:avLst/>
          </a:prstGeom>
          <a:noFill/>
        </p:spPr>
      </p:pic>
      <p:sp>
        <p:nvSpPr>
          <p:cNvPr id="7" name="Rectángulo 6"/>
          <p:cNvSpPr/>
          <p:nvPr/>
        </p:nvSpPr>
        <p:spPr>
          <a:xfrm>
            <a:off x="2796379" y="5780980"/>
            <a:ext cx="6096000" cy="461665"/>
          </a:xfrm>
          <a:prstGeom prst="rect">
            <a:avLst/>
          </a:prstGeom>
        </p:spPr>
        <p:txBody>
          <a:bodyPr>
            <a:spAutoFit/>
          </a:bodyPr>
          <a:lstStyle/>
          <a:p>
            <a:pPr marL="457200" algn="ctr">
              <a:spcBef>
                <a:spcPts val="500"/>
              </a:spcBef>
              <a:spcAft>
                <a:spcPts val="0"/>
              </a:spcAft>
            </a:pPr>
            <a:r>
              <a:rPr lang="es-EC" sz="2400" b="1" dirty="0" smtClean="0">
                <a:latin typeface="Calibri" panose="020F0502020204030204" pitchFamily="34" charset="0"/>
                <a:ea typeface="Times New Roman" panose="02020603050405020304" pitchFamily="18" charset="0"/>
                <a:cs typeface="Times New Roman" panose="02020603050405020304" pitchFamily="18" charset="0"/>
              </a:rPr>
              <a:t>LESSLYE SOFÍA VENEGAS VALENCIA</a:t>
            </a:r>
            <a:endParaRPr lang="es-EC"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7 Imagen" descr="http://quipux.utn.edu.ec/ut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89" y="932679"/>
            <a:ext cx="1306195" cy="1304925"/>
          </a:xfrm>
          <a:prstGeom prst="rect">
            <a:avLst/>
          </a:prstGeom>
          <a:noFill/>
          <a:ln>
            <a:noFill/>
          </a:ln>
        </p:spPr>
      </p:pic>
      <p:sp>
        <p:nvSpPr>
          <p:cNvPr id="9" name="Rectángulo 6"/>
          <p:cNvSpPr/>
          <p:nvPr/>
        </p:nvSpPr>
        <p:spPr>
          <a:xfrm>
            <a:off x="1811096" y="932678"/>
            <a:ext cx="8066566" cy="2195473"/>
          </a:xfrm>
          <a:prstGeom prst="rect">
            <a:avLst/>
          </a:prstGeom>
        </p:spPr>
        <p:txBody>
          <a:bodyPr wrap="square">
            <a:spAutoFit/>
          </a:bodyPr>
          <a:lstStyle/>
          <a:p>
            <a:pPr marL="457200" algn="ctr">
              <a:spcBef>
                <a:spcPts val="500"/>
              </a:spcBef>
              <a:spcAft>
                <a:spcPts val="0"/>
              </a:spcAft>
            </a:pPr>
            <a:r>
              <a:rPr lang="es-EC" sz="2800" b="1" dirty="0" smtClean="0">
                <a:effectLst/>
                <a:latin typeface="Calibri" panose="020F0502020204030204" pitchFamily="34" charset="0"/>
                <a:ea typeface="Times New Roman" panose="02020603050405020304" pitchFamily="18" charset="0"/>
                <a:cs typeface="Times New Roman" panose="02020603050405020304" pitchFamily="18" charset="0"/>
              </a:rPr>
              <a:t>UNIVERSIDAD TÉCNICA DEL NORTE</a:t>
            </a:r>
          </a:p>
          <a:p>
            <a:pPr marL="457200" algn="ctr">
              <a:spcBef>
                <a:spcPts val="500"/>
              </a:spcBef>
              <a:spcAft>
                <a:spcPts val="0"/>
              </a:spcAft>
            </a:pPr>
            <a:endParaRPr lang="es-EC" sz="1000" b="1" dirty="0">
              <a:latin typeface="Calibri" panose="020F0502020204030204" pitchFamily="34" charset="0"/>
              <a:ea typeface="Times New Roman" panose="02020603050405020304" pitchFamily="18" charset="0"/>
              <a:cs typeface="Times New Roman" panose="02020603050405020304" pitchFamily="18" charset="0"/>
            </a:endParaRPr>
          </a:p>
          <a:p>
            <a:pPr marL="457200" algn="ctr">
              <a:spcBef>
                <a:spcPts val="500"/>
              </a:spcBef>
              <a:spcAft>
                <a:spcPts val="0"/>
              </a:spcAft>
            </a:pPr>
            <a:r>
              <a:rPr lang="es-EC" sz="2400" b="1" dirty="0" smtClean="0">
                <a:effectLst/>
                <a:latin typeface="Calibri" panose="020F0502020204030204" pitchFamily="34" charset="0"/>
                <a:ea typeface="Times New Roman" panose="02020603050405020304" pitchFamily="18" charset="0"/>
                <a:cs typeface="Times New Roman" panose="02020603050405020304" pitchFamily="18" charset="0"/>
              </a:rPr>
              <a:t>FACULTAD DE INGENIERÍA EN CIENCIAS AGROPECUARIAS Y AMBIENTALES</a:t>
            </a:r>
          </a:p>
          <a:p>
            <a:pPr marL="457200" algn="ctr">
              <a:spcBef>
                <a:spcPts val="500"/>
              </a:spcBef>
              <a:spcAft>
                <a:spcPts val="0"/>
              </a:spcAft>
            </a:pPr>
            <a:endParaRPr lang="es-EC" sz="1050" b="1" dirty="0">
              <a:latin typeface="Calibri" panose="020F0502020204030204" pitchFamily="34" charset="0"/>
              <a:ea typeface="Times New Roman" panose="02020603050405020304" pitchFamily="18" charset="0"/>
              <a:cs typeface="Times New Roman" panose="02020603050405020304" pitchFamily="18" charset="0"/>
            </a:endParaRPr>
          </a:p>
          <a:p>
            <a:pPr marL="457200" algn="ctr">
              <a:spcBef>
                <a:spcPts val="500"/>
              </a:spcBef>
              <a:spcAft>
                <a:spcPts val="0"/>
              </a:spcAft>
            </a:pPr>
            <a:r>
              <a:rPr lang="es-EC" sz="2400" b="1" dirty="0" smtClean="0">
                <a:effectLst/>
                <a:latin typeface="Calibri" panose="020F0502020204030204" pitchFamily="34" charset="0"/>
                <a:ea typeface="Times New Roman" panose="02020603050405020304" pitchFamily="18" charset="0"/>
                <a:cs typeface="Times New Roman" panose="02020603050405020304" pitchFamily="18" charset="0"/>
              </a:rPr>
              <a:t>CARRERA DE INGENIERÍA AGROINDUSTRIAL</a:t>
            </a:r>
            <a:endParaRPr lang="es-EC"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54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4026968"/>
              </p:ext>
            </p:extLst>
          </p:nvPr>
        </p:nvGraphicFramePr>
        <p:xfrm>
          <a:off x="3229156" y="1484173"/>
          <a:ext cx="5600084" cy="1622267"/>
        </p:xfrm>
        <a:graphic>
          <a:graphicData uri="http://schemas.openxmlformats.org/drawingml/2006/table">
            <a:tbl>
              <a:tblPr firstRow="1" bandRow="1" bandCol="1">
                <a:tableStyleId>{72833802-FEF1-4C79-8D5D-14CF1EAF98D9}</a:tableStyleId>
              </a:tblPr>
              <a:tblGrid>
                <a:gridCol w="1455777"/>
                <a:gridCol w="1217334"/>
                <a:gridCol w="1188206"/>
                <a:gridCol w="882516"/>
                <a:gridCol w="856251"/>
              </a:tblGrid>
              <a:tr h="870938">
                <a:tc>
                  <a:txBody>
                    <a:bodyPr/>
                    <a:lstStyle/>
                    <a:p>
                      <a:pPr algn="ctr">
                        <a:lnSpc>
                          <a:spcPct val="150000"/>
                        </a:lnSpc>
                        <a:spcAft>
                          <a:spcPts val="0"/>
                        </a:spcAft>
                      </a:pPr>
                      <a:r>
                        <a:rPr lang="es-EC" sz="1300" dirty="0">
                          <a:effectLst/>
                        </a:rPr>
                        <a:t>PRODUCTO</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a:effectLst/>
                        </a:rPr>
                        <a:t>DEMANDA INSATISFECHA (Tm/ Año)</a:t>
                      </a:r>
                      <a:endParaRPr lang="es-EC" sz="130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a:effectLst/>
                        </a:rPr>
                        <a:t>PORCENTAJE A CAPTAR</a:t>
                      </a:r>
                      <a:endParaRPr lang="es-EC" sz="130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a:effectLst/>
                        </a:rPr>
                        <a:t>Tm /Año</a:t>
                      </a:r>
                      <a:endParaRPr lang="es-EC" sz="130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a:effectLst/>
                        </a:rPr>
                        <a:t>Kg/Año</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481">
                <a:tc>
                  <a:txBody>
                    <a:bodyPr/>
                    <a:lstStyle/>
                    <a:p>
                      <a:pPr algn="ctr">
                        <a:lnSpc>
                          <a:spcPct val="150000"/>
                        </a:lnSpc>
                        <a:spcAft>
                          <a:spcPts val="0"/>
                        </a:spcAft>
                      </a:pPr>
                      <a:r>
                        <a:rPr lang="es-EC" sz="1300" dirty="0">
                          <a:effectLst/>
                        </a:rPr>
                        <a:t>Salsa de ají</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a:effectLst/>
                        </a:rPr>
                        <a:t>277,20</a:t>
                      </a:r>
                      <a:endParaRPr lang="es-EC" sz="130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a:effectLst/>
                        </a:rPr>
                        <a:t>5</a:t>
                      </a:r>
                      <a:r>
                        <a:rPr lang="es-EC" sz="1300" dirty="0" smtClean="0">
                          <a:effectLst/>
                        </a:rPr>
                        <a:t>%</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smtClean="0">
                          <a:solidFill>
                            <a:schemeClr val="tx1"/>
                          </a:solidFill>
                          <a:effectLst/>
                          <a:latin typeface="Times New Roman"/>
                          <a:ea typeface="Calibri"/>
                          <a:cs typeface="Times New Roman"/>
                        </a:rPr>
                        <a:t>13,86</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smtClean="0">
                          <a:solidFill>
                            <a:schemeClr val="tx1"/>
                          </a:solidFill>
                          <a:effectLst/>
                          <a:latin typeface="Times New Roman"/>
                          <a:ea typeface="Calibri"/>
                          <a:cs typeface="Times New Roman"/>
                        </a:rPr>
                        <a:t>13.860</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246">
                <a:tc>
                  <a:txBody>
                    <a:bodyPr/>
                    <a:lstStyle/>
                    <a:p>
                      <a:pPr algn="ctr">
                        <a:lnSpc>
                          <a:spcPct val="150000"/>
                        </a:lnSpc>
                        <a:spcAft>
                          <a:spcPts val="0"/>
                        </a:spcAft>
                      </a:pPr>
                      <a:r>
                        <a:rPr lang="es-EC" sz="1300">
                          <a:effectLst/>
                        </a:rPr>
                        <a:t>Encurtidos de ají</a:t>
                      </a:r>
                      <a:endParaRPr lang="es-EC" sz="130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a:effectLst/>
                        </a:rPr>
                        <a:t>223,32</a:t>
                      </a:r>
                      <a:endParaRPr lang="es-EC" sz="130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a:effectLst/>
                        </a:rPr>
                        <a:t>5</a:t>
                      </a:r>
                      <a:r>
                        <a:rPr lang="es-EC" sz="1300" dirty="0" smtClean="0">
                          <a:effectLst/>
                        </a:rPr>
                        <a:t>%</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smtClean="0">
                          <a:solidFill>
                            <a:schemeClr val="tx1"/>
                          </a:solidFill>
                          <a:effectLst/>
                          <a:latin typeface="Times New Roman"/>
                          <a:ea typeface="Calibri"/>
                          <a:cs typeface="Times New Roman"/>
                        </a:rPr>
                        <a:t>11,19</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300" dirty="0" smtClean="0">
                          <a:solidFill>
                            <a:schemeClr val="tx1"/>
                          </a:solidFill>
                          <a:effectLst/>
                          <a:latin typeface="Times New Roman"/>
                          <a:ea typeface="Calibri"/>
                          <a:cs typeface="Times New Roman"/>
                        </a:rPr>
                        <a:t>11.194</a:t>
                      </a:r>
                      <a:endParaRPr lang="es-EC" sz="1300" dirty="0">
                        <a:solidFill>
                          <a:schemeClr val="tx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3563994" y="3308072"/>
                <a:ext cx="4660250"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𝐶𝑎𝑝𝑎𝑐𝑖𝑑𝑎𝑑</m:t>
                      </m:r>
                      <m:r>
                        <a:rPr lang="es-EC" i="1">
                          <a:latin typeface="Cambria Math"/>
                        </a:rPr>
                        <m:t> </m:t>
                      </m:r>
                      <m:r>
                        <a:rPr lang="es-EC" i="1">
                          <a:latin typeface="Cambria Math"/>
                        </a:rPr>
                        <m:t>𝑝𝑙𝑎𝑛𝑡𝑎</m:t>
                      </m:r>
                      <m:r>
                        <a:rPr lang="es-EC" i="1">
                          <a:latin typeface="Cambria Math"/>
                        </a:rPr>
                        <m:t>=</m:t>
                      </m:r>
                      <m:f>
                        <m:fPr>
                          <m:ctrlPr>
                            <a:rPr lang="es-EC" i="1">
                              <a:latin typeface="Cambria Math"/>
                            </a:rPr>
                          </m:ctrlPr>
                        </m:fPr>
                        <m:num>
                          <m:r>
                            <a:rPr lang="es-EC" i="1">
                              <a:latin typeface="Cambria Math"/>
                            </a:rPr>
                            <m:t>𝑘𝑔</m:t>
                          </m:r>
                          <m:r>
                            <a:rPr lang="es-EC" i="1">
                              <a:latin typeface="Cambria Math"/>
                            </a:rPr>
                            <m:t>/</m:t>
                          </m:r>
                          <m:r>
                            <a:rPr lang="es-EC" i="1">
                              <a:latin typeface="Cambria Math"/>
                            </a:rPr>
                            <m:t>𝑎</m:t>
                          </m:r>
                          <m:r>
                            <a:rPr lang="es-EC" i="1">
                              <a:latin typeface="Cambria Math"/>
                            </a:rPr>
                            <m:t>ñ</m:t>
                          </m:r>
                          <m:r>
                            <a:rPr lang="es-EC" i="1">
                              <a:latin typeface="Cambria Math"/>
                            </a:rPr>
                            <m:t>𝑜</m:t>
                          </m:r>
                        </m:num>
                        <m:den>
                          <m:r>
                            <a:rPr lang="es-EC" i="1">
                              <a:latin typeface="Cambria Math"/>
                            </a:rPr>
                            <m:t>𝑁</m:t>
                          </m:r>
                          <m:r>
                            <a:rPr lang="es-EC" i="1">
                              <a:latin typeface="Cambria Math"/>
                            </a:rPr>
                            <m:t>° </m:t>
                          </m:r>
                          <m:r>
                            <a:rPr lang="es-EC" i="1">
                              <a:latin typeface="Cambria Math"/>
                            </a:rPr>
                            <m:t>𝑑</m:t>
                          </m:r>
                          <m:r>
                            <a:rPr lang="es-EC" i="1">
                              <a:latin typeface="Cambria Math"/>
                            </a:rPr>
                            <m:t>í</m:t>
                          </m:r>
                          <m:r>
                            <a:rPr lang="es-EC" i="1">
                              <a:latin typeface="Cambria Math"/>
                            </a:rPr>
                            <m:t>𝑎𝑠</m:t>
                          </m:r>
                          <m:r>
                            <a:rPr lang="es-EC" i="1">
                              <a:latin typeface="Cambria Math"/>
                            </a:rPr>
                            <m:t> ×</m:t>
                          </m:r>
                          <m:r>
                            <a:rPr lang="es-EC" i="1">
                              <a:latin typeface="Cambria Math"/>
                            </a:rPr>
                            <m:t>𝑁</m:t>
                          </m:r>
                          <m:r>
                            <a:rPr lang="es-EC" i="1">
                              <a:latin typeface="Cambria Math"/>
                            </a:rPr>
                            <m:t>° </m:t>
                          </m:r>
                          <m:r>
                            <a:rPr lang="es-EC" i="1">
                              <a:latin typeface="Cambria Math"/>
                            </a:rPr>
                            <m:t>𝑠𝑒𝑚𝑎𝑛𝑎𝑠</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563994" y="3308072"/>
                <a:ext cx="4660250" cy="618374"/>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47518" y="4429995"/>
                <a:ext cx="5963277" cy="13552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r>
                            <a:rPr lang="es-EC" sz="1600" i="1">
                              <a:latin typeface="Cambria Math"/>
                            </a:rPr>
                            <m:t>𝐶𝑎𝑝𝑎𝑐𝑖𝑑𝑎𝑑</m:t>
                          </m:r>
                          <m:r>
                            <a:rPr lang="es-EC" sz="1600" i="1">
                              <a:latin typeface="Cambria Math"/>
                            </a:rPr>
                            <m:t> </m:t>
                          </m:r>
                          <m:r>
                            <a:rPr lang="es-EC" sz="1600" i="1">
                              <a:latin typeface="Cambria Math"/>
                            </a:rPr>
                            <m:t>𝑝𝑙𝑎𝑛𝑡𝑎</m:t>
                          </m:r>
                        </m:e>
                        <m:sub>
                          <m:r>
                            <a:rPr lang="es-EC" sz="1600" i="1">
                              <a:latin typeface="Cambria Math"/>
                            </a:rPr>
                            <m:t>𝑆𝑎𝑙𝑠𝑎</m:t>
                          </m:r>
                          <m:r>
                            <a:rPr lang="es-EC" sz="1600" i="1">
                              <a:latin typeface="Cambria Math"/>
                            </a:rPr>
                            <m:t> </m:t>
                          </m:r>
                          <m:r>
                            <a:rPr lang="es-EC" sz="1600" i="1">
                              <a:latin typeface="Cambria Math"/>
                            </a:rPr>
                            <m:t>𝑑𝑒</m:t>
                          </m:r>
                          <m:r>
                            <a:rPr lang="es-EC" sz="1600" i="1">
                              <a:latin typeface="Cambria Math"/>
                            </a:rPr>
                            <m:t> </m:t>
                          </m:r>
                          <m:r>
                            <a:rPr lang="es-EC" sz="1600" i="1">
                              <a:latin typeface="Cambria Math"/>
                            </a:rPr>
                            <m:t>𝑎𝑗</m:t>
                          </m:r>
                          <m:r>
                            <a:rPr lang="es-EC" sz="1600" i="1">
                              <a:latin typeface="Cambria Math"/>
                            </a:rPr>
                            <m:t>í</m:t>
                          </m:r>
                        </m:sub>
                      </m:sSub>
                      <m:r>
                        <a:rPr lang="es-EC" sz="1600" i="1">
                          <a:latin typeface="Cambria Math"/>
                        </a:rPr>
                        <m:t>=</m:t>
                      </m:r>
                      <m:f>
                        <m:fPr>
                          <m:ctrlPr>
                            <a:rPr lang="es-EC" sz="1600" i="1">
                              <a:latin typeface="Cambria Math"/>
                            </a:rPr>
                          </m:ctrlPr>
                        </m:fPr>
                        <m:num>
                          <m:r>
                            <a:rPr lang="es-EC" sz="1600" i="1" smtClean="0">
                              <a:latin typeface="Cambria Math"/>
                            </a:rPr>
                            <m:t>1</m:t>
                          </m:r>
                          <m:r>
                            <a:rPr lang="es-EC" sz="1600" b="0" i="1" smtClean="0">
                              <a:latin typeface="Cambria Math"/>
                            </a:rPr>
                            <m:t>3.860 </m:t>
                          </m:r>
                          <m:r>
                            <a:rPr lang="es-EC" sz="1600" i="1">
                              <a:latin typeface="Cambria Math"/>
                            </a:rPr>
                            <m:t>𝑘𝑔</m:t>
                          </m:r>
                          <m:r>
                            <a:rPr lang="es-EC" sz="1600" i="1">
                              <a:latin typeface="Cambria Math"/>
                            </a:rPr>
                            <m:t>/</m:t>
                          </m:r>
                          <m:r>
                            <a:rPr lang="es-EC" sz="1600" i="1">
                              <a:latin typeface="Cambria Math"/>
                            </a:rPr>
                            <m:t>𝑎</m:t>
                          </m:r>
                          <m:r>
                            <a:rPr lang="es-EC" sz="1600" i="1">
                              <a:latin typeface="Cambria Math"/>
                            </a:rPr>
                            <m:t>ñ</m:t>
                          </m:r>
                          <m:r>
                            <a:rPr lang="es-EC" sz="1600" i="1">
                              <a:latin typeface="Cambria Math"/>
                            </a:rPr>
                            <m:t>𝑜</m:t>
                          </m:r>
                        </m:num>
                        <m:den>
                          <m:r>
                            <a:rPr lang="es-EC" sz="1600" i="1">
                              <a:latin typeface="Cambria Math"/>
                            </a:rPr>
                            <m:t>5 </m:t>
                          </m:r>
                          <m:r>
                            <a:rPr lang="es-EC" sz="1600" i="1">
                              <a:latin typeface="Cambria Math"/>
                            </a:rPr>
                            <m:t>𝑑</m:t>
                          </m:r>
                          <m:r>
                            <a:rPr lang="es-EC" sz="1600" i="1">
                              <a:latin typeface="Cambria Math"/>
                            </a:rPr>
                            <m:t>í</m:t>
                          </m:r>
                          <m:r>
                            <a:rPr lang="es-EC" sz="1600" i="1">
                              <a:latin typeface="Cambria Math"/>
                            </a:rPr>
                            <m:t>𝑎𝑠</m:t>
                          </m:r>
                          <m:r>
                            <a:rPr lang="es-EC" sz="1600" i="1">
                              <a:latin typeface="Cambria Math"/>
                            </a:rPr>
                            <m:t> ×48 </m:t>
                          </m:r>
                          <m:r>
                            <a:rPr lang="es-EC" sz="1600" i="1">
                              <a:latin typeface="Cambria Math"/>
                            </a:rPr>
                            <m:t>𝑠𝑒𝑚𝑎𝑛𝑎𝑠</m:t>
                          </m:r>
                        </m:den>
                      </m:f>
                    </m:oMath>
                  </m:oMathPara>
                </a14:m>
                <a:endParaRPr lang="es-EC" sz="1600" dirty="0"/>
              </a:p>
              <a:p>
                <a:r>
                  <a:rPr lang="es-EC" sz="1600" i="1" dirty="0"/>
                  <a:t> </a:t>
                </a:r>
                <a:endParaRPr lang="es-EC" sz="1600" dirty="0"/>
              </a:p>
              <a:p>
                <a:pPr/>
                <a14:m>
                  <m:oMathPara xmlns:m="http://schemas.openxmlformats.org/officeDocument/2006/math">
                    <m:oMathParaPr>
                      <m:jc m:val="centerGroup"/>
                    </m:oMathParaPr>
                    <m:oMath xmlns:m="http://schemas.openxmlformats.org/officeDocument/2006/math">
                      <m:sSub>
                        <m:sSubPr>
                          <m:ctrlPr>
                            <a:rPr lang="es-EC" sz="1600" b="1" i="1">
                              <a:latin typeface="Cambria Math"/>
                            </a:rPr>
                          </m:ctrlPr>
                        </m:sSubPr>
                        <m:e>
                          <m:r>
                            <a:rPr lang="es-EC" sz="1600" b="1" i="1">
                              <a:latin typeface="Cambria Math"/>
                            </a:rPr>
                            <m:t>𝑪𝒂𝒑𝒂𝒄𝒊𝒅𝒂𝒅</m:t>
                          </m:r>
                          <m:r>
                            <a:rPr lang="es-EC" sz="1600" b="1" i="1">
                              <a:latin typeface="Cambria Math"/>
                            </a:rPr>
                            <m:t> </m:t>
                          </m:r>
                          <m:r>
                            <a:rPr lang="es-EC" sz="1600" b="1" i="1">
                              <a:latin typeface="Cambria Math"/>
                            </a:rPr>
                            <m:t>𝒑𝒍𝒂𝒏𝒕𝒂</m:t>
                          </m:r>
                        </m:e>
                        <m:sub>
                          <m:r>
                            <a:rPr lang="es-EC" sz="1600" b="1" i="1">
                              <a:latin typeface="Cambria Math"/>
                            </a:rPr>
                            <m:t>𝑺𝒂𝒍𝒔𝒂</m:t>
                          </m:r>
                          <m:r>
                            <a:rPr lang="es-EC" sz="1600" b="1" i="1">
                              <a:latin typeface="Cambria Math"/>
                            </a:rPr>
                            <m:t> </m:t>
                          </m:r>
                          <m:r>
                            <a:rPr lang="es-EC" sz="1600" b="1" i="1">
                              <a:latin typeface="Cambria Math"/>
                            </a:rPr>
                            <m:t>𝒅𝒆</m:t>
                          </m:r>
                          <m:r>
                            <a:rPr lang="es-EC" sz="1600" b="1" i="1">
                              <a:latin typeface="Cambria Math"/>
                            </a:rPr>
                            <m:t> </m:t>
                          </m:r>
                          <m:r>
                            <a:rPr lang="es-EC" sz="1600" b="1" i="1">
                              <a:latin typeface="Cambria Math"/>
                            </a:rPr>
                            <m:t>𝒂𝒋</m:t>
                          </m:r>
                          <m:r>
                            <a:rPr lang="es-EC" sz="1600" b="1" i="1">
                              <a:latin typeface="Cambria Math"/>
                            </a:rPr>
                            <m:t>í</m:t>
                          </m:r>
                        </m:sub>
                      </m:sSub>
                      <m:r>
                        <a:rPr lang="es-EC" sz="1600" b="1" i="1">
                          <a:latin typeface="Cambria Math"/>
                        </a:rPr>
                        <m:t>=</m:t>
                      </m:r>
                      <m:r>
                        <a:rPr lang="es-EC" sz="1600" b="1" i="1" smtClean="0">
                          <a:latin typeface="Cambria Math"/>
                        </a:rPr>
                        <m:t>𝟓𝟕</m:t>
                      </m:r>
                      <m:r>
                        <a:rPr lang="es-EC" sz="1600" b="1" i="1" smtClean="0">
                          <a:latin typeface="Cambria Math"/>
                        </a:rPr>
                        <m:t>,</m:t>
                      </m:r>
                      <m:r>
                        <a:rPr lang="es-EC" sz="1600" b="1" i="1" smtClean="0">
                          <a:latin typeface="Cambria Math"/>
                        </a:rPr>
                        <m:t>𝟕𝟓</m:t>
                      </m:r>
                      <m:r>
                        <a:rPr lang="es-EC" sz="1600" b="1" i="1" smtClean="0">
                          <a:latin typeface="Cambria Math"/>
                        </a:rPr>
                        <m:t> </m:t>
                      </m:r>
                      <m:r>
                        <a:rPr lang="es-EC" sz="1600" b="1" i="1">
                          <a:latin typeface="Cambria Math"/>
                        </a:rPr>
                        <m:t>𝒌𝒈</m:t>
                      </m:r>
                      <m:r>
                        <a:rPr lang="es-EC" sz="1600" b="1" i="1">
                          <a:latin typeface="Cambria Math"/>
                        </a:rPr>
                        <m:t> </m:t>
                      </m:r>
                      <m:r>
                        <a:rPr lang="es-EC" sz="1600" b="1" i="1">
                          <a:latin typeface="Cambria Math"/>
                        </a:rPr>
                        <m:t>𝒆𝒏</m:t>
                      </m:r>
                      <m:r>
                        <a:rPr lang="es-EC" sz="1600" b="1" i="1">
                          <a:latin typeface="Cambria Math"/>
                        </a:rPr>
                        <m:t> </m:t>
                      </m:r>
                      <m:r>
                        <a:rPr lang="es-EC" sz="1600" b="1" i="1">
                          <a:latin typeface="Cambria Math"/>
                        </a:rPr>
                        <m:t>𝒑𝒓𝒐𝒅𝒖𝒄𝒕𝒐</m:t>
                      </m:r>
                      <m:r>
                        <a:rPr lang="es-EC" sz="1600" b="1" i="1">
                          <a:latin typeface="Cambria Math"/>
                        </a:rPr>
                        <m:t> </m:t>
                      </m:r>
                      <m:r>
                        <a:rPr lang="es-EC" sz="1600" b="1" i="1">
                          <a:latin typeface="Cambria Math"/>
                        </a:rPr>
                        <m:t>𝒕𝒆𝒓𝒎𝒊𝒏𝒂𝒅𝒐</m:t>
                      </m:r>
                      <m:r>
                        <a:rPr lang="es-EC" sz="1600" b="1" i="1">
                          <a:latin typeface="Cambria Math"/>
                        </a:rPr>
                        <m:t>/ </m:t>
                      </m:r>
                      <m:r>
                        <a:rPr lang="es-EC" sz="1600" b="1" i="1">
                          <a:latin typeface="Cambria Math"/>
                        </a:rPr>
                        <m:t>𝒅</m:t>
                      </m:r>
                      <m:r>
                        <a:rPr lang="es-EC" sz="1600" b="1" i="1">
                          <a:latin typeface="Cambria Math"/>
                        </a:rPr>
                        <m:t>í</m:t>
                      </m:r>
                      <m:r>
                        <a:rPr lang="es-EC" sz="1600" b="1" i="1">
                          <a:latin typeface="Cambria Math"/>
                        </a:rPr>
                        <m:t>𝒂</m:t>
                      </m:r>
                    </m:oMath>
                  </m:oMathPara>
                </a14:m>
                <a:endParaRPr lang="es-EC" sz="1600" dirty="0"/>
              </a:p>
            </p:txBody>
          </p:sp>
        </mc:Choice>
        <mc:Fallback xmlns="">
          <p:sp>
            <p:nvSpPr>
              <p:cNvPr id="7" name="6 Rectángulo"/>
              <p:cNvSpPr>
                <a:spLocks noRot="1" noChangeAspect="1" noMove="1" noResize="1" noEditPoints="1" noAdjustHandles="1" noChangeArrowheads="1" noChangeShapeType="1" noTextEdit="1"/>
              </p:cNvSpPr>
              <p:nvPr/>
            </p:nvSpPr>
            <p:spPr>
              <a:xfrm>
                <a:off x="247518" y="4429995"/>
                <a:ext cx="5963277" cy="1355243"/>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894119" y="4429995"/>
                <a:ext cx="6096000" cy="13552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r>
                            <a:rPr lang="es-EC" sz="1600" i="1">
                              <a:latin typeface="Cambria Math"/>
                            </a:rPr>
                            <m:t>𝐶𝑎𝑝𝑎𝑐𝑖𝑑𝑎𝑑</m:t>
                          </m:r>
                          <m:r>
                            <a:rPr lang="es-EC" sz="1600" i="1">
                              <a:latin typeface="Cambria Math"/>
                            </a:rPr>
                            <m:t> </m:t>
                          </m:r>
                          <m:r>
                            <a:rPr lang="es-EC" sz="1600" i="1">
                              <a:latin typeface="Cambria Math"/>
                            </a:rPr>
                            <m:t>𝑝𝑙𝑎𝑛𝑡𝑎</m:t>
                          </m:r>
                        </m:e>
                        <m:sub>
                          <m:r>
                            <a:rPr lang="es-EC" sz="1600" i="1">
                              <a:latin typeface="Cambria Math"/>
                            </a:rPr>
                            <m:t>𝐸𝑛𝑐𝑢𝑟𝑡𝑖𝑑𝑜𝑠</m:t>
                          </m:r>
                          <m:r>
                            <a:rPr lang="es-EC" sz="1600" i="1">
                              <a:latin typeface="Cambria Math"/>
                            </a:rPr>
                            <m:t> </m:t>
                          </m:r>
                          <m:r>
                            <a:rPr lang="es-EC" sz="1600" i="1">
                              <a:latin typeface="Cambria Math"/>
                            </a:rPr>
                            <m:t>𝑑𝑒</m:t>
                          </m:r>
                          <m:r>
                            <a:rPr lang="es-EC" sz="1600" i="1">
                              <a:latin typeface="Cambria Math"/>
                            </a:rPr>
                            <m:t> </m:t>
                          </m:r>
                          <m:r>
                            <a:rPr lang="es-EC" sz="1600" i="1">
                              <a:latin typeface="Cambria Math"/>
                            </a:rPr>
                            <m:t>𝑎𝑗</m:t>
                          </m:r>
                          <m:r>
                            <a:rPr lang="es-EC" sz="1600" i="1">
                              <a:latin typeface="Cambria Math"/>
                            </a:rPr>
                            <m:t>í</m:t>
                          </m:r>
                        </m:sub>
                      </m:sSub>
                      <m:r>
                        <a:rPr lang="es-EC" sz="1600" i="1">
                          <a:latin typeface="Cambria Math"/>
                        </a:rPr>
                        <m:t>=</m:t>
                      </m:r>
                      <m:f>
                        <m:fPr>
                          <m:ctrlPr>
                            <a:rPr lang="es-EC" sz="1600" i="1" smtClean="0">
                              <a:latin typeface="Cambria Math"/>
                            </a:rPr>
                          </m:ctrlPr>
                        </m:fPr>
                        <m:num>
                          <m:r>
                            <a:rPr lang="es-EC" sz="1600" b="0" i="1" smtClean="0">
                              <a:latin typeface="Cambria Math"/>
                            </a:rPr>
                            <m:t>11.194</m:t>
                          </m:r>
                          <m:r>
                            <a:rPr lang="es-EC" sz="1600" i="1">
                              <a:latin typeface="Cambria Math"/>
                            </a:rPr>
                            <m:t> </m:t>
                          </m:r>
                          <m:r>
                            <a:rPr lang="es-EC" sz="1600" i="1">
                              <a:latin typeface="Cambria Math"/>
                            </a:rPr>
                            <m:t>𝑘𝑔</m:t>
                          </m:r>
                          <m:r>
                            <a:rPr lang="es-EC" sz="1600" i="1">
                              <a:latin typeface="Cambria Math"/>
                            </a:rPr>
                            <m:t>/</m:t>
                          </m:r>
                          <m:r>
                            <a:rPr lang="es-EC" sz="1600" i="1">
                              <a:latin typeface="Cambria Math"/>
                            </a:rPr>
                            <m:t>𝑎</m:t>
                          </m:r>
                          <m:r>
                            <a:rPr lang="es-EC" sz="1600" i="1">
                              <a:latin typeface="Cambria Math"/>
                            </a:rPr>
                            <m:t>ñ</m:t>
                          </m:r>
                          <m:r>
                            <a:rPr lang="es-EC" sz="1600" i="1">
                              <a:latin typeface="Cambria Math"/>
                            </a:rPr>
                            <m:t>𝑜</m:t>
                          </m:r>
                        </m:num>
                        <m:den>
                          <m:r>
                            <a:rPr lang="es-EC" sz="1600" i="1">
                              <a:latin typeface="Cambria Math"/>
                            </a:rPr>
                            <m:t>5 </m:t>
                          </m:r>
                          <m:r>
                            <a:rPr lang="es-EC" sz="1600" i="1">
                              <a:latin typeface="Cambria Math"/>
                            </a:rPr>
                            <m:t>𝑑</m:t>
                          </m:r>
                          <m:r>
                            <a:rPr lang="es-EC" sz="1600" i="1">
                              <a:latin typeface="Cambria Math"/>
                            </a:rPr>
                            <m:t>í</m:t>
                          </m:r>
                          <m:r>
                            <a:rPr lang="es-EC" sz="1600" i="1">
                              <a:latin typeface="Cambria Math"/>
                            </a:rPr>
                            <m:t>𝑎𝑠</m:t>
                          </m:r>
                          <m:r>
                            <a:rPr lang="es-EC" sz="1600" i="1">
                              <a:latin typeface="Cambria Math"/>
                            </a:rPr>
                            <m:t> ×48 </m:t>
                          </m:r>
                          <m:r>
                            <a:rPr lang="es-EC" sz="1600" i="1">
                              <a:latin typeface="Cambria Math"/>
                            </a:rPr>
                            <m:t>𝑠𝑒𝑚𝑎𝑛𝑎𝑠</m:t>
                          </m:r>
                        </m:den>
                      </m:f>
                    </m:oMath>
                  </m:oMathPara>
                </a14:m>
                <a:endParaRPr lang="es-EC" sz="1600" dirty="0"/>
              </a:p>
              <a:p>
                <a:r>
                  <a:rPr lang="es-EC" sz="1600" dirty="0"/>
                  <a:t> </a:t>
                </a:r>
              </a:p>
              <a:p>
                <a:pPr/>
                <a14:m>
                  <m:oMathPara xmlns:m="http://schemas.openxmlformats.org/officeDocument/2006/math">
                    <m:oMathParaPr>
                      <m:jc m:val="centerGroup"/>
                    </m:oMathParaPr>
                    <m:oMath xmlns:m="http://schemas.openxmlformats.org/officeDocument/2006/math">
                      <m:sSub>
                        <m:sSubPr>
                          <m:ctrlPr>
                            <a:rPr lang="es-EC" sz="1600" b="1" i="1">
                              <a:latin typeface="Cambria Math"/>
                            </a:rPr>
                          </m:ctrlPr>
                        </m:sSubPr>
                        <m:e>
                          <m:r>
                            <a:rPr lang="es-EC" sz="1600" b="1" i="1">
                              <a:latin typeface="Cambria Math"/>
                            </a:rPr>
                            <m:t>𝑪𝒂𝒑𝒂𝒄𝒊𝒅𝒂𝒅</m:t>
                          </m:r>
                          <m:r>
                            <a:rPr lang="es-EC" sz="1600" b="1" i="1">
                              <a:latin typeface="Cambria Math"/>
                            </a:rPr>
                            <m:t> </m:t>
                          </m:r>
                          <m:r>
                            <a:rPr lang="es-EC" sz="1600" b="1" i="1">
                              <a:latin typeface="Cambria Math"/>
                            </a:rPr>
                            <m:t>𝒑𝒍𝒂𝒏𝒕𝒂</m:t>
                          </m:r>
                        </m:e>
                        <m:sub>
                          <m:r>
                            <a:rPr lang="es-EC" sz="1600" b="1" i="1">
                              <a:latin typeface="Cambria Math"/>
                            </a:rPr>
                            <m:t>𝑬𝒏𝒄𝒖𝒓𝒕𝒊𝒅𝒐𝒔</m:t>
                          </m:r>
                          <m:r>
                            <a:rPr lang="es-EC" sz="1600" b="1" i="1">
                              <a:latin typeface="Cambria Math"/>
                            </a:rPr>
                            <m:t> </m:t>
                          </m:r>
                          <m:r>
                            <a:rPr lang="es-EC" sz="1600" b="1" i="1">
                              <a:latin typeface="Cambria Math"/>
                            </a:rPr>
                            <m:t>𝒅𝒆</m:t>
                          </m:r>
                          <m:r>
                            <a:rPr lang="es-EC" sz="1600" b="1" i="1">
                              <a:latin typeface="Cambria Math"/>
                            </a:rPr>
                            <m:t> </m:t>
                          </m:r>
                          <m:r>
                            <a:rPr lang="es-EC" sz="1600" b="1" i="1">
                              <a:latin typeface="Cambria Math"/>
                            </a:rPr>
                            <m:t>𝒂𝒋</m:t>
                          </m:r>
                          <m:r>
                            <a:rPr lang="es-EC" sz="1600" b="1" i="1">
                              <a:latin typeface="Cambria Math"/>
                            </a:rPr>
                            <m:t>í</m:t>
                          </m:r>
                        </m:sub>
                      </m:sSub>
                      <m:r>
                        <a:rPr lang="es-EC" sz="1600" b="1" i="1">
                          <a:latin typeface="Cambria Math"/>
                        </a:rPr>
                        <m:t>=</m:t>
                      </m:r>
                      <m:r>
                        <a:rPr lang="es-EC" sz="1600" b="1" i="1" smtClean="0">
                          <a:latin typeface="Cambria Math"/>
                        </a:rPr>
                        <m:t>𝟒𝟔</m:t>
                      </m:r>
                      <m:r>
                        <a:rPr lang="es-EC" sz="1600" b="1" i="1" smtClean="0">
                          <a:latin typeface="Cambria Math"/>
                        </a:rPr>
                        <m:t>,</m:t>
                      </m:r>
                      <m:r>
                        <a:rPr lang="es-EC" sz="1600" b="1" i="1" smtClean="0">
                          <a:latin typeface="Cambria Math"/>
                        </a:rPr>
                        <m:t>𝟔𝟒</m:t>
                      </m:r>
                      <m:r>
                        <a:rPr lang="es-EC" sz="1600" b="1" i="1" smtClean="0">
                          <a:latin typeface="Cambria Math"/>
                        </a:rPr>
                        <m:t> </m:t>
                      </m:r>
                      <m:r>
                        <a:rPr lang="es-EC" sz="1600" b="1" i="1">
                          <a:latin typeface="Cambria Math"/>
                        </a:rPr>
                        <m:t>𝒌𝒈</m:t>
                      </m:r>
                      <m:r>
                        <a:rPr lang="es-EC" sz="1600" b="1" i="1">
                          <a:latin typeface="Cambria Math"/>
                        </a:rPr>
                        <m:t> </m:t>
                      </m:r>
                      <m:r>
                        <a:rPr lang="es-EC" sz="1600" b="1" i="1">
                          <a:latin typeface="Cambria Math"/>
                        </a:rPr>
                        <m:t>𝒆𝒏</m:t>
                      </m:r>
                      <m:r>
                        <a:rPr lang="es-EC" sz="1600" b="1" i="1">
                          <a:latin typeface="Cambria Math"/>
                        </a:rPr>
                        <m:t> </m:t>
                      </m:r>
                      <m:r>
                        <a:rPr lang="es-EC" sz="1600" b="1" i="1">
                          <a:latin typeface="Cambria Math"/>
                        </a:rPr>
                        <m:t>𝒑𝒓𝒐𝒅𝒖𝒄𝒕𝒐</m:t>
                      </m:r>
                      <m:r>
                        <a:rPr lang="es-EC" sz="1600" b="1" i="1">
                          <a:latin typeface="Cambria Math"/>
                        </a:rPr>
                        <m:t> </m:t>
                      </m:r>
                      <m:r>
                        <a:rPr lang="es-EC" sz="1600" b="1" i="1">
                          <a:latin typeface="Cambria Math"/>
                        </a:rPr>
                        <m:t>𝒕𝒆𝒓𝒎𝒊𝒏𝒂𝒅𝒐</m:t>
                      </m:r>
                      <m:r>
                        <a:rPr lang="es-EC" sz="1600" b="1" i="1">
                          <a:latin typeface="Cambria Math"/>
                        </a:rPr>
                        <m:t>/ </m:t>
                      </m:r>
                      <m:r>
                        <a:rPr lang="es-EC" sz="1600" b="1" i="1">
                          <a:latin typeface="Cambria Math"/>
                        </a:rPr>
                        <m:t>𝒅</m:t>
                      </m:r>
                      <m:r>
                        <a:rPr lang="es-EC" sz="1600" b="1" i="1">
                          <a:latin typeface="Cambria Math"/>
                        </a:rPr>
                        <m:t>í</m:t>
                      </m:r>
                      <m:r>
                        <a:rPr lang="es-EC" sz="1600" b="1" i="1">
                          <a:latin typeface="Cambria Math"/>
                        </a:rPr>
                        <m:t>𝒂</m:t>
                      </m:r>
                    </m:oMath>
                  </m:oMathPara>
                </a14:m>
                <a:endParaRPr lang="es-EC" sz="1600" dirty="0"/>
              </a:p>
            </p:txBody>
          </p:sp>
        </mc:Choice>
        <mc:Fallback xmlns="">
          <p:sp>
            <p:nvSpPr>
              <p:cNvPr id="8" name="7 Rectángulo"/>
              <p:cNvSpPr>
                <a:spLocks noRot="1" noChangeAspect="1" noMove="1" noResize="1" noEditPoints="1" noAdjustHandles="1" noChangeArrowheads="1" noChangeShapeType="1" noTextEdit="1"/>
              </p:cNvSpPr>
              <p:nvPr/>
            </p:nvSpPr>
            <p:spPr>
              <a:xfrm>
                <a:off x="5894119" y="4429995"/>
                <a:ext cx="6096000" cy="1355243"/>
              </a:xfrm>
              <a:prstGeom prst="rect">
                <a:avLst/>
              </a:prstGeom>
              <a:blipFill rotWithShape="1">
                <a:blip r:embed="rId4"/>
                <a:stretch>
                  <a:fillRect/>
                </a:stretch>
              </a:blipFill>
            </p:spPr>
            <p:txBody>
              <a:bodyPr/>
              <a:lstStyle/>
              <a:p>
                <a:r>
                  <a:rPr lang="es-EC">
                    <a:noFill/>
                  </a:rPr>
                  <a:t> </a:t>
                </a:r>
              </a:p>
            </p:txBody>
          </p:sp>
        </mc:Fallback>
      </mc:AlternateContent>
      <p:sp>
        <p:nvSpPr>
          <p:cNvPr id="3" name="2 Título"/>
          <p:cNvSpPr>
            <a:spLocks noGrp="1"/>
          </p:cNvSpPr>
          <p:nvPr>
            <p:ph type="title"/>
          </p:nvPr>
        </p:nvSpPr>
        <p:spPr>
          <a:xfrm>
            <a:off x="3160059" y="609600"/>
            <a:ext cx="6154284" cy="1320800"/>
          </a:xfrm>
        </p:spPr>
        <p:txBody>
          <a:bodyPr/>
          <a:lstStyle/>
          <a:p>
            <a:r>
              <a:rPr lang="es-EC" b="1" dirty="0" smtClean="0"/>
              <a:t>CAPACIDAD DE LA PLANTA</a:t>
            </a:r>
            <a:endParaRPr lang="es-EC" b="1" dirty="0"/>
          </a:p>
        </p:txBody>
      </p:sp>
      <p:sp>
        <p:nvSpPr>
          <p:cNvPr id="2" name="1 Elipse"/>
          <p:cNvSpPr/>
          <p:nvPr/>
        </p:nvSpPr>
        <p:spPr>
          <a:xfrm>
            <a:off x="2675965" y="6118412"/>
            <a:ext cx="6602506" cy="618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Producción diaria = 104,39 </a:t>
            </a:r>
            <a:r>
              <a:rPr lang="es-EC" dirty="0">
                <a:solidFill>
                  <a:schemeClr val="tx1"/>
                </a:solidFill>
              </a:rPr>
              <a:t>Kg/día</a:t>
            </a:r>
          </a:p>
        </p:txBody>
      </p:sp>
    </p:spTree>
    <p:extLst>
      <p:ext uri="{BB962C8B-B14F-4D97-AF65-F5344CB8AC3E}">
        <p14:creationId xmlns:p14="http://schemas.microsoft.com/office/powerpoint/2010/main" val="3986218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5459" y="425649"/>
            <a:ext cx="8596668" cy="1320800"/>
          </a:xfrm>
        </p:spPr>
        <p:txBody>
          <a:bodyPr/>
          <a:lstStyle/>
          <a:p>
            <a:r>
              <a:rPr lang="es-EC" b="1" dirty="0" smtClean="0"/>
              <a:t>DIAGRAMA DE FLUJO(Salsa de ají)</a:t>
            </a:r>
            <a:endParaRPr lang="es-EC" b="1" dirty="0"/>
          </a:p>
        </p:txBody>
      </p:sp>
      <p:cxnSp>
        <p:nvCxnSpPr>
          <p:cNvPr id="4" name="3 Conector recto"/>
          <p:cNvCxnSpPr/>
          <p:nvPr/>
        </p:nvCxnSpPr>
        <p:spPr>
          <a:xfrm>
            <a:off x="3553221" y="6374284"/>
            <a:ext cx="0" cy="123568"/>
          </a:xfrm>
          <a:prstGeom prst="line">
            <a:avLst/>
          </a:prstGeom>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flipV="1">
            <a:off x="5582763" y="1378169"/>
            <a:ext cx="0" cy="5119686"/>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flipV="1">
            <a:off x="5596000" y="1378170"/>
            <a:ext cx="1712973" cy="1"/>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de flecha"/>
          <p:cNvCxnSpPr/>
          <p:nvPr/>
        </p:nvCxnSpPr>
        <p:spPr>
          <a:xfrm>
            <a:off x="7308973" y="1378170"/>
            <a:ext cx="0" cy="25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8" name="Picture 4" descr="D:\POLLO\U\UTN\Décimo\fotos\DSC017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9621"/>
          <a:stretch/>
        </p:blipFill>
        <p:spPr bwMode="auto">
          <a:xfrm>
            <a:off x="1083502" y="4152174"/>
            <a:ext cx="1380988" cy="9359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POLLO\U\UTN\Décimo\fotos\DSC01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502" y="1820438"/>
            <a:ext cx="1380987" cy="10355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POLLO\U\UTN\Décimo\fotos\DSC0177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63" b="9122"/>
          <a:stretch/>
        </p:blipFill>
        <p:spPr bwMode="auto">
          <a:xfrm>
            <a:off x="1083502" y="5241217"/>
            <a:ext cx="1380987" cy="8503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POLLO\U\UTN\Décimo\fotos\DSC017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125" y="1621933"/>
            <a:ext cx="1423352" cy="10673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POLLO\U\UTN\Décimo\fotos\DSC0179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407957" y="3083420"/>
            <a:ext cx="1383682" cy="10375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POLLO\U\UTN\Décimo\fotos\DSC0179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8506" y="4578092"/>
            <a:ext cx="1362587" cy="10217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POLLO\U\UTN\Décimo\fotos\DSC017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3502" y="2970807"/>
            <a:ext cx="1380988" cy="10602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18 Rectángulo"/>
              <p:cNvSpPr/>
              <p:nvPr/>
            </p:nvSpPr>
            <p:spPr>
              <a:xfrm>
                <a:off x="9875045" y="5557267"/>
                <a:ext cx="2153179" cy="10734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a:rPr>
                        <m:t>%</m:t>
                      </m:r>
                      <m:r>
                        <a:rPr lang="es-EC" sz="1600" i="1" smtClean="0">
                          <a:latin typeface="Cambria Math"/>
                        </a:rPr>
                        <m:t>𝑅</m:t>
                      </m:r>
                      <m:r>
                        <a:rPr lang="es-EC" sz="1600" i="1" smtClean="0">
                          <a:latin typeface="Cambria Math"/>
                        </a:rPr>
                        <m:t>=</m:t>
                      </m:r>
                      <m:f>
                        <m:fPr>
                          <m:ctrlPr>
                            <a:rPr lang="es-EC" sz="1600" i="1">
                              <a:latin typeface="Cambria Math"/>
                            </a:rPr>
                          </m:ctrlPr>
                        </m:fPr>
                        <m:num>
                          <m:r>
                            <a:rPr lang="es-EC" sz="1600" i="1" smtClean="0">
                              <a:latin typeface="Cambria Math"/>
                            </a:rPr>
                            <m:t>2</m:t>
                          </m:r>
                          <m:r>
                            <a:rPr lang="es-EC" sz="1600" b="0" i="1" smtClean="0">
                              <a:latin typeface="Cambria Math"/>
                            </a:rPr>
                            <m:t>7,00</m:t>
                          </m:r>
                        </m:num>
                        <m:den>
                          <m:r>
                            <a:rPr lang="es-EC" sz="1600" b="0" i="0" smtClean="0">
                              <a:latin typeface="Cambria Math"/>
                            </a:rPr>
                            <m:t>32,16</m:t>
                          </m:r>
                        </m:den>
                      </m:f>
                      <m:r>
                        <a:rPr lang="es-EC" sz="1600" i="1">
                          <a:latin typeface="Cambria Math"/>
                        </a:rPr>
                        <m:t> ×100</m:t>
                      </m:r>
                    </m:oMath>
                  </m:oMathPara>
                </a14:m>
                <a:endParaRPr lang="es-EC" sz="1600" dirty="0"/>
              </a:p>
              <a:p>
                <a:r>
                  <a:rPr lang="es-EC" sz="1600" dirty="0"/>
                  <a:t> </a:t>
                </a:r>
              </a:p>
              <a:p>
                <a:pPr algn="ctr"/>
                <a:r>
                  <a:rPr lang="es-EC" sz="1600" dirty="0"/>
                  <a:t>% R = </a:t>
                </a:r>
                <a:r>
                  <a:rPr lang="es-EC" sz="1600" dirty="0" smtClean="0"/>
                  <a:t>83,99 </a:t>
                </a:r>
                <a:endParaRPr lang="es-EC" sz="1600" dirty="0"/>
              </a:p>
            </p:txBody>
          </p:sp>
        </mc:Choice>
        <mc:Fallback xmlns="">
          <p:sp>
            <p:nvSpPr>
              <p:cNvPr id="19" name="18 Rectángulo"/>
              <p:cNvSpPr>
                <a:spLocks noRot="1" noChangeAspect="1" noMove="1" noResize="1" noEditPoints="1" noAdjustHandles="1" noChangeArrowheads="1" noChangeShapeType="1" noTextEdit="1"/>
              </p:cNvSpPr>
              <p:nvPr/>
            </p:nvSpPr>
            <p:spPr>
              <a:xfrm>
                <a:off x="9875045" y="5557267"/>
                <a:ext cx="2153179" cy="1073435"/>
              </a:xfrm>
              <a:prstGeom prst="rect">
                <a:avLst/>
              </a:prstGeom>
              <a:blipFill rotWithShape="1">
                <a:blip r:embed="rId9"/>
                <a:stretch>
                  <a:fillRect b="-6250"/>
                </a:stretch>
              </a:blipFill>
            </p:spPr>
            <p:txBody>
              <a:bodyPr/>
              <a:lstStyle/>
              <a:p>
                <a:r>
                  <a:rPr lang="es-EC">
                    <a:noFill/>
                  </a:rPr>
                  <a:t> </a:t>
                </a:r>
              </a:p>
            </p:txBody>
          </p:sp>
        </mc:Fallback>
      </mc:AlternateContent>
      <p:cxnSp>
        <p:nvCxnSpPr>
          <p:cNvPr id="6" name="5 Conector recto"/>
          <p:cNvCxnSpPr/>
          <p:nvPr/>
        </p:nvCxnSpPr>
        <p:spPr>
          <a:xfrm>
            <a:off x="3551495" y="6503791"/>
            <a:ext cx="2044505" cy="0"/>
          </a:xfrm>
          <a:prstGeom prst="line">
            <a:avLst/>
          </a:prstGeom>
        </p:spPr>
        <p:style>
          <a:lnRef idx="1">
            <a:schemeClr val="dk1"/>
          </a:lnRef>
          <a:fillRef idx="0">
            <a:schemeClr val="dk1"/>
          </a:fillRef>
          <a:effectRef idx="0">
            <a:schemeClr val="dk1"/>
          </a:effectRef>
          <a:fontRef idx="minor">
            <a:schemeClr val="tx1"/>
          </a:fontRef>
        </p:style>
      </p:cxnSp>
      <p:grpSp>
        <p:nvGrpSpPr>
          <p:cNvPr id="42" name="51 Grupo"/>
          <p:cNvGrpSpPr/>
          <p:nvPr/>
        </p:nvGrpSpPr>
        <p:grpSpPr>
          <a:xfrm>
            <a:off x="2979995" y="1530692"/>
            <a:ext cx="1172905" cy="4870125"/>
            <a:chOff x="0" y="0"/>
            <a:chExt cx="1300480" cy="3871896"/>
          </a:xfrm>
        </p:grpSpPr>
        <p:grpSp>
          <p:nvGrpSpPr>
            <p:cNvPr id="43" name="7 Grupo"/>
            <p:cNvGrpSpPr/>
            <p:nvPr/>
          </p:nvGrpSpPr>
          <p:grpSpPr>
            <a:xfrm>
              <a:off x="0" y="0"/>
              <a:ext cx="1300480" cy="3099071"/>
              <a:chOff x="0" y="0"/>
              <a:chExt cx="1300480" cy="3429000"/>
            </a:xfrm>
          </p:grpSpPr>
          <p:cxnSp>
            <p:nvCxnSpPr>
              <p:cNvPr id="49" name="48 Conector recto de flecha"/>
              <p:cNvCxnSpPr>
                <a:cxnSpLocks noChangeShapeType="1"/>
              </p:cNvCxnSpPr>
              <p:nvPr/>
            </p:nvCxnSpPr>
            <p:spPr bwMode="auto">
              <a:xfrm>
                <a:off x="647700" y="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 name="49 Rectángulo"/>
              <p:cNvSpPr>
                <a:spLocks noChangeArrowheads="1"/>
              </p:cNvSpPr>
              <p:nvPr/>
            </p:nvSpPr>
            <p:spPr bwMode="auto">
              <a:xfrm>
                <a:off x="0" y="1809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Recepción</a:t>
                </a:r>
                <a:endParaRPr lang="es-EC" sz="1400">
                  <a:effectLst/>
                  <a:latin typeface="Times New Roman"/>
                  <a:ea typeface="Calibri"/>
                  <a:cs typeface="Times New Roman"/>
                </a:endParaRPr>
              </a:p>
            </p:txBody>
          </p:sp>
          <p:cxnSp>
            <p:nvCxnSpPr>
              <p:cNvPr id="51" name="50 Conector recto de flecha"/>
              <p:cNvCxnSpPr>
                <a:cxnSpLocks noChangeShapeType="1"/>
              </p:cNvCxnSpPr>
              <p:nvPr/>
            </p:nvCxnSpPr>
            <p:spPr bwMode="auto">
              <a:xfrm>
                <a:off x="647700" y="4286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 name="51 Rectángulo"/>
              <p:cNvSpPr>
                <a:spLocks noChangeArrowheads="1"/>
              </p:cNvSpPr>
              <p:nvPr/>
            </p:nvSpPr>
            <p:spPr bwMode="auto">
              <a:xfrm>
                <a:off x="0" y="5905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Pesado</a:t>
                </a:r>
                <a:endParaRPr lang="es-EC" sz="1400">
                  <a:effectLst/>
                  <a:latin typeface="Times New Roman"/>
                  <a:ea typeface="Calibri"/>
                  <a:cs typeface="Times New Roman"/>
                </a:endParaRPr>
              </a:p>
            </p:txBody>
          </p:sp>
          <p:cxnSp>
            <p:nvCxnSpPr>
              <p:cNvPr id="53" name="52 Conector recto de flecha"/>
              <p:cNvCxnSpPr>
                <a:cxnSpLocks noChangeShapeType="1"/>
              </p:cNvCxnSpPr>
              <p:nvPr/>
            </p:nvCxnSpPr>
            <p:spPr bwMode="auto">
              <a:xfrm>
                <a:off x="647700" y="8382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53 Conector recto de flecha"/>
              <p:cNvCxnSpPr>
                <a:cxnSpLocks noChangeShapeType="1"/>
              </p:cNvCxnSpPr>
              <p:nvPr/>
            </p:nvCxnSpPr>
            <p:spPr bwMode="auto">
              <a:xfrm>
                <a:off x="647700" y="12668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 name="54 Rectángulo"/>
              <p:cNvSpPr>
                <a:spLocks noChangeArrowheads="1"/>
              </p:cNvSpPr>
              <p:nvPr/>
            </p:nvSpPr>
            <p:spPr bwMode="auto">
              <a:xfrm>
                <a:off x="0" y="144780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dirty="0" smtClean="0">
                    <a:effectLst/>
                    <a:latin typeface="Times New Roman"/>
                    <a:ea typeface="Calibri"/>
                    <a:cs typeface="Times New Roman"/>
                  </a:rPr>
                  <a:t>Acondicionado</a:t>
                </a:r>
                <a:endParaRPr lang="es-EC" sz="1400" dirty="0">
                  <a:effectLst/>
                  <a:latin typeface="Times New Roman"/>
                  <a:ea typeface="Calibri"/>
                  <a:cs typeface="Times New Roman"/>
                </a:endParaRPr>
              </a:p>
            </p:txBody>
          </p:sp>
          <p:cxnSp>
            <p:nvCxnSpPr>
              <p:cNvPr id="56" name="55 Conector recto de flecha"/>
              <p:cNvCxnSpPr>
                <a:cxnSpLocks noChangeShapeType="1"/>
              </p:cNvCxnSpPr>
              <p:nvPr/>
            </p:nvCxnSpPr>
            <p:spPr bwMode="auto">
              <a:xfrm>
                <a:off x="647700" y="170497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7" name="56 Rectángulo"/>
              <p:cNvSpPr>
                <a:spLocks noChangeArrowheads="1"/>
              </p:cNvSpPr>
              <p:nvPr/>
            </p:nvSpPr>
            <p:spPr bwMode="auto">
              <a:xfrm>
                <a:off x="0" y="1885950"/>
                <a:ext cx="1300480" cy="238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Pesado</a:t>
                </a:r>
                <a:endParaRPr lang="es-EC" sz="1400">
                  <a:effectLst/>
                  <a:latin typeface="Times New Roman"/>
                  <a:ea typeface="Calibri"/>
                  <a:cs typeface="Times New Roman"/>
                </a:endParaRPr>
              </a:p>
            </p:txBody>
          </p:sp>
          <p:cxnSp>
            <p:nvCxnSpPr>
              <p:cNvPr id="58" name="57 Conector recto de flecha"/>
              <p:cNvCxnSpPr>
                <a:cxnSpLocks noChangeShapeType="1"/>
              </p:cNvCxnSpPr>
              <p:nvPr/>
            </p:nvCxnSpPr>
            <p:spPr bwMode="auto">
              <a:xfrm>
                <a:off x="647700" y="212407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58 Rectángulo"/>
              <p:cNvSpPr>
                <a:spLocks noChangeArrowheads="1"/>
              </p:cNvSpPr>
              <p:nvPr/>
            </p:nvSpPr>
            <p:spPr bwMode="auto">
              <a:xfrm>
                <a:off x="0" y="23050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Lavado</a:t>
                </a:r>
                <a:endParaRPr lang="es-EC" sz="1400">
                  <a:effectLst/>
                  <a:latin typeface="Times New Roman"/>
                  <a:ea typeface="Calibri"/>
                  <a:cs typeface="Times New Roman"/>
                </a:endParaRPr>
              </a:p>
            </p:txBody>
          </p:sp>
          <p:cxnSp>
            <p:nvCxnSpPr>
              <p:cNvPr id="60" name="59 Conector recto de flecha"/>
              <p:cNvCxnSpPr>
                <a:cxnSpLocks noChangeShapeType="1"/>
              </p:cNvCxnSpPr>
              <p:nvPr/>
            </p:nvCxnSpPr>
            <p:spPr bwMode="auto">
              <a:xfrm>
                <a:off x="647700" y="25527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1" name="60 Rectángulo"/>
              <p:cNvSpPr>
                <a:spLocks noChangeArrowheads="1"/>
              </p:cNvSpPr>
              <p:nvPr/>
            </p:nvSpPr>
            <p:spPr bwMode="auto">
              <a:xfrm>
                <a:off x="0" y="274320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Desinfectado</a:t>
                </a:r>
                <a:endParaRPr lang="es-EC" sz="1400">
                  <a:effectLst/>
                  <a:latin typeface="Times New Roman"/>
                  <a:ea typeface="Calibri"/>
                  <a:cs typeface="Times New Roman"/>
                </a:endParaRPr>
              </a:p>
            </p:txBody>
          </p:sp>
          <p:cxnSp>
            <p:nvCxnSpPr>
              <p:cNvPr id="62" name="61 Conector recto de flecha"/>
              <p:cNvCxnSpPr>
                <a:cxnSpLocks noChangeShapeType="1"/>
              </p:cNvCxnSpPr>
              <p:nvPr/>
            </p:nvCxnSpPr>
            <p:spPr bwMode="auto">
              <a:xfrm>
                <a:off x="647700" y="299085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3" name="62 Rectángulo"/>
              <p:cNvSpPr>
                <a:spLocks noChangeArrowheads="1"/>
              </p:cNvSpPr>
              <p:nvPr/>
            </p:nvSpPr>
            <p:spPr bwMode="auto">
              <a:xfrm>
                <a:off x="0" y="31813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Escaldado</a:t>
                </a:r>
                <a:endParaRPr lang="es-EC" sz="1400">
                  <a:effectLst/>
                  <a:latin typeface="Times New Roman"/>
                  <a:ea typeface="Calibri"/>
                  <a:cs typeface="Times New Roman"/>
                </a:endParaRPr>
              </a:p>
            </p:txBody>
          </p:sp>
          <p:sp>
            <p:nvSpPr>
              <p:cNvPr id="64" name="63 Rectángulo"/>
              <p:cNvSpPr>
                <a:spLocks noChangeArrowheads="1"/>
              </p:cNvSpPr>
              <p:nvPr/>
            </p:nvSpPr>
            <p:spPr bwMode="auto">
              <a:xfrm>
                <a:off x="0" y="10191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Seleccionado</a:t>
                </a:r>
                <a:endParaRPr lang="es-EC" sz="1400">
                  <a:effectLst/>
                  <a:latin typeface="Times New Roman"/>
                  <a:ea typeface="Calibri"/>
                  <a:cs typeface="Times New Roman"/>
                </a:endParaRPr>
              </a:p>
            </p:txBody>
          </p:sp>
        </p:grpSp>
        <p:grpSp>
          <p:nvGrpSpPr>
            <p:cNvPr id="44" name="50 Grupo"/>
            <p:cNvGrpSpPr/>
            <p:nvPr/>
          </p:nvGrpSpPr>
          <p:grpSpPr>
            <a:xfrm>
              <a:off x="0" y="3105150"/>
              <a:ext cx="1300480" cy="766746"/>
              <a:chOff x="0" y="0"/>
              <a:chExt cx="1300480" cy="766746"/>
            </a:xfrm>
          </p:grpSpPr>
          <p:cxnSp>
            <p:nvCxnSpPr>
              <p:cNvPr id="45" name="44 Conector recto de flecha"/>
              <p:cNvCxnSpPr>
                <a:cxnSpLocks noChangeShapeType="1"/>
              </p:cNvCxnSpPr>
              <p:nvPr/>
            </p:nvCxnSpPr>
            <p:spPr bwMode="auto">
              <a:xfrm>
                <a:off x="649265" y="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6" name="45 Rectángulo"/>
              <p:cNvSpPr>
                <a:spLocks noChangeArrowheads="1"/>
              </p:cNvSpPr>
              <p:nvPr/>
            </p:nvSpPr>
            <p:spPr bwMode="auto">
              <a:xfrm>
                <a:off x="0" y="161925"/>
                <a:ext cx="1300480"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Enfriado</a:t>
                </a:r>
                <a:endParaRPr lang="es-EC" sz="1400">
                  <a:effectLst/>
                  <a:latin typeface="Times New Roman"/>
                  <a:ea typeface="Calibri"/>
                  <a:cs typeface="Times New Roman"/>
                </a:endParaRPr>
              </a:p>
            </p:txBody>
          </p:sp>
          <p:cxnSp>
            <p:nvCxnSpPr>
              <p:cNvPr id="47" name="46 Conector recto de flecha"/>
              <p:cNvCxnSpPr>
                <a:cxnSpLocks noChangeShapeType="1"/>
              </p:cNvCxnSpPr>
              <p:nvPr/>
            </p:nvCxnSpPr>
            <p:spPr bwMode="auto">
              <a:xfrm>
                <a:off x="649265" y="379675"/>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 name="47 Rectángulo"/>
              <p:cNvSpPr>
                <a:spLocks noChangeArrowheads="1"/>
              </p:cNvSpPr>
              <p:nvPr/>
            </p:nvSpPr>
            <p:spPr bwMode="auto">
              <a:xfrm>
                <a:off x="0" y="542925"/>
                <a:ext cx="1300480"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Despulpado</a:t>
                </a:r>
                <a:endParaRPr lang="es-EC" sz="1400">
                  <a:effectLst/>
                  <a:latin typeface="Times New Roman"/>
                  <a:ea typeface="Calibri"/>
                  <a:cs typeface="Times New Roman"/>
                </a:endParaRPr>
              </a:p>
            </p:txBody>
          </p:sp>
        </p:grpSp>
      </p:grpSp>
      <p:sp>
        <p:nvSpPr>
          <p:cNvPr id="3" name="2 Rectángulo"/>
          <p:cNvSpPr/>
          <p:nvPr/>
        </p:nvSpPr>
        <p:spPr>
          <a:xfrm>
            <a:off x="2393710" y="1239669"/>
            <a:ext cx="2404697" cy="276999"/>
          </a:xfrm>
          <a:prstGeom prst="rect">
            <a:avLst/>
          </a:prstGeom>
        </p:spPr>
        <p:txBody>
          <a:bodyPr wrap="none">
            <a:spAutoFit/>
          </a:bodyPr>
          <a:lstStyle/>
          <a:p>
            <a:r>
              <a:rPr lang="es-EC" sz="1200" b="1" dirty="0"/>
              <a:t>Ají jalapeño y Tomate de Árbol</a:t>
            </a:r>
          </a:p>
        </p:txBody>
      </p:sp>
      <p:grpSp>
        <p:nvGrpSpPr>
          <p:cNvPr id="69" name="57 Grupo"/>
          <p:cNvGrpSpPr/>
          <p:nvPr/>
        </p:nvGrpSpPr>
        <p:grpSpPr>
          <a:xfrm>
            <a:off x="6568237" y="1633558"/>
            <a:ext cx="1568074" cy="4995108"/>
            <a:chOff x="-76176" y="161909"/>
            <a:chExt cx="1705892" cy="3719941"/>
          </a:xfrm>
        </p:grpSpPr>
        <p:sp>
          <p:nvSpPr>
            <p:cNvPr id="70" name="56 Rectángulo"/>
            <p:cNvSpPr/>
            <p:nvPr/>
          </p:nvSpPr>
          <p:spPr>
            <a:xfrm>
              <a:off x="-76176" y="3598640"/>
              <a:ext cx="1705892" cy="2832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spcAft>
                  <a:spcPts val="0"/>
                </a:spcAft>
              </a:pPr>
              <a:r>
                <a:rPr lang="es-EC" sz="1100" b="1" dirty="0">
                  <a:effectLst/>
                  <a:latin typeface="Times New Roman"/>
                  <a:ea typeface="Calibri"/>
                  <a:cs typeface="Times New Roman"/>
                </a:rPr>
                <a:t>Salsa de ají jalapeño</a:t>
              </a:r>
              <a:endParaRPr lang="es-EC" sz="1100" dirty="0">
                <a:effectLst/>
                <a:latin typeface="Times New Roman"/>
                <a:ea typeface="Calibri"/>
                <a:cs typeface="Times New Roman"/>
              </a:endParaRPr>
            </a:p>
          </p:txBody>
        </p:sp>
        <p:grpSp>
          <p:nvGrpSpPr>
            <p:cNvPr id="71" name="55 Grupo"/>
            <p:cNvGrpSpPr/>
            <p:nvPr/>
          </p:nvGrpSpPr>
          <p:grpSpPr>
            <a:xfrm>
              <a:off x="114299" y="161909"/>
              <a:ext cx="1300481" cy="3479820"/>
              <a:chOff x="-1" y="161926"/>
              <a:chExt cx="1300481" cy="3480196"/>
            </a:xfrm>
          </p:grpSpPr>
          <p:grpSp>
            <p:nvGrpSpPr>
              <p:cNvPr id="72" name="42 Grupo"/>
              <p:cNvGrpSpPr/>
              <p:nvPr/>
            </p:nvGrpSpPr>
            <p:grpSpPr>
              <a:xfrm>
                <a:off x="0" y="2333625"/>
                <a:ext cx="1300480" cy="1308497"/>
                <a:chOff x="0" y="0"/>
                <a:chExt cx="1300480" cy="1447800"/>
              </a:xfrm>
            </p:grpSpPr>
            <p:cxnSp>
              <p:nvCxnSpPr>
                <p:cNvPr id="86" name="85 Conector recto de flecha"/>
                <p:cNvCxnSpPr>
                  <a:cxnSpLocks noChangeShapeType="1"/>
                </p:cNvCxnSpPr>
                <p:nvPr/>
              </p:nvCxnSpPr>
              <p:spPr bwMode="auto">
                <a:xfrm>
                  <a:off x="647700" y="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7" name="86 Rectángulo"/>
                <p:cNvSpPr>
                  <a:spLocks noChangeArrowheads="1"/>
                </p:cNvSpPr>
                <p:nvPr/>
              </p:nvSpPr>
              <p:spPr bwMode="auto">
                <a:xfrm>
                  <a:off x="0" y="1809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Control de calidad</a:t>
                  </a:r>
                </a:p>
              </p:txBody>
            </p:sp>
            <p:cxnSp>
              <p:nvCxnSpPr>
                <p:cNvPr id="88" name="87 Conector recto de flecha"/>
                <p:cNvCxnSpPr>
                  <a:cxnSpLocks noChangeShapeType="1"/>
                </p:cNvCxnSpPr>
                <p:nvPr/>
              </p:nvCxnSpPr>
              <p:spPr bwMode="auto">
                <a:xfrm>
                  <a:off x="647700" y="4286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9" name="88 Rectángulo"/>
                <p:cNvSpPr>
                  <a:spLocks noChangeArrowheads="1"/>
                </p:cNvSpPr>
                <p:nvPr/>
              </p:nvSpPr>
              <p:spPr bwMode="auto">
                <a:xfrm>
                  <a:off x="0" y="5905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dirty="0">
                      <a:effectLst/>
                      <a:latin typeface="Times New Roman"/>
                      <a:ea typeface="Calibri"/>
                      <a:cs typeface="Times New Roman"/>
                    </a:rPr>
                    <a:t>Empacado</a:t>
                  </a:r>
                </a:p>
              </p:txBody>
            </p:sp>
            <p:cxnSp>
              <p:nvCxnSpPr>
                <p:cNvPr id="90" name="89 Conector recto de flecha"/>
                <p:cNvCxnSpPr>
                  <a:cxnSpLocks noChangeShapeType="1"/>
                </p:cNvCxnSpPr>
                <p:nvPr/>
              </p:nvCxnSpPr>
              <p:spPr bwMode="auto">
                <a:xfrm>
                  <a:off x="647700" y="8382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1" name="90 Conector recto de flecha"/>
                <p:cNvCxnSpPr>
                  <a:cxnSpLocks noChangeShapeType="1"/>
                </p:cNvCxnSpPr>
                <p:nvPr/>
              </p:nvCxnSpPr>
              <p:spPr bwMode="auto">
                <a:xfrm>
                  <a:off x="647700" y="12668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2" name="91 Rectángulo"/>
                <p:cNvSpPr>
                  <a:spLocks noChangeArrowheads="1"/>
                </p:cNvSpPr>
                <p:nvPr/>
              </p:nvSpPr>
              <p:spPr bwMode="auto">
                <a:xfrm>
                  <a:off x="0" y="10191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Almacenado</a:t>
                  </a:r>
                </a:p>
              </p:txBody>
            </p:sp>
          </p:grpSp>
          <p:grpSp>
            <p:nvGrpSpPr>
              <p:cNvPr id="73" name="54 Grupo"/>
              <p:cNvGrpSpPr/>
              <p:nvPr/>
            </p:nvGrpSpPr>
            <p:grpSpPr>
              <a:xfrm>
                <a:off x="-1" y="161926"/>
                <a:ext cx="1285875" cy="2176445"/>
                <a:chOff x="-1" y="161926"/>
                <a:chExt cx="1285875" cy="2176445"/>
              </a:xfrm>
            </p:grpSpPr>
            <p:cxnSp>
              <p:nvCxnSpPr>
                <p:cNvPr id="74" name="73 Conector recto de flecha"/>
                <p:cNvCxnSpPr>
                  <a:cxnSpLocks noChangeShapeType="1"/>
                </p:cNvCxnSpPr>
                <p:nvPr/>
              </p:nvCxnSpPr>
              <p:spPr bwMode="auto">
                <a:xfrm>
                  <a:off x="676561" y="38100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5" name="74 Rectángulo"/>
                <p:cNvSpPr>
                  <a:spLocks noChangeArrowheads="1"/>
                </p:cNvSpPr>
                <p:nvPr/>
              </p:nvSpPr>
              <p:spPr bwMode="auto">
                <a:xfrm>
                  <a:off x="0" y="542925"/>
                  <a:ext cx="1285874" cy="2351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Envasado</a:t>
                  </a:r>
                </a:p>
              </p:txBody>
            </p:sp>
            <p:cxnSp>
              <p:nvCxnSpPr>
                <p:cNvPr id="76" name="75 Conector recto de flecha"/>
                <p:cNvCxnSpPr>
                  <a:cxnSpLocks noChangeShapeType="1"/>
                </p:cNvCxnSpPr>
                <p:nvPr/>
              </p:nvCxnSpPr>
              <p:spPr bwMode="auto">
                <a:xfrm>
                  <a:off x="662913" y="78105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7" name="76 Rectángulo"/>
                <p:cNvSpPr>
                  <a:spLocks noChangeArrowheads="1"/>
                </p:cNvSpPr>
                <p:nvPr/>
              </p:nvSpPr>
              <p:spPr bwMode="auto">
                <a:xfrm>
                  <a:off x="0" y="942975"/>
                  <a:ext cx="1285874" cy="2190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Esterilizado</a:t>
                  </a:r>
                </a:p>
              </p:txBody>
            </p:sp>
            <p:cxnSp>
              <p:nvCxnSpPr>
                <p:cNvPr id="78" name="77 Conector recto de flecha"/>
                <p:cNvCxnSpPr>
                  <a:cxnSpLocks noChangeShapeType="1"/>
                </p:cNvCxnSpPr>
                <p:nvPr/>
              </p:nvCxnSpPr>
              <p:spPr bwMode="auto">
                <a:xfrm>
                  <a:off x="662913" y="116205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9" name="78 Rectángulo"/>
                <p:cNvSpPr>
                  <a:spLocks noChangeArrowheads="1"/>
                </p:cNvSpPr>
                <p:nvPr/>
              </p:nvSpPr>
              <p:spPr bwMode="auto">
                <a:xfrm>
                  <a:off x="0" y="1323975"/>
                  <a:ext cx="1285874" cy="2190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Enfriado</a:t>
                  </a:r>
                </a:p>
              </p:txBody>
            </p:sp>
            <p:cxnSp>
              <p:nvCxnSpPr>
                <p:cNvPr id="80" name="79 Conector recto de flecha"/>
                <p:cNvCxnSpPr>
                  <a:cxnSpLocks noChangeShapeType="1"/>
                </p:cNvCxnSpPr>
                <p:nvPr/>
              </p:nvCxnSpPr>
              <p:spPr bwMode="auto">
                <a:xfrm>
                  <a:off x="662913" y="154305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1" name="80 Rectángulo"/>
                <p:cNvSpPr>
                  <a:spLocks noChangeArrowheads="1"/>
                </p:cNvSpPr>
                <p:nvPr/>
              </p:nvSpPr>
              <p:spPr bwMode="auto">
                <a:xfrm>
                  <a:off x="0" y="1714500"/>
                  <a:ext cx="1285874" cy="2290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Sellado</a:t>
                  </a:r>
                </a:p>
              </p:txBody>
            </p:sp>
            <p:cxnSp>
              <p:nvCxnSpPr>
                <p:cNvPr id="82" name="81 Conector recto de flecha"/>
                <p:cNvCxnSpPr>
                  <a:cxnSpLocks noChangeShapeType="1"/>
                </p:cNvCxnSpPr>
                <p:nvPr/>
              </p:nvCxnSpPr>
              <p:spPr bwMode="auto">
                <a:xfrm>
                  <a:off x="662913" y="194310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3" name="82 Rectángulo"/>
                <p:cNvSpPr>
                  <a:spLocks noChangeArrowheads="1"/>
                </p:cNvSpPr>
                <p:nvPr/>
              </p:nvSpPr>
              <p:spPr bwMode="auto">
                <a:xfrm>
                  <a:off x="-1" y="2114550"/>
                  <a:ext cx="1285875"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Etiquetado</a:t>
                  </a:r>
                </a:p>
              </p:txBody>
            </p:sp>
            <p:sp>
              <p:nvSpPr>
                <p:cNvPr id="84" name="83 Rectángulo"/>
                <p:cNvSpPr>
                  <a:spLocks noChangeArrowheads="1"/>
                </p:cNvSpPr>
                <p:nvPr/>
              </p:nvSpPr>
              <p:spPr bwMode="auto">
                <a:xfrm>
                  <a:off x="0" y="161926"/>
                  <a:ext cx="1285874" cy="2190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dirty="0">
                      <a:effectLst/>
                      <a:latin typeface="Times New Roman"/>
                      <a:ea typeface="Calibri"/>
                      <a:cs typeface="Times New Roman"/>
                    </a:rPr>
                    <a:t>Mezclado</a:t>
                  </a:r>
                </a:p>
              </p:txBody>
            </p:sp>
          </p:grpSp>
        </p:grpSp>
      </p:grpSp>
    </p:spTree>
    <p:extLst>
      <p:ext uri="{BB962C8B-B14F-4D97-AF65-F5344CB8AC3E}">
        <p14:creationId xmlns:p14="http://schemas.microsoft.com/office/powerpoint/2010/main" val="1073084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DIAGRAMA DE FLUJO</a:t>
            </a:r>
            <a:br>
              <a:rPr lang="es-EC" b="1" dirty="0" smtClean="0"/>
            </a:br>
            <a:r>
              <a:rPr lang="es-EC" b="1" dirty="0" smtClean="0"/>
              <a:t>(Vinagre aromatizado)</a:t>
            </a:r>
            <a:endParaRPr lang="es-EC" b="1" dirty="0"/>
          </a:p>
        </p:txBody>
      </p:sp>
      <p:pic>
        <p:nvPicPr>
          <p:cNvPr id="2051" name="Picture 3" descr="D:\POLLO\U\UTN\Décimo\fotos\DSC017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61528" y="3290685"/>
            <a:ext cx="1456938" cy="10925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3 Rectángulo"/>
              <p:cNvSpPr/>
              <p:nvPr/>
            </p:nvSpPr>
            <p:spPr>
              <a:xfrm>
                <a:off x="9048127" y="5500907"/>
                <a:ext cx="2177143" cy="10734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m:t>
                      </m:r>
                      <m:r>
                        <a:rPr lang="es-EC" sz="1600" i="1">
                          <a:latin typeface="Cambria Math"/>
                        </a:rPr>
                        <m:t>𝑅</m:t>
                      </m:r>
                      <m:r>
                        <a:rPr lang="es-EC" sz="1600" i="1">
                          <a:latin typeface="Cambria Math"/>
                        </a:rPr>
                        <m:t>=</m:t>
                      </m:r>
                      <m:f>
                        <m:fPr>
                          <m:ctrlPr>
                            <a:rPr lang="es-EC" sz="1600" i="1">
                              <a:latin typeface="Cambria Math"/>
                            </a:rPr>
                          </m:ctrlPr>
                        </m:fPr>
                        <m:num>
                          <m:r>
                            <a:rPr lang="es-EC" sz="1600">
                              <a:latin typeface="Cambria Math"/>
                            </a:rPr>
                            <m:t>23,27</m:t>
                          </m:r>
                        </m:num>
                        <m:den>
                          <m:r>
                            <a:rPr lang="es-EC" sz="1600">
                              <a:latin typeface="Cambria Math"/>
                            </a:rPr>
                            <m:t>23,64</m:t>
                          </m:r>
                        </m:den>
                      </m:f>
                      <m:r>
                        <a:rPr lang="es-EC" sz="1600" i="1">
                          <a:latin typeface="Cambria Math"/>
                        </a:rPr>
                        <m:t> ×100</m:t>
                      </m:r>
                    </m:oMath>
                  </m:oMathPara>
                </a14:m>
                <a:endParaRPr lang="es-EC" sz="1600" dirty="0"/>
              </a:p>
              <a:p>
                <a:r>
                  <a:rPr lang="es-EC" sz="1600" dirty="0"/>
                  <a:t> </a:t>
                </a:r>
              </a:p>
              <a:p>
                <a:pPr algn="ctr"/>
                <a:r>
                  <a:rPr lang="es-EC" sz="1600" dirty="0"/>
                  <a:t>% R = 98,43</a:t>
                </a:r>
              </a:p>
            </p:txBody>
          </p:sp>
        </mc:Choice>
        <mc:Fallback xmlns="">
          <p:sp>
            <p:nvSpPr>
              <p:cNvPr id="4" name="3 Rectángulo"/>
              <p:cNvSpPr>
                <a:spLocks noRot="1" noChangeAspect="1" noMove="1" noResize="1" noEditPoints="1" noAdjustHandles="1" noChangeArrowheads="1" noChangeShapeType="1" noTextEdit="1"/>
              </p:cNvSpPr>
              <p:nvPr/>
            </p:nvSpPr>
            <p:spPr>
              <a:xfrm>
                <a:off x="9048127" y="5500907"/>
                <a:ext cx="2177143" cy="1073435"/>
              </a:xfrm>
              <a:prstGeom prst="rect">
                <a:avLst/>
              </a:prstGeom>
              <a:blipFill rotWithShape="1">
                <a:blip r:embed="rId3"/>
                <a:stretch>
                  <a:fillRect b="-6250"/>
                </a:stretch>
              </a:blipFill>
            </p:spPr>
            <p:txBody>
              <a:bodyPr/>
              <a:lstStyle/>
              <a:p>
                <a:r>
                  <a:rPr lang="es-EC">
                    <a:noFill/>
                  </a:rPr>
                  <a:t> </a:t>
                </a:r>
              </a:p>
            </p:txBody>
          </p:sp>
        </mc:Fallback>
      </mc:AlternateContent>
      <p:grpSp>
        <p:nvGrpSpPr>
          <p:cNvPr id="6" name="1410 Grupo"/>
          <p:cNvGrpSpPr/>
          <p:nvPr/>
        </p:nvGrpSpPr>
        <p:grpSpPr>
          <a:xfrm>
            <a:off x="4595575" y="1965578"/>
            <a:ext cx="2142849" cy="4266409"/>
            <a:chOff x="0" y="0"/>
            <a:chExt cx="1544172" cy="3028946"/>
          </a:xfrm>
        </p:grpSpPr>
        <p:sp>
          <p:nvSpPr>
            <p:cNvPr id="7" name="1409 Rectángulo"/>
            <p:cNvSpPr/>
            <p:nvPr/>
          </p:nvSpPr>
          <p:spPr>
            <a:xfrm>
              <a:off x="0" y="0"/>
              <a:ext cx="1514475" cy="27559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spcAft>
                  <a:spcPts val="0"/>
                </a:spcAft>
              </a:pPr>
              <a:r>
                <a:rPr lang="es-EC" sz="1200" b="1" dirty="0">
                  <a:effectLst/>
                  <a:latin typeface="Times New Roman"/>
                  <a:ea typeface="Calibri"/>
                  <a:cs typeface="Times New Roman"/>
                </a:rPr>
                <a:t>Vinagre </a:t>
              </a:r>
            </a:p>
          </p:txBody>
        </p:sp>
        <p:grpSp>
          <p:nvGrpSpPr>
            <p:cNvPr id="8" name="1408 Grupo"/>
            <p:cNvGrpSpPr/>
            <p:nvPr/>
          </p:nvGrpSpPr>
          <p:grpSpPr>
            <a:xfrm>
              <a:off x="29697" y="219075"/>
              <a:ext cx="1514475" cy="2809871"/>
              <a:chOff x="29697" y="0"/>
              <a:chExt cx="1514475" cy="2883535"/>
            </a:xfrm>
          </p:grpSpPr>
          <p:sp>
            <p:nvSpPr>
              <p:cNvPr id="9" name="63 Rectángulo"/>
              <p:cNvSpPr/>
              <p:nvPr/>
            </p:nvSpPr>
            <p:spPr>
              <a:xfrm>
                <a:off x="29697" y="2600325"/>
                <a:ext cx="1514475" cy="2832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spcAft>
                    <a:spcPts val="0"/>
                  </a:spcAft>
                </a:pPr>
                <a:r>
                  <a:rPr lang="es-EC" sz="1200" b="1" dirty="0">
                    <a:effectLst/>
                    <a:latin typeface="Times New Roman"/>
                    <a:ea typeface="Calibri"/>
                    <a:cs typeface="Times New Roman"/>
                  </a:rPr>
                  <a:t>Vinagre aromatizado</a:t>
                </a:r>
                <a:endParaRPr lang="es-EC" sz="1200" dirty="0">
                  <a:effectLst/>
                  <a:latin typeface="Times New Roman"/>
                  <a:ea typeface="Calibri"/>
                  <a:cs typeface="Times New Roman"/>
                </a:endParaRPr>
              </a:p>
            </p:txBody>
          </p:sp>
          <p:grpSp>
            <p:nvGrpSpPr>
              <p:cNvPr id="10" name="1436 Grupo"/>
              <p:cNvGrpSpPr/>
              <p:nvPr/>
            </p:nvGrpSpPr>
            <p:grpSpPr>
              <a:xfrm>
                <a:off x="114300" y="0"/>
                <a:ext cx="1300480" cy="2676530"/>
                <a:chOff x="0" y="0"/>
                <a:chExt cx="1300480" cy="2733675"/>
              </a:xfrm>
            </p:grpSpPr>
            <p:cxnSp>
              <p:nvCxnSpPr>
                <p:cNvPr id="11" name="10 Conector recto de flecha"/>
                <p:cNvCxnSpPr>
                  <a:cxnSpLocks noChangeShapeType="1"/>
                </p:cNvCxnSpPr>
                <p:nvPr/>
              </p:nvCxnSpPr>
              <p:spPr bwMode="auto">
                <a:xfrm>
                  <a:off x="647700" y="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11 Rectángulo"/>
                <p:cNvSpPr>
                  <a:spLocks noChangeArrowheads="1"/>
                </p:cNvSpPr>
                <p:nvPr/>
              </p:nvSpPr>
              <p:spPr bwMode="auto">
                <a:xfrm>
                  <a:off x="0" y="1809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Recepción</a:t>
                  </a:r>
                </a:p>
              </p:txBody>
            </p:sp>
            <p:cxnSp>
              <p:nvCxnSpPr>
                <p:cNvPr id="13" name="12 Conector recto de flecha"/>
                <p:cNvCxnSpPr>
                  <a:cxnSpLocks noChangeShapeType="1"/>
                </p:cNvCxnSpPr>
                <p:nvPr/>
              </p:nvCxnSpPr>
              <p:spPr bwMode="auto">
                <a:xfrm>
                  <a:off x="647700" y="4286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13 Rectángulo"/>
                <p:cNvSpPr>
                  <a:spLocks noChangeArrowheads="1"/>
                </p:cNvSpPr>
                <p:nvPr/>
              </p:nvSpPr>
              <p:spPr bwMode="auto">
                <a:xfrm>
                  <a:off x="0" y="5905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Pesado</a:t>
                  </a:r>
                </a:p>
              </p:txBody>
            </p:sp>
            <p:cxnSp>
              <p:nvCxnSpPr>
                <p:cNvPr id="15" name="14 Conector recto de flecha"/>
                <p:cNvCxnSpPr>
                  <a:cxnSpLocks noChangeShapeType="1"/>
                </p:cNvCxnSpPr>
                <p:nvPr/>
              </p:nvCxnSpPr>
              <p:spPr bwMode="auto">
                <a:xfrm>
                  <a:off x="647700" y="8382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15 Conector recto de flecha"/>
                <p:cNvCxnSpPr>
                  <a:cxnSpLocks noChangeShapeType="1"/>
                </p:cNvCxnSpPr>
                <p:nvPr/>
              </p:nvCxnSpPr>
              <p:spPr bwMode="auto">
                <a:xfrm>
                  <a:off x="647700" y="12668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16 Rectángulo"/>
                <p:cNvSpPr>
                  <a:spLocks noChangeArrowheads="1"/>
                </p:cNvSpPr>
                <p:nvPr/>
              </p:nvSpPr>
              <p:spPr bwMode="auto">
                <a:xfrm>
                  <a:off x="0" y="144780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Cocinado</a:t>
                  </a:r>
                </a:p>
              </p:txBody>
            </p:sp>
            <p:cxnSp>
              <p:nvCxnSpPr>
                <p:cNvPr id="18" name="17 Conector recto de flecha"/>
                <p:cNvCxnSpPr>
                  <a:cxnSpLocks noChangeShapeType="1"/>
                </p:cNvCxnSpPr>
                <p:nvPr/>
              </p:nvCxnSpPr>
              <p:spPr bwMode="auto">
                <a:xfrm>
                  <a:off x="647700" y="170497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18 Rectángulo"/>
                <p:cNvSpPr>
                  <a:spLocks noChangeArrowheads="1"/>
                </p:cNvSpPr>
                <p:nvPr/>
              </p:nvSpPr>
              <p:spPr bwMode="auto">
                <a:xfrm>
                  <a:off x="0" y="1885950"/>
                  <a:ext cx="1300480" cy="238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Filtrado</a:t>
                  </a:r>
                </a:p>
              </p:txBody>
            </p:sp>
            <p:cxnSp>
              <p:nvCxnSpPr>
                <p:cNvPr id="20" name="19 Conector recto de flecha"/>
                <p:cNvCxnSpPr>
                  <a:cxnSpLocks noChangeShapeType="1"/>
                </p:cNvCxnSpPr>
                <p:nvPr/>
              </p:nvCxnSpPr>
              <p:spPr bwMode="auto">
                <a:xfrm>
                  <a:off x="647700" y="212407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20 Rectángulo"/>
                <p:cNvSpPr>
                  <a:spLocks noChangeArrowheads="1"/>
                </p:cNvSpPr>
                <p:nvPr/>
              </p:nvSpPr>
              <p:spPr bwMode="auto">
                <a:xfrm>
                  <a:off x="0" y="23050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Mezclado</a:t>
                  </a:r>
                </a:p>
              </p:txBody>
            </p:sp>
            <p:cxnSp>
              <p:nvCxnSpPr>
                <p:cNvPr id="22" name="21 Conector recto de flecha"/>
                <p:cNvCxnSpPr>
                  <a:cxnSpLocks noChangeShapeType="1"/>
                </p:cNvCxnSpPr>
                <p:nvPr/>
              </p:nvCxnSpPr>
              <p:spPr bwMode="auto">
                <a:xfrm>
                  <a:off x="647700" y="25527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22 Rectángulo"/>
                <p:cNvSpPr>
                  <a:spLocks noChangeArrowheads="1"/>
                </p:cNvSpPr>
                <p:nvPr/>
              </p:nvSpPr>
              <p:spPr bwMode="auto">
                <a:xfrm>
                  <a:off x="0" y="10191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Mezclado</a:t>
                  </a:r>
                </a:p>
              </p:txBody>
            </p:sp>
          </p:grpSp>
        </p:grpSp>
      </p:grpSp>
    </p:spTree>
    <p:extLst>
      <p:ext uri="{BB962C8B-B14F-4D97-AF65-F5344CB8AC3E}">
        <p14:creationId xmlns:p14="http://schemas.microsoft.com/office/powerpoint/2010/main" val="403437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497056"/>
            <a:ext cx="8596668" cy="1320800"/>
          </a:xfrm>
        </p:spPr>
        <p:txBody>
          <a:bodyPr/>
          <a:lstStyle/>
          <a:p>
            <a:r>
              <a:rPr lang="es-EC" b="1" dirty="0" smtClean="0"/>
              <a:t>DIAGRAMA DE FLUJO</a:t>
            </a:r>
            <a:br>
              <a:rPr lang="es-EC" b="1" dirty="0" smtClean="0"/>
            </a:br>
            <a:r>
              <a:rPr lang="es-EC" b="1" dirty="0" smtClean="0"/>
              <a:t>(Encurtidos de ají)</a:t>
            </a:r>
            <a:endParaRPr lang="es-EC" b="1" dirty="0"/>
          </a:p>
        </p:txBody>
      </p:sp>
      <p:cxnSp>
        <p:nvCxnSpPr>
          <p:cNvPr id="8" name="7 Conector recto"/>
          <p:cNvCxnSpPr/>
          <p:nvPr/>
        </p:nvCxnSpPr>
        <p:spPr>
          <a:xfrm>
            <a:off x="3619533" y="6213073"/>
            <a:ext cx="0" cy="161210"/>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flipV="1">
            <a:off x="3619533" y="6374283"/>
            <a:ext cx="1818055" cy="1"/>
          </a:xfrm>
          <a:prstGeom prst="line">
            <a:avLst/>
          </a:prstGeom>
        </p:spPr>
        <p:style>
          <a:lnRef idx="1">
            <a:schemeClr val="dk1"/>
          </a:lnRef>
          <a:fillRef idx="0">
            <a:schemeClr val="dk1"/>
          </a:fillRef>
          <a:effectRef idx="0">
            <a:schemeClr val="dk1"/>
          </a:effectRef>
          <a:fontRef idx="minor">
            <a:schemeClr val="tx1"/>
          </a:fontRef>
        </p:style>
      </p:cxnSp>
      <p:cxnSp>
        <p:nvCxnSpPr>
          <p:cNvPr id="10" name="9 Conector recto"/>
          <p:cNvCxnSpPr/>
          <p:nvPr/>
        </p:nvCxnSpPr>
        <p:spPr>
          <a:xfrm flipV="1">
            <a:off x="5437588" y="1908205"/>
            <a:ext cx="0" cy="4462361"/>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5437588" y="1911925"/>
            <a:ext cx="1863864" cy="0"/>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de flecha"/>
          <p:cNvCxnSpPr/>
          <p:nvPr/>
        </p:nvCxnSpPr>
        <p:spPr>
          <a:xfrm>
            <a:off x="7301452" y="1911925"/>
            <a:ext cx="0" cy="2498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 name="Picture 4" descr="D:\POLLO\U\UTN\Décimo\fotos\DSC017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9621"/>
          <a:stretch/>
        </p:blipFill>
        <p:spPr bwMode="auto">
          <a:xfrm>
            <a:off x="1267705" y="4398171"/>
            <a:ext cx="1172753" cy="794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POLLO\U\UTN\Décimo\fotos\DSC01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0853" y="2358326"/>
            <a:ext cx="1149605" cy="8620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POLLO\U\UTN\Décimo\fotos\DSC01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0853" y="3365620"/>
            <a:ext cx="1149605" cy="862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POLLO\U\UTN\Décimo\fotos\DSC017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8159" y="5386145"/>
            <a:ext cx="1192299" cy="8940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145" t="34211" r="31355" b="48543"/>
          <a:stretch/>
        </p:blipFill>
        <p:spPr bwMode="auto">
          <a:xfrm>
            <a:off x="8288473" y="2667630"/>
            <a:ext cx="1683691" cy="7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21 Rectángulo"/>
              <p:cNvSpPr/>
              <p:nvPr/>
            </p:nvSpPr>
            <p:spPr>
              <a:xfrm>
                <a:off x="9745884" y="5297571"/>
                <a:ext cx="1973831" cy="10734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a:rPr>
                        <m:t>%</m:t>
                      </m:r>
                      <m:r>
                        <a:rPr lang="es-EC" sz="1600" i="1" smtClean="0">
                          <a:latin typeface="Cambria Math"/>
                        </a:rPr>
                        <m:t>𝑅</m:t>
                      </m:r>
                      <m:r>
                        <a:rPr lang="es-EC" sz="1600" i="1" smtClean="0">
                          <a:latin typeface="Cambria Math"/>
                        </a:rPr>
                        <m:t>=</m:t>
                      </m:r>
                      <m:f>
                        <m:fPr>
                          <m:ctrlPr>
                            <a:rPr lang="es-EC" sz="1600" i="1">
                              <a:latin typeface="Cambria Math"/>
                            </a:rPr>
                          </m:ctrlPr>
                        </m:fPr>
                        <m:num>
                          <m:r>
                            <a:rPr lang="es-EC" sz="1600" i="1" smtClean="0">
                              <a:latin typeface="Cambria Math"/>
                            </a:rPr>
                            <m:t>4</m:t>
                          </m:r>
                          <m:r>
                            <a:rPr lang="es-EC" sz="1600" b="0" i="1" smtClean="0">
                              <a:latin typeface="Cambria Math"/>
                            </a:rPr>
                            <m:t>6,64</m:t>
                          </m:r>
                        </m:num>
                        <m:den>
                          <m:r>
                            <a:rPr lang="es-EC" sz="1600" i="1" smtClean="0">
                              <a:latin typeface="Cambria Math"/>
                            </a:rPr>
                            <m:t>5</m:t>
                          </m:r>
                          <m:r>
                            <a:rPr lang="es-EC" sz="1600" b="0" i="1" smtClean="0">
                              <a:latin typeface="Cambria Math"/>
                            </a:rPr>
                            <m:t>4,29</m:t>
                          </m:r>
                        </m:den>
                      </m:f>
                      <m:r>
                        <a:rPr lang="es-EC" sz="1600" i="1">
                          <a:latin typeface="Cambria Math"/>
                        </a:rPr>
                        <m:t> ×100</m:t>
                      </m:r>
                    </m:oMath>
                  </m:oMathPara>
                </a14:m>
                <a:endParaRPr lang="es-EC" sz="1600" dirty="0"/>
              </a:p>
              <a:p>
                <a:r>
                  <a:rPr lang="es-EC" sz="1600" dirty="0"/>
                  <a:t> </a:t>
                </a:r>
              </a:p>
              <a:p>
                <a:pPr algn="ctr"/>
                <a:r>
                  <a:rPr lang="es-EC" sz="1600" dirty="0"/>
                  <a:t>% R = </a:t>
                </a:r>
                <a:r>
                  <a:rPr lang="es-EC" sz="1600" dirty="0" smtClean="0"/>
                  <a:t>85,91 </a:t>
                </a:r>
                <a:endParaRPr lang="es-EC" sz="1600" dirty="0"/>
              </a:p>
            </p:txBody>
          </p:sp>
        </mc:Choice>
        <mc:Fallback xmlns="">
          <p:sp>
            <p:nvSpPr>
              <p:cNvPr id="22" name="21 Rectángulo"/>
              <p:cNvSpPr>
                <a:spLocks noRot="1" noChangeAspect="1" noMove="1" noResize="1" noEditPoints="1" noAdjustHandles="1" noChangeArrowheads="1" noChangeShapeType="1" noTextEdit="1"/>
              </p:cNvSpPr>
              <p:nvPr/>
            </p:nvSpPr>
            <p:spPr>
              <a:xfrm>
                <a:off x="9745884" y="5297571"/>
                <a:ext cx="1973831" cy="1073435"/>
              </a:xfrm>
              <a:prstGeom prst="rect">
                <a:avLst/>
              </a:prstGeom>
              <a:blipFill rotWithShape="1">
                <a:blip r:embed="rId7"/>
                <a:stretch>
                  <a:fillRect b="-6250"/>
                </a:stretch>
              </a:blipFill>
            </p:spPr>
            <p:txBody>
              <a:bodyPr/>
              <a:lstStyle/>
              <a:p>
                <a:r>
                  <a:rPr lang="es-EC">
                    <a:noFill/>
                  </a:rPr>
                  <a:t> </a:t>
                </a:r>
              </a:p>
            </p:txBody>
          </p:sp>
        </mc:Fallback>
      </mc:AlternateContent>
      <p:grpSp>
        <p:nvGrpSpPr>
          <p:cNvPr id="16" name="79 Grupo"/>
          <p:cNvGrpSpPr/>
          <p:nvPr/>
        </p:nvGrpSpPr>
        <p:grpSpPr>
          <a:xfrm>
            <a:off x="2965457" y="2185070"/>
            <a:ext cx="1346252" cy="4037839"/>
            <a:chOff x="0" y="0"/>
            <a:chExt cx="1300480" cy="3429000"/>
          </a:xfrm>
        </p:grpSpPr>
        <p:cxnSp>
          <p:nvCxnSpPr>
            <p:cNvPr id="20" name="19 Conector recto de flecha"/>
            <p:cNvCxnSpPr>
              <a:cxnSpLocks noChangeShapeType="1"/>
            </p:cNvCxnSpPr>
            <p:nvPr/>
          </p:nvCxnSpPr>
          <p:spPr bwMode="auto">
            <a:xfrm>
              <a:off x="647700" y="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20 Rectángulo"/>
            <p:cNvSpPr>
              <a:spLocks noChangeArrowheads="1"/>
            </p:cNvSpPr>
            <p:nvPr/>
          </p:nvSpPr>
          <p:spPr bwMode="auto">
            <a:xfrm>
              <a:off x="0" y="1809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Recepción</a:t>
              </a:r>
              <a:endParaRPr lang="es-EC" sz="1400">
                <a:effectLst/>
                <a:latin typeface="Times New Roman"/>
                <a:ea typeface="Calibri"/>
                <a:cs typeface="Times New Roman"/>
              </a:endParaRPr>
            </a:p>
          </p:txBody>
        </p:sp>
        <p:cxnSp>
          <p:nvCxnSpPr>
            <p:cNvPr id="24" name="23 Conector recto de flecha"/>
            <p:cNvCxnSpPr>
              <a:cxnSpLocks noChangeShapeType="1"/>
            </p:cNvCxnSpPr>
            <p:nvPr/>
          </p:nvCxnSpPr>
          <p:spPr bwMode="auto">
            <a:xfrm>
              <a:off x="647700" y="4286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24 Rectángulo"/>
            <p:cNvSpPr>
              <a:spLocks noChangeArrowheads="1"/>
            </p:cNvSpPr>
            <p:nvPr/>
          </p:nvSpPr>
          <p:spPr bwMode="auto">
            <a:xfrm>
              <a:off x="0" y="5905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Pesado</a:t>
              </a:r>
              <a:endParaRPr lang="es-EC" sz="1400">
                <a:effectLst/>
                <a:latin typeface="Times New Roman"/>
                <a:ea typeface="Calibri"/>
                <a:cs typeface="Times New Roman"/>
              </a:endParaRPr>
            </a:p>
          </p:txBody>
        </p:sp>
        <p:cxnSp>
          <p:nvCxnSpPr>
            <p:cNvPr id="26" name="25 Conector recto de flecha"/>
            <p:cNvCxnSpPr>
              <a:cxnSpLocks noChangeShapeType="1"/>
            </p:cNvCxnSpPr>
            <p:nvPr/>
          </p:nvCxnSpPr>
          <p:spPr bwMode="auto">
            <a:xfrm>
              <a:off x="647700" y="8382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26 Conector recto de flecha"/>
            <p:cNvCxnSpPr>
              <a:cxnSpLocks noChangeShapeType="1"/>
            </p:cNvCxnSpPr>
            <p:nvPr/>
          </p:nvCxnSpPr>
          <p:spPr bwMode="auto">
            <a:xfrm>
              <a:off x="647700" y="12668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27 Rectángulo"/>
            <p:cNvSpPr>
              <a:spLocks noChangeArrowheads="1"/>
            </p:cNvSpPr>
            <p:nvPr/>
          </p:nvSpPr>
          <p:spPr bwMode="auto">
            <a:xfrm>
              <a:off x="0" y="144780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dirty="0">
                  <a:effectLst/>
                  <a:latin typeface="Times New Roman"/>
                  <a:ea typeface="Calibri"/>
                  <a:cs typeface="Times New Roman"/>
                </a:rPr>
                <a:t>Acondicionado</a:t>
              </a:r>
              <a:endParaRPr lang="es-EC" sz="1400" dirty="0">
                <a:effectLst/>
                <a:latin typeface="Times New Roman"/>
                <a:ea typeface="Calibri"/>
                <a:cs typeface="Times New Roman"/>
              </a:endParaRPr>
            </a:p>
          </p:txBody>
        </p:sp>
        <p:cxnSp>
          <p:nvCxnSpPr>
            <p:cNvPr id="29" name="28 Conector recto de flecha"/>
            <p:cNvCxnSpPr>
              <a:cxnSpLocks noChangeShapeType="1"/>
            </p:cNvCxnSpPr>
            <p:nvPr/>
          </p:nvCxnSpPr>
          <p:spPr bwMode="auto">
            <a:xfrm>
              <a:off x="647700" y="170497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29 Rectángulo"/>
            <p:cNvSpPr>
              <a:spLocks noChangeArrowheads="1"/>
            </p:cNvSpPr>
            <p:nvPr/>
          </p:nvSpPr>
          <p:spPr bwMode="auto">
            <a:xfrm>
              <a:off x="0" y="1885950"/>
              <a:ext cx="1300480" cy="238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Pesado</a:t>
              </a:r>
              <a:endParaRPr lang="es-EC" sz="1400">
                <a:effectLst/>
                <a:latin typeface="Times New Roman"/>
                <a:ea typeface="Calibri"/>
                <a:cs typeface="Times New Roman"/>
              </a:endParaRPr>
            </a:p>
          </p:txBody>
        </p:sp>
        <p:cxnSp>
          <p:nvCxnSpPr>
            <p:cNvPr id="31" name="30 Conector recto de flecha"/>
            <p:cNvCxnSpPr>
              <a:cxnSpLocks noChangeShapeType="1"/>
            </p:cNvCxnSpPr>
            <p:nvPr/>
          </p:nvCxnSpPr>
          <p:spPr bwMode="auto">
            <a:xfrm>
              <a:off x="647700" y="212407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 name="31 Rectángulo"/>
            <p:cNvSpPr>
              <a:spLocks noChangeArrowheads="1"/>
            </p:cNvSpPr>
            <p:nvPr/>
          </p:nvSpPr>
          <p:spPr bwMode="auto">
            <a:xfrm>
              <a:off x="0" y="23050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Lavado</a:t>
              </a:r>
              <a:endParaRPr lang="es-EC" sz="1400">
                <a:effectLst/>
                <a:latin typeface="Times New Roman"/>
                <a:ea typeface="Calibri"/>
                <a:cs typeface="Times New Roman"/>
              </a:endParaRPr>
            </a:p>
          </p:txBody>
        </p:sp>
        <p:cxnSp>
          <p:nvCxnSpPr>
            <p:cNvPr id="33" name="32 Conector recto de flecha"/>
            <p:cNvCxnSpPr>
              <a:cxnSpLocks noChangeShapeType="1"/>
            </p:cNvCxnSpPr>
            <p:nvPr/>
          </p:nvCxnSpPr>
          <p:spPr bwMode="auto">
            <a:xfrm>
              <a:off x="647700" y="25527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4" name="33 Rectángulo"/>
            <p:cNvSpPr>
              <a:spLocks noChangeArrowheads="1"/>
            </p:cNvSpPr>
            <p:nvPr/>
          </p:nvSpPr>
          <p:spPr bwMode="auto">
            <a:xfrm>
              <a:off x="0" y="274320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Desinfectado</a:t>
              </a:r>
              <a:endParaRPr lang="es-EC" sz="1400">
                <a:effectLst/>
                <a:latin typeface="Times New Roman"/>
                <a:ea typeface="Calibri"/>
                <a:cs typeface="Times New Roman"/>
              </a:endParaRPr>
            </a:p>
          </p:txBody>
        </p:sp>
        <p:cxnSp>
          <p:nvCxnSpPr>
            <p:cNvPr id="35" name="34 Conector recto de flecha"/>
            <p:cNvCxnSpPr>
              <a:cxnSpLocks noChangeShapeType="1"/>
            </p:cNvCxnSpPr>
            <p:nvPr/>
          </p:nvCxnSpPr>
          <p:spPr bwMode="auto">
            <a:xfrm>
              <a:off x="647700" y="299085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35 Rectángulo"/>
            <p:cNvSpPr>
              <a:spLocks noChangeArrowheads="1"/>
            </p:cNvSpPr>
            <p:nvPr/>
          </p:nvSpPr>
          <p:spPr bwMode="auto">
            <a:xfrm>
              <a:off x="0" y="31813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Rebanado</a:t>
              </a:r>
              <a:endParaRPr lang="es-EC" sz="1400">
                <a:effectLst/>
                <a:latin typeface="Times New Roman"/>
                <a:ea typeface="Calibri"/>
                <a:cs typeface="Times New Roman"/>
              </a:endParaRPr>
            </a:p>
          </p:txBody>
        </p:sp>
        <p:sp>
          <p:nvSpPr>
            <p:cNvPr id="37" name="36 Rectángulo"/>
            <p:cNvSpPr>
              <a:spLocks noChangeArrowheads="1"/>
            </p:cNvSpPr>
            <p:nvPr/>
          </p:nvSpPr>
          <p:spPr bwMode="auto">
            <a:xfrm>
              <a:off x="0" y="10191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Seleccionado</a:t>
              </a:r>
              <a:endParaRPr lang="es-EC" sz="1400">
                <a:effectLst/>
                <a:latin typeface="Times New Roman"/>
                <a:ea typeface="Calibri"/>
                <a:cs typeface="Times New Roman"/>
              </a:endParaRPr>
            </a:p>
          </p:txBody>
        </p:sp>
      </p:grpSp>
      <p:sp>
        <p:nvSpPr>
          <p:cNvPr id="3" name="2 Rectángulo"/>
          <p:cNvSpPr/>
          <p:nvPr/>
        </p:nvSpPr>
        <p:spPr>
          <a:xfrm>
            <a:off x="3099138" y="1908205"/>
            <a:ext cx="1098378" cy="276999"/>
          </a:xfrm>
          <a:prstGeom prst="rect">
            <a:avLst/>
          </a:prstGeom>
        </p:spPr>
        <p:txBody>
          <a:bodyPr wrap="none">
            <a:spAutoFit/>
          </a:bodyPr>
          <a:lstStyle/>
          <a:p>
            <a:r>
              <a:rPr lang="es-EC" sz="1200" b="1" dirty="0"/>
              <a:t>Ají jalapeño </a:t>
            </a:r>
          </a:p>
        </p:txBody>
      </p:sp>
      <p:grpSp>
        <p:nvGrpSpPr>
          <p:cNvPr id="38" name="1411 Grupo"/>
          <p:cNvGrpSpPr/>
          <p:nvPr/>
        </p:nvGrpSpPr>
        <p:grpSpPr>
          <a:xfrm>
            <a:off x="6357944" y="2161787"/>
            <a:ext cx="1918953" cy="4304274"/>
            <a:chOff x="-258102" y="542866"/>
            <a:chExt cx="2121296" cy="3332343"/>
          </a:xfrm>
        </p:grpSpPr>
        <p:sp>
          <p:nvSpPr>
            <p:cNvPr id="39" name="1412 Rectángulo"/>
            <p:cNvSpPr/>
            <p:nvPr/>
          </p:nvSpPr>
          <p:spPr>
            <a:xfrm>
              <a:off x="-258102" y="3591999"/>
              <a:ext cx="2121296" cy="2832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spcAft>
                  <a:spcPts val="0"/>
                </a:spcAft>
              </a:pPr>
              <a:r>
                <a:rPr lang="es-EC" sz="1100" b="1" dirty="0">
                  <a:effectLst/>
                  <a:latin typeface="Times New Roman"/>
                  <a:ea typeface="Calibri"/>
                  <a:cs typeface="Times New Roman"/>
                </a:rPr>
                <a:t> </a:t>
              </a:r>
              <a:r>
                <a:rPr lang="es-EC" sz="1100" b="1" dirty="0" smtClean="0">
                  <a:effectLst/>
                  <a:latin typeface="Times New Roman"/>
                  <a:ea typeface="Calibri"/>
                  <a:cs typeface="Times New Roman"/>
                </a:rPr>
                <a:t>Encurtidos de </a:t>
              </a:r>
              <a:r>
                <a:rPr lang="es-EC" sz="1100" b="1" dirty="0">
                  <a:effectLst/>
                  <a:latin typeface="Times New Roman"/>
                  <a:ea typeface="Calibri"/>
                  <a:cs typeface="Times New Roman"/>
                </a:rPr>
                <a:t>ají jalapeño</a:t>
              </a:r>
              <a:endParaRPr lang="es-EC" sz="1100" dirty="0">
                <a:effectLst/>
                <a:latin typeface="Times New Roman"/>
                <a:ea typeface="Calibri"/>
                <a:cs typeface="Times New Roman"/>
              </a:endParaRPr>
            </a:p>
          </p:txBody>
        </p:sp>
        <p:grpSp>
          <p:nvGrpSpPr>
            <p:cNvPr id="40" name="1413 Grupo"/>
            <p:cNvGrpSpPr/>
            <p:nvPr/>
          </p:nvGrpSpPr>
          <p:grpSpPr>
            <a:xfrm>
              <a:off x="114299" y="542866"/>
              <a:ext cx="1300482" cy="3098862"/>
              <a:chOff x="-1" y="542925"/>
              <a:chExt cx="1300482" cy="3099197"/>
            </a:xfrm>
          </p:grpSpPr>
          <p:grpSp>
            <p:nvGrpSpPr>
              <p:cNvPr id="41" name="1414 Grupo"/>
              <p:cNvGrpSpPr/>
              <p:nvPr/>
            </p:nvGrpSpPr>
            <p:grpSpPr>
              <a:xfrm>
                <a:off x="0" y="2333625"/>
                <a:ext cx="1300480" cy="1308497"/>
                <a:chOff x="0" y="0"/>
                <a:chExt cx="1300480" cy="1447800"/>
              </a:xfrm>
            </p:grpSpPr>
            <p:cxnSp>
              <p:nvCxnSpPr>
                <p:cNvPr id="53" name="52 Conector recto de flecha"/>
                <p:cNvCxnSpPr>
                  <a:cxnSpLocks noChangeShapeType="1"/>
                </p:cNvCxnSpPr>
                <p:nvPr/>
              </p:nvCxnSpPr>
              <p:spPr bwMode="auto">
                <a:xfrm>
                  <a:off x="647700" y="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4" name="53 Rectángulo"/>
                <p:cNvSpPr>
                  <a:spLocks noChangeArrowheads="1"/>
                </p:cNvSpPr>
                <p:nvPr/>
              </p:nvSpPr>
              <p:spPr bwMode="auto">
                <a:xfrm>
                  <a:off x="0" y="1809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Control de calidad</a:t>
                  </a:r>
                </a:p>
              </p:txBody>
            </p:sp>
            <p:cxnSp>
              <p:nvCxnSpPr>
                <p:cNvPr id="55" name="54 Conector recto de flecha"/>
                <p:cNvCxnSpPr>
                  <a:cxnSpLocks noChangeShapeType="1"/>
                </p:cNvCxnSpPr>
                <p:nvPr/>
              </p:nvCxnSpPr>
              <p:spPr bwMode="auto">
                <a:xfrm>
                  <a:off x="647700" y="4286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6" name="55 Rectángulo"/>
                <p:cNvSpPr>
                  <a:spLocks noChangeArrowheads="1"/>
                </p:cNvSpPr>
                <p:nvPr/>
              </p:nvSpPr>
              <p:spPr bwMode="auto">
                <a:xfrm>
                  <a:off x="0" y="590550"/>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Empacado</a:t>
                  </a:r>
                </a:p>
              </p:txBody>
            </p:sp>
            <p:cxnSp>
              <p:nvCxnSpPr>
                <p:cNvPr id="57" name="56 Conector recto de flecha"/>
                <p:cNvCxnSpPr>
                  <a:cxnSpLocks noChangeShapeType="1"/>
                </p:cNvCxnSpPr>
                <p:nvPr/>
              </p:nvCxnSpPr>
              <p:spPr bwMode="auto">
                <a:xfrm>
                  <a:off x="647700" y="838200"/>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8" name="57 Conector recto de flecha"/>
                <p:cNvCxnSpPr>
                  <a:cxnSpLocks noChangeShapeType="1"/>
                </p:cNvCxnSpPr>
                <p:nvPr/>
              </p:nvCxnSpPr>
              <p:spPr bwMode="auto">
                <a:xfrm>
                  <a:off x="647700" y="1266825"/>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58 Rectángulo"/>
                <p:cNvSpPr>
                  <a:spLocks noChangeArrowheads="1"/>
                </p:cNvSpPr>
                <p:nvPr/>
              </p:nvSpPr>
              <p:spPr bwMode="auto">
                <a:xfrm>
                  <a:off x="0" y="1019175"/>
                  <a:ext cx="1300480"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Almacenado</a:t>
                  </a:r>
                </a:p>
              </p:txBody>
            </p:sp>
          </p:grpSp>
          <p:grpSp>
            <p:nvGrpSpPr>
              <p:cNvPr id="42" name="1422 Grupo"/>
              <p:cNvGrpSpPr/>
              <p:nvPr/>
            </p:nvGrpSpPr>
            <p:grpSpPr>
              <a:xfrm>
                <a:off x="-1" y="542925"/>
                <a:ext cx="1300482" cy="1795446"/>
                <a:chOff x="-1" y="542925"/>
                <a:chExt cx="1300482" cy="1795446"/>
              </a:xfrm>
            </p:grpSpPr>
            <p:sp>
              <p:nvSpPr>
                <p:cNvPr id="44" name="43 Rectángulo"/>
                <p:cNvSpPr>
                  <a:spLocks noChangeArrowheads="1"/>
                </p:cNvSpPr>
                <p:nvPr/>
              </p:nvSpPr>
              <p:spPr bwMode="auto">
                <a:xfrm>
                  <a:off x="0" y="542925"/>
                  <a:ext cx="1300479"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dirty="0">
                      <a:effectLst/>
                      <a:latin typeface="Times New Roman"/>
                      <a:ea typeface="Calibri"/>
                      <a:cs typeface="Times New Roman"/>
                    </a:rPr>
                    <a:t>Envasado</a:t>
                  </a:r>
                </a:p>
              </p:txBody>
            </p:sp>
            <p:cxnSp>
              <p:nvCxnSpPr>
                <p:cNvPr id="45" name="44 Conector recto de flecha"/>
                <p:cNvCxnSpPr>
                  <a:cxnSpLocks noChangeShapeType="1"/>
                </p:cNvCxnSpPr>
                <p:nvPr/>
              </p:nvCxnSpPr>
              <p:spPr bwMode="auto">
                <a:xfrm>
                  <a:off x="657798" y="78105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6" name="45 Rectángulo"/>
                <p:cNvSpPr>
                  <a:spLocks noChangeArrowheads="1"/>
                </p:cNvSpPr>
                <p:nvPr/>
              </p:nvSpPr>
              <p:spPr bwMode="auto">
                <a:xfrm>
                  <a:off x="0" y="942976"/>
                  <a:ext cx="1300479" cy="2190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dirty="0">
                      <a:effectLst/>
                      <a:latin typeface="Times New Roman"/>
                      <a:ea typeface="Calibri"/>
                      <a:cs typeface="Times New Roman"/>
                    </a:rPr>
                    <a:t>Llenado</a:t>
                  </a:r>
                </a:p>
              </p:txBody>
            </p:sp>
            <p:cxnSp>
              <p:nvCxnSpPr>
                <p:cNvPr id="47" name="46 Conector recto de flecha"/>
                <p:cNvCxnSpPr>
                  <a:cxnSpLocks noChangeShapeType="1"/>
                </p:cNvCxnSpPr>
                <p:nvPr/>
              </p:nvCxnSpPr>
              <p:spPr bwMode="auto">
                <a:xfrm>
                  <a:off x="657798" y="116205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 name="47 Rectángulo"/>
                <p:cNvSpPr>
                  <a:spLocks noChangeArrowheads="1"/>
                </p:cNvSpPr>
                <p:nvPr/>
              </p:nvSpPr>
              <p:spPr bwMode="auto">
                <a:xfrm>
                  <a:off x="0" y="1323975"/>
                  <a:ext cx="1300479"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Esterilizado</a:t>
                  </a:r>
                </a:p>
              </p:txBody>
            </p:sp>
            <p:cxnSp>
              <p:nvCxnSpPr>
                <p:cNvPr id="49" name="48 Conector recto de flecha"/>
                <p:cNvCxnSpPr>
                  <a:cxnSpLocks noChangeShapeType="1"/>
                </p:cNvCxnSpPr>
                <p:nvPr/>
              </p:nvCxnSpPr>
              <p:spPr bwMode="auto">
                <a:xfrm>
                  <a:off x="657798" y="154305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 name="49 Rectángulo"/>
                <p:cNvSpPr>
                  <a:spLocks noChangeArrowheads="1"/>
                </p:cNvSpPr>
                <p:nvPr/>
              </p:nvSpPr>
              <p:spPr bwMode="auto">
                <a:xfrm>
                  <a:off x="-1" y="1714500"/>
                  <a:ext cx="1300480"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Enfriado</a:t>
                  </a:r>
                </a:p>
              </p:txBody>
            </p:sp>
            <p:cxnSp>
              <p:nvCxnSpPr>
                <p:cNvPr id="51" name="50 Conector recto de flecha"/>
                <p:cNvCxnSpPr>
                  <a:cxnSpLocks noChangeShapeType="1"/>
                </p:cNvCxnSpPr>
                <p:nvPr/>
              </p:nvCxnSpPr>
              <p:spPr bwMode="auto">
                <a:xfrm>
                  <a:off x="657798" y="1943100"/>
                  <a:ext cx="0" cy="163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 name="51 Rectángulo"/>
                <p:cNvSpPr>
                  <a:spLocks noChangeArrowheads="1"/>
                </p:cNvSpPr>
                <p:nvPr/>
              </p:nvSpPr>
              <p:spPr bwMode="auto">
                <a:xfrm>
                  <a:off x="0" y="2114550"/>
                  <a:ext cx="1300481" cy="2238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es-EC" sz="1000">
                      <a:effectLst/>
                      <a:latin typeface="Times New Roman"/>
                      <a:ea typeface="Calibri"/>
                      <a:cs typeface="Times New Roman"/>
                    </a:rPr>
                    <a:t>Etiquetado</a:t>
                  </a:r>
                </a:p>
              </p:txBody>
            </p:sp>
          </p:grpSp>
        </p:grpSp>
      </p:grpSp>
    </p:spTree>
    <p:extLst>
      <p:ext uri="{BB962C8B-B14F-4D97-AF65-F5344CB8AC3E}">
        <p14:creationId xmlns:p14="http://schemas.microsoft.com/office/powerpoint/2010/main" val="261206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938492" y="323588"/>
            <a:ext cx="8596668" cy="1320800"/>
          </a:xfrm>
        </p:spPr>
        <p:txBody>
          <a:bodyPr/>
          <a:lstStyle/>
          <a:p>
            <a:r>
              <a:rPr lang="es-EC" b="1" dirty="0" smtClean="0"/>
              <a:t>MAQUINARIA Y EQUIPO</a:t>
            </a:r>
            <a:endParaRPr lang="es-EC" b="1" dirty="0"/>
          </a:p>
        </p:txBody>
      </p:sp>
      <p:graphicFrame>
        <p:nvGraphicFramePr>
          <p:cNvPr id="5" name="5 Marcador de contenido"/>
          <p:cNvGraphicFramePr>
            <a:graphicFrameLocks noGrp="1"/>
          </p:cNvGraphicFramePr>
          <p:nvPr>
            <p:ph idx="1"/>
            <p:extLst>
              <p:ext uri="{D42A27DB-BD31-4B8C-83A1-F6EECF244321}">
                <p14:modId xmlns:p14="http://schemas.microsoft.com/office/powerpoint/2010/main" val="4239072733"/>
              </p:ext>
            </p:extLst>
          </p:nvPr>
        </p:nvGraphicFramePr>
        <p:xfrm>
          <a:off x="960435" y="1197701"/>
          <a:ext cx="6875626" cy="5073973"/>
        </p:xfrm>
        <a:graphic>
          <a:graphicData uri="http://schemas.openxmlformats.org/drawingml/2006/table">
            <a:tbl>
              <a:tblPr firstRow="1" firstCol="1" bandRow="1">
                <a:tableStyleId>{5C22544A-7EE6-4342-B048-85BDC9FD1C3A}</a:tableStyleId>
              </a:tblPr>
              <a:tblGrid>
                <a:gridCol w="3268410">
                  <a:extLst>
                    <a:ext uri="{9D8B030D-6E8A-4147-A177-3AD203B41FA5}">
                      <a16:colId xmlns:a16="http://schemas.microsoft.com/office/drawing/2014/main" xmlns="" val="20000"/>
                    </a:ext>
                  </a:extLst>
                </a:gridCol>
                <a:gridCol w="3607216">
                  <a:extLst>
                    <a:ext uri="{9D8B030D-6E8A-4147-A177-3AD203B41FA5}">
                      <a16:colId xmlns:a16="http://schemas.microsoft.com/office/drawing/2014/main" xmlns="" val="20001"/>
                    </a:ext>
                  </a:extLst>
                </a:gridCol>
              </a:tblGrid>
              <a:tr h="277873">
                <a:tc>
                  <a:txBody>
                    <a:bodyPr/>
                    <a:lstStyle/>
                    <a:p>
                      <a:pPr algn="ctr">
                        <a:lnSpc>
                          <a:spcPct val="115000"/>
                        </a:lnSpc>
                        <a:spcAft>
                          <a:spcPts val="0"/>
                        </a:spcAft>
                      </a:pPr>
                      <a:r>
                        <a:rPr lang="es-EC" sz="1200" b="1" dirty="0">
                          <a:solidFill>
                            <a:schemeClr val="tx1"/>
                          </a:solidFill>
                          <a:effectLst/>
                        </a:rPr>
                        <a:t>MAQUINARIA Y EQUIPO</a:t>
                      </a:r>
                      <a:endParaRPr lang="es-EC" sz="11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dirty="0">
                          <a:solidFill>
                            <a:schemeClr val="tx1"/>
                          </a:solidFill>
                          <a:effectLst/>
                        </a:rPr>
                        <a:t>CAPACIDAD</a:t>
                      </a:r>
                      <a:endParaRPr lang="es-EC"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7873">
                <a:tc>
                  <a:txBody>
                    <a:bodyPr/>
                    <a:lstStyle/>
                    <a:p>
                      <a:pPr>
                        <a:lnSpc>
                          <a:spcPct val="115000"/>
                        </a:lnSpc>
                        <a:spcAft>
                          <a:spcPts val="0"/>
                        </a:spcAft>
                      </a:pPr>
                      <a:r>
                        <a:rPr lang="es-EC" sz="1200" b="1" kern="1200" baseline="0" dirty="0" smtClean="0">
                          <a:solidFill>
                            <a:schemeClr val="tx1"/>
                          </a:solidFill>
                          <a:effectLst/>
                          <a:latin typeface="+mn-lt"/>
                          <a:ea typeface="+mn-ea"/>
                          <a:cs typeface="+mn-cs"/>
                        </a:rPr>
                        <a:t>2 básculas</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kern="1200" baseline="0" dirty="0" smtClean="0">
                          <a:solidFill>
                            <a:schemeClr val="tx1"/>
                          </a:solidFill>
                          <a:effectLst/>
                          <a:latin typeface="+mn-lt"/>
                          <a:ea typeface="+mn-ea"/>
                          <a:cs typeface="+mn-cs"/>
                        </a:rPr>
                        <a:t>150 </a:t>
                      </a:r>
                      <a:r>
                        <a:rPr lang="es-EC" sz="1200" b="1" kern="1200" baseline="0" dirty="0">
                          <a:solidFill>
                            <a:schemeClr val="tx1"/>
                          </a:solidFill>
                          <a:effectLst/>
                          <a:latin typeface="+mn-lt"/>
                          <a:ea typeface="+mn-ea"/>
                          <a:cs typeface="+mn-cs"/>
                        </a:rPr>
                        <a:t>Kg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77873">
                <a:tc>
                  <a:txBody>
                    <a:bodyPr/>
                    <a:lstStyle/>
                    <a:p>
                      <a:pPr>
                        <a:lnSpc>
                          <a:spcPct val="115000"/>
                        </a:lnSpc>
                        <a:spcAft>
                          <a:spcPts val="0"/>
                        </a:spcAft>
                      </a:pPr>
                      <a:r>
                        <a:rPr lang="es-EC" sz="1200" b="1" kern="1200" baseline="0" dirty="0" smtClean="0">
                          <a:solidFill>
                            <a:schemeClr val="tx1"/>
                          </a:solidFill>
                          <a:effectLst/>
                          <a:latin typeface="+mn-lt"/>
                          <a:ea typeface="+mn-ea"/>
                          <a:cs typeface="+mn-cs"/>
                        </a:rPr>
                        <a:t>1 lavadora por inmersión y aspersión</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kern="1200" baseline="0" dirty="0" smtClean="0">
                          <a:solidFill>
                            <a:schemeClr val="tx1"/>
                          </a:solidFill>
                          <a:effectLst/>
                          <a:latin typeface="+mn-lt"/>
                          <a:ea typeface="+mn-ea"/>
                          <a:cs typeface="+mn-cs"/>
                        </a:rPr>
                        <a:t>150 Kg</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7873">
                <a:tc>
                  <a:txBody>
                    <a:bodyPr/>
                    <a:lstStyle/>
                    <a:p>
                      <a:pPr>
                        <a:lnSpc>
                          <a:spcPct val="115000"/>
                        </a:lnSpc>
                        <a:spcAft>
                          <a:spcPts val="0"/>
                        </a:spcAft>
                      </a:pPr>
                      <a:r>
                        <a:rPr lang="es-EC" sz="1200" b="1" kern="1200" baseline="0" dirty="0" smtClean="0">
                          <a:solidFill>
                            <a:schemeClr val="tx1"/>
                          </a:solidFill>
                          <a:effectLst/>
                          <a:latin typeface="+mn-lt"/>
                          <a:ea typeface="+mn-ea"/>
                          <a:cs typeface="+mn-cs"/>
                        </a:rPr>
                        <a:t>1 despulpadora</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kern="1200" baseline="0" dirty="0" smtClean="0">
                          <a:solidFill>
                            <a:schemeClr val="tx1"/>
                          </a:solidFill>
                          <a:effectLst/>
                          <a:latin typeface="+mn-lt"/>
                          <a:ea typeface="+mn-ea"/>
                          <a:cs typeface="+mn-cs"/>
                        </a:rPr>
                        <a:t>150 Kg/h</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mezcladora</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60 L</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rebanadora</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25 Kg/10 min (150 Kg/h)</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dosificadora volumétrica neumática</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Rendimiento: 10 envases por minuto</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autoclave industrial</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150 L</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8686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dosificadora por pesaje</a:t>
                      </a:r>
                      <a:endParaRPr lang="es-EC" sz="1200" b="1" kern="1200" baseline="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Rendimiento: 10 envases por minuto</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86863">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EC" sz="1200" b="1" kern="1200" baseline="0" dirty="0" smtClean="0">
                          <a:solidFill>
                            <a:schemeClr val="tx1"/>
                          </a:solidFill>
                          <a:effectLst/>
                          <a:latin typeface="+mn-lt"/>
                          <a:ea typeface="+mn-ea"/>
                          <a:cs typeface="+mn-cs"/>
                        </a:rPr>
                        <a:t>1 mesa con 5 cm de profundidad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863">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EC" sz="1200" b="1" kern="1200" baseline="0" dirty="0" smtClean="0">
                          <a:solidFill>
                            <a:schemeClr val="tx1"/>
                          </a:solidFill>
                          <a:effectLst/>
                          <a:latin typeface="+mn-lt"/>
                          <a:ea typeface="+mn-ea"/>
                          <a:cs typeface="+mn-cs"/>
                        </a:rPr>
                        <a:t>1 mesa perforada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162">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tina de enfriamiento</a:t>
                      </a:r>
                      <a:endParaRPr lang="es-EC" sz="1200" b="1" kern="1200" baseline="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mesa estándar</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cuarto frío</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túnel de </a:t>
                      </a:r>
                      <a:r>
                        <a:rPr lang="es-EC" sz="1200" b="1" kern="1200" baseline="0" dirty="0" err="1" smtClean="0">
                          <a:solidFill>
                            <a:schemeClr val="tx1"/>
                          </a:solidFill>
                          <a:effectLst/>
                          <a:latin typeface="+mn-lt"/>
                          <a:ea typeface="+mn-ea"/>
                          <a:cs typeface="+mn-cs"/>
                        </a:rPr>
                        <a:t>termoencogido</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77873">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EC" sz="1200" b="1" kern="1200" baseline="0" dirty="0" smtClean="0">
                          <a:solidFill>
                            <a:schemeClr val="tx1"/>
                          </a:solidFill>
                          <a:effectLst/>
                          <a:latin typeface="+mn-lt"/>
                          <a:ea typeface="+mn-ea"/>
                          <a:cs typeface="+mn-cs"/>
                        </a:rPr>
                        <a:t>1 cocina industrial con 2 quemadores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coche para transportar gavetas y cajas</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277873">
                <a:tc>
                  <a:txBody>
                    <a:bodyPr/>
                    <a:lstStyle/>
                    <a:p>
                      <a:pPr marL="0" algn="l" defTabSz="457200" rtl="0" eaLnBrk="1" latinLnBrk="0" hangingPunct="1">
                        <a:lnSpc>
                          <a:spcPct val="115000"/>
                        </a:lnSpc>
                        <a:spcAft>
                          <a:spcPts val="0"/>
                        </a:spcAft>
                      </a:pPr>
                      <a:r>
                        <a:rPr lang="es-EC" sz="1200" b="1" kern="1200" baseline="0" dirty="0" smtClean="0">
                          <a:solidFill>
                            <a:schemeClr val="tx1"/>
                          </a:solidFill>
                          <a:effectLst/>
                          <a:latin typeface="+mn-lt"/>
                          <a:ea typeface="+mn-ea"/>
                          <a:cs typeface="+mn-cs"/>
                        </a:rPr>
                        <a:t>1 coche para transportar insumos</a:t>
                      </a: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endParaRPr lang="es-EC" sz="1200" b="1" kern="1200" baseline="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pic>
        <p:nvPicPr>
          <p:cNvPr id="6" name="image1.jpeg"/>
          <p:cNvPicPr/>
          <p:nvPr/>
        </p:nvPicPr>
        <p:blipFill rotWithShape="1">
          <a:blip r:embed="rId2" cstate="print"/>
          <a:srcRect l="21116" r="18170"/>
          <a:stretch/>
        </p:blipFill>
        <p:spPr bwMode="auto">
          <a:xfrm>
            <a:off x="8337191" y="4203570"/>
            <a:ext cx="1394176" cy="1755639"/>
          </a:xfrm>
          <a:prstGeom prst="rect">
            <a:avLst/>
          </a:prstGeom>
          <a:ln>
            <a:noFill/>
          </a:ln>
          <a:extLst>
            <a:ext uri="{53640926-AAD7-44D8-BBD7-CCE9431645EC}">
              <a14:shadowObscured xmlns:a14="http://schemas.microsoft.com/office/drawing/2010/main"/>
            </a:ext>
          </a:extLst>
        </p:spPr>
      </p:pic>
      <p:pic>
        <p:nvPicPr>
          <p:cNvPr id="7" name="6 Imagen" descr="D:\POLLO\U\UTN\Décimo\fotos\Anexos\Scan.jpg"/>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1009" t="25940" r="8175" b="31239"/>
          <a:stretch/>
        </p:blipFill>
        <p:spPr bwMode="auto">
          <a:xfrm>
            <a:off x="10498235" y="694481"/>
            <a:ext cx="1293423" cy="3034475"/>
          </a:xfrm>
          <a:prstGeom prst="rect">
            <a:avLst/>
          </a:prstGeom>
          <a:noFill/>
          <a:ln>
            <a:noFill/>
          </a:ln>
          <a:extLst>
            <a:ext uri="{53640926-AAD7-44D8-BBD7-CCE9431645EC}">
              <a14:shadowObscured xmlns:a14="http://schemas.microsoft.com/office/drawing/2010/main"/>
            </a:ext>
          </a:extLst>
        </p:spPr>
      </p:pic>
      <p:pic>
        <p:nvPicPr>
          <p:cNvPr id="8" name="7 Imagen" descr="D:\POLLO\U\UTN\Décimo\Proformas\0002.jpg"/>
          <p:cNvPicPr/>
          <p:nvPr/>
        </p:nvPicPr>
        <p:blipFill rotWithShape="1">
          <a:blip r:embed="rId5" cstate="print">
            <a:extLst>
              <a:ext uri="{28A0092B-C50C-407E-A947-70E740481C1C}">
                <a14:useLocalDpi xmlns:a14="http://schemas.microsoft.com/office/drawing/2010/main" val="0"/>
              </a:ext>
            </a:extLst>
          </a:blip>
          <a:srcRect l="55774" t="35355" r="6576" b="27567"/>
          <a:stretch/>
        </p:blipFill>
        <p:spPr bwMode="auto">
          <a:xfrm>
            <a:off x="8108303" y="1273215"/>
            <a:ext cx="1851951" cy="2455741"/>
          </a:xfrm>
          <a:prstGeom prst="rect">
            <a:avLst/>
          </a:prstGeom>
          <a:noFill/>
          <a:ln>
            <a:noFill/>
          </a:ln>
          <a:extLst>
            <a:ext uri="{53640926-AAD7-44D8-BBD7-CCE9431645EC}">
              <a14:shadowObscured xmlns:a14="http://schemas.microsoft.com/office/drawing/2010/main"/>
            </a:ext>
          </a:extLst>
        </p:spPr>
      </p:pic>
      <p:pic>
        <p:nvPicPr>
          <p:cNvPr id="10" name="9 Imagen" descr="D:\POLLO\U\UTN\Décimo\Proformas\Proforma LESSLYE VENEGAS (Túnel de Termoencogido).jpg"/>
          <p:cNvPicPr/>
          <p:nvPr/>
        </p:nvPicPr>
        <p:blipFill rotWithShape="1">
          <a:blip r:embed="rId6" cstate="print">
            <a:extLst>
              <a:ext uri="{28A0092B-C50C-407E-A947-70E740481C1C}">
                <a14:useLocalDpi xmlns:a14="http://schemas.microsoft.com/office/drawing/2010/main" val="0"/>
              </a:ext>
            </a:extLst>
          </a:blip>
          <a:srcRect l="25608" t="29688" r="40246" b="52021"/>
          <a:stretch/>
        </p:blipFill>
        <p:spPr bwMode="auto">
          <a:xfrm>
            <a:off x="9960254" y="4338753"/>
            <a:ext cx="2141317" cy="1620456"/>
          </a:xfrm>
          <a:prstGeom prst="rect">
            <a:avLst/>
          </a:prstGeom>
          <a:noFill/>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3648"/>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545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468099"/>
            <a:ext cx="8596668" cy="1134753"/>
          </a:xfrm>
        </p:spPr>
        <p:txBody>
          <a:bodyPr/>
          <a:lstStyle/>
          <a:p>
            <a:r>
              <a:rPr lang="es-EC" b="1" dirty="0" smtClean="0"/>
              <a:t>DISEÑO DEL LAYOUT</a:t>
            </a:r>
            <a:endParaRPr lang="es-EC"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08" t="21642" r="11290" b="10634"/>
          <a:stretch/>
        </p:blipFill>
        <p:spPr bwMode="auto">
          <a:xfrm>
            <a:off x="395784" y="1255593"/>
            <a:ext cx="8598654" cy="539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294" t="58535" r="28578" b="19077"/>
          <a:stretch/>
        </p:blipFill>
        <p:spPr bwMode="auto">
          <a:xfrm>
            <a:off x="8284189" y="5131557"/>
            <a:ext cx="3384645" cy="163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8455" t="49021" r="31738" b="23367"/>
          <a:stretch/>
        </p:blipFill>
        <p:spPr bwMode="auto">
          <a:xfrm>
            <a:off x="8707270" y="3029804"/>
            <a:ext cx="2565780" cy="20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200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468099"/>
            <a:ext cx="8596668" cy="1134753"/>
          </a:xfrm>
        </p:spPr>
        <p:txBody>
          <a:bodyPr/>
          <a:lstStyle/>
          <a:p>
            <a:r>
              <a:rPr lang="es-EC" b="1" dirty="0" smtClean="0"/>
              <a:t>DISEÑO DEL LAYOUT</a:t>
            </a:r>
            <a:endParaRPr lang="es-EC" b="1" dirty="0"/>
          </a:p>
        </p:txBody>
      </p:sp>
      <p:pic>
        <p:nvPicPr>
          <p:cNvPr id="6" name="5 Imagen"/>
          <p:cNvPicPr/>
          <p:nvPr/>
        </p:nvPicPr>
        <p:blipFill rotWithShape="1">
          <a:blip r:embed="rId2"/>
          <a:srcRect l="15881" t="31466" r="1891" b="14305"/>
          <a:stretch/>
        </p:blipFill>
        <p:spPr bwMode="auto">
          <a:xfrm>
            <a:off x="2330247" y="1247879"/>
            <a:ext cx="8775511" cy="2437016"/>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l="15312" t="26780" r="2836" b="18658"/>
          <a:stretch/>
        </p:blipFill>
        <p:spPr bwMode="auto">
          <a:xfrm>
            <a:off x="2330247" y="3956157"/>
            <a:ext cx="8775510" cy="2471937"/>
          </a:xfrm>
          <a:prstGeom prst="rect">
            <a:avLst/>
          </a:prstGeom>
          <a:ln>
            <a:noFill/>
          </a:ln>
          <a:extLst>
            <a:ext uri="{53640926-AAD7-44D8-BBD7-CCE9431645EC}">
              <a14:shadowObscured xmlns:a14="http://schemas.microsoft.com/office/drawing/2010/main"/>
            </a:ext>
          </a:extLst>
        </p:spPr>
      </p:pic>
      <p:sp>
        <p:nvSpPr>
          <p:cNvPr id="3" name="2 Rectángulo redondeado"/>
          <p:cNvSpPr/>
          <p:nvPr/>
        </p:nvSpPr>
        <p:spPr>
          <a:xfrm>
            <a:off x="627797" y="1869740"/>
            <a:ext cx="1293018" cy="111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SALSA DE AJÍ</a:t>
            </a:r>
            <a:endParaRPr lang="es-EC" dirty="0">
              <a:solidFill>
                <a:schemeClr val="tx1"/>
              </a:solidFill>
            </a:endParaRPr>
          </a:p>
        </p:txBody>
      </p:sp>
      <p:sp>
        <p:nvSpPr>
          <p:cNvPr id="9" name="8 Rectángulo redondeado"/>
          <p:cNvSpPr/>
          <p:nvPr/>
        </p:nvSpPr>
        <p:spPr>
          <a:xfrm>
            <a:off x="477672" y="4509737"/>
            <a:ext cx="1593268" cy="111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ENCURTIDOS DE AJÍ</a:t>
            </a:r>
            <a:endParaRPr lang="es-EC" dirty="0">
              <a:solidFill>
                <a:schemeClr val="tx1"/>
              </a:solidFill>
            </a:endParaRPr>
          </a:p>
        </p:txBody>
      </p:sp>
    </p:spTree>
    <p:extLst>
      <p:ext uri="{BB962C8B-B14F-4D97-AF65-F5344CB8AC3E}">
        <p14:creationId xmlns:p14="http://schemas.microsoft.com/office/powerpoint/2010/main" val="680209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31872"/>
            <a:ext cx="8596668" cy="1134753"/>
          </a:xfrm>
        </p:spPr>
        <p:txBody>
          <a:bodyPr/>
          <a:lstStyle/>
          <a:p>
            <a:r>
              <a:rPr lang="es-EC" b="1" dirty="0" smtClean="0"/>
              <a:t>DIMENSIONAMIENTO DE LA PLANTA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24485104"/>
              </p:ext>
            </p:extLst>
          </p:nvPr>
        </p:nvGraphicFramePr>
        <p:xfrm>
          <a:off x="1472719" y="1501254"/>
          <a:ext cx="8299079" cy="4957713"/>
        </p:xfrm>
        <a:graphic>
          <a:graphicData uri="http://schemas.openxmlformats.org/drawingml/2006/table">
            <a:tbl>
              <a:tblPr>
                <a:tableStyleId>{5DA37D80-6434-44D0-A028-1B22A696006F}</a:tableStyleId>
              </a:tblPr>
              <a:tblGrid>
                <a:gridCol w="1769445">
                  <a:extLst>
                    <a:ext uri="{9D8B030D-6E8A-4147-A177-3AD203B41FA5}">
                      <a16:colId xmlns:a16="http://schemas.microsoft.com/office/drawing/2014/main" xmlns="" val="20000"/>
                    </a:ext>
                  </a:extLst>
                </a:gridCol>
                <a:gridCol w="4154923">
                  <a:extLst>
                    <a:ext uri="{9D8B030D-6E8A-4147-A177-3AD203B41FA5}">
                      <a16:colId xmlns:a16="http://schemas.microsoft.com/office/drawing/2014/main" xmlns="" val="20001"/>
                    </a:ext>
                  </a:extLst>
                </a:gridCol>
                <a:gridCol w="2374711">
                  <a:extLst>
                    <a:ext uri="{9D8B030D-6E8A-4147-A177-3AD203B41FA5}">
                      <a16:colId xmlns:a16="http://schemas.microsoft.com/office/drawing/2014/main" xmlns="" val="20002"/>
                    </a:ext>
                  </a:extLst>
                </a:gridCol>
              </a:tblGrid>
              <a:tr h="310748">
                <a:tc rowSpan="13">
                  <a:txBody>
                    <a:bodyPr/>
                    <a:lstStyle/>
                    <a:p>
                      <a:pPr algn="ctr" fontAlgn="ctr"/>
                      <a:r>
                        <a:rPr lang="es-EC" sz="1800" u="none" strike="noStrike" dirty="0" smtClean="0">
                          <a:effectLst/>
                        </a:rPr>
                        <a:t>CONSTRUCCIÓN </a:t>
                      </a:r>
                      <a:endParaRPr lang="es-EC" sz="1800" u="none" strike="noStrike" dirty="0">
                        <a:effectLst/>
                      </a:endParaRPr>
                    </a:p>
                    <a:p>
                      <a:pPr algn="ctr" fontAlgn="ctr"/>
                      <a:r>
                        <a:rPr lang="es-EC" sz="1800" u="none" strike="noStrike" dirty="0" smtClean="0">
                          <a:effectLst/>
                        </a:rPr>
                        <a:t>307,25</a:t>
                      </a:r>
                      <a:r>
                        <a:rPr lang="es-EC" sz="1800" u="none" strike="noStrike" baseline="0" dirty="0" smtClean="0">
                          <a:effectLst/>
                        </a:rPr>
                        <a:t> </a:t>
                      </a:r>
                      <a:r>
                        <a:rPr lang="es-EC" sz="1800" u="none" strike="noStrike" dirty="0" smtClean="0">
                          <a:effectLst/>
                        </a:rPr>
                        <a:t>m²</a:t>
                      </a:r>
                      <a:endParaRPr lang="es-EC" sz="1800" b="1" i="0" u="none" strike="noStrike" dirty="0">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2000" b="1" u="none" strike="noStrike" dirty="0" smtClean="0">
                          <a:effectLst/>
                        </a:rPr>
                        <a:t>ÁREAS DE LA PLANTA</a:t>
                      </a:r>
                      <a:endParaRPr lang="es-EC" sz="2000" b="1" i="0" u="none" strike="noStrike" dirty="0" smtClean="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s-EC" sz="2000" b="1" u="none" strike="noStrike" dirty="0">
                          <a:effectLst/>
                        </a:rPr>
                        <a:t>SUPERFICIE </a:t>
                      </a:r>
                      <a:r>
                        <a:rPr lang="es-EC" sz="2000" b="1" u="none" strike="noStrike" dirty="0" smtClean="0">
                          <a:effectLst/>
                        </a:rPr>
                        <a:t>(m²)</a:t>
                      </a:r>
                      <a:endParaRPr lang="es-EC" sz="20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xmlns="" val="10000"/>
                  </a:ext>
                </a:extLst>
              </a:tr>
              <a:tr h="528737">
                <a:tc vMerge="1">
                  <a:txBody>
                    <a:bodyPr/>
                    <a:lstStyle/>
                    <a:p>
                      <a:endParaRPr lang="es-EC"/>
                    </a:p>
                  </a:txBody>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EC" sz="1700" u="none" strike="noStrike" kern="1200" dirty="0" smtClean="0">
                          <a:solidFill>
                            <a:schemeClr val="tx1"/>
                          </a:solidFill>
                          <a:effectLst/>
                          <a:latin typeface="+mn-lt"/>
                          <a:ea typeface="+mn-ea"/>
                          <a:cs typeface="+mn-cs"/>
                        </a:rPr>
                        <a:t> Área          de          recepción       </a:t>
                      </a:r>
                      <a:r>
                        <a:rPr lang="es-EC" sz="1700" u="none" strike="noStrike" kern="1200" baseline="0" dirty="0" smtClean="0">
                          <a:solidFill>
                            <a:schemeClr val="tx1"/>
                          </a:solidFill>
                          <a:effectLst/>
                          <a:latin typeface="+mn-lt"/>
                          <a:ea typeface="+mn-ea"/>
                          <a:cs typeface="+mn-cs"/>
                        </a:rPr>
                        <a:t> y</a:t>
                      </a:r>
                    </a:p>
                    <a:p>
                      <a:pPr marL="0" marR="0" indent="0" algn="just" defTabSz="457200" rtl="0" eaLnBrk="1" fontAlgn="ctr" latinLnBrk="0" hangingPunct="1">
                        <a:lnSpc>
                          <a:spcPct val="100000"/>
                        </a:lnSpc>
                        <a:spcBef>
                          <a:spcPts val="0"/>
                        </a:spcBef>
                        <a:spcAft>
                          <a:spcPts val="0"/>
                        </a:spcAft>
                        <a:buClrTx/>
                        <a:buSzTx/>
                        <a:buFontTx/>
                        <a:buNone/>
                        <a:tabLst/>
                        <a:defRPr/>
                      </a:pPr>
                      <a:r>
                        <a:rPr lang="es-EC" sz="1700" u="none" strike="noStrike" kern="1200" baseline="0" dirty="0" smtClean="0">
                          <a:solidFill>
                            <a:schemeClr val="tx1"/>
                          </a:solidFill>
                          <a:effectLst/>
                          <a:latin typeface="+mn-lt"/>
                          <a:ea typeface="+mn-ea"/>
                          <a:cs typeface="+mn-cs"/>
                        </a:rPr>
                        <a:t> acondicionamiento de materia prima.</a:t>
                      </a:r>
                      <a:endParaRPr lang="es-EC" sz="1700" u="none" strike="noStrike" kern="1200" dirty="0" smtClean="0">
                        <a:solidFill>
                          <a:schemeClr val="tx1"/>
                        </a:solidFill>
                        <a:effectLst/>
                        <a:latin typeface="+mn-lt"/>
                        <a:ea typeface="+mn-ea"/>
                        <a:cs typeface="+mn-cs"/>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37,00</a:t>
                      </a:r>
                      <a:endParaRPr lang="es-EC" sz="1700" b="0" i="0" u="none" strike="noStrike" dirty="0" smtClean="0">
                        <a:solidFill>
                          <a:srgbClr val="000000"/>
                        </a:solidFill>
                        <a:effectLst/>
                        <a:latin typeface="Calibri"/>
                      </a:endParaRPr>
                    </a:p>
                  </a:txBody>
                  <a:tcPr marL="9525" marR="9525" marT="9525" marB="0" anchor="ctr"/>
                </a:tc>
              </a:tr>
              <a:tr h="400775">
                <a:tc vMerge="1">
                  <a:txBody>
                    <a:bodyPr/>
                    <a:lstStyle/>
                    <a:p>
                      <a:endParaRPr lang="es-EC"/>
                    </a:p>
                  </a:txBody>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EC" sz="1700" u="none" strike="noStrike" kern="1200" dirty="0" smtClean="0">
                          <a:solidFill>
                            <a:schemeClr val="tx1"/>
                          </a:solidFill>
                          <a:effectLst/>
                          <a:latin typeface="+mn-lt"/>
                          <a:ea typeface="+mn-ea"/>
                          <a:cs typeface="+mn-cs"/>
                        </a:rPr>
                        <a:t> Área</a:t>
                      </a:r>
                      <a:r>
                        <a:rPr lang="es-EC" sz="1700" u="none" strike="noStrike" kern="1200" baseline="0" dirty="0" smtClean="0">
                          <a:solidFill>
                            <a:schemeClr val="tx1"/>
                          </a:solidFill>
                          <a:effectLst/>
                          <a:latin typeface="+mn-lt"/>
                          <a:ea typeface="+mn-ea"/>
                          <a:cs typeface="+mn-cs"/>
                        </a:rPr>
                        <a:t> de producción</a:t>
                      </a:r>
                      <a:endParaRPr lang="es-EC" sz="1700" u="none" strike="noStrike" kern="1200" dirty="0" smtClean="0">
                        <a:solidFill>
                          <a:schemeClr val="tx1"/>
                        </a:solidFill>
                        <a:effectLst/>
                        <a:latin typeface="+mn-lt"/>
                        <a:ea typeface="+mn-ea"/>
                        <a:cs typeface="+mn-cs"/>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64,46</a:t>
                      </a:r>
                      <a:endParaRPr lang="es-EC" sz="1700" b="0" i="0" u="none" strike="noStrike" dirty="0" smtClean="0">
                        <a:solidFill>
                          <a:srgbClr val="000000"/>
                        </a:solidFill>
                        <a:effectLst/>
                        <a:latin typeface="Calibri"/>
                      </a:endParaRPr>
                    </a:p>
                  </a:txBody>
                  <a:tcPr marL="9525" marR="9525" marT="9525" marB="0" anchor="ctr"/>
                </a:tc>
              </a:tr>
              <a:tr h="400775">
                <a:tc vMerge="1">
                  <a:txBody>
                    <a:bodyPr/>
                    <a:lstStyle/>
                    <a:p>
                      <a:endParaRPr lang="es-EC"/>
                    </a:p>
                  </a:txBody>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EC" sz="1700" u="none" strike="noStrike" kern="1200" dirty="0" smtClean="0">
                          <a:solidFill>
                            <a:schemeClr val="tx1"/>
                          </a:solidFill>
                          <a:effectLst/>
                          <a:latin typeface="+mn-lt"/>
                          <a:ea typeface="+mn-ea"/>
                          <a:cs typeface="+mn-cs"/>
                        </a:rPr>
                        <a:t> Área de control de calidad</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10,38</a:t>
                      </a:r>
                      <a:endParaRPr lang="es-EC" sz="1700" b="0" i="0" u="none" strike="noStrike" dirty="0" smtClean="0">
                        <a:solidFill>
                          <a:srgbClr val="000000"/>
                        </a:solidFill>
                        <a:effectLst/>
                        <a:latin typeface="Calibri"/>
                      </a:endParaRPr>
                    </a:p>
                  </a:txBody>
                  <a:tcPr marL="9525" marR="9525" marT="9525" marB="0" anchor="ctr"/>
                </a:tc>
              </a:tr>
              <a:tr h="400775">
                <a:tc vMerge="1">
                  <a:txBody>
                    <a:bodyPr/>
                    <a:lstStyle/>
                    <a:p>
                      <a:endParaRPr lang="es-EC"/>
                    </a:p>
                  </a:txBody>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EC" sz="1700" u="none" strike="noStrike" kern="1200" dirty="0" smtClean="0">
                          <a:solidFill>
                            <a:schemeClr val="tx1"/>
                          </a:solidFill>
                          <a:effectLst/>
                          <a:latin typeface="+mn-lt"/>
                          <a:ea typeface="+mn-ea"/>
                          <a:cs typeface="+mn-cs"/>
                        </a:rPr>
                        <a:t> Bodeg</a:t>
                      </a:r>
                      <a:r>
                        <a:rPr lang="es-EC" sz="1700" u="none" strike="noStrike" kern="1200" baseline="0" dirty="0" smtClean="0">
                          <a:solidFill>
                            <a:schemeClr val="tx1"/>
                          </a:solidFill>
                          <a:effectLst/>
                          <a:latin typeface="+mn-lt"/>
                          <a:ea typeface="+mn-ea"/>
                          <a:cs typeface="+mn-cs"/>
                        </a:rPr>
                        <a:t>a de i</a:t>
                      </a:r>
                      <a:r>
                        <a:rPr lang="es-EC" sz="1700" u="none" strike="noStrike" kern="1200" dirty="0" smtClean="0">
                          <a:solidFill>
                            <a:schemeClr val="tx1"/>
                          </a:solidFill>
                          <a:effectLst/>
                          <a:latin typeface="+mn-lt"/>
                          <a:ea typeface="+mn-ea"/>
                          <a:cs typeface="+mn-cs"/>
                        </a:rPr>
                        <a:t>nsumos</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15,77</a:t>
                      </a:r>
                      <a:endParaRPr lang="es-EC" sz="1700" b="0" i="0" u="none" strike="noStrike" dirty="0" smtClean="0">
                        <a:solidFill>
                          <a:srgbClr val="000000"/>
                        </a:solidFill>
                        <a:effectLst/>
                        <a:latin typeface="Calibri"/>
                      </a:endParaRPr>
                    </a:p>
                  </a:txBody>
                  <a:tcPr marL="9525" marR="9525" marT="9525" marB="0" anchor="ctr"/>
                </a:tc>
              </a:tr>
              <a:tr h="400775">
                <a:tc vMerge="1">
                  <a:txBody>
                    <a:bodyPr/>
                    <a:lstStyle/>
                    <a:p>
                      <a:endParaRPr lang="es-EC"/>
                    </a:p>
                  </a:txBody>
                  <a:tcPr/>
                </a:tc>
                <a:tc>
                  <a:txBody>
                    <a:bodyPr/>
                    <a:lstStyle/>
                    <a:p>
                      <a:pPr algn="just" fontAlgn="ctr"/>
                      <a:r>
                        <a:rPr lang="es-EC" sz="1700" u="none" strike="noStrike" kern="1200" dirty="0" smtClean="0">
                          <a:solidFill>
                            <a:schemeClr val="tx1"/>
                          </a:solidFill>
                          <a:effectLst/>
                          <a:latin typeface="+mn-lt"/>
                          <a:ea typeface="+mn-ea"/>
                          <a:cs typeface="+mn-cs"/>
                        </a:rPr>
                        <a:t> Bodega de material de envasado</a:t>
                      </a:r>
                      <a:endParaRPr lang="es-ES" sz="1700" b="0" i="0" u="none" strike="noStrike" dirty="0">
                        <a:solidFill>
                          <a:srgbClr val="000000"/>
                        </a:solidFill>
                        <a:effectLst/>
                        <a:latin typeface="Times New Roman"/>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24,07</a:t>
                      </a:r>
                      <a:endParaRPr lang="es-EC" sz="1700" b="0" i="0" u="none" strike="noStrike" dirty="0" smtClean="0">
                        <a:solidFill>
                          <a:srgbClr val="000000"/>
                        </a:solidFill>
                        <a:effectLst/>
                        <a:latin typeface="Calibri"/>
                      </a:endParaRPr>
                    </a:p>
                  </a:txBody>
                  <a:tcPr marL="9525" marR="9525" marT="9525" marB="0" anchor="ctr"/>
                </a:tc>
              </a:tr>
              <a:tr h="400775">
                <a:tc vMerge="1">
                  <a:txBody>
                    <a:bodyPr/>
                    <a:lstStyle/>
                    <a:p>
                      <a:endParaRPr lang="es-EC"/>
                    </a:p>
                  </a:txBody>
                  <a:tcPr/>
                </a:tc>
                <a:tc>
                  <a:txBody>
                    <a:bodyPr/>
                    <a:lstStyle/>
                    <a:p>
                      <a:pPr algn="just" fontAlgn="ctr"/>
                      <a:r>
                        <a:rPr lang="es-EC" sz="1700" u="none" strike="noStrike" kern="1200" dirty="0" smtClean="0">
                          <a:solidFill>
                            <a:schemeClr val="tx1"/>
                          </a:solidFill>
                          <a:effectLst/>
                          <a:latin typeface="+mn-lt"/>
                          <a:ea typeface="+mn-ea"/>
                          <a:cs typeface="+mn-cs"/>
                        </a:rPr>
                        <a:t> Bodega producto terminado</a:t>
                      </a:r>
                      <a:endParaRPr lang="es-ES" sz="1700" b="0" i="0" u="none" strike="noStrike" dirty="0">
                        <a:solidFill>
                          <a:srgbClr val="000000"/>
                        </a:solidFill>
                        <a:effectLst/>
                        <a:latin typeface="Times New Roman"/>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30,16</a:t>
                      </a:r>
                      <a:endParaRPr lang="es-EC" sz="1700" b="0" i="0" u="none" strike="noStrike" dirty="0" smtClean="0">
                        <a:solidFill>
                          <a:srgbClr val="000000"/>
                        </a:solidFill>
                        <a:effectLst/>
                        <a:latin typeface="Calibri"/>
                      </a:endParaRPr>
                    </a:p>
                  </a:txBody>
                  <a:tcPr marL="9525" marR="9525" marT="9525" marB="0" anchor="ctr"/>
                </a:tc>
              </a:tr>
              <a:tr h="400775">
                <a:tc vMerge="1">
                  <a:txBody>
                    <a:bodyPr/>
                    <a:lstStyle/>
                    <a:p>
                      <a:endParaRPr lang="es-EC"/>
                    </a:p>
                  </a:txBody>
                  <a:tcPr/>
                </a:tc>
                <a:tc>
                  <a:txBody>
                    <a:bodyPr/>
                    <a:lstStyle/>
                    <a:p>
                      <a:pPr algn="just" fontAlgn="ctr"/>
                      <a:r>
                        <a:rPr lang="es-ES" sz="1700" b="0" i="0" u="none" strike="noStrike" dirty="0" smtClean="0">
                          <a:solidFill>
                            <a:srgbClr val="000000"/>
                          </a:solidFill>
                          <a:effectLst/>
                          <a:latin typeface="Times New Roman"/>
                        </a:rPr>
                        <a:t> </a:t>
                      </a:r>
                      <a:r>
                        <a:rPr lang="es-ES" sz="1700" u="none" strike="noStrike" kern="1200" dirty="0" smtClean="0">
                          <a:solidFill>
                            <a:schemeClr val="tx1"/>
                          </a:solidFill>
                          <a:effectLst/>
                          <a:latin typeface="+mn-lt"/>
                          <a:ea typeface="+mn-ea"/>
                          <a:cs typeface="+mn-cs"/>
                        </a:rPr>
                        <a:t>Área de empaque</a:t>
                      </a:r>
                      <a:endParaRPr lang="es-ES" sz="1700" u="none" strike="noStrike" kern="1200" dirty="0">
                        <a:solidFill>
                          <a:schemeClr val="tx1"/>
                        </a:solidFill>
                        <a:effectLst/>
                        <a:latin typeface="+mn-lt"/>
                        <a:ea typeface="+mn-ea"/>
                        <a:cs typeface="+mn-cs"/>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700" u="none" strike="noStrike" dirty="0" smtClean="0">
                          <a:effectLst/>
                        </a:rPr>
                        <a:t>19,43</a:t>
                      </a:r>
                      <a:endParaRPr lang="es-EC" sz="1700" b="0" i="0" u="none" strike="noStrike" dirty="0" smtClean="0">
                        <a:solidFill>
                          <a:srgbClr val="000000"/>
                        </a:solidFill>
                        <a:effectLst/>
                        <a:latin typeface="Calibri"/>
                      </a:endParaRPr>
                    </a:p>
                  </a:txBody>
                  <a:tcPr marL="9525" marR="9525" marT="9525" marB="0" anchor="ctr"/>
                </a:tc>
              </a:tr>
              <a:tr h="326286">
                <a:tc vMerge="1">
                  <a:txBody>
                    <a:bodyPr/>
                    <a:lstStyle/>
                    <a:p>
                      <a:endParaRPr lang="es-EC" dirty="0"/>
                    </a:p>
                  </a:txBody>
                  <a:tcPr/>
                </a:tc>
                <a:tc>
                  <a:txBody>
                    <a:bodyPr/>
                    <a:lstStyle/>
                    <a:p>
                      <a:pPr algn="just" fontAlgn="ctr"/>
                      <a:r>
                        <a:rPr lang="es-ES" sz="1700" u="none" strike="noStrike" dirty="0" smtClean="0">
                          <a:effectLst/>
                        </a:rPr>
                        <a:t> Área administrativa y técnica</a:t>
                      </a:r>
                      <a:endParaRPr lang="es-ES" sz="1700" b="0" i="0" u="none" strike="noStrike" dirty="0">
                        <a:solidFill>
                          <a:srgbClr val="000000"/>
                        </a:solidFill>
                        <a:effectLst/>
                        <a:latin typeface="Times New Roman"/>
                      </a:endParaRPr>
                    </a:p>
                  </a:txBody>
                  <a:tcPr marL="9525" marR="9525" marT="9525" marB="0" anchor="ctr"/>
                </a:tc>
                <a:tc>
                  <a:txBody>
                    <a:bodyPr/>
                    <a:lstStyle/>
                    <a:p>
                      <a:pPr algn="ctr" fontAlgn="b"/>
                      <a:r>
                        <a:rPr lang="es-EC" sz="1700" u="none" strike="noStrike" dirty="0" smtClean="0">
                          <a:effectLst/>
                        </a:rPr>
                        <a:t>51,60</a:t>
                      </a:r>
                      <a:endParaRPr lang="es-EC" sz="17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359917">
                <a:tc vMerge="1">
                  <a:txBody>
                    <a:bodyPr/>
                    <a:lstStyle/>
                    <a:p>
                      <a:endParaRPr lang="es-EC"/>
                    </a:p>
                  </a:txBody>
                  <a:tcPr/>
                </a:tc>
                <a:tc>
                  <a:txBody>
                    <a:bodyPr/>
                    <a:lstStyle/>
                    <a:p>
                      <a:pPr marL="0" algn="just" defTabSz="457200" rtl="0" eaLnBrk="1" fontAlgn="ctr" latinLnBrk="0" hangingPunct="1"/>
                      <a:r>
                        <a:rPr lang="es-EC" sz="1700" u="none" strike="noStrike" kern="1200" dirty="0" smtClean="0">
                          <a:solidFill>
                            <a:schemeClr val="tx1"/>
                          </a:solidFill>
                          <a:effectLst/>
                          <a:latin typeface="+mn-lt"/>
                          <a:ea typeface="+mn-ea"/>
                          <a:cs typeface="+mn-cs"/>
                        </a:rPr>
                        <a:t> Área </a:t>
                      </a:r>
                      <a:r>
                        <a:rPr lang="es-EC" sz="1700" u="none" strike="noStrike" kern="1200" dirty="0">
                          <a:solidFill>
                            <a:schemeClr val="tx1"/>
                          </a:solidFill>
                          <a:effectLst/>
                          <a:latin typeface="+mn-lt"/>
                          <a:ea typeface="+mn-ea"/>
                          <a:cs typeface="+mn-cs"/>
                        </a:rPr>
                        <a:t>de </a:t>
                      </a:r>
                      <a:r>
                        <a:rPr lang="es-EC" sz="1700" u="none" strike="noStrike" kern="1200" dirty="0" smtClean="0">
                          <a:solidFill>
                            <a:schemeClr val="tx1"/>
                          </a:solidFill>
                          <a:effectLst/>
                          <a:latin typeface="+mn-lt"/>
                          <a:ea typeface="+mn-ea"/>
                          <a:cs typeface="+mn-cs"/>
                        </a:rPr>
                        <a:t>circulación de vehículos </a:t>
                      </a:r>
                      <a:endParaRPr lang="es-EC" sz="1700" u="none" strike="noStrike" kern="1200" dirty="0">
                        <a:solidFill>
                          <a:schemeClr val="tx1"/>
                        </a:solidFill>
                        <a:effectLst/>
                        <a:latin typeface="+mn-lt"/>
                        <a:ea typeface="+mn-ea"/>
                        <a:cs typeface="+mn-cs"/>
                      </a:endParaRPr>
                    </a:p>
                  </a:txBody>
                  <a:tcPr marL="9525" marR="9525" marT="9525" marB="0" anchor="ctr"/>
                </a:tc>
                <a:tc>
                  <a:txBody>
                    <a:bodyPr/>
                    <a:lstStyle/>
                    <a:p>
                      <a:pPr algn="ctr" fontAlgn="b"/>
                      <a:r>
                        <a:rPr lang="es-EC" sz="1700" u="none" strike="noStrike" dirty="0" smtClean="0">
                          <a:effectLst/>
                        </a:rPr>
                        <a:t>270,00</a:t>
                      </a:r>
                      <a:endParaRPr lang="es-EC" sz="17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326286">
                <a:tc vMerge="1">
                  <a:txBody>
                    <a:bodyPr/>
                    <a:lstStyle/>
                    <a:p>
                      <a:endParaRPr lang="es-EC"/>
                    </a:p>
                  </a:txBody>
                  <a:tcPr/>
                </a:tc>
                <a:tc>
                  <a:txBody>
                    <a:bodyPr/>
                    <a:lstStyle/>
                    <a:p>
                      <a:pPr algn="l" fontAlgn="b"/>
                      <a:r>
                        <a:rPr lang="es-ES" sz="1700" b="0" i="0" u="none" strike="noStrike" dirty="0" smtClean="0">
                          <a:solidFill>
                            <a:schemeClr val="tx1"/>
                          </a:solidFill>
                          <a:effectLst/>
                          <a:latin typeface="+mn-lt"/>
                        </a:rPr>
                        <a:t> Parqueadero</a:t>
                      </a:r>
                      <a:endParaRPr lang="es-ES" sz="1700" b="0" i="0" u="none" strike="noStrike" dirty="0">
                        <a:solidFill>
                          <a:srgbClr val="000000"/>
                        </a:solidFill>
                        <a:effectLst/>
                        <a:latin typeface="Times New Roman"/>
                      </a:endParaRPr>
                    </a:p>
                  </a:txBody>
                  <a:tcPr marL="9525" marR="9525" marT="9525" marB="0" anchor="ctr"/>
                </a:tc>
                <a:tc>
                  <a:txBody>
                    <a:bodyPr/>
                    <a:lstStyle/>
                    <a:p>
                      <a:pPr algn="ctr" fontAlgn="b"/>
                      <a:r>
                        <a:rPr lang="es-EC" sz="1700" u="none" strike="noStrike" dirty="0" smtClean="0">
                          <a:effectLst/>
                        </a:rPr>
                        <a:t>35,00</a:t>
                      </a:r>
                      <a:endParaRPr lang="es-EC" sz="17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326286">
                <a:tc vMerge="1">
                  <a:txBody>
                    <a:bodyPr/>
                    <a:lstStyle/>
                    <a:p>
                      <a:endParaRPr lang="es-EC"/>
                    </a:p>
                  </a:txBody>
                  <a:tcPr/>
                </a:tc>
                <a:tc>
                  <a:txBody>
                    <a:bodyPr/>
                    <a:lstStyle/>
                    <a:p>
                      <a:pPr algn="just" fontAlgn="ctr"/>
                      <a:r>
                        <a:rPr lang="es-ES" sz="1700" u="none" strike="noStrike" dirty="0" smtClean="0">
                          <a:effectLst/>
                        </a:rPr>
                        <a:t> Baterías sanitarias y vestidores</a:t>
                      </a:r>
                      <a:endParaRPr lang="es-ES" sz="1700" b="0" i="0" u="none" strike="noStrike" dirty="0">
                        <a:solidFill>
                          <a:srgbClr val="000000"/>
                        </a:solidFill>
                        <a:effectLst/>
                        <a:latin typeface="Times New Roman"/>
                      </a:endParaRPr>
                    </a:p>
                  </a:txBody>
                  <a:tcPr marL="9525" marR="9525" marT="9525" marB="0" anchor="ctr"/>
                </a:tc>
                <a:tc>
                  <a:txBody>
                    <a:bodyPr/>
                    <a:lstStyle/>
                    <a:p>
                      <a:pPr algn="ctr" fontAlgn="b"/>
                      <a:r>
                        <a:rPr lang="es-EC" sz="1700" u="none" strike="noStrike" dirty="0" smtClean="0">
                          <a:effectLst/>
                        </a:rPr>
                        <a:t>11,55</a:t>
                      </a:r>
                      <a:endParaRPr lang="es-EC" sz="17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r h="371226">
                <a:tc vMerge="1">
                  <a:txBody>
                    <a:bodyPr/>
                    <a:lstStyle/>
                    <a:p>
                      <a:endParaRPr lang="es-EC"/>
                    </a:p>
                  </a:txBody>
                  <a:tcPr/>
                </a:tc>
                <a:tc>
                  <a:txBody>
                    <a:bodyPr/>
                    <a:lstStyle/>
                    <a:p>
                      <a:pPr algn="l" fontAlgn="b"/>
                      <a:r>
                        <a:rPr lang="es-EC" sz="1700" u="none" strike="noStrike" dirty="0" smtClean="0">
                          <a:effectLst/>
                        </a:rPr>
                        <a:t> Bodega</a:t>
                      </a:r>
                      <a:r>
                        <a:rPr lang="es-EC" sz="1700" u="none" strike="noStrike" baseline="0" dirty="0" smtClean="0">
                          <a:effectLst/>
                        </a:rPr>
                        <a:t> de herramientas</a:t>
                      </a:r>
                      <a:endParaRPr lang="es-EC" sz="1700" b="0" i="0" u="none" strike="noStrike" dirty="0">
                        <a:solidFill>
                          <a:srgbClr val="000000"/>
                        </a:solidFill>
                        <a:effectLst/>
                        <a:latin typeface="Times New Roman"/>
                      </a:endParaRPr>
                    </a:p>
                  </a:txBody>
                  <a:tcPr marL="9525" marR="9525" marT="9525" marB="0" anchor="ctr"/>
                </a:tc>
                <a:tc>
                  <a:txBody>
                    <a:bodyPr/>
                    <a:lstStyle/>
                    <a:p>
                      <a:pPr algn="ctr" fontAlgn="b"/>
                      <a:r>
                        <a:rPr lang="es-EC" sz="1700" u="none" strike="noStrike" dirty="0" smtClean="0">
                          <a:effectLst/>
                        </a:rPr>
                        <a:t>7,70</a:t>
                      </a:r>
                      <a:endParaRPr lang="es-EC" sz="17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6852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5287" y="367553"/>
            <a:ext cx="8596668" cy="1320800"/>
          </a:xfrm>
        </p:spPr>
        <p:txBody>
          <a:bodyPr/>
          <a:lstStyle/>
          <a:p>
            <a:r>
              <a:rPr lang="es-EC" b="1" dirty="0" smtClean="0"/>
              <a:t>PLANOS ARQUITECTÓNICOS</a:t>
            </a:r>
            <a:endParaRPr lang="es-EC"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05" t="16604" r="2124" b="8209"/>
          <a:stretch/>
        </p:blipFill>
        <p:spPr bwMode="auto">
          <a:xfrm>
            <a:off x="859809" y="1066597"/>
            <a:ext cx="10372298" cy="55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591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ESTUDIO FINANCIERO</a:t>
            </a:r>
            <a:endParaRPr lang="es-EC" b="1" dirty="0"/>
          </a:p>
        </p:txBody>
      </p:sp>
      <p:sp>
        <p:nvSpPr>
          <p:cNvPr id="3" name="2 Marcador de contenido"/>
          <p:cNvSpPr>
            <a:spLocks noGrp="1"/>
          </p:cNvSpPr>
          <p:nvPr>
            <p:ph idx="1"/>
          </p:nvPr>
        </p:nvSpPr>
        <p:spPr>
          <a:xfrm>
            <a:off x="760461" y="1519321"/>
            <a:ext cx="2327123" cy="618237"/>
          </a:xfrm>
        </p:spPr>
        <p:txBody>
          <a:bodyPr>
            <a:noAutofit/>
          </a:bodyPr>
          <a:lstStyle/>
          <a:p>
            <a:r>
              <a:rPr lang="es-EC" sz="2400" dirty="0" smtClean="0"/>
              <a:t>INVERSIONES</a:t>
            </a:r>
            <a:endParaRPr lang="es-EC" sz="2400" dirty="0"/>
          </a:p>
        </p:txBody>
      </p:sp>
      <p:graphicFrame>
        <p:nvGraphicFramePr>
          <p:cNvPr id="4" name="3 Tabla"/>
          <p:cNvGraphicFramePr>
            <a:graphicFrameLocks noGrp="1"/>
          </p:cNvGraphicFramePr>
          <p:nvPr>
            <p:extLst>
              <p:ext uri="{D42A27DB-BD31-4B8C-83A1-F6EECF244321}">
                <p14:modId xmlns:p14="http://schemas.microsoft.com/office/powerpoint/2010/main" val="3236453322"/>
              </p:ext>
            </p:extLst>
          </p:nvPr>
        </p:nvGraphicFramePr>
        <p:xfrm>
          <a:off x="941295" y="2330281"/>
          <a:ext cx="5720762" cy="3975515"/>
        </p:xfrm>
        <a:graphic>
          <a:graphicData uri="http://schemas.openxmlformats.org/drawingml/2006/table">
            <a:tbl>
              <a:tblPr>
                <a:tableStyleId>{5DA37D80-6434-44D0-A028-1B22A696006F}</a:tableStyleId>
              </a:tblPr>
              <a:tblGrid>
                <a:gridCol w="2272836"/>
                <a:gridCol w="1027292"/>
                <a:gridCol w="1351623"/>
                <a:gridCol w="1069011"/>
              </a:tblGrid>
              <a:tr h="541953">
                <a:tc>
                  <a:txBody>
                    <a:bodyPr/>
                    <a:lstStyle/>
                    <a:p>
                      <a:pPr algn="ctr" fontAlgn="ctr"/>
                      <a:r>
                        <a:rPr lang="es-EC" sz="1300" b="1" u="none" strike="noStrike" dirty="0" smtClean="0">
                          <a:effectLst/>
                        </a:rPr>
                        <a:t>RUBROS</a:t>
                      </a:r>
                      <a:endParaRPr lang="es-EC" sz="1300" b="1" i="0" u="none" strike="noStrike" dirty="0">
                        <a:solidFill>
                          <a:srgbClr val="000000"/>
                        </a:solidFill>
                        <a:effectLst/>
                        <a:latin typeface="Times New Roman"/>
                      </a:endParaRPr>
                    </a:p>
                  </a:txBody>
                  <a:tcPr marL="0" marR="0" marT="0" marB="0" anchor="ctr">
                    <a:solidFill>
                      <a:schemeClr val="accent2">
                        <a:lumMod val="60000"/>
                        <a:lumOff val="40000"/>
                      </a:schemeClr>
                    </a:solidFill>
                  </a:tcPr>
                </a:tc>
                <a:tc>
                  <a:txBody>
                    <a:bodyPr/>
                    <a:lstStyle/>
                    <a:p>
                      <a:pPr algn="ctr" fontAlgn="ctr"/>
                      <a:r>
                        <a:rPr lang="es-EC" sz="1300" b="1" u="none" strike="noStrike" dirty="0">
                          <a:effectLst/>
                        </a:rPr>
                        <a:t>CFN </a:t>
                      </a:r>
                      <a:endParaRPr lang="es-EC" sz="1300" b="1" u="none" strike="noStrike" dirty="0" smtClean="0">
                        <a:effectLst/>
                      </a:endParaRPr>
                    </a:p>
                    <a:p>
                      <a:pPr algn="ctr" fontAlgn="ctr"/>
                      <a:r>
                        <a:rPr lang="es-EC" sz="1300" b="1" u="none" strike="noStrike" dirty="0" smtClean="0">
                          <a:effectLst/>
                        </a:rPr>
                        <a:t>(</a:t>
                      </a:r>
                      <a:r>
                        <a:rPr lang="es-EC" sz="1300" b="1" u="none" strike="noStrike" dirty="0">
                          <a:effectLst/>
                        </a:rPr>
                        <a:t>USD)</a:t>
                      </a:r>
                      <a:endParaRPr lang="es-EC" sz="1300" b="1" i="0" u="none" strike="noStrike" dirty="0">
                        <a:solidFill>
                          <a:srgbClr val="000000"/>
                        </a:solidFill>
                        <a:effectLst/>
                        <a:latin typeface="Times New Roman"/>
                      </a:endParaRPr>
                    </a:p>
                  </a:txBody>
                  <a:tcPr marL="0" marR="0" marT="0" marB="0" anchor="ctr">
                    <a:solidFill>
                      <a:schemeClr val="accent2">
                        <a:lumMod val="60000"/>
                        <a:lumOff val="40000"/>
                      </a:schemeClr>
                    </a:solidFill>
                  </a:tcPr>
                </a:tc>
                <a:tc>
                  <a:txBody>
                    <a:bodyPr/>
                    <a:lstStyle/>
                    <a:p>
                      <a:pPr algn="ctr" fontAlgn="ctr"/>
                      <a:r>
                        <a:rPr lang="es-EC" sz="1300" b="1" u="none" strike="noStrike" dirty="0" smtClean="0">
                          <a:effectLst/>
                        </a:rPr>
                        <a:t>INVERSIONISTA </a:t>
                      </a:r>
                      <a:r>
                        <a:rPr lang="es-EC" sz="1300" b="1" u="none" strike="noStrike" dirty="0">
                          <a:effectLst/>
                        </a:rPr>
                        <a:t>(USD)</a:t>
                      </a:r>
                      <a:endParaRPr lang="es-EC" sz="1300" b="1" i="0" u="none" strike="noStrike" dirty="0">
                        <a:solidFill>
                          <a:srgbClr val="000000"/>
                        </a:solidFill>
                        <a:effectLst/>
                        <a:latin typeface="Times New Roman"/>
                      </a:endParaRPr>
                    </a:p>
                  </a:txBody>
                  <a:tcPr marL="0" marR="0" marT="0" marB="0" anchor="ctr">
                    <a:solidFill>
                      <a:schemeClr val="accent2">
                        <a:lumMod val="60000"/>
                        <a:lumOff val="40000"/>
                      </a:schemeClr>
                    </a:solidFill>
                  </a:tcPr>
                </a:tc>
                <a:tc>
                  <a:txBody>
                    <a:bodyPr/>
                    <a:lstStyle/>
                    <a:p>
                      <a:pPr algn="ctr" fontAlgn="ctr"/>
                      <a:r>
                        <a:rPr lang="es-EC" sz="1300" b="1" u="none" strike="noStrike" dirty="0" smtClean="0">
                          <a:effectLst/>
                        </a:rPr>
                        <a:t>TOTAL</a:t>
                      </a:r>
                      <a:r>
                        <a:rPr lang="es-EC" sz="1300" b="1" u="none" strike="noStrike" baseline="0" dirty="0" smtClean="0">
                          <a:effectLst/>
                        </a:rPr>
                        <a:t> </a:t>
                      </a:r>
                    </a:p>
                    <a:p>
                      <a:pPr algn="ctr" fontAlgn="ctr"/>
                      <a:r>
                        <a:rPr lang="es-EC" sz="1300" b="1" u="none" strike="noStrike" dirty="0" smtClean="0">
                          <a:effectLst/>
                        </a:rPr>
                        <a:t>(USD</a:t>
                      </a:r>
                      <a:r>
                        <a:rPr lang="es-EC" sz="1300" b="1" u="none" strike="noStrike" dirty="0">
                          <a:effectLst/>
                        </a:rPr>
                        <a:t>)</a:t>
                      </a:r>
                      <a:endParaRPr lang="es-EC" sz="1300" b="1" i="0" u="none" strike="noStrike" dirty="0">
                        <a:solidFill>
                          <a:srgbClr val="000000"/>
                        </a:solidFill>
                        <a:effectLst/>
                        <a:latin typeface="Times New Roman"/>
                      </a:endParaRPr>
                    </a:p>
                  </a:txBody>
                  <a:tcPr marL="0" marR="0" marT="0" marB="0" anchor="ctr">
                    <a:solidFill>
                      <a:schemeClr val="accent2">
                        <a:lumMod val="60000"/>
                        <a:lumOff val="40000"/>
                      </a:schemeClr>
                    </a:solidFill>
                  </a:tcPr>
                </a:tc>
              </a:tr>
              <a:tr h="277586">
                <a:tc>
                  <a:txBody>
                    <a:bodyPr/>
                    <a:lstStyle/>
                    <a:p>
                      <a:pPr algn="l" fontAlgn="ctr"/>
                      <a:r>
                        <a:rPr lang="es-EC" sz="1300" u="none" strike="noStrike" dirty="0" smtClean="0">
                          <a:effectLst/>
                        </a:rPr>
                        <a:t> Terreno</a:t>
                      </a:r>
                      <a:endParaRPr lang="es-EC" sz="1300" b="0" i="0" u="none" strike="noStrike" dirty="0">
                        <a:solidFill>
                          <a:srgbClr val="000000"/>
                        </a:solidFill>
                        <a:effectLst/>
                        <a:latin typeface="Times New Roman"/>
                      </a:endParaRPr>
                    </a:p>
                  </a:txBody>
                  <a:tcPr marL="0" marR="0" marT="0" marB="0" anchor="ctr"/>
                </a:tc>
                <a:tc>
                  <a:txBody>
                    <a:bodyPr/>
                    <a:lstStyle/>
                    <a:p>
                      <a:pPr algn="r" fontAlgn="ctr"/>
                      <a:r>
                        <a:rPr lang="es-EC" sz="1300" u="none" strike="noStrike" dirty="0" smtClean="0">
                          <a:effectLst/>
                        </a:rPr>
                        <a:t> </a:t>
                      </a:r>
                      <a:endParaRPr lang="es-EC" sz="1300" b="0" i="0" u="none" strike="noStrike" dirty="0">
                        <a:solidFill>
                          <a:srgbClr val="000000"/>
                        </a:solidFill>
                        <a:effectLst/>
                        <a:latin typeface="Times New Roman"/>
                      </a:endParaRPr>
                    </a:p>
                  </a:txBody>
                  <a:tcPr marL="0" marR="0" marT="0" marB="0" anchor="ctr"/>
                </a:tc>
                <a:tc>
                  <a:txBody>
                    <a:bodyPr/>
                    <a:lstStyle/>
                    <a:p>
                      <a:pPr algn="ctr" fontAlgn="ctr"/>
                      <a:r>
                        <a:rPr lang="es-EC" sz="1300" u="none" strike="noStrike" dirty="0" smtClean="0">
                          <a:effectLst/>
                        </a:rPr>
                        <a:t>9.600,00</a:t>
                      </a:r>
                      <a:endParaRPr lang="es-EC" sz="1300" b="0" i="0" u="none" strike="noStrike" dirty="0">
                        <a:solidFill>
                          <a:srgbClr val="000000"/>
                        </a:solidFill>
                        <a:effectLst/>
                        <a:latin typeface="Times New Roman"/>
                      </a:endParaRPr>
                    </a:p>
                  </a:txBody>
                  <a:tcPr marL="0" marR="0" marT="0" marB="0" anchor="ctr"/>
                </a:tc>
                <a:tc>
                  <a:txBody>
                    <a:bodyPr/>
                    <a:lstStyle/>
                    <a:p>
                      <a:pPr algn="ctr" fontAlgn="ctr"/>
                      <a:r>
                        <a:rPr lang="es-EC" sz="1300" u="none" strike="noStrike" dirty="0" smtClean="0">
                          <a:effectLst/>
                        </a:rPr>
                        <a:t>9.600,00</a:t>
                      </a:r>
                      <a:endParaRPr lang="es-EC" sz="1300" b="0" i="0" u="none" strike="noStrike" dirty="0">
                        <a:solidFill>
                          <a:srgbClr val="000000"/>
                        </a:solidFill>
                        <a:effectLst/>
                        <a:latin typeface="Times New Roman"/>
                      </a:endParaRPr>
                    </a:p>
                  </a:txBody>
                  <a:tcPr marL="0" marR="0" marT="0" marB="0" anchor="ctr"/>
                </a:tc>
              </a:tr>
              <a:tr h="277586">
                <a:tc>
                  <a:txBody>
                    <a:bodyPr/>
                    <a:lstStyle/>
                    <a:p>
                      <a:pPr algn="l" fontAlgn="ctr"/>
                      <a:r>
                        <a:rPr lang="es-EC" sz="1300" u="none" strike="noStrike" dirty="0" smtClean="0">
                          <a:effectLst/>
                        </a:rPr>
                        <a:t> Edificaciones</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70.667,50</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70.667,50</a:t>
                      </a:r>
                    </a:p>
                  </a:txBody>
                  <a:tcPr marL="0" marR="0" marT="0" marB="0" anchor="ctr"/>
                </a:tc>
              </a:tr>
              <a:tr h="277586">
                <a:tc>
                  <a:txBody>
                    <a:bodyPr/>
                    <a:lstStyle/>
                    <a:p>
                      <a:pPr algn="l" fontAlgn="ctr"/>
                      <a:r>
                        <a:rPr lang="es-EC" sz="1300" u="none" strike="noStrike" dirty="0" smtClean="0">
                          <a:effectLst/>
                        </a:rPr>
                        <a:t> Maquinaria </a:t>
                      </a:r>
                      <a:r>
                        <a:rPr lang="es-EC" sz="1300" u="none" strike="noStrike" dirty="0">
                          <a:effectLst/>
                        </a:rPr>
                        <a:t>y equipo</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48.270,73</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48.270,73</a:t>
                      </a:r>
                    </a:p>
                  </a:txBody>
                  <a:tcPr marL="0" marR="0" marT="0" marB="0" anchor="ctr"/>
                </a:tc>
              </a:tr>
              <a:tr h="277586">
                <a:tc>
                  <a:txBody>
                    <a:bodyPr/>
                    <a:lstStyle/>
                    <a:p>
                      <a:pPr algn="l" fontAlgn="ctr"/>
                      <a:r>
                        <a:rPr lang="es-EC" sz="1300" u="none" strike="noStrike" dirty="0" smtClean="0">
                          <a:effectLst/>
                        </a:rPr>
                        <a:t> Equipo </a:t>
                      </a:r>
                      <a:r>
                        <a:rPr lang="es-EC" sz="1300" u="none" strike="noStrike" dirty="0">
                          <a:effectLst/>
                        </a:rPr>
                        <a:t>de control de calidad</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dirty="0" smtClean="0">
                          <a:solidFill>
                            <a:schemeClr val="tx1"/>
                          </a:solidFill>
                          <a:effectLst/>
                          <a:latin typeface="+mn-lt"/>
                          <a:ea typeface="+mn-ea"/>
                          <a:cs typeface="+mn-cs"/>
                        </a:rPr>
                        <a:t>2.561,77</a:t>
                      </a:r>
                      <a:endParaRPr lang="es-EC" sz="1300" u="none" strike="noStrike" kern="1200" dirty="0">
                        <a:solidFill>
                          <a:schemeClr val="tx1"/>
                        </a:solidFill>
                        <a:effectLst/>
                        <a:latin typeface="+mn-lt"/>
                        <a:ea typeface="+mn-ea"/>
                        <a:cs typeface="+mn-cs"/>
                      </a:endParaRPr>
                    </a:p>
                  </a:txBody>
                  <a:tcPr marL="0" marR="0" marT="0" marB="0" anchor="ctr"/>
                </a:tc>
                <a:tc>
                  <a:txBody>
                    <a:bodyPr/>
                    <a:lstStyle/>
                    <a:p>
                      <a:pPr marL="0" algn="ctr" defTabSz="457200" rtl="0" eaLnBrk="1" fontAlgn="ctr" latinLnBrk="0" hangingPunct="1"/>
                      <a:r>
                        <a:rPr lang="es-EC" sz="1300" u="none" strike="noStrike" kern="1200" dirty="0" smtClean="0">
                          <a:solidFill>
                            <a:schemeClr val="tx1"/>
                          </a:solidFill>
                          <a:effectLst/>
                          <a:latin typeface="+mn-lt"/>
                          <a:ea typeface="+mn-ea"/>
                          <a:cs typeface="+mn-cs"/>
                        </a:rPr>
                        <a:t>7.431,23</a:t>
                      </a:r>
                      <a:endParaRPr lang="es-EC" sz="1300" u="none" strike="noStrike" kern="1200" dirty="0">
                        <a:solidFill>
                          <a:schemeClr val="tx1"/>
                        </a:solidFill>
                        <a:effectLst/>
                        <a:latin typeface="+mn-lt"/>
                        <a:ea typeface="+mn-ea"/>
                        <a:cs typeface="+mn-cs"/>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9.993,00</a:t>
                      </a:r>
                    </a:p>
                  </a:txBody>
                  <a:tcPr marL="0" marR="0" marT="0" marB="0" anchor="ctr"/>
                </a:tc>
              </a:tr>
              <a:tr h="277586">
                <a:tc>
                  <a:txBody>
                    <a:bodyPr/>
                    <a:lstStyle/>
                    <a:p>
                      <a:pPr algn="l" fontAlgn="ctr"/>
                      <a:r>
                        <a:rPr lang="es-EC" sz="1300" u="none" strike="noStrike" dirty="0" smtClean="0">
                          <a:effectLst/>
                        </a:rPr>
                        <a:t> Equipo </a:t>
                      </a:r>
                      <a:r>
                        <a:rPr lang="es-EC" sz="1300" u="none" strike="noStrike" dirty="0">
                          <a:effectLst/>
                        </a:rPr>
                        <a:t>de seguridad</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158,50</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158,50</a:t>
                      </a:r>
                    </a:p>
                  </a:txBody>
                  <a:tcPr marL="0" marR="0" marT="0" marB="0" anchor="ctr"/>
                </a:tc>
              </a:tr>
              <a:tr h="277586">
                <a:tc>
                  <a:txBody>
                    <a:bodyPr/>
                    <a:lstStyle/>
                    <a:p>
                      <a:pPr algn="l" fontAlgn="ctr"/>
                      <a:r>
                        <a:rPr lang="es-EC" sz="1300" u="none" strike="noStrike" dirty="0" smtClean="0">
                          <a:effectLst/>
                        </a:rPr>
                        <a:t> Bienes </a:t>
                      </a:r>
                      <a:r>
                        <a:rPr lang="es-EC" sz="1300" u="none" strike="noStrike" dirty="0">
                          <a:effectLst/>
                        </a:rPr>
                        <a:t>muebles</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1.437,00</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1.437,00</a:t>
                      </a:r>
                    </a:p>
                  </a:txBody>
                  <a:tcPr marL="0" marR="0" marT="0" marB="0" anchor="ctr"/>
                </a:tc>
              </a:tr>
              <a:tr h="277586">
                <a:tc>
                  <a:txBody>
                    <a:bodyPr/>
                    <a:lstStyle/>
                    <a:p>
                      <a:pPr algn="l" fontAlgn="ctr"/>
                      <a:r>
                        <a:rPr lang="es-EC" sz="1300" u="none" strike="noStrike" dirty="0" smtClean="0">
                          <a:effectLst/>
                        </a:rPr>
                        <a:t> Equipos </a:t>
                      </a:r>
                      <a:r>
                        <a:rPr lang="es-EC" sz="1300" u="none" strike="noStrike" dirty="0">
                          <a:effectLst/>
                        </a:rPr>
                        <a:t>de oficina</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1.480,00</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1.480,00</a:t>
                      </a:r>
                    </a:p>
                  </a:txBody>
                  <a:tcPr marL="0" marR="0" marT="0" marB="0" anchor="ctr"/>
                </a:tc>
              </a:tr>
              <a:tr h="290805">
                <a:tc>
                  <a:txBody>
                    <a:bodyPr/>
                    <a:lstStyle/>
                    <a:p>
                      <a:pPr algn="l" fontAlgn="ctr"/>
                      <a:r>
                        <a:rPr lang="es-EC" sz="1300" u="none" strike="noStrike" dirty="0" smtClean="0">
                          <a:effectLst/>
                        </a:rPr>
                        <a:t> Instalaciones</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630,00</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630,00</a:t>
                      </a:r>
                    </a:p>
                  </a:txBody>
                  <a:tcPr marL="0" marR="0" marT="0" marB="0" anchor="ctr"/>
                </a:tc>
              </a:tr>
              <a:tr h="327240">
                <a:tc>
                  <a:txBody>
                    <a:bodyPr/>
                    <a:lstStyle/>
                    <a:p>
                      <a:pPr algn="l" fontAlgn="ctr"/>
                      <a:r>
                        <a:rPr lang="es-EC" sz="1300" u="none" strike="noStrike" dirty="0" smtClean="0">
                          <a:effectLst/>
                        </a:rPr>
                        <a:t> Mantenimiento </a:t>
                      </a:r>
                      <a:r>
                        <a:rPr lang="es-EC" sz="1300" u="none" strike="noStrike" dirty="0">
                          <a:effectLst/>
                        </a:rPr>
                        <a:t>de maquinaria</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965,41</a:t>
                      </a:r>
                    </a:p>
                  </a:txBody>
                  <a:tcPr marL="0" marR="0" marT="0" marB="0" anchor="ctr"/>
                </a:tc>
                <a:tc>
                  <a:txBody>
                    <a:bodyPr/>
                    <a:lstStyle/>
                    <a:p>
                      <a:pPr marL="0" algn="ctr" defTabSz="457200" rtl="0" eaLnBrk="1" fontAlgn="ctr" latinLnBrk="0" hangingPunct="1"/>
                      <a:r>
                        <a:rPr lang="es-EC" sz="1300" u="none" strike="noStrike" kern="1200" dirty="0">
                          <a:solidFill>
                            <a:schemeClr val="tx1"/>
                          </a:solidFill>
                          <a:effectLst/>
                          <a:latin typeface="+mn-lt"/>
                          <a:ea typeface="+mn-ea"/>
                          <a:cs typeface="+mn-cs"/>
                        </a:rPr>
                        <a:t>965,41</a:t>
                      </a:r>
                    </a:p>
                  </a:txBody>
                  <a:tcPr marL="0" marR="0" marT="0" marB="0" anchor="ctr"/>
                </a:tc>
              </a:tr>
              <a:tr h="290805">
                <a:tc>
                  <a:txBody>
                    <a:bodyPr/>
                    <a:lstStyle/>
                    <a:p>
                      <a:pPr algn="l" fontAlgn="ctr"/>
                      <a:r>
                        <a:rPr lang="es-EC" sz="1300" u="none" strike="noStrike" dirty="0" smtClean="0">
                          <a:effectLst/>
                        </a:rPr>
                        <a:t> Capital </a:t>
                      </a:r>
                      <a:r>
                        <a:rPr lang="es-EC" sz="1300" u="none" strike="noStrike" dirty="0">
                          <a:effectLst/>
                        </a:rPr>
                        <a:t>de trabajo</a:t>
                      </a:r>
                      <a:endParaRPr lang="es-EC" sz="1300" b="0" i="0" u="none" strike="noStrike" dirty="0">
                        <a:solidFill>
                          <a:srgbClr val="000000"/>
                        </a:solidFill>
                        <a:effectLst/>
                        <a:latin typeface="Times New Roman"/>
                      </a:endParaRPr>
                    </a:p>
                  </a:txBody>
                  <a:tcPr marL="0" marR="0" marT="0" marB="0" anchor="ctr"/>
                </a:tc>
                <a:tc>
                  <a:txBody>
                    <a:bodyPr/>
                    <a:lstStyle/>
                    <a:p>
                      <a:pPr marL="0" algn="ctr" defTabSz="457200" rtl="0" eaLnBrk="1" fontAlgn="ctr" latinLnBrk="0" hangingPunct="1"/>
                      <a:r>
                        <a:rPr lang="es-EC" sz="1300" u="none" strike="noStrike" kern="1200">
                          <a:solidFill>
                            <a:schemeClr val="tx1"/>
                          </a:solidFill>
                          <a:effectLst/>
                          <a:latin typeface="+mn-lt"/>
                          <a:ea typeface="+mn-ea"/>
                          <a:cs typeface="+mn-cs"/>
                        </a:rPr>
                        <a:t> </a:t>
                      </a:r>
                    </a:p>
                  </a:txBody>
                  <a:tcPr marL="0" marR="0" marT="0" marB="0" anchor="ctr"/>
                </a:tc>
                <a:tc>
                  <a:txBody>
                    <a:bodyPr/>
                    <a:lstStyle/>
                    <a:p>
                      <a:pPr marL="0" algn="ctr" defTabSz="457200" rtl="0" eaLnBrk="1" fontAlgn="ctr" latinLnBrk="0" hangingPunct="1"/>
                      <a:r>
                        <a:rPr lang="es-EC" sz="1300" u="none" strike="noStrike" kern="1200" dirty="0" smtClean="0">
                          <a:solidFill>
                            <a:schemeClr val="tx1"/>
                          </a:solidFill>
                          <a:effectLst/>
                          <a:latin typeface="+mn-lt"/>
                          <a:ea typeface="+mn-ea"/>
                          <a:cs typeface="+mn-cs"/>
                        </a:rPr>
                        <a:t>30.453,90</a:t>
                      </a:r>
                      <a:endParaRPr lang="es-EC" sz="1300" u="none" strike="noStrike" kern="1200" dirty="0">
                        <a:solidFill>
                          <a:schemeClr val="tx1"/>
                        </a:solidFill>
                        <a:effectLst/>
                        <a:latin typeface="+mn-lt"/>
                        <a:ea typeface="+mn-ea"/>
                        <a:cs typeface="+mn-cs"/>
                      </a:endParaRPr>
                    </a:p>
                  </a:txBody>
                  <a:tcPr marL="0" marR="0" marT="0" marB="0" anchor="ctr"/>
                </a:tc>
                <a:tc>
                  <a:txBody>
                    <a:bodyPr/>
                    <a:lstStyle/>
                    <a:p>
                      <a:pPr marL="0" algn="ctr" defTabSz="457200" rtl="0" eaLnBrk="1" fontAlgn="ctr" latinLnBrk="0" hangingPunct="1"/>
                      <a:r>
                        <a:rPr lang="es-EC" sz="1300" u="none" strike="noStrike" kern="1200" dirty="0" smtClean="0">
                          <a:solidFill>
                            <a:schemeClr val="tx1"/>
                          </a:solidFill>
                          <a:effectLst/>
                          <a:latin typeface="+mn-lt"/>
                          <a:ea typeface="+mn-ea"/>
                          <a:cs typeface="+mn-cs"/>
                        </a:rPr>
                        <a:t>30.453,90</a:t>
                      </a:r>
                      <a:endParaRPr lang="es-EC" sz="1300" u="none" strike="noStrike" kern="1200" dirty="0">
                        <a:solidFill>
                          <a:schemeClr val="tx1"/>
                        </a:solidFill>
                        <a:effectLst/>
                        <a:latin typeface="+mn-lt"/>
                        <a:ea typeface="+mn-ea"/>
                        <a:cs typeface="+mn-cs"/>
                      </a:endParaRPr>
                    </a:p>
                  </a:txBody>
                  <a:tcPr marL="0" marR="0" marT="0" marB="0" anchor="ctr"/>
                </a:tc>
              </a:tr>
              <a:tr h="290805">
                <a:tc>
                  <a:txBody>
                    <a:bodyPr/>
                    <a:lstStyle/>
                    <a:p>
                      <a:pPr algn="ctr" fontAlgn="ctr"/>
                      <a:r>
                        <a:rPr lang="es-EC" sz="1300" b="1" u="none" strike="noStrike" dirty="0">
                          <a:effectLst/>
                        </a:rPr>
                        <a:t>Total</a:t>
                      </a:r>
                      <a:endParaRPr lang="es-EC" sz="1300" b="1" i="0" u="none" strike="noStrike" dirty="0">
                        <a:solidFill>
                          <a:srgbClr val="000000"/>
                        </a:solidFill>
                        <a:effectLst/>
                        <a:latin typeface="Times New Roman"/>
                      </a:endParaRPr>
                    </a:p>
                  </a:txBody>
                  <a:tcPr marL="0" marR="0" marT="0" marB="0" anchor="ctr">
                    <a:solidFill>
                      <a:schemeClr val="accent2">
                        <a:lumMod val="60000"/>
                        <a:lumOff val="40000"/>
                      </a:schemeClr>
                    </a:solidFill>
                  </a:tcPr>
                </a:tc>
                <a:tc>
                  <a:txBody>
                    <a:bodyPr/>
                    <a:lstStyle/>
                    <a:p>
                      <a:pPr marL="0" algn="ctr" defTabSz="457200" rtl="0" eaLnBrk="1" fontAlgn="ctr" latinLnBrk="0" hangingPunct="1"/>
                      <a:r>
                        <a:rPr lang="es-EC" sz="1300" b="1" u="none" strike="noStrike" kern="1200" dirty="0" smtClean="0">
                          <a:solidFill>
                            <a:schemeClr val="tx1"/>
                          </a:solidFill>
                          <a:effectLst/>
                          <a:latin typeface="+mn-lt"/>
                          <a:ea typeface="+mn-ea"/>
                          <a:cs typeface="+mn-cs"/>
                        </a:rPr>
                        <a:t>121.500,00</a:t>
                      </a:r>
                      <a:endParaRPr lang="es-EC" sz="1300" b="1" u="none" strike="noStrike" kern="1200" dirty="0">
                        <a:solidFill>
                          <a:schemeClr val="tx1"/>
                        </a:solidFill>
                        <a:effectLst/>
                        <a:latin typeface="+mn-lt"/>
                        <a:ea typeface="+mn-ea"/>
                        <a:cs typeface="+mn-cs"/>
                      </a:endParaRPr>
                    </a:p>
                  </a:txBody>
                  <a:tcPr marL="0" marR="0" marT="0" marB="0" anchor="ctr">
                    <a:solidFill>
                      <a:schemeClr val="accent2">
                        <a:lumMod val="60000"/>
                        <a:lumOff val="40000"/>
                      </a:schemeClr>
                    </a:solidFill>
                  </a:tcPr>
                </a:tc>
                <a:tc>
                  <a:txBody>
                    <a:bodyPr/>
                    <a:lstStyle/>
                    <a:p>
                      <a:pPr marL="0" algn="ctr" defTabSz="457200" rtl="0" eaLnBrk="1" fontAlgn="ctr" latinLnBrk="0" hangingPunct="1"/>
                      <a:r>
                        <a:rPr lang="es-EC" sz="1300" b="1" u="none" strike="noStrike" kern="1200" dirty="0" smtClean="0">
                          <a:solidFill>
                            <a:schemeClr val="tx1"/>
                          </a:solidFill>
                          <a:effectLst/>
                          <a:latin typeface="+mn-lt"/>
                          <a:ea typeface="+mn-ea"/>
                          <a:cs typeface="+mn-cs"/>
                        </a:rPr>
                        <a:t>52.156,05</a:t>
                      </a:r>
                      <a:endParaRPr lang="es-EC" sz="1300" b="1" u="none" strike="noStrike" kern="1200" dirty="0">
                        <a:solidFill>
                          <a:schemeClr val="tx1"/>
                        </a:solidFill>
                        <a:effectLst/>
                        <a:latin typeface="+mn-lt"/>
                        <a:ea typeface="+mn-ea"/>
                        <a:cs typeface="+mn-cs"/>
                      </a:endParaRPr>
                    </a:p>
                  </a:txBody>
                  <a:tcPr marL="0" marR="0" marT="0" marB="0" anchor="ctr">
                    <a:solidFill>
                      <a:schemeClr val="accent2">
                        <a:lumMod val="60000"/>
                        <a:lumOff val="40000"/>
                      </a:schemeClr>
                    </a:solidFill>
                  </a:tcPr>
                </a:tc>
                <a:tc>
                  <a:txBody>
                    <a:bodyPr/>
                    <a:lstStyle/>
                    <a:p>
                      <a:pPr marL="0" algn="ctr" defTabSz="457200" rtl="0" eaLnBrk="1" fontAlgn="ctr" latinLnBrk="0" hangingPunct="1"/>
                      <a:r>
                        <a:rPr lang="es-EC" sz="1300" b="1" u="none" strike="noStrike" kern="1200" dirty="0" smtClean="0">
                          <a:solidFill>
                            <a:schemeClr val="tx1"/>
                          </a:solidFill>
                          <a:effectLst/>
                          <a:latin typeface="+mn-lt"/>
                          <a:ea typeface="+mn-ea"/>
                          <a:cs typeface="+mn-cs"/>
                        </a:rPr>
                        <a:t>173.656,05</a:t>
                      </a:r>
                      <a:endParaRPr lang="es-EC" sz="1300" b="1" u="none" strike="noStrike" kern="1200" dirty="0">
                        <a:solidFill>
                          <a:schemeClr val="tx1"/>
                        </a:solidFill>
                        <a:effectLst/>
                        <a:latin typeface="+mn-lt"/>
                        <a:ea typeface="+mn-ea"/>
                        <a:cs typeface="+mn-cs"/>
                      </a:endParaRPr>
                    </a:p>
                  </a:txBody>
                  <a:tcPr marL="0" marR="0" marT="0" marB="0" anchor="ctr">
                    <a:solidFill>
                      <a:schemeClr val="accent2">
                        <a:lumMod val="60000"/>
                        <a:lumOff val="40000"/>
                      </a:schemeClr>
                    </a:solidFill>
                  </a:tcPr>
                </a:tc>
              </a:tr>
              <a:tr h="290805">
                <a:tc>
                  <a:txBody>
                    <a:bodyPr/>
                    <a:lstStyle/>
                    <a:p>
                      <a:pPr algn="ctr" fontAlgn="ctr"/>
                      <a:r>
                        <a:rPr lang="es-EC" sz="1300" b="1" u="none" strike="noStrike" dirty="0">
                          <a:effectLst/>
                        </a:rPr>
                        <a:t>Porcentaje (%)</a:t>
                      </a:r>
                      <a:endParaRPr lang="es-EC" sz="1300" b="1" i="0" u="none" strike="noStrike" dirty="0">
                        <a:solidFill>
                          <a:srgbClr val="000000"/>
                        </a:solidFill>
                        <a:effectLst/>
                        <a:latin typeface="Times New Roman"/>
                      </a:endParaRPr>
                    </a:p>
                  </a:txBody>
                  <a:tcPr marL="0" marR="0" marT="0" marB="0" anchor="ctr">
                    <a:solidFill>
                      <a:schemeClr val="accent2">
                        <a:lumMod val="60000"/>
                        <a:lumOff val="40000"/>
                      </a:schemeClr>
                    </a:solidFill>
                  </a:tcPr>
                </a:tc>
                <a:tc>
                  <a:txBody>
                    <a:bodyPr/>
                    <a:lstStyle/>
                    <a:p>
                      <a:pPr marL="0" algn="ctr" defTabSz="457200" rtl="0" eaLnBrk="1" fontAlgn="ctr" latinLnBrk="0" hangingPunct="1"/>
                      <a:r>
                        <a:rPr lang="es-EC" sz="1300" b="1" u="none" strike="noStrike" kern="1200" dirty="0" smtClean="0">
                          <a:solidFill>
                            <a:schemeClr val="tx1"/>
                          </a:solidFill>
                          <a:effectLst/>
                          <a:latin typeface="+mn-lt"/>
                          <a:ea typeface="+mn-ea"/>
                          <a:cs typeface="+mn-cs"/>
                        </a:rPr>
                        <a:t>69,97</a:t>
                      </a:r>
                      <a:endParaRPr lang="es-EC" sz="1300" b="1" u="none" strike="noStrike" kern="1200" dirty="0">
                        <a:solidFill>
                          <a:schemeClr val="tx1"/>
                        </a:solidFill>
                        <a:effectLst/>
                        <a:latin typeface="+mn-lt"/>
                        <a:ea typeface="+mn-ea"/>
                        <a:cs typeface="+mn-cs"/>
                      </a:endParaRPr>
                    </a:p>
                  </a:txBody>
                  <a:tcPr marL="0" marR="0" marT="0" marB="0" anchor="ctr">
                    <a:solidFill>
                      <a:schemeClr val="accent2">
                        <a:lumMod val="60000"/>
                        <a:lumOff val="40000"/>
                      </a:schemeClr>
                    </a:solidFill>
                  </a:tcPr>
                </a:tc>
                <a:tc>
                  <a:txBody>
                    <a:bodyPr/>
                    <a:lstStyle/>
                    <a:p>
                      <a:pPr marL="0" algn="ctr" defTabSz="457200" rtl="0" eaLnBrk="1" fontAlgn="ctr" latinLnBrk="0" hangingPunct="1"/>
                      <a:r>
                        <a:rPr lang="es-EC" sz="1300" b="1" u="none" strike="noStrike" kern="1200" dirty="0" smtClean="0">
                          <a:solidFill>
                            <a:schemeClr val="tx1"/>
                          </a:solidFill>
                          <a:effectLst/>
                          <a:latin typeface="+mn-lt"/>
                          <a:ea typeface="+mn-ea"/>
                          <a:cs typeface="+mn-cs"/>
                        </a:rPr>
                        <a:t>30,03</a:t>
                      </a:r>
                      <a:endParaRPr lang="es-EC" sz="1300" b="1" u="none" strike="noStrike" kern="1200" dirty="0">
                        <a:solidFill>
                          <a:schemeClr val="tx1"/>
                        </a:solidFill>
                        <a:effectLst/>
                        <a:latin typeface="+mn-lt"/>
                        <a:ea typeface="+mn-ea"/>
                        <a:cs typeface="+mn-cs"/>
                      </a:endParaRPr>
                    </a:p>
                  </a:txBody>
                  <a:tcPr marL="0" marR="0" marT="0" marB="0" anchor="ctr">
                    <a:solidFill>
                      <a:schemeClr val="accent2">
                        <a:lumMod val="60000"/>
                        <a:lumOff val="40000"/>
                      </a:schemeClr>
                    </a:solidFill>
                  </a:tcPr>
                </a:tc>
                <a:tc>
                  <a:txBody>
                    <a:bodyPr/>
                    <a:lstStyle/>
                    <a:p>
                      <a:pPr marL="0" algn="ctr" defTabSz="457200" rtl="0" eaLnBrk="1" fontAlgn="ctr" latinLnBrk="0" hangingPunct="1"/>
                      <a:r>
                        <a:rPr lang="es-EC" sz="1300" b="1" u="none" strike="noStrike" kern="1200" dirty="0" smtClean="0">
                          <a:solidFill>
                            <a:schemeClr val="tx1"/>
                          </a:solidFill>
                          <a:effectLst/>
                          <a:latin typeface="+mn-lt"/>
                          <a:ea typeface="+mn-ea"/>
                          <a:cs typeface="+mn-cs"/>
                        </a:rPr>
                        <a:t>100,00</a:t>
                      </a:r>
                      <a:endParaRPr lang="es-EC" sz="1300" b="1" u="none" strike="noStrike" kern="1200" dirty="0">
                        <a:solidFill>
                          <a:schemeClr val="tx1"/>
                        </a:solidFill>
                        <a:effectLst/>
                        <a:latin typeface="+mn-lt"/>
                        <a:ea typeface="+mn-ea"/>
                        <a:cs typeface="+mn-cs"/>
                      </a:endParaRPr>
                    </a:p>
                  </a:txBody>
                  <a:tcPr marL="0" marR="0" marT="0" marB="0" anchor="ctr">
                    <a:solidFill>
                      <a:schemeClr val="accent2">
                        <a:lumMod val="60000"/>
                        <a:lumOff val="40000"/>
                      </a:schemeClr>
                    </a:solidFill>
                  </a:tcPr>
                </a:tc>
              </a:tr>
            </a:tbl>
          </a:graphicData>
        </a:graphic>
      </p:graphicFrame>
      <p:sp>
        <p:nvSpPr>
          <p:cNvPr id="7" name="AutoShape 2" descr="data:image/jpeg;base64,/9j/4AAQSkZJRgABAQAAAQABAAD/2wCEAAkGBxMSEhITExIVFRUXGBgYGBcVFhoYFxYXFRcXGBYVFRYYHSggGBolGxUXITEhJSkrLi4uGB8zODMtNygtLisBCgoKDg0OGhAQGy8lICUtLS0rLS0tLS0tLS0rLSsrLS0tLS0tKy0tLS0tLSstLS0tLS0tLS0tLSstLS0tNS03Lf/AABEIALcBEwMBIgACEQEDEQH/xAAcAAACAgMBAQAAAAAAAAAAAAAABgQFAQMHAgj/xABLEAABAgQDAgkHCgQEBgMBAAABAAIDBBEhEjFBBVEGBxMiMkJhcYEWUlORoaPSIzM1Q2JygrG0wRSSstEkwuHwNGNzk6LDJWSDFf/EABoBAQACAwEAAAAAAAAAAAAAAAABAwQFBgL/xAAqEQACAgEEAAUDBQEAAAAAAAAAAQIRAwQSITEFEyJBURRhgSMyM1KRFf/aAAwDAQACEQMRAD8Ae+Jn6HlO+P8AqYydkk8TH0PKd8f9TGTsgBCEIAQhCAEIQgBCEIAQhCAEIQgBCEIAQhCAEIQgBCxVCAyhCEAIQhACwSvEaMGgk2AS/NzLopvZujf770BbxtqwW5xG+F/yWIG14LzRsVpO4mh8AUuxIAVXOygOiA6HVZXO9k8JHyzwyKS+CbVN3Q+0E5t7NwtuXQmPBAINQbgjIg6hAekIQgBCEIBJ4mPoeU74/wCpjJ2STxMfQ8p3x/1MZOyAEIQgBCEIAQhCAEIQgBCEIAQhCAEIQgBCEIAXmI6gJ3CvqXpYKhgWW8IwaOFaEAjLI0I9imym2Q40qD7CctD2qo23wfcwufBGJhJJhi5YTcuYNWk3w57tySGTDoA52VTYVIBrcsdnSvVNxWi02WGXHK1NosVM7DCmWutW97d2a3VXKJbhHzal9WgG4zAzyzCZdk8I3ggO+UYQTUHnAAVp9pXYtbOL25V+UQ4/A5LKrNnbZhxjhBo4ioB6zTfE3zh+S8SO1xEjPhEUo3E3tDXFrv2PitmuTwROEM5z2w9AMR7zl7B7VCZFUHhLMFs08Hc0+GEf6qOybQFyXqJMqJ/GrTGnApBWbWaKFOPFzPmLKBpNTCe6H4CjmeprgPBIm05kUKaeKRpMCZfoY1B+Fja/mgHtCEIAQhCASeJj6HlO+P8AqYydkk8TH0PKd8f9TGTsgBCEIAQhCAEIQgBCEIAQhCAEIQgBCEIAQheXGlUB6WFVTm3oMMVJJFuiN9aZ0rkVphcImuuIb9dDoaaLEnrsEHUpI9bWXZXNOMNzxGDTAaIbqYYrQauNLtca4cWeYrQWTq/bYHUdrv6vgqrae3oMRhhxYDnMdQEW7wRqCN4VMtfpZqnIna0cyiyYBqKtOdW537K/ut+z41H4YsYNaRUEsJvXIm1LVupEaGK0Y4lpPNxtoaEOIqW1FaNPs3rTBjiDFIjQWxWZPYTcfaY4ZOFe469niOPHN+iX4Jv5LqMIUOHCbDiE4MnA0IvXmkGy2bOjxXxmx2OoWWFciKUII1BCuJHgrs+ahcpLve0G3Nddh3OY4WPYtb9lRpQXbykMdeGLj77Mx4VHctlHhFZC4WTDorocUQ3B4GF4F2kCpaWnOxJtTUblRtn/AATVBm2RBUEEb1V7a2Q14q2x3jNSCki7TpqoMfbIGqq9s7OmYQJDcbRq3Md7f7KhkZOYmXYW4WDV0Z3JsHeTc9wBKAYv4x8d7YcMFznGgAzJOgXdOC+yRKS0KDqBVxGr3XcfXbwSbwE2PIbPo50yyLMOziEENZXNsOo5veTU+xdGa6qkHpCEIAQhCASeJj6HlO+P+pjJ2STxMfQ8p3x/1MZOyAEIQgBCEIAQhCAEIQgBCEIAQhCAEIQgBU/CKdiQmNLITooJwuDaUFcnPNyG51oCrhVXCB5bCLxkwhzqMc8loriwtbcmhrkcslj6pN4pUSuxejYhRxwg5YRUAAUv25aBSYc0A3nDdWm5rqu10qFXTe0mxGh7Yb6al4YMQcRkASRnqBmpMjExCphNt5wF7VPV1qFxGeLU+TJRD2rMwb1DyedqQKm4HS3JZnY8sTYEfifuoLknVOc0xmR5IXAyadK4r+pLs66BqYdcwAyEczldWYZK+mGLL4cuaguIBHSqThOECuIttdp13rELQYsVszevjrlmp0WWh1sAQaj5sNGYA5zHbyTlqUxcG9lQ5mVfKuDGR4bnPhvY3NpAAc91Biq6rTrQN3LodDJOS5KpC1JzkWVfy0B2F2oza8ea8aj2jRdL2Pwzl48FsSpD8nQhdzHCxHdqDuIXNpyVfCe6FEbhe3Mb9xB1adCrDgrKCGHud1jVbkrLva05CjxCYUEwomsTFSu/HDAo7vz7VWzG2BALGxy3n1wkHOmdsxmFWz+1Gw41jY1HrBCWp+MY0/Da64ESGwDsbQn1uqVXkntozNHpfPcr9lZ0qGIcQVaQoc5s8C4F+xbJ7ZTmc+DQauYbA7y3cezJVE5taIBhLS0/aViMJmmLEuQU4cW+1y/lJZxryYDmHcwmhb3A5fepoucRYxqSXBdC4qdm0ZGmTm84Gk+azpHxcafhUgfkIQgBCEIBJ4mPoeU74/6mMnZJPEx9DynfH/Uxk7IAQhCAEIQgBCEIAQhCAFhQp/aLYXSIFq3IA9qqn8KYYcW4oYFaVMRvbfut7ViZdbixOpM9KLYxLKXTwohUHPZkDQOrnWotu/dRo3C8DJgdn1iMsurqFT/1NP8AL/wnYxrWElu4cOGUvXuiDUZ9FevL1jQC+A4AivNcHEZZg0/2FbHXYZe5G1jkqvhDEiNhF0IBzgQcJfyYcLimIjt9inyscRGNeMnAOFc6EVFVT8Korg1nMe5hdzsAqQbYSTWwzv3KzUSXlNkLsW40d7gHENa6lA0NcLGpNy6lu4ZBWsticCDTrXB30Oir4rucDkKjmkgkZVrfWp9a2Nist8q1tcOotS5PS3WXF5Y75vgyU6Nm0JOH1g43B6RyLSBqladkIGrN2b3DLPVWk7LscP8AihkbN0qcvnNFRzWy7nDMRPBlf/Ypwqn+4MqpvZ0CtALm1A4nU7wd5TzxXiEOVaxhxNa3nl5OJrtMFAG3GmdEjxdnRWmvKvO6rC2h5l7OPnFdU4AmF/CNZCLjgc5ry4AfKWc6lM284UO5dFoeZL1FUuix21sGDNACK01HRe00e2uYB3dhS3E4uhcNnIzR2tYfyATwFlbkqOU7T4rsAMYzr3BhDsJhDnUI5tcdq5VXOmRcM2Hbpj/20X0PwiPyDhvcwf8AkF82zjufFIzxvI/mJCxNU62nReBQ3rKvsd4wVCqdpbMDwQQrmTcHMa4ZEAjxFVuiQ6hZS5Rz81UmhDi7ODAasae0tGL1p94viP4KG0dV0QEduMn8iD4qk2lBsVJ4uY3OmYegLHjvcC0/0D1KTyOyEIQAhCEAk8TH0PKd8f8AUxk7JJ4mPoeU74/6mMnZACEIQAhCEAIQhACwSsryVAKDbkJkVwxN6FecBzharhXOmVkuGUhPeXFrnZgXcLVLRqNaJk2vLARK4nAPB65DQ4a07QVSmgiWe2lQRQg5kWub0x/+JXI+JOayu37mRDo1xhAaDWE+lyed1QKOHTzqqWdnIIJGAV7Selp191ExRYbafOsyHVBJoSD1taqn2hLCvzursmDWh87TJYOOSvk9MXJiehaYb5dM/dyJ6y8TE404YcPEST0Q11S4k2aMzmLdqkTEiDfEbU6jf3d4qJyGDkojHMbEaQQQOdibSjqVIzAWzh5fFng7HwbkDAloUJzsRaDU0I6Ti6lDurTwWvhRHa2A9rqHHzcJOYOZA1pWqk7EnBGgQogqcTRcihJyJp31UPhXJh8Bz74oYLm0NN2KtbGwXRzX6L2/BT7iNC2XCI13c1tr2rl2qzldnS4FSH3z6XW8POUeXr51PHtG7NWkoKgVc3TMVrQkanfdcVmk1N8mSkVc0YLdHZXriz69KHuVNNTMDcBnmYmnR1OiYp6XGWOHkeoDWhzz1VDO7PaSec3PSE3Xx0VkJJ1bIKeNNQTYEgUuQ5xo02Jv2PJ9S6LxdS7+SiRnEhsR1WtIIFh0wDobaZALnE5s4C5ApqORDSRQkt5p3MI/EF0vi+nnuguhRHBxhEBtAKCFhAY0EZkYTn61vdAob0yud0NgWVgLK3ZUVXCP5k/eZ/UB+6+ayakneT7Svpfb4+QidwPqcFyCf4CYorDAcGwnHngnnQx9jzgdBp2hYupxynVG98E1mLTufmOrHXgdNcrJy7q9QNPezmn2hXlFB2ZKMgw2w4bcLWigH+9VYNCyIppJM0+eSnklKPTZVbSbYqLxen/EzY+xD/qiKx2k2xVRwGiYZ6K3zoJP8kRg/wA5XoqOhoQhACEIQCTxMfQ8p3x/1MZOySeJj6HlO+P+pjJ1KA0RpprTQmlq65X/ALFaGbWhGgD8+w617Owqu24/A4HPFRoOraXNQRSlK+tVMOYIrzXVFb4WjosFwa7yT4rntZ4nmw5HFJFsYJoaP/6kKlcVqB2RydkcuxaYm35ducSl6dF2Y8FRxAMqgX1Iya0CndWpVBtBop85p5rT0jnnpVY8PGc7fSPXlocn8LZMZxhp1Xamg03rz5YSdK8tb/pxNK16vYVzGbhm9Hk0qbQ2nogmnS1ULkn0aS4gCguKVOFriQN1zrqVnQ8Qytc0eNiO4yM9DjNxw3BzakVFcwaEX7VIStxfzQMuIQa4Oh4cbjYPc8Yi4JpK2+Oe6KZWxf4Qu+UAv0N1cz/oEvvgvdFJw5uqDYVpivQ9qt+FMTk3teecHc0AG4oCTUblXwZuoqGmgtSxpRouB31PiuQ8TnJZ5KuDIguDS+Ui0FGnKHqzeVSz8pF1aOvm6HvFfam+K+2VAK5kCzR0fWaql2gwXGMaDIG5uTnqsHHN30emhOmZZ9cm1qM3NzwmmS1x4TgyHzbYR5tMhUg+rPerKcab0eb6iGDf+btUGaDyAQ6wsG0Ive9PAU8Ftsdujwzs+wwBLwMOXJsp/KFp4Tj/AAsbuH9Qqs8HJxkaXY+GxzGXaGuzGAlu82tZY4RwC+A9rXNabVxGgIBqRWh0XSy/i4+Cn3ESFDIrhadOpTUXKsJOXfRtG+b5uoI17VSS20AbhpBI33yTFKbRBb0CM9AMgKa77ric0ZKTMlFbOS0WwwdXUwxkb66UVJOykWp5gzd14ev4k2TD8bqggAWuewk66qmngPPH8oOeWqmGR2lRFC6JSIXtAZU4gebEaT1TZoN7CvgujcXDQJeLo7lXEi1bsYBlkLfmk2BiESxOJ3NYcGAMc8hocXNOQBp3FOHF84MZEgEExWkufEHQfUkNwmt6C2S33h79aK59DgFlAQt6VFftw/Iu7S0etwS46HhFdEw7fPyYG9zf3P7KnmbQ3dyAJR4cKgqewJS4GzeIRWHqRCB3GhH5lNzFAIG0sil7gsabRZTVkQHusfzATBtPJUXAxtdouO6BEPiXwh+RKkHRgsrAWUAIQhAJPEx9DynfH/Uxk7JJ4mPoeU74/wCpjJ2QFFtSFVzmitCKnvNAAD3Kme0GoJIB+2MnODicvNFVb7djBrhR4DiMqitaghxG5VUWC91cJA3c4WpXs8wBvguQ1+F+dIyIPghTUpCNS57q1NqtzJsOj5oqluf2fKgkY4hFh0hkKEnob0xzOzpjLE2va6twM+j5qoZ7ZsXMvZSxzORz0WLjbT7PTFya2dAdYF1TYAvGbtBzQsRdmQmu+cJNwQKDU727iPWraR2BEiPPOY7BQkVc246JBCj7W2LEhOxEt1NnPOQvmewepbKE+F6ito6zwPmYkSWhue0AUAh060MNbhcbm5vuV4UncWs04wHQnVIhkYXdUteXYWt7GhvtTiV0OF3BFTFHb7GtikNuTUvqDYnDhobdq0tdetaEkE6WD8WvY4Fb+FxY17XCIA4ihYDzrVOIjdairpN7njCHgnfj0oa2PYGjwXI+I4n9TIvg/SbZuVhuBxRHXqKDDqauHR3Jd2lJSwNcb865j8J6GqYIshH9I05XxOzpVx8QqSf2TFpeIz1u1Iw+pY2P0vs9MWXSEBz8LcdRlzhfCa+ZvWuUY2DFhRQ48o1zXBpphqCKA2FR4qzltkxOVccYNNWuI7wTnQ9ijz+wojTjLmtFyKOcTQGgFSc7Lb45JVyVs7Zs1zzChmI0NeWguAyDiLgXKqOGbGcjjdXE3EIYAqC9zbB1sub2KTwW2g6PLsc5hYRzbmtcIHOqQM1jhXBY6WiB72sAoQ92TTX97jxW+yLdhdfBUuxKlo7qVwZXyOlDXuVmZgYW1rcCwpk13OzBS3Am3gZ802piNwdDTfRXT5R7uSDHtFhm516ipPZWuS4+eH1MyLNE5AhurjL+tqBcio6moS/NyktXpPzHWHwb0yxtlTBzjMOWrs9+W6yo53Y771it18462z3ZqcbinW4EGV2RALSHPcyESC5wOI2aW25m8AeJXTuBUZ7pdgIHJMYxsJ2rmsbhJd280aBJTeDruSbz4Yq3PlIgub1w5A1umfgLFiQwZZwxAF7mvBJaBVowAEbyTnvst5oZrf2VzHALKwFlbsqKzb3QZ98f0uVNtQ0hO7ldbbHNZ9//ACuVFtx3yRQCTwPmcM5FZ57a+LT/AGd7F0uHkuPSExyc9BO92E/jsPbRdflnVaEBA2tkqngI3/Gxjug09b2/2Vptg2Kr+L9tZqZO5jB63O/sgH1CEIAQhCASeJj6HlO+P+pjJ2KSeJj6HlO+P+pjJ1KAXtvTXJu5kKJEcc6Mc5oHe0G+VlVnbMU1/wAK/I/VRRmO1nYrqfiiE41LudV1RfuFzbSwVfE2oMgX5jqt30Ou5cxqecr9JfHogx56I83gvHO0ZE83uUOG12Zhk0DOkyMbVva3bmp8Xars2uiVuRzGZnms9iixZ+Jo6NTLKCLNrXM71iPGr4R6NL21rzadL6iJ4ape2pJDGSHGtbDCW1HNrVrha5prmreZ2nH3xCfvQhc9yVZqfiF5L3Gp7bjOh5o+y31LKx43weWzqnAYRuQaInzYawQq4a0AIIOEDKgzTKVR8DdpCPLMcAxuElhDDzRhOdNK507VeFdFhVQRSxR4UxSyIDChue+xdaraUoAKEEmyhS21ZnDT+GIsR80/dvUvbTRAjFzqkPOKuWZ6NzcgALELa7SLY9NWdtczuXMau3qXcaLo/tNcWfjn6g9bKHEzpYepRWCJiB5LUdKFFIpSxpipnZSnbUJpTldDnDzNhr5tQosTaD6VDouVelDFgebroVS8d+xNmh8AuqXQ3CoANJd9N5zOhS9tLZUMEUMSugw4csRNiPsq6m9oxaEB7xnnFFt+QOqWom1HsjNe9zHlp6L3FzT0iSRaoOXisrFCVohtHZdicryEPlrxKHFlvNOjbKii8KXM/h342udWgAaQCXE0bmQKV7VO2ZNtjQmRGEFrgDzcu0DuNlVcLJAxGNeBiMMkhtK1xUBPZQVK6DK2sLrngpXYnyMaaAwtghw7qmvZR/erVsSa5vyF21pzewUHS3KJJbXhssRffylN/wCysBtgGlC7q3EQePssuWg274L2ao75h2cH1Mdp0cna3WILYw+qtatIV7a3dvsvETaZIs54qLfKgZnm+q6ixtpkX5WmecyRrTQb1Cxc8IWSJqXq0h7XtFL0httv3q94GwXNhuFTgxHDXDY1OLo+GfakPae1nUPyzf8AvuNRupRPfAna7I8ANBZjbmGAgUyDr5k71udBCpW2VyYyLKELdFZW7dHyYO57fbUful7bjvkymTbTfkX9lD6nApU2475MoDmUxDL5qCxvSdFhtb2F0RoB9ZC7Hs99Wj/eS5nwWgY9qSoNwHl38rHEe2hXS4AwxIrdz3eomo9hQEbbORUXi7Z8pNu/6Y/rKkbbdzV44t8po/baPU3/AFQDmhCEAIQhAJPEx9DynfH/AFMZOySeJj6HlO+P+pjJ2QC9tEcpFOLk3MbYNezI9Y4if20Ub+Bg58lD8Duod3f61L200Ndc0Dq0oK3GZy7VSRmsP1wGWbBvruGtFzGpUvOdly6JUWRgXHIwtQOcM6FzfVkocWBLZ/w8ClnUMQZEEUy3iq0RJeGQfl25HqZYjztdFHiSrSf+IcDfowhmLAZHMElUtfc9GYrZZuUGVFqGjwTY59HVL+05qCXUYyC2l+ZfIsdoL5EeBVjMbMhH66YI+41tjr0N6pJiSgg4hyjiHEOLnaioItrU7ldBLjkg6xwT2dyMu2tcTwHOBNb0AFPABXRS1wAjEyobSjWOLWm9wedruLqeCZqLocVbFRS+xO27MOiRnNxlrGc3CWtLSdX5VO650yXuXgwgLiCbasA/deuFBbDitN+c24bStndI761p4KDDjMcLvijLQHWo6p1ouY1al9S9zLo1tJkSHLmvMl9R1bVFa5aZKJFEtnycrmDfDrYjLTNanQ4RziRdK81upOLqb6KNFl4fpJjrVoG5igPU3Ly4/ck3PjS7R0JSwGTKm1d29UM7ONixGwoTYVXHDzAW5lwBJNAMx61YRdnQTmZo55uAG8dGmiodoSUBhq1jtK434q99Sd3qV0Ntq2yDsOypIQYbYYrbeampNT7SqvhfOOZDaxmIGIaFzXYS1rbmh3nL1qx2C4mXglwocDbZaKPwocBLRSa5ClM8RIA9tPBdBkX6L28cFK7FfZsKlKvdQWu2tst3+6q4dGhHpOhntLN4pX1hLcjtAWDgbZ0ff8wrAx4R0i9Xrfa+9vXKY03J2ZBMiTMDfB0PQ7KEeGaium4Q9D/2XHonsG5R4vIkHmxjY9Y779bcFoiwIBrzI5z+uI0H21bt5INsztljW2dD7KQnC+gTFwRgVYYxcC5+VCKBpoRUDI3ySZMyMt6L+eMXUy3uTRxeQ6S7iGBrS4EYRQE4QHHtNQtpoFHcuCuQ2oXlzwBUmg3qoneEUOHo9x7BQesrdlZM2teDEG8fuEn7fsyi2bQ4UOfoGNGlbnvKX9qbdDxSoQELgPbakGu6J68Dl0ObtMxO0NP/AI0/Zcs2FOYJ6WiipDYrcVBWjXVY5xpoA4nwXSHbWhviPeMjQCudAKVQEbbr+aVs4srwpk/86nqhs/uq/bcwHA0UzitifJzLd0UH1saP8qAd0IQgBCEIBI4mT/8ADynfH/Uxk6GIN6SOJ9tdiylN8f8AUxkyxpRx1UWCi4VR4rozWwzDIa2uF2IOJJuQ5tbWHVS+WzGrG6ZRnb66tGgTJPbAiPNQWnsc2v72UCJwfjD6uGfxkezAtPnwZHkcqssTVFO5sxcYDf8A5resaj2LW9sxWuA5l149MgGnIZq1dsON6Jmn1h0/CtL+DsY/Uwtc3E5/hWP5GT+pNoX5hkxkSwUoPnnntrZuSqJhhLgHRG3N8ILjkTv7fyTqOCcUnowW9zK5epbYfAsk86Ie5jQ0e0neroaafuiLRccBZuGyThgnnF0QuqKVONwBp90NTEdpQ96X5PYTYbQ0VoFIOzR2rawajFI8MpeGEblIzMETCAylC0ObXEa1yO7VUsGG/wBJAd2DE02r9p3+wmiY2AHGoc5p7KH2ELQ7YUTSID3sr+TgtVqNNOeRyXR7TVFEIES1DC6o+dd3+ao8WHEpd0EWOcR2p7lfO4PxN8I5Zwjp+Ja/J6Lo6EP/AMj8Sq+my/CJtCvMtdf5aXGeVT/mCrJiBUg8pi+4ymh1Nd6fPJ2Kc4o/DDp/mK9Dgk0mr3Od40/K+ithpsnuQ2hj2btqHyUK/Ubnn0RmoXCXasOJLxGA3IFKZ2cDb1Ig7Ia0AAWC9xNkMcKFtVs5O4bTwJECBU/OxB3sDh/T+6kCCRT5aHp0oJ3UvR6ZDwcZ1S9vc6o9T6rwdgO0iu06rdMsgFqPosifFFm5Cw6FYfLQMm/Vu3/9RaHwf/sQtejBJyP3ymw7Af6U/wAo715dweefr3+DW/uF6WkzfYbkJceUqDWM8i9mwaD2gp24vZwMgPY4us+oxGtnNbkNBWtu0rDODA60R7u/CPyarCR2KyEKMFB4nsuTms3T4ZQdyPLdlntGEI8J8MPwYhSoFSNQRcZEJZjcE5twwieYRvdCNfY9M0KFRSmlZ9ng5/E4tor7vnq/dhf3eq+Y2HAkn4YzY0cEVETkyWjeC1ooD3nVdUERew5LByGa2rKDoOI+yGkeyigu2w82gwIzu0Q3n8hRduDllSDibYc9EFpWOe9hH50TfxbyMxLsjmPCcx0R7SASDzWtpehtcn1J9oiiA0sjE6LYHr1RZogMVWF6QgOZcVHCWVgbLloUWLhe0xqjA80rMRXC4aRkQm3yykfT+7ifChCUDHllI+n93E+BHllI+n93E+BYQo2oB5YyPp/dxPgR5YSHp/dxPgWEKNqBnywkfT+7ifCseWEh6f3cT4EITagHlfIen93E+BY8rpD0/u4nwIQm1APK6Q9P7uJ8Cx5WyHp/dxPhQhNqAeVsh6f3cT4UeVsh6f3cT4EITaiQ8rZD0/u4nwo8rJD0/u4nwIQo2ogPK2Q9P7uJ8CPK2Q9P7uJ8KEJtQDytkPT+7ifAg8LZD0/u4nwIQp2okPK2R9P7uJ8CPK2Q9P7uJ8KEJtRBnyukPT+7ifAjyukPT+7ifCsIU0gZ8r5D0/u4nwrPlfI+n93E+BCEoGfLGR9P7uJ8Kz5ZSPp/dxPhQhKBnyzkfT+7ifAjy0kfT+7ifChCkB5aSPp/dxPhR5aSPp/dxPhWUIA8tJH0/u4nwo8s5H0/u4nwoQgDyzkfT+7ifChCEB//2Q=="/>
          <p:cNvSpPr>
            <a:spLocks noChangeAspect="1" noChangeArrowheads="1"/>
          </p:cNvSpPr>
          <p:nvPr/>
        </p:nvSpPr>
        <p:spPr bwMode="auto">
          <a:xfrm>
            <a:off x="155575" y="-1219200"/>
            <a:ext cx="381000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4" descr="data:image/jpeg;base64,/9j/4AAQSkZJRgABAQAAAQABAAD/2wCEAAkGBxMSEhITExIVFRUXGBgYGBcVFhoYFxYXFRcXGBYVFRYYHSggGBolGxUXITEhJSkrLi4uGB8zODMtNygtLisBCgoKDg0OGhAQGy8lICUtLS0rLS0tLS0tLS0rLSsrLS0tLS0tKy0tLS0tLSstLS0tLS0tLS0tLSstLS0tNS03Lf/AABEIALcBEwMBIgACEQEDEQH/xAAcAAACAgMBAQAAAAAAAAAAAAAABgQFAQMHAgj/xABLEAABAgQDAgkHCgQEBgMBAAABAAIDBBEhEjFBBVEGBxMiMkJhcYEWUlORoaPSIzM1Q2JygrG0wRSSstEkwuHwNGNzk6LDJWSDFf/EABoBAQACAwEAAAAAAAAAAAAAAAABAwQFBgL/xAAqEQACAgEEAAUDBQEAAAAAAAAAAQIRAwQSITEFEyJBURRhgSMyM1KRFf/aAAwDAQACEQMRAD8Ae+Jn6HlO+P8AqYydkk8TH0PKd8f9TGTsgBCEIAQhCAEIQgBCEIAQhCAEIQgBCEIAQhCAEIQgBCxVCAyhCEAIQhACwSvEaMGgk2AS/NzLopvZujf770BbxtqwW5xG+F/yWIG14LzRsVpO4mh8AUuxIAVXOygOiA6HVZXO9k8JHyzwyKS+CbVN3Q+0E5t7NwtuXQmPBAINQbgjIg6hAekIQgBCEIBJ4mPoeU74/wCpjJ2STxMfQ8p3x/1MZOyAEIQgBCEIAQhCAEIQgBCEIAQhCAEIQgBCEIAXmI6gJ3CvqXpYKhgWW8IwaOFaEAjLI0I9imym2Q40qD7CctD2qo23wfcwufBGJhJJhi5YTcuYNWk3w57tySGTDoA52VTYVIBrcsdnSvVNxWi02WGXHK1NosVM7DCmWutW97d2a3VXKJbhHzal9WgG4zAzyzCZdk8I3ggO+UYQTUHnAAVp9pXYtbOL25V+UQ4/A5LKrNnbZhxjhBo4ioB6zTfE3zh+S8SO1xEjPhEUo3E3tDXFrv2PitmuTwROEM5z2w9AMR7zl7B7VCZFUHhLMFs08Hc0+GEf6qOybQFyXqJMqJ/GrTGnApBWbWaKFOPFzPmLKBpNTCe6H4CjmeprgPBIm05kUKaeKRpMCZfoY1B+Fja/mgHtCEIAQhCASeJj6HlO+P8AqYydkk8TH0PKd8f9TGTsgBCEIAQhCAEIQgBCEIAQhCAEIQgBCEIAQheXGlUB6WFVTm3oMMVJJFuiN9aZ0rkVphcImuuIb9dDoaaLEnrsEHUpI9bWXZXNOMNzxGDTAaIbqYYrQauNLtca4cWeYrQWTq/bYHUdrv6vgqrae3oMRhhxYDnMdQEW7wRqCN4VMtfpZqnIna0cyiyYBqKtOdW537K/ut+z41H4YsYNaRUEsJvXIm1LVupEaGK0Y4lpPNxtoaEOIqW1FaNPs3rTBjiDFIjQWxWZPYTcfaY4ZOFe469niOPHN+iX4Jv5LqMIUOHCbDiE4MnA0IvXmkGy2bOjxXxmx2OoWWFciKUII1BCuJHgrs+ahcpLve0G3Nddh3OY4WPYtb9lRpQXbykMdeGLj77Mx4VHctlHhFZC4WTDorocUQ3B4GF4F2kCpaWnOxJtTUblRtn/AATVBm2RBUEEb1V7a2Q14q2x3jNSCki7TpqoMfbIGqq9s7OmYQJDcbRq3Md7f7KhkZOYmXYW4WDV0Z3JsHeTc9wBKAYv4x8d7YcMFznGgAzJOgXdOC+yRKS0KDqBVxGr3XcfXbwSbwE2PIbPo50yyLMOziEENZXNsOo5veTU+xdGa6qkHpCEIAQhCASeJj6HlO+P+pjJ2STxMfQ8p3x/1MZOyAEIQgBCEIAQhCAEIQgBCEIAQhCAEIQgBU/CKdiQmNLITooJwuDaUFcnPNyG51oCrhVXCB5bCLxkwhzqMc8loriwtbcmhrkcslj6pN4pUSuxejYhRxwg5YRUAAUv25aBSYc0A3nDdWm5rqu10qFXTe0mxGh7Yb6al4YMQcRkASRnqBmpMjExCphNt5wF7VPV1qFxGeLU+TJRD2rMwb1DyedqQKm4HS3JZnY8sTYEfifuoLknVOc0xmR5IXAyadK4r+pLs66BqYdcwAyEczldWYZK+mGLL4cuaguIBHSqThOECuIttdp13rELQYsVszevjrlmp0WWh1sAQaj5sNGYA5zHbyTlqUxcG9lQ5mVfKuDGR4bnPhvY3NpAAc91Biq6rTrQN3LodDJOS5KpC1JzkWVfy0B2F2oza8ea8aj2jRdL2Pwzl48FsSpD8nQhdzHCxHdqDuIXNpyVfCe6FEbhe3Mb9xB1adCrDgrKCGHud1jVbkrLva05CjxCYUEwomsTFSu/HDAo7vz7VWzG2BALGxy3n1wkHOmdsxmFWz+1Gw41jY1HrBCWp+MY0/Da64ESGwDsbQn1uqVXkntozNHpfPcr9lZ0qGIcQVaQoc5s8C4F+xbJ7ZTmc+DQauYbA7y3cezJVE5taIBhLS0/aViMJmmLEuQU4cW+1y/lJZxryYDmHcwmhb3A5fepoucRYxqSXBdC4qdm0ZGmTm84Gk+azpHxcafhUgfkIQgBCEIBJ4mPoeU74/6mMnZJPEx9DynfH/Uxk7IAQhCAEIQgBCEIAQhCAFhQp/aLYXSIFq3IA9qqn8KYYcW4oYFaVMRvbfut7ViZdbixOpM9KLYxLKXTwohUHPZkDQOrnWotu/dRo3C8DJgdn1iMsurqFT/1NP8AL/wnYxrWElu4cOGUvXuiDUZ9FevL1jQC+A4AivNcHEZZg0/2FbHXYZe5G1jkqvhDEiNhF0IBzgQcJfyYcLimIjt9inyscRGNeMnAOFc6EVFVT8Korg1nMe5hdzsAqQbYSTWwzv3KzUSXlNkLsW40d7gHENa6lA0NcLGpNy6lu4ZBWsticCDTrXB30Oir4rucDkKjmkgkZVrfWp9a2Nist8q1tcOotS5PS3WXF5Y75vgyU6Nm0JOH1g43B6RyLSBqladkIGrN2b3DLPVWk7LscP8AihkbN0qcvnNFRzWy7nDMRPBlf/Ypwqn+4MqpvZ0CtALm1A4nU7wd5TzxXiEOVaxhxNa3nl5OJrtMFAG3GmdEjxdnRWmvKvO6rC2h5l7OPnFdU4AmF/CNZCLjgc5ry4AfKWc6lM284UO5dFoeZL1FUuix21sGDNACK01HRe00e2uYB3dhS3E4uhcNnIzR2tYfyATwFlbkqOU7T4rsAMYzr3BhDsJhDnUI5tcdq5VXOmRcM2Hbpj/20X0PwiPyDhvcwf8AkF82zjufFIzxvI/mJCxNU62nReBQ3rKvsd4wVCqdpbMDwQQrmTcHMa4ZEAjxFVuiQ6hZS5Rz81UmhDi7ODAasae0tGL1p94viP4KG0dV0QEduMn8iD4qk2lBsVJ4uY3OmYegLHjvcC0/0D1KTyOyEIQAhCEAk8TH0PKd8f8AUxk7JJ4mPoeU74/6mMnZACEIQAhCEAIQhACwSsryVAKDbkJkVwxN6FecBzharhXOmVkuGUhPeXFrnZgXcLVLRqNaJk2vLARK4nAPB65DQ4a07QVSmgiWe2lQRQg5kWub0x/+JXI+JOayu37mRDo1xhAaDWE+lyed1QKOHTzqqWdnIIJGAV7Selp191ExRYbafOsyHVBJoSD1taqn2hLCvzursmDWh87TJYOOSvk9MXJiehaYb5dM/dyJ6y8TE404YcPEST0Q11S4k2aMzmLdqkTEiDfEbU6jf3d4qJyGDkojHMbEaQQQOdibSjqVIzAWzh5fFng7HwbkDAloUJzsRaDU0I6Ti6lDurTwWvhRHa2A9rqHHzcJOYOZA1pWqk7EnBGgQogqcTRcihJyJp31UPhXJh8Bz74oYLm0NN2KtbGwXRzX6L2/BT7iNC2XCI13c1tr2rl2qzldnS4FSH3z6XW8POUeXr51PHtG7NWkoKgVc3TMVrQkanfdcVmk1N8mSkVc0YLdHZXriz69KHuVNNTMDcBnmYmnR1OiYp6XGWOHkeoDWhzz1VDO7PaSec3PSE3Xx0VkJJ1bIKeNNQTYEgUuQ5xo02Jv2PJ9S6LxdS7+SiRnEhsR1WtIIFh0wDobaZALnE5s4C5ApqORDSRQkt5p3MI/EF0vi+nnuguhRHBxhEBtAKCFhAY0EZkYTn61vdAob0yud0NgWVgLK3ZUVXCP5k/eZ/UB+6+ayakneT7Svpfb4+QidwPqcFyCf4CYorDAcGwnHngnnQx9jzgdBp2hYupxynVG98E1mLTufmOrHXgdNcrJy7q9QNPezmn2hXlFB2ZKMgw2w4bcLWigH+9VYNCyIppJM0+eSnklKPTZVbSbYqLxen/EzY+xD/qiKx2k2xVRwGiYZ6K3zoJP8kRg/wA5XoqOhoQhACEIQCTxMfQ8p3x/1MZOySeJj6HlO+P+pjJ1KA0RpprTQmlq65X/ALFaGbWhGgD8+w617Owqu24/A4HPFRoOraXNQRSlK+tVMOYIrzXVFb4WjosFwa7yT4rntZ4nmw5HFJFsYJoaP/6kKlcVqB2RydkcuxaYm35ducSl6dF2Y8FRxAMqgX1Iya0CndWpVBtBop85p5rT0jnnpVY8PGc7fSPXlocn8LZMZxhp1Xamg03rz5YSdK8tb/pxNK16vYVzGbhm9Hk0qbQ2nogmnS1ULkn0aS4gCguKVOFriQN1zrqVnQ8Qytc0eNiO4yM9DjNxw3BzakVFcwaEX7VIStxfzQMuIQa4Oh4cbjYPc8Yi4JpK2+Oe6KZWxf4Qu+UAv0N1cz/oEvvgvdFJw5uqDYVpivQ9qt+FMTk3teecHc0AG4oCTUblXwZuoqGmgtSxpRouB31PiuQ8TnJZ5KuDIguDS+Ui0FGnKHqzeVSz8pF1aOvm6HvFfam+K+2VAK5kCzR0fWaql2gwXGMaDIG5uTnqsHHN30emhOmZZ9cm1qM3NzwmmS1x4TgyHzbYR5tMhUg+rPerKcab0eb6iGDf+btUGaDyAQ6wsG0Ive9PAU8Ftsdujwzs+wwBLwMOXJsp/KFp4Tj/AAsbuH9Qqs8HJxkaXY+GxzGXaGuzGAlu82tZY4RwC+A9rXNabVxGgIBqRWh0XSy/i4+Cn3ESFDIrhadOpTUXKsJOXfRtG+b5uoI17VSS20AbhpBI33yTFKbRBb0CM9AMgKa77ric0ZKTMlFbOS0WwwdXUwxkb66UVJOykWp5gzd14ev4k2TD8bqggAWuewk66qmngPPH8oOeWqmGR2lRFC6JSIXtAZU4gebEaT1TZoN7CvgujcXDQJeLo7lXEi1bsYBlkLfmk2BiESxOJ3NYcGAMc8hocXNOQBp3FOHF84MZEgEExWkufEHQfUkNwmt6C2S33h79aK59DgFlAQt6VFftw/Iu7S0etwS46HhFdEw7fPyYG9zf3P7KnmbQ3dyAJR4cKgqewJS4GzeIRWHqRCB3GhH5lNzFAIG0sil7gsabRZTVkQHusfzATBtPJUXAxtdouO6BEPiXwh+RKkHRgsrAWUAIQhAJPEx9DynfH/Uxk7JJ4mPoeU74/wCpjJ2QFFtSFVzmitCKnvNAAD3Kme0GoJIB+2MnODicvNFVb7djBrhR4DiMqitaghxG5VUWC91cJA3c4WpXs8wBvguQ1+F+dIyIPghTUpCNS57q1NqtzJsOj5oqluf2fKgkY4hFh0hkKEnob0xzOzpjLE2va6twM+j5qoZ7ZsXMvZSxzORz0WLjbT7PTFya2dAdYF1TYAvGbtBzQsRdmQmu+cJNwQKDU727iPWraR2BEiPPOY7BQkVc246JBCj7W2LEhOxEt1NnPOQvmewepbKE+F6ito6zwPmYkSWhue0AUAh060MNbhcbm5vuV4UncWs04wHQnVIhkYXdUteXYWt7GhvtTiV0OF3BFTFHb7GtikNuTUvqDYnDhobdq0tdetaEkE6WD8WvY4Fb+FxY17XCIA4ihYDzrVOIjdairpN7njCHgnfj0oa2PYGjwXI+I4n9TIvg/SbZuVhuBxRHXqKDDqauHR3Jd2lJSwNcb865j8J6GqYIshH9I05XxOzpVx8QqSf2TFpeIz1u1Iw+pY2P0vs9MWXSEBz8LcdRlzhfCa+ZvWuUY2DFhRQ48o1zXBpphqCKA2FR4qzltkxOVccYNNWuI7wTnQ9ijz+wojTjLmtFyKOcTQGgFSc7Lb45JVyVs7Zs1zzChmI0NeWguAyDiLgXKqOGbGcjjdXE3EIYAqC9zbB1sub2KTwW2g6PLsc5hYRzbmtcIHOqQM1jhXBY6WiB72sAoQ92TTX97jxW+yLdhdfBUuxKlo7qVwZXyOlDXuVmZgYW1rcCwpk13OzBS3Am3gZ802piNwdDTfRXT5R7uSDHtFhm516ipPZWuS4+eH1MyLNE5AhurjL+tqBcio6moS/NyktXpPzHWHwb0yxtlTBzjMOWrs9+W6yo53Y771it18462z3ZqcbinW4EGV2RALSHPcyESC5wOI2aW25m8AeJXTuBUZ7pdgIHJMYxsJ2rmsbhJd280aBJTeDruSbz4Yq3PlIgub1w5A1umfgLFiQwZZwxAF7mvBJaBVowAEbyTnvst5oZrf2VzHALKwFlbsqKzb3QZ98f0uVNtQ0hO7ldbbHNZ9//ACuVFtx3yRQCTwPmcM5FZ57a+LT/AGd7F0uHkuPSExyc9BO92E/jsPbRdflnVaEBA2tkqngI3/Gxjug09b2/2Vptg2Kr+L9tZqZO5jB63O/sgH1CEIAQhCASeJj6HlO+P+pjJ2KSeJj6HlO+P+pjJ1KAXtvTXJu5kKJEcc6Mc5oHe0G+VlVnbMU1/wAK/I/VRRmO1nYrqfiiE41LudV1RfuFzbSwVfE2oMgX5jqt30Ou5cxqecr9JfHogx56I83gvHO0ZE83uUOG12Zhk0DOkyMbVva3bmp8Xars2uiVuRzGZnms9iixZ+Jo6NTLKCLNrXM71iPGr4R6NL21rzadL6iJ4ape2pJDGSHGtbDCW1HNrVrha5prmreZ2nH3xCfvQhc9yVZqfiF5L3Gp7bjOh5o+y31LKx43weWzqnAYRuQaInzYawQq4a0AIIOEDKgzTKVR8DdpCPLMcAxuElhDDzRhOdNK507VeFdFhVQRSxR4UxSyIDChue+xdaraUoAKEEmyhS21ZnDT+GIsR80/dvUvbTRAjFzqkPOKuWZ6NzcgALELa7SLY9NWdtczuXMau3qXcaLo/tNcWfjn6g9bKHEzpYepRWCJiB5LUdKFFIpSxpipnZSnbUJpTldDnDzNhr5tQosTaD6VDouVelDFgebroVS8d+xNmh8AuqXQ3CoANJd9N5zOhS9tLZUMEUMSugw4csRNiPsq6m9oxaEB7xnnFFt+QOqWom1HsjNe9zHlp6L3FzT0iSRaoOXisrFCVohtHZdicryEPlrxKHFlvNOjbKii8KXM/h342udWgAaQCXE0bmQKV7VO2ZNtjQmRGEFrgDzcu0DuNlVcLJAxGNeBiMMkhtK1xUBPZQVK6DK2sLrngpXYnyMaaAwtghw7qmvZR/erVsSa5vyF21pzewUHS3KJJbXhssRffylN/wCysBtgGlC7q3EQePssuWg274L2ao75h2cH1Mdp0cna3WILYw+qtatIV7a3dvsvETaZIs54qLfKgZnm+q6ixtpkX5WmecyRrTQb1Cxc8IWSJqXq0h7XtFL0httv3q94GwXNhuFTgxHDXDY1OLo+GfakPae1nUPyzf8AvuNRupRPfAna7I8ANBZjbmGAgUyDr5k71udBCpW2VyYyLKELdFZW7dHyYO57fbUful7bjvkymTbTfkX9lD6nApU2475MoDmUxDL5qCxvSdFhtb2F0RoB9ZC7Hs99Wj/eS5nwWgY9qSoNwHl38rHEe2hXS4AwxIrdz3eomo9hQEbbORUXi7Z8pNu/6Y/rKkbbdzV44t8po/baPU3/AFQDmhCEAIQhAJPEx9DynfH/AFMZOySeJj6HlO+P+pjJ2QC9tEcpFOLk3MbYNezI9Y4if20Ub+Bg58lD8Duod3f61L200Ndc0Dq0oK3GZy7VSRmsP1wGWbBvruGtFzGpUvOdly6JUWRgXHIwtQOcM6FzfVkocWBLZ/w8ClnUMQZEEUy3iq0RJeGQfl25HqZYjztdFHiSrSf+IcDfowhmLAZHMElUtfc9GYrZZuUGVFqGjwTY59HVL+05qCXUYyC2l+ZfIsdoL5EeBVjMbMhH66YI+41tjr0N6pJiSgg4hyjiHEOLnaioItrU7ldBLjkg6xwT2dyMu2tcTwHOBNb0AFPABXRS1wAjEyobSjWOLWm9wedruLqeCZqLocVbFRS+xO27MOiRnNxlrGc3CWtLSdX5VO650yXuXgwgLiCbasA/deuFBbDitN+c24bStndI761p4KDDjMcLvijLQHWo6p1ouY1al9S9zLo1tJkSHLmvMl9R1bVFa5aZKJFEtnycrmDfDrYjLTNanQ4RziRdK81upOLqb6KNFl4fpJjrVoG5igPU3Ly4/ck3PjS7R0JSwGTKm1d29UM7ONixGwoTYVXHDzAW5lwBJNAMx61YRdnQTmZo55uAG8dGmiodoSUBhq1jtK434q99Sd3qV0Ntq2yDsOypIQYbYYrbeampNT7SqvhfOOZDaxmIGIaFzXYS1rbmh3nL1qx2C4mXglwocDbZaKPwocBLRSa5ClM8RIA9tPBdBkX6L28cFK7FfZsKlKvdQWu2tst3+6q4dGhHpOhntLN4pX1hLcjtAWDgbZ0ff8wrAx4R0i9Xrfa+9vXKY03J2ZBMiTMDfB0PQ7KEeGaium4Q9D/2XHonsG5R4vIkHmxjY9Y779bcFoiwIBrzI5z+uI0H21bt5INsztljW2dD7KQnC+gTFwRgVYYxcC5+VCKBpoRUDI3ySZMyMt6L+eMXUy3uTRxeQ6S7iGBrS4EYRQE4QHHtNQtpoFHcuCuQ2oXlzwBUmg3qoneEUOHo9x7BQesrdlZM2teDEG8fuEn7fsyi2bQ4UOfoGNGlbnvKX9qbdDxSoQELgPbakGu6J68Dl0ObtMxO0NP/AI0/Zcs2FOYJ6WiipDYrcVBWjXVY5xpoA4nwXSHbWhviPeMjQCudAKVQEbbr+aVs4srwpk/86nqhs/uq/bcwHA0UzitifJzLd0UH1saP8qAd0IQgBCEIBI4mT/8ADynfH/Uxk6GIN6SOJ9tdiylN8f8AUxkyxpRx1UWCi4VR4rozWwzDIa2uF2IOJJuQ5tbWHVS+WzGrG6ZRnb66tGgTJPbAiPNQWnsc2v72UCJwfjD6uGfxkezAtPnwZHkcqssTVFO5sxcYDf8A5resaj2LW9sxWuA5l149MgGnIZq1dsON6Jmn1h0/CtL+DsY/Uwtc3E5/hWP5GT+pNoX5hkxkSwUoPnnntrZuSqJhhLgHRG3N8ILjkTv7fyTqOCcUnowW9zK5epbYfAsk86Ie5jQ0e0neroaafuiLRccBZuGyThgnnF0QuqKVONwBp90NTEdpQ96X5PYTYbQ0VoFIOzR2rawajFI8MpeGEblIzMETCAylC0ObXEa1yO7VUsGG/wBJAd2DE02r9p3+wmiY2AHGoc5p7KH2ELQ7YUTSID3sr+TgtVqNNOeRyXR7TVFEIES1DC6o+dd3+ao8WHEpd0EWOcR2p7lfO4PxN8I5Zwjp+Ja/J6Lo6EP/AMj8Sq+my/CJtCvMtdf5aXGeVT/mCrJiBUg8pi+4ymh1Nd6fPJ2Kc4o/DDp/mK9Dgk0mr3Od40/K+ithpsnuQ2hj2btqHyUK/Ubnn0RmoXCXasOJLxGA3IFKZ2cDb1Ig7Ia0AAWC9xNkMcKFtVs5O4bTwJECBU/OxB3sDh/T+6kCCRT5aHp0oJ3UvR6ZDwcZ1S9vc6o9T6rwdgO0iu06rdMsgFqPosifFFm5Cw6FYfLQMm/Vu3/9RaHwf/sQtejBJyP3ymw7Af6U/wAo715dweefr3+DW/uF6WkzfYbkJceUqDWM8i9mwaD2gp24vZwMgPY4us+oxGtnNbkNBWtu0rDODA60R7u/CPyarCR2KyEKMFB4nsuTms3T4ZQdyPLdlntGEI8J8MPwYhSoFSNQRcZEJZjcE5twwieYRvdCNfY9M0KFRSmlZ9ng5/E4tor7vnq/dhf3eq+Y2HAkn4YzY0cEVETkyWjeC1ooD3nVdUERew5LByGa2rKDoOI+yGkeyigu2w82gwIzu0Q3n8hRduDllSDibYc9EFpWOe9hH50TfxbyMxLsjmPCcx0R7SASDzWtpehtcn1J9oiiA0sjE6LYHr1RZogMVWF6QgOZcVHCWVgbLloUWLhe0xqjA80rMRXC4aRkQm3yykfT+7ifChCUDHllI+n93E+BHllI+n93E+BYQo2oB5YyPp/dxPgR5YSHp/dxPgWEKNqBnywkfT+7ifCseWEh6f3cT4EITagHlfIen93E+BY8rpD0/u4nwIQm1APK6Q9P7uJ8Cx5WyHp/dxPhQhNqAeVsh6f3cT4UeVsh6f3cT4EITaiQ8rZD0/u4nwo8rJD0/u4nwIQo2ogPK2Q9P7uJ8CPK2Q9P7uJ8KEJtQDytkPT+7ifAg8LZD0/u4nwIQp2okPK2R9P7uJ8CPK2Q9P7uJ8KEJtRBnyukPT+7ifAjyukPT+7ifCsIU0gZ8r5D0/u4nwrPlfI+n93E+BCEoGfLGR9P7uJ8Kz5ZSPp/dxPhQhKBnyzkfT+7ifAjy0kfT+7ifChCkB5aSPp/dxPhR5aSPp/dxPhWUIA8tJH0/u4nwo8s5H0/u4nwoQgDyzkfT+7ifChCEB//2Q=="/>
          <p:cNvSpPr>
            <a:spLocks noChangeAspect="1" noChangeArrowheads="1"/>
          </p:cNvSpPr>
          <p:nvPr/>
        </p:nvSpPr>
        <p:spPr bwMode="auto">
          <a:xfrm>
            <a:off x="307975" y="-1066800"/>
            <a:ext cx="381000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4" name="Picture 6" descr="http://www.solofondosdeinversion.com/wp-content/uploads/2016/01/Consejos-para-elegir-un-fondo-de-inversi%C3%B3n1.jpg"/>
          <p:cNvPicPr>
            <a:picLocks noChangeAspect="1" noChangeArrowheads="1"/>
          </p:cNvPicPr>
          <p:nvPr/>
        </p:nvPicPr>
        <p:blipFill rotWithShape="1">
          <a:blip r:embed="rId2">
            <a:extLst>
              <a:ext uri="{28A0092B-C50C-407E-A947-70E740481C1C}">
                <a14:useLocalDpi xmlns:a14="http://schemas.microsoft.com/office/drawing/2010/main" val="0"/>
              </a:ext>
            </a:extLst>
          </a:blip>
          <a:srcRect l="3303" b="4896"/>
          <a:stretch/>
        </p:blipFill>
        <p:spPr bwMode="auto">
          <a:xfrm>
            <a:off x="7520693" y="3347515"/>
            <a:ext cx="2514339" cy="165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43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2565" y="692727"/>
            <a:ext cx="5628277" cy="649184"/>
          </a:xfrm>
        </p:spPr>
        <p:txBody>
          <a:bodyPr>
            <a:noAutofit/>
          </a:bodyPr>
          <a:lstStyle/>
          <a:p>
            <a:r>
              <a:rPr lang="es-EC" b="1" dirty="0" smtClean="0"/>
              <a:t>PROBLEMA</a:t>
            </a:r>
            <a:endParaRPr lang="es-EC" b="1" dirty="0"/>
          </a:p>
        </p:txBody>
      </p:sp>
      <p:sp>
        <p:nvSpPr>
          <p:cNvPr id="3" name="2 Marcador de contenido"/>
          <p:cNvSpPr>
            <a:spLocks noGrp="1"/>
          </p:cNvSpPr>
          <p:nvPr>
            <p:ph idx="1"/>
          </p:nvPr>
        </p:nvSpPr>
        <p:spPr>
          <a:xfrm>
            <a:off x="891090" y="1665019"/>
            <a:ext cx="5843415" cy="4708485"/>
          </a:xfrm>
        </p:spPr>
        <p:txBody>
          <a:bodyPr>
            <a:normAutofit/>
          </a:bodyPr>
          <a:lstStyle/>
          <a:p>
            <a:pPr algn="just"/>
            <a:r>
              <a:rPr lang="es-EC" sz="2000" dirty="0" smtClean="0">
                <a:solidFill>
                  <a:schemeClr val="tx1"/>
                </a:solidFill>
              </a:rPr>
              <a:t>El ají </a:t>
            </a:r>
            <a:r>
              <a:rPr lang="es-EC" sz="2000" dirty="0">
                <a:solidFill>
                  <a:schemeClr val="tx1"/>
                </a:solidFill>
              </a:rPr>
              <a:t>se comercializa </a:t>
            </a:r>
            <a:r>
              <a:rPr lang="es-EC" sz="2000" dirty="0" smtClean="0">
                <a:solidFill>
                  <a:schemeClr val="tx1"/>
                </a:solidFill>
              </a:rPr>
              <a:t>sin </a:t>
            </a:r>
            <a:r>
              <a:rPr lang="es-EC" sz="2000" dirty="0">
                <a:solidFill>
                  <a:schemeClr val="tx1"/>
                </a:solidFill>
              </a:rPr>
              <a:t>ningún proceso </a:t>
            </a:r>
            <a:r>
              <a:rPr lang="es-EC" sz="2000" dirty="0" smtClean="0">
                <a:solidFill>
                  <a:schemeClr val="tx1"/>
                </a:solidFill>
              </a:rPr>
              <a:t>el cual genere un valor </a:t>
            </a:r>
            <a:r>
              <a:rPr lang="es-EC" sz="2000" dirty="0">
                <a:solidFill>
                  <a:schemeClr val="tx1"/>
                </a:solidFill>
              </a:rPr>
              <a:t>agregado, que le permita al productor tener la posibilidad de mantener precios, </a:t>
            </a:r>
            <a:r>
              <a:rPr lang="es-EC" sz="2000" dirty="0" smtClean="0">
                <a:solidFill>
                  <a:schemeClr val="tx1"/>
                </a:solidFill>
              </a:rPr>
              <a:t>mejorar </a:t>
            </a:r>
            <a:r>
              <a:rPr lang="es-EC" sz="2000" dirty="0">
                <a:solidFill>
                  <a:schemeClr val="tx1"/>
                </a:solidFill>
              </a:rPr>
              <a:t>sus ingresos y a la vez </a:t>
            </a:r>
            <a:r>
              <a:rPr lang="es-EC" sz="2000" dirty="0" smtClean="0">
                <a:solidFill>
                  <a:schemeClr val="tx1"/>
                </a:solidFill>
              </a:rPr>
              <a:t>generar </a:t>
            </a:r>
            <a:r>
              <a:rPr lang="es-EC" sz="2000" dirty="0">
                <a:solidFill>
                  <a:schemeClr val="tx1"/>
                </a:solidFill>
              </a:rPr>
              <a:t>desarrollo económico a la región</a:t>
            </a:r>
            <a:r>
              <a:rPr lang="es-EC" sz="2000" dirty="0" smtClean="0">
                <a:solidFill>
                  <a:schemeClr val="tx1"/>
                </a:solidFill>
              </a:rPr>
              <a:t>.</a:t>
            </a:r>
          </a:p>
          <a:p>
            <a:pPr algn="just"/>
            <a:endParaRPr lang="es-EC" sz="1000" dirty="0">
              <a:solidFill>
                <a:schemeClr val="tx1"/>
              </a:solidFill>
            </a:endParaRPr>
          </a:p>
          <a:p>
            <a:pPr algn="just"/>
            <a:r>
              <a:rPr lang="es-EC" sz="2000" dirty="0" smtClean="0">
                <a:solidFill>
                  <a:schemeClr val="tx1"/>
                </a:solidFill>
              </a:rPr>
              <a:t>En </a:t>
            </a:r>
            <a:r>
              <a:rPr lang="es-EC" sz="2000" dirty="0">
                <a:solidFill>
                  <a:schemeClr val="tx1"/>
                </a:solidFill>
              </a:rPr>
              <a:t>el Valle del Chota existe una alta producción de ají, en donde la población por sus escasos recursos económicos no cuenta con empresas industrializadoras del mismo, por lo que se ven obligados a </a:t>
            </a:r>
            <a:r>
              <a:rPr lang="es-EC" sz="2000" dirty="0" smtClean="0">
                <a:solidFill>
                  <a:schemeClr val="tx1"/>
                </a:solidFill>
              </a:rPr>
              <a:t>comercializar </a:t>
            </a:r>
            <a:r>
              <a:rPr lang="es-EC" sz="2000" dirty="0">
                <a:solidFill>
                  <a:schemeClr val="tx1"/>
                </a:solidFill>
              </a:rPr>
              <a:t>dicho producto a mercados aledaños, donde no son remunerados con precios </a:t>
            </a:r>
            <a:r>
              <a:rPr lang="es-EC" sz="2000" dirty="0" smtClean="0">
                <a:solidFill>
                  <a:schemeClr val="tx1"/>
                </a:solidFill>
              </a:rPr>
              <a:t>justos, </a:t>
            </a:r>
            <a:r>
              <a:rPr lang="es-EC" sz="2000" dirty="0">
                <a:solidFill>
                  <a:schemeClr val="tx1"/>
                </a:solidFill>
              </a:rPr>
              <a:t>provocando pérdidas económicas. </a:t>
            </a:r>
          </a:p>
        </p:txBody>
      </p:sp>
      <p:pic>
        <p:nvPicPr>
          <p:cNvPr id="1026" name="Picture 2" descr="http://1.bp.blogspot.com/-Hn3biMQlrq0/VBx1buPIvCI/AAAAAAAAAZE/70XXJ0Fj1Cw/s1600/jalape%C3%B1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3323" y="2263825"/>
            <a:ext cx="4066021" cy="304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338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8596668" cy="851065"/>
          </a:xfrm>
        </p:spPr>
        <p:txBody>
          <a:bodyPr/>
          <a:lstStyle/>
          <a:p>
            <a:r>
              <a:rPr lang="es-EC" b="1" dirty="0" smtClean="0"/>
              <a:t>PRESUPUESTO DE INGRESOS</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3730305566"/>
              </p:ext>
            </p:extLst>
          </p:nvPr>
        </p:nvGraphicFramePr>
        <p:xfrm>
          <a:off x="7917002" y="2967214"/>
          <a:ext cx="3471435" cy="1179651"/>
        </p:xfrm>
        <a:graphic>
          <a:graphicData uri="http://schemas.openxmlformats.org/drawingml/2006/table">
            <a:tbl>
              <a:tblPr firstRow="1" firstCol="1" bandRow="1">
                <a:tableStyleId>{5C22544A-7EE6-4342-B048-85BDC9FD1C3A}</a:tableStyleId>
              </a:tblPr>
              <a:tblGrid>
                <a:gridCol w="2355154"/>
                <a:gridCol w="1116281"/>
              </a:tblGrid>
              <a:tr h="631011">
                <a:tc>
                  <a:txBody>
                    <a:bodyPr/>
                    <a:lstStyle/>
                    <a:p>
                      <a:pPr algn="ctr">
                        <a:lnSpc>
                          <a:spcPct val="150000"/>
                        </a:lnSpc>
                        <a:spcAft>
                          <a:spcPts val="0"/>
                        </a:spcAft>
                      </a:pPr>
                      <a:r>
                        <a:rPr lang="es-EC" sz="1200" dirty="0">
                          <a:solidFill>
                            <a:schemeClr val="tx1"/>
                          </a:solidFill>
                          <a:effectLst/>
                        </a:rPr>
                        <a:t>Costo de operación por </a:t>
                      </a:r>
                      <a:r>
                        <a:rPr lang="es-EC" sz="1200" dirty="0" smtClean="0">
                          <a:solidFill>
                            <a:schemeClr val="tx1"/>
                          </a:solidFill>
                          <a:effectLst/>
                        </a:rPr>
                        <a:t>kilo</a:t>
                      </a:r>
                      <a:r>
                        <a:rPr lang="es-EC" sz="1200" baseline="0" dirty="0" smtClean="0">
                          <a:solidFill>
                            <a:schemeClr val="tx1"/>
                          </a:solidFill>
                          <a:effectLst/>
                        </a:rPr>
                        <a:t> </a:t>
                      </a:r>
                      <a:r>
                        <a:rPr lang="es-EC" sz="1200" dirty="0" smtClean="0">
                          <a:solidFill>
                            <a:schemeClr val="tx1"/>
                          </a:solidFill>
                          <a:effectLst/>
                        </a:rPr>
                        <a:t>de </a:t>
                      </a:r>
                      <a:r>
                        <a:rPr lang="es-EC" sz="1200" dirty="0">
                          <a:solidFill>
                            <a:schemeClr val="tx1"/>
                          </a:solidFill>
                          <a:effectLst/>
                        </a:rPr>
                        <a:t>producto terminado</a:t>
                      </a:r>
                      <a:endParaRPr lang="es-EC" sz="18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200" dirty="0">
                          <a:solidFill>
                            <a:schemeClr val="tx1"/>
                          </a:solidFill>
                          <a:effectLst/>
                        </a:rPr>
                        <a:t>USD / Kg</a:t>
                      </a:r>
                      <a:endParaRPr lang="es-EC" sz="1800" dirty="0">
                        <a:solidFill>
                          <a:schemeClr val="tx1"/>
                        </a:solidFill>
                        <a:effectLst/>
                        <a:latin typeface="Times New Roman"/>
                        <a:ea typeface="Calibri"/>
                        <a:cs typeface="Times New Roman"/>
                      </a:endParaRPr>
                    </a:p>
                  </a:txBody>
                  <a:tcPr marL="44450" marR="44450" marT="0" marB="0" anchor="ctr"/>
                </a:tc>
              </a:tr>
              <a:tr h="200025">
                <a:tc>
                  <a:txBody>
                    <a:bodyPr/>
                    <a:lstStyle/>
                    <a:p>
                      <a:pPr algn="ctr">
                        <a:lnSpc>
                          <a:spcPct val="150000"/>
                        </a:lnSpc>
                        <a:spcAft>
                          <a:spcPts val="0"/>
                        </a:spcAft>
                      </a:pPr>
                      <a:r>
                        <a:rPr lang="es-EC" sz="1200" dirty="0">
                          <a:solidFill>
                            <a:schemeClr val="tx1"/>
                          </a:solidFill>
                          <a:effectLst/>
                        </a:rPr>
                        <a:t>Salsa de ají jalapeño</a:t>
                      </a:r>
                      <a:endParaRPr lang="es-EC" sz="18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200" dirty="0" smtClean="0">
                          <a:solidFill>
                            <a:schemeClr val="tx1"/>
                          </a:solidFill>
                          <a:effectLst/>
                          <a:latin typeface="+mn-lt"/>
                          <a:ea typeface="+mn-ea"/>
                          <a:cs typeface="+mn-cs"/>
                        </a:rPr>
                        <a:t>9,02</a:t>
                      </a:r>
                      <a:endParaRPr lang="es-EC" sz="1800" dirty="0">
                        <a:solidFill>
                          <a:schemeClr val="tx1"/>
                        </a:solidFill>
                        <a:effectLst/>
                        <a:latin typeface="Times New Roman"/>
                        <a:ea typeface="Calibri"/>
                        <a:cs typeface="Times New Roman"/>
                      </a:endParaRPr>
                    </a:p>
                  </a:txBody>
                  <a:tcPr marL="44450" marR="44450" marT="0" marB="0" anchor="ctr"/>
                </a:tc>
              </a:tr>
              <a:tr h="200025">
                <a:tc>
                  <a:txBody>
                    <a:bodyPr/>
                    <a:lstStyle/>
                    <a:p>
                      <a:pPr algn="ctr">
                        <a:lnSpc>
                          <a:spcPct val="150000"/>
                        </a:lnSpc>
                        <a:spcAft>
                          <a:spcPts val="0"/>
                        </a:spcAft>
                      </a:pPr>
                      <a:r>
                        <a:rPr lang="es-EC" sz="1200" dirty="0">
                          <a:solidFill>
                            <a:schemeClr val="tx1"/>
                          </a:solidFill>
                          <a:effectLst/>
                        </a:rPr>
                        <a:t>Encurtidos de ají jalapeño</a:t>
                      </a:r>
                      <a:endParaRPr lang="es-EC" sz="18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200" dirty="0" smtClean="0">
                          <a:solidFill>
                            <a:schemeClr val="tx1"/>
                          </a:solidFill>
                          <a:effectLst/>
                          <a:latin typeface="+mn-lt"/>
                          <a:ea typeface="+mn-ea"/>
                          <a:cs typeface="+mn-cs"/>
                        </a:rPr>
                        <a:t>6,19</a:t>
                      </a:r>
                      <a:endParaRPr lang="es-EC" sz="1800" dirty="0">
                        <a:solidFill>
                          <a:schemeClr val="tx1"/>
                        </a:solidFill>
                        <a:effectLst/>
                        <a:latin typeface="Times New Roman"/>
                        <a:ea typeface="Calibri"/>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935509416"/>
              </p:ext>
            </p:extLst>
          </p:nvPr>
        </p:nvGraphicFramePr>
        <p:xfrm>
          <a:off x="1828801" y="1641702"/>
          <a:ext cx="3871356" cy="1450095"/>
        </p:xfrm>
        <a:graphic>
          <a:graphicData uri="http://schemas.openxmlformats.org/drawingml/2006/table">
            <a:tbl>
              <a:tblPr>
                <a:tableStyleId>{5DA37D80-6434-44D0-A028-1B22A696006F}</a:tableStyleId>
              </a:tblPr>
              <a:tblGrid>
                <a:gridCol w="1377537"/>
                <a:gridCol w="950026"/>
                <a:gridCol w="843148"/>
                <a:gridCol w="700645"/>
              </a:tblGrid>
              <a:tr h="578984">
                <a:tc>
                  <a:txBody>
                    <a:bodyPr/>
                    <a:lstStyle/>
                    <a:p>
                      <a:pPr algn="ctr" fontAlgn="b"/>
                      <a:endParaRPr lang="es-EC" sz="1200" b="0" i="0" u="none" strike="noStrike" dirty="0">
                        <a:solidFill>
                          <a:schemeClr val="tx1"/>
                        </a:solidFill>
                        <a:effectLst/>
                        <a:latin typeface="Calibri"/>
                      </a:endParaRPr>
                    </a:p>
                  </a:txBody>
                  <a:tcPr marL="0" marR="0" marT="0" marB="0" anchor="ctr">
                    <a:solidFill>
                      <a:schemeClr val="accent1">
                        <a:lumMod val="60000"/>
                        <a:lumOff val="40000"/>
                      </a:schemeClr>
                    </a:solidFill>
                  </a:tcPr>
                </a:tc>
                <a:tc>
                  <a:txBody>
                    <a:bodyPr/>
                    <a:lstStyle/>
                    <a:p>
                      <a:pPr algn="ctr" fontAlgn="b"/>
                      <a:r>
                        <a:rPr lang="es-EC" sz="1200" b="1" u="none" strike="noStrike" dirty="0" smtClean="0">
                          <a:effectLst/>
                        </a:rPr>
                        <a:t>Unidades producidas</a:t>
                      </a:r>
                      <a:endParaRPr lang="es-EC" sz="1200" b="1" i="0" u="none" strike="noStrike" dirty="0">
                        <a:solidFill>
                          <a:schemeClr val="tx1"/>
                        </a:solidFill>
                        <a:effectLst/>
                        <a:latin typeface="Calibri"/>
                      </a:endParaRPr>
                    </a:p>
                  </a:txBody>
                  <a:tcPr marL="0" marR="0" marT="0" marB="0" anchor="ctr">
                    <a:solidFill>
                      <a:schemeClr val="accent1">
                        <a:lumMod val="60000"/>
                        <a:lumOff val="40000"/>
                      </a:schemeClr>
                    </a:solidFill>
                  </a:tcPr>
                </a:tc>
                <a:tc>
                  <a:txBody>
                    <a:bodyPr/>
                    <a:lstStyle/>
                    <a:p>
                      <a:pPr algn="ctr" fontAlgn="b"/>
                      <a:r>
                        <a:rPr lang="es-EC" sz="1200" b="1" u="none" strike="noStrike" dirty="0" smtClean="0">
                          <a:effectLst/>
                        </a:rPr>
                        <a:t>Unidades vendidas</a:t>
                      </a:r>
                      <a:endParaRPr lang="es-EC" sz="1200" b="1" i="0" u="none" strike="noStrike" dirty="0">
                        <a:solidFill>
                          <a:schemeClr val="tx1"/>
                        </a:solidFill>
                        <a:effectLst/>
                        <a:latin typeface="Calibri"/>
                      </a:endParaRPr>
                    </a:p>
                  </a:txBody>
                  <a:tcPr marL="0" marR="0" marT="0" marB="0" anchor="ctr">
                    <a:solidFill>
                      <a:schemeClr val="accent1">
                        <a:lumMod val="60000"/>
                        <a:lumOff val="40000"/>
                      </a:schemeClr>
                    </a:solidFill>
                  </a:tcPr>
                </a:tc>
                <a:tc>
                  <a:txBody>
                    <a:bodyPr/>
                    <a:lstStyle/>
                    <a:p>
                      <a:pPr algn="ctr" fontAlgn="b"/>
                      <a:r>
                        <a:rPr lang="es-EC" sz="1200" b="1" u="none" strike="noStrike" dirty="0" smtClean="0">
                          <a:effectLst/>
                        </a:rPr>
                        <a:t>%</a:t>
                      </a:r>
                      <a:endParaRPr lang="es-EC" sz="1200" b="1" i="0" u="none" strike="noStrike" dirty="0">
                        <a:solidFill>
                          <a:schemeClr val="tx1"/>
                        </a:solidFill>
                        <a:effectLst/>
                        <a:latin typeface="Calibri"/>
                      </a:endParaRPr>
                    </a:p>
                  </a:txBody>
                  <a:tcPr marL="0" marR="0" marT="0" marB="0" anchor="ctr">
                    <a:solidFill>
                      <a:schemeClr val="accent1">
                        <a:lumMod val="60000"/>
                        <a:lumOff val="40000"/>
                      </a:schemeClr>
                    </a:solidFill>
                  </a:tcPr>
                </a:tc>
              </a:tr>
              <a:tr h="352166">
                <a:tc>
                  <a:txBody>
                    <a:bodyPr/>
                    <a:lstStyle/>
                    <a:p>
                      <a:pPr algn="ctr" fontAlgn="b"/>
                      <a:r>
                        <a:rPr lang="es-EC" sz="1200" dirty="0" smtClean="0">
                          <a:effectLst/>
                        </a:rPr>
                        <a:t>Salsa de ají </a:t>
                      </a:r>
                      <a:endParaRPr lang="es-EC" sz="1200" b="1" i="0" u="none" strike="noStrike" dirty="0">
                        <a:solidFill>
                          <a:schemeClr val="tx1"/>
                        </a:solidFill>
                        <a:effectLst/>
                        <a:latin typeface="Calibri"/>
                      </a:endParaRPr>
                    </a:p>
                  </a:txBody>
                  <a:tcPr marL="0" marR="0" marT="0" marB="0" anchor="ctr"/>
                </a:tc>
                <a:tc>
                  <a:txBody>
                    <a:bodyPr/>
                    <a:lstStyle/>
                    <a:p>
                      <a:pPr algn="ctr" fontAlgn="b"/>
                      <a:r>
                        <a:rPr lang="es-EC" sz="1200" u="none" strike="noStrike" dirty="0" smtClean="0">
                          <a:effectLst/>
                        </a:rPr>
                        <a:t>92.640</a:t>
                      </a:r>
                      <a:endParaRPr lang="es-EC" sz="1200" b="0" i="0" u="none" strike="noStrike" dirty="0">
                        <a:solidFill>
                          <a:schemeClr val="tx1"/>
                        </a:solidFill>
                        <a:effectLst/>
                        <a:latin typeface="Calibri"/>
                      </a:endParaRPr>
                    </a:p>
                  </a:txBody>
                  <a:tcPr marL="0" marR="0" marT="0" marB="0" anchor="ctr"/>
                </a:tc>
                <a:tc>
                  <a:txBody>
                    <a:bodyPr/>
                    <a:lstStyle/>
                    <a:p>
                      <a:pPr algn="ctr" fontAlgn="b"/>
                      <a:r>
                        <a:rPr lang="es-EC" sz="1200" b="0" i="0" u="none" strike="noStrike" dirty="0" smtClean="0">
                          <a:solidFill>
                            <a:schemeClr val="tx1"/>
                          </a:solidFill>
                          <a:effectLst/>
                          <a:latin typeface="+mn-lt"/>
                        </a:rPr>
                        <a:t>91.680</a:t>
                      </a:r>
                      <a:endParaRPr lang="es-EC" sz="1200" b="0" i="0" u="none" strike="noStrike" dirty="0">
                        <a:solidFill>
                          <a:schemeClr val="tx1"/>
                        </a:solidFill>
                        <a:effectLst/>
                        <a:latin typeface="Calibri"/>
                      </a:endParaRPr>
                    </a:p>
                  </a:txBody>
                  <a:tcPr marL="0" marR="0" marT="0" marB="0" anchor="ctr"/>
                </a:tc>
                <a:tc>
                  <a:txBody>
                    <a:bodyPr/>
                    <a:lstStyle/>
                    <a:p>
                      <a:pPr algn="ctr" fontAlgn="b"/>
                      <a:r>
                        <a:rPr lang="es-EC" sz="1200" u="none" strike="noStrike" dirty="0" smtClean="0">
                          <a:effectLst/>
                        </a:rPr>
                        <a:t>64,53%</a:t>
                      </a:r>
                      <a:endParaRPr lang="es-EC" sz="1200" b="0" i="0" u="none" strike="noStrike" dirty="0">
                        <a:solidFill>
                          <a:schemeClr val="tx1"/>
                        </a:solidFill>
                        <a:effectLst/>
                        <a:latin typeface="Calibri"/>
                      </a:endParaRPr>
                    </a:p>
                  </a:txBody>
                  <a:tcPr marL="0" marR="0" marT="0" marB="0" anchor="ctr"/>
                </a:tc>
              </a:tr>
              <a:tr h="265351">
                <a:tc>
                  <a:txBody>
                    <a:bodyPr/>
                    <a:lstStyle/>
                    <a:p>
                      <a:pPr algn="ctr" fontAlgn="b"/>
                      <a:r>
                        <a:rPr lang="es-EC" sz="1200" dirty="0" smtClean="0">
                          <a:effectLst/>
                        </a:rPr>
                        <a:t>Encurtidos de ají </a:t>
                      </a:r>
                      <a:endParaRPr lang="es-EC" sz="1200" b="1" i="0" u="none" strike="noStrike" dirty="0">
                        <a:solidFill>
                          <a:schemeClr val="tx1"/>
                        </a:solidFill>
                        <a:effectLst/>
                        <a:latin typeface="Calibri"/>
                      </a:endParaRPr>
                    </a:p>
                  </a:txBody>
                  <a:tcPr marL="0" marR="0" marT="0" marB="0" anchor="ctr"/>
                </a:tc>
                <a:tc>
                  <a:txBody>
                    <a:bodyPr/>
                    <a:lstStyle/>
                    <a:p>
                      <a:pPr algn="ctr" fontAlgn="b"/>
                      <a:r>
                        <a:rPr lang="es-EC" sz="1200" b="0" i="0" u="none" strike="noStrike" dirty="0" smtClean="0">
                          <a:solidFill>
                            <a:schemeClr val="tx1"/>
                          </a:solidFill>
                          <a:effectLst/>
                          <a:latin typeface="+mn-lt"/>
                        </a:rPr>
                        <a:t>50.880</a:t>
                      </a:r>
                      <a:endParaRPr lang="es-EC" sz="1200" b="0" i="0" u="none" strike="noStrike" dirty="0">
                        <a:solidFill>
                          <a:schemeClr val="tx1"/>
                        </a:solidFill>
                        <a:effectLst/>
                        <a:latin typeface="Calibri"/>
                      </a:endParaRPr>
                    </a:p>
                  </a:txBody>
                  <a:tcPr marL="0" marR="0" marT="0" marB="0" anchor="ctr"/>
                </a:tc>
                <a:tc>
                  <a:txBody>
                    <a:bodyPr/>
                    <a:lstStyle/>
                    <a:p>
                      <a:pPr algn="ctr" fontAlgn="b"/>
                      <a:r>
                        <a:rPr lang="es-EC" sz="1200" u="none" strike="noStrike" dirty="0" smtClean="0">
                          <a:effectLst/>
                        </a:rPr>
                        <a:t>50.400</a:t>
                      </a:r>
                      <a:endParaRPr lang="es-EC" sz="1200" b="0" i="0" u="none" strike="noStrike" dirty="0">
                        <a:solidFill>
                          <a:schemeClr val="tx1"/>
                        </a:solidFill>
                        <a:effectLst/>
                        <a:latin typeface="Calibri"/>
                      </a:endParaRPr>
                    </a:p>
                  </a:txBody>
                  <a:tcPr marL="0" marR="0" marT="0" marB="0" anchor="ctr"/>
                </a:tc>
                <a:tc>
                  <a:txBody>
                    <a:bodyPr/>
                    <a:lstStyle/>
                    <a:p>
                      <a:pPr algn="ctr" fontAlgn="b"/>
                      <a:r>
                        <a:rPr lang="es-EC" sz="1200" u="none" strike="noStrike" dirty="0" smtClean="0">
                          <a:effectLst/>
                        </a:rPr>
                        <a:t>35,47%</a:t>
                      </a:r>
                      <a:endParaRPr lang="es-EC" sz="1200" b="0" i="0" u="none" strike="noStrike" dirty="0">
                        <a:solidFill>
                          <a:schemeClr val="tx1"/>
                        </a:solidFill>
                        <a:effectLst/>
                        <a:latin typeface="Calibri"/>
                      </a:endParaRPr>
                    </a:p>
                  </a:txBody>
                  <a:tcPr marL="0" marR="0" marT="0" marB="0" anchor="ctr"/>
                </a:tc>
              </a:tr>
              <a:tr h="253594">
                <a:tc>
                  <a:txBody>
                    <a:bodyPr/>
                    <a:lstStyle/>
                    <a:p>
                      <a:pPr algn="ctr" fontAlgn="b"/>
                      <a:r>
                        <a:rPr lang="es-EC" sz="1200" u="none" strike="noStrike" dirty="0" smtClean="0">
                          <a:effectLst/>
                        </a:rPr>
                        <a:t>Total</a:t>
                      </a:r>
                      <a:endParaRPr lang="es-EC" sz="1200" b="1" i="0" u="none" strike="noStrike" dirty="0">
                        <a:solidFill>
                          <a:schemeClr val="tx1"/>
                        </a:solidFill>
                        <a:effectLst/>
                        <a:latin typeface="Calibri"/>
                      </a:endParaRPr>
                    </a:p>
                  </a:txBody>
                  <a:tcPr marL="0" marR="0" marT="0" marB="0" anchor="ctr"/>
                </a:tc>
                <a:tc>
                  <a:txBody>
                    <a:bodyPr/>
                    <a:lstStyle/>
                    <a:p>
                      <a:pPr algn="ctr" fontAlgn="b"/>
                      <a:endParaRPr lang="es-EC" sz="1200" b="0" i="0" u="none" strike="noStrike" dirty="0">
                        <a:solidFill>
                          <a:schemeClr val="tx1"/>
                        </a:solidFill>
                        <a:effectLst/>
                        <a:latin typeface="Calibri"/>
                      </a:endParaRPr>
                    </a:p>
                  </a:txBody>
                  <a:tcPr marL="0" marR="0" marT="0" marB="0" anchor="ctr"/>
                </a:tc>
                <a:tc>
                  <a:txBody>
                    <a:bodyPr/>
                    <a:lstStyle/>
                    <a:p>
                      <a:pPr algn="ctr" fontAlgn="b"/>
                      <a:r>
                        <a:rPr lang="es-EC" sz="1200" u="none" strike="noStrike" dirty="0" smtClean="0">
                          <a:effectLst/>
                        </a:rPr>
                        <a:t>142.080</a:t>
                      </a:r>
                      <a:endParaRPr lang="es-EC" sz="1200" b="0" i="0" u="none" strike="noStrike" dirty="0">
                        <a:solidFill>
                          <a:schemeClr val="tx1"/>
                        </a:solidFill>
                        <a:effectLst/>
                        <a:latin typeface="Calibri"/>
                      </a:endParaRPr>
                    </a:p>
                  </a:txBody>
                  <a:tcPr marL="0" marR="0" marT="0" marB="0" anchor="ctr"/>
                </a:tc>
                <a:tc>
                  <a:txBody>
                    <a:bodyPr/>
                    <a:lstStyle/>
                    <a:p>
                      <a:pPr algn="ctr" fontAlgn="b"/>
                      <a:r>
                        <a:rPr lang="es-EC" sz="1200" u="none" strike="noStrike" dirty="0">
                          <a:effectLst/>
                        </a:rPr>
                        <a:t>100%</a:t>
                      </a:r>
                      <a:endParaRPr lang="es-EC" sz="1200" b="0" i="0" u="none" strike="noStrike" dirty="0">
                        <a:solidFill>
                          <a:schemeClr val="tx1"/>
                        </a:solidFill>
                        <a:effectLst/>
                        <a:latin typeface="Calibri"/>
                      </a:endParaRPr>
                    </a:p>
                  </a:txBody>
                  <a:tcPr marL="0" marR="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727379326"/>
              </p:ext>
            </p:extLst>
          </p:nvPr>
        </p:nvGraphicFramePr>
        <p:xfrm>
          <a:off x="377288" y="3396179"/>
          <a:ext cx="3314700" cy="3158968"/>
        </p:xfrm>
        <a:graphic>
          <a:graphicData uri="http://schemas.openxmlformats.org/drawingml/2006/table">
            <a:tbl>
              <a:tblPr>
                <a:tableStyleId>{5DA37D80-6434-44D0-A028-1B22A696006F}</a:tableStyleId>
              </a:tblPr>
              <a:tblGrid>
                <a:gridCol w="1790700"/>
                <a:gridCol w="762000"/>
                <a:gridCol w="762000"/>
              </a:tblGrid>
              <a:tr h="273296">
                <a:tc gridSpan="3">
                  <a:txBody>
                    <a:bodyPr/>
                    <a:lstStyle/>
                    <a:p>
                      <a:pPr algn="ctr" fontAlgn="b"/>
                      <a:r>
                        <a:rPr lang="es-EC" sz="1100" b="1" u="none" strike="noStrike" dirty="0" smtClean="0">
                          <a:effectLst/>
                        </a:rPr>
                        <a:t>SALSA DE AJÍ JALAPEÑO</a:t>
                      </a:r>
                      <a:endParaRPr lang="es-EC" sz="1100" b="1" i="0" u="none" strike="noStrike" dirty="0">
                        <a:solidFill>
                          <a:srgbClr val="000000"/>
                        </a:solidFill>
                        <a:effectLst/>
                        <a:latin typeface="Calibri"/>
                      </a:endParaRPr>
                    </a:p>
                  </a:txBody>
                  <a:tcPr marL="0" marR="0" marT="0" marB="0" anchor="ctr">
                    <a:solidFill>
                      <a:srgbClr val="FFFF00"/>
                    </a:solidFill>
                  </a:tcPr>
                </a:tc>
                <a:tc hMerge="1">
                  <a:txBody>
                    <a:bodyPr/>
                    <a:lstStyle/>
                    <a:p>
                      <a:pPr algn="ctr" fontAlgn="b"/>
                      <a:endParaRPr lang="es-EC" sz="1100" b="0" i="0" u="none" strike="noStrike" dirty="0">
                        <a:solidFill>
                          <a:srgbClr val="000000"/>
                        </a:solidFill>
                        <a:effectLst/>
                        <a:latin typeface="Calibri"/>
                      </a:endParaRPr>
                    </a:p>
                  </a:txBody>
                  <a:tcPr marL="0" marR="0" marT="0" marB="0" anchor="ctr"/>
                </a:tc>
                <a:tc hMerge="1">
                  <a:txBody>
                    <a:bodyPr/>
                    <a:lstStyle/>
                    <a:p>
                      <a:pPr algn="ctr" fontAlgn="b"/>
                      <a:endParaRPr lang="es-EC" sz="1100" b="0" i="0" u="none" strike="noStrike" dirty="0">
                        <a:solidFill>
                          <a:srgbClr val="000000"/>
                        </a:solidFill>
                        <a:effectLst/>
                        <a:latin typeface="Calibri"/>
                      </a:endParaRPr>
                    </a:p>
                  </a:txBody>
                  <a:tcPr marL="0" marR="0" marT="0" marB="0" anchor="ctr"/>
                </a:tc>
              </a:tr>
              <a:tr h="241876">
                <a:tc>
                  <a:txBody>
                    <a:bodyPr/>
                    <a:lstStyle/>
                    <a:p>
                      <a:pPr algn="l" fontAlgn="b"/>
                      <a:r>
                        <a:rPr lang="es-EC" sz="1100" u="none" strike="noStrike" dirty="0" smtClean="0">
                          <a:effectLst/>
                        </a:rPr>
                        <a:t> MATERIA </a:t>
                      </a:r>
                      <a:r>
                        <a:rPr lang="es-EC" sz="1100" u="none" strike="noStrike" dirty="0">
                          <a:effectLst/>
                        </a:rPr>
                        <a:t>PRIMA DIRECTA</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6.136,84 </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0,07 USD</a:t>
                      </a:r>
                      <a:endParaRPr lang="es-EC" sz="1100" b="0" i="0" u="none" strike="noStrike" dirty="0">
                        <a:solidFill>
                          <a:srgbClr val="000000"/>
                        </a:solidFill>
                        <a:effectLst/>
                        <a:latin typeface="Calibri"/>
                      </a:endParaRPr>
                    </a:p>
                  </a:txBody>
                  <a:tcPr marL="0" marR="0" marT="0" marB="0" anchor="ctr"/>
                </a:tc>
              </a:tr>
              <a:tr h="237507">
                <a:tc>
                  <a:txBody>
                    <a:bodyPr/>
                    <a:lstStyle/>
                    <a:p>
                      <a:pPr algn="l" fontAlgn="b"/>
                      <a:r>
                        <a:rPr lang="es-EC" sz="1100" u="none" strike="noStrike" dirty="0" smtClean="0">
                          <a:effectLst/>
                        </a:rPr>
                        <a:t> MATERIAL </a:t>
                      </a:r>
                      <a:r>
                        <a:rPr lang="es-EC" sz="1100" u="none" strike="noStrike" dirty="0">
                          <a:effectLst/>
                        </a:rPr>
                        <a:t>DE ENVASE</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52.156,32 </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0,57 USD</a:t>
                      </a:r>
                      <a:endParaRPr lang="es-EC" sz="1100" b="0" i="0" u="none" strike="noStrike" dirty="0">
                        <a:solidFill>
                          <a:srgbClr val="000000"/>
                        </a:solidFill>
                        <a:effectLst/>
                        <a:latin typeface="Calibri"/>
                      </a:endParaRPr>
                    </a:p>
                  </a:txBody>
                  <a:tcPr marL="0" marR="0" marT="0" marB="0" anchor="ctr"/>
                </a:tc>
              </a:tr>
              <a:tr h="259369">
                <a:tc>
                  <a:txBody>
                    <a:bodyPr/>
                    <a:lstStyle/>
                    <a:p>
                      <a:pPr algn="l" fontAlgn="b"/>
                      <a:r>
                        <a:rPr lang="es-EC" sz="1100" u="none" strike="noStrike" dirty="0" smtClean="0">
                          <a:effectLst/>
                        </a:rPr>
                        <a:t> MANO </a:t>
                      </a:r>
                      <a:r>
                        <a:rPr lang="es-EC" sz="1100" u="none" strike="noStrike" dirty="0">
                          <a:effectLst/>
                        </a:rPr>
                        <a:t>DE OBRA DIRECTA</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17.920,44 </a:t>
                      </a:r>
                      <a:endParaRPr lang="es-EC" sz="1100" u="none" strike="noStrike" kern="1200" dirty="0">
                        <a:solidFill>
                          <a:schemeClr val="tx1"/>
                        </a:solidFill>
                        <a:effectLst/>
                        <a:latin typeface="+mn-lt"/>
                        <a:ea typeface="+mn-ea"/>
                        <a:cs typeface="+mn-cs"/>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u="none" strike="noStrike" dirty="0" smtClean="0">
                          <a:effectLst/>
                        </a:rPr>
                        <a:t>0,20 USD</a:t>
                      </a:r>
                      <a:endParaRPr lang="es-EC" sz="1100" b="0" i="0" u="none" strike="noStrike" dirty="0" smtClean="0">
                        <a:solidFill>
                          <a:srgbClr val="000000"/>
                        </a:solidFill>
                        <a:effectLst/>
                        <a:latin typeface="Calibri"/>
                      </a:endParaRPr>
                    </a:p>
                  </a:txBody>
                  <a:tcPr marL="0" marR="0" marT="0" marB="0" anchor="ctr"/>
                </a:tc>
              </a:tr>
              <a:tr h="263112">
                <a:tc>
                  <a:txBody>
                    <a:bodyPr/>
                    <a:lstStyle/>
                    <a:p>
                      <a:pPr algn="l" fontAlgn="b"/>
                      <a:r>
                        <a:rPr lang="es-EC" sz="1100" u="none" strike="noStrike" dirty="0" smtClean="0">
                          <a:effectLst/>
                        </a:rPr>
                        <a:t> COSTOS </a:t>
                      </a:r>
                      <a:r>
                        <a:rPr lang="es-EC" sz="1100" u="none" strike="noStrike" dirty="0">
                          <a:effectLst/>
                        </a:rPr>
                        <a:t>INDIRECTOS FAB</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12.825,85</a:t>
                      </a:r>
                      <a:endParaRPr lang="es-EC" sz="1100" u="none" strike="noStrike" kern="1200" dirty="0">
                        <a:solidFill>
                          <a:schemeClr val="tx1"/>
                        </a:solidFill>
                        <a:effectLst/>
                        <a:latin typeface="+mn-lt"/>
                        <a:ea typeface="+mn-ea"/>
                        <a:cs typeface="+mn-cs"/>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u="none" strike="noStrike" dirty="0" smtClean="0">
                          <a:effectLst/>
                        </a:rPr>
                        <a:t>0,14 USD</a:t>
                      </a:r>
                      <a:endParaRPr lang="es-EC" sz="1100" b="0" i="0" u="none" strike="noStrike" dirty="0" smtClean="0">
                        <a:solidFill>
                          <a:srgbClr val="000000"/>
                        </a:solidFill>
                        <a:effectLst/>
                        <a:latin typeface="Calibri"/>
                      </a:endParaRPr>
                    </a:p>
                  </a:txBody>
                  <a:tcPr marL="0" marR="0" marT="0" marB="0" anchor="ctr"/>
                </a:tc>
              </a:tr>
              <a:tr h="221262">
                <a:tc>
                  <a:txBody>
                    <a:bodyPr/>
                    <a:lstStyle/>
                    <a:p>
                      <a:pPr algn="l" fontAlgn="b"/>
                      <a:r>
                        <a:rPr lang="es-EC" sz="1100" b="1" u="none" strike="noStrike" dirty="0" smtClean="0">
                          <a:effectLst/>
                        </a:rPr>
                        <a:t> TOTAL</a:t>
                      </a:r>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a:effectLst/>
                        </a:rPr>
                        <a:t> </a:t>
                      </a:r>
                      <a:endParaRPr lang="es-EC" sz="1100" b="1" i="0" u="none" strike="noStrike" dirty="0">
                        <a:solidFill>
                          <a:srgbClr val="000000"/>
                        </a:solidFill>
                        <a:effectLst/>
                        <a:latin typeface="Calibri"/>
                      </a:endParaRPr>
                    </a:p>
                  </a:txBody>
                  <a:tcPr marL="0" marR="0" marT="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b="1" u="none" strike="noStrike" dirty="0" smtClean="0">
                          <a:effectLst/>
                        </a:rPr>
                        <a:t>0,97 USD</a:t>
                      </a:r>
                      <a:endParaRPr lang="es-EC" sz="1100" b="1" i="0" u="none" strike="noStrike" dirty="0" smtClean="0">
                        <a:solidFill>
                          <a:srgbClr val="000000"/>
                        </a:solidFill>
                        <a:effectLst/>
                        <a:latin typeface="Calibri"/>
                      </a:endParaRPr>
                    </a:p>
                  </a:txBody>
                  <a:tcPr marL="0" marR="0" marT="0" marB="0" anchor="ctr"/>
                </a:tc>
              </a:tr>
              <a:tr h="200025">
                <a:tc>
                  <a:txBody>
                    <a:bodyPr/>
                    <a:lstStyle/>
                    <a:p>
                      <a:pPr algn="ctr" fontAlgn="b"/>
                      <a:r>
                        <a:rPr lang="es-EC" sz="1100" u="none" strike="noStrike" dirty="0">
                          <a:effectLst/>
                        </a:rPr>
                        <a:t> </a:t>
                      </a:r>
                      <a:endParaRPr lang="es-EC" sz="1100" b="0" i="0" u="none" strike="noStrike" dirty="0">
                        <a:solidFill>
                          <a:srgbClr val="000000"/>
                        </a:solidFill>
                        <a:effectLst/>
                        <a:latin typeface="Calibri"/>
                      </a:endParaRPr>
                    </a:p>
                  </a:txBody>
                  <a:tcPr marL="0" marR="0" marT="0" marB="0" anchor="ctr"/>
                </a:tc>
                <a:tc>
                  <a:txBody>
                    <a:bodyPr/>
                    <a:lstStyle/>
                    <a:p>
                      <a:pPr algn="ctr" fontAlgn="b"/>
                      <a:endParaRPr lang="es-EC" sz="1100" b="0" i="0" u="none" strike="noStrike">
                        <a:solidFill>
                          <a:srgbClr val="000000"/>
                        </a:solidFill>
                        <a:effectLst/>
                        <a:latin typeface="Calibri"/>
                      </a:endParaRPr>
                    </a:p>
                  </a:txBody>
                  <a:tcPr marL="0" marR="0" marT="0" marB="0" anchor="ctr"/>
                </a:tc>
                <a:tc>
                  <a:txBody>
                    <a:bodyPr/>
                    <a:lstStyle/>
                    <a:p>
                      <a:pPr algn="ctr" fontAlgn="b"/>
                      <a:r>
                        <a:rPr lang="es-EC" sz="1100" u="none" strike="noStrike" dirty="0">
                          <a:effectLst/>
                        </a:rPr>
                        <a:t> </a:t>
                      </a:r>
                      <a:endParaRPr lang="es-EC" sz="1100" b="0" i="0" u="none" strike="noStrike" dirty="0">
                        <a:solidFill>
                          <a:srgbClr val="000000"/>
                        </a:solidFill>
                        <a:effectLst/>
                        <a:latin typeface="Calibri"/>
                      </a:endParaRPr>
                    </a:p>
                  </a:txBody>
                  <a:tcPr marL="0" marR="0" marT="0" marB="0" anchor="ctr"/>
                </a:tc>
              </a:tr>
              <a:tr h="229343">
                <a:tc>
                  <a:txBody>
                    <a:bodyPr/>
                    <a:lstStyle/>
                    <a:p>
                      <a:pPr algn="l" fontAlgn="b"/>
                      <a:r>
                        <a:rPr lang="es-EC" sz="1100" u="none" strike="noStrike" dirty="0" smtClean="0">
                          <a:effectLst/>
                        </a:rPr>
                        <a:t> GASTOS </a:t>
                      </a:r>
                      <a:r>
                        <a:rPr lang="es-EC" sz="1100" u="none" strike="noStrike" dirty="0">
                          <a:effectLst/>
                        </a:rPr>
                        <a:t>ADMINISTRATIVOS</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17.294,40</a:t>
                      </a:r>
                      <a:endParaRPr lang="es-EC" sz="1100" u="none" strike="noStrike" kern="1200" dirty="0">
                        <a:solidFill>
                          <a:schemeClr val="tx1"/>
                        </a:solidFill>
                        <a:effectLst/>
                        <a:latin typeface="+mn-lt"/>
                        <a:ea typeface="+mn-ea"/>
                        <a:cs typeface="+mn-cs"/>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u="none" strike="noStrike" dirty="0" smtClean="0">
                          <a:effectLst/>
                        </a:rPr>
                        <a:t>0,19 USD</a:t>
                      </a:r>
                      <a:endParaRPr lang="es-EC" sz="1100" b="0" i="0" u="none" strike="noStrike" dirty="0" smtClean="0">
                        <a:solidFill>
                          <a:srgbClr val="000000"/>
                        </a:solidFill>
                        <a:effectLst/>
                        <a:latin typeface="Calibri"/>
                      </a:endParaRPr>
                    </a:p>
                  </a:txBody>
                  <a:tcPr marL="0" marR="0" marT="0" marB="0" anchor="ctr"/>
                </a:tc>
              </a:tr>
              <a:tr h="261257">
                <a:tc>
                  <a:txBody>
                    <a:bodyPr/>
                    <a:lstStyle/>
                    <a:p>
                      <a:pPr algn="l" fontAlgn="b"/>
                      <a:r>
                        <a:rPr lang="es-EC" sz="1100" u="none" strike="noStrike" dirty="0" smtClean="0">
                          <a:effectLst/>
                        </a:rPr>
                        <a:t> GASTOS </a:t>
                      </a:r>
                      <a:r>
                        <a:rPr lang="es-EC" sz="1100" u="none" strike="noStrike" dirty="0">
                          <a:effectLst/>
                        </a:rPr>
                        <a:t>DE VENTAS</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5.183,07</a:t>
                      </a:r>
                      <a:endParaRPr lang="es-EC" sz="1100" u="none" strike="noStrike" kern="1200" dirty="0">
                        <a:solidFill>
                          <a:schemeClr val="tx1"/>
                        </a:solidFill>
                        <a:effectLst/>
                        <a:latin typeface="+mn-lt"/>
                        <a:ea typeface="+mn-ea"/>
                        <a:cs typeface="+mn-cs"/>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u="none" strike="noStrike" dirty="0" smtClean="0">
                          <a:effectLst/>
                        </a:rPr>
                        <a:t>0,06 USD</a:t>
                      </a:r>
                      <a:endParaRPr lang="es-EC" sz="1100" b="0" i="0" u="none" strike="noStrike" dirty="0" smtClean="0">
                        <a:solidFill>
                          <a:srgbClr val="000000"/>
                        </a:solidFill>
                        <a:effectLst/>
                        <a:latin typeface="Calibri"/>
                      </a:endParaRPr>
                    </a:p>
                  </a:txBody>
                  <a:tcPr marL="0" marR="0" marT="0" marB="0" anchor="ctr"/>
                </a:tc>
              </a:tr>
              <a:tr h="261257">
                <a:tc>
                  <a:txBody>
                    <a:bodyPr/>
                    <a:lstStyle/>
                    <a:p>
                      <a:pPr algn="l" fontAlgn="b"/>
                      <a:r>
                        <a:rPr lang="es-EC" sz="1100" u="none" strike="noStrike" dirty="0" smtClean="0">
                          <a:effectLst/>
                        </a:rPr>
                        <a:t> GASTOS </a:t>
                      </a:r>
                      <a:r>
                        <a:rPr lang="es-EC" sz="1100" u="none" strike="noStrike" dirty="0">
                          <a:effectLst/>
                        </a:rPr>
                        <a:t>FINANCIERO</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8.398,63</a:t>
                      </a:r>
                      <a:endParaRPr lang="es-EC" sz="1100" u="none" strike="noStrike" kern="1200" dirty="0">
                        <a:solidFill>
                          <a:schemeClr val="tx1"/>
                        </a:solidFill>
                        <a:effectLst/>
                        <a:latin typeface="+mn-lt"/>
                        <a:ea typeface="+mn-ea"/>
                        <a:cs typeface="+mn-cs"/>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u="none" strike="noStrike" dirty="0" smtClean="0">
                          <a:effectLst/>
                        </a:rPr>
                        <a:t>0,09 USD</a:t>
                      </a:r>
                      <a:endParaRPr lang="es-EC" sz="1100" b="0" i="0" u="none" strike="noStrike" dirty="0" smtClean="0">
                        <a:solidFill>
                          <a:srgbClr val="000000"/>
                        </a:solidFill>
                        <a:effectLst/>
                        <a:latin typeface="Calibri"/>
                      </a:endParaRPr>
                    </a:p>
                  </a:txBody>
                  <a:tcPr marL="0" marR="0" marT="0" marB="0" anchor="ctr"/>
                </a:tc>
              </a:tr>
              <a:tr h="237506">
                <a:tc>
                  <a:txBody>
                    <a:bodyPr/>
                    <a:lstStyle/>
                    <a:p>
                      <a:pPr algn="l" fontAlgn="b"/>
                      <a:r>
                        <a:rPr lang="es-EC" sz="1100" u="none" strike="noStrike" dirty="0" smtClean="0">
                          <a:effectLst/>
                        </a:rPr>
                        <a:t> GASTOS </a:t>
                      </a:r>
                      <a:r>
                        <a:rPr lang="es-EC" sz="1100" u="none" strike="noStrike" dirty="0">
                          <a:effectLst/>
                        </a:rPr>
                        <a:t>SEGURIDAD</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4.089,21</a:t>
                      </a:r>
                      <a:endParaRPr lang="es-EC" sz="1100" u="none" strike="noStrike" kern="1200" dirty="0">
                        <a:solidFill>
                          <a:schemeClr val="tx1"/>
                        </a:solidFill>
                        <a:effectLst/>
                        <a:latin typeface="+mn-lt"/>
                        <a:ea typeface="+mn-ea"/>
                        <a:cs typeface="+mn-cs"/>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u="none" strike="noStrike" dirty="0" smtClean="0">
                          <a:effectLst/>
                        </a:rPr>
                        <a:t>0,04 USD</a:t>
                      </a:r>
                      <a:endParaRPr lang="es-EC" sz="1100" b="0" i="0" u="none" strike="noStrike" dirty="0" smtClean="0">
                        <a:solidFill>
                          <a:srgbClr val="000000"/>
                        </a:solidFill>
                        <a:effectLst/>
                        <a:latin typeface="Calibri"/>
                      </a:endParaRPr>
                    </a:p>
                  </a:txBody>
                  <a:tcPr marL="0" marR="0" marT="0" marB="0" anchor="ctr"/>
                </a:tc>
              </a:tr>
              <a:tr h="273133">
                <a:tc>
                  <a:txBody>
                    <a:bodyPr/>
                    <a:lstStyle/>
                    <a:p>
                      <a:pPr algn="l" fontAlgn="b"/>
                      <a:r>
                        <a:rPr lang="es-EC" sz="1100" b="1" u="none" strike="noStrike" dirty="0" smtClean="0">
                          <a:effectLst/>
                        </a:rPr>
                        <a:t> TOTAL</a:t>
                      </a:r>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a:effectLst/>
                        </a:rPr>
                        <a:t> </a:t>
                      </a:r>
                      <a:endParaRPr lang="es-EC" sz="1100" b="1" i="0" u="none" strike="noStrike" dirty="0">
                        <a:solidFill>
                          <a:srgbClr val="000000"/>
                        </a:solidFill>
                        <a:effectLst/>
                        <a:latin typeface="Calibri"/>
                      </a:endParaRPr>
                    </a:p>
                  </a:txBody>
                  <a:tcPr marL="0" marR="0" marT="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b="1" u="none" strike="noStrike" dirty="0" smtClean="0">
                          <a:effectLst/>
                        </a:rPr>
                        <a:t>0,38 USD</a:t>
                      </a:r>
                      <a:endParaRPr lang="es-EC" sz="1100" b="1" i="0" u="none" strike="noStrike" dirty="0" smtClean="0">
                        <a:solidFill>
                          <a:srgbClr val="000000"/>
                        </a:solidFill>
                        <a:effectLst/>
                        <a:latin typeface="Calibri"/>
                      </a:endParaRPr>
                    </a:p>
                  </a:txBody>
                  <a:tcPr marL="0" marR="0" marT="0" marB="0" anchor="ctr"/>
                </a:tc>
              </a:tr>
              <a:tr h="200025">
                <a:tc>
                  <a:txBody>
                    <a:bodyPr/>
                    <a:lstStyle/>
                    <a:p>
                      <a:pPr algn="ctr" fontAlgn="b"/>
                      <a:r>
                        <a:rPr lang="es-EC" sz="1100" b="1" u="none" strike="noStrike" dirty="0">
                          <a:effectLst/>
                        </a:rPr>
                        <a:t>COSTO DE PRODUCCIÓN</a:t>
                      </a:r>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a:effectLst/>
                        </a:rPr>
                        <a:t> </a:t>
                      </a:r>
                      <a:endParaRPr lang="es-EC" sz="1100" b="1" i="0" u="none" strike="noStrike" dirty="0">
                        <a:solidFill>
                          <a:srgbClr val="000000"/>
                        </a:solidFill>
                        <a:effectLst/>
                        <a:latin typeface="Calibri"/>
                      </a:endParaRPr>
                    </a:p>
                  </a:txBody>
                  <a:tcPr marL="0" marR="0" marT="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100" b="1" u="none" strike="noStrike" dirty="0" smtClean="0">
                          <a:effectLst/>
                        </a:rPr>
                        <a:t>1,35 USD</a:t>
                      </a:r>
                      <a:endParaRPr lang="es-EC" sz="1100" b="1" i="0" u="none" strike="noStrike" dirty="0" smtClean="0">
                        <a:solidFill>
                          <a:srgbClr val="000000"/>
                        </a:solidFill>
                        <a:effectLst/>
                        <a:latin typeface="Calibri"/>
                      </a:endParaRPr>
                    </a:p>
                  </a:txBody>
                  <a:tcPr marL="0" marR="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913439158"/>
              </p:ext>
            </p:extLst>
          </p:nvPr>
        </p:nvGraphicFramePr>
        <p:xfrm>
          <a:off x="3797383" y="3397332"/>
          <a:ext cx="3314700" cy="3154335"/>
        </p:xfrm>
        <a:graphic>
          <a:graphicData uri="http://schemas.openxmlformats.org/drawingml/2006/table">
            <a:tbl>
              <a:tblPr>
                <a:tableStyleId>{5DA37D80-6434-44D0-A028-1B22A696006F}</a:tableStyleId>
              </a:tblPr>
              <a:tblGrid>
                <a:gridCol w="1790700"/>
                <a:gridCol w="762000"/>
                <a:gridCol w="762000"/>
              </a:tblGrid>
              <a:tr h="272143">
                <a:tc gridSpan="3">
                  <a:txBody>
                    <a:bodyPr/>
                    <a:lstStyle/>
                    <a:p>
                      <a:pPr algn="ctr" fontAlgn="b"/>
                      <a:r>
                        <a:rPr lang="es-EC" sz="1100" b="1" u="none" strike="noStrike" dirty="0" smtClean="0">
                          <a:effectLst/>
                        </a:rPr>
                        <a:t>ENCURTIDOS</a:t>
                      </a:r>
                      <a:r>
                        <a:rPr lang="es-EC" sz="1100" b="1" u="none" strike="noStrike" baseline="0" dirty="0" smtClean="0">
                          <a:effectLst/>
                        </a:rPr>
                        <a:t> DE AJÍ JALAPEÑO</a:t>
                      </a:r>
                      <a:endParaRPr lang="es-EC" sz="1100" b="1" i="0" u="none" strike="noStrike" dirty="0">
                        <a:solidFill>
                          <a:srgbClr val="000000"/>
                        </a:solidFill>
                        <a:effectLst/>
                        <a:latin typeface="Calibri"/>
                      </a:endParaRPr>
                    </a:p>
                  </a:txBody>
                  <a:tcPr marL="0" marR="0" marT="0" marB="0" anchor="ctr">
                    <a:solidFill>
                      <a:srgbClr val="FFFF00"/>
                    </a:solidFill>
                  </a:tcPr>
                </a:tc>
                <a:tc hMerge="1">
                  <a:txBody>
                    <a:bodyPr/>
                    <a:lstStyle/>
                    <a:p>
                      <a:pPr algn="l" fontAlgn="b"/>
                      <a:endParaRPr lang="es-EC" sz="1100" b="0" i="0" u="none" strike="noStrike" dirty="0">
                        <a:solidFill>
                          <a:srgbClr val="000000"/>
                        </a:solidFill>
                        <a:effectLst/>
                        <a:latin typeface="Calibri"/>
                      </a:endParaRPr>
                    </a:p>
                  </a:txBody>
                  <a:tcPr marL="0" marR="0" marT="0" marB="0" anchor="b"/>
                </a:tc>
                <a:tc hMerge="1">
                  <a:txBody>
                    <a:bodyPr/>
                    <a:lstStyle/>
                    <a:p>
                      <a:pPr algn="l" fontAlgn="b"/>
                      <a:endParaRPr lang="es-EC" sz="1100" b="0" i="0" u="none" strike="noStrike" dirty="0">
                        <a:solidFill>
                          <a:srgbClr val="000000"/>
                        </a:solidFill>
                        <a:effectLst/>
                        <a:latin typeface="Calibri"/>
                      </a:endParaRPr>
                    </a:p>
                  </a:txBody>
                  <a:tcPr marL="0" marR="0" marT="0" marB="0" anchor="b"/>
                </a:tc>
              </a:tr>
              <a:tr h="237506">
                <a:tc>
                  <a:txBody>
                    <a:bodyPr/>
                    <a:lstStyle/>
                    <a:p>
                      <a:pPr algn="l" fontAlgn="b"/>
                      <a:r>
                        <a:rPr lang="es-EC" sz="1100" u="none" strike="noStrike" dirty="0" smtClean="0">
                          <a:effectLst/>
                        </a:rPr>
                        <a:t> MATERIA </a:t>
                      </a:r>
                      <a:r>
                        <a:rPr lang="es-EC" sz="1100" u="none" strike="noStrike" dirty="0">
                          <a:effectLst/>
                        </a:rPr>
                        <a:t>PRIMA DIRECTA</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4.984,58 </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0,10 USD</a:t>
                      </a:r>
                      <a:endParaRPr lang="es-EC" sz="1100" b="0" i="0" u="none" strike="noStrike" dirty="0">
                        <a:solidFill>
                          <a:srgbClr val="000000"/>
                        </a:solidFill>
                        <a:effectLst/>
                        <a:latin typeface="Calibri"/>
                      </a:endParaRPr>
                    </a:p>
                  </a:txBody>
                  <a:tcPr marL="0" marR="0" marT="0" marB="0" anchor="ctr"/>
                </a:tc>
              </a:tr>
              <a:tr h="249382">
                <a:tc>
                  <a:txBody>
                    <a:bodyPr/>
                    <a:lstStyle/>
                    <a:p>
                      <a:pPr algn="l" fontAlgn="b"/>
                      <a:r>
                        <a:rPr lang="es-EC" sz="1100" u="none" strike="noStrike" dirty="0" smtClean="0">
                          <a:effectLst/>
                        </a:rPr>
                        <a:t> MATERIAL </a:t>
                      </a:r>
                      <a:r>
                        <a:rPr lang="es-EC" sz="1100" u="none" strike="noStrike" dirty="0">
                          <a:effectLst/>
                        </a:rPr>
                        <a:t>DE ENVASE</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27.475,20 </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0,55 USD</a:t>
                      </a:r>
                      <a:endParaRPr lang="es-EC" sz="1100" b="0" i="0" u="none" strike="noStrike" dirty="0">
                        <a:solidFill>
                          <a:srgbClr val="000000"/>
                        </a:solidFill>
                        <a:effectLst/>
                        <a:latin typeface="Calibri"/>
                      </a:endParaRPr>
                    </a:p>
                  </a:txBody>
                  <a:tcPr marL="0" marR="0" marT="0" marB="0" anchor="ctr"/>
                </a:tc>
              </a:tr>
              <a:tr h="237507">
                <a:tc>
                  <a:txBody>
                    <a:bodyPr/>
                    <a:lstStyle/>
                    <a:p>
                      <a:pPr algn="l" fontAlgn="b"/>
                      <a:r>
                        <a:rPr lang="es-EC" sz="1100" u="none" strike="noStrike" dirty="0" smtClean="0">
                          <a:effectLst/>
                        </a:rPr>
                        <a:t> MANO </a:t>
                      </a:r>
                      <a:r>
                        <a:rPr lang="es-EC" sz="1100" u="none" strike="noStrike" dirty="0">
                          <a:effectLst/>
                        </a:rPr>
                        <a:t>DE OBRA DIRECTA</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9.851,55 </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0,20 USD</a:t>
                      </a:r>
                      <a:endParaRPr lang="es-EC" sz="1100" b="0" i="0" u="none" strike="noStrike" dirty="0">
                        <a:solidFill>
                          <a:srgbClr val="000000"/>
                        </a:solidFill>
                        <a:effectLst/>
                        <a:latin typeface="Calibri"/>
                      </a:endParaRPr>
                    </a:p>
                  </a:txBody>
                  <a:tcPr marL="0" marR="0" marT="0" marB="0" anchor="ctr"/>
                </a:tc>
              </a:tr>
              <a:tr h="237507">
                <a:tc>
                  <a:txBody>
                    <a:bodyPr/>
                    <a:lstStyle/>
                    <a:p>
                      <a:pPr algn="l" fontAlgn="b"/>
                      <a:r>
                        <a:rPr lang="es-EC" sz="1100" u="none" strike="noStrike" dirty="0" smtClean="0">
                          <a:effectLst/>
                        </a:rPr>
                        <a:t> COSTOS </a:t>
                      </a:r>
                      <a:r>
                        <a:rPr lang="es-EC" sz="1100" u="none" strike="noStrike" dirty="0">
                          <a:effectLst/>
                        </a:rPr>
                        <a:t>INDIRECTOS </a:t>
                      </a:r>
                      <a:r>
                        <a:rPr lang="es-EC" sz="1100" u="none" strike="noStrike" dirty="0" smtClean="0">
                          <a:effectLst/>
                        </a:rPr>
                        <a:t>FAB</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7.050,86</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0,14 USD</a:t>
                      </a:r>
                      <a:endParaRPr lang="es-EC" sz="1100" b="0" i="0" u="none" strike="noStrike" dirty="0">
                        <a:solidFill>
                          <a:srgbClr val="000000"/>
                        </a:solidFill>
                        <a:effectLst/>
                        <a:latin typeface="Calibri"/>
                      </a:endParaRPr>
                    </a:p>
                  </a:txBody>
                  <a:tcPr marL="0" marR="0" marT="0" marB="0" anchor="ctr"/>
                </a:tc>
              </a:tr>
              <a:tr h="237506">
                <a:tc>
                  <a:txBody>
                    <a:bodyPr/>
                    <a:lstStyle/>
                    <a:p>
                      <a:pPr algn="l" fontAlgn="b"/>
                      <a:r>
                        <a:rPr lang="es-EC" sz="1100" b="1" u="none" strike="noStrike" dirty="0" smtClean="0">
                          <a:effectLst/>
                        </a:rPr>
                        <a:t> TOTAL</a:t>
                      </a:r>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a:effectLst/>
                        </a:rPr>
                        <a:t> </a:t>
                      </a:r>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smtClean="0">
                          <a:effectLst/>
                        </a:rPr>
                        <a:t>0,98 USD</a:t>
                      </a:r>
                      <a:endParaRPr lang="es-EC" sz="1100" b="1" i="0" u="none" strike="noStrike" dirty="0">
                        <a:solidFill>
                          <a:srgbClr val="000000"/>
                        </a:solidFill>
                        <a:effectLst/>
                        <a:latin typeface="Calibri"/>
                      </a:endParaRPr>
                    </a:p>
                  </a:txBody>
                  <a:tcPr marL="0" marR="0" marT="0" marB="0" anchor="ctr"/>
                </a:tc>
              </a:tr>
              <a:tr h="235380">
                <a:tc>
                  <a:txBody>
                    <a:bodyPr/>
                    <a:lstStyle/>
                    <a:p>
                      <a:pPr algn="ctr" fontAlgn="b"/>
                      <a:r>
                        <a:rPr lang="es-EC" sz="1100" u="none" strike="noStrike" dirty="0">
                          <a:effectLst/>
                        </a:rPr>
                        <a:t> </a:t>
                      </a:r>
                      <a:endParaRPr lang="es-EC" sz="1100" b="0" i="0" u="none" strike="noStrike" dirty="0">
                        <a:solidFill>
                          <a:srgbClr val="000000"/>
                        </a:solidFill>
                        <a:effectLst/>
                        <a:latin typeface="Calibri"/>
                      </a:endParaRPr>
                    </a:p>
                  </a:txBody>
                  <a:tcPr marL="0" marR="0" marT="0" marB="0" anchor="ctr"/>
                </a:tc>
                <a:tc>
                  <a:txBody>
                    <a:bodyPr/>
                    <a:lstStyle/>
                    <a:p>
                      <a:pPr algn="ctr" fontAlgn="b"/>
                      <a:endParaRPr lang="es-EC" sz="1100" b="0" i="0" u="none" strike="noStrike" dirty="0">
                        <a:solidFill>
                          <a:srgbClr val="000000"/>
                        </a:solidFill>
                        <a:effectLst/>
                        <a:latin typeface="Calibri"/>
                      </a:endParaRPr>
                    </a:p>
                  </a:txBody>
                  <a:tcPr marL="0" marR="0" marT="0" marB="0" anchor="ctr"/>
                </a:tc>
                <a:tc>
                  <a:txBody>
                    <a:bodyPr/>
                    <a:lstStyle/>
                    <a:p>
                      <a:pPr algn="ctr" fontAlgn="b"/>
                      <a:r>
                        <a:rPr lang="es-EC" sz="1100" u="none" strike="noStrike" dirty="0">
                          <a:effectLst/>
                        </a:rPr>
                        <a:t> </a:t>
                      </a:r>
                      <a:endParaRPr lang="es-EC" sz="1100" b="0" i="0" u="none" strike="noStrike" dirty="0">
                        <a:solidFill>
                          <a:srgbClr val="000000"/>
                        </a:solidFill>
                        <a:effectLst/>
                        <a:latin typeface="Calibri"/>
                      </a:endParaRPr>
                    </a:p>
                  </a:txBody>
                  <a:tcPr marL="0" marR="0" marT="0" marB="0" anchor="ctr"/>
                </a:tc>
              </a:tr>
              <a:tr h="247996">
                <a:tc>
                  <a:txBody>
                    <a:bodyPr/>
                    <a:lstStyle/>
                    <a:p>
                      <a:pPr algn="l" fontAlgn="b"/>
                      <a:r>
                        <a:rPr lang="es-EC" sz="1100" u="none" strike="noStrike" dirty="0" smtClean="0">
                          <a:effectLst/>
                        </a:rPr>
                        <a:t> GASTOS </a:t>
                      </a:r>
                      <a:r>
                        <a:rPr lang="es-EC" sz="1100" u="none" strike="noStrike" dirty="0">
                          <a:effectLst/>
                        </a:rPr>
                        <a:t>ADMINISTRATIVOS</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9.507,39</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0,19 USD</a:t>
                      </a:r>
                      <a:endParaRPr lang="es-EC" sz="1100" b="0" i="0" u="none" strike="noStrike" dirty="0">
                        <a:solidFill>
                          <a:srgbClr val="000000"/>
                        </a:solidFill>
                        <a:effectLst/>
                        <a:latin typeface="Calibri"/>
                      </a:endParaRPr>
                    </a:p>
                  </a:txBody>
                  <a:tcPr marL="0" marR="0" marT="0" marB="0" anchor="ctr"/>
                </a:tc>
              </a:tr>
              <a:tr h="213756">
                <a:tc>
                  <a:txBody>
                    <a:bodyPr/>
                    <a:lstStyle/>
                    <a:p>
                      <a:pPr algn="l" fontAlgn="b"/>
                      <a:r>
                        <a:rPr lang="es-EC" sz="1100" u="none" strike="noStrike" dirty="0" smtClean="0">
                          <a:effectLst/>
                        </a:rPr>
                        <a:t> GASTOS </a:t>
                      </a:r>
                      <a:r>
                        <a:rPr lang="es-EC" sz="1100" u="none" strike="noStrike" dirty="0">
                          <a:effectLst/>
                        </a:rPr>
                        <a:t>DE VENTAS</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2.849,33</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0,06 USD</a:t>
                      </a:r>
                      <a:endParaRPr lang="es-EC" sz="1100" b="0" i="0" u="none" strike="noStrike" dirty="0">
                        <a:solidFill>
                          <a:srgbClr val="000000"/>
                        </a:solidFill>
                        <a:effectLst/>
                        <a:latin typeface="Calibri"/>
                      </a:endParaRPr>
                    </a:p>
                  </a:txBody>
                  <a:tcPr marL="0" marR="0" marT="0" marB="0" anchor="ctr"/>
                </a:tc>
              </a:tr>
              <a:tr h="249382">
                <a:tc>
                  <a:txBody>
                    <a:bodyPr/>
                    <a:lstStyle/>
                    <a:p>
                      <a:pPr algn="l" fontAlgn="b"/>
                      <a:r>
                        <a:rPr lang="es-EC" sz="1100" u="none" strike="noStrike" dirty="0" smtClean="0">
                          <a:effectLst/>
                        </a:rPr>
                        <a:t> GASTOS </a:t>
                      </a:r>
                      <a:r>
                        <a:rPr lang="es-EC" sz="1100" u="none" strike="noStrike" dirty="0">
                          <a:effectLst/>
                        </a:rPr>
                        <a:t>FINANCIERO</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4.617,05</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0,09 USD</a:t>
                      </a:r>
                      <a:endParaRPr lang="es-EC" sz="1100" b="0" i="0" u="none" strike="noStrike" dirty="0">
                        <a:solidFill>
                          <a:srgbClr val="000000"/>
                        </a:solidFill>
                        <a:effectLst/>
                        <a:latin typeface="Calibri"/>
                      </a:endParaRPr>
                    </a:p>
                  </a:txBody>
                  <a:tcPr marL="0" marR="0" marT="0" marB="0" anchor="ctr"/>
                </a:tc>
              </a:tr>
              <a:tr h="261257">
                <a:tc>
                  <a:txBody>
                    <a:bodyPr/>
                    <a:lstStyle/>
                    <a:p>
                      <a:pPr algn="l" fontAlgn="b"/>
                      <a:r>
                        <a:rPr lang="es-EC" sz="1100" u="none" strike="noStrike" dirty="0" smtClean="0">
                          <a:effectLst/>
                        </a:rPr>
                        <a:t> GASTOS </a:t>
                      </a:r>
                      <a:r>
                        <a:rPr lang="es-EC" sz="1100" u="none" strike="noStrike" dirty="0">
                          <a:effectLst/>
                        </a:rPr>
                        <a:t>SEGURIDAD</a:t>
                      </a:r>
                      <a:endParaRPr lang="es-EC" sz="1100" b="0" i="0" u="none" strike="noStrike" dirty="0">
                        <a:solidFill>
                          <a:srgbClr val="000000"/>
                        </a:solidFill>
                        <a:effectLst/>
                        <a:latin typeface="Calibri"/>
                      </a:endParaRPr>
                    </a:p>
                  </a:txBody>
                  <a:tcPr marL="0" marR="0" marT="0" marB="0" anchor="ctr"/>
                </a:tc>
                <a:tc>
                  <a:txBody>
                    <a:bodyPr/>
                    <a:lstStyle/>
                    <a:p>
                      <a:pPr marL="0" algn="ctr" defTabSz="457200" rtl="0" eaLnBrk="1" fontAlgn="b" latinLnBrk="0" hangingPunct="1"/>
                      <a:r>
                        <a:rPr lang="es-EC" sz="1100" u="none" strike="noStrike" kern="1200" dirty="0" smtClean="0">
                          <a:solidFill>
                            <a:schemeClr val="tx1"/>
                          </a:solidFill>
                          <a:effectLst/>
                          <a:latin typeface="+mn-lt"/>
                          <a:ea typeface="+mn-ea"/>
                          <a:cs typeface="+mn-cs"/>
                        </a:rPr>
                        <a:t>2.247,99</a:t>
                      </a:r>
                      <a:endParaRPr lang="es-EC" sz="1100" u="none" strike="noStrike" kern="1200" dirty="0">
                        <a:solidFill>
                          <a:schemeClr val="tx1"/>
                        </a:solidFill>
                        <a:effectLst/>
                        <a:latin typeface="+mn-lt"/>
                        <a:ea typeface="+mn-ea"/>
                        <a:cs typeface="+mn-cs"/>
                      </a:endParaRPr>
                    </a:p>
                  </a:txBody>
                  <a:tcPr marL="0" marR="0" marT="0" marB="0" anchor="b"/>
                </a:tc>
                <a:tc>
                  <a:txBody>
                    <a:bodyPr/>
                    <a:lstStyle/>
                    <a:p>
                      <a:pPr algn="ctr" fontAlgn="b"/>
                      <a:r>
                        <a:rPr lang="es-EC" sz="1100" u="none" strike="noStrike" dirty="0" smtClean="0">
                          <a:effectLst/>
                        </a:rPr>
                        <a:t>0,04 USD</a:t>
                      </a:r>
                      <a:endParaRPr lang="es-EC" sz="1100" b="0" i="0" u="none" strike="noStrike" dirty="0">
                        <a:solidFill>
                          <a:srgbClr val="000000"/>
                        </a:solidFill>
                        <a:effectLst/>
                        <a:latin typeface="Calibri"/>
                      </a:endParaRPr>
                    </a:p>
                  </a:txBody>
                  <a:tcPr marL="0" marR="0" marT="0" marB="0" anchor="ctr"/>
                </a:tc>
              </a:tr>
              <a:tr h="24938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C" sz="1100" b="1" u="none" strike="noStrike" dirty="0">
                          <a:effectLst/>
                        </a:rPr>
                        <a:t> </a:t>
                      </a:r>
                      <a:r>
                        <a:rPr lang="es-EC" sz="1100" b="1" u="none" strike="noStrike" dirty="0" smtClean="0">
                          <a:effectLst/>
                        </a:rPr>
                        <a:t>TOTAL</a:t>
                      </a:r>
                      <a:endParaRPr lang="es-EC" sz="1100" b="1" i="0" u="none" strike="noStrike" dirty="0" smtClean="0">
                        <a:solidFill>
                          <a:srgbClr val="000000"/>
                        </a:solidFill>
                        <a:effectLst/>
                        <a:latin typeface="Calibri"/>
                      </a:endParaRPr>
                    </a:p>
                  </a:txBody>
                  <a:tcPr marL="0" marR="0" marT="0" marB="0" anchor="ctr"/>
                </a:tc>
                <a:tc>
                  <a:txBody>
                    <a:bodyPr/>
                    <a:lstStyle/>
                    <a:p>
                      <a:pPr algn="ctr" fontAlgn="b"/>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smtClean="0">
                          <a:effectLst/>
                        </a:rPr>
                        <a:t>0,38 USD</a:t>
                      </a:r>
                      <a:endParaRPr lang="es-EC" sz="1100" b="1" i="0" u="none" strike="noStrike" dirty="0">
                        <a:solidFill>
                          <a:srgbClr val="000000"/>
                        </a:solidFill>
                        <a:effectLst/>
                        <a:latin typeface="Calibri"/>
                      </a:endParaRPr>
                    </a:p>
                  </a:txBody>
                  <a:tcPr marL="0" marR="0" marT="0" marB="0" anchor="ctr"/>
                </a:tc>
              </a:tr>
              <a:tr h="225631">
                <a:tc>
                  <a:txBody>
                    <a:bodyPr/>
                    <a:lstStyle/>
                    <a:p>
                      <a:pPr algn="ctr" fontAlgn="b"/>
                      <a:r>
                        <a:rPr lang="es-EC" sz="1100" b="1" u="none" strike="noStrike" dirty="0">
                          <a:effectLst/>
                        </a:rPr>
                        <a:t>COSTO DE PRODUCCIÓN</a:t>
                      </a:r>
                      <a:endParaRPr lang="es-EC" sz="1100" b="1" i="0" u="none" strike="noStrike" dirty="0">
                        <a:solidFill>
                          <a:srgbClr val="000000"/>
                        </a:solidFill>
                        <a:effectLst/>
                        <a:latin typeface="Calibri"/>
                      </a:endParaRPr>
                    </a:p>
                  </a:txBody>
                  <a:tcPr marL="0" marR="0" marT="0" marB="0" anchor="ctr"/>
                </a:tc>
                <a:tc>
                  <a:txBody>
                    <a:bodyPr/>
                    <a:lstStyle/>
                    <a:p>
                      <a:pPr algn="ctr" fontAlgn="b"/>
                      <a:endParaRPr lang="es-EC" sz="1100" b="1" i="0" u="none" strike="noStrike" dirty="0">
                        <a:solidFill>
                          <a:srgbClr val="000000"/>
                        </a:solidFill>
                        <a:effectLst/>
                        <a:latin typeface="Calibri"/>
                      </a:endParaRPr>
                    </a:p>
                  </a:txBody>
                  <a:tcPr marL="0" marR="0" marT="0" marB="0" anchor="ctr"/>
                </a:tc>
                <a:tc>
                  <a:txBody>
                    <a:bodyPr/>
                    <a:lstStyle/>
                    <a:p>
                      <a:pPr algn="ctr" fontAlgn="b"/>
                      <a:r>
                        <a:rPr lang="es-EC" sz="1100" b="1" u="none" strike="noStrike" dirty="0" smtClean="0">
                          <a:effectLst/>
                        </a:rPr>
                        <a:t>1,36 USD</a:t>
                      </a:r>
                      <a:endParaRPr lang="es-EC" sz="1100" b="1" i="0" u="none" strike="noStrike" dirty="0">
                        <a:solidFill>
                          <a:srgbClr val="000000"/>
                        </a:solidFill>
                        <a:effectLst/>
                        <a:latin typeface="Calibri"/>
                      </a:endParaRPr>
                    </a:p>
                  </a:txBody>
                  <a:tcPr marL="0" marR="0"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759383914"/>
              </p:ext>
            </p:extLst>
          </p:nvPr>
        </p:nvGraphicFramePr>
        <p:xfrm>
          <a:off x="7635834" y="1473097"/>
          <a:ext cx="4013859" cy="1090191"/>
        </p:xfrm>
        <a:graphic>
          <a:graphicData uri="http://schemas.openxmlformats.org/drawingml/2006/table">
            <a:tbl>
              <a:tblPr>
                <a:tableStyleId>{BC89EF96-8CEA-46FF-86C4-4CE0E7609802}</a:tableStyleId>
              </a:tblPr>
              <a:tblGrid>
                <a:gridCol w="1317190"/>
                <a:gridCol w="891620"/>
                <a:gridCol w="801682"/>
                <a:gridCol w="1003367"/>
              </a:tblGrid>
              <a:tr h="545708">
                <a:tc>
                  <a:txBody>
                    <a:bodyPr/>
                    <a:lstStyle/>
                    <a:p>
                      <a:pPr algn="ctr" fontAlgn="ctr"/>
                      <a:r>
                        <a:rPr lang="es-EC" sz="1200" b="1" u="none" strike="noStrike" dirty="0">
                          <a:effectLst/>
                        </a:rPr>
                        <a:t>Presentación</a:t>
                      </a:r>
                      <a:endParaRPr lang="es-EC" sz="1200" b="1"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ctr"/>
                      <a:r>
                        <a:rPr lang="es-EC" sz="1200" b="1" u="none" strike="noStrike" dirty="0">
                          <a:effectLst/>
                        </a:rPr>
                        <a:t>Costo operación (USD)</a:t>
                      </a:r>
                      <a:endParaRPr lang="es-EC" sz="1200" b="1"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ctr"/>
                      <a:r>
                        <a:rPr lang="es-EC" sz="1200" b="1" u="none" strike="noStrike" dirty="0">
                          <a:effectLst/>
                        </a:rPr>
                        <a:t>Ganancia</a:t>
                      </a:r>
                      <a:endParaRPr lang="es-EC" sz="1200" b="1"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ctr"/>
                      <a:r>
                        <a:rPr lang="es-EC" sz="1200" b="1" u="none" strike="noStrike" dirty="0">
                          <a:effectLst/>
                        </a:rPr>
                        <a:t>Precio de venta (USD)</a:t>
                      </a:r>
                      <a:endParaRPr lang="es-EC" sz="1200" b="1" i="0" u="none" strike="noStrike" dirty="0">
                        <a:solidFill>
                          <a:srgbClr val="000000"/>
                        </a:solidFill>
                        <a:effectLst/>
                        <a:latin typeface="Times New Roman"/>
                      </a:endParaRPr>
                    </a:p>
                  </a:txBody>
                  <a:tcPr marL="0" marR="0" marT="0" marB="0" anchor="ctr">
                    <a:solidFill>
                      <a:schemeClr val="accent2">
                        <a:lumMod val="20000"/>
                        <a:lumOff val="80000"/>
                      </a:schemeClr>
                    </a:solidFill>
                  </a:tcPr>
                </a:tc>
              </a:tr>
              <a:tr h="268419">
                <a:tc>
                  <a:txBody>
                    <a:bodyPr/>
                    <a:lstStyle/>
                    <a:p>
                      <a:pPr algn="ctr" fontAlgn="b"/>
                      <a:r>
                        <a:rPr lang="es-EC" sz="1200" u="none" strike="noStrike" dirty="0" smtClean="0">
                          <a:effectLst/>
                        </a:rPr>
                        <a:t>Salsa de</a:t>
                      </a:r>
                      <a:r>
                        <a:rPr lang="es-EC" sz="1200" u="none" strike="noStrike" baseline="0" dirty="0" smtClean="0">
                          <a:effectLst/>
                        </a:rPr>
                        <a:t> ají</a:t>
                      </a:r>
                      <a:endParaRPr lang="es-EC" sz="1200" b="1"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b"/>
                      <a:r>
                        <a:rPr lang="es-EC" sz="1200" u="none" strike="noStrike" dirty="0" smtClean="0">
                          <a:effectLst/>
                        </a:rPr>
                        <a:t>1,35</a:t>
                      </a:r>
                      <a:endParaRPr lang="es-EC" sz="1200" b="0"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b"/>
                      <a:r>
                        <a:rPr lang="es-EC" sz="1200" u="none" strike="noStrike" baseline="0" dirty="0" smtClean="0">
                          <a:effectLst/>
                        </a:rPr>
                        <a:t>39,73 </a:t>
                      </a:r>
                      <a:r>
                        <a:rPr lang="es-EC" sz="1200" u="none" strike="noStrike" dirty="0" smtClean="0">
                          <a:effectLst/>
                        </a:rPr>
                        <a:t>%</a:t>
                      </a:r>
                      <a:endParaRPr lang="es-EC" sz="1200" b="0"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b"/>
                      <a:r>
                        <a:rPr lang="es-EC" sz="1200" b="0" i="0" u="none" strike="noStrike" dirty="0" smtClean="0">
                          <a:solidFill>
                            <a:schemeClr val="tx1"/>
                          </a:solidFill>
                          <a:effectLst/>
                          <a:latin typeface="+mn-lt"/>
                        </a:rPr>
                        <a:t>1,89</a:t>
                      </a:r>
                      <a:endParaRPr lang="es-EC" sz="1200" b="0" i="0" u="none" strike="noStrike" dirty="0">
                        <a:solidFill>
                          <a:srgbClr val="000000"/>
                        </a:solidFill>
                        <a:effectLst/>
                        <a:latin typeface="Times New Roman"/>
                      </a:endParaRPr>
                    </a:p>
                  </a:txBody>
                  <a:tcPr marL="0" marR="0" marT="0" marB="0" anchor="ctr">
                    <a:solidFill>
                      <a:schemeClr val="accent2">
                        <a:lumMod val="20000"/>
                        <a:lumOff val="80000"/>
                      </a:schemeClr>
                    </a:solidFill>
                  </a:tcPr>
                </a:tc>
              </a:tr>
              <a:tr h="273132">
                <a:tc>
                  <a:txBody>
                    <a:bodyPr/>
                    <a:lstStyle/>
                    <a:p>
                      <a:pPr algn="ctr" fontAlgn="b"/>
                      <a:r>
                        <a:rPr lang="es-EC" sz="1200" u="none" strike="noStrike" dirty="0" smtClean="0">
                          <a:effectLst/>
                        </a:rPr>
                        <a:t>Encurtidos de</a:t>
                      </a:r>
                      <a:r>
                        <a:rPr lang="es-EC" sz="1200" u="none" strike="noStrike" baseline="0" dirty="0" smtClean="0">
                          <a:effectLst/>
                        </a:rPr>
                        <a:t> ají</a:t>
                      </a:r>
                      <a:endParaRPr lang="es-EC" sz="1200" b="1"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b"/>
                      <a:r>
                        <a:rPr lang="es-EC" sz="1200" u="none" strike="noStrike" dirty="0" smtClean="0">
                          <a:effectLst/>
                        </a:rPr>
                        <a:t>1,36 </a:t>
                      </a:r>
                      <a:endParaRPr lang="es-EC" sz="1200" b="0"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b"/>
                      <a:r>
                        <a:rPr lang="es-EC" sz="1200" u="none" strike="noStrike" dirty="0" smtClean="0">
                          <a:effectLst/>
                        </a:rPr>
                        <a:t>10,23</a:t>
                      </a:r>
                      <a:r>
                        <a:rPr lang="es-EC" sz="1200" u="none" strike="noStrike" baseline="0" dirty="0" smtClean="0">
                          <a:effectLst/>
                        </a:rPr>
                        <a:t> </a:t>
                      </a:r>
                      <a:r>
                        <a:rPr lang="es-EC" sz="1200" u="none" strike="noStrike" dirty="0" smtClean="0">
                          <a:effectLst/>
                        </a:rPr>
                        <a:t>%</a:t>
                      </a:r>
                      <a:endParaRPr lang="es-EC" sz="1200" b="0" i="0" u="none" strike="noStrike" dirty="0">
                        <a:solidFill>
                          <a:srgbClr val="000000"/>
                        </a:solidFill>
                        <a:effectLst/>
                        <a:latin typeface="Times New Roman"/>
                      </a:endParaRPr>
                    </a:p>
                  </a:txBody>
                  <a:tcPr marL="0" marR="0" marT="0" marB="0" anchor="ctr">
                    <a:solidFill>
                      <a:schemeClr val="accent2">
                        <a:lumMod val="20000"/>
                        <a:lumOff val="80000"/>
                      </a:schemeClr>
                    </a:solidFill>
                  </a:tcPr>
                </a:tc>
                <a:tc>
                  <a:txBody>
                    <a:bodyPr/>
                    <a:lstStyle/>
                    <a:p>
                      <a:pPr algn="ctr" fontAlgn="b"/>
                      <a:r>
                        <a:rPr lang="es-EC" sz="1200" u="none" strike="noStrike" dirty="0" smtClean="0">
                          <a:effectLst/>
                        </a:rPr>
                        <a:t>1,50 </a:t>
                      </a:r>
                      <a:endParaRPr lang="es-EC" sz="1200" b="0" i="0" u="none" strike="noStrike" dirty="0">
                        <a:solidFill>
                          <a:srgbClr val="000000"/>
                        </a:solidFill>
                        <a:effectLst/>
                        <a:latin typeface="Times New Roman"/>
                      </a:endParaRPr>
                    </a:p>
                  </a:txBody>
                  <a:tcPr marL="0" marR="0" marT="0" marB="0" anchor="ctr">
                    <a:solidFill>
                      <a:schemeClr val="accent2">
                        <a:lumMod val="20000"/>
                        <a:lumOff val="80000"/>
                      </a:schemeClr>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210378724"/>
              </p:ext>
            </p:extLst>
          </p:nvPr>
        </p:nvGraphicFramePr>
        <p:xfrm>
          <a:off x="7932716" y="4507924"/>
          <a:ext cx="3479471" cy="1987879"/>
        </p:xfrm>
        <a:graphic>
          <a:graphicData uri="http://schemas.openxmlformats.org/drawingml/2006/table">
            <a:tbl>
              <a:tblPr>
                <a:tableStyleId>{5C22544A-7EE6-4342-B048-85BDC9FD1C3A}</a:tableStyleId>
              </a:tblPr>
              <a:tblGrid>
                <a:gridCol w="644218"/>
                <a:gridCol w="909707"/>
                <a:gridCol w="1015839"/>
                <a:gridCol w="909707"/>
              </a:tblGrid>
              <a:tr h="515338">
                <a:tc>
                  <a:txBody>
                    <a:bodyPr/>
                    <a:lstStyle/>
                    <a:p>
                      <a:pPr algn="ctr" fontAlgn="ctr"/>
                      <a:r>
                        <a:rPr lang="es-EC" sz="1200" b="1" u="none" strike="noStrike" dirty="0">
                          <a:effectLst/>
                        </a:rPr>
                        <a:t>Año</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1" u="none" strike="noStrike" dirty="0">
                          <a:effectLst/>
                        </a:rPr>
                        <a:t>Salsa </a:t>
                      </a:r>
                      <a:endParaRPr lang="es-EC" sz="1200" b="1" u="none" strike="noStrike" dirty="0" smtClean="0">
                        <a:effectLst/>
                      </a:endParaRPr>
                    </a:p>
                    <a:p>
                      <a:pPr algn="ctr" fontAlgn="ctr"/>
                      <a:r>
                        <a:rPr lang="es-EC" sz="1200" b="1" u="none" strike="noStrike" dirty="0" smtClean="0">
                          <a:effectLst/>
                        </a:rPr>
                        <a:t>(</a:t>
                      </a:r>
                      <a:r>
                        <a:rPr lang="es-EC" sz="1200" b="1" u="none" strike="noStrike" dirty="0">
                          <a:effectLst/>
                        </a:rPr>
                        <a:t>USD)</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1" u="none" strike="noStrike" dirty="0">
                          <a:effectLst/>
                        </a:rPr>
                        <a:t>Encurtidos (USD)</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1" u="none" strike="noStrike" dirty="0">
                          <a:effectLst/>
                        </a:rPr>
                        <a:t>Total </a:t>
                      </a:r>
                      <a:endParaRPr lang="es-EC" sz="1200" b="1" u="none" strike="noStrike" dirty="0" smtClean="0">
                        <a:effectLst/>
                      </a:endParaRPr>
                    </a:p>
                    <a:p>
                      <a:pPr algn="ctr" fontAlgn="ctr"/>
                      <a:r>
                        <a:rPr lang="es-EC" sz="1200" b="1" u="none" strike="noStrike" dirty="0" smtClean="0">
                          <a:effectLst/>
                        </a:rPr>
                        <a:t>(</a:t>
                      </a:r>
                      <a:r>
                        <a:rPr lang="es-EC" sz="1200" b="1" u="none" strike="noStrike" dirty="0">
                          <a:effectLst/>
                        </a:rPr>
                        <a:t>USD)</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r>
              <a:tr h="296883">
                <a:tc>
                  <a:txBody>
                    <a:bodyPr/>
                    <a:lstStyle/>
                    <a:p>
                      <a:pPr algn="ctr" fontAlgn="ctr"/>
                      <a:r>
                        <a:rPr lang="es-EC" sz="1200" b="1" u="none" strike="noStrike" dirty="0">
                          <a:effectLst/>
                        </a:rPr>
                        <a:t>2016</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173.275,20</a:t>
                      </a: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75.600,00</a:t>
                      </a: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248.875,20</a:t>
                      </a:r>
                    </a:p>
                  </a:txBody>
                  <a:tcPr marL="0" marR="0" marT="0" marB="0" anchor="ctr">
                    <a:solidFill>
                      <a:schemeClr val="accent1">
                        <a:lumMod val="40000"/>
                        <a:lumOff val="60000"/>
                      </a:schemeClr>
                    </a:solidFill>
                  </a:tcPr>
                </a:tc>
              </a:tr>
              <a:tr h="285008">
                <a:tc>
                  <a:txBody>
                    <a:bodyPr/>
                    <a:lstStyle/>
                    <a:p>
                      <a:pPr algn="ctr" fontAlgn="ctr"/>
                      <a:r>
                        <a:rPr lang="es-EC" sz="1200" b="1" u="none" strike="noStrike" dirty="0">
                          <a:effectLst/>
                        </a:rPr>
                        <a:t>2017</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177.052,60</a:t>
                      </a: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77.248,08</a:t>
                      </a: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254.300,68</a:t>
                      </a:r>
                    </a:p>
                  </a:txBody>
                  <a:tcPr marL="0" marR="0" marT="0" marB="0" anchor="ctr">
                    <a:solidFill>
                      <a:schemeClr val="accent1">
                        <a:lumMod val="40000"/>
                        <a:lumOff val="60000"/>
                      </a:schemeClr>
                    </a:solidFill>
                  </a:tcPr>
                </a:tc>
              </a:tr>
              <a:tr h="296883">
                <a:tc>
                  <a:txBody>
                    <a:bodyPr/>
                    <a:lstStyle/>
                    <a:p>
                      <a:pPr algn="ctr" fontAlgn="ctr"/>
                      <a:r>
                        <a:rPr lang="es-EC" sz="1200" b="1" u="none" strike="noStrike" dirty="0">
                          <a:effectLst/>
                        </a:rPr>
                        <a:t>2018</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180.912,35</a:t>
                      </a: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78.932,09</a:t>
                      </a: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259.844,43</a:t>
                      </a:r>
                    </a:p>
                  </a:txBody>
                  <a:tcPr marL="0" marR="0" marT="0" marB="0" anchor="ctr">
                    <a:solidFill>
                      <a:schemeClr val="accent1">
                        <a:lumMod val="40000"/>
                        <a:lumOff val="60000"/>
                      </a:schemeClr>
                    </a:solidFill>
                  </a:tcPr>
                </a:tc>
              </a:tr>
              <a:tr h="308759">
                <a:tc>
                  <a:txBody>
                    <a:bodyPr/>
                    <a:lstStyle/>
                    <a:p>
                      <a:pPr algn="ctr" fontAlgn="ctr"/>
                      <a:r>
                        <a:rPr lang="es-EC" sz="1200" b="1" u="none" strike="noStrike" dirty="0">
                          <a:effectLst/>
                        </a:rPr>
                        <a:t>2019</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184.856,24</a:t>
                      </a: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80.652,81</a:t>
                      </a: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265.509,04</a:t>
                      </a:r>
                    </a:p>
                  </a:txBody>
                  <a:tcPr marL="0" marR="0" marT="0" marB="0" anchor="ctr">
                    <a:solidFill>
                      <a:schemeClr val="accent1">
                        <a:lumMod val="40000"/>
                        <a:lumOff val="60000"/>
                      </a:schemeClr>
                    </a:solidFill>
                  </a:tcPr>
                </a:tc>
              </a:tr>
              <a:tr h="285008">
                <a:tc>
                  <a:txBody>
                    <a:bodyPr/>
                    <a:lstStyle/>
                    <a:p>
                      <a:pPr algn="ctr" fontAlgn="ctr"/>
                      <a:r>
                        <a:rPr lang="es-EC" sz="1200" b="1" u="none" strike="noStrike" dirty="0">
                          <a:effectLst/>
                        </a:rPr>
                        <a:t>2020</a:t>
                      </a:r>
                      <a:endParaRPr lang="es-EC" sz="1200" b="1" i="0" u="none" strike="noStrike" dirty="0">
                        <a:solidFill>
                          <a:srgbClr val="000000"/>
                        </a:solidFill>
                        <a:effectLst/>
                        <a:latin typeface="Times New Roman"/>
                      </a:endParaRP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188.886,10</a:t>
                      </a:r>
                    </a:p>
                  </a:txBody>
                  <a:tcPr marL="0" marR="0" marT="0" marB="0" anchor="ctr">
                    <a:solidFill>
                      <a:schemeClr val="accent1">
                        <a:lumMod val="40000"/>
                        <a:lumOff val="60000"/>
                      </a:schemeClr>
                    </a:solidFill>
                  </a:tcPr>
                </a:tc>
                <a:tc>
                  <a:txBody>
                    <a:bodyPr/>
                    <a:lstStyle/>
                    <a:p>
                      <a:pPr algn="ctr" fontAlgn="ctr"/>
                      <a:r>
                        <a:rPr lang="es-EC" sz="1200" b="0" u="none" strike="noStrike" kern="1200">
                          <a:solidFill>
                            <a:schemeClr val="dk1"/>
                          </a:solidFill>
                          <a:effectLst/>
                          <a:latin typeface="+mn-lt"/>
                          <a:ea typeface="+mn-ea"/>
                          <a:cs typeface="+mn-cs"/>
                        </a:rPr>
                        <a:t>82.411,04</a:t>
                      </a:r>
                    </a:p>
                  </a:txBody>
                  <a:tcPr marL="0" marR="0" marT="0" marB="0" anchor="ctr">
                    <a:solidFill>
                      <a:schemeClr val="accent1">
                        <a:lumMod val="40000"/>
                        <a:lumOff val="60000"/>
                      </a:schemeClr>
                    </a:solidFill>
                  </a:tcPr>
                </a:tc>
                <a:tc>
                  <a:txBody>
                    <a:bodyPr/>
                    <a:lstStyle/>
                    <a:p>
                      <a:pPr algn="ctr" fontAlgn="ctr"/>
                      <a:r>
                        <a:rPr lang="es-EC" sz="1200" b="0" u="none" strike="noStrike" kern="1200" dirty="0">
                          <a:solidFill>
                            <a:schemeClr val="dk1"/>
                          </a:solidFill>
                          <a:effectLst/>
                          <a:latin typeface="+mn-lt"/>
                          <a:ea typeface="+mn-ea"/>
                          <a:cs typeface="+mn-cs"/>
                        </a:rPr>
                        <a:t>271.297,14</a:t>
                      </a:r>
                    </a:p>
                  </a:txBody>
                  <a:tcPr marL="0" marR="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266367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831" y="784411"/>
            <a:ext cx="8596668" cy="1320800"/>
          </a:xfrm>
        </p:spPr>
        <p:txBody>
          <a:bodyPr/>
          <a:lstStyle/>
          <a:p>
            <a:r>
              <a:rPr lang="es-EC" b="1" dirty="0" smtClean="0"/>
              <a:t>INDICADORES FINANCIEROS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7518684"/>
              </p:ext>
            </p:extLst>
          </p:nvPr>
        </p:nvGraphicFramePr>
        <p:xfrm>
          <a:off x="1447798" y="1844823"/>
          <a:ext cx="7575178" cy="3905062"/>
        </p:xfrm>
        <a:graphic>
          <a:graphicData uri="http://schemas.openxmlformats.org/drawingml/2006/table">
            <a:tbl>
              <a:tblPr>
                <a:tableStyleId>{5DA37D80-6434-44D0-A028-1B22A696006F}</a:tableStyleId>
              </a:tblPr>
              <a:tblGrid>
                <a:gridCol w="605678">
                  <a:extLst>
                    <a:ext uri="{9D8B030D-6E8A-4147-A177-3AD203B41FA5}">
                      <a16:colId xmlns:a16="http://schemas.microsoft.com/office/drawing/2014/main" xmlns="" val="20000"/>
                    </a:ext>
                  </a:extLst>
                </a:gridCol>
                <a:gridCol w="737947">
                  <a:extLst>
                    <a:ext uri="{9D8B030D-6E8A-4147-A177-3AD203B41FA5}">
                      <a16:colId xmlns:a16="http://schemas.microsoft.com/office/drawing/2014/main" xmlns="" val="20001"/>
                    </a:ext>
                  </a:extLst>
                </a:gridCol>
                <a:gridCol w="2335541">
                  <a:extLst>
                    <a:ext uri="{9D8B030D-6E8A-4147-A177-3AD203B41FA5}">
                      <a16:colId xmlns:a16="http://schemas.microsoft.com/office/drawing/2014/main" xmlns="" val="20002"/>
                    </a:ext>
                  </a:extLst>
                </a:gridCol>
                <a:gridCol w="1526679">
                  <a:extLst>
                    <a:ext uri="{9D8B030D-6E8A-4147-A177-3AD203B41FA5}">
                      <a16:colId xmlns:a16="http://schemas.microsoft.com/office/drawing/2014/main" xmlns="" val="20003"/>
                    </a:ext>
                  </a:extLst>
                </a:gridCol>
                <a:gridCol w="2369333">
                  <a:extLst>
                    <a:ext uri="{9D8B030D-6E8A-4147-A177-3AD203B41FA5}">
                      <a16:colId xmlns:a16="http://schemas.microsoft.com/office/drawing/2014/main" xmlns="" val="20004"/>
                    </a:ext>
                  </a:extLst>
                </a:gridCol>
              </a:tblGrid>
              <a:tr h="341418">
                <a:tc gridSpan="5">
                  <a:txBody>
                    <a:bodyPr/>
                    <a:lstStyle/>
                    <a:p>
                      <a:pPr algn="ctr" fontAlgn="b"/>
                      <a:r>
                        <a:rPr lang="es-EC" sz="1400" b="1" u="none" strike="noStrike" dirty="0" smtClean="0">
                          <a:effectLst/>
                        </a:rPr>
                        <a:t>EVALUACIÓN </a:t>
                      </a:r>
                      <a:r>
                        <a:rPr lang="es-EC" sz="1400" b="1" u="none" strike="noStrike" dirty="0">
                          <a:effectLst/>
                        </a:rPr>
                        <a:t>FINANCIERA</a:t>
                      </a:r>
                      <a:endParaRPr lang="es-EC" sz="14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41418">
                <a:tc>
                  <a:txBody>
                    <a:bodyPr/>
                    <a:lstStyle/>
                    <a:p>
                      <a:pPr algn="ctr" fontAlgn="b"/>
                      <a:r>
                        <a:rPr lang="es-EC" sz="1400" b="1" u="none" strike="noStrike" dirty="0">
                          <a:effectLst/>
                        </a:rPr>
                        <a:t>NRO</a:t>
                      </a:r>
                      <a:endParaRPr lang="es-EC" sz="14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C" sz="1400" b="1" u="none" strike="noStrike" dirty="0">
                          <a:effectLst/>
                        </a:rPr>
                        <a:t>SIGLAS</a:t>
                      </a:r>
                      <a:endParaRPr lang="es-EC" sz="14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C" sz="1400" b="1" u="none" strike="noStrike" dirty="0">
                          <a:effectLst/>
                        </a:rPr>
                        <a:t>RUBRO</a:t>
                      </a:r>
                      <a:endParaRPr lang="es-EC" sz="14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C" sz="1400" b="1" u="none" strike="noStrike" dirty="0">
                          <a:effectLst/>
                        </a:rPr>
                        <a:t>RESULTADO</a:t>
                      </a:r>
                      <a:endParaRPr lang="es-EC" sz="14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C" sz="1400" b="1" u="none" strike="noStrike" dirty="0">
                          <a:effectLst/>
                        </a:rPr>
                        <a:t>OBSERVACIONES</a:t>
                      </a:r>
                      <a:endParaRPr lang="es-EC" sz="14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1"/>
                  </a:ext>
                </a:extLst>
              </a:tr>
              <a:tr h="476798">
                <a:tc>
                  <a:txBody>
                    <a:bodyPr/>
                    <a:lstStyle/>
                    <a:p>
                      <a:pPr algn="ctr" fontAlgn="b"/>
                      <a:r>
                        <a:rPr lang="es-EC" sz="1400" u="none" strike="noStrike" dirty="0">
                          <a:effectLst/>
                        </a:rPr>
                        <a:t>1</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dirty="0">
                          <a:effectLst/>
                        </a:rPr>
                        <a:t>TRM</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C" sz="1400" u="none" strike="noStrike" kern="1200" dirty="0" smtClean="0">
                          <a:solidFill>
                            <a:schemeClr val="tx1"/>
                          </a:solidFill>
                          <a:effectLst/>
                          <a:latin typeface="+mn-lt"/>
                          <a:ea typeface="+mn-ea"/>
                          <a:cs typeface="+mn-cs"/>
                        </a:rPr>
                        <a:t> TASA </a:t>
                      </a:r>
                      <a:r>
                        <a:rPr lang="es-EC" sz="1400" u="none" strike="noStrike" kern="1200" dirty="0">
                          <a:solidFill>
                            <a:schemeClr val="tx1"/>
                          </a:solidFill>
                          <a:effectLst/>
                          <a:latin typeface="+mn-lt"/>
                          <a:ea typeface="+mn-ea"/>
                          <a:cs typeface="+mn-cs"/>
                        </a:rPr>
                        <a:t>RENDIMIENTO MEDIO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smtClean="0">
                          <a:solidFill>
                            <a:schemeClr val="tx1"/>
                          </a:solidFill>
                          <a:effectLst/>
                          <a:latin typeface="+mn-lt"/>
                          <a:ea typeface="+mn-ea"/>
                          <a:cs typeface="+mn-cs"/>
                        </a:rPr>
                        <a:t>12,01</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a:solidFill>
                            <a:schemeClr val="tx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3138">
                <a:tc>
                  <a:txBody>
                    <a:bodyPr/>
                    <a:lstStyle/>
                    <a:p>
                      <a:pPr algn="ctr" fontAlgn="b"/>
                      <a:r>
                        <a:rPr lang="es-EC" sz="1400" u="none" strike="noStrike" dirty="0">
                          <a:effectLst/>
                        </a:rPr>
                        <a:t>2</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dirty="0" smtClean="0">
                          <a:effectLst/>
                        </a:rPr>
                        <a:t>VAN</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C" sz="1400" u="none" strike="noStrike" kern="1200" dirty="0" smtClean="0">
                          <a:solidFill>
                            <a:schemeClr val="tx1"/>
                          </a:solidFill>
                          <a:effectLst/>
                          <a:latin typeface="+mn-lt"/>
                          <a:ea typeface="+mn-ea"/>
                          <a:cs typeface="+mn-cs"/>
                        </a:rPr>
                        <a:t> VALOR ACTUAL NETO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smtClean="0">
                          <a:solidFill>
                            <a:schemeClr val="tx1"/>
                          </a:solidFill>
                          <a:effectLst/>
                          <a:latin typeface="+mn-lt"/>
                          <a:ea typeface="+mn-ea"/>
                          <a:cs typeface="+mn-cs"/>
                        </a:rPr>
                        <a:t>145.635,13 USD </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75013">
                <a:tc>
                  <a:txBody>
                    <a:bodyPr/>
                    <a:lstStyle/>
                    <a:p>
                      <a:pPr algn="ctr" fontAlgn="b"/>
                      <a:r>
                        <a:rPr lang="es-EC" sz="1400" u="none" strike="noStrike">
                          <a:effectLst/>
                        </a:rPr>
                        <a:t>3</a:t>
                      </a:r>
                      <a:endParaRPr lang="es-EC" sz="14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b="0" i="0" u="none" strike="noStrike" dirty="0" smtClean="0">
                          <a:solidFill>
                            <a:schemeClr val="tx1"/>
                          </a:solidFill>
                          <a:effectLst/>
                          <a:latin typeface="+mn-lt"/>
                        </a:rPr>
                        <a:t>TIR</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C" sz="1400" u="none" strike="noStrike" kern="1200" dirty="0" smtClean="0">
                          <a:solidFill>
                            <a:schemeClr val="tx1"/>
                          </a:solidFill>
                          <a:effectLst/>
                          <a:latin typeface="+mn-lt"/>
                          <a:ea typeface="+mn-ea"/>
                          <a:cs typeface="+mn-cs"/>
                        </a:rPr>
                        <a:t> TASA INTERNA DE RETORNO</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sz="1400" u="none" strike="noStrike" kern="1200" dirty="0" smtClean="0">
                          <a:solidFill>
                            <a:schemeClr val="tx1"/>
                          </a:solidFill>
                          <a:effectLst/>
                          <a:latin typeface="+mn-lt"/>
                          <a:ea typeface="+mn-ea"/>
                          <a:cs typeface="+mn-cs"/>
                        </a:rPr>
                        <a:t>26,80</a:t>
                      </a:r>
                      <a:r>
                        <a:rPr lang="es-EC" sz="1400" u="none" strike="noStrike" kern="1200" baseline="0" dirty="0" smtClean="0">
                          <a:solidFill>
                            <a:schemeClr val="tx1"/>
                          </a:solidFill>
                          <a:effectLst/>
                          <a:latin typeface="+mn-lt"/>
                          <a:ea typeface="+mn-ea"/>
                          <a:cs typeface="+mn-cs"/>
                        </a:rPr>
                        <a:t> </a:t>
                      </a:r>
                      <a:r>
                        <a:rPr lang="es-EC" sz="1400" u="none" strike="noStrike" kern="1200" dirty="0" smtClean="0">
                          <a:solidFill>
                            <a:schemeClr val="tx1"/>
                          </a:solidFill>
                          <a:effectLst/>
                          <a:latin typeface="+mn-lt"/>
                          <a:ea typeface="+mn-ea"/>
                          <a:cs typeface="+mn-cs"/>
                        </a:rPr>
                        <a:t>%</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400" u="none" strike="noStrike" kern="1200" dirty="0" smtClean="0">
                          <a:solidFill>
                            <a:schemeClr val="tx1"/>
                          </a:solidFill>
                          <a:effectLst/>
                          <a:latin typeface="+mn-lt"/>
                          <a:ea typeface="+mn-ea"/>
                          <a:cs typeface="+mn-cs"/>
                        </a:rPr>
                        <a:t>ES SUPERIOR A LA TRM</a:t>
                      </a:r>
                      <a:r>
                        <a:rPr lang="es-EC" sz="1400" u="none" strike="noStrike" kern="1200" dirty="0">
                          <a:solidFill>
                            <a:schemeClr val="tx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75013">
                <a:tc>
                  <a:txBody>
                    <a:bodyPr/>
                    <a:lstStyle/>
                    <a:p>
                      <a:pPr algn="ctr" fontAlgn="b"/>
                      <a:r>
                        <a:rPr lang="es-EC" sz="1400" b="0" i="0" u="none" strike="noStrike" dirty="0">
                          <a:solidFill>
                            <a:schemeClr val="tx1"/>
                          </a:solidFill>
                          <a:effectLst/>
                          <a:latin typeface="+mn-lt"/>
                        </a:rPr>
                        <a:t>4</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dirty="0" smtClean="0">
                          <a:effectLst/>
                        </a:rPr>
                        <a:t>B/C</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C" sz="1400" u="none" strike="noStrike" kern="1200" dirty="0" smtClean="0">
                          <a:solidFill>
                            <a:schemeClr val="tx1"/>
                          </a:solidFill>
                          <a:effectLst/>
                          <a:latin typeface="+mn-lt"/>
                          <a:ea typeface="+mn-ea"/>
                          <a:cs typeface="+mn-cs"/>
                        </a:rPr>
                        <a:t> BENEFICIO/COSTO</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smtClean="0">
                          <a:solidFill>
                            <a:schemeClr val="tx1"/>
                          </a:solidFill>
                          <a:effectLst/>
                          <a:latin typeface="+mn-lt"/>
                          <a:ea typeface="+mn-ea"/>
                          <a:cs typeface="+mn-cs"/>
                        </a:rPr>
                        <a:t>1,81</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a:solidFill>
                            <a:schemeClr val="tx1"/>
                          </a:solidFill>
                          <a:effectLst/>
                          <a:latin typeface="+mn-lt"/>
                          <a:ea typeface="+mn-ea"/>
                          <a:cs typeface="+mn-cs"/>
                        </a:rPr>
                        <a:t>POR CADA DÓLAR GANA </a:t>
                      </a:r>
                      <a:r>
                        <a:rPr lang="es-EC" sz="1400" u="none" strike="noStrike" kern="1200" dirty="0" smtClean="0">
                          <a:solidFill>
                            <a:schemeClr val="tx1"/>
                          </a:solidFill>
                          <a:effectLst/>
                          <a:latin typeface="+mn-lt"/>
                          <a:ea typeface="+mn-ea"/>
                          <a:cs typeface="+mn-cs"/>
                        </a:rPr>
                        <a:t>0,81</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6265">
                <a:tc>
                  <a:txBody>
                    <a:bodyPr/>
                    <a:lstStyle/>
                    <a:p>
                      <a:pPr algn="ctr" fontAlgn="b"/>
                      <a:r>
                        <a:rPr lang="es-EC" sz="1400" b="0" i="0" u="none" strike="noStrike" dirty="0">
                          <a:solidFill>
                            <a:schemeClr val="tx1"/>
                          </a:solidFill>
                          <a:effectLst/>
                          <a:latin typeface="+mn-lt"/>
                        </a:rPr>
                        <a:t>5</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b="0" i="0" u="none" strike="noStrike" dirty="0" smtClean="0">
                          <a:solidFill>
                            <a:schemeClr val="tx1"/>
                          </a:solidFill>
                          <a:effectLst/>
                          <a:latin typeface="+mn-lt"/>
                        </a:rPr>
                        <a:t>PRI</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C" sz="1400" u="none" strike="noStrike" kern="1200" dirty="0" smtClean="0">
                          <a:solidFill>
                            <a:schemeClr val="tx1"/>
                          </a:solidFill>
                          <a:effectLst/>
                          <a:latin typeface="+mn-lt"/>
                          <a:ea typeface="+mn-ea"/>
                          <a:cs typeface="+mn-cs"/>
                        </a:rPr>
                        <a:t> RECUPERACION </a:t>
                      </a:r>
                      <a:r>
                        <a:rPr lang="es-EC" sz="1400" u="none" strike="noStrike" kern="1200" dirty="0">
                          <a:solidFill>
                            <a:schemeClr val="tx1"/>
                          </a:solidFill>
                          <a:effectLst/>
                          <a:latin typeface="+mn-lt"/>
                          <a:ea typeface="+mn-ea"/>
                          <a:cs typeface="+mn-cs"/>
                        </a:rPr>
                        <a:t>INVERSIÓN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smtClean="0">
                          <a:solidFill>
                            <a:schemeClr val="tx1"/>
                          </a:solidFill>
                          <a:effectLst/>
                          <a:latin typeface="+mn-lt"/>
                          <a:ea typeface="+mn-ea"/>
                          <a:cs typeface="+mn-cs"/>
                        </a:rPr>
                        <a:t>RECUPERACION </a:t>
                      </a:r>
                    </a:p>
                    <a:p>
                      <a:pPr algn="ctr" fontAlgn="b"/>
                      <a:r>
                        <a:rPr lang="es-EC" sz="1400" u="none" strike="noStrike" kern="1200" dirty="0" smtClean="0">
                          <a:solidFill>
                            <a:schemeClr val="tx1"/>
                          </a:solidFill>
                          <a:effectLst/>
                          <a:latin typeface="+mn-lt"/>
                          <a:ea typeface="+mn-ea"/>
                          <a:cs typeface="+mn-cs"/>
                        </a:rPr>
                        <a:t>5 años 3 meses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u="none" strike="noStrike" kern="1200" dirty="0">
                          <a:solidFill>
                            <a:schemeClr val="tx1"/>
                          </a:solidFill>
                          <a:effectLst/>
                          <a:latin typeface="+mn-lt"/>
                          <a:ea typeface="+mn-ea"/>
                          <a:cs typeface="+mn-cs"/>
                        </a:rPr>
                        <a:t>PROYECTO PRODUCTIVO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27512">
                <a:tc rowSpan="2">
                  <a:txBody>
                    <a:bodyPr/>
                    <a:lstStyle/>
                    <a:p>
                      <a:pPr algn="ctr" fontAlgn="b"/>
                      <a:r>
                        <a:rPr lang="es-EC" sz="1400" u="none" strike="noStrike" dirty="0" smtClean="0">
                          <a:effectLst/>
                        </a:rPr>
                        <a:t>6</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s-EC" sz="1400" u="none" strike="noStrike" dirty="0" smtClean="0">
                          <a:effectLst/>
                        </a:rPr>
                        <a:t>PE</a:t>
                      </a:r>
                      <a:endParaRPr lang="es-EC" sz="14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fontAlgn="b"/>
                      <a:r>
                        <a:rPr lang="es-EC" sz="1400" u="none" strike="noStrike" kern="1200" dirty="0" smtClean="0">
                          <a:solidFill>
                            <a:schemeClr val="tx1"/>
                          </a:solidFill>
                          <a:effectLst/>
                          <a:latin typeface="+mn-lt"/>
                          <a:ea typeface="+mn-ea"/>
                          <a:cs typeface="+mn-cs"/>
                        </a:rPr>
                        <a:t> PUNTO </a:t>
                      </a:r>
                      <a:r>
                        <a:rPr lang="es-EC" sz="1400" u="none" strike="noStrike" kern="1200" dirty="0">
                          <a:solidFill>
                            <a:schemeClr val="tx1"/>
                          </a:solidFill>
                          <a:effectLst/>
                          <a:latin typeface="+mn-lt"/>
                          <a:ea typeface="+mn-ea"/>
                          <a:cs typeface="+mn-cs"/>
                        </a:rPr>
                        <a:t>DE </a:t>
                      </a:r>
                      <a:r>
                        <a:rPr lang="es-EC" sz="1400" u="none" strike="noStrike" kern="1200" dirty="0" smtClean="0">
                          <a:solidFill>
                            <a:schemeClr val="tx1"/>
                          </a:solidFill>
                          <a:effectLst/>
                          <a:latin typeface="+mn-lt"/>
                          <a:ea typeface="+mn-ea"/>
                          <a:cs typeface="+mn-cs"/>
                        </a:rPr>
                        <a:t>EQUILIBRIO</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400" u="none" strike="noStrike" kern="1200" dirty="0" smtClean="0">
                          <a:solidFill>
                            <a:schemeClr val="tx1"/>
                          </a:solidFill>
                          <a:effectLst/>
                          <a:latin typeface="+mn-lt"/>
                          <a:ea typeface="+mn-ea"/>
                          <a:cs typeface="+mn-cs"/>
                        </a:rPr>
                        <a:t>158.176,84 USD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s-EC" sz="1400" u="none" strike="noStrike" kern="1200" dirty="0">
                          <a:solidFill>
                            <a:schemeClr val="tx1"/>
                          </a:solidFill>
                          <a:effectLst/>
                          <a:latin typeface="+mn-lt"/>
                          <a:ea typeface="+mn-ea"/>
                          <a:cs typeface="+mn-cs"/>
                        </a:rPr>
                        <a:t>PARA NO GANAR NI </a:t>
                      </a:r>
                      <a:r>
                        <a:rPr lang="es-EC" sz="1400" u="none" strike="noStrike" kern="1200" dirty="0" smtClean="0">
                          <a:solidFill>
                            <a:schemeClr val="tx1"/>
                          </a:solidFill>
                          <a:effectLst/>
                          <a:latin typeface="+mn-lt"/>
                          <a:ea typeface="+mn-ea"/>
                          <a:cs typeface="+mn-cs"/>
                        </a:rPr>
                        <a:t>PERDER</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58487">
                <a:tc vMerge="1">
                  <a:txBody>
                    <a:bodyPr/>
                    <a:lstStyle/>
                    <a:p>
                      <a:pPr algn="ctr" fontAlgn="b"/>
                      <a:endParaRPr lang="es-EC" sz="1050" b="0" i="0" u="none" strike="noStrike" dirty="0">
                        <a:solidFill>
                          <a:srgbClr val="000000"/>
                        </a:solidFill>
                        <a:effectLst/>
                        <a:latin typeface="Times New Roman"/>
                      </a:endParaRPr>
                    </a:p>
                  </a:txBody>
                  <a:tcPr marL="0" marR="0" marT="0" marB="0" anchor="ctr"/>
                </a:tc>
                <a:tc vMerge="1">
                  <a:txBody>
                    <a:bodyPr/>
                    <a:lstStyle/>
                    <a:p>
                      <a:pPr algn="ctr" fontAlgn="b"/>
                      <a:endParaRPr lang="es-EC" sz="1050" b="0" i="0" u="none" strike="noStrike" dirty="0">
                        <a:solidFill>
                          <a:srgbClr val="000000"/>
                        </a:solidFill>
                        <a:effectLst/>
                        <a:latin typeface="Times New Roman"/>
                      </a:endParaRPr>
                    </a:p>
                  </a:txBody>
                  <a:tcPr marL="0" marR="0" marT="0" marB="0" anchor="ctr"/>
                </a:tc>
                <a:tc vMerge="1">
                  <a:txBody>
                    <a:bodyPr/>
                    <a:lstStyle/>
                    <a:p>
                      <a:pPr algn="l" fontAlgn="b"/>
                      <a:endParaRPr lang="es-EC" sz="1200" b="0" i="0" u="none" strike="noStrike" dirty="0">
                        <a:solidFill>
                          <a:srgbClr val="000000"/>
                        </a:solidFill>
                        <a:effectLst/>
                        <a:latin typeface="Times New Roman"/>
                      </a:endParaRPr>
                    </a:p>
                  </a:txBody>
                  <a:tcPr marL="0" marR="0" marT="0" marB="0" anchor="ctr"/>
                </a:tc>
                <a:tc>
                  <a:txBody>
                    <a:bodyPr/>
                    <a:lstStyle/>
                    <a:p>
                      <a:pPr algn="ctr" fontAlgn="b"/>
                      <a:r>
                        <a:rPr lang="es-EC" sz="1400" u="none" strike="noStrike" kern="1200" dirty="0" smtClean="0">
                          <a:solidFill>
                            <a:schemeClr val="tx1"/>
                          </a:solidFill>
                          <a:effectLst/>
                          <a:latin typeface="+mn-lt"/>
                          <a:ea typeface="+mn-ea"/>
                          <a:cs typeface="+mn-cs"/>
                        </a:rPr>
                        <a:t>90.301 UNIDADES</a:t>
                      </a:r>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endParaRPr lang="es-EC" sz="14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40280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736978"/>
            <a:ext cx="8596668" cy="1193421"/>
          </a:xfrm>
        </p:spPr>
        <p:txBody>
          <a:bodyPr/>
          <a:lstStyle/>
          <a:p>
            <a:r>
              <a:rPr lang="es-EC" b="1" dirty="0" smtClean="0"/>
              <a:t>ANÁLISIS DE SENSIBILIDAD</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37437152"/>
              </p:ext>
            </p:extLst>
          </p:nvPr>
        </p:nvGraphicFramePr>
        <p:xfrm>
          <a:off x="1375980" y="2043906"/>
          <a:ext cx="7189798" cy="2985294"/>
        </p:xfrm>
        <a:graphic>
          <a:graphicData uri="http://schemas.openxmlformats.org/drawingml/2006/table">
            <a:tbl>
              <a:tblPr firstRow="1" firstCol="1" bandRow="1">
                <a:tableStyleId>{5C22544A-7EE6-4342-B048-85BDC9FD1C3A}</a:tableStyleId>
              </a:tblPr>
              <a:tblGrid>
                <a:gridCol w="2281620"/>
                <a:gridCol w="1207132"/>
                <a:gridCol w="1110314"/>
                <a:gridCol w="1110314"/>
                <a:gridCol w="1480418"/>
              </a:tblGrid>
              <a:tr h="714043">
                <a:tc>
                  <a:txBody>
                    <a:bodyPr/>
                    <a:lstStyle/>
                    <a:p>
                      <a:pPr algn="ctr">
                        <a:lnSpc>
                          <a:spcPct val="150000"/>
                        </a:lnSpc>
                        <a:spcAft>
                          <a:spcPts val="0"/>
                        </a:spcAft>
                      </a:pPr>
                      <a:r>
                        <a:rPr lang="es-EC" sz="1400" dirty="0">
                          <a:solidFill>
                            <a:schemeClr val="tx1"/>
                          </a:solidFill>
                          <a:effectLst/>
                        </a:rPr>
                        <a:t>CONCEPTOS</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solidFill>
                            <a:schemeClr val="tx1"/>
                          </a:solidFill>
                          <a:effectLst/>
                        </a:rPr>
                        <a:t>Variación %</a:t>
                      </a:r>
                      <a:endParaRPr lang="es-EC" sz="200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solidFill>
                            <a:schemeClr val="tx1"/>
                          </a:solidFill>
                          <a:effectLst/>
                        </a:rPr>
                        <a:t>TIR %</a:t>
                      </a:r>
                      <a:endParaRPr lang="es-EC" sz="200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rPr>
                        <a:t>VAN (USD)</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solidFill>
                            <a:schemeClr val="tx1"/>
                          </a:solidFill>
                          <a:effectLst/>
                        </a:rPr>
                        <a:t>EVALUACIÓN</a:t>
                      </a:r>
                      <a:endParaRPr lang="es-EC" sz="2000">
                        <a:solidFill>
                          <a:schemeClr val="tx1"/>
                        </a:solidFill>
                        <a:effectLst/>
                        <a:latin typeface="Times New Roman"/>
                        <a:ea typeface="Calibri"/>
                        <a:cs typeface="Times New Roman"/>
                      </a:endParaRPr>
                    </a:p>
                  </a:txBody>
                  <a:tcPr marL="44450" marR="44450" marT="0" marB="0" anchor="ctr"/>
                </a:tc>
              </a:tr>
              <a:tr h="714043">
                <a:tc>
                  <a:txBody>
                    <a:bodyPr/>
                    <a:lstStyle/>
                    <a:p>
                      <a:pPr algn="l">
                        <a:lnSpc>
                          <a:spcPct val="150000"/>
                        </a:lnSpc>
                        <a:spcAft>
                          <a:spcPts val="0"/>
                        </a:spcAft>
                      </a:pPr>
                      <a:r>
                        <a:rPr lang="es-EC" sz="1400">
                          <a:solidFill>
                            <a:schemeClr val="tx1"/>
                          </a:solidFill>
                          <a:effectLst/>
                        </a:rPr>
                        <a:t>Aumento de Costos de producción</a:t>
                      </a:r>
                      <a:endParaRPr lang="es-EC" sz="200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chemeClr val="tx1"/>
                          </a:solidFill>
                          <a:effectLst/>
                        </a:rPr>
                        <a:t>3</a:t>
                      </a:r>
                      <a:r>
                        <a:rPr lang="es-EC" sz="1400" dirty="0" smtClean="0">
                          <a:solidFill>
                            <a:schemeClr val="tx1"/>
                          </a:solidFill>
                          <a:effectLst/>
                        </a:rPr>
                        <a:t>0</a:t>
                      </a:r>
                      <a:r>
                        <a:rPr lang="es-EC" sz="1400" dirty="0">
                          <a:solidFill>
                            <a:schemeClr val="tx1"/>
                          </a:solidFill>
                          <a:effectLst/>
                        </a:rPr>
                        <a:t>%</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rPr>
                        <a:t>23,31%</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latin typeface="+mn-lt"/>
                          <a:ea typeface="+mn-ea"/>
                          <a:cs typeface="+mn-cs"/>
                        </a:rPr>
                        <a:t>106.936,38</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solidFill>
                            <a:schemeClr val="tx1"/>
                          </a:solidFill>
                          <a:effectLst/>
                        </a:rPr>
                        <a:t>ESTABLE</a:t>
                      </a:r>
                      <a:endParaRPr lang="es-EC" sz="2000">
                        <a:solidFill>
                          <a:schemeClr val="tx1"/>
                        </a:solidFill>
                        <a:effectLst/>
                        <a:latin typeface="Times New Roman"/>
                        <a:ea typeface="Calibri"/>
                        <a:cs typeface="Times New Roman"/>
                      </a:endParaRPr>
                    </a:p>
                  </a:txBody>
                  <a:tcPr marL="44450" marR="44450" marT="0" marB="0" anchor="ctr"/>
                </a:tc>
              </a:tr>
              <a:tr h="414208">
                <a:tc>
                  <a:txBody>
                    <a:bodyPr/>
                    <a:lstStyle/>
                    <a:p>
                      <a:pPr algn="l">
                        <a:lnSpc>
                          <a:spcPct val="150000"/>
                        </a:lnSpc>
                        <a:spcAft>
                          <a:spcPts val="0"/>
                        </a:spcAft>
                      </a:pPr>
                      <a:r>
                        <a:rPr lang="es-EC" sz="1400">
                          <a:solidFill>
                            <a:schemeClr val="tx1"/>
                          </a:solidFill>
                          <a:effectLst/>
                        </a:rPr>
                        <a:t>Disminución de ingresos</a:t>
                      </a:r>
                      <a:endParaRPr lang="es-EC" sz="200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chemeClr val="tx1"/>
                          </a:solidFill>
                          <a:effectLst/>
                        </a:rPr>
                        <a:t>-</a:t>
                      </a:r>
                      <a:r>
                        <a:rPr lang="es-EC" sz="1400" dirty="0" smtClean="0">
                          <a:solidFill>
                            <a:schemeClr val="tx1"/>
                          </a:solidFill>
                          <a:effectLst/>
                        </a:rPr>
                        <a:t>15%</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rPr>
                        <a:t>13,51%</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latin typeface="+mn-lt"/>
                          <a:ea typeface="+mn-ea"/>
                          <a:cs typeface="+mn-cs"/>
                        </a:rPr>
                        <a:t>14.100,30</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latin typeface="+mn-lt"/>
                          <a:ea typeface="+mn-ea"/>
                          <a:cs typeface="+mn-cs"/>
                        </a:rPr>
                        <a:t>SENSIBLE</a:t>
                      </a:r>
                      <a:endParaRPr lang="es-EC" sz="2000" dirty="0">
                        <a:solidFill>
                          <a:schemeClr val="tx1"/>
                        </a:solidFill>
                        <a:effectLst/>
                        <a:latin typeface="Times New Roman"/>
                        <a:ea typeface="Calibri"/>
                        <a:cs typeface="Times New Roman"/>
                      </a:endParaRPr>
                    </a:p>
                  </a:txBody>
                  <a:tcPr marL="44450" marR="44450" marT="0" marB="0" anchor="ctr"/>
                </a:tc>
              </a:tr>
              <a:tr h="714043">
                <a:tc>
                  <a:txBody>
                    <a:bodyPr/>
                    <a:lstStyle/>
                    <a:p>
                      <a:pPr algn="l">
                        <a:lnSpc>
                          <a:spcPct val="150000"/>
                        </a:lnSpc>
                        <a:spcAft>
                          <a:spcPts val="0"/>
                        </a:spcAft>
                      </a:pPr>
                      <a:r>
                        <a:rPr lang="es-EC" sz="1400">
                          <a:solidFill>
                            <a:schemeClr val="tx1"/>
                          </a:solidFill>
                          <a:effectLst/>
                        </a:rPr>
                        <a:t>Aumento Gastos Administrativos y Ventas</a:t>
                      </a:r>
                      <a:endParaRPr lang="es-EC" sz="200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rPr>
                        <a:t>30%</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rPr>
                        <a:t>23,90%</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smtClean="0">
                          <a:solidFill>
                            <a:schemeClr val="tx1"/>
                          </a:solidFill>
                          <a:effectLst/>
                          <a:latin typeface="+mn-lt"/>
                          <a:ea typeface="+mn-ea"/>
                          <a:cs typeface="+mn-cs"/>
                        </a:rPr>
                        <a:t>116.795,67</a:t>
                      </a:r>
                      <a:endParaRPr lang="es-EC" sz="20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solidFill>
                            <a:schemeClr val="tx1"/>
                          </a:solidFill>
                          <a:effectLst/>
                        </a:rPr>
                        <a:t>ESTABLE</a:t>
                      </a:r>
                      <a:endParaRPr lang="es-EC" sz="2000">
                        <a:solidFill>
                          <a:schemeClr val="tx1"/>
                        </a:solidFill>
                        <a:effectLst/>
                        <a:latin typeface="Times New Roman"/>
                        <a:ea typeface="Calibri"/>
                        <a:cs typeface="Times New Roman"/>
                      </a:endParaRPr>
                    </a:p>
                  </a:txBody>
                  <a:tcPr marL="44450" marR="44450" marT="0" marB="0" anchor="ctr"/>
                </a:tc>
              </a:tr>
              <a:tr h="428957">
                <a:tc>
                  <a:txBody>
                    <a:bodyPr/>
                    <a:lstStyle/>
                    <a:p>
                      <a:pPr algn="l">
                        <a:lnSpc>
                          <a:spcPct val="150000"/>
                        </a:lnSpc>
                        <a:spcAft>
                          <a:spcPts val="0"/>
                        </a:spcAft>
                      </a:pPr>
                      <a:r>
                        <a:rPr lang="es-EC" sz="1400">
                          <a:solidFill>
                            <a:schemeClr val="tx1"/>
                          </a:solidFill>
                          <a:effectLst/>
                        </a:rPr>
                        <a:t>Normal</a:t>
                      </a:r>
                      <a:endParaRPr lang="es-EC" sz="200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b="1" dirty="0">
                          <a:solidFill>
                            <a:schemeClr val="tx1"/>
                          </a:solidFill>
                          <a:effectLst/>
                        </a:rPr>
                        <a:t>0%</a:t>
                      </a:r>
                      <a:endParaRPr lang="es-EC" sz="2000" b="1"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b="1" dirty="0" smtClean="0">
                          <a:solidFill>
                            <a:schemeClr val="tx1"/>
                          </a:solidFill>
                          <a:effectLst/>
                        </a:rPr>
                        <a:t>26,80%</a:t>
                      </a:r>
                      <a:endParaRPr lang="es-EC" sz="2000" b="1"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b="1" dirty="0" smtClean="0">
                          <a:solidFill>
                            <a:schemeClr val="tx1"/>
                          </a:solidFill>
                          <a:effectLst/>
                          <a:latin typeface="+mn-lt"/>
                          <a:ea typeface="+mn-ea"/>
                          <a:cs typeface="+mn-cs"/>
                        </a:rPr>
                        <a:t>145.635,13</a:t>
                      </a:r>
                      <a:endParaRPr lang="es-EC" sz="2000" b="1" dirty="0">
                        <a:solidFill>
                          <a:schemeClr val="tx1"/>
                        </a:solidFill>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b="1" dirty="0">
                          <a:solidFill>
                            <a:schemeClr val="tx1"/>
                          </a:solidFill>
                          <a:effectLst/>
                        </a:rPr>
                        <a:t>ESTABLE</a:t>
                      </a:r>
                      <a:endParaRPr lang="es-EC" sz="2000" b="1" dirty="0">
                        <a:solidFill>
                          <a:schemeClr val="tx1"/>
                        </a:solidFill>
                        <a:effectLst/>
                        <a:latin typeface="Times New Roman"/>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81332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462384"/>
            <a:ext cx="8596668" cy="1320800"/>
          </a:xfrm>
        </p:spPr>
        <p:txBody>
          <a:bodyPr/>
          <a:lstStyle/>
          <a:p>
            <a:r>
              <a:rPr lang="es-EC" b="1" dirty="0" smtClean="0"/>
              <a:t>MICROLOCALIZACIÓN</a:t>
            </a:r>
            <a:endParaRPr lang="es-EC" b="1" dirty="0"/>
          </a:p>
        </p:txBody>
      </p:sp>
      <p:sp>
        <p:nvSpPr>
          <p:cNvPr id="5" name="23 Elipse"/>
          <p:cNvSpPr/>
          <p:nvPr/>
        </p:nvSpPr>
        <p:spPr>
          <a:xfrm>
            <a:off x="7622035" y="2318438"/>
            <a:ext cx="103315" cy="114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 name="308 Rectángulo redondeado"/>
          <p:cNvSpPr/>
          <p:nvPr/>
        </p:nvSpPr>
        <p:spPr>
          <a:xfrm>
            <a:off x="6855800" y="591416"/>
            <a:ext cx="1739100" cy="6071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s-EC" sz="1200" b="1" dirty="0">
                <a:ln w="10541" cmpd="sng">
                  <a:solidFill>
                    <a:schemeClr val="accent1">
                      <a:shade val="88000"/>
                      <a:satMod val="110000"/>
                    </a:schemeClr>
                  </a:solidFill>
                  <a:prstDash val="solid"/>
                </a:ln>
                <a:solidFill>
                  <a:schemeClr val="accent2">
                    <a:lumMod val="50000"/>
                  </a:schemeClr>
                </a:solidFill>
                <a:latin typeface="Times New Roman"/>
                <a:ea typeface="Calibri"/>
                <a:cs typeface="Times New Roman"/>
              </a:rPr>
              <a:t>Ubicación de la planta Agroindustrial</a:t>
            </a:r>
            <a:endParaRPr lang="es-EC" sz="2000" b="1" dirty="0">
              <a:ln w="10541" cmpd="sng">
                <a:solidFill>
                  <a:schemeClr val="accent1">
                    <a:shade val="88000"/>
                    <a:satMod val="110000"/>
                  </a:schemeClr>
                </a:solidFill>
                <a:prstDash val="solid"/>
              </a:ln>
              <a:solidFill>
                <a:schemeClr val="accent2">
                  <a:lumMod val="50000"/>
                </a:schemeClr>
              </a:solidFill>
              <a:latin typeface="Times New Roman"/>
              <a:ea typeface="Calibri"/>
              <a:cs typeface="Times New Roman"/>
            </a:endParaRPr>
          </a:p>
        </p:txBody>
      </p:sp>
      <p:graphicFrame>
        <p:nvGraphicFramePr>
          <p:cNvPr id="9" name="8 Tabla"/>
          <p:cNvGraphicFramePr>
            <a:graphicFrameLocks noGrp="1"/>
          </p:cNvGraphicFramePr>
          <p:nvPr>
            <p:extLst>
              <p:ext uri="{D42A27DB-BD31-4B8C-83A1-F6EECF244321}">
                <p14:modId xmlns:p14="http://schemas.microsoft.com/office/powerpoint/2010/main" val="4016498803"/>
              </p:ext>
            </p:extLst>
          </p:nvPr>
        </p:nvGraphicFramePr>
        <p:xfrm>
          <a:off x="795646" y="1586655"/>
          <a:ext cx="5535706" cy="4429026"/>
        </p:xfrm>
        <a:graphic>
          <a:graphicData uri="http://schemas.openxmlformats.org/drawingml/2006/table">
            <a:tbl>
              <a:tblPr>
                <a:tableStyleId>{8A107856-5554-42FB-B03E-39F5DBC370BA}</a:tableStyleId>
              </a:tblPr>
              <a:tblGrid>
                <a:gridCol w="1753397"/>
                <a:gridCol w="764126"/>
                <a:gridCol w="478979"/>
                <a:gridCol w="478979"/>
                <a:gridCol w="478979"/>
                <a:gridCol w="516838"/>
                <a:gridCol w="441120"/>
                <a:gridCol w="623288"/>
              </a:tblGrid>
              <a:tr h="271239">
                <a:tc rowSpan="2">
                  <a:txBody>
                    <a:bodyPr/>
                    <a:lstStyle/>
                    <a:p>
                      <a:pPr algn="ctr" fontAlgn="ctr"/>
                      <a:r>
                        <a:rPr lang="es-EC" sz="1300" b="1" u="none" strike="noStrike" dirty="0">
                          <a:effectLst/>
                        </a:rPr>
                        <a:t>Factores críticos</a:t>
                      </a:r>
                      <a:endParaRPr lang="es-EC" sz="1300" b="1" i="0" u="none" strike="noStrike" dirty="0">
                        <a:solidFill>
                          <a:schemeClr val="tx1"/>
                        </a:solidFill>
                        <a:effectLst/>
                        <a:latin typeface="Times New Roman"/>
                      </a:endParaRPr>
                    </a:p>
                  </a:txBody>
                  <a:tcPr marL="9525" marR="9525" marT="9525" marB="0" anchor="ctr">
                    <a:solidFill>
                      <a:schemeClr val="accent1"/>
                    </a:solidFill>
                  </a:tcPr>
                </a:tc>
                <a:tc rowSpan="2">
                  <a:txBody>
                    <a:bodyPr/>
                    <a:lstStyle/>
                    <a:p>
                      <a:pPr algn="ctr" fontAlgn="ctr"/>
                      <a:r>
                        <a:rPr lang="es-EC" sz="1300" b="1" u="none" strike="noStrike" dirty="0">
                          <a:effectLst/>
                        </a:rPr>
                        <a:t>Peso relativo</a:t>
                      </a:r>
                      <a:endParaRPr lang="es-EC" sz="1300" b="1" i="0" u="none" strike="noStrike" dirty="0">
                        <a:solidFill>
                          <a:schemeClr val="tx1"/>
                        </a:solidFill>
                        <a:effectLst/>
                        <a:latin typeface="Times New Roman"/>
                      </a:endParaRPr>
                    </a:p>
                  </a:txBody>
                  <a:tcPr marL="9525" marR="9525" marT="9525" marB="0" anchor="ctr">
                    <a:solidFill>
                      <a:schemeClr val="accent1"/>
                    </a:solidFill>
                  </a:tcPr>
                </a:tc>
                <a:tc gridSpan="2">
                  <a:txBody>
                    <a:bodyPr/>
                    <a:lstStyle/>
                    <a:p>
                      <a:pPr algn="ctr" fontAlgn="ctr"/>
                      <a:r>
                        <a:rPr lang="es-EC" sz="1300" b="1" u="none" strike="noStrike">
                          <a:effectLst/>
                        </a:rPr>
                        <a:t>Ibarra</a:t>
                      </a:r>
                      <a:endParaRPr lang="es-EC" sz="1300" b="1" i="0" u="none" strike="noStrike">
                        <a:solidFill>
                          <a:schemeClr val="tx1"/>
                        </a:solidFill>
                        <a:effectLst/>
                        <a:latin typeface="Times New Roman"/>
                      </a:endParaRPr>
                    </a:p>
                  </a:txBody>
                  <a:tcPr marL="9525" marR="9525" marT="9525" marB="0" anchor="ctr">
                    <a:solidFill>
                      <a:schemeClr val="accent1"/>
                    </a:solidFill>
                  </a:tcPr>
                </a:tc>
                <a:tc hMerge="1">
                  <a:txBody>
                    <a:bodyPr/>
                    <a:lstStyle/>
                    <a:p>
                      <a:endParaRPr lang="es-EC"/>
                    </a:p>
                  </a:txBody>
                  <a:tcPr/>
                </a:tc>
                <a:tc gridSpan="2">
                  <a:txBody>
                    <a:bodyPr/>
                    <a:lstStyle/>
                    <a:p>
                      <a:pPr algn="ctr" fontAlgn="ctr"/>
                      <a:r>
                        <a:rPr lang="es-EC" sz="1300" b="1" u="none" strike="noStrike">
                          <a:effectLst/>
                        </a:rPr>
                        <a:t>Chalguayacu</a:t>
                      </a:r>
                      <a:endParaRPr lang="es-EC" sz="1300" b="1" i="0" u="none" strike="noStrike">
                        <a:solidFill>
                          <a:schemeClr val="tx1"/>
                        </a:solidFill>
                        <a:effectLst/>
                        <a:latin typeface="Times New Roman"/>
                      </a:endParaRPr>
                    </a:p>
                  </a:txBody>
                  <a:tcPr marL="9525" marR="9525" marT="9525" marB="0" anchor="ctr">
                    <a:solidFill>
                      <a:schemeClr val="accent1"/>
                    </a:solidFill>
                  </a:tcPr>
                </a:tc>
                <a:tc hMerge="1">
                  <a:txBody>
                    <a:bodyPr/>
                    <a:lstStyle/>
                    <a:p>
                      <a:endParaRPr lang="es-EC"/>
                    </a:p>
                  </a:txBody>
                  <a:tcPr/>
                </a:tc>
                <a:tc gridSpan="2">
                  <a:txBody>
                    <a:bodyPr/>
                    <a:lstStyle/>
                    <a:p>
                      <a:pPr algn="ctr" fontAlgn="ctr"/>
                      <a:r>
                        <a:rPr lang="es-EC" sz="1300" b="1" i="0" u="none" strike="noStrike" dirty="0" err="1" smtClean="0">
                          <a:solidFill>
                            <a:schemeClr val="tx1"/>
                          </a:solidFill>
                          <a:effectLst/>
                          <a:latin typeface="Times New Roman"/>
                        </a:rPr>
                        <a:t>Carpuela</a:t>
                      </a:r>
                      <a:endParaRPr lang="es-EC" sz="1300" b="1" i="0" u="none" strike="noStrike" dirty="0">
                        <a:solidFill>
                          <a:schemeClr val="tx1"/>
                        </a:solidFill>
                        <a:effectLst/>
                        <a:latin typeface="Times New Roman"/>
                      </a:endParaRPr>
                    </a:p>
                  </a:txBody>
                  <a:tcPr marL="9525" marR="9525" marT="9525" marB="0" anchor="ctr">
                    <a:solidFill>
                      <a:schemeClr val="accent1"/>
                    </a:solidFill>
                  </a:tcPr>
                </a:tc>
                <a:tc hMerge="1">
                  <a:txBody>
                    <a:bodyPr/>
                    <a:lstStyle/>
                    <a:p>
                      <a:endParaRPr lang="es-EC"/>
                    </a:p>
                  </a:txBody>
                  <a:tcPr/>
                </a:tc>
              </a:tr>
              <a:tr h="271239">
                <a:tc vMerge="1">
                  <a:txBody>
                    <a:bodyPr/>
                    <a:lstStyle/>
                    <a:p>
                      <a:endParaRPr lang="es-EC"/>
                    </a:p>
                  </a:txBody>
                  <a:tcPr/>
                </a:tc>
                <a:tc vMerge="1">
                  <a:txBody>
                    <a:bodyPr/>
                    <a:lstStyle/>
                    <a:p>
                      <a:endParaRPr lang="es-EC"/>
                    </a:p>
                  </a:txBody>
                  <a:tcPr/>
                </a:tc>
                <a:tc>
                  <a:txBody>
                    <a:bodyPr/>
                    <a:lstStyle/>
                    <a:p>
                      <a:pPr algn="ctr" fontAlgn="ctr"/>
                      <a:r>
                        <a:rPr lang="es-EC" sz="1300" b="1" u="none" strike="noStrike">
                          <a:effectLst/>
                        </a:rPr>
                        <a:t>*C</a:t>
                      </a:r>
                      <a:endParaRPr lang="es-EC" sz="1300" b="1" i="0" u="none" strike="noStrike">
                        <a:solidFill>
                          <a:schemeClr val="tx1"/>
                        </a:solidFill>
                        <a:effectLst/>
                        <a:latin typeface="Times New Roman"/>
                      </a:endParaRPr>
                    </a:p>
                  </a:txBody>
                  <a:tcPr marL="9525" marR="9525" marT="9525" marB="0" anchor="ctr">
                    <a:solidFill>
                      <a:schemeClr val="accent1"/>
                    </a:solidFill>
                  </a:tcPr>
                </a:tc>
                <a:tc>
                  <a:txBody>
                    <a:bodyPr/>
                    <a:lstStyle/>
                    <a:p>
                      <a:pPr algn="ctr" fontAlgn="ctr"/>
                      <a:r>
                        <a:rPr lang="es-EC" sz="1300" b="1" u="none" strike="noStrike">
                          <a:effectLst/>
                        </a:rPr>
                        <a:t>**P</a:t>
                      </a:r>
                      <a:endParaRPr lang="es-EC" sz="1300" b="1" i="0" u="none" strike="noStrike">
                        <a:solidFill>
                          <a:schemeClr val="tx1"/>
                        </a:solidFill>
                        <a:effectLst/>
                        <a:latin typeface="Times New Roman"/>
                      </a:endParaRPr>
                    </a:p>
                  </a:txBody>
                  <a:tcPr marL="9525" marR="9525" marT="9525" marB="0" anchor="ctr">
                    <a:solidFill>
                      <a:schemeClr val="accent1"/>
                    </a:solidFill>
                  </a:tcPr>
                </a:tc>
                <a:tc>
                  <a:txBody>
                    <a:bodyPr/>
                    <a:lstStyle/>
                    <a:p>
                      <a:pPr algn="ctr" fontAlgn="ctr"/>
                      <a:r>
                        <a:rPr lang="es-EC" sz="1300" b="1" u="none" strike="noStrike">
                          <a:effectLst/>
                        </a:rPr>
                        <a:t>C</a:t>
                      </a:r>
                      <a:endParaRPr lang="es-EC" sz="1300" b="1" i="0" u="none" strike="noStrike">
                        <a:solidFill>
                          <a:schemeClr val="tx1"/>
                        </a:solidFill>
                        <a:effectLst/>
                        <a:latin typeface="Times New Roman"/>
                      </a:endParaRPr>
                    </a:p>
                  </a:txBody>
                  <a:tcPr marL="9525" marR="9525" marT="9525" marB="0" anchor="ctr">
                    <a:solidFill>
                      <a:schemeClr val="accent1"/>
                    </a:solidFill>
                  </a:tcPr>
                </a:tc>
                <a:tc>
                  <a:txBody>
                    <a:bodyPr/>
                    <a:lstStyle/>
                    <a:p>
                      <a:pPr algn="ctr" fontAlgn="ctr"/>
                      <a:r>
                        <a:rPr lang="es-EC" sz="1300" b="1" u="none" strike="noStrike" dirty="0">
                          <a:effectLst/>
                        </a:rPr>
                        <a:t>P</a:t>
                      </a:r>
                      <a:endParaRPr lang="es-EC" sz="1300" b="1" i="0" u="none" strike="noStrike" dirty="0">
                        <a:solidFill>
                          <a:schemeClr val="tx1"/>
                        </a:solidFill>
                        <a:effectLst/>
                        <a:latin typeface="Times New Roman"/>
                      </a:endParaRPr>
                    </a:p>
                  </a:txBody>
                  <a:tcPr marL="9525" marR="9525" marT="9525" marB="0" anchor="ctr">
                    <a:solidFill>
                      <a:schemeClr val="accent1"/>
                    </a:solidFill>
                  </a:tcPr>
                </a:tc>
                <a:tc>
                  <a:txBody>
                    <a:bodyPr/>
                    <a:lstStyle/>
                    <a:p>
                      <a:pPr algn="ctr" fontAlgn="ctr"/>
                      <a:r>
                        <a:rPr lang="es-EC" sz="1300" b="1" u="none" strike="noStrike" dirty="0">
                          <a:effectLst/>
                        </a:rPr>
                        <a:t>C</a:t>
                      </a:r>
                      <a:endParaRPr lang="es-EC" sz="1300" b="1" i="0" u="none" strike="noStrike" dirty="0">
                        <a:solidFill>
                          <a:schemeClr val="tx1"/>
                        </a:solidFill>
                        <a:effectLst/>
                        <a:latin typeface="Times New Roman"/>
                      </a:endParaRPr>
                    </a:p>
                  </a:txBody>
                  <a:tcPr marL="9525" marR="9525" marT="9525" marB="0" anchor="ctr">
                    <a:solidFill>
                      <a:schemeClr val="accent1"/>
                    </a:solidFill>
                  </a:tcPr>
                </a:tc>
                <a:tc>
                  <a:txBody>
                    <a:bodyPr/>
                    <a:lstStyle/>
                    <a:p>
                      <a:pPr algn="ctr" fontAlgn="ctr"/>
                      <a:r>
                        <a:rPr lang="es-EC" sz="1300" b="1" u="none" strike="noStrike" dirty="0">
                          <a:effectLst/>
                        </a:rPr>
                        <a:t>P</a:t>
                      </a:r>
                      <a:endParaRPr lang="es-EC" sz="1300" b="1" i="0" u="none" strike="noStrike" dirty="0">
                        <a:solidFill>
                          <a:schemeClr val="tx1"/>
                        </a:solidFill>
                        <a:effectLst/>
                        <a:latin typeface="Times New Roman"/>
                      </a:endParaRPr>
                    </a:p>
                  </a:txBody>
                  <a:tcPr marL="9525" marR="9525" marT="9525" marB="0" anchor="ctr">
                    <a:solidFill>
                      <a:schemeClr val="accent1"/>
                    </a:solidFill>
                  </a:tcPr>
                </a:tc>
              </a:tr>
              <a:tr h="594703">
                <a:tc>
                  <a:txBody>
                    <a:bodyPr/>
                    <a:lstStyle/>
                    <a:p>
                      <a:pPr algn="l" fontAlgn="ctr"/>
                      <a:r>
                        <a:rPr lang="es-EC" sz="1300" u="none" strike="noStrike" dirty="0">
                          <a:effectLst/>
                        </a:rPr>
                        <a:t>Costo, disponibilidad </a:t>
                      </a:r>
                      <a:r>
                        <a:rPr lang="es-EC" sz="1300" u="none" strike="noStrike" dirty="0" smtClean="0">
                          <a:effectLst/>
                        </a:rPr>
                        <a:t>de terreno y </a:t>
                      </a:r>
                      <a:r>
                        <a:rPr lang="es-EC" sz="1300" u="none" strike="noStrike" dirty="0">
                          <a:effectLst/>
                        </a:rPr>
                        <a:t>topografía del suelo</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0,15</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9</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1,35</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6</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0,90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a:solidFill>
                            <a:schemeClr val="dk1"/>
                          </a:solidFill>
                          <a:effectLst/>
                          <a:latin typeface="+mn-lt"/>
                        </a:rPr>
                        <a:t>8</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kern="1200" dirty="0" smtClean="0">
                          <a:solidFill>
                            <a:schemeClr val="dk1"/>
                          </a:solidFill>
                          <a:effectLst/>
                          <a:latin typeface="+mn-lt"/>
                          <a:ea typeface="+mn-ea"/>
                          <a:cs typeface="+mn-cs"/>
                        </a:rPr>
                        <a:t>1,20</a:t>
                      </a:r>
                      <a:endParaRPr lang="es-EC" sz="1300" b="0" i="0" u="none" strike="noStrike" kern="1200" dirty="0">
                        <a:solidFill>
                          <a:schemeClr val="dk1"/>
                        </a:solidFill>
                        <a:effectLst/>
                        <a:latin typeface="+mn-lt"/>
                        <a:ea typeface="+mn-ea"/>
                        <a:cs typeface="+mn-cs"/>
                      </a:endParaRPr>
                    </a:p>
                  </a:txBody>
                  <a:tcPr marL="9525" marR="9525" marT="9525" marB="0" anchor="ctr"/>
                </a:tc>
              </a:tr>
              <a:tr h="461107">
                <a:tc>
                  <a:txBody>
                    <a:bodyPr/>
                    <a:lstStyle/>
                    <a:p>
                      <a:pPr algn="l" fontAlgn="ctr"/>
                      <a:r>
                        <a:rPr lang="it-IT" sz="1300" u="none" strike="noStrike" dirty="0">
                          <a:effectLst/>
                        </a:rPr>
                        <a:t>Cercanías a la Materia Prima</a:t>
                      </a:r>
                      <a:endParaRPr lang="it-IT"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0,20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6</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1,20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smtClean="0">
                          <a:solidFill>
                            <a:schemeClr val="dk1"/>
                          </a:solidFill>
                          <a:effectLst/>
                          <a:latin typeface="+mn-lt"/>
                        </a:rPr>
                        <a:t>9</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smtClean="0">
                          <a:solidFill>
                            <a:schemeClr val="dk1"/>
                          </a:solidFill>
                          <a:effectLst/>
                          <a:latin typeface="+mn-lt"/>
                        </a:rPr>
                        <a:t>1,80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smtClean="0">
                          <a:solidFill>
                            <a:schemeClr val="dk1"/>
                          </a:solidFill>
                          <a:effectLst/>
                          <a:latin typeface="+mn-lt"/>
                        </a:rPr>
                        <a:t>10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smtClean="0">
                          <a:solidFill>
                            <a:schemeClr val="dk1"/>
                          </a:solidFill>
                          <a:effectLst/>
                          <a:latin typeface="+mn-lt"/>
                        </a:rPr>
                        <a:t>2,00</a:t>
                      </a:r>
                      <a:endParaRPr lang="es-EC" sz="1300" b="0" i="0" u="none" strike="noStrike" dirty="0">
                        <a:solidFill>
                          <a:schemeClr val="tx1"/>
                        </a:solidFill>
                        <a:effectLst/>
                        <a:latin typeface="Times New Roman"/>
                      </a:endParaRPr>
                    </a:p>
                  </a:txBody>
                  <a:tcPr marL="9525" marR="9525" marT="9525" marB="0" anchor="ctr"/>
                </a:tc>
              </a:tr>
              <a:tr h="346884">
                <a:tc>
                  <a:txBody>
                    <a:bodyPr/>
                    <a:lstStyle/>
                    <a:p>
                      <a:pPr algn="l" fontAlgn="ctr"/>
                      <a:r>
                        <a:rPr lang="es-EC" sz="1300" u="none" strike="noStrike">
                          <a:effectLst/>
                        </a:rPr>
                        <a:t>Cercanías al Mercado</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0,15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9</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1,35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6</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0,90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7</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1,05</a:t>
                      </a:r>
                      <a:endParaRPr lang="es-EC" sz="1300" b="0" i="0" u="none" strike="noStrike" dirty="0">
                        <a:solidFill>
                          <a:schemeClr val="tx1"/>
                        </a:solidFill>
                        <a:effectLst/>
                        <a:latin typeface="Times New Roman"/>
                      </a:endParaRPr>
                    </a:p>
                  </a:txBody>
                  <a:tcPr marL="9525" marR="9525" marT="9525" marB="0" anchor="ctr"/>
                </a:tc>
              </a:tr>
              <a:tr h="496553">
                <a:tc>
                  <a:txBody>
                    <a:bodyPr/>
                    <a:lstStyle/>
                    <a:p>
                      <a:pPr algn="l" fontAlgn="ctr"/>
                      <a:r>
                        <a:rPr lang="es-EC" sz="1300" u="none" strike="noStrike">
                          <a:effectLst/>
                        </a:rPr>
                        <a:t>Disponibilidad de Mano de Obra</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0,05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smtClean="0">
                          <a:solidFill>
                            <a:schemeClr val="dk1"/>
                          </a:solidFill>
                          <a:effectLst/>
                          <a:latin typeface="+mn-lt"/>
                        </a:rPr>
                        <a:t>8</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a:solidFill>
                            <a:schemeClr val="dk1"/>
                          </a:solidFill>
                          <a:effectLst/>
                          <a:latin typeface="+mn-lt"/>
                        </a:rPr>
                        <a:t>8</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a:solidFill>
                            <a:schemeClr val="dk1"/>
                          </a:solidFill>
                          <a:effectLst/>
                          <a:latin typeface="+mn-lt"/>
                        </a:rPr>
                        <a:t>8</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0,40</a:t>
                      </a:r>
                      <a:endParaRPr lang="es-EC" sz="1300" b="0" i="0" u="none" strike="noStrike" dirty="0">
                        <a:solidFill>
                          <a:schemeClr val="tx1"/>
                        </a:solidFill>
                        <a:effectLst/>
                        <a:latin typeface="Times New Roman"/>
                      </a:endParaRPr>
                    </a:p>
                  </a:txBody>
                  <a:tcPr marL="9525" marR="9525" marT="9525" marB="0" anchor="ctr"/>
                </a:tc>
              </a:tr>
              <a:tr h="339049">
                <a:tc>
                  <a:txBody>
                    <a:bodyPr/>
                    <a:lstStyle/>
                    <a:p>
                      <a:pPr algn="l" fontAlgn="ctr"/>
                      <a:r>
                        <a:rPr lang="es-EC" sz="1300" u="none" strike="noStrike">
                          <a:effectLst/>
                        </a:rPr>
                        <a:t>Costo de Insumos</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0,05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smtClean="0">
                          <a:solidFill>
                            <a:schemeClr val="dk1"/>
                          </a:solidFill>
                          <a:effectLst/>
                          <a:latin typeface="+mn-lt"/>
                        </a:rPr>
                        <a:t>9</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7</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0,35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8</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0,40</a:t>
                      </a:r>
                      <a:endParaRPr lang="es-EC" sz="1300" b="0" i="0" u="none" strike="noStrike" dirty="0">
                        <a:solidFill>
                          <a:schemeClr val="tx1"/>
                        </a:solidFill>
                        <a:effectLst/>
                        <a:latin typeface="Times New Roman"/>
                      </a:endParaRPr>
                    </a:p>
                  </a:txBody>
                  <a:tcPr marL="9525" marR="9525" marT="9525" marB="0" anchor="ctr"/>
                </a:tc>
              </a:tr>
              <a:tr h="514391">
                <a:tc>
                  <a:txBody>
                    <a:bodyPr/>
                    <a:lstStyle/>
                    <a:p>
                      <a:pPr algn="l" fontAlgn="ctr"/>
                      <a:r>
                        <a:rPr lang="es-EC" sz="1300" u="none" strike="noStrike">
                          <a:effectLst/>
                        </a:rPr>
                        <a:t>Disponibilidad de Servicios Básicos</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0,20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9</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1,80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7</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1,40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a:solidFill>
                            <a:schemeClr val="dk1"/>
                          </a:solidFill>
                          <a:effectLst/>
                          <a:latin typeface="+mn-lt"/>
                        </a:rPr>
                        <a:t>8</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1,60</a:t>
                      </a:r>
                      <a:endParaRPr lang="es-EC" sz="1300" b="0" i="0" u="none" strike="noStrike" dirty="0">
                        <a:solidFill>
                          <a:schemeClr val="tx1"/>
                        </a:solidFill>
                        <a:effectLst/>
                        <a:latin typeface="Times New Roman"/>
                      </a:endParaRPr>
                    </a:p>
                  </a:txBody>
                  <a:tcPr marL="9525" marR="9525" marT="9525" marB="0" anchor="ctr"/>
                </a:tc>
              </a:tr>
              <a:tr h="339049">
                <a:tc>
                  <a:txBody>
                    <a:bodyPr/>
                    <a:lstStyle/>
                    <a:p>
                      <a:pPr algn="l" fontAlgn="ctr"/>
                      <a:r>
                        <a:rPr lang="es-EC" sz="1300" u="none" strike="noStrike">
                          <a:effectLst/>
                        </a:rPr>
                        <a:t>Calidad de las vías</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0,15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9</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1,35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9</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1,35</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9</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a:effectLst/>
                        </a:rPr>
                        <a:t>1,35</a:t>
                      </a:r>
                      <a:endParaRPr lang="es-EC" sz="1300" b="0" i="0" u="none" strike="noStrike" dirty="0">
                        <a:solidFill>
                          <a:schemeClr val="tx1"/>
                        </a:solidFill>
                        <a:effectLst/>
                        <a:latin typeface="Times New Roman"/>
                      </a:endParaRPr>
                    </a:p>
                  </a:txBody>
                  <a:tcPr marL="9525" marR="9525" marT="9525" marB="0" anchor="ctr"/>
                </a:tc>
              </a:tr>
              <a:tr h="514391">
                <a:tc>
                  <a:txBody>
                    <a:bodyPr/>
                    <a:lstStyle/>
                    <a:p>
                      <a:pPr algn="l" fontAlgn="ctr"/>
                      <a:r>
                        <a:rPr lang="es-EC" sz="1300" u="none" strike="noStrike">
                          <a:effectLst/>
                        </a:rPr>
                        <a:t>Manejo de Desechos Sólidos</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0,05</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9</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0,45</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8</a:t>
                      </a:r>
                      <a:endParaRPr lang="es-EC" sz="1300" b="0"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0,40</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b="0" i="0" u="none" strike="noStrike" dirty="0">
                          <a:solidFill>
                            <a:schemeClr val="dk1"/>
                          </a:solidFill>
                          <a:effectLst/>
                          <a:latin typeface="+mn-lt"/>
                        </a:rPr>
                        <a:t>8</a:t>
                      </a:r>
                      <a:endParaRPr lang="es-EC" sz="1300" b="0" i="0" u="none" strike="noStrike" dirty="0">
                        <a:solidFill>
                          <a:schemeClr val="tx1"/>
                        </a:solidFill>
                        <a:effectLst/>
                        <a:latin typeface="Times New Roman"/>
                      </a:endParaRPr>
                    </a:p>
                  </a:txBody>
                  <a:tcPr marL="9525" marR="9525" marT="9525" marB="0" anchor="ctr"/>
                </a:tc>
                <a:tc>
                  <a:txBody>
                    <a:bodyPr/>
                    <a:lstStyle/>
                    <a:p>
                      <a:pPr algn="ctr" fontAlgn="ctr"/>
                      <a:r>
                        <a:rPr lang="es-EC" sz="1300" u="none" strike="noStrike" dirty="0" smtClean="0">
                          <a:effectLst/>
                        </a:rPr>
                        <a:t>0,40</a:t>
                      </a:r>
                      <a:endParaRPr lang="es-EC" sz="1300" b="0" i="0" u="none" strike="noStrike" dirty="0">
                        <a:solidFill>
                          <a:schemeClr val="tx1"/>
                        </a:solidFill>
                        <a:effectLst/>
                        <a:latin typeface="Times New Roman"/>
                      </a:endParaRPr>
                    </a:p>
                  </a:txBody>
                  <a:tcPr marL="9525" marR="9525" marT="9525" marB="0" anchor="ctr"/>
                </a:tc>
              </a:tr>
              <a:tr h="271239">
                <a:tc>
                  <a:txBody>
                    <a:bodyPr/>
                    <a:lstStyle/>
                    <a:p>
                      <a:pPr algn="ctr" fontAlgn="ctr"/>
                      <a:r>
                        <a:rPr lang="es-EC" sz="1300" u="none" strike="noStrike">
                          <a:effectLst/>
                        </a:rPr>
                        <a:t>TOTAL:</a:t>
                      </a:r>
                      <a:endParaRPr lang="es-EC" sz="1300" b="1"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1</a:t>
                      </a:r>
                      <a:endParaRPr lang="es-EC" sz="1300" b="1" i="0" u="none" strike="noStrike">
                        <a:solidFill>
                          <a:schemeClr val="tx1"/>
                        </a:solidFill>
                        <a:effectLst/>
                        <a:latin typeface="Times New Roman"/>
                      </a:endParaRPr>
                    </a:p>
                  </a:txBody>
                  <a:tcPr marL="9525" marR="9525" marT="9525" marB="0" anchor="ctr"/>
                </a:tc>
                <a:tc>
                  <a:txBody>
                    <a:bodyPr/>
                    <a:lstStyle/>
                    <a:p>
                      <a:pPr algn="ctr" fontAlgn="ctr"/>
                      <a:r>
                        <a:rPr lang="es-EC" sz="1300" u="none" strike="noStrike">
                          <a:effectLst/>
                        </a:rPr>
                        <a:t> </a:t>
                      </a:r>
                      <a:endParaRPr lang="es-EC" sz="1300" b="1" i="0" u="none" strike="noStrike">
                        <a:solidFill>
                          <a:schemeClr val="tx1"/>
                        </a:solidFill>
                        <a:effectLst/>
                        <a:latin typeface="Times New Roman"/>
                      </a:endParaRPr>
                    </a:p>
                  </a:txBody>
                  <a:tcPr marL="9525" marR="9525" marT="9525" marB="0" anchor="ctr"/>
                </a:tc>
                <a:tc>
                  <a:txBody>
                    <a:bodyPr/>
                    <a:lstStyle/>
                    <a:p>
                      <a:pPr algn="ctr" fontAlgn="ctr"/>
                      <a:r>
                        <a:rPr lang="es-EC" sz="1300" b="1" u="none" strike="noStrike" dirty="0" smtClean="0">
                          <a:effectLst/>
                        </a:rPr>
                        <a:t>8,35</a:t>
                      </a:r>
                      <a:endParaRPr lang="es-EC" sz="1300" b="1" i="0" u="none" strike="noStrike" dirty="0">
                        <a:solidFill>
                          <a:schemeClr val="tx1"/>
                        </a:solidFill>
                        <a:effectLst/>
                        <a:latin typeface="Times New Roman"/>
                      </a:endParaRPr>
                    </a:p>
                  </a:txBody>
                  <a:tcPr marL="9525" marR="9525" marT="9525" marB="0" anchor="ctr"/>
                </a:tc>
                <a:tc>
                  <a:txBody>
                    <a:bodyPr/>
                    <a:lstStyle/>
                    <a:p>
                      <a:pPr algn="ctr" fontAlgn="ctr"/>
                      <a:r>
                        <a:rPr lang="es-EC" sz="1300" b="1" u="none" strike="noStrike" dirty="0">
                          <a:effectLst/>
                        </a:rPr>
                        <a:t> </a:t>
                      </a:r>
                      <a:endParaRPr lang="es-EC" sz="1300" b="1" i="0" u="none" strike="noStrike" dirty="0">
                        <a:solidFill>
                          <a:schemeClr val="tx1"/>
                        </a:solidFill>
                        <a:effectLst/>
                        <a:latin typeface="Times New Roman"/>
                      </a:endParaRPr>
                    </a:p>
                  </a:txBody>
                  <a:tcPr marL="9525" marR="9525" marT="9525" marB="0" anchor="ctr"/>
                </a:tc>
                <a:tc>
                  <a:txBody>
                    <a:bodyPr/>
                    <a:lstStyle/>
                    <a:p>
                      <a:pPr algn="ctr" fontAlgn="ctr"/>
                      <a:r>
                        <a:rPr lang="es-EC" sz="1300" b="1" u="none" strike="noStrike" dirty="0" smtClean="0">
                          <a:effectLst/>
                        </a:rPr>
                        <a:t>7,50</a:t>
                      </a:r>
                      <a:endParaRPr lang="es-EC" sz="1300" b="1" i="0" u="none" strike="noStrike" dirty="0">
                        <a:solidFill>
                          <a:schemeClr val="tx1"/>
                        </a:solidFill>
                        <a:effectLst/>
                        <a:latin typeface="Times New Roman"/>
                      </a:endParaRPr>
                    </a:p>
                  </a:txBody>
                  <a:tcPr marL="9525" marR="9525" marT="9525" marB="0" anchor="ctr"/>
                </a:tc>
                <a:tc>
                  <a:txBody>
                    <a:bodyPr/>
                    <a:lstStyle/>
                    <a:p>
                      <a:pPr algn="ctr" fontAlgn="ctr"/>
                      <a:r>
                        <a:rPr lang="es-EC" sz="1300" b="1" u="none" strike="noStrike" dirty="0">
                          <a:effectLst/>
                        </a:rPr>
                        <a:t> </a:t>
                      </a:r>
                      <a:endParaRPr lang="es-EC" sz="1300" b="1" i="0" u="none" strike="noStrike" dirty="0">
                        <a:solidFill>
                          <a:schemeClr val="tx1"/>
                        </a:solidFill>
                        <a:effectLst/>
                        <a:latin typeface="Times New Roman"/>
                      </a:endParaRPr>
                    </a:p>
                  </a:txBody>
                  <a:tcPr marL="9525" marR="9525" marT="9525" marB="0" anchor="ctr"/>
                </a:tc>
                <a:tc>
                  <a:txBody>
                    <a:bodyPr/>
                    <a:lstStyle/>
                    <a:p>
                      <a:pPr algn="ctr" fontAlgn="ctr"/>
                      <a:r>
                        <a:rPr lang="es-EC" sz="1300" b="1" i="0" u="none" strike="noStrike" dirty="0" smtClean="0">
                          <a:solidFill>
                            <a:schemeClr val="dk1"/>
                          </a:solidFill>
                          <a:effectLst/>
                          <a:latin typeface="+mn-lt"/>
                        </a:rPr>
                        <a:t>8,40</a:t>
                      </a:r>
                      <a:endParaRPr lang="es-EC" sz="1300" b="1" i="0" u="none" strike="noStrike" dirty="0">
                        <a:solidFill>
                          <a:schemeClr val="tx1"/>
                        </a:solidFill>
                        <a:effectLst/>
                        <a:latin typeface="Times New Roman"/>
                      </a:endParaRPr>
                    </a:p>
                  </a:txBody>
                  <a:tcPr marL="9525" marR="9525" marT="9525" marB="0" anchor="ctr"/>
                </a:tc>
              </a:tr>
            </a:tbl>
          </a:graphicData>
        </a:graphic>
      </p:graphicFrame>
      <p:sp>
        <p:nvSpPr>
          <p:cNvPr id="10" name="9 Rectángulo"/>
          <p:cNvSpPr/>
          <p:nvPr/>
        </p:nvSpPr>
        <p:spPr>
          <a:xfrm>
            <a:off x="736131" y="6077580"/>
            <a:ext cx="4246675" cy="261610"/>
          </a:xfrm>
          <a:prstGeom prst="rect">
            <a:avLst/>
          </a:prstGeom>
        </p:spPr>
        <p:txBody>
          <a:bodyPr wrap="none">
            <a:spAutoFit/>
          </a:bodyPr>
          <a:lstStyle/>
          <a:p>
            <a:r>
              <a:rPr lang="es-EC" sz="1100" dirty="0"/>
              <a:t>*C: calificación sobre diez, **P: ponderación = </a:t>
            </a:r>
            <a:r>
              <a:rPr lang="es-EC" sz="1100" dirty="0" smtClean="0"/>
              <a:t>peso relativo </a:t>
            </a:r>
            <a:r>
              <a:rPr lang="es-EC" sz="1100" dirty="0"/>
              <a:t>x C </a:t>
            </a:r>
          </a:p>
        </p:txBody>
      </p:sp>
      <p:sp>
        <p:nvSpPr>
          <p:cNvPr id="3" name="2 Rectángulo"/>
          <p:cNvSpPr/>
          <p:nvPr/>
        </p:nvSpPr>
        <p:spPr>
          <a:xfrm>
            <a:off x="1966480" y="1198611"/>
            <a:ext cx="3281668" cy="369332"/>
          </a:xfrm>
          <a:prstGeom prst="rect">
            <a:avLst/>
          </a:prstGeom>
        </p:spPr>
        <p:txBody>
          <a:bodyPr wrap="none">
            <a:spAutoFit/>
          </a:bodyPr>
          <a:lstStyle/>
          <a:p>
            <a:r>
              <a:rPr lang="es-EC" dirty="0" smtClean="0"/>
              <a:t>Método </a:t>
            </a:r>
            <a:r>
              <a:rPr lang="es-EC" dirty="0"/>
              <a:t>cualitativo por puntos</a:t>
            </a:r>
          </a:p>
        </p:txBody>
      </p:sp>
      <p:pic>
        <p:nvPicPr>
          <p:cNvPr id="11" name="10 Imagen"/>
          <p:cNvPicPr/>
          <p:nvPr/>
        </p:nvPicPr>
        <p:blipFill rotWithShape="1">
          <a:blip r:embed="rId2"/>
          <a:srcRect l="32048" t="16410" r="22672" b="19934"/>
          <a:stretch/>
        </p:blipFill>
        <p:spPr bwMode="auto">
          <a:xfrm>
            <a:off x="6606223" y="1567943"/>
            <a:ext cx="5177926" cy="4371610"/>
          </a:xfrm>
          <a:prstGeom prst="rect">
            <a:avLst/>
          </a:prstGeom>
          <a:ln>
            <a:noFill/>
          </a:ln>
          <a:extLst>
            <a:ext uri="{53640926-AAD7-44D8-BBD7-CCE9431645EC}">
              <a14:shadowObscured xmlns:a14="http://schemas.microsoft.com/office/drawing/2010/main"/>
            </a:ext>
          </a:extLst>
        </p:spPr>
      </p:pic>
      <p:sp>
        <p:nvSpPr>
          <p:cNvPr id="8" name="7 Rectángulo"/>
          <p:cNvSpPr/>
          <p:nvPr/>
        </p:nvSpPr>
        <p:spPr>
          <a:xfrm rot="1176525">
            <a:off x="7540238" y="2272697"/>
            <a:ext cx="301217" cy="20526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cxnSp>
        <p:nvCxnSpPr>
          <p:cNvPr id="6" name="144 Conector recto de flecha"/>
          <p:cNvCxnSpPr/>
          <p:nvPr/>
        </p:nvCxnSpPr>
        <p:spPr>
          <a:xfrm flipV="1">
            <a:off x="7716724" y="1213398"/>
            <a:ext cx="0" cy="113482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13 Elipse"/>
          <p:cNvSpPr/>
          <p:nvPr/>
        </p:nvSpPr>
        <p:spPr>
          <a:xfrm>
            <a:off x="7656539" y="2332169"/>
            <a:ext cx="103315" cy="7792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81666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0781" y="632013"/>
            <a:ext cx="8596668" cy="894976"/>
          </a:xfrm>
        </p:spPr>
        <p:txBody>
          <a:bodyPr/>
          <a:lstStyle/>
          <a:p>
            <a:r>
              <a:rPr lang="es-EC" b="1" dirty="0" smtClean="0"/>
              <a:t>CONCLUSIONES</a:t>
            </a:r>
            <a:endParaRPr lang="es-EC" b="1" dirty="0"/>
          </a:p>
        </p:txBody>
      </p:sp>
      <p:sp>
        <p:nvSpPr>
          <p:cNvPr id="3" name="2 Marcador de contenido"/>
          <p:cNvSpPr>
            <a:spLocks noGrp="1"/>
          </p:cNvSpPr>
          <p:nvPr>
            <p:ph idx="1"/>
          </p:nvPr>
        </p:nvSpPr>
        <p:spPr>
          <a:xfrm>
            <a:off x="677334" y="1748119"/>
            <a:ext cx="9407960" cy="4572000"/>
          </a:xfrm>
        </p:spPr>
        <p:txBody>
          <a:bodyPr>
            <a:noAutofit/>
          </a:bodyPr>
          <a:lstStyle/>
          <a:p>
            <a:pPr algn="just"/>
            <a:r>
              <a:rPr lang="es-EC" sz="2200" dirty="0">
                <a:solidFill>
                  <a:schemeClr val="tx1"/>
                </a:solidFill>
              </a:rPr>
              <a:t>Las materias primas se encuentran disponibles durante todo el año, por lo que no se tendrá deficiencia en el abastecimiento de la misma. </a:t>
            </a:r>
          </a:p>
          <a:p>
            <a:pPr algn="just"/>
            <a:endParaRPr lang="es-EC" sz="1000" dirty="0" smtClean="0">
              <a:solidFill>
                <a:schemeClr val="tx1"/>
              </a:solidFill>
            </a:endParaRPr>
          </a:p>
          <a:p>
            <a:pPr algn="just"/>
            <a:r>
              <a:rPr lang="es-EC" sz="2200" dirty="0" smtClean="0">
                <a:solidFill>
                  <a:schemeClr val="tx1"/>
                </a:solidFill>
              </a:rPr>
              <a:t>Para </a:t>
            </a:r>
            <a:r>
              <a:rPr lang="es-EC" sz="2200" dirty="0">
                <a:solidFill>
                  <a:schemeClr val="tx1"/>
                </a:solidFill>
              </a:rPr>
              <a:t>la determinación de la capacidad de la planta, se tomó en consideración aspectos como: capacidad de inversión, disponibilidad de materia prima y resultados del estudio de mercado</a:t>
            </a:r>
            <a:r>
              <a:rPr lang="es-EC" sz="2200" dirty="0" smtClean="0">
                <a:solidFill>
                  <a:schemeClr val="tx1"/>
                </a:solidFill>
              </a:rPr>
              <a:t>.</a:t>
            </a:r>
          </a:p>
          <a:p>
            <a:pPr algn="just"/>
            <a:endParaRPr lang="es-EC" sz="1000" dirty="0">
              <a:solidFill>
                <a:schemeClr val="tx1"/>
              </a:solidFill>
            </a:endParaRPr>
          </a:p>
          <a:p>
            <a:pPr algn="just"/>
            <a:r>
              <a:rPr lang="es-EC" sz="2200" dirty="0">
                <a:solidFill>
                  <a:schemeClr val="tx1"/>
                </a:solidFill>
              </a:rPr>
              <a:t>El diseño del </a:t>
            </a:r>
            <a:r>
              <a:rPr lang="es-EC" sz="2200" dirty="0" err="1">
                <a:solidFill>
                  <a:schemeClr val="tx1"/>
                </a:solidFill>
              </a:rPr>
              <a:t>layout</a:t>
            </a:r>
            <a:r>
              <a:rPr lang="es-EC" sz="2200" dirty="0">
                <a:solidFill>
                  <a:schemeClr val="tx1"/>
                </a:solidFill>
              </a:rPr>
              <a:t> se lo determinó de acuerdo a los resultados arrojados por la tabla de relación de actividades</a:t>
            </a:r>
            <a:r>
              <a:rPr lang="es-EC" sz="2200" dirty="0" smtClean="0">
                <a:solidFill>
                  <a:schemeClr val="tx1"/>
                </a:solidFill>
              </a:rPr>
              <a:t>.</a:t>
            </a:r>
          </a:p>
          <a:p>
            <a:pPr algn="just"/>
            <a:endParaRPr lang="es-EC" sz="1000" dirty="0">
              <a:solidFill>
                <a:schemeClr val="tx1"/>
              </a:solidFill>
            </a:endParaRPr>
          </a:p>
          <a:p>
            <a:pPr algn="just"/>
            <a:r>
              <a:rPr lang="es-EC" sz="2200" dirty="0" smtClean="0">
                <a:solidFill>
                  <a:schemeClr val="tx1"/>
                </a:solidFill>
              </a:rPr>
              <a:t>Todos los </a:t>
            </a:r>
            <a:r>
              <a:rPr lang="es-EC" sz="2200" dirty="0">
                <a:solidFill>
                  <a:schemeClr val="tx1"/>
                </a:solidFill>
              </a:rPr>
              <a:t>indicadores financieros </a:t>
            </a:r>
            <a:r>
              <a:rPr lang="es-EC" sz="2200" dirty="0" smtClean="0">
                <a:solidFill>
                  <a:schemeClr val="tx1"/>
                </a:solidFill>
              </a:rPr>
              <a:t>dieron como resultado valores positivos lo cual muestra </a:t>
            </a:r>
            <a:r>
              <a:rPr lang="es-EC" sz="2200" dirty="0">
                <a:solidFill>
                  <a:schemeClr val="tx1"/>
                </a:solidFill>
              </a:rPr>
              <a:t>que el proyecto es rentable</a:t>
            </a:r>
            <a:r>
              <a:rPr lang="es-EC" sz="2200" dirty="0" smtClean="0">
                <a:solidFill>
                  <a:schemeClr val="tx1"/>
                </a:solidFill>
              </a:rPr>
              <a:t>.</a:t>
            </a:r>
          </a:p>
        </p:txBody>
      </p:sp>
    </p:spTree>
    <p:extLst>
      <p:ext uri="{BB962C8B-B14F-4D97-AF65-F5344CB8AC3E}">
        <p14:creationId xmlns:p14="http://schemas.microsoft.com/office/powerpoint/2010/main" val="2665168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0781" y="766484"/>
            <a:ext cx="8596668" cy="894976"/>
          </a:xfrm>
        </p:spPr>
        <p:txBody>
          <a:bodyPr>
            <a:normAutofit/>
          </a:bodyPr>
          <a:lstStyle/>
          <a:p>
            <a:r>
              <a:rPr lang="es-EC" sz="4400" b="1" dirty="0" smtClean="0"/>
              <a:t>RECOMENDACIONES</a:t>
            </a:r>
            <a:endParaRPr lang="es-EC" sz="4400" b="1" dirty="0"/>
          </a:p>
        </p:txBody>
      </p:sp>
      <p:sp>
        <p:nvSpPr>
          <p:cNvPr id="3" name="2 Marcador de contenido"/>
          <p:cNvSpPr>
            <a:spLocks noGrp="1"/>
          </p:cNvSpPr>
          <p:nvPr>
            <p:ph idx="1"/>
          </p:nvPr>
        </p:nvSpPr>
        <p:spPr>
          <a:xfrm>
            <a:off x="677334" y="2138081"/>
            <a:ext cx="9407960" cy="4182037"/>
          </a:xfrm>
        </p:spPr>
        <p:txBody>
          <a:bodyPr>
            <a:normAutofit/>
          </a:bodyPr>
          <a:lstStyle/>
          <a:p>
            <a:pPr algn="just"/>
            <a:r>
              <a:rPr lang="es-EC" sz="2600" dirty="0">
                <a:solidFill>
                  <a:schemeClr val="tx1"/>
                </a:solidFill>
              </a:rPr>
              <a:t>R</a:t>
            </a:r>
            <a:r>
              <a:rPr lang="es-EC" sz="2600" dirty="0" smtClean="0">
                <a:solidFill>
                  <a:schemeClr val="tx1"/>
                </a:solidFill>
              </a:rPr>
              <a:t>ealizar </a:t>
            </a:r>
            <a:r>
              <a:rPr lang="es-EC" sz="2600" dirty="0">
                <a:solidFill>
                  <a:schemeClr val="tx1"/>
                </a:solidFill>
              </a:rPr>
              <a:t>convenios de compra de la materia prima con los </a:t>
            </a:r>
            <a:r>
              <a:rPr lang="es-EC" sz="2600" dirty="0" smtClean="0">
                <a:solidFill>
                  <a:schemeClr val="tx1"/>
                </a:solidFill>
              </a:rPr>
              <a:t>agricultores, </a:t>
            </a:r>
            <a:r>
              <a:rPr lang="es-EC" sz="2600" dirty="0">
                <a:solidFill>
                  <a:schemeClr val="tx1"/>
                </a:solidFill>
              </a:rPr>
              <a:t>para evitar intermediarios y para fortalecer el abastecimiento a la planta agroindustrial, cuando exista un crecimiento de la misma.</a:t>
            </a:r>
          </a:p>
          <a:p>
            <a:pPr lvl="0" algn="just"/>
            <a:endParaRPr lang="es-EC" sz="2600" dirty="0">
              <a:solidFill>
                <a:schemeClr val="tx1"/>
              </a:solidFill>
            </a:endParaRPr>
          </a:p>
          <a:p>
            <a:pPr lvl="0" algn="just"/>
            <a:r>
              <a:rPr lang="es-EC" sz="2600" dirty="0" smtClean="0">
                <a:solidFill>
                  <a:schemeClr val="tx1"/>
                </a:solidFill>
              </a:rPr>
              <a:t>Aplicar </a:t>
            </a:r>
            <a:r>
              <a:rPr lang="es-EC" sz="2600" dirty="0">
                <a:solidFill>
                  <a:schemeClr val="tx1"/>
                </a:solidFill>
              </a:rPr>
              <a:t>las Buenas Prácticas de Manufactura (</a:t>
            </a:r>
            <a:r>
              <a:rPr lang="es-EC" sz="2600" dirty="0" smtClean="0">
                <a:solidFill>
                  <a:schemeClr val="tx1"/>
                </a:solidFill>
              </a:rPr>
              <a:t>BPM) </a:t>
            </a:r>
            <a:r>
              <a:rPr lang="es-EC" sz="2600" dirty="0">
                <a:solidFill>
                  <a:schemeClr val="tx1"/>
                </a:solidFill>
              </a:rPr>
              <a:t>una vez instalada la planta agroindustrial</a:t>
            </a:r>
            <a:r>
              <a:rPr lang="es-EC" sz="2600" dirty="0" smtClean="0">
                <a:solidFill>
                  <a:schemeClr val="tx1"/>
                </a:solidFill>
              </a:rPr>
              <a:t>.</a:t>
            </a:r>
          </a:p>
          <a:p>
            <a:pPr lvl="0" algn="just"/>
            <a:endParaRPr lang="es-EC" sz="2600" dirty="0">
              <a:solidFill>
                <a:schemeClr val="tx1"/>
              </a:solidFill>
            </a:endParaRPr>
          </a:p>
          <a:p>
            <a:pPr marL="0" indent="0" algn="just">
              <a:buNone/>
            </a:pPr>
            <a:endParaRPr lang="es-EC" sz="2600" dirty="0">
              <a:solidFill>
                <a:schemeClr val="tx1"/>
              </a:solidFill>
            </a:endParaRPr>
          </a:p>
        </p:txBody>
      </p:sp>
    </p:spTree>
    <p:extLst>
      <p:ext uri="{BB962C8B-B14F-4D97-AF65-F5344CB8AC3E}">
        <p14:creationId xmlns:p14="http://schemas.microsoft.com/office/powerpoint/2010/main" val="414462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elipegarciarey.com/wp-content/uploads/2012/12/Gracias201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808" y="1307120"/>
            <a:ext cx="5269204" cy="349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09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oductosole.com/photos/productos_principal_f1wgz0_275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10006"/>
          <a:stretch/>
        </p:blipFill>
        <p:spPr bwMode="auto">
          <a:xfrm>
            <a:off x="7648906" y="3152897"/>
            <a:ext cx="3036927" cy="368134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17568" y="668976"/>
            <a:ext cx="6720807" cy="732312"/>
          </a:xfrm>
        </p:spPr>
        <p:txBody>
          <a:bodyPr/>
          <a:lstStyle/>
          <a:p>
            <a:r>
              <a:rPr lang="es-EC" b="1" dirty="0" smtClean="0"/>
              <a:t>JUSTIFICACIÓN</a:t>
            </a:r>
            <a:endParaRPr lang="es-EC" b="1" dirty="0"/>
          </a:p>
        </p:txBody>
      </p:sp>
      <p:sp>
        <p:nvSpPr>
          <p:cNvPr id="3" name="2 Marcador de contenido"/>
          <p:cNvSpPr>
            <a:spLocks noGrp="1"/>
          </p:cNvSpPr>
          <p:nvPr>
            <p:ph idx="1"/>
          </p:nvPr>
        </p:nvSpPr>
        <p:spPr>
          <a:xfrm>
            <a:off x="938591" y="1536786"/>
            <a:ext cx="7291009" cy="4287712"/>
          </a:xfrm>
        </p:spPr>
        <p:txBody>
          <a:bodyPr>
            <a:noAutofit/>
          </a:bodyPr>
          <a:lstStyle/>
          <a:p>
            <a:pPr algn="just"/>
            <a:r>
              <a:rPr lang="es-EC" sz="2000" dirty="0" smtClean="0">
                <a:solidFill>
                  <a:schemeClr val="tx1"/>
                </a:solidFill>
              </a:rPr>
              <a:t>Con </a:t>
            </a:r>
            <a:r>
              <a:rPr lang="es-EC" sz="2000" dirty="0">
                <a:solidFill>
                  <a:schemeClr val="tx1"/>
                </a:solidFill>
              </a:rPr>
              <a:t>la producción e industrialización del </a:t>
            </a:r>
            <a:r>
              <a:rPr lang="es-EC" sz="2000" dirty="0" smtClean="0">
                <a:solidFill>
                  <a:schemeClr val="tx1"/>
                </a:solidFill>
              </a:rPr>
              <a:t>ají, </a:t>
            </a:r>
            <a:r>
              <a:rPr lang="es-EC" sz="2000" dirty="0">
                <a:solidFill>
                  <a:schemeClr val="tx1"/>
                </a:solidFill>
              </a:rPr>
              <a:t>se dará un aprovechamiento agroindustrial a las materias primas que se encuentran en la región, ofreciendo salsa de ají jalapeño y encurtidos de ají jalapeño que logren competir con los que ya existen en el mercado; mejorando así </a:t>
            </a:r>
            <a:r>
              <a:rPr lang="es-EC" sz="2000" dirty="0" smtClean="0">
                <a:solidFill>
                  <a:schemeClr val="tx1"/>
                </a:solidFill>
              </a:rPr>
              <a:t>los ingresos económicos de los </a:t>
            </a:r>
            <a:r>
              <a:rPr lang="es-EC" sz="2000" dirty="0">
                <a:solidFill>
                  <a:schemeClr val="tx1"/>
                </a:solidFill>
              </a:rPr>
              <a:t>agricultores</a:t>
            </a:r>
            <a:r>
              <a:rPr lang="es-EC" sz="2000" dirty="0" smtClean="0">
                <a:solidFill>
                  <a:schemeClr val="tx1"/>
                </a:solidFill>
              </a:rPr>
              <a:t>.</a:t>
            </a:r>
          </a:p>
          <a:p>
            <a:pPr algn="just"/>
            <a:endParaRPr lang="es-EC" sz="2000" dirty="0">
              <a:solidFill>
                <a:schemeClr val="tx1"/>
              </a:solidFill>
            </a:endParaRPr>
          </a:p>
          <a:p>
            <a:pPr algn="just"/>
            <a:r>
              <a:rPr lang="es-EC" sz="2000" dirty="0">
                <a:solidFill>
                  <a:schemeClr val="tx1"/>
                </a:solidFill>
              </a:rPr>
              <a:t>Desde el punto de vista social, la implantación de este proyecto contribuirá al aumento de la productividad en forma compatible con el aumento del empleo, integrará la producción del sector agropecuario con su industrialización, impulsará las exportaciones y principalmente generará oportunidades de trabajo suficientes en la zona</a:t>
            </a:r>
            <a:r>
              <a:rPr lang="es-EC" sz="2000" dirty="0" smtClean="0">
                <a:solidFill>
                  <a:schemeClr val="tx1"/>
                </a:solidFill>
              </a:rPr>
              <a:t>.</a:t>
            </a:r>
            <a:endParaRPr lang="es-EC" sz="2000" dirty="0">
              <a:solidFill>
                <a:schemeClr val="tx1"/>
              </a:solidFill>
            </a:endParaRPr>
          </a:p>
        </p:txBody>
      </p:sp>
      <p:sp>
        <p:nvSpPr>
          <p:cNvPr id="4" name="3 Elipse"/>
          <p:cNvSpPr/>
          <p:nvPr/>
        </p:nvSpPr>
        <p:spPr>
          <a:xfrm>
            <a:off x="9619012" y="4453246"/>
            <a:ext cx="593767" cy="39782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pic>
        <p:nvPicPr>
          <p:cNvPr id="2054" name="Picture 6" descr="http://previews.123rf.com/images/kostrez/kostrez1203/kostrez120300059/12745942-Salsa-de-tomate-de-tomate-en-un-frasco-de-vidrio-cuatro-vainas-de-aj-picante-con-una-hoja-verde-aisl-Foto-de-archiv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52" r="4097"/>
          <a:stretch/>
        </p:blipFill>
        <p:spPr bwMode="auto">
          <a:xfrm>
            <a:off x="8570794" y="827807"/>
            <a:ext cx="2893326" cy="2182586"/>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descr="D:\POLLO\U\UTN\Décimo\etiquetas\13321020_1188008607885608_1674794069_o.jpg"/>
          <p:cNvPicPr/>
          <p:nvPr/>
        </p:nvPicPr>
        <p:blipFill rotWithShape="1">
          <a:blip r:embed="rId4" cstate="print">
            <a:extLst>
              <a:ext uri="{28A0092B-C50C-407E-A947-70E740481C1C}">
                <a14:useLocalDpi xmlns:a14="http://schemas.microsoft.com/office/drawing/2010/main" val="0"/>
              </a:ext>
            </a:extLst>
          </a:blip>
          <a:srcRect l="30311" t="8865" r="30713" b="8136"/>
          <a:stretch/>
        </p:blipFill>
        <p:spPr bwMode="auto">
          <a:xfrm>
            <a:off x="9464635" y="4358246"/>
            <a:ext cx="985650" cy="1270660"/>
          </a:xfrm>
          <a:prstGeom prst="rect">
            <a:avLst/>
          </a:prstGeom>
          <a:noFill/>
          <a:ln>
            <a:noFill/>
          </a:ln>
        </p:spPr>
      </p:pic>
      <p:pic>
        <p:nvPicPr>
          <p:cNvPr id="10" name="9 Imagen" descr="D:\POLLO\U\UTN\Décimo\etiquetas\13324113_1188007704552365_1656607752_o.jpg"/>
          <p:cNvPicPr/>
          <p:nvPr/>
        </p:nvPicPr>
        <p:blipFill rotWithShape="1">
          <a:blip r:embed="rId5" cstate="print">
            <a:extLst>
              <a:ext uri="{28A0092B-C50C-407E-A947-70E740481C1C}">
                <a14:useLocalDpi xmlns:a14="http://schemas.microsoft.com/office/drawing/2010/main" val="0"/>
              </a:ext>
            </a:extLst>
          </a:blip>
          <a:srcRect l="27295" t="7473" r="27456" b="15598"/>
          <a:stretch/>
        </p:blipFill>
        <p:spPr bwMode="auto">
          <a:xfrm>
            <a:off x="9497569" y="1415373"/>
            <a:ext cx="947077" cy="719847"/>
          </a:xfrm>
          <a:prstGeom prst="rect">
            <a:avLst/>
          </a:prstGeom>
          <a:noFill/>
          <a:ln>
            <a:noFill/>
          </a:ln>
        </p:spPr>
      </p:pic>
    </p:spTree>
    <p:extLst>
      <p:ext uri="{BB962C8B-B14F-4D97-AF65-F5344CB8AC3E}">
        <p14:creationId xmlns:p14="http://schemas.microsoft.com/office/powerpoint/2010/main" val="1857736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0716" y="585852"/>
            <a:ext cx="5901409" cy="637309"/>
          </a:xfrm>
        </p:spPr>
        <p:txBody>
          <a:bodyPr>
            <a:noAutofit/>
          </a:bodyPr>
          <a:lstStyle/>
          <a:p>
            <a:r>
              <a:rPr lang="es-EC" b="1" dirty="0" smtClean="0"/>
              <a:t>OBJETIVOS</a:t>
            </a:r>
            <a:endParaRPr lang="es-EC" b="1" dirty="0"/>
          </a:p>
        </p:txBody>
      </p:sp>
      <p:sp>
        <p:nvSpPr>
          <p:cNvPr id="3" name="2 Marcador de contenido"/>
          <p:cNvSpPr>
            <a:spLocks noGrp="1"/>
          </p:cNvSpPr>
          <p:nvPr>
            <p:ph idx="1"/>
          </p:nvPr>
        </p:nvSpPr>
        <p:spPr>
          <a:xfrm>
            <a:off x="570017" y="1389413"/>
            <a:ext cx="9191500" cy="4916384"/>
          </a:xfrm>
        </p:spPr>
        <p:txBody>
          <a:bodyPr>
            <a:normAutofit/>
          </a:bodyPr>
          <a:lstStyle/>
          <a:p>
            <a:pPr algn="just"/>
            <a:r>
              <a:rPr lang="es-EC" dirty="0" smtClean="0">
                <a:solidFill>
                  <a:schemeClr val="tx1"/>
                </a:solidFill>
              </a:rPr>
              <a:t>GENERAL:</a:t>
            </a:r>
          </a:p>
          <a:p>
            <a:pPr algn="just"/>
            <a:endParaRPr lang="es-EC" sz="1000" dirty="0" smtClean="0">
              <a:solidFill>
                <a:schemeClr val="tx1"/>
              </a:solidFill>
            </a:endParaRPr>
          </a:p>
          <a:p>
            <a:pPr marL="0" indent="0" algn="just">
              <a:buNone/>
            </a:pPr>
            <a:r>
              <a:rPr lang="es-EC" dirty="0">
                <a:solidFill>
                  <a:schemeClr val="tx1"/>
                </a:solidFill>
              </a:rPr>
              <a:t> </a:t>
            </a:r>
            <a:r>
              <a:rPr lang="es-EC" dirty="0" smtClean="0">
                <a:solidFill>
                  <a:schemeClr val="tx1"/>
                </a:solidFill>
              </a:rPr>
              <a:t>    Diseñar </a:t>
            </a:r>
            <a:r>
              <a:rPr lang="es-EC" dirty="0">
                <a:solidFill>
                  <a:schemeClr val="tx1"/>
                </a:solidFill>
              </a:rPr>
              <a:t>una planta procesadora de ají </a:t>
            </a:r>
            <a:r>
              <a:rPr lang="es-ES_tradnl" i="1" dirty="0" err="1">
                <a:solidFill>
                  <a:schemeClr val="tx1"/>
                </a:solidFill>
              </a:rPr>
              <a:t>Capsicum</a:t>
            </a:r>
            <a:r>
              <a:rPr lang="es-ES_tradnl" i="1" dirty="0">
                <a:solidFill>
                  <a:schemeClr val="tx1"/>
                </a:solidFill>
              </a:rPr>
              <a:t> </a:t>
            </a:r>
            <a:r>
              <a:rPr lang="es-EC" i="1" dirty="0" err="1" smtClean="0">
                <a:solidFill>
                  <a:schemeClr val="tx1"/>
                </a:solidFill>
              </a:rPr>
              <a:t>spp</a:t>
            </a:r>
            <a:r>
              <a:rPr lang="es-ES_tradnl" i="1" dirty="0" smtClean="0">
                <a:solidFill>
                  <a:schemeClr val="tx1"/>
                </a:solidFill>
              </a:rPr>
              <a:t>.</a:t>
            </a:r>
            <a:endParaRPr lang="es-EC" dirty="0">
              <a:solidFill>
                <a:schemeClr val="tx1"/>
              </a:solidFill>
            </a:endParaRPr>
          </a:p>
          <a:p>
            <a:pPr algn="just"/>
            <a:endParaRPr lang="es-EC" sz="1000" dirty="0" smtClean="0">
              <a:solidFill>
                <a:schemeClr val="tx1"/>
              </a:solidFill>
            </a:endParaRPr>
          </a:p>
          <a:p>
            <a:pPr algn="just"/>
            <a:r>
              <a:rPr lang="es-EC" dirty="0" smtClean="0">
                <a:solidFill>
                  <a:schemeClr val="tx1"/>
                </a:solidFill>
              </a:rPr>
              <a:t>ESPECÍFICOS:</a:t>
            </a:r>
          </a:p>
          <a:p>
            <a:pPr algn="just"/>
            <a:endParaRPr lang="es-EC" sz="1000" dirty="0">
              <a:solidFill>
                <a:schemeClr val="tx1"/>
              </a:solidFill>
            </a:endParaRPr>
          </a:p>
          <a:p>
            <a:pPr lvl="1">
              <a:buFont typeface="Wingdings" pitchFamily="2" charset="2"/>
              <a:buChar char="v"/>
            </a:pPr>
            <a:r>
              <a:rPr lang="es-EC" sz="1800" dirty="0">
                <a:solidFill>
                  <a:schemeClr val="tx1"/>
                </a:solidFill>
              </a:rPr>
              <a:t>Determinar la disponibilidad efectiva de la materia prima.</a:t>
            </a:r>
          </a:p>
          <a:p>
            <a:pPr lvl="1">
              <a:buFont typeface="Wingdings" pitchFamily="2" charset="2"/>
              <a:buChar char="v"/>
            </a:pPr>
            <a:r>
              <a:rPr lang="es-EC" sz="1800" dirty="0">
                <a:solidFill>
                  <a:schemeClr val="tx1"/>
                </a:solidFill>
              </a:rPr>
              <a:t>Determinar la demanda insatisfecha de los productos elaborados a base de ají.</a:t>
            </a:r>
          </a:p>
          <a:p>
            <a:pPr lvl="1">
              <a:buFont typeface="Wingdings" pitchFamily="2" charset="2"/>
              <a:buChar char="v"/>
            </a:pPr>
            <a:r>
              <a:rPr lang="es-EC" sz="1800" dirty="0">
                <a:solidFill>
                  <a:schemeClr val="tx1"/>
                </a:solidFill>
              </a:rPr>
              <a:t>Diseñar el proceso de producción y establecer balances de materia.</a:t>
            </a:r>
          </a:p>
          <a:p>
            <a:pPr lvl="1">
              <a:buFont typeface="Wingdings" pitchFamily="2" charset="2"/>
              <a:buChar char="v"/>
            </a:pPr>
            <a:r>
              <a:rPr lang="es-EC" sz="1800" dirty="0">
                <a:solidFill>
                  <a:schemeClr val="tx1"/>
                </a:solidFill>
              </a:rPr>
              <a:t>Dimensionar los equipos y la capacidad de la planta.</a:t>
            </a:r>
          </a:p>
          <a:p>
            <a:pPr lvl="1">
              <a:buFont typeface="Wingdings" pitchFamily="2" charset="2"/>
              <a:buChar char="v"/>
            </a:pPr>
            <a:r>
              <a:rPr lang="es-EC" sz="1800" dirty="0">
                <a:solidFill>
                  <a:schemeClr val="tx1"/>
                </a:solidFill>
              </a:rPr>
              <a:t>Diseñar el </a:t>
            </a:r>
            <a:r>
              <a:rPr lang="es-EC" sz="1800" dirty="0" err="1">
                <a:solidFill>
                  <a:schemeClr val="tx1"/>
                </a:solidFill>
              </a:rPr>
              <a:t>layout</a:t>
            </a:r>
            <a:r>
              <a:rPr lang="es-EC" sz="1800" dirty="0">
                <a:solidFill>
                  <a:schemeClr val="tx1"/>
                </a:solidFill>
              </a:rPr>
              <a:t> y las edificaciones de la planta agroindustrial</a:t>
            </a:r>
          </a:p>
          <a:p>
            <a:pPr lvl="1">
              <a:buFont typeface="Wingdings" pitchFamily="2" charset="2"/>
              <a:buChar char="v"/>
            </a:pPr>
            <a:r>
              <a:rPr lang="es-EC" sz="1800" dirty="0">
                <a:solidFill>
                  <a:schemeClr val="tx1"/>
                </a:solidFill>
              </a:rPr>
              <a:t>Determinar la viabilidad financiera de la implementación de la planta.</a:t>
            </a:r>
          </a:p>
          <a:p>
            <a:pPr algn="just"/>
            <a:endParaRPr lang="es-EC" dirty="0">
              <a:solidFill>
                <a:schemeClr val="tx1"/>
              </a:solidFill>
            </a:endParaRPr>
          </a:p>
        </p:txBody>
      </p:sp>
    </p:spTree>
    <p:extLst>
      <p:ext uri="{BB962C8B-B14F-4D97-AF65-F5344CB8AC3E}">
        <p14:creationId xmlns:p14="http://schemas.microsoft.com/office/powerpoint/2010/main" val="387690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126060" y="609600"/>
            <a:ext cx="6257670" cy="1320800"/>
          </a:xfrm>
        </p:spPr>
        <p:txBody>
          <a:bodyPr/>
          <a:lstStyle/>
          <a:p>
            <a:r>
              <a:rPr lang="es-ES" b="1" dirty="0" smtClean="0"/>
              <a:t>METODOLOGÍA</a:t>
            </a:r>
            <a:endParaRPr lang="es-ES" b="1" dirty="0"/>
          </a:p>
        </p:txBody>
      </p:sp>
      <p:graphicFrame>
        <p:nvGraphicFramePr>
          <p:cNvPr id="2" name="1 Diagrama"/>
          <p:cNvGraphicFramePr/>
          <p:nvPr>
            <p:extLst>
              <p:ext uri="{D42A27DB-BD31-4B8C-83A1-F6EECF244321}">
                <p14:modId xmlns:p14="http://schemas.microsoft.com/office/powerpoint/2010/main" val="770550080"/>
              </p:ext>
            </p:extLst>
          </p:nvPr>
        </p:nvGraphicFramePr>
        <p:xfrm>
          <a:off x="419437" y="1403061"/>
          <a:ext cx="8299533" cy="4904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649356086"/>
              </p:ext>
            </p:extLst>
          </p:nvPr>
        </p:nvGraphicFramePr>
        <p:xfrm>
          <a:off x="8906491" y="2201587"/>
          <a:ext cx="3016335" cy="2240280"/>
        </p:xfrm>
        <a:graphic>
          <a:graphicData uri="http://schemas.openxmlformats.org/drawingml/2006/table">
            <a:tbl>
              <a:tblPr firstRow="1" firstCol="1" lastRow="1" lastCol="1" bandRow="1" bandCol="1">
                <a:tableStyleId>{284E427A-3D55-4303-BF80-6455036E1DE7}</a:tableStyleId>
              </a:tblPr>
              <a:tblGrid>
                <a:gridCol w="984057"/>
                <a:gridCol w="951623"/>
                <a:gridCol w="1080655"/>
              </a:tblGrid>
              <a:tr h="508981">
                <a:tc>
                  <a:txBody>
                    <a:bodyPr/>
                    <a:lstStyle/>
                    <a:p>
                      <a:pPr algn="ctr">
                        <a:lnSpc>
                          <a:spcPct val="150000"/>
                        </a:lnSpc>
                        <a:spcAft>
                          <a:spcPts val="0"/>
                        </a:spcAft>
                      </a:pPr>
                      <a:r>
                        <a:rPr lang="es-EC" sz="1400" dirty="0">
                          <a:effectLst/>
                        </a:rPr>
                        <a:t>PROVINCIA</a:t>
                      </a:r>
                      <a:endParaRPr lang="es-EC" sz="2000" dirty="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dirty="0">
                          <a:effectLst/>
                        </a:rPr>
                        <a:t>CIUDADES</a:t>
                      </a:r>
                      <a:endParaRPr lang="es-EC" sz="2000" dirty="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dirty="0">
                          <a:effectLst/>
                        </a:rPr>
                        <a:t>NÚMERO DE ENCUESTAS</a:t>
                      </a:r>
                      <a:endParaRPr lang="es-EC" sz="2000" dirty="0">
                        <a:effectLst/>
                        <a:latin typeface="Times New Roman"/>
                        <a:ea typeface="Calibri"/>
                        <a:cs typeface="Times New Roman"/>
                      </a:endParaRPr>
                    </a:p>
                  </a:txBody>
                  <a:tcPr marL="0" marR="0" marT="0" marB="0" anchor="ctr"/>
                </a:tc>
              </a:tr>
              <a:tr h="254490">
                <a:tc>
                  <a:txBody>
                    <a:bodyPr/>
                    <a:lstStyle/>
                    <a:p>
                      <a:pPr algn="ctr">
                        <a:lnSpc>
                          <a:spcPct val="150000"/>
                        </a:lnSpc>
                        <a:spcAft>
                          <a:spcPts val="0"/>
                        </a:spcAft>
                      </a:pPr>
                      <a:r>
                        <a:rPr lang="es-EC" sz="1400">
                          <a:effectLst/>
                        </a:rPr>
                        <a:t>Pichincha</a:t>
                      </a:r>
                      <a:endParaRPr lang="es-EC" sz="200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a:effectLst/>
                        </a:rPr>
                        <a:t>Quito</a:t>
                      </a:r>
                      <a:endParaRPr lang="es-EC" sz="200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b="0" dirty="0">
                          <a:effectLst/>
                        </a:rPr>
                        <a:t>192</a:t>
                      </a:r>
                      <a:endParaRPr lang="es-EC" sz="2000" b="0" dirty="0">
                        <a:effectLst/>
                        <a:latin typeface="Times New Roman"/>
                        <a:ea typeface="Calibri"/>
                        <a:cs typeface="Times New Roman"/>
                      </a:endParaRPr>
                    </a:p>
                  </a:txBody>
                  <a:tcPr marL="0" marR="0" marT="0" marB="0" anchor="ctr"/>
                </a:tc>
              </a:tr>
              <a:tr h="254490">
                <a:tc rowSpan="3">
                  <a:txBody>
                    <a:bodyPr/>
                    <a:lstStyle/>
                    <a:p>
                      <a:pPr marL="33655" algn="ctr">
                        <a:spcBef>
                          <a:spcPts val="20"/>
                        </a:spcBef>
                        <a:spcAft>
                          <a:spcPts val="0"/>
                        </a:spcAft>
                      </a:pPr>
                      <a:r>
                        <a:rPr lang="es-EC" sz="1400">
                          <a:effectLst/>
                        </a:rPr>
                        <a:t>Imbabura</a:t>
                      </a:r>
                      <a:endParaRPr lang="es-EC" sz="1800">
                        <a:effectLst/>
                        <a:latin typeface="Calibri"/>
                        <a:ea typeface="Calibri"/>
                        <a:cs typeface="Times New Roman"/>
                      </a:endParaRPr>
                    </a:p>
                  </a:txBody>
                  <a:tcPr marL="0" marR="0" marT="0" marB="0" anchor="ctr"/>
                </a:tc>
                <a:tc>
                  <a:txBody>
                    <a:bodyPr/>
                    <a:lstStyle/>
                    <a:p>
                      <a:pPr algn="ctr">
                        <a:lnSpc>
                          <a:spcPct val="150000"/>
                        </a:lnSpc>
                        <a:spcAft>
                          <a:spcPts val="0"/>
                        </a:spcAft>
                      </a:pPr>
                      <a:r>
                        <a:rPr lang="es-EC" sz="1400">
                          <a:effectLst/>
                        </a:rPr>
                        <a:t>Ibarra</a:t>
                      </a:r>
                      <a:endParaRPr lang="es-EC" sz="200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b="0">
                          <a:effectLst/>
                        </a:rPr>
                        <a:t>96</a:t>
                      </a:r>
                      <a:endParaRPr lang="es-EC" sz="2000" b="0">
                        <a:effectLst/>
                        <a:latin typeface="Times New Roman"/>
                        <a:ea typeface="Calibri"/>
                        <a:cs typeface="Times New Roman"/>
                      </a:endParaRPr>
                    </a:p>
                  </a:txBody>
                  <a:tcPr marL="0" marR="0" marT="0" marB="0" anchor="ctr"/>
                </a:tc>
              </a:tr>
              <a:tr h="254490">
                <a:tc vMerge="1">
                  <a:txBody>
                    <a:bodyPr/>
                    <a:lstStyle/>
                    <a:p>
                      <a:endParaRPr lang="es-EC"/>
                    </a:p>
                  </a:txBody>
                  <a:tcPr/>
                </a:tc>
                <a:tc>
                  <a:txBody>
                    <a:bodyPr/>
                    <a:lstStyle/>
                    <a:p>
                      <a:pPr algn="ctr">
                        <a:lnSpc>
                          <a:spcPct val="150000"/>
                        </a:lnSpc>
                        <a:spcAft>
                          <a:spcPts val="0"/>
                        </a:spcAft>
                      </a:pPr>
                      <a:r>
                        <a:rPr lang="es-EC" sz="1400">
                          <a:effectLst/>
                        </a:rPr>
                        <a:t>Atuntaqui</a:t>
                      </a:r>
                      <a:endParaRPr lang="es-EC" sz="200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b="0" dirty="0">
                          <a:effectLst/>
                        </a:rPr>
                        <a:t>48</a:t>
                      </a:r>
                      <a:endParaRPr lang="es-EC" sz="2000" b="0" dirty="0">
                        <a:effectLst/>
                        <a:latin typeface="Times New Roman"/>
                        <a:ea typeface="Calibri"/>
                        <a:cs typeface="Times New Roman"/>
                      </a:endParaRPr>
                    </a:p>
                  </a:txBody>
                  <a:tcPr marL="0" marR="0" marT="0" marB="0" anchor="ctr"/>
                </a:tc>
              </a:tr>
              <a:tr h="254490">
                <a:tc vMerge="1">
                  <a:txBody>
                    <a:bodyPr/>
                    <a:lstStyle/>
                    <a:p>
                      <a:endParaRPr lang="es-EC"/>
                    </a:p>
                  </a:txBody>
                  <a:tcPr/>
                </a:tc>
                <a:tc>
                  <a:txBody>
                    <a:bodyPr/>
                    <a:lstStyle/>
                    <a:p>
                      <a:pPr algn="ctr">
                        <a:lnSpc>
                          <a:spcPct val="150000"/>
                        </a:lnSpc>
                        <a:spcAft>
                          <a:spcPts val="0"/>
                        </a:spcAft>
                      </a:pPr>
                      <a:r>
                        <a:rPr lang="es-EC" sz="1400">
                          <a:effectLst/>
                        </a:rPr>
                        <a:t>Otavalo</a:t>
                      </a:r>
                      <a:endParaRPr lang="es-EC" sz="2000">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400" b="0" dirty="0">
                          <a:effectLst/>
                        </a:rPr>
                        <a:t>48</a:t>
                      </a:r>
                      <a:endParaRPr lang="es-EC" sz="2000" b="0" dirty="0">
                        <a:effectLst/>
                        <a:latin typeface="Times New Roman"/>
                        <a:ea typeface="Calibri"/>
                        <a:cs typeface="Times New Roman"/>
                      </a:endParaRPr>
                    </a:p>
                  </a:txBody>
                  <a:tcPr marL="0" marR="0" marT="0" marB="0" anchor="ctr"/>
                </a:tc>
              </a:tr>
              <a:tr h="254490">
                <a:tc gridSpan="2">
                  <a:txBody>
                    <a:bodyPr/>
                    <a:lstStyle/>
                    <a:p>
                      <a:pPr algn="ctr">
                        <a:lnSpc>
                          <a:spcPct val="150000"/>
                        </a:lnSpc>
                        <a:spcAft>
                          <a:spcPts val="0"/>
                        </a:spcAft>
                      </a:pPr>
                      <a:r>
                        <a:rPr lang="es-EC" sz="1400" dirty="0">
                          <a:effectLst/>
                        </a:rPr>
                        <a:t>TOTAL</a:t>
                      </a:r>
                      <a:endParaRPr lang="es-EC" sz="2000" dirty="0">
                        <a:effectLst/>
                        <a:latin typeface="Times New Roman"/>
                        <a:ea typeface="Calibri"/>
                        <a:cs typeface="Times New Roman"/>
                      </a:endParaRPr>
                    </a:p>
                  </a:txBody>
                  <a:tcPr marL="0" marR="0" marT="0" marB="0" anchor="ctr"/>
                </a:tc>
                <a:tc hMerge="1">
                  <a:txBody>
                    <a:bodyPr/>
                    <a:lstStyle/>
                    <a:p>
                      <a:endParaRPr lang="es-EC"/>
                    </a:p>
                  </a:txBody>
                  <a:tcPr/>
                </a:tc>
                <a:tc>
                  <a:txBody>
                    <a:bodyPr/>
                    <a:lstStyle/>
                    <a:p>
                      <a:pPr algn="ctr">
                        <a:lnSpc>
                          <a:spcPct val="150000"/>
                        </a:lnSpc>
                        <a:spcAft>
                          <a:spcPts val="0"/>
                        </a:spcAft>
                      </a:pPr>
                      <a:r>
                        <a:rPr lang="es-EC" sz="1400" dirty="0">
                          <a:effectLst/>
                        </a:rPr>
                        <a:t>384</a:t>
                      </a:r>
                      <a:endParaRPr lang="es-EC" sz="2000" dirty="0">
                        <a:effectLst/>
                        <a:latin typeface="Times New Roman"/>
                        <a:ea typeface="Calibri"/>
                        <a:cs typeface="Times New Roman"/>
                      </a:endParaRPr>
                    </a:p>
                  </a:txBody>
                  <a:tcPr marL="0" marR="0" marT="0" marB="0" anchor="ctr"/>
                </a:tc>
              </a:tr>
            </a:tbl>
          </a:graphicData>
        </a:graphic>
      </p:graphicFrame>
      <p:sp>
        <p:nvSpPr>
          <p:cNvPr id="4" name="3 Flecha derecha"/>
          <p:cNvSpPr/>
          <p:nvPr/>
        </p:nvSpPr>
        <p:spPr>
          <a:xfrm>
            <a:off x="8393373" y="3248167"/>
            <a:ext cx="491320" cy="28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12677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2483" y="612932"/>
            <a:ext cx="5165244" cy="1320800"/>
          </a:xfrm>
        </p:spPr>
        <p:txBody>
          <a:bodyPr>
            <a:normAutofit fontScale="90000"/>
          </a:bodyPr>
          <a:lstStyle/>
          <a:p>
            <a:pPr algn="ctr"/>
            <a:r>
              <a:rPr lang="es-EC" b="1" dirty="0" smtClean="0"/>
              <a:t>DISPONIBILIDAD EFECTIVA DE LA MATERIA PRIMA</a:t>
            </a:r>
            <a:endParaRPr lang="es-EC" b="1" dirty="0"/>
          </a:p>
        </p:txBody>
      </p:sp>
      <p:pic>
        <p:nvPicPr>
          <p:cNvPr id="2050" name="Picture 2" descr="http://www.huichol.com.mx/wp-content/uploads/2016/02/b0ae8a3ec0c03f8682d69415bc50f76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2972" y="247217"/>
            <a:ext cx="3859028" cy="20522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D:\POLLO\U\UTN\Décimo\fotos\DSC017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40" y="363374"/>
            <a:ext cx="2581835" cy="19360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2 Gráfico"/>
          <p:cNvGraphicFramePr>
            <a:graphicFrameLocks/>
          </p:cNvGraphicFramePr>
          <p:nvPr>
            <p:extLst>
              <p:ext uri="{D42A27DB-BD31-4B8C-83A1-F6EECF244321}">
                <p14:modId xmlns:p14="http://schemas.microsoft.com/office/powerpoint/2010/main" val="473890031"/>
              </p:ext>
            </p:extLst>
          </p:nvPr>
        </p:nvGraphicFramePr>
        <p:xfrm>
          <a:off x="605116" y="2649072"/>
          <a:ext cx="5468469" cy="35166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7 Gráfico"/>
          <p:cNvGraphicFramePr>
            <a:graphicFrameLocks/>
          </p:cNvGraphicFramePr>
          <p:nvPr>
            <p:extLst>
              <p:ext uri="{D42A27DB-BD31-4B8C-83A1-F6EECF244321}">
                <p14:modId xmlns:p14="http://schemas.microsoft.com/office/powerpoint/2010/main" val="1510702910"/>
              </p:ext>
            </p:extLst>
          </p:nvPr>
        </p:nvGraphicFramePr>
        <p:xfrm>
          <a:off x="6683188" y="2955581"/>
          <a:ext cx="3479580" cy="2799759"/>
        </p:xfrm>
        <a:graphic>
          <a:graphicData uri="http://schemas.openxmlformats.org/drawingml/2006/chart">
            <c:chart xmlns:c="http://schemas.openxmlformats.org/drawingml/2006/chart" xmlns:r="http://schemas.openxmlformats.org/officeDocument/2006/relationships" r:id="rId5"/>
          </a:graphicData>
        </a:graphic>
      </p:graphicFrame>
      <p:sp>
        <p:nvSpPr>
          <p:cNvPr id="3" name="2 Cerrar llave"/>
          <p:cNvSpPr/>
          <p:nvPr/>
        </p:nvSpPr>
        <p:spPr>
          <a:xfrm>
            <a:off x="10012101" y="4213183"/>
            <a:ext cx="347241" cy="67133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4" name="3 Rectángulo"/>
          <p:cNvSpPr/>
          <p:nvPr/>
        </p:nvSpPr>
        <p:spPr>
          <a:xfrm>
            <a:off x="10475089" y="4375228"/>
            <a:ext cx="1377387" cy="347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453,91 Ton</a:t>
            </a:r>
            <a:endParaRPr lang="es-EC" dirty="0">
              <a:solidFill>
                <a:schemeClr val="tx1"/>
              </a:solidFill>
            </a:endParaRPr>
          </a:p>
        </p:txBody>
      </p:sp>
    </p:spTree>
    <p:extLst>
      <p:ext uri="{BB962C8B-B14F-4D97-AF65-F5344CB8AC3E}">
        <p14:creationId xmlns:p14="http://schemas.microsoft.com/office/powerpoint/2010/main" val="3525673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1785" y="421341"/>
            <a:ext cx="5149819" cy="788894"/>
          </a:xfrm>
        </p:spPr>
        <p:txBody>
          <a:bodyPr/>
          <a:lstStyle/>
          <a:p>
            <a:r>
              <a:rPr lang="es-EC" b="1" dirty="0" smtClean="0"/>
              <a:t>ESTUDIO DE MERCADO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2525060"/>
              </p:ext>
            </p:extLst>
          </p:nvPr>
        </p:nvGraphicFramePr>
        <p:xfrm>
          <a:off x="1066914" y="1971822"/>
          <a:ext cx="3640021" cy="1107554"/>
        </p:xfrm>
        <a:graphic>
          <a:graphicData uri="http://schemas.openxmlformats.org/drawingml/2006/table">
            <a:tbl>
              <a:tblPr firstRow="1" firstCol="1" lastRow="1" lastCol="1" bandRow="1" bandCol="1">
                <a:tableStyleId>{69012ECD-51FC-41F1-AA8D-1B2483CD663E}</a:tableStyleId>
              </a:tblPr>
              <a:tblGrid>
                <a:gridCol w="1154657"/>
                <a:gridCol w="1371334"/>
                <a:gridCol w="1114030"/>
              </a:tblGrid>
              <a:tr h="707786">
                <a:tc>
                  <a:txBody>
                    <a:bodyPr/>
                    <a:lstStyle/>
                    <a:p>
                      <a:pPr algn="ctr">
                        <a:lnSpc>
                          <a:spcPct val="150000"/>
                        </a:lnSpc>
                        <a:spcAft>
                          <a:spcPts val="0"/>
                        </a:spcAft>
                      </a:pPr>
                      <a:r>
                        <a:rPr lang="es-EC" sz="1200" dirty="0">
                          <a:solidFill>
                            <a:schemeClr val="tx1"/>
                          </a:solidFill>
                          <a:effectLst/>
                        </a:rPr>
                        <a:t>POBLACIÓN PEA 2016</a:t>
                      </a:r>
                      <a:endParaRPr lang="es-EC" sz="1800" dirty="0">
                        <a:solidFill>
                          <a:schemeClr val="tx1"/>
                        </a:solidFill>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200" dirty="0">
                          <a:solidFill>
                            <a:schemeClr val="tx1"/>
                          </a:solidFill>
                          <a:effectLst/>
                        </a:rPr>
                        <a:t>PORCENTAJE DE CONSUMIDORES</a:t>
                      </a:r>
                      <a:endParaRPr lang="es-EC" sz="1800" dirty="0">
                        <a:solidFill>
                          <a:schemeClr val="tx1"/>
                        </a:solidFill>
                        <a:effectLst/>
                        <a:latin typeface="Times New Roman"/>
                        <a:ea typeface="Calibri"/>
                        <a:cs typeface="Times New Roman"/>
                      </a:endParaRPr>
                    </a:p>
                  </a:txBody>
                  <a:tcPr marL="0" marR="0" marT="0" marB="0" anchor="ctr"/>
                </a:tc>
                <a:tc>
                  <a:txBody>
                    <a:bodyPr/>
                    <a:lstStyle/>
                    <a:p>
                      <a:pPr algn="ctr">
                        <a:lnSpc>
                          <a:spcPct val="150000"/>
                        </a:lnSpc>
                        <a:spcAft>
                          <a:spcPts val="0"/>
                        </a:spcAft>
                      </a:pPr>
                      <a:r>
                        <a:rPr lang="es-EC" sz="1200">
                          <a:solidFill>
                            <a:schemeClr val="tx1"/>
                          </a:solidFill>
                          <a:effectLst/>
                        </a:rPr>
                        <a:t>TOTAL DE PERSONAS</a:t>
                      </a:r>
                      <a:endParaRPr lang="es-EC" sz="1800">
                        <a:solidFill>
                          <a:schemeClr val="tx1"/>
                        </a:solidFill>
                        <a:effectLst/>
                        <a:latin typeface="Times New Roman"/>
                        <a:ea typeface="Calibri"/>
                        <a:cs typeface="Times New Roman"/>
                      </a:endParaRPr>
                    </a:p>
                  </a:txBody>
                  <a:tcPr marL="0" marR="0" marT="0" marB="0" anchor="ctr"/>
                </a:tc>
              </a:tr>
              <a:tr h="399768">
                <a:tc>
                  <a:txBody>
                    <a:bodyPr/>
                    <a:lstStyle/>
                    <a:p>
                      <a:pPr marL="36830" algn="ctr">
                        <a:spcBef>
                          <a:spcPts val="30"/>
                        </a:spcBef>
                        <a:spcAft>
                          <a:spcPts val="0"/>
                        </a:spcAft>
                      </a:pPr>
                      <a:r>
                        <a:rPr lang="es-EC" sz="1200">
                          <a:solidFill>
                            <a:schemeClr val="tx1"/>
                          </a:solidFill>
                          <a:effectLst/>
                        </a:rPr>
                        <a:t>914.914</a:t>
                      </a:r>
                      <a:endParaRPr lang="es-EC" sz="1600">
                        <a:solidFill>
                          <a:schemeClr val="tx1"/>
                        </a:solidFill>
                        <a:effectLst/>
                        <a:latin typeface="Calibri"/>
                        <a:ea typeface="Calibri"/>
                        <a:cs typeface="Times New Roman"/>
                      </a:endParaRPr>
                    </a:p>
                  </a:txBody>
                  <a:tcPr marL="0" marR="0" marT="0" marB="0" anchor="ctr"/>
                </a:tc>
                <a:tc>
                  <a:txBody>
                    <a:bodyPr/>
                    <a:lstStyle/>
                    <a:p>
                      <a:pPr marL="30480" algn="ctr">
                        <a:spcBef>
                          <a:spcPts val="30"/>
                        </a:spcBef>
                        <a:spcAft>
                          <a:spcPts val="0"/>
                        </a:spcAft>
                      </a:pPr>
                      <a:r>
                        <a:rPr lang="es-EC" sz="1200" dirty="0">
                          <a:solidFill>
                            <a:schemeClr val="tx1"/>
                          </a:solidFill>
                          <a:effectLst/>
                        </a:rPr>
                        <a:t>81,77%</a:t>
                      </a:r>
                      <a:endParaRPr lang="es-EC" sz="1600" dirty="0">
                        <a:solidFill>
                          <a:schemeClr val="tx1"/>
                        </a:solidFill>
                        <a:effectLst/>
                        <a:latin typeface="Calibri"/>
                        <a:ea typeface="Calibri"/>
                        <a:cs typeface="Times New Roman"/>
                      </a:endParaRPr>
                    </a:p>
                  </a:txBody>
                  <a:tcPr marL="0" marR="0" marT="0" marB="0" anchor="ctr"/>
                </a:tc>
                <a:tc>
                  <a:txBody>
                    <a:bodyPr/>
                    <a:lstStyle/>
                    <a:p>
                      <a:pPr marR="6985" algn="ctr">
                        <a:spcBef>
                          <a:spcPts val="30"/>
                        </a:spcBef>
                        <a:spcAft>
                          <a:spcPts val="0"/>
                        </a:spcAft>
                      </a:pPr>
                      <a:r>
                        <a:rPr lang="es-EC" sz="1200" dirty="0">
                          <a:solidFill>
                            <a:schemeClr val="tx1"/>
                          </a:solidFill>
                          <a:effectLst/>
                        </a:rPr>
                        <a:t>748.125</a:t>
                      </a:r>
                      <a:endParaRPr lang="es-EC" sz="1600" dirty="0">
                        <a:solidFill>
                          <a:schemeClr val="tx1"/>
                        </a:solidFill>
                        <a:effectLst/>
                        <a:latin typeface="Calibri"/>
                        <a:ea typeface="Calibri"/>
                        <a:cs typeface="Times New Roman"/>
                      </a:endParaRPr>
                    </a:p>
                  </a:txBody>
                  <a:tcPr marL="0" marR="0" marT="0" marB="0" anchor="ctr"/>
                </a:tc>
              </a:tr>
            </a:tbl>
          </a:graphicData>
        </a:graphic>
      </p:graphicFrame>
      <p:cxnSp>
        <p:nvCxnSpPr>
          <p:cNvPr id="23" name="22 Conector recto"/>
          <p:cNvCxnSpPr/>
          <p:nvPr/>
        </p:nvCxnSpPr>
        <p:spPr>
          <a:xfrm flipH="1">
            <a:off x="2125332" y="3429000"/>
            <a:ext cx="15231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2111877" y="3429000"/>
            <a:ext cx="8" cy="2455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31 Rectángulo redondeado"/>
          <p:cNvSpPr/>
          <p:nvPr/>
        </p:nvSpPr>
        <p:spPr>
          <a:xfrm>
            <a:off x="1547805" y="3674552"/>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Salsa de ají</a:t>
            </a:r>
            <a:endParaRPr lang="es-EC" sz="1600" dirty="0"/>
          </a:p>
        </p:txBody>
      </p:sp>
      <p:sp>
        <p:nvSpPr>
          <p:cNvPr id="33" name="32 Rectángulo redondeado"/>
          <p:cNvSpPr/>
          <p:nvPr/>
        </p:nvSpPr>
        <p:spPr>
          <a:xfrm>
            <a:off x="2980354" y="3674552"/>
            <a:ext cx="1300349"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Encurtidos de ají</a:t>
            </a:r>
            <a:endParaRPr lang="es-EC" sz="1600" dirty="0"/>
          </a:p>
        </p:txBody>
      </p:sp>
      <p:sp>
        <p:nvSpPr>
          <p:cNvPr id="34" name="33 Rectángulo redondeado"/>
          <p:cNvSpPr/>
          <p:nvPr/>
        </p:nvSpPr>
        <p:spPr>
          <a:xfrm>
            <a:off x="1547804" y="4434643"/>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14,65%</a:t>
            </a:r>
            <a:endParaRPr lang="es-EC" sz="1600" dirty="0"/>
          </a:p>
        </p:txBody>
      </p:sp>
      <p:sp>
        <p:nvSpPr>
          <p:cNvPr id="35" name="34 Rectángulo redondeado"/>
          <p:cNvSpPr/>
          <p:nvPr/>
        </p:nvSpPr>
        <p:spPr>
          <a:xfrm>
            <a:off x="3084439" y="4443420"/>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5,10%</a:t>
            </a:r>
            <a:endParaRPr lang="es-EC" sz="1600" dirty="0"/>
          </a:p>
        </p:txBody>
      </p:sp>
      <p:cxnSp>
        <p:nvCxnSpPr>
          <p:cNvPr id="36" name="35 Conector recto de flecha"/>
          <p:cNvCxnSpPr>
            <a:endCxn id="34" idx="0"/>
          </p:cNvCxnSpPr>
          <p:nvPr/>
        </p:nvCxnSpPr>
        <p:spPr>
          <a:xfrm flipH="1">
            <a:off x="2111883" y="4183209"/>
            <a:ext cx="1" cy="2514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33" idx="2"/>
            <a:endCxn id="35" idx="0"/>
          </p:cNvCxnSpPr>
          <p:nvPr/>
        </p:nvCxnSpPr>
        <p:spPr>
          <a:xfrm>
            <a:off x="3630529" y="4173313"/>
            <a:ext cx="17989" cy="270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41 Rectángulo redondeado"/>
          <p:cNvSpPr/>
          <p:nvPr/>
        </p:nvSpPr>
        <p:spPr>
          <a:xfrm>
            <a:off x="1547802" y="5962423"/>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790 ton/año</a:t>
            </a:r>
            <a:endParaRPr lang="es-EC" sz="1600" dirty="0"/>
          </a:p>
        </p:txBody>
      </p:sp>
      <p:sp>
        <p:nvSpPr>
          <p:cNvPr id="43" name="42 Rectángulo redondeado"/>
          <p:cNvSpPr/>
          <p:nvPr/>
        </p:nvSpPr>
        <p:spPr>
          <a:xfrm>
            <a:off x="3044096" y="5975870"/>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275 ton/año</a:t>
            </a:r>
            <a:endParaRPr lang="es-EC" sz="1600" dirty="0"/>
          </a:p>
        </p:txBody>
      </p:sp>
      <p:sp>
        <p:nvSpPr>
          <p:cNvPr id="22" name="21 Rectángulo redondeado"/>
          <p:cNvSpPr/>
          <p:nvPr/>
        </p:nvSpPr>
        <p:spPr>
          <a:xfrm>
            <a:off x="1547799" y="5171097"/>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109.600 personas</a:t>
            </a:r>
            <a:endParaRPr lang="es-EC" sz="1600" dirty="0"/>
          </a:p>
        </p:txBody>
      </p:sp>
      <p:sp>
        <p:nvSpPr>
          <p:cNvPr id="24" name="23 Rectángulo redondeado"/>
          <p:cNvSpPr/>
          <p:nvPr/>
        </p:nvSpPr>
        <p:spPr>
          <a:xfrm>
            <a:off x="3084434" y="5202392"/>
            <a:ext cx="1128157" cy="498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38.154 personas</a:t>
            </a:r>
            <a:endParaRPr lang="es-EC" sz="1600" dirty="0"/>
          </a:p>
        </p:txBody>
      </p:sp>
      <p:cxnSp>
        <p:nvCxnSpPr>
          <p:cNvPr id="38" name="37 Conector recto de flecha"/>
          <p:cNvCxnSpPr/>
          <p:nvPr/>
        </p:nvCxnSpPr>
        <p:spPr>
          <a:xfrm flipH="1">
            <a:off x="2117064" y="4942181"/>
            <a:ext cx="1" cy="2514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35" idx="2"/>
            <a:endCxn id="24" idx="0"/>
          </p:cNvCxnSpPr>
          <p:nvPr/>
        </p:nvCxnSpPr>
        <p:spPr>
          <a:xfrm flipH="1">
            <a:off x="3648513" y="4942181"/>
            <a:ext cx="5" cy="2602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117065" y="5699534"/>
            <a:ext cx="1" cy="2514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3648514" y="5699534"/>
            <a:ext cx="5" cy="2602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2210297" y="1388640"/>
            <a:ext cx="1183337" cy="369332"/>
          </a:xfrm>
          <a:prstGeom prst="rect">
            <a:avLst/>
          </a:prstGeom>
        </p:spPr>
        <p:txBody>
          <a:bodyPr wrap="none">
            <a:spAutoFit/>
          </a:bodyPr>
          <a:lstStyle/>
          <a:p>
            <a:r>
              <a:rPr lang="es-EC" b="1" dirty="0" smtClean="0"/>
              <a:t>Demanda</a:t>
            </a:r>
            <a:endParaRPr lang="es-EC" dirty="0"/>
          </a:p>
        </p:txBody>
      </p:sp>
      <p:cxnSp>
        <p:nvCxnSpPr>
          <p:cNvPr id="28" name="27 Conector recto de flecha"/>
          <p:cNvCxnSpPr/>
          <p:nvPr/>
        </p:nvCxnSpPr>
        <p:spPr>
          <a:xfrm>
            <a:off x="3651090" y="3447049"/>
            <a:ext cx="8" cy="2455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842393" y="3079376"/>
            <a:ext cx="0" cy="34962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44" name="43 Tabla"/>
          <p:cNvGraphicFramePr>
            <a:graphicFrameLocks noGrp="1"/>
          </p:cNvGraphicFramePr>
          <p:nvPr>
            <p:extLst>
              <p:ext uri="{D42A27DB-BD31-4B8C-83A1-F6EECF244321}">
                <p14:modId xmlns:p14="http://schemas.microsoft.com/office/powerpoint/2010/main" val="1889218945"/>
              </p:ext>
            </p:extLst>
          </p:nvPr>
        </p:nvGraphicFramePr>
        <p:xfrm>
          <a:off x="6327810" y="1916137"/>
          <a:ext cx="3908202" cy="1935518"/>
        </p:xfrm>
        <a:graphic>
          <a:graphicData uri="http://schemas.openxmlformats.org/drawingml/2006/table">
            <a:tbl>
              <a:tblPr firstRow="1" firstCol="1" lastCol="1" bandRow="1" bandCol="1">
                <a:tableStyleId>{72833802-FEF1-4C79-8D5D-14CF1EAF98D9}</a:tableStyleId>
              </a:tblPr>
              <a:tblGrid>
                <a:gridCol w="1384704"/>
                <a:gridCol w="1261749"/>
                <a:gridCol w="1261749"/>
              </a:tblGrid>
              <a:tr h="354835">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1200" b="1" kern="1200" dirty="0">
                          <a:solidFill>
                            <a:schemeClr val="tx1"/>
                          </a:solidFill>
                          <a:effectLst/>
                          <a:latin typeface="+mn-lt"/>
                          <a:ea typeface="+mn-ea"/>
                          <a:cs typeface="+mn-cs"/>
                        </a:rPr>
                        <a:t> </a:t>
                      </a:r>
                      <a:endParaRPr lang="es-EC" sz="1200" b="1" kern="1200" dirty="0" smtClean="0">
                        <a:solidFill>
                          <a:schemeClr val="tx1"/>
                        </a:solidFill>
                        <a:effectLst/>
                        <a:latin typeface="+mn-lt"/>
                        <a:ea typeface="+mn-ea"/>
                        <a:cs typeface="+mn-cs"/>
                      </a:endParaRPr>
                    </a:p>
                  </a:txBody>
                  <a:tcPr marL="0" marR="0" marT="0" marB="0" anchor="ctr"/>
                </a:tc>
                <a:tc>
                  <a:txBody>
                    <a:bodyPr/>
                    <a:lstStyle/>
                    <a:p>
                      <a:pPr algn="ctr">
                        <a:lnSpc>
                          <a:spcPct val="150000"/>
                        </a:lnSpc>
                        <a:spcAft>
                          <a:spcPts val="0"/>
                        </a:spcAft>
                      </a:pPr>
                      <a:r>
                        <a:rPr lang="es-EC" sz="1200" dirty="0">
                          <a:solidFill>
                            <a:schemeClr val="tx1"/>
                          </a:solidFill>
                          <a:effectLst/>
                        </a:rPr>
                        <a:t>OFERTA ANUAL </a:t>
                      </a:r>
                      <a:r>
                        <a:rPr lang="es-EC" sz="1200" dirty="0" smtClean="0">
                          <a:solidFill>
                            <a:schemeClr val="tx1"/>
                          </a:solidFill>
                          <a:effectLst/>
                        </a:rPr>
                        <a:t>SALSA DE AJI (Tm</a:t>
                      </a:r>
                      <a:r>
                        <a:rPr lang="es-EC" sz="1200" dirty="0">
                          <a:solidFill>
                            <a:schemeClr val="tx1"/>
                          </a:solidFill>
                          <a:effectLst/>
                        </a:rPr>
                        <a:t>)</a:t>
                      </a:r>
                      <a:endParaRPr lang="es-EC" sz="1800" dirty="0">
                        <a:solidFill>
                          <a:schemeClr val="tx1"/>
                        </a:solidFill>
                        <a:effectLst/>
                        <a:latin typeface="Times New Roman"/>
                        <a:ea typeface="Calibri"/>
                        <a:cs typeface="Times New Roman"/>
                      </a:endParaRPr>
                    </a:p>
                  </a:txBody>
                  <a:tcPr marL="0" marR="0" marT="0" marB="0" anchor="ct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OFERTA ANUAL ENCURTIDOS DE AJI (Tm)</a:t>
                      </a:r>
                    </a:p>
                  </a:txBody>
                  <a:tcPr marL="0" marR="0" marT="0" marB="0" anchor="ctr"/>
                </a:tc>
              </a:tr>
              <a:tr h="443544">
                <a:tc>
                  <a:txBody>
                    <a:bodyPr/>
                    <a:lstStyle/>
                    <a:p>
                      <a:pPr marL="30480">
                        <a:spcBef>
                          <a:spcPts val="30"/>
                        </a:spcBef>
                        <a:spcAft>
                          <a:spcPts val="0"/>
                        </a:spcAft>
                      </a:pPr>
                      <a:r>
                        <a:rPr lang="es-EC" sz="1200">
                          <a:solidFill>
                            <a:schemeClr val="tx1"/>
                          </a:solidFill>
                          <a:effectLst/>
                        </a:rPr>
                        <a:t>Mercado Nacional</a:t>
                      </a:r>
                      <a:endParaRPr lang="es-EC" sz="1600">
                        <a:solidFill>
                          <a:schemeClr val="tx1"/>
                        </a:solidFill>
                        <a:effectLst/>
                        <a:latin typeface="Calibri"/>
                        <a:ea typeface="Calibri"/>
                        <a:cs typeface="Times New Roman"/>
                      </a:endParaRPr>
                    </a:p>
                  </a:txBody>
                  <a:tcPr marL="0" marR="0" marT="0" marB="0" anchor="ctr"/>
                </a:tc>
                <a:tc>
                  <a:txBody>
                    <a:bodyPr/>
                    <a:lstStyle/>
                    <a:p>
                      <a:pPr marL="30480" algn="ctr">
                        <a:spcBef>
                          <a:spcPts val="30"/>
                        </a:spcBef>
                        <a:spcAft>
                          <a:spcPts val="0"/>
                        </a:spcAft>
                      </a:pPr>
                      <a:r>
                        <a:rPr lang="es-EC" sz="1200" b="0" dirty="0">
                          <a:solidFill>
                            <a:schemeClr val="tx1"/>
                          </a:solidFill>
                          <a:effectLst/>
                        </a:rPr>
                        <a:t>283,53</a:t>
                      </a:r>
                      <a:endParaRPr lang="es-EC" sz="1600" b="0" dirty="0">
                        <a:solidFill>
                          <a:schemeClr val="tx1"/>
                        </a:solidFill>
                        <a:effectLst/>
                        <a:latin typeface="Calibri"/>
                        <a:ea typeface="Calibri"/>
                        <a:cs typeface="Times New Roman"/>
                      </a:endParaRPr>
                    </a:p>
                  </a:txBody>
                  <a:tcPr marL="0" marR="0" marT="0" marB="0" anchor="ctr"/>
                </a:tc>
                <a:tc>
                  <a:txBody>
                    <a:bodyPr/>
                    <a:lstStyle/>
                    <a:p>
                      <a:pPr marL="30480" algn="ctr">
                        <a:spcBef>
                          <a:spcPts val="30"/>
                        </a:spcBef>
                        <a:spcAft>
                          <a:spcPts val="0"/>
                        </a:spcAft>
                      </a:pPr>
                      <a:r>
                        <a:rPr lang="es-EC" sz="1200" b="0" kern="1200" dirty="0" smtClean="0">
                          <a:solidFill>
                            <a:schemeClr val="tx1"/>
                          </a:solidFill>
                          <a:effectLst/>
                          <a:latin typeface="+mn-lt"/>
                          <a:ea typeface="+mn-ea"/>
                          <a:cs typeface="+mn-cs"/>
                        </a:rPr>
                        <a:t>51,68</a:t>
                      </a:r>
                      <a:endParaRPr lang="es-EC" sz="1200" b="0" kern="1200" dirty="0">
                        <a:solidFill>
                          <a:schemeClr val="tx1"/>
                        </a:solidFill>
                        <a:effectLst/>
                        <a:latin typeface="+mn-lt"/>
                        <a:ea typeface="+mn-ea"/>
                        <a:cs typeface="+mn-cs"/>
                      </a:endParaRPr>
                    </a:p>
                  </a:txBody>
                  <a:tcPr marL="0" marR="0" marT="0" marB="0" anchor="ctr"/>
                </a:tc>
              </a:tr>
              <a:tr h="334507">
                <a:tc>
                  <a:txBody>
                    <a:bodyPr/>
                    <a:lstStyle/>
                    <a:p>
                      <a:pPr marL="30480">
                        <a:spcBef>
                          <a:spcPts val="30"/>
                        </a:spcBef>
                        <a:spcAft>
                          <a:spcPts val="0"/>
                        </a:spcAft>
                      </a:pPr>
                      <a:r>
                        <a:rPr lang="es-EC" sz="1200">
                          <a:solidFill>
                            <a:schemeClr val="tx1"/>
                          </a:solidFill>
                          <a:effectLst/>
                        </a:rPr>
                        <a:t>Importaciones</a:t>
                      </a:r>
                      <a:endParaRPr lang="es-EC" sz="1600">
                        <a:solidFill>
                          <a:schemeClr val="tx1"/>
                        </a:solidFill>
                        <a:effectLst/>
                        <a:latin typeface="Calibri"/>
                        <a:ea typeface="Calibri"/>
                        <a:cs typeface="Times New Roman"/>
                      </a:endParaRPr>
                    </a:p>
                  </a:txBody>
                  <a:tcPr marL="0" marR="0" marT="0" marB="0" anchor="ctr"/>
                </a:tc>
                <a:tc>
                  <a:txBody>
                    <a:bodyPr/>
                    <a:lstStyle/>
                    <a:p>
                      <a:pPr marL="30480" algn="ctr">
                        <a:spcBef>
                          <a:spcPts val="30"/>
                        </a:spcBef>
                        <a:spcAft>
                          <a:spcPts val="0"/>
                        </a:spcAft>
                      </a:pPr>
                      <a:r>
                        <a:rPr lang="es-EC" sz="1200" b="0" dirty="0">
                          <a:solidFill>
                            <a:schemeClr val="tx1"/>
                          </a:solidFill>
                          <a:effectLst/>
                        </a:rPr>
                        <a:t>229,27</a:t>
                      </a:r>
                      <a:endParaRPr lang="es-EC" sz="1600" b="0" dirty="0">
                        <a:solidFill>
                          <a:schemeClr val="tx1"/>
                        </a:solidFill>
                        <a:effectLst/>
                        <a:latin typeface="Calibri"/>
                        <a:ea typeface="Calibri"/>
                        <a:cs typeface="Times New Roman"/>
                      </a:endParaRPr>
                    </a:p>
                  </a:txBody>
                  <a:tcPr marL="0" marR="0" marT="0" marB="0" anchor="ctr"/>
                </a:tc>
                <a:tc>
                  <a:txBody>
                    <a:bodyPr/>
                    <a:lstStyle/>
                    <a:p>
                      <a:pPr marL="30480" algn="ctr">
                        <a:spcBef>
                          <a:spcPts val="30"/>
                        </a:spcBef>
                        <a:spcAft>
                          <a:spcPts val="0"/>
                        </a:spcAft>
                      </a:pPr>
                      <a:r>
                        <a:rPr lang="es-EC" sz="1600" b="0" dirty="0" smtClean="0">
                          <a:solidFill>
                            <a:schemeClr val="tx1"/>
                          </a:solidFill>
                          <a:effectLst/>
                          <a:latin typeface="Calibri"/>
                          <a:ea typeface="Calibri"/>
                          <a:cs typeface="Times New Roman"/>
                        </a:rPr>
                        <a:t>---</a:t>
                      </a:r>
                      <a:endParaRPr lang="es-EC" sz="1600" b="0" dirty="0">
                        <a:solidFill>
                          <a:schemeClr val="tx1"/>
                        </a:solidFill>
                        <a:effectLst/>
                        <a:latin typeface="Calibri"/>
                        <a:ea typeface="Calibri"/>
                        <a:cs typeface="Times New Roman"/>
                      </a:endParaRPr>
                    </a:p>
                  </a:txBody>
                  <a:tcPr marL="0" marR="0" marT="0" marB="0" anchor="ctr"/>
                </a:tc>
              </a:tr>
              <a:tr h="334507">
                <a:tc>
                  <a:txBody>
                    <a:bodyPr/>
                    <a:lstStyle/>
                    <a:p>
                      <a:pPr marL="30480">
                        <a:spcBef>
                          <a:spcPts val="30"/>
                        </a:spcBef>
                        <a:spcAft>
                          <a:spcPts val="0"/>
                        </a:spcAft>
                      </a:pPr>
                      <a:r>
                        <a:rPr lang="es-EC" sz="1200">
                          <a:solidFill>
                            <a:schemeClr val="tx1"/>
                          </a:solidFill>
                          <a:effectLst/>
                        </a:rPr>
                        <a:t>TOTAL</a:t>
                      </a:r>
                      <a:endParaRPr lang="es-EC" sz="1600">
                        <a:solidFill>
                          <a:schemeClr val="tx1"/>
                        </a:solidFill>
                        <a:effectLst/>
                        <a:latin typeface="Calibri"/>
                        <a:ea typeface="Calibri"/>
                        <a:cs typeface="Times New Roman"/>
                      </a:endParaRPr>
                    </a:p>
                  </a:txBody>
                  <a:tcPr marL="0" marR="0" marT="0" marB="0" anchor="ctr"/>
                </a:tc>
                <a:tc>
                  <a:txBody>
                    <a:bodyPr/>
                    <a:lstStyle/>
                    <a:p>
                      <a:pPr marL="30480" algn="ctr">
                        <a:spcBef>
                          <a:spcPts val="30"/>
                        </a:spcBef>
                        <a:spcAft>
                          <a:spcPts val="0"/>
                        </a:spcAft>
                      </a:pPr>
                      <a:r>
                        <a:rPr lang="es-EC" sz="1200" b="1" dirty="0">
                          <a:solidFill>
                            <a:schemeClr val="tx1"/>
                          </a:solidFill>
                          <a:effectLst/>
                        </a:rPr>
                        <a:t>512,80</a:t>
                      </a:r>
                      <a:endParaRPr lang="es-EC" sz="1600" b="1" dirty="0">
                        <a:solidFill>
                          <a:schemeClr val="tx1"/>
                        </a:solidFill>
                        <a:effectLst/>
                        <a:latin typeface="Calibri"/>
                        <a:ea typeface="Calibri"/>
                        <a:cs typeface="Times New Roman"/>
                      </a:endParaRPr>
                    </a:p>
                  </a:txBody>
                  <a:tcPr marL="0" marR="0" marT="0" marB="0" anchor="ctr"/>
                </a:tc>
                <a:tc>
                  <a:txBody>
                    <a:bodyPr/>
                    <a:lstStyle/>
                    <a:p>
                      <a:pPr marL="30480" algn="ctr" defTabSz="457200" rtl="0" eaLnBrk="1" latinLnBrk="0" hangingPunct="1">
                        <a:spcBef>
                          <a:spcPts val="30"/>
                        </a:spcBef>
                        <a:spcAft>
                          <a:spcPts val="0"/>
                        </a:spcAft>
                      </a:pPr>
                      <a:r>
                        <a:rPr lang="es-EC" sz="1200" b="1" kern="1200" dirty="0" smtClean="0">
                          <a:solidFill>
                            <a:schemeClr val="tx1"/>
                          </a:solidFill>
                          <a:effectLst/>
                          <a:latin typeface="+mn-lt"/>
                          <a:ea typeface="+mn-ea"/>
                          <a:cs typeface="+mn-cs"/>
                        </a:rPr>
                        <a:t>51,68</a:t>
                      </a:r>
                      <a:endParaRPr lang="es-EC" sz="1200" b="1" kern="1200" dirty="0">
                        <a:solidFill>
                          <a:schemeClr val="tx1"/>
                        </a:solidFill>
                        <a:effectLst/>
                        <a:latin typeface="+mn-lt"/>
                        <a:ea typeface="+mn-ea"/>
                        <a:cs typeface="+mn-cs"/>
                      </a:endParaRPr>
                    </a:p>
                  </a:txBody>
                  <a:tcPr marL="0" marR="0" marT="0" marB="0" anchor="ctr"/>
                </a:tc>
              </a:tr>
            </a:tbl>
          </a:graphicData>
        </a:graphic>
      </p:graphicFrame>
      <p:pic>
        <p:nvPicPr>
          <p:cNvPr id="45" name="Picture 2" descr="D:\POLLO\U\UTN\Décimo\fotos\DSC017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6105" y="4025282"/>
            <a:ext cx="3391613" cy="2543312"/>
          </a:xfrm>
          <a:prstGeom prst="rect">
            <a:avLst/>
          </a:prstGeom>
          <a:noFill/>
          <a:extLst>
            <a:ext uri="{909E8E84-426E-40DD-AFC4-6F175D3DCCD1}">
              <a14:hiddenFill xmlns:a14="http://schemas.microsoft.com/office/drawing/2010/main">
                <a:solidFill>
                  <a:srgbClr val="FFFFFF"/>
                </a:solidFill>
              </a14:hiddenFill>
            </a:ext>
          </a:extLst>
        </p:spPr>
      </p:pic>
      <p:sp>
        <p:nvSpPr>
          <p:cNvPr id="46" name="45 Rectángulo"/>
          <p:cNvSpPr/>
          <p:nvPr/>
        </p:nvSpPr>
        <p:spPr>
          <a:xfrm>
            <a:off x="7992339" y="1388640"/>
            <a:ext cx="854721" cy="369332"/>
          </a:xfrm>
          <a:prstGeom prst="rect">
            <a:avLst/>
          </a:prstGeom>
        </p:spPr>
        <p:txBody>
          <a:bodyPr wrap="none">
            <a:spAutoFit/>
          </a:bodyPr>
          <a:lstStyle/>
          <a:p>
            <a:r>
              <a:rPr lang="es-EC" dirty="0" smtClean="0"/>
              <a:t>Oferta</a:t>
            </a:r>
            <a:endParaRPr lang="es-EC" dirty="0"/>
          </a:p>
        </p:txBody>
      </p:sp>
    </p:spTree>
    <p:extLst>
      <p:ext uri="{BB962C8B-B14F-4D97-AF65-F5344CB8AC3E}">
        <p14:creationId xmlns:p14="http://schemas.microsoft.com/office/powerpoint/2010/main" val="415938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1764" y="562327"/>
            <a:ext cx="7564654" cy="1228300"/>
          </a:xfrm>
        </p:spPr>
        <p:txBody>
          <a:bodyPr>
            <a:normAutofit/>
          </a:bodyPr>
          <a:lstStyle/>
          <a:p>
            <a:r>
              <a:rPr lang="es-EC" b="1" dirty="0" smtClean="0"/>
              <a:t>DEMANDA INSATISFECHA</a:t>
            </a:r>
            <a:endParaRPr lang="es-EC" b="1" dirty="0"/>
          </a:p>
        </p:txBody>
      </p:sp>
      <p:sp>
        <p:nvSpPr>
          <p:cNvPr id="5" name="4 Rectángulo"/>
          <p:cNvSpPr/>
          <p:nvPr/>
        </p:nvSpPr>
        <p:spPr>
          <a:xfrm>
            <a:off x="4766262" y="1421295"/>
            <a:ext cx="2015873" cy="369332"/>
          </a:xfrm>
          <a:prstGeom prst="rect">
            <a:avLst/>
          </a:prstGeom>
        </p:spPr>
        <p:txBody>
          <a:bodyPr wrap="square">
            <a:spAutoFit/>
          </a:bodyPr>
          <a:lstStyle/>
          <a:p>
            <a:pPr algn="ctr"/>
            <a:r>
              <a:rPr lang="es-EC" dirty="0"/>
              <a:t>𝐷𝑖 </a:t>
            </a:r>
            <a:r>
              <a:rPr lang="es-EC" dirty="0" smtClean="0"/>
              <a:t> = 𝑂 − 𝐷</a:t>
            </a:r>
            <a:endParaRPr lang="es-EC" dirty="0"/>
          </a:p>
        </p:txBody>
      </p:sp>
      <p:graphicFrame>
        <p:nvGraphicFramePr>
          <p:cNvPr id="7" name="2 Gráfico"/>
          <p:cNvGraphicFramePr>
            <a:graphicFrameLocks/>
          </p:cNvGraphicFramePr>
          <p:nvPr>
            <p:extLst>
              <p:ext uri="{D42A27DB-BD31-4B8C-83A1-F6EECF244321}">
                <p14:modId xmlns:p14="http://schemas.microsoft.com/office/powerpoint/2010/main" val="1753060284"/>
              </p:ext>
            </p:extLst>
          </p:nvPr>
        </p:nvGraphicFramePr>
        <p:xfrm>
          <a:off x="212526" y="2030506"/>
          <a:ext cx="5462134" cy="43702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4 Gráfico"/>
          <p:cNvGraphicFramePr>
            <a:graphicFrameLocks/>
          </p:cNvGraphicFramePr>
          <p:nvPr>
            <p:extLst>
              <p:ext uri="{D42A27DB-BD31-4B8C-83A1-F6EECF244321}">
                <p14:modId xmlns:p14="http://schemas.microsoft.com/office/powerpoint/2010/main" val="2817485137"/>
              </p:ext>
            </p:extLst>
          </p:nvPr>
        </p:nvGraphicFramePr>
        <p:xfrm>
          <a:off x="5889812" y="2030505"/>
          <a:ext cx="5876364" cy="4411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979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9182" y="562327"/>
            <a:ext cx="7564654" cy="1228300"/>
          </a:xfrm>
        </p:spPr>
        <p:txBody>
          <a:bodyPr>
            <a:normAutofit/>
          </a:bodyPr>
          <a:lstStyle/>
          <a:p>
            <a:r>
              <a:rPr lang="es-EC" b="1" dirty="0" smtClean="0"/>
              <a:t>CANAL DE COMERCIALIZACIÓN</a:t>
            </a:r>
            <a:endParaRPr lang="es-EC" b="1" dirty="0"/>
          </a:p>
        </p:txBody>
      </p:sp>
      <p:graphicFrame>
        <p:nvGraphicFramePr>
          <p:cNvPr id="3" name="2 Diagrama"/>
          <p:cNvGraphicFramePr/>
          <p:nvPr>
            <p:extLst>
              <p:ext uri="{D42A27DB-BD31-4B8C-83A1-F6EECF244321}">
                <p14:modId xmlns:p14="http://schemas.microsoft.com/office/powerpoint/2010/main" val="518570573"/>
              </p:ext>
            </p:extLst>
          </p:nvPr>
        </p:nvGraphicFramePr>
        <p:xfrm>
          <a:off x="1314370" y="1701479"/>
          <a:ext cx="8128000" cy="2361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empre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447" y="4312606"/>
            <a:ext cx="2286683" cy="1359437"/>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3727047" y="4783979"/>
            <a:ext cx="625033" cy="416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supermerca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1358" y="4343166"/>
            <a:ext cx="1951018" cy="1298315"/>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derecha"/>
          <p:cNvSpPr/>
          <p:nvPr/>
        </p:nvSpPr>
        <p:spPr>
          <a:xfrm>
            <a:off x="6481823" y="4783980"/>
            <a:ext cx="625033" cy="416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30" name="Picture 6" descr="Resultado de imagen para consumidor fin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7155" y="4139835"/>
            <a:ext cx="17145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7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2988</TotalTime>
  <Words>1730</Words>
  <Application>Microsoft Office PowerPoint</Application>
  <PresentationFormat>Personalizado</PresentationFormat>
  <Paragraphs>599</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Faceta</vt:lpstr>
      <vt:lpstr>DISEÑO DE UNA PLANTA PROCESADORA DE AJÍ Capsicum spp. EN EL VALLE DEL CHOTA, PROVINCIA DE IMBABURA</vt:lpstr>
      <vt:lpstr>PROBLEMA</vt:lpstr>
      <vt:lpstr>JUSTIFICACIÓN</vt:lpstr>
      <vt:lpstr>OBJETIVOS</vt:lpstr>
      <vt:lpstr>METODOLOGÍA</vt:lpstr>
      <vt:lpstr>DISPONIBILIDAD EFECTIVA DE LA MATERIA PRIMA</vt:lpstr>
      <vt:lpstr>ESTUDIO DE MERCADO</vt:lpstr>
      <vt:lpstr>DEMANDA INSATISFECHA</vt:lpstr>
      <vt:lpstr>CANAL DE COMERCIALIZACIÓN</vt:lpstr>
      <vt:lpstr>CAPACIDAD DE LA PLANTA</vt:lpstr>
      <vt:lpstr>DIAGRAMA DE FLUJO(Salsa de ají)</vt:lpstr>
      <vt:lpstr>DIAGRAMA DE FLUJO (Vinagre aromatizado)</vt:lpstr>
      <vt:lpstr>DIAGRAMA DE FLUJO (Encurtidos de ají)</vt:lpstr>
      <vt:lpstr>MAQUINARIA Y EQUIPO</vt:lpstr>
      <vt:lpstr>DISEÑO DEL LAYOUT</vt:lpstr>
      <vt:lpstr>DISEÑO DEL LAYOUT</vt:lpstr>
      <vt:lpstr>DIMENSIONAMIENTO DE LA PLANTA</vt:lpstr>
      <vt:lpstr>PLANOS ARQUITECTÓNICOS</vt:lpstr>
      <vt:lpstr>ESTUDIO FINANCIERO</vt:lpstr>
      <vt:lpstr>PRESUPUESTO DE INGRESOS</vt:lpstr>
      <vt:lpstr>INDICADORES FINANCIEROS</vt:lpstr>
      <vt:lpstr>ANÁLISIS DE SENSIBILIDAD</vt:lpstr>
      <vt:lpstr>MICROLOCALIZACIÓN</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CLARIFICACIÓN DE LA MELADURA</dc:title>
  <dc:creator>Tany Ponce Gonzalón</dc:creator>
  <cp:lastModifiedBy>Admin</cp:lastModifiedBy>
  <cp:revision>204</cp:revision>
  <dcterms:created xsi:type="dcterms:W3CDTF">2015-06-01T00:27:33Z</dcterms:created>
  <dcterms:modified xsi:type="dcterms:W3CDTF">2017-02-08T19:21:52Z</dcterms:modified>
</cp:coreProperties>
</file>