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  <Override PartName="/ppt/diagrams/data1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31"/>
  </p:notesMasterIdLst>
  <p:sldIdLst>
    <p:sldId id="260" r:id="rId2"/>
    <p:sldId id="261" r:id="rId3"/>
    <p:sldId id="291" r:id="rId4"/>
    <p:sldId id="292" r:id="rId5"/>
    <p:sldId id="264" r:id="rId6"/>
    <p:sldId id="265" r:id="rId7"/>
    <p:sldId id="266" r:id="rId8"/>
    <p:sldId id="304" r:id="rId9"/>
    <p:sldId id="267" r:id="rId10"/>
    <p:sldId id="268" r:id="rId11"/>
    <p:sldId id="269" r:id="rId12"/>
    <p:sldId id="270" r:id="rId13"/>
    <p:sldId id="301" r:id="rId14"/>
    <p:sldId id="309" r:id="rId15"/>
    <p:sldId id="310" r:id="rId16"/>
    <p:sldId id="273" r:id="rId17"/>
    <p:sldId id="305" r:id="rId18"/>
    <p:sldId id="311" r:id="rId19"/>
    <p:sldId id="274" r:id="rId20"/>
    <p:sldId id="312" r:id="rId21"/>
    <p:sldId id="275" r:id="rId22"/>
    <p:sldId id="313" r:id="rId23"/>
    <p:sldId id="276" r:id="rId24"/>
    <p:sldId id="314" r:id="rId25"/>
    <p:sldId id="294" r:id="rId26"/>
    <p:sldId id="298" r:id="rId27"/>
    <p:sldId id="299" r:id="rId28"/>
    <p:sldId id="297" r:id="rId29"/>
    <p:sldId id="308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F799B07-94F9-4ACF-992C-2EC78F9D15F5}">
          <p14:sldIdLst>
            <p14:sldId id="260"/>
            <p14:sldId id="261"/>
            <p14:sldId id="291"/>
            <p14:sldId id="292"/>
            <p14:sldId id="264"/>
            <p14:sldId id="265"/>
            <p14:sldId id="266"/>
            <p14:sldId id="304"/>
            <p14:sldId id="267"/>
            <p14:sldId id="268"/>
            <p14:sldId id="269"/>
            <p14:sldId id="270"/>
            <p14:sldId id="301"/>
            <p14:sldId id="309"/>
            <p14:sldId id="310"/>
            <p14:sldId id="273"/>
            <p14:sldId id="305"/>
            <p14:sldId id="311"/>
            <p14:sldId id="274"/>
            <p14:sldId id="312"/>
            <p14:sldId id="275"/>
            <p14:sldId id="313"/>
            <p14:sldId id="276"/>
            <p14:sldId id="314"/>
            <p14:sldId id="294"/>
            <p14:sldId id="298"/>
            <p14:sldId id="299"/>
            <p14:sldId id="297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>
      <p:cViewPr>
        <p:scale>
          <a:sx n="40" d="100"/>
          <a:sy n="40" d="100"/>
        </p:scale>
        <p:origin x="-1746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Selecci&#243;n%20de%20los%20&#225;rboles%20y%20apeado.pptx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Corta%20y%20extracci&#243;n%20de%20las%20trozas.pptx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Obtenci&#243;n%20y%20preparaci&#243;n%20de%20las%20probetas%20de%20duramen%20y%20albura.pptx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Establecimiento%20del%20cementerio.pptx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Selecci&#243;n%20de%20los%20&#225;rboles%20y%20apeado.pptx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Corta%20y%20extracci&#243;n%20de%20las%20trozas.pptx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Obtenci&#243;n%20y%20preparaci&#243;n%20de%20las%20probetas%20de%20duramen%20y%20albura.pptx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Establecimiento%20del%20cementerio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418F8-BFA2-414E-95FD-A3BBEF740E96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90F0A43-A891-4762-8FA0-8B8B2412E2BE}" type="pres">
      <dgm:prSet presAssocID="{FC8418F8-BFA2-414E-95FD-A3BBEF740E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E665B142-2A1A-46BA-8869-5DCEE7757CCF}" type="presOf" srcId="{FC8418F8-BFA2-414E-95FD-A3BBEF740E96}" destId="{D90F0A43-A891-4762-8FA0-8B8B2412E2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B31838-BE6C-445D-9C87-C8B65DAEDE4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9D3B59C-CACA-4612-A734-C5A5B90C58D8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3E52B7F9-4DE3-485E-B2B3-63CABF0CEE58}" type="parTrans" cxnId="{BA88E9AB-1F4D-4252-B5F2-CC0716C8EFF6}">
      <dgm:prSet/>
      <dgm:spPr/>
      <dgm:t>
        <a:bodyPr/>
        <a:lstStyle/>
        <a:p>
          <a:endParaRPr lang="es-EC"/>
        </a:p>
      </dgm:t>
    </dgm:pt>
    <dgm:pt modelId="{0B1C1A7B-9A03-461F-9022-CAA0D34C11FB}" type="sibTrans" cxnId="{BA88E9AB-1F4D-4252-B5F2-CC0716C8EFF6}">
      <dgm:prSet/>
      <dgm:spPr/>
      <dgm:t>
        <a:bodyPr/>
        <a:lstStyle/>
        <a:p>
          <a:endParaRPr lang="es-EC"/>
        </a:p>
      </dgm:t>
    </dgm:pt>
    <dgm:pt modelId="{FF344F8F-A21D-44DE-A230-7E2A3C748991}" type="pres">
      <dgm:prSet presAssocID="{8DB31838-BE6C-445D-9C87-C8B65DAEDE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1DC56B-5EB3-4826-AB0F-1AA502DB7833}" type="pres">
      <dgm:prSet presAssocID="{F9D3B59C-CACA-4612-A734-C5A5B90C58D8}" presName="parentText" presStyleLbl="node1" presStyleIdx="0" presStyleCnt="1" custLinFactNeighborX="-22606" custLinFactNeighborY="2856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88E9AB-1F4D-4252-B5F2-CC0716C8EFF6}" srcId="{8DB31838-BE6C-445D-9C87-C8B65DAEDE4D}" destId="{F9D3B59C-CACA-4612-A734-C5A5B90C58D8}" srcOrd="0" destOrd="0" parTransId="{3E52B7F9-4DE3-485E-B2B3-63CABF0CEE58}" sibTransId="{0B1C1A7B-9A03-461F-9022-CAA0D34C11FB}"/>
    <dgm:cxn modelId="{A5EB40CF-164C-43B4-80E3-AEFBE700F806}" type="presOf" srcId="{F9D3B59C-CACA-4612-A734-C5A5B90C58D8}" destId="{ED1DC56B-5EB3-4826-AB0F-1AA502DB7833}" srcOrd="0" destOrd="0" presId="urn:microsoft.com/office/officeart/2005/8/layout/vList2"/>
    <dgm:cxn modelId="{382C6FD1-6700-4FE8-9FF6-BE25CBB34BEE}" type="presOf" srcId="{8DB31838-BE6C-445D-9C87-C8B65DAEDE4D}" destId="{FF344F8F-A21D-44DE-A230-7E2A3C748991}" srcOrd="0" destOrd="0" presId="urn:microsoft.com/office/officeart/2005/8/layout/vList2"/>
    <dgm:cxn modelId="{7F835328-FE2D-485F-998B-D04A3103B893}" type="presParOf" srcId="{FF344F8F-A21D-44DE-A230-7E2A3C748991}" destId="{ED1DC56B-5EB3-4826-AB0F-1AA502DB78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974A55-452F-4CFE-819B-B1ABCA03B50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C606A589-C080-4E31-BFAE-55AFBCDCEA50}">
      <dgm:prSet custT="1"/>
      <dgm:spPr/>
      <dgm:t>
        <a:bodyPr/>
        <a:lstStyle/>
        <a:p>
          <a:pPr rtl="0"/>
          <a:r>
            <a:rPr lang="es-EC" sz="3200" dirty="0" smtClean="0"/>
            <a:t>Volumen de las probetas</a:t>
          </a:r>
          <a:endParaRPr lang="es-EC" sz="3200" dirty="0"/>
        </a:p>
      </dgm:t>
    </dgm:pt>
    <dgm:pt modelId="{9F4E6B87-B7F8-404C-82C2-9862842759BF}" type="parTrans" cxnId="{9F8A4625-AAB5-4304-A9B3-E3F04CA35E20}">
      <dgm:prSet/>
      <dgm:spPr/>
      <dgm:t>
        <a:bodyPr/>
        <a:lstStyle/>
        <a:p>
          <a:endParaRPr lang="es-EC"/>
        </a:p>
      </dgm:t>
    </dgm:pt>
    <dgm:pt modelId="{45F0245B-B427-4E76-BA05-28B524AFB3EE}" type="sibTrans" cxnId="{9F8A4625-AAB5-4304-A9B3-E3F04CA35E20}">
      <dgm:prSet/>
      <dgm:spPr/>
      <dgm:t>
        <a:bodyPr/>
        <a:lstStyle/>
        <a:p>
          <a:endParaRPr lang="es-EC"/>
        </a:p>
      </dgm:t>
    </dgm:pt>
    <dgm:pt modelId="{62C359F2-441C-46F9-8555-481F9609F1A1}" type="pres">
      <dgm:prSet presAssocID="{02974A55-452F-4CFE-819B-B1ABCA03B5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57FADCC-26F1-4B5A-9983-BF472857C017}" type="pres">
      <dgm:prSet presAssocID="{C606A589-C080-4E31-BFAE-55AFBCDCEA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088AE9-456B-4280-A489-1755EBE9613F}" type="presOf" srcId="{02974A55-452F-4CFE-819B-B1ABCA03B501}" destId="{62C359F2-441C-46F9-8555-481F9609F1A1}" srcOrd="0" destOrd="0" presId="urn:microsoft.com/office/officeart/2005/8/layout/vList2"/>
    <dgm:cxn modelId="{9F8A4625-AAB5-4304-A9B3-E3F04CA35E20}" srcId="{02974A55-452F-4CFE-819B-B1ABCA03B501}" destId="{C606A589-C080-4E31-BFAE-55AFBCDCEA50}" srcOrd="0" destOrd="0" parTransId="{9F4E6B87-B7F8-404C-82C2-9862842759BF}" sibTransId="{45F0245B-B427-4E76-BA05-28B524AFB3EE}"/>
    <dgm:cxn modelId="{5F2273A4-C4DF-4408-B061-47AF8633F5EE}" type="presOf" srcId="{C606A589-C080-4E31-BFAE-55AFBCDCEA50}" destId="{B57FADCC-26F1-4B5A-9983-BF472857C017}" srcOrd="0" destOrd="0" presId="urn:microsoft.com/office/officeart/2005/8/layout/vList2"/>
    <dgm:cxn modelId="{C262690F-D1A5-4E26-A68A-34357156813F}" type="presParOf" srcId="{62C359F2-441C-46F9-8555-481F9609F1A1}" destId="{B57FADCC-26F1-4B5A-9983-BF472857C0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36ADBE-0778-4CE6-98C9-6731D1D811D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A7AB5B8D-2B61-4352-B7C4-7D9836152034}">
          <dgm:prSet custT="1"/>
          <dgm:spPr/>
          <dgm:t>
            <a:bodyPr/>
            <a:lstStyle/>
            <a:p>
              <a:pPr algn="ctr" rtl="0">
                <a:lnSpc>
                  <a:spcPct val="100000"/>
                </a:lnSpc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s-EC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C" sz="3200" b="1" i="1">
                            <a:latin typeface="Cambria Math"/>
                          </a:rPr>
                          <m:t>𝐃</m:t>
                        </m:r>
                      </m:e>
                      <m:sub>
                        <m:r>
                          <a:rPr lang="es-EC" sz="3200" b="1" i="1">
                            <a:latin typeface="Cambria Math"/>
                          </a:rPr>
                          <m:t>𝐛</m:t>
                        </m:r>
                      </m:sub>
                    </m:sSub>
                    <m:r>
                      <a:rPr lang="es-EC" sz="32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3200" b="1" i="1">
                                <a:latin typeface="Cambria Math"/>
                              </a:rPr>
                              <m:t>𝐏</m:t>
                            </m:r>
                          </m:e>
                          <m:sub>
                            <m:r>
                              <a:rPr lang="es-EC" sz="3200" b="1" i="1">
                                <a:latin typeface="Cambria Math"/>
                              </a:rPr>
                              <m:t>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C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3200" b="1" i="1">
                                <a:latin typeface="Cambria Math"/>
                              </a:rPr>
                              <m:t>𝐕</m:t>
                            </m:r>
                          </m:e>
                          <m:sub>
                            <m:r>
                              <a:rPr lang="es-EC" sz="3200" b="1" i="1">
                                <a:latin typeface="Cambria Math"/>
                              </a:rPr>
                              <m:t>𝐕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es-EC" sz="3200" dirty="0"/>
            </a:p>
          </dgm:t>
        </dgm:pt>
      </mc:Choice>
      <mc:Fallback xmlns="">
        <dgm:pt modelId="{A7AB5B8D-2B61-4352-B7C4-7D9836152034}">
          <dgm:prSet custT="1"/>
          <dgm:spPr/>
          <dgm:t>
            <a:bodyPr/>
            <a:lstStyle/>
            <a:p>
              <a:pPr algn="ctr" rtl="0">
                <a:lnSpc>
                  <a:spcPct val="100000"/>
                </a:lnSpc>
              </a:pPr>
              <a:r>
                <a:rPr lang="es-EC" sz="3200" b="1" i="0">
                  <a:latin typeface="Cambria Math"/>
                </a:rPr>
                <a:t>𝐃</a:t>
              </a:r>
              <a:r>
                <a:rPr lang="es-EC" sz="3200" b="1" i="0" smtClean="0">
                  <a:latin typeface="Cambria Math"/>
                </a:rPr>
                <a:t>_</a:t>
              </a:r>
              <a:r>
                <a:rPr lang="es-EC" sz="3200" b="1" i="0">
                  <a:latin typeface="Cambria Math"/>
                </a:rPr>
                <a:t>𝐛=𝐏_𝐎/𝐕_𝐕 </a:t>
              </a:r>
              <a:endParaRPr lang="es-EC" sz="3200" dirty="0"/>
            </a:p>
          </dgm:t>
        </dgm:pt>
      </mc:Fallback>
    </mc:AlternateContent>
    <dgm:pt modelId="{E39A0CA8-4AFE-46C2-99CD-4F5777680B39}" type="parTrans" cxnId="{763B4160-B5F2-4C34-AAF9-8A2D4D84F508}">
      <dgm:prSet/>
      <dgm:spPr/>
      <dgm:t>
        <a:bodyPr/>
        <a:lstStyle/>
        <a:p>
          <a:pPr algn="ctr">
            <a:lnSpc>
              <a:spcPct val="100000"/>
            </a:lnSpc>
          </a:pPr>
          <a:endParaRPr lang="es-EC"/>
        </a:p>
      </dgm:t>
    </dgm:pt>
    <dgm:pt modelId="{8FCF5CA3-865F-491D-A412-FBC3922011BC}" type="sibTrans" cxnId="{763B4160-B5F2-4C34-AAF9-8A2D4D84F508}">
      <dgm:prSet/>
      <dgm:spPr/>
      <dgm:t>
        <a:bodyPr/>
        <a:lstStyle/>
        <a:p>
          <a:pPr algn="ctr">
            <a:lnSpc>
              <a:spcPct val="100000"/>
            </a:lnSpc>
          </a:pPr>
          <a:endParaRPr lang="es-EC"/>
        </a:p>
      </dgm:t>
    </dgm:pt>
    <dgm:pt modelId="{CDE73B12-6E9B-492A-B585-25FD1F7A87C9}" type="pres">
      <dgm:prSet presAssocID="{CD36ADBE-0778-4CE6-98C9-6731D1D81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936D43-54D6-482B-9792-FE8DEA532A12}" type="pres">
      <dgm:prSet presAssocID="{A7AB5B8D-2B61-4352-B7C4-7D9836152034}" presName="parentText" presStyleLbl="node1" presStyleIdx="0" presStyleCnt="1" custScaleY="2613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B3D919-B61D-4A55-AF9A-88E2B77E9B9B}" type="presOf" srcId="{CD36ADBE-0778-4CE6-98C9-6731D1D811D7}" destId="{CDE73B12-6E9B-492A-B585-25FD1F7A87C9}" srcOrd="0" destOrd="0" presId="urn:microsoft.com/office/officeart/2005/8/layout/vList2"/>
    <dgm:cxn modelId="{763B4160-B5F2-4C34-AAF9-8A2D4D84F508}" srcId="{CD36ADBE-0778-4CE6-98C9-6731D1D811D7}" destId="{A7AB5B8D-2B61-4352-B7C4-7D9836152034}" srcOrd="0" destOrd="0" parTransId="{E39A0CA8-4AFE-46C2-99CD-4F5777680B39}" sibTransId="{8FCF5CA3-865F-491D-A412-FBC3922011BC}"/>
    <dgm:cxn modelId="{44C57C4D-CFB7-4CE0-AB75-B2384ED94B52}" type="presOf" srcId="{A7AB5B8D-2B61-4352-B7C4-7D9836152034}" destId="{4B936D43-54D6-482B-9792-FE8DEA532A12}" srcOrd="0" destOrd="0" presId="urn:microsoft.com/office/officeart/2005/8/layout/vList2"/>
    <dgm:cxn modelId="{5E218F51-8079-4573-89FA-90607A6F1EB9}" type="presParOf" srcId="{CDE73B12-6E9B-492A-B585-25FD1F7A87C9}" destId="{4B936D43-54D6-482B-9792-FE8DEA532A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36ADBE-0778-4CE6-98C9-6731D1D811D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7AB5B8D-2B61-4352-B7C4-7D9836152034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E39A0CA8-4AFE-46C2-99CD-4F5777680B39}" type="parTrans" cxnId="{763B4160-B5F2-4C34-AAF9-8A2D4D84F508}">
      <dgm:prSet/>
      <dgm:spPr/>
      <dgm:t>
        <a:bodyPr/>
        <a:lstStyle/>
        <a:p>
          <a:pPr algn="ctr">
            <a:lnSpc>
              <a:spcPct val="100000"/>
            </a:lnSpc>
          </a:pPr>
          <a:endParaRPr lang="es-EC"/>
        </a:p>
      </dgm:t>
    </dgm:pt>
    <dgm:pt modelId="{8FCF5CA3-865F-491D-A412-FBC3922011BC}" type="sibTrans" cxnId="{763B4160-B5F2-4C34-AAF9-8A2D4D84F508}">
      <dgm:prSet/>
      <dgm:spPr/>
      <dgm:t>
        <a:bodyPr/>
        <a:lstStyle/>
        <a:p>
          <a:pPr algn="ctr">
            <a:lnSpc>
              <a:spcPct val="100000"/>
            </a:lnSpc>
          </a:pPr>
          <a:endParaRPr lang="es-EC"/>
        </a:p>
      </dgm:t>
    </dgm:pt>
    <dgm:pt modelId="{CDE73B12-6E9B-492A-B585-25FD1F7A87C9}" type="pres">
      <dgm:prSet presAssocID="{CD36ADBE-0778-4CE6-98C9-6731D1D81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936D43-54D6-482B-9792-FE8DEA532A12}" type="pres">
      <dgm:prSet presAssocID="{A7AB5B8D-2B61-4352-B7C4-7D9836152034}" presName="parentText" presStyleLbl="node1" presStyleIdx="0" presStyleCnt="1" custScaleY="2613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B3D919-B61D-4A55-AF9A-88E2B77E9B9B}" type="presOf" srcId="{CD36ADBE-0778-4CE6-98C9-6731D1D811D7}" destId="{CDE73B12-6E9B-492A-B585-25FD1F7A87C9}" srcOrd="0" destOrd="0" presId="urn:microsoft.com/office/officeart/2005/8/layout/vList2"/>
    <dgm:cxn modelId="{763B4160-B5F2-4C34-AAF9-8A2D4D84F508}" srcId="{CD36ADBE-0778-4CE6-98C9-6731D1D811D7}" destId="{A7AB5B8D-2B61-4352-B7C4-7D9836152034}" srcOrd="0" destOrd="0" parTransId="{E39A0CA8-4AFE-46C2-99CD-4F5777680B39}" sibTransId="{8FCF5CA3-865F-491D-A412-FBC3922011BC}"/>
    <dgm:cxn modelId="{44C57C4D-CFB7-4CE0-AB75-B2384ED94B52}" type="presOf" srcId="{A7AB5B8D-2B61-4352-B7C4-7D9836152034}" destId="{4B936D43-54D6-482B-9792-FE8DEA532A12}" srcOrd="0" destOrd="0" presId="urn:microsoft.com/office/officeart/2005/8/layout/vList2"/>
    <dgm:cxn modelId="{5E218F51-8079-4573-89FA-90607A6F1EB9}" type="presParOf" srcId="{CDE73B12-6E9B-492A-B585-25FD1F7A87C9}" destId="{4B936D43-54D6-482B-9792-FE8DEA532A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F8760-9771-4A84-A567-51F6BEE6A616}" type="doc">
      <dgm:prSet loTypeId="urn:microsoft.com/office/officeart/2008/layout/RadialCluster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F880672-63BD-4B7D-A2B0-3353227A443D}">
      <dgm:prSet phldrT="[Texto]" custT="1"/>
      <dgm:spPr/>
      <dgm:t>
        <a:bodyPr/>
        <a:lstStyle/>
        <a:p>
          <a:r>
            <a:rPr lang="es-EC" sz="3200" dirty="0" smtClean="0"/>
            <a:t>Evaluar el proceso de degradación de las maderas de </a:t>
          </a:r>
          <a:r>
            <a:rPr lang="es-EC" sz="3200" i="1" dirty="0" smtClean="0"/>
            <a:t>Carapa </a:t>
          </a:r>
          <a:r>
            <a:rPr lang="es-EC" sz="3200" i="1" dirty="0" err="1" smtClean="0"/>
            <a:t>amorphocarpa</a:t>
          </a:r>
          <a:r>
            <a:rPr lang="es-EC" sz="3200" i="1" dirty="0" smtClean="0"/>
            <a:t> </a:t>
          </a:r>
          <a:r>
            <a:rPr lang="es-EC" sz="3200" dirty="0" smtClean="0"/>
            <a:t>W. Palacios y </a:t>
          </a:r>
          <a:r>
            <a:rPr lang="es-EC" sz="3200" i="1" dirty="0" err="1" smtClean="0"/>
            <a:t>Alnus</a:t>
          </a:r>
          <a:r>
            <a:rPr lang="es-EC" sz="3200" i="1" dirty="0" smtClean="0"/>
            <a:t> </a:t>
          </a:r>
          <a:r>
            <a:rPr lang="es-EC" sz="3200" i="1" dirty="0" err="1" smtClean="0"/>
            <a:t>nepalensis</a:t>
          </a:r>
          <a:r>
            <a:rPr lang="es-EC" sz="3200" dirty="0" smtClean="0"/>
            <a:t> D. Don.|</a:t>
          </a:r>
          <a:endParaRPr lang="es-EC" sz="3200" dirty="0"/>
        </a:p>
      </dgm:t>
    </dgm:pt>
    <dgm:pt modelId="{30D3822F-0139-43DC-A499-D18F51F774D3}" type="parTrans" cxnId="{9CB3D71B-FD8C-4776-A5F8-68C735FE8D8F}">
      <dgm:prSet/>
      <dgm:spPr/>
      <dgm:t>
        <a:bodyPr/>
        <a:lstStyle/>
        <a:p>
          <a:endParaRPr lang="es-EC" sz="3200"/>
        </a:p>
      </dgm:t>
    </dgm:pt>
    <dgm:pt modelId="{5BB4C50C-55A5-4265-900E-6EDB6D7D76BB}" type="sibTrans" cxnId="{9CB3D71B-FD8C-4776-A5F8-68C735FE8D8F}">
      <dgm:prSet/>
      <dgm:spPr/>
      <dgm:t>
        <a:bodyPr/>
        <a:lstStyle/>
        <a:p>
          <a:endParaRPr lang="es-EC" sz="3200"/>
        </a:p>
      </dgm:t>
    </dgm:pt>
    <dgm:pt modelId="{034B9AD0-FC60-41E4-8FA5-62234772EC13}">
      <dgm:prSet phldrT="[Texto]" custT="1"/>
      <dgm:spPr/>
      <dgm:t>
        <a:bodyPr/>
        <a:lstStyle/>
        <a:p>
          <a:r>
            <a:rPr lang="es-EC" sz="3200" dirty="0" smtClean="0"/>
            <a:t>Calcular la pérdida de peso en las probetas.</a:t>
          </a:r>
          <a:endParaRPr lang="es-EC" sz="3200" dirty="0"/>
        </a:p>
      </dgm:t>
    </dgm:pt>
    <dgm:pt modelId="{C7A36993-CEFD-4A2B-9AA5-852E0AC70F38}" type="parTrans" cxnId="{6847E9D4-FAFD-470D-A518-93F131F8341E}">
      <dgm:prSet/>
      <dgm:spPr/>
      <dgm:t>
        <a:bodyPr/>
        <a:lstStyle/>
        <a:p>
          <a:endParaRPr lang="es-EC" sz="3200"/>
        </a:p>
      </dgm:t>
    </dgm:pt>
    <dgm:pt modelId="{0EBC9430-3425-402D-BCF3-740CD9296853}" type="sibTrans" cxnId="{6847E9D4-FAFD-470D-A518-93F131F8341E}">
      <dgm:prSet/>
      <dgm:spPr/>
      <dgm:t>
        <a:bodyPr/>
        <a:lstStyle/>
        <a:p>
          <a:endParaRPr lang="es-EC" sz="3200"/>
        </a:p>
      </dgm:t>
    </dgm:pt>
    <dgm:pt modelId="{6A848597-30CF-48D1-8A93-E27EAF7A885C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C" sz="3200" dirty="0" smtClean="0"/>
            <a:t>Clasificar las dos especies según su durabilidad natural.</a:t>
          </a:r>
          <a:endParaRPr lang="es-EC" sz="3200" dirty="0"/>
        </a:p>
      </dgm:t>
    </dgm:pt>
    <dgm:pt modelId="{90FCF9A0-0071-402F-980B-A97B7D984B8B}" type="parTrans" cxnId="{75B3DBC3-469A-46F9-A15C-2A95129CDD7D}">
      <dgm:prSet/>
      <dgm:spPr/>
      <dgm:t>
        <a:bodyPr/>
        <a:lstStyle/>
        <a:p>
          <a:endParaRPr lang="es-EC" sz="3200"/>
        </a:p>
      </dgm:t>
    </dgm:pt>
    <dgm:pt modelId="{3B45B036-159F-49D0-A38E-21E83B318EF5}" type="sibTrans" cxnId="{75B3DBC3-469A-46F9-A15C-2A95129CDD7D}">
      <dgm:prSet/>
      <dgm:spPr/>
      <dgm:t>
        <a:bodyPr/>
        <a:lstStyle/>
        <a:p>
          <a:endParaRPr lang="es-EC" sz="3200"/>
        </a:p>
      </dgm:t>
    </dgm:pt>
    <dgm:pt modelId="{C49C1840-AD99-4DE9-A7C0-C60FD0CA60E1}">
      <dgm:prSet phldrT="[Texto]" custT="1"/>
      <dgm:spPr/>
      <dgm:t>
        <a:bodyPr/>
        <a:lstStyle/>
        <a:p>
          <a:r>
            <a:rPr lang="es-EC" sz="3200" dirty="0" smtClean="0"/>
            <a:t>Comparar la degradación de las dos especies forestales.</a:t>
          </a:r>
          <a:endParaRPr lang="es-EC" sz="3200" dirty="0"/>
        </a:p>
      </dgm:t>
    </dgm:pt>
    <dgm:pt modelId="{ECEF05FD-065D-4FB7-A1B5-E5F7A44BC60A}" type="parTrans" cxnId="{ACB479BC-0091-4445-9582-7A9C95345E5D}">
      <dgm:prSet/>
      <dgm:spPr/>
      <dgm:t>
        <a:bodyPr/>
        <a:lstStyle/>
        <a:p>
          <a:endParaRPr lang="es-EC" sz="3200"/>
        </a:p>
      </dgm:t>
    </dgm:pt>
    <dgm:pt modelId="{1C279902-E0FA-4C7E-82D9-8561A6326766}" type="sibTrans" cxnId="{ACB479BC-0091-4445-9582-7A9C95345E5D}">
      <dgm:prSet/>
      <dgm:spPr/>
      <dgm:t>
        <a:bodyPr/>
        <a:lstStyle/>
        <a:p>
          <a:endParaRPr lang="es-EC" sz="3200"/>
        </a:p>
      </dgm:t>
    </dgm:pt>
    <dgm:pt modelId="{234AE450-DA61-4D24-8635-69C952706737}" type="pres">
      <dgm:prSet presAssocID="{A0AF8760-9771-4A84-A567-51F6BEE6A6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0CA5C2B-B874-4BEC-8D69-2FE529880396}" type="pres">
      <dgm:prSet presAssocID="{5F880672-63BD-4B7D-A2B0-3353227A443D}" presName="singleCycle" presStyleCnt="0"/>
      <dgm:spPr/>
    </dgm:pt>
    <dgm:pt modelId="{FE5C0694-8D72-4664-93D2-1C5E028403DE}" type="pres">
      <dgm:prSet presAssocID="{5F880672-63BD-4B7D-A2B0-3353227A443D}" presName="singleCenter" presStyleLbl="node1" presStyleIdx="0" presStyleCnt="4" custScaleX="266885" custScaleY="199749" custLinFactNeighborX="-66823" custLinFactNeighborY="-13806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4AFFB519-9BF1-48D0-88F1-0F19D4A6C65E}" type="pres">
      <dgm:prSet presAssocID="{C7A36993-CEFD-4A2B-9AA5-852E0AC70F38}" presName="Name56" presStyleLbl="parChTrans1D2" presStyleIdx="0" presStyleCnt="3"/>
      <dgm:spPr/>
      <dgm:t>
        <a:bodyPr/>
        <a:lstStyle/>
        <a:p>
          <a:endParaRPr lang="es-EC"/>
        </a:p>
      </dgm:t>
    </dgm:pt>
    <dgm:pt modelId="{78A52038-77FA-4AF3-A978-78D2FA17E54D}" type="pres">
      <dgm:prSet presAssocID="{034B9AD0-FC60-41E4-8FA5-62234772EC13}" presName="text0" presStyleLbl="node1" presStyleIdx="1" presStyleCnt="4" custScaleX="384954" custRadScaleRad="158208" custRadScaleInc="865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10397-76BA-41CD-A559-50D213C86C23}" type="pres">
      <dgm:prSet presAssocID="{90FCF9A0-0071-402F-980B-A97B7D984B8B}" presName="Name56" presStyleLbl="parChTrans1D2" presStyleIdx="1" presStyleCnt="3"/>
      <dgm:spPr/>
      <dgm:t>
        <a:bodyPr/>
        <a:lstStyle/>
        <a:p>
          <a:endParaRPr lang="es-EC"/>
        </a:p>
      </dgm:t>
    </dgm:pt>
    <dgm:pt modelId="{9BB8A89A-023D-44F5-A140-EFA36CD4FF97}" type="pres">
      <dgm:prSet presAssocID="{6A848597-30CF-48D1-8A93-E27EAF7A885C}" presName="text0" presStyleLbl="node1" presStyleIdx="2" presStyleCnt="4" custScaleX="384954" custScaleY="128749" custRadScaleRad="143857" custRadScaleInc="-122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3CCCA9-DED9-4CDD-95BF-55D9A6695597}" type="pres">
      <dgm:prSet presAssocID="{ECEF05FD-065D-4FB7-A1B5-E5F7A44BC60A}" presName="Name56" presStyleLbl="parChTrans1D2" presStyleIdx="2" presStyleCnt="3"/>
      <dgm:spPr/>
      <dgm:t>
        <a:bodyPr/>
        <a:lstStyle/>
        <a:p>
          <a:endParaRPr lang="es-EC"/>
        </a:p>
      </dgm:t>
    </dgm:pt>
    <dgm:pt modelId="{FD11156F-4D3A-40FD-8171-F8828584C693}" type="pres">
      <dgm:prSet presAssocID="{C49C1840-AD99-4DE9-A7C0-C60FD0CA60E1}" presName="text0" presStyleLbl="node1" presStyleIdx="3" presStyleCnt="4" custScaleX="384957" custScaleY="148316" custRadScaleRad="131356" custRadScaleInc="-2607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96549F-C63F-4BF6-BC61-171992DFDF60}" type="presOf" srcId="{6A848597-30CF-48D1-8A93-E27EAF7A885C}" destId="{9BB8A89A-023D-44F5-A140-EFA36CD4FF97}" srcOrd="0" destOrd="0" presId="urn:microsoft.com/office/officeart/2008/layout/RadialCluster"/>
    <dgm:cxn modelId="{3E4E5576-7068-462C-B5CC-15CD813AF916}" type="presOf" srcId="{C7A36993-CEFD-4A2B-9AA5-852E0AC70F38}" destId="{4AFFB519-9BF1-48D0-88F1-0F19D4A6C65E}" srcOrd="0" destOrd="0" presId="urn:microsoft.com/office/officeart/2008/layout/RadialCluster"/>
    <dgm:cxn modelId="{ACB479BC-0091-4445-9582-7A9C95345E5D}" srcId="{5F880672-63BD-4B7D-A2B0-3353227A443D}" destId="{C49C1840-AD99-4DE9-A7C0-C60FD0CA60E1}" srcOrd="2" destOrd="0" parTransId="{ECEF05FD-065D-4FB7-A1B5-E5F7A44BC60A}" sibTransId="{1C279902-E0FA-4C7E-82D9-8561A6326766}"/>
    <dgm:cxn modelId="{9DEC4F23-0983-47D7-946E-426B84E4F438}" type="presOf" srcId="{5F880672-63BD-4B7D-A2B0-3353227A443D}" destId="{FE5C0694-8D72-4664-93D2-1C5E028403DE}" srcOrd="0" destOrd="0" presId="urn:microsoft.com/office/officeart/2008/layout/RadialCluster"/>
    <dgm:cxn modelId="{6847E9D4-FAFD-470D-A518-93F131F8341E}" srcId="{5F880672-63BD-4B7D-A2B0-3353227A443D}" destId="{034B9AD0-FC60-41E4-8FA5-62234772EC13}" srcOrd="0" destOrd="0" parTransId="{C7A36993-CEFD-4A2B-9AA5-852E0AC70F38}" sibTransId="{0EBC9430-3425-402D-BCF3-740CD9296853}"/>
    <dgm:cxn modelId="{557E6B47-ABE2-410C-9936-F1FE46AC765D}" type="presOf" srcId="{ECEF05FD-065D-4FB7-A1B5-E5F7A44BC60A}" destId="{9A3CCCA9-DED9-4CDD-95BF-55D9A6695597}" srcOrd="0" destOrd="0" presId="urn:microsoft.com/office/officeart/2008/layout/RadialCluster"/>
    <dgm:cxn modelId="{75B3DBC3-469A-46F9-A15C-2A95129CDD7D}" srcId="{5F880672-63BD-4B7D-A2B0-3353227A443D}" destId="{6A848597-30CF-48D1-8A93-E27EAF7A885C}" srcOrd="1" destOrd="0" parTransId="{90FCF9A0-0071-402F-980B-A97B7D984B8B}" sibTransId="{3B45B036-159F-49D0-A38E-21E83B318EF5}"/>
    <dgm:cxn modelId="{E6DEAA67-130E-4A36-A625-AC658D185CAA}" type="presOf" srcId="{034B9AD0-FC60-41E4-8FA5-62234772EC13}" destId="{78A52038-77FA-4AF3-A978-78D2FA17E54D}" srcOrd="0" destOrd="0" presId="urn:microsoft.com/office/officeart/2008/layout/RadialCluster"/>
    <dgm:cxn modelId="{9CB3D71B-FD8C-4776-A5F8-68C735FE8D8F}" srcId="{A0AF8760-9771-4A84-A567-51F6BEE6A616}" destId="{5F880672-63BD-4B7D-A2B0-3353227A443D}" srcOrd="0" destOrd="0" parTransId="{30D3822F-0139-43DC-A499-D18F51F774D3}" sibTransId="{5BB4C50C-55A5-4265-900E-6EDB6D7D76BB}"/>
    <dgm:cxn modelId="{54F1331F-A9FA-4A38-ACAE-5A2446623AF4}" type="presOf" srcId="{90FCF9A0-0071-402F-980B-A97B7D984B8B}" destId="{DD110397-76BA-41CD-A559-50D213C86C23}" srcOrd="0" destOrd="0" presId="urn:microsoft.com/office/officeart/2008/layout/RadialCluster"/>
    <dgm:cxn modelId="{5A0A04A9-D1AD-41E0-ADAA-6BBD4C25947F}" type="presOf" srcId="{C49C1840-AD99-4DE9-A7C0-C60FD0CA60E1}" destId="{FD11156F-4D3A-40FD-8171-F8828584C693}" srcOrd="0" destOrd="0" presId="urn:microsoft.com/office/officeart/2008/layout/RadialCluster"/>
    <dgm:cxn modelId="{CC1A66BB-E140-4438-B455-76C80E4AA512}" type="presOf" srcId="{A0AF8760-9771-4A84-A567-51F6BEE6A616}" destId="{234AE450-DA61-4D24-8635-69C952706737}" srcOrd="0" destOrd="0" presId="urn:microsoft.com/office/officeart/2008/layout/RadialCluster"/>
    <dgm:cxn modelId="{8ED3D02D-D9AC-43AB-BCC3-C8B0FF76FAF5}" type="presParOf" srcId="{234AE450-DA61-4D24-8635-69C952706737}" destId="{B0CA5C2B-B874-4BEC-8D69-2FE529880396}" srcOrd="0" destOrd="0" presId="urn:microsoft.com/office/officeart/2008/layout/RadialCluster"/>
    <dgm:cxn modelId="{ACF3BD77-20B4-4F3F-B36A-343701B96C01}" type="presParOf" srcId="{B0CA5C2B-B874-4BEC-8D69-2FE529880396}" destId="{FE5C0694-8D72-4664-93D2-1C5E028403DE}" srcOrd="0" destOrd="0" presId="urn:microsoft.com/office/officeart/2008/layout/RadialCluster"/>
    <dgm:cxn modelId="{86F62044-4486-486E-B391-DD62DAA7E371}" type="presParOf" srcId="{B0CA5C2B-B874-4BEC-8D69-2FE529880396}" destId="{4AFFB519-9BF1-48D0-88F1-0F19D4A6C65E}" srcOrd="1" destOrd="0" presId="urn:microsoft.com/office/officeart/2008/layout/RadialCluster"/>
    <dgm:cxn modelId="{1C185400-D291-4C8A-9FF8-A4106065FD07}" type="presParOf" srcId="{B0CA5C2B-B874-4BEC-8D69-2FE529880396}" destId="{78A52038-77FA-4AF3-A978-78D2FA17E54D}" srcOrd="2" destOrd="0" presId="urn:microsoft.com/office/officeart/2008/layout/RadialCluster"/>
    <dgm:cxn modelId="{2AC9F361-7FC3-4CD4-B001-C1A56F540600}" type="presParOf" srcId="{B0CA5C2B-B874-4BEC-8D69-2FE529880396}" destId="{DD110397-76BA-41CD-A559-50D213C86C23}" srcOrd="3" destOrd="0" presId="urn:microsoft.com/office/officeart/2008/layout/RadialCluster"/>
    <dgm:cxn modelId="{A3872896-B646-4893-BD28-9372D3C67FDB}" type="presParOf" srcId="{B0CA5C2B-B874-4BEC-8D69-2FE529880396}" destId="{9BB8A89A-023D-44F5-A140-EFA36CD4FF97}" srcOrd="4" destOrd="0" presId="urn:microsoft.com/office/officeart/2008/layout/RadialCluster"/>
    <dgm:cxn modelId="{EDD88C2A-0502-4B50-914E-E996A20268A2}" type="presParOf" srcId="{B0CA5C2B-B874-4BEC-8D69-2FE529880396}" destId="{9A3CCCA9-DED9-4CDD-95BF-55D9A6695597}" srcOrd="5" destOrd="0" presId="urn:microsoft.com/office/officeart/2008/layout/RadialCluster"/>
    <dgm:cxn modelId="{50DA8766-92C3-4B58-80C5-82171106E404}" type="presParOf" srcId="{B0CA5C2B-B874-4BEC-8D69-2FE529880396}" destId="{FD11156F-4D3A-40FD-8171-F8828584C69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419951-3866-427D-BD25-EC724B3553C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1B9E13-5BF5-46AC-99D6-5B8E968489D5}">
      <dgm:prSet phldrT="[Texto]"/>
      <dgm:spPr>
        <a:solidFill>
          <a:schemeClr val="accent3">
            <a:lumMod val="75000"/>
            <a:lumOff val="25000"/>
          </a:schemeClr>
        </a:solidFill>
      </dgm:spPr>
      <dgm:t>
        <a:bodyPr/>
        <a:lstStyle/>
        <a:p>
          <a:r>
            <a:rPr lang="es-EC" dirty="0" smtClean="0"/>
            <a:t>Hipótesis nula</a:t>
          </a:r>
          <a:endParaRPr lang="es-EC" dirty="0"/>
        </a:p>
      </dgm:t>
    </dgm:pt>
    <dgm:pt modelId="{3FA52819-099C-4E6C-800A-3B9C713DC268}" type="parTrans" cxnId="{B442F130-3DA5-4A0D-87AB-17A12B219461}">
      <dgm:prSet/>
      <dgm:spPr/>
      <dgm:t>
        <a:bodyPr/>
        <a:lstStyle/>
        <a:p>
          <a:endParaRPr lang="es-EC"/>
        </a:p>
      </dgm:t>
    </dgm:pt>
    <dgm:pt modelId="{2ED526A4-E280-4010-9392-9173C8C6377E}" type="sibTrans" cxnId="{B442F130-3DA5-4A0D-87AB-17A12B219461}">
      <dgm:prSet/>
      <dgm:spPr/>
      <dgm:t>
        <a:bodyPr/>
        <a:lstStyle/>
        <a:p>
          <a:endParaRPr lang="es-EC"/>
        </a:p>
      </dgm:t>
    </dgm:pt>
    <dgm:pt modelId="{9E9702F2-D112-468D-9D31-00E6FF4C3DA7}">
      <dgm:prSet phldrT="[Texto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s-EC" b="0" dirty="0" smtClean="0"/>
            <a:t>La durabilidad natural de las maderas de las dos especies es similar.</a:t>
          </a:r>
          <a:endParaRPr lang="es-EC" dirty="0"/>
        </a:p>
      </dgm:t>
    </dgm:pt>
    <dgm:pt modelId="{45B92560-2FFA-49CE-9C7E-41BBA2E2306E}" type="parTrans" cxnId="{69BAFBFB-780D-45AD-A8FA-FD4CC8836342}">
      <dgm:prSet/>
      <dgm:spPr/>
      <dgm:t>
        <a:bodyPr/>
        <a:lstStyle/>
        <a:p>
          <a:endParaRPr lang="es-EC"/>
        </a:p>
      </dgm:t>
    </dgm:pt>
    <dgm:pt modelId="{FAC4648D-CFA1-4BF6-9100-053A8FB253A3}" type="sibTrans" cxnId="{69BAFBFB-780D-45AD-A8FA-FD4CC8836342}">
      <dgm:prSet/>
      <dgm:spPr/>
      <dgm:t>
        <a:bodyPr/>
        <a:lstStyle/>
        <a:p>
          <a:endParaRPr lang="es-EC"/>
        </a:p>
      </dgm:t>
    </dgm:pt>
    <dgm:pt modelId="{D8F20303-C2FE-416D-969F-7F25FBA3EDF9}">
      <dgm:prSet phldrT="[Texto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s-EC" dirty="0" smtClean="0"/>
            <a:t>Hipótesis alterna </a:t>
          </a:r>
          <a:endParaRPr lang="es-EC" dirty="0"/>
        </a:p>
      </dgm:t>
    </dgm:pt>
    <dgm:pt modelId="{AB294E03-2FCE-49C4-8661-A8D9139C9E47}" type="parTrans" cxnId="{6B5CF57A-2A8E-4647-93CD-E37320CB7B88}">
      <dgm:prSet/>
      <dgm:spPr/>
      <dgm:t>
        <a:bodyPr/>
        <a:lstStyle/>
        <a:p>
          <a:endParaRPr lang="es-EC"/>
        </a:p>
      </dgm:t>
    </dgm:pt>
    <dgm:pt modelId="{004C21D5-B8C5-419F-8AE1-EBE4F256CA20}" type="sibTrans" cxnId="{6B5CF57A-2A8E-4647-93CD-E37320CB7B88}">
      <dgm:prSet/>
      <dgm:spPr/>
      <dgm:t>
        <a:bodyPr/>
        <a:lstStyle/>
        <a:p>
          <a:endParaRPr lang="es-EC"/>
        </a:p>
      </dgm:t>
    </dgm:pt>
    <dgm:pt modelId="{08114FF6-2718-4A95-B1BA-97A708D5DE46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b="0" dirty="0" smtClean="0"/>
            <a:t>La durabilidad natural de las maderas de las especies es diferente.</a:t>
          </a:r>
          <a:endParaRPr lang="es-EC" dirty="0"/>
        </a:p>
      </dgm:t>
    </dgm:pt>
    <dgm:pt modelId="{4B5BC62B-DBAA-4FB4-8F60-B98AB2A4D0B2}" type="parTrans" cxnId="{5B073475-95F8-4097-98BA-A234580E9071}">
      <dgm:prSet/>
      <dgm:spPr/>
      <dgm:t>
        <a:bodyPr/>
        <a:lstStyle/>
        <a:p>
          <a:endParaRPr lang="es-EC"/>
        </a:p>
      </dgm:t>
    </dgm:pt>
    <dgm:pt modelId="{B2E8FCCF-3EDC-48FE-9156-A2B7ACCEC5D5}" type="sibTrans" cxnId="{5B073475-95F8-4097-98BA-A234580E9071}">
      <dgm:prSet/>
      <dgm:spPr/>
      <dgm:t>
        <a:bodyPr/>
        <a:lstStyle/>
        <a:p>
          <a:endParaRPr lang="es-EC"/>
        </a:p>
      </dgm:t>
    </dgm:pt>
    <dgm:pt modelId="{6DA51121-0299-4842-9CCD-3EEBB0811A9B}" type="pres">
      <dgm:prSet presAssocID="{AF419951-3866-427D-BD25-EC724B3553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D0AE265-A103-400F-AE3E-92B3A52F77AE}" type="pres">
      <dgm:prSet presAssocID="{DE1B9E13-5BF5-46AC-99D6-5B8E968489D5}" presName="linNode" presStyleCnt="0"/>
      <dgm:spPr/>
    </dgm:pt>
    <dgm:pt modelId="{A4DE9CC9-61A4-470E-99FD-1A3D1289784D}" type="pres">
      <dgm:prSet presAssocID="{DE1B9E13-5BF5-46AC-99D6-5B8E968489D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7930B0-A887-426E-AC6D-A43096690A58}" type="pres">
      <dgm:prSet presAssocID="{DE1B9E13-5BF5-46AC-99D6-5B8E968489D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B8AFA8-27C4-47ED-A3EF-233AEF45945A}" type="pres">
      <dgm:prSet presAssocID="{2ED526A4-E280-4010-9392-9173C8C6377E}" presName="spacing" presStyleCnt="0"/>
      <dgm:spPr/>
    </dgm:pt>
    <dgm:pt modelId="{9C89D84F-7D6B-48FE-9870-ECBD8D7C3E91}" type="pres">
      <dgm:prSet presAssocID="{D8F20303-C2FE-416D-969F-7F25FBA3EDF9}" presName="linNode" presStyleCnt="0"/>
      <dgm:spPr/>
    </dgm:pt>
    <dgm:pt modelId="{B71DEB08-9907-410A-AAFE-C6F845892ABC}" type="pres">
      <dgm:prSet presAssocID="{D8F20303-C2FE-416D-969F-7F25FBA3EDF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97DEC-8827-456F-B256-B94CB4165AC5}" type="pres">
      <dgm:prSet presAssocID="{D8F20303-C2FE-416D-969F-7F25FBA3EDF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073475-95F8-4097-98BA-A234580E9071}" srcId="{D8F20303-C2FE-416D-969F-7F25FBA3EDF9}" destId="{08114FF6-2718-4A95-B1BA-97A708D5DE46}" srcOrd="0" destOrd="0" parTransId="{4B5BC62B-DBAA-4FB4-8F60-B98AB2A4D0B2}" sibTransId="{B2E8FCCF-3EDC-48FE-9156-A2B7ACCEC5D5}"/>
    <dgm:cxn modelId="{F89C44D2-3C99-4E98-8027-F6508F96ED40}" type="presOf" srcId="{DE1B9E13-5BF5-46AC-99D6-5B8E968489D5}" destId="{A4DE9CC9-61A4-470E-99FD-1A3D1289784D}" srcOrd="0" destOrd="0" presId="urn:microsoft.com/office/officeart/2005/8/layout/vList6"/>
    <dgm:cxn modelId="{6B5CF57A-2A8E-4647-93CD-E37320CB7B88}" srcId="{AF419951-3866-427D-BD25-EC724B3553C1}" destId="{D8F20303-C2FE-416D-969F-7F25FBA3EDF9}" srcOrd="1" destOrd="0" parTransId="{AB294E03-2FCE-49C4-8661-A8D9139C9E47}" sibTransId="{004C21D5-B8C5-419F-8AE1-EBE4F256CA20}"/>
    <dgm:cxn modelId="{7853681B-24B8-408B-8BBA-4842CEB21A86}" type="presOf" srcId="{9E9702F2-D112-468D-9D31-00E6FF4C3DA7}" destId="{9B7930B0-A887-426E-AC6D-A43096690A58}" srcOrd="0" destOrd="0" presId="urn:microsoft.com/office/officeart/2005/8/layout/vList6"/>
    <dgm:cxn modelId="{E79C1902-306B-4558-A28F-ED68F5EB5258}" type="presOf" srcId="{D8F20303-C2FE-416D-969F-7F25FBA3EDF9}" destId="{B71DEB08-9907-410A-AAFE-C6F845892ABC}" srcOrd="0" destOrd="0" presId="urn:microsoft.com/office/officeart/2005/8/layout/vList6"/>
    <dgm:cxn modelId="{B442F130-3DA5-4A0D-87AB-17A12B219461}" srcId="{AF419951-3866-427D-BD25-EC724B3553C1}" destId="{DE1B9E13-5BF5-46AC-99D6-5B8E968489D5}" srcOrd="0" destOrd="0" parTransId="{3FA52819-099C-4E6C-800A-3B9C713DC268}" sibTransId="{2ED526A4-E280-4010-9392-9173C8C6377E}"/>
    <dgm:cxn modelId="{6B60E6BC-D372-41AB-B32F-47DC737A996C}" type="presOf" srcId="{08114FF6-2718-4A95-B1BA-97A708D5DE46}" destId="{2E297DEC-8827-456F-B256-B94CB4165AC5}" srcOrd="0" destOrd="0" presId="urn:microsoft.com/office/officeart/2005/8/layout/vList6"/>
    <dgm:cxn modelId="{3E7DAE20-8034-480D-92CC-F2D6E095CFD8}" type="presOf" srcId="{AF419951-3866-427D-BD25-EC724B3553C1}" destId="{6DA51121-0299-4842-9CCD-3EEBB0811A9B}" srcOrd="0" destOrd="0" presId="urn:microsoft.com/office/officeart/2005/8/layout/vList6"/>
    <dgm:cxn modelId="{69BAFBFB-780D-45AD-A8FA-FD4CC8836342}" srcId="{DE1B9E13-5BF5-46AC-99D6-5B8E968489D5}" destId="{9E9702F2-D112-468D-9D31-00E6FF4C3DA7}" srcOrd="0" destOrd="0" parTransId="{45B92560-2FFA-49CE-9C7E-41BBA2E2306E}" sibTransId="{FAC4648D-CFA1-4BF6-9100-053A8FB253A3}"/>
    <dgm:cxn modelId="{879FCC19-8521-40B8-95BF-5C9D3A0C3837}" type="presParOf" srcId="{6DA51121-0299-4842-9CCD-3EEBB0811A9B}" destId="{BD0AE265-A103-400F-AE3E-92B3A52F77AE}" srcOrd="0" destOrd="0" presId="urn:microsoft.com/office/officeart/2005/8/layout/vList6"/>
    <dgm:cxn modelId="{4620C731-C5D0-421A-8A7A-AD68AB7018F6}" type="presParOf" srcId="{BD0AE265-A103-400F-AE3E-92B3A52F77AE}" destId="{A4DE9CC9-61A4-470E-99FD-1A3D1289784D}" srcOrd="0" destOrd="0" presId="urn:microsoft.com/office/officeart/2005/8/layout/vList6"/>
    <dgm:cxn modelId="{89936BC1-0553-4324-AA36-0908635FE586}" type="presParOf" srcId="{BD0AE265-A103-400F-AE3E-92B3A52F77AE}" destId="{9B7930B0-A887-426E-AC6D-A43096690A58}" srcOrd="1" destOrd="0" presId="urn:microsoft.com/office/officeart/2005/8/layout/vList6"/>
    <dgm:cxn modelId="{09D9D714-C929-4CC1-AF36-CAD9A61E430C}" type="presParOf" srcId="{6DA51121-0299-4842-9CCD-3EEBB0811A9B}" destId="{AAB8AFA8-27C4-47ED-A3EF-233AEF45945A}" srcOrd="1" destOrd="0" presId="urn:microsoft.com/office/officeart/2005/8/layout/vList6"/>
    <dgm:cxn modelId="{383A04FC-31EB-4792-B907-CE0B77CB6DE8}" type="presParOf" srcId="{6DA51121-0299-4842-9CCD-3EEBB0811A9B}" destId="{9C89D84F-7D6B-48FE-9870-ECBD8D7C3E91}" srcOrd="2" destOrd="0" presId="urn:microsoft.com/office/officeart/2005/8/layout/vList6"/>
    <dgm:cxn modelId="{D6251C89-073B-475C-BF2B-43A437D467C5}" type="presParOf" srcId="{9C89D84F-7D6B-48FE-9870-ECBD8D7C3E91}" destId="{B71DEB08-9907-410A-AAFE-C6F845892ABC}" srcOrd="0" destOrd="0" presId="urn:microsoft.com/office/officeart/2005/8/layout/vList6"/>
    <dgm:cxn modelId="{A9D802C5-7EF9-4DDD-95DD-F201A0C0420F}" type="presParOf" srcId="{9C89D84F-7D6B-48FE-9870-ECBD8D7C3E91}" destId="{2E297DEC-8827-456F-B256-B94CB4165A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CF511-DAD5-4345-91BD-11DBB323CBE4}" type="doc">
      <dgm:prSet loTypeId="urn:microsoft.com/office/officeart/2005/8/layout/hProcess3" loCatId="process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s-EC"/>
        </a:p>
      </dgm:t>
    </dgm:pt>
    <dgm:pt modelId="{5404BABB-BAA4-4EBC-A10F-96C7FB02F23F}">
      <dgm:prSet custT="1"/>
      <dgm:spPr/>
      <dgm:t>
        <a:bodyPr/>
        <a:lstStyle/>
        <a:p>
          <a:pPr rtl="0"/>
          <a:r>
            <a:rPr lang="es-ES" sz="3200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hlinkClick xmlns:r="http://schemas.openxmlformats.org/officeDocument/2006/relationships" r:id="rId1" action="ppaction://hlinkpres?slideindex=1&amp;slidetitle="/>
            </a:rPr>
            <a:t>Selección de los árboles y apeado</a:t>
          </a:r>
          <a:endParaRPr lang="es-EC" sz="3200" b="1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F64A7D09-825C-40FF-96DA-044FE71FA816}" type="parTrans" cxnId="{11960FE8-5764-4B5B-B325-6FC9E7074D33}">
      <dgm:prSet/>
      <dgm:spPr/>
      <dgm:t>
        <a:bodyPr/>
        <a:lstStyle/>
        <a:p>
          <a:endParaRPr lang="es-EC"/>
        </a:p>
      </dgm:t>
    </dgm:pt>
    <dgm:pt modelId="{92CD6AAC-378F-4E1C-BEE0-AC41E6782FCB}" type="sibTrans" cxnId="{11960FE8-5764-4B5B-B325-6FC9E7074D33}">
      <dgm:prSet/>
      <dgm:spPr/>
      <dgm:t>
        <a:bodyPr/>
        <a:lstStyle/>
        <a:p>
          <a:endParaRPr lang="es-EC"/>
        </a:p>
      </dgm:t>
    </dgm:pt>
    <dgm:pt modelId="{B24BEF3E-BE97-40AB-A10E-08C96A3472D6}" type="pres">
      <dgm:prSet presAssocID="{707CF511-DAD5-4345-91BD-11DBB323CB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A8A6F7-3D35-4638-BE81-D9FCBFE1820B}" type="pres">
      <dgm:prSet presAssocID="{707CF511-DAD5-4345-91BD-11DBB323CBE4}" presName="dummy" presStyleCnt="0"/>
      <dgm:spPr/>
    </dgm:pt>
    <dgm:pt modelId="{186F5D90-EA2B-4BAF-A386-4FCF21D00210}" type="pres">
      <dgm:prSet presAssocID="{707CF511-DAD5-4345-91BD-11DBB323CBE4}" presName="linH" presStyleCnt="0"/>
      <dgm:spPr/>
    </dgm:pt>
    <dgm:pt modelId="{2B9CDC98-6CC5-44DD-8784-5864785BDDDC}" type="pres">
      <dgm:prSet presAssocID="{707CF511-DAD5-4345-91BD-11DBB323CBE4}" presName="padding1" presStyleCnt="0"/>
      <dgm:spPr/>
    </dgm:pt>
    <dgm:pt modelId="{39B44AA0-0C7A-4E3D-80EF-6EE3D3B6EE82}" type="pres">
      <dgm:prSet presAssocID="{5404BABB-BAA4-4EBC-A10F-96C7FB02F23F}" presName="linV" presStyleCnt="0"/>
      <dgm:spPr/>
    </dgm:pt>
    <dgm:pt modelId="{1E20153A-DAE1-4A88-AD85-6A6E17433F0C}" type="pres">
      <dgm:prSet presAssocID="{5404BABB-BAA4-4EBC-A10F-96C7FB02F23F}" presName="spVertical1" presStyleCnt="0"/>
      <dgm:spPr/>
    </dgm:pt>
    <dgm:pt modelId="{EC5556DA-517B-4B57-B2D0-7FE881039D6A}" type="pres">
      <dgm:prSet presAssocID="{5404BABB-BAA4-4EBC-A10F-96C7FB02F23F}" presName="parTx" presStyleLbl="revTx" presStyleIdx="0" presStyleCnt="1" custScaleY="122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AFB6D3-F208-4D17-8B0C-AF8D7232D241}" type="pres">
      <dgm:prSet presAssocID="{5404BABB-BAA4-4EBC-A10F-96C7FB02F23F}" presName="spVertical2" presStyleCnt="0"/>
      <dgm:spPr/>
    </dgm:pt>
    <dgm:pt modelId="{8281E96B-28D7-4D56-B625-BDC23F341AAB}" type="pres">
      <dgm:prSet presAssocID="{5404BABB-BAA4-4EBC-A10F-96C7FB02F23F}" presName="spVertical3" presStyleCnt="0"/>
      <dgm:spPr/>
    </dgm:pt>
    <dgm:pt modelId="{C79F3425-3A47-40BB-8C0B-F40FBCF022A3}" type="pres">
      <dgm:prSet presAssocID="{707CF511-DAD5-4345-91BD-11DBB323CBE4}" presName="padding2" presStyleCnt="0"/>
      <dgm:spPr/>
    </dgm:pt>
    <dgm:pt modelId="{40BFC35E-4DC8-488E-A36F-83A8F55D0A96}" type="pres">
      <dgm:prSet presAssocID="{707CF511-DAD5-4345-91BD-11DBB323CBE4}" presName="negArrow" presStyleCnt="0"/>
      <dgm:spPr/>
    </dgm:pt>
    <dgm:pt modelId="{59A42A3F-571D-4A74-B6E3-AD00585C25F9}" type="pres">
      <dgm:prSet presAssocID="{707CF511-DAD5-4345-91BD-11DBB323CBE4}" presName="backgroundArrow" presStyleLbl="node1" presStyleIdx="0" presStyleCnt="1" custScaleY="180020"/>
      <dgm:spPr/>
    </dgm:pt>
  </dgm:ptLst>
  <dgm:cxnLst>
    <dgm:cxn modelId="{11960FE8-5764-4B5B-B325-6FC9E7074D33}" srcId="{707CF511-DAD5-4345-91BD-11DBB323CBE4}" destId="{5404BABB-BAA4-4EBC-A10F-96C7FB02F23F}" srcOrd="0" destOrd="0" parTransId="{F64A7D09-825C-40FF-96DA-044FE71FA816}" sibTransId="{92CD6AAC-378F-4E1C-BEE0-AC41E6782FCB}"/>
    <dgm:cxn modelId="{276C720D-214E-47A5-A34F-A69F6F4F7C0F}" type="presOf" srcId="{707CF511-DAD5-4345-91BD-11DBB323CBE4}" destId="{B24BEF3E-BE97-40AB-A10E-08C96A3472D6}" srcOrd="0" destOrd="0" presId="urn:microsoft.com/office/officeart/2005/8/layout/hProcess3"/>
    <dgm:cxn modelId="{6A9F454D-8239-44F7-8209-9F3F526FE130}" type="presOf" srcId="{5404BABB-BAA4-4EBC-A10F-96C7FB02F23F}" destId="{EC5556DA-517B-4B57-B2D0-7FE881039D6A}" srcOrd="0" destOrd="0" presId="urn:microsoft.com/office/officeart/2005/8/layout/hProcess3"/>
    <dgm:cxn modelId="{C4382BE6-BF5F-47B1-8F4A-0A2647ED7CEE}" type="presParOf" srcId="{B24BEF3E-BE97-40AB-A10E-08C96A3472D6}" destId="{FEA8A6F7-3D35-4638-BE81-D9FCBFE1820B}" srcOrd="0" destOrd="0" presId="urn:microsoft.com/office/officeart/2005/8/layout/hProcess3"/>
    <dgm:cxn modelId="{0EF11F73-B9CA-47C6-8920-5E9C8BF90243}" type="presParOf" srcId="{B24BEF3E-BE97-40AB-A10E-08C96A3472D6}" destId="{186F5D90-EA2B-4BAF-A386-4FCF21D00210}" srcOrd="1" destOrd="0" presId="urn:microsoft.com/office/officeart/2005/8/layout/hProcess3"/>
    <dgm:cxn modelId="{6D1F7247-A349-4452-B00D-FE8B787C1963}" type="presParOf" srcId="{186F5D90-EA2B-4BAF-A386-4FCF21D00210}" destId="{2B9CDC98-6CC5-44DD-8784-5864785BDDDC}" srcOrd="0" destOrd="0" presId="urn:microsoft.com/office/officeart/2005/8/layout/hProcess3"/>
    <dgm:cxn modelId="{3ABD32DF-FBC8-4F70-8B07-B945D53663B7}" type="presParOf" srcId="{186F5D90-EA2B-4BAF-A386-4FCF21D00210}" destId="{39B44AA0-0C7A-4E3D-80EF-6EE3D3B6EE82}" srcOrd="1" destOrd="0" presId="urn:microsoft.com/office/officeart/2005/8/layout/hProcess3"/>
    <dgm:cxn modelId="{D31268E5-3F6F-4B31-B7B9-70718335A1A6}" type="presParOf" srcId="{39B44AA0-0C7A-4E3D-80EF-6EE3D3B6EE82}" destId="{1E20153A-DAE1-4A88-AD85-6A6E17433F0C}" srcOrd="0" destOrd="0" presId="urn:microsoft.com/office/officeart/2005/8/layout/hProcess3"/>
    <dgm:cxn modelId="{13D68152-4310-4D84-BE75-F9656D77C8BC}" type="presParOf" srcId="{39B44AA0-0C7A-4E3D-80EF-6EE3D3B6EE82}" destId="{EC5556DA-517B-4B57-B2D0-7FE881039D6A}" srcOrd="1" destOrd="0" presId="urn:microsoft.com/office/officeart/2005/8/layout/hProcess3"/>
    <dgm:cxn modelId="{921C279D-0AB6-41ED-B010-23DC7E8AC81A}" type="presParOf" srcId="{39B44AA0-0C7A-4E3D-80EF-6EE3D3B6EE82}" destId="{81AFB6D3-F208-4D17-8B0C-AF8D7232D241}" srcOrd="2" destOrd="0" presId="urn:microsoft.com/office/officeart/2005/8/layout/hProcess3"/>
    <dgm:cxn modelId="{9E89339A-4A28-46F1-8D61-0B5465BD728B}" type="presParOf" srcId="{39B44AA0-0C7A-4E3D-80EF-6EE3D3B6EE82}" destId="{8281E96B-28D7-4D56-B625-BDC23F341AAB}" srcOrd="3" destOrd="0" presId="urn:microsoft.com/office/officeart/2005/8/layout/hProcess3"/>
    <dgm:cxn modelId="{1B298E54-6154-422A-B814-906BC63E7F8E}" type="presParOf" srcId="{186F5D90-EA2B-4BAF-A386-4FCF21D00210}" destId="{C79F3425-3A47-40BB-8C0B-F40FBCF022A3}" srcOrd="2" destOrd="0" presId="urn:microsoft.com/office/officeart/2005/8/layout/hProcess3"/>
    <dgm:cxn modelId="{62A7CD0B-601A-42BC-A813-370396E09DA1}" type="presParOf" srcId="{186F5D90-EA2B-4BAF-A386-4FCF21D00210}" destId="{40BFC35E-4DC8-488E-A36F-83A8F55D0A96}" srcOrd="3" destOrd="0" presId="urn:microsoft.com/office/officeart/2005/8/layout/hProcess3"/>
    <dgm:cxn modelId="{9C5E8A30-EBA4-4A3A-ACE6-75A4BE69C903}" type="presParOf" srcId="{186F5D90-EA2B-4BAF-A386-4FCF21D00210}" destId="{59A42A3F-571D-4A74-B6E3-AD00585C25F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D353C3-AC69-4105-9594-CD59B87E0594}" type="doc">
      <dgm:prSet loTypeId="urn:microsoft.com/office/officeart/2005/8/layout/vList2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3BFA8F51-D98A-4D9D-B389-CB8936A93195}">
      <dgm:prSet custT="1"/>
      <dgm:spPr>
        <a:solidFill>
          <a:schemeClr val="accent5">
            <a:lumMod val="50000"/>
            <a:lumOff val="50000"/>
            <a:alpha val="90000"/>
          </a:schemeClr>
        </a:solidFill>
      </dgm:spPr>
      <dgm:t>
        <a:bodyPr/>
        <a:lstStyle/>
        <a:p>
          <a:pPr algn="ctr" rtl="0"/>
          <a:r>
            <a:rPr lang="es-EC" sz="3200" b="1" dirty="0" smtClean="0">
              <a:hlinkClick xmlns:r="http://schemas.openxmlformats.org/officeDocument/2006/relationships" r:id="rId1" action="ppaction://hlinkpres?slideindex=1&amp;slidetitle="/>
            </a:rPr>
            <a:t>Corta y extracción de las trozas </a:t>
          </a:r>
          <a:endParaRPr lang="es-EC" sz="3200" dirty="0"/>
        </a:p>
      </dgm:t>
    </dgm:pt>
    <dgm:pt modelId="{38138FE5-98CB-4FCC-B39D-EDAB2ECDAA4B}" type="parTrans" cxnId="{B77D750A-C020-4AAC-8D74-C2C08E64B016}">
      <dgm:prSet/>
      <dgm:spPr/>
      <dgm:t>
        <a:bodyPr/>
        <a:lstStyle/>
        <a:p>
          <a:endParaRPr lang="es-EC"/>
        </a:p>
      </dgm:t>
    </dgm:pt>
    <dgm:pt modelId="{D0A563B8-F7A8-45CB-9D71-5604525E9C83}" type="sibTrans" cxnId="{B77D750A-C020-4AAC-8D74-C2C08E64B016}">
      <dgm:prSet/>
      <dgm:spPr/>
      <dgm:t>
        <a:bodyPr/>
        <a:lstStyle/>
        <a:p>
          <a:endParaRPr lang="es-EC"/>
        </a:p>
      </dgm:t>
    </dgm:pt>
    <dgm:pt modelId="{F69C1371-5E1D-49EE-9895-4E9F40D43BAC}" type="pres">
      <dgm:prSet presAssocID="{79D353C3-AC69-4105-9594-CD59B87E05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FAAFC7-ABE7-4D9C-B89D-71743D54DC02}" type="pres">
      <dgm:prSet presAssocID="{3BFA8F51-D98A-4D9D-B389-CB8936A93195}" presName="parentText" presStyleLbl="node1" presStyleIdx="0" presStyleCnt="1" custScaleX="100000" custScaleY="414975" custLinFactNeighborY="94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7D750A-C020-4AAC-8D74-C2C08E64B016}" srcId="{79D353C3-AC69-4105-9594-CD59B87E0594}" destId="{3BFA8F51-D98A-4D9D-B389-CB8936A93195}" srcOrd="0" destOrd="0" parTransId="{38138FE5-98CB-4FCC-B39D-EDAB2ECDAA4B}" sibTransId="{D0A563B8-F7A8-45CB-9D71-5604525E9C83}"/>
    <dgm:cxn modelId="{03B08A82-1A39-45A0-93B8-01FE9606B302}" type="presOf" srcId="{3BFA8F51-D98A-4D9D-B389-CB8936A93195}" destId="{FAFAAFC7-ABE7-4D9C-B89D-71743D54DC02}" srcOrd="0" destOrd="0" presId="urn:microsoft.com/office/officeart/2005/8/layout/vList2"/>
    <dgm:cxn modelId="{A614F0B8-5D72-4AE3-8A6C-9F145DC15536}" type="presOf" srcId="{79D353C3-AC69-4105-9594-CD59B87E0594}" destId="{F69C1371-5E1D-49EE-9895-4E9F40D43BAC}" srcOrd="0" destOrd="0" presId="urn:microsoft.com/office/officeart/2005/8/layout/vList2"/>
    <dgm:cxn modelId="{72674F3E-BBDF-4EA5-8ECB-5513B7AAF345}" type="presParOf" srcId="{F69C1371-5E1D-49EE-9895-4E9F40D43BAC}" destId="{FAFAAFC7-ABE7-4D9C-B89D-71743D54DC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73A030-4106-4ADB-897F-BAFBED8F5A1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FF77E59-892E-48FD-B8AE-0CC9314B0BCE}">
      <dgm:prSet custT="1"/>
      <dgm:spPr/>
      <dgm:t>
        <a:bodyPr/>
        <a:lstStyle/>
        <a:p>
          <a:pPr rtl="0"/>
          <a:r>
            <a:rPr lang="es-EC" sz="3200" dirty="0" smtClean="0">
              <a:hlinkClick xmlns:r="http://schemas.openxmlformats.org/officeDocument/2006/relationships" r:id="rId1" action="ppaction://hlinkpres?slideindex=1&amp;slidetitle="/>
            </a:rPr>
            <a:t>Obtención y preparación de las probetas de duramen y albura </a:t>
          </a:r>
          <a:endParaRPr lang="es-EC" sz="3200" dirty="0"/>
        </a:p>
      </dgm:t>
    </dgm:pt>
    <dgm:pt modelId="{32131B26-12E1-41B0-9B84-BADB2FEBE567}" type="parTrans" cxnId="{35CFDA59-1C1C-483E-B49B-4206867EEEC6}">
      <dgm:prSet/>
      <dgm:spPr/>
      <dgm:t>
        <a:bodyPr/>
        <a:lstStyle/>
        <a:p>
          <a:endParaRPr lang="es-EC"/>
        </a:p>
      </dgm:t>
    </dgm:pt>
    <dgm:pt modelId="{FB3CE026-5E30-419E-B759-0FCFA628585F}" type="sibTrans" cxnId="{35CFDA59-1C1C-483E-B49B-4206867EEEC6}">
      <dgm:prSet/>
      <dgm:spPr/>
      <dgm:t>
        <a:bodyPr/>
        <a:lstStyle/>
        <a:p>
          <a:endParaRPr lang="es-EC"/>
        </a:p>
      </dgm:t>
    </dgm:pt>
    <dgm:pt modelId="{93D105CD-0120-44FE-ACA3-094E84B0C97D}" type="pres">
      <dgm:prSet presAssocID="{BC73A030-4106-4ADB-897F-BAFBED8F5A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5C69B98-E566-424D-BB8C-A2A7689F4375}" type="pres">
      <dgm:prSet presAssocID="{CFF77E59-892E-48FD-B8AE-0CC9314B0BCE}" presName="parentText" presStyleLbl="node1" presStyleIdx="0" presStyleCnt="1" custScaleY="37529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CFDA59-1C1C-483E-B49B-4206867EEEC6}" srcId="{BC73A030-4106-4ADB-897F-BAFBED8F5A1B}" destId="{CFF77E59-892E-48FD-B8AE-0CC9314B0BCE}" srcOrd="0" destOrd="0" parTransId="{32131B26-12E1-41B0-9B84-BADB2FEBE567}" sibTransId="{FB3CE026-5E30-419E-B759-0FCFA628585F}"/>
    <dgm:cxn modelId="{F42EF61F-23DC-4075-9CCF-EA48C811C0FA}" type="presOf" srcId="{CFF77E59-892E-48FD-B8AE-0CC9314B0BCE}" destId="{95C69B98-E566-424D-BB8C-A2A7689F4375}" srcOrd="0" destOrd="0" presId="urn:microsoft.com/office/officeart/2005/8/layout/vList2"/>
    <dgm:cxn modelId="{703D4351-9238-415A-8AB7-4B5E91E7985B}" type="presOf" srcId="{BC73A030-4106-4ADB-897F-BAFBED8F5A1B}" destId="{93D105CD-0120-44FE-ACA3-094E84B0C97D}" srcOrd="0" destOrd="0" presId="urn:microsoft.com/office/officeart/2005/8/layout/vList2"/>
    <dgm:cxn modelId="{5AE70B19-BF7A-47B4-AE98-BFDF31EF8533}" type="presParOf" srcId="{93D105CD-0120-44FE-ACA3-094E84B0C97D}" destId="{95C69B98-E566-424D-BB8C-A2A7689F43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4E841F-6131-4B4B-A644-D7E97A290C88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84032391-065B-47ED-8297-59029B516424}">
      <dgm:prSet custT="1"/>
      <dgm:spPr/>
      <dgm:t>
        <a:bodyPr/>
        <a:lstStyle/>
        <a:p>
          <a:pPr rtl="0"/>
          <a:r>
            <a:rPr lang="es-EC" sz="3200" dirty="0" smtClean="0">
              <a:solidFill>
                <a:schemeClr val="accent5">
                  <a:lumMod val="10000"/>
                  <a:lumOff val="90000"/>
                </a:schemeClr>
              </a:solidFill>
              <a:hlinkClick xmlns:r="http://schemas.openxmlformats.org/officeDocument/2006/relationships" r:id="rId1" action="ppaction://hlinkpres?slideindex=1&amp;slidetitle="/>
            </a:rPr>
            <a:t>Establecimiento del cementerio</a:t>
          </a:r>
          <a:r>
            <a:rPr lang="es-EC" sz="1600" dirty="0" smtClean="0">
              <a:solidFill>
                <a:schemeClr val="accent5">
                  <a:lumMod val="10000"/>
                  <a:lumOff val="90000"/>
                </a:schemeClr>
              </a:solidFill>
              <a:hlinkClick xmlns:r="http://schemas.openxmlformats.org/officeDocument/2006/relationships" r:id="rId1" action="ppaction://hlinkpres?slideindex=1&amp;slidetitle="/>
            </a:rPr>
            <a:t> </a:t>
          </a:r>
          <a:endParaRPr lang="es-EC" sz="1600" dirty="0">
            <a:solidFill>
              <a:schemeClr val="accent5">
                <a:lumMod val="10000"/>
                <a:lumOff val="90000"/>
              </a:schemeClr>
            </a:solidFill>
          </a:endParaRPr>
        </a:p>
      </dgm:t>
    </dgm:pt>
    <dgm:pt modelId="{7053F3D7-5B05-47CE-B335-AF17E3AA402C}" type="parTrans" cxnId="{52615C82-3941-43EB-8251-C5473E17BDD7}">
      <dgm:prSet/>
      <dgm:spPr/>
      <dgm:t>
        <a:bodyPr/>
        <a:lstStyle/>
        <a:p>
          <a:endParaRPr lang="es-EC"/>
        </a:p>
      </dgm:t>
    </dgm:pt>
    <dgm:pt modelId="{79D051C1-CEDC-41DC-8852-CC490652E221}" type="sibTrans" cxnId="{52615C82-3941-43EB-8251-C5473E17BDD7}">
      <dgm:prSet/>
      <dgm:spPr/>
      <dgm:t>
        <a:bodyPr/>
        <a:lstStyle/>
        <a:p>
          <a:endParaRPr lang="es-EC"/>
        </a:p>
      </dgm:t>
    </dgm:pt>
    <dgm:pt modelId="{FA2656B4-1B79-4CE5-89A2-095C2985B74D}" type="pres">
      <dgm:prSet presAssocID="{924E841F-6131-4B4B-A644-D7E97A290C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B8AD74-03F8-43CD-BFF4-C973FC21AFDE}" type="pres">
      <dgm:prSet presAssocID="{84032391-065B-47ED-8297-59029B516424}" presName="parentText" presStyleLbl="node1" presStyleIdx="0" presStyleCnt="1" custScaleY="3057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36ABE2-A9A3-4D0E-9A13-FC4FDB1D1C53}" type="presOf" srcId="{84032391-065B-47ED-8297-59029B516424}" destId="{A7B8AD74-03F8-43CD-BFF4-C973FC21AFDE}" srcOrd="0" destOrd="0" presId="urn:microsoft.com/office/officeart/2005/8/layout/vList2"/>
    <dgm:cxn modelId="{52615C82-3941-43EB-8251-C5473E17BDD7}" srcId="{924E841F-6131-4B4B-A644-D7E97A290C88}" destId="{84032391-065B-47ED-8297-59029B516424}" srcOrd="0" destOrd="0" parTransId="{7053F3D7-5B05-47CE-B335-AF17E3AA402C}" sibTransId="{79D051C1-CEDC-41DC-8852-CC490652E221}"/>
    <dgm:cxn modelId="{DCBB063B-EAC8-47CF-AF2F-128070EAB613}" type="presOf" srcId="{924E841F-6131-4B4B-A644-D7E97A290C88}" destId="{FA2656B4-1B79-4CE5-89A2-095C2985B74D}" srcOrd="0" destOrd="0" presId="urn:microsoft.com/office/officeart/2005/8/layout/vList2"/>
    <dgm:cxn modelId="{3145B3D8-AD91-43B1-AF04-AEE66C1EAF7A}" type="presParOf" srcId="{FA2656B4-1B79-4CE5-89A2-095C2985B74D}" destId="{A7B8AD74-03F8-43CD-BFF4-C973FC21AF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588EA8-B858-4332-9E64-34EC6E5A684F}" type="doc">
      <dgm:prSet loTypeId="urn:microsoft.com/office/officeart/2005/8/layout/vList2" loCatId="list" qsTypeId="urn:microsoft.com/office/officeart/2005/8/quickstyle/3d3" qsCatId="3D" csTypeId="urn:microsoft.com/office/officeart/2005/8/colors/accent4_4" csCatId="accent4"/>
      <dgm:spPr/>
      <dgm:t>
        <a:bodyPr/>
        <a:lstStyle/>
        <a:p>
          <a:endParaRPr lang="es-EC"/>
        </a:p>
      </dgm:t>
    </dgm:pt>
    <dgm:pt modelId="{C65585A4-E376-4211-8437-A3C4E85694FA}">
      <dgm:prSet custT="1"/>
      <dgm:spPr/>
      <dgm:t>
        <a:bodyPr/>
        <a:lstStyle/>
        <a:p>
          <a:pPr rtl="0"/>
          <a:r>
            <a:rPr lang="es-EC" sz="3200" dirty="0" smtClean="0"/>
            <a:t>Contenido de humedad </a:t>
          </a:r>
          <a:endParaRPr lang="es-EC" sz="3200" dirty="0"/>
        </a:p>
      </dgm:t>
    </dgm:pt>
    <dgm:pt modelId="{021A5CB4-6B41-4346-B98D-C0D631622875}" type="parTrans" cxnId="{D126E7BE-18D8-4CD9-8C43-EC7A904D7CDC}">
      <dgm:prSet/>
      <dgm:spPr/>
      <dgm:t>
        <a:bodyPr/>
        <a:lstStyle/>
        <a:p>
          <a:endParaRPr lang="es-EC"/>
        </a:p>
      </dgm:t>
    </dgm:pt>
    <dgm:pt modelId="{D5D0827A-0CC5-410E-BE84-DE4136D69355}" type="sibTrans" cxnId="{D126E7BE-18D8-4CD9-8C43-EC7A904D7CDC}">
      <dgm:prSet/>
      <dgm:spPr/>
      <dgm:t>
        <a:bodyPr/>
        <a:lstStyle/>
        <a:p>
          <a:endParaRPr lang="es-EC"/>
        </a:p>
      </dgm:t>
    </dgm:pt>
    <dgm:pt modelId="{C6CC3297-4FF5-44A2-A75D-67921C09B694}" type="pres">
      <dgm:prSet presAssocID="{BB588EA8-B858-4332-9E64-34EC6E5A6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2D1950-FA5E-4C4F-AA76-2A8FB99039CB}" type="pres">
      <dgm:prSet presAssocID="{C65585A4-E376-4211-8437-A3C4E85694FA}" presName="parentText" presStyleLbl="node1" presStyleIdx="0" presStyleCnt="1" custLinFactNeighborX="16399" custLinFactNeighborY="251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50926E-96D5-4F92-BA3C-013771F5EBCA}" type="presOf" srcId="{C65585A4-E376-4211-8437-A3C4E85694FA}" destId="{6C2D1950-FA5E-4C4F-AA76-2A8FB99039CB}" srcOrd="0" destOrd="0" presId="urn:microsoft.com/office/officeart/2005/8/layout/vList2"/>
    <dgm:cxn modelId="{2A9BEB68-A0DF-442D-8837-0DB537047F94}" type="presOf" srcId="{BB588EA8-B858-4332-9E64-34EC6E5A684F}" destId="{C6CC3297-4FF5-44A2-A75D-67921C09B694}" srcOrd="0" destOrd="0" presId="urn:microsoft.com/office/officeart/2005/8/layout/vList2"/>
    <dgm:cxn modelId="{D126E7BE-18D8-4CD9-8C43-EC7A904D7CDC}" srcId="{BB588EA8-B858-4332-9E64-34EC6E5A684F}" destId="{C65585A4-E376-4211-8437-A3C4E85694FA}" srcOrd="0" destOrd="0" parTransId="{021A5CB4-6B41-4346-B98D-C0D631622875}" sibTransId="{D5D0827A-0CC5-410E-BE84-DE4136D69355}"/>
    <dgm:cxn modelId="{780B58F1-0E25-4CE5-8D7F-856323E8AC9A}" type="presParOf" srcId="{C6CC3297-4FF5-44A2-A75D-67921C09B694}" destId="{6C2D1950-FA5E-4C4F-AA76-2A8FB99039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B31838-BE6C-445D-9C87-C8B65DAEDE4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F9D3B59C-CACA-4612-A734-C5A5B90C58D8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3200" b="1" i="1" smtClean="0">
                        <a:latin typeface="Cambria Math"/>
                      </a:rPr>
                      <m:t>𝑪𝑯</m:t>
                    </m:r>
                    <m:r>
                      <a:rPr lang="es-EC" sz="3200" b="1" i="1" smtClean="0">
                        <a:latin typeface="Cambria Math"/>
                      </a:rPr>
                      <m:t>%=</m:t>
                    </m:r>
                    <m:f>
                      <m:fPr>
                        <m:ctrlPr>
                          <a:rPr lang="es-EC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sz="3200" b="1" i="1">
                            <a:latin typeface="Cambria Math"/>
                          </a:rPr>
                          <m:t>𝐏𝐯</m:t>
                        </m:r>
                        <m:r>
                          <a:rPr lang="es-EC" sz="3200" b="1" i="1">
                            <a:latin typeface="Cambria Math"/>
                          </a:rPr>
                          <m:t>−</m:t>
                        </m:r>
                        <m:r>
                          <a:rPr lang="es-EC" sz="3200" b="1" i="1">
                            <a:latin typeface="Cambria Math"/>
                          </a:rPr>
                          <m:t>𝐏𝐬𝐡</m:t>
                        </m:r>
                      </m:num>
                      <m:den>
                        <m:r>
                          <a:rPr lang="es-EC" sz="3200" b="1" i="1">
                            <a:latin typeface="Cambria Math"/>
                          </a:rPr>
                          <m:t>𝐏𝐬𝐡</m:t>
                        </m:r>
                      </m:den>
                    </m:f>
                    <m:r>
                      <a:rPr lang="es-EC" sz="3200" b="1" i="1">
                        <a:latin typeface="Cambria Math"/>
                      </a:rPr>
                      <m:t>𝒙</m:t>
                    </m:r>
                    <m:r>
                      <a:rPr lang="es-EC" sz="3200" b="1" i="1">
                        <a:latin typeface="Cambria Math"/>
                      </a:rPr>
                      <m:t>𝟏𝟎𝟎</m:t>
                    </m:r>
                  </m:oMath>
                </m:oMathPara>
              </a14:m>
              <a:endParaRPr lang="es-EC" sz="3200" dirty="0"/>
            </a:p>
          </dgm:t>
        </dgm:pt>
      </mc:Choice>
      <mc:Fallback xmlns="">
        <dgm:pt modelId="{F9D3B59C-CACA-4612-A734-C5A5B90C58D8}">
          <dgm:prSet custT="1"/>
          <dgm:spPr/>
          <dgm:t>
            <a:bodyPr/>
            <a:lstStyle/>
            <a:p>
              <a:pPr rtl="0"/>
              <a:r>
                <a:rPr lang="es-EC" sz="3200" b="1" i="0" smtClean="0">
                  <a:latin typeface="Cambria Math"/>
                </a:rPr>
                <a:t>𝑪𝑯%=</a:t>
              </a:r>
              <a:r>
                <a:rPr lang="es-EC" sz="3200" i="0">
                  <a:latin typeface="Cambria Math"/>
                </a:rPr>
                <a:t>(</a:t>
              </a:r>
              <a:r>
                <a:rPr lang="es-EC" sz="3200" b="1" i="0">
                  <a:latin typeface="Cambria Math"/>
                </a:rPr>
                <a:t>𝐏𝐯−𝐏𝐬𝐡)/𝐏𝐬𝐡 𝒙𝟏𝟎</a:t>
              </a:r>
              <a:r>
                <a:rPr lang="es-EC" sz="3200" b="1" i="0" smtClean="0">
                  <a:latin typeface="Cambria Math"/>
                </a:rPr>
                <a:t>𝟎</a:t>
              </a:r>
              <a:endParaRPr lang="es-EC" sz="3200" dirty="0"/>
            </a:p>
          </dgm:t>
        </dgm:pt>
      </mc:Fallback>
    </mc:AlternateContent>
    <dgm:pt modelId="{3E52B7F9-4DE3-485E-B2B3-63CABF0CEE58}" type="parTrans" cxnId="{BA88E9AB-1F4D-4252-B5F2-CC0716C8EFF6}">
      <dgm:prSet/>
      <dgm:spPr/>
      <dgm:t>
        <a:bodyPr/>
        <a:lstStyle/>
        <a:p>
          <a:endParaRPr lang="es-EC"/>
        </a:p>
      </dgm:t>
    </dgm:pt>
    <dgm:pt modelId="{0B1C1A7B-9A03-461F-9022-CAA0D34C11FB}" type="sibTrans" cxnId="{BA88E9AB-1F4D-4252-B5F2-CC0716C8EFF6}">
      <dgm:prSet/>
      <dgm:spPr/>
      <dgm:t>
        <a:bodyPr/>
        <a:lstStyle/>
        <a:p>
          <a:endParaRPr lang="es-EC"/>
        </a:p>
      </dgm:t>
    </dgm:pt>
    <dgm:pt modelId="{FF344F8F-A21D-44DE-A230-7E2A3C748991}" type="pres">
      <dgm:prSet presAssocID="{8DB31838-BE6C-445D-9C87-C8B65DAEDE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D1DC56B-5EB3-4826-AB0F-1AA502DB7833}" type="pres">
      <dgm:prSet presAssocID="{F9D3B59C-CACA-4612-A734-C5A5B90C58D8}" presName="parentText" presStyleLbl="node1" presStyleIdx="0" presStyleCnt="1" custLinFactNeighborX="-22606" custLinFactNeighborY="2856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88E9AB-1F4D-4252-B5F2-CC0716C8EFF6}" srcId="{8DB31838-BE6C-445D-9C87-C8B65DAEDE4D}" destId="{F9D3B59C-CACA-4612-A734-C5A5B90C58D8}" srcOrd="0" destOrd="0" parTransId="{3E52B7F9-4DE3-485E-B2B3-63CABF0CEE58}" sibTransId="{0B1C1A7B-9A03-461F-9022-CAA0D34C11FB}"/>
    <dgm:cxn modelId="{A5EB40CF-164C-43B4-80E3-AEFBE700F806}" type="presOf" srcId="{F9D3B59C-CACA-4612-A734-C5A5B90C58D8}" destId="{ED1DC56B-5EB3-4826-AB0F-1AA502DB7833}" srcOrd="0" destOrd="0" presId="urn:microsoft.com/office/officeart/2005/8/layout/vList2"/>
    <dgm:cxn modelId="{382C6FD1-6700-4FE8-9FF6-BE25CBB34BEE}" type="presOf" srcId="{8DB31838-BE6C-445D-9C87-C8B65DAEDE4D}" destId="{FF344F8F-A21D-44DE-A230-7E2A3C748991}" srcOrd="0" destOrd="0" presId="urn:microsoft.com/office/officeart/2005/8/layout/vList2"/>
    <dgm:cxn modelId="{7F835328-FE2D-485F-998B-D04A3103B893}" type="presParOf" srcId="{FF344F8F-A21D-44DE-A230-7E2A3C748991}" destId="{ED1DC56B-5EB3-4826-AB0F-1AA502DB78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FADCC-26F1-4B5A-9983-BF472857C017}">
      <dsp:nvSpPr>
        <dsp:cNvPr id="0" name=""/>
        <dsp:cNvSpPr/>
      </dsp:nvSpPr>
      <dsp:spPr>
        <a:xfrm>
          <a:off x="0" y="250"/>
          <a:ext cx="2846091" cy="1185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Volumen de las probetas</a:t>
          </a:r>
          <a:endParaRPr lang="es-EC" sz="3200" kern="1200" dirty="0"/>
        </a:p>
      </dsp:txBody>
      <dsp:txXfrm>
        <a:off x="57891" y="58141"/>
        <a:ext cx="2730309" cy="10701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6D43-54D6-482B-9792-FE8DEA532A12}">
      <dsp:nvSpPr>
        <dsp:cNvPr id="0" name=""/>
        <dsp:cNvSpPr/>
      </dsp:nvSpPr>
      <dsp:spPr>
        <a:xfrm>
          <a:off x="0" y="41879"/>
          <a:ext cx="2082560" cy="1313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s-EC" sz="3200" i="1" kern="1200" smtClean="0">
                        <a:latin typeface="Cambria Math"/>
                      </a:rPr>
                    </m:ctrlPr>
                  </m:sSubPr>
                  <m:e>
                    <m:r>
                      <a:rPr lang="es-EC" sz="3200" b="1" i="1" kern="1200">
                        <a:latin typeface="Cambria Math"/>
                      </a:rPr>
                      <m:t>𝐃</m:t>
                    </m:r>
                  </m:e>
                  <m:sub>
                    <m:r>
                      <a:rPr lang="es-EC" sz="3200" b="1" i="1" kern="1200">
                        <a:latin typeface="Cambria Math"/>
                      </a:rPr>
                      <m:t>𝐛</m:t>
                    </m:r>
                  </m:sub>
                </m:sSub>
                <m:r>
                  <a:rPr lang="es-EC" sz="3200" b="1" kern="1200">
                    <a:latin typeface="Cambria Math"/>
                  </a:rPr>
                  <m:t>=</m:t>
                </m:r>
                <m:f>
                  <m:fPr>
                    <m:ctrlPr>
                      <a:rPr lang="es-EC" sz="3200" i="1" kern="1200">
                        <a:latin typeface="Cambria Math"/>
                      </a:rPr>
                    </m:ctrlPr>
                  </m:fPr>
                  <m:num>
                    <m:sSub>
                      <m:sSubPr>
                        <m:ctrlPr>
                          <a:rPr lang="es-EC" sz="3200" i="1" kern="1200">
                            <a:latin typeface="Cambria Math"/>
                          </a:rPr>
                        </m:ctrlPr>
                      </m:sSubPr>
                      <m:e>
                        <m:r>
                          <a:rPr lang="es-EC" sz="3200" b="1" i="1" kern="120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s-EC" sz="3200" b="1" i="1" kern="1200">
                            <a:latin typeface="Cambria Math"/>
                          </a:rPr>
                          <m:t>𝐎</m:t>
                        </m:r>
                      </m:sub>
                    </m:sSub>
                  </m:num>
                  <m:den>
                    <m:sSub>
                      <m:sSubPr>
                        <m:ctrlPr>
                          <a:rPr lang="es-EC" sz="3200" i="1" kern="1200">
                            <a:latin typeface="Cambria Math"/>
                          </a:rPr>
                        </m:ctrlPr>
                      </m:sSubPr>
                      <m:e>
                        <m:r>
                          <a:rPr lang="es-EC" sz="3200" b="1" i="1" kern="1200">
                            <a:latin typeface="Cambria Math"/>
                          </a:rPr>
                          <m:t>𝐕</m:t>
                        </m:r>
                      </m:e>
                      <m:sub>
                        <m:r>
                          <a:rPr lang="es-EC" sz="3200" b="1" i="1" kern="1200">
                            <a:latin typeface="Cambria Math"/>
                          </a:rPr>
                          <m:t>𝐕</m:t>
                        </m:r>
                      </m:sub>
                    </m:sSub>
                  </m:den>
                </m:f>
              </m:oMath>
            </m:oMathPara>
          </a14:m>
          <a:endParaRPr lang="es-EC" sz="3200" kern="1200" dirty="0"/>
        </a:p>
      </dsp:txBody>
      <dsp:txXfrm>
        <a:off x="64113" y="105992"/>
        <a:ext cx="1954334" cy="1185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C0694-8D72-4664-93D2-1C5E028403DE}">
      <dsp:nvSpPr>
        <dsp:cNvPr id="0" name=""/>
        <dsp:cNvSpPr/>
      </dsp:nvSpPr>
      <dsp:spPr>
        <a:xfrm>
          <a:off x="99040" y="914208"/>
          <a:ext cx="4461627" cy="3339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Evaluar el proceso de degradación de las maderas de </a:t>
          </a:r>
          <a:r>
            <a:rPr lang="es-EC" sz="3200" i="1" kern="1200" dirty="0" smtClean="0"/>
            <a:t>Carapa </a:t>
          </a:r>
          <a:r>
            <a:rPr lang="es-EC" sz="3200" i="1" kern="1200" dirty="0" err="1" smtClean="0"/>
            <a:t>amorphocarpa</a:t>
          </a:r>
          <a:r>
            <a:rPr lang="es-EC" sz="3200" i="1" kern="1200" dirty="0" smtClean="0"/>
            <a:t> </a:t>
          </a:r>
          <a:r>
            <a:rPr lang="es-EC" sz="3200" kern="1200" dirty="0" smtClean="0"/>
            <a:t>W. Palacios y </a:t>
          </a:r>
          <a:r>
            <a:rPr lang="es-EC" sz="3200" i="1" kern="1200" dirty="0" err="1" smtClean="0"/>
            <a:t>Alnus</a:t>
          </a:r>
          <a:r>
            <a:rPr lang="es-EC" sz="3200" i="1" kern="1200" dirty="0" smtClean="0"/>
            <a:t> </a:t>
          </a:r>
          <a:r>
            <a:rPr lang="es-EC" sz="3200" i="1" kern="1200" dirty="0" err="1" smtClean="0"/>
            <a:t>nepalensis</a:t>
          </a:r>
          <a:r>
            <a:rPr lang="es-EC" sz="3200" kern="1200" dirty="0" smtClean="0"/>
            <a:t> D. Don.|</a:t>
          </a:r>
          <a:endParaRPr lang="es-EC" sz="3200" kern="1200" dirty="0"/>
        </a:p>
      </dsp:txBody>
      <dsp:txXfrm>
        <a:off x="262051" y="1077219"/>
        <a:ext cx="4135605" cy="3013265"/>
      </dsp:txXfrm>
    </dsp:sp>
    <dsp:sp modelId="{4AFFB519-9BF1-48D0-88F1-0F19D4A6C65E}">
      <dsp:nvSpPr>
        <dsp:cNvPr id="0" name=""/>
        <dsp:cNvSpPr/>
      </dsp:nvSpPr>
      <dsp:spPr>
        <a:xfrm rot="20691203">
          <a:off x="4518684" y="1664209"/>
          <a:ext cx="24170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04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2038-77FA-4AF3-A978-78D2FA17E54D}">
      <dsp:nvSpPr>
        <dsp:cNvPr id="0" name=""/>
        <dsp:cNvSpPr/>
      </dsp:nvSpPr>
      <dsp:spPr>
        <a:xfrm>
          <a:off x="6806758" y="228367"/>
          <a:ext cx="4311742" cy="11200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Calcular la pérdida de peso en las probetas.</a:t>
          </a:r>
          <a:endParaRPr lang="es-EC" sz="3200" kern="1200" dirty="0"/>
        </a:p>
      </dsp:txBody>
      <dsp:txXfrm>
        <a:off x="6861435" y="283044"/>
        <a:ext cx="4202388" cy="1010712"/>
      </dsp:txXfrm>
    </dsp:sp>
    <dsp:sp modelId="{DD110397-76BA-41CD-A559-50D213C86C23}">
      <dsp:nvSpPr>
        <dsp:cNvPr id="0" name=""/>
        <dsp:cNvSpPr/>
      </dsp:nvSpPr>
      <dsp:spPr>
        <a:xfrm rot="1038130">
          <a:off x="4502457" y="3661357"/>
          <a:ext cx="25728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281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8A89A-023D-44F5-A140-EFA36CD4FF97}">
      <dsp:nvSpPr>
        <dsp:cNvPr id="0" name=""/>
        <dsp:cNvSpPr/>
      </dsp:nvSpPr>
      <dsp:spPr>
        <a:xfrm>
          <a:off x="7017058" y="3994479"/>
          <a:ext cx="4311742" cy="14420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Clasificar las dos especies según su durabilidad natural.</a:t>
          </a:r>
          <a:endParaRPr lang="es-EC" sz="3200" kern="1200" dirty="0"/>
        </a:p>
      </dsp:txBody>
      <dsp:txXfrm>
        <a:off x="7087454" y="4064875"/>
        <a:ext cx="4170950" cy="1301282"/>
      </dsp:txXfrm>
    </dsp:sp>
    <dsp:sp modelId="{9A3CCCA9-DED9-4CDD-95BF-55D9A6695597}">
      <dsp:nvSpPr>
        <dsp:cNvPr id="0" name=""/>
        <dsp:cNvSpPr/>
      </dsp:nvSpPr>
      <dsp:spPr>
        <a:xfrm rot="166656">
          <a:off x="4559257" y="2750267"/>
          <a:ext cx="2401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138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1156F-4D3A-40FD-8171-F8828584C693}">
      <dsp:nvSpPr>
        <dsp:cNvPr id="0" name=""/>
        <dsp:cNvSpPr/>
      </dsp:nvSpPr>
      <dsp:spPr>
        <a:xfrm>
          <a:off x="6959233" y="2082428"/>
          <a:ext cx="4311775" cy="16612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Comparar la degradación de las dos especies forestales.</a:t>
          </a:r>
          <a:endParaRPr lang="es-EC" sz="3200" kern="1200" dirty="0"/>
        </a:p>
      </dsp:txBody>
      <dsp:txXfrm>
        <a:off x="7040328" y="2163523"/>
        <a:ext cx="4149585" cy="1499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930B0-A887-426E-AC6D-A43096690A58}">
      <dsp:nvSpPr>
        <dsp:cNvPr id="0" name=""/>
        <dsp:cNvSpPr/>
      </dsp:nvSpPr>
      <dsp:spPr>
        <a:xfrm>
          <a:off x="4389119" y="451"/>
          <a:ext cx="6583680" cy="1761695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b="0" kern="1200" dirty="0" smtClean="0"/>
            <a:t>La durabilidad natural de las maderas de las dos especies es similar.</a:t>
          </a:r>
          <a:endParaRPr lang="es-EC" sz="3200" kern="1200" dirty="0"/>
        </a:p>
      </dsp:txBody>
      <dsp:txXfrm>
        <a:off x="4389119" y="220663"/>
        <a:ext cx="5923044" cy="1321271"/>
      </dsp:txXfrm>
    </dsp:sp>
    <dsp:sp modelId="{A4DE9CC9-61A4-470E-99FD-1A3D1289784D}">
      <dsp:nvSpPr>
        <dsp:cNvPr id="0" name=""/>
        <dsp:cNvSpPr/>
      </dsp:nvSpPr>
      <dsp:spPr>
        <a:xfrm>
          <a:off x="0" y="451"/>
          <a:ext cx="4389120" cy="1761695"/>
        </a:xfrm>
        <a:prstGeom prst="roundRect">
          <a:avLst/>
        </a:prstGeom>
        <a:solidFill>
          <a:schemeClr val="accent3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200" kern="1200" dirty="0" smtClean="0"/>
            <a:t>Hipótesis nula</a:t>
          </a:r>
          <a:endParaRPr lang="es-EC" sz="5200" kern="1200" dirty="0"/>
        </a:p>
      </dsp:txBody>
      <dsp:txXfrm>
        <a:off x="85999" y="86450"/>
        <a:ext cx="4217122" cy="1589697"/>
      </dsp:txXfrm>
    </dsp:sp>
    <dsp:sp modelId="{2E297DEC-8827-456F-B256-B94CB4165AC5}">
      <dsp:nvSpPr>
        <dsp:cNvPr id="0" name=""/>
        <dsp:cNvSpPr/>
      </dsp:nvSpPr>
      <dsp:spPr>
        <a:xfrm>
          <a:off x="4389119" y="1938316"/>
          <a:ext cx="6583680" cy="17616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b="0" kern="1200" dirty="0" smtClean="0"/>
            <a:t>La durabilidad natural de las maderas de las especies es diferente.</a:t>
          </a:r>
          <a:endParaRPr lang="es-EC" sz="3200" kern="1200" dirty="0"/>
        </a:p>
      </dsp:txBody>
      <dsp:txXfrm>
        <a:off x="4389119" y="2158528"/>
        <a:ext cx="5923044" cy="1321271"/>
      </dsp:txXfrm>
    </dsp:sp>
    <dsp:sp modelId="{B71DEB08-9907-410A-AAFE-C6F845892ABC}">
      <dsp:nvSpPr>
        <dsp:cNvPr id="0" name=""/>
        <dsp:cNvSpPr/>
      </dsp:nvSpPr>
      <dsp:spPr>
        <a:xfrm>
          <a:off x="0" y="1938316"/>
          <a:ext cx="4389120" cy="1761695"/>
        </a:xfrm>
        <a:prstGeom prst="roundRect">
          <a:avLst/>
        </a:prstGeom>
        <a:solidFill>
          <a:schemeClr val="bg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200" kern="1200" dirty="0" smtClean="0"/>
            <a:t>Hipótesis alterna </a:t>
          </a:r>
          <a:endParaRPr lang="es-EC" sz="5200" kern="1200" dirty="0"/>
        </a:p>
      </dsp:txBody>
      <dsp:txXfrm>
        <a:off x="85999" y="2024315"/>
        <a:ext cx="4217122" cy="1589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42A3F-571D-4A74-B6E3-AD00585C25F9}">
      <dsp:nvSpPr>
        <dsp:cNvPr id="0" name=""/>
        <dsp:cNvSpPr/>
      </dsp:nvSpPr>
      <dsp:spPr>
        <a:xfrm>
          <a:off x="4638" y="0"/>
          <a:ext cx="4743250" cy="1581150"/>
        </a:xfrm>
        <a:prstGeom prst="rightArrow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5556DA-517B-4B57-B2D0-7FE881039D6A}">
      <dsp:nvSpPr>
        <dsp:cNvPr id="0" name=""/>
        <dsp:cNvSpPr/>
      </dsp:nvSpPr>
      <dsp:spPr>
        <a:xfrm>
          <a:off x="388312" y="355793"/>
          <a:ext cx="3965060" cy="868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hlinkClick xmlns:r="http://schemas.openxmlformats.org/officeDocument/2006/relationships" r:id="rId1" action="ppaction://hlinkpres?slideindex=1&amp;slidetitle="/>
            </a:rPr>
            <a:t>Selección de los árboles y apeado</a:t>
          </a:r>
          <a:endParaRPr lang="es-EC" sz="3200" b="1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388312" y="355793"/>
        <a:ext cx="3965060" cy="868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AAFC7-ABE7-4D9C-B89D-71743D54DC02}">
      <dsp:nvSpPr>
        <dsp:cNvPr id="0" name=""/>
        <dsp:cNvSpPr/>
      </dsp:nvSpPr>
      <dsp:spPr>
        <a:xfrm>
          <a:off x="0" y="16912"/>
          <a:ext cx="3600400" cy="1430887"/>
        </a:xfrm>
        <a:prstGeom prst="roundRect">
          <a:avLst/>
        </a:prstGeom>
        <a:solidFill>
          <a:schemeClr val="accent5">
            <a:lumMod val="50000"/>
            <a:lumOff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hlinkClick xmlns:r="http://schemas.openxmlformats.org/officeDocument/2006/relationships" r:id="rId1" action="ppaction://hlinkpres?slideindex=1&amp;slidetitle="/>
            </a:rPr>
            <a:t>Corta y extracción de las trozas </a:t>
          </a:r>
          <a:endParaRPr lang="es-EC" sz="3200" kern="1200" dirty="0"/>
        </a:p>
      </dsp:txBody>
      <dsp:txXfrm>
        <a:off x="69850" y="86762"/>
        <a:ext cx="3460700" cy="1291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69B98-E566-424D-BB8C-A2A7689F4375}">
      <dsp:nvSpPr>
        <dsp:cNvPr id="0" name=""/>
        <dsp:cNvSpPr/>
      </dsp:nvSpPr>
      <dsp:spPr>
        <a:xfrm>
          <a:off x="0" y="631"/>
          <a:ext cx="6334100" cy="1292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hlinkClick xmlns:r="http://schemas.openxmlformats.org/officeDocument/2006/relationships" r:id="rId1" action="ppaction://hlinkpres?slideindex=1&amp;slidetitle="/>
            </a:rPr>
            <a:t>Obtención y preparación de las probetas de duramen y albura </a:t>
          </a:r>
          <a:endParaRPr lang="es-EC" sz="3200" kern="1200" dirty="0"/>
        </a:p>
      </dsp:txBody>
      <dsp:txXfrm>
        <a:off x="63109" y="63740"/>
        <a:ext cx="6207882" cy="1166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8AD74-03F8-43CD-BFF4-C973FC21AFDE}">
      <dsp:nvSpPr>
        <dsp:cNvPr id="0" name=""/>
        <dsp:cNvSpPr/>
      </dsp:nvSpPr>
      <dsp:spPr>
        <a:xfrm>
          <a:off x="0" y="142360"/>
          <a:ext cx="3524250" cy="105413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accent5">
                  <a:lumMod val="10000"/>
                  <a:lumOff val="90000"/>
                </a:schemeClr>
              </a:solidFill>
              <a:hlinkClick xmlns:r="http://schemas.openxmlformats.org/officeDocument/2006/relationships" r:id="rId1" action="ppaction://hlinkpres?slideindex=1&amp;slidetitle="/>
            </a:rPr>
            <a:t>Establecimiento del cementerio</a:t>
          </a:r>
          <a:r>
            <a:rPr lang="es-EC" sz="1600" kern="1200" dirty="0" smtClean="0">
              <a:solidFill>
                <a:schemeClr val="accent5">
                  <a:lumMod val="10000"/>
                  <a:lumOff val="90000"/>
                </a:schemeClr>
              </a:solidFill>
              <a:hlinkClick xmlns:r="http://schemas.openxmlformats.org/officeDocument/2006/relationships" r:id="rId1" action="ppaction://hlinkpres?slideindex=1&amp;slidetitle="/>
            </a:rPr>
            <a:t> </a:t>
          </a:r>
          <a:endParaRPr lang="es-EC" sz="1600" kern="1200" dirty="0">
            <a:solidFill>
              <a:schemeClr val="accent5">
                <a:lumMod val="10000"/>
                <a:lumOff val="90000"/>
              </a:schemeClr>
            </a:solidFill>
          </a:endParaRPr>
        </a:p>
      </dsp:txBody>
      <dsp:txXfrm>
        <a:off x="51459" y="193819"/>
        <a:ext cx="3421332" cy="951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D1950-FA5E-4C4F-AA76-2A8FB99039CB}">
      <dsp:nvSpPr>
        <dsp:cNvPr id="0" name=""/>
        <dsp:cNvSpPr/>
      </dsp:nvSpPr>
      <dsp:spPr>
        <a:xfrm>
          <a:off x="0" y="449"/>
          <a:ext cx="2952328" cy="1007662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Contenido de humedad </a:t>
          </a:r>
          <a:endParaRPr lang="es-EC" sz="3200" kern="1200" dirty="0"/>
        </a:p>
      </dsp:txBody>
      <dsp:txXfrm>
        <a:off x="49190" y="49639"/>
        <a:ext cx="2853948" cy="9092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DC56B-5EB3-4826-AB0F-1AA502DB7833}">
      <dsp:nvSpPr>
        <dsp:cNvPr id="0" name=""/>
        <dsp:cNvSpPr/>
      </dsp:nvSpPr>
      <dsp:spPr>
        <a:xfrm>
          <a:off x="0" y="313182"/>
          <a:ext cx="5096644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3200" b="1" i="1" kern="1200" smtClean="0">
                    <a:latin typeface="Cambria Math"/>
                  </a:rPr>
                  <m:t>𝑪𝑯</m:t>
                </m:r>
                <m:r>
                  <a:rPr lang="es-EC" sz="3200" b="1" i="1" kern="1200" smtClean="0">
                    <a:latin typeface="Cambria Math"/>
                  </a:rPr>
                  <m:t>%=</m:t>
                </m:r>
                <m:f>
                  <m:fPr>
                    <m:ctrlPr>
                      <a:rPr lang="es-EC" sz="3200" i="1" kern="1200">
                        <a:latin typeface="Cambria Math"/>
                      </a:rPr>
                    </m:ctrlPr>
                  </m:fPr>
                  <m:num>
                    <m:r>
                      <a:rPr lang="es-EC" sz="3200" b="1" i="1" kern="1200">
                        <a:latin typeface="Cambria Math"/>
                      </a:rPr>
                      <m:t>𝐏𝐯</m:t>
                    </m:r>
                    <m:r>
                      <a:rPr lang="es-EC" sz="3200" b="1" i="1" kern="1200">
                        <a:latin typeface="Cambria Math"/>
                      </a:rPr>
                      <m:t>−</m:t>
                    </m:r>
                    <m:r>
                      <a:rPr lang="es-EC" sz="3200" b="1" i="1" kern="1200">
                        <a:latin typeface="Cambria Math"/>
                      </a:rPr>
                      <m:t>𝐏𝐬𝐡</m:t>
                    </m:r>
                  </m:num>
                  <m:den>
                    <m:r>
                      <a:rPr lang="es-EC" sz="3200" b="1" i="1" kern="1200">
                        <a:latin typeface="Cambria Math"/>
                      </a:rPr>
                      <m:t>𝐏𝐬𝐡</m:t>
                    </m:r>
                  </m:den>
                </m:f>
                <m:r>
                  <a:rPr lang="es-EC" sz="3200" b="1" i="1" kern="1200">
                    <a:latin typeface="Cambria Math"/>
                  </a:rPr>
                  <m:t>𝒙</m:t>
                </m:r>
                <m:r>
                  <a:rPr lang="es-EC" sz="3200" b="1" i="1" kern="1200">
                    <a:latin typeface="Cambria Math"/>
                  </a:rPr>
                  <m:t>𝟏𝟎𝟎</m:t>
                </m:r>
              </m:oMath>
            </m:oMathPara>
          </a14:m>
          <a:endParaRPr lang="es-EC" sz="3200" kern="1200" dirty="0"/>
        </a:p>
      </dsp:txBody>
      <dsp:txXfrm>
        <a:off x="76105" y="389287"/>
        <a:ext cx="4944434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A8EE-C395-436A-9DB2-C6ECECAFF8E7}" type="datetimeFigureOut">
              <a:rPr lang="es-EC" smtClean="0"/>
              <a:t>13/04/2017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68941-BE1B-440A-B892-02CA2D0C05E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194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r="5223"/>
          <a:stretch>
            <a:fillRect/>
          </a:stretch>
        </p:blipFill>
        <p:spPr bwMode="auto">
          <a:xfrm>
            <a:off x="0" y="26989"/>
            <a:ext cx="12192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9697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n-US" noProof="0" smtClean="0"/>
              <a:t>Haga clic para modificar el estilo de título del patrón</a:t>
            </a:r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527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n-US" noProof="0" smtClean="0"/>
              <a:t>Haga clic para modificar el estilo de subtítulo del patrón</a:t>
            </a:r>
            <a:endParaRPr lang="en-US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0294-0650-49E0-8D8E-B33765BC478F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88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DEF75-445B-4DD7-8C5C-0E6D6942E141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849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0260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0260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31E1-50F0-40CE-9D4D-E1C51DAB3C70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40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3700463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61AA-374C-4150-8E85-D33887C2EAAE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3281-8745-47B5-B252-2D05CF06CE22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23B60-FF5D-4F51-873F-69F25DA6ACDE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8898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CF3F-2E58-4E9A-ACFA-B088E766E78F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63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8CEBE-FBD3-4B96-98FD-65D5B22A297E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77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B9745-A935-49D1-AAB8-CC5E7B28A7BB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3902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B0C5-103C-4063-8A75-606B82103311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6545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474F-8E92-47CB-9695-2190543D490B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8528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A128-1F6F-473B-B597-0EB141526BB9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98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0D794-78A5-431B-B7A3-73AF50A9F1DD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453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gs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5185"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0"/>
            <a:ext cx="12192000" cy="3124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18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E2FE20-B394-4A42-B0CB-696BA24E0F2E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13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lnus%20color.pptx" TargetMode="External"/><Relationship Id="rId2" Type="http://schemas.openxmlformats.org/officeDocument/2006/relationships/hyperlink" Target="Carapa%20color.ppt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9.xml"/><Relationship Id="rId18" Type="http://schemas.openxmlformats.org/officeDocument/2006/relationships/diagramQuickStyle" Target="../diagrams/quickStyle10.xml"/><Relationship Id="rId26" Type="http://schemas.openxmlformats.org/officeDocument/2006/relationships/diagramData" Target="../diagrams/data19.xml"/><Relationship Id="rId3" Type="http://schemas.openxmlformats.org/officeDocument/2006/relationships/diagramLayout" Target="../diagrams/layout8.xml"/><Relationship Id="rId21" Type="http://schemas.openxmlformats.org/officeDocument/2006/relationships/diagramData" Target="../diagrams/data12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Layout" Target="../diagrams/layout10.xml"/><Relationship Id="rId25" Type="http://schemas.microsoft.com/office/2007/relationships/diagramDrawing" Target="../diagrams/drawing11.xml"/><Relationship Id="rId2" Type="http://schemas.openxmlformats.org/officeDocument/2006/relationships/diagramData" Target="../diagrams/data8.xml"/><Relationship Id="rId16" Type="http://schemas.openxmlformats.org/officeDocument/2006/relationships/diagramData" Target="../diagrams/data11.xml"/><Relationship Id="rId20" Type="http://schemas.microsoft.com/office/2007/relationships/diagramDrawing" Target="../diagrams/drawing10.xml"/><Relationship Id="rId29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Colors" Target="../diagrams/colors11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9.xml"/><Relationship Id="rId23" Type="http://schemas.openxmlformats.org/officeDocument/2006/relationships/diagramQuickStyle" Target="../diagrams/quickStyle11.xml"/><Relationship Id="rId28" Type="http://schemas.openxmlformats.org/officeDocument/2006/relationships/diagramQuickStyle" Target="../diagrams/quickStyle11.xml"/><Relationship Id="rId10" Type="http://schemas.openxmlformats.org/officeDocument/2006/relationships/diagramColors" Target="../diagrams/colors9.xml"/><Relationship Id="rId19" Type="http://schemas.openxmlformats.org/officeDocument/2006/relationships/diagramColors" Target="../diagrams/colors10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9.xml"/><Relationship Id="rId22" Type="http://schemas.openxmlformats.org/officeDocument/2006/relationships/diagramLayout" Target="../diagrams/layout11.xml"/><Relationship Id="rId27" Type="http://schemas.openxmlformats.org/officeDocument/2006/relationships/diagramLayout" Target="../diagrams/layout11.xml"/><Relationship Id="rId3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Respaldos_2017-03-22\trabajo de titulacion II\fotos\WP_20161121_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8406" r="8772" b="53909"/>
          <a:stretch/>
        </p:blipFill>
        <p:spPr bwMode="auto">
          <a:xfrm rot="16200000">
            <a:off x="-394853" y="394848"/>
            <a:ext cx="6858001" cy="606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ego Ruiz\Downloads\WP_20151029_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5187" b="3287"/>
          <a:stretch/>
        </p:blipFill>
        <p:spPr bwMode="auto">
          <a:xfrm>
            <a:off x="6068292" y="-2"/>
            <a:ext cx="6123708" cy="68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66750" y="0"/>
            <a:ext cx="10801350" cy="1447800"/>
          </a:xfrm>
        </p:spPr>
        <p:txBody>
          <a:bodyPr/>
          <a:lstStyle/>
          <a:p>
            <a:pPr algn="ctr"/>
            <a:r>
              <a:rPr lang="es-EC" sz="4800" b="1" dirty="0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Universidad Técnica del Norte</a:t>
            </a:r>
            <a:endParaRPr lang="es-EC" sz="4800" b="1" dirty="0">
              <a:ln>
                <a:solidFill>
                  <a:schemeClr val="accent5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242" y="2708548"/>
            <a:ext cx="11468100" cy="2777852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s-EC" b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DETERMINACIÓN DE LA DURABILIDAD NATURAL DE LA MADERA DE </a:t>
            </a:r>
            <a:r>
              <a:rPr lang="es-EC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Carapa </a:t>
            </a:r>
            <a:r>
              <a:rPr lang="es-EC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amorphocarpa</a:t>
            </a:r>
            <a:r>
              <a:rPr lang="es-EC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Palacios </a:t>
            </a:r>
            <a:r>
              <a:rPr lang="es-EC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C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Alnus</a:t>
            </a:r>
            <a:r>
              <a:rPr lang="es-EC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i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nepalensis</a:t>
            </a:r>
            <a:r>
              <a:rPr lang="es-EC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D. Don.</a:t>
            </a:r>
          </a:p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872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4120"/>
              </p:ext>
            </p:extLst>
          </p:nvPr>
        </p:nvGraphicFramePr>
        <p:xfrm>
          <a:off x="266700" y="495298"/>
          <a:ext cx="11772900" cy="6038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6565"/>
                <a:gridCol w="2352206"/>
                <a:gridCol w="2043327"/>
                <a:gridCol w="2280926"/>
                <a:gridCol w="2779876"/>
              </a:tblGrid>
              <a:tr h="10064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>
                          <a:effectLst/>
                        </a:rPr>
                        <a:t>Tratamiento 1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>
                          <a:effectLst/>
                        </a:rPr>
                        <a:t> 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>
                          <a:effectLst/>
                        </a:rPr>
                        <a:t>Tratamiento 2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064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>
                          <a:effectLst/>
                        </a:rPr>
                        <a:t>P1</a:t>
                      </a:r>
                      <a:endParaRPr lang="es-EC" sz="3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P10</a:t>
                      </a:r>
                      <a:endParaRPr lang="es-EC" sz="3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P3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P11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064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P8</a:t>
                      </a:r>
                      <a:endParaRPr lang="es-EC" sz="3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P13</a:t>
                      </a:r>
                      <a:endParaRPr lang="es-EC" sz="3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P6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P15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064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>
                          <a:effectLst/>
                        </a:rPr>
                        <a:t>Tratamiento 3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>
                          <a:effectLst/>
                        </a:rPr>
                        <a:t>Tratamiento </a:t>
                      </a:r>
                      <a:r>
                        <a:rPr lang="es-EC" sz="3600" u="none" strike="noStrike" dirty="0" smtClean="0">
                          <a:effectLst/>
                        </a:rPr>
                        <a:t>4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064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P2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P9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P4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P12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064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>
                          <a:effectLst/>
                        </a:rPr>
                        <a:t>P7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P14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 smtClean="0">
                          <a:effectLst/>
                        </a:rPr>
                        <a:t>P5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3600" u="none" strike="noStrike" dirty="0">
                          <a:effectLst/>
                        </a:rPr>
                        <a:t>P16</a:t>
                      </a:r>
                      <a:endParaRPr lang="es-EC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875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183880" cy="1051560"/>
          </a:xfrm>
        </p:spPr>
        <p:txBody>
          <a:bodyPr>
            <a:noAutofit/>
          </a:bodyPr>
          <a:lstStyle/>
          <a:p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Clasificar las especies según su durabilidad natural.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14268"/>
              </p:ext>
            </p:extLst>
          </p:nvPr>
        </p:nvGraphicFramePr>
        <p:xfrm>
          <a:off x="133351" y="1554880"/>
          <a:ext cx="11810999" cy="4557678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669274"/>
                <a:gridCol w="3614758"/>
                <a:gridCol w="3759522"/>
                <a:gridCol w="1767445"/>
              </a:tblGrid>
              <a:tr h="10168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Promedio de pérdida de peso (%)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Promedio de peso residual (%)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 smtClean="0">
                          <a:effectLst/>
                        </a:rPr>
                        <a:t>Grado de resistencia</a:t>
                      </a:r>
                      <a:endParaRPr lang="es-EC" sz="2400" b="1" dirty="0" smtClean="0">
                        <a:effectLst/>
                        <a:latin typeface="Times New Roman"/>
                        <a:ea typeface="Garamond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Clase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66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0-10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90-100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Altamente resistente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A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66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11-24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76-89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Resistente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B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1212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25-44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56-75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Moderadamente resistente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C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66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45 o mas 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55 o mas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No resistente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D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29352" y="6488668"/>
            <a:ext cx="2980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(</a:t>
            </a:r>
            <a:r>
              <a:rPr lang="es-EC" dirty="0">
                <a:solidFill>
                  <a:schemeClr val="bg1"/>
                </a:solidFill>
              </a:rPr>
              <a:t>González &amp; </a:t>
            </a:r>
            <a:r>
              <a:rPr lang="es-EC" dirty="0" err="1">
                <a:solidFill>
                  <a:schemeClr val="bg1"/>
                </a:solidFill>
              </a:rPr>
              <a:t>Yataco</a:t>
            </a:r>
            <a:r>
              <a:rPr lang="es-EC" dirty="0">
                <a:solidFill>
                  <a:schemeClr val="bg1"/>
                </a:solidFill>
              </a:rPr>
              <a:t>, 2011).</a:t>
            </a:r>
          </a:p>
        </p:txBody>
      </p:sp>
    </p:spTree>
    <p:extLst>
      <p:ext uri="{BB962C8B-B14F-4D97-AF65-F5344CB8AC3E}">
        <p14:creationId xmlns:p14="http://schemas.microsoft.com/office/powerpoint/2010/main" val="2043329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4950" y="548680"/>
            <a:ext cx="9505950" cy="1051560"/>
          </a:xfrm>
        </p:spPr>
        <p:txBody>
          <a:bodyPr>
            <a:noAutofit/>
          </a:bodyPr>
          <a:lstStyle/>
          <a:p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Evaluación del cambio de la propiedad organoléptica (Color</a:t>
            </a:r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).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194" name="Picture 2" descr="C:\Users\Diego Ruiz\Downloads\WP_20161008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825"/>
            <a:ext cx="10325100" cy="457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76747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40515"/>
              </p:ext>
            </p:extLst>
          </p:nvPr>
        </p:nvGraphicFramePr>
        <p:xfrm>
          <a:off x="933451" y="343876"/>
          <a:ext cx="10134598" cy="6333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872"/>
                <a:gridCol w="1286728"/>
                <a:gridCol w="739869"/>
                <a:gridCol w="1286728"/>
                <a:gridCol w="1093720"/>
                <a:gridCol w="611197"/>
                <a:gridCol w="1212742"/>
                <a:gridCol w="1212742"/>
              </a:tblGrid>
              <a:tr h="904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C</a:t>
                      </a:r>
                      <a:r>
                        <a:rPr lang="es-EC" sz="2400" dirty="0" smtClean="0">
                          <a:effectLst/>
                          <a:latin typeface="+mj-lt"/>
                        </a:rPr>
                        <a:t>.V</a:t>
                      </a:r>
                      <a:r>
                        <a:rPr lang="es-EC" sz="2400" dirty="0">
                          <a:effectLst/>
                          <a:latin typeface="+mj-lt"/>
                        </a:rPr>
                        <a:t>.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SC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gl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CM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F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F</a:t>
                      </a:r>
                      <a:r>
                        <a:rPr lang="es-EC" sz="2400">
                          <a:effectLst/>
                          <a:latin typeface="+mj-lt"/>
                          <a:sym typeface="Symbol"/>
                        </a:rPr>
                        <a:t></a:t>
                      </a:r>
                      <a:r>
                        <a:rPr lang="es-EC" sz="2400" baseline="-25000">
                          <a:effectLst/>
                          <a:latin typeface="+mj-lt"/>
                        </a:rPr>
                        <a:t>0.05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F</a:t>
                      </a:r>
                      <a:r>
                        <a:rPr lang="es-EC" sz="2400" dirty="0">
                          <a:effectLst/>
                          <a:latin typeface="+mj-lt"/>
                          <a:sym typeface="Symbol"/>
                        </a:rPr>
                        <a:t></a:t>
                      </a:r>
                      <a:r>
                        <a:rPr lang="es-EC" sz="2400" baseline="-25000" dirty="0" smtClean="0">
                          <a:effectLst/>
                          <a:latin typeface="+mj-lt"/>
                        </a:rPr>
                        <a:t>0.01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904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Tratamiento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171,78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3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57,26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6,87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**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4,75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9,33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904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Especie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148,78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148,78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17,85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**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3,49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5,95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904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Origen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6,98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1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6,98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0,84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baseline="30000" dirty="0" err="1">
                          <a:effectLst/>
                          <a:latin typeface="+mj-lt"/>
                        </a:rPr>
                        <a:t>ns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3,49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5,95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904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Especie*Origen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16,02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1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16,02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1,92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baseline="30000">
                          <a:effectLst/>
                          <a:latin typeface="+mj-lt"/>
                        </a:rPr>
                        <a:t>ns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3,49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</a:rPr>
                        <a:t>5,95</a:t>
                      </a:r>
                      <a:endParaRPr lang="es-EC" sz="2400" b="1" dirty="0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904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Error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100,00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12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8,33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04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Total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271,78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+mj-lt"/>
                        </a:rPr>
                        <a:t>15</a:t>
                      </a:r>
                      <a:endParaRPr lang="es-EC" sz="2400" b="1">
                        <a:effectLst/>
                        <a:latin typeface="+mj-lt"/>
                        <a:ea typeface="Garamond"/>
                      </a:endParaRPr>
                    </a:p>
                  </a:txBody>
                  <a:tcPr marL="44450" marR="44450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4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878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59582"/>
              </p:ext>
            </p:extLst>
          </p:nvPr>
        </p:nvGraphicFramePr>
        <p:xfrm>
          <a:off x="182468" y="1954996"/>
          <a:ext cx="11742822" cy="4545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240"/>
                <a:gridCol w="3718871"/>
                <a:gridCol w="4465711"/>
              </a:tblGrid>
              <a:tr h="1014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Nutrientes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Valor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Unidad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663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36,12</a:t>
                      </a:r>
                      <a:endParaRPr lang="es-EC" sz="240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ppm</a:t>
                      </a:r>
                      <a:endParaRPr lang="es-EC" sz="240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73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176,83</a:t>
                      </a:r>
                      <a:endParaRPr lang="es-EC" sz="2400" dirty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ppm</a:t>
                      </a:r>
                      <a:endParaRPr lang="es-EC" sz="2400" dirty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31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Mg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3,17</a:t>
                      </a:r>
                      <a:endParaRPr lang="es-EC" sz="2400" dirty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 err="1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meq</a:t>
                      </a:r>
                      <a:r>
                        <a:rPr lang="es-EC" sz="2400" dirty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/100ml</a:t>
                      </a:r>
                      <a:endParaRPr lang="es-EC" sz="2400" dirty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31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Mn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6,87</a:t>
                      </a:r>
                      <a:endParaRPr lang="es-EC" sz="240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ppm</a:t>
                      </a:r>
                      <a:endParaRPr lang="es-EC" sz="2400" dirty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31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pH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effectLst/>
                        </a:rPr>
                        <a:t>  7.25</a:t>
                      </a:r>
                      <a:endParaRPr lang="es-EC" sz="2400" dirty="0">
                        <a:solidFill>
                          <a:schemeClr val="bg2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084074" y="0"/>
            <a:ext cx="7094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RESULTADOS Y DISCUSIONES</a:t>
            </a:r>
            <a:endParaRPr lang="es-EC" sz="3200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567479" y="465587"/>
            <a:ext cx="10972800" cy="1143000"/>
          </a:xfrm>
        </p:spPr>
        <p:txBody>
          <a:bodyPr/>
          <a:lstStyle/>
          <a:p>
            <a:r>
              <a:rPr lang="es-EC" sz="4000" dirty="0" smtClean="0">
                <a:solidFill>
                  <a:schemeClr val="bg1"/>
                </a:solidFill>
              </a:rPr>
              <a:t>Análisis de suelo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24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9076"/>
              </p:ext>
            </p:extLst>
          </p:nvPr>
        </p:nvGraphicFramePr>
        <p:xfrm>
          <a:off x="288759" y="1708486"/>
          <a:ext cx="11574378" cy="4788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2870"/>
                <a:gridCol w="1578549"/>
                <a:gridCol w="1752981"/>
                <a:gridCol w="2279989"/>
                <a:gridCol w="2279989"/>
              </a:tblGrid>
              <a:tr h="957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Variables 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Julio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Agosto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Septiembre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Octubre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7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Temperatura media (°C)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17,70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17,50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17,80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16,90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7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Humedad  relativa (%)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81,00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85,00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80,00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76,00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7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Precipitación (mm)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48,00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124,70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66,90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30,90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57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Heliofanía (horas)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112,40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135,50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171,10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161,40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7 Título"/>
          <p:cNvSpPr>
            <a:spLocks noGrp="1"/>
          </p:cNvSpPr>
          <p:nvPr>
            <p:ph type="title"/>
          </p:nvPr>
        </p:nvSpPr>
        <p:spPr>
          <a:xfrm>
            <a:off x="567479" y="465587"/>
            <a:ext cx="10972800" cy="1143000"/>
          </a:xfrm>
        </p:spPr>
        <p:txBody>
          <a:bodyPr/>
          <a:lstStyle/>
          <a:p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DATOS </a:t>
            </a:r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CLIMATOLÓGICOS </a:t>
            </a:r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24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42452" y="73788"/>
            <a:ext cx="9689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PERDIDA DE PESO AL SEXTO MES</a:t>
            </a:r>
            <a:endParaRPr lang="es-EC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83989"/>
              </p:ext>
            </p:extLst>
          </p:nvPr>
        </p:nvGraphicFramePr>
        <p:xfrm>
          <a:off x="721894" y="1467854"/>
          <a:ext cx="10780294" cy="495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200"/>
                <a:gridCol w="3165897"/>
                <a:gridCol w="4365197"/>
              </a:tblGrid>
              <a:tr h="939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Especie</a:t>
                      </a:r>
                      <a:endParaRPr lang="es-EC" sz="2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Origen</a:t>
                      </a:r>
                      <a:endParaRPr lang="es-EC" sz="2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Pérdida de peso (%)</a:t>
                      </a:r>
                      <a:endParaRPr lang="es-EC" sz="2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</a:tr>
              <a:tr h="93991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Alnus</a:t>
                      </a:r>
                      <a:r>
                        <a:rPr lang="es-EC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C" sz="24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nepalensis</a:t>
                      </a:r>
                      <a:endParaRPr lang="es-EC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Duramen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28,32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86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Albura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27,60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991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i="1" dirty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Carapa </a:t>
                      </a:r>
                      <a:r>
                        <a:rPr lang="es-EC" sz="2400" i="1" dirty="0" err="1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amorphocarpa</a:t>
                      </a:r>
                      <a:endParaRPr lang="es-EC" sz="2400" i="1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Duramen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14,78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686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Albura</a:t>
                      </a:r>
                      <a:endParaRPr lang="es-EC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13,01</a:t>
                      </a:r>
                      <a:endParaRPr lang="es-EC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694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629661"/>
              </p:ext>
            </p:extLst>
          </p:nvPr>
        </p:nvGraphicFramePr>
        <p:xfrm>
          <a:off x="304800" y="1407190"/>
          <a:ext cx="11317704" cy="505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1715"/>
                <a:gridCol w="1667368"/>
                <a:gridCol w="1837032"/>
                <a:gridCol w="1983126"/>
                <a:gridCol w="2518463"/>
              </a:tblGrid>
              <a:tr h="13729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Especie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Pérdida</a:t>
                      </a:r>
                      <a:r>
                        <a:rPr lang="es-EC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de peso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Ensayo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Tiempo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de evaluación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Hongo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xilófago o condición </a:t>
                      </a:r>
                      <a:r>
                        <a:rPr lang="es-EC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edafo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s-EC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climatica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8206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Carapa </a:t>
                      </a:r>
                      <a:r>
                        <a:rPr lang="es-EC" sz="240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amorphocarpa</a:t>
                      </a:r>
                      <a:endParaRPr lang="es-EC" sz="240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s-ES" sz="24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(Ruiz</a:t>
                      </a:r>
                      <a:r>
                        <a:rPr lang="es-ES" sz="240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2017</a:t>
                      </a:r>
                      <a:r>
                        <a:rPr lang="es-ES" sz="24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 </a:t>
                      </a:r>
                      <a:endParaRPr lang="es-ES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Duramen 14,78%</a:t>
                      </a:r>
                    </a:p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Albura</a:t>
                      </a:r>
                    </a:p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13,01%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Cementerio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chemeClr val="tx2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3 meses</a:t>
                      </a:r>
                      <a:endParaRPr lang="es-EC" sz="2400" b="0" i="0" u="none" strike="noStrike" dirty="0">
                        <a:solidFill>
                          <a:schemeClr val="tx2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s-EC" sz="2400" u="none" strike="noStrike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&gt; 20 %</a:t>
                      </a:r>
                      <a:endParaRPr lang="es-EC" sz="2400" u="none" strike="noStrike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s-EC" sz="24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s-EC" sz="2400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u="none" strike="noStrike" baseline="0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&lt; 20° C</a:t>
                      </a:r>
                    </a:p>
                    <a:p>
                      <a:pPr algn="ctr" fontAlgn="b"/>
                      <a:r>
                        <a:rPr lang="es-EC" sz="2400" u="none" strike="noStrike" baseline="0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pH =7,5</a:t>
                      </a:r>
                    </a:p>
                    <a:p>
                      <a:pPr algn="ctr" fontAlgn="b"/>
                      <a:r>
                        <a:rPr lang="es-EC" sz="2400" u="none" strike="noStrike" baseline="0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s-EC" sz="2400" u="none" strike="noStrike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&gt; 30 ppm</a:t>
                      </a:r>
                      <a:r>
                        <a:rPr lang="es-EC" sz="2400" u="none" strike="noStrike" baseline="0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s-EC" sz="2400" u="none" strike="noStrike" dirty="0" smtClean="0">
                        <a:effectLst/>
                        <a:latin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781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Melia</a:t>
                      </a:r>
                      <a:r>
                        <a:rPr lang="es-EC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azedarach</a:t>
                      </a:r>
                      <a:r>
                        <a:rPr lang="es-EC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(Bobadilla et al., 2005)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49,57 %;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Pruebas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aceleradas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chemeClr val="tx2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6 meses </a:t>
                      </a:r>
                      <a:endParaRPr lang="es-EC" sz="2400" b="0" i="0" u="none" strike="noStrike" dirty="0">
                        <a:solidFill>
                          <a:schemeClr val="tx2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Laetiporus</a:t>
                      </a:r>
                      <a:r>
                        <a:rPr lang="es-EC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sulphureus</a:t>
                      </a:r>
                      <a:endParaRPr lang="es-EC" sz="2400" i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s-EC" sz="2400" u="none" strike="noStrike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27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Ocotea</a:t>
                      </a:r>
                      <a:r>
                        <a:rPr lang="es-EC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costulata</a:t>
                      </a:r>
                      <a:r>
                        <a:rPr lang="es-EC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Gonzalez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 Trujillo, s. f)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15,03 %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Pruebas</a:t>
                      </a:r>
                      <a:r>
                        <a:rPr lang="es-EC" sz="2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aceleradas </a:t>
                      </a:r>
                      <a:endParaRPr lang="es-EC" sz="2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chemeClr val="tx2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3 meses</a:t>
                      </a:r>
                      <a:endParaRPr lang="es-EC" sz="2400" b="0" i="0" u="none" strike="noStrike" dirty="0">
                        <a:solidFill>
                          <a:schemeClr val="tx2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Polyporu</a:t>
                      </a:r>
                      <a:r>
                        <a:rPr lang="es-EC" sz="2400" b="0" i="1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s-EC" sz="24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b="0" i="1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sanguineus</a:t>
                      </a:r>
                      <a:endParaRPr lang="es-EC" sz="24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183880" cy="1051560"/>
          </a:xfrm>
        </p:spPr>
        <p:txBody>
          <a:bodyPr/>
          <a:lstStyle/>
          <a:p>
            <a:pPr algn="ctr"/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DISCUSIÓN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010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5385"/>
              </p:ext>
            </p:extLst>
          </p:nvPr>
        </p:nvGraphicFramePr>
        <p:xfrm>
          <a:off x="192505" y="417195"/>
          <a:ext cx="11766884" cy="5682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1076"/>
                <a:gridCol w="2192391"/>
                <a:gridCol w="2303118"/>
                <a:gridCol w="1822426"/>
                <a:gridCol w="2237873"/>
              </a:tblGrid>
              <a:tr h="12675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Especie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Pérdida</a:t>
                      </a:r>
                      <a:r>
                        <a:rPr lang="es-EC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de peso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Ensayo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Tiempo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de evaluación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Hongo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Xilófago o condición </a:t>
                      </a:r>
                      <a:r>
                        <a:rPr lang="es-EC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edafo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s-EC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climatica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097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i="1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Alnus</a:t>
                      </a:r>
                      <a:r>
                        <a:rPr lang="es-ES" sz="2400" i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400" i="1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nepalensis</a:t>
                      </a:r>
                      <a:r>
                        <a:rPr lang="es-ES" sz="2400" i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40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(Ruiz, </a:t>
                      </a:r>
                      <a:r>
                        <a:rPr lang="es-ES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2016) </a:t>
                      </a:r>
                      <a:endParaRPr lang="es-ES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Duramen 28,33%</a:t>
                      </a:r>
                    </a:p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Albura  </a:t>
                      </a:r>
                    </a:p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27,61</a:t>
                      </a:r>
                      <a:r>
                        <a:rPr lang="es-EC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%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Cementerio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chemeClr val="tx2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6 meses</a:t>
                      </a:r>
                      <a:endParaRPr lang="es-EC" sz="2400" b="0" i="0" u="none" strike="noStrike" dirty="0">
                        <a:solidFill>
                          <a:schemeClr val="tx2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s-EC" sz="2400" u="none" strike="noStrike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&gt; 20</a:t>
                      </a:r>
                      <a:endParaRPr lang="es-EC" sz="2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s-EC" sz="2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Tem</a:t>
                      </a:r>
                      <a:r>
                        <a:rPr lang="es-EC" sz="2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u="none" strike="noStrike" baseline="0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&lt; 20° C</a:t>
                      </a:r>
                    </a:p>
                    <a:p>
                      <a:pPr algn="ctr" fontAlgn="b"/>
                      <a:r>
                        <a:rPr lang="es-EC" sz="2400" u="none" strike="noStrike" baseline="0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pH 7,5</a:t>
                      </a:r>
                    </a:p>
                    <a:p>
                      <a:pPr algn="ctr" fontAlgn="b"/>
                      <a:r>
                        <a:rPr lang="es-EC" sz="2400" u="none" strike="noStrike" baseline="0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s-EC" sz="2400" u="none" strike="noStrike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&gt; 30 ppm</a:t>
                      </a:r>
                      <a:r>
                        <a:rPr lang="es-EC" sz="2400" u="none" strike="noStrike" baseline="0" dirty="0" smtClean="0">
                          <a:effectLst/>
                          <a:latin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s-EC" sz="2400" u="none" strike="noStrike" dirty="0" smtClean="0">
                        <a:effectLst/>
                        <a:latin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s-EC" sz="2400" u="none" strike="noStrike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053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i="1" u="none" strike="noStrike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Alnus</a:t>
                      </a:r>
                      <a:r>
                        <a:rPr lang="es-EC" sz="2400" i="1" u="none" strike="noStrike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i="1" u="none" strike="noStrike" baseline="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acuminata</a:t>
                      </a:r>
                      <a:endParaRPr lang="es-EC" sz="2400" i="1" u="none" strike="noStrike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(Fuentes, 2011)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36,10 %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Pruebas aceleradas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chemeClr val="tx2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4 meses</a:t>
                      </a:r>
                      <a:endParaRPr lang="es-EC" sz="2400" b="0" i="0" u="none" strike="noStrike" dirty="0">
                        <a:solidFill>
                          <a:schemeClr val="tx2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Trametes</a:t>
                      </a:r>
                      <a:r>
                        <a:rPr lang="es-EC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versicolor</a:t>
                      </a:r>
                      <a:r>
                        <a:rPr lang="es-EC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C" sz="2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Phanerochaete</a:t>
                      </a:r>
                      <a:r>
                        <a:rPr lang="es-EC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chrysosporiumen</a:t>
                      </a:r>
                      <a:endParaRPr lang="es-EC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2205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58738"/>
            <a:ext cx="11277600" cy="1051560"/>
          </a:xfrm>
        </p:spPr>
        <p:txBody>
          <a:bodyPr>
            <a:noAutofit/>
          </a:bodyPr>
          <a:lstStyle/>
          <a:p>
            <a:pPr algn="ctr"/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COMPARACIÓN DE LA DEGRADACIÓN DE LAS DOS ESPECIES FORESTALES 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07576"/>
              </p:ext>
            </p:extLst>
          </p:nvPr>
        </p:nvGraphicFramePr>
        <p:xfrm>
          <a:off x="0" y="1389222"/>
          <a:ext cx="12191999" cy="573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022"/>
                <a:gridCol w="2310936"/>
                <a:gridCol w="2083482"/>
                <a:gridCol w="1357144"/>
                <a:gridCol w="1357144"/>
                <a:gridCol w="1357144"/>
                <a:gridCol w="2102127"/>
              </a:tblGrid>
              <a:tr h="49526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Origen</a:t>
                      </a:r>
                      <a:endParaRPr lang="es-EC" sz="20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Especie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Peso promedio de las probetas en los 25 cm bajo la línea de tierra (gr.)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Pérdida de peso de las medias</a:t>
                      </a:r>
                      <a:endParaRPr lang="es-EC" sz="20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Grado de resistencia (6 meses)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/>
                </a:tc>
              </a:tr>
              <a:tr h="16864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 meses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 meses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 meses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72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Duramen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Alnus nepalensis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52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16,26%</a:t>
                      </a:r>
                      <a:endParaRPr lang="es-EC" sz="2000" b="1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19,26%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28,33%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Moderadamente resistente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90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Albura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Alnus nepalensis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51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15,39%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16,52%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27,61%</a:t>
                      </a:r>
                      <a:endParaRPr lang="es-EC" sz="2000" b="1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Moderadamente resistente</a:t>
                      </a:r>
                      <a:endParaRPr lang="es-EC" sz="2000" b="1" dirty="0">
                        <a:solidFill>
                          <a:schemeClr val="accent5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2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Albura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Carapa amorphocarpa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11,58%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11,94%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13,01%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Resistente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  <a:tr h="872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Duramen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Carapa </a:t>
                      </a:r>
                      <a:r>
                        <a:rPr lang="es-EC" sz="2000" dirty="0" err="1">
                          <a:effectLst/>
                        </a:rPr>
                        <a:t>amorphocarpa</a:t>
                      </a:r>
                      <a:endParaRPr lang="es-EC" sz="20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96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7650" algn="l"/>
                          <a:tab pos="455930" algn="ctr"/>
                        </a:tabLst>
                      </a:pPr>
                      <a:r>
                        <a:rPr lang="es-EC" sz="2000">
                          <a:effectLst/>
                        </a:rPr>
                        <a:t>7,28%</a:t>
                      </a:r>
                      <a:endParaRPr lang="es-EC" sz="20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7,96%</a:t>
                      </a:r>
                      <a:endParaRPr lang="es-EC" sz="20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14,78%</a:t>
                      </a:r>
                      <a:endParaRPr lang="es-EC" sz="20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Resistente</a:t>
                      </a:r>
                      <a:endParaRPr lang="es-EC" sz="20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51395" marR="51395" marT="0" marB="0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802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552" y="8531"/>
            <a:ext cx="8183880" cy="1051560"/>
          </a:xfrm>
        </p:spPr>
        <p:txBody>
          <a:bodyPr/>
          <a:lstStyle/>
          <a:p>
            <a:pPr algn="ctr"/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INTRODUCCIÓN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4704557"/>
              </p:ext>
            </p:extLst>
          </p:nvPr>
        </p:nvGraphicFramePr>
        <p:xfrm>
          <a:off x="276622" y="708898"/>
          <a:ext cx="3299098" cy="153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1034714" y="926431"/>
            <a:ext cx="2959768" cy="2045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Físicas, mecánicas y características estéticas </a:t>
            </a:r>
            <a:endParaRPr lang="es-EC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01577" y="3633537"/>
            <a:ext cx="3826043" cy="28394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Organismos biológicos:</a:t>
            </a:r>
          </a:p>
          <a:p>
            <a:pPr algn="ctr"/>
            <a:r>
              <a:rPr lang="es-EC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Hongos e insectos </a:t>
            </a:r>
            <a:r>
              <a:rPr lang="es-EC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xilófagos  </a:t>
            </a:r>
            <a:endParaRPr lang="es-EC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27620" y="926431"/>
            <a:ext cx="2598822" cy="1022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i="1" dirty="0" err="1"/>
              <a:t>Alnus</a:t>
            </a:r>
            <a:r>
              <a:rPr lang="es-EC" sz="3200" i="1" dirty="0"/>
              <a:t> </a:t>
            </a:r>
            <a:r>
              <a:rPr lang="es-EC" sz="3200" i="1" dirty="0" err="1"/>
              <a:t>nepalensis</a:t>
            </a:r>
            <a:r>
              <a:rPr lang="es-EC" sz="3200" dirty="0"/>
              <a:t>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700211" y="1010651"/>
            <a:ext cx="3200400" cy="102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i="1" dirty="0"/>
              <a:t>Carapa </a:t>
            </a:r>
            <a:r>
              <a:rPr lang="es-EC" sz="3200" i="1" dirty="0" err="1"/>
              <a:t>amorphocarpa</a:t>
            </a:r>
            <a:r>
              <a:rPr lang="es-EC" sz="3200" dirty="0"/>
              <a:t>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4427619" y="2598822"/>
            <a:ext cx="3007897" cy="1540043"/>
          </a:xfrm>
          <a:prstGeom prst="roundRect">
            <a:avLst/>
          </a:prstGeom>
          <a:solidFill>
            <a:schemeClr val="accent5">
              <a:lumMod val="25000"/>
              <a:lumOff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Nepal, introducido en 1995 </a:t>
            </a:r>
          </a:p>
        </p:txBody>
      </p:sp>
      <p:sp>
        <p:nvSpPr>
          <p:cNvPr id="20" name="19 Redondear rectángulo de esquina sencilla"/>
          <p:cNvSpPr/>
          <p:nvPr/>
        </p:nvSpPr>
        <p:spPr>
          <a:xfrm>
            <a:off x="7700211" y="2352175"/>
            <a:ext cx="3296652" cy="2033336"/>
          </a:xfrm>
          <a:prstGeom prst="round1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Endémica del bosque protector Cerro Golondrinas</a:t>
            </a:r>
            <a:endParaRPr lang="es-EC" sz="3200" dirty="0"/>
          </a:p>
        </p:txBody>
      </p:sp>
      <p:sp>
        <p:nvSpPr>
          <p:cNvPr id="22" name="21 Recortar rectángulo de esquina del mismo lado"/>
          <p:cNvSpPr/>
          <p:nvPr/>
        </p:nvSpPr>
        <p:spPr>
          <a:xfrm>
            <a:off x="4716377" y="4644189"/>
            <a:ext cx="7026443" cy="2213811"/>
          </a:xfrm>
          <a:prstGeom prst="snip2SameRect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Problemas: </a:t>
            </a:r>
            <a:r>
              <a:rPr lang="es-EC" sz="3200" dirty="0" smtClean="0"/>
              <a:t>No poseen información, uso empírico </a:t>
            </a:r>
          </a:p>
          <a:p>
            <a:pPr algn="ctr"/>
            <a:r>
              <a:rPr lang="es-EC" sz="3200" dirty="0" smtClean="0">
                <a:solidFill>
                  <a:schemeClr val="tx2">
                    <a:lumMod val="75000"/>
                  </a:schemeClr>
                </a:solidFill>
              </a:rPr>
              <a:t>Justificación: </a:t>
            </a:r>
            <a:r>
              <a:rPr lang="es-EC" sz="3200" dirty="0" smtClean="0"/>
              <a:t>Generar información sobre grado, clase y porcentaje </a:t>
            </a:r>
            <a:endParaRPr lang="es-EC" sz="3200" dirty="0"/>
          </a:p>
        </p:txBody>
      </p:sp>
      <p:sp>
        <p:nvSpPr>
          <p:cNvPr id="26" name="25 Flecha arriba"/>
          <p:cNvSpPr/>
          <p:nvPr/>
        </p:nvSpPr>
        <p:spPr>
          <a:xfrm flipH="1">
            <a:off x="2336528" y="2971799"/>
            <a:ext cx="447578" cy="6617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>
            <a:off x="3994482" y="1521993"/>
            <a:ext cx="433137" cy="427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derecha"/>
          <p:cNvSpPr/>
          <p:nvPr/>
        </p:nvSpPr>
        <p:spPr>
          <a:xfrm>
            <a:off x="7026442" y="1437772"/>
            <a:ext cx="673769" cy="297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Flecha abajo"/>
          <p:cNvSpPr/>
          <p:nvPr/>
        </p:nvSpPr>
        <p:spPr>
          <a:xfrm>
            <a:off x="5558589" y="2033335"/>
            <a:ext cx="372978" cy="565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Flecha abajo"/>
          <p:cNvSpPr/>
          <p:nvPr/>
        </p:nvSpPr>
        <p:spPr>
          <a:xfrm>
            <a:off x="9300411" y="2033335"/>
            <a:ext cx="397042" cy="282743"/>
          </a:xfrm>
          <a:prstGeom prst="down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abajo"/>
          <p:cNvSpPr/>
          <p:nvPr/>
        </p:nvSpPr>
        <p:spPr>
          <a:xfrm>
            <a:off x="5727031" y="4138865"/>
            <a:ext cx="385010" cy="505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abajo"/>
          <p:cNvSpPr/>
          <p:nvPr/>
        </p:nvSpPr>
        <p:spPr>
          <a:xfrm>
            <a:off x="9498932" y="4391527"/>
            <a:ext cx="198521" cy="252662"/>
          </a:xfrm>
          <a:prstGeom prst="down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0724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2500" y="1484784"/>
            <a:ext cx="10744200" cy="4801716"/>
          </a:xfrm>
        </p:spPr>
        <p:txBody>
          <a:bodyPr>
            <a:normAutofit/>
          </a:bodyPr>
          <a:lstStyle/>
          <a:p>
            <a:r>
              <a:rPr lang="es-EC" dirty="0" smtClean="0"/>
              <a:t>).</a:t>
            </a:r>
            <a:endParaRPr lang="es-EC" b="1" dirty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45945"/>
              </p:ext>
            </p:extLst>
          </p:nvPr>
        </p:nvGraphicFramePr>
        <p:xfrm>
          <a:off x="338890" y="1516982"/>
          <a:ext cx="11639548" cy="5004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788"/>
                <a:gridCol w="1517377"/>
                <a:gridCol w="1593245"/>
                <a:gridCol w="2478384"/>
                <a:gridCol w="1517377"/>
                <a:gridCol w="1517377"/>
              </a:tblGrid>
              <a:tr h="13964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Especie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Densidad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CATIE (1976)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Urias</a:t>
                      </a:r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&amp; Salinas, 2003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Contenido de humedad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OIMT, 2012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497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i="1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Alnus</a:t>
                      </a:r>
                      <a:r>
                        <a:rPr lang="es-ES" sz="2400" i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400" i="1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nepalensis</a:t>
                      </a:r>
                      <a:r>
                        <a:rPr lang="es-ES" sz="2400" i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(Mediavilla, 2016) </a:t>
                      </a:r>
                      <a:endParaRPr lang="es-ES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0,32 gr/cm</a:t>
                      </a:r>
                      <a:r>
                        <a:rPr lang="es-EC" sz="2400" u="none" strike="noStrike" baseline="30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Densidad afecta en la durabilidad natural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solidFill>
                            <a:schemeClr val="tx2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Densidad </a:t>
                      </a:r>
                      <a:r>
                        <a:rPr lang="es-EC" sz="2400" u="none" strike="noStrike" dirty="0" smtClean="0">
                          <a:solidFill>
                            <a:schemeClr val="tx2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relación </a:t>
                      </a:r>
                      <a:r>
                        <a:rPr lang="es-EC" sz="2400" u="none" strike="noStrike" dirty="0">
                          <a:solidFill>
                            <a:schemeClr val="tx2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inversamente proporcional con el CH</a:t>
                      </a:r>
                      <a:endParaRPr lang="es-EC" sz="2400" b="0" i="0" u="none" strike="noStrike" dirty="0">
                        <a:solidFill>
                          <a:schemeClr val="tx2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  <a:endParaRPr lang="es-EC" sz="2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s-EC" sz="2400" u="none" strike="noStrike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 20%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5794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Carapa </a:t>
                      </a:r>
                      <a:r>
                        <a:rPr lang="es-ES" sz="240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amorphocarpa</a:t>
                      </a:r>
                      <a:r>
                        <a:rPr lang="es-ES" sz="2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(Fuentes y Silva, 2011)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0,42 gr/cm</a:t>
                      </a:r>
                      <a:r>
                        <a:rPr lang="es-EC" sz="2400" u="none" strike="noStrike" baseline="30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EC" sz="24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lang="es-EC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4303686" y="665385"/>
            <a:ext cx="4166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DISCUSIÓN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131384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180256"/>
            <a:ext cx="115443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CLASIFICACIÓN DE LAS DOS ESPECIES SEGÚN SU DURABILIDAD NATURAL</a:t>
            </a:r>
            <a:r>
              <a:rPr lang="es-EC" dirty="0" smtClean="0">
                <a:solidFill>
                  <a:schemeClr val="tx1"/>
                </a:solidFill>
                <a:effectLst/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9062"/>
              </p:ext>
            </p:extLst>
          </p:nvPr>
        </p:nvGraphicFramePr>
        <p:xfrm>
          <a:off x="247650" y="1695451"/>
          <a:ext cx="11696699" cy="5177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237"/>
                <a:gridCol w="2086516"/>
                <a:gridCol w="2087936"/>
                <a:gridCol w="2431662"/>
                <a:gridCol w="2617731"/>
                <a:gridCol w="1005617"/>
              </a:tblGrid>
              <a:tr h="379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Especie</a:t>
                      </a:r>
                      <a:endParaRPr lang="es-EC" sz="18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1" dirty="0">
                          <a:effectLst/>
                        </a:rPr>
                        <a:t>Carapa </a:t>
                      </a:r>
                      <a:r>
                        <a:rPr lang="es-EC" sz="1800" b="0" i="1" dirty="0" err="1">
                          <a:effectLst/>
                        </a:rPr>
                        <a:t>amorphocarpa</a:t>
                      </a:r>
                      <a:endParaRPr lang="es-EC" sz="1800" b="0" i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>
                    <a:solidFill>
                      <a:schemeClr val="accent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13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Origen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Peso perdido promedio (gr)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Pérdida de peso de las medias (%)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Medias del peso residual (%)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Grado de resistencia</a:t>
                      </a:r>
                      <a:endParaRPr lang="es-EC" sz="18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Clase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</a:tr>
              <a:tr h="5742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Duramen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14,09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14,78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85,22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Resistente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</a:tr>
              <a:tr h="379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Albura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13,13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13,01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86,99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Resistente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</a:tr>
              <a:tr h="379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Especie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i="1" dirty="0" err="1">
                          <a:effectLst/>
                        </a:rPr>
                        <a:t>Alnus</a:t>
                      </a:r>
                      <a:r>
                        <a:rPr lang="es-EC" sz="1800" i="1" dirty="0">
                          <a:effectLst/>
                        </a:rPr>
                        <a:t> </a:t>
                      </a:r>
                      <a:r>
                        <a:rPr lang="es-EC" sz="1800" i="1" dirty="0" err="1">
                          <a:effectLst/>
                        </a:rPr>
                        <a:t>nepalensis</a:t>
                      </a:r>
                      <a:endParaRPr lang="es-EC" sz="1800" b="1" i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13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Origen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Peso perdido promedio (gr)</a:t>
                      </a:r>
                      <a:endParaRPr lang="es-EC" sz="18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Pérdida de peso de las medias (%)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Medias del peso residual (%)</a:t>
                      </a:r>
                      <a:endParaRPr lang="es-EC" sz="18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Grado de resistencia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Clase</a:t>
                      </a:r>
                      <a:endParaRPr lang="es-EC" sz="18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</a:tr>
              <a:tr h="7588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Duramen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14,45</a:t>
                      </a:r>
                      <a:endParaRPr lang="es-EC" sz="18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28,33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71,67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Moderadamente resistente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</a:tr>
              <a:tr h="7588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Albura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14,6</a:t>
                      </a:r>
                      <a:endParaRPr lang="es-EC" sz="18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27,61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72,39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Moderadamente resistente</a:t>
                      </a:r>
                      <a:endParaRPr lang="es-EC" sz="18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</a:t>
                      </a:r>
                      <a:endParaRPr lang="es-EC" sz="18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39974" marR="39974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46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68215"/>
              </p:ext>
            </p:extLst>
          </p:nvPr>
        </p:nvGraphicFramePr>
        <p:xfrm>
          <a:off x="168442" y="825062"/>
          <a:ext cx="12023558" cy="5308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4764"/>
                <a:gridCol w="1332958"/>
                <a:gridCol w="2003528"/>
                <a:gridCol w="2658339"/>
                <a:gridCol w="2793969"/>
              </a:tblGrid>
              <a:tr h="9336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Especies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 smtClean="0">
                          <a:effectLst/>
                          <a:latin typeface="+mj-lt"/>
                        </a:rPr>
                        <a:t>Clase de </a:t>
                      </a:r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Madera 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Densidad Tipo C (INEN, 2011)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Ensayo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Tiempo de evaluación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</a:tr>
              <a:tr h="88167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Carapa </a:t>
                      </a:r>
                      <a:r>
                        <a:rPr lang="es-EC" sz="2400" i="1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amorphocarpa</a:t>
                      </a:r>
                      <a:r>
                        <a:rPr lang="es-EC" sz="240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C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(Ruiz </a:t>
                      </a:r>
                      <a:r>
                        <a:rPr lang="es-EC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2017)</a:t>
                      </a:r>
                      <a:endParaRPr lang="es-EC" sz="2400" b="0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 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0,40-0,54 g/cm</a:t>
                      </a:r>
                      <a:r>
                        <a:rPr lang="es-EC" sz="240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es-EC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Cementerio</a:t>
                      </a:r>
                      <a:endParaRPr lang="es-EC" sz="2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meses</a:t>
                      </a:r>
                      <a:endParaRPr lang="es-EC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816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i="1" u="none" strike="noStrike" dirty="0" err="1">
                          <a:effectLst/>
                          <a:latin typeface="+mj-lt"/>
                        </a:rPr>
                        <a:t>Ocotea</a:t>
                      </a:r>
                      <a:r>
                        <a:rPr lang="es-ES" sz="2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2400" i="1" u="none" strike="noStrike" dirty="0" err="1">
                          <a:effectLst/>
                          <a:latin typeface="+mj-lt"/>
                        </a:rPr>
                        <a:t>costulata</a:t>
                      </a:r>
                      <a:r>
                        <a:rPr lang="es-ES" sz="2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2400" u="none" strike="noStrike" dirty="0">
                          <a:effectLst/>
                          <a:latin typeface="+mj-lt"/>
                        </a:rPr>
                        <a:t>(Gonzales &amp; Trujillo, s. f. )</a:t>
                      </a:r>
                      <a:endParaRPr lang="es-EC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Pruebas aceleradas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3 meses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903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i="1" u="none" strike="noStrike" dirty="0" err="1">
                          <a:effectLst/>
                          <a:latin typeface="+mj-lt"/>
                        </a:rPr>
                        <a:t>Alnus</a:t>
                      </a:r>
                      <a:r>
                        <a:rPr lang="es-EC" sz="2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2400" i="1" u="none" strike="noStrike" dirty="0" err="1">
                          <a:effectLst/>
                          <a:latin typeface="+mj-lt"/>
                        </a:rPr>
                        <a:t>nepalensis</a:t>
                      </a:r>
                      <a:r>
                        <a:rPr lang="es-EC" sz="2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(Ruiz 2016)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>
                          <a:effectLst/>
                          <a:latin typeface="+mj-lt"/>
                        </a:rPr>
                        <a:t>C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Cementerio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6 meses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</a:tr>
              <a:tr h="146439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i="1" u="none" strike="noStrike" dirty="0" err="1">
                          <a:effectLst/>
                          <a:latin typeface="+mj-lt"/>
                        </a:rPr>
                        <a:t>Alnus</a:t>
                      </a:r>
                      <a:r>
                        <a:rPr lang="es-EC" sz="2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2400" i="1" u="none" strike="noStrike" dirty="0" err="1">
                          <a:effectLst/>
                          <a:latin typeface="+mj-lt"/>
                        </a:rPr>
                        <a:t>acuminata</a:t>
                      </a:r>
                      <a:r>
                        <a:rPr lang="es-EC" sz="2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s-EC" sz="2400" u="none" strike="noStrike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s-E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Lomelí &amp; Fuentes, 1997 como se citó en (Fuentes &amp; Silva, 2011</a:t>
                      </a:r>
                      <a:r>
                        <a:rPr lang="es-EC" sz="2400" u="none" strike="noStrike" dirty="0" smtClean="0">
                          <a:effectLst/>
                          <a:latin typeface="+mj-lt"/>
                        </a:rPr>
                        <a:t>)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Pruebas aceleradas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u="none" strike="noStrike" dirty="0" smtClean="0">
                          <a:effectLst/>
                          <a:latin typeface="+mj-lt"/>
                        </a:rPr>
                        <a:t>4 meses</a:t>
                      </a:r>
                      <a:r>
                        <a:rPr lang="es-EC" sz="2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303686" y="39743"/>
            <a:ext cx="4166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DISCUSIÓN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62503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0"/>
            <a:ext cx="8183880" cy="1384216"/>
          </a:xfrm>
        </p:spPr>
        <p:txBody>
          <a:bodyPr>
            <a:noAutofit/>
          </a:bodyPr>
          <a:lstStyle/>
          <a:p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EVALUACIÓN DE LA FOTO DEGRADACIÓN (</a:t>
            </a:r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COLOR</a:t>
            </a:r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91798"/>
              </p:ext>
            </p:extLst>
          </p:nvPr>
        </p:nvGraphicFramePr>
        <p:xfrm>
          <a:off x="171451" y="1771652"/>
          <a:ext cx="11753848" cy="49377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308414"/>
                <a:gridCol w="2790055"/>
                <a:gridCol w="5655379"/>
              </a:tblGrid>
              <a:tr h="1058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i="1" u="none" dirty="0" smtClean="0">
                          <a:effectLst/>
                          <a:hlinkClick r:id="rId2" action="ppaction://hlinkpres?slideindex=1&amp;slidetitle="/>
                        </a:rPr>
                        <a:t>Carapa </a:t>
                      </a:r>
                      <a:r>
                        <a:rPr lang="es-EC" sz="2400" i="1" u="none" dirty="0" err="1" smtClean="0">
                          <a:effectLst/>
                          <a:hlinkClick r:id="rId2" action="ppaction://hlinkpres?slideindex=1&amp;slidetitle="/>
                        </a:rPr>
                        <a:t>amorphocarpa</a:t>
                      </a:r>
                      <a:endParaRPr lang="es-EC" sz="2400" b="1" i="1" u="none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Color original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Color a las 6 meses 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29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Duramen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Rojo débil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Gris claro, marrón rojizo claro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29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Albura 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Rosado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Pálido rojo, 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29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i="1" u="sng" dirty="0" err="1" smtClean="0">
                          <a:effectLst/>
                        </a:rPr>
                        <a:t>Alnus</a:t>
                      </a:r>
                      <a:r>
                        <a:rPr lang="es-EC" sz="2400" i="1" dirty="0" smtClean="0">
                          <a:effectLst/>
                        </a:rPr>
                        <a:t> </a:t>
                      </a:r>
                      <a:r>
                        <a:rPr lang="es-EC" sz="2400" i="1" dirty="0" err="1" smtClean="0">
                          <a:effectLst/>
                          <a:hlinkClick r:id="rId3" action="ppaction://hlinkpres?slideindex=1&amp;slidetitle="/>
                        </a:rPr>
                        <a:t>nepalensis</a:t>
                      </a:r>
                      <a:endParaRPr lang="es-EC" sz="2400" b="1" i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dirty="0" smtClean="0">
                          <a:effectLst/>
                        </a:rPr>
                        <a:t>Color original</a:t>
                      </a: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dirty="0" smtClean="0">
                          <a:effectLst/>
                        </a:rPr>
                        <a:t>Color a las 6 meses </a:t>
                      </a:r>
                      <a:r>
                        <a:rPr lang="es-EC" sz="2400" b="1" dirty="0">
                          <a:effectLst/>
                        </a:rPr>
                        <a:t> 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25000"/>
                        <a:lumOff val="75000"/>
                      </a:schemeClr>
                    </a:solidFill>
                  </a:tcPr>
                </a:tc>
              </a:tr>
              <a:tr h="1058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Duramen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 </a:t>
                      </a:r>
                      <a:r>
                        <a:rPr lang="es-EC" sz="2400" dirty="0" smtClean="0">
                          <a:effectLst/>
                        </a:rPr>
                        <a:t>Amarillo </a:t>
                      </a:r>
                      <a:r>
                        <a:rPr lang="es-EC" sz="2400" dirty="0">
                          <a:effectLst/>
                        </a:rPr>
                        <a:t>pálido blanco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 </a:t>
                      </a:r>
                      <a:r>
                        <a:rPr lang="es-EC" sz="2400" dirty="0">
                          <a:effectLst/>
                        </a:rPr>
                        <a:t>P</a:t>
                      </a:r>
                      <a:r>
                        <a:rPr lang="es-EC" sz="2400" dirty="0" smtClean="0">
                          <a:effectLst/>
                        </a:rPr>
                        <a:t>álido </a:t>
                      </a:r>
                      <a:r>
                        <a:rPr lang="es-EC" sz="2400" dirty="0">
                          <a:effectLst/>
                        </a:rPr>
                        <a:t>rojo, gris rosado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1058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Albura 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Amarillo pálido blanco  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dirty="0">
                          <a:effectLst/>
                        </a:rPr>
                        <a:t>Pálido </a:t>
                      </a:r>
                      <a:r>
                        <a:rPr lang="es-EC" sz="2400" dirty="0" smtClean="0">
                          <a:effectLst/>
                        </a:rPr>
                        <a:t>amarillo, gris rosado 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633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310946"/>
              </p:ext>
            </p:extLst>
          </p:nvPr>
        </p:nvGraphicFramePr>
        <p:xfrm>
          <a:off x="571501" y="552449"/>
          <a:ext cx="11239499" cy="5848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949"/>
                <a:gridCol w="2343150"/>
                <a:gridCol w="1885950"/>
                <a:gridCol w="2686050"/>
                <a:gridCol w="2819400"/>
              </a:tblGrid>
              <a:tr h="1066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Autor</a:t>
                      </a:r>
                      <a:endParaRPr lang="es-EC" sz="2400" b="1" i="1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Especie</a:t>
                      </a:r>
                      <a:endParaRPr lang="es-EC" sz="2400" b="1" i="1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Tiempo</a:t>
                      </a:r>
                      <a:endParaRPr lang="es-EC" sz="2400" b="1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 smtClean="0">
                          <a:effectLst/>
                        </a:rPr>
                        <a:t>Resultado</a:t>
                      </a:r>
                      <a:endParaRPr lang="es-EC" sz="2400" b="1" i="1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i="1" u="none" strike="noStrike" dirty="0" smtClean="0">
                          <a:solidFill>
                            <a:srgbClr val="2D0E05"/>
                          </a:solidFill>
                          <a:effectLst/>
                          <a:latin typeface="Arial"/>
                        </a:rPr>
                        <a:t>Radiación  W/m</a:t>
                      </a:r>
                      <a:r>
                        <a:rPr lang="es-EC" sz="2400" b="1" i="1" u="none" strike="noStrike" baseline="30000" dirty="0" smtClean="0">
                          <a:solidFill>
                            <a:srgbClr val="2D0E05"/>
                          </a:solidFill>
                          <a:effectLst/>
                          <a:latin typeface="+mn-lt"/>
                        </a:rPr>
                        <a:t>2  </a:t>
                      </a:r>
                      <a:r>
                        <a:rPr lang="es-EC" sz="2400" b="0" i="0" u="none" strike="noStrike" baseline="30000" dirty="0" smtClean="0">
                          <a:solidFill>
                            <a:srgbClr val="2D0E05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C" sz="2400" b="0" i="0" u="none" strike="noStrike" baseline="30000" dirty="0" err="1" smtClean="0">
                          <a:solidFill>
                            <a:srgbClr val="2D0E05"/>
                          </a:solidFill>
                          <a:effectLst/>
                          <a:latin typeface="+mn-lt"/>
                        </a:rPr>
                        <a:t>Nahle</a:t>
                      </a:r>
                      <a:r>
                        <a:rPr lang="es-EC" sz="2400" b="0" i="0" u="none" strike="noStrike" baseline="30000" dirty="0" smtClean="0">
                          <a:solidFill>
                            <a:srgbClr val="2D0E05"/>
                          </a:solidFill>
                          <a:effectLst/>
                          <a:latin typeface="+mn-lt"/>
                        </a:rPr>
                        <a:t>, 2011) </a:t>
                      </a:r>
                      <a:endParaRPr lang="es-EC" sz="2400" b="0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593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Ruiz </a:t>
                      </a:r>
                      <a:r>
                        <a:rPr lang="es-EC" sz="2400" u="none" strike="noStrike" dirty="0" smtClean="0">
                          <a:effectLst/>
                        </a:rPr>
                        <a:t>2017</a:t>
                      </a:r>
                      <a:endParaRPr lang="es-EC" sz="2400" b="1" i="1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i="1" u="none" strike="noStrike">
                          <a:effectLst/>
                        </a:rPr>
                        <a:t>Carapa amorphocarpa</a:t>
                      </a:r>
                      <a:endParaRPr lang="es-EC" sz="2400" b="1" i="1" u="none" strike="noStrike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>
                          <a:effectLst/>
                        </a:rPr>
                        <a:t> 6 meses  </a:t>
                      </a:r>
                      <a:endParaRPr lang="es-EC" sz="2400" b="0" i="0" u="none" strike="noStrike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Gris claro, marrón rojizo claro</a:t>
                      </a:r>
                      <a:endParaRPr lang="es-EC" sz="2400" b="0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 dirty="0" smtClean="0">
                          <a:solidFill>
                            <a:srgbClr val="2D0E05"/>
                          </a:solidFill>
                          <a:effectLst/>
                          <a:latin typeface="Arial"/>
                        </a:rPr>
                        <a:t>684,6</a:t>
                      </a:r>
                      <a:endParaRPr lang="es-EC" sz="2400" b="0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1593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u="none" strike="noStrike">
                          <a:effectLst/>
                        </a:rPr>
                        <a:t>Valverde &amp; Mayo; 2010</a:t>
                      </a:r>
                      <a:endParaRPr lang="es-ES" sz="2400" b="1" i="1" u="none" strike="noStrike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400" i="1" u="none" strike="noStrike" dirty="0">
                          <a:effectLst/>
                        </a:rPr>
                        <a:t>Carapa </a:t>
                      </a:r>
                      <a:r>
                        <a:rPr lang="es-ES" sz="2400" i="1" u="none" strike="noStrike" dirty="0" err="1">
                          <a:effectLst/>
                        </a:rPr>
                        <a:t>guianensis</a:t>
                      </a:r>
                      <a:r>
                        <a:rPr lang="es-ES" sz="2400" i="1" u="none" strike="noStrike" dirty="0">
                          <a:effectLst/>
                        </a:rPr>
                        <a:t> </a:t>
                      </a:r>
                      <a:endParaRPr lang="es-ES" sz="2400" b="0" i="1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40 días </a:t>
                      </a:r>
                      <a:endParaRPr lang="es-EC" sz="2400" b="0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Ligeramente claro</a:t>
                      </a:r>
                      <a:endParaRPr lang="es-EC" sz="2400" b="0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0" i="0" u="none" strike="noStrike" dirty="0" smtClean="0">
                          <a:solidFill>
                            <a:srgbClr val="2D0E05"/>
                          </a:solidFill>
                          <a:effectLst/>
                          <a:latin typeface="Arial"/>
                        </a:rPr>
                        <a:t>563.3</a:t>
                      </a:r>
                      <a:endParaRPr lang="es-EC" sz="2400" b="0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1593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Ruiz </a:t>
                      </a:r>
                      <a:r>
                        <a:rPr lang="es-EC" sz="2400" u="none" strike="noStrike" dirty="0" smtClean="0">
                          <a:effectLst/>
                        </a:rPr>
                        <a:t>2017</a:t>
                      </a:r>
                      <a:endParaRPr lang="es-EC" sz="2400" b="1" i="1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i="1" u="none" strike="noStrike" dirty="0" err="1">
                          <a:effectLst/>
                        </a:rPr>
                        <a:t>Alnus</a:t>
                      </a:r>
                      <a:r>
                        <a:rPr lang="es-EC" sz="2400" i="1" u="none" strike="noStrike" dirty="0">
                          <a:effectLst/>
                        </a:rPr>
                        <a:t> </a:t>
                      </a:r>
                      <a:r>
                        <a:rPr lang="es-EC" sz="2400" i="1" u="none" strike="noStrike" dirty="0" err="1">
                          <a:effectLst/>
                        </a:rPr>
                        <a:t>nepalensis</a:t>
                      </a:r>
                      <a:endParaRPr lang="es-EC" sz="2400" b="1" i="1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>
                          <a:effectLst/>
                        </a:rPr>
                        <a:t> 6 meses  </a:t>
                      </a:r>
                      <a:endParaRPr lang="es-EC" sz="2400" b="1" i="0" u="none" strike="noStrike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 Pálido rojo, gris rosado</a:t>
                      </a:r>
                      <a:endParaRPr lang="es-EC" sz="2400" b="1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0" i="0" u="none" strike="noStrike" dirty="0" smtClean="0">
                          <a:solidFill>
                            <a:srgbClr val="2D0E05"/>
                          </a:solidFill>
                          <a:effectLst/>
                          <a:latin typeface="+mn-lt"/>
                        </a:rPr>
                        <a:t>684,6</a:t>
                      </a:r>
                    </a:p>
                    <a:p>
                      <a:pPr algn="ctr" rtl="0" fontAlgn="ctr"/>
                      <a:endParaRPr lang="es-EC" sz="2400" b="1" i="0" u="none" strike="noStrike" dirty="0">
                        <a:solidFill>
                          <a:srgbClr val="2D0E05"/>
                        </a:solidFill>
                        <a:effectLst/>
                        <a:latin typeface="Arial"/>
                      </a:endParaRPr>
                    </a:p>
                  </a:txBody>
                  <a:tcPr marL="8334" marR="8334" marT="83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755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663" y="709864"/>
            <a:ext cx="10972800" cy="5029199"/>
          </a:xfrm>
        </p:spPr>
        <p:txBody>
          <a:bodyPr/>
          <a:lstStyle/>
          <a:p>
            <a:pPr marL="0" indent="0">
              <a:buNone/>
            </a:pPr>
            <a:endParaRPr lang="es-EC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EC" dirty="0" err="1">
                <a:solidFill>
                  <a:schemeClr val="tx2">
                    <a:lumMod val="10000"/>
                  </a:schemeClr>
                </a:solidFill>
              </a:rPr>
              <a:t>Alnus</a:t>
            </a:r>
            <a:r>
              <a:rPr lang="es-EC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EC" dirty="0" err="1">
                <a:solidFill>
                  <a:schemeClr val="tx2">
                    <a:lumMod val="10000"/>
                  </a:schemeClr>
                </a:solidFill>
              </a:rPr>
              <a:t>nepalensis</a:t>
            </a:r>
            <a:r>
              <a:rPr lang="es-EC" dirty="0">
                <a:solidFill>
                  <a:schemeClr val="tx2">
                    <a:lumMod val="10000"/>
                  </a:schemeClr>
                </a:solidFill>
              </a:rPr>
              <a:t> presentó una pérdida de peso promedio de 14,37 g equivalente a 28,33 %, mientras  que Carapa </a:t>
            </a:r>
            <a:r>
              <a:rPr lang="es-EC" dirty="0" err="1">
                <a:solidFill>
                  <a:schemeClr val="tx2">
                    <a:lumMod val="10000"/>
                  </a:schemeClr>
                </a:solidFill>
              </a:rPr>
              <a:t>amorphocarpa</a:t>
            </a:r>
            <a:r>
              <a:rPr lang="es-EC" dirty="0">
                <a:solidFill>
                  <a:schemeClr val="tx2">
                    <a:lumMod val="10000"/>
                  </a:schemeClr>
                </a:solidFill>
              </a:rPr>
              <a:t> fue de 14,78 g correspondiente a 13, 98 %; esto resultados se debe a factores biológicos y </a:t>
            </a:r>
            <a:r>
              <a:rPr lang="es-EC" dirty="0" err="1">
                <a:solidFill>
                  <a:schemeClr val="tx2">
                    <a:lumMod val="10000"/>
                  </a:schemeClr>
                </a:solidFill>
              </a:rPr>
              <a:t>edafo</a:t>
            </a:r>
            <a:r>
              <a:rPr lang="es-EC" dirty="0">
                <a:solidFill>
                  <a:schemeClr val="tx2">
                    <a:lumMod val="10000"/>
                  </a:schemeClr>
                </a:solidFill>
              </a:rPr>
              <a:t> - climáticos. </a:t>
            </a:r>
          </a:p>
        </p:txBody>
      </p:sp>
    </p:spTree>
    <p:extLst>
      <p:ext uri="{BB962C8B-B14F-4D97-AF65-F5344CB8AC3E}">
        <p14:creationId xmlns:p14="http://schemas.microsoft.com/office/powerpoint/2010/main" val="805326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1789" y="878306"/>
            <a:ext cx="10972800" cy="3700463"/>
          </a:xfrm>
        </p:spPr>
        <p:txBody>
          <a:bodyPr/>
          <a:lstStyle/>
          <a:p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C" dirty="0">
                <a:solidFill>
                  <a:schemeClr val="tx2">
                    <a:lumMod val="10000"/>
                  </a:schemeClr>
                </a:solidFill>
              </a:rPr>
              <a:t>. La madera de </a:t>
            </a:r>
            <a:r>
              <a:rPr lang="es-EC" i="1" dirty="0" err="1">
                <a:solidFill>
                  <a:schemeClr val="tx2">
                    <a:lumMod val="10000"/>
                  </a:schemeClr>
                </a:solidFill>
              </a:rPr>
              <a:t>Alnus</a:t>
            </a:r>
            <a:r>
              <a:rPr lang="es-EC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EC" i="1" dirty="0" err="1">
                <a:solidFill>
                  <a:schemeClr val="tx2">
                    <a:lumMod val="10000"/>
                  </a:schemeClr>
                </a:solidFill>
              </a:rPr>
              <a:t>nepalensis</a:t>
            </a:r>
            <a:r>
              <a:rPr lang="es-EC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EC" dirty="0">
                <a:solidFill>
                  <a:schemeClr val="tx2">
                    <a:lumMod val="10000"/>
                  </a:schemeClr>
                </a:solidFill>
              </a:rPr>
              <a:t>presentó la mayor degradación que corresponde al 28,33 %, mientras que en </a:t>
            </a:r>
            <a:r>
              <a:rPr lang="es-EC" i="1" dirty="0">
                <a:solidFill>
                  <a:schemeClr val="tx2">
                    <a:lumMod val="10000"/>
                  </a:schemeClr>
                </a:solidFill>
              </a:rPr>
              <a:t>Carapa </a:t>
            </a:r>
            <a:r>
              <a:rPr lang="es-EC" i="1" dirty="0" err="1">
                <a:solidFill>
                  <a:schemeClr val="tx2">
                    <a:lumMod val="10000"/>
                  </a:schemeClr>
                </a:solidFill>
              </a:rPr>
              <a:t>amorphocarpa</a:t>
            </a:r>
            <a:r>
              <a:rPr lang="es-EC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EC" dirty="0">
                <a:solidFill>
                  <a:schemeClr val="tx2">
                    <a:lumMod val="10000"/>
                  </a:schemeClr>
                </a:solidFill>
              </a:rPr>
              <a:t>fue de 13,98 %; el cual presento menor degradación, estos resultados se debe a la diferencias de densidades de las dos especies. </a:t>
            </a:r>
            <a:endParaRPr lang="es-EC" b="1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0313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663" y="637674"/>
            <a:ext cx="10972800" cy="3700463"/>
          </a:xfrm>
        </p:spPr>
        <p:txBody>
          <a:bodyPr/>
          <a:lstStyle/>
          <a:p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Carapa </a:t>
            </a:r>
            <a:r>
              <a:rPr lang="es-EC" i="1" dirty="0" err="1">
                <a:solidFill>
                  <a:schemeClr val="accent1">
                    <a:lumMod val="50000"/>
                  </a:schemeClr>
                </a:solidFill>
              </a:rPr>
              <a:t>Amorphocarpa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se clasificó como una madera resistente (clase B) ya que perdió entre   11 – 24 % de peso, mientras que </a:t>
            </a:r>
            <a:r>
              <a:rPr lang="es-EC" i="1" dirty="0" err="1">
                <a:solidFill>
                  <a:schemeClr val="accent1">
                    <a:lumMod val="50000"/>
                  </a:schemeClr>
                </a:solidFill>
              </a:rPr>
              <a:t>Alnus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i="1" dirty="0" err="1">
                <a:solidFill>
                  <a:schemeClr val="accent1">
                    <a:lumMod val="50000"/>
                  </a:schemeClr>
                </a:solidFill>
              </a:rPr>
              <a:t>nepalensis</a:t>
            </a:r>
            <a:r>
              <a:rPr lang="es-EC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se clasificó como madera moderadamente resistente (clase C) al perder entre 25 – 44 % de su peso; según la clasificación de González y </a:t>
            </a:r>
            <a:r>
              <a:rPr lang="es-EC" dirty="0" err="1">
                <a:solidFill>
                  <a:schemeClr val="accent1">
                    <a:lumMod val="50000"/>
                  </a:schemeClr>
                </a:solidFill>
              </a:rPr>
              <a:t>Yataco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03815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RECOMENDACIONES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7412" y="-601578"/>
            <a:ext cx="10972800" cy="5823284"/>
          </a:xfrm>
        </p:spPr>
        <p:txBody>
          <a:bodyPr/>
          <a:lstStyle/>
          <a:p>
            <a:endParaRPr lang="es-EC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C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C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     Continuar la evaluación del ensayo para determinar el tiempo de durabilidad real de la madera a las condiciones </a:t>
            </a:r>
            <a:r>
              <a:rPr lang="es-EC" dirty="0" err="1">
                <a:solidFill>
                  <a:schemeClr val="accent1">
                    <a:lumMod val="50000"/>
                  </a:schemeClr>
                </a:solidFill>
              </a:rPr>
              <a:t>edafo-climaticos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 del área de investigación. </a:t>
            </a:r>
            <a:endParaRPr lang="es-EC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C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dirty="0">
                <a:solidFill>
                  <a:schemeClr val="bg2"/>
                </a:solidFill>
              </a:rPr>
              <a:t>Investigar  los métodos de preservación para incrementar la durabilidad de la madera y conocer los probables preservantes. </a:t>
            </a:r>
            <a:endParaRPr lang="es-EC" dirty="0" smtClean="0">
              <a:solidFill>
                <a:schemeClr val="bg2"/>
              </a:solidFill>
            </a:endParaRPr>
          </a:p>
          <a:p>
            <a:endParaRPr lang="es-EC" dirty="0" smtClean="0">
              <a:solidFill>
                <a:schemeClr val="bg2"/>
              </a:solidFill>
            </a:endParaRPr>
          </a:p>
          <a:p>
            <a:r>
              <a:rPr lang="es-EC" dirty="0">
                <a:solidFill>
                  <a:schemeClr val="bg2"/>
                </a:solidFill>
              </a:rPr>
              <a:t>Considerando el grado de resistencia que se clasifico a </a:t>
            </a:r>
            <a:r>
              <a:rPr lang="es-EC" dirty="0" err="1">
                <a:solidFill>
                  <a:schemeClr val="bg2"/>
                </a:solidFill>
              </a:rPr>
              <a:t>Alnus</a:t>
            </a:r>
            <a:r>
              <a:rPr lang="es-EC" dirty="0">
                <a:solidFill>
                  <a:schemeClr val="bg2"/>
                </a:solidFill>
              </a:rPr>
              <a:t> </a:t>
            </a:r>
            <a:r>
              <a:rPr lang="es-EC" dirty="0" err="1">
                <a:solidFill>
                  <a:schemeClr val="bg2"/>
                </a:solidFill>
              </a:rPr>
              <a:t>nepalensis</a:t>
            </a:r>
            <a:r>
              <a:rPr lang="es-EC" dirty="0">
                <a:solidFill>
                  <a:schemeClr val="bg2"/>
                </a:solidFill>
              </a:rPr>
              <a:t> no se sugiere el uso para exteriores. </a:t>
            </a:r>
          </a:p>
        </p:txBody>
      </p:sp>
    </p:spTree>
    <p:extLst>
      <p:ext uri="{BB962C8B-B14F-4D97-AF65-F5344CB8AC3E}">
        <p14:creationId xmlns:p14="http://schemas.microsoft.com/office/powerpoint/2010/main" val="4191676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ego Ruiz\Downloads\WP_20151029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5187" b="3287"/>
          <a:stretch/>
        </p:blipFill>
        <p:spPr bwMode="auto">
          <a:xfrm>
            <a:off x="6068292" y="-2"/>
            <a:ext cx="6123708" cy="68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ego Ruiz\Downloads\WP_20151029_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r="53607"/>
          <a:stretch/>
        </p:blipFill>
        <p:spPr bwMode="auto">
          <a:xfrm>
            <a:off x="1" y="-1"/>
            <a:ext cx="6068292" cy="69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881302" y="1636295"/>
            <a:ext cx="8373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  <a:lumOff val="25000"/>
                  </a:schemeClr>
                </a:solidFill>
                <a:latin typeface="Algerian" panose="04020705040A02060702" pitchFamily="82" charset="0"/>
              </a:rPr>
              <a:t>GRACIAS</a:t>
            </a:r>
            <a:endParaRPr lang="es-EC" sz="6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  <a:lumOff val="2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9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02630"/>
            <a:ext cx="8229600" cy="778098"/>
          </a:xfrm>
        </p:spPr>
        <p:txBody>
          <a:bodyPr/>
          <a:lstStyle/>
          <a:p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OBJETIVOS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760496"/>
              </p:ext>
            </p:extLst>
          </p:nvPr>
        </p:nvGraphicFramePr>
        <p:xfrm>
          <a:off x="190500" y="980728"/>
          <a:ext cx="11525250" cy="557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317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iego Ruiz\Downloads\WP_20151029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r="53607"/>
          <a:stretch/>
        </p:blipFill>
        <p:spPr bwMode="auto">
          <a:xfrm>
            <a:off x="1" y="-1"/>
            <a:ext cx="6068292" cy="69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iego Ruiz\Downloads\WP_20151029_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5187" b="3287"/>
          <a:stretch/>
        </p:blipFill>
        <p:spPr bwMode="auto">
          <a:xfrm>
            <a:off x="6068292" y="-2"/>
            <a:ext cx="6123708" cy="68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HIPÓTESIS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59961"/>
              </p:ext>
            </p:extLst>
          </p:nvPr>
        </p:nvGraphicFramePr>
        <p:xfrm>
          <a:off x="609600" y="1600200"/>
          <a:ext cx="10972800" cy="37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6595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8920" y="0"/>
            <a:ext cx="8183880" cy="1051560"/>
          </a:xfrm>
        </p:spPr>
        <p:txBody>
          <a:bodyPr/>
          <a:lstStyle/>
          <a:p>
            <a:r>
              <a:rPr lang="es-EC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METODOLOGÍA</a:t>
            </a:r>
            <a:endParaRPr lang="es-EC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10652038"/>
              </p:ext>
            </p:extLst>
          </p:nvPr>
        </p:nvGraphicFramePr>
        <p:xfrm>
          <a:off x="263352" y="952500"/>
          <a:ext cx="4752528" cy="1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5582033"/>
              </p:ext>
            </p:extLst>
          </p:nvPr>
        </p:nvGraphicFramePr>
        <p:xfrm>
          <a:off x="6456040" y="1162050"/>
          <a:ext cx="3600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26875894"/>
              </p:ext>
            </p:extLst>
          </p:nvPr>
        </p:nvGraphicFramePr>
        <p:xfrm>
          <a:off x="1562100" y="3425343"/>
          <a:ext cx="6334100" cy="129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9" name="8 Conector recto"/>
          <p:cNvCxnSpPr>
            <a:endCxn id="6" idx="1"/>
          </p:cNvCxnSpPr>
          <p:nvPr/>
        </p:nvCxnSpPr>
        <p:spPr>
          <a:xfrm flipV="1">
            <a:off x="4806330" y="1885950"/>
            <a:ext cx="1649710" cy="286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6608440" y="2609850"/>
            <a:ext cx="0" cy="81549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4093063562"/>
              </p:ext>
            </p:extLst>
          </p:nvPr>
        </p:nvGraphicFramePr>
        <p:xfrm>
          <a:off x="6819900" y="5157192"/>
          <a:ext cx="3524250" cy="133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5" name="14 Conector recto"/>
          <p:cNvCxnSpPr/>
          <p:nvPr/>
        </p:nvCxnSpPr>
        <p:spPr>
          <a:xfrm>
            <a:off x="7896200" y="4542932"/>
            <a:ext cx="0" cy="7158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71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183880" cy="1235918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Calcular la pérdida de peso en las probetas</a:t>
            </a:r>
          </a:p>
        </p:txBody>
      </p:sp>
      <p:pic>
        <p:nvPicPr>
          <p:cNvPr id="4" name="Picture 2" descr="C:\Users\Diego Ruiz\Documents\trabajo de titulacion II\fotos\WP_20160514_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" y="2064516"/>
            <a:ext cx="4259179" cy="3962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C:\Users\Diego Ruiz\Documents\trabajo de titulacion II\fotos\WP_20160517_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103" y="1931318"/>
            <a:ext cx="5837149" cy="4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74896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36995423"/>
              </p:ext>
            </p:extLst>
          </p:nvPr>
        </p:nvGraphicFramePr>
        <p:xfrm>
          <a:off x="2495600" y="1366101"/>
          <a:ext cx="295232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2 Diagrama"/>
              <p:cNvGraphicFramePr/>
              <p:nvPr>
                <p:extLst>
                  <p:ext uri="{D42A27DB-BD31-4B8C-83A1-F6EECF244321}">
                    <p14:modId xmlns:p14="http://schemas.microsoft.com/office/powerpoint/2010/main" val="1450983230"/>
                  </p:ext>
                </p:extLst>
              </p:nvPr>
            </p:nvGraphicFramePr>
            <p:xfrm>
              <a:off x="6600056" y="692696"/>
              <a:ext cx="5096644" cy="18722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3" name="2 Diagrama"/>
              <p:cNvGraphicFramePr/>
              <p:nvPr>
                <p:extLst>
                  <p:ext uri="{D42A27DB-BD31-4B8C-83A1-F6EECF244321}">
                    <p14:modId xmlns:p14="http://schemas.microsoft.com/office/powerpoint/2010/main" val="1450983230"/>
                  </p:ext>
                </p:extLst>
              </p:nvPr>
            </p:nvGraphicFramePr>
            <p:xfrm>
              <a:off x="6600056" y="692696"/>
              <a:ext cx="5096644" cy="18722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cxnSp>
        <p:nvCxnSpPr>
          <p:cNvPr id="7" name="6 Conector recto de flecha"/>
          <p:cNvCxnSpPr/>
          <p:nvPr/>
        </p:nvCxnSpPr>
        <p:spPr>
          <a:xfrm>
            <a:off x="5447928" y="1870157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68702146"/>
              </p:ext>
            </p:extLst>
          </p:nvPr>
        </p:nvGraphicFramePr>
        <p:xfrm>
          <a:off x="1125673" y="3317510"/>
          <a:ext cx="2846091" cy="118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cxnSp>
        <p:nvCxnSpPr>
          <p:cNvPr id="9" name="8 Conector recto de flecha"/>
          <p:cNvCxnSpPr/>
          <p:nvPr/>
        </p:nvCxnSpPr>
        <p:spPr>
          <a:xfrm>
            <a:off x="4079776" y="3912883"/>
            <a:ext cx="1368152" cy="22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10 Diagrama"/>
              <p:cNvGraphicFramePr/>
              <p:nvPr>
                <p:extLst>
                  <p:ext uri="{D42A27DB-BD31-4B8C-83A1-F6EECF244321}">
                    <p14:modId xmlns:p14="http://schemas.microsoft.com/office/powerpoint/2010/main" val="2410070447"/>
                  </p:ext>
                </p:extLst>
              </p:nvPr>
            </p:nvGraphicFramePr>
            <p:xfrm>
              <a:off x="5558776" y="3236663"/>
              <a:ext cx="2082560" cy="13971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</mc:Choice>
        <mc:Fallback xmlns="">
          <p:graphicFrame>
            <p:nvGraphicFramePr>
              <p:cNvPr id="11" name="10 Diagrama"/>
              <p:cNvGraphicFramePr/>
              <p:nvPr>
                <p:extLst>
                  <p:ext uri="{D42A27DB-BD31-4B8C-83A1-F6EECF244321}">
                    <p14:modId xmlns:p14="http://schemas.microsoft.com/office/powerpoint/2010/main" val="2410070447"/>
                  </p:ext>
                </p:extLst>
              </p:nvPr>
            </p:nvGraphicFramePr>
            <p:xfrm>
              <a:off x="5558776" y="3236663"/>
              <a:ext cx="2082560" cy="13971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6" r:lo="rId27" r:qs="rId28" r:cs="rId29"/>
              </a:graphicData>
            </a:graphic>
          </p:graphicFrame>
        </mc:Fallback>
      </mc:AlternateContent>
      <p:cxnSp>
        <p:nvCxnSpPr>
          <p:cNvPr id="13" name="12 Conector recto de flecha"/>
          <p:cNvCxnSpPr/>
          <p:nvPr/>
        </p:nvCxnSpPr>
        <p:spPr>
          <a:xfrm>
            <a:off x="7883087" y="3927050"/>
            <a:ext cx="576064" cy="22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8459151" y="3368842"/>
                <a:ext cx="2622434" cy="9738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3200" b="1" i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s-EC" sz="3200" b="1" i="1">
                              <a:latin typeface="Cambria Math" panose="02040503050406030204" pitchFamily="18" charset="0"/>
                            </a:rPr>
                            <m:t>𝐎</m:t>
                          </m:r>
                        </m:sub>
                      </m:sSub>
                      <m:r>
                        <a:rPr lang="es-EC" sz="32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3200" b="1" i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s-EC" sz="3200" b="1" i="1"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r>
                        <a:rPr lang="es-EC" sz="3200" b="1" i="1">
                          <a:latin typeface="Cambria Math" panose="02040503050406030204" pitchFamily="18" charset="0"/>
                        </a:rPr>
                        <m:t>𝐱</m:t>
                      </m:r>
                      <m:sSub>
                        <m:sSubPr>
                          <m:ctrlPr>
                            <a:rPr lang="es-EC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32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3200" b="1" i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s-EC" sz="3200" b="1" i="1"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</m:oMath>
                  </m:oMathPara>
                </a14:m>
                <a:endParaRPr lang="es-EC" sz="3200" b="1" dirty="0"/>
              </a:p>
              <a:p>
                <a:pPr algn="ctr"/>
                <a:endParaRPr lang="es-EC" b="1" dirty="0"/>
              </a:p>
              <a:p>
                <a:pPr algn="ctr"/>
                <a:endParaRPr lang="es-EC" dirty="0"/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151" y="3368842"/>
                <a:ext cx="2622434" cy="97380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164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Respaldos_2017-03-22\trabajo de titulacion II\presentacion\PROBE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96" b="5873"/>
          <a:stretch/>
        </p:blipFill>
        <p:spPr bwMode="auto">
          <a:xfrm>
            <a:off x="553454" y="865271"/>
            <a:ext cx="10972800" cy="5415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898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183880" cy="1051560"/>
          </a:xfrm>
        </p:spPr>
        <p:txBody>
          <a:bodyPr>
            <a:noAutofit/>
          </a:bodyPr>
          <a:lstStyle/>
          <a:p>
            <a:r>
              <a:rPr lang="es-EC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Comparar la degradación de las dos especies forestales.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00157"/>
              </p:ext>
            </p:extLst>
          </p:nvPr>
        </p:nvGraphicFramePr>
        <p:xfrm>
          <a:off x="304800" y="1790697"/>
          <a:ext cx="11658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8897"/>
                <a:gridCol w="1019703"/>
              </a:tblGrid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Número de tratamientos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Número de repeticiones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Número de unidades experimentales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16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Número de probetas por unidad experimental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50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Número de especies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Número origen (albura o duramen)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Número de probetas por origen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200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Número de probetas por especie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400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Número de probetas totales</a:t>
                      </a:r>
                      <a:endParaRPr lang="es-EC" sz="2400" b="1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800</a:t>
                      </a:r>
                      <a:endParaRPr lang="es-EC" sz="2400" b="1" dirty="0">
                        <a:effectLst/>
                        <a:latin typeface="Times New Roman"/>
                        <a:ea typeface="Garamond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07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Personalizado 4">
      <a:dk1>
        <a:srgbClr val="2D0E05"/>
      </a:dk1>
      <a:lt1>
        <a:srgbClr val="FFFFD1"/>
      </a:lt1>
      <a:dk2>
        <a:srgbClr val="491F00"/>
      </a:dk2>
      <a:lt2>
        <a:srgbClr val="FFFFD1"/>
      </a:lt2>
      <a:accent1>
        <a:srgbClr val="6E2F00"/>
      </a:accent1>
      <a:accent2>
        <a:srgbClr val="611300"/>
      </a:accent2>
      <a:accent3>
        <a:srgbClr val="2E2E00"/>
      </a:accent3>
      <a:accent4>
        <a:srgbClr val="747400"/>
      </a:accent4>
      <a:accent5>
        <a:srgbClr val="262626"/>
      </a:accent5>
      <a:accent6>
        <a:srgbClr val="7F7F7F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3601</TotalTime>
  <Words>1286</Words>
  <Application>Microsoft Office PowerPoint</Application>
  <PresentationFormat>Personalizado</PresentationFormat>
  <Paragraphs>433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Default Design</vt:lpstr>
      <vt:lpstr>Universidad Técnica del Norte</vt:lpstr>
      <vt:lpstr>INTRODUCCIÓN</vt:lpstr>
      <vt:lpstr>OBJETIVOS</vt:lpstr>
      <vt:lpstr>HIPÓTESIS</vt:lpstr>
      <vt:lpstr>METODOLOGÍA</vt:lpstr>
      <vt:lpstr>Calcular la pérdida de peso en las probetas</vt:lpstr>
      <vt:lpstr>Presentación de PowerPoint</vt:lpstr>
      <vt:lpstr>Presentación de PowerPoint</vt:lpstr>
      <vt:lpstr>Comparar la degradación de las dos especies forestales.</vt:lpstr>
      <vt:lpstr>Presentación de PowerPoint</vt:lpstr>
      <vt:lpstr>Clasificar las especies según su durabilidad natural.</vt:lpstr>
      <vt:lpstr>Evaluación del cambio de la propiedad organoléptica (Color).</vt:lpstr>
      <vt:lpstr>Presentación de PowerPoint</vt:lpstr>
      <vt:lpstr>Análisis de suelo</vt:lpstr>
      <vt:lpstr>DATOS CLIMATOLÓGICOS  </vt:lpstr>
      <vt:lpstr>Presentación de PowerPoint</vt:lpstr>
      <vt:lpstr>DISCUSIÓN</vt:lpstr>
      <vt:lpstr>Presentación de PowerPoint</vt:lpstr>
      <vt:lpstr>COMPARACIÓN DE LA DEGRADACIÓN DE LAS DOS ESPECIES FORESTALES </vt:lpstr>
      <vt:lpstr>Presentación de PowerPoint</vt:lpstr>
      <vt:lpstr>CLASIFICACIÓN DE LAS DOS ESPECIES SEGÚN SU DURABILIDAD NATURAL.</vt:lpstr>
      <vt:lpstr>Presentación de PowerPoint</vt:lpstr>
      <vt:lpstr>EVALUACIÓN DE LA FOTO DEGRADACIÓN (COLOR)</vt:lpstr>
      <vt:lpstr>Presentación de PowerPoint</vt:lpstr>
      <vt:lpstr>CONCLUSIONES</vt:lpstr>
      <vt:lpstr>Presentación de PowerPoint</vt:lpstr>
      <vt:lpstr>Presentación de PowerPoint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Vizcaíno</dc:creator>
  <cp:lastModifiedBy>Diego</cp:lastModifiedBy>
  <cp:revision>126</cp:revision>
  <dcterms:created xsi:type="dcterms:W3CDTF">2016-11-16T17:12:31Z</dcterms:created>
  <dcterms:modified xsi:type="dcterms:W3CDTF">2017-04-13T12:29:40Z</dcterms:modified>
</cp:coreProperties>
</file>