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2"/>
  </p:notesMasterIdLst>
  <p:sldIdLst>
    <p:sldId id="256" r:id="rId2"/>
    <p:sldId id="283" r:id="rId3"/>
    <p:sldId id="284" r:id="rId4"/>
    <p:sldId id="285" r:id="rId5"/>
    <p:sldId id="286" r:id="rId6"/>
    <p:sldId id="288" r:id="rId7"/>
    <p:sldId id="289" r:id="rId8"/>
    <p:sldId id="282" r:id="rId9"/>
    <p:sldId id="329" r:id="rId10"/>
    <p:sldId id="320" r:id="rId11"/>
    <p:sldId id="291" r:id="rId12"/>
    <p:sldId id="292" r:id="rId13"/>
    <p:sldId id="293" r:id="rId14"/>
    <p:sldId id="302" r:id="rId15"/>
    <p:sldId id="303" r:id="rId16"/>
    <p:sldId id="297" r:id="rId17"/>
    <p:sldId id="322" r:id="rId18"/>
    <p:sldId id="300" r:id="rId19"/>
    <p:sldId id="304" r:id="rId20"/>
    <p:sldId id="305" r:id="rId21"/>
    <p:sldId id="301" r:id="rId22"/>
    <p:sldId id="306" r:id="rId23"/>
    <p:sldId id="307" r:id="rId24"/>
    <p:sldId id="308" r:id="rId25"/>
    <p:sldId id="309" r:id="rId26"/>
    <p:sldId id="310" r:id="rId27"/>
    <p:sldId id="311" r:id="rId28"/>
    <p:sldId id="312" r:id="rId29"/>
    <p:sldId id="313" r:id="rId30"/>
    <p:sldId id="314" r:id="rId31"/>
    <p:sldId id="315" r:id="rId32"/>
    <p:sldId id="316" r:id="rId33"/>
    <p:sldId id="317" r:id="rId34"/>
    <p:sldId id="318" r:id="rId35"/>
    <p:sldId id="323" r:id="rId36"/>
    <p:sldId id="324" r:id="rId37"/>
    <p:sldId id="325" r:id="rId38"/>
    <p:sldId id="326" r:id="rId39"/>
    <p:sldId id="327" r:id="rId40"/>
    <p:sldId id="330" r:id="rId41"/>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Daniel" initials="D" lastIdx="1" clrIdx="0">
    <p:extLst>
      <p:ext uri="{19B8F6BF-5375-455C-9EA6-DF929625EA0E}">
        <p15:presenceInfo xmlns:p15="http://schemas.microsoft.com/office/powerpoint/2012/main" userId="DaniDani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2F00"/>
    <a:srgbClr val="FF7A5B"/>
    <a:srgbClr val="FF6743"/>
    <a:srgbClr val="C9FBEC"/>
    <a:srgbClr val="3AA079"/>
    <a:srgbClr val="9FF7DC"/>
    <a:srgbClr val="85EAEF"/>
    <a:srgbClr val="00FF00"/>
    <a:srgbClr val="FF4B21"/>
    <a:srgbClr val="FF3B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280" autoAdjust="0"/>
  </p:normalViewPr>
  <p:slideViewPr>
    <p:cSldViewPr>
      <p:cViewPr varScale="1">
        <p:scale>
          <a:sx n="68" d="100"/>
          <a:sy n="68" d="100"/>
        </p:scale>
        <p:origin x="792"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G:\daniel\universidad\ANTEPROYECTO%20-%20TESIS\CHILMA_BAJO\ANTEPROYECTO_CHILMABAJO\DATOS\INSTRUMENTOS_INFORMACION\DATOS_PLANTASDELASCHACRA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ES">
                <a:latin typeface="Times New Roman" panose="02020603050405020304" pitchFamily="18" charset="0"/>
                <a:cs typeface="Times New Roman" panose="02020603050405020304" pitchFamily="18" charset="0"/>
              </a:rPr>
              <a:t>COMPONENTE VEGETAL EN LAS CHACRAS FAMILIARES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strRef>
              <c:f>'G:\daniel\universidad\10mo RNR\TG2\articulo cientifico\[DATOS_PLANTAS.xlsx]RUANO_CASTRO'!$O$32</c:f>
              <c:strCache>
                <c:ptCount val="1"/>
                <c:pt idx="0">
                  <c:v>Familia Males Tacan, Pozo Ruano y Ruano Castro</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9939-4BD5-B56D-73DB6C37DE45}"/>
              </c:ext>
            </c:extLst>
          </c:dPt>
          <c:dPt>
            <c:idx val="1"/>
            <c:invertIfNegative val="0"/>
            <c:bubble3D val="0"/>
            <c:sp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9939-4BD5-B56D-73DB6C37DE45}"/>
              </c:ext>
            </c:extLst>
          </c:dPt>
          <c:dPt>
            <c:idx val="2"/>
            <c:invertIfNegative val="0"/>
            <c:bubble3D val="0"/>
            <c:sp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9939-4BD5-B56D-73DB6C37DE45}"/>
              </c:ext>
            </c:extLst>
          </c:dPt>
          <c:dPt>
            <c:idx val="3"/>
            <c:invertIfNegative val="0"/>
            <c:bubble3D val="0"/>
            <c:sp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9939-4BD5-B56D-73DB6C37DE45}"/>
              </c:ext>
            </c:extLst>
          </c:dPt>
          <c:dPt>
            <c:idx val="4"/>
            <c:invertIfNegative val="0"/>
            <c:bubble3D val="0"/>
            <c:sp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9939-4BD5-B56D-73DB6C37DE45}"/>
              </c:ext>
            </c:extLst>
          </c:dPt>
          <c:dPt>
            <c:idx val="5"/>
            <c:invertIfNegative val="0"/>
            <c:bubble3D val="0"/>
            <c:sp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9939-4BD5-B56D-73DB6C37DE45}"/>
              </c:ext>
            </c:extLst>
          </c:dPt>
          <c:dPt>
            <c:idx val="6"/>
            <c:invertIfNegative val="0"/>
            <c:bubble3D val="0"/>
            <c:sp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9939-4BD5-B56D-73DB6C37DE45}"/>
              </c:ext>
            </c:extLst>
          </c:dPt>
          <c:dPt>
            <c:idx val="7"/>
            <c:invertIfNegative val="0"/>
            <c:bubble3D val="0"/>
            <c:sp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F-9939-4BD5-B56D-73DB6C37DE45}"/>
              </c:ext>
            </c:extLst>
          </c:dPt>
          <c:dPt>
            <c:idx val="8"/>
            <c:invertIfNegative val="0"/>
            <c:bubble3D val="0"/>
            <c:sp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1-9939-4BD5-B56D-73DB6C37DE45}"/>
              </c:ext>
            </c:extLst>
          </c:dPt>
          <c:dPt>
            <c:idx val="9"/>
            <c:invertIfNegative val="0"/>
            <c:bubble3D val="0"/>
            <c:sp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3-9939-4BD5-B56D-73DB6C37DE45}"/>
              </c:ext>
            </c:extLst>
          </c:dPt>
          <c:dPt>
            <c:idx val="10"/>
            <c:invertIfNegative val="0"/>
            <c:bubble3D val="0"/>
            <c:sp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5-9939-4BD5-B56D-73DB6C37DE45}"/>
              </c:ext>
            </c:extLst>
          </c:dPt>
          <c:dPt>
            <c:idx val="11"/>
            <c:invertIfNegative val="0"/>
            <c:bubble3D val="0"/>
            <c:sp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7-9939-4BD5-B56D-73DB6C37DE45}"/>
              </c:ext>
            </c:extLst>
          </c:dPt>
          <c:dPt>
            <c:idx val="12"/>
            <c:invertIfNegative val="0"/>
            <c:bubble3D val="0"/>
            <c:sp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9-9939-4BD5-B56D-73DB6C37DE45}"/>
              </c:ext>
            </c:extLst>
          </c:dPt>
          <c:dPt>
            <c:idx val="13"/>
            <c:invertIfNegative val="0"/>
            <c:bubble3D val="0"/>
            <c:sp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B-9939-4BD5-B56D-73DB6C37DE45}"/>
              </c:ext>
            </c:extLst>
          </c:dPt>
          <c:dPt>
            <c:idx val="14"/>
            <c:invertIfNegative val="0"/>
            <c:bubble3D val="0"/>
            <c:sp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1D-9939-4BD5-B56D-73DB6C37DE45}"/>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[1]RUANO_CASTRO!$P$30:$AD$31</c:f>
              <c:multiLvlStrCache>
                <c:ptCount val="15"/>
                <c:lvl>
                  <c:pt idx="0">
                    <c:v>Alimentaria</c:v>
                  </c:pt>
                  <c:pt idx="1">
                    <c:v>Medicinal</c:v>
                  </c:pt>
                  <c:pt idx="2">
                    <c:v>Ornamental</c:v>
                  </c:pt>
                  <c:pt idx="3">
                    <c:v>Condimento</c:v>
                  </c:pt>
                  <c:pt idx="4">
                    <c:v>Fruto</c:v>
                  </c:pt>
                  <c:pt idx="5">
                    <c:v>Tallo</c:v>
                  </c:pt>
                  <c:pt idx="6">
                    <c:v>Tuberculo</c:v>
                  </c:pt>
                  <c:pt idx="7">
                    <c:v>Hoja</c:v>
                  </c:pt>
                  <c:pt idx="8">
                    <c:v>Toda la planta</c:v>
                  </c:pt>
                  <c:pt idx="9">
                    <c:v>Bosque</c:v>
                  </c:pt>
                  <c:pt idx="10">
                    <c:v>Comprado</c:v>
                  </c:pt>
                  <c:pt idx="11">
                    <c:v>Regalado</c:v>
                  </c:pt>
                  <c:pt idx="12">
                    <c:v>Hogar</c:v>
                  </c:pt>
                  <c:pt idx="13">
                    <c:v>Venta</c:v>
                  </c:pt>
                  <c:pt idx="14">
                    <c:v>Trueque</c:v>
                  </c:pt>
                </c:lvl>
                <c:lvl>
                  <c:pt idx="0">
                    <c:v>USOS</c:v>
                  </c:pt>
                  <c:pt idx="4">
                    <c:v>PARTES UTILIZADAS</c:v>
                  </c:pt>
                  <c:pt idx="9">
                    <c:v>COMO ADQUIRIO</c:v>
                  </c:pt>
                  <c:pt idx="12">
                    <c:v>DISPOSICION</c:v>
                  </c:pt>
                </c:lvl>
              </c:multiLvlStrCache>
            </c:multiLvlStrRef>
          </c:cat>
          <c:val>
            <c:numRef>
              <c:f>[1]RUANO_CASTRO!$P$32:$AD$32</c:f>
              <c:numCache>
                <c:formatCode>General</c:formatCode>
                <c:ptCount val="15"/>
                <c:pt idx="0">
                  <c:v>0.54385964912280704</c:v>
                </c:pt>
                <c:pt idx="1">
                  <c:v>0.14035087719298245</c:v>
                </c:pt>
                <c:pt idx="2">
                  <c:v>0.28947368421052633</c:v>
                </c:pt>
                <c:pt idx="3">
                  <c:v>2.6315789473684209E-2</c:v>
                </c:pt>
                <c:pt idx="4">
                  <c:v>0.43859649122807015</c:v>
                </c:pt>
                <c:pt idx="5">
                  <c:v>4.3859649122807015E-2</c:v>
                </c:pt>
                <c:pt idx="6">
                  <c:v>6.1403508771929821E-2</c:v>
                </c:pt>
                <c:pt idx="7">
                  <c:v>8.771929824561403E-2</c:v>
                </c:pt>
                <c:pt idx="8">
                  <c:v>0.36842105263157893</c:v>
                </c:pt>
                <c:pt idx="9">
                  <c:v>0.21052631578947367</c:v>
                </c:pt>
                <c:pt idx="10">
                  <c:v>0.42105263157894735</c:v>
                </c:pt>
                <c:pt idx="11">
                  <c:v>0.36842105263157893</c:v>
                </c:pt>
                <c:pt idx="12">
                  <c:v>0.96491228070175439</c:v>
                </c:pt>
                <c:pt idx="13">
                  <c:v>2.6315789473684209E-2</c:v>
                </c:pt>
                <c:pt idx="14">
                  <c:v>8.771929824561403E-3</c:v>
                </c:pt>
              </c:numCache>
            </c:numRef>
          </c:val>
          <c:extLst>
            <c:ext xmlns:c16="http://schemas.microsoft.com/office/drawing/2014/chart" uri="{C3380CC4-5D6E-409C-BE32-E72D297353CC}">
              <c16:uniqueId val="{0000001E-9939-4BD5-B56D-73DB6C37DE45}"/>
            </c:ext>
          </c:extLst>
        </c:ser>
        <c:ser>
          <c:idx val="1"/>
          <c:order val="1"/>
          <c:tx>
            <c:strRef>
              <c:f>'G:\daniel\universidad\10mo RNR\TG2\articulo cientifico\[DATOS_PLANTAS.xlsx]RUANO_CASTRO'!$O$33</c:f>
              <c:strCache>
                <c:ptCount val="1"/>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[1]RUANO_CASTRO!$P$30:$AD$31</c:f>
              <c:multiLvlStrCache>
                <c:ptCount val="15"/>
                <c:lvl>
                  <c:pt idx="0">
                    <c:v>Alimentaria</c:v>
                  </c:pt>
                  <c:pt idx="1">
                    <c:v>Medicinal</c:v>
                  </c:pt>
                  <c:pt idx="2">
                    <c:v>Ornamental</c:v>
                  </c:pt>
                  <c:pt idx="3">
                    <c:v>Condimento</c:v>
                  </c:pt>
                  <c:pt idx="4">
                    <c:v>Fruto</c:v>
                  </c:pt>
                  <c:pt idx="5">
                    <c:v>Tallo</c:v>
                  </c:pt>
                  <c:pt idx="6">
                    <c:v>Tuberculo</c:v>
                  </c:pt>
                  <c:pt idx="7">
                    <c:v>Hoja</c:v>
                  </c:pt>
                  <c:pt idx="8">
                    <c:v>Toda la planta</c:v>
                  </c:pt>
                  <c:pt idx="9">
                    <c:v>Bosque</c:v>
                  </c:pt>
                  <c:pt idx="10">
                    <c:v>Comprado</c:v>
                  </c:pt>
                  <c:pt idx="11">
                    <c:v>Regalado</c:v>
                  </c:pt>
                  <c:pt idx="12">
                    <c:v>Hogar</c:v>
                  </c:pt>
                  <c:pt idx="13">
                    <c:v>Venta</c:v>
                  </c:pt>
                  <c:pt idx="14">
                    <c:v>Trueque</c:v>
                  </c:pt>
                </c:lvl>
                <c:lvl>
                  <c:pt idx="0">
                    <c:v>USOS</c:v>
                  </c:pt>
                  <c:pt idx="4">
                    <c:v>PARTES UTILIZADAS</c:v>
                  </c:pt>
                  <c:pt idx="9">
                    <c:v>COMO ADQUIRIO</c:v>
                  </c:pt>
                  <c:pt idx="12">
                    <c:v>DISPOSICION</c:v>
                  </c:pt>
                </c:lvl>
              </c:multiLvlStrCache>
            </c:multiLvlStrRef>
          </c:cat>
          <c:val>
            <c:numRef>
              <c:f>[1]RUANO_CASTRO!$P$33:$AD$33</c:f>
              <c:numCache>
                <c:formatCode>General</c:formatCode>
                <c:ptCount val="15"/>
              </c:numCache>
            </c:numRef>
          </c:val>
          <c:extLst>
            <c:ext xmlns:c16="http://schemas.microsoft.com/office/drawing/2014/chart" uri="{C3380CC4-5D6E-409C-BE32-E72D297353CC}">
              <c16:uniqueId val="{0000001F-9939-4BD5-B56D-73DB6C37DE45}"/>
            </c:ext>
          </c:extLst>
        </c:ser>
        <c:dLbls>
          <c:showLegendKey val="0"/>
          <c:showVal val="1"/>
          <c:showCatName val="0"/>
          <c:showSerName val="0"/>
          <c:showPercent val="0"/>
          <c:showBubbleSize val="0"/>
        </c:dLbls>
        <c:gapWidth val="100"/>
        <c:overlap val="-24"/>
        <c:axId val="179342632"/>
        <c:axId val="179098816"/>
      </c:barChart>
      <c:catAx>
        <c:axId val="17934263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ln>
                  <a:noFill/>
                </a:ln>
                <a:solidFill>
                  <a:schemeClr val="tx1"/>
                </a:solidFill>
                <a:latin typeface="Times New Roman" panose="02020603050405020304" pitchFamily="18" charset="0"/>
                <a:ea typeface="+mn-ea"/>
                <a:cs typeface="Times New Roman" panose="02020603050405020304" pitchFamily="18" charset="0"/>
              </a:defRPr>
            </a:pPr>
            <a:endParaRPr lang="es-ES"/>
          </a:p>
        </c:txPr>
        <c:crossAx val="179098816"/>
        <c:crosses val="autoZero"/>
        <c:auto val="1"/>
        <c:lblAlgn val="ctr"/>
        <c:lblOffset val="100"/>
        <c:noMultiLvlLbl val="0"/>
      </c:catAx>
      <c:valAx>
        <c:axId val="17909881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S"/>
          </a:p>
        </c:txPr>
        <c:crossAx val="1793426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S"/>
          </a:p>
        </c:txPr>
      </c:legendEntry>
      <c:legendEntry>
        <c:idx val="1"/>
        <c:delete val="1"/>
      </c:legendEntry>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S"/>
        </a:p>
      </c:txPr>
    </c:legend>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_rels/data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image" Target="../media/image55.png"/></Relationships>
</file>

<file path=ppt/diagrams/_rels/data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5" Type="http://schemas.openxmlformats.org/officeDocument/2006/relationships/image" Target="../media/image61.png"/><Relationship Id="rId4" Type="http://schemas.openxmlformats.org/officeDocument/2006/relationships/image" Target="../media/image6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image" Target="../media/image52.png"/><Relationship Id="rId5" Type="http://schemas.openxmlformats.org/officeDocument/2006/relationships/image" Target="../media/image56.png"/><Relationship Id="rId4" Type="http://schemas.openxmlformats.org/officeDocument/2006/relationships/image" Target="../media/image55.png"/></Relationships>
</file>

<file path=ppt/diagrams/_rels/drawing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5" Type="http://schemas.openxmlformats.org/officeDocument/2006/relationships/image" Target="../media/image61.png"/><Relationship Id="rId4" Type="http://schemas.openxmlformats.org/officeDocument/2006/relationships/image" Target="../media/image6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20F409-6DEA-4DFF-8DD9-D8C7964CAD4D}" type="doc">
      <dgm:prSet loTypeId="urn:microsoft.com/office/officeart/2005/8/layout/hProcess9" loCatId="process" qsTypeId="urn:microsoft.com/office/officeart/2005/8/quickstyle/simple1" qsCatId="simple" csTypeId="urn:microsoft.com/office/officeart/2005/8/colors/colorful5" csCatId="colorful" phldr="1"/>
      <dgm:spPr/>
    </dgm:pt>
    <dgm:pt modelId="{2F287738-7DB8-42D6-A091-7F84B3CDB7A2}">
      <dgm:prSet phldrT="[Texto]" custT="1"/>
      <dgm:spPr/>
      <dgm:t>
        <a:bodyPr/>
        <a:lstStyle/>
        <a:p>
          <a:r>
            <a:rPr lang="es-EC" sz="1800" dirty="0"/>
            <a:t>Parámetros físicos:</a:t>
          </a:r>
        </a:p>
        <a:p>
          <a:r>
            <a:rPr lang="es-EC" sz="1800" dirty="0"/>
            <a:t>Cantidad de humedad en el suelo y color según carta de </a:t>
          </a:r>
          <a:r>
            <a:rPr lang="es-EC" sz="1800" dirty="0" err="1"/>
            <a:t>Munsell</a:t>
          </a:r>
          <a:endParaRPr lang="es-EC" sz="1800" dirty="0"/>
        </a:p>
      </dgm:t>
    </dgm:pt>
    <dgm:pt modelId="{18A42E4A-276A-496B-A9D2-C79F604F32EE}" type="parTrans" cxnId="{76684556-D53F-4CE0-BE17-FCB2F65D62EC}">
      <dgm:prSet/>
      <dgm:spPr/>
      <dgm:t>
        <a:bodyPr/>
        <a:lstStyle/>
        <a:p>
          <a:endParaRPr lang="es-EC"/>
        </a:p>
      </dgm:t>
    </dgm:pt>
    <dgm:pt modelId="{A8BA1891-C051-401E-8412-7BCB244F66C2}" type="sibTrans" cxnId="{76684556-D53F-4CE0-BE17-FCB2F65D62EC}">
      <dgm:prSet/>
      <dgm:spPr/>
      <dgm:t>
        <a:bodyPr/>
        <a:lstStyle/>
        <a:p>
          <a:endParaRPr lang="es-EC"/>
        </a:p>
      </dgm:t>
    </dgm:pt>
    <dgm:pt modelId="{F7B8CFF8-6474-4C12-AAEF-213AEA5A9054}">
      <dgm:prSet phldrT="[Texto]" custT="1"/>
      <dgm:spPr/>
      <dgm:t>
        <a:bodyPr/>
        <a:lstStyle/>
        <a:p>
          <a:r>
            <a:rPr lang="es-EC" sz="1800" dirty="0"/>
            <a:t>Parámetros químicos:</a:t>
          </a:r>
        </a:p>
        <a:p>
          <a:r>
            <a:rPr lang="es-EC" sz="1800" dirty="0"/>
            <a:t>Macronutrientes (N, P, K, Ca y Mg), pH, CIC, C/N y MO</a:t>
          </a:r>
        </a:p>
      </dgm:t>
    </dgm:pt>
    <dgm:pt modelId="{767BFFD9-0BAD-4AA6-886E-714BEDF44BEE}" type="parTrans" cxnId="{2A1D8EF5-180D-48C4-82C5-3D2EC32E8452}">
      <dgm:prSet/>
      <dgm:spPr/>
      <dgm:t>
        <a:bodyPr/>
        <a:lstStyle/>
        <a:p>
          <a:endParaRPr lang="es-EC"/>
        </a:p>
      </dgm:t>
    </dgm:pt>
    <dgm:pt modelId="{CEFACE5D-17E2-4189-AC15-80E225D01CA4}" type="sibTrans" cxnId="{2A1D8EF5-180D-48C4-82C5-3D2EC32E8452}">
      <dgm:prSet/>
      <dgm:spPr/>
      <dgm:t>
        <a:bodyPr/>
        <a:lstStyle/>
        <a:p>
          <a:endParaRPr lang="es-EC"/>
        </a:p>
      </dgm:t>
    </dgm:pt>
    <dgm:pt modelId="{0CB33BB6-3AD9-4AC0-997F-35424F79938D}">
      <dgm:prSet phldrT="[Texto]" custT="1"/>
      <dgm:spPr/>
      <dgm:t>
        <a:bodyPr/>
        <a:lstStyle/>
        <a:p>
          <a:r>
            <a:rPr lang="es-EC" sz="1800" dirty="0"/>
            <a:t>Elaboración de Diagrama homeotermo según </a:t>
          </a:r>
          <a:r>
            <a:rPr lang="es-EC" sz="1800" dirty="0" err="1"/>
            <a:t>Gaussen</a:t>
          </a:r>
          <a:r>
            <a:rPr lang="es-EC" sz="1800" dirty="0"/>
            <a:t> </a:t>
          </a:r>
        </a:p>
      </dgm:t>
    </dgm:pt>
    <dgm:pt modelId="{B937AECC-6B88-41CE-9DB1-A2D0425955C2}" type="parTrans" cxnId="{0DDF2117-3561-4896-9D31-31BEE9DF0777}">
      <dgm:prSet/>
      <dgm:spPr/>
      <dgm:t>
        <a:bodyPr/>
        <a:lstStyle/>
        <a:p>
          <a:endParaRPr lang="es-EC"/>
        </a:p>
      </dgm:t>
    </dgm:pt>
    <dgm:pt modelId="{564BDA64-B5DB-4D44-984C-C0E00599238D}" type="sibTrans" cxnId="{0DDF2117-3561-4896-9D31-31BEE9DF0777}">
      <dgm:prSet/>
      <dgm:spPr/>
      <dgm:t>
        <a:bodyPr/>
        <a:lstStyle/>
        <a:p>
          <a:endParaRPr lang="es-EC"/>
        </a:p>
      </dgm:t>
    </dgm:pt>
    <dgm:pt modelId="{2B8B3F33-53C9-45F3-9BF8-7FE48B97D64C}">
      <dgm:prSet phldrT="[Texto]" custT="1"/>
      <dgm:spPr/>
      <dgm:t>
        <a:bodyPr/>
        <a:lstStyle/>
        <a:p>
          <a:r>
            <a:rPr lang="es-EC" sz="1800" dirty="0"/>
            <a:t>Identificación de estratos de la chacra</a:t>
          </a:r>
        </a:p>
      </dgm:t>
    </dgm:pt>
    <dgm:pt modelId="{090A072B-E881-448B-8A96-83BD8B65D218}" type="parTrans" cxnId="{664C2DE6-C5A7-45FB-93A7-270173C53875}">
      <dgm:prSet/>
      <dgm:spPr/>
      <dgm:t>
        <a:bodyPr/>
        <a:lstStyle/>
        <a:p>
          <a:endParaRPr lang="es-EC"/>
        </a:p>
      </dgm:t>
    </dgm:pt>
    <dgm:pt modelId="{78761119-B1A6-41C8-AC23-730FF8498CBB}" type="sibTrans" cxnId="{664C2DE6-C5A7-45FB-93A7-270173C53875}">
      <dgm:prSet/>
      <dgm:spPr/>
      <dgm:t>
        <a:bodyPr/>
        <a:lstStyle/>
        <a:p>
          <a:endParaRPr lang="es-EC"/>
        </a:p>
      </dgm:t>
    </dgm:pt>
    <dgm:pt modelId="{A0C69E16-991A-4885-AE10-5A9116D8834F}" type="pres">
      <dgm:prSet presAssocID="{FD20F409-6DEA-4DFF-8DD9-D8C7964CAD4D}" presName="CompostProcess" presStyleCnt="0">
        <dgm:presLayoutVars>
          <dgm:dir/>
          <dgm:resizeHandles val="exact"/>
        </dgm:presLayoutVars>
      </dgm:prSet>
      <dgm:spPr/>
    </dgm:pt>
    <dgm:pt modelId="{25A2DEB1-3BB4-4CFD-8E4E-AE641E041AD0}" type="pres">
      <dgm:prSet presAssocID="{FD20F409-6DEA-4DFF-8DD9-D8C7964CAD4D}" presName="arrow" presStyleLbl="bgShp" presStyleIdx="0" presStyleCnt="1" custLinFactNeighborX="-498" custLinFactNeighborY="2857">
        <dgm:style>
          <a:lnRef idx="1">
            <a:schemeClr val="accent1"/>
          </a:lnRef>
          <a:fillRef idx="2">
            <a:schemeClr val="accent1"/>
          </a:fillRef>
          <a:effectRef idx="1">
            <a:schemeClr val="accent1"/>
          </a:effectRef>
          <a:fontRef idx="minor">
            <a:schemeClr val="dk1"/>
          </a:fontRef>
        </dgm:style>
      </dgm:prSet>
      <dgm:spPr/>
    </dgm:pt>
    <dgm:pt modelId="{214C4E9D-F67B-4877-8FB9-A4BCDF9E7F87}" type="pres">
      <dgm:prSet presAssocID="{FD20F409-6DEA-4DFF-8DD9-D8C7964CAD4D}" presName="linearProcess" presStyleCnt="0"/>
      <dgm:spPr/>
    </dgm:pt>
    <dgm:pt modelId="{BF7DA960-6390-4ED0-868B-8227744F5DB0}" type="pres">
      <dgm:prSet presAssocID="{2F287738-7DB8-42D6-A091-7F84B3CDB7A2}" presName="textNode" presStyleLbl="node1" presStyleIdx="0" presStyleCnt="4" custScaleX="131219" custScaleY="109240">
        <dgm:presLayoutVars>
          <dgm:bulletEnabled val="1"/>
        </dgm:presLayoutVars>
      </dgm:prSet>
      <dgm:spPr/>
    </dgm:pt>
    <dgm:pt modelId="{DD874272-EEDB-41A9-9DC8-C8E4BA87A01A}" type="pres">
      <dgm:prSet presAssocID="{A8BA1891-C051-401E-8412-7BCB244F66C2}" presName="sibTrans" presStyleCnt="0"/>
      <dgm:spPr/>
    </dgm:pt>
    <dgm:pt modelId="{6F68F5D9-3CF6-4945-81B9-134123E4865E}" type="pres">
      <dgm:prSet presAssocID="{F7B8CFF8-6474-4C12-AAEF-213AEA5A9054}" presName="textNode" presStyleLbl="node1" presStyleIdx="1" presStyleCnt="4" custScaleX="129433">
        <dgm:presLayoutVars>
          <dgm:bulletEnabled val="1"/>
        </dgm:presLayoutVars>
      </dgm:prSet>
      <dgm:spPr/>
    </dgm:pt>
    <dgm:pt modelId="{341F0155-235A-40A7-AB41-25A7D585F6CC}" type="pres">
      <dgm:prSet presAssocID="{CEFACE5D-17E2-4189-AC15-80E225D01CA4}" presName="sibTrans" presStyleCnt="0"/>
      <dgm:spPr/>
    </dgm:pt>
    <dgm:pt modelId="{208EC355-6A8A-4ED0-82A9-86115269641E}" type="pres">
      <dgm:prSet presAssocID="{2B8B3F33-53C9-45F3-9BF8-7FE48B97D64C}" presName="textNode" presStyleLbl="node1" presStyleIdx="2" presStyleCnt="4" custScaleX="136167">
        <dgm:presLayoutVars>
          <dgm:bulletEnabled val="1"/>
        </dgm:presLayoutVars>
      </dgm:prSet>
      <dgm:spPr/>
    </dgm:pt>
    <dgm:pt modelId="{0D32DF29-2E29-4273-853C-96EBA82A9DAA}" type="pres">
      <dgm:prSet presAssocID="{78761119-B1A6-41C8-AC23-730FF8498CBB}" presName="sibTrans" presStyleCnt="0"/>
      <dgm:spPr/>
    </dgm:pt>
    <dgm:pt modelId="{726231F7-BDEF-4629-9EF6-3519412C02AA}" type="pres">
      <dgm:prSet presAssocID="{0CB33BB6-3AD9-4AC0-997F-35424F79938D}" presName="textNode" presStyleLbl="node1" presStyleIdx="3" presStyleCnt="4" custScaleX="105819">
        <dgm:presLayoutVars>
          <dgm:bulletEnabled val="1"/>
        </dgm:presLayoutVars>
      </dgm:prSet>
      <dgm:spPr/>
    </dgm:pt>
  </dgm:ptLst>
  <dgm:cxnLst>
    <dgm:cxn modelId="{0DDF2117-3561-4896-9D31-31BEE9DF0777}" srcId="{FD20F409-6DEA-4DFF-8DD9-D8C7964CAD4D}" destId="{0CB33BB6-3AD9-4AC0-997F-35424F79938D}" srcOrd="3" destOrd="0" parTransId="{B937AECC-6B88-41CE-9DB1-A2D0425955C2}" sibTransId="{564BDA64-B5DB-4D44-984C-C0E00599238D}"/>
    <dgm:cxn modelId="{B4DD511C-3BAD-4ED2-9EA2-01E045BAAEDE}" type="presOf" srcId="{FD20F409-6DEA-4DFF-8DD9-D8C7964CAD4D}" destId="{A0C69E16-991A-4885-AE10-5A9116D8834F}" srcOrd="0" destOrd="0" presId="urn:microsoft.com/office/officeart/2005/8/layout/hProcess9"/>
    <dgm:cxn modelId="{C39B6E36-CA85-424B-9408-7326E80DE2BC}" type="presOf" srcId="{F7B8CFF8-6474-4C12-AAEF-213AEA5A9054}" destId="{6F68F5D9-3CF6-4945-81B9-134123E4865E}" srcOrd="0" destOrd="0" presId="urn:microsoft.com/office/officeart/2005/8/layout/hProcess9"/>
    <dgm:cxn modelId="{76684556-D53F-4CE0-BE17-FCB2F65D62EC}" srcId="{FD20F409-6DEA-4DFF-8DD9-D8C7964CAD4D}" destId="{2F287738-7DB8-42D6-A091-7F84B3CDB7A2}" srcOrd="0" destOrd="0" parTransId="{18A42E4A-276A-496B-A9D2-C79F604F32EE}" sibTransId="{A8BA1891-C051-401E-8412-7BCB244F66C2}"/>
    <dgm:cxn modelId="{0D9DCB8F-191A-4C24-8C1E-28BE9DE3AD45}" type="presOf" srcId="{2B8B3F33-53C9-45F3-9BF8-7FE48B97D64C}" destId="{208EC355-6A8A-4ED0-82A9-86115269641E}" srcOrd="0" destOrd="0" presId="urn:microsoft.com/office/officeart/2005/8/layout/hProcess9"/>
    <dgm:cxn modelId="{9381B2D8-B781-4465-BBD1-4F564E2F1976}" type="presOf" srcId="{0CB33BB6-3AD9-4AC0-997F-35424F79938D}" destId="{726231F7-BDEF-4629-9EF6-3519412C02AA}" srcOrd="0" destOrd="0" presId="urn:microsoft.com/office/officeart/2005/8/layout/hProcess9"/>
    <dgm:cxn modelId="{664C2DE6-C5A7-45FB-93A7-270173C53875}" srcId="{FD20F409-6DEA-4DFF-8DD9-D8C7964CAD4D}" destId="{2B8B3F33-53C9-45F3-9BF8-7FE48B97D64C}" srcOrd="2" destOrd="0" parTransId="{090A072B-E881-448B-8A96-83BD8B65D218}" sibTransId="{78761119-B1A6-41C8-AC23-730FF8498CBB}"/>
    <dgm:cxn modelId="{D6C3BFF4-AB7B-486D-9FCB-E99DC8F1C9DC}" type="presOf" srcId="{2F287738-7DB8-42D6-A091-7F84B3CDB7A2}" destId="{BF7DA960-6390-4ED0-868B-8227744F5DB0}" srcOrd="0" destOrd="0" presId="urn:microsoft.com/office/officeart/2005/8/layout/hProcess9"/>
    <dgm:cxn modelId="{2A1D8EF5-180D-48C4-82C5-3D2EC32E8452}" srcId="{FD20F409-6DEA-4DFF-8DD9-D8C7964CAD4D}" destId="{F7B8CFF8-6474-4C12-AAEF-213AEA5A9054}" srcOrd="1" destOrd="0" parTransId="{767BFFD9-0BAD-4AA6-886E-714BEDF44BEE}" sibTransId="{CEFACE5D-17E2-4189-AC15-80E225D01CA4}"/>
    <dgm:cxn modelId="{C1ECD6CC-CA53-4807-ACE9-B1C2A130BA0C}" type="presParOf" srcId="{A0C69E16-991A-4885-AE10-5A9116D8834F}" destId="{25A2DEB1-3BB4-4CFD-8E4E-AE641E041AD0}" srcOrd="0" destOrd="0" presId="urn:microsoft.com/office/officeart/2005/8/layout/hProcess9"/>
    <dgm:cxn modelId="{59D6C451-634A-4475-93B3-B4FF9AD3D80C}" type="presParOf" srcId="{A0C69E16-991A-4885-AE10-5A9116D8834F}" destId="{214C4E9D-F67B-4877-8FB9-A4BCDF9E7F87}" srcOrd="1" destOrd="0" presId="urn:microsoft.com/office/officeart/2005/8/layout/hProcess9"/>
    <dgm:cxn modelId="{710F63B9-127F-489F-B4B0-89BF707B9009}" type="presParOf" srcId="{214C4E9D-F67B-4877-8FB9-A4BCDF9E7F87}" destId="{BF7DA960-6390-4ED0-868B-8227744F5DB0}" srcOrd="0" destOrd="0" presId="urn:microsoft.com/office/officeart/2005/8/layout/hProcess9"/>
    <dgm:cxn modelId="{3BED5AB2-8A1F-4C3D-9C74-A4736DA5D0C6}" type="presParOf" srcId="{214C4E9D-F67B-4877-8FB9-A4BCDF9E7F87}" destId="{DD874272-EEDB-41A9-9DC8-C8E4BA87A01A}" srcOrd="1" destOrd="0" presId="urn:microsoft.com/office/officeart/2005/8/layout/hProcess9"/>
    <dgm:cxn modelId="{FF49B6EC-A803-420F-98F3-33A41C6AC747}" type="presParOf" srcId="{214C4E9D-F67B-4877-8FB9-A4BCDF9E7F87}" destId="{6F68F5D9-3CF6-4945-81B9-134123E4865E}" srcOrd="2" destOrd="0" presId="urn:microsoft.com/office/officeart/2005/8/layout/hProcess9"/>
    <dgm:cxn modelId="{B05022F8-EC0D-4D3C-A80C-31FCB82CB559}" type="presParOf" srcId="{214C4E9D-F67B-4877-8FB9-A4BCDF9E7F87}" destId="{341F0155-235A-40A7-AB41-25A7D585F6CC}" srcOrd="3" destOrd="0" presId="urn:microsoft.com/office/officeart/2005/8/layout/hProcess9"/>
    <dgm:cxn modelId="{092731CB-820D-4D31-9185-E2DBF698941A}" type="presParOf" srcId="{214C4E9D-F67B-4877-8FB9-A4BCDF9E7F87}" destId="{208EC355-6A8A-4ED0-82A9-86115269641E}" srcOrd="4" destOrd="0" presId="urn:microsoft.com/office/officeart/2005/8/layout/hProcess9"/>
    <dgm:cxn modelId="{312421B0-F037-4B01-8702-0BA7C130D993}" type="presParOf" srcId="{214C4E9D-F67B-4877-8FB9-A4BCDF9E7F87}" destId="{0D32DF29-2E29-4273-853C-96EBA82A9DAA}" srcOrd="5" destOrd="0" presId="urn:microsoft.com/office/officeart/2005/8/layout/hProcess9"/>
    <dgm:cxn modelId="{CEC6A097-9BB3-4804-818C-2F51B1B9BC3C}" type="presParOf" srcId="{214C4E9D-F67B-4877-8FB9-A4BCDF9E7F87}" destId="{726231F7-BDEF-4629-9EF6-3519412C02AA}"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613907-CCBC-49C5-9B76-8F390A702A95}" type="doc">
      <dgm:prSet loTypeId="urn:microsoft.com/office/officeart/2011/layout/ConvergingText" loCatId="process" qsTypeId="urn:microsoft.com/office/officeart/2005/8/quickstyle/simple1" qsCatId="simple" csTypeId="urn:microsoft.com/office/officeart/2005/8/colors/colorful1" csCatId="colorful" phldr="1"/>
      <dgm:spPr/>
      <dgm:t>
        <a:bodyPr/>
        <a:lstStyle/>
        <a:p>
          <a:endParaRPr lang="es-EC"/>
        </a:p>
      </dgm:t>
    </dgm:pt>
    <dgm:pt modelId="{CBD59968-6334-4F8D-B7A4-6B33B5F9E89E}">
      <dgm:prSet phldrT="[Texto]" custT="1"/>
      <dgm:spPr/>
      <dgm:t>
        <a:bodyPr/>
        <a:lstStyle/>
        <a:p>
          <a:r>
            <a:rPr lang="es-EC" sz="2000" b="1" dirty="0"/>
            <a:t>Fase 1</a:t>
          </a:r>
        </a:p>
      </dgm:t>
    </dgm:pt>
    <dgm:pt modelId="{CF632D66-CE4E-486B-B662-C5E0F25A2F35}" type="parTrans" cxnId="{5C8646C4-E661-41EC-8520-1A7E03372AAD}">
      <dgm:prSet/>
      <dgm:spPr/>
      <dgm:t>
        <a:bodyPr/>
        <a:lstStyle/>
        <a:p>
          <a:endParaRPr lang="es-EC"/>
        </a:p>
      </dgm:t>
    </dgm:pt>
    <dgm:pt modelId="{D713AE79-2D85-478B-A9AC-787E53260D81}" type="sibTrans" cxnId="{5C8646C4-E661-41EC-8520-1A7E03372AAD}">
      <dgm:prSet/>
      <dgm:spPr/>
      <dgm:t>
        <a:bodyPr/>
        <a:lstStyle/>
        <a:p>
          <a:endParaRPr lang="es-EC"/>
        </a:p>
      </dgm:t>
    </dgm:pt>
    <dgm:pt modelId="{E574DD30-9C60-41FD-A7EE-D3227EE16472}">
      <dgm:prSet phldrT="[Texto]" custT="1">
        <dgm:style>
          <a:lnRef idx="2">
            <a:schemeClr val="accent2">
              <a:shade val="50000"/>
            </a:schemeClr>
          </a:lnRef>
          <a:fillRef idx="1">
            <a:schemeClr val="accent2"/>
          </a:fillRef>
          <a:effectRef idx="0">
            <a:schemeClr val="accent2"/>
          </a:effectRef>
          <a:fontRef idx="minor">
            <a:schemeClr val="lt1"/>
          </a:fontRef>
        </dgm:style>
      </dgm:prSet>
      <dgm:spPr/>
      <dgm:t>
        <a:bodyPr/>
        <a:lstStyle/>
        <a:p>
          <a:pPr>
            <a:lnSpc>
              <a:spcPct val="100000"/>
            </a:lnSpc>
          </a:pPr>
          <a:r>
            <a:rPr lang="es-EC" sz="2000" b="1" dirty="0"/>
            <a:t>Fase 2</a:t>
          </a:r>
        </a:p>
      </dgm:t>
    </dgm:pt>
    <dgm:pt modelId="{795C3311-B99A-4D00-B077-8EAFB72DC579}" type="sibTrans" cxnId="{73D433EB-3B5F-4EAF-8693-2EBE07026C91}">
      <dgm:prSet/>
      <dgm:spPr/>
      <dgm:t>
        <a:bodyPr/>
        <a:lstStyle/>
        <a:p>
          <a:endParaRPr lang="es-EC"/>
        </a:p>
      </dgm:t>
    </dgm:pt>
    <dgm:pt modelId="{A14A5155-CCBA-47BA-B9D9-234963262A1B}" type="parTrans" cxnId="{73D433EB-3B5F-4EAF-8693-2EBE07026C91}">
      <dgm:prSet/>
      <dgm:spPr/>
      <dgm:t>
        <a:bodyPr/>
        <a:lstStyle/>
        <a:p>
          <a:endParaRPr lang="es-EC"/>
        </a:p>
      </dgm:t>
    </dgm:pt>
    <dgm:pt modelId="{E7543BE0-BF59-4567-BF98-88E2B868A81D}" type="pres">
      <dgm:prSet presAssocID="{D0613907-CCBC-49C5-9B76-8F390A702A95}" presName="Name0" presStyleCnt="0">
        <dgm:presLayoutVars>
          <dgm:chMax/>
          <dgm:chPref val="1"/>
          <dgm:dir/>
          <dgm:animOne val="branch"/>
          <dgm:animLvl val="lvl"/>
          <dgm:resizeHandles/>
        </dgm:presLayoutVars>
      </dgm:prSet>
      <dgm:spPr/>
    </dgm:pt>
    <dgm:pt modelId="{269C8B5B-90F5-4CFF-B6E0-641638D919E6}" type="pres">
      <dgm:prSet presAssocID="{E574DD30-9C60-41FD-A7EE-D3227EE16472}" presName="composite" presStyleCnt="0"/>
      <dgm:spPr/>
    </dgm:pt>
    <dgm:pt modelId="{B9CD7198-BEBD-4A1B-8509-B5F09F96F474}" type="pres">
      <dgm:prSet presAssocID="{E574DD30-9C60-41FD-A7EE-D3227EE16472}" presName="ParentAccent1" presStyleLbl="alignNode1" presStyleIdx="0" presStyleCnt="20"/>
      <dgm:spPr/>
    </dgm:pt>
    <dgm:pt modelId="{A9BEFD8C-A39B-4052-BB10-FE28AC31EFA1}" type="pres">
      <dgm:prSet presAssocID="{E574DD30-9C60-41FD-A7EE-D3227EE16472}" presName="ParentAccent2" presStyleLbl="alignNode1" presStyleIdx="1" presStyleCnt="20"/>
      <dgm:spPr/>
    </dgm:pt>
    <dgm:pt modelId="{719EA1DD-FB41-4CA0-8F25-39F5BC605CAD}" type="pres">
      <dgm:prSet presAssocID="{E574DD30-9C60-41FD-A7EE-D3227EE16472}" presName="ParentAccent3" presStyleLbl="alignNode1" presStyleIdx="2" presStyleCnt="20"/>
      <dgm:spPr/>
    </dgm:pt>
    <dgm:pt modelId="{B5C36D8E-2272-48AB-BF3B-8E941707E9A7}" type="pres">
      <dgm:prSet presAssocID="{E574DD30-9C60-41FD-A7EE-D3227EE16472}" presName="ParentAccent4" presStyleLbl="alignNode1" presStyleIdx="3" presStyleCnt="20"/>
      <dgm:spPr/>
    </dgm:pt>
    <dgm:pt modelId="{68C9F76E-1B54-49E1-A5C9-79923227D2F0}" type="pres">
      <dgm:prSet presAssocID="{E574DD30-9C60-41FD-A7EE-D3227EE16472}" presName="ParentAccent5" presStyleLbl="alignNode1" presStyleIdx="4" presStyleCnt="20"/>
      <dgm:spPr/>
    </dgm:pt>
    <dgm:pt modelId="{4172986D-A016-4D79-B28E-86A2DE0EF986}" type="pres">
      <dgm:prSet presAssocID="{E574DD30-9C60-41FD-A7EE-D3227EE16472}" presName="ParentAccent6" presStyleLbl="alignNode1" presStyleIdx="5" presStyleCnt="20"/>
      <dgm:spPr/>
    </dgm:pt>
    <dgm:pt modelId="{E8B99A2D-6C71-4E66-9E1A-7582261E1182}" type="pres">
      <dgm:prSet presAssocID="{E574DD30-9C60-41FD-A7EE-D3227EE16472}" presName="ParentAccent7" presStyleLbl="alignNode1" presStyleIdx="6" presStyleCnt="20"/>
      <dgm:spPr/>
    </dgm:pt>
    <dgm:pt modelId="{22382FE8-5688-4961-91D9-0FA4C575B62E}" type="pres">
      <dgm:prSet presAssocID="{E574DD30-9C60-41FD-A7EE-D3227EE16472}" presName="ParentAccent8" presStyleLbl="alignNode1" presStyleIdx="7" presStyleCnt="20"/>
      <dgm:spPr/>
    </dgm:pt>
    <dgm:pt modelId="{891140D1-D725-4FF3-A7DC-59B2405AF547}" type="pres">
      <dgm:prSet presAssocID="{E574DD30-9C60-41FD-A7EE-D3227EE16472}" presName="ParentAccent9" presStyleLbl="alignNode1" presStyleIdx="8" presStyleCnt="20"/>
      <dgm:spPr/>
    </dgm:pt>
    <dgm:pt modelId="{BBA44158-E79D-4CFC-8F9F-BD5281611A04}" type="pres">
      <dgm:prSet presAssocID="{E574DD30-9C60-41FD-A7EE-D3227EE16472}" presName="ParentAccent10" presStyleLbl="alignNode1" presStyleIdx="9" presStyleCnt="20"/>
      <dgm:spPr/>
    </dgm:pt>
    <dgm:pt modelId="{D23EA0B4-CA94-4272-B75B-DFF62B80EA71}" type="pres">
      <dgm:prSet presAssocID="{E574DD30-9C60-41FD-A7EE-D3227EE16472}" presName="Parent" presStyleLbl="alignNode1" presStyleIdx="10" presStyleCnt="20" custScaleX="112611" custScaleY="112051">
        <dgm:presLayoutVars>
          <dgm:chMax val="5"/>
          <dgm:chPref val="3"/>
          <dgm:bulletEnabled val="1"/>
        </dgm:presLayoutVars>
      </dgm:prSet>
      <dgm:spPr/>
    </dgm:pt>
    <dgm:pt modelId="{26AAC53D-83FC-4EB0-8E6D-02F1E2B0FD50}" type="pres">
      <dgm:prSet presAssocID="{CBD59968-6334-4F8D-B7A4-6B33B5F9E89E}" presName="Child1Accent1" presStyleLbl="alignNode1" presStyleIdx="11" presStyleCnt="20"/>
      <dgm:spPr/>
    </dgm:pt>
    <dgm:pt modelId="{C57389A4-A2C6-46CF-AEF0-02BE8DFFF0B0}" type="pres">
      <dgm:prSet presAssocID="{CBD59968-6334-4F8D-B7A4-6B33B5F9E89E}" presName="Child1Accent2" presStyleLbl="alignNode1" presStyleIdx="12" presStyleCnt="20"/>
      <dgm:spPr/>
    </dgm:pt>
    <dgm:pt modelId="{894075D8-2FDA-4ACC-A7CC-AEF5D14F4567}" type="pres">
      <dgm:prSet presAssocID="{CBD59968-6334-4F8D-B7A4-6B33B5F9E89E}" presName="Child1Accent3" presStyleLbl="alignNode1" presStyleIdx="13" presStyleCnt="20"/>
      <dgm:spPr/>
    </dgm:pt>
    <dgm:pt modelId="{CEB83FBB-F6D1-46FD-A164-C40489D1AA5F}" type="pres">
      <dgm:prSet presAssocID="{CBD59968-6334-4F8D-B7A4-6B33B5F9E89E}" presName="Child1Accent4" presStyleLbl="alignNode1" presStyleIdx="14" presStyleCnt="20"/>
      <dgm:spPr/>
    </dgm:pt>
    <dgm:pt modelId="{D5E52269-8233-48C4-B727-E28271ED7C9F}" type="pres">
      <dgm:prSet presAssocID="{CBD59968-6334-4F8D-B7A4-6B33B5F9E89E}" presName="Child1Accent5" presStyleLbl="alignNode1" presStyleIdx="15" presStyleCnt="20"/>
      <dgm:spPr/>
    </dgm:pt>
    <dgm:pt modelId="{C25BE98A-84AF-482C-B79F-7425E9962C58}" type="pres">
      <dgm:prSet presAssocID="{CBD59968-6334-4F8D-B7A4-6B33B5F9E89E}" presName="Child1Accent6" presStyleLbl="alignNode1" presStyleIdx="16" presStyleCnt="20"/>
      <dgm:spPr/>
    </dgm:pt>
    <dgm:pt modelId="{0DD04721-C99A-47F5-A553-F87E9E52481C}" type="pres">
      <dgm:prSet presAssocID="{CBD59968-6334-4F8D-B7A4-6B33B5F9E89E}" presName="Child1Accent7" presStyleLbl="alignNode1" presStyleIdx="17" presStyleCnt="20"/>
      <dgm:spPr/>
    </dgm:pt>
    <dgm:pt modelId="{DCD8A504-2B26-42BF-8AF4-C7DC5E7EA764}" type="pres">
      <dgm:prSet presAssocID="{CBD59968-6334-4F8D-B7A4-6B33B5F9E89E}" presName="Child1Accent8" presStyleLbl="alignNode1" presStyleIdx="18" presStyleCnt="20"/>
      <dgm:spPr/>
    </dgm:pt>
    <dgm:pt modelId="{F0942388-16F1-4F89-8F62-906A7A8310AF}" type="pres">
      <dgm:prSet presAssocID="{CBD59968-6334-4F8D-B7A4-6B33B5F9E89E}" presName="Child1Accent9" presStyleLbl="alignNode1" presStyleIdx="19" presStyleCnt="20"/>
      <dgm:spPr/>
    </dgm:pt>
    <dgm:pt modelId="{EF59BF6A-9642-4A5B-8E9F-0EDCA1704C34}" type="pres">
      <dgm:prSet presAssocID="{CBD59968-6334-4F8D-B7A4-6B33B5F9E89E}" presName="Child1" presStyleLbl="revTx" presStyleIdx="0" presStyleCnt="1">
        <dgm:presLayoutVars>
          <dgm:chMax/>
          <dgm:chPref val="0"/>
          <dgm:bulletEnabled val="1"/>
        </dgm:presLayoutVars>
      </dgm:prSet>
      <dgm:spPr/>
    </dgm:pt>
  </dgm:ptLst>
  <dgm:cxnLst>
    <dgm:cxn modelId="{8767EB45-A1D5-4D99-860E-A57B6534E7FD}" type="presOf" srcId="{CBD59968-6334-4F8D-B7A4-6B33B5F9E89E}" destId="{EF59BF6A-9642-4A5B-8E9F-0EDCA1704C34}" srcOrd="0" destOrd="0" presId="urn:microsoft.com/office/officeart/2011/layout/ConvergingText"/>
    <dgm:cxn modelId="{6B76BE49-9B23-4B39-A049-13F73D396994}" type="presOf" srcId="{E574DD30-9C60-41FD-A7EE-D3227EE16472}" destId="{D23EA0B4-CA94-4272-B75B-DFF62B80EA71}" srcOrd="0" destOrd="0" presId="urn:microsoft.com/office/officeart/2011/layout/ConvergingText"/>
    <dgm:cxn modelId="{A2D1137E-B4ED-43FA-A9D5-2C1ADCBEBB4D}" type="presOf" srcId="{D0613907-CCBC-49C5-9B76-8F390A702A95}" destId="{E7543BE0-BF59-4567-BF98-88E2B868A81D}" srcOrd="0" destOrd="0" presId="urn:microsoft.com/office/officeart/2011/layout/ConvergingText"/>
    <dgm:cxn modelId="{5C8646C4-E661-41EC-8520-1A7E03372AAD}" srcId="{E574DD30-9C60-41FD-A7EE-D3227EE16472}" destId="{CBD59968-6334-4F8D-B7A4-6B33B5F9E89E}" srcOrd="0" destOrd="0" parTransId="{CF632D66-CE4E-486B-B662-C5E0F25A2F35}" sibTransId="{D713AE79-2D85-478B-A9AC-787E53260D81}"/>
    <dgm:cxn modelId="{73D433EB-3B5F-4EAF-8693-2EBE07026C91}" srcId="{D0613907-CCBC-49C5-9B76-8F390A702A95}" destId="{E574DD30-9C60-41FD-A7EE-D3227EE16472}" srcOrd="0" destOrd="0" parTransId="{A14A5155-CCBA-47BA-B9D9-234963262A1B}" sibTransId="{795C3311-B99A-4D00-B077-8EAFB72DC579}"/>
    <dgm:cxn modelId="{F7D92B9B-FBAC-4500-9FAE-49B0AF15BF48}" type="presParOf" srcId="{E7543BE0-BF59-4567-BF98-88E2B868A81D}" destId="{269C8B5B-90F5-4CFF-B6E0-641638D919E6}" srcOrd="0" destOrd="0" presId="urn:microsoft.com/office/officeart/2011/layout/ConvergingText"/>
    <dgm:cxn modelId="{7C154E81-19B2-444E-9224-407D0DF7BD0E}" type="presParOf" srcId="{269C8B5B-90F5-4CFF-B6E0-641638D919E6}" destId="{B9CD7198-BEBD-4A1B-8509-B5F09F96F474}" srcOrd="0" destOrd="0" presId="urn:microsoft.com/office/officeart/2011/layout/ConvergingText"/>
    <dgm:cxn modelId="{27BCFFFB-D154-457F-81DB-1FC786F3275E}" type="presParOf" srcId="{269C8B5B-90F5-4CFF-B6E0-641638D919E6}" destId="{A9BEFD8C-A39B-4052-BB10-FE28AC31EFA1}" srcOrd="1" destOrd="0" presId="urn:microsoft.com/office/officeart/2011/layout/ConvergingText"/>
    <dgm:cxn modelId="{EFB79E30-7017-4C70-BC50-4BD8F1109CBC}" type="presParOf" srcId="{269C8B5B-90F5-4CFF-B6E0-641638D919E6}" destId="{719EA1DD-FB41-4CA0-8F25-39F5BC605CAD}" srcOrd="2" destOrd="0" presId="urn:microsoft.com/office/officeart/2011/layout/ConvergingText"/>
    <dgm:cxn modelId="{76555F67-8BB0-48B5-9387-2608A0220055}" type="presParOf" srcId="{269C8B5B-90F5-4CFF-B6E0-641638D919E6}" destId="{B5C36D8E-2272-48AB-BF3B-8E941707E9A7}" srcOrd="3" destOrd="0" presId="urn:microsoft.com/office/officeart/2011/layout/ConvergingText"/>
    <dgm:cxn modelId="{5EC06102-F328-4979-95BC-D69352CE3AAF}" type="presParOf" srcId="{269C8B5B-90F5-4CFF-B6E0-641638D919E6}" destId="{68C9F76E-1B54-49E1-A5C9-79923227D2F0}" srcOrd="4" destOrd="0" presId="urn:microsoft.com/office/officeart/2011/layout/ConvergingText"/>
    <dgm:cxn modelId="{E112B346-6D11-44F4-A097-1178D3105350}" type="presParOf" srcId="{269C8B5B-90F5-4CFF-B6E0-641638D919E6}" destId="{4172986D-A016-4D79-B28E-86A2DE0EF986}" srcOrd="5" destOrd="0" presId="urn:microsoft.com/office/officeart/2011/layout/ConvergingText"/>
    <dgm:cxn modelId="{34C93963-5D84-4875-BC77-4D2120D4E6EA}" type="presParOf" srcId="{269C8B5B-90F5-4CFF-B6E0-641638D919E6}" destId="{E8B99A2D-6C71-4E66-9E1A-7582261E1182}" srcOrd="6" destOrd="0" presId="urn:microsoft.com/office/officeart/2011/layout/ConvergingText"/>
    <dgm:cxn modelId="{09583E02-6C02-46A5-B0A7-0891CD64C7EF}" type="presParOf" srcId="{269C8B5B-90F5-4CFF-B6E0-641638D919E6}" destId="{22382FE8-5688-4961-91D9-0FA4C575B62E}" srcOrd="7" destOrd="0" presId="urn:microsoft.com/office/officeart/2011/layout/ConvergingText"/>
    <dgm:cxn modelId="{E2C06469-26E6-4EA9-A93F-7462A14FD1F5}" type="presParOf" srcId="{269C8B5B-90F5-4CFF-B6E0-641638D919E6}" destId="{891140D1-D725-4FF3-A7DC-59B2405AF547}" srcOrd="8" destOrd="0" presId="urn:microsoft.com/office/officeart/2011/layout/ConvergingText"/>
    <dgm:cxn modelId="{195FAC71-FFB8-4529-B718-183B27E9B428}" type="presParOf" srcId="{269C8B5B-90F5-4CFF-B6E0-641638D919E6}" destId="{BBA44158-E79D-4CFC-8F9F-BD5281611A04}" srcOrd="9" destOrd="0" presId="urn:microsoft.com/office/officeart/2011/layout/ConvergingText"/>
    <dgm:cxn modelId="{2A09F526-AAE6-41E5-AA4E-3C9FC05D8F17}" type="presParOf" srcId="{269C8B5B-90F5-4CFF-B6E0-641638D919E6}" destId="{D23EA0B4-CA94-4272-B75B-DFF62B80EA71}" srcOrd="10" destOrd="0" presId="urn:microsoft.com/office/officeart/2011/layout/ConvergingText"/>
    <dgm:cxn modelId="{D76D9B2A-A551-41F4-8720-36F88710F9D1}" type="presParOf" srcId="{269C8B5B-90F5-4CFF-B6E0-641638D919E6}" destId="{26AAC53D-83FC-4EB0-8E6D-02F1E2B0FD50}" srcOrd="11" destOrd="0" presId="urn:microsoft.com/office/officeart/2011/layout/ConvergingText"/>
    <dgm:cxn modelId="{A1564862-4982-4320-9B16-64165E12B1BA}" type="presParOf" srcId="{269C8B5B-90F5-4CFF-B6E0-641638D919E6}" destId="{C57389A4-A2C6-46CF-AEF0-02BE8DFFF0B0}" srcOrd="12" destOrd="0" presId="urn:microsoft.com/office/officeart/2011/layout/ConvergingText"/>
    <dgm:cxn modelId="{79E6B66E-7B59-4C00-8D91-2438691EC79F}" type="presParOf" srcId="{269C8B5B-90F5-4CFF-B6E0-641638D919E6}" destId="{894075D8-2FDA-4ACC-A7CC-AEF5D14F4567}" srcOrd="13" destOrd="0" presId="urn:microsoft.com/office/officeart/2011/layout/ConvergingText"/>
    <dgm:cxn modelId="{85D26FC6-BD3A-4313-9B06-08B134744EBD}" type="presParOf" srcId="{269C8B5B-90F5-4CFF-B6E0-641638D919E6}" destId="{CEB83FBB-F6D1-46FD-A164-C40489D1AA5F}" srcOrd="14" destOrd="0" presId="urn:microsoft.com/office/officeart/2011/layout/ConvergingText"/>
    <dgm:cxn modelId="{38F04E1D-B46C-4A4C-B76C-1A27E2D82F9A}" type="presParOf" srcId="{269C8B5B-90F5-4CFF-B6E0-641638D919E6}" destId="{D5E52269-8233-48C4-B727-E28271ED7C9F}" srcOrd="15" destOrd="0" presId="urn:microsoft.com/office/officeart/2011/layout/ConvergingText"/>
    <dgm:cxn modelId="{F4A0450A-AD6C-4F42-B920-87D5BB327AF4}" type="presParOf" srcId="{269C8B5B-90F5-4CFF-B6E0-641638D919E6}" destId="{C25BE98A-84AF-482C-B79F-7425E9962C58}" srcOrd="16" destOrd="0" presId="urn:microsoft.com/office/officeart/2011/layout/ConvergingText"/>
    <dgm:cxn modelId="{CDCB3E76-92C1-4E79-8902-1E099A729F80}" type="presParOf" srcId="{269C8B5B-90F5-4CFF-B6E0-641638D919E6}" destId="{0DD04721-C99A-47F5-A553-F87E9E52481C}" srcOrd="17" destOrd="0" presId="urn:microsoft.com/office/officeart/2011/layout/ConvergingText"/>
    <dgm:cxn modelId="{17972145-A5CC-42E6-82DF-74DCACCB0F46}" type="presParOf" srcId="{269C8B5B-90F5-4CFF-B6E0-641638D919E6}" destId="{DCD8A504-2B26-42BF-8AF4-C7DC5E7EA764}" srcOrd="18" destOrd="0" presId="urn:microsoft.com/office/officeart/2011/layout/ConvergingText"/>
    <dgm:cxn modelId="{C56B88FA-23F0-4A3D-8301-8D311DDEF822}" type="presParOf" srcId="{269C8B5B-90F5-4CFF-B6E0-641638D919E6}" destId="{F0942388-16F1-4F89-8F62-906A7A8310AF}" srcOrd="19" destOrd="0" presId="urn:microsoft.com/office/officeart/2011/layout/ConvergingText"/>
    <dgm:cxn modelId="{D031C1BD-BC13-43F6-B70D-3B0FA26C724B}" type="presParOf" srcId="{269C8B5B-90F5-4CFF-B6E0-641638D919E6}" destId="{EF59BF6A-9642-4A5B-8E9F-0EDCA1704C34}" srcOrd="20" destOrd="0" presId="urn:microsoft.com/office/officeart/2011/layout/Converging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613907-CCBC-49C5-9B76-8F390A702A95}" type="doc">
      <dgm:prSet loTypeId="urn:microsoft.com/office/officeart/2011/layout/ConvergingText" loCatId="process" qsTypeId="urn:microsoft.com/office/officeart/2005/8/quickstyle/simple1" qsCatId="simple" csTypeId="urn:microsoft.com/office/officeart/2005/8/colors/colorful1" csCatId="colorful" phldr="1"/>
      <dgm:spPr/>
      <dgm:t>
        <a:bodyPr/>
        <a:lstStyle/>
        <a:p>
          <a:endParaRPr lang="es-EC"/>
        </a:p>
      </dgm:t>
    </dgm:pt>
    <dgm:pt modelId="{CBD59968-6334-4F8D-B7A4-6B33B5F9E89E}">
      <dgm:prSet phldrT="[Texto]" custT="1"/>
      <dgm:spPr/>
      <dgm:t>
        <a:bodyPr/>
        <a:lstStyle/>
        <a:p>
          <a:r>
            <a:rPr lang="es-EC" sz="2800" dirty="0"/>
            <a:t>Fase  1</a:t>
          </a:r>
        </a:p>
      </dgm:t>
    </dgm:pt>
    <dgm:pt modelId="{CF632D66-CE4E-486B-B662-C5E0F25A2F35}" type="parTrans" cxnId="{5C8646C4-E661-41EC-8520-1A7E03372AAD}">
      <dgm:prSet/>
      <dgm:spPr/>
      <dgm:t>
        <a:bodyPr/>
        <a:lstStyle/>
        <a:p>
          <a:endParaRPr lang="es-EC"/>
        </a:p>
      </dgm:t>
    </dgm:pt>
    <dgm:pt modelId="{D713AE79-2D85-478B-A9AC-787E53260D81}" type="sibTrans" cxnId="{5C8646C4-E661-41EC-8520-1A7E03372AAD}">
      <dgm:prSet/>
      <dgm:spPr/>
      <dgm:t>
        <a:bodyPr/>
        <a:lstStyle/>
        <a:p>
          <a:endParaRPr lang="es-EC"/>
        </a:p>
      </dgm:t>
    </dgm:pt>
    <dgm:pt modelId="{D5D3CB0F-A94A-40EB-9238-01B1A4DFFA6D}">
      <dgm:prSet phldrT="[Texto]" custT="1"/>
      <dgm:spPr/>
      <dgm:t>
        <a:bodyPr/>
        <a:lstStyle/>
        <a:p>
          <a:r>
            <a:rPr lang="es-EC" sz="2800" dirty="0"/>
            <a:t>Fase  2</a:t>
          </a:r>
        </a:p>
      </dgm:t>
    </dgm:pt>
    <dgm:pt modelId="{90FFB3EA-DB3D-4E2F-B12E-3B741DCAD758}" type="parTrans" cxnId="{EF6F7925-26D8-4937-B82E-F1F7CC65A059}">
      <dgm:prSet/>
      <dgm:spPr/>
      <dgm:t>
        <a:bodyPr/>
        <a:lstStyle/>
        <a:p>
          <a:endParaRPr lang="es-EC"/>
        </a:p>
      </dgm:t>
    </dgm:pt>
    <dgm:pt modelId="{B9A68EEB-A8B8-40A5-A7B3-4E40ED5E3657}" type="sibTrans" cxnId="{EF6F7925-26D8-4937-B82E-F1F7CC65A059}">
      <dgm:prSet/>
      <dgm:spPr/>
      <dgm:t>
        <a:bodyPr/>
        <a:lstStyle/>
        <a:p>
          <a:endParaRPr lang="es-EC"/>
        </a:p>
      </dgm:t>
    </dgm:pt>
    <dgm:pt modelId="{E574DD30-9C60-41FD-A7EE-D3227EE16472}">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C" sz="2800" dirty="0"/>
            <a:t>Fase  3</a:t>
          </a:r>
        </a:p>
      </dgm:t>
    </dgm:pt>
    <dgm:pt modelId="{795C3311-B99A-4D00-B077-8EAFB72DC579}" type="sibTrans" cxnId="{73D433EB-3B5F-4EAF-8693-2EBE07026C91}">
      <dgm:prSet/>
      <dgm:spPr/>
      <dgm:t>
        <a:bodyPr/>
        <a:lstStyle/>
        <a:p>
          <a:endParaRPr lang="es-EC"/>
        </a:p>
      </dgm:t>
    </dgm:pt>
    <dgm:pt modelId="{A14A5155-CCBA-47BA-B9D9-234963262A1B}" type="parTrans" cxnId="{73D433EB-3B5F-4EAF-8693-2EBE07026C91}">
      <dgm:prSet/>
      <dgm:spPr/>
      <dgm:t>
        <a:bodyPr/>
        <a:lstStyle/>
        <a:p>
          <a:endParaRPr lang="es-EC"/>
        </a:p>
      </dgm:t>
    </dgm:pt>
    <dgm:pt modelId="{E7543BE0-BF59-4567-BF98-88E2B868A81D}" type="pres">
      <dgm:prSet presAssocID="{D0613907-CCBC-49C5-9B76-8F390A702A95}" presName="Name0" presStyleCnt="0">
        <dgm:presLayoutVars>
          <dgm:chMax/>
          <dgm:chPref val="1"/>
          <dgm:dir/>
          <dgm:animOne val="branch"/>
          <dgm:animLvl val="lvl"/>
          <dgm:resizeHandles/>
        </dgm:presLayoutVars>
      </dgm:prSet>
      <dgm:spPr/>
    </dgm:pt>
    <dgm:pt modelId="{269C8B5B-90F5-4CFF-B6E0-641638D919E6}" type="pres">
      <dgm:prSet presAssocID="{E574DD30-9C60-41FD-A7EE-D3227EE16472}" presName="composite" presStyleCnt="0"/>
      <dgm:spPr/>
    </dgm:pt>
    <dgm:pt modelId="{B9CD7198-BEBD-4A1B-8509-B5F09F96F474}" type="pres">
      <dgm:prSet presAssocID="{E574DD30-9C60-41FD-A7EE-D3227EE16472}" presName="ParentAccent1" presStyleLbl="alignNode1" presStyleIdx="0" presStyleCnt="27"/>
      <dgm:spPr/>
    </dgm:pt>
    <dgm:pt modelId="{A9BEFD8C-A39B-4052-BB10-FE28AC31EFA1}" type="pres">
      <dgm:prSet presAssocID="{E574DD30-9C60-41FD-A7EE-D3227EE16472}" presName="ParentAccent2" presStyleLbl="alignNode1" presStyleIdx="1" presStyleCnt="27"/>
      <dgm:spPr/>
    </dgm:pt>
    <dgm:pt modelId="{719EA1DD-FB41-4CA0-8F25-39F5BC605CAD}" type="pres">
      <dgm:prSet presAssocID="{E574DD30-9C60-41FD-A7EE-D3227EE16472}" presName="ParentAccent3" presStyleLbl="alignNode1" presStyleIdx="2" presStyleCnt="27"/>
      <dgm:spPr/>
    </dgm:pt>
    <dgm:pt modelId="{B5C36D8E-2272-48AB-BF3B-8E941707E9A7}" type="pres">
      <dgm:prSet presAssocID="{E574DD30-9C60-41FD-A7EE-D3227EE16472}" presName="ParentAccent4" presStyleLbl="alignNode1" presStyleIdx="3" presStyleCnt="27"/>
      <dgm:spPr/>
    </dgm:pt>
    <dgm:pt modelId="{68C9F76E-1B54-49E1-A5C9-79923227D2F0}" type="pres">
      <dgm:prSet presAssocID="{E574DD30-9C60-41FD-A7EE-D3227EE16472}" presName="ParentAccent5" presStyleLbl="alignNode1" presStyleIdx="4" presStyleCnt="27"/>
      <dgm:spPr/>
    </dgm:pt>
    <dgm:pt modelId="{4172986D-A016-4D79-B28E-86A2DE0EF986}" type="pres">
      <dgm:prSet presAssocID="{E574DD30-9C60-41FD-A7EE-D3227EE16472}" presName="ParentAccent6" presStyleLbl="alignNode1" presStyleIdx="5" presStyleCnt="27"/>
      <dgm:spPr/>
    </dgm:pt>
    <dgm:pt modelId="{E8B99A2D-6C71-4E66-9E1A-7582261E1182}" type="pres">
      <dgm:prSet presAssocID="{E574DD30-9C60-41FD-A7EE-D3227EE16472}" presName="ParentAccent7" presStyleLbl="alignNode1" presStyleIdx="6" presStyleCnt="27"/>
      <dgm:spPr/>
    </dgm:pt>
    <dgm:pt modelId="{22382FE8-5688-4961-91D9-0FA4C575B62E}" type="pres">
      <dgm:prSet presAssocID="{E574DD30-9C60-41FD-A7EE-D3227EE16472}" presName="ParentAccent8" presStyleLbl="alignNode1" presStyleIdx="7" presStyleCnt="27"/>
      <dgm:spPr/>
    </dgm:pt>
    <dgm:pt modelId="{891140D1-D725-4FF3-A7DC-59B2405AF547}" type="pres">
      <dgm:prSet presAssocID="{E574DD30-9C60-41FD-A7EE-D3227EE16472}" presName="ParentAccent9" presStyleLbl="alignNode1" presStyleIdx="8" presStyleCnt="27"/>
      <dgm:spPr/>
    </dgm:pt>
    <dgm:pt modelId="{BBA44158-E79D-4CFC-8F9F-BD5281611A04}" type="pres">
      <dgm:prSet presAssocID="{E574DD30-9C60-41FD-A7EE-D3227EE16472}" presName="ParentAccent10" presStyleLbl="alignNode1" presStyleIdx="9" presStyleCnt="27"/>
      <dgm:spPr/>
    </dgm:pt>
    <dgm:pt modelId="{D23EA0B4-CA94-4272-B75B-DFF62B80EA71}" type="pres">
      <dgm:prSet presAssocID="{E574DD30-9C60-41FD-A7EE-D3227EE16472}" presName="Parent" presStyleLbl="alignNode1" presStyleIdx="10" presStyleCnt="27">
        <dgm:presLayoutVars>
          <dgm:chMax val="5"/>
          <dgm:chPref val="3"/>
          <dgm:bulletEnabled val="1"/>
        </dgm:presLayoutVars>
      </dgm:prSet>
      <dgm:spPr/>
    </dgm:pt>
    <dgm:pt modelId="{26AAC53D-83FC-4EB0-8E6D-02F1E2B0FD50}" type="pres">
      <dgm:prSet presAssocID="{CBD59968-6334-4F8D-B7A4-6B33B5F9E89E}" presName="Child1Accent1" presStyleLbl="alignNode1" presStyleIdx="11" presStyleCnt="27"/>
      <dgm:spPr/>
    </dgm:pt>
    <dgm:pt modelId="{C57389A4-A2C6-46CF-AEF0-02BE8DFFF0B0}" type="pres">
      <dgm:prSet presAssocID="{CBD59968-6334-4F8D-B7A4-6B33B5F9E89E}" presName="Child1Accent2" presStyleLbl="alignNode1" presStyleIdx="12" presStyleCnt="27"/>
      <dgm:spPr/>
    </dgm:pt>
    <dgm:pt modelId="{894075D8-2FDA-4ACC-A7CC-AEF5D14F4567}" type="pres">
      <dgm:prSet presAssocID="{CBD59968-6334-4F8D-B7A4-6B33B5F9E89E}" presName="Child1Accent3" presStyleLbl="alignNode1" presStyleIdx="13" presStyleCnt="27"/>
      <dgm:spPr/>
    </dgm:pt>
    <dgm:pt modelId="{CEB83FBB-F6D1-46FD-A164-C40489D1AA5F}" type="pres">
      <dgm:prSet presAssocID="{CBD59968-6334-4F8D-B7A4-6B33B5F9E89E}" presName="Child1Accent4" presStyleLbl="alignNode1" presStyleIdx="14" presStyleCnt="27"/>
      <dgm:spPr/>
    </dgm:pt>
    <dgm:pt modelId="{D5E52269-8233-48C4-B727-E28271ED7C9F}" type="pres">
      <dgm:prSet presAssocID="{CBD59968-6334-4F8D-B7A4-6B33B5F9E89E}" presName="Child1Accent5" presStyleLbl="alignNode1" presStyleIdx="15" presStyleCnt="27"/>
      <dgm:spPr/>
    </dgm:pt>
    <dgm:pt modelId="{C25BE98A-84AF-482C-B79F-7425E9962C58}" type="pres">
      <dgm:prSet presAssocID="{CBD59968-6334-4F8D-B7A4-6B33B5F9E89E}" presName="Child1Accent6" presStyleLbl="alignNode1" presStyleIdx="16" presStyleCnt="27"/>
      <dgm:spPr/>
    </dgm:pt>
    <dgm:pt modelId="{0DD04721-C99A-47F5-A553-F87E9E52481C}" type="pres">
      <dgm:prSet presAssocID="{CBD59968-6334-4F8D-B7A4-6B33B5F9E89E}" presName="Child1Accent7" presStyleLbl="alignNode1" presStyleIdx="17" presStyleCnt="27"/>
      <dgm:spPr/>
    </dgm:pt>
    <dgm:pt modelId="{DCD8A504-2B26-42BF-8AF4-C7DC5E7EA764}" type="pres">
      <dgm:prSet presAssocID="{CBD59968-6334-4F8D-B7A4-6B33B5F9E89E}" presName="Child1Accent8" presStyleLbl="alignNode1" presStyleIdx="18" presStyleCnt="27"/>
      <dgm:spPr/>
    </dgm:pt>
    <dgm:pt modelId="{F0942388-16F1-4F89-8F62-906A7A8310AF}" type="pres">
      <dgm:prSet presAssocID="{CBD59968-6334-4F8D-B7A4-6B33B5F9E89E}" presName="Child1Accent9" presStyleLbl="alignNode1" presStyleIdx="19" presStyleCnt="27"/>
      <dgm:spPr/>
    </dgm:pt>
    <dgm:pt modelId="{EF59BF6A-9642-4A5B-8E9F-0EDCA1704C34}" type="pres">
      <dgm:prSet presAssocID="{CBD59968-6334-4F8D-B7A4-6B33B5F9E89E}" presName="Child1" presStyleLbl="revTx" presStyleIdx="0" presStyleCnt="2">
        <dgm:presLayoutVars>
          <dgm:chMax/>
          <dgm:chPref val="0"/>
          <dgm:bulletEnabled val="1"/>
        </dgm:presLayoutVars>
      </dgm:prSet>
      <dgm:spPr/>
    </dgm:pt>
    <dgm:pt modelId="{AD3F406F-2A88-4965-9DF4-776703FFCBDE}" type="pres">
      <dgm:prSet presAssocID="{D5D3CB0F-A94A-40EB-9238-01B1A4DFFA6D}" presName="Child2Accent1" presStyleLbl="alignNode1" presStyleIdx="20" presStyleCnt="27"/>
      <dgm:spPr/>
    </dgm:pt>
    <dgm:pt modelId="{2D70DBBB-F2EB-4698-9ECD-DACCBC10CB4E}" type="pres">
      <dgm:prSet presAssocID="{D5D3CB0F-A94A-40EB-9238-01B1A4DFFA6D}" presName="Child2Accent2" presStyleLbl="alignNode1" presStyleIdx="21" presStyleCnt="27"/>
      <dgm:spPr/>
    </dgm:pt>
    <dgm:pt modelId="{5BEBBA6E-230E-4376-8F51-A08A92D1F880}" type="pres">
      <dgm:prSet presAssocID="{D5D3CB0F-A94A-40EB-9238-01B1A4DFFA6D}" presName="Child2Accent3" presStyleLbl="alignNode1" presStyleIdx="22" presStyleCnt="27"/>
      <dgm:spPr/>
    </dgm:pt>
    <dgm:pt modelId="{CC091EF5-70A4-4823-AFBE-FAED2FEF04B4}" type="pres">
      <dgm:prSet presAssocID="{D5D3CB0F-A94A-40EB-9238-01B1A4DFFA6D}" presName="Child2Accent4" presStyleLbl="alignNode1" presStyleIdx="23" presStyleCnt="27"/>
      <dgm:spPr/>
    </dgm:pt>
    <dgm:pt modelId="{5E78F029-7FF6-4C5B-9D81-02AD2AE53979}" type="pres">
      <dgm:prSet presAssocID="{D5D3CB0F-A94A-40EB-9238-01B1A4DFFA6D}" presName="Child2Accent5" presStyleLbl="alignNode1" presStyleIdx="24" presStyleCnt="27"/>
      <dgm:spPr/>
    </dgm:pt>
    <dgm:pt modelId="{0122B0C1-5C67-4CC3-A2C4-1FCBFD030DB6}" type="pres">
      <dgm:prSet presAssocID="{D5D3CB0F-A94A-40EB-9238-01B1A4DFFA6D}" presName="Child2Accent6" presStyleLbl="alignNode1" presStyleIdx="25" presStyleCnt="27"/>
      <dgm:spPr/>
    </dgm:pt>
    <dgm:pt modelId="{83126AC0-FAA5-461F-AF03-C8DAC81C5703}" type="pres">
      <dgm:prSet presAssocID="{D5D3CB0F-A94A-40EB-9238-01B1A4DFFA6D}" presName="Child2Accent7" presStyleLbl="alignNode1" presStyleIdx="26" presStyleCnt="27"/>
      <dgm:spPr/>
    </dgm:pt>
    <dgm:pt modelId="{4DD2C6D2-7858-44A2-97A2-FF7A77D8B260}" type="pres">
      <dgm:prSet presAssocID="{D5D3CB0F-A94A-40EB-9238-01B1A4DFFA6D}" presName="Child2" presStyleLbl="revTx" presStyleIdx="1" presStyleCnt="2">
        <dgm:presLayoutVars>
          <dgm:chMax/>
          <dgm:chPref val="0"/>
          <dgm:bulletEnabled val="1"/>
        </dgm:presLayoutVars>
      </dgm:prSet>
      <dgm:spPr/>
    </dgm:pt>
  </dgm:ptLst>
  <dgm:cxnLst>
    <dgm:cxn modelId="{EF6F7925-26D8-4937-B82E-F1F7CC65A059}" srcId="{E574DD30-9C60-41FD-A7EE-D3227EE16472}" destId="{D5D3CB0F-A94A-40EB-9238-01B1A4DFFA6D}" srcOrd="1" destOrd="0" parTransId="{90FFB3EA-DB3D-4E2F-B12E-3B741DCAD758}" sibTransId="{B9A68EEB-A8B8-40A5-A7B3-4E40ED5E3657}"/>
    <dgm:cxn modelId="{8333DA3B-E7EA-466B-B710-9475B10DB51B}" type="presOf" srcId="{CBD59968-6334-4F8D-B7A4-6B33B5F9E89E}" destId="{EF59BF6A-9642-4A5B-8E9F-0EDCA1704C34}" srcOrd="0" destOrd="0" presId="urn:microsoft.com/office/officeart/2011/layout/ConvergingText"/>
    <dgm:cxn modelId="{6DEB8C70-4598-4097-AFD2-95B10E201F17}" type="presOf" srcId="{E574DD30-9C60-41FD-A7EE-D3227EE16472}" destId="{D23EA0B4-CA94-4272-B75B-DFF62B80EA71}" srcOrd="0" destOrd="0" presId="urn:microsoft.com/office/officeart/2011/layout/ConvergingText"/>
    <dgm:cxn modelId="{8429F6A7-B64F-4411-87B7-4A9D31574EB6}" type="presOf" srcId="{D5D3CB0F-A94A-40EB-9238-01B1A4DFFA6D}" destId="{4DD2C6D2-7858-44A2-97A2-FF7A77D8B260}" srcOrd="0" destOrd="0" presId="urn:microsoft.com/office/officeart/2011/layout/ConvergingText"/>
    <dgm:cxn modelId="{5C8646C4-E661-41EC-8520-1A7E03372AAD}" srcId="{E574DD30-9C60-41FD-A7EE-D3227EE16472}" destId="{CBD59968-6334-4F8D-B7A4-6B33B5F9E89E}" srcOrd="0" destOrd="0" parTransId="{CF632D66-CE4E-486B-B662-C5E0F25A2F35}" sibTransId="{D713AE79-2D85-478B-A9AC-787E53260D81}"/>
    <dgm:cxn modelId="{1AF605C6-ADF3-4280-BA40-4A90804A95A2}" type="presOf" srcId="{D0613907-CCBC-49C5-9B76-8F390A702A95}" destId="{E7543BE0-BF59-4567-BF98-88E2B868A81D}" srcOrd="0" destOrd="0" presId="urn:microsoft.com/office/officeart/2011/layout/ConvergingText"/>
    <dgm:cxn modelId="{73D433EB-3B5F-4EAF-8693-2EBE07026C91}" srcId="{D0613907-CCBC-49C5-9B76-8F390A702A95}" destId="{E574DD30-9C60-41FD-A7EE-D3227EE16472}" srcOrd="0" destOrd="0" parTransId="{A14A5155-CCBA-47BA-B9D9-234963262A1B}" sibTransId="{795C3311-B99A-4D00-B077-8EAFB72DC579}"/>
    <dgm:cxn modelId="{37A30922-2F02-4DFE-AF5E-CCF2359A6AAA}" type="presParOf" srcId="{E7543BE0-BF59-4567-BF98-88E2B868A81D}" destId="{269C8B5B-90F5-4CFF-B6E0-641638D919E6}" srcOrd="0" destOrd="0" presId="urn:microsoft.com/office/officeart/2011/layout/ConvergingText"/>
    <dgm:cxn modelId="{8D4B769A-6997-4D50-AEDB-1FBFBAD567B0}" type="presParOf" srcId="{269C8B5B-90F5-4CFF-B6E0-641638D919E6}" destId="{B9CD7198-BEBD-4A1B-8509-B5F09F96F474}" srcOrd="0" destOrd="0" presId="urn:microsoft.com/office/officeart/2011/layout/ConvergingText"/>
    <dgm:cxn modelId="{DFB1F7EE-E517-4B2B-918B-FC42D0A5D763}" type="presParOf" srcId="{269C8B5B-90F5-4CFF-B6E0-641638D919E6}" destId="{A9BEFD8C-A39B-4052-BB10-FE28AC31EFA1}" srcOrd="1" destOrd="0" presId="urn:microsoft.com/office/officeart/2011/layout/ConvergingText"/>
    <dgm:cxn modelId="{60960D7A-8D30-41C6-B7F3-5BC792C7C6EE}" type="presParOf" srcId="{269C8B5B-90F5-4CFF-B6E0-641638D919E6}" destId="{719EA1DD-FB41-4CA0-8F25-39F5BC605CAD}" srcOrd="2" destOrd="0" presId="urn:microsoft.com/office/officeart/2011/layout/ConvergingText"/>
    <dgm:cxn modelId="{288819AD-2DAE-4928-84E0-B195C02E05CE}" type="presParOf" srcId="{269C8B5B-90F5-4CFF-B6E0-641638D919E6}" destId="{B5C36D8E-2272-48AB-BF3B-8E941707E9A7}" srcOrd="3" destOrd="0" presId="urn:microsoft.com/office/officeart/2011/layout/ConvergingText"/>
    <dgm:cxn modelId="{1FCE1254-87CB-41B3-93E5-051316A1C841}" type="presParOf" srcId="{269C8B5B-90F5-4CFF-B6E0-641638D919E6}" destId="{68C9F76E-1B54-49E1-A5C9-79923227D2F0}" srcOrd="4" destOrd="0" presId="urn:microsoft.com/office/officeart/2011/layout/ConvergingText"/>
    <dgm:cxn modelId="{DC866FF1-AC15-45B6-89A5-2E52CA4E965F}" type="presParOf" srcId="{269C8B5B-90F5-4CFF-B6E0-641638D919E6}" destId="{4172986D-A016-4D79-B28E-86A2DE0EF986}" srcOrd="5" destOrd="0" presId="urn:microsoft.com/office/officeart/2011/layout/ConvergingText"/>
    <dgm:cxn modelId="{4E886D77-7471-4260-A209-81EB7FDCB2BF}" type="presParOf" srcId="{269C8B5B-90F5-4CFF-B6E0-641638D919E6}" destId="{E8B99A2D-6C71-4E66-9E1A-7582261E1182}" srcOrd="6" destOrd="0" presId="urn:microsoft.com/office/officeart/2011/layout/ConvergingText"/>
    <dgm:cxn modelId="{9A384888-96F3-4172-BAC4-2FD8E9320D2A}" type="presParOf" srcId="{269C8B5B-90F5-4CFF-B6E0-641638D919E6}" destId="{22382FE8-5688-4961-91D9-0FA4C575B62E}" srcOrd="7" destOrd="0" presId="urn:microsoft.com/office/officeart/2011/layout/ConvergingText"/>
    <dgm:cxn modelId="{0E8BF85A-ED53-411B-AF57-818046A9A5C6}" type="presParOf" srcId="{269C8B5B-90F5-4CFF-B6E0-641638D919E6}" destId="{891140D1-D725-4FF3-A7DC-59B2405AF547}" srcOrd="8" destOrd="0" presId="urn:microsoft.com/office/officeart/2011/layout/ConvergingText"/>
    <dgm:cxn modelId="{8D9D9204-E47F-49FD-A252-5767FE688A38}" type="presParOf" srcId="{269C8B5B-90F5-4CFF-B6E0-641638D919E6}" destId="{BBA44158-E79D-4CFC-8F9F-BD5281611A04}" srcOrd="9" destOrd="0" presId="urn:microsoft.com/office/officeart/2011/layout/ConvergingText"/>
    <dgm:cxn modelId="{0435F5E0-148D-4C46-99E5-DE7D88B6FDAC}" type="presParOf" srcId="{269C8B5B-90F5-4CFF-B6E0-641638D919E6}" destId="{D23EA0B4-CA94-4272-B75B-DFF62B80EA71}" srcOrd="10" destOrd="0" presId="urn:microsoft.com/office/officeart/2011/layout/ConvergingText"/>
    <dgm:cxn modelId="{A2BB62AB-9820-4BDA-9557-861B711A5795}" type="presParOf" srcId="{269C8B5B-90F5-4CFF-B6E0-641638D919E6}" destId="{26AAC53D-83FC-4EB0-8E6D-02F1E2B0FD50}" srcOrd="11" destOrd="0" presId="urn:microsoft.com/office/officeart/2011/layout/ConvergingText"/>
    <dgm:cxn modelId="{1F37F924-7113-45DD-88DB-4D077E29C599}" type="presParOf" srcId="{269C8B5B-90F5-4CFF-B6E0-641638D919E6}" destId="{C57389A4-A2C6-46CF-AEF0-02BE8DFFF0B0}" srcOrd="12" destOrd="0" presId="urn:microsoft.com/office/officeart/2011/layout/ConvergingText"/>
    <dgm:cxn modelId="{C91C2CD8-78B5-4C9F-8DC3-BED0E70AE16B}" type="presParOf" srcId="{269C8B5B-90F5-4CFF-B6E0-641638D919E6}" destId="{894075D8-2FDA-4ACC-A7CC-AEF5D14F4567}" srcOrd="13" destOrd="0" presId="urn:microsoft.com/office/officeart/2011/layout/ConvergingText"/>
    <dgm:cxn modelId="{5258A83C-B12A-42EA-9D5C-189F2687B0DE}" type="presParOf" srcId="{269C8B5B-90F5-4CFF-B6E0-641638D919E6}" destId="{CEB83FBB-F6D1-46FD-A164-C40489D1AA5F}" srcOrd="14" destOrd="0" presId="urn:microsoft.com/office/officeart/2011/layout/ConvergingText"/>
    <dgm:cxn modelId="{778CB6F5-A373-48E6-BE20-BBAC5454F9C1}" type="presParOf" srcId="{269C8B5B-90F5-4CFF-B6E0-641638D919E6}" destId="{D5E52269-8233-48C4-B727-E28271ED7C9F}" srcOrd="15" destOrd="0" presId="urn:microsoft.com/office/officeart/2011/layout/ConvergingText"/>
    <dgm:cxn modelId="{989975C0-D43F-4B72-B69A-15B452344CCF}" type="presParOf" srcId="{269C8B5B-90F5-4CFF-B6E0-641638D919E6}" destId="{C25BE98A-84AF-482C-B79F-7425E9962C58}" srcOrd="16" destOrd="0" presId="urn:microsoft.com/office/officeart/2011/layout/ConvergingText"/>
    <dgm:cxn modelId="{45FED74A-DA26-4FEB-9940-55717563E28E}" type="presParOf" srcId="{269C8B5B-90F5-4CFF-B6E0-641638D919E6}" destId="{0DD04721-C99A-47F5-A553-F87E9E52481C}" srcOrd="17" destOrd="0" presId="urn:microsoft.com/office/officeart/2011/layout/ConvergingText"/>
    <dgm:cxn modelId="{3670DB7E-F87C-4621-8415-39076F0C4301}" type="presParOf" srcId="{269C8B5B-90F5-4CFF-B6E0-641638D919E6}" destId="{DCD8A504-2B26-42BF-8AF4-C7DC5E7EA764}" srcOrd="18" destOrd="0" presId="urn:microsoft.com/office/officeart/2011/layout/ConvergingText"/>
    <dgm:cxn modelId="{FC8DA530-0CBE-4D9D-A7A0-A8CD05ED7FC7}" type="presParOf" srcId="{269C8B5B-90F5-4CFF-B6E0-641638D919E6}" destId="{F0942388-16F1-4F89-8F62-906A7A8310AF}" srcOrd="19" destOrd="0" presId="urn:microsoft.com/office/officeart/2011/layout/ConvergingText"/>
    <dgm:cxn modelId="{46BCCEF7-6799-49DD-AAFE-C69954303A51}" type="presParOf" srcId="{269C8B5B-90F5-4CFF-B6E0-641638D919E6}" destId="{EF59BF6A-9642-4A5B-8E9F-0EDCA1704C34}" srcOrd="20" destOrd="0" presId="urn:microsoft.com/office/officeart/2011/layout/ConvergingText"/>
    <dgm:cxn modelId="{DDCDECE8-6E04-4EB6-9C62-B155B0B85E75}" type="presParOf" srcId="{269C8B5B-90F5-4CFF-B6E0-641638D919E6}" destId="{AD3F406F-2A88-4965-9DF4-776703FFCBDE}" srcOrd="21" destOrd="0" presId="urn:microsoft.com/office/officeart/2011/layout/ConvergingText"/>
    <dgm:cxn modelId="{91EB8A29-D53D-4B1D-8290-3481D861DB0B}" type="presParOf" srcId="{269C8B5B-90F5-4CFF-B6E0-641638D919E6}" destId="{2D70DBBB-F2EB-4698-9ECD-DACCBC10CB4E}" srcOrd="22" destOrd="0" presId="urn:microsoft.com/office/officeart/2011/layout/ConvergingText"/>
    <dgm:cxn modelId="{BFF6A3AD-A528-4DF7-8604-C65EF447799E}" type="presParOf" srcId="{269C8B5B-90F5-4CFF-B6E0-641638D919E6}" destId="{5BEBBA6E-230E-4376-8F51-A08A92D1F880}" srcOrd="23" destOrd="0" presId="urn:microsoft.com/office/officeart/2011/layout/ConvergingText"/>
    <dgm:cxn modelId="{181FC08F-C27B-4748-ACB8-8416F269CA4E}" type="presParOf" srcId="{269C8B5B-90F5-4CFF-B6E0-641638D919E6}" destId="{CC091EF5-70A4-4823-AFBE-FAED2FEF04B4}" srcOrd="24" destOrd="0" presId="urn:microsoft.com/office/officeart/2011/layout/ConvergingText"/>
    <dgm:cxn modelId="{29FEB51C-D6A4-476A-A64D-15A406186AC8}" type="presParOf" srcId="{269C8B5B-90F5-4CFF-B6E0-641638D919E6}" destId="{5E78F029-7FF6-4C5B-9D81-02AD2AE53979}" srcOrd="25" destOrd="0" presId="urn:microsoft.com/office/officeart/2011/layout/ConvergingText"/>
    <dgm:cxn modelId="{D8F97993-516E-40EE-8A32-C5E007549E8D}" type="presParOf" srcId="{269C8B5B-90F5-4CFF-B6E0-641638D919E6}" destId="{0122B0C1-5C67-4CC3-A2C4-1FCBFD030DB6}" srcOrd="26" destOrd="0" presId="urn:microsoft.com/office/officeart/2011/layout/ConvergingText"/>
    <dgm:cxn modelId="{3D9951F9-3F49-4A42-B931-D7ADA612E2C4}" type="presParOf" srcId="{269C8B5B-90F5-4CFF-B6E0-641638D919E6}" destId="{83126AC0-FAA5-461F-AF03-C8DAC81C5703}" srcOrd="27" destOrd="0" presId="urn:microsoft.com/office/officeart/2011/layout/ConvergingText"/>
    <dgm:cxn modelId="{5FA122FF-2CD4-40B1-8DB5-7FD50E88A848}" type="presParOf" srcId="{269C8B5B-90F5-4CFF-B6E0-641638D919E6}" destId="{4DD2C6D2-7858-44A2-97A2-FF7A77D8B260}" srcOrd="28" destOrd="0" presId="urn:microsoft.com/office/officeart/2011/layout/Converging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4DA60C-63DB-425B-B395-72383539DDDE}" type="doc">
      <dgm:prSet loTypeId="urn:microsoft.com/office/officeart/2005/8/layout/vList3" loCatId="picture" qsTypeId="urn:microsoft.com/office/officeart/2005/8/quickstyle/simple1" qsCatId="simple" csTypeId="urn:microsoft.com/office/officeart/2005/8/colors/colorful5" csCatId="colorful" phldr="1"/>
      <dgm:spPr/>
    </dgm:pt>
    <dgm:pt modelId="{00327E01-A5B5-44F2-A0FC-00B998874256}">
      <dgm:prSet phldrT="[Texto]">
        <dgm:style>
          <a:lnRef idx="1">
            <a:schemeClr val="accent5"/>
          </a:lnRef>
          <a:fillRef idx="2">
            <a:schemeClr val="accent5"/>
          </a:fillRef>
          <a:effectRef idx="1">
            <a:schemeClr val="accent5"/>
          </a:effectRef>
          <a:fontRef idx="minor">
            <a:schemeClr val="dk1"/>
          </a:fontRef>
        </dgm:style>
      </dgm:prSet>
      <dgm:spPr>
        <a:solidFill>
          <a:schemeClr val="accent1">
            <a:lumMod val="20000"/>
            <a:lumOff val="80000"/>
          </a:schemeClr>
        </a:solidFill>
      </dgm:spPr>
      <dgm:t>
        <a:bodyPr/>
        <a:lstStyle/>
        <a:p>
          <a:pPr algn="l">
            <a:buFont typeface="Symbol" panose="05050102010706020507" pitchFamily="18" charset="2"/>
            <a:buChar char=""/>
          </a:pPr>
          <a:r>
            <a:rPr lang="es-EC" b="0" dirty="0">
              <a:solidFill>
                <a:schemeClr val="tx1"/>
              </a:solidFill>
              <a:ea typeface="Times New Roman" panose="02020603050405020304" pitchFamily="18" charset="0"/>
              <a:cs typeface="Times New Roman" panose="02020603050405020304" pitchFamily="18" charset="0"/>
            </a:rPr>
            <a:t>Adecuar una sede social con el motivo de realizar reuniones, asambleas, cursos de capacitación</a:t>
          </a:r>
          <a:r>
            <a:rPr lang="es-419" b="0" dirty="0">
              <a:solidFill>
                <a:schemeClr val="tx1"/>
              </a:solidFill>
              <a:ea typeface="Times New Roman" panose="02020603050405020304" pitchFamily="18" charset="0"/>
              <a:cs typeface="Times New Roman" panose="02020603050405020304" pitchFamily="18" charset="0"/>
            </a:rPr>
            <a:t>, exposiciones agrícolas, que permita la integración de las unidades familiares</a:t>
          </a:r>
          <a:r>
            <a:rPr lang="es-EC" b="0" dirty="0">
              <a:solidFill>
                <a:schemeClr val="tx1"/>
              </a:solidFill>
              <a:ea typeface="Times New Roman" panose="02020603050405020304" pitchFamily="18" charset="0"/>
              <a:cs typeface="Times New Roman" panose="02020603050405020304" pitchFamily="18" charset="0"/>
            </a:rPr>
            <a:t>.</a:t>
          </a:r>
          <a:endParaRPr lang="es-ES" b="0" dirty="0">
            <a:solidFill>
              <a:schemeClr val="tx1"/>
            </a:solidFill>
          </a:endParaRPr>
        </a:p>
      </dgm:t>
    </dgm:pt>
    <dgm:pt modelId="{8B0C0CD6-6460-409F-B847-91CE5A0A1662}" type="parTrans" cxnId="{6B197D87-DCAB-44E8-805A-5B90C73FA6E9}">
      <dgm:prSet/>
      <dgm:spPr/>
      <dgm:t>
        <a:bodyPr/>
        <a:lstStyle/>
        <a:p>
          <a:pPr algn="l"/>
          <a:endParaRPr lang="es-ES" b="0">
            <a:solidFill>
              <a:schemeClr val="tx1"/>
            </a:solidFill>
          </a:endParaRPr>
        </a:p>
      </dgm:t>
    </dgm:pt>
    <dgm:pt modelId="{1A02C7F0-6E88-457E-AEC4-F8B82EEDC364}" type="sibTrans" cxnId="{6B197D87-DCAB-44E8-805A-5B90C73FA6E9}">
      <dgm:prSet/>
      <dgm:spPr/>
      <dgm:t>
        <a:bodyPr/>
        <a:lstStyle/>
        <a:p>
          <a:pPr algn="l"/>
          <a:endParaRPr lang="es-ES" b="0">
            <a:solidFill>
              <a:schemeClr val="tx1"/>
            </a:solidFill>
          </a:endParaRPr>
        </a:p>
      </dgm:t>
    </dgm:pt>
    <dgm:pt modelId="{A2965481-7BB4-4271-9E88-CDC1D93167D3}">
      <dgm:prSet phldrT="[Texto]"/>
      <dgm:spPr>
        <a:solidFill>
          <a:srgbClr val="C9FBEC"/>
        </a:solidFill>
        <a:ln>
          <a:solidFill>
            <a:srgbClr val="3AA079"/>
          </a:solidFill>
        </a:ln>
      </dgm:spPr>
      <dgm:t>
        <a:bodyPr/>
        <a:lstStyle/>
        <a:p>
          <a:pPr algn="l">
            <a:buFont typeface="Symbol" panose="05050102010706020507" pitchFamily="18" charset="2"/>
            <a:buChar char=""/>
          </a:pPr>
          <a:r>
            <a:rPr lang="es-419" b="0" dirty="0">
              <a:solidFill>
                <a:schemeClr val="tx1"/>
              </a:solidFill>
              <a:ea typeface="Times New Roman" panose="02020603050405020304" pitchFamily="18" charset="0"/>
              <a:cs typeface="Times New Roman" panose="02020603050405020304" pitchFamily="18" charset="0"/>
            </a:rPr>
            <a:t>Promover la vinculación con entes privados y gubernamentales para desarrollar proyectos que busquen la sustentabilidad de las chacras familiares, la comunidad y  la comuna.</a:t>
          </a:r>
          <a:endParaRPr lang="es-ES" b="0" dirty="0">
            <a:solidFill>
              <a:schemeClr val="tx1"/>
            </a:solidFill>
          </a:endParaRPr>
        </a:p>
      </dgm:t>
    </dgm:pt>
    <dgm:pt modelId="{09187986-80CA-4A03-AB09-E74406B02B2B}" type="parTrans" cxnId="{329E5877-E1C8-49A8-9C8D-6E7FEB1939AE}">
      <dgm:prSet/>
      <dgm:spPr/>
      <dgm:t>
        <a:bodyPr/>
        <a:lstStyle/>
        <a:p>
          <a:pPr algn="l"/>
          <a:endParaRPr lang="es-ES" b="0">
            <a:solidFill>
              <a:schemeClr val="tx1"/>
            </a:solidFill>
          </a:endParaRPr>
        </a:p>
      </dgm:t>
    </dgm:pt>
    <dgm:pt modelId="{977FC443-C3C8-49C4-BBEA-D956B3C28490}" type="sibTrans" cxnId="{329E5877-E1C8-49A8-9C8D-6E7FEB1939AE}">
      <dgm:prSet/>
      <dgm:spPr/>
      <dgm:t>
        <a:bodyPr/>
        <a:lstStyle/>
        <a:p>
          <a:pPr algn="l"/>
          <a:endParaRPr lang="es-ES" b="0">
            <a:solidFill>
              <a:schemeClr val="tx1"/>
            </a:solidFill>
          </a:endParaRPr>
        </a:p>
      </dgm:t>
    </dgm:pt>
    <dgm:pt modelId="{43ADB6C1-AAB5-4B02-9328-C11CC5430C8E}">
      <dgm:prSet phldrT="[Texto]"/>
      <dgm:spPr>
        <a:solidFill>
          <a:schemeClr val="accent6">
            <a:lumMod val="20000"/>
            <a:lumOff val="80000"/>
          </a:schemeClr>
        </a:solidFill>
        <a:ln>
          <a:solidFill>
            <a:srgbClr val="00B050"/>
          </a:solidFill>
        </a:ln>
      </dgm:spPr>
      <dgm:t>
        <a:bodyPr/>
        <a:lstStyle/>
        <a:p>
          <a:pPr algn="l">
            <a:buFont typeface="Symbol" panose="05050102010706020507" pitchFamily="18" charset="2"/>
            <a:buChar char=""/>
          </a:pPr>
          <a:r>
            <a:rPr lang="es-EC" b="0" dirty="0">
              <a:solidFill>
                <a:schemeClr val="tx1"/>
              </a:solidFill>
              <a:ea typeface="Times New Roman" panose="02020603050405020304" pitchFamily="18" charset="0"/>
              <a:cs typeface="Times New Roman" panose="02020603050405020304" pitchFamily="18" charset="0"/>
            </a:rPr>
            <a:t>Capacitar a los pobladores en temas de equidad de género, calidad de vida</a:t>
          </a:r>
          <a:r>
            <a:rPr lang="es-419" b="0" dirty="0">
              <a:solidFill>
                <a:schemeClr val="tx1"/>
              </a:solidFill>
              <a:ea typeface="Times New Roman" panose="02020603050405020304" pitchFamily="18" charset="0"/>
              <a:cs typeface="Times New Roman" panose="02020603050405020304" pitchFamily="18" charset="0"/>
            </a:rPr>
            <a:t>, liderazgo comunitario, agroecología, desastres naturales y su mitigación, manejo sustentable de los agroecosistema</a:t>
          </a:r>
          <a:r>
            <a:rPr lang="es-EC" b="0" dirty="0">
              <a:solidFill>
                <a:schemeClr val="tx1"/>
              </a:solidFill>
              <a:ea typeface="Times New Roman" panose="02020603050405020304" pitchFamily="18" charset="0"/>
              <a:cs typeface="Times New Roman" panose="02020603050405020304" pitchFamily="18" charset="0"/>
            </a:rPr>
            <a:t>, </a:t>
          </a:r>
          <a:r>
            <a:rPr lang="es-419" b="0" dirty="0">
              <a:solidFill>
                <a:schemeClr val="tx1"/>
              </a:solidFill>
              <a:ea typeface="Times New Roman" panose="02020603050405020304" pitchFamily="18" charset="0"/>
              <a:cs typeface="Times New Roman" panose="02020603050405020304" pitchFamily="18" charset="0"/>
            </a:rPr>
            <a:t>soberanía y seguridad alimentaria de las unidades familiares, </a:t>
          </a:r>
          <a:r>
            <a:rPr lang="es-EC" b="0" dirty="0">
              <a:solidFill>
                <a:schemeClr val="tx1"/>
              </a:solidFill>
              <a:ea typeface="Times New Roman" panose="02020603050405020304" pitchFamily="18" charset="0"/>
              <a:cs typeface="Times New Roman" panose="02020603050405020304" pitchFamily="18" charset="0"/>
            </a:rPr>
            <a:t>entre otros.</a:t>
          </a:r>
          <a:endParaRPr lang="es-ES" b="0" dirty="0">
            <a:solidFill>
              <a:schemeClr val="tx1"/>
            </a:solidFill>
          </a:endParaRPr>
        </a:p>
      </dgm:t>
    </dgm:pt>
    <dgm:pt modelId="{48D0582D-E855-4F71-9538-18D400C38377}" type="parTrans" cxnId="{EB6A8D78-8A89-479F-817F-CD214EE9D6E8}">
      <dgm:prSet/>
      <dgm:spPr/>
      <dgm:t>
        <a:bodyPr/>
        <a:lstStyle/>
        <a:p>
          <a:pPr algn="l"/>
          <a:endParaRPr lang="es-ES" b="0">
            <a:solidFill>
              <a:schemeClr val="tx1"/>
            </a:solidFill>
          </a:endParaRPr>
        </a:p>
      </dgm:t>
    </dgm:pt>
    <dgm:pt modelId="{937D1B92-883D-4F3D-B19E-4260B9E5DC96}" type="sibTrans" cxnId="{EB6A8D78-8A89-479F-817F-CD214EE9D6E8}">
      <dgm:prSet/>
      <dgm:spPr/>
      <dgm:t>
        <a:bodyPr/>
        <a:lstStyle/>
        <a:p>
          <a:pPr algn="l"/>
          <a:endParaRPr lang="es-ES" b="0">
            <a:solidFill>
              <a:schemeClr val="tx1"/>
            </a:solidFill>
          </a:endParaRPr>
        </a:p>
      </dgm:t>
    </dgm:pt>
    <dgm:pt modelId="{5CE74614-F034-4A58-B899-FA4CA03604F4}" type="pres">
      <dgm:prSet presAssocID="{C44DA60C-63DB-425B-B395-72383539DDDE}" presName="linearFlow" presStyleCnt="0">
        <dgm:presLayoutVars>
          <dgm:dir/>
          <dgm:resizeHandles val="exact"/>
        </dgm:presLayoutVars>
      </dgm:prSet>
      <dgm:spPr/>
    </dgm:pt>
    <dgm:pt modelId="{D721BF85-6774-43BE-BAE7-996E61E87886}" type="pres">
      <dgm:prSet presAssocID="{00327E01-A5B5-44F2-A0FC-00B998874256}" presName="composite" presStyleCnt="0"/>
      <dgm:spPr/>
    </dgm:pt>
    <dgm:pt modelId="{E293A284-BC01-4E48-AD44-71CC1BF7CE81}" type="pres">
      <dgm:prSet presAssocID="{00327E01-A5B5-44F2-A0FC-00B998874256}" presName="imgShp" presStyleLbl="fgImgPlace1" presStyleIdx="0" presStyleCnt="3"/>
      <dgm:spPr>
        <a:blipFill rotWithShape="1">
          <a:blip xmlns:r="http://schemas.openxmlformats.org/officeDocument/2006/relationships" r:embed="rId1"/>
          <a:stretch>
            <a:fillRect/>
          </a:stretch>
        </a:blipFill>
      </dgm:spPr>
    </dgm:pt>
    <dgm:pt modelId="{E63D1C4A-19C1-4968-8449-B421C2A7D0CE}" type="pres">
      <dgm:prSet presAssocID="{00327E01-A5B5-44F2-A0FC-00B998874256}" presName="txShp" presStyleLbl="node1" presStyleIdx="0" presStyleCnt="3">
        <dgm:presLayoutVars>
          <dgm:bulletEnabled val="1"/>
        </dgm:presLayoutVars>
      </dgm:prSet>
      <dgm:spPr/>
    </dgm:pt>
    <dgm:pt modelId="{E00DFC15-B3BB-4184-82A4-BA39AE7AE56C}" type="pres">
      <dgm:prSet presAssocID="{1A02C7F0-6E88-457E-AEC4-F8B82EEDC364}" presName="spacing" presStyleCnt="0"/>
      <dgm:spPr/>
    </dgm:pt>
    <dgm:pt modelId="{29AF3E38-B173-4E36-B4E3-7B1A2BB14CC6}" type="pres">
      <dgm:prSet presAssocID="{A2965481-7BB4-4271-9E88-CDC1D93167D3}" presName="composite" presStyleCnt="0"/>
      <dgm:spPr/>
    </dgm:pt>
    <dgm:pt modelId="{A89D88F9-B6D9-4448-B41D-973B23106C71}" type="pres">
      <dgm:prSet presAssocID="{A2965481-7BB4-4271-9E88-CDC1D93167D3}" presName="imgShp" presStyleLbl="fgImgPlace1" presStyleIdx="1" presStyleCnt="3"/>
      <dgm:spPr>
        <a:blipFill rotWithShape="1">
          <a:blip xmlns:r="http://schemas.openxmlformats.org/officeDocument/2006/relationships" r:embed="rId2"/>
          <a:stretch>
            <a:fillRect/>
          </a:stretch>
        </a:blipFill>
      </dgm:spPr>
    </dgm:pt>
    <dgm:pt modelId="{889A7F95-BF9C-4D09-B355-F9CCFA5DC7F2}" type="pres">
      <dgm:prSet presAssocID="{A2965481-7BB4-4271-9E88-CDC1D93167D3}" presName="txShp" presStyleLbl="node1" presStyleIdx="1" presStyleCnt="3">
        <dgm:presLayoutVars>
          <dgm:bulletEnabled val="1"/>
        </dgm:presLayoutVars>
      </dgm:prSet>
      <dgm:spPr/>
    </dgm:pt>
    <dgm:pt modelId="{4F9213AD-0E91-4669-9AF5-A8D974D8E2F5}" type="pres">
      <dgm:prSet presAssocID="{977FC443-C3C8-49C4-BBEA-D956B3C28490}" presName="spacing" presStyleCnt="0"/>
      <dgm:spPr/>
    </dgm:pt>
    <dgm:pt modelId="{8C8D29DE-1C35-4082-95C2-DF9DFECC0D0B}" type="pres">
      <dgm:prSet presAssocID="{43ADB6C1-AAB5-4B02-9328-C11CC5430C8E}" presName="composite" presStyleCnt="0"/>
      <dgm:spPr/>
    </dgm:pt>
    <dgm:pt modelId="{D7BB8AE8-0D44-4BA2-9D98-807CDDEC22F5}" type="pres">
      <dgm:prSet presAssocID="{43ADB6C1-AAB5-4B02-9328-C11CC5430C8E}" presName="imgShp" presStyleLbl="fgImgPlace1" presStyleIdx="2" presStyleCnt="3"/>
      <dgm:spPr>
        <a:blipFill rotWithShape="1">
          <a:blip xmlns:r="http://schemas.openxmlformats.org/officeDocument/2006/relationships" r:embed="rId3"/>
          <a:stretch>
            <a:fillRect/>
          </a:stretch>
        </a:blipFill>
      </dgm:spPr>
    </dgm:pt>
    <dgm:pt modelId="{1F8AE6A9-81A2-446D-B186-A7EC202AB7CC}" type="pres">
      <dgm:prSet presAssocID="{43ADB6C1-AAB5-4B02-9328-C11CC5430C8E}" presName="txShp" presStyleLbl="node1" presStyleIdx="2" presStyleCnt="3">
        <dgm:presLayoutVars>
          <dgm:bulletEnabled val="1"/>
        </dgm:presLayoutVars>
      </dgm:prSet>
      <dgm:spPr/>
    </dgm:pt>
  </dgm:ptLst>
  <dgm:cxnLst>
    <dgm:cxn modelId="{92796613-4051-4800-91E2-2B0D6826E48D}" type="presOf" srcId="{00327E01-A5B5-44F2-A0FC-00B998874256}" destId="{E63D1C4A-19C1-4968-8449-B421C2A7D0CE}" srcOrd="0" destOrd="0" presId="urn:microsoft.com/office/officeart/2005/8/layout/vList3"/>
    <dgm:cxn modelId="{47F59C1A-0E75-48FE-8FEE-66EA3BA2A648}" type="presOf" srcId="{A2965481-7BB4-4271-9E88-CDC1D93167D3}" destId="{889A7F95-BF9C-4D09-B355-F9CCFA5DC7F2}" srcOrd="0" destOrd="0" presId="urn:microsoft.com/office/officeart/2005/8/layout/vList3"/>
    <dgm:cxn modelId="{DF79D527-1715-4E7F-A323-1679C16842C5}" type="presOf" srcId="{C44DA60C-63DB-425B-B395-72383539DDDE}" destId="{5CE74614-F034-4A58-B899-FA4CA03604F4}" srcOrd="0" destOrd="0" presId="urn:microsoft.com/office/officeart/2005/8/layout/vList3"/>
    <dgm:cxn modelId="{32D5B932-7F86-4EB1-8828-B0BAD70A3554}" type="presOf" srcId="{43ADB6C1-AAB5-4B02-9328-C11CC5430C8E}" destId="{1F8AE6A9-81A2-446D-B186-A7EC202AB7CC}" srcOrd="0" destOrd="0" presId="urn:microsoft.com/office/officeart/2005/8/layout/vList3"/>
    <dgm:cxn modelId="{329E5877-E1C8-49A8-9C8D-6E7FEB1939AE}" srcId="{C44DA60C-63DB-425B-B395-72383539DDDE}" destId="{A2965481-7BB4-4271-9E88-CDC1D93167D3}" srcOrd="1" destOrd="0" parTransId="{09187986-80CA-4A03-AB09-E74406B02B2B}" sibTransId="{977FC443-C3C8-49C4-BBEA-D956B3C28490}"/>
    <dgm:cxn modelId="{EB6A8D78-8A89-479F-817F-CD214EE9D6E8}" srcId="{C44DA60C-63DB-425B-B395-72383539DDDE}" destId="{43ADB6C1-AAB5-4B02-9328-C11CC5430C8E}" srcOrd="2" destOrd="0" parTransId="{48D0582D-E855-4F71-9538-18D400C38377}" sibTransId="{937D1B92-883D-4F3D-B19E-4260B9E5DC96}"/>
    <dgm:cxn modelId="{6B197D87-DCAB-44E8-805A-5B90C73FA6E9}" srcId="{C44DA60C-63DB-425B-B395-72383539DDDE}" destId="{00327E01-A5B5-44F2-A0FC-00B998874256}" srcOrd="0" destOrd="0" parTransId="{8B0C0CD6-6460-409F-B847-91CE5A0A1662}" sibTransId="{1A02C7F0-6E88-457E-AEC4-F8B82EEDC364}"/>
    <dgm:cxn modelId="{A3A00381-5A3B-4CAA-A599-6942E29E5D0B}" type="presParOf" srcId="{5CE74614-F034-4A58-B899-FA4CA03604F4}" destId="{D721BF85-6774-43BE-BAE7-996E61E87886}" srcOrd="0" destOrd="0" presId="urn:microsoft.com/office/officeart/2005/8/layout/vList3"/>
    <dgm:cxn modelId="{4B116A3A-C319-4648-9E91-C21EEF99A256}" type="presParOf" srcId="{D721BF85-6774-43BE-BAE7-996E61E87886}" destId="{E293A284-BC01-4E48-AD44-71CC1BF7CE81}" srcOrd="0" destOrd="0" presId="urn:microsoft.com/office/officeart/2005/8/layout/vList3"/>
    <dgm:cxn modelId="{2BDB2906-B806-4648-AE99-8478FBC6FFE7}" type="presParOf" srcId="{D721BF85-6774-43BE-BAE7-996E61E87886}" destId="{E63D1C4A-19C1-4968-8449-B421C2A7D0CE}" srcOrd="1" destOrd="0" presId="urn:microsoft.com/office/officeart/2005/8/layout/vList3"/>
    <dgm:cxn modelId="{5DC8AFD2-9E17-4B5C-B7D0-F74ADC47DBB7}" type="presParOf" srcId="{5CE74614-F034-4A58-B899-FA4CA03604F4}" destId="{E00DFC15-B3BB-4184-82A4-BA39AE7AE56C}" srcOrd="1" destOrd="0" presId="urn:microsoft.com/office/officeart/2005/8/layout/vList3"/>
    <dgm:cxn modelId="{6F3EAF51-DFCE-49AC-B8DD-11A3AF7F5F40}" type="presParOf" srcId="{5CE74614-F034-4A58-B899-FA4CA03604F4}" destId="{29AF3E38-B173-4E36-B4E3-7B1A2BB14CC6}" srcOrd="2" destOrd="0" presId="urn:microsoft.com/office/officeart/2005/8/layout/vList3"/>
    <dgm:cxn modelId="{E722C6F5-CE62-40ED-869F-001F3E6954DA}" type="presParOf" srcId="{29AF3E38-B173-4E36-B4E3-7B1A2BB14CC6}" destId="{A89D88F9-B6D9-4448-B41D-973B23106C71}" srcOrd="0" destOrd="0" presId="urn:microsoft.com/office/officeart/2005/8/layout/vList3"/>
    <dgm:cxn modelId="{80A36E90-88B6-41FF-9ACF-8AD40499BDAA}" type="presParOf" srcId="{29AF3E38-B173-4E36-B4E3-7B1A2BB14CC6}" destId="{889A7F95-BF9C-4D09-B355-F9CCFA5DC7F2}" srcOrd="1" destOrd="0" presId="urn:microsoft.com/office/officeart/2005/8/layout/vList3"/>
    <dgm:cxn modelId="{AE55BE01-7E55-42BA-AD13-1BC5822B7E38}" type="presParOf" srcId="{5CE74614-F034-4A58-B899-FA4CA03604F4}" destId="{4F9213AD-0E91-4669-9AF5-A8D974D8E2F5}" srcOrd="3" destOrd="0" presId="urn:microsoft.com/office/officeart/2005/8/layout/vList3"/>
    <dgm:cxn modelId="{49252BE0-D4F6-4009-B53A-59CBDC26D88D}" type="presParOf" srcId="{5CE74614-F034-4A58-B899-FA4CA03604F4}" destId="{8C8D29DE-1C35-4082-95C2-DF9DFECC0D0B}" srcOrd="4" destOrd="0" presId="urn:microsoft.com/office/officeart/2005/8/layout/vList3"/>
    <dgm:cxn modelId="{C06D5ED4-E175-48D3-91DC-A3268CDD3038}" type="presParOf" srcId="{8C8D29DE-1C35-4082-95C2-DF9DFECC0D0B}" destId="{D7BB8AE8-0D44-4BA2-9D98-807CDDEC22F5}" srcOrd="0" destOrd="0" presId="urn:microsoft.com/office/officeart/2005/8/layout/vList3"/>
    <dgm:cxn modelId="{B8CC45AE-44C7-4191-AB9D-14D25EB14D53}" type="presParOf" srcId="{8C8D29DE-1C35-4082-95C2-DF9DFECC0D0B}" destId="{1F8AE6A9-81A2-446D-B186-A7EC202AB7C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6BFE722-6348-449A-9BA0-59A76A74F251}" type="doc">
      <dgm:prSet loTypeId="urn:microsoft.com/office/officeart/2005/8/layout/vList3" loCatId="picture" qsTypeId="urn:microsoft.com/office/officeart/2005/8/quickstyle/simple3" qsCatId="simple" csTypeId="urn:microsoft.com/office/officeart/2005/8/colors/colorful5" csCatId="colorful" phldr="1"/>
      <dgm:spPr/>
      <dgm:t>
        <a:bodyPr/>
        <a:lstStyle/>
        <a:p>
          <a:endParaRPr lang="es-ES"/>
        </a:p>
      </dgm:t>
    </dgm:pt>
    <dgm:pt modelId="{FB112437-5468-425B-90D9-15E489D17288}">
      <dgm:prSet phldrT="[Texto]"/>
      <dgm:spPr/>
      <dgm:t>
        <a:bodyPr/>
        <a:lstStyle/>
        <a:p>
          <a:pPr algn="l">
            <a:buFont typeface="Symbol" panose="05050102010706020507" pitchFamily="18" charset="2"/>
            <a:buChar char=""/>
          </a:pPr>
          <a:r>
            <a:rPr lang="es-EC" dirty="0">
              <a:latin typeface="+mn-lt"/>
              <a:ea typeface="Times New Roman" panose="02020603050405020304" pitchFamily="18" charset="0"/>
              <a:cs typeface="Times New Roman" panose="02020603050405020304" pitchFamily="18" charset="0"/>
            </a:rPr>
            <a:t>Fortalecer procesos de comercialización promoviendo la producción agrícola</a:t>
          </a:r>
          <a:r>
            <a:rPr lang="es-419" dirty="0">
              <a:latin typeface="+mn-lt"/>
              <a:ea typeface="Times New Roman" panose="02020603050405020304" pitchFamily="18" charset="0"/>
              <a:cs typeface="Times New Roman" panose="02020603050405020304" pitchFamily="18" charset="0"/>
            </a:rPr>
            <a:t>,</a:t>
          </a:r>
          <a:r>
            <a:rPr lang="es-EC" dirty="0">
              <a:latin typeface="+mn-lt"/>
              <a:ea typeface="Times New Roman" panose="02020603050405020304" pitchFamily="18" charset="0"/>
              <a:cs typeface="Times New Roman" panose="02020603050405020304" pitchFamily="18" charset="0"/>
            </a:rPr>
            <a:t> pecuaria</a:t>
          </a:r>
          <a:r>
            <a:rPr lang="es-419" dirty="0">
              <a:latin typeface="+mn-lt"/>
              <a:ea typeface="Times New Roman" panose="02020603050405020304" pitchFamily="18" charset="0"/>
              <a:cs typeface="Times New Roman" panose="02020603050405020304" pitchFamily="18" charset="0"/>
            </a:rPr>
            <a:t> y la independencia de intermediarios</a:t>
          </a:r>
          <a:r>
            <a:rPr lang="es-EC" dirty="0">
              <a:latin typeface="+mn-lt"/>
              <a:ea typeface="Times New Roman" panose="02020603050405020304" pitchFamily="18" charset="0"/>
              <a:cs typeface="Times New Roman" panose="02020603050405020304" pitchFamily="18" charset="0"/>
            </a:rPr>
            <a:t>. </a:t>
          </a:r>
          <a:endParaRPr lang="es-ES" dirty="0">
            <a:latin typeface="+mn-lt"/>
            <a:cs typeface="Times New Roman" panose="02020603050405020304" pitchFamily="18" charset="0"/>
          </a:endParaRPr>
        </a:p>
      </dgm:t>
    </dgm:pt>
    <dgm:pt modelId="{D05BC9CF-A743-45F5-A1D4-9A6319B59D47}" type="parTrans" cxnId="{FF02B693-0274-4717-BC46-2C98292A5D8C}">
      <dgm:prSet/>
      <dgm:spPr/>
      <dgm:t>
        <a:bodyPr/>
        <a:lstStyle/>
        <a:p>
          <a:pPr algn="l"/>
          <a:endParaRPr lang="es-ES">
            <a:latin typeface="+mn-lt"/>
            <a:cs typeface="Times New Roman" panose="02020603050405020304" pitchFamily="18" charset="0"/>
          </a:endParaRPr>
        </a:p>
      </dgm:t>
    </dgm:pt>
    <dgm:pt modelId="{282A77A4-84D1-439A-9EC9-A24F63F0FCB9}" type="sibTrans" cxnId="{FF02B693-0274-4717-BC46-2C98292A5D8C}">
      <dgm:prSet/>
      <dgm:spPr/>
      <dgm:t>
        <a:bodyPr/>
        <a:lstStyle/>
        <a:p>
          <a:pPr algn="l"/>
          <a:endParaRPr lang="es-ES">
            <a:latin typeface="+mn-lt"/>
            <a:cs typeface="Times New Roman" panose="02020603050405020304" pitchFamily="18" charset="0"/>
          </a:endParaRPr>
        </a:p>
      </dgm:t>
    </dgm:pt>
    <dgm:pt modelId="{91929BD1-FCB3-48E1-92DE-D776E2E1DC23}">
      <dgm:prSet phldrT="[Texto]"/>
      <dgm:spPr/>
      <dgm:t>
        <a:bodyPr/>
        <a:lstStyle/>
        <a:p>
          <a:pPr algn="l">
            <a:buFont typeface="Symbol" panose="05050102010706020507" pitchFamily="18" charset="2"/>
            <a:buChar char=""/>
          </a:pPr>
          <a:r>
            <a:rPr lang="es-EC" dirty="0">
              <a:latin typeface="+mn-lt"/>
              <a:ea typeface="Times New Roman" panose="02020603050405020304" pitchFamily="18" charset="0"/>
              <a:cs typeface="Times New Roman" panose="02020603050405020304" pitchFamily="18" charset="0"/>
            </a:rPr>
            <a:t>Motivar la producción artesanal con fines de lucro</a:t>
          </a:r>
          <a:r>
            <a:rPr lang="es-419" dirty="0">
              <a:latin typeface="+mn-lt"/>
              <a:ea typeface="Times New Roman" panose="02020603050405020304" pitchFamily="18" charset="0"/>
              <a:cs typeface="Times New Roman" panose="02020603050405020304" pitchFamily="18" charset="0"/>
            </a:rPr>
            <a:t> con los productos de las chacras, que permita la diversificación de uso de los mismos</a:t>
          </a:r>
          <a:r>
            <a:rPr lang="es-EC" dirty="0">
              <a:latin typeface="+mn-lt"/>
              <a:ea typeface="Times New Roman" panose="02020603050405020304" pitchFamily="18" charset="0"/>
              <a:cs typeface="Times New Roman" panose="02020603050405020304" pitchFamily="18" charset="0"/>
            </a:rPr>
            <a:t>.</a:t>
          </a:r>
          <a:endParaRPr lang="es-ES" dirty="0">
            <a:latin typeface="+mn-lt"/>
            <a:cs typeface="Times New Roman" panose="02020603050405020304" pitchFamily="18" charset="0"/>
          </a:endParaRPr>
        </a:p>
      </dgm:t>
    </dgm:pt>
    <dgm:pt modelId="{36FEC8AE-D393-4189-B97A-D5978A3AD659}" type="parTrans" cxnId="{DED92D1C-6161-4DEB-8CB4-3168E9234F36}">
      <dgm:prSet/>
      <dgm:spPr/>
      <dgm:t>
        <a:bodyPr/>
        <a:lstStyle/>
        <a:p>
          <a:pPr algn="l"/>
          <a:endParaRPr lang="es-ES">
            <a:latin typeface="+mn-lt"/>
            <a:cs typeface="Times New Roman" panose="02020603050405020304" pitchFamily="18" charset="0"/>
          </a:endParaRPr>
        </a:p>
      </dgm:t>
    </dgm:pt>
    <dgm:pt modelId="{89688AC6-ECA6-4EBF-A8E6-496289C82E10}" type="sibTrans" cxnId="{DED92D1C-6161-4DEB-8CB4-3168E9234F36}">
      <dgm:prSet/>
      <dgm:spPr/>
      <dgm:t>
        <a:bodyPr/>
        <a:lstStyle/>
        <a:p>
          <a:pPr algn="l"/>
          <a:endParaRPr lang="es-ES">
            <a:latin typeface="+mn-lt"/>
            <a:cs typeface="Times New Roman" panose="02020603050405020304" pitchFamily="18" charset="0"/>
          </a:endParaRPr>
        </a:p>
      </dgm:t>
    </dgm:pt>
    <dgm:pt modelId="{16A82A1E-3E5A-4B7A-9EE2-0267C029C527}">
      <dgm:prSet/>
      <dgm:spPr/>
      <dgm:t>
        <a:bodyPr/>
        <a:lstStyle/>
        <a:p>
          <a:pPr algn="l"/>
          <a:r>
            <a:rPr lang="es-EC" dirty="0">
              <a:latin typeface="+mn-lt"/>
              <a:ea typeface="Times New Roman" panose="02020603050405020304" pitchFamily="18" charset="0"/>
              <a:cs typeface="Times New Roman" panose="02020603050405020304" pitchFamily="18" charset="0"/>
            </a:rPr>
            <a:t>Capacitar en temas de </a:t>
          </a:r>
          <a:r>
            <a:rPr lang="es-419" dirty="0">
              <a:latin typeface="+mn-lt"/>
              <a:ea typeface="Times New Roman" panose="02020603050405020304" pitchFamily="18" charset="0"/>
              <a:cs typeface="Times New Roman" panose="02020603050405020304" pitchFamily="18" charset="0"/>
            </a:rPr>
            <a:t>agro</a:t>
          </a:r>
          <a:r>
            <a:rPr lang="es-EC" dirty="0">
              <a:latin typeface="+mn-lt"/>
              <a:ea typeface="Times New Roman" panose="02020603050405020304" pitchFamily="18" charset="0"/>
              <a:cs typeface="Times New Roman" panose="02020603050405020304" pitchFamily="18" charset="0"/>
            </a:rPr>
            <a:t>economía familiar y distribución de ingresos</a:t>
          </a:r>
          <a:r>
            <a:rPr lang="es-419" dirty="0">
              <a:latin typeface="+mn-lt"/>
              <a:ea typeface="Times New Roman" panose="02020603050405020304" pitchFamily="18" charset="0"/>
              <a:cs typeface="Times New Roman" panose="02020603050405020304" pitchFamily="18" charset="0"/>
            </a:rPr>
            <a:t> que permitan reconocer el rol de las chacras en el ahorro de la economía de la familia</a:t>
          </a:r>
          <a:endParaRPr lang="es-ES" dirty="0">
            <a:latin typeface="+mn-lt"/>
            <a:cs typeface="Times New Roman" panose="02020603050405020304" pitchFamily="18" charset="0"/>
          </a:endParaRPr>
        </a:p>
      </dgm:t>
    </dgm:pt>
    <dgm:pt modelId="{8DA4D989-D663-42AA-8E8D-1DE5A2D2323C}" type="parTrans" cxnId="{10717505-A8AE-4B24-8763-3DF836BFC313}">
      <dgm:prSet/>
      <dgm:spPr/>
      <dgm:t>
        <a:bodyPr/>
        <a:lstStyle/>
        <a:p>
          <a:pPr algn="l"/>
          <a:endParaRPr lang="es-ES">
            <a:latin typeface="+mn-lt"/>
            <a:cs typeface="Times New Roman" panose="02020603050405020304" pitchFamily="18" charset="0"/>
          </a:endParaRPr>
        </a:p>
      </dgm:t>
    </dgm:pt>
    <dgm:pt modelId="{F4F6F332-9E2A-4C8B-BAE3-C693D4214FA1}" type="sibTrans" cxnId="{10717505-A8AE-4B24-8763-3DF836BFC313}">
      <dgm:prSet/>
      <dgm:spPr/>
      <dgm:t>
        <a:bodyPr/>
        <a:lstStyle/>
        <a:p>
          <a:pPr algn="l"/>
          <a:endParaRPr lang="es-ES">
            <a:latin typeface="+mn-lt"/>
            <a:cs typeface="Times New Roman" panose="02020603050405020304" pitchFamily="18" charset="0"/>
          </a:endParaRPr>
        </a:p>
      </dgm:t>
    </dgm:pt>
    <dgm:pt modelId="{DA374707-3C27-45D9-9610-D5518F4FD5F4}">
      <dgm:prSet/>
      <dgm:spPr/>
      <dgm:t>
        <a:bodyPr/>
        <a:lstStyle/>
        <a:p>
          <a:pPr algn="l"/>
          <a:r>
            <a:rPr lang="es-EC" dirty="0">
              <a:latin typeface="+mn-lt"/>
              <a:ea typeface="Times New Roman" panose="02020603050405020304" pitchFamily="18" charset="0"/>
              <a:cs typeface="Times New Roman" panose="02020603050405020304" pitchFamily="18" charset="0"/>
            </a:rPr>
            <a:t>Incentivar el turismo comunitario</a:t>
          </a:r>
          <a:r>
            <a:rPr lang="es-419" dirty="0">
              <a:latin typeface="+mn-lt"/>
              <a:ea typeface="Times New Roman" panose="02020603050405020304" pitchFamily="18" charset="0"/>
              <a:cs typeface="Times New Roman" panose="02020603050405020304" pitchFamily="18" charset="0"/>
            </a:rPr>
            <a:t> a través de la implementación de recorridos por las unidades familiares que tienen diferentes manejos agrícolas</a:t>
          </a:r>
          <a:r>
            <a:rPr lang="es-EC" dirty="0">
              <a:latin typeface="+mn-lt"/>
              <a:ea typeface="Times New Roman" panose="02020603050405020304" pitchFamily="18" charset="0"/>
              <a:cs typeface="Times New Roman" panose="02020603050405020304" pitchFamily="18" charset="0"/>
            </a:rPr>
            <a:t>.</a:t>
          </a:r>
          <a:endParaRPr lang="es-ES" dirty="0">
            <a:latin typeface="+mn-lt"/>
            <a:ea typeface="Times New Roman" panose="02020603050405020304" pitchFamily="18" charset="0"/>
            <a:cs typeface="Times New Roman" panose="02020603050405020304" pitchFamily="18" charset="0"/>
          </a:endParaRPr>
        </a:p>
      </dgm:t>
    </dgm:pt>
    <dgm:pt modelId="{A2FD0B8F-C12F-4429-9202-4B97AD4BF2F7}" type="parTrans" cxnId="{5D0C250A-403A-48E3-A97F-FA544F9B29F0}">
      <dgm:prSet/>
      <dgm:spPr/>
      <dgm:t>
        <a:bodyPr/>
        <a:lstStyle/>
        <a:p>
          <a:pPr algn="l"/>
          <a:endParaRPr lang="es-ES">
            <a:latin typeface="+mn-lt"/>
            <a:cs typeface="Times New Roman" panose="02020603050405020304" pitchFamily="18" charset="0"/>
          </a:endParaRPr>
        </a:p>
      </dgm:t>
    </dgm:pt>
    <dgm:pt modelId="{23064DD6-1156-40C4-B966-E7ABCCED63A8}" type="sibTrans" cxnId="{5D0C250A-403A-48E3-A97F-FA544F9B29F0}">
      <dgm:prSet/>
      <dgm:spPr/>
      <dgm:t>
        <a:bodyPr/>
        <a:lstStyle/>
        <a:p>
          <a:pPr algn="l"/>
          <a:endParaRPr lang="es-ES">
            <a:latin typeface="+mn-lt"/>
            <a:cs typeface="Times New Roman" panose="02020603050405020304" pitchFamily="18" charset="0"/>
          </a:endParaRPr>
        </a:p>
      </dgm:t>
    </dgm:pt>
    <dgm:pt modelId="{EDFF52DF-F424-487D-AD41-A9D4575D9073}">
      <dgm:prSet/>
      <dgm:spPr/>
      <dgm:t>
        <a:bodyPr/>
        <a:lstStyle/>
        <a:p>
          <a:pPr algn="l"/>
          <a:r>
            <a:rPr lang="es-EC">
              <a:latin typeface="+mn-lt"/>
              <a:ea typeface="Times New Roman" panose="02020603050405020304" pitchFamily="18" charset="0"/>
              <a:cs typeface="Times New Roman" panose="02020603050405020304" pitchFamily="18" charset="0"/>
            </a:rPr>
            <a:t>Organizar mingas para</a:t>
          </a:r>
          <a:r>
            <a:rPr lang="es-419">
              <a:latin typeface="+mn-lt"/>
              <a:ea typeface="Times New Roman" panose="02020603050405020304" pitchFamily="18" charset="0"/>
              <a:cs typeface="Times New Roman" panose="02020603050405020304" pitchFamily="18" charset="0"/>
            </a:rPr>
            <a:t> el mejoramiento de</a:t>
          </a:r>
          <a:r>
            <a:rPr lang="es-EC">
              <a:latin typeface="+mn-lt"/>
              <a:ea typeface="Times New Roman" panose="02020603050405020304" pitchFamily="18" charset="0"/>
              <a:cs typeface="Times New Roman" panose="02020603050405020304" pitchFamily="18" charset="0"/>
            </a:rPr>
            <a:t> las vías de acceso</a:t>
          </a:r>
          <a:r>
            <a:rPr lang="es-419">
              <a:latin typeface="+mn-lt"/>
              <a:ea typeface="Times New Roman" panose="02020603050405020304" pitchFamily="18" charset="0"/>
              <a:cs typeface="Times New Roman" panose="02020603050405020304" pitchFamily="18" charset="0"/>
            </a:rPr>
            <a:t> y salida que permitan la comercialización de los productos de la chacra de</a:t>
          </a:r>
          <a:r>
            <a:rPr lang="es-EC">
              <a:latin typeface="+mn-lt"/>
              <a:ea typeface="Times New Roman" panose="02020603050405020304" pitchFamily="18" charset="0"/>
              <a:cs typeface="Times New Roman" panose="02020603050405020304" pitchFamily="18" charset="0"/>
            </a:rPr>
            <a:t> la comunidad.</a:t>
          </a:r>
          <a:endParaRPr lang="es-ES" dirty="0">
            <a:latin typeface="+mn-lt"/>
            <a:ea typeface="Times New Roman" panose="02020603050405020304" pitchFamily="18" charset="0"/>
            <a:cs typeface="Times New Roman" panose="02020603050405020304" pitchFamily="18" charset="0"/>
          </a:endParaRPr>
        </a:p>
      </dgm:t>
    </dgm:pt>
    <dgm:pt modelId="{1C14F8D5-38A8-4B5E-8947-6AE2C04A02FE}" type="parTrans" cxnId="{12493FFB-A517-4E27-9D16-4581F8634D49}">
      <dgm:prSet/>
      <dgm:spPr/>
      <dgm:t>
        <a:bodyPr/>
        <a:lstStyle/>
        <a:p>
          <a:pPr algn="l"/>
          <a:endParaRPr lang="es-ES">
            <a:latin typeface="+mn-lt"/>
            <a:cs typeface="Times New Roman" panose="02020603050405020304" pitchFamily="18" charset="0"/>
          </a:endParaRPr>
        </a:p>
      </dgm:t>
    </dgm:pt>
    <dgm:pt modelId="{90B0930D-F8CE-46E2-B9C0-EC1DBAD2B76C}" type="sibTrans" cxnId="{12493FFB-A517-4E27-9D16-4581F8634D49}">
      <dgm:prSet/>
      <dgm:spPr/>
      <dgm:t>
        <a:bodyPr/>
        <a:lstStyle/>
        <a:p>
          <a:pPr algn="l"/>
          <a:endParaRPr lang="es-ES">
            <a:latin typeface="+mn-lt"/>
            <a:cs typeface="Times New Roman" panose="02020603050405020304" pitchFamily="18" charset="0"/>
          </a:endParaRPr>
        </a:p>
      </dgm:t>
    </dgm:pt>
    <dgm:pt modelId="{3A026405-7944-4C0E-91A1-F137FC4203E9}" type="pres">
      <dgm:prSet presAssocID="{56BFE722-6348-449A-9BA0-59A76A74F251}" presName="linearFlow" presStyleCnt="0">
        <dgm:presLayoutVars>
          <dgm:dir/>
          <dgm:resizeHandles val="exact"/>
        </dgm:presLayoutVars>
      </dgm:prSet>
      <dgm:spPr/>
    </dgm:pt>
    <dgm:pt modelId="{9D303451-BDD0-41DF-80F8-4F0001C8BC09}" type="pres">
      <dgm:prSet presAssocID="{16A82A1E-3E5A-4B7A-9EE2-0267C029C527}" presName="composite" presStyleCnt="0"/>
      <dgm:spPr/>
    </dgm:pt>
    <dgm:pt modelId="{37DDBC08-5FFF-4F8B-8152-9B1B9C34BEB0}" type="pres">
      <dgm:prSet presAssocID="{16A82A1E-3E5A-4B7A-9EE2-0267C029C527}" presName="imgShp" presStyleLbl="fgImgPlace1" presStyleIdx="0" presStyleCnt="5"/>
      <dgm:spPr>
        <a:blipFill rotWithShape="1">
          <a:blip xmlns:r="http://schemas.openxmlformats.org/officeDocument/2006/relationships" r:embed="rId1"/>
          <a:stretch>
            <a:fillRect/>
          </a:stretch>
        </a:blipFill>
      </dgm:spPr>
    </dgm:pt>
    <dgm:pt modelId="{3F03A6C4-E3D4-4C1A-A970-DF05EA1DB415}" type="pres">
      <dgm:prSet presAssocID="{16A82A1E-3E5A-4B7A-9EE2-0267C029C527}" presName="txShp" presStyleLbl="node1" presStyleIdx="0" presStyleCnt="5">
        <dgm:presLayoutVars>
          <dgm:bulletEnabled val="1"/>
        </dgm:presLayoutVars>
      </dgm:prSet>
      <dgm:spPr/>
    </dgm:pt>
    <dgm:pt modelId="{52CFA3A1-8DE5-46B1-AD46-4E8FA4C14972}" type="pres">
      <dgm:prSet presAssocID="{F4F6F332-9E2A-4C8B-BAE3-C693D4214FA1}" presName="spacing" presStyleCnt="0"/>
      <dgm:spPr/>
    </dgm:pt>
    <dgm:pt modelId="{DEFEA7A1-0D3D-478B-A129-F680E310AD36}" type="pres">
      <dgm:prSet presAssocID="{FB112437-5468-425B-90D9-15E489D17288}" presName="composite" presStyleCnt="0"/>
      <dgm:spPr/>
    </dgm:pt>
    <dgm:pt modelId="{F624533D-93D0-4E39-8C87-406F27779A2D}" type="pres">
      <dgm:prSet presAssocID="{FB112437-5468-425B-90D9-15E489D17288}" presName="imgShp" presStyleLbl="fgImgPlace1" presStyleIdx="1" presStyleCnt="5"/>
      <dgm:spPr>
        <a:blipFill rotWithShape="1">
          <a:blip xmlns:r="http://schemas.openxmlformats.org/officeDocument/2006/relationships" r:embed="rId2"/>
          <a:stretch>
            <a:fillRect/>
          </a:stretch>
        </a:blipFill>
      </dgm:spPr>
    </dgm:pt>
    <dgm:pt modelId="{893F5E49-3E59-4546-9BAD-83A13EA85033}" type="pres">
      <dgm:prSet presAssocID="{FB112437-5468-425B-90D9-15E489D17288}" presName="txShp" presStyleLbl="node1" presStyleIdx="1" presStyleCnt="5">
        <dgm:presLayoutVars>
          <dgm:bulletEnabled val="1"/>
        </dgm:presLayoutVars>
      </dgm:prSet>
      <dgm:spPr/>
    </dgm:pt>
    <dgm:pt modelId="{598BAC61-3296-426F-8578-6C0DED57726F}" type="pres">
      <dgm:prSet presAssocID="{282A77A4-84D1-439A-9EC9-A24F63F0FCB9}" presName="spacing" presStyleCnt="0"/>
      <dgm:spPr/>
    </dgm:pt>
    <dgm:pt modelId="{99AB0434-570E-42B8-8CAD-E0C50A01298E}" type="pres">
      <dgm:prSet presAssocID="{91929BD1-FCB3-48E1-92DE-D776E2E1DC23}" presName="composite" presStyleCnt="0"/>
      <dgm:spPr/>
    </dgm:pt>
    <dgm:pt modelId="{591868F6-435F-4E7E-8F87-9F25C51ACCAF}" type="pres">
      <dgm:prSet presAssocID="{91929BD1-FCB3-48E1-92DE-D776E2E1DC23}" presName="imgShp" presStyleLbl="fgImgPlace1" presStyleIdx="2" presStyleCnt="5"/>
      <dgm:spPr>
        <a:blipFill rotWithShape="1">
          <a:blip xmlns:r="http://schemas.openxmlformats.org/officeDocument/2006/relationships" r:embed="rId3"/>
          <a:stretch>
            <a:fillRect/>
          </a:stretch>
        </a:blipFill>
      </dgm:spPr>
    </dgm:pt>
    <dgm:pt modelId="{C6BD1379-50D5-4CEE-AF84-8C63A62E21A4}" type="pres">
      <dgm:prSet presAssocID="{91929BD1-FCB3-48E1-92DE-D776E2E1DC23}" presName="txShp" presStyleLbl="node1" presStyleIdx="2" presStyleCnt="5">
        <dgm:presLayoutVars>
          <dgm:bulletEnabled val="1"/>
        </dgm:presLayoutVars>
      </dgm:prSet>
      <dgm:spPr/>
    </dgm:pt>
    <dgm:pt modelId="{EAFB51FA-130F-4EEC-BBAC-0DD76EEE6AB0}" type="pres">
      <dgm:prSet presAssocID="{89688AC6-ECA6-4EBF-A8E6-496289C82E10}" presName="spacing" presStyleCnt="0"/>
      <dgm:spPr/>
    </dgm:pt>
    <dgm:pt modelId="{F868656B-69CD-4BB9-A593-40E8678B4161}" type="pres">
      <dgm:prSet presAssocID="{DA374707-3C27-45D9-9610-D5518F4FD5F4}" presName="composite" presStyleCnt="0"/>
      <dgm:spPr/>
    </dgm:pt>
    <dgm:pt modelId="{26819D63-BB89-4D5E-8298-348F9603D2B1}" type="pres">
      <dgm:prSet presAssocID="{DA374707-3C27-45D9-9610-D5518F4FD5F4}" presName="imgShp" presStyleLbl="fgImgPlace1" presStyleIdx="3" presStyleCnt="5"/>
      <dgm:spPr>
        <a:blipFill rotWithShape="1">
          <a:blip xmlns:r="http://schemas.openxmlformats.org/officeDocument/2006/relationships" r:embed="rId4"/>
          <a:stretch>
            <a:fillRect/>
          </a:stretch>
        </a:blipFill>
      </dgm:spPr>
    </dgm:pt>
    <dgm:pt modelId="{36EC243E-A0D2-4125-A490-8F1937100034}" type="pres">
      <dgm:prSet presAssocID="{DA374707-3C27-45D9-9610-D5518F4FD5F4}" presName="txShp" presStyleLbl="node1" presStyleIdx="3" presStyleCnt="5">
        <dgm:presLayoutVars>
          <dgm:bulletEnabled val="1"/>
        </dgm:presLayoutVars>
      </dgm:prSet>
      <dgm:spPr/>
    </dgm:pt>
    <dgm:pt modelId="{AC9CF1F7-9CF1-4427-AFC0-51C1A6ECFC14}" type="pres">
      <dgm:prSet presAssocID="{23064DD6-1156-40C4-B966-E7ABCCED63A8}" presName="spacing" presStyleCnt="0"/>
      <dgm:spPr/>
    </dgm:pt>
    <dgm:pt modelId="{797947E4-54C7-4340-AC8D-85D42E0CEF39}" type="pres">
      <dgm:prSet presAssocID="{EDFF52DF-F424-487D-AD41-A9D4575D9073}" presName="composite" presStyleCnt="0"/>
      <dgm:spPr/>
    </dgm:pt>
    <dgm:pt modelId="{66068E2B-9A89-403C-A561-2CB4E45F635C}" type="pres">
      <dgm:prSet presAssocID="{EDFF52DF-F424-487D-AD41-A9D4575D9073}" presName="imgShp" presStyleLbl="fgImgPlace1" presStyleIdx="4" presStyleCnt="5"/>
      <dgm:spPr>
        <a:blipFill rotWithShape="1">
          <a:blip xmlns:r="http://schemas.openxmlformats.org/officeDocument/2006/relationships" r:embed="rId5"/>
          <a:stretch>
            <a:fillRect/>
          </a:stretch>
        </a:blipFill>
      </dgm:spPr>
    </dgm:pt>
    <dgm:pt modelId="{30655CCB-9191-408F-B2A6-B9AD3963BD29}" type="pres">
      <dgm:prSet presAssocID="{EDFF52DF-F424-487D-AD41-A9D4575D9073}" presName="txShp" presStyleLbl="node1" presStyleIdx="4" presStyleCnt="5">
        <dgm:presLayoutVars>
          <dgm:bulletEnabled val="1"/>
        </dgm:presLayoutVars>
      </dgm:prSet>
      <dgm:spPr/>
    </dgm:pt>
  </dgm:ptLst>
  <dgm:cxnLst>
    <dgm:cxn modelId="{10717505-A8AE-4B24-8763-3DF836BFC313}" srcId="{56BFE722-6348-449A-9BA0-59A76A74F251}" destId="{16A82A1E-3E5A-4B7A-9EE2-0267C029C527}" srcOrd="0" destOrd="0" parTransId="{8DA4D989-D663-42AA-8E8D-1DE5A2D2323C}" sibTransId="{F4F6F332-9E2A-4C8B-BAE3-C693D4214FA1}"/>
    <dgm:cxn modelId="{5D0C250A-403A-48E3-A97F-FA544F9B29F0}" srcId="{56BFE722-6348-449A-9BA0-59A76A74F251}" destId="{DA374707-3C27-45D9-9610-D5518F4FD5F4}" srcOrd="3" destOrd="0" parTransId="{A2FD0B8F-C12F-4429-9202-4B97AD4BF2F7}" sibTransId="{23064DD6-1156-40C4-B966-E7ABCCED63A8}"/>
    <dgm:cxn modelId="{41896316-7D6D-4ADC-A6EF-EAF1D0DD14EF}" type="presOf" srcId="{FB112437-5468-425B-90D9-15E489D17288}" destId="{893F5E49-3E59-4546-9BAD-83A13EA85033}" srcOrd="0" destOrd="0" presId="urn:microsoft.com/office/officeart/2005/8/layout/vList3"/>
    <dgm:cxn modelId="{DED92D1C-6161-4DEB-8CB4-3168E9234F36}" srcId="{56BFE722-6348-449A-9BA0-59A76A74F251}" destId="{91929BD1-FCB3-48E1-92DE-D776E2E1DC23}" srcOrd="2" destOrd="0" parTransId="{36FEC8AE-D393-4189-B97A-D5978A3AD659}" sibTransId="{89688AC6-ECA6-4EBF-A8E6-496289C82E10}"/>
    <dgm:cxn modelId="{4E43B939-A7D0-4C0E-BE1C-689861B98721}" type="presOf" srcId="{DA374707-3C27-45D9-9610-D5518F4FD5F4}" destId="{36EC243E-A0D2-4125-A490-8F1937100034}" srcOrd="0" destOrd="0" presId="urn:microsoft.com/office/officeart/2005/8/layout/vList3"/>
    <dgm:cxn modelId="{DF3BBF63-90E6-4103-A2A4-0D5807F76419}" type="presOf" srcId="{56BFE722-6348-449A-9BA0-59A76A74F251}" destId="{3A026405-7944-4C0E-91A1-F137FC4203E9}" srcOrd="0" destOrd="0" presId="urn:microsoft.com/office/officeart/2005/8/layout/vList3"/>
    <dgm:cxn modelId="{835F8C6C-FD2B-426C-8E93-3BEA6AD907E1}" type="presOf" srcId="{16A82A1E-3E5A-4B7A-9EE2-0267C029C527}" destId="{3F03A6C4-E3D4-4C1A-A970-DF05EA1DB415}" srcOrd="0" destOrd="0" presId="urn:microsoft.com/office/officeart/2005/8/layout/vList3"/>
    <dgm:cxn modelId="{FF02B693-0274-4717-BC46-2C98292A5D8C}" srcId="{56BFE722-6348-449A-9BA0-59A76A74F251}" destId="{FB112437-5468-425B-90D9-15E489D17288}" srcOrd="1" destOrd="0" parTransId="{D05BC9CF-A743-45F5-A1D4-9A6319B59D47}" sibTransId="{282A77A4-84D1-439A-9EC9-A24F63F0FCB9}"/>
    <dgm:cxn modelId="{306BB7D2-1AC1-4A09-BB3C-A28C0DD3B9B8}" type="presOf" srcId="{91929BD1-FCB3-48E1-92DE-D776E2E1DC23}" destId="{C6BD1379-50D5-4CEE-AF84-8C63A62E21A4}" srcOrd="0" destOrd="0" presId="urn:microsoft.com/office/officeart/2005/8/layout/vList3"/>
    <dgm:cxn modelId="{139E30FA-C39D-470E-868B-2C10EFAA563D}" type="presOf" srcId="{EDFF52DF-F424-487D-AD41-A9D4575D9073}" destId="{30655CCB-9191-408F-B2A6-B9AD3963BD29}" srcOrd="0" destOrd="0" presId="urn:microsoft.com/office/officeart/2005/8/layout/vList3"/>
    <dgm:cxn modelId="{12493FFB-A517-4E27-9D16-4581F8634D49}" srcId="{56BFE722-6348-449A-9BA0-59A76A74F251}" destId="{EDFF52DF-F424-487D-AD41-A9D4575D9073}" srcOrd="4" destOrd="0" parTransId="{1C14F8D5-38A8-4B5E-8947-6AE2C04A02FE}" sibTransId="{90B0930D-F8CE-46E2-B9C0-EC1DBAD2B76C}"/>
    <dgm:cxn modelId="{AF869789-BE15-4A45-8187-6A10EA4D3DE3}" type="presParOf" srcId="{3A026405-7944-4C0E-91A1-F137FC4203E9}" destId="{9D303451-BDD0-41DF-80F8-4F0001C8BC09}" srcOrd="0" destOrd="0" presId="urn:microsoft.com/office/officeart/2005/8/layout/vList3"/>
    <dgm:cxn modelId="{ABB0670A-AC0A-4C73-ADB5-A6E0BEB31A9E}" type="presParOf" srcId="{9D303451-BDD0-41DF-80F8-4F0001C8BC09}" destId="{37DDBC08-5FFF-4F8B-8152-9B1B9C34BEB0}" srcOrd="0" destOrd="0" presId="urn:microsoft.com/office/officeart/2005/8/layout/vList3"/>
    <dgm:cxn modelId="{1C6F1D96-B109-44B0-84B5-373CC44F5C01}" type="presParOf" srcId="{9D303451-BDD0-41DF-80F8-4F0001C8BC09}" destId="{3F03A6C4-E3D4-4C1A-A970-DF05EA1DB415}" srcOrd="1" destOrd="0" presId="urn:microsoft.com/office/officeart/2005/8/layout/vList3"/>
    <dgm:cxn modelId="{AEA61BB0-0F9C-45D3-8F04-15B218A33A8D}" type="presParOf" srcId="{3A026405-7944-4C0E-91A1-F137FC4203E9}" destId="{52CFA3A1-8DE5-46B1-AD46-4E8FA4C14972}" srcOrd="1" destOrd="0" presId="urn:microsoft.com/office/officeart/2005/8/layout/vList3"/>
    <dgm:cxn modelId="{21D75E61-8930-42C4-9466-C2A53A178BB5}" type="presParOf" srcId="{3A026405-7944-4C0E-91A1-F137FC4203E9}" destId="{DEFEA7A1-0D3D-478B-A129-F680E310AD36}" srcOrd="2" destOrd="0" presId="urn:microsoft.com/office/officeart/2005/8/layout/vList3"/>
    <dgm:cxn modelId="{CDC4513D-337E-4D80-A32A-CDB518699264}" type="presParOf" srcId="{DEFEA7A1-0D3D-478B-A129-F680E310AD36}" destId="{F624533D-93D0-4E39-8C87-406F27779A2D}" srcOrd="0" destOrd="0" presId="urn:microsoft.com/office/officeart/2005/8/layout/vList3"/>
    <dgm:cxn modelId="{C2ED8C47-7B84-4209-914A-A3CD32BF3727}" type="presParOf" srcId="{DEFEA7A1-0D3D-478B-A129-F680E310AD36}" destId="{893F5E49-3E59-4546-9BAD-83A13EA85033}" srcOrd="1" destOrd="0" presId="urn:microsoft.com/office/officeart/2005/8/layout/vList3"/>
    <dgm:cxn modelId="{5ED76641-7708-404F-BA6D-EC2B6A805695}" type="presParOf" srcId="{3A026405-7944-4C0E-91A1-F137FC4203E9}" destId="{598BAC61-3296-426F-8578-6C0DED57726F}" srcOrd="3" destOrd="0" presId="urn:microsoft.com/office/officeart/2005/8/layout/vList3"/>
    <dgm:cxn modelId="{A788399A-6808-48F2-A452-205B79FB405F}" type="presParOf" srcId="{3A026405-7944-4C0E-91A1-F137FC4203E9}" destId="{99AB0434-570E-42B8-8CAD-E0C50A01298E}" srcOrd="4" destOrd="0" presId="urn:microsoft.com/office/officeart/2005/8/layout/vList3"/>
    <dgm:cxn modelId="{B8C4264D-D1C9-4D21-89F7-C0C2E80EFA70}" type="presParOf" srcId="{99AB0434-570E-42B8-8CAD-E0C50A01298E}" destId="{591868F6-435F-4E7E-8F87-9F25C51ACCAF}" srcOrd="0" destOrd="0" presId="urn:microsoft.com/office/officeart/2005/8/layout/vList3"/>
    <dgm:cxn modelId="{E8E73959-FF6A-47A3-A2CD-577BFA7E2A86}" type="presParOf" srcId="{99AB0434-570E-42B8-8CAD-E0C50A01298E}" destId="{C6BD1379-50D5-4CEE-AF84-8C63A62E21A4}" srcOrd="1" destOrd="0" presId="urn:microsoft.com/office/officeart/2005/8/layout/vList3"/>
    <dgm:cxn modelId="{E37E7B80-14C8-47FA-856C-C4C09649B56E}" type="presParOf" srcId="{3A026405-7944-4C0E-91A1-F137FC4203E9}" destId="{EAFB51FA-130F-4EEC-BBAC-0DD76EEE6AB0}" srcOrd="5" destOrd="0" presId="urn:microsoft.com/office/officeart/2005/8/layout/vList3"/>
    <dgm:cxn modelId="{2FD03E89-A10A-43E2-B67A-12F715524BA8}" type="presParOf" srcId="{3A026405-7944-4C0E-91A1-F137FC4203E9}" destId="{F868656B-69CD-4BB9-A593-40E8678B4161}" srcOrd="6" destOrd="0" presId="urn:microsoft.com/office/officeart/2005/8/layout/vList3"/>
    <dgm:cxn modelId="{328375FC-0FDA-4E60-874F-F3FA140D8E75}" type="presParOf" srcId="{F868656B-69CD-4BB9-A593-40E8678B4161}" destId="{26819D63-BB89-4D5E-8298-348F9603D2B1}" srcOrd="0" destOrd="0" presId="urn:microsoft.com/office/officeart/2005/8/layout/vList3"/>
    <dgm:cxn modelId="{6A1AC4B1-7165-4B9F-A032-D34411FFCD49}" type="presParOf" srcId="{F868656B-69CD-4BB9-A593-40E8678B4161}" destId="{36EC243E-A0D2-4125-A490-8F1937100034}" srcOrd="1" destOrd="0" presId="urn:microsoft.com/office/officeart/2005/8/layout/vList3"/>
    <dgm:cxn modelId="{2AE71465-8C7C-4815-859E-C85E997DF5D9}" type="presParOf" srcId="{3A026405-7944-4C0E-91A1-F137FC4203E9}" destId="{AC9CF1F7-9CF1-4427-AFC0-51C1A6ECFC14}" srcOrd="7" destOrd="0" presId="urn:microsoft.com/office/officeart/2005/8/layout/vList3"/>
    <dgm:cxn modelId="{E3C6ADA7-0820-404C-9EB9-F000C5F7D395}" type="presParOf" srcId="{3A026405-7944-4C0E-91A1-F137FC4203E9}" destId="{797947E4-54C7-4340-AC8D-85D42E0CEF39}" srcOrd="8" destOrd="0" presId="urn:microsoft.com/office/officeart/2005/8/layout/vList3"/>
    <dgm:cxn modelId="{E2A6ACD9-4E74-4CF6-A412-102DD04A2CDC}" type="presParOf" srcId="{797947E4-54C7-4340-AC8D-85D42E0CEF39}" destId="{66068E2B-9A89-403C-A561-2CB4E45F635C}" srcOrd="0" destOrd="0" presId="urn:microsoft.com/office/officeart/2005/8/layout/vList3"/>
    <dgm:cxn modelId="{8354E4C6-0A8A-41CB-B93F-74421E4976DD}" type="presParOf" srcId="{797947E4-54C7-4340-AC8D-85D42E0CEF39}" destId="{30655CCB-9191-408F-B2A6-B9AD3963BD2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BFE722-6348-449A-9BA0-59A76A74F251}" type="doc">
      <dgm:prSet loTypeId="urn:microsoft.com/office/officeart/2005/8/layout/vList3" loCatId="picture" qsTypeId="urn:microsoft.com/office/officeart/2005/8/quickstyle/simple3" qsCatId="simple" csTypeId="urn:microsoft.com/office/officeart/2005/8/colors/colorful5" csCatId="colorful" phldr="1"/>
      <dgm:spPr/>
      <dgm:t>
        <a:bodyPr/>
        <a:lstStyle/>
        <a:p>
          <a:endParaRPr lang="es-ES"/>
        </a:p>
      </dgm:t>
    </dgm:pt>
    <dgm:pt modelId="{FB112437-5468-425B-90D9-15E489D17288}">
      <dgm:prSet phldrT="[Texto]" custT="1"/>
      <dgm:spPr/>
      <dgm:t>
        <a:bodyPr/>
        <a:lstStyle/>
        <a:p>
          <a:pPr algn="l">
            <a:buFont typeface="Symbol" panose="05050102010706020507" pitchFamily="18" charset="2"/>
            <a:buChar char=""/>
          </a:pPr>
          <a:r>
            <a:rPr lang="es-EC" sz="1800" dirty="0"/>
            <a:t>Elaboración de </a:t>
          </a:r>
          <a:r>
            <a:rPr lang="es-EC" sz="1800" dirty="0" err="1"/>
            <a:t>composteros</a:t>
          </a:r>
          <a:r>
            <a:rPr lang="es-EC" sz="1800" dirty="0"/>
            <a:t> con desechos orgánicos de las chacras.</a:t>
          </a:r>
          <a:endParaRPr lang="es-ES" sz="1800" dirty="0">
            <a:latin typeface="+mn-lt"/>
            <a:cs typeface="Times New Roman" panose="02020603050405020304" pitchFamily="18" charset="0"/>
          </a:endParaRPr>
        </a:p>
      </dgm:t>
    </dgm:pt>
    <dgm:pt modelId="{D05BC9CF-A743-45F5-A1D4-9A6319B59D47}" type="parTrans" cxnId="{FF02B693-0274-4717-BC46-2C98292A5D8C}">
      <dgm:prSet/>
      <dgm:spPr/>
      <dgm:t>
        <a:bodyPr/>
        <a:lstStyle/>
        <a:p>
          <a:pPr algn="l"/>
          <a:endParaRPr lang="es-ES" sz="1800">
            <a:latin typeface="+mn-lt"/>
            <a:cs typeface="Times New Roman" panose="02020603050405020304" pitchFamily="18" charset="0"/>
          </a:endParaRPr>
        </a:p>
      </dgm:t>
    </dgm:pt>
    <dgm:pt modelId="{282A77A4-84D1-439A-9EC9-A24F63F0FCB9}" type="sibTrans" cxnId="{FF02B693-0274-4717-BC46-2C98292A5D8C}">
      <dgm:prSet/>
      <dgm:spPr/>
      <dgm:t>
        <a:bodyPr/>
        <a:lstStyle/>
        <a:p>
          <a:pPr algn="l"/>
          <a:endParaRPr lang="es-ES" sz="1800">
            <a:latin typeface="+mn-lt"/>
            <a:cs typeface="Times New Roman" panose="02020603050405020304" pitchFamily="18" charset="0"/>
          </a:endParaRPr>
        </a:p>
      </dgm:t>
    </dgm:pt>
    <dgm:pt modelId="{91929BD1-FCB3-48E1-92DE-D776E2E1DC23}">
      <dgm:prSet phldrT="[Texto]" custT="1"/>
      <dgm:spPr/>
      <dgm:t>
        <a:bodyPr/>
        <a:lstStyle/>
        <a:p>
          <a:pPr algn="l">
            <a:buFont typeface="Symbol" panose="05050102010706020507" pitchFamily="18" charset="2"/>
            <a:buChar char=""/>
          </a:pPr>
          <a:r>
            <a:rPr lang="es-EC" sz="1800" dirty="0"/>
            <a:t>Recuperar los saberes ancestrales para el manejo del bosque y chacra</a:t>
          </a:r>
          <a:r>
            <a:rPr lang="es-419" sz="1800" dirty="0"/>
            <a:t> con fines de salud, alimentario y ornamental</a:t>
          </a:r>
          <a:r>
            <a:rPr lang="es-EC" sz="1800" dirty="0"/>
            <a:t>.</a:t>
          </a:r>
          <a:endParaRPr lang="es-ES" sz="1800" dirty="0">
            <a:latin typeface="+mn-lt"/>
            <a:cs typeface="Times New Roman" panose="02020603050405020304" pitchFamily="18" charset="0"/>
          </a:endParaRPr>
        </a:p>
      </dgm:t>
    </dgm:pt>
    <dgm:pt modelId="{36FEC8AE-D393-4189-B97A-D5978A3AD659}" type="parTrans" cxnId="{DED92D1C-6161-4DEB-8CB4-3168E9234F36}">
      <dgm:prSet/>
      <dgm:spPr/>
      <dgm:t>
        <a:bodyPr/>
        <a:lstStyle/>
        <a:p>
          <a:pPr algn="l"/>
          <a:endParaRPr lang="es-ES" sz="1800">
            <a:latin typeface="+mn-lt"/>
            <a:cs typeface="Times New Roman" panose="02020603050405020304" pitchFamily="18" charset="0"/>
          </a:endParaRPr>
        </a:p>
      </dgm:t>
    </dgm:pt>
    <dgm:pt modelId="{89688AC6-ECA6-4EBF-A8E6-496289C82E10}" type="sibTrans" cxnId="{DED92D1C-6161-4DEB-8CB4-3168E9234F36}">
      <dgm:prSet/>
      <dgm:spPr/>
      <dgm:t>
        <a:bodyPr/>
        <a:lstStyle/>
        <a:p>
          <a:pPr algn="l"/>
          <a:endParaRPr lang="es-ES" sz="1800">
            <a:latin typeface="+mn-lt"/>
            <a:cs typeface="Times New Roman" panose="02020603050405020304" pitchFamily="18" charset="0"/>
          </a:endParaRPr>
        </a:p>
      </dgm:t>
    </dgm:pt>
    <dgm:pt modelId="{16A82A1E-3E5A-4B7A-9EE2-0267C029C527}">
      <dgm:prSet custT="1"/>
      <dgm:spPr/>
      <dgm:t>
        <a:bodyPr/>
        <a:lstStyle/>
        <a:p>
          <a:pPr algn="l"/>
          <a:r>
            <a:rPr lang="es-EC" sz="1800" dirty="0"/>
            <a:t>Elaboración de </a:t>
          </a:r>
          <a:r>
            <a:rPr lang="es-EC" sz="1800" dirty="0" err="1"/>
            <a:t>bioles</a:t>
          </a:r>
          <a:r>
            <a:rPr lang="es-EC" sz="1800" dirty="0"/>
            <a:t> que permitan el control de organismos no deseados</a:t>
          </a:r>
          <a:r>
            <a:rPr lang="es-419" sz="1800" dirty="0"/>
            <a:t> en las chacras familiares</a:t>
          </a:r>
          <a:r>
            <a:rPr lang="es-EC" sz="1800" dirty="0"/>
            <a:t>.</a:t>
          </a:r>
          <a:endParaRPr lang="es-ES" sz="1800" dirty="0">
            <a:latin typeface="+mn-lt"/>
            <a:cs typeface="Times New Roman" panose="02020603050405020304" pitchFamily="18" charset="0"/>
          </a:endParaRPr>
        </a:p>
      </dgm:t>
    </dgm:pt>
    <dgm:pt modelId="{8DA4D989-D663-42AA-8E8D-1DE5A2D2323C}" type="parTrans" cxnId="{10717505-A8AE-4B24-8763-3DF836BFC313}">
      <dgm:prSet/>
      <dgm:spPr/>
      <dgm:t>
        <a:bodyPr/>
        <a:lstStyle/>
        <a:p>
          <a:pPr algn="l"/>
          <a:endParaRPr lang="es-ES" sz="1800">
            <a:latin typeface="+mn-lt"/>
            <a:cs typeface="Times New Roman" panose="02020603050405020304" pitchFamily="18" charset="0"/>
          </a:endParaRPr>
        </a:p>
      </dgm:t>
    </dgm:pt>
    <dgm:pt modelId="{F4F6F332-9E2A-4C8B-BAE3-C693D4214FA1}" type="sibTrans" cxnId="{10717505-A8AE-4B24-8763-3DF836BFC313}">
      <dgm:prSet/>
      <dgm:spPr/>
      <dgm:t>
        <a:bodyPr/>
        <a:lstStyle/>
        <a:p>
          <a:pPr algn="l"/>
          <a:endParaRPr lang="es-ES" sz="1800">
            <a:latin typeface="+mn-lt"/>
            <a:cs typeface="Times New Roman" panose="02020603050405020304" pitchFamily="18" charset="0"/>
          </a:endParaRPr>
        </a:p>
      </dgm:t>
    </dgm:pt>
    <dgm:pt modelId="{DA374707-3C27-45D9-9610-D5518F4FD5F4}">
      <dgm:prSet custT="1"/>
      <dgm:spPr/>
      <dgm:t>
        <a:bodyPr/>
        <a:lstStyle/>
        <a:p>
          <a:pPr algn="l"/>
          <a:r>
            <a:rPr lang="es-EC" sz="1800" dirty="0"/>
            <a:t>Incentivar el ecoturismo </a:t>
          </a:r>
          <a:r>
            <a:rPr lang="es-419" sz="1800" dirty="0"/>
            <a:t>con </a:t>
          </a:r>
          <a:r>
            <a:rPr lang="es-EC" sz="1800" dirty="0"/>
            <a:t>actividades como: agricultura sustentable, manejo de las chacras, creación de senderos ecológicos con atractivos de los elementos del bosque</a:t>
          </a:r>
          <a:r>
            <a:rPr lang="es-419" sz="1800" dirty="0"/>
            <a:t> que se integran en las chacras</a:t>
          </a:r>
          <a:r>
            <a:rPr lang="es-EC" sz="1800" dirty="0"/>
            <a:t> y avistamiento de aves</a:t>
          </a:r>
          <a:r>
            <a:rPr lang="es-419" sz="1800" dirty="0"/>
            <a:t> en los cultivos</a:t>
          </a:r>
          <a:r>
            <a:rPr lang="es-EC" sz="1800" dirty="0"/>
            <a:t>, entre otros.</a:t>
          </a:r>
          <a:endParaRPr lang="es-ES" sz="1800" dirty="0">
            <a:latin typeface="+mn-lt"/>
            <a:ea typeface="Times New Roman" panose="02020603050405020304" pitchFamily="18" charset="0"/>
            <a:cs typeface="Times New Roman" panose="02020603050405020304" pitchFamily="18" charset="0"/>
          </a:endParaRPr>
        </a:p>
      </dgm:t>
    </dgm:pt>
    <dgm:pt modelId="{A2FD0B8F-C12F-4429-9202-4B97AD4BF2F7}" type="parTrans" cxnId="{5D0C250A-403A-48E3-A97F-FA544F9B29F0}">
      <dgm:prSet/>
      <dgm:spPr/>
      <dgm:t>
        <a:bodyPr/>
        <a:lstStyle/>
        <a:p>
          <a:pPr algn="l"/>
          <a:endParaRPr lang="es-ES" sz="1800">
            <a:latin typeface="+mn-lt"/>
            <a:cs typeface="Times New Roman" panose="02020603050405020304" pitchFamily="18" charset="0"/>
          </a:endParaRPr>
        </a:p>
      </dgm:t>
    </dgm:pt>
    <dgm:pt modelId="{23064DD6-1156-40C4-B966-E7ABCCED63A8}" type="sibTrans" cxnId="{5D0C250A-403A-48E3-A97F-FA544F9B29F0}">
      <dgm:prSet/>
      <dgm:spPr/>
      <dgm:t>
        <a:bodyPr/>
        <a:lstStyle/>
        <a:p>
          <a:pPr algn="l"/>
          <a:endParaRPr lang="es-ES" sz="1800">
            <a:latin typeface="+mn-lt"/>
            <a:cs typeface="Times New Roman" panose="02020603050405020304" pitchFamily="18" charset="0"/>
          </a:endParaRPr>
        </a:p>
      </dgm:t>
    </dgm:pt>
    <dgm:pt modelId="{EDFF52DF-F424-487D-AD41-A9D4575D9073}">
      <dgm:prSet custT="1"/>
      <dgm:spPr/>
      <dgm:t>
        <a:bodyPr/>
        <a:lstStyle/>
        <a:p>
          <a:pPr algn="l"/>
          <a:r>
            <a:rPr lang="es-EC" sz="1800" dirty="0"/>
            <a:t>Evitar el avance de la frontera agrícola mediante </a:t>
          </a:r>
          <a:r>
            <a:rPr lang="es-419" sz="1800" dirty="0"/>
            <a:t>la implementación de técnicas agroecológicas que permitan la conservación de técnicas tradicionales conservacionistas y un manejo responsable del ambiente.</a:t>
          </a:r>
          <a:endParaRPr lang="es-ES" sz="1800" dirty="0">
            <a:latin typeface="+mn-lt"/>
            <a:ea typeface="Times New Roman" panose="02020603050405020304" pitchFamily="18" charset="0"/>
            <a:cs typeface="Times New Roman" panose="02020603050405020304" pitchFamily="18" charset="0"/>
          </a:endParaRPr>
        </a:p>
      </dgm:t>
    </dgm:pt>
    <dgm:pt modelId="{1C14F8D5-38A8-4B5E-8947-6AE2C04A02FE}" type="parTrans" cxnId="{12493FFB-A517-4E27-9D16-4581F8634D49}">
      <dgm:prSet/>
      <dgm:spPr/>
      <dgm:t>
        <a:bodyPr/>
        <a:lstStyle/>
        <a:p>
          <a:pPr algn="l"/>
          <a:endParaRPr lang="es-ES" sz="1800">
            <a:latin typeface="+mn-lt"/>
            <a:cs typeface="Times New Roman" panose="02020603050405020304" pitchFamily="18" charset="0"/>
          </a:endParaRPr>
        </a:p>
      </dgm:t>
    </dgm:pt>
    <dgm:pt modelId="{90B0930D-F8CE-46E2-B9C0-EC1DBAD2B76C}" type="sibTrans" cxnId="{12493FFB-A517-4E27-9D16-4581F8634D49}">
      <dgm:prSet/>
      <dgm:spPr/>
      <dgm:t>
        <a:bodyPr/>
        <a:lstStyle/>
        <a:p>
          <a:pPr algn="l"/>
          <a:endParaRPr lang="es-ES" sz="1800">
            <a:latin typeface="+mn-lt"/>
            <a:cs typeface="Times New Roman" panose="02020603050405020304" pitchFamily="18" charset="0"/>
          </a:endParaRPr>
        </a:p>
      </dgm:t>
    </dgm:pt>
    <dgm:pt modelId="{3A026405-7944-4C0E-91A1-F137FC4203E9}" type="pres">
      <dgm:prSet presAssocID="{56BFE722-6348-449A-9BA0-59A76A74F251}" presName="linearFlow" presStyleCnt="0">
        <dgm:presLayoutVars>
          <dgm:dir/>
          <dgm:resizeHandles val="exact"/>
        </dgm:presLayoutVars>
      </dgm:prSet>
      <dgm:spPr/>
    </dgm:pt>
    <dgm:pt modelId="{9D303451-BDD0-41DF-80F8-4F0001C8BC09}" type="pres">
      <dgm:prSet presAssocID="{16A82A1E-3E5A-4B7A-9EE2-0267C029C527}" presName="composite" presStyleCnt="0"/>
      <dgm:spPr/>
    </dgm:pt>
    <dgm:pt modelId="{37DDBC08-5FFF-4F8B-8152-9B1B9C34BEB0}" type="pres">
      <dgm:prSet presAssocID="{16A82A1E-3E5A-4B7A-9EE2-0267C029C527}" presName="imgShp" presStyleLbl="fgImgPlace1" presStyleIdx="0" presStyleCnt="5"/>
      <dgm:spPr>
        <a:blipFill rotWithShape="1">
          <a:blip xmlns:r="http://schemas.openxmlformats.org/officeDocument/2006/relationships" r:embed="rId1"/>
          <a:stretch>
            <a:fillRect/>
          </a:stretch>
        </a:blipFill>
      </dgm:spPr>
    </dgm:pt>
    <dgm:pt modelId="{3F03A6C4-E3D4-4C1A-A970-DF05EA1DB415}" type="pres">
      <dgm:prSet presAssocID="{16A82A1E-3E5A-4B7A-9EE2-0267C029C527}" presName="txShp" presStyleLbl="node1" presStyleIdx="0" presStyleCnt="5">
        <dgm:presLayoutVars>
          <dgm:bulletEnabled val="1"/>
        </dgm:presLayoutVars>
      </dgm:prSet>
      <dgm:spPr/>
    </dgm:pt>
    <dgm:pt modelId="{52CFA3A1-8DE5-46B1-AD46-4E8FA4C14972}" type="pres">
      <dgm:prSet presAssocID="{F4F6F332-9E2A-4C8B-BAE3-C693D4214FA1}" presName="spacing" presStyleCnt="0"/>
      <dgm:spPr/>
    </dgm:pt>
    <dgm:pt modelId="{DEFEA7A1-0D3D-478B-A129-F680E310AD36}" type="pres">
      <dgm:prSet presAssocID="{FB112437-5468-425B-90D9-15E489D17288}" presName="composite" presStyleCnt="0"/>
      <dgm:spPr/>
    </dgm:pt>
    <dgm:pt modelId="{F624533D-93D0-4E39-8C87-406F27779A2D}" type="pres">
      <dgm:prSet presAssocID="{FB112437-5468-425B-90D9-15E489D17288}" presName="imgShp" presStyleLbl="fgImgPlace1" presStyleIdx="1" presStyleCnt="5"/>
      <dgm:spPr>
        <a:blipFill rotWithShape="1">
          <a:blip xmlns:r="http://schemas.openxmlformats.org/officeDocument/2006/relationships" r:embed="rId2"/>
          <a:stretch>
            <a:fillRect/>
          </a:stretch>
        </a:blipFill>
      </dgm:spPr>
    </dgm:pt>
    <dgm:pt modelId="{893F5E49-3E59-4546-9BAD-83A13EA85033}" type="pres">
      <dgm:prSet presAssocID="{FB112437-5468-425B-90D9-15E489D17288}" presName="txShp" presStyleLbl="node1" presStyleIdx="1" presStyleCnt="5">
        <dgm:presLayoutVars>
          <dgm:bulletEnabled val="1"/>
        </dgm:presLayoutVars>
      </dgm:prSet>
      <dgm:spPr/>
    </dgm:pt>
    <dgm:pt modelId="{598BAC61-3296-426F-8578-6C0DED57726F}" type="pres">
      <dgm:prSet presAssocID="{282A77A4-84D1-439A-9EC9-A24F63F0FCB9}" presName="spacing" presStyleCnt="0"/>
      <dgm:spPr/>
    </dgm:pt>
    <dgm:pt modelId="{99AB0434-570E-42B8-8CAD-E0C50A01298E}" type="pres">
      <dgm:prSet presAssocID="{91929BD1-FCB3-48E1-92DE-D776E2E1DC23}" presName="composite" presStyleCnt="0"/>
      <dgm:spPr/>
    </dgm:pt>
    <dgm:pt modelId="{591868F6-435F-4E7E-8F87-9F25C51ACCAF}" type="pres">
      <dgm:prSet presAssocID="{91929BD1-FCB3-48E1-92DE-D776E2E1DC23}" presName="imgShp" presStyleLbl="fgImgPlace1" presStyleIdx="2" presStyleCnt="5"/>
      <dgm:spPr>
        <a:blipFill rotWithShape="1">
          <a:blip xmlns:r="http://schemas.openxmlformats.org/officeDocument/2006/relationships" r:embed="rId3"/>
          <a:stretch>
            <a:fillRect/>
          </a:stretch>
        </a:blipFill>
      </dgm:spPr>
    </dgm:pt>
    <dgm:pt modelId="{C6BD1379-50D5-4CEE-AF84-8C63A62E21A4}" type="pres">
      <dgm:prSet presAssocID="{91929BD1-FCB3-48E1-92DE-D776E2E1DC23}" presName="txShp" presStyleLbl="node1" presStyleIdx="2" presStyleCnt="5">
        <dgm:presLayoutVars>
          <dgm:bulletEnabled val="1"/>
        </dgm:presLayoutVars>
      </dgm:prSet>
      <dgm:spPr/>
    </dgm:pt>
    <dgm:pt modelId="{EAFB51FA-130F-4EEC-BBAC-0DD76EEE6AB0}" type="pres">
      <dgm:prSet presAssocID="{89688AC6-ECA6-4EBF-A8E6-496289C82E10}" presName="spacing" presStyleCnt="0"/>
      <dgm:spPr/>
    </dgm:pt>
    <dgm:pt modelId="{F868656B-69CD-4BB9-A593-40E8678B4161}" type="pres">
      <dgm:prSet presAssocID="{DA374707-3C27-45D9-9610-D5518F4FD5F4}" presName="composite" presStyleCnt="0"/>
      <dgm:spPr/>
    </dgm:pt>
    <dgm:pt modelId="{26819D63-BB89-4D5E-8298-348F9603D2B1}" type="pres">
      <dgm:prSet presAssocID="{DA374707-3C27-45D9-9610-D5518F4FD5F4}" presName="imgShp" presStyleLbl="fgImgPlace1" presStyleIdx="3" presStyleCnt="5"/>
      <dgm:spPr>
        <a:blipFill rotWithShape="1">
          <a:blip xmlns:r="http://schemas.openxmlformats.org/officeDocument/2006/relationships" r:embed="rId4"/>
          <a:stretch>
            <a:fillRect/>
          </a:stretch>
        </a:blipFill>
      </dgm:spPr>
    </dgm:pt>
    <dgm:pt modelId="{36EC243E-A0D2-4125-A490-8F1937100034}" type="pres">
      <dgm:prSet presAssocID="{DA374707-3C27-45D9-9610-D5518F4FD5F4}" presName="txShp" presStyleLbl="node1" presStyleIdx="3" presStyleCnt="5">
        <dgm:presLayoutVars>
          <dgm:bulletEnabled val="1"/>
        </dgm:presLayoutVars>
      </dgm:prSet>
      <dgm:spPr/>
    </dgm:pt>
    <dgm:pt modelId="{AC9CF1F7-9CF1-4427-AFC0-51C1A6ECFC14}" type="pres">
      <dgm:prSet presAssocID="{23064DD6-1156-40C4-B966-E7ABCCED63A8}" presName="spacing" presStyleCnt="0"/>
      <dgm:spPr/>
    </dgm:pt>
    <dgm:pt modelId="{797947E4-54C7-4340-AC8D-85D42E0CEF39}" type="pres">
      <dgm:prSet presAssocID="{EDFF52DF-F424-487D-AD41-A9D4575D9073}" presName="composite" presStyleCnt="0"/>
      <dgm:spPr/>
    </dgm:pt>
    <dgm:pt modelId="{66068E2B-9A89-403C-A561-2CB4E45F635C}" type="pres">
      <dgm:prSet presAssocID="{EDFF52DF-F424-487D-AD41-A9D4575D9073}" presName="imgShp" presStyleLbl="fgImgPlace1" presStyleIdx="4" presStyleCnt="5"/>
      <dgm:spPr>
        <a:blipFill rotWithShape="1">
          <a:blip xmlns:r="http://schemas.openxmlformats.org/officeDocument/2006/relationships" r:embed="rId5"/>
          <a:stretch>
            <a:fillRect/>
          </a:stretch>
        </a:blipFill>
      </dgm:spPr>
    </dgm:pt>
    <dgm:pt modelId="{30655CCB-9191-408F-B2A6-B9AD3963BD29}" type="pres">
      <dgm:prSet presAssocID="{EDFF52DF-F424-487D-AD41-A9D4575D9073}" presName="txShp" presStyleLbl="node1" presStyleIdx="4" presStyleCnt="5">
        <dgm:presLayoutVars>
          <dgm:bulletEnabled val="1"/>
        </dgm:presLayoutVars>
      </dgm:prSet>
      <dgm:spPr/>
    </dgm:pt>
  </dgm:ptLst>
  <dgm:cxnLst>
    <dgm:cxn modelId="{10717505-A8AE-4B24-8763-3DF836BFC313}" srcId="{56BFE722-6348-449A-9BA0-59A76A74F251}" destId="{16A82A1E-3E5A-4B7A-9EE2-0267C029C527}" srcOrd="0" destOrd="0" parTransId="{8DA4D989-D663-42AA-8E8D-1DE5A2D2323C}" sibTransId="{F4F6F332-9E2A-4C8B-BAE3-C693D4214FA1}"/>
    <dgm:cxn modelId="{5D0C250A-403A-48E3-A97F-FA544F9B29F0}" srcId="{56BFE722-6348-449A-9BA0-59A76A74F251}" destId="{DA374707-3C27-45D9-9610-D5518F4FD5F4}" srcOrd="3" destOrd="0" parTransId="{A2FD0B8F-C12F-4429-9202-4B97AD4BF2F7}" sibTransId="{23064DD6-1156-40C4-B966-E7ABCCED63A8}"/>
    <dgm:cxn modelId="{41896316-7D6D-4ADC-A6EF-EAF1D0DD14EF}" type="presOf" srcId="{FB112437-5468-425B-90D9-15E489D17288}" destId="{893F5E49-3E59-4546-9BAD-83A13EA85033}" srcOrd="0" destOrd="0" presId="urn:microsoft.com/office/officeart/2005/8/layout/vList3"/>
    <dgm:cxn modelId="{DED92D1C-6161-4DEB-8CB4-3168E9234F36}" srcId="{56BFE722-6348-449A-9BA0-59A76A74F251}" destId="{91929BD1-FCB3-48E1-92DE-D776E2E1DC23}" srcOrd="2" destOrd="0" parTransId="{36FEC8AE-D393-4189-B97A-D5978A3AD659}" sibTransId="{89688AC6-ECA6-4EBF-A8E6-496289C82E10}"/>
    <dgm:cxn modelId="{4E43B939-A7D0-4C0E-BE1C-689861B98721}" type="presOf" srcId="{DA374707-3C27-45D9-9610-D5518F4FD5F4}" destId="{36EC243E-A0D2-4125-A490-8F1937100034}" srcOrd="0" destOrd="0" presId="urn:microsoft.com/office/officeart/2005/8/layout/vList3"/>
    <dgm:cxn modelId="{DF3BBF63-90E6-4103-A2A4-0D5807F76419}" type="presOf" srcId="{56BFE722-6348-449A-9BA0-59A76A74F251}" destId="{3A026405-7944-4C0E-91A1-F137FC4203E9}" srcOrd="0" destOrd="0" presId="urn:microsoft.com/office/officeart/2005/8/layout/vList3"/>
    <dgm:cxn modelId="{835F8C6C-FD2B-426C-8E93-3BEA6AD907E1}" type="presOf" srcId="{16A82A1E-3E5A-4B7A-9EE2-0267C029C527}" destId="{3F03A6C4-E3D4-4C1A-A970-DF05EA1DB415}" srcOrd="0" destOrd="0" presId="urn:microsoft.com/office/officeart/2005/8/layout/vList3"/>
    <dgm:cxn modelId="{FF02B693-0274-4717-BC46-2C98292A5D8C}" srcId="{56BFE722-6348-449A-9BA0-59A76A74F251}" destId="{FB112437-5468-425B-90D9-15E489D17288}" srcOrd="1" destOrd="0" parTransId="{D05BC9CF-A743-45F5-A1D4-9A6319B59D47}" sibTransId="{282A77A4-84D1-439A-9EC9-A24F63F0FCB9}"/>
    <dgm:cxn modelId="{306BB7D2-1AC1-4A09-BB3C-A28C0DD3B9B8}" type="presOf" srcId="{91929BD1-FCB3-48E1-92DE-D776E2E1DC23}" destId="{C6BD1379-50D5-4CEE-AF84-8C63A62E21A4}" srcOrd="0" destOrd="0" presId="urn:microsoft.com/office/officeart/2005/8/layout/vList3"/>
    <dgm:cxn modelId="{139E30FA-C39D-470E-868B-2C10EFAA563D}" type="presOf" srcId="{EDFF52DF-F424-487D-AD41-A9D4575D9073}" destId="{30655CCB-9191-408F-B2A6-B9AD3963BD29}" srcOrd="0" destOrd="0" presId="urn:microsoft.com/office/officeart/2005/8/layout/vList3"/>
    <dgm:cxn modelId="{12493FFB-A517-4E27-9D16-4581F8634D49}" srcId="{56BFE722-6348-449A-9BA0-59A76A74F251}" destId="{EDFF52DF-F424-487D-AD41-A9D4575D9073}" srcOrd="4" destOrd="0" parTransId="{1C14F8D5-38A8-4B5E-8947-6AE2C04A02FE}" sibTransId="{90B0930D-F8CE-46E2-B9C0-EC1DBAD2B76C}"/>
    <dgm:cxn modelId="{AF869789-BE15-4A45-8187-6A10EA4D3DE3}" type="presParOf" srcId="{3A026405-7944-4C0E-91A1-F137FC4203E9}" destId="{9D303451-BDD0-41DF-80F8-4F0001C8BC09}" srcOrd="0" destOrd="0" presId="urn:microsoft.com/office/officeart/2005/8/layout/vList3"/>
    <dgm:cxn modelId="{ABB0670A-AC0A-4C73-ADB5-A6E0BEB31A9E}" type="presParOf" srcId="{9D303451-BDD0-41DF-80F8-4F0001C8BC09}" destId="{37DDBC08-5FFF-4F8B-8152-9B1B9C34BEB0}" srcOrd="0" destOrd="0" presId="urn:microsoft.com/office/officeart/2005/8/layout/vList3"/>
    <dgm:cxn modelId="{1C6F1D96-B109-44B0-84B5-373CC44F5C01}" type="presParOf" srcId="{9D303451-BDD0-41DF-80F8-4F0001C8BC09}" destId="{3F03A6C4-E3D4-4C1A-A970-DF05EA1DB415}" srcOrd="1" destOrd="0" presId="urn:microsoft.com/office/officeart/2005/8/layout/vList3"/>
    <dgm:cxn modelId="{AEA61BB0-0F9C-45D3-8F04-15B218A33A8D}" type="presParOf" srcId="{3A026405-7944-4C0E-91A1-F137FC4203E9}" destId="{52CFA3A1-8DE5-46B1-AD46-4E8FA4C14972}" srcOrd="1" destOrd="0" presId="urn:microsoft.com/office/officeart/2005/8/layout/vList3"/>
    <dgm:cxn modelId="{21D75E61-8930-42C4-9466-C2A53A178BB5}" type="presParOf" srcId="{3A026405-7944-4C0E-91A1-F137FC4203E9}" destId="{DEFEA7A1-0D3D-478B-A129-F680E310AD36}" srcOrd="2" destOrd="0" presId="urn:microsoft.com/office/officeart/2005/8/layout/vList3"/>
    <dgm:cxn modelId="{CDC4513D-337E-4D80-A32A-CDB518699264}" type="presParOf" srcId="{DEFEA7A1-0D3D-478B-A129-F680E310AD36}" destId="{F624533D-93D0-4E39-8C87-406F27779A2D}" srcOrd="0" destOrd="0" presId="urn:microsoft.com/office/officeart/2005/8/layout/vList3"/>
    <dgm:cxn modelId="{C2ED8C47-7B84-4209-914A-A3CD32BF3727}" type="presParOf" srcId="{DEFEA7A1-0D3D-478B-A129-F680E310AD36}" destId="{893F5E49-3E59-4546-9BAD-83A13EA85033}" srcOrd="1" destOrd="0" presId="urn:microsoft.com/office/officeart/2005/8/layout/vList3"/>
    <dgm:cxn modelId="{5ED76641-7708-404F-BA6D-EC2B6A805695}" type="presParOf" srcId="{3A026405-7944-4C0E-91A1-F137FC4203E9}" destId="{598BAC61-3296-426F-8578-6C0DED57726F}" srcOrd="3" destOrd="0" presId="urn:microsoft.com/office/officeart/2005/8/layout/vList3"/>
    <dgm:cxn modelId="{A788399A-6808-48F2-A452-205B79FB405F}" type="presParOf" srcId="{3A026405-7944-4C0E-91A1-F137FC4203E9}" destId="{99AB0434-570E-42B8-8CAD-E0C50A01298E}" srcOrd="4" destOrd="0" presId="urn:microsoft.com/office/officeart/2005/8/layout/vList3"/>
    <dgm:cxn modelId="{B8C4264D-D1C9-4D21-89F7-C0C2E80EFA70}" type="presParOf" srcId="{99AB0434-570E-42B8-8CAD-E0C50A01298E}" destId="{591868F6-435F-4E7E-8F87-9F25C51ACCAF}" srcOrd="0" destOrd="0" presId="urn:microsoft.com/office/officeart/2005/8/layout/vList3"/>
    <dgm:cxn modelId="{E8E73959-FF6A-47A3-A2CD-577BFA7E2A86}" type="presParOf" srcId="{99AB0434-570E-42B8-8CAD-E0C50A01298E}" destId="{C6BD1379-50D5-4CEE-AF84-8C63A62E21A4}" srcOrd="1" destOrd="0" presId="urn:microsoft.com/office/officeart/2005/8/layout/vList3"/>
    <dgm:cxn modelId="{E37E7B80-14C8-47FA-856C-C4C09649B56E}" type="presParOf" srcId="{3A026405-7944-4C0E-91A1-F137FC4203E9}" destId="{EAFB51FA-130F-4EEC-BBAC-0DD76EEE6AB0}" srcOrd="5" destOrd="0" presId="urn:microsoft.com/office/officeart/2005/8/layout/vList3"/>
    <dgm:cxn modelId="{2FD03E89-A10A-43E2-B67A-12F715524BA8}" type="presParOf" srcId="{3A026405-7944-4C0E-91A1-F137FC4203E9}" destId="{F868656B-69CD-4BB9-A593-40E8678B4161}" srcOrd="6" destOrd="0" presId="urn:microsoft.com/office/officeart/2005/8/layout/vList3"/>
    <dgm:cxn modelId="{328375FC-0FDA-4E60-874F-F3FA140D8E75}" type="presParOf" srcId="{F868656B-69CD-4BB9-A593-40E8678B4161}" destId="{26819D63-BB89-4D5E-8298-348F9603D2B1}" srcOrd="0" destOrd="0" presId="urn:microsoft.com/office/officeart/2005/8/layout/vList3"/>
    <dgm:cxn modelId="{6A1AC4B1-7165-4B9F-A032-D34411FFCD49}" type="presParOf" srcId="{F868656B-69CD-4BB9-A593-40E8678B4161}" destId="{36EC243E-A0D2-4125-A490-8F1937100034}" srcOrd="1" destOrd="0" presId="urn:microsoft.com/office/officeart/2005/8/layout/vList3"/>
    <dgm:cxn modelId="{2AE71465-8C7C-4815-859E-C85E997DF5D9}" type="presParOf" srcId="{3A026405-7944-4C0E-91A1-F137FC4203E9}" destId="{AC9CF1F7-9CF1-4427-AFC0-51C1A6ECFC14}" srcOrd="7" destOrd="0" presId="urn:microsoft.com/office/officeart/2005/8/layout/vList3"/>
    <dgm:cxn modelId="{E3C6ADA7-0820-404C-9EB9-F000C5F7D395}" type="presParOf" srcId="{3A026405-7944-4C0E-91A1-F137FC4203E9}" destId="{797947E4-54C7-4340-AC8D-85D42E0CEF39}" srcOrd="8" destOrd="0" presId="urn:microsoft.com/office/officeart/2005/8/layout/vList3"/>
    <dgm:cxn modelId="{E2A6ACD9-4E74-4CF6-A412-102DD04A2CDC}" type="presParOf" srcId="{797947E4-54C7-4340-AC8D-85D42E0CEF39}" destId="{66068E2B-9A89-403C-A561-2CB4E45F635C}" srcOrd="0" destOrd="0" presId="urn:microsoft.com/office/officeart/2005/8/layout/vList3"/>
    <dgm:cxn modelId="{8354E4C6-0A8A-41CB-B93F-74421E4976DD}" type="presParOf" srcId="{797947E4-54C7-4340-AC8D-85D42E0CEF39}" destId="{30655CCB-9191-408F-B2A6-B9AD3963BD2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A2DEB1-3BB4-4CFD-8E4E-AE641E041AD0}">
      <dsp:nvSpPr>
        <dsp:cNvPr id="0" name=""/>
        <dsp:cNvSpPr/>
      </dsp:nvSpPr>
      <dsp:spPr>
        <a:xfrm>
          <a:off x="815326" y="0"/>
          <a:ext cx="9793088" cy="4059543"/>
        </a:xfrm>
        <a:prstGeom prst="rightArrow">
          <a:avLst/>
        </a:prstGeom>
        <a:gradFill rotWithShape="1">
          <a:gsLst>
            <a:gs pos="0">
              <a:schemeClr val="accent1">
                <a:tint val="67000"/>
                <a:satMod val="105000"/>
                <a:lumMod val="110000"/>
              </a:schemeClr>
            </a:gs>
            <a:gs pos="50000">
              <a:schemeClr val="accent1">
                <a:tint val="73000"/>
                <a:satMod val="103000"/>
                <a:lumMod val="105000"/>
              </a:schemeClr>
            </a:gs>
            <a:gs pos="100000">
              <a:schemeClr val="accent1">
                <a:tint val="81000"/>
                <a:satMod val="109000"/>
                <a:lumMod val="105000"/>
              </a:schemeClr>
            </a:gs>
          </a:gsLst>
          <a:lin ang="5400000" scaled="0"/>
        </a:gradFill>
        <a:ln w="6350" cap="flat" cmpd="sng" algn="ctr">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sp>
    <dsp:sp modelId="{BF7DA960-6390-4ED0-868B-8227744F5DB0}">
      <dsp:nvSpPr>
        <dsp:cNvPr id="0" name=""/>
        <dsp:cNvSpPr/>
      </dsp:nvSpPr>
      <dsp:spPr>
        <a:xfrm>
          <a:off x="6002" y="1142842"/>
          <a:ext cx="2732775" cy="177385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t>Parámetros físicos:</a:t>
          </a:r>
        </a:p>
        <a:p>
          <a:pPr marL="0" lvl="0" indent="0" algn="ctr" defTabSz="800100">
            <a:lnSpc>
              <a:spcPct val="90000"/>
            </a:lnSpc>
            <a:spcBef>
              <a:spcPct val="0"/>
            </a:spcBef>
            <a:spcAft>
              <a:spcPct val="35000"/>
            </a:spcAft>
            <a:buNone/>
          </a:pPr>
          <a:r>
            <a:rPr lang="es-EC" sz="1800" kern="1200" dirty="0"/>
            <a:t>Cantidad de humedad en el suelo y color según carta de </a:t>
          </a:r>
          <a:r>
            <a:rPr lang="es-EC" sz="1800" kern="1200" dirty="0" err="1"/>
            <a:t>Munsell</a:t>
          </a:r>
          <a:endParaRPr lang="es-EC" sz="1800" kern="1200" dirty="0"/>
        </a:p>
      </dsp:txBody>
      <dsp:txXfrm>
        <a:off x="92595" y="1229435"/>
        <a:ext cx="2559589" cy="1600671"/>
      </dsp:txXfrm>
    </dsp:sp>
    <dsp:sp modelId="{6F68F5D9-3CF6-4945-81B9-134123E4865E}">
      <dsp:nvSpPr>
        <dsp:cNvPr id="0" name=""/>
        <dsp:cNvSpPr/>
      </dsp:nvSpPr>
      <dsp:spPr>
        <a:xfrm>
          <a:off x="3085879" y="1217862"/>
          <a:ext cx="2695579" cy="1623817"/>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t>Parámetros químicos:</a:t>
          </a:r>
        </a:p>
        <a:p>
          <a:pPr marL="0" lvl="0" indent="0" algn="ctr" defTabSz="800100">
            <a:lnSpc>
              <a:spcPct val="90000"/>
            </a:lnSpc>
            <a:spcBef>
              <a:spcPct val="0"/>
            </a:spcBef>
            <a:spcAft>
              <a:spcPct val="35000"/>
            </a:spcAft>
            <a:buNone/>
          </a:pPr>
          <a:r>
            <a:rPr lang="es-EC" sz="1800" kern="1200" dirty="0"/>
            <a:t>Macronutrientes (N, P, K, Ca y Mg), pH, CIC, C/N y MO</a:t>
          </a:r>
        </a:p>
      </dsp:txBody>
      <dsp:txXfrm>
        <a:off x="3165147" y="1297130"/>
        <a:ext cx="2537043" cy="1465281"/>
      </dsp:txXfrm>
    </dsp:sp>
    <dsp:sp modelId="{208EC355-6A8A-4ED0-82A9-86115269641E}">
      <dsp:nvSpPr>
        <dsp:cNvPr id="0" name=""/>
        <dsp:cNvSpPr/>
      </dsp:nvSpPr>
      <dsp:spPr>
        <a:xfrm>
          <a:off x="6128560" y="1217862"/>
          <a:ext cx="2835822" cy="1623817"/>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t>Identificación de estratos de la chacra</a:t>
          </a:r>
        </a:p>
      </dsp:txBody>
      <dsp:txXfrm>
        <a:off x="6207828" y="1297130"/>
        <a:ext cx="2677286" cy="1465281"/>
      </dsp:txXfrm>
    </dsp:sp>
    <dsp:sp modelId="{726231F7-BDEF-4629-9EF6-3519412C02AA}">
      <dsp:nvSpPr>
        <dsp:cNvPr id="0" name=""/>
        <dsp:cNvSpPr/>
      </dsp:nvSpPr>
      <dsp:spPr>
        <a:xfrm>
          <a:off x="9311483" y="1217862"/>
          <a:ext cx="2203793" cy="1623817"/>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t>Elaboración de Diagrama homeotermo según </a:t>
          </a:r>
          <a:r>
            <a:rPr lang="es-EC" sz="1800" kern="1200" dirty="0" err="1"/>
            <a:t>Gaussen</a:t>
          </a:r>
          <a:r>
            <a:rPr lang="es-EC" sz="1800" kern="1200" dirty="0"/>
            <a:t> </a:t>
          </a:r>
        </a:p>
      </dsp:txBody>
      <dsp:txXfrm>
        <a:off x="9390751" y="1297130"/>
        <a:ext cx="2045257" cy="14652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CD7198-BEBD-4A1B-8509-B5F09F96F474}">
      <dsp:nvSpPr>
        <dsp:cNvPr id="0" name=""/>
        <dsp:cNvSpPr/>
      </dsp:nvSpPr>
      <dsp:spPr>
        <a:xfrm>
          <a:off x="3422532" y="1156517"/>
          <a:ext cx="101078" cy="101119"/>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BEFD8C-A39B-4052-BB10-FE28AC31EFA1}">
      <dsp:nvSpPr>
        <dsp:cNvPr id="0" name=""/>
        <dsp:cNvSpPr/>
      </dsp:nvSpPr>
      <dsp:spPr>
        <a:xfrm>
          <a:off x="3237281" y="1156517"/>
          <a:ext cx="101078" cy="101119"/>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9EA1DD-FB41-4CA0-8F25-39F5BC605CAD}">
      <dsp:nvSpPr>
        <dsp:cNvPr id="0" name=""/>
        <dsp:cNvSpPr/>
      </dsp:nvSpPr>
      <dsp:spPr>
        <a:xfrm>
          <a:off x="3052029" y="1156517"/>
          <a:ext cx="101078" cy="101119"/>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C36D8E-2272-48AB-BF3B-8E941707E9A7}">
      <dsp:nvSpPr>
        <dsp:cNvPr id="0" name=""/>
        <dsp:cNvSpPr/>
      </dsp:nvSpPr>
      <dsp:spPr>
        <a:xfrm>
          <a:off x="2867130" y="1156517"/>
          <a:ext cx="101078" cy="101119"/>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C9F76E-1B54-49E1-A5C9-79923227D2F0}">
      <dsp:nvSpPr>
        <dsp:cNvPr id="0" name=""/>
        <dsp:cNvSpPr/>
      </dsp:nvSpPr>
      <dsp:spPr>
        <a:xfrm>
          <a:off x="2681879" y="1156517"/>
          <a:ext cx="101078" cy="101119"/>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72986D-A016-4D79-B28E-86A2DE0EF986}">
      <dsp:nvSpPr>
        <dsp:cNvPr id="0" name=""/>
        <dsp:cNvSpPr/>
      </dsp:nvSpPr>
      <dsp:spPr>
        <a:xfrm>
          <a:off x="2395549" y="1105957"/>
          <a:ext cx="202156" cy="202239"/>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B99A2D-6C71-4E66-9E1A-7582261E1182}">
      <dsp:nvSpPr>
        <dsp:cNvPr id="0" name=""/>
        <dsp:cNvSpPr/>
      </dsp:nvSpPr>
      <dsp:spPr>
        <a:xfrm>
          <a:off x="3257708" y="947625"/>
          <a:ext cx="101078" cy="101119"/>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382FE8-5688-4961-91D9-0FA4C575B62E}">
      <dsp:nvSpPr>
        <dsp:cNvPr id="0" name=""/>
        <dsp:cNvSpPr/>
      </dsp:nvSpPr>
      <dsp:spPr>
        <a:xfrm>
          <a:off x="3257708" y="1366944"/>
          <a:ext cx="101078" cy="101119"/>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1140D1-D725-4FF3-A7DC-59B2405AF547}">
      <dsp:nvSpPr>
        <dsp:cNvPr id="0" name=""/>
        <dsp:cNvSpPr/>
      </dsp:nvSpPr>
      <dsp:spPr>
        <a:xfrm>
          <a:off x="3347868" y="1038510"/>
          <a:ext cx="101078" cy="101119"/>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A44158-E79D-4CFC-8F9F-BD5281611A04}">
      <dsp:nvSpPr>
        <dsp:cNvPr id="0" name=""/>
        <dsp:cNvSpPr/>
      </dsp:nvSpPr>
      <dsp:spPr>
        <a:xfrm>
          <a:off x="3353855" y="1276571"/>
          <a:ext cx="101078" cy="101119"/>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3EA0B4-CA94-4272-B75B-DFF62B80EA71}">
      <dsp:nvSpPr>
        <dsp:cNvPr id="0" name=""/>
        <dsp:cNvSpPr/>
      </dsp:nvSpPr>
      <dsp:spPr>
        <a:xfrm>
          <a:off x="1223733" y="633668"/>
          <a:ext cx="1152529" cy="1146817"/>
        </a:xfrm>
        <a:prstGeom prst="ellipse">
          <a:avLst/>
        </a:prstGeom>
        <a:solidFill>
          <a:schemeClr val="accent2"/>
        </a:solidFill>
        <a:ln w="127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100000"/>
            </a:lnSpc>
            <a:spcBef>
              <a:spcPct val="0"/>
            </a:spcBef>
            <a:spcAft>
              <a:spcPct val="35000"/>
            </a:spcAft>
            <a:buNone/>
          </a:pPr>
          <a:r>
            <a:rPr lang="es-EC" sz="2000" b="1" kern="1200" dirty="0"/>
            <a:t>Fase 2</a:t>
          </a:r>
        </a:p>
      </dsp:txBody>
      <dsp:txXfrm>
        <a:off x="1392517" y="801615"/>
        <a:ext cx="814961" cy="810923"/>
      </dsp:txXfrm>
    </dsp:sp>
    <dsp:sp modelId="{26AAC53D-83FC-4EB0-8E6D-02F1E2B0FD50}">
      <dsp:nvSpPr>
        <dsp:cNvPr id="0" name=""/>
        <dsp:cNvSpPr/>
      </dsp:nvSpPr>
      <dsp:spPr>
        <a:xfrm>
          <a:off x="1001937" y="1105957"/>
          <a:ext cx="202156" cy="202239"/>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7389A4-A2C6-46CF-AEF0-02BE8DFFF0B0}">
      <dsp:nvSpPr>
        <dsp:cNvPr id="0" name=""/>
        <dsp:cNvSpPr/>
      </dsp:nvSpPr>
      <dsp:spPr>
        <a:xfrm>
          <a:off x="801894" y="1156517"/>
          <a:ext cx="101078" cy="101119"/>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4075D8-2FDA-4ACC-A7CC-AEF5D14F4567}">
      <dsp:nvSpPr>
        <dsp:cNvPr id="0" name=""/>
        <dsp:cNvSpPr/>
      </dsp:nvSpPr>
      <dsp:spPr>
        <a:xfrm>
          <a:off x="602203" y="1156517"/>
          <a:ext cx="101078" cy="101119"/>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B83FBB-F6D1-46FD-A164-C40489D1AA5F}">
      <dsp:nvSpPr>
        <dsp:cNvPr id="0" name=""/>
        <dsp:cNvSpPr/>
      </dsp:nvSpPr>
      <dsp:spPr>
        <a:xfrm>
          <a:off x="402160" y="1156517"/>
          <a:ext cx="101078" cy="101119"/>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E52269-8233-48C4-B727-E28271ED7C9F}">
      <dsp:nvSpPr>
        <dsp:cNvPr id="0" name=""/>
        <dsp:cNvSpPr/>
      </dsp:nvSpPr>
      <dsp:spPr>
        <a:xfrm>
          <a:off x="202469" y="1156517"/>
          <a:ext cx="101078" cy="101119"/>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5BE98A-84AF-482C-B79F-7425E9962C58}">
      <dsp:nvSpPr>
        <dsp:cNvPr id="0" name=""/>
        <dsp:cNvSpPr/>
      </dsp:nvSpPr>
      <dsp:spPr>
        <a:xfrm>
          <a:off x="2425" y="1156517"/>
          <a:ext cx="101078" cy="101119"/>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59BF6A-9642-4A5B-8E9F-0EDCA1704C34}">
      <dsp:nvSpPr>
        <dsp:cNvPr id="0" name=""/>
        <dsp:cNvSpPr/>
      </dsp:nvSpPr>
      <dsp:spPr>
        <a:xfrm>
          <a:off x="1721" y="897782"/>
          <a:ext cx="895968" cy="260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889000">
            <a:lnSpc>
              <a:spcPct val="90000"/>
            </a:lnSpc>
            <a:spcBef>
              <a:spcPct val="0"/>
            </a:spcBef>
            <a:spcAft>
              <a:spcPct val="35000"/>
            </a:spcAft>
            <a:buNone/>
          </a:pPr>
          <a:r>
            <a:rPr lang="es-EC" sz="2000" b="1" kern="1200" dirty="0"/>
            <a:t>Fase 1</a:t>
          </a:r>
        </a:p>
      </dsp:txBody>
      <dsp:txXfrm>
        <a:off x="1721" y="897782"/>
        <a:ext cx="895968" cy="2600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CD7198-BEBD-4A1B-8509-B5F09F96F474}">
      <dsp:nvSpPr>
        <dsp:cNvPr id="0" name=""/>
        <dsp:cNvSpPr/>
      </dsp:nvSpPr>
      <dsp:spPr>
        <a:xfrm>
          <a:off x="7903374" y="2428516"/>
          <a:ext cx="233529" cy="23352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BEFD8C-A39B-4052-BB10-FE28AC31EFA1}">
      <dsp:nvSpPr>
        <dsp:cNvPr id="0" name=""/>
        <dsp:cNvSpPr/>
      </dsp:nvSpPr>
      <dsp:spPr>
        <a:xfrm>
          <a:off x="7475373" y="2428516"/>
          <a:ext cx="233529" cy="233525"/>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9EA1DD-FB41-4CA0-8F25-39F5BC605CAD}">
      <dsp:nvSpPr>
        <dsp:cNvPr id="0" name=""/>
        <dsp:cNvSpPr/>
      </dsp:nvSpPr>
      <dsp:spPr>
        <a:xfrm>
          <a:off x="7047372" y="2428516"/>
          <a:ext cx="233529" cy="233525"/>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C36D8E-2272-48AB-BF3B-8E941707E9A7}">
      <dsp:nvSpPr>
        <dsp:cNvPr id="0" name=""/>
        <dsp:cNvSpPr/>
      </dsp:nvSpPr>
      <dsp:spPr>
        <a:xfrm>
          <a:off x="6620185" y="2428516"/>
          <a:ext cx="233529" cy="233525"/>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C9F76E-1B54-49E1-A5C9-79923227D2F0}">
      <dsp:nvSpPr>
        <dsp:cNvPr id="0" name=""/>
        <dsp:cNvSpPr/>
      </dsp:nvSpPr>
      <dsp:spPr>
        <a:xfrm>
          <a:off x="6192183" y="2428516"/>
          <a:ext cx="233529" cy="233525"/>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72986D-A016-4D79-B28E-86A2DE0EF986}">
      <dsp:nvSpPr>
        <dsp:cNvPr id="0" name=""/>
        <dsp:cNvSpPr/>
      </dsp:nvSpPr>
      <dsp:spPr>
        <a:xfrm>
          <a:off x="5530653" y="2311754"/>
          <a:ext cx="467058" cy="46743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B99A2D-6C71-4E66-9E1A-7582261E1182}">
      <dsp:nvSpPr>
        <dsp:cNvPr id="0" name=""/>
        <dsp:cNvSpPr/>
      </dsp:nvSpPr>
      <dsp:spPr>
        <a:xfrm>
          <a:off x="7522567" y="1946102"/>
          <a:ext cx="233529" cy="233525"/>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382FE8-5688-4961-91D9-0FA4C575B62E}">
      <dsp:nvSpPr>
        <dsp:cNvPr id="0" name=""/>
        <dsp:cNvSpPr/>
      </dsp:nvSpPr>
      <dsp:spPr>
        <a:xfrm>
          <a:off x="7522567" y="2914388"/>
          <a:ext cx="233529" cy="233525"/>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1140D1-D725-4FF3-A7DC-59B2405AF547}">
      <dsp:nvSpPr>
        <dsp:cNvPr id="0" name=""/>
        <dsp:cNvSpPr/>
      </dsp:nvSpPr>
      <dsp:spPr>
        <a:xfrm>
          <a:off x="7730872" y="2155814"/>
          <a:ext cx="233529" cy="233525"/>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A44158-E79D-4CFC-8F9F-BD5281611A04}">
      <dsp:nvSpPr>
        <dsp:cNvPr id="0" name=""/>
        <dsp:cNvSpPr/>
      </dsp:nvSpPr>
      <dsp:spPr>
        <a:xfrm>
          <a:off x="7744705" y="2705828"/>
          <a:ext cx="233529" cy="233525"/>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3EA0B4-CA94-4272-B75B-DFF62B80EA71}">
      <dsp:nvSpPr>
        <dsp:cNvPr id="0" name=""/>
        <dsp:cNvSpPr/>
      </dsp:nvSpPr>
      <dsp:spPr>
        <a:xfrm>
          <a:off x="2972411" y="1363056"/>
          <a:ext cx="2364584" cy="2364829"/>
        </a:xfrm>
        <a:prstGeom prst="ellipse">
          <a:avLst/>
        </a:prstGeom>
        <a:gradFill rotWithShape="1">
          <a:gsLst>
            <a:gs pos="0">
              <a:schemeClr val="accent6">
                <a:tint val="94000"/>
                <a:satMod val="103000"/>
                <a:lumMod val="102000"/>
              </a:schemeClr>
            </a:gs>
            <a:gs pos="50000">
              <a:schemeClr val="accent6">
                <a:shade val="100000"/>
                <a:satMod val="110000"/>
                <a:lumMod val="100000"/>
              </a:schemeClr>
            </a:gs>
            <a:gs pos="100000">
              <a:schemeClr val="accent6">
                <a:shade val="78000"/>
                <a:satMod val="120000"/>
                <a:lumMod val="99000"/>
              </a:schemeClr>
            </a:gs>
          </a:gsLst>
          <a:lin ang="5400000" scaled="0"/>
        </a:gradFill>
        <a:ln w="6350" cap="flat" cmpd="sng" algn="ctr">
          <a:solidFill>
            <a:schemeClr val="accent6"/>
          </a:solidFill>
          <a:prstDash val="solid"/>
        </a:ln>
        <a:effectLst/>
      </dsp:spPr>
      <dsp:style>
        <a:lnRef idx="1">
          <a:schemeClr val="accent6"/>
        </a:lnRef>
        <a:fillRef idx="3">
          <a:schemeClr val="accent6"/>
        </a:fillRef>
        <a:effectRef idx="2">
          <a:schemeClr val="accent6"/>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s-EC" sz="2800" kern="1200" dirty="0"/>
            <a:t>Fase  3</a:t>
          </a:r>
        </a:p>
      </dsp:txBody>
      <dsp:txXfrm>
        <a:off x="3318696" y="1709377"/>
        <a:ext cx="1672014" cy="1672187"/>
      </dsp:txXfrm>
    </dsp:sp>
    <dsp:sp modelId="{26AAC53D-83FC-4EB0-8E6D-02F1E2B0FD50}">
      <dsp:nvSpPr>
        <dsp:cNvPr id="0" name=""/>
        <dsp:cNvSpPr/>
      </dsp:nvSpPr>
      <dsp:spPr>
        <a:xfrm>
          <a:off x="2795840" y="1161026"/>
          <a:ext cx="467058" cy="467435"/>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7389A4-A2C6-46CF-AEF0-02BE8DFFF0B0}">
      <dsp:nvSpPr>
        <dsp:cNvPr id="0" name=""/>
        <dsp:cNvSpPr/>
      </dsp:nvSpPr>
      <dsp:spPr>
        <a:xfrm>
          <a:off x="2496402" y="914442"/>
          <a:ext cx="233529" cy="233525"/>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4075D8-2FDA-4ACC-A7CC-AEF5D14F4567}">
      <dsp:nvSpPr>
        <dsp:cNvPr id="0" name=""/>
        <dsp:cNvSpPr/>
      </dsp:nvSpPr>
      <dsp:spPr>
        <a:xfrm>
          <a:off x="1997609" y="914442"/>
          <a:ext cx="233529" cy="233525"/>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B83FBB-F6D1-46FD-A164-C40489D1AA5F}">
      <dsp:nvSpPr>
        <dsp:cNvPr id="0" name=""/>
        <dsp:cNvSpPr/>
      </dsp:nvSpPr>
      <dsp:spPr>
        <a:xfrm>
          <a:off x="1498817" y="914442"/>
          <a:ext cx="233529" cy="233525"/>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E52269-8233-48C4-B727-E28271ED7C9F}">
      <dsp:nvSpPr>
        <dsp:cNvPr id="0" name=""/>
        <dsp:cNvSpPr/>
      </dsp:nvSpPr>
      <dsp:spPr>
        <a:xfrm>
          <a:off x="1000025" y="914442"/>
          <a:ext cx="233529" cy="23352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5BE98A-84AF-482C-B79F-7425E9962C58}">
      <dsp:nvSpPr>
        <dsp:cNvPr id="0" name=""/>
        <dsp:cNvSpPr/>
      </dsp:nvSpPr>
      <dsp:spPr>
        <a:xfrm>
          <a:off x="500419" y="914442"/>
          <a:ext cx="233529" cy="233525"/>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D04721-C99A-47F5-A553-F87E9E52481C}">
      <dsp:nvSpPr>
        <dsp:cNvPr id="0" name=""/>
        <dsp:cNvSpPr/>
      </dsp:nvSpPr>
      <dsp:spPr>
        <a:xfrm>
          <a:off x="1627" y="914442"/>
          <a:ext cx="233529" cy="233525"/>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F59BF6A-9642-4A5B-8E9F-0EDCA1704C34}">
      <dsp:nvSpPr>
        <dsp:cNvPr id="0" name=""/>
        <dsp:cNvSpPr/>
      </dsp:nvSpPr>
      <dsp:spPr>
        <a:xfrm>
          <a:off x="0" y="311808"/>
          <a:ext cx="2737254" cy="600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244600">
            <a:lnSpc>
              <a:spcPct val="90000"/>
            </a:lnSpc>
            <a:spcBef>
              <a:spcPct val="0"/>
            </a:spcBef>
            <a:spcAft>
              <a:spcPct val="35000"/>
            </a:spcAft>
            <a:buNone/>
          </a:pPr>
          <a:r>
            <a:rPr lang="es-EC" sz="2800" kern="1200" dirty="0"/>
            <a:t>Fase  1</a:t>
          </a:r>
        </a:p>
      </dsp:txBody>
      <dsp:txXfrm>
        <a:off x="0" y="311808"/>
        <a:ext cx="2737254" cy="600713"/>
      </dsp:txXfrm>
    </dsp:sp>
    <dsp:sp modelId="{AD3F406F-2A88-4965-9DF4-776703FFCBDE}">
      <dsp:nvSpPr>
        <dsp:cNvPr id="0" name=""/>
        <dsp:cNvSpPr/>
      </dsp:nvSpPr>
      <dsp:spPr>
        <a:xfrm>
          <a:off x="2795840" y="3443277"/>
          <a:ext cx="467058" cy="46743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70DBBB-F2EB-4698-9ECD-DACCBC10CB4E}">
      <dsp:nvSpPr>
        <dsp:cNvPr id="0" name=""/>
        <dsp:cNvSpPr/>
      </dsp:nvSpPr>
      <dsp:spPr>
        <a:xfrm>
          <a:off x="2496402" y="3919162"/>
          <a:ext cx="233529" cy="233525"/>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EBBA6E-230E-4376-8F51-A08A92D1F880}">
      <dsp:nvSpPr>
        <dsp:cNvPr id="0" name=""/>
        <dsp:cNvSpPr/>
      </dsp:nvSpPr>
      <dsp:spPr>
        <a:xfrm>
          <a:off x="1997609" y="3919162"/>
          <a:ext cx="233529" cy="233525"/>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091EF5-70A4-4823-AFBE-FAED2FEF04B4}">
      <dsp:nvSpPr>
        <dsp:cNvPr id="0" name=""/>
        <dsp:cNvSpPr/>
      </dsp:nvSpPr>
      <dsp:spPr>
        <a:xfrm>
          <a:off x="1498817" y="3919162"/>
          <a:ext cx="233529" cy="233525"/>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78F029-7FF6-4C5B-9D81-02AD2AE53979}">
      <dsp:nvSpPr>
        <dsp:cNvPr id="0" name=""/>
        <dsp:cNvSpPr/>
      </dsp:nvSpPr>
      <dsp:spPr>
        <a:xfrm>
          <a:off x="1000025" y="3919162"/>
          <a:ext cx="233529" cy="233525"/>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22B0C1-5C67-4CC3-A2C4-1FCBFD030DB6}">
      <dsp:nvSpPr>
        <dsp:cNvPr id="0" name=""/>
        <dsp:cNvSpPr/>
      </dsp:nvSpPr>
      <dsp:spPr>
        <a:xfrm>
          <a:off x="500419" y="3919162"/>
          <a:ext cx="233529" cy="23352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126AC0-FAA5-461F-AF03-C8DAC81C5703}">
      <dsp:nvSpPr>
        <dsp:cNvPr id="0" name=""/>
        <dsp:cNvSpPr/>
      </dsp:nvSpPr>
      <dsp:spPr>
        <a:xfrm>
          <a:off x="1627" y="3919162"/>
          <a:ext cx="233529" cy="233525"/>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D2C6D2-7858-44A2-97A2-FF7A77D8B260}">
      <dsp:nvSpPr>
        <dsp:cNvPr id="0" name=""/>
        <dsp:cNvSpPr/>
      </dsp:nvSpPr>
      <dsp:spPr>
        <a:xfrm>
          <a:off x="0" y="3316144"/>
          <a:ext cx="2737254" cy="600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l" defTabSz="1244600">
            <a:lnSpc>
              <a:spcPct val="90000"/>
            </a:lnSpc>
            <a:spcBef>
              <a:spcPct val="0"/>
            </a:spcBef>
            <a:spcAft>
              <a:spcPct val="35000"/>
            </a:spcAft>
            <a:buNone/>
          </a:pPr>
          <a:r>
            <a:rPr lang="es-EC" sz="2800" kern="1200" dirty="0"/>
            <a:t>Fase  2</a:t>
          </a:r>
        </a:p>
      </dsp:txBody>
      <dsp:txXfrm>
        <a:off x="0" y="3316144"/>
        <a:ext cx="2737254" cy="6007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3D1C4A-19C1-4968-8449-B421C2A7D0CE}">
      <dsp:nvSpPr>
        <dsp:cNvPr id="0" name=""/>
        <dsp:cNvSpPr/>
      </dsp:nvSpPr>
      <dsp:spPr>
        <a:xfrm rot="10800000">
          <a:off x="2153568" y="133"/>
          <a:ext cx="7070615" cy="1490497"/>
        </a:xfrm>
        <a:prstGeom prst="homePlate">
          <a:avLst/>
        </a:prstGeom>
        <a:solidFill>
          <a:schemeClr val="accent1">
            <a:lumMod val="20000"/>
            <a:lumOff val="80000"/>
          </a:schemeClr>
        </a:solidFill>
        <a:ln w="6350" cap="flat" cmpd="sng" algn="ctr">
          <a:solidFill>
            <a:schemeClr val="accent5"/>
          </a:solidFill>
          <a:prstDash val="solid"/>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57268" tIns="72390" rIns="135128" bIns="72390" numCol="1" spcCol="1270" anchor="ctr" anchorCtr="0">
          <a:noAutofit/>
        </a:bodyPr>
        <a:lstStyle/>
        <a:p>
          <a:pPr marL="0" lvl="0" indent="0" algn="l" defTabSz="844550">
            <a:lnSpc>
              <a:spcPct val="90000"/>
            </a:lnSpc>
            <a:spcBef>
              <a:spcPct val="0"/>
            </a:spcBef>
            <a:spcAft>
              <a:spcPct val="35000"/>
            </a:spcAft>
            <a:buFont typeface="Symbol" panose="05050102010706020507" pitchFamily="18" charset="2"/>
            <a:buNone/>
          </a:pPr>
          <a:r>
            <a:rPr lang="es-EC" sz="1900" b="0" kern="1200" dirty="0">
              <a:solidFill>
                <a:schemeClr val="tx1"/>
              </a:solidFill>
              <a:ea typeface="Times New Roman" panose="02020603050405020304" pitchFamily="18" charset="0"/>
              <a:cs typeface="Times New Roman" panose="02020603050405020304" pitchFamily="18" charset="0"/>
            </a:rPr>
            <a:t>Adecuar una sede social con el motivo de realizar reuniones, asambleas, cursos de capacitación</a:t>
          </a:r>
          <a:r>
            <a:rPr lang="es-419" sz="1900" b="0" kern="1200" dirty="0">
              <a:solidFill>
                <a:schemeClr val="tx1"/>
              </a:solidFill>
              <a:ea typeface="Times New Roman" panose="02020603050405020304" pitchFamily="18" charset="0"/>
              <a:cs typeface="Times New Roman" panose="02020603050405020304" pitchFamily="18" charset="0"/>
            </a:rPr>
            <a:t>, exposiciones agrícolas, que permita la integración de las unidades familiares</a:t>
          </a:r>
          <a:r>
            <a:rPr lang="es-EC" sz="1900" b="0" kern="1200" dirty="0">
              <a:solidFill>
                <a:schemeClr val="tx1"/>
              </a:solidFill>
              <a:ea typeface="Times New Roman" panose="02020603050405020304" pitchFamily="18" charset="0"/>
              <a:cs typeface="Times New Roman" panose="02020603050405020304" pitchFamily="18" charset="0"/>
            </a:rPr>
            <a:t>.</a:t>
          </a:r>
          <a:endParaRPr lang="es-ES" sz="1900" b="0" kern="1200" dirty="0">
            <a:solidFill>
              <a:schemeClr val="tx1"/>
            </a:solidFill>
          </a:endParaRPr>
        </a:p>
      </dsp:txBody>
      <dsp:txXfrm rot="10800000">
        <a:off x="2526192" y="133"/>
        <a:ext cx="6697991" cy="1490497"/>
      </dsp:txXfrm>
    </dsp:sp>
    <dsp:sp modelId="{E293A284-BC01-4E48-AD44-71CC1BF7CE81}">
      <dsp:nvSpPr>
        <dsp:cNvPr id="0" name=""/>
        <dsp:cNvSpPr/>
      </dsp:nvSpPr>
      <dsp:spPr>
        <a:xfrm>
          <a:off x="1408320" y="133"/>
          <a:ext cx="1490497" cy="1490497"/>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9A7F95-BF9C-4D09-B355-F9CCFA5DC7F2}">
      <dsp:nvSpPr>
        <dsp:cNvPr id="0" name=""/>
        <dsp:cNvSpPr/>
      </dsp:nvSpPr>
      <dsp:spPr>
        <a:xfrm rot="10800000">
          <a:off x="2153568" y="1935555"/>
          <a:ext cx="7070615" cy="1490497"/>
        </a:xfrm>
        <a:prstGeom prst="homePlate">
          <a:avLst/>
        </a:prstGeom>
        <a:solidFill>
          <a:srgbClr val="C9FBEC"/>
        </a:solidFill>
        <a:ln w="12700" cap="flat" cmpd="sng" algn="ctr">
          <a:solidFill>
            <a:srgbClr val="3AA07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7268" tIns="72390" rIns="135128" bIns="72390" numCol="1" spcCol="1270" anchor="ctr" anchorCtr="0">
          <a:noAutofit/>
        </a:bodyPr>
        <a:lstStyle/>
        <a:p>
          <a:pPr marL="0" lvl="0" indent="0" algn="l" defTabSz="844550">
            <a:lnSpc>
              <a:spcPct val="90000"/>
            </a:lnSpc>
            <a:spcBef>
              <a:spcPct val="0"/>
            </a:spcBef>
            <a:spcAft>
              <a:spcPct val="35000"/>
            </a:spcAft>
            <a:buFont typeface="Symbol" panose="05050102010706020507" pitchFamily="18" charset="2"/>
            <a:buNone/>
          </a:pPr>
          <a:r>
            <a:rPr lang="es-419" sz="1900" b="0" kern="1200" dirty="0">
              <a:solidFill>
                <a:schemeClr val="tx1"/>
              </a:solidFill>
              <a:ea typeface="Times New Roman" panose="02020603050405020304" pitchFamily="18" charset="0"/>
              <a:cs typeface="Times New Roman" panose="02020603050405020304" pitchFamily="18" charset="0"/>
            </a:rPr>
            <a:t>Promover la vinculación con entes privados y gubernamentales para desarrollar proyectos que busquen la sustentabilidad de las chacras familiares, la comunidad y  la comuna.</a:t>
          </a:r>
          <a:endParaRPr lang="es-ES" sz="1900" b="0" kern="1200" dirty="0">
            <a:solidFill>
              <a:schemeClr val="tx1"/>
            </a:solidFill>
          </a:endParaRPr>
        </a:p>
      </dsp:txBody>
      <dsp:txXfrm rot="10800000">
        <a:off x="2526192" y="1935555"/>
        <a:ext cx="6697991" cy="1490497"/>
      </dsp:txXfrm>
    </dsp:sp>
    <dsp:sp modelId="{A89D88F9-B6D9-4448-B41D-973B23106C71}">
      <dsp:nvSpPr>
        <dsp:cNvPr id="0" name=""/>
        <dsp:cNvSpPr/>
      </dsp:nvSpPr>
      <dsp:spPr>
        <a:xfrm>
          <a:off x="1408320" y="1935555"/>
          <a:ext cx="1490497" cy="1490497"/>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8AE6A9-81A2-446D-B186-A7EC202AB7CC}">
      <dsp:nvSpPr>
        <dsp:cNvPr id="0" name=""/>
        <dsp:cNvSpPr/>
      </dsp:nvSpPr>
      <dsp:spPr>
        <a:xfrm rot="10800000">
          <a:off x="2153568" y="3870977"/>
          <a:ext cx="7070615" cy="1490497"/>
        </a:xfrm>
        <a:prstGeom prst="homePlate">
          <a:avLst/>
        </a:prstGeom>
        <a:solidFill>
          <a:schemeClr val="accent6">
            <a:lumMod val="20000"/>
            <a:lumOff val="80000"/>
          </a:schemeClr>
        </a:solidFill>
        <a:ln w="127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7268" tIns="72390" rIns="135128" bIns="72390" numCol="1" spcCol="1270" anchor="ctr" anchorCtr="0">
          <a:noAutofit/>
        </a:bodyPr>
        <a:lstStyle/>
        <a:p>
          <a:pPr marL="0" lvl="0" indent="0" algn="l" defTabSz="844550">
            <a:lnSpc>
              <a:spcPct val="90000"/>
            </a:lnSpc>
            <a:spcBef>
              <a:spcPct val="0"/>
            </a:spcBef>
            <a:spcAft>
              <a:spcPct val="35000"/>
            </a:spcAft>
            <a:buFont typeface="Symbol" panose="05050102010706020507" pitchFamily="18" charset="2"/>
            <a:buNone/>
          </a:pPr>
          <a:r>
            <a:rPr lang="es-EC" sz="1900" b="0" kern="1200" dirty="0">
              <a:solidFill>
                <a:schemeClr val="tx1"/>
              </a:solidFill>
              <a:ea typeface="Times New Roman" panose="02020603050405020304" pitchFamily="18" charset="0"/>
              <a:cs typeface="Times New Roman" panose="02020603050405020304" pitchFamily="18" charset="0"/>
            </a:rPr>
            <a:t>Capacitar a los pobladores en temas de equidad de género, calidad de vida</a:t>
          </a:r>
          <a:r>
            <a:rPr lang="es-419" sz="1900" b="0" kern="1200" dirty="0">
              <a:solidFill>
                <a:schemeClr val="tx1"/>
              </a:solidFill>
              <a:ea typeface="Times New Roman" panose="02020603050405020304" pitchFamily="18" charset="0"/>
              <a:cs typeface="Times New Roman" panose="02020603050405020304" pitchFamily="18" charset="0"/>
            </a:rPr>
            <a:t>, liderazgo comunitario, agroecología, desastres naturales y su mitigación, manejo sustentable de los agroecosistema</a:t>
          </a:r>
          <a:r>
            <a:rPr lang="es-EC" sz="1900" b="0" kern="1200" dirty="0">
              <a:solidFill>
                <a:schemeClr val="tx1"/>
              </a:solidFill>
              <a:ea typeface="Times New Roman" panose="02020603050405020304" pitchFamily="18" charset="0"/>
              <a:cs typeface="Times New Roman" panose="02020603050405020304" pitchFamily="18" charset="0"/>
            </a:rPr>
            <a:t>, </a:t>
          </a:r>
          <a:r>
            <a:rPr lang="es-419" sz="1900" b="0" kern="1200" dirty="0">
              <a:solidFill>
                <a:schemeClr val="tx1"/>
              </a:solidFill>
              <a:ea typeface="Times New Roman" panose="02020603050405020304" pitchFamily="18" charset="0"/>
              <a:cs typeface="Times New Roman" panose="02020603050405020304" pitchFamily="18" charset="0"/>
            </a:rPr>
            <a:t>soberanía y seguridad alimentaria de las unidades familiares, </a:t>
          </a:r>
          <a:r>
            <a:rPr lang="es-EC" sz="1900" b="0" kern="1200" dirty="0">
              <a:solidFill>
                <a:schemeClr val="tx1"/>
              </a:solidFill>
              <a:ea typeface="Times New Roman" panose="02020603050405020304" pitchFamily="18" charset="0"/>
              <a:cs typeface="Times New Roman" panose="02020603050405020304" pitchFamily="18" charset="0"/>
            </a:rPr>
            <a:t>entre otros.</a:t>
          </a:r>
          <a:endParaRPr lang="es-ES" sz="1900" b="0" kern="1200" dirty="0">
            <a:solidFill>
              <a:schemeClr val="tx1"/>
            </a:solidFill>
          </a:endParaRPr>
        </a:p>
      </dsp:txBody>
      <dsp:txXfrm rot="10800000">
        <a:off x="2526192" y="3870977"/>
        <a:ext cx="6697991" cy="1490497"/>
      </dsp:txXfrm>
    </dsp:sp>
    <dsp:sp modelId="{D7BB8AE8-0D44-4BA2-9D98-807CDDEC22F5}">
      <dsp:nvSpPr>
        <dsp:cNvPr id="0" name=""/>
        <dsp:cNvSpPr/>
      </dsp:nvSpPr>
      <dsp:spPr>
        <a:xfrm>
          <a:off x="1408320" y="3870977"/>
          <a:ext cx="1490497" cy="1490497"/>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03A6C4-E3D4-4C1A-A970-DF05EA1DB415}">
      <dsp:nvSpPr>
        <dsp:cNvPr id="0" name=""/>
        <dsp:cNvSpPr/>
      </dsp:nvSpPr>
      <dsp:spPr>
        <a:xfrm rot="10800000">
          <a:off x="2085189" y="284"/>
          <a:ext cx="7251665" cy="1034567"/>
        </a:xfrm>
        <a:prstGeom prst="homePlate">
          <a:avLst/>
        </a:prstGeom>
        <a:gradFill rotWithShape="0">
          <a:gsLst>
            <a:gs pos="0">
              <a:schemeClr val="accent5">
                <a:hueOff val="0"/>
                <a:satOff val="0"/>
                <a:lumOff val="0"/>
                <a:alphaOff val="0"/>
                <a:tint val="67000"/>
                <a:satMod val="105000"/>
                <a:lumMod val="110000"/>
              </a:schemeClr>
            </a:gs>
            <a:gs pos="50000">
              <a:schemeClr val="accent5">
                <a:hueOff val="0"/>
                <a:satOff val="0"/>
                <a:lumOff val="0"/>
                <a:alphaOff val="0"/>
                <a:tint val="73000"/>
                <a:satMod val="103000"/>
                <a:lumMod val="105000"/>
              </a:schemeClr>
            </a:gs>
            <a:gs pos="100000">
              <a:schemeClr val="accent5">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6216" tIns="76200" rIns="142240" bIns="76200" numCol="1" spcCol="1270" anchor="ctr" anchorCtr="0">
          <a:noAutofit/>
        </a:bodyPr>
        <a:lstStyle/>
        <a:p>
          <a:pPr marL="0" lvl="0" indent="0" algn="l" defTabSz="889000">
            <a:lnSpc>
              <a:spcPct val="90000"/>
            </a:lnSpc>
            <a:spcBef>
              <a:spcPct val="0"/>
            </a:spcBef>
            <a:spcAft>
              <a:spcPct val="35000"/>
            </a:spcAft>
            <a:buNone/>
          </a:pPr>
          <a:r>
            <a:rPr lang="es-EC" sz="2000" kern="1200" dirty="0">
              <a:latin typeface="+mn-lt"/>
              <a:ea typeface="Times New Roman" panose="02020603050405020304" pitchFamily="18" charset="0"/>
              <a:cs typeface="Times New Roman" panose="02020603050405020304" pitchFamily="18" charset="0"/>
            </a:rPr>
            <a:t>Capacitar en temas de </a:t>
          </a:r>
          <a:r>
            <a:rPr lang="es-419" sz="2000" kern="1200" dirty="0">
              <a:latin typeface="+mn-lt"/>
              <a:ea typeface="Times New Roman" panose="02020603050405020304" pitchFamily="18" charset="0"/>
              <a:cs typeface="Times New Roman" panose="02020603050405020304" pitchFamily="18" charset="0"/>
            </a:rPr>
            <a:t>agro</a:t>
          </a:r>
          <a:r>
            <a:rPr lang="es-EC" sz="2000" kern="1200" dirty="0">
              <a:latin typeface="+mn-lt"/>
              <a:ea typeface="Times New Roman" panose="02020603050405020304" pitchFamily="18" charset="0"/>
              <a:cs typeface="Times New Roman" panose="02020603050405020304" pitchFamily="18" charset="0"/>
            </a:rPr>
            <a:t>economía familiar y distribución de ingresos</a:t>
          </a:r>
          <a:r>
            <a:rPr lang="es-419" sz="2000" kern="1200" dirty="0">
              <a:latin typeface="+mn-lt"/>
              <a:ea typeface="Times New Roman" panose="02020603050405020304" pitchFamily="18" charset="0"/>
              <a:cs typeface="Times New Roman" panose="02020603050405020304" pitchFamily="18" charset="0"/>
            </a:rPr>
            <a:t> que permitan reconocer el rol de las chacras en el ahorro de la economía de la familia</a:t>
          </a:r>
          <a:endParaRPr lang="es-ES" sz="2000" kern="1200" dirty="0">
            <a:latin typeface="+mn-lt"/>
            <a:cs typeface="Times New Roman" panose="02020603050405020304" pitchFamily="18" charset="0"/>
          </a:endParaRPr>
        </a:p>
      </dsp:txBody>
      <dsp:txXfrm rot="10800000">
        <a:off x="2343831" y="284"/>
        <a:ext cx="6993023" cy="1034567"/>
      </dsp:txXfrm>
    </dsp:sp>
    <dsp:sp modelId="{37DDBC08-5FFF-4F8B-8152-9B1B9C34BEB0}">
      <dsp:nvSpPr>
        <dsp:cNvPr id="0" name=""/>
        <dsp:cNvSpPr/>
      </dsp:nvSpPr>
      <dsp:spPr>
        <a:xfrm>
          <a:off x="1567905" y="284"/>
          <a:ext cx="1034567" cy="1034567"/>
        </a:xfrm>
        <a:prstGeom prst="ellipse">
          <a:avLst/>
        </a:prstGeom>
        <a:blipFill rotWithShape="1">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893F5E49-3E59-4546-9BAD-83A13EA85033}">
      <dsp:nvSpPr>
        <dsp:cNvPr id="0" name=""/>
        <dsp:cNvSpPr/>
      </dsp:nvSpPr>
      <dsp:spPr>
        <a:xfrm rot="10800000">
          <a:off x="2085189" y="1343678"/>
          <a:ext cx="7251665" cy="1034567"/>
        </a:xfrm>
        <a:prstGeom prst="homePlate">
          <a:avLst/>
        </a:prstGeom>
        <a:gradFill rotWithShape="0">
          <a:gsLst>
            <a:gs pos="0">
              <a:schemeClr val="accent5">
                <a:hueOff val="-1838336"/>
                <a:satOff val="-2557"/>
                <a:lumOff val="-981"/>
                <a:alphaOff val="0"/>
                <a:tint val="67000"/>
                <a:satMod val="105000"/>
                <a:lumMod val="110000"/>
              </a:schemeClr>
            </a:gs>
            <a:gs pos="50000">
              <a:schemeClr val="accent5">
                <a:hueOff val="-1838336"/>
                <a:satOff val="-2557"/>
                <a:lumOff val="-981"/>
                <a:alphaOff val="0"/>
                <a:tint val="73000"/>
                <a:satMod val="103000"/>
                <a:lumMod val="105000"/>
              </a:schemeClr>
            </a:gs>
            <a:gs pos="100000">
              <a:schemeClr val="accent5">
                <a:hueOff val="-1838336"/>
                <a:satOff val="-2557"/>
                <a:lumOff val="-981"/>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6216" tIns="76200" rIns="142240" bIns="76200" numCol="1" spcCol="1270" anchor="ctr" anchorCtr="0">
          <a:noAutofit/>
        </a:bodyPr>
        <a:lstStyle/>
        <a:p>
          <a:pPr marL="0" lvl="0" indent="0" algn="l" defTabSz="889000">
            <a:lnSpc>
              <a:spcPct val="90000"/>
            </a:lnSpc>
            <a:spcBef>
              <a:spcPct val="0"/>
            </a:spcBef>
            <a:spcAft>
              <a:spcPct val="35000"/>
            </a:spcAft>
            <a:buFont typeface="Symbol" panose="05050102010706020507" pitchFamily="18" charset="2"/>
            <a:buNone/>
          </a:pPr>
          <a:r>
            <a:rPr lang="es-EC" sz="2000" kern="1200" dirty="0">
              <a:latin typeface="+mn-lt"/>
              <a:ea typeface="Times New Roman" panose="02020603050405020304" pitchFamily="18" charset="0"/>
              <a:cs typeface="Times New Roman" panose="02020603050405020304" pitchFamily="18" charset="0"/>
            </a:rPr>
            <a:t>Fortalecer procesos de comercialización promoviendo la producción agrícola</a:t>
          </a:r>
          <a:r>
            <a:rPr lang="es-419" sz="2000" kern="1200" dirty="0">
              <a:latin typeface="+mn-lt"/>
              <a:ea typeface="Times New Roman" panose="02020603050405020304" pitchFamily="18" charset="0"/>
              <a:cs typeface="Times New Roman" panose="02020603050405020304" pitchFamily="18" charset="0"/>
            </a:rPr>
            <a:t>,</a:t>
          </a:r>
          <a:r>
            <a:rPr lang="es-EC" sz="2000" kern="1200" dirty="0">
              <a:latin typeface="+mn-lt"/>
              <a:ea typeface="Times New Roman" panose="02020603050405020304" pitchFamily="18" charset="0"/>
              <a:cs typeface="Times New Roman" panose="02020603050405020304" pitchFamily="18" charset="0"/>
            </a:rPr>
            <a:t> pecuaria</a:t>
          </a:r>
          <a:r>
            <a:rPr lang="es-419" sz="2000" kern="1200" dirty="0">
              <a:latin typeface="+mn-lt"/>
              <a:ea typeface="Times New Roman" panose="02020603050405020304" pitchFamily="18" charset="0"/>
              <a:cs typeface="Times New Roman" panose="02020603050405020304" pitchFamily="18" charset="0"/>
            </a:rPr>
            <a:t> y la independencia de intermediarios</a:t>
          </a:r>
          <a:r>
            <a:rPr lang="es-EC" sz="2000" kern="1200" dirty="0">
              <a:latin typeface="+mn-lt"/>
              <a:ea typeface="Times New Roman" panose="02020603050405020304" pitchFamily="18" charset="0"/>
              <a:cs typeface="Times New Roman" panose="02020603050405020304" pitchFamily="18" charset="0"/>
            </a:rPr>
            <a:t>. </a:t>
          </a:r>
          <a:endParaRPr lang="es-ES" sz="2000" kern="1200" dirty="0">
            <a:latin typeface="+mn-lt"/>
            <a:cs typeface="Times New Roman" panose="02020603050405020304" pitchFamily="18" charset="0"/>
          </a:endParaRPr>
        </a:p>
      </dsp:txBody>
      <dsp:txXfrm rot="10800000">
        <a:off x="2343831" y="1343678"/>
        <a:ext cx="6993023" cy="1034567"/>
      </dsp:txXfrm>
    </dsp:sp>
    <dsp:sp modelId="{F624533D-93D0-4E39-8C87-406F27779A2D}">
      <dsp:nvSpPr>
        <dsp:cNvPr id="0" name=""/>
        <dsp:cNvSpPr/>
      </dsp:nvSpPr>
      <dsp:spPr>
        <a:xfrm>
          <a:off x="1567905" y="1343678"/>
          <a:ext cx="1034567" cy="1034567"/>
        </a:xfrm>
        <a:prstGeom prst="ellipse">
          <a:avLst/>
        </a:prstGeom>
        <a:blipFill rotWithShape="1">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C6BD1379-50D5-4CEE-AF84-8C63A62E21A4}">
      <dsp:nvSpPr>
        <dsp:cNvPr id="0" name=""/>
        <dsp:cNvSpPr/>
      </dsp:nvSpPr>
      <dsp:spPr>
        <a:xfrm rot="10800000">
          <a:off x="2085189" y="2687072"/>
          <a:ext cx="7251665" cy="1034567"/>
        </a:xfrm>
        <a:prstGeom prst="homePlate">
          <a:avLst/>
        </a:prstGeom>
        <a:gradFill rotWithShape="0">
          <a:gsLst>
            <a:gs pos="0">
              <a:schemeClr val="accent5">
                <a:hueOff val="-3676672"/>
                <a:satOff val="-5114"/>
                <a:lumOff val="-1961"/>
                <a:alphaOff val="0"/>
                <a:tint val="67000"/>
                <a:satMod val="105000"/>
                <a:lumMod val="110000"/>
              </a:schemeClr>
            </a:gs>
            <a:gs pos="50000">
              <a:schemeClr val="accent5">
                <a:hueOff val="-3676672"/>
                <a:satOff val="-5114"/>
                <a:lumOff val="-1961"/>
                <a:alphaOff val="0"/>
                <a:tint val="73000"/>
                <a:satMod val="103000"/>
                <a:lumMod val="105000"/>
              </a:schemeClr>
            </a:gs>
            <a:gs pos="100000">
              <a:schemeClr val="accent5">
                <a:hueOff val="-3676672"/>
                <a:satOff val="-5114"/>
                <a:lumOff val="-1961"/>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6216" tIns="76200" rIns="142240" bIns="76200" numCol="1" spcCol="1270" anchor="ctr" anchorCtr="0">
          <a:noAutofit/>
        </a:bodyPr>
        <a:lstStyle/>
        <a:p>
          <a:pPr marL="0" lvl="0" indent="0" algn="l" defTabSz="889000">
            <a:lnSpc>
              <a:spcPct val="90000"/>
            </a:lnSpc>
            <a:spcBef>
              <a:spcPct val="0"/>
            </a:spcBef>
            <a:spcAft>
              <a:spcPct val="35000"/>
            </a:spcAft>
            <a:buFont typeface="Symbol" panose="05050102010706020507" pitchFamily="18" charset="2"/>
            <a:buNone/>
          </a:pPr>
          <a:r>
            <a:rPr lang="es-EC" sz="2000" kern="1200" dirty="0">
              <a:latin typeface="+mn-lt"/>
              <a:ea typeface="Times New Roman" panose="02020603050405020304" pitchFamily="18" charset="0"/>
              <a:cs typeface="Times New Roman" panose="02020603050405020304" pitchFamily="18" charset="0"/>
            </a:rPr>
            <a:t>Motivar la producción artesanal con fines de lucro</a:t>
          </a:r>
          <a:r>
            <a:rPr lang="es-419" sz="2000" kern="1200" dirty="0">
              <a:latin typeface="+mn-lt"/>
              <a:ea typeface="Times New Roman" panose="02020603050405020304" pitchFamily="18" charset="0"/>
              <a:cs typeface="Times New Roman" panose="02020603050405020304" pitchFamily="18" charset="0"/>
            </a:rPr>
            <a:t> con los productos de las chacras, que permita la diversificación de uso de los mismos</a:t>
          </a:r>
          <a:r>
            <a:rPr lang="es-EC" sz="2000" kern="1200" dirty="0">
              <a:latin typeface="+mn-lt"/>
              <a:ea typeface="Times New Roman" panose="02020603050405020304" pitchFamily="18" charset="0"/>
              <a:cs typeface="Times New Roman" panose="02020603050405020304" pitchFamily="18" charset="0"/>
            </a:rPr>
            <a:t>.</a:t>
          </a:r>
          <a:endParaRPr lang="es-ES" sz="2000" kern="1200" dirty="0">
            <a:latin typeface="+mn-lt"/>
            <a:cs typeface="Times New Roman" panose="02020603050405020304" pitchFamily="18" charset="0"/>
          </a:endParaRPr>
        </a:p>
      </dsp:txBody>
      <dsp:txXfrm rot="10800000">
        <a:off x="2343831" y="2687072"/>
        <a:ext cx="6993023" cy="1034567"/>
      </dsp:txXfrm>
    </dsp:sp>
    <dsp:sp modelId="{591868F6-435F-4E7E-8F87-9F25C51ACCAF}">
      <dsp:nvSpPr>
        <dsp:cNvPr id="0" name=""/>
        <dsp:cNvSpPr/>
      </dsp:nvSpPr>
      <dsp:spPr>
        <a:xfrm>
          <a:off x="1567905" y="2687072"/>
          <a:ext cx="1034567" cy="1034567"/>
        </a:xfrm>
        <a:prstGeom prst="ellipse">
          <a:avLst/>
        </a:prstGeom>
        <a:blipFill rotWithShape="1">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36EC243E-A0D2-4125-A490-8F1937100034}">
      <dsp:nvSpPr>
        <dsp:cNvPr id="0" name=""/>
        <dsp:cNvSpPr/>
      </dsp:nvSpPr>
      <dsp:spPr>
        <a:xfrm rot="10800000">
          <a:off x="2085189" y="4030466"/>
          <a:ext cx="7251665" cy="1034567"/>
        </a:xfrm>
        <a:prstGeom prst="homePlate">
          <a:avLst/>
        </a:prstGeom>
        <a:gradFill rotWithShape="0">
          <a:gsLst>
            <a:gs pos="0">
              <a:schemeClr val="accent5">
                <a:hueOff val="-5515009"/>
                <a:satOff val="-7671"/>
                <a:lumOff val="-2942"/>
                <a:alphaOff val="0"/>
                <a:tint val="67000"/>
                <a:satMod val="105000"/>
                <a:lumMod val="110000"/>
              </a:schemeClr>
            </a:gs>
            <a:gs pos="50000">
              <a:schemeClr val="accent5">
                <a:hueOff val="-5515009"/>
                <a:satOff val="-7671"/>
                <a:lumOff val="-2942"/>
                <a:alphaOff val="0"/>
                <a:tint val="73000"/>
                <a:satMod val="103000"/>
                <a:lumMod val="105000"/>
              </a:schemeClr>
            </a:gs>
            <a:gs pos="100000">
              <a:schemeClr val="accent5">
                <a:hueOff val="-5515009"/>
                <a:satOff val="-7671"/>
                <a:lumOff val="-2942"/>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6216" tIns="76200" rIns="142240" bIns="76200" numCol="1" spcCol="1270" anchor="ctr" anchorCtr="0">
          <a:noAutofit/>
        </a:bodyPr>
        <a:lstStyle/>
        <a:p>
          <a:pPr marL="0" lvl="0" indent="0" algn="l" defTabSz="889000">
            <a:lnSpc>
              <a:spcPct val="90000"/>
            </a:lnSpc>
            <a:spcBef>
              <a:spcPct val="0"/>
            </a:spcBef>
            <a:spcAft>
              <a:spcPct val="35000"/>
            </a:spcAft>
            <a:buNone/>
          </a:pPr>
          <a:r>
            <a:rPr lang="es-EC" sz="2000" kern="1200" dirty="0">
              <a:latin typeface="+mn-lt"/>
              <a:ea typeface="Times New Roman" panose="02020603050405020304" pitchFamily="18" charset="0"/>
              <a:cs typeface="Times New Roman" panose="02020603050405020304" pitchFamily="18" charset="0"/>
            </a:rPr>
            <a:t>Incentivar el turismo comunitario</a:t>
          </a:r>
          <a:r>
            <a:rPr lang="es-419" sz="2000" kern="1200" dirty="0">
              <a:latin typeface="+mn-lt"/>
              <a:ea typeface="Times New Roman" panose="02020603050405020304" pitchFamily="18" charset="0"/>
              <a:cs typeface="Times New Roman" panose="02020603050405020304" pitchFamily="18" charset="0"/>
            </a:rPr>
            <a:t> a través de la implementación de recorridos por las unidades familiares que tienen diferentes manejos agrícolas</a:t>
          </a:r>
          <a:r>
            <a:rPr lang="es-EC" sz="2000" kern="1200" dirty="0">
              <a:latin typeface="+mn-lt"/>
              <a:ea typeface="Times New Roman" panose="02020603050405020304" pitchFamily="18" charset="0"/>
              <a:cs typeface="Times New Roman" panose="02020603050405020304" pitchFamily="18" charset="0"/>
            </a:rPr>
            <a:t>.</a:t>
          </a:r>
          <a:endParaRPr lang="es-ES" sz="2000" kern="1200" dirty="0">
            <a:latin typeface="+mn-lt"/>
            <a:ea typeface="Times New Roman" panose="02020603050405020304" pitchFamily="18" charset="0"/>
            <a:cs typeface="Times New Roman" panose="02020603050405020304" pitchFamily="18" charset="0"/>
          </a:endParaRPr>
        </a:p>
      </dsp:txBody>
      <dsp:txXfrm rot="10800000">
        <a:off x="2343831" y="4030466"/>
        <a:ext cx="6993023" cy="1034567"/>
      </dsp:txXfrm>
    </dsp:sp>
    <dsp:sp modelId="{26819D63-BB89-4D5E-8298-348F9603D2B1}">
      <dsp:nvSpPr>
        <dsp:cNvPr id="0" name=""/>
        <dsp:cNvSpPr/>
      </dsp:nvSpPr>
      <dsp:spPr>
        <a:xfrm>
          <a:off x="1567905" y="4030466"/>
          <a:ext cx="1034567" cy="1034567"/>
        </a:xfrm>
        <a:prstGeom prst="ellipse">
          <a:avLst/>
        </a:prstGeom>
        <a:blipFill rotWithShape="1">
          <a:blip xmlns:r="http://schemas.openxmlformats.org/officeDocument/2006/relationships" r:embed="rId4"/>
          <a:stretch>
            <a:fillRect/>
          </a:stretch>
        </a:blipFill>
        <a:ln w="635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30655CCB-9191-408F-B2A6-B9AD3963BD29}">
      <dsp:nvSpPr>
        <dsp:cNvPr id="0" name=""/>
        <dsp:cNvSpPr/>
      </dsp:nvSpPr>
      <dsp:spPr>
        <a:xfrm rot="10800000">
          <a:off x="2085189" y="5373860"/>
          <a:ext cx="7251665" cy="1034567"/>
        </a:xfrm>
        <a:prstGeom prst="homePlate">
          <a:avLst/>
        </a:prstGeom>
        <a:gradFill rotWithShape="0">
          <a:gsLst>
            <a:gs pos="0">
              <a:schemeClr val="accent5">
                <a:hueOff val="-7353344"/>
                <a:satOff val="-10228"/>
                <a:lumOff val="-3922"/>
                <a:alphaOff val="0"/>
                <a:tint val="67000"/>
                <a:satMod val="105000"/>
                <a:lumMod val="110000"/>
              </a:schemeClr>
            </a:gs>
            <a:gs pos="50000">
              <a:schemeClr val="accent5">
                <a:hueOff val="-7353344"/>
                <a:satOff val="-10228"/>
                <a:lumOff val="-3922"/>
                <a:alphaOff val="0"/>
                <a:tint val="73000"/>
                <a:satMod val="103000"/>
                <a:lumMod val="105000"/>
              </a:schemeClr>
            </a:gs>
            <a:gs pos="100000">
              <a:schemeClr val="accent5">
                <a:hueOff val="-7353344"/>
                <a:satOff val="-10228"/>
                <a:lumOff val="-3922"/>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6216" tIns="76200" rIns="142240" bIns="76200" numCol="1" spcCol="1270" anchor="ctr" anchorCtr="0">
          <a:noAutofit/>
        </a:bodyPr>
        <a:lstStyle/>
        <a:p>
          <a:pPr marL="0" lvl="0" indent="0" algn="l" defTabSz="889000">
            <a:lnSpc>
              <a:spcPct val="90000"/>
            </a:lnSpc>
            <a:spcBef>
              <a:spcPct val="0"/>
            </a:spcBef>
            <a:spcAft>
              <a:spcPct val="35000"/>
            </a:spcAft>
            <a:buNone/>
          </a:pPr>
          <a:r>
            <a:rPr lang="es-EC" sz="2000" kern="1200">
              <a:latin typeface="+mn-lt"/>
              <a:ea typeface="Times New Roman" panose="02020603050405020304" pitchFamily="18" charset="0"/>
              <a:cs typeface="Times New Roman" panose="02020603050405020304" pitchFamily="18" charset="0"/>
            </a:rPr>
            <a:t>Organizar mingas para</a:t>
          </a:r>
          <a:r>
            <a:rPr lang="es-419" sz="2000" kern="1200">
              <a:latin typeface="+mn-lt"/>
              <a:ea typeface="Times New Roman" panose="02020603050405020304" pitchFamily="18" charset="0"/>
              <a:cs typeface="Times New Roman" panose="02020603050405020304" pitchFamily="18" charset="0"/>
            </a:rPr>
            <a:t> el mejoramiento de</a:t>
          </a:r>
          <a:r>
            <a:rPr lang="es-EC" sz="2000" kern="1200">
              <a:latin typeface="+mn-lt"/>
              <a:ea typeface="Times New Roman" panose="02020603050405020304" pitchFamily="18" charset="0"/>
              <a:cs typeface="Times New Roman" panose="02020603050405020304" pitchFamily="18" charset="0"/>
            </a:rPr>
            <a:t> las vías de acceso</a:t>
          </a:r>
          <a:r>
            <a:rPr lang="es-419" sz="2000" kern="1200">
              <a:latin typeface="+mn-lt"/>
              <a:ea typeface="Times New Roman" panose="02020603050405020304" pitchFamily="18" charset="0"/>
              <a:cs typeface="Times New Roman" panose="02020603050405020304" pitchFamily="18" charset="0"/>
            </a:rPr>
            <a:t> y salida que permitan la comercialización de los productos de la chacra de</a:t>
          </a:r>
          <a:r>
            <a:rPr lang="es-EC" sz="2000" kern="1200">
              <a:latin typeface="+mn-lt"/>
              <a:ea typeface="Times New Roman" panose="02020603050405020304" pitchFamily="18" charset="0"/>
              <a:cs typeface="Times New Roman" panose="02020603050405020304" pitchFamily="18" charset="0"/>
            </a:rPr>
            <a:t> la comunidad.</a:t>
          </a:r>
          <a:endParaRPr lang="es-ES" sz="2000" kern="1200" dirty="0">
            <a:latin typeface="+mn-lt"/>
            <a:ea typeface="Times New Roman" panose="02020603050405020304" pitchFamily="18" charset="0"/>
            <a:cs typeface="Times New Roman" panose="02020603050405020304" pitchFamily="18" charset="0"/>
          </a:endParaRPr>
        </a:p>
      </dsp:txBody>
      <dsp:txXfrm rot="10800000">
        <a:off x="2343831" y="5373860"/>
        <a:ext cx="6993023" cy="1034567"/>
      </dsp:txXfrm>
    </dsp:sp>
    <dsp:sp modelId="{66068E2B-9A89-403C-A561-2CB4E45F635C}">
      <dsp:nvSpPr>
        <dsp:cNvPr id="0" name=""/>
        <dsp:cNvSpPr/>
      </dsp:nvSpPr>
      <dsp:spPr>
        <a:xfrm>
          <a:off x="1567905" y="5373860"/>
          <a:ext cx="1034567" cy="1034567"/>
        </a:xfrm>
        <a:prstGeom prst="ellipse">
          <a:avLst/>
        </a:prstGeom>
        <a:blipFill rotWithShape="1">
          <a:blip xmlns:r="http://schemas.openxmlformats.org/officeDocument/2006/relationships" r:embed="rId5"/>
          <a:stretch>
            <a:fillRect/>
          </a:stretch>
        </a:blipFill>
        <a:ln w="635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03A6C4-E3D4-4C1A-A970-DF05EA1DB415}">
      <dsp:nvSpPr>
        <dsp:cNvPr id="0" name=""/>
        <dsp:cNvSpPr/>
      </dsp:nvSpPr>
      <dsp:spPr>
        <a:xfrm rot="10800000">
          <a:off x="2094107" y="2119"/>
          <a:ext cx="7251665" cy="1070242"/>
        </a:xfrm>
        <a:prstGeom prst="homePlate">
          <a:avLst/>
        </a:prstGeom>
        <a:gradFill rotWithShape="0">
          <a:gsLst>
            <a:gs pos="0">
              <a:schemeClr val="accent5">
                <a:hueOff val="0"/>
                <a:satOff val="0"/>
                <a:lumOff val="0"/>
                <a:alphaOff val="0"/>
                <a:tint val="67000"/>
                <a:satMod val="105000"/>
                <a:lumMod val="110000"/>
              </a:schemeClr>
            </a:gs>
            <a:gs pos="50000">
              <a:schemeClr val="accent5">
                <a:hueOff val="0"/>
                <a:satOff val="0"/>
                <a:lumOff val="0"/>
                <a:alphaOff val="0"/>
                <a:tint val="73000"/>
                <a:satMod val="103000"/>
                <a:lumMod val="105000"/>
              </a:schemeClr>
            </a:gs>
            <a:gs pos="100000">
              <a:schemeClr val="accent5">
                <a:hueOff val="0"/>
                <a:satOff val="0"/>
                <a:lumOff val="0"/>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71947" tIns="68580" rIns="128016" bIns="68580" numCol="1" spcCol="1270" anchor="ctr" anchorCtr="0">
          <a:noAutofit/>
        </a:bodyPr>
        <a:lstStyle/>
        <a:p>
          <a:pPr marL="0" lvl="0" indent="0" algn="l" defTabSz="800100">
            <a:lnSpc>
              <a:spcPct val="90000"/>
            </a:lnSpc>
            <a:spcBef>
              <a:spcPct val="0"/>
            </a:spcBef>
            <a:spcAft>
              <a:spcPct val="35000"/>
            </a:spcAft>
            <a:buNone/>
          </a:pPr>
          <a:r>
            <a:rPr lang="es-EC" sz="1800" kern="1200" dirty="0"/>
            <a:t>Elaboración de </a:t>
          </a:r>
          <a:r>
            <a:rPr lang="es-EC" sz="1800" kern="1200" dirty="0" err="1"/>
            <a:t>bioles</a:t>
          </a:r>
          <a:r>
            <a:rPr lang="es-EC" sz="1800" kern="1200" dirty="0"/>
            <a:t> que permitan el control de organismos no deseados</a:t>
          </a:r>
          <a:r>
            <a:rPr lang="es-419" sz="1800" kern="1200" dirty="0"/>
            <a:t> en las chacras familiares</a:t>
          </a:r>
          <a:r>
            <a:rPr lang="es-EC" sz="1800" kern="1200" dirty="0"/>
            <a:t>.</a:t>
          </a:r>
          <a:endParaRPr lang="es-ES" sz="1800" kern="1200" dirty="0">
            <a:latin typeface="+mn-lt"/>
            <a:cs typeface="Times New Roman" panose="02020603050405020304" pitchFamily="18" charset="0"/>
          </a:endParaRPr>
        </a:p>
      </dsp:txBody>
      <dsp:txXfrm rot="10800000">
        <a:off x="2361667" y="2119"/>
        <a:ext cx="6984105" cy="1070242"/>
      </dsp:txXfrm>
    </dsp:sp>
    <dsp:sp modelId="{37DDBC08-5FFF-4F8B-8152-9B1B9C34BEB0}">
      <dsp:nvSpPr>
        <dsp:cNvPr id="0" name=""/>
        <dsp:cNvSpPr/>
      </dsp:nvSpPr>
      <dsp:spPr>
        <a:xfrm>
          <a:off x="1558986" y="2119"/>
          <a:ext cx="1070242" cy="1070242"/>
        </a:xfrm>
        <a:prstGeom prst="ellipse">
          <a:avLst/>
        </a:prstGeom>
        <a:blipFill rotWithShape="1">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893F5E49-3E59-4546-9BAD-83A13EA85033}">
      <dsp:nvSpPr>
        <dsp:cNvPr id="0" name=""/>
        <dsp:cNvSpPr/>
      </dsp:nvSpPr>
      <dsp:spPr>
        <a:xfrm rot="10800000">
          <a:off x="2094107" y="1391837"/>
          <a:ext cx="7251665" cy="1070242"/>
        </a:xfrm>
        <a:prstGeom prst="homePlate">
          <a:avLst/>
        </a:prstGeom>
        <a:gradFill rotWithShape="0">
          <a:gsLst>
            <a:gs pos="0">
              <a:schemeClr val="accent5">
                <a:hueOff val="-1838336"/>
                <a:satOff val="-2557"/>
                <a:lumOff val="-981"/>
                <a:alphaOff val="0"/>
                <a:tint val="67000"/>
                <a:satMod val="105000"/>
                <a:lumMod val="110000"/>
              </a:schemeClr>
            </a:gs>
            <a:gs pos="50000">
              <a:schemeClr val="accent5">
                <a:hueOff val="-1838336"/>
                <a:satOff val="-2557"/>
                <a:lumOff val="-981"/>
                <a:alphaOff val="0"/>
                <a:tint val="73000"/>
                <a:satMod val="103000"/>
                <a:lumMod val="105000"/>
              </a:schemeClr>
            </a:gs>
            <a:gs pos="100000">
              <a:schemeClr val="accent5">
                <a:hueOff val="-1838336"/>
                <a:satOff val="-2557"/>
                <a:lumOff val="-981"/>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71947" tIns="68580" rIns="128016" bIns="6858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dirty="0"/>
            <a:t>Elaboración de </a:t>
          </a:r>
          <a:r>
            <a:rPr lang="es-EC" sz="1800" kern="1200" dirty="0" err="1"/>
            <a:t>composteros</a:t>
          </a:r>
          <a:r>
            <a:rPr lang="es-EC" sz="1800" kern="1200" dirty="0"/>
            <a:t> con desechos orgánicos de las chacras.</a:t>
          </a:r>
          <a:endParaRPr lang="es-ES" sz="1800" kern="1200" dirty="0">
            <a:latin typeface="+mn-lt"/>
            <a:cs typeface="Times New Roman" panose="02020603050405020304" pitchFamily="18" charset="0"/>
          </a:endParaRPr>
        </a:p>
      </dsp:txBody>
      <dsp:txXfrm rot="10800000">
        <a:off x="2361667" y="1391837"/>
        <a:ext cx="6984105" cy="1070242"/>
      </dsp:txXfrm>
    </dsp:sp>
    <dsp:sp modelId="{F624533D-93D0-4E39-8C87-406F27779A2D}">
      <dsp:nvSpPr>
        <dsp:cNvPr id="0" name=""/>
        <dsp:cNvSpPr/>
      </dsp:nvSpPr>
      <dsp:spPr>
        <a:xfrm>
          <a:off x="1558986" y="1391837"/>
          <a:ext cx="1070242" cy="1070242"/>
        </a:xfrm>
        <a:prstGeom prst="ellipse">
          <a:avLst/>
        </a:prstGeom>
        <a:blipFill rotWithShape="1">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C6BD1379-50D5-4CEE-AF84-8C63A62E21A4}">
      <dsp:nvSpPr>
        <dsp:cNvPr id="0" name=""/>
        <dsp:cNvSpPr/>
      </dsp:nvSpPr>
      <dsp:spPr>
        <a:xfrm rot="10800000">
          <a:off x="2094107" y="2781555"/>
          <a:ext cx="7251665" cy="1070242"/>
        </a:xfrm>
        <a:prstGeom prst="homePlate">
          <a:avLst/>
        </a:prstGeom>
        <a:gradFill rotWithShape="0">
          <a:gsLst>
            <a:gs pos="0">
              <a:schemeClr val="accent5">
                <a:hueOff val="-3676672"/>
                <a:satOff val="-5114"/>
                <a:lumOff val="-1961"/>
                <a:alphaOff val="0"/>
                <a:tint val="67000"/>
                <a:satMod val="105000"/>
                <a:lumMod val="110000"/>
              </a:schemeClr>
            </a:gs>
            <a:gs pos="50000">
              <a:schemeClr val="accent5">
                <a:hueOff val="-3676672"/>
                <a:satOff val="-5114"/>
                <a:lumOff val="-1961"/>
                <a:alphaOff val="0"/>
                <a:tint val="73000"/>
                <a:satMod val="103000"/>
                <a:lumMod val="105000"/>
              </a:schemeClr>
            </a:gs>
            <a:gs pos="100000">
              <a:schemeClr val="accent5">
                <a:hueOff val="-3676672"/>
                <a:satOff val="-5114"/>
                <a:lumOff val="-1961"/>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71947" tIns="68580" rIns="128016" bIns="68580" numCol="1" spcCol="1270" anchor="ctr"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s-EC" sz="1800" kern="1200" dirty="0"/>
            <a:t>Recuperar los saberes ancestrales para el manejo del bosque y chacra</a:t>
          </a:r>
          <a:r>
            <a:rPr lang="es-419" sz="1800" kern="1200" dirty="0"/>
            <a:t> con fines de salud, alimentario y ornamental</a:t>
          </a:r>
          <a:r>
            <a:rPr lang="es-EC" sz="1800" kern="1200" dirty="0"/>
            <a:t>.</a:t>
          </a:r>
          <a:endParaRPr lang="es-ES" sz="1800" kern="1200" dirty="0">
            <a:latin typeface="+mn-lt"/>
            <a:cs typeface="Times New Roman" panose="02020603050405020304" pitchFamily="18" charset="0"/>
          </a:endParaRPr>
        </a:p>
      </dsp:txBody>
      <dsp:txXfrm rot="10800000">
        <a:off x="2361667" y="2781555"/>
        <a:ext cx="6984105" cy="1070242"/>
      </dsp:txXfrm>
    </dsp:sp>
    <dsp:sp modelId="{591868F6-435F-4E7E-8F87-9F25C51ACCAF}">
      <dsp:nvSpPr>
        <dsp:cNvPr id="0" name=""/>
        <dsp:cNvSpPr/>
      </dsp:nvSpPr>
      <dsp:spPr>
        <a:xfrm>
          <a:off x="1558986" y="2781555"/>
          <a:ext cx="1070242" cy="1070242"/>
        </a:xfrm>
        <a:prstGeom prst="ellipse">
          <a:avLst/>
        </a:prstGeom>
        <a:blipFill rotWithShape="1">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36EC243E-A0D2-4125-A490-8F1937100034}">
      <dsp:nvSpPr>
        <dsp:cNvPr id="0" name=""/>
        <dsp:cNvSpPr/>
      </dsp:nvSpPr>
      <dsp:spPr>
        <a:xfrm rot="10800000">
          <a:off x="2094107" y="4171273"/>
          <a:ext cx="7251665" cy="1070242"/>
        </a:xfrm>
        <a:prstGeom prst="homePlate">
          <a:avLst/>
        </a:prstGeom>
        <a:gradFill rotWithShape="0">
          <a:gsLst>
            <a:gs pos="0">
              <a:schemeClr val="accent5">
                <a:hueOff val="-5515009"/>
                <a:satOff val="-7671"/>
                <a:lumOff val="-2942"/>
                <a:alphaOff val="0"/>
                <a:tint val="67000"/>
                <a:satMod val="105000"/>
                <a:lumMod val="110000"/>
              </a:schemeClr>
            </a:gs>
            <a:gs pos="50000">
              <a:schemeClr val="accent5">
                <a:hueOff val="-5515009"/>
                <a:satOff val="-7671"/>
                <a:lumOff val="-2942"/>
                <a:alphaOff val="0"/>
                <a:tint val="73000"/>
                <a:satMod val="103000"/>
                <a:lumMod val="105000"/>
              </a:schemeClr>
            </a:gs>
            <a:gs pos="100000">
              <a:schemeClr val="accent5">
                <a:hueOff val="-5515009"/>
                <a:satOff val="-7671"/>
                <a:lumOff val="-2942"/>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71947" tIns="68580" rIns="128016" bIns="68580" numCol="1" spcCol="1270" anchor="ctr" anchorCtr="0">
          <a:noAutofit/>
        </a:bodyPr>
        <a:lstStyle/>
        <a:p>
          <a:pPr marL="0" lvl="0" indent="0" algn="l" defTabSz="800100">
            <a:lnSpc>
              <a:spcPct val="90000"/>
            </a:lnSpc>
            <a:spcBef>
              <a:spcPct val="0"/>
            </a:spcBef>
            <a:spcAft>
              <a:spcPct val="35000"/>
            </a:spcAft>
            <a:buNone/>
          </a:pPr>
          <a:r>
            <a:rPr lang="es-EC" sz="1800" kern="1200" dirty="0"/>
            <a:t>Incentivar el ecoturismo </a:t>
          </a:r>
          <a:r>
            <a:rPr lang="es-419" sz="1800" kern="1200" dirty="0"/>
            <a:t>con </a:t>
          </a:r>
          <a:r>
            <a:rPr lang="es-EC" sz="1800" kern="1200" dirty="0"/>
            <a:t>actividades como: agricultura sustentable, manejo de las chacras, creación de senderos ecológicos con atractivos de los elementos del bosque</a:t>
          </a:r>
          <a:r>
            <a:rPr lang="es-419" sz="1800" kern="1200" dirty="0"/>
            <a:t> que se integran en las chacras</a:t>
          </a:r>
          <a:r>
            <a:rPr lang="es-EC" sz="1800" kern="1200" dirty="0"/>
            <a:t> y avistamiento de aves</a:t>
          </a:r>
          <a:r>
            <a:rPr lang="es-419" sz="1800" kern="1200" dirty="0"/>
            <a:t> en los cultivos</a:t>
          </a:r>
          <a:r>
            <a:rPr lang="es-EC" sz="1800" kern="1200" dirty="0"/>
            <a:t>, entre otros.</a:t>
          </a:r>
          <a:endParaRPr lang="es-ES" sz="1800" kern="1200" dirty="0">
            <a:latin typeface="+mn-lt"/>
            <a:ea typeface="Times New Roman" panose="02020603050405020304" pitchFamily="18" charset="0"/>
            <a:cs typeface="Times New Roman" panose="02020603050405020304" pitchFamily="18" charset="0"/>
          </a:endParaRPr>
        </a:p>
      </dsp:txBody>
      <dsp:txXfrm rot="10800000">
        <a:off x="2361667" y="4171273"/>
        <a:ext cx="6984105" cy="1070242"/>
      </dsp:txXfrm>
    </dsp:sp>
    <dsp:sp modelId="{26819D63-BB89-4D5E-8298-348F9603D2B1}">
      <dsp:nvSpPr>
        <dsp:cNvPr id="0" name=""/>
        <dsp:cNvSpPr/>
      </dsp:nvSpPr>
      <dsp:spPr>
        <a:xfrm>
          <a:off x="1558986" y="4171273"/>
          <a:ext cx="1070242" cy="1070242"/>
        </a:xfrm>
        <a:prstGeom prst="ellipse">
          <a:avLst/>
        </a:prstGeom>
        <a:blipFill rotWithShape="1">
          <a:blip xmlns:r="http://schemas.openxmlformats.org/officeDocument/2006/relationships" r:embed="rId4"/>
          <a:stretch>
            <a:fillRect/>
          </a:stretch>
        </a:blipFill>
        <a:ln w="635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30655CCB-9191-408F-B2A6-B9AD3963BD29}">
      <dsp:nvSpPr>
        <dsp:cNvPr id="0" name=""/>
        <dsp:cNvSpPr/>
      </dsp:nvSpPr>
      <dsp:spPr>
        <a:xfrm rot="10800000">
          <a:off x="2094107" y="5560991"/>
          <a:ext cx="7251665" cy="1070242"/>
        </a:xfrm>
        <a:prstGeom prst="homePlate">
          <a:avLst/>
        </a:prstGeom>
        <a:gradFill rotWithShape="0">
          <a:gsLst>
            <a:gs pos="0">
              <a:schemeClr val="accent5">
                <a:hueOff val="-7353344"/>
                <a:satOff val="-10228"/>
                <a:lumOff val="-3922"/>
                <a:alphaOff val="0"/>
                <a:tint val="67000"/>
                <a:satMod val="105000"/>
                <a:lumMod val="110000"/>
              </a:schemeClr>
            </a:gs>
            <a:gs pos="50000">
              <a:schemeClr val="accent5">
                <a:hueOff val="-7353344"/>
                <a:satOff val="-10228"/>
                <a:lumOff val="-3922"/>
                <a:alphaOff val="0"/>
                <a:tint val="73000"/>
                <a:satMod val="103000"/>
                <a:lumMod val="105000"/>
              </a:schemeClr>
            </a:gs>
            <a:gs pos="100000">
              <a:schemeClr val="accent5">
                <a:hueOff val="-7353344"/>
                <a:satOff val="-10228"/>
                <a:lumOff val="-3922"/>
                <a:alphaOff val="0"/>
                <a:tint val="81000"/>
                <a:satMod val="109000"/>
                <a:lumMod val="105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71947" tIns="68580" rIns="128016" bIns="68580" numCol="1" spcCol="1270" anchor="ctr" anchorCtr="0">
          <a:noAutofit/>
        </a:bodyPr>
        <a:lstStyle/>
        <a:p>
          <a:pPr marL="0" lvl="0" indent="0" algn="l" defTabSz="800100">
            <a:lnSpc>
              <a:spcPct val="90000"/>
            </a:lnSpc>
            <a:spcBef>
              <a:spcPct val="0"/>
            </a:spcBef>
            <a:spcAft>
              <a:spcPct val="35000"/>
            </a:spcAft>
            <a:buNone/>
          </a:pPr>
          <a:r>
            <a:rPr lang="es-EC" sz="1800" kern="1200" dirty="0"/>
            <a:t>Evitar el avance de la frontera agrícola mediante </a:t>
          </a:r>
          <a:r>
            <a:rPr lang="es-419" sz="1800" kern="1200" dirty="0"/>
            <a:t>la implementación de técnicas agroecológicas que permitan la conservación de técnicas tradicionales conservacionistas y un manejo responsable del ambiente.</a:t>
          </a:r>
          <a:endParaRPr lang="es-ES" sz="1800" kern="1200" dirty="0">
            <a:latin typeface="+mn-lt"/>
            <a:ea typeface="Times New Roman" panose="02020603050405020304" pitchFamily="18" charset="0"/>
            <a:cs typeface="Times New Roman" panose="02020603050405020304" pitchFamily="18" charset="0"/>
          </a:endParaRPr>
        </a:p>
      </dsp:txBody>
      <dsp:txXfrm rot="10800000">
        <a:off x="2361667" y="5560991"/>
        <a:ext cx="6984105" cy="1070242"/>
      </dsp:txXfrm>
    </dsp:sp>
    <dsp:sp modelId="{66068E2B-9A89-403C-A561-2CB4E45F635C}">
      <dsp:nvSpPr>
        <dsp:cNvPr id="0" name=""/>
        <dsp:cNvSpPr/>
      </dsp:nvSpPr>
      <dsp:spPr>
        <a:xfrm>
          <a:off x="1558986" y="5560991"/>
          <a:ext cx="1070242" cy="1070242"/>
        </a:xfrm>
        <a:prstGeom prst="ellipse">
          <a:avLst/>
        </a:prstGeom>
        <a:blipFill rotWithShape="1">
          <a:blip xmlns:r="http://schemas.openxmlformats.org/officeDocument/2006/relationships" r:embed="rId5"/>
          <a:stretch>
            <a:fillRect/>
          </a:stretch>
        </a:blipFill>
        <a:ln w="6350"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11/layout/ConvergingText">
  <dgm:title val="Texto convergente"/>
  <dgm:desc val="Se usa para mostrar varios pasos o partes que se fusionan en un conjunto. Se limita a una forma de Nivel 1 con texto y a un máximo de cinco formas de Nivel 2."/>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ConvergingText">
  <dgm:title val="Texto convergente"/>
  <dgm:desc val="Se usa para mostrar varios pasos o partes que se fusionan en un conjunto. Se limita a una forma de Nivel 1 con texto y a un máximo de cinco formas de Nivel 2."/>
  <dgm:catLst>
    <dgm:cat type="process" pri="6500"/>
    <dgm:cat type="officeonline" pri="50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clrData>
  <dgm:layoutNode name="Name0">
    <dgm:varLst>
      <dgm:chMax/>
      <dgm:chPref val="1"/>
      <dgm:dir/>
      <dgm:animOne val="branch"/>
      <dgm:animLvl val="lvl"/>
      <dgm:resizeHandles/>
    </dgm:varLst>
    <dgm:choose name="Name1">
      <dgm:if name="Name2" func="var" arg="dir" op="equ" val="norm">
        <dgm:alg type="lin">
          <dgm:param type="linDir" val="fromL"/>
          <dgm:param type="vertAlign" val="mid"/>
          <dgm:param type="nodeVertAlign" val="mid"/>
          <dgm:param type="horzAlign" val="ctr"/>
        </dgm:alg>
      </dgm:if>
      <dgm:else name="Name3">
        <dgm:alg type="lin">
          <dgm:param type="linDir" val="fromR"/>
          <dgm:param type="vertAlign" val="mid"/>
          <dgm:param type="nodeVertAlign" val="mid"/>
          <dgm:param type="horzAlign" val="ctr"/>
        </dgm:alg>
      </dgm:else>
    </dgm:choose>
    <dgm:shape xmlns:r="http://schemas.openxmlformats.org/officeDocument/2006/relationships" r:blip="">
      <dgm:adjLst/>
    </dgm:shape>
    <dgm:constrLst>
      <dgm:constr type="primFontSz" for="des" forName="Parent" op="equ" val="65"/>
      <dgm:constr type="primFontSz" for="des" forName="Child1" op="equ" val="65"/>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w" for="ch" forName="composite" refType="w"/>
      <dgm:constr type="h" for="ch" forName="composite" refType="h"/>
      <dgm:constr type="sp" refType="w" refFor="ch" refForName="composite" op="equ" fact="0.05"/>
      <dgm:constr type="w" for="ch" forName="sibTrans" refType="w" refFor="ch" refForName="composite" op="equ" fact="0.05"/>
      <dgm:constr type="h" for="ch" forName="sibTrans" refType="w" refFor="ch" refForName="sibTrans" op="equ"/>
    </dgm:constrLst>
    <dgm:forEach name="nodesForEach" axis="ch" ptType="node">
      <dgm:layoutNode name="composite">
        <dgm:choose name="Name4">
          <dgm:if name="Name5" func="var" arg="dir" op="equ" val="norm">
            <dgm:choose name="Name6">
              <dgm:if name="Name7" axis="ch" ptType="node" func="cnt" op="equ" val="0">
                <dgm:alg type="composite">
                  <dgm:param type="ar" val="2.1059"/>
                </dgm:alg>
                <dgm:constrLst>
                  <dgm:constr type="l" for="ch" forName="Parent" refType="w" fact="0"/>
                  <dgm:constr type="t" for="ch" forName="Parent" refType="h" fact="0"/>
                  <dgm:constr type="w" for="ch" forName="Parent" refType="w" fact="0.4749"/>
                  <dgm:constr type="h" for="ch" forName="Parent" refType="h"/>
                  <dgm:constr type="l" for="ch" forName="ParentAccent1" refType="w" fact="0.9531"/>
                  <dgm:constr type="t" for="ch" forName="ParentAccent1" refType="h" fact="0.4506"/>
                  <dgm:constr type="w" for="ch" forName="ParentAccent1" refType="w" fact="0.0469"/>
                  <dgm:constr type="h" for="ch" forName="ParentAccent1" refType="h" fact="0.0988"/>
                  <dgm:constr type="l" for="ch" forName="ParentAccent2" refType="w" fact="0.8734"/>
                  <dgm:constr type="t" for="ch" forName="ParentAccent2" refType="h" fact="0.4506"/>
                  <dgm:constr type="w" for="ch" forName="ParentAccent2" refType="w" fact="0.0469"/>
                  <dgm:constr type="h" for="ch" forName="ParentAccent2" refType="h" fact="0.0988"/>
                  <dgm:constr type="l" for="ch" forName="ParentAccent3" refType="w" fact="0.7937"/>
                  <dgm:constr type="t" for="ch" forName="ParentAccent3" refType="h" fact="0.4506"/>
                  <dgm:constr type="w" for="ch" forName="ParentAccent3" refType="w" fact="0.0469"/>
                  <dgm:constr type="h" for="ch" forName="ParentAccent3" refType="h" fact="0.0988"/>
                  <dgm:constr type="l" for="ch" forName="ParentAccent4" refType="w" fact="0.714"/>
                  <dgm:constr type="t" for="ch" forName="ParentAccent4" refType="h" fact="0.4506"/>
                  <dgm:constr type="w" for="ch" forName="ParentAccent4" refType="w" fact="0.0469"/>
                  <dgm:constr type="h" for="ch" forName="ParentAccent4" refType="h" fact="0.0988"/>
                  <dgm:constr type="l" for="ch" forName="ParentAccent5" refType="w" fact="0.6343"/>
                  <dgm:constr type="t" for="ch" forName="ParentAccent5" refType="h" fact="0.4506"/>
                  <dgm:constr type="w" for="ch" forName="ParentAccent5" refType="w" fact="0.0469"/>
                  <dgm:constr type="h" for="ch" forName="ParentAccent5" refType="h" fact="0.0988"/>
                  <dgm:constr type="l" for="ch" forName="ParentAccent6" refType="w" fact="0.5076"/>
                  <dgm:constr type="t" for="ch" forName="ParentAccent6" refType="h" fact="0.4012"/>
                  <dgm:constr type="w" for="ch" forName="ParentAccent6" refType="w" fact="0.0939"/>
                  <dgm:constr type="h" for="ch" forName="ParentAccent6" refType="h" fact="0.1976"/>
                  <dgm:constr type="l" for="ch" forName="ParentAccent7" refType="w" fact="0.8766"/>
                  <dgm:constr type="t" for="ch" forName="ParentAccent7" refType="h" fact="0.2465"/>
                  <dgm:constr type="w" for="ch" forName="ParentAccent7" refType="w" fact="0.0469"/>
                  <dgm:constr type="h" for="ch" forName="ParentAccent7" refType="h" fact="0.0988"/>
                  <dgm:constr type="l" for="ch" forName="ParentAccent8" refType="w" fact="0.8766"/>
                  <dgm:constr type="t" for="ch" forName="ParentAccent8" refType="h" fact="0.6562"/>
                  <dgm:constr type="w" for="ch" forName="ParentAccent8" refType="w" fact="0.0469"/>
                  <dgm:constr type="h" for="ch" forName="ParentAccent8" refType="h" fact="0.0988"/>
                  <dgm:constr type="l" for="ch" forName="ParentAccent9" refType="w" fact="0.9185"/>
                  <dgm:constr type="t" for="ch" forName="ParentAccent9" refType="h" fact="0.3353"/>
                  <dgm:constr type="w" for="ch" forName="ParentAccent9" refType="w" fact="0.0469"/>
                  <dgm:constr type="h" for="ch" forName="ParentAccent9" refType="h" fact="0.0988"/>
                  <dgm:constr type="l" for="ch" forName="ParentAccent10" refType="w" fact="0.9213"/>
                  <dgm:constr type="t" for="ch" forName="ParentAccent10" refType="h" fact="0.5679"/>
                  <dgm:constr type="w" for="ch" forName="ParentAccent10" refType="w" fact="0.0469"/>
                  <dgm:constr type="h" for="ch" forName="ParentAccent10" refType="h" fact="0.0988"/>
                </dgm:constrLst>
              </dgm:if>
              <dgm:if name="Name8" axis="ch" ptType="node" func="cnt" op="equ" val="1">
                <dgm:alg type="composite">
                  <dgm:param type="ar" val="3.4411"/>
                </dgm:alg>
                <dgm:constrLst>
                  <dgm:constr type="l" for="ch" forName="Child1Accent1" refType="w" fact="0.284"/>
                  <dgm:constr type="t" for="ch" forName="Child1Accent1" refType="h" fact="0.4012"/>
                  <dgm:constr type="w" for="ch" forName="Child1Accent1" refType="w" fact="0.0574"/>
                  <dgm:constr type="h" for="ch" forName="Child1Accent1" refType="h" fact="0.1976"/>
                  <dgm:constr type="l" for="ch" forName="Child1Accent2" refType="w" fact="0.2272"/>
                  <dgm:constr type="t" for="ch" forName="Child1Accent2" refType="h" fact="0.4506"/>
                  <dgm:constr type="w" for="ch" forName="Child1Accent2" refType="w" fact="0.0287"/>
                  <dgm:constr type="h" for="ch" forName="Child1Accent2" refType="h" fact="0.0988"/>
                  <dgm:constr type="l" for="ch" forName="Child1Accent3" refType="w" fact="0.1705"/>
                  <dgm:constr type="t" for="ch" forName="Child1Accent3" refType="h" fact="0.4506"/>
                  <dgm:constr type="w" for="ch" forName="Child1Accent3" refType="w" fact="0.0287"/>
                  <dgm:constr type="h" for="ch" forName="Child1Accent3" refType="h" fact="0.0988"/>
                  <dgm:constr type="l" for="ch" forName="Child1Accent4" refType="w" fact="0.1137"/>
                  <dgm:constr type="t" for="ch" forName="Child1Accent4" refType="h" fact="0.4506"/>
                  <dgm:constr type="w" for="ch" forName="Child1Accent4" refType="w" fact="0.0287"/>
                  <dgm:constr type="h" for="ch" forName="Child1Accent4" refType="h" fact="0.0988"/>
                  <dgm:constr type="l" for="ch" forName="Child1Accent5" refType="w" fact="0.057"/>
                  <dgm:constr type="t" for="ch" forName="Child1Accent5" refType="h" fact="0.4506"/>
                  <dgm:constr type="w" for="ch" forName="Child1Accent5" refType="w" fact="0.0287"/>
                  <dgm:constr type="h" for="ch" forName="Child1Accent5" refType="h" fact="0.0988"/>
                  <dgm:constr type="l" for="ch" forName="Child1Accent6" refType="w" fact="0.0002"/>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ParentAccent1" refType="w" fact="0.9713"/>
                  <dgm:constr type="t" for="ch" forName="ParentAccent1" refType="h" fact="0.4506"/>
                  <dgm:constr type="w" for="ch" forName="ParentAccent1" refType="w" fact="0.0287"/>
                  <dgm:constr type="h" for="ch" forName="ParentAccent1" refType="h" fact="0.0988"/>
                  <dgm:constr type="l" for="ch" forName="ParentAccent2" refType="w" fact="0.9187"/>
                  <dgm:constr type="t" for="ch" forName="ParentAccent2" refType="h" fact="0.4506"/>
                  <dgm:constr type="w" for="ch" forName="ParentAccent2" refType="w" fact="0.0287"/>
                  <dgm:constr type="h" for="ch" forName="ParentAccent2" refType="h" fact="0.0988"/>
                  <dgm:constr type="l" for="ch" forName="ParentAccent3" refType="w" fact="0.8661"/>
                  <dgm:constr type="t" for="ch" forName="ParentAccent3" refType="h" fact="0.4506"/>
                  <dgm:constr type="w" for="ch" forName="ParentAccent3" refType="w" fact="0.0287"/>
                  <dgm:constr type="h" for="ch" forName="ParentAccent3" refType="h" fact="0.0988"/>
                  <dgm:constr type="l" for="ch" forName="ParentAccent4" refType="w" fact="0.8136"/>
                  <dgm:constr type="t" for="ch" forName="ParentAccent4" refType="h" fact="0.4506"/>
                  <dgm:constr type="w" for="ch" forName="ParentAccent4" refType="w" fact="0.0287"/>
                  <dgm:constr type="h" for="ch" forName="ParentAccent4" refType="h" fact="0.0988"/>
                  <dgm:constr type="l" for="ch" forName="ParentAccent5" refType="w" fact="0.761"/>
                  <dgm:constr type="t" for="ch" forName="ParentAccent5" refType="h" fact="0.4506"/>
                  <dgm:constr type="w" for="ch" forName="ParentAccent5" refType="w" fact="0.0287"/>
                  <dgm:constr type="h" for="ch" forName="ParentAccent5" refType="h" fact="0.0988"/>
                  <dgm:constr type="l" for="ch" forName="ParentAccent6" refType="w" fact="0.6797"/>
                  <dgm:constr type="t" for="ch" forName="ParentAccent6" refType="h" fact="0.4012"/>
                  <dgm:constr type="w" for="ch" forName="ParentAccent6" refType="w" fact="0.0574"/>
                  <dgm:constr type="h" for="ch" forName="ParentAccent6" refType="h" fact="0.1976"/>
                  <dgm:constr type="l" for="ch" forName="ParentAccent7" refType="w" fact="0.9245"/>
                  <dgm:constr type="t" for="ch" forName="ParentAccent7" refType="h" fact="0.2465"/>
                  <dgm:constr type="w" for="ch" forName="ParentAccent7" refType="w" fact="0.0287"/>
                  <dgm:constr type="h" for="ch" forName="ParentAccent7" refType="h" fact="0.0988"/>
                  <dgm:constr type="l" for="ch" forName="ParentAccent8" refType="w" fact="0.9245"/>
                  <dgm:constr type="t" for="ch" forName="ParentAccent8" refType="h" fact="0.6562"/>
                  <dgm:constr type="w" for="ch" forName="ParentAccent8" refType="w" fact="0.0287"/>
                  <dgm:constr type="h" for="ch" forName="ParentAccent8" refType="h" fact="0.0988"/>
                  <dgm:constr type="l" for="ch" forName="ParentAccent9" refType="w" fact="0.9501"/>
                  <dgm:constr type="t" for="ch" forName="ParentAccent9" refType="h" fact="0.3353"/>
                  <dgm:constr type="w" for="ch" forName="ParentAccent9" refType="w" fact="0.0287"/>
                  <dgm:constr type="h" for="ch" forName="ParentAccent9" refType="h" fact="0.0988"/>
                  <dgm:constr type="l" for="ch" forName="ParentAccent10" refType="w" fact="0.9518"/>
                  <dgm:constr type="t" for="ch" forName="ParentAccent10" refType="h" fact="0.5679"/>
                  <dgm:constr type="w" for="ch" forName="ParentAccent10" refType="w" fact="0.0287"/>
                  <dgm:constr type="h" for="ch" forName="ParentAccent10" refType="h" fact="0.0988"/>
                  <dgm:constr type="l" for="ch" forName="Child1" refType="w" fact="0"/>
                  <dgm:constr type="t" for="ch" forName="Child1" refType="h" fact="0.1978"/>
                  <dgm:constr type="w" for="ch" forName="Child1" refType="w" fact="0.2544"/>
                  <dgm:constr type="h" for="ch" forName="Child1" refType="h" fact="0.2541"/>
                  <dgm:constr type="l" for="ch" forName="Parent" refType="w" fact="0.3653"/>
                  <dgm:constr type="t" for="ch" forName="Parent" refType="h" fact="0"/>
                  <dgm:constr type="w" for="ch" forName="Parent" refType="w" fact="0.2906"/>
                  <dgm:constr type="h" for="ch" forName="Parent" refType="h"/>
                </dgm:constrLst>
              </dgm:if>
              <dgm:if name="Name9" axis="ch" ptType="node" func="cnt" op="equ" val="2">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1" refType="w" fact="0.3436"/>
                  <dgm:constr type="t" for="ch" forName="Child2Accent1" refType="h" fact="0.8153"/>
                  <dgm:constr type="w" for="ch" forName="Child2Accent1" refType="w" fact="0.0574"/>
                  <dgm:constr type="h" for="ch" forName="Child2Accent1" refType="h" fact="0.1217"/>
                  <dgm:constr type="l" for="ch" forName="Child2Accent2" refType="w" fact="0.3068"/>
                  <dgm:constr type="t" for="ch" forName="Child2Accent2" refType="h" fact="0.9392"/>
                  <dgm:constr type="w" for="ch" forName="Child2Accent2" refType="w" fact="0.0287"/>
                  <dgm:constr type="h" for="ch" forName="Child2Accent2" refType="h" fact="0.0608"/>
                  <dgm:constr type="l" for="ch" forName="Child2Accent3" refType="w" fact="0.2455"/>
                  <dgm:constr type="t" for="ch" forName="Child2Accent3" refType="h" fact="0.9392"/>
                  <dgm:constr type="w" for="ch" forName="Child2Accent3" refType="w" fact="0.0287"/>
                  <dgm:constr type="h" for="ch" forName="Child2Accent3" refType="h" fact="0.0608"/>
                  <dgm:constr type="l" for="ch" forName="Child2Accent4" refType="w" fact="0.1842"/>
                  <dgm:constr type="t" for="ch" forName="Child2Accent4" refType="h" fact="0.9392"/>
                  <dgm:constr type="w" for="ch" forName="Child2Accent4" refType="w" fact="0.0287"/>
                  <dgm:constr type="h" for="ch" forName="Child2Accent4" refType="h" fact="0.0608"/>
                  <dgm:constr type="l" for="ch" forName="Child2Accent5" refType="w" fact="0.1229"/>
                  <dgm:constr type="t" for="ch" forName="Child2Accent5" refType="h" fact="0.9392"/>
                  <dgm:constr type="w" for="ch" forName="Child2Accent5" refType="w" fact="0.0287"/>
                  <dgm:constr type="h" for="ch" forName="Child2Accent5" refType="h" fact="0.0608"/>
                  <dgm:constr type="l" for="ch" forName="Child2Accent6" refType="w" fact="0.0615"/>
                  <dgm:constr type="t" for="ch" forName="Child2Accent6" refType="h" fact="0.9392"/>
                  <dgm:constr type="w" for="ch" forName="Child2Accent6" refType="w" fact="0.0287"/>
                  <dgm:constr type="h" for="ch" forName="Child2Accent6" refType="h" fact="0.0608"/>
                  <dgm:constr type="l" for="ch" forName="Child2Accent7" refType="w" fact="0.0002"/>
                  <dgm:constr type="t" for="ch" forName="Child2Accent7" refType="h" fact="0.9392"/>
                  <dgm:constr type="w" for="ch" forName="Child2Accent7" refType="w" fact="0.0287"/>
                  <dgm:constr type="h" for="ch" forName="Child2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2" refType="w" fact="0"/>
                  <dgm:constr type="t" for="ch" forName="Child2" refType="h" fact="0.7822"/>
                  <dgm:constr type="w" for="ch" forName="Child2" refType="w" fact="0.336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0" axis="ch" ptType="node" func="cnt" op="equ" val="3">
                <dgm:alg type="composite">
                  <dgm:param type="ar" val="2.1185"/>
                </dgm:alg>
                <dgm:constrLst>
                  <dgm:constr type="l" for="ch" forName="Child1Accent1" refType="w" fact="0.3436"/>
                  <dgm:constr type="t" for="ch" forName="Child1Accent1" refType="h" fact="0.2211"/>
                  <dgm:constr type="w" for="ch" forName="Child1Accent1" refType="w" fact="0.0574"/>
                  <dgm:constr type="h" for="ch" forName="Child1Accent1" refType="h" fact="0.1217"/>
                  <dgm:constr type="l" for="ch" forName="Child1Accent2" refType="w" fact="0.3068"/>
                  <dgm:constr type="t" for="ch" forName="Child1Accent2" refType="h" fact="0.1569"/>
                  <dgm:constr type="w" for="ch" forName="Child1Accent2" refType="w" fact="0.0287"/>
                  <dgm:constr type="h" for="ch" forName="Child1Accent2" refType="h" fact="0.0608"/>
                  <dgm:constr type="l" for="ch" forName="Child1Accent3" refType="w" fact="0.2455"/>
                  <dgm:constr type="t" for="ch" forName="Child1Accent3" refType="h" fact="0.1569"/>
                  <dgm:constr type="w" for="ch" forName="Child1Accent3" refType="w" fact="0.0287"/>
                  <dgm:constr type="h" for="ch" forName="Child1Accent3" refType="h" fact="0.0608"/>
                  <dgm:constr type="l" for="ch" forName="Child1Accent4" refType="w" fact="0.1842"/>
                  <dgm:constr type="t" for="ch" forName="Child1Accent4" refType="h" fact="0.1569"/>
                  <dgm:constr type="w" for="ch" forName="Child1Accent4" refType="w" fact="0.0287"/>
                  <dgm:constr type="h" for="ch" forName="Child1Accent4" refType="h" fact="0.0608"/>
                  <dgm:constr type="l" for="ch" forName="Child1Accent5" refType="w" fact="0.1229"/>
                  <dgm:constr type="t" for="ch" forName="Child1Accent5" refType="h" fact="0.1569"/>
                  <dgm:constr type="w" for="ch" forName="Child1Accent5" refType="w" fact="0.0287"/>
                  <dgm:constr type="h" for="ch" forName="Child1Accent5" refType="h" fact="0.0608"/>
                  <dgm:constr type="l" for="ch" forName="Child2Accent1" refType="w" fact="0.284"/>
                  <dgm:constr type="t" for="ch" forName="Child2Accent1" refType="h" fact="0.5207"/>
                  <dgm:constr type="w" for="ch" forName="Child2Accent1" refType="w" fact="0.0574"/>
                  <dgm:constr type="h" for="ch" forName="Child2Accent1" refType="h" fact="0.1217"/>
                  <dgm:constr type="l" for="ch" forName="Child2Accent2" refType="w" fact="0.2272"/>
                  <dgm:constr type="t" for="ch" forName="Child2Accent2" refType="h" fact="0.5511"/>
                  <dgm:constr type="w" for="ch" forName="Child2Accent2" refType="w" fact="0.0287"/>
                  <dgm:constr type="h" for="ch" forName="Child2Accent2" refType="h" fact="0.0608"/>
                  <dgm:constr type="l" for="ch" forName="Child2Accent3" refType="w" fact="0.1705"/>
                  <dgm:constr type="t" for="ch" forName="Child2Accent3" refType="h" fact="0.5511"/>
                  <dgm:constr type="w" for="ch" forName="Child2Accent3" refType="w" fact="0.0287"/>
                  <dgm:constr type="h" for="ch" forName="Child2Accent3" refType="h" fact="0.0608"/>
                  <dgm:constr type="l" for="ch" forName="Child2Accent4" refType="w" fact="0.1137"/>
                  <dgm:constr type="t" for="ch" forName="Child2Accent4" refType="h" fact="0.5511"/>
                  <dgm:constr type="w" for="ch" forName="Child2Accent4" refType="w" fact="0.0287"/>
                  <dgm:constr type="h" for="ch" forName="Child2Accent4" refType="h" fact="0.0608"/>
                  <dgm:constr type="l" for="ch" forName="Child1Accent6" refType="w" fact="0.0615"/>
                  <dgm:constr type="t" for="ch" forName="Child1Accent6" refType="h" fact="0.1569"/>
                  <dgm:constr type="w" for="ch" forName="Child1Accent6" refType="w" fact="0.0287"/>
                  <dgm:constr type="h" for="ch" forName="Child1Accent6" refType="h" fact="0.0608"/>
                  <dgm:constr type="l" for="ch" forName="Child2Accent5" refType="w" fact="0.057"/>
                  <dgm:constr type="t" for="ch" forName="Child2Accent5" refType="h" fact="0.5511"/>
                  <dgm:constr type="w" for="ch" forName="Child2Accent5" refType="w" fact="0.0287"/>
                  <dgm:constr type="h" for="ch" forName="Child2Accent5" refType="h" fact="0.0608"/>
                  <dgm:constr type="l" for="ch" forName="Child1Accent7" refType="w" fact="0.0002"/>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l" for="ch" forName="Child2Accent6" refType="w" fact="0.0002"/>
                  <dgm:constr type="t" for="ch" forName="Child2Accent6" refType="h" fact="0.5511"/>
                  <dgm:constr type="w" for="ch" forName="Child2Accent6" refType="w" fact="0.0287"/>
                  <dgm:constr type="h" for="ch" forName="Child2Accent6" refType="h" fact="0.0608"/>
                  <dgm:constr type="l" for="ch" forName="Child2Accent7" refType="w" fact="0"/>
                  <dgm:constr type="t" for="ch" forName="Child2Accent7" refType="h" fact="0"/>
                  <dgm:constr type="w" for="ch" forName="Child2Accent7" refType="w" fact="0"/>
                  <dgm:constr type="h" for="ch" forName="Child2Accent7" refType="h" fact="0"/>
                  <dgm:constr type="l" for="ch" forName="Child3Accent1" refType="w" fact="0.3436"/>
                  <dgm:constr type="t" for="ch" forName="Child3Accent1" refType="h" fact="0.8153"/>
                  <dgm:constr type="w" for="ch" forName="Child3Accent1" refType="w" fact="0.0574"/>
                  <dgm:constr type="h" for="ch" forName="Child3Accent1" refType="h" fact="0.1217"/>
                  <dgm:constr type="l" for="ch" forName="Child3Accent2" refType="w" fact="0.3068"/>
                  <dgm:constr type="t" for="ch" forName="Child3Accent2" refType="h" fact="0.9392"/>
                  <dgm:constr type="w" for="ch" forName="Child3Accent2" refType="w" fact="0.0287"/>
                  <dgm:constr type="h" for="ch" forName="Child3Accent2" refType="h" fact="0.0608"/>
                  <dgm:constr type="l" for="ch" forName="Child3Accent3" refType="w" fact="0.2455"/>
                  <dgm:constr type="t" for="ch" forName="Child3Accent3" refType="h" fact="0.9392"/>
                  <dgm:constr type="w" for="ch" forName="Child3Accent3" refType="w" fact="0.0287"/>
                  <dgm:constr type="h" for="ch" forName="Child3Accent3" refType="h" fact="0.0608"/>
                  <dgm:constr type="l" for="ch" forName="Child3Accent4" refType="w" fact="0.1842"/>
                  <dgm:constr type="t" for="ch" forName="Child3Accent4" refType="h" fact="0.9392"/>
                  <dgm:constr type="w" for="ch" forName="Child3Accent4" refType="w" fact="0.0287"/>
                  <dgm:constr type="h" for="ch" forName="Child3Accent4" refType="h" fact="0.0608"/>
                  <dgm:constr type="l" for="ch" forName="Child3Accent5" refType="w" fact="0.1229"/>
                  <dgm:constr type="t" for="ch" forName="Child3Accent5" refType="h" fact="0.9392"/>
                  <dgm:constr type="w" for="ch" forName="Child3Accent5" refType="w" fact="0.0287"/>
                  <dgm:constr type="h" for="ch" forName="Child3Accent5" refType="h" fact="0.0608"/>
                  <dgm:constr type="l" for="ch" forName="Child3Accent6" refType="w" fact="0.0615"/>
                  <dgm:constr type="t" for="ch" forName="Child3Accent6" refType="h" fact="0.9392"/>
                  <dgm:constr type="w" for="ch" forName="Child3Accent6" refType="w" fact="0.0287"/>
                  <dgm:constr type="h" for="ch" forName="Child3Accent6" refType="h" fact="0.0608"/>
                  <dgm:constr type="l" for="ch" forName="Child3Accent7" refType="w" fact="0.0002"/>
                  <dgm:constr type="t" for="ch" forName="Child3Accent7" refType="h" fact="0.9392"/>
                  <dgm:constr type="w" for="ch" forName="Child3Accent7" refType="w" fact="0.0287"/>
                  <dgm:constr type="h" for="ch" forName="Child3Accent7" refType="h" fact="0.0608"/>
                  <dgm:constr type="l" for="ch" forName="ParentAccent1" refType="w" fact="0.9713"/>
                  <dgm:constr type="t" for="ch" forName="ParentAccent1" refType="h" fact="0.5511"/>
                  <dgm:constr type="w" for="ch" forName="ParentAccent1" refType="w" fact="0.0287"/>
                  <dgm:constr type="h" for="ch" forName="ParentAccent1" refType="h" fact="0.0608"/>
                  <dgm:constr type="l" for="ch" forName="ParentAccent2" refType="w" fact="0.9187"/>
                  <dgm:constr type="t" for="ch" forName="ParentAccent2" refType="h" fact="0.5511"/>
                  <dgm:constr type="w" for="ch" forName="ParentAccent2" refType="w" fact="0.0287"/>
                  <dgm:constr type="h" for="ch" forName="ParentAccent2" refType="h" fact="0.0608"/>
                  <dgm:constr type="l" for="ch" forName="ParentAccent3" refType="w" fact="0.8661"/>
                  <dgm:constr type="t" for="ch" forName="ParentAccent3" refType="h" fact="0.5511"/>
                  <dgm:constr type="w" for="ch" forName="ParentAccent3" refType="w" fact="0.0287"/>
                  <dgm:constr type="h" for="ch" forName="ParentAccent3" refType="h" fact="0.0608"/>
                  <dgm:constr type="l" for="ch" forName="ParentAccent4" refType="w" fact="0.8136"/>
                  <dgm:constr type="t" for="ch" forName="ParentAccent4" refType="h" fact="0.5511"/>
                  <dgm:constr type="w" for="ch" forName="ParentAccent4" refType="w" fact="0.0287"/>
                  <dgm:constr type="h" for="ch" forName="ParentAccent4" refType="h" fact="0.0608"/>
                  <dgm:constr type="l" for="ch" forName="ParentAccent5" refType="w" fact="0.761"/>
                  <dgm:constr type="t" for="ch" forName="ParentAccent5" refType="h" fact="0.5511"/>
                  <dgm:constr type="w" for="ch" forName="ParentAccent5" refType="w" fact="0.0287"/>
                  <dgm:constr type="h" for="ch" forName="ParentAccent5" refType="h" fact="0.0608"/>
                  <dgm:constr type="l" for="ch" forName="ParentAccent6" refType="w" fact="0.6797"/>
                  <dgm:constr type="t" for="ch" forName="ParentAccent6" refType="h" fact="0.5207"/>
                  <dgm:constr type="w" for="ch" forName="ParentAccent6" refType="w" fact="0.0574"/>
                  <dgm:constr type="h" for="ch" forName="ParentAccent6" refType="h" fact="0.1217"/>
                  <dgm:constr type="l" for="ch" forName="ParentAccent7" refType="w" fact="0.9245"/>
                  <dgm:constr type="t" for="ch" forName="ParentAccent7" refType="h" fact="0.4255"/>
                  <dgm:constr type="w" for="ch" forName="ParentAccent7" refType="w" fact="0.0287"/>
                  <dgm:constr type="h" for="ch" forName="ParentAccent7" refType="h" fact="0.0608"/>
                  <dgm:constr type="l" for="ch" forName="ParentAccent8" refType="w" fact="0.9245"/>
                  <dgm:constr type="t" for="ch" forName="ParentAccent8" refType="h" fact="0.6776"/>
                  <dgm:constr type="w" for="ch" forName="ParentAccent8" refType="w" fact="0.0287"/>
                  <dgm:constr type="h" for="ch" forName="ParentAccent8" refType="h" fact="0.0608"/>
                  <dgm:constr type="l" for="ch" forName="ParentAccent9" refType="w" fact="0.9501"/>
                  <dgm:constr type="t" for="ch" forName="ParentAccent9" refType="h" fact="0.4801"/>
                  <dgm:constr type="w" for="ch" forName="ParentAccent9" refType="w" fact="0.0287"/>
                  <dgm:constr type="h" for="ch" forName="ParentAccent9" refType="h" fact="0.0608"/>
                  <dgm:constr type="l" for="ch" forName="ParentAccent10" refType="w" fact="0.9518"/>
                  <dgm:constr type="t" for="ch" forName="ParentAccent10" refType="h" fact="0.6233"/>
                  <dgm:constr type="w" for="ch" forName="ParentAccent10" refType="w" fact="0.0287"/>
                  <dgm:constr type="h" for="ch" forName="ParentAccent10" refType="h" fact="0.0608"/>
                  <dgm:constr type="l" for="ch" forName="Child3" refType="w" fact="0"/>
                  <dgm:constr type="t" for="ch" forName="Child3" refType="h" fact="0.7822"/>
                  <dgm:constr type="w" for="ch" forName="Child3" refType="w" fact="0.3364"/>
                  <dgm:constr type="h" for="ch" forName="Child3" refType="h" fact="0.1564"/>
                  <dgm:constr type="l" for="ch" forName="Child2" refType="w" fact="0"/>
                  <dgm:constr type="t" for="ch" forName="Child2" refType="h" fact="0.3955"/>
                  <dgm:constr type="w" for="ch" forName="Child2" refType="w" fact="0.2544"/>
                  <dgm:constr type="h" for="ch" forName="Child2" refType="h" fact="0.1564"/>
                  <dgm:constr type="l" for="ch" forName="Child1" refType="w" fact="0"/>
                  <dgm:constr type="t" for="ch" forName="Child1" refType="h" fact="0"/>
                  <dgm:constr type="w" for="ch" forName="Child1" refType="w" fact="0.3364"/>
                  <dgm:constr type="h" for="ch" forName="Child1" refType="h" fact="0.1564"/>
                  <dgm:constr type="l" for="ch" forName="Parent" refType="w" fact="0.3653"/>
                  <dgm:constr type="t" for="ch" forName="Parent" refType="h" fact="0.2737"/>
                  <dgm:constr type="w" for="ch" forName="Parent" refType="w" fact="0.2906"/>
                  <dgm:constr type="h" for="ch" forName="Parent" refType="h" fact="0.6157"/>
                </dgm:constrLst>
              </dgm:if>
              <dgm:if name="Name11" axis="ch" ptType="node" func="cnt" op="equ" val="4">
                <dgm:alg type="composite">
                  <dgm:param type="ar" val="1.8304"/>
                </dgm:alg>
                <dgm:constrLst>
                  <dgm:constr type="l" for="ch" forName="Parent" refType="w" fact="0.3771"/>
                  <dgm:constr type="t" for="ch" forName="Parent" refType="h" fact="0.2946"/>
                  <dgm:constr type="w" for="ch" forName="Parent" refType="w" fact="0.2862"/>
                  <dgm:constr type="h" for="ch" forName="Parent" refType="h" fact="0.5239"/>
                  <dgm:constr type="l" for="ch" forName="Child1Accent1" refType="w" fact="0.3904"/>
                  <dgm:constr type="t" for="ch" forName="Child1Accent1" refType="h" fact="0.2104"/>
                  <dgm:constr type="w" for="ch" forName="Child1Accent1" refType="w" fact="0.0566"/>
                  <dgm:constr type="h" for="ch" forName="Child1Accent1" refType="h" fact="0.1035"/>
                  <dgm:constr type="l" for="ch" forName="Child1Accent3" refType="w" fact="0.3001"/>
                  <dgm:constr type="t" for="ch" forName="Child1Accent3" refType="h" fact="0.128"/>
                  <dgm:constr type="w" for="ch" forName="Child1Accent3" refType="w" fact="0.0283"/>
                  <dgm:constr type="h" for="ch" forName="Child1Accent3" refType="h" fact="0.0518"/>
                  <dgm:constr type="l" for="ch" forName="Child1Accent4" refType="w" fact="0.2418"/>
                  <dgm:constr type="t" for="ch" forName="Child1Accent4" refType="h" fact="0.128"/>
                  <dgm:constr type="w" for="ch" forName="Child1Accent4" refType="w" fact="0.0283"/>
                  <dgm:constr type="h" for="ch" forName="Child1Accent4" refType="h" fact="0.0518"/>
                  <dgm:constr type="l" for="ch" forName="Child1Accent5" refType="w" fact="0.1835"/>
                  <dgm:constr type="t" for="ch" forName="Child1Accent5" refType="h" fact="0.128"/>
                  <dgm:constr type="w" for="ch" forName="Child1Accent5" refType="w" fact="0.0283"/>
                  <dgm:constr type="h" for="ch" forName="Child1Accent5" refType="h" fact="0.0518"/>
                  <dgm:constr type="l" for="ch" forName="Child1Accent6" refType="w" fact="0.1252"/>
                  <dgm:constr type="t" for="ch" forName="Child1Accent6" refType="h" fact="0.128"/>
                  <dgm:constr type="w" for="ch" forName="Child1Accent6" refType="w" fact="0.0283"/>
                  <dgm:constr type="h" for="ch" forName="Child1Accent6" refType="h" fact="0.0518"/>
                  <dgm:constr type="l" for="ch" forName="Child3Accent1" refType="w" fact="0.3158"/>
                  <dgm:constr type="t" for="ch" forName="Child3Accent1" refType="h" fact="0.6212"/>
                  <dgm:constr type="w" for="ch" forName="Child3Accent1" refType="w" fact="0.0566"/>
                  <dgm:constr type="h" for="ch" forName="Child3Accent1" refType="h" fact="0.1035"/>
                  <dgm:constr type="l" for="ch" forName="Child3Accent2" refType="w" fact="0.2689"/>
                  <dgm:constr type="t" for="ch" forName="Child3Accent2" refType="h" fact="0.6828"/>
                  <dgm:constr type="w" for="ch" forName="Child3Accent2" refType="w" fact="0.0283"/>
                  <dgm:constr type="h" for="ch" forName="Child3Accent2" refType="h" fact="0.0518"/>
                  <dgm:constr type="l" for="ch" forName="Child3Accent4" refType="w" fact="0.1614"/>
                  <dgm:constr type="t" for="ch" forName="Child3Accent4" refType="h" fact="0.6828"/>
                  <dgm:constr type="w" for="ch" forName="Child3Accent4" refType="w" fact="0.0283"/>
                  <dgm:constr type="h" for="ch" forName="Child3Accent4" refType="h" fact="0.0518"/>
                  <dgm:constr type="l" for="ch" forName="Child3Accent5" refType="w" fact="0.1077"/>
                  <dgm:constr type="t" for="ch" forName="Child3Accent5" refType="h" fact="0.6828"/>
                  <dgm:constr type="w" for="ch" forName="Child3Accent5" refType="w" fact="0.0283"/>
                  <dgm:constr type="h" for="ch" forName="Child3Accent5" refType="h" fact="0.0518"/>
                  <dgm:constr type="l" for="ch" forName="Child1Accent7" refType="w" fact="0.0668"/>
                  <dgm:constr type="t" for="ch" forName="Child1Accent7" refType="h" fact="0.128"/>
                  <dgm:constr type="w" for="ch" forName="Child1Accent7" refType="w" fact="0.0283"/>
                  <dgm:constr type="h" for="ch" forName="Child1Accent7" refType="h" fact="0.0518"/>
                  <dgm:constr type="l" for="ch" forName="Child3Accent6" refType="w" fact="0.0539"/>
                  <dgm:constr type="t" for="ch" forName="Child3Accent6" refType="h" fact="0.6828"/>
                  <dgm:constr type="w" for="ch" forName="Child3Accent6" refType="w" fact="0.0283"/>
                  <dgm:constr type="h" for="ch" forName="Child3Accent6" refType="h" fact="0.0518"/>
                  <dgm:constr type="l" for="ch" forName="Child1Accent8" refType="w" fact="0.0085"/>
                  <dgm:constr type="t" for="ch" forName="Child1Accent8" refType="h" fact="0.128"/>
                  <dgm:constr type="w" for="ch" forName="Child1Accent8" refType="w" fact="0.0283"/>
                  <dgm:constr type="h" for="ch" forName="Child1Accent8" refType="h" fact="0.0518"/>
                  <dgm:constr type="l" for="ch" forName="Child1Accent9" refType="w" fact="0"/>
                  <dgm:constr type="t" for="ch" forName="Child1Accent9" refType="h" fact="0"/>
                  <dgm:constr type="w" for="ch" forName="Child1Accent9" refType="w" fact="0"/>
                  <dgm:constr type="h" for="ch" forName="Child1Accent9" refType="h" fact="0"/>
                  <dgm:constr type="l" for="ch" forName="Child3Accent7" refType="w" fact="0.0002"/>
                  <dgm:constr type="t" for="ch" forName="Child3Accent7" refType="h" fact="0.6828"/>
                  <dgm:constr type="w" for="ch" forName="Child3Accent7" refType="w" fact="0.0283"/>
                  <dgm:constr type="h" for="ch" forName="Child3Accent7" refType="h" fact="0.0518"/>
                  <dgm:constr type="l" for="ch" forName="Child4Accent1" refType="w" fact="0.3904"/>
                  <dgm:constr type="t" for="ch" forName="Child4Accent1" refType="h" fact="0.8"/>
                  <dgm:constr type="w" for="ch" forName="Child4Accent1" refType="w" fact="0.0566"/>
                  <dgm:constr type="h" for="ch" forName="Child4Accent1" refType="h" fact="0.1035"/>
                  <dgm:constr type="l" for="ch" forName="Child4Accent3" refType="w" fact="0.2998"/>
                  <dgm:constr type="t" for="ch" forName="Child4Accent3" refType="h" fact="0.9482"/>
                  <dgm:constr type="w" for="ch" forName="Child4Accent3" refType="w" fact="0.0283"/>
                  <dgm:constr type="h" for="ch" forName="Child4Accent3" refType="h" fact="0.0518"/>
                  <dgm:constr type="l" for="ch" forName="Child4Accent4" refType="w" fact="0.2415"/>
                  <dgm:constr type="t" for="ch" forName="Child4Accent4" refType="h" fact="0.9482"/>
                  <dgm:constr type="w" for="ch" forName="Child4Accent4" refType="w" fact="0.0283"/>
                  <dgm:constr type="h" for="ch" forName="Child4Accent4" refType="h" fact="0.0518"/>
                  <dgm:constr type="l" for="ch" forName="Child4Accent5" refType="w" fact="0.1833"/>
                  <dgm:constr type="t" for="ch" forName="Child4Accent5" refType="h" fact="0.9482"/>
                  <dgm:constr type="w" for="ch" forName="Child4Accent5" refType="w" fact="0.0283"/>
                  <dgm:constr type="h" for="ch" forName="Child4Accent5" refType="h" fact="0.0518"/>
                  <dgm:constr type="l" for="ch" forName="Child4Accent6" refType="w" fact="0.1251"/>
                  <dgm:constr type="t" for="ch" forName="Child4Accent6" refType="h" fact="0.9482"/>
                  <dgm:constr type="w" for="ch" forName="Child4Accent6" refType="w" fact="0.0283"/>
                  <dgm:constr type="h" for="ch" forName="Child4Accent6" refType="h" fact="0.0518"/>
                  <dgm:constr type="l" for="ch" forName="Child4Accent7" refType="w" fact="0.0668"/>
                  <dgm:constr type="t" for="ch" forName="Child4Accent7" refType="h" fact="0.9482"/>
                  <dgm:constr type="w" for="ch" forName="Child4Accent7" refType="w" fact="0.0283"/>
                  <dgm:constr type="h" for="ch" forName="Child4Accent7" refType="h" fact="0.0518"/>
                  <dgm:constr type="l" for="ch" forName="Child4Accent8" refType="w" fact="0.0086"/>
                  <dgm:constr type="t" for="ch" forName="Child4Accent8" refType="h" fact="0.9482"/>
                  <dgm:constr type="w" for="ch" forName="Child4Accent8" refType="w" fact="0.0283"/>
                  <dgm:constr type="h" for="ch" forName="Child4Accent8" refType="h" fact="0.0518"/>
                  <dgm:constr type="l" for="ch" forName="Child2Accent1" refType="w" fact="0.3158"/>
                  <dgm:constr type="t" for="ch" forName="Child2Accent1" refType="h" fact="0.3725"/>
                  <dgm:constr type="w" for="ch" forName="Child2Accent1" refType="w" fact="0.0566"/>
                  <dgm:constr type="h" for="ch" forName="Child2Accent1" refType="h" fact="0.1035"/>
                  <dgm:constr type="l" for="ch" forName="Child4Accent2" refType="w" fact="0.358"/>
                  <dgm:constr type="t" for="ch" forName="Child4Accent2" refType="h" fact="0.8993"/>
                  <dgm:constr type="w" for="ch" forName="Child4Accent2" refType="w" fact="0.0283"/>
                  <dgm:constr type="h" for="ch" forName="Child4Accent2" refType="h" fact="0.0518"/>
                  <dgm:constr type="l" for="ch" forName="Child1Accent2" refType="w" fact="0.3585"/>
                  <dgm:constr type="t" for="ch" forName="Child1Accent2" refType="h" fact="0.162"/>
                  <dgm:constr type="w" for="ch" forName="Child1Accent2" refType="w" fact="0.0283"/>
                  <dgm:constr type="h" for="ch" forName="Child1Accent2" refType="h" fact="0.0518"/>
                  <dgm:constr type="l" for="ch" forName="Child3Accent3" refType="w" fact="0.2151"/>
                  <dgm:constr type="t" for="ch" forName="Child3Accent3" refType="h" fact="0.6828"/>
                  <dgm:constr type="w" for="ch" forName="Child3Accent3" refType="w" fact="0.0283"/>
                  <dgm:constr type="h" for="ch" forName="Child3Accent3" refType="h" fact="0.0518"/>
                  <dgm:constr type="l" for="ch" forName="Child2Accent2" refType="w" fact="0.2689"/>
                  <dgm:constr type="t" for="ch" forName="Child2Accent2" refType="h" fact="0.3937"/>
                  <dgm:constr type="w" for="ch" forName="Child2Accent2" refType="w" fact="0.0283"/>
                  <dgm:constr type="h" for="ch" forName="Child2Accent2" refType="h" fact="0.0518"/>
                  <dgm:constr type="l" for="ch" forName="Child2Accent4" refType="w" fact="0.1614"/>
                  <dgm:constr type="t" for="ch" forName="Child2Accent4" refType="h" fact="0.3937"/>
                  <dgm:constr type="w" for="ch" forName="Child2Accent4" refType="w" fact="0.0283"/>
                  <dgm:constr type="h" for="ch" forName="Child2Accent4" refType="h" fact="0.0518"/>
                  <dgm:constr type="l" for="ch" forName="Child2Accent5" refType="w" fact="0.1077"/>
                  <dgm:constr type="t" for="ch" forName="Child2Accent5" refType="h" fact="0.3937"/>
                  <dgm:constr type="w" for="ch" forName="Child2Accent5" refType="w" fact="0.0283"/>
                  <dgm:constr type="h" for="ch" forName="Child2Accent5" refType="h" fact="0.0518"/>
                  <dgm:constr type="l" for="ch" forName="Child2Accent6" refType="w" fact="0.0539"/>
                  <dgm:constr type="t" for="ch" forName="Child2Accent6" refType="h" fact="0.3937"/>
                  <dgm:constr type="w" for="ch" forName="Child2Accent6" refType="w" fact="0.0283"/>
                  <dgm:constr type="h" for="ch" forName="Child2Accent6" refType="h" fact="0.0518"/>
                  <dgm:constr type="l" for="ch" forName="Child2Accent7" refType="w" fact="0.0002"/>
                  <dgm:constr type="t" for="ch" forName="Child2Accent7" refType="h" fact="0.3937"/>
                  <dgm:constr type="w" for="ch" forName="Child2Accent7" refType="w" fact="0.0283"/>
                  <dgm:constr type="h" for="ch" forName="Child2Accent7" refType="h" fact="0.0518"/>
                  <dgm:constr type="l" for="ch" forName="Child2Accent3" refType="w" fact="0.2151"/>
                  <dgm:constr type="t" for="ch" forName="Child2Accent3" refType="h" fact="0.3937"/>
                  <dgm:constr type="w" for="ch" forName="Child2Accent3" refType="w" fact="0.0283"/>
                  <dgm:constr type="h" for="ch" forName="Child2Accent3" refType="h" fact="0.0518"/>
                  <dgm:constr type="l" for="ch" forName="ParentAccent1" refType="w" fact="0.9717"/>
                  <dgm:constr type="t" for="ch" forName="ParentAccent1" refType="h" fact="0.5316"/>
                  <dgm:constr type="w" for="ch" forName="ParentAccent1" refType="w" fact="0.0283"/>
                  <dgm:constr type="h" for="ch" forName="ParentAccent1" refType="h" fact="0.0518"/>
                  <dgm:constr type="l" for="ch" forName="ParentAccent2" refType="w" fact="0.9199"/>
                  <dgm:constr type="t" for="ch" forName="ParentAccent2" refType="h" fact="0.5316"/>
                  <dgm:constr type="w" for="ch" forName="ParentAccent2" refType="w" fact="0.0283"/>
                  <dgm:constr type="h" for="ch" forName="ParentAccent2" refType="h" fact="0.0518"/>
                  <dgm:constr type="l" for="ch" forName="ParentAccent3" refType="w" fact="0.8682"/>
                  <dgm:constr type="t" for="ch" forName="ParentAccent3" refType="h" fact="0.5316"/>
                  <dgm:constr type="w" for="ch" forName="ParentAccent3" refType="w" fact="0.0283"/>
                  <dgm:constr type="h" for="ch" forName="ParentAccent3" refType="h" fact="0.0518"/>
                  <dgm:constr type="l" for="ch" forName="ParentAccent4" refType="w" fact="0.8164"/>
                  <dgm:constr type="t" for="ch" forName="ParentAccent4" refType="h" fact="0.5316"/>
                  <dgm:constr type="w" for="ch" forName="ParentAccent4" refType="w" fact="0.0283"/>
                  <dgm:constr type="h" for="ch" forName="ParentAccent4" refType="h" fact="0.0518"/>
                  <dgm:constr type="l" for="ch" forName="ParentAccent5" refType="w" fact="0.7646"/>
                  <dgm:constr type="t" for="ch" forName="ParentAccent5" refType="h" fact="0.5316"/>
                  <dgm:constr type="w" for="ch" forName="ParentAccent5" refType="w" fact="0.0283"/>
                  <dgm:constr type="h" for="ch" forName="ParentAccent5" refType="h" fact="0.0518"/>
                  <dgm:constr type="l" for="ch" forName="ParentAccent6" refType="w" fact="0.6846"/>
                  <dgm:constr type="t" for="ch" forName="ParentAccent6" refType="h" fact="0.5057"/>
                  <dgm:constr type="w" for="ch" forName="ParentAccent6" refType="w" fact="0.0566"/>
                  <dgm:constr type="h" for="ch" forName="ParentAccent6" refType="h" fact="0.1035"/>
                  <dgm:constr type="l" for="ch" forName="ParentAccent7" refType="w" fact="0.9256"/>
                  <dgm:constr type="t" for="ch" forName="ParentAccent7" refType="h" fact="0.4247"/>
                  <dgm:constr type="w" for="ch" forName="ParentAccent7" refType="w" fact="0.0283"/>
                  <dgm:constr type="h" for="ch" forName="ParentAccent7" refType="h" fact="0.0518"/>
                  <dgm:constr type="l" for="ch" forName="ParentAccent8" refType="w" fact="0.9256"/>
                  <dgm:constr type="t" for="ch" forName="ParentAccent8" refType="h" fact="0.6392"/>
                  <dgm:constr type="w" for="ch" forName="ParentAccent8" refType="w" fact="0.0283"/>
                  <dgm:constr type="h" for="ch" forName="ParentAccent8" refType="h" fact="0.0518"/>
                  <dgm:constr type="l" for="ch" forName="ParentAccent9" refType="w" fact="0.9509"/>
                  <dgm:constr type="t" for="ch" forName="ParentAccent9" refType="h" fact="0.4712"/>
                  <dgm:constr type="w" for="ch" forName="ParentAccent9" refType="w" fact="0.0283"/>
                  <dgm:constr type="h" for="ch" forName="ParentAccent9" refType="h" fact="0.0518"/>
                  <dgm:constr type="l" for="ch" forName="ParentAccent10" refType="w" fact="0.9525"/>
                  <dgm:constr type="t" for="ch" forName="ParentAccent10" refType="h" fact="0.593"/>
                  <dgm:constr type="w" for="ch" forName="ParentAccent10" refType="w" fact="0.0283"/>
                  <dgm:constr type="h" for="ch" forName="ParentAccent10" refType="h" fact="0.0518"/>
                  <dgm:constr type="l" for="ch" forName="Child4" refType="w" fact="0.0081"/>
                  <dgm:constr type="t" for="ch" forName="Child4" refType="h" fact="0.8184"/>
                  <dgm:constr type="w" for="ch" forName="Child4" refType="w" fact="0.3192"/>
                  <dgm:constr type="h" for="ch" forName="Child4" refType="h" fact="0.1294"/>
                  <dgm:constr type="l" for="ch" forName="Child3" refType="w" fact="0"/>
                  <dgm:constr type="t" for="ch" forName="Child3" refType="h" fact="0.5547"/>
                  <dgm:constr type="w" for="ch" forName="Child3" refType="w" fact="0.297"/>
                  <dgm:constr type="h" for="ch" forName="Child3" refType="h" fact="0.1294"/>
                  <dgm:constr type="l" for="ch" forName="Child2" refType="w" fact="0"/>
                  <dgm:constr type="t" for="ch" forName="Child2" refType="h" fact="0.2662"/>
                  <dgm:constr type="w" for="ch" forName="Child2" refType="w" fact="0.297"/>
                  <dgm:constr type="h" for="ch" forName="Child2" refType="h" fact="0.1294"/>
                  <dgm:constr type="l" for="ch" forName="Child1" refType="w" fact="0.0081"/>
                  <dgm:constr type="t" for="ch" forName="Child1" refType="h" fact="0"/>
                  <dgm:constr type="w" for="ch" forName="Child1" refType="w" fact="0.3192"/>
                  <dgm:constr type="h" for="ch" forName="Child1" refType="h" fact="0.1294"/>
                </dgm:constrLst>
              </dgm:if>
              <dgm:else name="Name12">
                <dgm:alg type="composite">
                  <dgm:param type="ar" val="1.3278"/>
                </dgm:alg>
                <dgm:constrLst>
                  <dgm:constr type="l" for="ch" forName="Child2Accent1" refType="w" fact="0.3436"/>
                  <dgm:constr type="t" for="ch" forName="Child2Accent1" refType="h" fact="0.3184"/>
                  <dgm:constr type="w" for="ch" forName="Child2Accent1" refType="w" fact="0.0574"/>
                  <dgm:constr type="h" for="ch" forName="Child2Accent1" refType="h" fact="0.0763"/>
                  <dgm:constr type="l" for="ch" forName="Child2Accent2" refType="w" fact="0.3068"/>
                  <dgm:constr type="t" for="ch" forName="Child2Accent2" refType="h" fact="0.2781"/>
                  <dgm:constr type="w" for="ch" forName="Child2Accent2" refType="w" fact="0.0287"/>
                  <dgm:constr type="h" for="ch" forName="Child2Accent2" refType="h" fact="0.0381"/>
                  <dgm:constr type="l" for="ch" forName="Child2Accent3" refType="w" fact="0.2455"/>
                  <dgm:constr type="t" for="ch" forName="Child2Accent3" refType="h" fact="0.2781"/>
                  <dgm:constr type="w" for="ch" forName="Child2Accent3" refType="w" fact="0.0287"/>
                  <dgm:constr type="h" for="ch" forName="Child2Accent3" refType="h" fact="0.0381"/>
                  <dgm:constr type="l" for="ch" forName="Child2Accent4" refType="w" fact="0.1842"/>
                  <dgm:constr type="t" for="ch" forName="Child2Accent4" refType="h" fact="0.2781"/>
                  <dgm:constr type="w" for="ch" forName="Child2Accent4" refType="w" fact="0.0287"/>
                  <dgm:constr type="h" for="ch" forName="Child2Accent4" refType="h" fact="0.0381"/>
                  <dgm:constr type="l" for="ch" forName="Child2Accent5" refType="w" fact="0.1229"/>
                  <dgm:constr type="t" for="ch" forName="Child2Accent5" refType="h" fact="0.2781"/>
                  <dgm:constr type="w" for="ch" forName="Child2Accent5" refType="w" fact="0.0287"/>
                  <dgm:constr type="h" for="ch" forName="Child2Accent5" refType="h" fact="0.0381"/>
                  <dgm:constr type="l" for="ch" forName="Child3Accent1" refType="w" fact="0.284"/>
                  <dgm:constr type="t" for="ch" forName="Child3Accent1" refType="h" fact="0.5061"/>
                  <dgm:constr type="w" for="ch" forName="Child3Accent1" refType="w" fact="0.0574"/>
                  <dgm:constr type="h" for="ch" forName="Child3Accent1" refType="h" fact="0.0763"/>
                  <dgm:constr type="l" for="ch" forName="Child3Accent2" refType="w" fact="0.2272"/>
                  <dgm:constr type="t" for="ch" forName="Child3Accent2" refType="h" fact="0.5252"/>
                  <dgm:constr type="w" for="ch" forName="Child3Accent2" refType="w" fact="0.0287"/>
                  <dgm:constr type="h" for="ch" forName="Child3Accent2" refType="h" fact="0.0381"/>
                  <dgm:constr type="l" for="ch" forName="Child3Accent3" refType="w" fact="0.1705"/>
                  <dgm:constr type="t" for="ch" forName="Child3Accent3" refType="h" fact="0.5252"/>
                  <dgm:constr type="w" for="ch" forName="Child3Accent3" refType="w" fact="0.0287"/>
                  <dgm:constr type="h" for="ch" forName="Child3Accent3" refType="h" fact="0.0381"/>
                  <dgm:constr type="l" for="ch" forName="Child3Accent4" refType="w" fact="0.1137"/>
                  <dgm:constr type="t" for="ch" forName="Child3Accent4" refType="h" fact="0.5252"/>
                  <dgm:constr type="w" for="ch" forName="Child3Accent4" refType="w" fact="0.0287"/>
                  <dgm:constr type="h" for="ch" forName="Child3Accent4" refType="h" fact="0.0381"/>
                  <dgm:constr type="l" for="ch" forName="Child2Accent6" refType="w" fact="0.0615"/>
                  <dgm:constr type="t" for="ch" forName="Child2Accent6" refType="h" fact="0.2781"/>
                  <dgm:constr type="w" for="ch" forName="Child2Accent6" refType="w" fact="0.0287"/>
                  <dgm:constr type="h" for="ch" forName="Child2Accent6" refType="h" fact="0.0381"/>
                  <dgm:constr type="l" for="ch" forName="Child3Accent5" refType="w" fact="0.057"/>
                  <dgm:constr type="t" for="ch" forName="Child3Accent5" refType="h" fact="0.5252"/>
                  <dgm:constr type="w" for="ch" forName="Child3Accent5" refType="w" fact="0.0287"/>
                  <dgm:constr type="h" for="ch" forName="Child3Accent5" refType="h" fact="0.0381"/>
                  <dgm:constr type="l" for="ch" forName="Child2Accent7" refType="w" fact="0.0002"/>
                  <dgm:constr type="t" for="ch" forName="Child2Accent7" refType="h" fact="0.2781"/>
                  <dgm:constr type="w" for="ch" forName="Child2Accent7" refType="w" fact="0.0287"/>
                  <dgm:constr type="h" for="ch" forName="Child2Accent7" refType="h" fact="0.0381"/>
                  <dgm:constr type="l" for="ch" forName="Child3Accent6" refType="w" fact="0.0002"/>
                  <dgm:constr type="t" for="ch" forName="Child3Accent6" refType="h" fact="0.5252"/>
                  <dgm:constr type="w" for="ch" forName="Child3Accent6" refType="w" fact="0.0287"/>
                  <dgm:constr type="h" for="ch" forName="Child3Accent6" refType="h" fact="0.0381"/>
                  <dgm:constr type="l" for="ch" forName="Child3Accent7" refType="w" fact="0"/>
                  <dgm:constr type="t" for="ch" forName="Child3Accent7" refType="h" fact="0"/>
                  <dgm:constr type="w" for="ch" forName="Child3Accent7" refType="w" fact="0"/>
                  <dgm:constr type="h" for="ch" forName="Child3Accent7" refType="h" fact="0"/>
                  <dgm:constr type="l" for="ch" forName="Child4Accent1" refType="w" fact="0.3436"/>
                  <dgm:constr type="t" for="ch" forName="Child4Accent1" refType="h" fact="0.6908"/>
                  <dgm:constr type="w" for="ch" forName="Child4Accent1" refType="w" fact="0.0574"/>
                  <dgm:constr type="h" for="ch" forName="Child4Accent1" refType="h" fact="0.0763"/>
                  <dgm:constr type="l" for="ch" forName="Child4Accent2" refType="w" fact="0.3068"/>
                  <dgm:constr type="t" for="ch" forName="Child4Accent2" refType="h" fact="0.7684"/>
                  <dgm:constr type="w" for="ch" forName="Child4Accent2" refType="w" fact="0.0287"/>
                  <dgm:constr type="h" for="ch" forName="Child4Accent2" refType="h" fact="0.0381"/>
                  <dgm:constr type="l" for="ch" forName="Child4Accent3" refType="w" fact="0.2455"/>
                  <dgm:constr type="t" for="ch" forName="Child4Accent3" refType="h" fact="0.7684"/>
                  <dgm:constr type="w" for="ch" forName="Child4Accent3" refType="w" fact="0.0287"/>
                  <dgm:constr type="h" for="ch" forName="Child4Accent3" refType="h" fact="0.0381"/>
                  <dgm:constr type="l" for="ch" forName="Child4Accent4" refType="w" fact="0.1842"/>
                  <dgm:constr type="t" for="ch" forName="Child4Accent4" refType="h" fact="0.7684"/>
                  <dgm:constr type="w" for="ch" forName="Child4Accent4" refType="w" fact="0.0287"/>
                  <dgm:constr type="h" for="ch" forName="Child4Accent4" refType="h" fact="0.0381"/>
                  <dgm:constr type="l" for="ch" forName="Child4Accent5" refType="w" fact="0.1229"/>
                  <dgm:constr type="t" for="ch" forName="Child4Accent5" refType="h" fact="0.7684"/>
                  <dgm:constr type="w" for="ch" forName="Child4Accent5" refType="w" fact="0.0287"/>
                  <dgm:constr type="h" for="ch" forName="Child4Accent5" refType="h" fact="0.0381"/>
                  <dgm:constr type="l" for="ch" forName="Child4Accent6" refType="w" fact="0.0615"/>
                  <dgm:constr type="t" for="ch" forName="Child4Accent6" refType="h" fact="0.7684"/>
                  <dgm:constr type="w" for="ch" forName="Child4Accent6" refType="w" fact="0.0287"/>
                  <dgm:constr type="h" for="ch" forName="Child4Accent6" refType="h" fact="0.0381"/>
                  <dgm:constr type="l" for="ch" forName="Child4Accent7" refType="w" fact="0.0002"/>
                  <dgm:constr type="t" for="ch" forName="Child4Accent7" refType="h" fact="0.7684"/>
                  <dgm:constr type="w" for="ch" forName="Child4Accent7" refType="w" fact="0.0287"/>
                  <dgm:constr type="h" for="ch" forName="Child4Accent7" refType="h" fact="0.0381"/>
                  <dgm:constr type="l" for="ch" forName="Child4Accent8" refType="w" fact="0"/>
                  <dgm:constr type="t" for="ch" forName="Child4Accent8" refType="h" fact="0"/>
                  <dgm:constr type="w" for="ch" forName="Child4Accent8" refType="w" fact="0"/>
                  <dgm:constr type="h" for="ch" forName="Child4Accent8" refType="h" fact="0"/>
                  <dgm:constr type="l" for="ch" forName="ParentAccent1" refType="w" fact="0.9713"/>
                  <dgm:constr type="t" for="ch" forName="ParentAccent1" refType="h" fact="0.5252"/>
                  <dgm:constr type="w" for="ch" forName="ParentAccent1" refType="w" fact="0.0287"/>
                  <dgm:constr type="h" for="ch" forName="ParentAccent1" refType="h" fact="0.0381"/>
                  <dgm:constr type="l" for="ch" forName="ParentAccent2" refType="w" fact="0.9187"/>
                  <dgm:constr type="t" for="ch" forName="ParentAccent2" refType="h" fact="0.5252"/>
                  <dgm:constr type="w" for="ch" forName="ParentAccent2" refType="w" fact="0.0287"/>
                  <dgm:constr type="h" for="ch" forName="ParentAccent2" refType="h" fact="0.0381"/>
                  <dgm:constr type="l" for="ch" forName="ParentAccent3" refType="w" fact="0.8661"/>
                  <dgm:constr type="t" for="ch" forName="ParentAccent3" refType="h" fact="0.5252"/>
                  <dgm:constr type="w" for="ch" forName="ParentAccent3" refType="w" fact="0.0287"/>
                  <dgm:constr type="h" for="ch" forName="ParentAccent3" refType="h" fact="0.0381"/>
                  <dgm:constr type="l" for="ch" forName="ParentAccent4" refType="w" fact="0.8136"/>
                  <dgm:constr type="t" for="ch" forName="ParentAccent4" refType="h" fact="0.5252"/>
                  <dgm:constr type="w" for="ch" forName="ParentAccent4" refType="w" fact="0.0287"/>
                  <dgm:constr type="h" for="ch" forName="ParentAccent4" refType="h" fact="0.0381"/>
                  <dgm:constr type="l" for="ch" forName="ParentAccent5" refType="w" fact="0.761"/>
                  <dgm:constr type="t" for="ch" forName="ParentAccent5" refType="h" fact="0.5252"/>
                  <dgm:constr type="w" for="ch" forName="ParentAccent5" refType="w" fact="0.0287"/>
                  <dgm:constr type="h" for="ch" forName="ParentAccent5" refType="h" fact="0.0381"/>
                  <dgm:constr type="l" for="ch" forName="ParentAccent6" refType="w" fact="0.6797"/>
                  <dgm:constr type="t" for="ch" forName="ParentAccent6" refType="h" fact="0.5061"/>
                  <dgm:constr type="w" for="ch" forName="ParentAccent6" refType="w" fact="0.0574"/>
                  <dgm:constr type="h" for="ch" forName="ParentAccent6" refType="h" fact="0.0763"/>
                  <dgm:constr type="l" for="ch" forName="ParentAccent7" refType="w" fact="0.9245"/>
                  <dgm:constr type="t" for="ch" forName="ParentAccent7" refType="h" fact="0.4464"/>
                  <dgm:constr type="w" for="ch" forName="ParentAccent7" refType="w" fact="0.0287"/>
                  <dgm:constr type="h" for="ch" forName="ParentAccent7" refType="h" fact="0.0381"/>
                  <dgm:constr type="l" for="ch" forName="ParentAccent8" refType="w" fact="0.9245"/>
                  <dgm:constr type="t" for="ch" forName="ParentAccent8" refType="h" fact="0.6045"/>
                  <dgm:constr type="w" for="ch" forName="ParentAccent8" refType="w" fact="0.0287"/>
                  <dgm:constr type="h" for="ch" forName="ParentAccent8" refType="h" fact="0.0381"/>
                  <dgm:constr type="l" for="ch" forName="ParentAccent9" refType="w" fact="0.9501"/>
                  <dgm:constr type="t" for="ch" forName="ParentAccent9" refType="h" fact="0.4807"/>
                  <dgm:constr type="w" for="ch" forName="ParentAccent9" refType="w" fact="0.0287"/>
                  <dgm:constr type="h" for="ch" forName="ParentAccent9" refType="h" fact="0.0381"/>
                  <dgm:constr type="l" for="ch" forName="ParentAccent10" refType="w" fact="0.9518"/>
                  <dgm:constr type="t" for="ch" forName="ParentAccent10" refType="h" fact="0.5705"/>
                  <dgm:constr type="w" for="ch" forName="ParentAccent10" refType="w" fact="0.0287"/>
                  <dgm:constr type="h" for="ch" forName="ParentAccent10" refType="h" fact="0.0381"/>
                  <dgm:constr type="l" for="ch" forName="Child1Accent1" refType="w" fact="0.4819"/>
                  <dgm:constr type="t" for="ch" forName="Child1Accent1" refType="h" fact="0.2457"/>
                  <dgm:constr type="w" for="ch" forName="Child1Accent1" refType="w" fact="0.0574"/>
                  <dgm:constr type="h" for="ch" forName="Child1Accent1" refType="h" fact="0.0763"/>
                  <dgm:constr type="l" for="ch" forName="Child1Accent4" refType="w" fact="0.3653"/>
                  <dgm:constr type="t" for="ch" forName="Child1Accent4" refType="h" fact="0.097"/>
                  <dgm:constr type="w" for="ch" forName="Child1Accent4" refType="w" fact="0.0287"/>
                  <dgm:constr type="h" for="ch" forName="Child1Accent4" refType="h" fact="0.0381"/>
                  <dgm:constr type="l" for="ch" forName="Child1Accent5" refType="w" fact="0.304"/>
                  <dgm:constr type="t" for="ch" forName="Child1Accent5" refType="h" fact="0.097"/>
                  <dgm:constr type="w" for="ch" forName="Child1Accent5" refType="w" fact="0.0287"/>
                  <dgm:constr type="h" for="ch" forName="Child1Accent5" refType="h" fact="0.0381"/>
                  <dgm:constr type="l" for="ch" forName="Child1Accent6" refType="w" fact="0.2426"/>
                  <dgm:constr type="t" for="ch" forName="Child1Accent6" refType="h" fact="0.097"/>
                  <dgm:constr type="w" for="ch" forName="Child1Accent6" refType="w" fact="0.0287"/>
                  <dgm:constr type="h" for="ch" forName="Child1Accent6" refType="h" fact="0.0381"/>
                  <dgm:constr type="l" for="ch" forName="Child1Accent7" refType="w" fact="0.1813"/>
                  <dgm:constr type="t" for="ch" forName="Child1Accent7" refType="h" fact="0.097"/>
                  <dgm:constr type="w" for="ch" forName="Child1Accent7" refType="w" fact="0.0287"/>
                  <dgm:constr type="h" for="ch" forName="Child1Accent7" refType="h" fact="0.0381"/>
                  <dgm:constr type="l" for="ch" forName="Child1Accent8" refType="w" fact="0.12"/>
                  <dgm:constr type="t" for="ch" forName="Child1Accent8" refType="h" fact="0.097"/>
                  <dgm:constr type="w" for="ch" forName="Child1Accent8" refType="w" fact="0.0287"/>
                  <dgm:constr type="h" for="ch" forName="Child1Accent8" refType="h" fact="0.0381"/>
                  <dgm:constr type="l" for="ch" forName="Child1Accent9" refType="w" fact="0.0587"/>
                  <dgm:constr type="t" for="ch" forName="Child1Accent9" refType="h" fact="0.097"/>
                  <dgm:constr type="w" for="ch" forName="Child1Accent9" refType="w" fact="0.0287"/>
                  <dgm:constr type="h" for="ch" forName="Child1Accent9" refType="h" fact="0.0381"/>
                  <dgm:constr type="l" for="ch" forName="Child5Accent1" refType="w" fact="0.4819"/>
                  <dgm:constr type="t" for="ch" forName="Child5Accent1" refType="h" fact="0.7601"/>
                  <dgm:constr type="w" for="ch" forName="Child5Accent1" refType="w" fact="0.0574"/>
                  <dgm:constr type="h" for="ch" forName="Child5Accent1" refType="h" fact="0.0763"/>
                  <dgm:constr type="l" for="ch" forName="Child5Accent4" refType="w" fact="0.3653"/>
                  <dgm:constr type="t" for="ch" forName="Child5Accent4" refType="h" fact="0.9619"/>
                  <dgm:constr type="w" for="ch" forName="Child5Accent4" refType="w" fact="0.0287"/>
                  <dgm:constr type="h" for="ch" forName="Child5Accent4" refType="h" fact="0.0381"/>
                  <dgm:constr type="l" for="ch" forName="Child5Accent5" refType="w" fact="0.304"/>
                  <dgm:constr type="t" for="ch" forName="Child5Accent5" refType="h" fact="0.9619"/>
                  <dgm:constr type="w" for="ch" forName="Child5Accent5" refType="w" fact="0.0287"/>
                  <dgm:constr type="h" for="ch" forName="Child5Accent5" refType="h" fact="0.0381"/>
                  <dgm:constr type="l" for="ch" forName="Child5Accent6" refType="w" fact="0.2426"/>
                  <dgm:constr type="t" for="ch" forName="Child5Accent6" refType="h" fact="0.9619"/>
                  <dgm:constr type="w" for="ch" forName="Child5Accent6" refType="w" fact="0.0287"/>
                  <dgm:constr type="h" for="ch" forName="Child5Accent6" refType="h" fact="0.0381"/>
                  <dgm:constr type="l" for="ch" forName="Child5Accent7" refType="w" fact="0.1813"/>
                  <dgm:constr type="t" for="ch" forName="Child5Accent7" refType="h" fact="0.9619"/>
                  <dgm:constr type="w" for="ch" forName="Child5Accent7" refType="w" fact="0.0287"/>
                  <dgm:constr type="h" for="ch" forName="Child5Accent7" refType="h" fact="0.0381"/>
                  <dgm:constr type="l" for="ch" forName="Child5Accent8" refType="w" fact="0.12"/>
                  <dgm:constr type="t" for="ch" forName="Child5Accent8" refType="h" fact="0.9619"/>
                  <dgm:constr type="w" for="ch" forName="Child5Accent8" refType="w" fact="0.0287"/>
                  <dgm:constr type="h" for="ch" forName="Child5Accent8" refType="h" fact="0.0381"/>
                  <dgm:constr type="l" for="ch" forName="Child5Accent9" refType="w" fact="0.0587"/>
                  <dgm:constr type="t" for="ch" forName="Child5Accent9" refType="h" fact="0.9619"/>
                  <dgm:constr type="w" for="ch" forName="Child5Accent9" refType="w" fact="0.0287"/>
                  <dgm:constr type="h" for="ch" forName="Child5Accent9" refType="h" fact="0.0381"/>
                  <dgm:constr type="l" for="ch" forName="Child5Accent2" refType="w" fact="0.453"/>
                  <dgm:constr type="t" for="ch" forName="Child5Accent2" refType="h" fact="0.8375"/>
                  <dgm:constr type="w" for="ch" forName="Child5Accent2" refType="w" fact="0.0287"/>
                  <dgm:constr type="h" for="ch" forName="Child5Accent2" refType="h" fact="0.0381"/>
                  <dgm:constr type="l" for="ch" forName="Child5Accent3" refType="w" fact="0.4118"/>
                  <dgm:constr type="t" for="ch" forName="Child5Accent3" refType="h" fact="0.8991"/>
                  <dgm:constr type="w" for="ch" forName="Child5Accent3" refType="w" fact="0.0287"/>
                  <dgm:constr type="h" for="ch" forName="Child5Accent3" refType="h" fact="0.0381"/>
                  <dgm:constr type="l" for="ch" forName="Child1Accent2" refType="w" fact="0.4458"/>
                  <dgm:constr type="t" for="ch" forName="Child1Accent2" refType="h" fact="0.2004"/>
                  <dgm:constr type="w" for="ch" forName="Child1Accent2" refType="w" fact="0.0287"/>
                  <dgm:constr type="h" for="ch" forName="Child1Accent2" refType="h" fact="0.0381"/>
                  <dgm:constr type="l" for="ch" forName="Child1Accent3" refType="w" fact="0.4054"/>
                  <dgm:constr type="t" for="ch" forName="Child1Accent3" refType="h" fact="0.1445"/>
                  <dgm:constr type="w" for="ch" forName="Child1Accent3" refType="w" fact="0.0287"/>
                  <dgm:constr type="h" for="ch" forName="Child1Accent3" refType="h" fact="0.0381"/>
                  <dgm:constr type="l" for="ch" forName="Child5" refType="w" fact="0.0581"/>
                  <dgm:constr type="t" for="ch" forName="Child5" refType="h" fact="0.8635"/>
                  <dgm:constr type="w" for="ch" forName="Child5" refType="w" fact="0.3364"/>
                  <dgm:constr type="h" for="ch" forName="Child5" refType="h" fact="0.0981"/>
                  <dgm:constr type="l" for="ch" forName="Child4" refType="w" fact="0"/>
                  <dgm:constr type="t" for="ch" forName="Child4" refType="h" fact="0.6701"/>
                  <dgm:constr type="w" for="ch" forName="Child4" refType="w" fact="0.3364"/>
                  <dgm:constr type="h" for="ch" forName="Child4" refType="h" fact="0.0981"/>
                  <dgm:constr type="l" for="ch" forName="Child3" refType="w" fact="0"/>
                  <dgm:constr type="t" for="ch" forName="Child3" refType="h" fact="0.4276"/>
                  <dgm:constr type="w" for="ch" forName="Child3" refType="w" fact="0.2544"/>
                  <dgm:constr type="h" for="ch" forName="Child3" refType="h" fact="0.0981"/>
                  <dgm:constr type="l" for="ch" forName="Child2" refType="w" fact="0"/>
                  <dgm:constr type="t" for="ch" forName="Child2" refType="h" fact="0.1798"/>
                  <dgm:constr type="w" for="ch" forName="Child2" refType="w" fact="0.3364"/>
                  <dgm:constr type="h" for="ch" forName="Child2" refType="h" fact="0.0981"/>
                  <dgm:constr type="l" for="ch" forName="Child1" refType="w" fact="0.0581"/>
                  <dgm:constr type="t" for="ch" forName="Child1" refType="h" fact="0"/>
                  <dgm:constr type="w" for="ch" forName="Child1" refType="w" fact="0.3364"/>
                  <dgm:constr type="h" for="ch" forName="Child1" refType="h" fact="0.0981"/>
                  <dgm:constr type="l" for="ch" forName="Parent" refType="w" fact="0.3653"/>
                  <dgm:constr type="t" for="ch" forName="Parent" refType="h" fact="0.3513"/>
                  <dgm:constr type="w" for="ch" forName="Parent" refType="w" fact="0.2906"/>
                  <dgm:constr type="h" for="ch" forName="Parent" refType="h" fact="0.3859"/>
                </dgm:constrLst>
              </dgm:else>
            </dgm:choose>
          </dgm:if>
          <dgm:else name="Name13">
            <dgm:choose name="Name14">
              <dgm:if name="Name15" axis="ch" ptType="node" func="cnt" op="equ" val="0">
                <dgm:alg type="composite">
                  <dgm:param type="ar" val="2.1059"/>
                </dgm:alg>
                <dgm:constrLst>
                  <dgm:constr type="r" for="ch" forName="Parent" refType="w"/>
                  <dgm:constr type="t" for="ch" forName="Parent" refType="h" fact="0"/>
                  <dgm:constr type="w" for="ch" forName="Parent" refType="w" fact="0.4749"/>
                  <dgm:constr type="h" for="ch" forName="Parent" refType="h"/>
                  <dgm:constr type="r" for="ch" forName="ParentAccent1" refType="w" fact="0.0469"/>
                  <dgm:constr type="t" for="ch" forName="ParentAccent1" refType="h" fact="0.4506"/>
                  <dgm:constr type="w" for="ch" forName="ParentAccent1" refType="w" fact="0.0469"/>
                  <dgm:constr type="h" for="ch" forName="ParentAccent1" refType="h" fact="0.0988"/>
                  <dgm:constr type="r" for="ch" forName="ParentAccent2" refType="w" fact="0.1266"/>
                  <dgm:constr type="t" for="ch" forName="ParentAccent2" refType="h" fact="0.4506"/>
                  <dgm:constr type="w" for="ch" forName="ParentAccent2" refType="w" fact="0.0469"/>
                  <dgm:constr type="h" for="ch" forName="ParentAccent2" refType="h" fact="0.0988"/>
                  <dgm:constr type="r" for="ch" forName="ParentAccent3" refType="w" fact="0.2063"/>
                  <dgm:constr type="t" for="ch" forName="ParentAccent3" refType="h" fact="0.4506"/>
                  <dgm:constr type="w" for="ch" forName="ParentAccent3" refType="w" fact="0.0469"/>
                  <dgm:constr type="h" for="ch" forName="ParentAccent3" refType="h" fact="0.0988"/>
                  <dgm:constr type="r" for="ch" forName="ParentAccent4" refType="w" fact="0.286"/>
                  <dgm:constr type="t" for="ch" forName="ParentAccent4" refType="h" fact="0.4506"/>
                  <dgm:constr type="w" for="ch" forName="ParentAccent4" refType="w" fact="0.0469"/>
                  <dgm:constr type="h" for="ch" forName="ParentAccent4" refType="h" fact="0.0988"/>
                  <dgm:constr type="r" for="ch" forName="ParentAccent5" refType="w" fact="0.3657"/>
                  <dgm:constr type="t" for="ch" forName="ParentAccent5" refType="h" fact="0.4506"/>
                  <dgm:constr type="w" for="ch" forName="ParentAccent5" refType="w" fact="0.0469"/>
                  <dgm:constr type="h" for="ch" forName="ParentAccent5" refType="h" fact="0.0988"/>
                  <dgm:constr type="r" for="ch" forName="ParentAccent6" refType="w" fact="0.4924"/>
                  <dgm:constr type="t" for="ch" forName="ParentAccent6" refType="h" fact="0.4012"/>
                  <dgm:constr type="w" for="ch" forName="ParentAccent6" refType="w" fact="0.0939"/>
                  <dgm:constr type="h" for="ch" forName="ParentAccent6" refType="h" fact="0.1976"/>
                  <dgm:constr type="r" for="ch" forName="ParentAccent7" refType="w" fact="0.1234"/>
                  <dgm:constr type="t" for="ch" forName="ParentAccent7" refType="h" fact="0.2465"/>
                  <dgm:constr type="w" for="ch" forName="ParentAccent7" refType="w" fact="0.0469"/>
                  <dgm:constr type="h" for="ch" forName="ParentAccent7" refType="h" fact="0.0988"/>
                  <dgm:constr type="r" for="ch" forName="ParentAccent8" refType="w" fact="0.1234"/>
                  <dgm:constr type="t" for="ch" forName="ParentAccent8" refType="h" fact="0.6562"/>
                  <dgm:constr type="w" for="ch" forName="ParentAccent8" refType="w" fact="0.0469"/>
                  <dgm:constr type="h" for="ch" forName="ParentAccent8" refType="h" fact="0.0988"/>
                  <dgm:constr type="r" for="ch" forName="ParentAccent9" refType="w" fact="0.0815"/>
                  <dgm:constr type="t" for="ch" forName="ParentAccent9" refType="h" fact="0.3353"/>
                  <dgm:constr type="w" for="ch" forName="ParentAccent9" refType="w" fact="0.0469"/>
                  <dgm:constr type="h" for="ch" forName="ParentAccent9" refType="h" fact="0.0988"/>
                  <dgm:constr type="r" for="ch" forName="ParentAccent10" refType="w" fact="0.0787"/>
                  <dgm:constr type="t" for="ch" forName="ParentAccent10" refType="h" fact="0.5679"/>
                  <dgm:constr type="w" for="ch" forName="ParentAccent10" refType="w" fact="0.0469"/>
                  <dgm:constr type="h" for="ch" forName="ParentAccent10" refType="h" fact="0.0988"/>
                </dgm:constrLst>
              </dgm:if>
              <dgm:if name="Name16" axis="ch" ptType="node" func="cnt" op="equ" val="1">
                <dgm:alg type="composite">
                  <dgm:param type="ar" val="3.4411"/>
                </dgm:alg>
                <dgm:constrLst>
                  <dgm:constr type="primFontSz" for="des" forName="Child1" val="65"/>
                  <dgm:constr type="primFontSz" for="des" forName="Child1" refType="primFontSz" refFor="des" refForName="Parent" op="lte"/>
                  <dgm:constr type="r" for="ch" forName="Child1Accent1" refType="w" fact="0.716"/>
                  <dgm:constr type="t" for="ch" forName="Child1Accent1" refType="h" fact="0.4012"/>
                  <dgm:constr type="w" for="ch" forName="Child1Accent1" refType="w" fact="0.0574"/>
                  <dgm:constr type="h" for="ch" forName="Child1Accent1" refType="h" fact="0.1976"/>
                  <dgm:constr type="r" for="ch" forName="Child1Accent2" refType="w" fact="0.7728"/>
                  <dgm:constr type="t" for="ch" forName="Child1Accent2" refType="h" fact="0.4506"/>
                  <dgm:constr type="w" for="ch" forName="Child1Accent2" refType="w" fact="0.0287"/>
                  <dgm:constr type="h" for="ch" forName="Child1Accent2" refType="h" fact="0.0988"/>
                  <dgm:constr type="r" for="ch" forName="Child1Accent3" refType="w" fact="0.8295"/>
                  <dgm:constr type="t" for="ch" forName="Child1Accent3" refType="h" fact="0.4506"/>
                  <dgm:constr type="w" for="ch" forName="Child1Accent3" refType="w" fact="0.0287"/>
                  <dgm:constr type="h" for="ch" forName="Child1Accent3" refType="h" fact="0.0988"/>
                  <dgm:constr type="r" for="ch" forName="Child1Accent4" refType="w" fact="0.8863"/>
                  <dgm:constr type="t" for="ch" forName="Child1Accent4" refType="h" fact="0.4506"/>
                  <dgm:constr type="w" for="ch" forName="Child1Accent4" refType="w" fact="0.0287"/>
                  <dgm:constr type="h" for="ch" forName="Child1Accent4" refType="h" fact="0.0988"/>
                  <dgm:constr type="r" for="ch" forName="Child1Accent5" refType="w" fact="0.943"/>
                  <dgm:constr type="t" for="ch" forName="Child1Accent5" refType="h" fact="0.4506"/>
                  <dgm:constr type="w" for="ch" forName="Child1Accent5" refType="w" fact="0.0287"/>
                  <dgm:constr type="h" for="ch" forName="Child1Accent5" refType="h" fact="0.0988"/>
                  <dgm:constr type="r" for="ch" forName="Child1Accent6" refType="w" fact="0.9998"/>
                  <dgm:constr type="t" for="ch" forName="Child1Accent6" refType="h" fact="0.4506"/>
                  <dgm:constr type="w" for="ch" forName="Child1Accent6" refType="w" fact="0.0287"/>
                  <dgm:constr type="h" for="ch" forName="Child1Accent6" refType="h" fact="0.0988"/>
                  <dgm:constr type="l" for="ch" forName="Child1Accent7" refType="w" fact="0"/>
                  <dgm:constr type="t" for="ch" forName="Child1Accent7" refType="h" fact="0"/>
                  <dgm:constr type="w" for="ch" forName="Child1Accent7" refType="w" fact="0"/>
                  <dgm:constr type="h" for="ch" forName="Child1Accent7" refType="h" fact="0"/>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ParentAccent1" refType="w" fact="0.0287"/>
                  <dgm:constr type="t" for="ch" forName="ParentAccent1" refType="h" fact="0.4506"/>
                  <dgm:constr type="w" for="ch" forName="ParentAccent1" refType="w" fact="0.0287"/>
                  <dgm:constr type="h" for="ch" forName="ParentAccent1" refType="h" fact="0.0988"/>
                  <dgm:constr type="r" for="ch" forName="ParentAccent2" refType="w" fact="0.0813"/>
                  <dgm:constr type="t" for="ch" forName="ParentAccent2" refType="h" fact="0.4506"/>
                  <dgm:constr type="w" for="ch" forName="ParentAccent2" refType="w" fact="0.0287"/>
                  <dgm:constr type="h" for="ch" forName="ParentAccent2" refType="h" fact="0.0988"/>
                  <dgm:constr type="r" for="ch" forName="ParentAccent3" refType="w" fact="0.1339"/>
                  <dgm:constr type="t" for="ch" forName="ParentAccent3" refType="h" fact="0.4506"/>
                  <dgm:constr type="w" for="ch" forName="ParentAccent3" refType="w" fact="0.0287"/>
                  <dgm:constr type="h" for="ch" forName="ParentAccent3" refType="h" fact="0.0988"/>
                  <dgm:constr type="r" for="ch" forName="ParentAccent4" refType="w" fact="0.1864"/>
                  <dgm:constr type="t" for="ch" forName="ParentAccent4" refType="h" fact="0.4506"/>
                  <dgm:constr type="w" for="ch" forName="ParentAccent4" refType="w" fact="0.0287"/>
                  <dgm:constr type="h" for="ch" forName="ParentAccent4" refType="h" fact="0.0988"/>
                  <dgm:constr type="r" for="ch" forName="ParentAccent5" refType="w" fact="0.239"/>
                  <dgm:constr type="t" for="ch" forName="ParentAccent5" refType="h" fact="0.4506"/>
                  <dgm:constr type="w" for="ch" forName="ParentAccent5" refType="w" fact="0.0287"/>
                  <dgm:constr type="h" for="ch" forName="ParentAccent5" refType="h" fact="0.0988"/>
                  <dgm:constr type="r" for="ch" forName="ParentAccent6" refType="w" fact="0.3203"/>
                  <dgm:constr type="t" for="ch" forName="ParentAccent6" refType="h" fact="0.4012"/>
                  <dgm:constr type="w" for="ch" forName="ParentAccent6" refType="w" fact="0.0574"/>
                  <dgm:constr type="h" for="ch" forName="ParentAccent6" refType="h" fact="0.1976"/>
                  <dgm:constr type="r" for="ch" forName="ParentAccent7" refType="w" fact="0.0755"/>
                  <dgm:constr type="t" for="ch" forName="ParentAccent7" refType="h" fact="0.2465"/>
                  <dgm:constr type="w" for="ch" forName="ParentAccent7" refType="w" fact="0.0287"/>
                  <dgm:constr type="h" for="ch" forName="ParentAccent7" refType="h" fact="0.0988"/>
                  <dgm:constr type="r" for="ch" forName="ParentAccent8" refType="w" fact="0.0755"/>
                  <dgm:constr type="t" for="ch" forName="ParentAccent8" refType="h" fact="0.6562"/>
                  <dgm:constr type="w" for="ch" forName="ParentAccent8" refType="w" fact="0.0287"/>
                  <dgm:constr type="h" for="ch" forName="ParentAccent8" refType="h" fact="0.0988"/>
                  <dgm:constr type="r" for="ch" forName="ParentAccent9" refType="w" fact="0.0499"/>
                  <dgm:constr type="t" for="ch" forName="ParentAccent9" refType="h" fact="0.3353"/>
                  <dgm:constr type="w" for="ch" forName="ParentAccent9" refType="w" fact="0.0287"/>
                  <dgm:constr type="h" for="ch" forName="ParentAccent9" refType="h" fact="0.0988"/>
                  <dgm:constr type="r" for="ch" forName="ParentAccent10" refType="w" fact="0.0482"/>
                  <dgm:constr type="t" for="ch" forName="ParentAccent10" refType="h" fact="0.5679"/>
                  <dgm:constr type="w" for="ch" forName="ParentAccent10" refType="w" fact="0.0287"/>
                  <dgm:constr type="h" for="ch" forName="ParentAccent10" refType="h" fact="0.0988"/>
                  <dgm:constr type="r" for="ch" forName="Child1" refType="w"/>
                  <dgm:constr type="t" for="ch" forName="Child1" refType="h" fact="0.1978"/>
                  <dgm:constr type="w" for="ch" forName="Child1" refType="w" fact="0.2544"/>
                  <dgm:constr type="h" for="ch" forName="Child1" refType="h" fact="0.2541"/>
                  <dgm:constr type="r" for="ch" forName="Parent" refType="w" fact="0.6347"/>
                  <dgm:constr type="t" for="ch" forName="Parent" refType="h" fact="0"/>
                  <dgm:constr type="w" for="ch" forName="Parent" refType="w" fact="0.2906"/>
                  <dgm:constr type="h" for="ch" forName="Parent" refType="h"/>
                </dgm:constrLst>
              </dgm:if>
              <dgm:if name="Name17" axis="ch" ptType="node" func="cnt" op="equ" val="2">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l" for="ch" forName="Child1Accent8" refType="w" fact="0"/>
                  <dgm:constr type="t" for="ch" forName="Child1Accent8" refType="h" fact="0"/>
                  <dgm:constr type="w" for="ch" forName="Child1Accent8" refType="w" fact="0"/>
                  <dgm:constr type="h" for="ch" forName="Child1Accent8" refType="h" fact="0"/>
                  <dgm:constr type="l" for="ch" forName="Child1Accent9" refType="w" fact="0"/>
                  <dgm:constr type="t" for="ch" forName="Child1Accent9" refType="h" fact="0"/>
                  <dgm:constr type="w" for="ch" forName="Child1Accent9" refType="w" fact="0"/>
                  <dgm:constr type="h" for="ch" forName="Child1Accent9" refType="h" fact="0"/>
                  <dgm:constr type="r" for="ch" forName="Child2Accent1" refType="w" fact="0.6564"/>
                  <dgm:constr type="t" for="ch" forName="Child2Accent1" refType="h" fact="0.8153"/>
                  <dgm:constr type="w" for="ch" forName="Child2Accent1" refType="w" fact="0.0574"/>
                  <dgm:constr type="h" for="ch" forName="Child2Accent1" refType="h" fact="0.1217"/>
                  <dgm:constr type="r" for="ch" forName="Child2Accent2" refType="w" fact="0.6932"/>
                  <dgm:constr type="t" for="ch" forName="Child2Accent2" refType="h" fact="0.9392"/>
                  <dgm:constr type="w" for="ch" forName="Child2Accent2" refType="w" fact="0.0287"/>
                  <dgm:constr type="h" for="ch" forName="Child2Accent2" refType="h" fact="0.0608"/>
                  <dgm:constr type="r" for="ch" forName="Child2Accent3" refType="w" fact="0.7545"/>
                  <dgm:constr type="t" for="ch" forName="Child2Accent3" refType="h" fact="0.9392"/>
                  <dgm:constr type="w" for="ch" forName="Child2Accent3" refType="w" fact="0.0287"/>
                  <dgm:constr type="h" for="ch" forName="Child2Accent3" refType="h" fact="0.0608"/>
                  <dgm:constr type="r" for="ch" forName="Child2Accent4" refType="w" fact="0.8158"/>
                  <dgm:constr type="t" for="ch" forName="Child2Accent4" refType="h" fact="0.9392"/>
                  <dgm:constr type="w" for="ch" forName="Child2Accent4" refType="w" fact="0.0287"/>
                  <dgm:constr type="h" for="ch" forName="Child2Accent4" refType="h" fact="0.0608"/>
                  <dgm:constr type="r" for="ch" forName="Child2Accent5" refType="w" fact="0.8771"/>
                  <dgm:constr type="t" for="ch" forName="Child2Accent5" refType="h" fact="0.9392"/>
                  <dgm:constr type="w" for="ch" forName="Child2Accent5" refType="w" fact="0.0287"/>
                  <dgm:constr type="h" for="ch" forName="Child2Accent5" refType="h" fact="0.0608"/>
                  <dgm:constr type="r" for="ch" forName="Child2Accent6" refType="w" fact="0.9385"/>
                  <dgm:constr type="t" for="ch" forName="Child2Accent6" refType="h" fact="0.9392"/>
                  <dgm:constr type="w" for="ch" forName="Child2Accent6" refType="w" fact="0.0287"/>
                  <dgm:constr type="h" for="ch" forName="Child2Accent6" refType="h" fact="0.0608"/>
                  <dgm:constr type="r" for="ch" forName="Child2Accent7" refType="w" fact="0.9998"/>
                  <dgm:constr type="t" for="ch" forName="Child2Accent7" refType="h" fact="0.9392"/>
                  <dgm:constr type="w" for="ch" forName="Child2Accent7" refType="w" fact="0.0287"/>
                  <dgm:constr type="h" for="ch" forName="Child2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2" refType="w"/>
                  <dgm:constr type="t" for="ch" forName="Child2" refType="h" fact="0.7822"/>
                  <dgm:constr type="w" for="ch" forName="Child2" refType="w" fact="0.336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8" axis="ch" ptType="node" func="cnt" op="equ" val="3">
                <dgm:alg type="composite">
                  <dgm:param type="ar" val="2.1185"/>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Child1Accent1" refType="w" fact="0.6564"/>
                  <dgm:constr type="t" for="ch" forName="Child1Accent1" refType="h" fact="0.2211"/>
                  <dgm:constr type="w" for="ch" forName="Child1Accent1" refType="w" fact="0.0574"/>
                  <dgm:constr type="h" for="ch" forName="Child1Accent1" refType="h" fact="0.1217"/>
                  <dgm:constr type="r" for="ch" forName="Child1Accent2" refType="w" fact="0.6932"/>
                  <dgm:constr type="t" for="ch" forName="Child1Accent2" refType="h" fact="0.1569"/>
                  <dgm:constr type="w" for="ch" forName="Child1Accent2" refType="w" fact="0.0287"/>
                  <dgm:constr type="h" for="ch" forName="Child1Accent2" refType="h" fact="0.0608"/>
                  <dgm:constr type="r" for="ch" forName="Child1Accent3" refType="w" fact="0.7545"/>
                  <dgm:constr type="t" for="ch" forName="Child1Accent3" refType="h" fact="0.1569"/>
                  <dgm:constr type="w" for="ch" forName="Child1Accent3" refType="w" fact="0.0287"/>
                  <dgm:constr type="h" for="ch" forName="Child1Accent3" refType="h" fact="0.0608"/>
                  <dgm:constr type="r" for="ch" forName="Child1Accent4" refType="w" fact="0.8158"/>
                  <dgm:constr type="t" for="ch" forName="Child1Accent4" refType="h" fact="0.1569"/>
                  <dgm:constr type="w" for="ch" forName="Child1Accent4" refType="w" fact="0.0287"/>
                  <dgm:constr type="h" for="ch" forName="Child1Accent4" refType="h" fact="0.0608"/>
                  <dgm:constr type="r" for="ch" forName="Child1Accent5" refType="w" fact="0.8771"/>
                  <dgm:constr type="t" for="ch" forName="Child1Accent5" refType="h" fact="0.1569"/>
                  <dgm:constr type="w" for="ch" forName="Child1Accent5" refType="w" fact="0.0287"/>
                  <dgm:constr type="h" for="ch" forName="Child1Accent5" refType="h" fact="0.0608"/>
                  <dgm:constr type="r" for="ch" forName="Child1Accent6" refType="w" fact="0.9385"/>
                  <dgm:constr type="t" for="ch" forName="Child1Accent6" refType="h" fact="0.1569"/>
                  <dgm:constr type="w" for="ch" forName="Child1Accent6" refType="w" fact="0.0287"/>
                  <dgm:constr type="h" for="ch" forName="Child1Accent6" refType="h" fact="0.0608"/>
                  <dgm:constr type="r" for="ch" forName="Child1Accent7" refType="w" fact="0.9998"/>
                  <dgm:constr type="t" for="ch" forName="Child1Accent7" refType="h" fact="0.1569"/>
                  <dgm:constr type="w" for="ch" forName="Child1Accent7" refType="w" fact="0.0287"/>
                  <dgm:constr type="h" for="ch" forName="Child1Accent7" refType="h" fact="0.0608"/>
                  <dgm:constr type="r" for="ch" forName="Child1Accent8" refType="w" fact="0"/>
                  <dgm:constr type="t" for="ch" forName="Child1Accent8" refType="h" fact="0"/>
                  <dgm:constr type="w" for="ch" forName="Child1Accent8" refType="w" fact="0"/>
                  <dgm:constr type="h" for="ch" forName="Child1Accent8" refType="h" fact="0"/>
                  <dgm:constr type="r" for="ch" forName="Child1Accent9" refType="w" fact="0"/>
                  <dgm:constr type="t" for="ch" forName="Child1Accent9" refType="h" fact="0"/>
                  <dgm:constr type="w" for="ch" forName="Child1Accent9" refType="w" fact="0"/>
                  <dgm:constr type="h" for="ch" forName="Child1Accent9" refType="h" fact="0"/>
                  <dgm:constr type="r" for="ch" forName="Child2Accent1" refType="w" fact="0.716"/>
                  <dgm:constr type="t" for="ch" forName="Child2Accent1" refType="h" fact="0.5207"/>
                  <dgm:constr type="w" for="ch" forName="Child2Accent1" refType="w" fact="0.0574"/>
                  <dgm:constr type="h" for="ch" forName="Child2Accent1" refType="h" fact="0.1217"/>
                  <dgm:constr type="r" for="ch" forName="Child2Accent2" refType="w" fact="0.7728"/>
                  <dgm:constr type="t" for="ch" forName="Child2Accent2" refType="h" fact="0.5511"/>
                  <dgm:constr type="w" for="ch" forName="Child2Accent2" refType="w" fact="0.0287"/>
                  <dgm:constr type="h" for="ch" forName="Child2Accent2" refType="h" fact="0.0608"/>
                  <dgm:constr type="r" for="ch" forName="Child2Accent3" refType="w" fact="0.8295"/>
                  <dgm:constr type="t" for="ch" forName="Child2Accent3" refType="h" fact="0.5511"/>
                  <dgm:constr type="w" for="ch" forName="Child2Accent3" refType="w" fact="0.0287"/>
                  <dgm:constr type="h" for="ch" forName="Child2Accent3" refType="h" fact="0.0608"/>
                  <dgm:constr type="r" for="ch" forName="Child2Accent4" refType="w" fact="0.8863"/>
                  <dgm:constr type="t" for="ch" forName="Child2Accent4" refType="h" fact="0.5511"/>
                  <dgm:constr type="w" for="ch" forName="Child2Accent4" refType="w" fact="0.0287"/>
                  <dgm:constr type="h" for="ch" forName="Child2Accent4" refType="h" fact="0.0608"/>
                  <dgm:constr type="r" for="ch" forName="Child2Accent5" refType="w" fact="0.943"/>
                  <dgm:constr type="t" for="ch" forName="Child2Accent5" refType="h" fact="0.5511"/>
                  <dgm:constr type="w" for="ch" forName="Child2Accent5" refType="w" fact="0.0287"/>
                  <dgm:constr type="h" for="ch" forName="Child2Accent5" refType="h" fact="0.0608"/>
                  <dgm:constr type="r" for="ch" forName="Child2Accent6" refType="w" fact="0.9998"/>
                  <dgm:constr type="t" for="ch" forName="Child2Accent6" refType="h" fact="0.5511"/>
                  <dgm:constr type="w" for="ch" forName="Child2Accent6" refType="w" fact="0.0287"/>
                  <dgm:constr type="h" for="ch" forName="Child2Accent6" refType="h" fact="0.0608"/>
                  <dgm:constr type="r" for="ch" forName="Child2Accent7" refType="w" fact="0"/>
                  <dgm:constr type="t" for="ch" forName="Child2Accent7" refType="h" fact="0"/>
                  <dgm:constr type="w" for="ch" forName="Child2Accent7" refType="w" fact="0"/>
                  <dgm:constr type="h" for="ch" forName="Child2Accent7" refType="h" fact="0"/>
                  <dgm:constr type="r" for="ch" forName="Child3Accent1" refType="w" fact="0.6564"/>
                  <dgm:constr type="t" for="ch" forName="Child3Accent1" refType="h" fact="0.8153"/>
                  <dgm:constr type="w" for="ch" forName="Child3Accent1" refType="w" fact="0.0574"/>
                  <dgm:constr type="h" for="ch" forName="Child3Accent1" refType="h" fact="0.1217"/>
                  <dgm:constr type="r" for="ch" forName="Child3Accent2" refType="w" fact="0.6932"/>
                  <dgm:constr type="t" for="ch" forName="Child3Accent2" refType="h" fact="0.9392"/>
                  <dgm:constr type="w" for="ch" forName="Child3Accent2" refType="w" fact="0.0287"/>
                  <dgm:constr type="h" for="ch" forName="Child3Accent2" refType="h" fact="0.0608"/>
                  <dgm:constr type="r" for="ch" forName="Child3Accent3" refType="w" fact="0.7545"/>
                  <dgm:constr type="t" for="ch" forName="Child3Accent3" refType="h" fact="0.9392"/>
                  <dgm:constr type="w" for="ch" forName="Child3Accent3" refType="w" fact="0.0287"/>
                  <dgm:constr type="h" for="ch" forName="Child3Accent3" refType="h" fact="0.0608"/>
                  <dgm:constr type="r" for="ch" forName="Child3Accent4" refType="w" fact="0.8158"/>
                  <dgm:constr type="t" for="ch" forName="Child3Accent4" refType="h" fact="0.9392"/>
                  <dgm:constr type="w" for="ch" forName="Child3Accent4" refType="w" fact="0.0287"/>
                  <dgm:constr type="h" for="ch" forName="Child3Accent4" refType="h" fact="0.0608"/>
                  <dgm:constr type="r" for="ch" forName="Child3Accent5" refType="w" fact="0.8771"/>
                  <dgm:constr type="t" for="ch" forName="Child3Accent5" refType="h" fact="0.9392"/>
                  <dgm:constr type="w" for="ch" forName="Child3Accent5" refType="w" fact="0.0287"/>
                  <dgm:constr type="h" for="ch" forName="Child3Accent5" refType="h" fact="0.0608"/>
                  <dgm:constr type="r" for="ch" forName="Child3Accent6" refType="w" fact="0.9385"/>
                  <dgm:constr type="t" for="ch" forName="Child3Accent6" refType="h" fact="0.9392"/>
                  <dgm:constr type="w" for="ch" forName="Child3Accent6" refType="w" fact="0.0287"/>
                  <dgm:constr type="h" for="ch" forName="Child3Accent6" refType="h" fact="0.0608"/>
                  <dgm:constr type="r" for="ch" forName="Child3Accent7" refType="w" fact="0.9998"/>
                  <dgm:constr type="t" for="ch" forName="Child3Accent7" refType="h" fact="0.9392"/>
                  <dgm:constr type="w" for="ch" forName="Child3Accent7" refType="w" fact="0.0287"/>
                  <dgm:constr type="h" for="ch" forName="Child3Accent7" refType="h" fact="0.0608"/>
                  <dgm:constr type="r" for="ch" forName="ParentAccent1" refType="w" fact="0.0287"/>
                  <dgm:constr type="t" for="ch" forName="ParentAccent1" refType="h" fact="0.5511"/>
                  <dgm:constr type="w" for="ch" forName="ParentAccent1" refType="w" fact="0.0287"/>
                  <dgm:constr type="h" for="ch" forName="ParentAccent1" refType="h" fact="0.0608"/>
                  <dgm:constr type="r" for="ch" forName="ParentAccent2" refType="w" fact="0.0813"/>
                  <dgm:constr type="t" for="ch" forName="ParentAccent2" refType="h" fact="0.5511"/>
                  <dgm:constr type="w" for="ch" forName="ParentAccent2" refType="w" fact="0.0287"/>
                  <dgm:constr type="h" for="ch" forName="ParentAccent2" refType="h" fact="0.0608"/>
                  <dgm:constr type="r" for="ch" forName="ParentAccent3" refType="w" fact="0.1339"/>
                  <dgm:constr type="t" for="ch" forName="ParentAccent3" refType="h" fact="0.5511"/>
                  <dgm:constr type="w" for="ch" forName="ParentAccent3" refType="w" fact="0.0287"/>
                  <dgm:constr type="h" for="ch" forName="ParentAccent3" refType="h" fact="0.0608"/>
                  <dgm:constr type="r" for="ch" forName="ParentAccent4" refType="w" fact="0.1864"/>
                  <dgm:constr type="t" for="ch" forName="ParentAccent4" refType="h" fact="0.5511"/>
                  <dgm:constr type="w" for="ch" forName="ParentAccent4" refType="w" fact="0.0287"/>
                  <dgm:constr type="h" for="ch" forName="ParentAccent4" refType="h" fact="0.0608"/>
                  <dgm:constr type="r" for="ch" forName="ParentAccent5" refType="w" fact="0.239"/>
                  <dgm:constr type="t" for="ch" forName="ParentAccent5" refType="h" fact="0.5511"/>
                  <dgm:constr type="w" for="ch" forName="ParentAccent5" refType="w" fact="0.0287"/>
                  <dgm:constr type="h" for="ch" forName="ParentAccent5" refType="h" fact="0.0608"/>
                  <dgm:constr type="r" for="ch" forName="ParentAccent6" refType="w" fact="0.3203"/>
                  <dgm:constr type="t" for="ch" forName="ParentAccent6" refType="h" fact="0.5207"/>
                  <dgm:constr type="w" for="ch" forName="ParentAccent6" refType="w" fact="0.0574"/>
                  <dgm:constr type="h" for="ch" forName="ParentAccent6" refType="h" fact="0.1217"/>
                  <dgm:constr type="r" for="ch" forName="ParentAccent7" refType="w" fact="0.0755"/>
                  <dgm:constr type="t" for="ch" forName="ParentAccent7" refType="h" fact="0.4255"/>
                  <dgm:constr type="w" for="ch" forName="ParentAccent7" refType="w" fact="0.0287"/>
                  <dgm:constr type="h" for="ch" forName="ParentAccent7" refType="h" fact="0.0608"/>
                  <dgm:constr type="r" for="ch" forName="ParentAccent8" refType="w" fact="0.0755"/>
                  <dgm:constr type="t" for="ch" forName="ParentAccent8" refType="h" fact="0.6776"/>
                  <dgm:constr type="w" for="ch" forName="ParentAccent8" refType="w" fact="0.0287"/>
                  <dgm:constr type="h" for="ch" forName="ParentAccent8" refType="h" fact="0.0608"/>
                  <dgm:constr type="r" for="ch" forName="ParentAccent9" refType="w" fact="0.0499"/>
                  <dgm:constr type="t" for="ch" forName="ParentAccent9" refType="h" fact="0.4801"/>
                  <dgm:constr type="w" for="ch" forName="ParentAccent9" refType="w" fact="0.0287"/>
                  <dgm:constr type="h" for="ch" forName="ParentAccent9" refType="h" fact="0.0608"/>
                  <dgm:constr type="r" for="ch" forName="ParentAccent10" refType="w" fact="0.0482"/>
                  <dgm:constr type="t" for="ch" forName="ParentAccent10" refType="h" fact="0.6233"/>
                  <dgm:constr type="w" for="ch" forName="ParentAccent10" refType="w" fact="0.0287"/>
                  <dgm:constr type="h" for="ch" forName="ParentAccent10" refType="h" fact="0.0608"/>
                  <dgm:constr type="r" for="ch" forName="Child3" refType="w"/>
                  <dgm:constr type="t" for="ch" forName="Child3" refType="h" fact="0.7822"/>
                  <dgm:constr type="w" for="ch" forName="Child3" refType="w" fact="0.3364"/>
                  <dgm:constr type="h" for="ch" forName="Child3" refType="h" fact="0.1564"/>
                  <dgm:constr type="r" for="ch" forName="Child2" refType="w"/>
                  <dgm:constr type="t" for="ch" forName="Child2" refType="h" fact="0.3955"/>
                  <dgm:constr type="w" for="ch" forName="Child2" refType="w" fact="0.2544"/>
                  <dgm:constr type="h" for="ch" forName="Child2" refType="h" fact="0.1564"/>
                  <dgm:constr type="r" for="ch" forName="Child1" refType="w"/>
                  <dgm:constr type="t" for="ch" forName="Child1" refType="h" fact="0"/>
                  <dgm:constr type="w" for="ch" forName="Child1" refType="w" fact="0.3364"/>
                  <dgm:constr type="h" for="ch" forName="Child1" refType="h" fact="0.1564"/>
                  <dgm:constr type="r" for="ch" forName="Parent" refType="w" fact="0.6347"/>
                  <dgm:constr type="t" for="ch" forName="Parent" refType="h" fact="0.2737"/>
                  <dgm:constr type="w" for="ch" forName="Parent" refType="w" fact="0.2906"/>
                  <dgm:constr type="h" for="ch" forName="Parent" refType="h" fact="0.6157"/>
                </dgm:constrLst>
              </dgm:if>
              <dgm:if name="Name19" axis="ch" ptType="node" func="cnt" op="equ" val="4">
                <dgm:alg type="composite">
                  <dgm:param type="ar" val="1.8304"/>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 refType="w" fact="0.6229"/>
                  <dgm:constr type="t" for="ch" forName="Parent" refType="h" fact="0.2946"/>
                  <dgm:constr type="w" for="ch" forName="Parent" refType="w" fact="0.2862"/>
                  <dgm:constr type="h" for="ch" forName="Parent" refType="h" fact="0.5239"/>
                  <dgm:constr type="r" for="ch" forName="Child1Accent1" refType="w" fact="0.6096"/>
                  <dgm:constr type="t" for="ch" forName="Child1Accent1" refType="h" fact="0.2104"/>
                  <dgm:constr type="w" for="ch" forName="Child1Accent1" refType="w" fact="0.0566"/>
                  <dgm:constr type="h" for="ch" forName="Child1Accent1" refType="h" fact="0.1035"/>
                  <dgm:constr type="r" for="ch" forName="Child1Accent3" refType="w" fact="0.6999"/>
                  <dgm:constr type="t" for="ch" forName="Child1Accent3" refType="h" fact="0.128"/>
                  <dgm:constr type="w" for="ch" forName="Child1Accent3" refType="w" fact="0.0283"/>
                  <dgm:constr type="h" for="ch" forName="Child1Accent3" refType="h" fact="0.0518"/>
                  <dgm:constr type="r" for="ch" forName="Child1Accent4" refType="w" fact="0.7582"/>
                  <dgm:constr type="t" for="ch" forName="Child1Accent4" refType="h" fact="0.128"/>
                  <dgm:constr type="w" for="ch" forName="Child1Accent4" refType="w" fact="0.0283"/>
                  <dgm:constr type="h" for="ch" forName="Child1Accent4" refType="h" fact="0.0518"/>
                  <dgm:constr type="r" for="ch" forName="Child1Accent5" refType="w" fact="0.8165"/>
                  <dgm:constr type="t" for="ch" forName="Child1Accent5" refType="h" fact="0.128"/>
                  <dgm:constr type="w" for="ch" forName="Child1Accent5" refType="w" fact="0.0283"/>
                  <dgm:constr type="h" for="ch" forName="Child1Accent5" refType="h" fact="0.0518"/>
                  <dgm:constr type="r" for="ch" forName="Child1Accent6" refType="w" fact="0.8748"/>
                  <dgm:constr type="t" for="ch" forName="Child1Accent6" refType="h" fact="0.128"/>
                  <dgm:constr type="w" for="ch" forName="Child1Accent6" refType="w" fact="0.0283"/>
                  <dgm:constr type="h" for="ch" forName="Child1Accent6" refType="h" fact="0.0518"/>
                  <dgm:constr type="r" for="ch" forName="Child3Accent1" refType="w" fact="0.6842"/>
                  <dgm:constr type="t" for="ch" forName="Child3Accent1" refType="h" fact="0.6212"/>
                  <dgm:constr type="w" for="ch" forName="Child3Accent1" refType="w" fact="0.0566"/>
                  <dgm:constr type="h" for="ch" forName="Child3Accent1" refType="h" fact="0.1035"/>
                  <dgm:constr type="r" for="ch" forName="Child3Accent2" refType="w" fact="0.7311"/>
                  <dgm:constr type="t" for="ch" forName="Child3Accent2" refType="h" fact="0.6828"/>
                  <dgm:constr type="w" for="ch" forName="Child3Accent2" refType="w" fact="0.0283"/>
                  <dgm:constr type="h" for="ch" forName="Child3Accent2" refType="h" fact="0.0518"/>
                  <dgm:constr type="r" for="ch" forName="Child3Accent4" refType="w" fact="0.8386"/>
                  <dgm:constr type="t" for="ch" forName="Child3Accent4" refType="h" fact="0.6828"/>
                  <dgm:constr type="w" for="ch" forName="Child3Accent4" refType="w" fact="0.0283"/>
                  <dgm:constr type="h" for="ch" forName="Child3Accent4" refType="h" fact="0.0518"/>
                  <dgm:constr type="r" for="ch" forName="Child3Accent5" refType="w" fact="0.8923"/>
                  <dgm:constr type="t" for="ch" forName="Child3Accent5" refType="h" fact="0.6828"/>
                  <dgm:constr type="w" for="ch" forName="Child3Accent5" refType="w" fact="0.0283"/>
                  <dgm:constr type="h" for="ch" forName="Child3Accent5" refType="h" fact="0.0518"/>
                  <dgm:constr type="r" for="ch" forName="Child1Accent7" refType="w" fact="0.9332"/>
                  <dgm:constr type="t" for="ch" forName="Child1Accent7" refType="h" fact="0.128"/>
                  <dgm:constr type="w" for="ch" forName="Child1Accent7" refType="w" fact="0.0283"/>
                  <dgm:constr type="h" for="ch" forName="Child1Accent7" refType="h" fact="0.0518"/>
                  <dgm:constr type="r" for="ch" forName="Child3Accent6" refType="w" fact="0.9461"/>
                  <dgm:constr type="t" for="ch" forName="Child3Accent6" refType="h" fact="0.6828"/>
                  <dgm:constr type="w" for="ch" forName="Child3Accent6" refType="w" fact="0.0283"/>
                  <dgm:constr type="h" for="ch" forName="Child3Accent6" refType="h" fact="0.0518"/>
                  <dgm:constr type="r" for="ch" forName="Child1Accent8" refType="w" fact="0.9915"/>
                  <dgm:constr type="t" for="ch" forName="Child1Accent8" refType="h" fact="0.128"/>
                  <dgm:constr type="w" for="ch" forName="Child1Accent8" refType="w" fact="0.0283"/>
                  <dgm:constr type="h" for="ch" forName="Child1Accent8" refType="h" fact="0.0518"/>
                  <dgm:constr type="r" for="ch" forName="Child1Accent9" refType="w" fact="0"/>
                  <dgm:constr type="t" for="ch" forName="Child1Accent9" refType="h" fact="0"/>
                  <dgm:constr type="w" for="ch" forName="Child1Accent9" refType="w" fact="0"/>
                  <dgm:constr type="h" for="ch" forName="Child1Accent9" refType="h" fact="0"/>
                  <dgm:constr type="r" for="ch" forName="Child3Accent7" refType="w" fact="0.9998"/>
                  <dgm:constr type="t" for="ch" forName="Child3Accent7" refType="h" fact="0.6828"/>
                  <dgm:constr type="w" for="ch" forName="Child3Accent7" refType="w" fact="0.0283"/>
                  <dgm:constr type="h" for="ch" forName="Child3Accent7" refType="h" fact="0.0518"/>
                  <dgm:constr type="r" for="ch" forName="Child4Accent1" refType="w" fact="0.6096"/>
                  <dgm:constr type="t" for="ch" forName="Child4Accent1" refType="h" fact="0.8"/>
                  <dgm:constr type="w" for="ch" forName="Child4Accent1" refType="w" fact="0.0566"/>
                  <dgm:constr type="h" for="ch" forName="Child4Accent1" refType="h" fact="0.1035"/>
                  <dgm:constr type="r" for="ch" forName="Child4Accent3" refType="w" fact="0.7002"/>
                  <dgm:constr type="t" for="ch" forName="Child4Accent3" refType="h" fact="0.9482"/>
                  <dgm:constr type="w" for="ch" forName="Child4Accent3" refType="w" fact="0.0283"/>
                  <dgm:constr type="h" for="ch" forName="Child4Accent3" refType="h" fact="0.0518"/>
                  <dgm:constr type="r" for="ch" forName="Child4Accent4" refType="w" fact="0.7585"/>
                  <dgm:constr type="t" for="ch" forName="Child4Accent4" refType="h" fact="0.9482"/>
                  <dgm:constr type="w" for="ch" forName="Child4Accent4" refType="w" fact="0.0283"/>
                  <dgm:constr type="h" for="ch" forName="Child4Accent4" refType="h" fact="0.0518"/>
                  <dgm:constr type="r" for="ch" forName="Child4Accent5" refType="w" fact="0.8167"/>
                  <dgm:constr type="t" for="ch" forName="Child4Accent5" refType="h" fact="0.9482"/>
                  <dgm:constr type="w" for="ch" forName="Child4Accent5" refType="w" fact="0.0283"/>
                  <dgm:constr type="h" for="ch" forName="Child4Accent5" refType="h" fact="0.0518"/>
                  <dgm:constr type="r" for="ch" forName="Child4Accent6" refType="w" fact="0.8749"/>
                  <dgm:constr type="t" for="ch" forName="Child4Accent6" refType="h" fact="0.9482"/>
                  <dgm:constr type="w" for="ch" forName="Child4Accent6" refType="w" fact="0.0283"/>
                  <dgm:constr type="h" for="ch" forName="Child4Accent6" refType="h" fact="0.0518"/>
                  <dgm:constr type="r" for="ch" forName="Child4Accent7" refType="w" fact="0.9332"/>
                  <dgm:constr type="t" for="ch" forName="Child4Accent7" refType="h" fact="0.9482"/>
                  <dgm:constr type="w" for="ch" forName="Child4Accent7" refType="w" fact="0.0283"/>
                  <dgm:constr type="h" for="ch" forName="Child4Accent7" refType="h" fact="0.0518"/>
                  <dgm:constr type="r" for="ch" forName="Child4Accent8" refType="w" fact="0.9914"/>
                  <dgm:constr type="t" for="ch" forName="Child4Accent8" refType="h" fact="0.9482"/>
                  <dgm:constr type="w" for="ch" forName="Child4Accent8" refType="w" fact="0.0283"/>
                  <dgm:constr type="h" for="ch" forName="Child4Accent8" refType="h" fact="0.0518"/>
                  <dgm:constr type="r" for="ch" forName="Child2Accent1" refType="w" fact="0.6842"/>
                  <dgm:constr type="t" for="ch" forName="Child2Accent1" refType="h" fact="0.3725"/>
                  <dgm:constr type="w" for="ch" forName="Child2Accent1" refType="w" fact="0.0566"/>
                  <dgm:constr type="h" for="ch" forName="Child2Accent1" refType="h" fact="0.1035"/>
                  <dgm:constr type="r" for="ch" forName="Child4Accent2" refType="w" fact="0.642"/>
                  <dgm:constr type="t" for="ch" forName="Child4Accent2" refType="h" fact="0.8993"/>
                  <dgm:constr type="w" for="ch" forName="Child4Accent2" refType="w" fact="0.0283"/>
                  <dgm:constr type="h" for="ch" forName="Child4Accent2" refType="h" fact="0.0518"/>
                  <dgm:constr type="r" for="ch" forName="Child1Accent2" refType="w" fact="0.6415"/>
                  <dgm:constr type="t" for="ch" forName="Child1Accent2" refType="h" fact="0.162"/>
                  <dgm:constr type="w" for="ch" forName="Child1Accent2" refType="w" fact="0.0283"/>
                  <dgm:constr type="h" for="ch" forName="Child1Accent2" refType="h" fact="0.0518"/>
                  <dgm:constr type="r" for="ch" forName="Child3Accent3" refType="w" fact="0.7849"/>
                  <dgm:constr type="t" for="ch" forName="Child3Accent3" refType="h" fact="0.6828"/>
                  <dgm:constr type="w" for="ch" forName="Child3Accent3" refType="w" fact="0.0283"/>
                  <dgm:constr type="h" for="ch" forName="Child3Accent3" refType="h" fact="0.0518"/>
                  <dgm:constr type="r" for="ch" forName="Child2Accent2" refType="w" fact="0.7311"/>
                  <dgm:constr type="t" for="ch" forName="Child2Accent2" refType="h" fact="0.3937"/>
                  <dgm:constr type="w" for="ch" forName="Child2Accent2" refType="w" fact="0.0283"/>
                  <dgm:constr type="h" for="ch" forName="Child2Accent2" refType="h" fact="0.0518"/>
                  <dgm:constr type="r" for="ch" forName="Child2Accent4" refType="w" fact="0.8386"/>
                  <dgm:constr type="t" for="ch" forName="Child2Accent4" refType="h" fact="0.3937"/>
                  <dgm:constr type="w" for="ch" forName="Child2Accent4" refType="w" fact="0.0283"/>
                  <dgm:constr type="h" for="ch" forName="Child2Accent4" refType="h" fact="0.0518"/>
                  <dgm:constr type="r" for="ch" forName="Child2Accent5" refType="w" fact="0.8923"/>
                  <dgm:constr type="t" for="ch" forName="Child2Accent5" refType="h" fact="0.3937"/>
                  <dgm:constr type="w" for="ch" forName="Child2Accent5" refType="w" fact="0.0283"/>
                  <dgm:constr type="h" for="ch" forName="Child2Accent5" refType="h" fact="0.0518"/>
                  <dgm:constr type="r" for="ch" forName="Child2Accent6" refType="w" fact="0.9461"/>
                  <dgm:constr type="t" for="ch" forName="Child2Accent6" refType="h" fact="0.3937"/>
                  <dgm:constr type="w" for="ch" forName="Child2Accent6" refType="w" fact="0.0283"/>
                  <dgm:constr type="h" for="ch" forName="Child2Accent6" refType="h" fact="0.0518"/>
                  <dgm:constr type="r" for="ch" forName="Child2Accent7" refType="w" fact="0.9998"/>
                  <dgm:constr type="t" for="ch" forName="Child2Accent7" refType="h" fact="0.3937"/>
                  <dgm:constr type="w" for="ch" forName="Child2Accent7" refType="w" fact="0.0283"/>
                  <dgm:constr type="h" for="ch" forName="Child2Accent7" refType="h" fact="0.0518"/>
                  <dgm:constr type="r" for="ch" forName="Child2Accent3" refType="w" fact="0.7849"/>
                  <dgm:constr type="t" for="ch" forName="Child2Accent3" refType="h" fact="0.3937"/>
                  <dgm:constr type="w" for="ch" forName="Child2Accent3" refType="w" fact="0.0283"/>
                  <dgm:constr type="h" for="ch" forName="Child2Accent3" refType="h" fact="0.0518"/>
                  <dgm:constr type="r" for="ch" forName="ParentAccent1" refType="w" fact="0.0283"/>
                  <dgm:constr type="t" for="ch" forName="ParentAccent1" refType="h" fact="0.5316"/>
                  <dgm:constr type="w" for="ch" forName="ParentAccent1" refType="w" fact="0.0283"/>
                  <dgm:constr type="h" for="ch" forName="ParentAccent1" refType="h" fact="0.0518"/>
                  <dgm:constr type="r" for="ch" forName="ParentAccent2" refType="w" fact="0.0801"/>
                  <dgm:constr type="t" for="ch" forName="ParentAccent2" refType="h" fact="0.5316"/>
                  <dgm:constr type="w" for="ch" forName="ParentAccent2" refType="w" fact="0.0283"/>
                  <dgm:constr type="h" for="ch" forName="ParentAccent2" refType="h" fact="0.0518"/>
                  <dgm:constr type="r" for="ch" forName="ParentAccent3" refType="w" fact="0.1318"/>
                  <dgm:constr type="t" for="ch" forName="ParentAccent3" refType="h" fact="0.5316"/>
                  <dgm:constr type="w" for="ch" forName="ParentAccent3" refType="w" fact="0.0283"/>
                  <dgm:constr type="h" for="ch" forName="ParentAccent3" refType="h" fact="0.0518"/>
                  <dgm:constr type="r" for="ch" forName="ParentAccent4" refType="w" fact="0.1836"/>
                  <dgm:constr type="t" for="ch" forName="ParentAccent4" refType="h" fact="0.5316"/>
                  <dgm:constr type="w" for="ch" forName="ParentAccent4" refType="w" fact="0.0283"/>
                  <dgm:constr type="h" for="ch" forName="ParentAccent4" refType="h" fact="0.0518"/>
                  <dgm:constr type="r" for="ch" forName="ParentAccent5" refType="w" fact="0.2354"/>
                  <dgm:constr type="t" for="ch" forName="ParentAccent5" refType="h" fact="0.5316"/>
                  <dgm:constr type="w" for="ch" forName="ParentAccent5" refType="w" fact="0.0283"/>
                  <dgm:constr type="h" for="ch" forName="ParentAccent5" refType="h" fact="0.0518"/>
                  <dgm:constr type="r" for="ch" forName="ParentAccent6" refType="w" fact="0.3154"/>
                  <dgm:constr type="t" for="ch" forName="ParentAccent6" refType="h" fact="0.5057"/>
                  <dgm:constr type="w" for="ch" forName="ParentAccent6" refType="w" fact="0.0566"/>
                  <dgm:constr type="h" for="ch" forName="ParentAccent6" refType="h" fact="0.1035"/>
                  <dgm:constr type="r" for="ch" forName="ParentAccent7" refType="w" fact="0.0744"/>
                  <dgm:constr type="t" for="ch" forName="ParentAccent7" refType="h" fact="0.4247"/>
                  <dgm:constr type="w" for="ch" forName="ParentAccent7" refType="w" fact="0.0283"/>
                  <dgm:constr type="h" for="ch" forName="ParentAccent7" refType="h" fact="0.0518"/>
                  <dgm:constr type="r" for="ch" forName="ParentAccent8" refType="w" fact="0.0744"/>
                  <dgm:constr type="t" for="ch" forName="ParentAccent8" refType="h" fact="0.6392"/>
                  <dgm:constr type="w" for="ch" forName="ParentAccent8" refType="w" fact="0.0283"/>
                  <dgm:constr type="h" for="ch" forName="ParentAccent8" refType="h" fact="0.0518"/>
                  <dgm:constr type="r" for="ch" forName="ParentAccent9" refType="w" fact="0.0491"/>
                  <dgm:constr type="t" for="ch" forName="ParentAccent9" refType="h" fact="0.4712"/>
                  <dgm:constr type="w" for="ch" forName="ParentAccent9" refType="w" fact="0.0283"/>
                  <dgm:constr type="h" for="ch" forName="ParentAccent9" refType="h" fact="0.0518"/>
                  <dgm:constr type="r" for="ch" forName="ParentAccent10" refType="w" fact="0.0475"/>
                  <dgm:constr type="t" for="ch" forName="ParentAccent10" refType="h" fact="0.593"/>
                  <dgm:constr type="w" for="ch" forName="ParentAccent10" refType="w" fact="0.0283"/>
                  <dgm:constr type="h" for="ch" forName="ParentAccent10" refType="h" fact="0.0518"/>
                  <dgm:constr type="r" for="ch" forName="Child4" refType="w" fact="0.9919"/>
                  <dgm:constr type="t" for="ch" forName="Child4" refType="h" fact="0.8184"/>
                  <dgm:constr type="w" for="ch" forName="Child4" refType="w" fact="0.3192"/>
                  <dgm:constr type="h" for="ch" forName="Child4" refType="h" fact="0.1294"/>
                  <dgm:constr type="r" for="ch" forName="Child3" refType="w"/>
                  <dgm:constr type="t" for="ch" forName="Child3" refType="h" fact="0.5547"/>
                  <dgm:constr type="w" for="ch" forName="Child3" refType="w" fact="0.297"/>
                  <dgm:constr type="h" for="ch" forName="Child3" refType="h" fact="0.1294"/>
                  <dgm:constr type="r" for="ch" forName="Child2" refType="w"/>
                  <dgm:constr type="t" for="ch" forName="Child2" refType="h" fact="0.2662"/>
                  <dgm:constr type="w" for="ch" forName="Child2" refType="w" fact="0.297"/>
                  <dgm:constr type="h" for="ch" forName="Child2" refType="h" fact="0.1294"/>
                  <dgm:constr type="r" for="ch" forName="Child1" refType="w" fact="0.9919"/>
                  <dgm:constr type="t" for="ch" forName="Child1" refType="h" fact="0"/>
                  <dgm:constr type="w" for="ch" forName="Child1" refType="w" fact="0.3192"/>
                  <dgm:constr type="h" for="ch" forName="Child1" refType="h" fact="0.1294"/>
                </dgm:constrLst>
              </dgm:if>
              <dgm:else name="Name20">
                <dgm:alg type="composite">
                  <dgm:param type="ar" val="1.3278"/>
                </dgm:alg>
                <dgm:constrLst>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Child2Accent1" refType="w" fact="0.6564"/>
                  <dgm:constr type="t" for="ch" forName="Child2Accent1" refType="h" fact="0.3184"/>
                  <dgm:constr type="w" for="ch" forName="Child2Accent1" refType="w" fact="0.0574"/>
                  <dgm:constr type="h" for="ch" forName="Child2Accent1" refType="h" fact="0.0763"/>
                  <dgm:constr type="r" for="ch" forName="Child2Accent2" refType="w" fact="0.6932"/>
                  <dgm:constr type="t" for="ch" forName="Child2Accent2" refType="h" fact="0.2781"/>
                  <dgm:constr type="w" for="ch" forName="Child2Accent2" refType="w" fact="0.0287"/>
                  <dgm:constr type="h" for="ch" forName="Child2Accent2" refType="h" fact="0.0381"/>
                  <dgm:constr type="r" for="ch" forName="Child2Accent3" refType="w" fact="0.7545"/>
                  <dgm:constr type="t" for="ch" forName="Child2Accent3" refType="h" fact="0.2781"/>
                  <dgm:constr type="w" for="ch" forName="Child2Accent3" refType="w" fact="0.0287"/>
                  <dgm:constr type="h" for="ch" forName="Child2Accent3" refType="h" fact="0.0381"/>
                  <dgm:constr type="r" for="ch" forName="Child2Accent4" refType="w" fact="0.8158"/>
                  <dgm:constr type="t" for="ch" forName="Child2Accent4" refType="h" fact="0.2781"/>
                  <dgm:constr type="w" for="ch" forName="Child2Accent4" refType="w" fact="0.0287"/>
                  <dgm:constr type="h" for="ch" forName="Child2Accent4" refType="h" fact="0.0381"/>
                  <dgm:constr type="r" for="ch" forName="Child2Accent5" refType="w" fact="0.8771"/>
                  <dgm:constr type="t" for="ch" forName="Child2Accent5" refType="h" fact="0.2781"/>
                  <dgm:constr type="w" for="ch" forName="Child2Accent5" refType="w" fact="0.0287"/>
                  <dgm:constr type="h" for="ch" forName="Child2Accent5" refType="h" fact="0.0381"/>
                  <dgm:constr type="r" for="ch" forName="Child2Accent6" refType="w" fact="0.9385"/>
                  <dgm:constr type="t" for="ch" forName="Child2Accent6" refType="h" fact="0.2781"/>
                  <dgm:constr type="w" for="ch" forName="Child2Accent6" refType="w" fact="0.0287"/>
                  <dgm:constr type="h" for="ch" forName="Child2Accent6" refType="h" fact="0.0381"/>
                  <dgm:constr type="r" for="ch" forName="Child2Accent7" refType="w" fact="0.9998"/>
                  <dgm:constr type="t" for="ch" forName="Child2Accent7" refType="h" fact="0.2781"/>
                  <dgm:constr type="w" for="ch" forName="Child2Accent7" refType="w" fact="0.0287"/>
                  <dgm:constr type="h" for="ch" forName="Child2Accent7" refType="h" fact="0.0381"/>
                  <dgm:constr type="r" for="ch" forName="Child3Accent1" refType="w" fact="0.716"/>
                  <dgm:constr type="t" for="ch" forName="Child3Accent1" refType="h" fact="0.5061"/>
                  <dgm:constr type="w" for="ch" forName="Child3Accent1" refType="w" fact="0.0574"/>
                  <dgm:constr type="h" for="ch" forName="Child3Accent1" refType="h" fact="0.0763"/>
                  <dgm:constr type="r" for="ch" forName="Child3Accent2" refType="w" fact="0.7728"/>
                  <dgm:constr type="t" for="ch" forName="Child3Accent2" refType="h" fact="0.5252"/>
                  <dgm:constr type="w" for="ch" forName="Child3Accent2" refType="w" fact="0.0287"/>
                  <dgm:constr type="h" for="ch" forName="Child3Accent2" refType="h" fact="0.0381"/>
                  <dgm:constr type="r" for="ch" forName="Child3Accent3" refType="w" fact="0.8295"/>
                  <dgm:constr type="t" for="ch" forName="Child3Accent3" refType="h" fact="0.5252"/>
                  <dgm:constr type="w" for="ch" forName="Child3Accent3" refType="w" fact="0.0287"/>
                  <dgm:constr type="h" for="ch" forName="Child3Accent3" refType="h" fact="0.0381"/>
                  <dgm:constr type="r" for="ch" forName="Child3Accent4" refType="w" fact="0.8863"/>
                  <dgm:constr type="t" for="ch" forName="Child3Accent4" refType="h" fact="0.5252"/>
                  <dgm:constr type="w" for="ch" forName="Child3Accent4" refType="w" fact="0.0287"/>
                  <dgm:constr type="h" for="ch" forName="Child3Accent4" refType="h" fact="0.0381"/>
                  <dgm:constr type="r" for="ch" forName="Child3Accent5" refType="w" fact="0.943"/>
                  <dgm:constr type="t" for="ch" forName="Child3Accent5" refType="h" fact="0.5252"/>
                  <dgm:constr type="w" for="ch" forName="Child3Accent5" refType="w" fact="0.0287"/>
                  <dgm:constr type="h" for="ch" forName="Child3Accent5" refType="h" fact="0.0381"/>
                  <dgm:constr type="r" for="ch" forName="Child3Accent6" refType="w" fact="0.9998"/>
                  <dgm:constr type="t" for="ch" forName="Child3Accent6" refType="h" fact="0.5252"/>
                  <dgm:constr type="w" for="ch" forName="Child3Accent6" refType="w" fact="0.0287"/>
                  <dgm:constr type="h" for="ch" forName="Child3Accent6" refType="h" fact="0.0381"/>
                  <dgm:constr type="r" for="ch" forName="Child3Accent7" refType="w" fact="0"/>
                  <dgm:constr type="t" for="ch" forName="Child3Accent7" refType="h" fact="0"/>
                  <dgm:constr type="w" for="ch" forName="Child3Accent7" refType="w" fact="0"/>
                  <dgm:constr type="h" for="ch" forName="Child3Accent7" refType="h" fact="0"/>
                  <dgm:constr type="r" for="ch" forName="Child4Accent1" refType="w" fact="0.6564"/>
                  <dgm:constr type="t" for="ch" forName="Child4Accent1" refType="h" fact="0.6908"/>
                  <dgm:constr type="w" for="ch" forName="Child4Accent1" refType="w" fact="0.0574"/>
                  <dgm:constr type="h" for="ch" forName="Child4Accent1" refType="h" fact="0.0763"/>
                  <dgm:constr type="r" for="ch" forName="Child4Accent2" refType="w" fact="0.6932"/>
                  <dgm:constr type="t" for="ch" forName="Child4Accent2" refType="h" fact="0.7684"/>
                  <dgm:constr type="w" for="ch" forName="Child4Accent2" refType="w" fact="0.0287"/>
                  <dgm:constr type="h" for="ch" forName="Child4Accent2" refType="h" fact="0.0381"/>
                  <dgm:constr type="r" for="ch" forName="Child4Accent3" refType="w" fact="0.7545"/>
                  <dgm:constr type="t" for="ch" forName="Child4Accent3" refType="h" fact="0.7684"/>
                  <dgm:constr type="w" for="ch" forName="Child4Accent3" refType="w" fact="0.0287"/>
                  <dgm:constr type="h" for="ch" forName="Child4Accent3" refType="h" fact="0.0381"/>
                  <dgm:constr type="r" for="ch" forName="Child4Accent4" refType="w" fact="0.8158"/>
                  <dgm:constr type="t" for="ch" forName="Child4Accent4" refType="h" fact="0.7684"/>
                  <dgm:constr type="w" for="ch" forName="Child4Accent4" refType="w" fact="0.0287"/>
                  <dgm:constr type="h" for="ch" forName="Child4Accent4" refType="h" fact="0.0381"/>
                  <dgm:constr type="r" for="ch" forName="Child4Accent5" refType="w" fact="0.8771"/>
                  <dgm:constr type="t" for="ch" forName="Child4Accent5" refType="h" fact="0.7684"/>
                  <dgm:constr type="w" for="ch" forName="Child4Accent5" refType="w" fact="0.0287"/>
                  <dgm:constr type="h" for="ch" forName="Child4Accent5" refType="h" fact="0.0381"/>
                  <dgm:constr type="r" for="ch" forName="Child4Accent6" refType="w" fact="0.9385"/>
                  <dgm:constr type="t" for="ch" forName="Child4Accent6" refType="h" fact="0.7684"/>
                  <dgm:constr type="w" for="ch" forName="Child4Accent6" refType="w" fact="0.0287"/>
                  <dgm:constr type="h" for="ch" forName="Child4Accent6" refType="h" fact="0.0381"/>
                  <dgm:constr type="r" for="ch" forName="Child4Accent7" refType="w" fact="0.9998"/>
                  <dgm:constr type="t" for="ch" forName="Child4Accent7" refType="h" fact="0.7684"/>
                  <dgm:constr type="w" for="ch" forName="Child4Accent7" refType="w" fact="0.0287"/>
                  <dgm:constr type="h" for="ch" forName="Child4Accent7" refType="h" fact="0.0381"/>
                  <dgm:constr type="r" for="ch" forName="Child4Accent8" refType="w" fact="0"/>
                  <dgm:constr type="t" for="ch" forName="Child4Accent8" refType="h" fact="0"/>
                  <dgm:constr type="w" for="ch" forName="Child4Accent8" refType="w" fact="0"/>
                  <dgm:constr type="h" for="ch" forName="Child4Accent8" refType="h" fact="0"/>
                  <dgm:constr type="r" for="ch" forName="ParentAccent1" refType="w" fact="0.0287"/>
                  <dgm:constr type="t" for="ch" forName="ParentAccent1" refType="h" fact="0.5252"/>
                  <dgm:constr type="w" for="ch" forName="ParentAccent1" refType="w" fact="0.0287"/>
                  <dgm:constr type="h" for="ch" forName="ParentAccent1" refType="h" fact="0.0381"/>
                  <dgm:constr type="r" for="ch" forName="ParentAccent2" refType="w" fact="0.0813"/>
                  <dgm:constr type="t" for="ch" forName="ParentAccent2" refType="h" fact="0.5252"/>
                  <dgm:constr type="w" for="ch" forName="ParentAccent2" refType="w" fact="0.0287"/>
                  <dgm:constr type="h" for="ch" forName="ParentAccent2" refType="h" fact="0.0381"/>
                  <dgm:constr type="r" for="ch" forName="ParentAccent3" refType="w" fact="0.1339"/>
                  <dgm:constr type="t" for="ch" forName="ParentAccent3" refType="h" fact="0.5252"/>
                  <dgm:constr type="w" for="ch" forName="ParentAccent3" refType="w" fact="0.0287"/>
                  <dgm:constr type="h" for="ch" forName="ParentAccent3" refType="h" fact="0.0381"/>
                  <dgm:constr type="r" for="ch" forName="ParentAccent4" refType="w" fact="0.1864"/>
                  <dgm:constr type="t" for="ch" forName="ParentAccent4" refType="h" fact="0.5252"/>
                  <dgm:constr type="w" for="ch" forName="ParentAccent4" refType="w" fact="0.0287"/>
                  <dgm:constr type="h" for="ch" forName="ParentAccent4" refType="h" fact="0.0381"/>
                  <dgm:constr type="r" for="ch" forName="ParentAccent5" refType="w" fact="0.239"/>
                  <dgm:constr type="t" for="ch" forName="ParentAccent5" refType="h" fact="0.5252"/>
                  <dgm:constr type="w" for="ch" forName="ParentAccent5" refType="w" fact="0.0287"/>
                  <dgm:constr type="h" for="ch" forName="ParentAccent5" refType="h" fact="0.0381"/>
                  <dgm:constr type="r" for="ch" forName="ParentAccent6" refType="w" fact="0.3203"/>
                  <dgm:constr type="t" for="ch" forName="ParentAccent6" refType="h" fact="0.5061"/>
                  <dgm:constr type="w" for="ch" forName="ParentAccent6" refType="w" fact="0.0574"/>
                  <dgm:constr type="h" for="ch" forName="ParentAccent6" refType="h" fact="0.0763"/>
                  <dgm:constr type="r" for="ch" forName="ParentAccent7" refType="w" fact="0.0755"/>
                  <dgm:constr type="t" for="ch" forName="ParentAccent7" refType="h" fact="0.4464"/>
                  <dgm:constr type="w" for="ch" forName="ParentAccent7" refType="w" fact="0.0287"/>
                  <dgm:constr type="h" for="ch" forName="ParentAccent7" refType="h" fact="0.0381"/>
                  <dgm:constr type="r" for="ch" forName="ParentAccent8" refType="w" fact="0.0755"/>
                  <dgm:constr type="t" for="ch" forName="ParentAccent8" refType="h" fact="0.6045"/>
                  <dgm:constr type="w" for="ch" forName="ParentAccent8" refType="w" fact="0.0287"/>
                  <dgm:constr type="h" for="ch" forName="ParentAccent8" refType="h" fact="0.0381"/>
                  <dgm:constr type="r" for="ch" forName="ParentAccent9" refType="w" fact="0.0499"/>
                  <dgm:constr type="t" for="ch" forName="ParentAccent9" refType="h" fact="0.4807"/>
                  <dgm:constr type="w" for="ch" forName="ParentAccent9" refType="w" fact="0.0287"/>
                  <dgm:constr type="h" for="ch" forName="ParentAccent9" refType="h" fact="0.0381"/>
                  <dgm:constr type="r" for="ch" forName="ParentAccent10" refType="w" fact="0.0482"/>
                  <dgm:constr type="t" for="ch" forName="ParentAccent10" refType="h" fact="0.5705"/>
                  <dgm:constr type="w" for="ch" forName="ParentAccent10" refType="w" fact="0.0287"/>
                  <dgm:constr type="h" for="ch" forName="ParentAccent10" refType="h" fact="0.0381"/>
                  <dgm:constr type="r" for="ch" forName="Child1Accent1" refType="w" fact="0.5181"/>
                  <dgm:constr type="t" for="ch" forName="Child1Accent1" refType="h" fact="0.2457"/>
                  <dgm:constr type="w" for="ch" forName="Child1Accent1" refType="w" fact="0.0574"/>
                  <dgm:constr type="h" for="ch" forName="Child1Accent1" refType="h" fact="0.0763"/>
                  <dgm:constr type="r" for="ch" forName="Child1Accent2" refType="w" fact="0.5542"/>
                  <dgm:constr type="t" for="ch" forName="Child1Accent2" refType="h" fact="0.2004"/>
                  <dgm:constr type="w" for="ch" forName="Child1Accent2" refType="w" fact="0.0287"/>
                  <dgm:constr type="h" for="ch" forName="Child1Accent2" refType="h" fact="0.0381"/>
                  <dgm:constr type="r" for="ch" forName="Child1Accent3" refType="w" fact="0.5946"/>
                  <dgm:constr type="t" for="ch" forName="Child1Accent3" refType="h" fact="0.1445"/>
                  <dgm:constr type="w" for="ch" forName="Child1Accent3" refType="w" fact="0.0287"/>
                  <dgm:constr type="h" for="ch" forName="Child1Accent3" refType="h" fact="0.0381"/>
                  <dgm:constr type="r" for="ch" forName="Child1Accent4" refType="w" fact="0.6347"/>
                  <dgm:constr type="t" for="ch" forName="Child1Accent4" refType="h" fact="0.097"/>
                  <dgm:constr type="w" for="ch" forName="Child1Accent4" refType="w" fact="0.0287"/>
                  <dgm:constr type="h" for="ch" forName="Child1Accent4" refType="h" fact="0.0381"/>
                  <dgm:constr type="r" for="ch" forName="Child1Accent5" refType="w" fact="0.696"/>
                  <dgm:constr type="t" for="ch" forName="Child1Accent5" refType="h" fact="0.097"/>
                  <dgm:constr type="w" for="ch" forName="Child1Accent5" refType="w" fact="0.0287"/>
                  <dgm:constr type="h" for="ch" forName="Child1Accent5" refType="h" fact="0.0381"/>
                  <dgm:constr type="r" for="ch" forName="Child1Accent6" refType="w" fact="0.7574"/>
                  <dgm:constr type="t" for="ch" forName="Child1Accent6" refType="h" fact="0.097"/>
                  <dgm:constr type="w" for="ch" forName="Child1Accent6" refType="w" fact="0.0287"/>
                  <dgm:constr type="h" for="ch" forName="Child1Accent6" refType="h" fact="0.0381"/>
                  <dgm:constr type="r" for="ch" forName="Child1Accent7" refType="w" fact="0.8187"/>
                  <dgm:constr type="t" for="ch" forName="Child1Accent7" refType="h" fact="0.097"/>
                  <dgm:constr type="w" for="ch" forName="Child1Accent7" refType="w" fact="0.0287"/>
                  <dgm:constr type="h" for="ch" forName="Child1Accent7" refType="h" fact="0.0381"/>
                  <dgm:constr type="r" for="ch" forName="Child1Accent8" refType="w" fact="0.88"/>
                  <dgm:constr type="t" for="ch" forName="Child1Accent8" refType="h" fact="0.097"/>
                  <dgm:constr type="w" for="ch" forName="Child1Accent8" refType="w" fact="0.0287"/>
                  <dgm:constr type="h" for="ch" forName="Child1Accent8" refType="h" fact="0.0381"/>
                  <dgm:constr type="r" for="ch" forName="Child1Accent9" refType="w" fact="0.9413"/>
                  <dgm:constr type="t" for="ch" forName="Child1Accent9" refType="h" fact="0.097"/>
                  <dgm:constr type="w" for="ch" forName="Child1Accent9" refType="w" fact="0.0287"/>
                  <dgm:constr type="h" for="ch" forName="Child1Accent9" refType="h" fact="0.0381"/>
                  <dgm:constr type="r" for="ch" forName="Child5Accent1" refType="w" fact="0.5181"/>
                  <dgm:constr type="t" for="ch" forName="Child5Accent1" refType="h" fact="0.7601"/>
                  <dgm:constr type="w" for="ch" forName="Child5Accent1" refType="w" fact="0.0574"/>
                  <dgm:constr type="h" for="ch" forName="Child5Accent1" refType="h" fact="0.0763"/>
                  <dgm:constr type="r" for="ch" forName="Child5Accent2" refType="w" fact="0.547"/>
                  <dgm:constr type="t" for="ch" forName="Child5Accent2" refType="h" fact="0.8375"/>
                  <dgm:constr type="w" for="ch" forName="Child5Accent2" refType="w" fact="0.0287"/>
                  <dgm:constr type="h" for="ch" forName="Child5Accent2" refType="h" fact="0.0381"/>
                  <dgm:constr type="r" for="ch" forName="Child5Accent3" refType="w" fact="0.5882"/>
                  <dgm:constr type="t" for="ch" forName="Child5Accent3" refType="h" fact="0.8991"/>
                  <dgm:constr type="w" for="ch" forName="Child5Accent3" refType="w" fact="0.0287"/>
                  <dgm:constr type="h" for="ch" forName="Child5Accent3" refType="h" fact="0.0381"/>
                  <dgm:constr type="r" for="ch" forName="Child5Accent4" refType="w" fact="0.6347"/>
                  <dgm:constr type="t" for="ch" forName="Child5Accent4" refType="h" fact="0.9619"/>
                  <dgm:constr type="w" for="ch" forName="Child5Accent4" refType="w" fact="0.0287"/>
                  <dgm:constr type="h" for="ch" forName="Child5Accent4" refType="h" fact="0.0381"/>
                  <dgm:constr type="r" for="ch" forName="Child5Accent5" refType="w" fact="0.696"/>
                  <dgm:constr type="t" for="ch" forName="Child5Accent5" refType="h" fact="0.9619"/>
                  <dgm:constr type="w" for="ch" forName="Child5Accent5" refType="w" fact="0.0287"/>
                  <dgm:constr type="h" for="ch" forName="Child5Accent5" refType="h" fact="0.0381"/>
                  <dgm:constr type="r" for="ch" forName="Child5Accent6" refType="w" fact="0.7574"/>
                  <dgm:constr type="t" for="ch" forName="Child5Accent6" refType="h" fact="0.9619"/>
                  <dgm:constr type="w" for="ch" forName="Child5Accent6" refType="w" fact="0.0287"/>
                  <dgm:constr type="h" for="ch" forName="Child5Accent6" refType="h" fact="0.0381"/>
                  <dgm:constr type="r" for="ch" forName="Child5Accent7" refType="w" fact="0.8187"/>
                  <dgm:constr type="t" for="ch" forName="Child5Accent7" refType="h" fact="0.9619"/>
                  <dgm:constr type="w" for="ch" forName="Child5Accent7" refType="w" fact="0.0287"/>
                  <dgm:constr type="h" for="ch" forName="Child5Accent7" refType="h" fact="0.0381"/>
                  <dgm:constr type="r" for="ch" forName="Child5Accent8" refType="w" fact="0.88"/>
                  <dgm:constr type="t" for="ch" forName="Child5Accent8" refType="h" fact="0.9619"/>
                  <dgm:constr type="w" for="ch" forName="Child5Accent8" refType="w" fact="0.0287"/>
                  <dgm:constr type="h" for="ch" forName="Child5Accent8" refType="h" fact="0.0381"/>
                  <dgm:constr type="r" for="ch" forName="Child5Accent9" refType="w" fact="0.9423"/>
                  <dgm:constr type="t" for="ch" forName="Child5Accent9" refType="h" fact="0.9619"/>
                  <dgm:constr type="w" for="ch" forName="Child5Accent9" refType="w" fact="0.0287"/>
                  <dgm:constr type="h" for="ch" forName="Child5Accent9" refType="h" fact="0.0381"/>
                  <dgm:constr type="r" for="ch" forName="Child5" refType="w" fact="0.9419"/>
                  <dgm:constr type="t" for="ch" forName="Child5" refType="h" fact="0.8635"/>
                  <dgm:constr type="w" for="ch" forName="Child5" refType="w" fact="0.3364"/>
                  <dgm:constr type="h" for="ch" forName="Child5" refType="h" fact="0.0981"/>
                  <dgm:constr type="r" for="ch" forName="Child4" refType="w"/>
                  <dgm:constr type="t" for="ch" forName="Child4" refType="h" fact="0.6701"/>
                  <dgm:constr type="w" for="ch" forName="Child4" refType="w" fact="0.3364"/>
                  <dgm:constr type="h" for="ch" forName="Child4" refType="h" fact="0.0981"/>
                  <dgm:constr type="r" for="ch" forName="Child3" refType="w"/>
                  <dgm:constr type="t" for="ch" forName="Child3" refType="h" fact="0.4276"/>
                  <dgm:constr type="w" for="ch" forName="Child3" refType="w" fact="0.2544"/>
                  <dgm:constr type="h" for="ch" forName="Child3" refType="h" fact="0.0981"/>
                  <dgm:constr type="r" for="ch" forName="Child2" refType="w"/>
                  <dgm:constr type="t" for="ch" forName="Child2" refType="h" fact="0.1798"/>
                  <dgm:constr type="w" for="ch" forName="Child2" refType="w" fact="0.3364"/>
                  <dgm:constr type="h" for="ch" forName="Child2" refType="h" fact="0.0981"/>
                  <dgm:constr type="r" for="ch" forName="Child1" refType="w" fact="0.9419"/>
                  <dgm:constr type="t" for="ch" forName="Child1" refType="h" fact="0"/>
                  <dgm:constr type="w" for="ch" forName="Child1" refType="w" fact="0.3364"/>
                  <dgm:constr type="h" for="ch" forName="Child1" refType="h" fact="0.0981"/>
                  <dgm:constr type="r" for="ch" forName="Parent" refType="w" fact="0.6347"/>
                  <dgm:constr type="t" for="ch" forName="Parent" refType="h" fact="0.3513"/>
                  <dgm:constr type="w" for="ch" forName="Parent" refType="w" fact="0.2906"/>
                  <dgm:constr type="h" for="ch" forName="Parent" refType="h" fact="0.3859"/>
                </dgm:constrLst>
              </dgm:else>
            </dgm:choose>
          </dgm:else>
        </dgm:choose>
        <dgm:layoutNode name="ParentAccent1" styleLbl="alignNode1">
          <dgm:alg type="sp"/>
          <dgm:shape xmlns:r="http://schemas.openxmlformats.org/officeDocument/2006/relationships" type="ellipse" r:blip="">
            <dgm:adjLst/>
          </dgm:shape>
          <dgm:presOf/>
        </dgm:layoutNode>
        <dgm:layoutNode name="ParentAccent2" styleLbl="alignNode1">
          <dgm:alg type="sp"/>
          <dgm:shape xmlns:r="http://schemas.openxmlformats.org/officeDocument/2006/relationships" type="ellipse" r:blip="">
            <dgm:adjLst/>
          </dgm:shape>
          <dgm:presOf/>
        </dgm:layoutNode>
        <dgm:layoutNode name="ParentAccent3" styleLbl="alignNode1">
          <dgm:alg type="sp"/>
          <dgm:shape xmlns:r="http://schemas.openxmlformats.org/officeDocument/2006/relationships" type="ellipse" r:blip="">
            <dgm:adjLst/>
          </dgm:shape>
          <dgm:presOf/>
        </dgm:layoutNode>
        <dgm:layoutNode name="ParentAccent4" styleLbl="alignNode1">
          <dgm:alg type="sp"/>
          <dgm:shape xmlns:r="http://schemas.openxmlformats.org/officeDocument/2006/relationships" type="ellipse" r:blip="">
            <dgm:adjLst/>
          </dgm:shape>
          <dgm:presOf/>
        </dgm:layoutNode>
        <dgm:layoutNode name="ParentAccent5" styleLbl="alignNode1">
          <dgm:alg type="sp"/>
          <dgm:shape xmlns:r="http://schemas.openxmlformats.org/officeDocument/2006/relationships" type="ellipse" r:blip="">
            <dgm:adjLst/>
          </dgm:shape>
          <dgm:presOf/>
        </dgm:layoutNode>
        <dgm:layoutNode name="ParentAccent6" styleLbl="alignNode1">
          <dgm:alg type="sp"/>
          <dgm:shape xmlns:r="http://schemas.openxmlformats.org/officeDocument/2006/relationships" type="ellipse" r:blip="">
            <dgm:adjLst/>
          </dgm:shape>
          <dgm:presOf/>
        </dgm:layoutNode>
        <dgm:layoutNode name="ParentAccent7" styleLbl="alignNode1">
          <dgm:alg type="sp"/>
          <dgm:shape xmlns:r="http://schemas.openxmlformats.org/officeDocument/2006/relationships" type="ellipse" r:blip="">
            <dgm:adjLst/>
          </dgm:shape>
          <dgm:presOf/>
        </dgm:layoutNode>
        <dgm:layoutNode name="ParentAccent8" styleLbl="alignNode1">
          <dgm:alg type="sp"/>
          <dgm:shape xmlns:r="http://schemas.openxmlformats.org/officeDocument/2006/relationships" type="ellipse" r:blip="">
            <dgm:adjLst/>
          </dgm:shape>
          <dgm:presOf/>
        </dgm:layoutNode>
        <dgm:layoutNode name="ParentAccent9" styleLbl="alignNode1">
          <dgm:alg type="sp"/>
          <dgm:shape xmlns:r="http://schemas.openxmlformats.org/officeDocument/2006/relationships" type="ellipse" r:blip="">
            <dgm:adjLst/>
          </dgm:shape>
          <dgm:presOf/>
        </dgm:layoutNode>
        <dgm:layoutNode name="ParentAccent10" styleLbl="alignNode1">
          <dgm:alg type="sp"/>
          <dgm:shape xmlns:r="http://schemas.openxmlformats.org/officeDocument/2006/relationships" type="ellipse" r:blip="">
            <dgm:adjLst/>
          </dgm:shape>
          <dgm:presOf/>
        </dgm:layoutNode>
        <dgm:layoutNode name="Parent" styleLbl="alignNode1">
          <dgm:varLst>
            <dgm:chMax val="5"/>
            <dgm:chPref val="3"/>
            <dgm:bulletEnabled val="1"/>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name="Name21" axis="ch" ptType="node" cnt="1">
          <dgm:layoutNode name="Child1Accent1" styleLbl="alignNode1">
            <dgm:alg type="sp"/>
            <dgm:shape xmlns:r="http://schemas.openxmlformats.org/officeDocument/2006/relationships" type="ellipse" r:blip="">
              <dgm:adjLst/>
            </dgm:shape>
            <dgm:presOf/>
          </dgm:layoutNode>
          <dgm:layoutNode name="Child1Accent2" styleLbl="alignNode1">
            <dgm:alg type="sp"/>
            <dgm:shape xmlns:r="http://schemas.openxmlformats.org/officeDocument/2006/relationships" type="ellipse" r:blip="">
              <dgm:adjLst/>
            </dgm:shape>
            <dgm:presOf/>
          </dgm:layoutNode>
          <dgm:layoutNode name="Child1Accent3" styleLbl="alignNode1">
            <dgm:alg type="sp"/>
            <dgm:shape xmlns:r="http://schemas.openxmlformats.org/officeDocument/2006/relationships" type="ellipse" r:blip="">
              <dgm:adjLst/>
            </dgm:shape>
            <dgm:presOf/>
          </dgm:layoutNode>
          <dgm:layoutNode name="Child1Accent4" styleLbl="alignNode1">
            <dgm:alg type="sp"/>
            <dgm:shape xmlns:r="http://schemas.openxmlformats.org/officeDocument/2006/relationships" type="ellipse" r:blip="">
              <dgm:adjLst/>
            </dgm:shape>
            <dgm:presOf/>
          </dgm:layoutNode>
          <dgm:layoutNode name="Child1Accent5" styleLbl="alignNode1">
            <dgm:alg type="sp"/>
            <dgm:shape xmlns:r="http://schemas.openxmlformats.org/officeDocument/2006/relationships" type="ellipse" r:blip="">
              <dgm:adjLst/>
            </dgm:shape>
            <dgm:presOf/>
          </dgm:layoutNode>
          <dgm:layoutNode name="Child1Accent6" styleLbl="alignNode1">
            <dgm:alg type="sp"/>
            <dgm:shape xmlns:r="http://schemas.openxmlformats.org/officeDocument/2006/relationships" type="ellipse" r:blip="">
              <dgm:adjLst/>
            </dgm:shape>
            <dgm:presOf/>
          </dgm:layoutNode>
          <dgm:layoutNode name="Child1Accent7" styleLbl="alignNode1">
            <dgm:alg type="sp"/>
            <dgm:shape xmlns:r="http://schemas.openxmlformats.org/officeDocument/2006/relationships" type="ellipse" r:blip="">
              <dgm:adjLst/>
            </dgm:shape>
            <dgm:presOf/>
          </dgm:layoutNode>
          <dgm:layoutNode name="Child1Accent8" styleLbl="alignNode1">
            <dgm:alg type="sp"/>
            <dgm:shape xmlns:r="http://schemas.openxmlformats.org/officeDocument/2006/relationships" type="ellipse" r:blip="">
              <dgm:adjLst/>
            </dgm:shape>
            <dgm:presOf/>
          </dgm:layoutNode>
          <dgm:layoutNode name="Child1Accent9" styleLbl="alignNode1">
            <dgm:alg type="sp"/>
            <dgm:shape xmlns:r="http://schemas.openxmlformats.org/officeDocument/2006/relationships" type="ellipse" r:blip="">
              <dgm:adjLst/>
            </dgm:shape>
            <dgm:presOf/>
          </dgm:layoutNode>
          <dgm:layoutNode name="Child1"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2" axis="ch" ptType="node" st="2" cnt="1">
          <dgm:layoutNode name="Child2Accent1" styleLbl="alignNode1">
            <dgm:alg type="sp"/>
            <dgm:shape xmlns:r="http://schemas.openxmlformats.org/officeDocument/2006/relationships" type="ellipse" r:blip="">
              <dgm:adjLst/>
            </dgm:shape>
            <dgm:presOf/>
          </dgm:layoutNode>
          <dgm:layoutNode name="Child2Accent2" styleLbl="alignNode1">
            <dgm:alg type="sp"/>
            <dgm:shape xmlns:r="http://schemas.openxmlformats.org/officeDocument/2006/relationships" type="ellipse" r:blip="">
              <dgm:adjLst/>
            </dgm:shape>
            <dgm:presOf/>
          </dgm:layoutNode>
          <dgm:layoutNode name="Child2Accent3" styleLbl="alignNode1">
            <dgm:alg type="sp"/>
            <dgm:shape xmlns:r="http://schemas.openxmlformats.org/officeDocument/2006/relationships" type="ellipse" r:blip="">
              <dgm:adjLst/>
            </dgm:shape>
            <dgm:presOf/>
          </dgm:layoutNode>
          <dgm:layoutNode name="Child2Accent4" styleLbl="alignNode1">
            <dgm:alg type="sp"/>
            <dgm:shape xmlns:r="http://schemas.openxmlformats.org/officeDocument/2006/relationships" type="ellipse" r:blip="">
              <dgm:adjLst/>
            </dgm:shape>
            <dgm:presOf/>
          </dgm:layoutNode>
          <dgm:layoutNode name="Child2Accent5" styleLbl="alignNode1">
            <dgm:alg type="sp"/>
            <dgm:shape xmlns:r="http://schemas.openxmlformats.org/officeDocument/2006/relationships" type="ellipse" r:blip="">
              <dgm:adjLst/>
            </dgm:shape>
            <dgm:presOf/>
          </dgm:layoutNode>
          <dgm:layoutNode name="Child2Accent6" styleLbl="alignNode1">
            <dgm:alg type="sp"/>
            <dgm:shape xmlns:r="http://schemas.openxmlformats.org/officeDocument/2006/relationships" type="ellipse" r:blip="">
              <dgm:adjLst/>
            </dgm:shape>
            <dgm:presOf/>
          </dgm:layoutNode>
          <dgm:layoutNode name="Child2Accent7" styleLbl="alignNode1">
            <dgm:alg type="sp"/>
            <dgm:shape xmlns:r="http://schemas.openxmlformats.org/officeDocument/2006/relationships" type="ellipse" r:blip="">
              <dgm:adjLst/>
            </dgm:shape>
            <dgm:presOf/>
          </dgm:layoutNode>
          <dgm:layoutNode name="Child2"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3" axis="ch" ptType="node" st="3" cnt="1">
          <dgm:layoutNode name="Child3Accent1" styleLbl="alignNode1">
            <dgm:alg type="sp"/>
            <dgm:shape xmlns:r="http://schemas.openxmlformats.org/officeDocument/2006/relationships" type="ellipse" r:blip="">
              <dgm:adjLst/>
            </dgm:shape>
            <dgm:presOf/>
          </dgm:layoutNode>
          <dgm:layoutNode name="Child3Accent2" styleLbl="alignNode1">
            <dgm:alg type="sp"/>
            <dgm:shape xmlns:r="http://schemas.openxmlformats.org/officeDocument/2006/relationships" type="ellipse" r:blip="">
              <dgm:adjLst/>
            </dgm:shape>
            <dgm:presOf/>
          </dgm:layoutNode>
          <dgm:layoutNode name="Child3Accent3" styleLbl="alignNode1">
            <dgm:alg type="sp"/>
            <dgm:shape xmlns:r="http://schemas.openxmlformats.org/officeDocument/2006/relationships" type="ellipse" r:blip="">
              <dgm:adjLst/>
            </dgm:shape>
            <dgm:presOf/>
          </dgm:layoutNode>
          <dgm:layoutNode name="Child3Accent4" styleLbl="alignNode1">
            <dgm:alg type="sp"/>
            <dgm:shape xmlns:r="http://schemas.openxmlformats.org/officeDocument/2006/relationships" type="ellipse" r:blip="">
              <dgm:adjLst/>
            </dgm:shape>
            <dgm:presOf/>
          </dgm:layoutNode>
          <dgm:layoutNode name="Child3Accent5" styleLbl="alignNode1">
            <dgm:alg type="sp"/>
            <dgm:shape xmlns:r="http://schemas.openxmlformats.org/officeDocument/2006/relationships" type="ellipse" r:blip="">
              <dgm:adjLst/>
            </dgm:shape>
            <dgm:presOf/>
          </dgm:layoutNode>
          <dgm:layoutNode name="Child3Accent6" styleLbl="alignNode1">
            <dgm:alg type="sp"/>
            <dgm:shape xmlns:r="http://schemas.openxmlformats.org/officeDocument/2006/relationships" type="ellipse" r:blip="">
              <dgm:adjLst/>
            </dgm:shape>
            <dgm:presOf/>
          </dgm:layoutNode>
          <dgm:layoutNode name="Child3Accent7" styleLbl="alignNode1">
            <dgm:alg type="sp"/>
            <dgm:shape xmlns:r="http://schemas.openxmlformats.org/officeDocument/2006/relationships" type="ellipse" r:blip="">
              <dgm:adjLst/>
            </dgm:shape>
            <dgm:presOf/>
          </dgm:layoutNode>
          <dgm:layoutNode name="Child3"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4" axis="ch" ptType="node" st="4" cnt="1">
          <dgm:layoutNode name="Child4Accent1" styleLbl="alignNode1">
            <dgm:alg type="sp"/>
            <dgm:shape xmlns:r="http://schemas.openxmlformats.org/officeDocument/2006/relationships" type="ellipse" r:blip="">
              <dgm:adjLst/>
            </dgm:shape>
            <dgm:presOf/>
          </dgm:layoutNode>
          <dgm:layoutNode name="Child4Accent2" styleLbl="alignNode1">
            <dgm:alg type="sp"/>
            <dgm:shape xmlns:r="http://schemas.openxmlformats.org/officeDocument/2006/relationships" type="ellipse" r:blip="">
              <dgm:adjLst/>
            </dgm:shape>
            <dgm:presOf/>
          </dgm:layoutNode>
          <dgm:layoutNode name="Child4Accent3" styleLbl="alignNode1">
            <dgm:alg type="sp"/>
            <dgm:shape xmlns:r="http://schemas.openxmlformats.org/officeDocument/2006/relationships" type="ellipse" r:blip="">
              <dgm:adjLst/>
            </dgm:shape>
            <dgm:presOf/>
          </dgm:layoutNode>
          <dgm:layoutNode name="Child4Accent4" styleLbl="alignNode1">
            <dgm:alg type="sp"/>
            <dgm:shape xmlns:r="http://schemas.openxmlformats.org/officeDocument/2006/relationships" type="ellipse" r:blip="">
              <dgm:adjLst/>
            </dgm:shape>
            <dgm:presOf/>
          </dgm:layoutNode>
          <dgm:layoutNode name="Child4Accent5" styleLbl="alignNode1">
            <dgm:alg type="sp"/>
            <dgm:shape xmlns:r="http://schemas.openxmlformats.org/officeDocument/2006/relationships" type="ellipse" r:blip="">
              <dgm:adjLst/>
            </dgm:shape>
            <dgm:presOf/>
          </dgm:layoutNode>
          <dgm:layoutNode name="Child4Accent6" styleLbl="alignNode1">
            <dgm:alg type="sp"/>
            <dgm:shape xmlns:r="http://schemas.openxmlformats.org/officeDocument/2006/relationships" type="ellipse" r:blip="">
              <dgm:adjLst/>
            </dgm:shape>
            <dgm:presOf/>
          </dgm:layoutNode>
          <dgm:layoutNode name="Child4Accent7" styleLbl="alignNode1">
            <dgm:alg type="sp"/>
            <dgm:shape xmlns:r="http://schemas.openxmlformats.org/officeDocument/2006/relationships" type="ellipse" r:blip="">
              <dgm:adjLst/>
            </dgm:shape>
            <dgm:presOf/>
          </dgm:layoutNode>
          <dgm:layoutNode name="Child4Accent8" styleLbl="alignNode1">
            <dgm:alg type="sp"/>
            <dgm:shape xmlns:r="http://schemas.openxmlformats.org/officeDocument/2006/relationships" type="ellipse" r:blip="">
              <dgm:adjLst/>
            </dgm:shape>
            <dgm:presOf/>
          </dgm:layoutNode>
          <dgm:layoutNode name="Child4"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forEach name="Name25" axis="ch" ptType="node" st="5" cnt="1">
          <dgm:layoutNode name="Child5Accent1" styleLbl="alignNode1">
            <dgm:alg type="sp"/>
            <dgm:shape xmlns:r="http://schemas.openxmlformats.org/officeDocument/2006/relationships" type="ellipse" r:blip="">
              <dgm:adjLst/>
            </dgm:shape>
            <dgm:presOf/>
          </dgm:layoutNode>
          <dgm:layoutNode name="Child5Accent2" styleLbl="alignNode1">
            <dgm:alg type="sp"/>
            <dgm:shape xmlns:r="http://schemas.openxmlformats.org/officeDocument/2006/relationships" type="ellipse" r:blip="">
              <dgm:adjLst/>
            </dgm:shape>
            <dgm:presOf/>
          </dgm:layoutNode>
          <dgm:layoutNode name="Child5Accent3" styleLbl="alignNode1">
            <dgm:alg type="sp"/>
            <dgm:shape xmlns:r="http://schemas.openxmlformats.org/officeDocument/2006/relationships" type="ellipse" r:blip="">
              <dgm:adjLst/>
            </dgm:shape>
            <dgm:presOf/>
          </dgm:layoutNode>
          <dgm:layoutNode name="Child5Accent4" styleLbl="alignNode1">
            <dgm:alg type="sp"/>
            <dgm:shape xmlns:r="http://schemas.openxmlformats.org/officeDocument/2006/relationships" type="ellipse" r:blip="">
              <dgm:adjLst/>
            </dgm:shape>
            <dgm:presOf/>
          </dgm:layoutNode>
          <dgm:layoutNode name="Child5Accent5" styleLbl="alignNode1">
            <dgm:alg type="sp"/>
            <dgm:shape xmlns:r="http://schemas.openxmlformats.org/officeDocument/2006/relationships" type="ellipse" r:blip="">
              <dgm:adjLst/>
            </dgm:shape>
            <dgm:presOf/>
          </dgm:layoutNode>
          <dgm:layoutNode name="Child5Accent6" styleLbl="alignNode1">
            <dgm:alg type="sp"/>
            <dgm:shape xmlns:r="http://schemas.openxmlformats.org/officeDocument/2006/relationships" type="ellipse" r:blip="">
              <dgm:adjLst/>
            </dgm:shape>
            <dgm:presOf/>
          </dgm:layoutNode>
          <dgm:layoutNode name="Child5Accent7" styleLbl="alignNode1">
            <dgm:alg type="sp"/>
            <dgm:shape xmlns:r="http://schemas.openxmlformats.org/officeDocument/2006/relationships" type="ellipse" r:blip="">
              <dgm:adjLst/>
            </dgm:shape>
            <dgm:presOf/>
          </dgm:layoutNode>
          <dgm:layoutNode name="Child5Accent8" styleLbl="alignNode1">
            <dgm:alg type="sp"/>
            <dgm:shape xmlns:r="http://schemas.openxmlformats.org/officeDocument/2006/relationships" type="ellipse" r:blip="">
              <dgm:adjLst/>
            </dgm:shape>
            <dgm:presOf/>
          </dgm:layoutNode>
          <dgm:layoutNode name="Child5Accent9" styleLbl="alignNode1">
            <dgm:alg type="sp"/>
            <dgm:shape xmlns:r="http://schemas.openxmlformats.org/officeDocument/2006/relationships" type="ellipse" r:blip="">
              <dgm:adjLst/>
            </dgm:shape>
            <dgm:presOf/>
          </dgm:layoutNode>
          <dgm:layoutNode name="Child5" styleLbl="revTx">
            <dgm:varLst>
              <dgm:chMax/>
              <dgm:chPref val="0"/>
              <dgm:bulletEnabled val="1"/>
            </dgm:varLst>
            <dgm:alg type="tx">
              <dgm:param type="parTxLTRAlign" val="l"/>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927325-9977-4993-AA25-DAAC23FBAC9F}" type="datetimeFigureOut">
              <a:rPr lang="es-EC" smtClean="0"/>
              <a:t>24/5/2017</a:t>
            </a:fld>
            <a:endParaRPr lang="es-EC"/>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45BA34-E7FA-414C-8151-67601E0C5FFE}" type="slidenum">
              <a:rPr lang="es-EC" smtClean="0"/>
              <a:t>‹Nº›</a:t>
            </a:fld>
            <a:endParaRPr lang="es-EC"/>
          </a:p>
        </p:txBody>
      </p:sp>
    </p:spTree>
    <p:extLst>
      <p:ext uri="{BB962C8B-B14F-4D97-AF65-F5344CB8AC3E}">
        <p14:creationId xmlns:p14="http://schemas.microsoft.com/office/powerpoint/2010/main" val="4247681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645BA34-E7FA-414C-8151-67601E0C5FFE}" type="slidenum">
              <a:rPr lang="es-EC" smtClean="0"/>
              <a:t>1</a:t>
            </a:fld>
            <a:endParaRPr lang="es-EC"/>
          </a:p>
        </p:txBody>
      </p:sp>
    </p:spTree>
    <p:extLst>
      <p:ext uri="{BB962C8B-B14F-4D97-AF65-F5344CB8AC3E}">
        <p14:creationId xmlns:p14="http://schemas.microsoft.com/office/powerpoint/2010/main" val="1136111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6645BA34-E7FA-414C-8151-67601E0C5FFE}" type="slidenum">
              <a:rPr lang="es-EC" smtClean="0"/>
              <a:t>13</a:t>
            </a:fld>
            <a:endParaRPr lang="es-EC"/>
          </a:p>
        </p:txBody>
      </p:sp>
    </p:spTree>
    <p:extLst>
      <p:ext uri="{BB962C8B-B14F-4D97-AF65-F5344CB8AC3E}">
        <p14:creationId xmlns:p14="http://schemas.microsoft.com/office/powerpoint/2010/main" val="1604522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6645BA34-E7FA-414C-8151-67601E0C5FFE}" type="slidenum">
              <a:rPr lang="es-EC" smtClean="0"/>
              <a:t>14</a:t>
            </a:fld>
            <a:endParaRPr lang="es-EC"/>
          </a:p>
        </p:txBody>
      </p:sp>
    </p:spTree>
    <p:extLst>
      <p:ext uri="{BB962C8B-B14F-4D97-AF65-F5344CB8AC3E}">
        <p14:creationId xmlns:p14="http://schemas.microsoft.com/office/powerpoint/2010/main" val="31661822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6645BA34-E7FA-414C-8151-67601E0C5FFE}" type="slidenum">
              <a:rPr lang="es-EC" smtClean="0"/>
              <a:t>15</a:t>
            </a:fld>
            <a:endParaRPr lang="es-EC"/>
          </a:p>
        </p:txBody>
      </p:sp>
    </p:spTree>
    <p:extLst>
      <p:ext uri="{BB962C8B-B14F-4D97-AF65-F5344CB8AC3E}">
        <p14:creationId xmlns:p14="http://schemas.microsoft.com/office/powerpoint/2010/main" val="2211287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6645BA34-E7FA-414C-8151-67601E0C5FFE}" type="slidenum">
              <a:rPr lang="es-EC" smtClean="0"/>
              <a:t>16</a:t>
            </a:fld>
            <a:endParaRPr lang="es-EC"/>
          </a:p>
        </p:txBody>
      </p:sp>
    </p:spTree>
    <p:extLst>
      <p:ext uri="{BB962C8B-B14F-4D97-AF65-F5344CB8AC3E}">
        <p14:creationId xmlns:p14="http://schemas.microsoft.com/office/powerpoint/2010/main" val="312165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6645BA34-E7FA-414C-8151-67601E0C5FFE}" type="slidenum">
              <a:rPr lang="es-EC" smtClean="0"/>
              <a:t>17</a:t>
            </a:fld>
            <a:endParaRPr lang="es-EC"/>
          </a:p>
        </p:txBody>
      </p:sp>
    </p:spTree>
    <p:extLst>
      <p:ext uri="{BB962C8B-B14F-4D97-AF65-F5344CB8AC3E}">
        <p14:creationId xmlns:p14="http://schemas.microsoft.com/office/powerpoint/2010/main" val="1384392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6645BA34-E7FA-414C-8151-67601E0C5FFE}" type="slidenum">
              <a:rPr lang="es-EC" smtClean="0"/>
              <a:t>18</a:t>
            </a:fld>
            <a:endParaRPr lang="es-EC"/>
          </a:p>
        </p:txBody>
      </p:sp>
    </p:spTree>
    <p:extLst>
      <p:ext uri="{BB962C8B-B14F-4D97-AF65-F5344CB8AC3E}">
        <p14:creationId xmlns:p14="http://schemas.microsoft.com/office/powerpoint/2010/main" val="403140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6645BA34-E7FA-414C-8151-67601E0C5FFE}" type="slidenum">
              <a:rPr lang="es-EC" smtClean="0"/>
              <a:t>21</a:t>
            </a:fld>
            <a:endParaRPr lang="es-EC"/>
          </a:p>
        </p:txBody>
      </p:sp>
    </p:spTree>
    <p:extLst>
      <p:ext uri="{BB962C8B-B14F-4D97-AF65-F5344CB8AC3E}">
        <p14:creationId xmlns:p14="http://schemas.microsoft.com/office/powerpoint/2010/main" val="197865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6645BA34-E7FA-414C-8151-67601E0C5FFE}" type="slidenum">
              <a:rPr lang="es-EC" smtClean="0"/>
              <a:t>22</a:t>
            </a:fld>
            <a:endParaRPr lang="es-EC"/>
          </a:p>
        </p:txBody>
      </p:sp>
    </p:spTree>
    <p:extLst>
      <p:ext uri="{BB962C8B-B14F-4D97-AF65-F5344CB8AC3E}">
        <p14:creationId xmlns:p14="http://schemas.microsoft.com/office/powerpoint/2010/main" val="3051332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6645BA34-E7FA-414C-8151-67601E0C5FFE}" type="slidenum">
              <a:rPr lang="es-EC" smtClean="0"/>
              <a:t>25</a:t>
            </a:fld>
            <a:endParaRPr lang="es-EC"/>
          </a:p>
        </p:txBody>
      </p:sp>
    </p:spTree>
    <p:extLst>
      <p:ext uri="{BB962C8B-B14F-4D97-AF65-F5344CB8AC3E}">
        <p14:creationId xmlns:p14="http://schemas.microsoft.com/office/powerpoint/2010/main" val="369696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6645BA34-E7FA-414C-8151-67601E0C5FFE}" type="slidenum">
              <a:rPr lang="es-EC" smtClean="0"/>
              <a:t>2</a:t>
            </a:fld>
            <a:endParaRPr lang="es-EC"/>
          </a:p>
        </p:txBody>
      </p:sp>
    </p:spTree>
    <p:extLst>
      <p:ext uri="{BB962C8B-B14F-4D97-AF65-F5344CB8AC3E}">
        <p14:creationId xmlns:p14="http://schemas.microsoft.com/office/powerpoint/2010/main" val="2836357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6645BA34-E7FA-414C-8151-67601E0C5FFE}" type="slidenum">
              <a:rPr lang="es-EC" smtClean="0"/>
              <a:t>3</a:t>
            </a:fld>
            <a:endParaRPr lang="es-EC"/>
          </a:p>
        </p:txBody>
      </p:sp>
    </p:spTree>
    <p:extLst>
      <p:ext uri="{BB962C8B-B14F-4D97-AF65-F5344CB8AC3E}">
        <p14:creationId xmlns:p14="http://schemas.microsoft.com/office/powerpoint/2010/main" val="2836357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6645BA34-E7FA-414C-8151-67601E0C5FFE}" type="slidenum">
              <a:rPr lang="es-EC" smtClean="0"/>
              <a:t>4</a:t>
            </a:fld>
            <a:endParaRPr lang="es-EC"/>
          </a:p>
        </p:txBody>
      </p:sp>
    </p:spTree>
    <p:extLst>
      <p:ext uri="{BB962C8B-B14F-4D97-AF65-F5344CB8AC3E}">
        <p14:creationId xmlns:p14="http://schemas.microsoft.com/office/powerpoint/2010/main" val="2836357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6645BA34-E7FA-414C-8151-67601E0C5FFE}" type="slidenum">
              <a:rPr lang="es-EC" smtClean="0"/>
              <a:t>5</a:t>
            </a:fld>
            <a:endParaRPr lang="es-EC"/>
          </a:p>
        </p:txBody>
      </p:sp>
    </p:spTree>
    <p:extLst>
      <p:ext uri="{BB962C8B-B14F-4D97-AF65-F5344CB8AC3E}">
        <p14:creationId xmlns:p14="http://schemas.microsoft.com/office/powerpoint/2010/main" val="2836357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6645BA34-E7FA-414C-8151-67601E0C5FFE}" type="slidenum">
              <a:rPr lang="es-EC" smtClean="0"/>
              <a:t>6</a:t>
            </a:fld>
            <a:endParaRPr lang="es-EC"/>
          </a:p>
        </p:txBody>
      </p:sp>
    </p:spTree>
    <p:extLst>
      <p:ext uri="{BB962C8B-B14F-4D97-AF65-F5344CB8AC3E}">
        <p14:creationId xmlns:p14="http://schemas.microsoft.com/office/powerpoint/2010/main" val="2836357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6645BA34-E7FA-414C-8151-67601E0C5FFE}" type="slidenum">
              <a:rPr lang="es-EC" smtClean="0"/>
              <a:t>7</a:t>
            </a:fld>
            <a:endParaRPr lang="es-EC"/>
          </a:p>
        </p:txBody>
      </p:sp>
    </p:spTree>
    <p:extLst>
      <p:ext uri="{BB962C8B-B14F-4D97-AF65-F5344CB8AC3E}">
        <p14:creationId xmlns:p14="http://schemas.microsoft.com/office/powerpoint/2010/main" val="2836357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6645BA34-E7FA-414C-8151-67601E0C5FFE}" type="slidenum">
              <a:rPr lang="es-EC" smtClean="0"/>
              <a:t>11</a:t>
            </a:fld>
            <a:endParaRPr lang="es-EC"/>
          </a:p>
        </p:txBody>
      </p:sp>
    </p:spTree>
    <p:extLst>
      <p:ext uri="{BB962C8B-B14F-4D97-AF65-F5344CB8AC3E}">
        <p14:creationId xmlns:p14="http://schemas.microsoft.com/office/powerpoint/2010/main" val="2836357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6645BA34-E7FA-414C-8151-67601E0C5FFE}" type="slidenum">
              <a:rPr lang="es-EC" smtClean="0"/>
              <a:t>12</a:t>
            </a:fld>
            <a:endParaRPr lang="es-EC"/>
          </a:p>
        </p:txBody>
      </p:sp>
    </p:spTree>
    <p:extLst>
      <p:ext uri="{BB962C8B-B14F-4D97-AF65-F5344CB8AC3E}">
        <p14:creationId xmlns:p14="http://schemas.microsoft.com/office/powerpoint/2010/main" val="2836357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34C1517E-AF12-47F9-B60E-3E2FE8799D0C}" type="datetimeFigureOut">
              <a:rPr lang="es-EC" smtClean="0"/>
              <a:t>24/5/2017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F1C7ED5-D0E3-491D-8E66-0FA2748C82EE}" type="slidenum">
              <a:rPr lang="es-EC" smtClean="0"/>
              <a:t>‹Nº›</a:t>
            </a:fld>
            <a:endParaRPr lang="es-EC"/>
          </a:p>
        </p:txBody>
      </p:sp>
    </p:spTree>
    <p:extLst>
      <p:ext uri="{BB962C8B-B14F-4D97-AF65-F5344CB8AC3E}">
        <p14:creationId xmlns:p14="http://schemas.microsoft.com/office/powerpoint/2010/main" val="3322892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4C1517E-AF12-47F9-B60E-3E2FE8799D0C}" type="datetimeFigureOut">
              <a:rPr lang="es-EC" smtClean="0"/>
              <a:t>24/5/2017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F1C7ED5-D0E3-491D-8E66-0FA2748C82EE}" type="slidenum">
              <a:rPr lang="es-EC" smtClean="0"/>
              <a:t>‹Nº›</a:t>
            </a:fld>
            <a:endParaRPr lang="es-EC"/>
          </a:p>
        </p:txBody>
      </p:sp>
    </p:spTree>
    <p:extLst>
      <p:ext uri="{BB962C8B-B14F-4D97-AF65-F5344CB8AC3E}">
        <p14:creationId xmlns:p14="http://schemas.microsoft.com/office/powerpoint/2010/main" val="2837750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0362"/>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1" y="360364"/>
            <a:ext cx="7734300" cy="581183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34C1517E-AF12-47F9-B60E-3E2FE8799D0C}" type="datetimeFigureOut">
              <a:rPr lang="es-EC" smtClean="0"/>
              <a:t>24/5/2017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F1C7ED5-D0E3-491D-8E66-0FA2748C82EE}" type="slidenum">
              <a:rPr lang="es-EC" smtClean="0"/>
              <a:t>‹Nº›</a:t>
            </a:fld>
            <a:endParaRPr lang="es-EC"/>
          </a:p>
        </p:txBody>
      </p:sp>
    </p:spTree>
    <p:extLst>
      <p:ext uri="{BB962C8B-B14F-4D97-AF65-F5344CB8AC3E}">
        <p14:creationId xmlns:p14="http://schemas.microsoft.com/office/powerpoint/2010/main" val="3887359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4C1517E-AF12-47F9-B60E-3E2FE8799D0C}" type="datetimeFigureOut">
              <a:rPr lang="es-EC" smtClean="0"/>
              <a:t>24/5/2017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F1C7ED5-D0E3-491D-8E66-0FA2748C82EE}" type="slidenum">
              <a:rPr lang="es-EC" smtClean="0"/>
              <a:t>‹Nº›</a:t>
            </a:fld>
            <a:endParaRPr lang="es-EC"/>
          </a:p>
        </p:txBody>
      </p:sp>
    </p:spTree>
    <p:extLst>
      <p:ext uri="{BB962C8B-B14F-4D97-AF65-F5344CB8AC3E}">
        <p14:creationId xmlns:p14="http://schemas.microsoft.com/office/powerpoint/2010/main" val="1734773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12423"/>
            <a:ext cx="10515600" cy="2851208"/>
          </a:xfrm>
        </p:spPr>
        <p:txBody>
          <a:bodyPr anchor="b">
            <a:normAutofit/>
          </a:bodyPr>
          <a:lstStyle>
            <a:lvl1pPr>
              <a:defRPr sz="45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52635"/>
            <a:ext cx="105156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34C1517E-AF12-47F9-B60E-3E2FE8799D0C}" type="datetimeFigureOut">
              <a:rPr lang="es-EC" smtClean="0"/>
              <a:t>24/5/2017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5F1C7ED5-D0E3-491D-8E66-0FA2748C82EE}" type="slidenum">
              <a:rPr lang="es-EC" smtClean="0"/>
              <a:t>‹Nº›</a:t>
            </a:fld>
            <a:endParaRPr lang="es-EC"/>
          </a:p>
        </p:txBody>
      </p:sp>
    </p:spTree>
    <p:extLst>
      <p:ext uri="{BB962C8B-B14F-4D97-AF65-F5344CB8AC3E}">
        <p14:creationId xmlns:p14="http://schemas.microsoft.com/office/powerpoint/2010/main" val="4238335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45127" y="1828802"/>
            <a:ext cx="5181600" cy="435133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8802"/>
            <a:ext cx="5181600" cy="4351337"/>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4C1517E-AF12-47F9-B60E-3E2FE8799D0C}" type="datetimeFigureOut">
              <a:rPr lang="es-EC" smtClean="0"/>
              <a:t>24/5/2017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F1C7ED5-D0E3-491D-8E66-0FA2748C82EE}" type="slidenum">
              <a:rPr lang="es-EC" smtClean="0"/>
              <a:t>‹Nº›</a:t>
            </a:fld>
            <a:endParaRPr lang="es-EC"/>
          </a:p>
        </p:txBody>
      </p:sp>
    </p:spTree>
    <p:extLst>
      <p:ext uri="{BB962C8B-B14F-4D97-AF65-F5344CB8AC3E}">
        <p14:creationId xmlns:p14="http://schemas.microsoft.com/office/powerpoint/2010/main" val="18537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2"/>
            <a:ext cx="515620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Content Placeholder 3"/>
          <p:cNvSpPr>
            <a:spLocks noGrp="1"/>
          </p:cNvSpPr>
          <p:nvPr>
            <p:ph sz="half" idx="2"/>
          </p:nvPr>
        </p:nvSpPr>
        <p:spPr>
          <a:xfrm>
            <a:off x="845127" y="2507552"/>
            <a:ext cx="5156200" cy="3680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851"/>
            <a:ext cx="51816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Content Placeholder 5"/>
          <p:cNvSpPr>
            <a:spLocks noGrp="1"/>
          </p:cNvSpPr>
          <p:nvPr>
            <p:ph sz="quarter" idx="4"/>
          </p:nvPr>
        </p:nvSpPr>
        <p:spPr>
          <a:xfrm>
            <a:off x="6172201" y="2507552"/>
            <a:ext cx="5181601" cy="3680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34C1517E-AF12-47F9-B60E-3E2FE8799D0C}" type="datetimeFigureOut">
              <a:rPr lang="es-EC" smtClean="0"/>
              <a:t>24/5/2017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5F1C7ED5-D0E3-491D-8E66-0FA2748C82EE}" type="slidenum">
              <a:rPr lang="es-EC" smtClean="0"/>
              <a:t>‹Nº›</a:t>
            </a:fld>
            <a:endParaRPr lang="es-EC"/>
          </a:p>
        </p:txBody>
      </p:sp>
      <p:sp>
        <p:nvSpPr>
          <p:cNvPr id="10" name="Title 9"/>
          <p:cNvSpPr>
            <a:spLocks noGrp="1"/>
          </p:cNvSpPr>
          <p:nvPr>
            <p:ph type="title"/>
          </p:nvPr>
        </p:nvSpPr>
        <p:spPr/>
        <p:txBody>
          <a:bodyPr/>
          <a:lstStyle/>
          <a:p>
            <a:r>
              <a:rPr lang="es-ES"/>
              <a:t>Haga clic para modificar el estilo de título del patrón</a:t>
            </a:r>
            <a:endParaRPr lang="en-US" dirty="0"/>
          </a:p>
        </p:txBody>
      </p:sp>
    </p:spTree>
    <p:extLst>
      <p:ext uri="{BB962C8B-B14F-4D97-AF65-F5344CB8AC3E}">
        <p14:creationId xmlns:p14="http://schemas.microsoft.com/office/powerpoint/2010/main" val="1874872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4C1517E-AF12-47F9-B60E-3E2FE8799D0C}" type="datetimeFigureOut">
              <a:rPr lang="es-EC" smtClean="0"/>
              <a:t>24/5/2017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5F1C7ED5-D0E3-491D-8E66-0FA2748C82EE}" type="slidenum">
              <a:rPr lang="es-EC" smtClean="0"/>
              <a:t>‹Nº›</a:t>
            </a:fld>
            <a:endParaRPr lang="es-EC"/>
          </a:p>
        </p:txBody>
      </p:sp>
      <p:sp>
        <p:nvSpPr>
          <p:cNvPr id="6" name="Title 5"/>
          <p:cNvSpPr>
            <a:spLocks noGrp="1"/>
          </p:cNvSpPr>
          <p:nvPr>
            <p:ph type="title"/>
          </p:nvPr>
        </p:nvSpPr>
        <p:spPr/>
        <p:txBody>
          <a:bodyPr/>
          <a:lstStyle/>
          <a:p>
            <a:r>
              <a:rPr lang="es-ES"/>
              <a:t>Haga clic para modificar el estilo de título del patrón</a:t>
            </a:r>
            <a:endParaRPr lang="en-US"/>
          </a:p>
        </p:txBody>
      </p:sp>
    </p:spTree>
    <p:extLst>
      <p:ext uri="{BB962C8B-B14F-4D97-AF65-F5344CB8AC3E}">
        <p14:creationId xmlns:p14="http://schemas.microsoft.com/office/powerpoint/2010/main" val="2231143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C1517E-AF12-47F9-B60E-3E2FE8799D0C}" type="datetimeFigureOut">
              <a:rPr lang="es-EC" smtClean="0"/>
              <a:t>24/5/2017</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5F1C7ED5-D0E3-491D-8E66-0FA2748C82EE}" type="slidenum">
              <a:rPr lang="es-EC" smtClean="0"/>
              <a:t>‹Nº›</a:t>
            </a:fld>
            <a:endParaRPr lang="es-EC"/>
          </a:p>
        </p:txBody>
      </p:sp>
    </p:spTree>
    <p:extLst>
      <p:ext uri="{BB962C8B-B14F-4D97-AF65-F5344CB8AC3E}">
        <p14:creationId xmlns:p14="http://schemas.microsoft.com/office/powerpoint/2010/main" val="2885929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2"/>
            <a:ext cx="3931920" cy="1600197"/>
          </a:xfrm>
        </p:spPr>
        <p:txBody>
          <a:bodyPr anchor="b">
            <a:normAutofit/>
          </a:bodyPr>
          <a:lstStyle>
            <a:lvl1pP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1600" y="990600"/>
            <a:ext cx="617220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4C1517E-AF12-47F9-B60E-3E2FE8799D0C}" type="datetimeFigureOut">
              <a:rPr lang="es-EC" smtClean="0"/>
              <a:t>24/5/2017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F1C7ED5-D0E3-491D-8E66-0FA2748C82EE}" type="slidenum">
              <a:rPr lang="es-EC" smtClean="0"/>
              <a:t>‹Nº›</a:t>
            </a:fld>
            <a:endParaRPr lang="es-EC"/>
          </a:p>
        </p:txBody>
      </p:sp>
    </p:spTree>
    <p:extLst>
      <p:ext uri="{BB962C8B-B14F-4D97-AF65-F5344CB8AC3E}">
        <p14:creationId xmlns:p14="http://schemas.microsoft.com/office/powerpoint/2010/main" val="429071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2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4C1517E-AF12-47F9-B60E-3E2FE8799D0C}" type="datetimeFigureOut">
              <a:rPr lang="es-EC" smtClean="0"/>
              <a:t>24/5/2017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5F1C7ED5-D0E3-491D-8E66-0FA2748C82EE}" type="slidenum">
              <a:rPr lang="es-EC" smtClean="0"/>
              <a:t>‹Nº›</a:t>
            </a:fld>
            <a:endParaRPr lang="es-EC"/>
          </a:p>
        </p:txBody>
      </p:sp>
    </p:spTree>
    <p:extLst>
      <p:ext uri="{BB962C8B-B14F-4D97-AF65-F5344CB8AC3E}">
        <p14:creationId xmlns:p14="http://schemas.microsoft.com/office/powerpoint/2010/main" val="1148628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45127" y="1828802"/>
            <a:ext cx="10515600" cy="4351337"/>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34C1517E-AF12-47F9-B60E-3E2FE8799D0C}" type="datetimeFigureOut">
              <a:rPr lang="es-EC" smtClean="0"/>
              <a:t>24/5/2017</a:t>
            </a:fld>
            <a:endParaRPr lang="es-EC"/>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s-EC"/>
          </a:p>
        </p:txBody>
      </p:sp>
      <p:sp>
        <p:nvSpPr>
          <p:cNvPr id="6" name="Slide Number Placeholder 5"/>
          <p:cNvSpPr>
            <a:spLocks noGrp="1"/>
          </p:cNvSpPr>
          <p:nvPr>
            <p:ph type="sldNum" sz="quarter" idx="4"/>
          </p:nvPr>
        </p:nvSpPr>
        <p:spPr>
          <a:xfrm>
            <a:off x="8617527" y="6356352"/>
            <a:ext cx="27432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5F1C7ED5-D0E3-491D-8E66-0FA2748C82EE}" type="slidenum">
              <a:rPr lang="es-EC" smtClean="0"/>
              <a:t>‹Nº›</a:t>
            </a:fld>
            <a:endParaRPr lang="es-EC"/>
          </a:p>
        </p:txBody>
      </p:sp>
    </p:spTree>
    <p:extLst>
      <p:ext uri="{BB962C8B-B14F-4D97-AF65-F5344CB8AC3E}">
        <p14:creationId xmlns:p14="http://schemas.microsoft.com/office/powerpoint/2010/main" val="27800537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diagramLayout" Target="../diagrams/layout1.xml"/><Relationship Id="rId7" Type="http://schemas.openxmlformats.org/officeDocument/2006/relationships/image" Target="../media/image17.png"/><Relationship Id="rId12" Type="http://schemas.openxmlformats.org/officeDocument/2006/relationships/image" Target="../media/image22.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21.png"/><Relationship Id="rId5" Type="http://schemas.openxmlformats.org/officeDocument/2006/relationships/diagramColors" Target="../diagrams/colors1.xml"/><Relationship Id="rId10" Type="http://schemas.openxmlformats.org/officeDocument/2006/relationships/image" Target="../media/image20.jpeg"/><Relationship Id="rId4" Type="http://schemas.openxmlformats.org/officeDocument/2006/relationships/diagramQuickStyle" Target="../diagrams/quickStyle1.xml"/><Relationship Id="rId9" Type="http://schemas.openxmlformats.org/officeDocument/2006/relationships/image" Target="../media/image19.jpeg"/><Relationship Id="rId1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27.png"/><Relationship Id="rId4" Type="http://schemas.openxmlformats.org/officeDocument/2006/relationships/diagramLayout" Target="../diagrams/layout2.xml"/><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650805" y="2276872"/>
            <a:ext cx="9493867" cy="1828800"/>
          </a:xfrm>
        </p:spPr>
        <p:txBody>
          <a:bodyPr>
            <a:noAutofit/>
          </a:bodyPr>
          <a:lstStyle/>
          <a:p>
            <a:r>
              <a:rPr lang="es-EC" sz="2800" b="1" dirty="0">
                <a:solidFill>
                  <a:srgbClr val="FF0000"/>
                </a:solidFill>
              </a:rPr>
              <a:t>LINEAMIENTOS PARA EL MANEJO SUSTENTABLE DE LAS CHACRAS AGRÍCOLAS FAMILIARES DE LA COMUNIDAD DE CHILMÁ BAJO, PROVINCIA DEL CARCHI.</a:t>
            </a:r>
          </a:p>
        </p:txBody>
      </p:sp>
      <p:sp>
        <p:nvSpPr>
          <p:cNvPr id="3" name="2 Subtítulo"/>
          <p:cNvSpPr>
            <a:spLocks noGrp="1"/>
          </p:cNvSpPr>
          <p:nvPr>
            <p:ph type="subTitle" idx="1"/>
          </p:nvPr>
        </p:nvSpPr>
        <p:spPr>
          <a:xfrm>
            <a:off x="7032104" y="4941168"/>
            <a:ext cx="5159896" cy="1828800"/>
          </a:xfrm>
        </p:spPr>
        <p:txBody>
          <a:bodyPr>
            <a:noAutofit/>
          </a:bodyPr>
          <a:lstStyle/>
          <a:p>
            <a:pPr algn="r"/>
            <a:r>
              <a:rPr lang="es-EC" sz="2000" dirty="0"/>
              <a:t>Autor:</a:t>
            </a:r>
            <a:r>
              <a:rPr lang="x-none" sz="2000" dirty="0"/>
              <a:t> </a:t>
            </a:r>
            <a:r>
              <a:rPr lang="es-EC" sz="2000" dirty="0"/>
              <a:t>Marcelo Daniel</a:t>
            </a:r>
            <a:r>
              <a:rPr lang="x-none" sz="2000" dirty="0"/>
              <a:t> </a:t>
            </a:r>
            <a:r>
              <a:rPr lang="es-EC" sz="2000" dirty="0"/>
              <a:t>Salas Romero</a:t>
            </a:r>
            <a:endParaRPr lang="x-none" sz="2000" dirty="0"/>
          </a:p>
          <a:p>
            <a:pPr algn="r"/>
            <a:r>
              <a:rPr lang="x-none" sz="2000" dirty="0"/>
              <a:t>Tutor: Dr. Jesús Aranguren</a:t>
            </a:r>
            <a:endParaRPr lang="es-EC" sz="2000" dirty="0"/>
          </a:p>
        </p:txBody>
      </p:sp>
      <p:sp>
        <p:nvSpPr>
          <p:cNvPr id="5" name="1 Título"/>
          <p:cNvSpPr txBox="1">
            <a:spLocks/>
          </p:cNvSpPr>
          <p:nvPr/>
        </p:nvSpPr>
        <p:spPr>
          <a:xfrm>
            <a:off x="2933242" y="332656"/>
            <a:ext cx="8928992" cy="1828800"/>
          </a:xfrm>
          <a:prstGeom prst="rect">
            <a:avLst/>
          </a:prstGeom>
        </p:spPr>
        <p:txBody>
          <a:bodyPr vert="horz" lIns="91440" tIns="45720" rIns="91440" bIns="45720" rtlCol="0" anchor="ctr">
            <a:noAutofit/>
          </a:bodyPr>
          <a:lstStyle>
            <a:lvl1pPr algn="r" defTabSz="914400" rtl="0" eaLnBrk="1" latinLnBrk="0" hangingPunct="1">
              <a:spcBef>
                <a:spcPct val="0"/>
              </a:spcBef>
              <a:buNone/>
              <a:defRPr sz="4200" kern="1200" cap="all" spc="150" baseline="0">
                <a:ln>
                  <a:noFill/>
                </a:ln>
                <a:solidFill>
                  <a:schemeClr val="bg1"/>
                </a:solidFill>
                <a:effectLst/>
                <a:latin typeface="+mj-lt"/>
                <a:ea typeface="+mj-ea"/>
                <a:cs typeface="+mj-cs"/>
              </a:defRPr>
            </a:lvl1pPr>
          </a:lstStyle>
          <a:p>
            <a:pPr algn="ctr"/>
            <a:r>
              <a:rPr lang="es-ES" sz="2400" dirty="0">
                <a:solidFill>
                  <a:schemeClr val="tx1"/>
                </a:solidFill>
              </a:rPr>
              <a:t>UNIVERSIDAD TÉCNICA DEL NORTE </a:t>
            </a:r>
          </a:p>
          <a:p>
            <a:pPr algn="ctr"/>
            <a:endParaRPr lang="es-ES" sz="2400" dirty="0">
              <a:solidFill>
                <a:schemeClr val="tx1"/>
              </a:solidFill>
            </a:endParaRPr>
          </a:p>
          <a:p>
            <a:pPr algn="ctr"/>
            <a:r>
              <a:rPr lang="es-ES" sz="2400" dirty="0">
                <a:solidFill>
                  <a:schemeClr val="tx1"/>
                </a:solidFill>
              </a:rPr>
              <a:t>FACULTAD DE INGENIERIA EN CIENCIAS Agropecuarias Y AMBIENTALES </a:t>
            </a:r>
            <a:endParaRPr lang="es-EC" sz="2400" dirty="0">
              <a:solidFill>
                <a:schemeClr val="tx1"/>
              </a:solidFill>
            </a:endParaRPr>
          </a:p>
        </p:txBody>
      </p:sp>
      <p:pic>
        <p:nvPicPr>
          <p:cNvPr id="1026" name="Picture 2" descr="http://www.utn.edu.ec/web/portal/images/img-portal/sello-max-ut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988" y="151833"/>
            <a:ext cx="1560974" cy="155973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o 8"/>
          <p:cNvGrpSpPr/>
          <p:nvPr/>
        </p:nvGrpSpPr>
        <p:grpSpPr>
          <a:xfrm>
            <a:off x="47327" y="1772816"/>
            <a:ext cx="2664297" cy="5040560"/>
            <a:chOff x="-96689" y="1091250"/>
            <a:chExt cx="3610132" cy="5794134"/>
          </a:xfrm>
        </p:grpSpPr>
        <p:pic>
          <p:nvPicPr>
            <p:cNvPr id="6" name="Imagen 5"/>
            <p:cNvPicPr>
              <a:picLocks noChangeAspect="1"/>
            </p:cNvPicPr>
            <p:nvPr/>
          </p:nvPicPr>
          <p:blipFill>
            <a:blip r:embed="rId4"/>
            <a:stretch>
              <a:fillRect/>
            </a:stretch>
          </p:blipFill>
          <p:spPr>
            <a:xfrm>
              <a:off x="-96688" y="1091250"/>
              <a:ext cx="3610131" cy="2039311"/>
            </a:xfrm>
            <a:prstGeom prst="rect">
              <a:avLst/>
            </a:prstGeom>
            <a:ln>
              <a:noFill/>
            </a:ln>
            <a:effectLst>
              <a:softEdge rad="112500"/>
            </a:effectLst>
          </p:spPr>
        </p:pic>
        <p:pic>
          <p:nvPicPr>
            <p:cNvPr id="7" name="Imagen 6"/>
            <p:cNvPicPr>
              <a:picLocks noChangeAspect="1"/>
            </p:cNvPicPr>
            <p:nvPr/>
          </p:nvPicPr>
          <p:blipFill>
            <a:blip r:embed="rId5"/>
            <a:stretch>
              <a:fillRect/>
            </a:stretch>
          </p:blipFill>
          <p:spPr>
            <a:xfrm>
              <a:off x="-96689" y="2927493"/>
              <a:ext cx="3610131" cy="1927181"/>
            </a:xfrm>
            <a:prstGeom prst="rect">
              <a:avLst/>
            </a:prstGeom>
            <a:ln>
              <a:noFill/>
            </a:ln>
            <a:effectLst>
              <a:softEdge rad="112500"/>
            </a:effectLst>
          </p:spPr>
        </p:pic>
        <p:pic>
          <p:nvPicPr>
            <p:cNvPr id="8" name="Imagen 7"/>
            <p:cNvPicPr>
              <a:picLocks noChangeAspect="1"/>
            </p:cNvPicPr>
            <p:nvPr/>
          </p:nvPicPr>
          <p:blipFill>
            <a:blip r:embed="rId6"/>
            <a:stretch>
              <a:fillRect/>
            </a:stretch>
          </p:blipFill>
          <p:spPr>
            <a:xfrm>
              <a:off x="10074" y="4722041"/>
              <a:ext cx="3421630" cy="2163343"/>
            </a:xfrm>
            <a:prstGeom prst="rect">
              <a:avLst/>
            </a:prstGeom>
            <a:ln>
              <a:noFill/>
            </a:ln>
            <a:effectLst>
              <a:softEdge rad="112500"/>
            </a:effectLst>
          </p:spPr>
        </p:pic>
      </p:grpSp>
    </p:spTree>
    <p:extLst>
      <p:ext uri="{BB962C8B-B14F-4D97-AF65-F5344CB8AC3E}">
        <p14:creationId xmlns:p14="http://schemas.microsoft.com/office/powerpoint/2010/main" val="4116323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Diagrama"/>
          <p:cNvGraphicFramePr/>
          <p:nvPr>
            <p:extLst>
              <p:ext uri="{D42A27DB-BD31-4B8C-83A1-F6EECF244321}">
                <p14:modId xmlns:p14="http://schemas.microsoft.com/office/powerpoint/2010/main" val="2606612151"/>
              </p:ext>
            </p:extLst>
          </p:nvPr>
        </p:nvGraphicFramePr>
        <p:xfrm>
          <a:off x="333075" y="412996"/>
          <a:ext cx="11521280" cy="4059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1"/>
          <p:cNvPicPr>
            <a:picLocks noChangeAspect="1" noChangeArrowheads="1"/>
          </p:cNvPicPr>
          <p:nvPr/>
        </p:nvPicPr>
        <p:blipFill rotWithShape="1">
          <a:blip r:embed="rId7">
            <a:grayscl/>
            <a:biLevel thresh="50000"/>
            <a:extLst>
              <a:ext uri="{28A0092B-C50C-407E-A947-70E740481C1C}">
                <a14:useLocalDpi xmlns:a14="http://schemas.microsoft.com/office/drawing/2010/main" val="0"/>
              </a:ext>
            </a:extLst>
          </a:blip>
          <a:srcRect l="56732" t="56888" r="24954" b="27280"/>
          <a:stretch/>
        </p:blipFill>
        <p:spPr bwMode="auto">
          <a:xfrm>
            <a:off x="553640" y="4402584"/>
            <a:ext cx="2013968" cy="978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1"/>
          <p:cNvPicPr>
            <a:picLocks noChangeAspect="1" noChangeArrowheads="1"/>
          </p:cNvPicPr>
          <p:nvPr/>
        </p:nvPicPr>
        <p:blipFill rotWithShape="1">
          <a:blip r:embed="rId7">
            <a:grayscl/>
            <a:biLevel thresh="50000"/>
            <a:extLst>
              <a:ext uri="{28A0092B-C50C-407E-A947-70E740481C1C}">
                <a14:useLocalDpi xmlns:a14="http://schemas.microsoft.com/office/drawing/2010/main" val="0"/>
              </a:ext>
            </a:extLst>
          </a:blip>
          <a:srcRect l="75046" t="56888" r="6641" b="27280"/>
          <a:stretch/>
        </p:blipFill>
        <p:spPr bwMode="auto">
          <a:xfrm>
            <a:off x="553644" y="5330586"/>
            <a:ext cx="2013964" cy="978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2" descr="http://myasa.mx/documentos/images/Estufa_universal_gd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447" t="3177" r="3475" b="25161"/>
          <a:stretch/>
        </p:blipFill>
        <p:spPr bwMode="auto">
          <a:xfrm>
            <a:off x="3081271" y="4300948"/>
            <a:ext cx="1027725" cy="10804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6317" t="16869" r="17332" b="22031"/>
          <a:stretch/>
        </p:blipFill>
        <p:spPr bwMode="auto">
          <a:xfrm>
            <a:off x="4656000" y="4005064"/>
            <a:ext cx="1440000" cy="745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0166" r="14476"/>
          <a:stretch/>
        </p:blipFill>
        <p:spPr bwMode="auto">
          <a:xfrm>
            <a:off x="3017871" y="5619698"/>
            <a:ext cx="1154524" cy="86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magen 1"/>
          <p:cNvPicPr>
            <a:picLocks noChangeAspect="1" noChangeArrowheads="1"/>
          </p:cNvPicPr>
          <p:nvPr/>
        </p:nvPicPr>
        <p:blipFill>
          <a:blip r:embed="rId11" cstate="print">
            <a:grayscl/>
            <a:extLst>
              <a:ext uri="{28A0092B-C50C-407E-A947-70E740481C1C}">
                <a14:useLocalDpi xmlns:a14="http://schemas.microsoft.com/office/drawing/2010/main" val="0"/>
              </a:ext>
            </a:extLst>
          </a:blip>
          <a:srcRect l="27844" t="12085" r="22920" b="12387"/>
          <a:stretch>
            <a:fillRect/>
          </a:stretch>
        </p:blipFill>
        <p:spPr bwMode="auto">
          <a:xfrm>
            <a:off x="10058558" y="4402584"/>
            <a:ext cx="1795797" cy="154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p:cNvSpPr/>
          <p:nvPr/>
        </p:nvSpPr>
        <p:spPr>
          <a:xfrm>
            <a:off x="8546898" y="6367160"/>
            <a:ext cx="3495829" cy="369332"/>
          </a:xfrm>
          <a:prstGeom prst="rect">
            <a:avLst/>
          </a:prstGeom>
        </p:spPr>
        <p:txBody>
          <a:bodyPr wrap="none">
            <a:spAutoFit/>
          </a:bodyPr>
          <a:lstStyle/>
          <a:p>
            <a:r>
              <a:rPr lang="es-ES" dirty="0"/>
              <a:t>(Lugo, Rondón, &amp; Aranguren, 2012)</a:t>
            </a:r>
            <a:endParaRPr lang="es-EC" dirty="0"/>
          </a:p>
        </p:txBody>
      </p:sp>
      <p:pic>
        <p:nvPicPr>
          <p:cNvPr id="10" name="Picture 30" descr="http://www.forumpatrimonio.com.br/material/imgs/55635bd80c3cb6cb8fbc.jpg"/>
          <p:cNvPicPr>
            <a:picLocks noChangeAspect="1" noChangeArrowheads="1"/>
          </p:cNvPicPr>
          <p:nvPr/>
        </p:nvPicPr>
        <p:blipFill rotWithShape="1">
          <a:blip r:embed="rId12">
            <a:extLst>
              <a:ext uri="{28A0092B-C50C-407E-A947-70E740481C1C}">
                <a14:useLocalDpi xmlns:a14="http://schemas.microsoft.com/office/drawing/2010/main" val="0"/>
              </a:ext>
            </a:extLst>
          </a:blip>
          <a:srcRect l="49386" t="2023" r="2680" b="56005"/>
          <a:stretch/>
        </p:blipFill>
        <p:spPr bwMode="auto">
          <a:xfrm>
            <a:off x="6654343" y="4209017"/>
            <a:ext cx="2190340" cy="9097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0" descr="http://www.forumpatrimonio.com.br/material/imgs/55635bd80c3cb6cb8fbc.jpg"/>
          <p:cNvPicPr>
            <a:picLocks noChangeAspect="1" noChangeArrowheads="1"/>
          </p:cNvPicPr>
          <p:nvPr/>
        </p:nvPicPr>
        <p:blipFill rotWithShape="1">
          <a:blip r:embed="rId12">
            <a:extLst>
              <a:ext uri="{28A0092B-C50C-407E-A947-70E740481C1C}">
                <a14:useLocalDpi xmlns:a14="http://schemas.microsoft.com/office/drawing/2010/main" val="0"/>
              </a:ext>
            </a:extLst>
          </a:blip>
          <a:srcRect l="49386" t="60405" r="2680" b="11080"/>
          <a:stretch/>
        </p:blipFill>
        <p:spPr bwMode="auto">
          <a:xfrm>
            <a:off x="6653413" y="5431766"/>
            <a:ext cx="2145777" cy="877640"/>
          </a:xfrm>
          <a:prstGeom prst="rect">
            <a:avLst/>
          </a:prstGeom>
          <a:noFill/>
          <a:extLst>
            <a:ext uri="{909E8E84-426E-40DD-AFC4-6F175D3DCCD1}">
              <a14:hiddenFill xmlns:a14="http://schemas.microsoft.com/office/drawing/2010/main">
                <a:solidFill>
                  <a:srgbClr val="FFFFFF"/>
                </a:solidFill>
              </a14:hiddenFill>
            </a:ext>
          </a:extLst>
        </p:spPr>
      </p:pic>
      <p:sp>
        <p:nvSpPr>
          <p:cNvPr id="18" name="23 Rectángulo redondeado"/>
          <p:cNvSpPr/>
          <p:nvPr/>
        </p:nvSpPr>
        <p:spPr>
          <a:xfrm>
            <a:off x="9306423" y="270048"/>
            <a:ext cx="2736304" cy="360040"/>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s-EC" sz="2000" dirty="0"/>
              <a:t>Método MESMIS</a:t>
            </a:r>
          </a:p>
        </p:txBody>
      </p:sp>
      <p:pic>
        <p:nvPicPr>
          <p:cNvPr id="22" name="Imagen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56000" y="5757211"/>
            <a:ext cx="1440000" cy="810000"/>
          </a:xfrm>
          <a:prstGeom prst="rect">
            <a:avLst/>
          </a:prstGeom>
        </p:spPr>
      </p:pic>
      <p:pic>
        <p:nvPicPr>
          <p:cNvPr id="24" name="Imagen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56000" y="4836887"/>
            <a:ext cx="1440000" cy="810000"/>
          </a:xfrm>
          <a:prstGeom prst="rect">
            <a:avLst/>
          </a:prstGeom>
        </p:spPr>
      </p:pic>
      <p:sp>
        <p:nvSpPr>
          <p:cNvPr id="15" name="Rectángulo 14"/>
          <p:cNvSpPr/>
          <p:nvPr/>
        </p:nvSpPr>
        <p:spPr>
          <a:xfrm>
            <a:off x="75640" y="160290"/>
            <a:ext cx="4513928"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s-ES" sz="2000" b="1" dirty="0">
                <a:solidFill>
                  <a:schemeClr val="bg1"/>
                </a:solidFill>
              </a:rPr>
              <a:t>1. Caracterización del sistema de manejo</a:t>
            </a:r>
          </a:p>
        </p:txBody>
      </p:sp>
      <p:sp>
        <p:nvSpPr>
          <p:cNvPr id="17" name="9 CuadroTexto"/>
          <p:cNvSpPr txBox="1"/>
          <p:nvPr/>
        </p:nvSpPr>
        <p:spPr>
          <a:xfrm>
            <a:off x="333075" y="789368"/>
            <a:ext cx="2880320" cy="400110"/>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t>DIMENSIÓN ECOLÓGICA</a:t>
            </a:r>
          </a:p>
        </p:txBody>
      </p:sp>
    </p:spTree>
    <p:extLst>
      <p:ext uri="{BB962C8B-B14F-4D97-AF65-F5344CB8AC3E}">
        <p14:creationId xmlns:p14="http://schemas.microsoft.com/office/powerpoint/2010/main" val="2968246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9336" y="111987"/>
            <a:ext cx="11953328" cy="830997"/>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lvl="0"/>
            <a:r>
              <a:rPr lang="es-ES" sz="2200" b="1" dirty="0">
                <a:solidFill>
                  <a:schemeClr val="tx1"/>
                </a:solidFill>
              </a:rPr>
              <a:t>Fase 2: </a:t>
            </a:r>
            <a:r>
              <a:rPr lang="es-EC" sz="2400" b="1" dirty="0">
                <a:solidFill>
                  <a:schemeClr val="tx1"/>
                </a:solidFill>
              </a:rPr>
              <a:t>Modelos de chacra agrícola familiar que existen en la comunidad de Chilmá Bajo, Provincia del Carchi.</a:t>
            </a:r>
            <a:endParaRPr lang="es-ES" sz="2400" b="1" dirty="0">
              <a:solidFill>
                <a:schemeClr val="tx1"/>
              </a:solidFill>
            </a:endParaRPr>
          </a:p>
        </p:txBody>
      </p:sp>
      <p:graphicFrame>
        <p:nvGraphicFramePr>
          <p:cNvPr id="7" name="6 Diagrama"/>
          <p:cNvGraphicFramePr/>
          <p:nvPr>
            <p:extLst>
              <p:ext uri="{D42A27DB-BD31-4B8C-83A1-F6EECF244321}">
                <p14:modId xmlns:p14="http://schemas.microsoft.com/office/powerpoint/2010/main" val="3851909990"/>
              </p:ext>
            </p:extLst>
          </p:nvPr>
        </p:nvGraphicFramePr>
        <p:xfrm>
          <a:off x="623392" y="2626148"/>
          <a:ext cx="3525332" cy="24141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7 Rectángulo redondeado"/>
          <p:cNvSpPr/>
          <p:nvPr/>
        </p:nvSpPr>
        <p:spPr>
          <a:xfrm>
            <a:off x="4547480" y="2615348"/>
            <a:ext cx="1836001" cy="937584"/>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r>
              <a:rPr lang="es-ES" sz="2000" dirty="0">
                <a:solidFill>
                  <a:schemeClr val="tx1"/>
                </a:solidFill>
              </a:rPr>
              <a:t>3. Selección de indicadores</a:t>
            </a:r>
            <a:endParaRPr lang="es-EC" sz="2000" dirty="0">
              <a:solidFill>
                <a:schemeClr val="tx1"/>
              </a:solidFill>
            </a:endParaRPr>
          </a:p>
        </p:txBody>
      </p:sp>
      <p:sp>
        <p:nvSpPr>
          <p:cNvPr id="9" name="8 Rectángulo redondeado"/>
          <p:cNvSpPr/>
          <p:nvPr/>
        </p:nvSpPr>
        <p:spPr>
          <a:xfrm>
            <a:off x="4547480" y="1268760"/>
            <a:ext cx="1836001" cy="115621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r>
              <a:rPr lang="es-ES" sz="2000" dirty="0"/>
              <a:t>2. Determinación de los puntos críticos</a:t>
            </a:r>
            <a:endParaRPr lang="es-EC" sz="2000" dirty="0"/>
          </a:p>
        </p:txBody>
      </p:sp>
      <p:sp>
        <p:nvSpPr>
          <p:cNvPr id="10" name="9 Rectángulo redondeado"/>
          <p:cNvSpPr/>
          <p:nvPr/>
        </p:nvSpPr>
        <p:spPr>
          <a:xfrm>
            <a:off x="4547480" y="3725840"/>
            <a:ext cx="1836001" cy="123108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0"/>
            <a:r>
              <a:rPr lang="es-ES" sz="2000" dirty="0"/>
              <a:t>4. Medición y monitoreo de los indicadores</a:t>
            </a:r>
            <a:endParaRPr lang="es-EC" sz="2000" dirty="0"/>
          </a:p>
        </p:txBody>
      </p:sp>
      <p:sp>
        <p:nvSpPr>
          <p:cNvPr id="11" name="10 Rectángulo redondeado"/>
          <p:cNvSpPr/>
          <p:nvPr/>
        </p:nvSpPr>
        <p:spPr>
          <a:xfrm>
            <a:off x="4547480" y="5041721"/>
            <a:ext cx="1756051" cy="1438647"/>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r>
              <a:rPr lang="es-ES" sz="2000" dirty="0"/>
              <a:t>5. Presentación e integración de resultados</a:t>
            </a:r>
            <a:endParaRPr lang="es-EC" sz="2000" dirty="0"/>
          </a:p>
        </p:txBody>
      </p:sp>
      <p:pic>
        <p:nvPicPr>
          <p:cNvPr id="12" name="Picture 4" descr="https://www.thetimemasons.com.au/wp-content/uploads/2015/07/corchet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8397" y="1043055"/>
            <a:ext cx="429083" cy="5642013"/>
          </a:xfrm>
          <a:prstGeom prst="rect">
            <a:avLst/>
          </a:prstGeom>
          <a:noFill/>
          <a:extLst>
            <a:ext uri="{909E8E84-426E-40DD-AFC4-6F175D3DCCD1}">
              <a14:hiddenFill xmlns:a14="http://schemas.microsoft.com/office/drawing/2010/main">
                <a:solidFill>
                  <a:srgbClr val="FFFFFF"/>
                </a:solidFill>
              </a14:hiddenFill>
            </a:ext>
          </a:extLst>
        </p:spPr>
      </p:pic>
      <p:sp>
        <p:nvSpPr>
          <p:cNvPr id="14" name="13 Flecha derecha"/>
          <p:cNvSpPr/>
          <p:nvPr/>
        </p:nvSpPr>
        <p:spPr>
          <a:xfrm>
            <a:off x="6470224" y="1733409"/>
            <a:ext cx="284082" cy="29821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sz="2000"/>
          </a:p>
        </p:txBody>
      </p:sp>
      <p:sp>
        <p:nvSpPr>
          <p:cNvPr id="15" name="14 Flecha derecha"/>
          <p:cNvSpPr/>
          <p:nvPr/>
        </p:nvSpPr>
        <p:spPr>
          <a:xfrm>
            <a:off x="6470224" y="2961603"/>
            <a:ext cx="284082" cy="29821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sz="2000"/>
          </a:p>
        </p:txBody>
      </p:sp>
      <p:sp>
        <p:nvSpPr>
          <p:cNvPr id="16" name="15 Flecha derecha"/>
          <p:cNvSpPr/>
          <p:nvPr/>
        </p:nvSpPr>
        <p:spPr>
          <a:xfrm>
            <a:off x="6470224" y="4231041"/>
            <a:ext cx="284082" cy="29821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sz="2000"/>
          </a:p>
        </p:txBody>
      </p:sp>
      <p:sp>
        <p:nvSpPr>
          <p:cNvPr id="17" name="16 Flecha derecha"/>
          <p:cNvSpPr/>
          <p:nvPr/>
        </p:nvSpPr>
        <p:spPr>
          <a:xfrm>
            <a:off x="6470224" y="5689474"/>
            <a:ext cx="284082" cy="29821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sz="2000"/>
          </a:p>
        </p:txBody>
      </p:sp>
      <p:pic>
        <p:nvPicPr>
          <p:cNvPr id="19"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6500" t="9405" r="6469" b="15536"/>
          <a:stretch/>
        </p:blipFill>
        <p:spPr bwMode="auto">
          <a:xfrm>
            <a:off x="6841049" y="3953575"/>
            <a:ext cx="2702061" cy="810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6841049" y="1574303"/>
            <a:ext cx="2554708" cy="707886"/>
          </a:xfrm>
          <a:prstGeom prst="rect">
            <a:avLst/>
          </a:prstGeom>
          <a:ln w="38100"/>
        </p:spPr>
        <p:style>
          <a:lnRef idx="2">
            <a:schemeClr val="accent3"/>
          </a:lnRef>
          <a:fillRef idx="1">
            <a:schemeClr val="lt1"/>
          </a:fillRef>
          <a:effectRef idx="0">
            <a:schemeClr val="accent3"/>
          </a:effectRef>
          <a:fontRef idx="minor">
            <a:schemeClr val="dk1"/>
          </a:fontRef>
        </p:style>
        <p:txBody>
          <a:bodyPr wrap="square" rtlCol="0">
            <a:spAutoFit/>
          </a:bodyPr>
          <a:lstStyle/>
          <a:p>
            <a:r>
              <a:rPr lang="es-EC" sz="2000" dirty="0"/>
              <a:t>Se establece fortalezas y debilidades </a:t>
            </a:r>
          </a:p>
        </p:txBody>
      </p:sp>
      <p:sp>
        <p:nvSpPr>
          <p:cNvPr id="27" name="26 CuadroTexto"/>
          <p:cNvSpPr txBox="1"/>
          <p:nvPr/>
        </p:nvSpPr>
        <p:spPr>
          <a:xfrm>
            <a:off x="6841049" y="2741354"/>
            <a:ext cx="2554708" cy="707886"/>
          </a:xfrm>
          <a:prstGeom prst="rect">
            <a:avLst/>
          </a:prstGeom>
          <a:ln w="38100"/>
        </p:spPr>
        <p:style>
          <a:lnRef idx="2">
            <a:schemeClr val="accent4"/>
          </a:lnRef>
          <a:fillRef idx="1">
            <a:schemeClr val="lt1"/>
          </a:fillRef>
          <a:effectRef idx="0">
            <a:schemeClr val="accent4"/>
          </a:effectRef>
          <a:fontRef idx="minor">
            <a:schemeClr val="dk1"/>
          </a:fontRef>
        </p:style>
        <p:txBody>
          <a:bodyPr wrap="square" rtlCol="0">
            <a:spAutoFit/>
          </a:bodyPr>
          <a:lstStyle/>
          <a:p>
            <a:r>
              <a:rPr lang="es-EC" sz="2000" dirty="0"/>
              <a:t>Indicadores representativos  </a:t>
            </a:r>
          </a:p>
        </p:txBody>
      </p:sp>
      <p:pic>
        <p:nvPicPr>
          <p:cNvPr id="28" name="Imagen 4"/>
          <p:cNvPicPr>
            <a:picLocks noChangeAspect="1"/>
          </p:cNvPicPr>
          <p:nvPr/>
        </p:nvPicPr>
        <p:blipFill>
          <a:blip r:embed="rId10"/>
          <a:stretch>
            <a:fillRect/>
          </a:stretch>
        </p:blipFill>
        <p:spPr>
          <a:xfrm>
            <a:off x="6822450" y="5076559"/>
            <a:ext cx="2698085" cy="1429985"/>
          </a:xfrm>
          <a:prstGeom prst="rect">
            <a:avLst/>
          </a:prstGeom>
          <a:noFill/>
          <a:ln>
            <a:noFill/>
          </a:ln>
        </p:spPr>
      </p:pic>
      <p:sp>
        <p:nvSpPr>
          <p:cNvPr id="18" name="23 Rectángulo redondeado"/>
          <p:cNvSpPr/>
          <p:nvPr/>
        </p:nvSpPr>
        <p:spPr>
          <a:xfrm>
            <a:off x="8688288" y="1046146"/>
            <a:ext cx="2736304" cy="360040"/>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s-EC" sz="2000" dirty="0"/>
              <a:t>Método MESMIS</a:t>
            </a:r>
          </a:p>
        </p:txBody>
      </p:sp>
    </p:spTree>
    <p:extLst>
      <p:ext uri="{BB962C8B-B14F-4D97-AF65-F5344CB8AC3E}">
        <p14:creationId xmlns:p14="http://schemas.microsoft.com/office/powerpoint/2010/main" val="230213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par>
                                <p:cTn id="32" presetID="53" presetClass="entr" presetSubtype="1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par>
                                <p:cTn id="49" presetID="53" presetClass="entr" presetSubtype="16"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p:cTn id="51" dur="500" fill="hold"/>
                                        <p:tgtEl>
                                          <p:spTgt spid="28"/>
                                        </p:tgtEl>
                                        <p:attrNameLst>
                                          <p:attrName>ppt_w</p:attrName>
                                        </p:attrNameLst>
                                      </p:cBhvr>
                                      <p:tavLst>
                                        <p:tav tm="0">
                                          <p:val>
                                            <p:fltVal val="0"/>
                                          </p:val>
                                        </p:tav>
                                        <p:tav tm="100000">
                                          <p:val>
                                            <p:strVal val="#ppt_w"/>
                                          </p:val>
                                        </p:tav>
                                      </p:tavLst>
                                    </p:anim>
                                    <p:anim calcmode="lin" valueType="num">
                                      <p:cBhvr>
                                        <p:cTn id="52" dur="500" fill="hold"/>
                                        <p:tgtEl>
                                          <p:spTgt spid="28"/>
                                        </p:tgtEl>
                                        <p:attrNameLst>
                                          <p:attrName>ppt_h</p:attrName>
                                        </p:attrNameLst>
                                      </p:cBhvr>
                                      <p:tavLst>
                                        <p:tav tm="0">
                                          <p:val>
                                            <p:fltVal val="0"/>
                                          </p:val>
                                        </p:tav>
                                        <p:tav tm="100000">
                                          <p:val>
                                            <p:strVal val="#ppt_h"/>
                                          </p:val>
                                        </p:tav>
                                      </p:tavLst>
                                    </p:anim>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5" grpId="0" animBg="1"/>
      <p:bldP spid="16" grpId="0" animBg="1"/>
      <p:bldP spid="17"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9336" y="77723"/>
            <a:ext cx="12072664" cy="830997"/>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lvl="0"/>
            <a:r>
              <a:rPr lang="es-ES" sz="2200" b="1" dirty="0">
                <a:solidFill>
                  <a:schemeClr val="tx1"/>
                </a:solidFill>
              </a:rPr>
              <a:t>Fase 3: L</a:t>
            </a:r>
            <a:r>
              <a:rPr lang="es-EC" sz="2400" b="1" dirty="0" err="1">
                <a:solidFill>
                  <a:schemeClr val="tx1"/>
                </a:solidFill>
              </a:rPr>
              <a:t>ineamientos</a:t>
            </a:r>
            <a:r>
              <a:rPr lang="es-EC" sz="2400" b="1" dirty="0">
                <a:solidFill>
                  <a:schemeClr val="tx1"/>
                </a:solidFill>
              </a:rPr>
              <a:t> para un manejo sustentable de las chacras agrícolas familiares en la comunidad de Chilmá Bajo.</a:t>
            </a:r>
            <a:endParaRPr lang="es-ES" sz="2400" b="1" dirty="0">
              <a:solidFill>
                <a:schemeClr val="tx1"/>
              </a:solidFill>
            </a:endParaRPr>
          </a:p>
        </p:txBody>
      </p:sp>
      <p:graphicFrame>
        <p:nvGraphicFramePr>
          <p:cNvPr id="18" name="17 Diagrama"/>
          <p:cNvGraphicFramePr/>
          <p:nvPr>
            <p:extLst>
              <p:ext uri="{D42A27DB-BD31-4B8C-83A1-F6EECF244321}">
                <p14:modId xmlns:p14="http://schemas.microsoft.com/office/powerpoint/2010/main" val="265164861"/>
              </p:ext>
            </p:extLst>
          </p:nvPr>
        </p:nvGraphicFramePr>
        <p:xfrm>
          <a:off x="263352" y="1556792"/>
          <a:ext cx="8136904"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2" descr="http://www.bico.com.mx/wp-content/uploads/2013/02/sustentabilidad-21.jpg"/>
          <p:cNvPicPr>
            <a:picLocks noChangeAspect="1" noChangeArrowheads="1"/>
          </p:cNvPicPr>
          <p:nvPr/>
        </p:nvPicPr>
        <p:blipFill rotWithShape="1">
          <a:blip r:embed="rId8">
            <a:extLst>
              <a:ext uri="{28A0092B-C50C-407E-A947-70E740481C1C}">
                <a14:useLocalDpi xmlns:a14="http://schemas.microsoft.com/office/drawing/2010/main" val="0"/>
              </a:ext>
            </a:extLst>
          </a:blip>
          <a:srcRect l="4772" r="4687"/>
          <a:stretch/>
        </p:blipFill>
        <p:spPr bwMode="auto">
          <a:xfrm>
            <a:off x="5519936" y="1052809"/>
            <a:ext cx="2376264" cy="23507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1" name="Picture 6" descr="https://s-media-cache-ak0.pinimg.com/236x/ec/b5/7f/ecb57f0ec643c69849d7348c164ec22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9835" y="4653136"/>
            <a:ext cx="2016224" cy="20162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2" name="21 Rectángulo redondeado"/>
          <p:cNvSpPr/>
          <p:nvPr/>
        </p:nvSpPr>
        <p:spPr>
          <a:xfrm>
            <a:off x="8688288" y="3212976"/>
            <a:ext cx="2736304" cy="1611897"/>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lvl="0"/>
            <a:r>
              <a:rPr lang="es-ES" sz="2000" b="1" dirty="0">
                <a:solidFill>
                  <a:schemeClr val="tx1"/>
                </a:solidFill>
              </a:rPr>
              <a:t>LINEAMIENTOS:</a:t>
            </a:r>
          </a:p>
          <a:p>
            <a:pPr lvl="0"/>
            <a:endParaRPr lang="es-ES" sz="2000" b="1" dirty="0">
              <a:solidFill>
                <a:schemeClr val="tx1"/>
              </a:solidFill>
            </a:endParaRPr>
          </a:p>
          <a:p>
            <a:pPr lvl="0"/>
            <a:r>
              <a:rPr lang="es-ES" sz="2000" b="1" dirty="0">
                <a:solidFill>
                  <a:schemeClr val="tx1"/>
                </a:solidFill>
              </a:rPr>
              <a:t>Dimensión social</a:t>
            </a:r>
          </a:p>
          <a:p>
            <a:pPr lvl="0"/>
            <a:r>
              <a:rPr lang="es-ES" sz="2000" b="1" dirty="0">
                <a:solidFill>
                  <a:schemeClr val="tx1"/>
                </a:solidFill>
              </a:rPr>
              <a:t>Dimensión económica</a:t>
            </a:r>
          </a:p>
          <a:p>
            <a:pPr lvl="0"/>
            <a:r>
              <a:rPr lang="es-ES" sz="2000" b="1" dirty="0">
                <a:solidFill>
                  <a:schemeClr val="tx1"/>
                </a:solidFill>
              </a:rPr>
              <a:t>Dimensión ecológica </a:t>
            </a:r>
          </a:p>
        </p:txBody>
      </p:sp>
      <p:sp>
        <p:nvSpPr>
          <p:cNvPr id="24" name="23 Rectángulo redondeado"/>
          <p:cNvSpPr/>
          <p:nvPr/>
        </p:nvSpPr>
        <p:spPr>
          <a:xfrm>
            <a:off x="8688288" y="1046146"/>
            <a:ext cx="2736304" cy="360040"/>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s-EC" sz="2000" dirty="0"/>
              <a:t>Método MESMIS</a:t>
            </a:r>
          </a:p>
        </p:txBody>
      </p:sp>
    </p:spTree>
    <p:extLst>
      <p:ext uri="{BB962C8B-B14F-4D97-AF65-F5344CB8AC3E}">
        <p14:creationId xmlns:p14="http://schemas.microsoft.com/office/powerpoint/2010/main" val="17622471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9336" y="117793"/>
            <a:ext cx="11953328" cy="430887"/>
          </a:xfrm>
          <a:prstGeom prst="rect">
            <a:avLst/>
          </a:prstGeom>
          <a:solidFill>
            <a:schemeClr val="tx1">
              <a:lumMod val="65000"/>
              <a:lumOff val="35000"/>
            </a:schemeClr>
          </a:solidFill>
          <a:ln w="76200">
            <a:solidFill>
              <a:schemeClr val="bg1"/>
            </a:solidFill>
          </a:ln>
        </p:spPr>
        <p:txBody>
          <a:bodyPr wrap="square" rtlCol="0">
            <a:spAutoFit/>
          </a:bodyPr>
          <a:lstStyle/>
          <a:p>
            <a:pPr algn="ctr"/>
            <a:r>
              <a:rPr lang="es-EC" sz="2200" b="1" dirty="0">
                <a:solidFill>
                  <a:schemeClr val="bg1"/>
                </a:solidFill>
              </a:rPr>
              <a:t>RESULTADOS</a:t>
            </a:r>
          </a:p>
        </p:txBody>
      </p:sp>
      <p:sp>
        <p:nvSpPr>
          <p:cNvPr id="15" name="9 CuadroTexto"/>
          <p:cNvSpPr txBox="1"/>
          <p:nvPr/>
        </p:nvSpPr>
        <p:spPr>
          <a:xfrm>
            <a:off x="148978" y="1548504"/>
            <a:ext cx="3138710" cy="400110"/>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t>DIMENSIÓN  SOCIAL.</a:t>
            </a:r>
          </a:p>
        </p:txBody>
      </p:sp>
      <p:pic>
        <p:nvPicPr>
          <p:cNvPr id="18" name="Picture 6" descr="Resultado de imagen para agua entub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688" y="2420888"/>
            <a:ext cx="4800963" cy="35960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Resultado de imagen para electricidad rur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2264" y="2006385"/>
            <a:ext cx="3463173" cy="4649633"/>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p:cNvSpPr txBox="1"/>
          <p:nvPr/>
        </p:nvSpPr>
        <p:spPr>
          <a:xfrm>
            <a:off x="103492" y="2199088"/>
            <a:ext cx="2880320" cy="2585323"/>
          </a:xfrm>
          <a:prstGeom prst="rect">
            <a:avLst/>
          </a:prstGeom>
          <a:noFill/>
        </p:spPr>
        <p:txBody>
          <a:bodyPr wrap="square" rtlCol="0">
            <a:spAutoFit/>
          </a:bodyPr>
          <a:lstStyle/>
          <a:p>
            <a:r>
              <a:rPr lang="es-ES" dirty="0"/>
              <a:t>Comunidad de </a:t>
            </a:r>
            <a:r>
              <a:rPr lang="es-ES" dirty="0" err="1"/>
              <a:t>Chilmá</a:t>
            </a:r>
            <a:r>
              <a:rPr lang="es-ES" dirty="0"/>
              <a:t> Bajo:</a:t>
            </a:r>
          </a:p>
          <a:p>
            <a:endParaRPr lang="es-ES" dirty="0"/>
          </a:p>
          <a:p>
            <a:r>
              <a:rPr lang="es-ES" dirty="0"/>
              <a:t>62 familias</a:t>
            </a:r>
          </a:p>
          <a:p>
            <a:r>
              <a:rPr lang="es-ES" dirty="0"/>
              <a:t>Servicios básicos </a:t>
            </a:r>
          </a:p>
          <a:p>
            <a:r>
              <a:rPr lang="es-ES" dirty="0"/>
              <a:t>Superficie 900 ha</a:t>
            </a:r>
          </a:p>
          <a:p>
            <a:r>
              <a:rPr lang="es-ES" dirty="0"/>
              <a:t>Escuela Rural</a:t>
            </a:r>
          </a:p>
          <a:p>
            <a:r>
              <a:rPr lang="es-ES" dirty="0"/>
              <a:t>Centro de salud </a:t>
            </a:r>
          </a:p>
          <a:p>
            <a:r>
              <a:rPr lang="es-ES" dirty="0"/>
              <a:t>Vías de acceso empedrado</a:t>
            </a:r>
          </a:p>
          <a:p>
            <a:r>
              <a:rPr lang="es-ES" dirty="0"/>
              <a:t>Policultivos </a:t>
            </a:r>
          </a:p>
        </p:txBody>
      </p:sp>
      <p:sp>
        <p:nvSpPr>
          <p:cNvPr id="23" name="Rectángulo 22"/>
          <p:cNvSpPr/>
          <p:nvPr/>
        </p:nvSpPr>
        <p:spPr>
          <a:xfrm>
            <a:off x="7421509" y="1495300"/>
            <a:ext cx="4513928"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s-ES" sz="2000" b="1" dirty="0">
                <a:solidFill>
                  <a:schemeClr val="bg1"/>
                </a:solidFill>
              </a:rPr>
              <a:t>1. Caracterización del sistema de manejo</a:t>
            </a:r>
          </a:p>
        </p:txBody>
      </p:sp>
      <p:sp>
        <p:nvSpPr>
          <p:cNvPr id="24" name="1 CuadroTexto"/>
          <p:cNvSpPr txBox="1"/>
          <p:nvPr/>
        </p:nvSpPr>
        <p:spPr>
          <a:xfrm>
            <a:off x="103492" y="643335"/>
            <a:ext cx="11953328" cy="769441"/>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 sz="2200" b="1" dirty="0">
                <a:solidFill>
                  <a:schemeClr val="tx1"/>
                </a:solidFill>
              </a:rPr>
              <a:t>Fase 1: Estructura y función de las chacras familiares de la comunidad de Chilmá Bajo, provincia del Carchi.</a:t>
            </a:r>
            <a:endParaRPr lang="es-EC" sz="2200" b="1" dirty="0">
              <a:solidFill>
                <a:schemeClr val="tx1"/>
              </a:solidFill>
            </a:endParaRPr>
          </a:p>
        </p:txBody>
      </p:sp>
    </p:spTree>
    <p:extLst>
      <p:ext uri="{BB962C8B-B14F-4D97-AF65-F5344CB8AC3E}">
        <p14:creationId xmlns:p14="http://schemas.microsoft.com/office/powerpoint/2010/main" val="1520283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775519" y="332656"/>
            <a:ext cx="8712968" cy="369332"/>
          </a:xfrm>
          <a:prstGeom prst="rect">
            <a:avLst/>
          </a:prstGeom>
          <a:noFill/>
        </p:spPr>
        <p:txBody>
          <a:bodyPr wrap="square" rtlCol="0">
            <a:spAutoFit/>
          </a:bodyPr>
          <a:lstStyle/>
          <a:p>
            <a:r>
              <a:rPr lang="es-ES" b="1" dirty="0">
                <a:solidFill>
                  <a:srgbClr val="FF0000"/>
                </a:solidFill>
              </a:rPr>
              <a:t>Manejo vegetal de las Chacras familiares Males Tacan, Pozo Ruano y Ruano Castro.</a:t>
            </a:r>
          </a:p>
        </p:txBody>
      </p:sp>
      <p:graphicFrame>
        <p:nvGraphicFramePr>
          <p:cNvPr id="6" name="Tabla 5"/>
          <p:cNvGraphicFramePr>
            <a:graphicFrameLocks noGrp="1"/>
          </p:cNvGraphicFramePr>
          <p:nvPr>
            <p:extLst>
              <p:ext uri="{D42A27DB-BD31-4B8C-83A1-F6EECF244321}">
                <p14:modId xmlns:p14="http://schemas.microsoft.com/office/powerpoint/2010/main" val="2558806706"/>
              </p:ext>
            </p:extLst>
          </p:nvPr>
        </p:nvGraphicFramePr>
        <p:xfrm>
          <a:off x="407367" y="980728"/>
          <a:ext cx="11449273" cy="5399994"/>
        </p:xfrm>
        <a:graphic>
          <a:graphicData uri="http://schemas.openxmlformats.org/drawingml/2006/table">
            <a:tbl>
              <a:tblPr firstRow="1" firstCol="1" bandRow="1">
                <a:tableStyleId>{5940675A-B579-460E-94D1-54222C63F5DA}</a:tableStyleId>
              </a:tblPr>
              <a:tblGrid>
                <a:gridCol w="976933">
                  <a:extLst>
                    <a:ext uri="{9D8B030D-6E8A-4147-A177-3AD203B41FA5}">
                      <a16:colId xmlns:a16="http://schemas.microsoft.com/office/drawing/2014/main" val="2829691364"/>
                    </a:ext>
                  </a:extLst>
                </a:gridCol>
                <a:gridCol w="1037570">
                  <a:extLst>
                    <a:ext uri="{9D8B030D-6E8A-4147-A177-3AD203B41FA5}">
                      <a16:colId xmlns:a16="http://schemas.microsoft.com/office/drawing/2014/main" val="123612935"/>
                    </a:ext>
                  </a:extLst>
                </a:gridCol>
                <a:gridCol w="865817">
                  <a:extLst>
                    <a:ext uri="{9D8B030D-6E8A-4147-A177-3AD203B41FA5}">
                      <a16:colId xmlns:a16="http://schemas.microsoft.com/office/drawing/2014/main" val="498885142"/>
                    </a:ext>
                  </a:extLst>
                </a:gridCol>
                <a:gridCol w="936104">
                  <a:extLst>
                    <a:ext uri="{9D8B030D-6E8A-4147-A177-3AD203B41FA5}">
                      <a16:colId xmlns:a16="http://schemas.microsoft.com/office/drawing/2014/main" val="852567554"/>
                    </a:ext>
                  </a:extLst>
                </a:gridCol>
                <a:gridCol w="1080120">
                  <a:extLst>
                    <a:ext uri="{9D8B030D-6E8A-4147-A177-3AD203B41FA5}">
                      <a16:colId xmlns:a16="http://schemas.microsoft.com/office/drawing/2014/main" val="228413119"/>
                    </a:ext>
                  </a:extLst>
                </a:gridCol>
                <a:gridCol w="1080120">
                  <a:extLst>
                    <a:ext uri="{9D8B030D-6E8A-4147-A177-3AD203B41FA5}">
                      <a16:colId xmlns:a16="http://schemas.microsoft.com/office/drawing/2014/main" val="1737664234"/>
                    </a:ext>
                  </a:extLst>
                </a:gridCol>
                <a:gridCol w="864096">
                  <a:extLst>
                    <a:ext uri="{9D8B030D-6E8A-4147-A177-3AD203B41FA5}">
                      <a16:colId xmlns:a16="http://schemas.microsoft.com/office/drawing/2014/main" val="465163714"/>
                    </a:ext>
                  </a:extLst>
                </a:gridCol>
                <a:gridCol w="936104">
                  <a:extLst>
                    <a:ext uri="{9D8B030D-6E8A-4147-A177-3AD203B41FA5}">
                      <a16:colId xmlns:a16="http://schemas.microsoft.com/office/drawing/2014/main" val="3574957728"/>
                    </a:ext>
                  </a:extLst>
                </a:gridCol>
                <a:gridCol w="936104">
                  <a:extLst>
                    <a:ext uri="{9D8B030D-6E8A-4147-A177-3AD203B41FA5}">
                      <a16:colId xmlns:a16="http://schemas.microsoft.com/office/drawing/2014/main" val="2908054523"/>
                    </a:ext>
                  </a:extLst>
                </a:gridCol>
                <a:gridCol w="936104">
                  <a:extLst>
                    <a:ext uri="{9D8B030D-6E8A-4147-A177-3AD203B41FA5}">
                      <a16:colId xmlns:a16="http://schemas.microsoft.com/office/drawing/2014/main" val="4024161672"/>
                    </a:ext>
                  </a:extLst>
                </a:gridCol>
                <a:gridCol w="1008112">
                  <a:extLst>
                    <a:ext uri="{9D8B030D-6E8A-4147-A177-3AD203B41FA5}">
                      <a16:colId xmlns:a16="http://schemas.microsoft.com/office/drawing/2014/main" val="4116332442"/>
                    </a:ext>
                  </a:extLst>
                </a:gridCol>
                <a:gridCol w="792089">
                  <a:extLst>
                    <a:ext uri="{9D8B030D-6E8A-4147-A177-3AD203B41FA5}">
                      <a16:colId xmlns:a16="http://schemas.microsoft.com/office/drawing/2014/main" val="2751249933"/>
                    </a:ext>
                  </a:extLst>
                </a:gridCol>
              </a:tblGrid>
              <a:tr h="1293522">
                <a:tc>
                  <a:txBody>
                    <a:bodyPr/>
                    <a:lstStyle/>
                    <a:p>
                      <a:pPr marL="71755" marR="71755" algn="ctr">
                        <a:lnSpc>
                          <a:spcPct val="100000"/>
                        </a:lnSpc>
                        <a:spcAft>
                          <a:spcPts val="0"/>
                        </a:spcAft>
                      </a:pPr>
                      <a:r>
                        <a:rPr lang="es-EC" sz="2000">
                          <a:effectLst/>
                        </a:rPr>
                        <a:t>Familia</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vert="vert270" anchor="ctr"/>
                </a:tc>
                <a:tc>
                  <a:txBody>
                    <a:bodyPr/>
                    <a:lstStyle/>
                    <a:p>
                      <a:pPr marL="71755" marR="71755" algn="ctr">
                        <a:lnSpc>
                          <a:spcPct val="100000"/>
                        </a:lnSpc>
                        <a:spcAft>
                          <a:spcPts val="0"/>
                        </a:spcAft>
                      </a:pPr>
                      <a:r>
                        <a:rPr lang="es-EC" sz="2000" dirty="0">
                          <a:effectLst/>
                        </a:rPr>
                        <a:t>Género</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vert="vert270" anchor="ctr"/>
                </a:tc>
                <a:tc>
                  <a:txBody>
                    <a:bodyPr/>
                    <a:lstStyle/>
                    <a:p>
                      <a:pPr marL="71755" marR="71755" algn="ctr">
                        <a:lnSpc>
                          <a:spcPct val="100000"/>
                        </a:lnSpc>
                        <a:spcAft>
                          <a:spcPts val="0"/>
                        </a:spcAft>
                      </a:pPr>
                      <a:r>
                        <a:rPr lang="es-EC" sz="2000">
                          <a:effectLst/>
                        </a:rPr>
                        <a:t>Siembra</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vert="vert270" anchor="ctr"/>
                </a:tc>
                <a:tc>
                  <a:txBody>
                    <a:bodyPr/>
                    <a:lstStyle/>
                    <a:p>
                      <a:pPr marL="71755" marR="71755" algn="ctr">
                        <a:lnSpc>
                          <a:spcPct val="100000"/>
                        </a:lnSpc>
                        <a:spcAft>
                          <a:spcPts val="0"/>
                        </a:spcAft>
                      </a:pPr>
                      <a:r>
                        <a:rPr lang="es-EC" sz="2000">
                          <a:effectLst/>
                        </a:rPr>
                        <a:t>Riega</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vert="vert270" anchor="ctr"/>
                </a:tc>
                <a:tc>
                  <a:txBody>
                    <a:bodyPr/>
                    <a:lstStyle/>
                    <a:p>
                      <a:pPr marL="71755" marR="71755" algn="ctr">
                        <a:lnSpc>
                          <a:spcPct val="100000"/>
                        </a:lnSpc>
                        <a:spcAft>
                          <a:spcPts val="0"/>
                        </a:spcAft>
                      </a:pPr>
                      <a:r>
                        <a:rPr lang="es-EC" sz="2000">
                          <a:effectLst/>
                        </a:rPr>
                        <a:t>Fertiliza /Abona</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vert="vert270" anchor="ctr"/>
                </a:tc>
                <a:tc>
                  <a:txBody>
                    <a:bodyPr/>
                    <a:lstStyle/>
                    <a:p>
                      <a:pPr marL="71755" marR="71755" algn="ctr">
                        <a:lnSpc>
                          <a:spcPct val="100000"/>
                        </a:lnSpc>
                        <a:spcAft>
                          <a:spcPts val="0"/>
                        </a:spcAft>
                      </a:pPr>
                      <a:r>
                        <a:rPr lang="es-EC" sz="2000">
                          <a:effectLst/>
                        </a:rPr>
                        <a:t>Controla las plagas</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vert="vert270" anchor="ctr"/>
                </a:tc>
                <a:tc>
                  <a:txBody>
                    <a:bodyPr/>
                    <a:lstStyle/>
                    <a:p>
                      <a:pPr marL="71755" marR="71755" algn="ctr">
                        <a:lnSpc>
                          <a:spcPct val="100000"/>
                        </a:lnSpc>
                        <a:spcAft>
                          <a:spcPts val="0"/>
                        </a:spcAft>
                      </a:pPr>
                      <a:r>
                        <a:rPr lang="es-EC" sz="2000">
                          <a:effectLst/>
                        </a:rPr>
                        <a:t>Poda</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vert="vert270" anchor="ctr"/>
                </a:tc>
                <a:tc>
                  <a:txBody>
                    <a:bodyPr/>
                    <a:lstStyle/>
                    <a:p>
                      <a:pPr marL="71755" marR="71755" algn="ctr">
                        <a:lnSpc>
                          <a:spcPct val="100000"/>
                        </a:lnSpc>
                        <a:spcAft>
                          <a:spcPts val="0"/>
                        </a:spcAft>
                      </a:pPr>
                      <a:r>
                        <a:rPr lang="es-EC" sz="2000">
                          <a:effectLst/>
                        </a:rPr>
                        <a:t>Cosecha</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vert="vert270" anchor="ctr"/>
                </a:tc>
                <a:tc>
                  <a:txBody>
                    <a:bodyPr/>
                    <a:lstStyle/>
                    <a:p>
                      <a:pPr marL="71755" marR="71755" algn="ctr">
                        <a:lnSpc>
                          <a:spcPct val="100000"/>
                        </a:lnSpc>
                        <a:spcAft>
                          <a:spcPts val="0"/>
                        </a:spcAft>
                      </a:pPr>
                      <a:r>
                        <a:rPr lang="es-EC" sz="2000">
                          <a:effectLst/>
                        </a:rPr>
                        <a:t>Corta el monte</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vert="vert270" anchor="ctr"/>
                </a:tc>
                <a:tc>
                  <a:txBody>
                    <a:bodyPr/>
                    <a:lstStyle/>
                    <a:p>
                      <a:pPr marL="71755" marR="71755" algn="ctr">
                        <a:lnSpc>
                          <a:spcPct val="100000"/>
                        </a:lnSpc>
                        <a:spcAft>
                          <a:spcPts val="0"/>
                        </a:spcAft>
                      </a:pPr>
                      <a:r>
                        <a:rPr lang="es-EC" sz="2000">
                          <a:effectLst/>
                        </a:rPr>
                        <a:t>Corta la leña</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vert="vert270" anchor="ctr"/>
                </a:tc>
                <a:tc>
                  <a:txBody>
                    <a:bodyPr/>
                    <a:lstStyle/>
                    <a:p>
                      <a:pPr marL="71755" marR="71755" algn="ctr">
                        <a:lnSpc>
                          <a:spcPct val="100000"/>
                        </a:lnSpc>
                        <a:spcAft>
                          <a:spcPts val="0"/>
                        </a:spcAft>
                      </a:pPr>
                      <a:r>
                        <a:rPr lang="es-EC" sz="2000" dirty="0">
                          <a:effectLst/>
                        </a:rPr>
                        <a:t>Mantiene las cercas</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vert="vert270" anchor="ctr"/>
                </a:tc>
                <a:tc>
                  <a:txBody>
                    <a:bodyPr/>
                    <a:lstStyle/>
                    <a:p>
                      <a:pPr marL="71755" marR="71755" algn="ctr">
                        <a:lnSpc>
                          <a:spcPct val="100000"/>
                        </a:lnSpc>
                        <a:spcAft>
                          <a:spcPts val="0"/>
                        </a:spcAft>
                      </a:pPr>
                      <a:r>
                        <a:rPr lang="es-EC" sz="2000" dirty="0">
                          <a:effectLst/>
                        </a:rPr>
                        <a:t>Barre el patio</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vert="vert270" anchor="ctr"/>
                </a:tc>
                <a:extLst>
                  <a:ext uri="{0D108BD9-81ED-4DB2-BD59-A6C34878D82A}">
                    <a16:rowId xmlns:a16="http://schemas.microsoft.com/office/drawing/2014/main" val="4010323150"/>
                  </a:ext>
                </a:extLst>
              </a:tr>
              <a:tr h="342206">
                <a:tc rowSpan="4">
                  <a:txBody>
                    <a:bodyPr/>
                    <a:lstStyle/>
                    <a:p>
                      <a:pPr algn="ctr">
                        <a:lnSpc>
                          <a:spcPct val="100000"/>
                        </a:lnSpc>
                        <a:spcAft>
                          <a:spcPts val="0"/>
                        </a:spcAft>
                      </a:pPr>
                      <a:r>
                        <a:rPr lang="es-EC" sz="2000">
                          <a:effectLst/>
                        </a:rPr>
                        <a:t>Males Tacan</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vert="vert270" anchor="ctr"/>
                </a:tc>
                <a:tc>
                  <a:txBody>
                    <a:bodyPr/>
                    <a:lstStyle/>
                    <a:p>
                      <a:pPr algn="ctr">
                        <a:lnSpc>
                          <a:spcPct val="100000"/>
                        </a:lnSpc>
                        <a:spcAft>
                          <a:spcPts val="0"/>
                        </a:spcAft>
                      </a:pPr>
                      <a:r>
                        <a:rPr lang="es-EC" sz="2000" dirty="0">
                          <a:effectLst/>
                        </a:rPr>
                        <a:t>Padre</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extLst>
                  <a:ext uri="{0D108BD9-81ED-4DB2-BD59-A6C34878D82A}">
                    <a16:rowId xmlns:a16="http://schemas.microsoft.com/office/drawing/2014/main" val="1383535794"/>
                  </a:ext>
                </a:extLst>
              </a:tr>
              <a:tr h="342206">
                <a:tc vMerge="1">
                  <a:txBody>
                    <a:bodyPr/>
                    <a:lstStyle/>
                    <a:p>
                      <a:endParaRPr lang="es-ES"/>
                    </a:p>
                  </a:txBody>
                  <a:tcPr/>
                </a:tc>
                <a:tc>
                  <a:txBody>
                    <a:bodyPr/>
                    <a:lstStyle/>
                    <a:p>
                      <a:pPr algn="ctr">
                        <a:lnSpc>
                          <a:spcPct val="100000"/>
                        </a:lnSpc>
                        <a:spcAft>
                          <a:spcPts val="0"/>
                        </a:spcAft>
                      </a:pPr>
                      <a:r>
                        <a:rPr lang="es-EC" sz="2000">
                          <a:effectLst/>
                        </a:rPr>
                        <a:t>Madre</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extLst>
                  <a:ext uri="{0D108BD9-81ED-4DB2-BD59-A6C34878D82A}">
                    <a16:rowId xmlns:a16="http://schemas.microsoft.com/office/drawing/2014/main" val="155782115"/>
                  </a:ext>
                </a:extLst>
              </a:tr>
              <a:tr h="342206">
                <a:tc vMerge="1">
                  <a:txBody>
                    <a:bodyPr/>
                    <a:lstStyle/>
                    <a:p>
                      <a:endParaRPr lang="es-ES"/>
                    </a:p>
                  </a:txBody>
                  <a:tcPr/>
                </a:tc>
                <a:tc>
                  <a:txBody>
                    <a:bodyPr/>
                    <a:lstStyle/>
                    <a:p>
                      <a:pPr algn="ctr">
                        <a:lnSpc>
                          <a:spcPct val="100000"/>
                        </a:lnSpc>
                        <a:spcAft>
                          <a:spcPts val="0"/>
                        </a:spcAft>
                      </a:pPr>
                      <a:r>
                        <a:rPr lang="es-EC" sz="2000">
                          <a:effectLst/>
                        </a:rPr>
                        <a:t>Hijo</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extLst>
                  <a:ext uri="{0D108BD9-81ED-4DB2-BD59-A6C34878D82A}">
                    <a16:rowId xmlns:a16="http://schemas.microsoft.com/office/drawing/2014/main" val="3764992938"/>
                  </a:ext>
                </a:extLst>
              </a:tr>
              <a:tr h="342206">
                <a:tc vMerge="1">
                  <a:txBody>
                    <a:bodyPr/>
                    <a:lstStyle/>
                    <a:p>
                      <a:endParaRPr lang="es-ES"/>
                    </a:p>
                  </a:txBody>
                  <a:tcPr/>
                </a:tc>
                <a:tc>
                  <a:txBody>
                    <a:bodyPr/>
                    <a:lstStyle/>
                    <a:p>
                      <a:pPr algn="ctr">
                        <a:lnSpc>
                          <a:spcPct val="100000"/>
                        </a:lnSpc>
                        <a:spcAft>
                          <a:spcPts val="0"/>
                        </a:spcAft>
                      </a:pPr>
                      <a:r>
                        <a:rPr lang="es-EC" sz="2000" dirty="0">
                          <a:effectLst/>
                        </a:rPr>
                        <a:t>Hija</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extLst>
                  <a:ext uri="{0D108BD9-81ED-4DB2-BD59-A6C34878D82A}">
                    <a16:rowId xmlns:a16="http://schemas.microsoft.com/office/drawing/2014/main" val="2344529916"/>
                  </a:ext>
                </a:extLst>
              </a:tr>
              <a:tr h="342206">
                <a:tc rowSpan="4">
                  <a:txBody>
                    <a:bodyPr/>
                    <a:lstStyle/>
                    <a:p>
                      <a:pPr algn="ctr">
                        <a:lnSpc>
                          <a:spcPct val="100000"/>
                        </a:lnSpc>
                        <a:spcAft>
                          <a:spcPts val="0"/>
                        </a:spcAft>
                      </a:pPr>
                      <a:r>
                        <a:rPr lang="es-EC" sz="2000">
                          <a:effectLst/>
                        </a:rPr>
                        <a:t>Pozo</a:t>
                      </a:r>
                      <a:endParaRPr lang="es-ES" sz="2000">
                        <a:effectLst/>
                      </a:endParaRPr>
                    </a:p>
                    <a:p>
                      <a:pPr algn="ctr">
                        <a:lnSpc>
                          <a:spcPct val="100000"/>
                        </a:lnSpc>
                        <a:spcAft>
                          <a:spcPts val="0"/>
                        </a:spcAft>
                      </a:pPr>
                      <a:r>
                        <a:rPr lang="es-EC" sz="2000">
                          <a:effectLst/>
                        </a:rPr>
                        <a:t>Ruano</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vert="vert270" anchor="ctr"/>
                </a:tc>
                <a:tc>
                  <a:txBody>
                    <a:bodyPr/>
                    <a:lstStyle/>
                    <a:p>
                      <a:pPr algn="ctr">
                        <a:lnSpc>
                          <a:spcPct val="100000"/>
                        </a:lnSpc>
                        <a:spcAft>
                          <a:spcPts val="0"/>
                        </a:spcAft>
                      </a:pPr>
                      <a:r>
                        <a:rPr lang="es-EC" sz="2000" dirty="0">
                          <a:effectLst/>
                        </a:rPr>
                        <a:t>Padre</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extLst>
                  <a:ext uri="{0D108BD9-81ED-4DB2-BD59-A6C34878D82A}">
                    <a16:rowId xmlns:a16="http://schemas.microsoft.com/office/drawing/2014/main" val="3744253753"/>
                  </a:ext>
                </a:extLst>
              </a:tr>
              <a:tr h="342206">
                <a:tc vMerge="1">
                  <a:txBody>
                    <a:bodyPr/>
                    <a:lstStyle/>
                    <a:p>
                      <a:endParaRPr lang="es-ES"/>
                    </a:p>
                  </a:txBody>
                  <a:tcPr/>
                </a:tc>
                <a:tc>
                  <a:txBody>
                    <a:bodyPr/>
                    <a:lstStyle/>
                    <a:p>
                      <a:pPr algn="ctr">
                        <a:lnSpc>
                          <a:spcPct val="100000"/>
                        </a:lnSpc>
                        <a:spcAft>
                          <a:spcPts val="0"/>
                        </a:spcAft>
                      </a:pPr>
                      <a:r>
                        <a:rPr lang="es-EC" sz="2000" dirty="0">
                          <a:effectLst/>
                        </a:rPr>
                        <a:t>Madre</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extLst>
                  <a:ext uri="{0D108BD9-81ED-4DB2-BD59-A6C34878D82A}">
                    <a16:rowId xmlns:a16="http://schemas.microsoft.com/office/drawing/2014/main" val="1218034882"/>
                  </a:ext>
                </a:extLst>
              </a:tr>
              <a:tr h="342206">
                <a:tc vMerge="1">
                  <a:txBody>
                    <a:bodyPr/>
                    <a:lstStyle/>
                    <a:p>
                      <a:endParaRPr lang="es-ES"/>
                    </a:p>
                  </a:txBody>
                  <a:tcPr/>
                </a:tc>
                <a:tc>
                  <a:txBody>
                    <a:bodyPr/>
                    <a:lstStyle/>
                    <a:p>
                      <a:pPr algn="ctr">
                        <a:lnSpc>
                          <a:spcPct val="100000"/>
                        </a:lnSpc>
                        <a:spcAft>
                          <a:spcPts val="0"/>
                        </a:spcAft>
                      </a:pPr>
                      <a:r>
                        <a:rPr lang="es-EC" sz="2000" dirty="0">
                          <a:effectLst/>
                        </a:rPr>
                        <a:t>Hijo</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extLst>
                  <a:ext uri="{0D108BD9-81ED-4DB2-BD59-A6C34878D82A}">
                    <a16:rowId xmlns:a16="http://schemas.microsoft.com/office/drawing/2014/main" val="1387668145"/>
                  </a:ext>
                </a:extLst>
              </a:tr>
              <a:tr h="342206">
                <a:tc vMerge="1">
                  <a:txBody>
                    <a:bodyPr/>
                    <a:lstStyle/>
                    <a:p>
                      <a:endParaRPr lang="es-ES"/>
                    </a:p>
                  </a:txBody>
                  <a:tcPr/>
                </a:tc>
                <a:tc>
                  <a:txBody>
                    <a:bodyPr/>
                    <a:lstStyle/>
                    <a:p>
                      <a:pPr algn="ctr">
                        <a:lnSpc>
                          <a:spcPct val="100000"/>
                        </a:lnSpc>
                        <a:spcAft>
                          <a:spcPts val="0"/>
                        </a:spcAft>
                      </a:pPr>
                      <a:r>
                        <a:rPr lang="es-EC" sz="2000" dirty="0">
                          <a:effectLst/>
                        </a:rPr>
                        <a:t>Hija</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extLst>
                  <a:ext uri="{0D108BD9-81ED-4DB2-BD59-A6C34878D82A}">
                    <a16:rowId xmlns:a16="http://schemas.microsoft.com/office/drawing/2014/main" val="3938842755"/>
                  </a:ext>
                </a:extLst>
              </a:tr>
              <a:tr h="342206">
                <a:tc rowSpan="4">
                  <a:txBody>
                    <a:bodyPr/>
                    <a:lstStyle/>
                    <a:p>
                      <a:pPr algn="ctr">
                        <a:lnSpc>
                          <a:spcPct val="100000"/>
                        </a:lnSpc>
                        <a:spcAft>
                          <a:spcPts val="0"/>
                        </a:spcAft>
                      </a:pPr>
                      <a:r>
                        <a:rPr lang="es-EC" sz="2000">
                          <a:effectLst/>
                        </a:rPr>
                        <a:t>Ruano Castro</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vert="vert270" anchor="ctr"/>
                </a:tc>
                <a:tc>
                  <a:txBody>
                    <a:bodyPr/>
                    <a:lstStyle/>
                    <a:p>
                      <a:pPr algn="ctr">
                        <a:lnSpc>
                          <a:spcPct val="100000"/>
                        </a:lnSpc>
                        <a:spcAft>
                          <a:spcPts val="0"/>
                        </a:spcAft>
                      </a:pPr>
                      <a:r>
                        <a:rPr lang="es-EC" sz="2000" dirty="0">
                          <a:effectLst/>
                        </a:rPr>
                        <a:t>Padre</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extLst>
                  <a:ext uri="{0D108BD9-81ED-4DB2-BD59-A6C34878D82A}">
                    <a16:rowId xmlns:a16="http://schemas.microsoft.com/office/drawing/2014/main" val="3253145068"/>
                  </a:ext>
                </a:extLst>
              </a:tr>
              <a:tr h="342206">
                <a:tc vMerge="1">
                  <a:txBody>
                    <a:bodyPr/>
                    <a:lstStyle/>
                    <a:p>
                      <a:endParaRPr lang="es-ES"/>
                    </a:p>
                  </a:txBody>
                  <a:tcPr/>
                </a:tc>
                <a:tc>
                  <a:txBody>
                    <a:bodyPr/>
                    <a:lstStyle/>
                    <a:p>
                      <a:pPr algn="ctr">
                        <a:lnSpc>
                          <a:spcPct val="100000"/>
                        </a:lnSpc>
                        <a:spcAft>
                          <a:spcPts val="0"/>
                        </a:spcAft>
                      </a:pPr>
                      <a:r>
                        <a:rPr lang="es-EC" sz="2000" dirty="0">
                          <a:effectLst/>
                        </a:rPr>
                        <a:t>Madre</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extLst>
                  <a:ext uri="{0D108BD9-81ED-4DB2-BD59-A6C34878D82A}">
                    <a16:rowId xmlns:a16="http://schemas.microsoft.com/office/drawing/2014/main" val="3766713760"/>
                  </a:ext>
                </a:extLst>
              </a:tr>
              <a:tr h="342206">
                <a:tc vMerge="1">
                  <a:txBody>
                    <a:bodyPr/>
                    <a:lstStyle/>
                    <a:p>
                      <a:endParaRPr lang="es-ES"/>
                    </a:p>
                  </a:txBody>
                  <a:tcPr/>
                </a:tc>
                <a:tc>
                  <a:txBody>
                    <a:bodyPr/>
                    <a:lstStyle/>
                    <a:p>
                      <a:pPr algn="ctr">
                        <a:lnSpc>
                          <a:spcPct val="100000"/>
                        </a:lnSpc>
                        <a:spcAft>
                          <a:spcPts val="0"/>
                        </a:spcAft>
                      </a:pPr>
                      <a:r>
                        <a:rPr lang="es-EC" sz="2000" dirty="0">
                          <a:effectLst/>
                        </a:rPr>
                        <a:t>Hijo</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dirty="0">
                          <a:effectLst/>
                        </a:rPr>
                        <a:t>X</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dirty="0">
                          <a:effectLst/>
                        </a:rPr>
                        <a:t>X</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dirty="0">
                          <a:effectLst/>
                        </a:rPr>
                        <a:t>X</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dirty="0">
                          <a:effectLst/>
                        </a:rPr>
                        <a:t>X</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dirty="0">
                          <a:effectLst/>
                        </a:rPr>
                        <a:t>X</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extLst>
                  <a:ext uri="{0D108BD9-81ED-4DB2-BD59-A6C34878D82A}">
                    <a16:rowId xmlns:a16="http://schemas.microsoft.com/office/drawing/2014/main" val="624919489"/>
                  </a:ext>
                </a:extLst>
              </a:tr>
              <a:tr h="342206">
                <a:tc vMerge="1">
                  <a:txBody>
                    <a:bodyPr/>
                    <a:lstStyle/>
                    <a:p>
                      <a:endParaRPr lang="es-ES"/>
                    </a:p>
                  </a:txBody>
                  <a:tcPr/>
                </a:tc>
                <a:tc>
                  <a:txBody>
                    <a:bodyPr/>
                    <a:lstStyle/>
                    <a:p>
                      <a:pPr algn="ctr">
                        <a:lnSpc>
                          <a:spcPct val="100000"/>
                        </a:lnSpc>
                        <a:spcAft>
                          <a:spcPts val="0"/>
                        </a:spcAft>
                      </a:pPr>
                      <a:r>
                        <a:rPr lang="es-EC" sz="2000" dirty="0">
                          <a:effectLst/>
                        </a:rPr>
                        <a:t>Hija</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dirty="0">
                          <a:effectLst/>
                        </a:rPr>
                        <a:t>-</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dirty="0">
                          <a:effectLst/>
                        </a:rPr>
                        <a:t>-</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dirty="0">
                          <a:effectLst/>
                        </a:rPr>
                        <a:t>-</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dirty="0">
                          <a:effectLst/>
                        </a:rPr>
                        <a:t>-</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dirty="0">
                          <a:effectLst/>
                        </a:rPr>
                        <a:t>-</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dirty="0">
                          <a:effectLst/>
                        </a:rPr>
                        <a:t>-</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tc>
                  <a:txBody>
                    <a:bodyPr/>
                    <a:lstStyle/>
                    <a:p>
                      <a:pPr algn="ctr">
                        <a:lnSpc>
                          <a:spcPct val="100000"/>
                        </a:lnSpc>
                        <a:spcAft>
                          <a:spcPts val="0"/>
                        </a:spcAft>
                      </a:pPr>
                      <a:r>
                        <a:rPr lang="es-EC" sz="2000" dirty="0">
                          <a:effectLst/>
                        </a:rPr>
                        <a:t>-</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64" marR="68564" marT="0" marB="0" anchor="ctr"/>
                </a:tc>
                <a:extLst>
                  <a:ext uri="{0D108BD9-81ED-4DB2-BD59-A6C34878D82A}">
                    <a16:rowId xmlns:a16="http://schemas.microsoft.com/office/drawing/2014/main" val="2979291706"/>
                  </a:ext>
                </a:extLst>
              </a:tr>
            </a:tbl>
          </a:graphicData>
        </a:graphic>
      </p:graphicFrame>
    </p:spTree>
    <p:extLst>
      <p:ext uri="{BB962C8B-B14F-4D97-AF65-F5344CB8AC3E}">
        <p14:creationId xmlns:p14="http://schemas.microsoft.com/office/powerpoint/2010/main" val="3019940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775520" y="188640"/>
            <a:ext cx="8712968" cy="369332"/>
          </a:xfrm>
          <a:prstGeom prst="rect">
            <a:avLst/>
          </a:prstGeom>
          <a:noFill/>
        </p:spPr>
        <p:txBody>
          <a:bodyPr wrap="square" rtlCol="0">
            <a:spAutoFit/>
          </a:bodyPr>
          <a:lstStyle/>
          <a:p>
            <a:pPr algn="ctr"/>
            <a:r>
              <a:rPr lang="es-ES" b="1" dirty="0">
                <a:solidFill>
                  <a:srgbClr val="FF0000"/>
                </a:solidFill>
              </a:rPr>
              <a:t>Manejo animal de las Chacras familiares Males Tacan, Pozo Ruano y Ruano Castro.</a:t>
            </a:r>
          </a:p>
        </p:txBody>
      </p:sp>
      <p:graphicFrame>
        <p:nvGraphicFramePr>
          <p:cNvPr id="4" name="Tabla 3"/>
          <p:cNvGraphicFramePr>
            <a:graphicFrameLocks noGrp="1"/>
          </p:cNvGraphicFramePr>
          <p:nvPr>
            <p:extLst>
              <p:ext uri="{D42A27DB-BD31-4B8C-83A1-F6EECF244321}">
                <p14:modId xmlns:p14="http://schemas.microsoft.com/office/powerpoint/2010/main" val="1359430575"/>
              </p:ext>
            </p:extLst>
          </p:nvPr>
        </p:nvGraphicFramePr>
        <p:xfrm>
          <a:off x="874203" y="908720"/>
          <a:ext cx="10515601" cy="5313784"/>
        </p:xfrm>
        <a:graphic>
          <a:graphicData uri="http://schemas.openxmlformats.org/drawingml/2006/table">
            <a:tbl>
              <a:tblPr firstRow="1" firstCol="1" bandRow="1">
                <a:tableStyleId>{5940675A-B579-460E-94D1-54222C63F5DA}</a:tableStyleId>
              </a:tblPr>
              <a:tblGrid>
                <a:gridCol w="1129213">
                  <a:extLst>
                    <a:ext uri="{9D8B030D-6E8A-4147-A177-3AD203B41FA5}">
                      <a16:colId xmlns:a16="http://schemas.microsoft.com/office/drawing/2014/main" val="1649260763"/>
                    </a:ext>
                  </a:extLst>
                </a:gridCol>
                <a:gridCol w="1247051">
                  <a:extLst>
                    <a:ext uri="{9D8B030D-6E8A-4147-A177-3AD203B41FA5}">
                      <a16:colId xmlns:a16="http://schemas.microsoft.com/office/drawing/2014/main" val="2397469011"/>
                    </a:ext>
                  </a:extLst>
                </a:gridCol>
                <a:gridCol w="1296144">
                  <a:extLst>
                    <a:ext uri="{9D8B030D-6E8A-4147-A177-3AD203B41FA5}">
                      <a16:colId xmlns:a16="http://schemas.microsoft.com/office/drawing/2014/main" val="2077035348"/>
                    </a:ext>
                  </a:extLst>
                </a:gridCol>
                <a:gridCol w="936104">
                  <a:extLst>
                    <a:ext uri="{9D8B030D-6E8A-4147-A177-3AD203B41FA5}">
                      <a16:colId xmlns:a16="http://schemas.microsoft.com/office/drawing/2014/main" val="554362372"/>
                    </a:ext>
                  </a:extLst>
                </a:gridCol>
                <a:gridCol w="792088">
                  <a:extLst>
                    <a:ext uri="{9D8B030D-6E8A-4147-A177-3AD203B41FA5}">
                      <a16:colId xmlns:a16="http://schemas.microsoft.com/office/drawing/2014/main" val="360810193"/>
                    </a:ext>
                  </a:extLst>
                </a:gridCol>
                <a:gridCol w="864096">
                  <a:extLst>
                    <a:ext uri="{9D8B030D-6E8A-4147-A177-3AD203B41FA5}">
                      <a16:colId xmlns:a16="http://schemas.microsoft.com/office/drawing/2014/main" val="1179751036"/>
                    </a:ext>
                  </a:extLst>
                </a:gridCol>
                <a:gridCol w="936104">
                  <a:extLst>
                    <a:ext uri="{9D8B030D-6E8A-4147-A177-3AD203B41FA5}">
                      <a16:colId xmlns:a16="http://schemas.microsoft.com/office/drawing/2014/main" val="3302210750"/>
                    </a:ext>
                  </a:extLst>
                </a:gridCol>
                <a:gridCol w="1230658">
                  <a:extLst>
                    <a:ext uri="{9D8B030D-6E8A-4147-A177-3AD203B41FA5}">
                      <a16:colId xmlns:a16="http://schemas.microsoft.com/office/drawing/2014/main" val="3760933948"/>
                    </a:ext>
                  </a:extLst>
                </a:gridCol>
                <a:gridCol w="857365">
                  <a:extLst>
                    <a:ext uri="{9D8B030D-6E8A-4147-A177-3AD203B41FA5}">
                      <a16:colId xmlns:a16="http://schemas.microsoft.com/office/drawing/2014/main" val="1136710085"/>
                    </a:ext>
                  </a:extLst>
                </a:gridCol>
                <a:gridCol w="571139">
                  <a:extLst>
                    <a:ext uri="{9D8B030D-6E8A-4147-A177-3AD203B41FA5}">
                      <a16:colId xmlns:a16="http://schemas.microsoft.com/office/drawing/2014/main" val="1825963494"/>
                    </a:ext>
                  </a:extLst>
                </a:gridCol>
                <a:gridCol w="655639">
                  <a:extLst>
                    <a:ext uri="{9D8B030D-6E8A-4147-A177-3AD203B41FA5}">
                      <a16:colId xmlns:a16="http://schemas.microsoft.com/office/drawing/2014/main" val="3536840083"/>
                    </a:ext>
                  </a:extLst>
                </a:gridCol>
              </a:tblGrid>
              <a:tr h="1656184">
                <a:tc>
                  <a:txBody>
                    <a:bodyPr/>
                    <a:lstStyle/>
                    <a:p>
                      <a:pPr marL="71755" marR="71755" algn="ctr">
                        <a:lnSpc>
                          <a:spcPct val="100000"/>
                        </a:lnSpc>
                        <a:spcAft>
                          <a:spcPts val="0"/>
                        </a:spcAft>
                      </a:pPr>
                      <a:r>
                        <a:rPr lang="es-EC" sz="2000">
                          <a:effectLst/>
                        </a:rPr>
                        <a:t>Familia</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vert="vert270" anchor="ctr"/>
                </a:tc>
                <a:tc>
                  <a:txBody>
                    <a:bodyPr/>
                    <a:lstStyle/>
                    <a:p>
                      <a:pPr marL="71755" marR="71755" algn="ctr">
                        <a:lnSpc>
                          <a:spcPct val="100000"/>
                        </a:lnSpc>
                        <a:spcAft>
                          <a:spcPts val="0"/>
                        </a:spcAft>
                      </a:pPr>
                      <a:r>
                        <a:rPr lang="es-EC" sz="2000">
                          <a:effectLst/>
                        </a:rPr>
                        <a:t>Género</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vert="vert270" anchor="ctr"/>
                </a:tc>
                <a:tc>
                  <a:txBody>
                    <a:bodyPr/>
                    <a:lstStyle/>
                    <a:p>
                      <a:pPr marL="71755" marR="71755" algn="ctr">
                        <a:lnSpc>
                          <a:spcPct val="100000"/>
                        </a:lnSpc>
                        <a:spcAft>
                          <a:spcPts val="0"/>
                        </a:spcAft>
                      </a:pPr>
                      <a:r>
                        <a:rPr lang="es-EC" sz="2000">
                          <a:effectLst/>
                        </a:rPr>
                        <a:t>Alimenta animales</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vert="vert270" anchor="ctr"/>
                </a:tc>
                <a:tc>
                  <a:txBody>
                    <a:bodyPr/>
                    <a:lstStyle/>
                    <a:p>
                      <a:pPr marL="71755" marR="71755" algn="ctr">
                        <a:lnSpc>
                          <a:spcPct val="100000"/>
                        </a:lnSpc>
                        <a:spcAft>
                          <a:spcPts val="0"/>
                        </a:spcAft>
                      </a:pPr>
                      <a:r>
                        <a:rPr lang="es-EC" sz="2000">
                          <a:effectLst/>
                        </a:rPr>
                        <a:t>Agua para animales</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vert="vert270" anchor="ctr"/>
                </a:tc>
                <a:tc>
                  <a:txBody>
                    <a:bodyPr/>
                    <a:lstStyle/>
                    <a:p>
                      <a:pPr marL="71755" marR="71755" algn="ctr">
                        <a:lnSpc>
                          <a:spcPct val="100000"/>
                        </a:lnSpc>
                        <a:spcAft>
                          <a:spcPts val="0"/>
                        </a:spcAft>
                      </a:pPr>
                      <a:r>
                        <a:rPr lang="es-EC" sz="2000">
                          <a:effectLst/>
                        </a:rPr>
                        <a:t>Guarda los animales</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vert="vert270" anchor="ctr"/>
                </a:tc>
                <a:tc>
                  <a:txBody>
                    <a:bodyPr/>
                    <a:lstStyle/>
                    <a:p>
                      <a:pPr marL="71755" marR="71755" algn="ctr">
                        <a:lnSpc>
                          <a:spcPct val="100000"/>
                        </a:lnSpc>
                        <a:spcAft>
                          <a:spcPts val="0"/>
                        </a:spcAft>
                      </a:pPr>
                      <a:r>
                        <a:rPr lang="es-EC" sz="2000">
                          <a:effectLst/>
                        </a:rPr>
                        <a:t>Cura los animales</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vert="vert270" anchor="ctr"/>
                </a:tc>
                <a:tc>
                  <a:txBody>
                    <a:bodyPr/>
                    <a:lstStyle/>
                    <a:p>
                      <a:pPr marL="71755" marR="71755" algn="ctr">
                        <a:lnSpc>
                          <a:spcPct val="100000"/>
                        </a:lnSpc>
                        <a:spcAft>
                          <a:spcPts val="0"/>
                        </a:spcAft>
                      </a:pPr>
                      <a:r>
                        <a:rPr lang="es-EC" sz="2000">
                          <a:effectLst/>
                        </a:rPr>
                        <a:t>Recoge los huevos</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vert="vert270" anchor="ctr"/>
                </a:tc>
                <a:tc>
                  <a:txBody>
                    <a:bodyPr/>
                    <a:lstStyle/>
                    <a:p>
                      <a:pPr marL="71755" marR="71755" algn="ctr">
                        <a:lnSpc>
                          <a:spcPct val="100000"/>
                        </a:lnSpc>
                        <a:spcAft>
                          <a:spcPts val="0"/>
                        </a:spcAft>
                      </a:pPr>
                      <a:r>
                        <a:rPr lang="es-EC" sz="2000">
                          <a:effectLst/>
                        </a:rPr>
                        <a:t>Construye corrales y gallineros</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vert="vert270" anchor="ctr"/>
                </a:tc>
                <a:tc>
                  <a:txBody>
                    <a:bodyPr/>
                    <a:lstStyle/>
                    <a:p>
                      <a:pPr marL="71755" marR="71755" algn="ctr">
                        <a:lnSpc>
                          <a:spcPct val="100000"/>
                        </a:lnSpc>
                        <a:spcAft>
                          <a:spcPts val="0"/>
                        </a:spcAft>
                      </a:pPr>
                      <a:r>
                        <a:rPr lang="es-EC" sz="2000">
                          <a:effectLst/>
                        </a:rPr>
                        <a:t>Atiende los partos</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vert="vert270" anchor="ctr"/>
                </a:tc>
                <a:tc>
                  <a:txBody>
                    <a:bodyPr/>
                    <a:lstStyle/>
                    <a:p>
                      <a:pPr marL="71755" marR="71755" algn="ctr">
                        <a:lnSpc>
                          <a:spcPct val="100000"/>
                        </a:lnSpc>
                        <a:spcAft>
                          <a:spcPts val="0"/>
                        </a:spcAft>
                      </a:pPr>
                      <a:r>
                        <a:rPr lang="es-EC" sz="2000">
                          <a:effectLst/>
                        </a:rPr>
                        <a:t>Vacunar </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vert="vert270" anchor="ctr"/>
                </a:tc>
                <a:tc>
                  <a:txBody>
                    <a:bodyPr/>
                    <a:lstStyle/>
                    <a:p>
                      <a:pPr marL="71755" marR="71755" algn="ctr">
                        <a:lnSpc>
                          <a:spcPct val="100000"/>
                        </a:lnSpc>
                        <a:spcAft>
                          <a:spcPts val="0"/>
                        </a:spcAft>
                      </a:pPr>
                      <a:r>
                        <a:rPr lang="es-EC" sz="2000">
                          <a:effectLst/>
                        </a:rPr>
                        <a:t>Desparasitar</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vert="vert270" anchor="ctr"/>
                </a:tc>
                <a:extLst>
                  <a:ext uri="{0D108BD9-81ED-4DB2-BD59-A6C34878D82A}">
                    <a16:rowId xmlns:a16="http://schemas.microsoft.com/office/drawing/2014/main" val="3245184611"/>
                  </a:ext>
                </a:extLst>
              </a:tr>
              <a:tr h="228586">
                <a:tc rowSpan="4">
                  <a:txBody>
                    <a:bodyPr/>
                    <a:lstStyle/>
                    <a:p>
                      <a:pPr algn="ctr">
                        <a:lnSpc>
                          <a:spcPct val="100000"/>
                        </a:lnSpc>
                        <a:spcAft>
                          <a:spcPts val="0"/>
                        </a:spcAft>
                      </a:pPr>
                      <a:r>
                        <a:rPr lang="es-EC" sz="2000">
                          <a:effectLst/>
                        </a:rPr>
                        <a:t>Males Tacan</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vert="vert270" anchor="ctr"/>
                </a:tc>
                <a:tc>
                  <a:txBody>
                    <a:bodyPr/>
                    <a:lstStyle/>
                    <a:p>
                      <a:pPr algn="ctr">
                        <a:lnSpc>
                          <a:spcPct val="100000"/>
                        </a:lnSpc>
                        <a:spcAft>
                          <a:spcPts val="0"/>
                        </a:spcAft>
                      </a:pPr>
                      <a:r>
                        <a:rPr lang="es-EC" sz="2000">
                          <a:effectLst/>
                        </a:rPr>
                        <a:t>Padre</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extLst>
                  <a:ext uri="{0D108BD9-81ED-4DB2-BD59-A6C34878D82A}">
                    <a16:rowId xmlns:a16="http://schemas.microsoft.com/office/drawing/2014/main" val="967172273"/>
                  </a:ext>
                </a:extLst>
              </a:tr>
              <a:tr h="228586">
                <a:tc vMerge="1">
                  <a:txBody>
                    <a:bodyPr/>
                    <a:lstStyle/>
                    <a:p>
                      <a:endParaRPr lang="es-ES"/>
                    </a:p>
                  </a:txBody>
                  <a:tcPr/>
                </a:tc>
                <a:tc>
                  <a:txBody>
                    <a:bodyPr/>
                    <a:lstStyle/>
                    <a:p>
                      <a:pPr algn="ctr">
                        <a:lnSpc>
                          <a:spcPct val="100000"/>
                        </a:lnSpc>
                        <a:spcAft>
                          <a:spcPts val="0"/>
                        </a:spcAft>
                      </a:pPr>
                      <a:r>
                        <a:rPr lang="es-EC" sz="2000">
                          <a:effectLst/>
                        </a:rPr>
                        <a:t>Madre </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extLst>
                  <a:ext uri="{0D108BD9-81ED-4DB2-BD59-A6C34878D82A}">
                    <a16:rowId xmlns:a16="http://schemas.microsoft.com/office/drawing/2014/main" val="956640905"/>
                  </a:ext>
                </a:extLst>
              </a:tr>
              <a:tr h="228586">
                <a:tc vMerge="1">
                  <a:txBody>
                    <a:bodyPr/>
                    <a:lstStyle/>
                    <a:p>
                      <a:endParaRPr lang="es-ES"/>
                    </a:p>
                  </a:txBody>
                  <a:tcPr/>
                </a:tc>
                <a:tc>
                  <a:txBody>
                    <a:bodyPr/>
                    <a:lstStyle/>
                    <a:p>
                      <a:pPr algn="ctr">
                        <a:lnSpc>
                          <a:spcPct val="100000"/>
                        </a:lnSpc>
                        <a:spcAft>
                          <a:spcPts val="0"/>
                        </a:spcAft>
                      </a:pPr>
                      <a:r>
                        <a:rPr lang="es-EC" sz="2000">
                          <a:effectLst/>
                        </a:rPr>
                        <a:t>Hijo </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extLst>
                  <a:ext uri="{0D108BD9-81ED-4DB2-BD59-A6C34878D82A}">
                    <a16:rowId xmlns:a16="http://schemas.microsoft.com/office/drawing/2014/main" val="935810017"/>
                  </a:ext>
                </a:extLst>
              </a:tr>
              <a:tr h="228586">
                <a:tc vMerge="1">
                  <a:txBody>
                    <a:bodyPr/>
                    <a:lstStyle/>
                    <a:p>
                      <a:endParaRPr lang="es-ES"/>
                    </a:p>
                  </a:txBody>
                  <a:tcPr/>
                </a:tc>
                <a:tc>
                  <a:txBody>
                    <a:bodyPr/>
                    <a:lstStyle/>
                    <a:p>
                      <a:pPr algn="ctr">
                        <a:lnSpc>
                          <a:spcPct val="100000"/>
                        </a:lnSpc>
                        <a:spcAft>
                          <a:spcPts val="0"/>
                        </a:spcAft>
                      </a:pPr>
                      <a:r>
                        <a:rPr lang="es-EC" sz="2000">
                          <a:effectLst/>
                        </a:rPr>
                        <a:t>Hija </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extLst>
                  <a:ext uri="{0D108BD9-81ED-4DB2-BD59-A6C34878D82A}">
                    <a16:rowId xmlns:a16="http://schemas.microsoft.com/office/drawing/2014/main" val="2557817313"/>
                  </a:ext>
                </a:extLst>
              </a:tr>
              <a:tr h="228586">
                <a:tc rowSpan="4">
                  <a:txBody>
                    <a:bodyPr/>
                    <a:lstStyle/>
                    <a:p>
                      <a:pPr algn="ctr">
                        <a:lnSpc>
                          <a:spcPct val="100000"/>
                        </a:lnSpc>
                        <a:spcAft>
                          <a:spcPts val="0"/>
                        </a:spcAft>
                      </a:pPr>
                      <a:r>
                        <a:rPr lang="es-EC" sz="2000">
                          <a:effectLst/>
                        </a:rPr>
                        <a:t>Pozo Ruano</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vert="vert270" anchor="ctr"/>
                </a:tc>
                <a:tc>
                  <a:txBody>
                    <a:bodyPr/>
                    <a:lstStyle/>
                    <a:p>
                      <a:pPr algn="ctr">
                        <a:lnSpc>
                          <a:spcPct val="100000"/>
                        </a:lnSpc>
                        <a:spcAft>
                          <a:spcPts val="0"/>
                        </a:spcAft>
                      </a:pPr>
                      <a:r>
                        <a:rPr lang="es-EC" sz="2000">
                          <a:effectLst/>
                        </a:rPr>
                        <a:t>Padre</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extLst>
                  <a:ext uri="{0D108BD9-81ED-4DB2-BD59-A6C34878D82A}">
                    <a16:rowId xmlns:a16="http://schemas.microsoft.com/office/drawing/2014/main" val="342439162"/>
                  </a:ext>
                </a:extLst>
              </a:tr>
              <a:tr h="228586">
                <a:tc vMerge="1">
                  <a:txBody>
                    <a:bodyPr/>
                    <a:lstStyle/>
                    <a:p>
                      <a:endParaRPr lang="es-ES"/>
                    </a:p>
                  </a:txBody>
                  <a:tcPr/>
                </a:tc>
                <a:tc>
                  <a:txBody>
                    <a:bodyPr/>
                    <a:lstStyle/>
                    <a:p>
                      <a:pPr algn="ctr">
                        <a:lnSpc>
                          <a:spcPct val="100000"/>
                        </a:lnSpc>
                        <a:spcAft>
                          <a:spcPts val="0"/>
                        </a:spcAft>
                      </a:pPr>
                      <a:r>
                        <a:rPr lang="es-EC" sz="2000">
                          <a:effectLst/>
                        </a:rPr>
                        <a:t>Madre </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extLst>
                  <a:ext uri="{0D108BD9-81ED-4DB2-BD59-A6C34878D82A}">
                    <a16:rowId xmlns:a16="http://schemas.microsoft.com/office/drawing/2014/main" val="3950307446"/>
                  </a:ext>
                </a:extLst>
              </a:tr>
              <a:tr h="228586">
                <a:tc vMerge="1">
                  <a:txBody>
                    <a:bodyPr/>
                    <a:lstStyle/>
                    <a:p>
                      <a:endParaRPr lang="es-ES"/>
                    </a:p>
                  </a:txBody>
                  <a:tcPr/>
                </a:tc>
                <a:tc>
                  <a:txBody>
                    <a:bodyPr/>
                    <a:lstStyle/>
                    <a:p>
                      <a:pPr algn="ctr">
                        <a:lnSpc>
                          <a:spcPct val="100000"/>
                        </a:lnSpc>
                        <a:spcAft>
                          <a:spcPts val="0"/>
                        </a:spcAft>
                      </a:pPr>
                      <a:r>
                        <a:rPr lang="es-EC" sz="2000">
                          <a:effectLst/>
                        </a:rPr>
                        <a:t>Hijo </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dirty="0">
                          <a:effectLst/>
                        </a:rPr>
                        <a:t>X</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extLst>
                  <a:ext uri="{0D108BD9-81ED-4DB2-BD59-A6C34878D82A}">
                    <a16:rowId xmlns:a16="http://schemas.microsoft.com/office/drawing/2014/main" val="4263694586"/>
                  </a:ext>
                </a:extLst>
              </a:tr>
              <a:tr h="228586">
                <a:tc vMerge="1">
                  <a:txBody>
                    <a:bodyPr/>
                    <a:lstStyle/>
                    <a:p>
                      <a:endParaRPr lang="es-ES"/>
                    </a:p>
                  </a:txBody>
                  <a:tcPr/>
                </a:tc>
                <a:tc>
                  <a:txBody>
                    <a:bodyPr/>
                    <a:lstStyle/>
                    <a:p>
                      <a:pPr algn="ctr">
                        <a:lnSpc>
                          <a:spcPct val="100000"/>
                        </a:lnSpc>
                        <a:spcAft>
                          <a:spcPts val="0"/>
                        </a:spcAft>
                      </a:pPr>
                      <a:r>
                        <a:rPr lang="es-EC" sz="2000">
                          <a:effectLst/>
                        </a:rPr>
                        <a:t>Hija </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extLst>
                  <a:ext uri="{0D108BD9-81ED-4DB2-BD59-A6C34878D82A}">
                    <a16:rowId xmlns:a16="http://schemas.microsoft.com/office/drawing/2014/main" val="2953561876"/>
                  </a:ext>
                </a:extLst>
              </a:tr>
              <a:tr h="228586">
                <a:tc rowSpan="4">
                  <a:txBody>
                    <a:bodyPr/>
                    <a:lstStyle/>
                    <a:p>
                      <a:pPr algn="ctr">
                        <a:lnSpc>
                          <a:spcPct val="100000"/>
                        </a:lnSpc>
                        <a:spcAft>
                          <a:spcPts val="0"/>
                        </a:spcAft>
                      </a:pPr>
                      <a:r>
                        <a:rPr lang="es-EC" sz="2000">
                          <a:effectLst/>
                        </a:rPr>
                        <a:t>Ruano Castro</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vert="vert270" anchor="ctr"/>
                </a:tc>
                <a:tc>
                  <a:txBody>
                    <a:bodyPr/>
                    <a:lstStyle/>
                    <a:p>
                      <a:pPr algn="ctr">
                        <a:lnSpc>
                          <a:spcPct val="100000"/>
                        </a:lnSpc>
                        <a:spcAft>
                          <a:spcPts val="0"/>
                        </a:spcAft>
                      </a:pPr>
                      <a:r>
                        <a:rPr lang="es-EC" sz="2000">
                          <a:effectLst/>
                        </a:rPr>
                        <a:t>Padre</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extLst>
                  <a:ext uri="{0D108BD9-81ED-4DB2-BD59-A6C34878D82A}">
                    <a16:rowId xmlns:a16="http://schemas.microsoft.com/office/drawing/2014/main" val="3364029584"/>
                  </a:ext>
                </a:extLst>
              </a:tr>
              <a:tr h="228586">
                <a:tc vMerge="1">
                  <a:txBody>
                    <a:bodyPr/>
                    <a:lstStyle/>
                    <a:p>
                      <a:endParaRPr lang="es-ES"/>
                    </a:p>
                  </a:txBody>
                  <a:tcPr/>
                </a:tc>
                <a:tc>
                  <a:txBody>
                    <a:bodyPr/>
                    <a:lstStyle/>
                    <a:p>
                      <a:pPr algn="ctr">
                        <a:lnSpc>
                          <a:spcPct val="100000"/>
                        </a:lnSpc>
                        <a:spcAft>
                          <a:spcPts val="0"/>
                        </a:spcAft>
                      </a:pPr>
                      <a:r>
                        <a:rPr lang="es-EC" sz="2000">
                          <a:effectLst/>
                        </a:rPr>
                        <a:t>Madre </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extLst>
                  <a:ext uri="{0D108BD9-81ED-4DB2-BD59-A6C34878D82A}">
                    <a16:rowId xmlns:a16="http://schemas.microsoft.com/office/drawing/2014/main" val="1168407899"/>
                  </a:ext>
                </a:extLst>
              </a:tr>
              <a:tr h="228586">
                <a:tc vMerge="1">
                  <a:txBody>
                    <a:bodyPr/>
                    <a:lstStyle/>
                    <a:p>
                      <a:endParaRPr lang="es-ES"/>
                    </a:p>
                  </a:txBody>
                  <a:tcPr/>
                </a:tc>
                <a:tc>
                  <a:txBody>
                    <a:bodyPr/>
                    <a:lstStyle/>
                    <a:p>
                      <a:pPr algn="ctr">
                        <a:lnSpc>
                          <a:spcPct val="100000"/>
                        </a:lnSpc>
                        <a:spcAft>
                          <a:spcPts val="0"/>
                        </a:spcAft>
                      </a:pPr>
                      <a:r>
                        <a:rPr lang="es-EC" sz="2000">
                          <a:effectLst/>
                        </a:rPr>
                        <a:t>Hijo </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X</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extLst>
                  <a:ext uri="{0D108BD9-81ED-4DB2-BD59-A6C34878D82A}">
                    <a16:rowId xmlns:a16="http://schemas.microsoft.com/office/drawing/2014/main" val="4146363435"/>
                  </a:ext>
                </a:extLst>
              </a:tr>
              <a:tr h="228586">
                <a:tc vMerge="1">
                  <a:txBody>
                    <a:bodyPr/>
                    <a:lstStyle/>
                    <a:p>
                      <a:endParaRPr lang="es-ES"/>
                    </a:p>
                  </a:txBody>
                  <a:tcPr/>
                </a:tc>
                <a:tc>
                  <a:txBody>
                    <a:bodyPr/>
                    <a:lstStyle/>
                    <a:p>
                      <a:pPr algn="ctr">
                        <a:lnSpc>
                          <a:spcPct val="100000"/>
                        </a:lnSpc>
                        <a:spcAft>
                          <a:spcPts val="0"/>
                        </a:spcAft>
                      </a:pPr>
                      <a:r>
                        <a:rPr lang="es-EC" sz="2000">
                          <a:effectLst/>
                        </a:rPr>
                        <a:t>Hija </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tc>
                  <a:txBody>
                    <a:bodyPr/>
                    <a:lstStyle/>
                    <a:p>
                      <a:pPr algn="ctr">
                        <a:lnSpc>
                          <a:spcPct val="100000"/>
                        </a:lnSpc>
                        <a:spcAft>
                          <a:spcPts val="0"/>
                        </a:spcAft>
                      </a:pPr>
                      <a:r>
                        <a:rPr lang="es-EC" sz="2000" dirty="0">
                          <a:effectLst/>
                        </a:rPr>
                        <a:t>-</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47" marR="44447" marT="0" marB="0" anchor="ctr"/>
                </a:tc>
                <a:extLst>
                  <a:ext uri="{0D108BD9-81ED-4DB2-BD59-A6C34878D82A}">
                    <a16:rowId xmlns:a16="http://schemas.microsoft.com/office/drawing/2014/main" val="697872061"/>
                  </a:ext>
                </a:extLst>
              </a:tr>
            </a:tbl>
          </a:graphicData>
        </a:graphic>
      </p:graphicFrame>
    </p:spTree>
    <p:extLst>
      <p:ext uri="{BB962C8B-B14F-4D97-AF65-F5344CB8AC3E}">
        <p14:creationId xmlns:p14="http://schemas.microsoft.com/office/powerpoint/2010/main" val="412373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9 CuadroTexto"/>
          <p:cNvSpPr txBox="1"/>
          <p:nvPr/>
        </p:nvSpPr>
        <p:spPr>
          <a:xfrm>
            <a:off x="119336" y="87015"/>
            <a:ext cx="3672408" cy="400110"/>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t>DIMENSIÓN  ECONÓMICA.</a:t>
            </a:r>
          </a:p>
        </p:txBody>
      </p:sp>
      <p:sp>
        <p:nvSpPr>
          <p:cNvPr id="6" name="CuadroTexto 5"/>
          <p:cNvSpPr txBox="1"/>
          <p:nvPr/>
        </p:nvSpPr>
        <p:spPr>
          <a:xfrm>
            <a:off x="4886950" y="548680"/>
            <a:ext cx="3441298" cy="369332"/>
          </a:xfrm>
          <a:prstGeom prst="rect">
            <a:avLst/>
          </a:prstGeom>
          <a:noFill/>
        </p:spPr>
        <p:txBody>
          <a:bodyPr wrap="square" rtlCol="0">
            <a:spAutoFit/>
          </a:bodyPr>
          <a:lstStyle/>
          <a:p>
            <a:r>
              <a:rPr lang="es-ES" b="1" dirty="0">
                <a:solidFill>
                  <a:srgbClr val="FF0000"/>
                </a:solidFill>
              </a:rPr>
              <a:t>Costo de mantenimiento vegetal</a:t>
            </a:r>
          </a:p>
        </p:txBody>
      </p:sp>
      <p:pic>
        <p:nvPicPr>
          <p:cNvPr id="10" name="Imagen 9"/>
          <p:cNvPicPr>
            <a:picLocks noChangeAspect="1"/>
          </p:cNvPicPr>
          <p:nvPr/>
        </p:nvPicPr>
        <p:blipFill>
          <a:blip r:embed="rId3"/>
          <a:stretch>
            <a:fillRect/>
          </a:stretch>
        </p:blipFill>
        <p:spPr>
          <a:xfrm>
            <a:off x="6072000" y="1069626"/>
            <a:ext cx="6120000" cy="2792016"/>
          </a:xfrm>
          <a:prstGeom prst="rect">
            <a:avLst/>
          </a:prstGeom>
        </p:spPr>
      </p:pic>
      <p:pic>
        <p:nvPicPr>
          <p:cNvPr id="11" name="Imagen 10"/>
          <p:cNvPicPr>
            <a:picLocks noChangeAspect="1"/>
          </p:cNvPicPr>
          <p:nvPr/>
        </p:nvPicPr>
        <p:blipFill>
          <a:blip r:embed="rId4"/>
          <a:stretch>
            <a:fillRect/>
          </a:stretch>
        </p:blipFill>
        <p:spPr>
          <a:xfrm>
            <a:off x="47328" y="1025008"/>
            <a:ext cx="5940000" cy="2921609"/>
          </a:xfrm>
          <a:prstGeom prst="rect">
            <a:avLst/>
          </a:prstGeom>
        </p:spPr>
      </p:pic>
      <p:pic>
        <p:nvPicPr>
          <p:cNvPr id="13" name="Imagen 12"/>
          <p:cNvPicPr>
            <a:picLocks noChangeAspect="1"/>
          </p:cNvPicPr>
          <p:nvPr/>
        </p:nvPicPr>
        <p:blipFill>
          <a:blip r:embed="rId5"/>
          <a:stretch>
            <a:fillRect/>
          </a:stretch>
        </p:blipFill>
        <p:spPr>
          <a:xfrm>
            <a:off x="3215680" y="4053613"/>
            <a:ext cx="6120000" cy="2654908"/>
          </a:xfrm>
          <a:prstGeom prst="rect">
            <a:avLst/>
          </a:prstGeom>
        </p:spPr>
      </p:pic>
    </p:spTree>
    <p:extLst>
      <p:ext uri="{BB962C8B-B14F-4D97-AF65-F5344CB8AC3E}">
        <p14:creationId xmlns:p14="http://schemas.microsoft.com/office/powerpoint/2010/main" val="772351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4412015" y="567648"/>
            <a:ext cx="3441298" cy="369332"/>
          </a:xfrm>
          <a:prstGeom prst="rect">
            <a:avLst/>
          </a:prstGeom>
          <a:noFill/>
        </p:spPr>
        <p:txBody>
          <a:bodyPr wrap="square" rtlCol="0">
            <a:spAutoFit/>
          </a:bodyPr>
          <a:lstStyle/>
          <a:p>
            <a:r>
              <a:rPr lang="es-ES" b="1" dirty="0">
                <a:solidFill>
                  <a:srgbClr val="FF0000"/>
                </a:solidFill>
              </a:rPr>
              <a:t>Costo de mantenimiento animal</a:t>
            </a:r>
          </a:p>
        </p:txBody>
      </p:sp>
      <p:pic>
        <p:nvPicPr>
          <p:cNvPr id="2" name="Imagen 1"/>
          <p:cNvPicPr>
            <a:picLocks noChangeAspect="1"/>
          </p:cNvPicPr>
          <p:nvPr/>
        </p:nvPicPr>
        <p:blipFill>
          <a:blip r:embed="rId3"/>
          <a:stretch>
            <a:fillRect/>
          </a:stretch>
        </p:blipFill>
        <p:spPr>
          <a:xfrm>
            <a:off x="83992" y="1285529"/>
            <a:ext cx="5940000" cy="2377209"/>
          </a:xfrm>
          <a:prstGeom prst="rect">
            <a:avLst/>
          </a:prstGeom>
        </p:spPr>
      </p:pic>
      <p:pic>
        <p:nvPicPr>
          <p:cNvPr id="3" name="Imagen 2"/>
          <p:cNvPicPr>
            <a:picLocks noChangeAspect="1"/>
          </p:cNvPicPr>
          <p:nvPr/>
        </p:nvPicPr>
        <p:blipFill>
          <a:blip r:embed="rId4"/>
          <a:stretch>
            <a:fillRect/>
          </a:stretch>
        </p:blipFill>
        <p:spPr>
          <a:xfrm>
            <a:off x="6132664" y="1300446"/>
            <a:ext cx="5940000" cy="2344578"/>
          </a:xfrm>
          <a:prstGeom prst="rect">
            <a:avLst/>
          </a:prstGeom>
        </p:spPr>
      </p:pic>
      <p:pic>
        <p:nvPicPr>
          <p:cNvPr id="5" name="Imagen 4"/>
          <p:cNvPicPr>
            <a:picLocks noChangeAspect="1"/>
          </p:cNvPicPr>
          <p:nvPr/>
        </p:nvPicPr>
        <p:blipFill>
          <a:blip r:embed="rId5"/>
          <a:stretch>
            <a:fillRect/>
          </a:stretch>
        </p:blipFill>
        <p:spPr>
          <a:xfrm>
            <a:off x="3053992" y="4005064"/>
            <a:ext cx="6120000" cy="2409400"/>
          </a:xfrm>
          <a:prstGeom prst="rect">
            <a:avLst/>
          </a:prstGeom>
        </p:spPr>
      </p:pic>
    </p:spTree>
    <p:extLst>
      <p:ext uri="{BB962C8B-B14F-4D97-AF65-F5344CB8AC3E}">
        <p14:creationId xmlns:p14="http://schemas.microsoft.com/office/powerpoint/2010/main" val="3140760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971764" y="764704"/>
            <a:ext cx="4788532" cy="400110"/>
          </a:xfrm>
          <a:prstGeom prst="rect">
            <a:avLst/>
          </a:prstGeom>
          <a:noFill/>
        </p:spPr>
        <p:txBody>
          <a:bodyPr wrap="square" rtlCol="0">
            <a:spAutoFit/>
          </a:bodyPr>
          <a:lstStyle/>
          <a:p>
            <a:pPr algn="ctr"/>
            <a:r>
              <a:rPr lang="es-ES" sz="2000" b="1" dirty="0">
                <a:solidFill>
                  <a:srgbClr val="FF0000"/>
                </a:solidFill>
              </a:rPr>
              <a:t>Ingresos económicos producción vegetal </a:t>
            </a:r>
          </a:p>
        </p:txBody>
      </p:sp>
      <p:graphicFrame>
        <p:nvGraphicFramePr>
          <p:cNvPr id="2" name="Tabla 1"/>
          <p:cNvGraphicFramePr>
            <a:graphicFrameLocks noGrp="1"/>
          </p:cNvGraphicFramePr>
          <p:nvPr>
            <p:extLst>
              <p:ext uri="{D42A27DB-BD31-4B8C-83A1-F6EECF244321}">
                <p14:modId xmlns:p14="http://schemas.microsoft.com/office/powerpoint/2010/main" val="3630166582"/>
              </p:ext>
            </p:extLst>
          </p:nvPr>
        </p:nvGraphicFramePr>
        <p:xfrm>
          <a:off x="119336" y="1628800"/>
          <a:ext cx="11953326" cy="3672410"/>
        </p:xfrm>
        <a:graphic>
          <a:graphicData uri="http://schemas.openxmlformats.org/drawingml/2006/table">
            <a:tbl>
              <a:tblPr firstRow="1" firstCol="1" bandRow="1">
                <a:tableStyleId>{5940675A-B579-460E-94D1-54222C63F5DA}</a:tableStyleId>
              </a:tblPr>
              <a:tblGrid>
                <a:gridCol w="1195332">
                  <a:extLst>
                    <a:ext uri="{9D8B030D-6E8A-4147-A177-3AD203B41FA5}">
                      <a16:colId xmlns:a16="http://schemas.microsoft.com/office/drawing/2014/main" val="2998859135"/>
                    </a:ext>
                  </a:extLst>
                </a:gridCol>
                <a:gridCol w="1195332">
                  <a:extLst>
                    <a:ext uri="{9D8B030D-6E8A-4147-A177-3AD203B41FA5}">
                      <a16:colId xmlns:a16="http://schemas.microsoft.com/office/drawing/2014/main" val="2508581234"/>
                    </a:ext>
                  </a:extLst>
                </a:gridCol>
                <a:gridCol w="1195332">
                  <a:extLst>
                    <a:ext uri="{9D8B030D-6E8A-4147-A177-3AD203B41FA5}">
                      <a16:colId xmlns:a16="http://schemas.microsoft.com/office/drawing/2014/main" val="924083217"/>
                    </a:ext>
                  </a:extLst>
                </a:gridCol>
                <a:gridCol w="1195332">
                  <a:extLst>
                    <a:ext uri="{9D8B030D-6E8A-4147-A177-3AD203B41FA5}">
                      <a16:colId xmlns:a16="http://schemas.microsoft.com/office/drawing/2014/main" val="1979365256"/>
                    </a:ext>
                  </a:extLst>
                </a:gridCol>
                <a:gridCol w="1195332">
                  <a:extLst>
                    <a:ext uri="{9D8B030D-6E8A-4147-A177-3AD203B41FA5}">
                      <a16:colId xmlns:a16="http://schemas.microsoft.com/office/drawing/2014/main" val="160298570"/>
                    </a:ext>
                  </a:extLst>
                </a:gridCol>
                <a:gridCol w="1195332">
                  <a:extLst>
                    <a:ext uri="{9D8B030D-6E8A-4147-A177-3AD203B41FA5}">
                      <a16:colId xmlns:a16="http://schemas.microsoft.com/office/drawing/2014/main" val="2301491077"/>
                    </a:ext>
                  </a:extLst>
                </a:gridCol>
                <a:gridCol w="847328">
                  <a:extLst>
                    <a:ext uri="{9D8B030D-6E8A-4147-A177-3AD203B41FA5}">
                      <a16:colId xmlns:a16="http://schemas.microsoft.com/office/drawing/2014/main" val="1753929111"/>
                    </a:ext>
                  </a:extLst>
                </a:gridCol>
                <a:gridCol w="1361772">
                  <a:extLst>
                    <a:ext uri="{9D8B030D-6E8A-4147-A177-3AD203B41FA5}">
                      <a16:colId xmlns:a16="http://schemas.microsoft.com/office/drawing/2014/main" val="2948344125"/>
                    </a:ext>
                  </a:extLst>
                </a:gridCol>
                <a:gridCol w="1437426">
                  <a:extLst>
                    <a:ext uri="{9D8B030D-6E8A-4147-A177-3AD203B41FA5}">
                      <a16:colId xmlns:a16="http://schemas.microsoft.com/office/drawing/2014/main" val="2815402931"/>
                    </a:ext>
                  </a:extLst>
                </a:gridCol>
                <a:gridCol w="1134808">
                  <a:extLst>
                    <a:ext uri="{9D8B030D-6E8A-4147-A177-3AD203B41FA5}">
                      <a16:colId xmlns:a16="http://schemas.microsoft.com/office/drawing/2014/main" val="1680936046"/>
                    </a:ext>
                  </a:extLst>
                </a:gridCol>
              </a:tblGrid>
              <a:tr h="367241">
                <a:tc rowSpan="2">
                  <a:txBody>
                    <a:bodyPr/>
                    <a:lstStyle/>
                    <a:p>
                      <a:pPr algn="ctr">
                        <a:lnSpc>
                          <a:spcPct val="100000"/>
                        </a:lnSpc>
                        <a:spcAft>
                          <a:spcPts val="0"/>
                        </a:spcAft>
                      </a:pPr>
                      <a:r>
                        <a:rPr lang="es-EC" sz="2000">
                          <a:effectLst/>
                        </a:rPr>
                        <a:t>Familia</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rowSpan="2">
                  <a:txBody>
                    <a:bodyPr/>
                    <a:lstStyle/>
                    <a:p>
                      <a:pPr algn="ctr">
                        <a:lnSpc>
                          <a:spcPct val="100000"/>
                        </a:lnSpc>
                        <a:spcAft>
                          <a:spcPts val="0"/>
                        </a:spcAft>
                      </a:pPr>
                      <a:r>
                        <a:rPr lang="es-EC" sz="2000" dirty="0">
                          <a:effectLst/>
                        </a:rPr>
                        <a:t>Producto</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rowSpan="2">
                  <a:txBody>
                    <a:bodyPr/>
                    <a:lstStyle/>
                    <a:p>
                      <a:pPr algn="ctr">
                        <a:lnSpc>
                          <a:spcPct val="100000"/>
                        </a:lnSpc>
                        <a:spcAft>
                          <a:spcPts val="0"/>
                        </a:spcAft>
                      </a:pPr>
                      <a:r>
                        <a:rPr lang="es-EC" sz="2000">
                          <a:effectLst/>
                        </a:rPr>
                        <a:t>Cantidad (Kg)</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gridSpan="4">
                  <a:txBody>
                    <a:bodyPr/>
                    <a:lstStyle/>
                    <a:p>
                      <a:pPr algn="ctr">
                        <a:lnSpc>
                          <a:spcPct val="100000"/>
                        </a:lnSpc>
                        <a:spcAft>
                          <a:spcPts val="0"/>
                        </a:spcAft>
                      </a:pPr>
                      <a:r>
                        <a:rPr lang="es-EC" sz="2000">
                          <a:effectLst/>
                        </a:rPr>
                        <a:t>Destino de la producción (Kg)</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algn="ctr">
                        <a:lnSpc>
                          <a:spcPct val="100000"/>
                        </a:lnSpc>
                        <a:spcAft>
                          <a:spcPts val="0"/>
                        </a:spcAft>
                      </a:pPr>
                      <a:r>
                        <a:rPr lang="es-EC" sz="2000" dirty="0">
                          <a:effectLst/>
                        </a:rPr>
                        <a:t>Ganancias de la venta ($)</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rowSpan="2">
                  <a:txBody>
                    <a:bodyPr/>
                    <a:lstStyle/>
                    <a:p>
                      <a:pPr algn="ctr">
                        <a:lnSpc>
                          <a:spcPct val="100000"/>
                        </a:lnSpc>
                        <a:spcAft>
                          <a:spcPts val="0"/>
                        </a:spcAft>
                      </a:pPr>
                      <a:r>
                        <a:rPr lang="es-EC" sz="2000" dirty="0">
                          <a:effectLst/>
                        </a:rPr>
                        <a:t>Costo de producción ($)</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rowSpan="2">
                  <a:txBody>
                    <a:bodyPr/>
                    <a:lstStyle/>
                    <a:p>
                      <a:pPr algn="ctr">
                        <a:lnSpc>
                          <a:spcPct val="100000"/>
                        </a:lnSpc>
                        <a:spcAft>
                          <a:spcPts val="0"/>
                        </a:spcAft>
                      </a:pPr>
                      <a:r>
                        <a:rPr lang="es-EC" sz="2000">
                          <a:effectLst/>
                        </a:rPr>
                        <a:t>Ganancia Total ($)</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623365210"/>
                  </a:ext>
                </a:extLst>
              </a:tr>
              <a:tr h="734482">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a:lnSpc>
                          <a:spcPct val="100000"/>
                        </a:lnSpc>
                        <a:spcAft>
                          <a:spcPts val="0"/>
                        </a:spcAft>
                      </a:pPr>
                      <a:r>
                        <a:rPr lang="es-EC" sz="2000">
                          <a:effectLst/>
                        </a:rPr>
                        <a:t>Auto consumo</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Regalado</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Trueque</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Venta</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786200161"/>
                  </a:ext>
                </a:extLst>
              </a:tr>
              <a:tr h="367241">
                <a:tc rowSpan="3">
                  <a:txBody>
                    <a:bodyPr/>
                    <a:lstStyle/>
                    <a:p>
                      <a:pPr algn="ctr">
                        <a:lnSpc>
                          <a:spcPct val="100000"/>
                        </a:lnSpc>
                        <a:spcAft>
                          <a:spcPts val="0"/>
                        </a:spcAft>
                      </a:pPr>
                      <a:r>
                        <a:rPr lang="es-EC" sz="2000">
                          <a:effectLst/>
                        </a:rPr>
                        <a:t>Males Tacan </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Mora</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120</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120</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150</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40</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110</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4249989039"/>
                  </a:ext>
                </a:extLst>
              </a:tr>
              <a:tr h="367241">
                <a:tc vMerge="1">
                  <a:txBody>
                    <a:bodyPr/>
                    <a:lstStyle/>
                    <a:p>
                      <a:endParaRPr lang="es-ES"/>
                    </a:p>
                  </a:txBody>
                  <a:tcPr/>
                </a:tc>
                <a:tc>
                  <a:txBody>
                    <a:bodyPr/>
                    <a:lstStyle/>
                    <a:p>
                      <a:pPr algn="ctr">
                        <a:lnSpc>
                          <a:spcPct val="100000"/>
                        </a:lnSpc>
                        <a:spcAft>
                          <a:spcPts val="0"/>
                        </a:spcAft>
                      </a:pPr>
                      <a:r>
                        <a:rPr lang="es-EC" sz="2000">
                          <a:effectLst/>
                        </a:rPr>
                        <a:t>Zapallo </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75</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50</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25</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30</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no tiene</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30</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896063488"/>
                  </a:ext>
                </a:extLst>
              </a:tr>
              <a:tr h="367241">
                <a:tc vMerge="1">
                  <a:txBody>
                    <a:bodyPr/>
                    <a:lstStyle/>
                    <a:p>
                      <a:endParaRPr lang="es-ES"/>
                    </a:p>
                  </a:txBody>
                  <a:tcPr/>
                </a:tc>
                <a:tc>
                  <a:txBody>
                    <a:bodyPr/>
                    <a:lstStyle/>
                    <a:p>
                      <a:pPr algn="ctr">
                        <a:lnSpc>
                          <a:spcPct val="100000"/>
                        </a:lnSpc>
                        <a:spcAft>
                          <a:spcPts val="0"/>
                        </a:spcAft>
                      </a:pPr>
                      <a:r>
                        <a:rPr lang="es-EC" sz="2000">
                          <a:effectLst/>
                        </a:rPr>
                        <a:t>Total</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gridSpan="7">
                  <a:txBody>
                    <a:bodyPr/>
                    <a:lstStyle/>
                    <a:p>
                      <a:pPr algn="ctr">
                        <a:lnSpc>
                          <a:spcPct val="100000"/>
                        </a:lnSpc>
                        <a:spcAft>
                          <a:spcPts val="0"/>
                        </a:spcAft>
                      </a:pPr>
                      <a:r>
                        <a:rPr lang="es-EC" sz="2000" dirty="0">
                          <a:effectLst/>
                        </a:rPr>
                        <a:t> </a:t>
                      </a:r>
                      <a:endParaRPr lang="es-E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a:lnSpc>
                          <a:spcPct val="100000"/>
                        </a:lnSpc>
                        <a:spcAft>
                          <a:spcPts val="0"/>
                        </a:spcAft>
                      </a:pPr>
                      <a:r>
                        <a:rPr lang="es-EC" sz="2000" b="1" dirty="0">
                          <a:effectLst/>
                        </a:rPr>
                        <a:t>140</a:t>
                      </a:r>
                      <a:endParaRPr lang="es-E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845382591"/>
                  </a:ext>
                </a:extLst>
              </a:tr>
              <a:tr h="367241">
                <a:tc rowSpan="2">
                  <a:txBody>
                    <a:bodyPr/>
                    <a:lstStyle/>
                    <a:p>
                      <a:pPr algn="ctr">
                        <a:lnSpc>
                          <a:spcPct val="100000"/>
                        </a:lnSpc>
                        <a:spcAft>
                          <a:spcPts val="0"/>
                        </a:spcAft>
                      </a:pPr>
                      <a:r>
                        <a:rPr lang="es-EC" sz="2000">
                          <a:effectLst/>
                        </a:rPr>
                        <a:t>Pozo Ruano</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Café</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160</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160</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200</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50</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150</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779894422"/>
                  </a:ext>
                </a:extLst>
              </a:tr>
              <a:tr h="367241">
                <a:tc vMerge="1">
                  <a:txBody>
                    <a:bodyPr/>
                    <a:lstStyle/>
                    <a:p>
                      <a:endParaRPr lang="es-ES"/>
                    </a:p>
                  </a:txBody>
                  <a:tcPr/>
                </a:tc>
                <a:tc>
                  <a:txBody>
                    <a:bodyPr/>
                    <a:lstStyle/>
                    <a:p>
                      <a:pPr algn="ctr">
                        <a:lnSpc>
                          <a:spcPct val="100000"/>
                        </a:lnSpc>
                        <a:spcAft>
                          <a:spcPts val="0"/>
                        </a:spcAft>
                      </a:pPr>
                      <a:r>
                        <a:rPr lang="es-EC" sz="2000">
                          <a:effectLst/>
                        </a:rPr>
                        <a:t>Total</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gridSpan="7">
                  <a:txBody>
                    <a:bodyPr/>
                    <a:lstStyle/>
                    <a:p>
                      <a:pPr algn="ctr">
                        <a:lnSpc>
                          <a:spcPct val="100000"/>
                        </a:lnSpc>
                        <a:spcAft>
                          <a:spcPts val="0"/>
                        </a:spcAft>
                      </a:pPr>
                      <a:r>
                        <a:rPr lang="es-EC" sz="2000">
                          <a:effectLst/>
                        </a:rPr>
                        <a:t> </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a:lnSpc>
                          <a:spcPct val="100000"/>
                        </a:lnSpc>
                        <a:spcAft>
                          <a:spcPts val="0"/>
                        </a:spcAft>
                      </a:pPr>
                      <a:r>
                        <a:rPr lang="es-EC" sz="2000" b="1" dirty="0">
                          <a:effectLst/>
                        </a:rPr>
                        <a:t>150</a:t>
                      </a:r>
                      <a:endParaRPr lang="es-E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641444557"/>
                  </a:ext>
                </a:extLst>
              </a:tr>
              <a:tr h="367241">
                <a:tc rowSpan="2">
                  <a:txBody>
                    <a:bodyPr/>
                    <a:lstStyle/>
                    <a:p>
                      <a:pPr algn="ctr">
                        <a:lnSpc>
                          <a:spcPct val="100000"/>
                        </a:lnSpc>
                        <a:spcAft>
                          <a:spcPts val="0"/>
                        </a:spcAft>
                      </a:pPr>
                      <a:r>
                        <a:rPr lang="es-EC" sz="2000">
                          <a:effectLst/>
                        </a:rPr>
                        <a:t>Ruano Castro</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Mora</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144</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144</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180</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48</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0000"/>
                        </a:lnSpc>
                        <a:spcAft>
                          <a:spcPts val="0"/>
                        </a:spcAft>
                      </a:pPr>
                      <a:r>
                        <a:rPr lang="es-EC" sz="2000">
                          <a:effectLst/>
                        </a:rPr>
                        <a:t>132</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4129084472"/>
                  </a:ext>
                </a:extLst>
              </a:tr>
              <a:tr h="367241">
                <a:tc vMerge="1">
                  <a:txBody>
                    <a:bodyPr/>
                    <a:lstStyle/>
                    <a:p>
                      <a:endParaRPr lang="es-ES"/>
                    </a:p>
                  </a:txBody>
                  <a:tcPr/>
                </a:tc>
                <a:tc>
                  <a:txBody>
                    <a:bodyPr/>
                    <a:lstStyle/>
                    <a:p>
                      <a:pPr algn="ctr">
                        <a:lnSpc>
                          <a:spcPct val="100000"/>
                        </a:lnSpc>
                        <a:spcAft>
                          <a:spcPts val="0"/>
                        </a:spcAft>
                      </a:pPr>
                      <a:r>
                        <a:rPr lang="es-EC" sz="2000">
                          <a:effectLst/>
                        </a:rPr>
                        <a:t>Total </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gridSpan="7">
                  <a:txBody>
                    <a:bodyPr/>
                    <a:lstStyle/>
                    <a:p>
                      <a:pPr algn="ctr">
                        <a:lnSpc>
                          <a:spcPct val="100000"/>
                        </a:lnSpc>
                        <a:spcAft>
                          <a:spcPts val="0"/>
                        </a:spcAft>
                      </a:pPr>
                      <a:r>
                        <a:rPr lang="es-EC" sz="2000">
                          <a:effectLst/>
                        </a:rPr>
                        <a:t> </a:t>
                      </a:r>
                      <a:endParaRPr lang="es-E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a:lnSpc>
                          <a:spcPct val="100000"/>
                        </a:lnSpc>
                        <a:spcAft>
                          <a:spcPts val="0"/>
                        </a:spcAft>
                      </a:pPr>
                      <a:r>
                        <a:rPr lang="es-EC" sz="2000" b="1" dirty="0">
                          <a:effectLst/>
                        </a:rPr>
                        <a:t>132</a:t>
                      </a:r>
                      <a:endParaRPr lang="es-E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484348028"/>
                  </a:ext>
                </a:extLst>
              </a:tr>
            </a:tbl>
          </a:graphicData>
        </a:graphic>
      </p:graphicFrame>
    </p:spTree>
    <p:extLst>
      <p:ext uri="{BB962C8B-B14F-4D97-AF65-F5344CB8AC3E}">
        <p14:creationId xmlns:p14="http://schemas.microsoft.com/office/powerpoint/2010/main" val="27336146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9 CuadroTexto"/>
          <p:cNvSpPr txBox="1"/>
          <p:nvPr/>
        </p:nvSpPr>
        <p:spPr>
          <a:xfrm>
            <a:off x="263352" y="100503"/>
            <a:ext cx="3600400" cy="400110"/>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t>DIMENSIÓN  ECOLÓGICA.</a:t>
            </a:r>
          </a:p>
        </p:txBody>
      </p:sp>
      <p:sp>
        <p:nvSpPr>
          <p:cNvPr id="4" name="CuadroTexto 3"/>
          <p:cNvSpPr txBox="1"/>
          <p:nvPr/>
        </p:nvSpPr>
        <p:spPr>
          <a:xfrm>
            <a:off x="191344" y="611396"/>
            <a:ext cx="8352928" cy="369332"/>
          </a:xfrm>
          <a:prstGeom prst="rect">
            <a:avLst/>
          </a:prstGeom>
          <a:noFill/>
        </p:spPr>
        <p:txBody>
          <a:bodyPr wrap="square" rtlCol="0">
            <a:spAutoFit/>
          </a:bodyPr>
          <a:lstStyle/>
          <a:p>
            <a:r>
              <a:rPr lang="es-ES" b="1" dirty="0">
                <a:solidFill>
                  <a:srgbClr val="FF0000"/>
                </a:solidFill>
              </a:rPr>
              <a:t>Perfiles horizontales de las chacras familiares Males Tacan, Pozo Ruano y Ruano Castro</a:t>
            </a: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416" y="1037281"/>
            <a:ext cx="5327642" cy="5711412"/>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339" y="3828048"/>
            <a:ext cx="3833651" cy="291332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6040" y="980728"/>
            <a:ext cx="5106250" cy="2742254"/>
          </a:xfrm>
          <a:prstGeom prst="rect">
            <a:avLst/>
          </a:prstGeom>
        </p:spPr>
      </p:pic>
    </p:spTree>
    <p:extLst>
      <p:ext uri="{BB962C8B-B14F-4D97-AF65-F5344CB8AC3E}">
        <p14:creationId xmlns:p14="http://schemas.microsoft.com/office/powerpoint/2010/main" val="204187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9336" y="111987"/>
            <a:ext cx="11881320" cy="430887"/>
          </a:xfrm>
          <a:prstGeom prst="rect">
            <a:avLst/>
          </a:prstGeom>
          <a:solidFill>
            <a:schemeClr val="tx1">
              <a:lumMod val="65000"/>
              <a:lumOff val="35000"/>
            </a:schemeClr>
          </a:solidFill>
          <a:ln w="76200">
            <a:solidFill>
              <a:schemeClr val="bg1"/>
            </a:solidFill>
          </a:ln>
        </p:spPr>
        <p:txBody>
          <a:bodyPr wrap="square" rtlCol="0">
            <a:spAutoFit/>
          </a:bodyPr>
          <a:lstStyle/>
          <a:p>
            <a:pPr algn="ctr"/>
            <a:r>
              <a:rPr lang="es-EC" sz="2200" b="1" dirty="0">
                <a:solidFill>
                  <a:schemeClr val="bg1"/>
                </a:solidFill>
              </a:rPr>
              <a:t>PROBLEMA</a:t>
            </a:r>
          </a:p>
        </p:txBody>
      </p:sp>
      <p:sp>
        <p:nvSpPr>
          <p:cNvPr id="3" name="2 Rectángulo redondeado"/>
          <p:cNvSpPr/>
          <p:nvPr/>
        </p:nvSpPr>
        <p:spPr>
          <a:xfrm>
            <a:off x="5929308" y="4196335"/>
            <a:ext cx="1620692" cy="792088"/>
          </a:xfrm>
          <a:prstGeom prst="roundRect">
            <a:avLst/>
          </a:prstGeom>
          <a:ln w="57150">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
        <p:nvSpPr>
          <p:cNvPr id="4" name="3 CuadroTexto"/>
          <p:cNvSpPr txBox="1"/>
          <p:nvPr/>
        </p:nvSpPr>
        <p:spPr>
          <a:xfrm>
            <a:off x="6019318" y="4269214"/>
            <a:ext cx="1530682" cy="646331"/>
          </a:xfrm>
          <a:prstGeom prst="rect">
            <a:avLst/>
          </a:prstGeom>
          <a:noFill/>
        </p:spPr>
        <p:txBody>
          <a:bodyPr wrap="square" rtlCol="0" anchor="ctr">
            <a:spAutoFit/>
          </a:bodyPr>
          <a:lstStyle/>
          <a:p>
            <a:pPr algn="ctr"/>
            <a:r>
              <a:rPr lang="es-EC" dirty="0"/>
              <a:t>Uso de agroquímicos </a:t>
            </a:r>
          </a:p>
        </p:txBody>
      </p:sp>
      <p:sp>
        <p:nvSpPr>
          <p:cNvPr id="5" name="4 Rectángulo redondeado"/>
          <p:cNvSpPr/>
          <p:nvPr/>
        </p:nvSpPr>
        <p:spPr>
          <a:xfrm>
            <a:off x="8979202" y="5289769"/>
            <a:ext cx="1677113" cy="945375"/>
          </a:xfrm>
          <a:prstGeom prst="roundRect">
            <a:avLst/>
          </a:prstGeom>
          <a:ln w="57150">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a:t>Pérdida de saberes tradicionales</a:t>
            </a:r>
          </a:p>
        </p:txBody>
      </p:sp>
      <p:sp>
        <p:nvSpPr>
          <p:cNvPr id="6" name="5 Rectángulo redondeado"/>
          <p:cNvSpPr/>
          <p:nvPr/>
        </p:nvSpPr>
        <p:spPr>
          <a:xfrm>
            <a:off x="6059996" y="1203753"/>
            <a:ext cx="1634609" cy="923330"/>
          </a:xfrm>
          <a:prstGeom prst="roundRect">
            <a:avLst/>
          </a:prstGeom>
          <a:ln w="57150">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a:t>Avance de la frontera agrícola</a:t>
            </a:r>
          </a:p>
        </p:txBody>
      </p:sp>
      <p:sp>
        <p:nvSpPr>
          <p:cNvPr id="7" name="6 Rectángulo redondeado"/>
          <p:cNvSpPr/>
          <p:nvPr/>
        </p:nvSpPr>
        <p:spPr>
          <a:xfrm>
            <a:off x="8760296" y="2599544"/>
            <a:ext cx="1963879" cy="1118224"/>
          </a:xfrm>
          <a:prstGeom prst="roundRect">
            <a:avLst/>
          </a:prstGeom>
          <a:ln w="57150">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
        <p:nvSpPr>
          <p:cNvPr id="8" name="7 CuadroTexto"/>
          <p:cNvSpPr txBox="1"/>
          <p:nvPr/>
        </p:nvSpPr>
        <p:spPr>
          <a:xfrm>
            <a:off x="8859052" y="2696991"/>
            <a:ext cx="1865122" cy="923330"/>
          </a:xfrm>
          <a:prstGeom prst="rect">
            <a:avLst/>
          </a:prstGeom>
          <a:noFill/>
        </p:spPr>
        <p:txBody>
          <a:bodyPr wrap="square" rtlCol="0" anchor="ctr">
            <a:spAutoFit/>
          </a:bodyPr>
          <a:lstStyle/>
          <a:p>
            <a:pPr algn="ctr"/>
            <a:r>
              <a:rPr lang="es-EC" dirty="0"/>
              <a:t>Desarrollo de una agricultura mas tecnificada </a:t>
            </a:r>
          </a:p>
        </p:txBody>
      </p:sp>
      <p:sp>
        <p:nvSpPr>
          <p:cNvPr id="9" name="8 Flecha doblada hacia arriba"/>
          <p:cNvSpPr/>
          <p:nvPr/>
        </p:nvSpPr>
        <p:spPr>
          <a:xfrm flipV="1">
            <a:off x="7850366" y="1574447"/>
            <a:ext cx="2134066" cy="55263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Flecha doblada hacia arriba"/>
          <p:cNvSpPr/>
          <p:nvPr/>
        </p:nvSpPr>
        <p:spPr>
          <a:xfrm rot="10800000">
            <a:off x="6600056" y="3099141"/>
            <a:ext cx="1944737" cy="52118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Flecha doblada hacia arriba"/>
          <p:cNvSpPr/>
          <p:nvPr/>
        </p:nvSpPr>
        <p:spPr>
          <a:xfrm flipV="1">
            <a:off x="7911276" y="4491803"/>
            <a:ext cx="1929140" cy="49661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2" name="Picture 2" descr="http://meioambiente.culturamix.com/blog/wp-content/gallery/diferenca-entre-a-agricultura-tradicional-e-a-moderna-2/diferenca-entre-a-agricultura-tradicional-e-a-moderna-3.jpg"/>
          <p:cNvPicPr>
            <a:picLocks noChangeAspect="1" noChangeArrowheads="1"/>
          </p:cNvPicPr>
          <p:nvPr/>
        </p:nvPicPr>
        <p:blipFill rotWithShape="1">
          <a:blip r:embed="rId3">
            <a:extLst>
              <a:ext uri="{28A0092B-C50C-407E-A947-70E740481C1C}">
                <a14:useLocalDpi xmlns:a14="http://schemas.microsoft.com/office/drawing/2010/main" val="0"/>
              </a:ext>
            </a:extLst>
          </a:blip>
          <a:srcRect l="2614" t="3450" r="3862" b="3006"/>
          <a:stretch/>
        </p:blipFill>
        <p:spPr bwMode="auto">
          <a:xfrm>
            <a:off x="520913" y="642740"/>
            <a:ext cx="4971669" cy="2834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Picture 2" descr="G:\Chilmá\DSC0677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965" b="15820"/>
          <a:stretch/>
        </p:blipFill>
        <p:spPr bwMode="auto">
          <a:xfrm>
            <a:off x="520913" y="3711292"/>
            <a:ext cx="4930602" cy="2894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876811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847528" y="0"/>
            <a:ext cx="9526703" cy="369332"/>
          </a:xfrm>
          <a:prstGeom prst="rect">
            <a:avLst/>
          </a:prstGeom>
          <a:noFill/>
        </p:spPr>
        <p:txBody>
          <a:bodyPr wrap="square" rtlCol="0">
            <a:spAutoFit/>
          </a:bodyPr>
          <a:lstStyle/>
          <a:p>
            <a:r>
              <a:rPr lang="es-ES" b="1" dirty="0">
                <a:solidFill>
                  <a:srgbClr val="FF0000"/>
                </a:solidFill>
              </a:rPr>
              <a:t>Perfiles verticales de las chacras familiares Males Tacan, Pozo Ruano y Ruano Castro</a:t>
            </a: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344" y="462403"/>
            <a:ext cx="8205822" cy="2244414"/>
          </a:xfrm>
          <a:prstGeom prst="rect">
            <a:avLst/>
          </a:prstGeom>
          <a:ln>
            <a:solidFill>
              <a:schemeClr val="tx1"/>
            </a:solidFill>
          </a:ln>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7177" y="2799888"/>
            <a:ext cx="8360579" cy="1853248"/>
          </a:xfrm>
          <a:prstGeom prst="rect">
            <a:avLst/>
          </a:prstGeom>
          <a:ln>
            <a:solidFill>
              <a:schemeClr val="tx1"/>
            </a:solidFill>
          </a:ln>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461" y="4746207"/>
            <a:ext cx="7989070" cy="2067169"/>
          </a:xfrm>
          <a:prstGeom prst="rect">
            <a:avLst/>
          </a:prstGeom>
          <a:ln>
            <a:solidFill>
              <a:schemeClr val="tx1"/>
            </a:solidFill>
          </a:ln>
        </p:spPr>
      </p:pic>
    </p:spTree>
    <p:extLst>
      <p:ext uri="{BB962C8B-B14F-4D97-AF65-F5344CB8AC3E}">
        <p14:creationId xmlns:p14="http://schemas.microsoft.com/office/powerpoint/2010/main" val="2259758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4660" y="35332"/>
            <a:ext cx="6637403" cy="369332"/>
          </a:xfrm>
          <a:prstGeom prst="rect">
            <a:avLst/>
          </a:prstGeom>
          <a:noFill/>
        </p:spPr>
        <p:txBody>
          <a:bodyPr wrap="square" rtlCol="0">
            <a:spAutoFit/>
          </a:bodyPr>
          <a:lstStyle/>
          <a:p>
            <a:r>
              <a:rPr lang="es-ES" b="1" dirty="0">
                <a:solidFill>
                  <a:srgbClr val="FF0000"/>
                </a:solidFill>
              </a:rPr>
              <a:t>Análisis físico-químico del suelo de las chacras familiares.</a:t>
            </a:r>
          </a:p>
        </p:txBody>
      </p:sp>
      <p:sp>
        <p:nvSpPr>
          <p:cNvPr id="14" name="CuadroTexto 13"/>
          <p:cNvSpPr txBox="1"/>
          <p:nvPr/>
        </p:nvSpPr>
        <p:spPr>
          <a:xfrm>
            <a:off x="89898" y="1743198"/>
            <a:ext cx="2553893" cy="369332"/>
          </a:xfrm>
          <a:prstGeom prst="rect">
            <a:avLst/>
          </a:prstGeom>
          <a:noFill/>
        </p:spPr>
        <p:txBody>
          <a:bodyPr wrap="square" rtlCol="0">
            <a:spAutoFit/>
          </a:bodyPr>
          <a:lstStyle/>
          <a:p>
            <a:r>
              <a:rPr lang="es-ES" dirty="0" err="1"/>
              <a:t>Fmlia</a:t>
            </a:r>
            <a:r>
              <a:rPr lang="es-ES" dirty="0"/>
              <a:t>. Males Tacan</a:t>
            </a:r>
          </a:p>
        </p:txBody>
      </p:sp>
      <p:sp>
        <p:nvSpPr>
          <p:cNvPr id="15" name="CuadroTexto 14"/>
          <p:cNvSpPr txBox="1"/>
          <p:nvPr/>
        </p:nvSpPr>
        <p:spPr>
          <a:xfrm>
            <a:off x="34660" y="4956119"/>
            <a:ext cx="1944216" cy="369332"/>
          </a:xfrm>
          <a:prstGeom prst="rect">
            <a:avLst/>
          </a:prstGeom>
          <a:noFill/>
        </p:spPr>
        <p:txBody>
          <a:bodyPr wrap="square" rtlCol="0">
            <a:spAutoFit/>
          </a:bodyPr>
          <a:lstStyle/>
          <a:p>
            <a:r>
              <a:rPr lang="es-ES" dirty="0" err="1"/>
              <a:t>Fmlia</a:t>
            </a:r>
            <a:r>
              <a:rPr lang="es-ES" dirty="0"/>
              <a:t>. Pozo Ruano</a:t>
            </a:r>
          </a:p>
        </p:txBody>
      </p:sp>
      <p:graphicFrame>
        <p:nvGraphicFramePr>
          <p:cNvPr id="2" name="Tabla 1"/>
          <p:cNvGraphicFramePr>
            <a:graphicFrameLocks noGrp="1"/>
          </p:cNvGraphicFramePr>
          <p:nvPr>
            <p:extLst>
              <p:ext uri="{D42A27DB-BD31-4B8C-83A1-F6EECF244321}">
                <p14:modId xmlns:p14="http://schemas.microsoft.com/office/powerpoint/2010/main" val="4117329343"/>
              </p:ext>
            </p:extLst>
          </p:nvPr>
        </p:nvGraphicFramePr>
        <p:xfrm>
          <a:off x="2135560" y="441870"/>
          <a:ext cx="9853047" cy="3131146"/>
        </p:xfrm>
        <a:graphic>
          <a:graphicData uri="http://schemas.openxmlformats.org/drawingml/2006/table">
            <a:tbl>
              <a:tblPr firstRow="1" firstCol="1" bandRow="1">
                <a:tableStyleId>{5940675A-B579-460E-94D1-54222C63F5DA}</a:tableStyleId>
              </a:tblPr>
              <a:tblGrid>
                <a:gridCol w="1430658">
                  <a:extLst>
                    <a:ext uri="{9D8B030D-6E8A-4147-A177-3AD203B41FA5}">
                      <a16:colId xmlns:a16="http://schemas.microsoft.com/office/drawing/2014/main" val="2986991925"/>
                    </a:ext>
                  </a:extLst>
                </a:gridCol>
                <a:gridCol w="708425">
                  <a:extLst>
                    <a:ext uri="{9D8B030D-6E8A-4147-A177-3AD203B41FA5}">
                      <a16:colId xmlns:a16="http://schemas.microsoft.com/office/drawing/2014/main" val="1104222719"/>
                    </a:ext>
                  </a:extLst>
                </a:gridCol>
                <a:gridCol w="3148557">
                  <a:extLst>
                    <a:ext uri="{9D8B030D-6E8A-4147-A177-3AD203B41FA5}">
                      <a16:colId xmlns:a16="http://schemas.microsoft.com/office/drawing/2014/main" val="3867504531"/>
                    </a:ext>
                  </a:extLst>
                </a:gridCol>
                <a:gridCol w="557640">
                  <a:extLst>
                    <a:ext uri="{9D8B030D-6E8A-4147-A177-3AD203B41FA5}">
                      <a16:colId xmlns:a16="http://schemas.microsoft.com/office/drawing/2014/main" val="3873565805"/>
                    </a:ext>
                  </a:extLst>
                </a:gridCol>
                <a:gridCol w="360040">
                  <a:extLst>
                    <a:ext uri="{9D8B030D-6E8A-4147-A177-3AD203B41FA5}">
                      <a16:colId xmlns:a16="http://schemas.microsoft.com/office/drawing/2014/main" val="1149379111"/>
                    </a:ext>
                  </a:extLst>
                </a:gridCol>
                <a:gridCol w="360040">
                  <a:extLst>
                    <a:ext uri="{9D8B030D-6E8A-4147-A177-3AD203B41FA5}">
                      <a16:colId xmlns:a16="http://schemas.microsoft.com/office/drawing/2014/main" val="2983681926"/>
                    </a:ext>
                  </a:extLst>
                </a:gridCol>
                <a:gridCol w="432048">
                  <a:extLst>
                    <a:ext uri="{9D8B030D-6E8A-4147-A177-3AD203B41FA5}">
                      <a16:colId xmlns:a16="http://schemas.microsoft.com/office/drawing/2014/main" val="3575910889"/>
                    </a:ext>
                  </a:extLst>
                </a:gridCol>
                <a:gridCol w="576064">
                  <a:extLst>
                    <a:ext uri="{9D8B030D-6E8A-4147-A177-3AD203B41FA5}">
                      <a16:colId xmlns:a16="http://schemas.microsoft.com/office/drawing/2014/main" val="3062838879"/>
                    </a:ext>
                  </a:extLst>
                </a:gridCol>
                <a:gridCol w="432048">
                  <a:extLst>
                    <a:ext uri="{9D8B030D-6E8A-4147-A177-3AD203B41FA5}">
                      <a16:colId xmlns:a16="http://schemas.microsoft.com/office/drawing/2014/main" val="2214778563"/>
                    </a:ext>
                  </a:extLst>
                </a:gridCol>
                <a:gridCol w="504056">
                  <a:extLst>
                    <a:ext uri="{9D8B030D-6E8A-4147-A177-3AD203B41FA5}">
                      <a16:colId xmlns:a16="http://schemas.microsoft.com/office/drawing/2014/main" val="1867322801"/>
                    </a:ext>
                  </a:extLst>
                </a:gridCol>
                <a:gridCol w="792088">
                  <a:extLst>
                    <a:ext uri="{9D8B030D-6E8A-4147-A177-3AD203B41FA5}">
                      <a16:colId xmlns:a16="http://schemas.microsoft.com/office/drawing/2014/main" val="3778130977"/>
                    </a:ext>
                  </a:extLst>
                </a:gridCol>
                <a:gridCol w="551383">
                  <a:extLst>
                    <a:ext uri="{9D8B030D-6E8A-4147-A177-3AD203B41FA5}">
                      <a16:colId xmlns:a16="http://schemas.microsoft.com/office/drawing/2014/main" val="676619311"/>
                    </a:ext>
                  </a:extLst>
                </a:gridCol>
              </a:tblGrid>
              <a:tr h="243893">
                <a:tc rowSpan="2">
                  <a:txBody>
                    <a:bodyPr/>
                    <a:lstStyle/>
                    <a:p>
                      <a:pPr algn="ctr">
                        <a:lnSpc>
                          <a:spcPct val="100000"/>
                        </a:lnSpc>
                        <a:spcAft>
                          <a:spcPts val="0"/>
                        </a:spcAft>
                      </a:pPr>
                      <a:r>
                        <a:rPr lang="es-EC" sz="1600" b="1">
                          <a:effectLst/>
                        </a:rPr>
                        <a:t>N° Muestra</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gridSpan="2">
                  <a:txBody>
                    <a:bodyPr/>
                    <a:lstStyle/>
                    <a:p>
                      <a:pPr algn="ctr">
                        <a:lnSpc>
                          <a:spcPct val="100000"/>
                        </a:lnSpc>
                        <a:spcAft>
                          <a:spcPts val="0"/>
                        </a:spcAft>
                      </a:pPr>
                      <a:r>
                        <a:rPr lang="es-EC" sz="1600" b="1">
                          <a:effectLst/>
                        </a:rPr>
                        <a:t>PARÁMETROS FÍSICOS</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hMerge="1">
                  <a:txBody>
                    <a:bodyPr/>
                    <a:lstStyle/>
                    <a:p>
                      <a:endParaRPr lang="es-ES"/>
                    </a:p>
                  </a:txBody>
                  <a:tcPr/>
                </a:tc>
                <a:tc gridSpan="9">
                  <a:txBody>
                    <a:bodyPr/>
                    <a:lstStyle/>
                    <a:p>
                      <a:pPr algn="ctr">
                        <a:lnSpc>
                          <a:spcPct val="100000"/>
                        </a:lnSpc>
                        <a:spcAft>
                          <a:spcPts val="0"/>
                        </a:spcAft>
                      </a:pPr>
                      <a:r>
                        <a:rPr lang="es-EC" sz="1600" b="1" dirty="0">
                          <a:effectLst/>
                        </a:rPr>
                        <a:t>PARÁMETROS QUÍMICOS</a:t>
                      </a:r>
                      <a:endPar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714029099"/>
                  </a:ext>
                </a:extLst>
              </a:tr>
              <a:tr h="361313">
                <a:tc vMerge="1">
                  <a:txBody>
                    <a:bodyPr/>
                    <a:lstStyle/>
                    <a:p>
                      <a:endParaRPr lang="es-ES"/>
                    </a:p>
                  </a:txBody>
                  <a:tcPr/>
                </a:tc>
                <a:tc>
                  <a:txBody>
                    <a:bodyPr/>
                    <a:lstStyle/>
                    <a:p>
                      <a:pPr algn="ctr">
                        <a:lnSpc>
                          <a:spcPct val="100000"/>
                        </a:lnSpc>
                        <a:spcAft>
                          <a:spcPts val="0"/>
                        </a:spcAft>
                      </a:pPr>
                      <a:r>
                        <a:rPr lang="es-EC" sz="1600" b="1">
                          <a:effectLst/>
                        </a:rPr>
                        <a:t>%</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rowSpan="2">
                  <a:txBody>
                    <a:bodyPr/>
                    <a:lstStyle/>
                    <a:p>
                      <a:pPr algn="ctr">
                        <a:lnSpc>
                          <a:spcPct val="100000"/>
                        </a:lnSpc>
                        <a:spcAft>
                          <a:spcPts val="0"/>
                        </a:spcAft>
                      </a:pPr>
                      <a:r>
                        <a:rPr lang="es-EC" sz="1600" b="1">
                          <a:effectLst/>
                        </a:rPr>
                        <a:t>Color suelo-Carta de Munsell</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a:effectLst/>
                        </a:rPr>
                        <a:t>7</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gridSpan="2">
                  <a:txBody>
                    <a:bodyPr/>
                    <a:lstStyle/>
                    <a:p>
                      <a:pPr algn="ctr">
                        <a:lnSpc>
                          <a:spcPct val="100000"/>
                        </a:lnSpc>
                        <a:spcAft>
                          <a:spcPts val="0"/>
                        </a:spcAft>
                      </a:pPr>
                      <a:r>
                        <a:rPr lang="es-EC" sz="1600" b="1">
                          <a:effectLst/>
                        </a:rPr>
                        <a:t>ppm</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hMerge="1">
                  <a:txBody>
                    <a:bodyPr/>
                    <a:lstStyle/>
                    <a:p>
                      <a:endParaRPr lang="es-ES"/>
                    </a:p>
                  </a:txBody>
                  <a:tcPr/>
                </a:tc>
                <a:tc gridSpan="3">
                  <a:txBody>
                    <a:bodyPr/>
                    <a:lstStyle/>
                    <a:p>
                      <a:pPr algn="ctr">
                        <a:lnSpc>
                          <a:spcPct val="100000"/>
                        </a:lnSpc>
                        <a:spcAft>
                          <a:spcPts val="0"/>
                        </a:spcAft>
                      </a:pPr>
                      <a:r>
                        <a:rPr lang="es-EC" sz="1600" b="1" baseline="30000">
                          <a:effectLst/>
                        </a:rPr>
                        <a:t>meq</a:t>
                      </a:r>
                      <a:r>
                        <a:rPr lang="es-EC" sz="1600" b="1">
                          <a:effectLst/>
                        </a:rPr>
                        <a:t>/</a:t>
                      </a:r>
                      <a:r>
                        <a:rPr lang="es-EC" sz="1600" b="1" baseline="-25000">
                          <a:effectLst/>
                        </a:rPr>
                        <a:t>100ml</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hMerge="1">
                  <a:txBody>
                    <a:bodyPr/>
                    <a:lstStyle/>
                    <a:p>
                      <a:endParaRPr lang="es-ES"/>
                    </a:p>
                  </a:txBody>
                  <a:tcPr/>
                </a:tc>
                <a:tc hMerge="1">
                  <a:txBody>
                    <a:bodyPr/>
                    <a:lstStyle/>
                    <a:p>
                      <a:endParaRPr lang="es-ES"/>
                    </a:p>
                  </a:txBody>
                  <a:tcPr/>
                </a:tc>
                <a:tc>
                  <a:txBody>
                    <a:bodyPr/>
                    <a:lstStyle/>
                    <a:p>
                      <a:pPr algn="ctr">
                        <a:lnSpc>
                          <a:spcPct val="100000"/>
                        </a:lnSpc>
                        <a:spcAft>
                          <a:spcPts val="0"/>
                        </a:spcAft>
                      </a:pPr>
                      <a:r>
                        <a:rPr lang="es-EC" sz="1600" b="1">
                          <a:effectLst/>
                        </a:rPr>
                        <a:t>%</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baseline="30000">
                          <a:effectLst/>
                        </a:rPr>
                        <a:t>meq</a:t>
                      </a:r>
                      <a:r>
                        <a:rPr lang="es-EC" sz="1600" b="1">
                          <a:effectLst/>
                        </a:rPr>
                        <a:t>/</a:t>
                      </a:r>
                      <a:r>
                        <a:rPr lang="es-EC" sz="1600" b="1" baseline="-25000">
                          <a:effectLst/>
                        </a:rPr>
                        <a:t>100g </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dirty="0">
                          <a:effectLst/>
                        </a:rPr>
                        <a:t>%</a:t>
                      </a:r>
                      <a:endPar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extLst>
                  <a:ext uri="{0D108BD9-81ED-4DB2-BD59-A6C34878D82A}">
                    <a16:rowId xmlns:a16="http://schemas.microsoft.com/office/drawing/2014/main" val="3330175682"/>
                  </a:ext>
                </a:extLst>
              </a:tr>
              <a:tr h="365700">
                <a:tc>
                  <a:txBody>
                    <a:bodyPr/>
                    <a:lstStyle/>
                    <a:p>
                      <a:pPr algn="l">
                        <a:lnSpc>
                          <a:spcPct val="100000"/>
                        </a:lnSpc>
                        <a:spcAft>
                          <a:spcPts val="0"/>
                        </a:spcAft>
                      </a:pPr>
                      <a:r>
                        <a:rPr lang="es-EC" sz="1600" b="1" dirty="0">
                          <a:effectLst/>
                        </a:rPr>
                        <a:t> </a:t>
                      </a:r>
                      <a:endPar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dirty="0">
                          <a:effectLst/>
                        </a:rPr>
                        <a:t>Qm</a:t>
                      </a:r>
                      <a:endPar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vMerge="1">
                  <a:txBody>
                    <a:bodyPr/>
                    <a:lstStyle/>
                    <a:p>
                      <a:endParaRPr lang="es-ES"/>
                    </a:p>
                  </a:txBody>
                  <a:tcPr/>
                </a:tc>
                <a:tc>
                  <a:txBody>
                    <a:bodyPr/>
                    <a:lstStyle/>
                    <a:p>
                      <a:pPr algn="ctr">
                        <a:lnSpc>
                          <a:spcPct val="100000"/>
                        </a:lnSpc>
                        <a:spcAft>
                          <a:spcPts val="0"/>
                        </a:spcAft>
                      </a:pPr>
                      <a:r>
                        <a:rPr lang="es-EC" sz="1600" b="1">
                          <a:effectLst/>
                        </a:rPr>
                        <a:t>pH</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a:effectLst/>
                        </a:rPr>
                        <a:t>N</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a:effectLst/>
                        </a:rPr>
                        <a:t>P</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a:effectLst/>
                        </a:rPr>
                        <a:t>K</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a:effectLst/>
                        </a:rPr>
                        <a:t>Ca</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dirty="0">
                          <a:effectLst/>
                        </a:rPr>
                        <a:t>Mg</a:t>
                      </a:r>
                      <a:endPar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baseline="30000">
                          <a:effectLst/>
                        </a:rPr>
                        <a:t>C</a:t>
                      </a:r>
                      <a:r>
                        <a:rPr lang="es-EC" sz="1600" b="1">
                          <a:effectLst/>
                        </a:rPr>
                        <a:t>/</a:t>
                      </a:r>
                      <a:r>
                        <a:rPr lang="es-EC" sz="1600" b="1" baseline="-25000">
                          <a:effectLst/>
                        </a:rPr>
                        <a:t>N</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a:effectLst/>
                        </a:rPr>
                        <a:t>CIC</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dirty="0">
                          <a:effectLst/>
                        </a:rPr>
                        <a:t>MO</a:t>
                      </a:r>
                      <a:endPar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extLst>
                  <a:ext uri="{0D108BD9-81ED-4DB2-BD59-A6C34878D82A}">
                    <a16:rowId xmlns:a16="http://schemas.microsoft.com/office/drawing/2014/main" val="4228911820"/>
                  </a:ext>
                </a:extLst>
              </a:tr>
              <a:tr h="254056">
                <a:tc>
                  <a:txBody>
                    <a:bodyPr/>
                    <a:lstStyle/>
                    <a:p>
                      <a:pPr algn="ctr">
                        <a:lnSpc>
                          <a:spcPct val="100000"/>
                        </a:lnSpc>
                        <a:spcAft>
                          <a:spcPts val="0"/>
                        </a:spcAft>
                      </a:pPr>
                      <a:r>
                        <a:rPr lang="es-EC" sz="1600" dirty="0">
                          <a:effectLst/>
                        </a:rPr>
                        <a:t>1</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a:effectLst/>
                        </a:rPr>
                        <a:t>46,0</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l">
                        <a:lnSpc>
                          <a:spcPct val="100000"/>
                        </a:lnSpc>
                        <a:spcAft>
                          <a:spcPts val="0"/>
                        </a:spcAft>
                      </a:pPr>
                      <a:r>
                        <a:rPr lang="es-EC" sz="1600" baseline="30000">
                          <a:effectLst/>
                        </a:rPr>
                        <a:t>5</a:t>
                      </a:r>
                      <a:r>
                        <a:rPr lang="es-EC" sz="1600">
                          <a:effectLst/>
                        </a:rPr>
                        <a:t>/</a:t>
                      </a:r>
                      <a:r>
                        <a:rPr lang="es-EC" sz="1600" baseline="-25000">
                          <a:effectLst/>
                        </a:rPr>
                        <a:t>6 </a:t>
                      </a:r>
                      <a:r>
                        <a:rPr lang="es-EC" sz="1600">
                          <a:effectLst/>
                        </a:rPr>
                        <a:t>  (Marrón amarillento)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a:effectLst/>
                        </a:rPr>
                        <a:t>6,32</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rowSpan="5">
                  <a:txBody>
                    <a:bodyPr/>
                    <a:lstStyle/>
                    <a:p>
                      <a:pPr algn="ctr">
                        <a:lnSpc>
                          <a:spcPct val="100000"/>
                        </a:lnSpc>
                        <a:spcAft>
                          <a:spcPts val="0"/>
                        </a:spcAft>
                      </a:pPr>
                      <a:r>
                        <a:rPr lang="es-EC" sz="1600">
                          <a:effectLst/>
                        </a:rPr>
                        <a:t>90</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rowSpan="5">
                  <a:txBody>
                    <a:bodyPr/>
                    <a:lstStyle/>
                    <a:p>
                      <a:pPr algn="ctr">
                        <a:lnSpc>
                          <a:spcPct val="100000"/>
                        </a:lnSpc>
                        <a:spcAft>
                          <a:spcPts val="0"/>
                        </a:spcAft>
                      </a:pPr>
                      <a:r>
                        <a:rPr lang="es-EC" sz="1600">
                          <a:effectLst/>
                        </a:rPr>
                        <a:t>24</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rowSpan="5">
                  <a:txBody>
                    <a:bodyPr/>
                    <a:lstStyle/>
                    <a:p>
                      <a:pPr algn="ctr">
                        <a:lnSpc>
                          <a:spcPct val="100000"/>
                        </a:lnSpc>
                        <a:spcAft>
                          <a:spcPts val="0"/>
                        </a:spcAft>
                      </a:pPr>
                      <a:r>
                        <a:rPr lang="es-EC" sz="1600">
                          <a:effectLst/>
                        </a:rPr>
                        <a:t>0,6</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rowSpan="5">
                  <a:txBody>
                    <a:bodyPr/>
                    <a:lstStyle/>
                    <a:p>
                      <a:pPr algn="ctr">
                        <a:lnSpc>
                          <a:spcPct val="100000"/>
                        </a:lnSpc>
                        <a:spcAft>
                          <a:spcPts val="0"/>
                        </a:spcAft>
                      </a:pPr>
                      <a:r>
                        <a:rPr lang="es-EC" sz="1600">
                          <a:effectLst/>
                        </a:rPr>
                        <a:t>10,9</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rowSpan="5">
                  <a:txBody>
                    <a:bodyPr/>
                    <a:lstStyle/>
                    <a:p>
                      <a:pPr algn="ctr">
                        <a:lnSpc>
                          <a:spcPct val="100000"/>
                        </a:lnSpc>
                        <a:spcAft>
                          <a:spcPts val="0"/>
                        </a:spcAft>
                      </a:pPr>
                      <a:r>
                        <a:rPr lang="es-EC" sz="1600" dirty="0">
                          <a:effectLst/>
                        </a:rPr>
                        <a:t>1,7</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rowSpan="5">
                  <a:txBody>
                    <a:bodyPr/>
                    <a:lstStyle/>
                    <a:p>
                      <a:pPr algn="ctr">
                        <a:lnSpc>
                          <a:spcPct val="100000"/>
                        </a:lnSpc>
                        <a:spcAft>
                          <a:spcPts val="0"/>
                        </a:spcAft>
                      </a:pPr>
                      <a:r>
                        <a:rPr lang="es-EC" sz="1600">
                          <a:effectLst/>
                        </a:rPr>
                        <a:t>14,2</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rowSpan="5">
                  <a:txBody>
                    <a:bodyPr/>
                    <a:lstStyle/>
                    <a:p>
                      <a:pPr algn="ctr">
                        <a:lnSpc>
                          <a:spcPct val="100000"/>
                        </a:lnSpc>
                        <a:spcAft>
                          <a:spcPts val="0"/>
                        </a:spcAft>
                      </a:pPr>
                      <a:r>
                        <a:rPr lang="es-EC" sz="1600">
                          <a:effectLst/>
                        </a:rPr>
                        <a:t>17,8</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rowSpan="5">
                  <a:txBody>
                    <a:bodyPr/>
                    <a:lstStyle/>
                    <a:p>
                      <a:pPr algn="ctr">
                        <a:lnSpc>
                          <a:spcPct val="100000"/>
                        </a:lnSpc>
                        <a:spcAft>
                          <a:spcPts val="0"/>
                        </a:spcAft>
                      </a:pPr>
                      <a:r>
                        <a:rPr lang="es-EC" sz="1600">
                          <a:effectLst/>
                        </a:rPr>
                        <a:t>25,1</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extLst>
                  <a:ext uri="{0D108BD9-81ED-4DB2-BD59-A6C34878D82A}">
                    <a16:rowId xmlns:a16="http://schemas.microsoft.com/office/drawing/2014/main" val="3916681096"/>
                  </a:ext>
                </a:extLst>
              </a:tr>
              <a:tr h="243893">
                <a:tc>
                  <a:txBody>
                    <a:bodyPr/>
                    <a:lstStyle/>
                    <a:p>
                      <a:pPr algn="ctr">
                        <a:lnSpc>
                          <a:spcPct val="100000"/>
                        </a:lnSpc>
                        <a:spcAft>
                          <a:spcPts val="0"/>
                        </a:spcAft>
                      </a:pPr>
                      <a:r>
                        <a:rPr lang="es-EC" sz="1600" dirty="0">
                          <a:effectLst/>
                        </a:rPr>
                        <a:t>2</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a:effectLst/>
                        </a:rPr>
                        <a:t>26,5</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l">
                        <a:lnSpc>
                          <a:spcPct val="100000"/>
                        </a:lnSpc>
                        <a:spcAft>
                          <a:spcPts val="0"/>
                        </a:spcAft>
                      </a:pPr>
                      <a:r>
                        <a:rPr lang="es-EC" sz="1600" baseline="30000">
                          <a:effectLst/>
                        </a:rPr>
                        <a:t>4</a:t>
                      </a:r>
                      <a:r>
                        <a:rPr lang="es-EC" sz="1600">
                          <a:effectLst/>
                        </a:rPr>
                        <a:t>/</a:t>
                      </a:r>
                      <a:r>
                        <a:rPr lang="es-EC" sz="1600" baseline="-25000">
                          <a:effectLst/>
                        </a:rPr>
                        <a:t>4</a:t>
                      </a:r>
                      <a:r>
                        <a:rPr lang="es-EC" sz="1600">
                          <a:effectLst/>
                        </a:rPr>
                        <a:t>   (Marrón amarillento obscuro)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a:effectLst/>
                        </a:rPr>
                        <a:t>6,21</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321520311"/>
                  </a:ext>
                </a:extLst>
              </a:tr>
              <a:tr h="254056">
                <a:tc>
                  <a:txBody>
                    <a:bodyPr/>
                    <a:lstStyle/>
                    <a:p>
                      <a:pPr algn="ctr">
                        <a:lnSpc>
                          <a:spcPct val="100000"/>
                        </a:lnSpc>
                        <a:spcAft>
                          <a:spcPts val="0"/>
                        </a:spcAft>
                      </a:pPr>
                      <a:r>
                        <a:rPr lang="es-EC" sz="1600">
                          <a:effectLst/>
                        </a:rPr>
                        <a:t>3</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a:effectLst/>
                        </a:rPr>
                        <a:t>70,2</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l">
                        <a:lnSpc>
                          <a:spcPct val="100000"/>
                        </a:lnSpc>
                        <a:spcAft>
                          <a:spcPts val="0"/>
                        </a:spcAft>
                      </a:pPr>
                      <a:r>
                        <a:rPr lang="es-EC" sz="1600" baseline="30000">
                          <a:effectLst/>
                        </a:rPr>
                        <a:t>4</a:t>
                      </a:r>
                      <a:r>
                        <a:rPr lang="es-EC" sz="1600">
                          <a:effectLst/>
                        </a:rPr>
                        <a:t>/</a:t>
                      </a:r>
                      <a:r>
                        <a:rPr lang="es-EC" sz="1600" baseline="-25000">
                          <a:effectLst/>
                        </a:rPr>
                        <a:t>3</a:t>
                      </a:r>
                      <a:r>
                        <a:rPr lang="es-EC" sz="1600">
                          <a:effectLst/>
                        </a:rPr>
                        <a:t>   (Marrón oscuro)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a:effectLst/>
                        </a:rPr>
                        <a:t>6,28</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545180649"/>
                  </a:ext>
                </a:extLst>
              </a:tr>
              <a:tr h="284543">
                <a:tc>
                  <a:txBody>
                    <a:bodyPr/>
                    <a:lstStyle/>
                    <a:p>
                      <a:pPr algn="ctr">
                        <a:lnSpc>
                          <a:spcPct val="100000"/>
                        </a:lnSpc>
                        <a:spcAft>
                          <a:spcPts val="0"/>
                        </a:spcAft>
                      </a:pPr>
                      <a:r>
                        <a:rPr lang="es-EC" sz="1600" dirty="0">
                          <a:effectLst/>
                        </a:rPr>
                        <a:t>4</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a:effectLst/>
                        </a:rPr>
                        <a:t>62,9</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l">
                        <a:lnSpc>
                          <a:spcPct val="100000"/>
                        </a:lnSpc>
                        <a:spcAft>
                          <a:spcPts val="0"/>
                        </a:spcAft>
                      </a:pPr>
                      <a:r>
                        <a:rPr lang="es-EC" sz="1600" baseline="30000">
                          <a:effectLst/>
                        </a:rPr>
                        <a:t>3</a:t>
                      </a:r>
                      <a:r>
                        <a:rPr lang="es-EC" sz="1600">
                          <a:effectLst/>
                        </a:rPr>
                        <a:t>/</a:t>
                      </a:r>
                      <a:r>
                        <a:rPr lang="es-EC" sz="1600" baseline="-25000">
                          <a:effectLst/>
                        </a:rPr>
                        <a:t>3</a:t>
                      </a:r>
                      <a:r>
                        <a:rPr lang="es-EC" sz="1600">
                          <a:effectLst/>
                        </a:rPr>
                        <a:t>   (Marrón oscuro)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a:effectLst/>
                        </a:rPr>
                        <a:t>6,35</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2969583364"/>
                  </a:ext>
                </a:extLst>
              </a:tr>
              <a:tr h="254056">
                <a:tc>
                  <a:txBody>
                    <a:bodyPr/>
                    <a:lstStyle/>
                    <a:p>
                      <a:pPr algn="ctr">
                        <a:lnSpc>
                          <a:spcPct val="100000"/>
                        </a:lnSpc>
                        <a:spcAft>
                          <a:spcPts val="0"/>
                        </a:spcAft>
                      </a:pPr>
                      <a:r>
                        <a:rPr lang="es-EC" sz="1600" dirty="0">
                          <a:effectLst/>
                        </a:rPr>
                        <a:t>5</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dirty="0">
                          <a:effectLst/>
                        </a:rPr>
                        <a:t>49,9</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l">
                        <a:lnSpc>
                          <a:spcPct val="100000"/>
                        </a:lnSpc>
                        <a:spcAft>
                          <a:spcPts val="0"/>
                        </a:spcAft>
                      </a:pPr>
                      <a:r>
                        <a:rPr lang="es-EC" sz="1600" baseline="30000">
                          <a:effectLst/>
                        </a:rPr>
                        <a:t>4</a:t>
                      </a:r>
                      <a:r>
                        <a:rPr lang="es-EC" sz="1600">
                          <a:effectLst/>
                        </a:rPr>
                        <a:t>/</a:t>
                      </a:r>
                      <a:r>
                        <a:rPr lang="es-EC" sz="1600" baseline="-25000">
                          <a:effectLst/>
                        </a:rPr>
                        <a:t>4</a:t>
                      </a:r>
                      <a:r>
                        <a:rPr lang="es-EC" sz="1600">
                          <a:effectLst/>
                        </a:rPr>
                        <a:t>   (Marrón amarillento obscuro)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a:effectLst/>
                        </a:rPr>
                        <a:t>6,19</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379087403"/>
                  </a:ext>
                </a:extLst>
              </a:tr>
              <a:tr h="869636">
                <a:tc>
                  <a:txBody>
                    <a:bodyPr/>
                    <a:lstStyle/>
                    <a:p>
                      <a:pPr algn="ctr">
                        <a:lnSpc>
                          <a:spcPct val="100000"/>
                        </a:lnSpc>
                        <a:spcAft>
                          <a:spcPts val="0"/>
                        </a:spcAft>
                      </a:pPr>
                      <a:r>
                        <a:rPr lang="es-EC" sz="1600" dirty="0">
                          <a:effectLst/>
                        </a:rPr>
                        <a:t>Interpretación</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marL="71755" marR="71755" algn="ctr">
                        <a:lnSpc>
                          <a:spcPct val="100000"/>
                        </a:lnSpc>
                        <a:spcAft>
                          <a:spcPts val="0"/>
                        </a:spcAft>
                      </a:pPr>
                      <a:r>
                        <a:rPr lang="es-EC" sz="1600" dirty="0">
                          <a:effectLst/>
                        </a:rPr>
                        <a:t>Húmedo</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vert="vert270" anchor="ctr"/>
                </a:tc>
                <a:tc>
                  <a:txBody>
                    <a:bodyPr/>
                    <a:lstStyle/>
                    <a:p>
                      <a:pPr marL="71755" marR="71755" algn="ctr">
                        <a:lnSpc>
                          <a:spcPct val="100000"/>
                        </a:lnSpc>
                        <a:spcAft>
                          <a:spcPts val="0"/>
                        </a:spcAft>
                      </a:pPr>
                      <a:r>
                        <a:rPr lang="es-EC" sz="1600" dirty="0">
                          <a:effectLst/>
                        </a:rPr>
                        <a:t> </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vert="vert270" anchor="ctr"/>
                </a:tc>
                <a:tc>
                  <a:txBody>
                    <a:bodyPr/>
                    <a:lstStyle/>
                    <a:p>
                      <a:pPr marL="71755" marR="71755" algn="ctr">
                        <a:lnSpc>
                          <a:spcPct val="100000"/>
                        </a:lnSpc>
                        <a:spcAft>
                          <a:spcPts val="0"/>
                        </a:spcAft>
                      </a:pPr>
                      <a:r>
                        <a:rPr lang="es-EC" sz="1600" dirty="0">
                          <a:effectLst/>
                        </a:rPr>
                        <a:t>L. Ac.</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vert="vert270" anchor="ctr"/>
                </a:tc>
                <a:tc>
                  <a:txBody>
                    <a:bodyPr/>
                    <a:lstStyle/>
                    <a:p>
                      <a:pPr marL="71755" marR="71755" algn="ctr">
                        <a:lnSpc>
                          <a:spcPct val="100000"/>
                        </a:lnSpc>
                        <a:spcAft>
                          <a:spcPts val="0"/>
                        </a:spcAft>
                      </a:pPr>
                      <a:r>
                        <a:rPr lang="es-EC" sz="1600" dirty="0">
                          <a:effectLst/>
                        </a:rPr>
                        <a:t>Alto</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vert="vert270" anchor="ctr"/>
                </a:tc>
                <a:tc>
                  <a:txBody>
                    <a:bodyPr/>
                    <a:lstStyle/>
                    <a:p>
                      <a:pPr marL="71755" marR="71755" algn="ctr">
                        <a:lnSpc>
                          <a:spcPct val="100000"/>
                        </a:lnSpc>
                        <a:spcAft>
                          <a:spcPts val="0"/>
                        </a:spcAft>
                      </a:pPr>
                      <a:r>
                        <a:rPr lang="es-EC" sz="1600" dirty="0">
                          <a:effectLst/>
                        </a:rPr>
                        <a:t>Alto</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vert="vert270" anchor="ctr"/>
                </a:tc>
                <a:tc>
                  <a:txBody>
                    <a:bodyPr/>
                    <a:lstStyle/>
                    <a:p>
                      <a:pPr marL="71755" marR="71755" algn="ctr">
                        <a:lnSpc>
                          <a:spcPct val="100000"/>
                        </a:lnSpc>
                        <a:spcAft>
                          <a:spcPts val="0"/>
                        </a:spcAft>
                      </a:pPr>
                      <a:r>
                        <a:rPr lang="es-EC" sz="1600" dirty="0">
                          <a:effectLst/>
                        </a:rPr>
                        <a:t>Alto</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vert="vert270" anchor="ctr"/>
                </a:tc>
                <a:tc>
                  <a:txBody>
                    <a:bodyPr/>
                    <a:lstStyle/>
                    <a:p>
                      <a:pPr marL="71755" marR="71755" algn="ctr">
                        <a:lnSpc>
                          <a:spcPct val="100000"/>
                        </a:lnSpc>
                        <a:spcAft>
                          <a:spcPts val="0"/>
                        </a:spcAft>
                      </a:pPr>
                      <a:r>
                        <a:rPr lang="es-EC" sz="1600" dirty="0">
                          <a:effectLst/>
                        </a:rPr>
                        <a:t>Alto</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vert="vert270" anchor="ctr"/>
                </a:tc>
                <a:tc>
                  <a:txBody>
                    <a:bodyPr/>
                    <a:lstStyle/>
                    <a:p>
                      <a:pPr marL="71755" marR="71755" algn="ctr">
                        <a:lnSpc>
                          <a:spcPct val="100000"/>
                        </a:lnSpc>
                        <a:spcAft>
                          <a:spcPts val="0"/>
                        </a:spcAft>
                      </a:pPr>
                      <a:r>
                        <a:rPr lang="es-EC" sz="1600" dirty="0">
                          <a:effectLst/>
                        </a:rPr>
                        <a:t>Medio</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vert="vert270" anchor="ctr"/>
                </a:tc>
                <a:tc>
                  <a:txBody>
                    <a:bodyPr/>
                    <a:lstStyle/>
                    <a:p>
                      <a:pPr marL="71755" marR="71755" algn="ctr">
                        <a:lnSpc>
                          <a:spcPct val="100000"/>
                        </a:lnSpc>
                        <a:spcAft>
                          <a:spcPts val="0"/>
                        </a:spcAft>
                      </a:pPr>
                      <a:r>
                        <a:rPr lang="es-EC" sz="1600" dirty="0">
                          <a:effectLst/>
                        </a:rPr>
                        <a:t>Medio</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vert="vert270" anchor="ctr"/>
                </a:tc>
                <a:tc>
                  <a:txBody>
                    <a:bodyPr/>
                    <a:lstStyle/>
                    <a:p>
                      <a:pPr marL="71755" marR="71755" algn="ctr">
                        <a:lnSpc>
                          <a:spcPct val="100000"/>
                        </a:lnSpc>
                        <a:spcAft>
                          <a:spcPts val="0"/>
                        </a:spcAft>
                      </a:pPr>
                      <a:r>
                        <a:rPr lang="es-EC" sz="1600" dirty="0">
                          <a:effectLst/>
                        </a:rPr>
                        <a:t>Medio</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vert="vert270" anchor="ctr"/>
                </a:tc>
                <a:tc>
                  <a:txBody>
                    <a:bodyPr/>
                    <a:lstStyle/>
                    <a:p>
                      <a:pPr marL="71755" marR="71755" algn="ctr">
                        <a:lnSpc>
                          <a:spcPct val="100000"/>
                        </a:lnSpc>
                        <a:spcAft>
                          <a:spcPts val="0"/>
                        </a:spcAft>
                      </a:pPr>
                      <a:r>
                        <a:rPr lang="es-EC" sz="1600" dirty="0">
                          <a:effectLst/>
                        </a:rPr>
                        <a:t>Alto</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vert="vert270" anchor="ctr"/>
                </a:tc>
                <a:extLst>
                  <a:ext uri="{0D108BD9-81ED-4DB2-BD59-A6C34878D82A}">
                    <a16:rowId xmlns:a16="http://schemas.microsoft.com/office/drawing/2014/main" val="1039362663"/>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3680956944"/>
              </p:ext>
            </p:extLst>
          </p:nvPr>
        </p:nvGraphicFramePr>
        <p:xfrm>
          <a:off x="2122871" y="3667711"/>
          <a:ext cx="9865736" cy="3145665"/>
        </p:xfrm>
        <a:graphic>
          <a:graphicData uri="http://schemas.openxmlformats.org/drawingml/2006/table">
            <a:tbl>
              <a:tblPr firstRow="1" firstCol="1" bandRow="1">
                <a:tableStyleId>{5940675A-B579-460E-94D1-54222C63F5DA}</a:tableStyleId>
              </a:tblPr>
              <a:tblGrid>
                <a:gridCol w="1452849">
                  <a:extLst>
                    <a:ext uri="{9D8B030D-6E8A-4147-A177-3AD203B41FA5}">
                      <a16:colId xmlns:a16="http://schemas.microsoft.com/office/drawing/2014/main" val="418398731"/>
                    </a:ext>
                  </a:extLst>
                </a:gridCol>
                <a:gridCol w="720080">
                  <a:extLst>
                    <a:ext uri="{9D8B030D-6E8A-4147-A177-3AD203B41FA5}">
                      <a16:colId xmlns:a16="http://schemas.microsoft.com/office/drawing/2014/main" val="551369011"/>
                    </a:ext>
                  </a:extLst>
                </a:gridCol>
                <a:gridCol w="3096344">
                  <a:extLst>
                    <a:ext uri="{9D8B030D-6E8A-4147-A177-3AD203B41FA5}">
                      <a16:colId xmlns:a16="http://schemas.microsoft.com/office/drawing/2014/main" val="2157202081"/>
                    </a:ext>
                  </a:extLst>
                </a:gridCol>
                <a:gridCol w="576064">
                  <a:extLst>
                    <a:ext uri="{9D8B030D-6E8A-4147-A177-3AD203B41FA5}">
                      <a16:colId xmlns:a16="http://schemas.microsoft.com/office/drawing/2014/main" val="621470947"/>
                    </a:ext>
                  </a:extLst>
                </a:gridCol>
                <a:gridCol w="432048">
                  <a:extLst>
                    <a:ext uri="{9D8B030D-6E8A-4147-A177-3AD203B41FA5}">
                      <a16:colId xmlns:a16="http://schemas.microsoft.com/office/drawing/2014/main" val="2649841061"/>
                    </a:ext>
                  </a:extLst>
                </a:gridCol>
                <a:gridCol w="360929">
                  <a:extLst>
                    <a:ext uri="{9D8B030D-6E8A-4147-A177-3AD203B41FA5}">
                      <a16:colId xmlns:a16="http://schemas.microsoft.com/office/drawing/2014/main" val="2048528054"/>
                    </a:ext>
                  </a:extLst>
                </a:gridCol>
                <a:gridCol w="359151">
                  <a:extLst>
                    <a:ext uri="{9D8B030D-6E8A-4147-A177-3AD203B41FA5}">
                      <a16:colId xmlns:a16="http://schemas.microsoft.com/office/drawing/2014/main" val="3106533048"/>
                    </a:ext>
                  </a:extLst>
                </a:gridCol>
                <a:gridCol w="576064">
                  <a:extLst>
                    <a:ext uri="{9D8B030D-6E8A-4147-A177-3AD203B41FA5}">
                      <a16:colId xmlns:a16="http://schemas.microsoft.com/office/drawing/2014/main" val="3726711222"/>
                    </a:ext>
                  </a:extLst>
                </a:gridCol>
                <a:gridCol w="432048">
                  <a:extLst>
                    <a:ext uri="{9D8B030D-6E8A-4147-A177-3AD203B41FA5}">
                      <a16:colId xmlns:a16="http://schemas.microsoft.com/office/drawing/2014/main" val="1540424637"/>
                    </a:ext>
                  </a:extLst>
                </a:gridCol>
                <a:gridCol w="547634">
                  <a:extLst>
                    <a:ext uri="{9D8B030D-6E8A-4147-A177-3AD203B41FA5}">
                      <a16:colId xmlns:a16="http://schemas.microsoft.com/office/drawing/2014/main" val="3169874847"/>
                    </a:ext>
                  </a:extLst>
                </a:gridCol>
                <a:gridCol w="729730">
                  <a:extLst>
                    <a:ext uri="{9D8B030D-6E8A-4147-A177-3AD203B41FA5}">
                      <a16:colId xmlns:a16="http://schemas.microsoft.com/office/drawing/2014/main" val="1608702740"/>
                    </a:ext>
                  </a:extLst>
                </a:gridCol>
                <a:gridCol w="582795">
                  <a:extLst>
                    <a:ext uri="{9D8B030D-6E8A-4147-A177-3AD203B41FA5}">
                      <a16:colId xmlns:a16="http://schemas.microsoft.com/office/drawing/2014/main" val="4185183777"/>
                    </a:ext>
                  </a:extLst>
                </a:gridCol>
              </a:tblGrid>
              <a:tr h="72008">
                <a:tc rowSpan="2">
                  <a:txBody>
                    <a:bodyPr/>
                    <a:lstStyle/>
                    <a:p>
                      <a:pPr algn="ctr">
                        <a:lnSpc>
                          <a:spcPct val="100000"/>
                        </a:lnSpc>
                        <a:spcAft>
                          <a:spcPts val="0"/>
                        </a:spcAft>
                      </a:pPr>
                      <a:r>
                        <a:rPr lang="es-EC" sz="1600" b="1">
                          <a:effectLst/>
                        </a:rPr>
                        <a:t>N° Muestra</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gridSpan="2">
                  <a:txBody>
                    <a:bodyPr/>
                    <a:lstStyle/>
                    <a:p>
                      <a:pPr algn="ctr">
                        <a:lnSpc>
                          <a:spcPct val="100000"/>
                        </a:lnSpc>
                        <a:spcAft>
                          <a:spcPts val="0"/>
                        </a:spcAft>
                      </a:pPr>
                      <a:r>
                        <a:rPr lang="es-EC" sz="1600" b="1" dirty="0">
                          <a:effectLst/>
                        </a:rPr>
                        <a:t>PARÁMETROS FÍSICOS</a:t>
                      </a:r>
                      <a:endPar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hMerge="1">
                  <a:txBody>
                    <a:bodyPr/>
                    <a:lstStyle/>
                    <a:p>
                      <a:endParaRPr lang="es-ES"/>
                    </a:p>
                  </a:txBody>
                  <a:tcPr/>
                </a:tc>
                <a:tc gridSpan="9">
                  <a:txBody>
                    <a:bodyPr/>
                    <a:lstStyle/>
                    <a:p>
                      <a:pPr algn="ctr">
                        <a:lnSpc>
                          <a:spcPct val="100000"/>
                        </a:lnSpc>
                        <a:spcAft>
                          <a:spcPts val="0"/>
                        </a:spcAft>
                      </a:pPr>
                      <a:r>
                        <a:rPr lang="es-EC" sz="1600" b="1" dirty="0">
                          <a:effectLst/>
                        </a:rPr>
                        <a:t>PARÁMETROS QUÍMICOS</a:t>
                      </a:r>
                      <a:endPar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4187108371"/>
                  </a:ext>
                </a:extLst>
              </a:tr>
              <a:tr h="446338">
                <a:tc vMerge="1">
                  <a:txBody>
                    <a:bodyPr/>
                    <a:lstStyle/>
                    <a:p>
                      <a:endParaRPr lang="es-ES"/>
                    </a:p>
                  </a:txBody>
                  <a:tcPr/>
                </a:tc>
                <a:tc>
                  <a:txBody>
                    <a:bodyPr/>
                    <a:lstStyle/>
                    <a:p>
                      <a:pPr algn="ctr">
                        <a:lnSpc>
                          <a:spcPct val="100000"/>
                        </a:lnSpc>
                        <a:spcAft>
                          <a:spcPts val="0"/>
                        </a:spcAft>
                      </a:pPr>
                      <a:r>
                        <a:rPr lang="es-EC" sz="1600" b="1">
                          <a:effectLst/>
                        </a:rPr>
                        <a:t>%</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rowSpan="2">
                  <a:txBody>
                    <a:bodyPr/>
                    <a:lstStyle/>
                    <a:p>
                      <a:pPr algn="ctr">
                        <a:lnSpc>
                          <a:spcPct val="100000"/>
                        </a:lnSpc>
                        <a:spcAft>
                          <a:spcPts val="0"/>
                        </a:spcAft>
                      </a:pPr>
                      <a:r>
                        <a:rPr lang="es-EC" sz="1600" b="1">
                          <a:effectLst/>
                        </a:rPr>
                        <a:t>Color suelo-Carta de Munsell</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a:effectLst/>
                        </a:rPr>
                        <a:t>7</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gridSpan="2">
                  <a:txBody>
                    <a:bodyPr/>
                    <a:lstStyle/>
                    <a:p>
                      <a:pPr algn="ctr">
                        <a:lnSpc>
                          <a:spcPct val="100000"/>
                        </a:lnSpc>
                        <a:spcAft>
                          <a:spcPts val="0"/>
                        </a:spcAft>
                      </a:pPr>
                      <a:r>
                        <a:rPr lang="es-EC" sz="1600" b="1">
                          <a:effectLst/>
                        </a:rPr>
                        <a:t>ppm</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hMerge="1">
                  <a:txBody>
                    <a:bodyPr/>
                    <a:lstStyle/>
                    <a:p>
                      <a:endParaRPr lang="es-ES"/>
                    </a:p>
                  </a:txBody>
                  <a:tcPr/>
                </a:tc>
                <a:tc gridSpan="3">
                  <a:txBody>
                    <a:bodyPr/>
                    <a:lstStyle/>
                    <a:p>
                      <a:pPr algn="ctr">
                        <a:lnSpc>
                          <a:spcPct val="100000"/>
                        </a:lnSpc>
                        <a:spcAft>
                          <a:spcPts val="0"/>
                        </a:spcAft>
                      </a:pPr>
                      <a:r>
                        <a:rPr lang="es-EC" sz="1600" b="1" baseline="30000">
                          <a:effectLst/>
                        </a:rPr>
                        <a:t>meq</a:t>
                      </a:r>
                      <a:r>
                        <a:rPr lang="es-EC" sz="1600" b="1">
                          <a:effectLst/>
                        </a:rPr>
                        <a:t>/</a:t>
                      </a:r>
                      <a:r>
                        <a:rPr lang="es-EC" sz="1600" b="1" baseline="-25000">
                          <a:effectLst/>
                        </a:rPr>
                        <a:t>100ml</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hMerge="1">
                  <a:txBody>
                    <a:bodyPr/>
                    <a:lstStyle/>
                    <a:p>
                      <a:endParaRPr lang="es-ES"/>
                    </a:p>
                  </a:txBody>
                  <a:tcPr/>
                </a:tc>
                <a:tc hMerge="1">
                  <a:txBody>
                    <a:bodyPr/>
                    <a:lstStyle/>
                    <a:p>
                      <a:endParaRPr lang="es-ES"/>
                    </a:p>
                  </a:txBody>
                  <a:tcPr/>
                </a:tc>
                <a:tc>
                  <a:txBody>
                    <a:bodyPr/>
                    <a:lstStyle/>
                    <a:p>
                      <a:pPr algn="ctr">
                        <a:lnSpc>
                          <a:spcPct val="100000"/>
                        </a:lnSpc>
                        <a:spcAft>
                          <a:spcPts val="0"/>
                        </a:spcAft>
                      </a:pPr>
                      <a:r>
                        <a:rPr lang="es-EC" sz="1600" b="1">
                          <a:effectLst/>
                        </a:rPr>
                        <a:t>%</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baseline="30000">
                          <a:effectLst/>
                        </a:rPr>
                        <a:t>meq</a:t>
                      </a:r>
                      <a:r>
                        <a:rPr lang="es-EC" sz="1600" b="1">
                          <a:effectLst/>
                        </a:rPr>
                        <a:t>/</a:t>
                      </a:r>
                      <a:r>
                        <a:rPr lang="es-EC" sz="1600" b="1" baseline="-25000">
                          <a:effectLst/>
                        </a:rPr>
                        <a:t>100g </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dirty="0">
                          <a:effectLst/>
                        </a:rPr>
                        <a:t>%</a:t>
                      </a:r>
                      <a:endPar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extLst>
                  <a:ext uri="{0D108BD9-81ED-4DB2-BD59-A6C34878D82A}">
                    <a16:rowId xmlns:a16="http://schemas.microsoft.com/office/drawing/2014/main" val="3559549220"/>
                  </a:ext>
                </a:extLst>
              </a:tr>
              <a:tr h="360040">
                <a:tc>
                  <a:txBody>
                    <a:bodyPr/>
                    <a:lstStyle/>
                    <a:p>
                      <a:pPr algn="l">
                        <a:lnSpc>
                          <a:spcPct val="100000"/>
                        </a:lnSpc>
                        <a:spcAft>
                          <a:spcPts val="0"/>
                        </a:spcAft>
                      </a:pPr>
                      <a:r>
                        <a:rPr lang="es-EC" sz="1600" b="1">
                          <a:effectLst/>
                        </a:rPr>
                        <a:t> </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a:effectLst/>
                        </a:rPr>
                        <a:t>Qm</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vMerge="1">
                  <a:txBody>
                    <a:bodyPr/>
                    <a:lstStyle/>
                    <a:p>
                      <a:endParaRPr lang="es-ES"/>
                    </a:p>
                  </a:txBody>
                  <a:tcPr/>
                </a:tc>
                <a:tc>
                  <a:txBody>
                    <a:bodyPr/>
                    <a:lstStyle/>
                    <a:p>
                      <a:pPr algn="ctr">
                        <a:lnSpc>
                          <a:spcPct val="100000"/>
                        </a:lnSpc>
                        <a:spcAft>
                          <a:spcPts val="0"/>
                        </a:spcAft>
                      </a:pPr>
                      <a:r>
                        <a:rPr lang="es-EC" sz="1600" b="1">
                          <a:effectLst/>
                        </a:rPr>
                        <a:t>pH</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a:effectLst/>
                        </a:rPr>
                        <a:t>N</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a:effectLst/>
                        </a:rPr>
                        <a:t>P</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a:effectLst/>
                        </a:rPr>
                        <a:t>K</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a:effectLst/>
                        </a:rPr>
                        <a:t>Ca</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a:effectLst/>
                        </a:rPr>
                        <a:t>Mg</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baseline="30000">
                          <a:effectLst/>
                        </a:rPr>
                        <a:t>C</a:t>
                      </a:r>
                      <a:r>
                        <a:rPr lang="es-EC" sz="1600" b="1">
                          <a:effectLst/>
                        </a:rPr>
                        <a:t>/</a:t>
                      </a:r>
                      <a:r>
                        <a:rPr lang="es-EC" sz="1600" b="1" baseline="-25000">
                          <a:effectLst/>
                        </a:rPr>
                        <a:t>N</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a:effectLst/>
                        </a:rPr>
                        <a:t>CIC</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b="1" dirty="0">
                          <a:effectLst/>
                        </a:rPr>
                        <a:t>MO</a:t>
                      </a:r>
                      <a:endPar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extLst>
                  <a:ext uri="{0D108BD9-81ED-4DB2-BD59-A6C34878D82A}">
                    <a16:rowId xmlns:a16="http://schemas.microsoft.com/office/drawing/2014/main" val="397793723"/>
                  </a:ext>
                </a:extLst>
              </a:tr>
              <a:tr h="238015">
                <a:tc>
                  <a:txBody>
                    <a:bodyPr/>
                    <a:lstStyle/>
                    <a:p>
                      <a:pPr algn="ctr">
                        <a:lnSpc>
                          <a:spcPct val="100000"/>
                        </a:lnSpc>
                        <a:spcAft>
                          <a:spcPts val="0"/>
                        </a:spcAft>
                      </a:pPr>
                      <a:r>
                        <a:rPr lang="es-EC" sz="1600">
                          <a:effectLst/>
                        </a:rPr>
                        <a:t>1</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a:effectLst/>
                        </a:rPr>
                        <a:t>59,36</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l">
                        <a:lnSpc>
                          <a:spcPct val="100000"/>
                        </a:lnSpc>
                        <a:spcAft>
                          <a:spcPts val="0"/>
                        </a:spcAft>
                      </a:pPr>
                      <a:r>
                        <a:rPr lang="es-EC" sz="1600" baseline="30000">
                          <a:effectLst/>
                        </a:rPr>
                        <a:t>4</a:t>
                      </a:r>
                      <a:r>
                        <a:rPr lang="es-EC" sz="1600">
                          <a:effectLst/>
                        </a:rPr>
                        <a:t>/</a:t>
                      </a:r>
                      <a:r>
                        <a:rPr lang="es-EC" sz="1600" baseline="-25000">
                          <a:effectLst/>
                        </a:rPr>
                        <a:t>4</a:t>
                      </a:r>
                      <a:r>
                        <a:rPr lang="es-EC" sz="1600">
                          <a:effectLst/>
                        </a:rPr>
                        <a:t> (Marrón amarillento obscuro)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a:effectLst/>
                        </a:rPr>
                        <a:t>6,12</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rowSpan="5">
                  <a:txBody>
                    <a:bodyPr/>
                    <a:lstStyle/>
                    <a:p>
                      <a:pPr algn="ctr">
                        <a:lnSpc>
                          <a:spcPct val="100000"/>
                        </a:lnSpc>
                        <a:spcAft>
                          <a:spcPts val="0"/>
                        </a:spcAft>
                      </a:pPr>
                      <a:r>
                        <a:rPr lang="es-EC" sz="1600">
                          <a:effectLst/>
                        </a:rPr>
                        <a:t>73</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rowSpan="5">
                  <a:txBody>
                    <a:bodyPr/>
                    <a:lstStyle/>
                    <a:p>
                      <a:pPr algn="ctr">
                        <a:lnSpc>
                          <a:spcPct val="100000"/>
                        </a:lnSpc>
                        <a:spcAft>
                          <a:spcPts val="0"/>
                        </a:spcAft>
                      </a:pPr>
                      <a:r>
                        <a:rPr lang="es-EC" sz="1600">
                          <a:effectLst/>
                        </a:rPr>
                        <a:t>18</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rowSpan="5">
                  <a:txBody>
                    <a:bodyPr/>
                    <a:lstStyle/>
                    <a:p>
                      <a:pPr algn="ctr">
                        <a:lnSpc>
                          <a:spcPct val="100000"/>
                        </a:lnSpc>
                        <a:spcAft>
                          <a:spcPts val="0"/>
                        </a:spcAft>
                      </a:pPr>
                      <a:r>
                        <a:rPr lang="es-EC" sz="1600">
                          <a:effectLst/>
                        </a:rPr>
                        <a:t>0,8</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rowSpan="5">
                  <a:txBody>
                    <a:bodyPr/>
                    <a:lstStyle/>
                    <a:p>
                      <a:pPr algn="ctr">
                        <a:lnSpc>
                          <a:spcPct val="100000"/>
                        </a:lnSpc>
                        <a:spcAft>
                          <a:spcPts val="0"/>
                        </a:spcAft>
                      </a:pPr>
                      <a:r>
                        <a:rPr lang="es-EC" sz="1600">
                          <a:effectLst/>
                        </a:rPr>
                        <a:t>12,8</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rowSpan="5">
                  <a:txBody>
                    <a:bodyPr/>
                    <a:lstStyle/>
                    <a:p>
                      <a:pPr algn="ctr">
                        <a:lnSpc>
                          <a:spcPct val="100000"/>
                        </a:lnSpc>
                        <a:spcAft>
                          <a:spcPts val="0"/>
                        </a:spcAft>
                      </a:pPr>
                      <a:r>
                        <a:rPr lang="es-EC" sz="1600">
                          <a:effectLst/>
                        </a:rPr>
                        <a:t>2,1</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rowSpan="5">
                  <a:txBody>
                    <a:bodyPr/>
                    <a:lstStyle/>
                    <a:p>
                      <a:pPr algn="ctr">
                        <a:lnSpc>
                          <a:spcPct val="100000"/>
                        </a:lnSpc>
                        <a:spcAft>
                          <a:spcPts val="0"/>
                        </a:spcAft>
                      </a:pPr>
                      <a:r>
                        <a:rPr lang="es-EC" sz="1600">
                          <a:effectLst/>
                        </a:rPr>
                        <a:t>15</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rowSpan="5">
                  <a:txBody>
                    <a:bodyPr/>
                    <a:lstStyle/>
                    <a:p>
                      <a:pPr algn="ctr">
                        <a:lnSpc>
                          <a:spcPct val="100000"/>
                        </a:lnSpc>
                        <a:spcAft>
                          <a:spcPts val="0"/>
                        </a:spcAft>
                      </a:pPr>
                      <a:r>
                        <a:rPr lang="es-EC" sz="1600">
                          <a:effectLst/>
                        </a:rPr>
                        <a:t>18,9</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rowSpan="5">
                  <a:txBody>
                    <a:bodyPr/>
                    <a:lstStyle/>
                    <a:p>
                      <a:pPr algn="ctr">
                        <a:lnSpc>
                          <a:spcPct val="100000"/>
                        </a:lnSpc>
                        <a:spcAft>
                          <a:spcPts val="0"/>
                        </a:spcAft>
                      </a:pPr>
                      <a:r>
                        <a:rPr lang="es-EC" sz="1600" dirty="0">
                          <a:effectLst/>
                        </a:rPr>
                        <a:t>28,2</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extLst>
                  <a:ext uri="{0D108BD9-81ED-4DB2-BD59-A6C34878D82A}">
                    <a16:rowId xmlns:a16="http://schemas.microsoft.com/office/drawing/2014/main" val="3946542353"/>
                  </a:ext>
                </a:extLst>
              </a:tr>
              <a:tr h="238015">
                <a:tc>
                  <a:txBody>
                    <a:bodyPr/>
                    <a:lstStyle/>
                    <a:p>
                      <a:pPr algn="ctr">
                        <a:lnSpc>
                          <a:spcPct val="100000"/>
                        </a:lnSpc>
                        <a:spcAft>
                          <a:spcPts val="0"/>
                        </a:spcAft>
                      </a:pPr>
                      <a:r>
                        <a:rPr lang="es-EC" sz="1600">
                          <a:effectLst/>
                        </a:rPr>
                        <a:t>2</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a:effectLst/>
                        </a:rPr>
                        <a:t>55,28</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l">
                        <a:lnSpc>
                          <a:spcPct val="100000"/>
                        </a:lnSpc>
                        <a:spcAft>
                          <a:spcPts val="0"/>
                        </a:spcAft>
                      </a:pPr>
                      <a:r>
                        <a:rPr lang="es-EC" sz="1600" baseline="30000">
                          <a:effectLst/>
                        </a:rPr>
                        <a:t>3</a:t>
                      </a:r>
                      <a:r>
                        <a:rPr lang="es-EC" sz="1600">
                          <a:effectLst/>
                        </a:rPr>
                        <a:t>/</a:t>
                      </a:r>
                      <a:r>
                        <a:rPr lang="es-EC" sz="1600" baseline="-25000">
                          <a:effectLst/>
                        </a:rPr>
                        <a:t>4</a:t>
                      </a:r>
                      <a:r>
                        <a:rPr lang="es-EC" sz="1600">
                          <a:effectLst/>
                        </a:rPr>
                        <a:t> (Marrón amarillento obscuro)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a:effectLst/>
                        </a:rPr>
                        <a:t>6,16</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3164098864"/>
                  </a:ext>
                </a:extLst>
              </a:tr>
              <a:tr h="238015">
                <a:tc>
                  <a:txBody>
                    <a:bodyPr/>
                    <a:lstStyle/>
                    <a:p>
                      <a:pPr algn="ctr">
                        <a:lnSpc>
                          <a:spcPct val="100000"/>
                        </a:lnSpc>
                        <a:spcAft>
                          <a:spcPts val="0"/>
                        </a:spcAft>
                      </a:pPr>
                      <a:r>
                        <a:rPr lang="es-EC" sz="1600">
                          <a:effectLst/>
                        </a:rPr>
                        <a:t>3</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a:effectLst/>
                        </a:rPr>
                        <a:t>68,92</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l">
                        <a:lnSpc>
                          <a:spcPct val="100000"/>
                        </a:lnSpc>
                        <a:spcAft>
                          <a:spcPts val="0"/>
                        </a:spcAft>
                      </a:pPr>
                      <a:r>
                        <a:rPr lang="es-EC" sz="1600" baseline="30000">
                          <a:effectLst/>
                        </a:rPr>
                        <a:t>4</a:t>
                      </a:r>
                      <a:r>
                        <a:rPr lang="es-EC" sz="1600">
                          <a:effectLst/>
                        </a:rPr>
                        <a:t>/</a:t>
                      </a:r>
                      <a:r>
                        <a:rPr lang="es-EC" sz="1600" baseline="-25000">
                          <a:effectLst/>
                        </a:rPr>
                        <a:t>4</a:t>
                      </a:r>
                      <a:r>
                        <a:rPr lang="es-EC" sz="1600">
                          <a:effectLst/>
                        </a:rPr>
                        <a:t> (Marrón amarillento obscuro)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a:effectLst/>
                        </a:rPr>
                        <a:t>6,1</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686836359"/>
                  </a:ext>
                </a:extLst>
              </a:tr>
              <a:tr h="238015">
                <a:tc>
                  <a:txBody>
                    <a:bodyPr/>
                    <a:lstStyle/>
                    <a:p>
                      <a:pPr algn="ctr">
                        <a:lnSpc>
                          <a:spcPct val="100000"/>
                        </a:lnSpc>
                        <a:spcAft>
                          <a:spcPts val="0"/>
                        </a:spcAft>
                      </a:pPr>
                      <a:r>
                        <a:rPr lang="es-EC" sz="1600">
                          <a:effectLst/>
                        </a:rPr>
                        <a:t>4</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a:effectLst/>
                        </a:rPr>
                        <a:t>72,86</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l">
                        <a:lnSpc>
                          <a:spcPct val="100000"/>
                        </a:lnSpc>
                        <a:spcAft>
                          <a:spcPts val="0"/>
                        </a:spcAft>
                      </a:pPr>
                      <a:r>
                        <a:rPr lang="es-EC" sz="1600" baseline="30000">
                          <a:effectLst/>
                        </a:rPr>
                        <a:t>5</a:t>
                      </a:r>
                      <a:r>
                        <a:rPr lang="es-EC" sz="1600">
                          <a:effectLst/>
                        </a:rPr>
                        <a:t>/</a:t>
                      </a:r>
                      <a:r>
                        <a:rPr lang="es-EC" sz="1600" baseline="-25000">
                          <a:effectLst/>
                        </a:rPr>
                        <a:t>4 </a:t>
                      </a:r>
                      <a:r>
                        <a:rPr lang="es-EC" sz="1600">
                          <a:effectLst/>
                        </a:rPr>
                        <a:t>(Marrón amarillento)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a:effectLst/>
                        </a:rPr>
                        <a:t>6,28</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1444862"/>
                  </a:ext>
                </a:extLst>
              </a:tr>
              <a:tr h="238015">
                <a:tc>
                  <a:txBody>
                    <a:bodyPr/>
                    <a:lstStyle/>
                    <a:p>
                      <a:pPr algn="ctr">
                        <a:lnSpc>
                          <a:spcPct val="100000"/>
                        </a:lnSpc>
                        <a:spcAft>
                          <a:spcPts val="0"/>
                        </a:spcAft>
                      </a:pPr>
                      <a:r>
                        <a:rPr lang="es-EC" sz="1600">
                          <a:effectLst/>
                        </a:rPr>
                        <a:t>5</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a:effectLst/>
                        </a:rPr>
                        <a:t>76,06</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l">
                        <a:lnSpc>
                          <a:spcPct val="100000"/>
                        </a:lnSpc>
                        <a:spcAft>
                          <a:spcPts val="0"/>
                        </a:spcAft>
                      </a:pPr>
                      <a:r>
                        <a:rPr lang="es-EC" sz="1600" baseline="30000">
                          <a:effectLst/>
                        </a:rPr>
                        <a:t>5</a:t>
                      </a:r>
                      <a:r>
                        <a:rPr lang="es-EC" sz="1600">
                          <a:effectLst/>
                        </a:rPr>
                        <a:t>/</a:t>
                      </a:r>
                      <a:r>
                        <a:rPr lang="es-EC" sz="1600" baseline="-25000">
                          <a:effectLst/>
                        </a:rPr>
                        <a:t>4 </a:t>
                      </a:r>
                      <a:r>
                        <a:rPr lang="es-EC" sz="1600">
                          <a:effectLst/>
                        </a:rPr>
                        <a:t>(Marrón amarillento)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algn="ctr">
                        <a:lnSpc>
                          <a:spcPct val="100000"/>
                        </a:lnSpc>
                        <a:spcAft>
                          <a:spcPts val="0"/>
                        </a:spcAft>
                      </a:pPr>
                      <a:r>
                        <a:rPr lang="es-EC" sz="1600">
                          <a:effectLst/>
                        </a:rPr>
                        <a:t>6,3</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800849983"/>
                  </a:ext>
                </a:extLst>
              </a:tr>
              <a:tr h="876247">
                <a:tc>
                  <a:txBody>
                    <a:bodyPr/>
                    <a:lstStyle/>
                    <a:p>
                      <a:pPr algn="ctr">
                        <a:lnSpc>
                          <a:spcPct val="100000"/>
                        </a:lnSpc>
                        <a:spcAft>
                          <a:spcPts val="0"/>
                        </a:spcAft>
                      </a:pPr>
                      <a:r>
                        <a:rPr lang="es-EC" sz="1600" dirty="0">
                          <a:effectLst/>
                        </a:rPr>
                        <a:t>Interpretación</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anchor="ctr"/>
                </a:tc>
                <a:tc>
                  <a:txBody>
                    <a:bodyPr/>
                    <a:lstStyle/>
                    <a:p>
                      <a:pPr marL="71755" marR="71755" algn="ctr">
                        <a:lnSpc>
                          <a:spcPct val="100000"/>
                        </a:lnSpc>
                        <a:spcAft>
                          <a:spcPts val="0"/>
                        </a:spcAft>
                      </a:pPr>
                      <a:r>
                        <a:rPr lang="es-EC" sz="1600">
                          <a:effectLst/>
                        </a:rPr>
                        <a:t>Húmedo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vert="vert270" anchor="ctr"/>
                </a:tc>
                <a:tc>
                  <a:txBody>
                    <a:bodyPr/>
                    <a:lstStyle/>
                    <a:p>
                      <a:pPr marL="71755" marR="71755" algn="ctr">
                        <a:lnSpc>
                          <a:spcPct val="100000"/>
                        </a:lnSpc>
                        <a:spcAft>
                          <a:spcPts val="0"/>
                        </a:spcAft>
                      </a:pPr>
                      <a:r>
                        <a:rPr lang="es-EC" sz="1600" dirty="0">
                          <a:effectLst/>
                        </a:rPr>
                        <a:t> </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vert="vert270" anchor="ctr"/>
                </a:tc>
                <a:tc>
                  <a:txBody>
                    <a:bodyPr/>
                    <a:lstStyle/>
                    <a:p>
                      <a:pPr marL="71755" marR="71755" algn="ctr">
                        <a:lnSpc>
                          <a:spcPct val="100000"/>
                        </a:lnSpc>
                        <a:spcAft>
                          <a:spcPts val="0"/>
                        </a:spcAft>
                      </a:pPr>
                      <a:r>
                        <a:rPr lang="es-EC" sz="1600" dirty="0">
                          <a:effectLst/>
                        </a:rPr>
                        <a:t>L. Ac.</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vert="vert270" anchor="ctr"/>
                </a:tc>
                <a:tc>
                  <a:txBody>
                    <a:bodyPr/>
                    <a:lstStyle/>
                    <a:p>
                      <a:pPr marL="71755" marR="71755" algn="ctr">
                        <a:lnSpc>
                          <a:spcPct val="100000"/>
                        </a:lnSpc>
                        <a:spcAft>
                          <a:spcPts val="0"/>
                        </a:spcAft>
                      </a:pPr>
                      <a:r>
                        <a:rPr lang="es-EC" sz="1600">
                          <a:effectLst/>
                        </a:rPr>
                        <a:t>Alto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vert="vert270" anchor="ctr"/>
                </a:tc>
                <a:tc>
                  <a:txBody>
                    <a:bodyPr/>
                    <a:lstStyle/>
                    <a:p>
                      <a:pPr marL="71755" marR="71755" algn="ctr">
                        <a:lnSpc>
                          <a:spcPct val="100000"/>
                        </a:lnSpc>
                        <a:spcAft>
                          <a:spcPts val="0"/>
                        </a:spcAft>
                      </a:pPr>
                      <a:r>
                        <a:rPr lang="es-EC" sz="1600">
                          <a:effectLst/>
                        </a:rPr>
                        <a:t>Medio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vert="vert270" anchor="ctr"/>
                </a:tc>
                <a:tc>
                  <a:txBody>
                    <a:bodyPr/>
                    <a:lstStyle/>
                    <a:p>
                      <a:pPr marL="71755" marR="71755" algn="ctr">
                        <a:lnSpc>
                          <a:spcPct val="100000"/>
                        </a:lnSpc>
                        <a:spcAft>
                          <a:spcPts val="0"/>
                        </a:spcAft>
                      </a:pPr>
                      <a:r>
                        <a:rPr lang="es-EC" sz="1600" dirty="0">
                          <a:effectLst/>
                        </a:rPr>
                        <a:t>Alto</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vert="vert270" anchor="ctr"/>
                </a:tc>
                <a:tc>
                  <a:txBody>
                    <a:bodyPr/>
                    <a:lstStyle/>
                    <a:p>
                      <a:pPr marL="71755" marR="71755" algn="ctr">
                        <a:lnSpc>
                          <a:spcPct val="100000"/>
                        </a:lnSpc>
                        <a:spcAft>
                          <a:spcPts val="0"/>
                        </a:spcAft>
                      </a:pPr>
                      <a:r>
                        <a:rPr lang="es-EC" sz="1600">
                          <a:effectLst/>
                        </a:rPr>
                        <a:t>Alto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vert="vert270" anchor="ctr"/>
                </a:tc>
                <a:tc>
                  <a:txBody>
                    <a:bodyPr/>
                    <a:lstStyle/>
                    <a:p>
                      <a:pPr marL="71755" marR="71755" algn="ctr">
                        <a:lnSpc>
                          <a:spcPct val="100000"/>
                        </a:lnSpc>
                        <a:spcAft>
                          <a:spcPts val="0"/>
                        </a:spcAft>
                      </a:pPr>
                      <a:r>
                        <a:rPr lang="es-EC" sz="1600">
                          <a:effectLst/>
                        </a:rPr>
                        <a:t>Alto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vert="vert270" anchor="ctr"/>
                </a:tc>
                <a:tc>
                  <a:txBody>
                    <a:bodyPr/>
                    <a:lstStyle/>
                    <a:p>
                      <a:pPr marL="71755" marR="71755" algn="ctr">
                        <a:lnSpc>
                          <a:spcPct val="100000"/>
                        </a:lnSpc>
                        <a:spcAft>
                          <a:spcPts val="0"/>
                        </a:spcAft>
                      </a:pPr>
                      <a:r>
                        <a:rPr lang="es-EC" sz="1600" dirty="0">
                          <a:effectLst/>
                        </a:rPr>
                        <a:t>Medio</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vert="vert270" anchor="ctr"/>
                </a:tc>
                <a:tc>
                  <a:txBody>
                    <a:bodyPr/>
                    <a:lstStyle/>
                    <a:p>
                      <a:pPr marL="71755" marR="71755" algn="ctr">
                        <a:lnSpc>
                          <a:spcPct val="100000"/>
                        </a:lnSpc>
                        <a:spcAft>
                          <a:spcPts val="0"/>
                        </a:spcAft>
                      </a:pPr>
                      <a:r>
                        <a:rPr lang="es-EC" sz="1600">
                          <a:effectLst/>
                        </a:rPr>
                        <a:t>Medio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vert="vert270" anchor="ctr"/>
                </a:tc>
                <a:tc>
                  <a:txBody>
                    <a:bodyPr/>
                    <a:lstStyle/>
                    <a:p>
                      <a:pPr marL="71755" marR="71755" algn="ctr">
                        <a:lnSpc>
                          <a:spcPct val="100000"/>
                        </a:lnSpc>
                        <a:spcAft>
                          <a:spcPts val="0"/>
                        </a:spcAft>
                      </a:pPr>
                      <a:r>
                        <a:rPr lang="es-EC" sz="1600" dirty="0">
                          <a:effectLst/>
                        </a:rPr>
                        <a:t>Alto</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29" marR="44429" marT="0" marB="0" vert="vert270" anchor="ctr"/>
                </a:tc>
                <a:extLst>
                  <a:ext uri="{0D108BD9-81ED-4DB2-BD59-A6C34878D82A}">
                    <a16:rowId xmlns:a16="http://schemas.microsoft.com/office/drawing/2014/main" val="2980823894"/>
                  </a:ext>
                </a:extLst>
              </a:tr>
            </a:tbl>
          </a:graphicData>
        </a:graphic>
      </p:graphicFrame>
    </p:spTree>
    <p:extLst>
      <p:ext uri="{BB962C8B-B14F-4D97-AF65-F5344CB8AC3E}">
        <p14:creationId xmlns:p14="http://schemas.microsoft.com/office/powerpoint/2010/main" val="159505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344" y="4633741"/>
            <a:ext cx="3769161" cy="2120153"/>
          </a:xfrm>
          <a:prstGeom prst="rect">
            <a:avLst/>
          </a:prstGeom>
        </p:spPr>
      </p:pic>
      <p:pic>
        <p:nvPicPr>
          <p:cNvPr id="12" name="Imagen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6656" y="4635340"/>
            <a:ext cx="3763472" cy="2116953"/>
          </a:xfrm>
          <a:prstGeom prst="rect">
            <a:avLst/>
          </a:prstGeom>
        </p:spPr>
      </p:pic>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6280" y="4590454"/>
            <a:ext cx="3215680" cy="2160240"/>
          </a:xfrm>
          <a:prstGeom prst="rect">
            <a:avLst/>
          </a:prstGeom>
        </p:spPr>
      </p:pic>
      <p:sp>
        <p:nvSpPr>
          <p:cNvPr id="14" name="CuadroTexto 13"/>
          <p:cNvSpPr txBox="1"/>
          <p:nvPr/>
        </p:nvSpPr>
        <p:spPr>
          <a:xfrm>
            <a:off x="364335" y="1300127"/>
            <a:ext cx="2125523" cy="369332"/>
          </a:xfrm>
          <a:prstGeom prst="rect">
            <a:avLst/>
          </a:prstGeom>
          <a:noFill/>
        </p:spPr>
        <p:txBody>
          <a:bodyPr wrap="square" rtlCol="0">
            <a:spAutoFit/>
          </a:bodyPr>
          <a:lstStyle/>
          <a:p>
            <a:r>
              <a:rPr lang="es-ES" dirty="0" err="1"/>
              <a:t>Fmlia</a:t>
            </a:r>
            <a:r>
              <a:rPr lang="es-ES" dirty="0"/>
              <a:t>. Ruano Castro</a:t>
            </a:r>
          </a:p>
        </p:txBody>
      </p:sp>
      <p:graphicFrame>
        <p:nvGraphicFramePr>
          <p:cNvPr id="2" name="Tabla 1"/>
          <p:cNvGraphicFramePr>
            <a:graphicFrameLocks noGrp="1"/>
          </p:cNvGraphicFramePr>
          <p:nvPr>
            <p:extLst>
              <p:ext uri="{D42A27DB-BD31-4B8C-83A1-F6EECF244321}">
                <p14:modId xmlns:p14="http://schemas.microsoft.com/office/powerpoint/2010/main" val="1701432158"/>
              </p:ext>
            </p:extLst>
          </p:nvPr>
        </p:nvGraphicFramePr>
        <p:xfrm>
          <a:off x="2566424" y="548680"/>
          <a:ext cx="9506240" cy="3912324"/>
        </p:xfrm>
        <a:graphic>
          <a:graphicData uri="http://schemas.openxmlformats.org/drawingml/2006/table">
            <a:tbl>
              <a:tblPr firstRow="1" firstCol="1" bandRow="1">
                <a:tableStyleId>{5940675A-B579-460E-94D1-54222C63F5DA}</a:tableStyleId>
              </a:tblPr>
              <a:tblGrid>
                <a:gridCol w="1401075">
                  <a:extLst>
                    <a:ext uri="{9D8B030D-6E8A-4147-A177-3AD203B41FA5}">
                      <a16:colId xmlns:a16="http://schemas.microsoft.com/office/drawing/2014/main" val="754757389"/>
                    </a:ext>
                  </a:extLst>
                </a:gridCol>
                <a:gridCol w="699898">
                  <a:extLst>
                    <a:ext uri="{9D8B030D-6E8A-4147-A177-3AD203B41FA5}">
                      <a16:colId xmlns:a16="http://schemas.microsoft.com/office/drawing/2014/main" val="4119710082"/>
                    </a:ext>
                  </a:extLst>
                </a:gridCol>
                <a:gridCol w="2644055">
                  <a:extLst>
                    <a:ext uri="{9D8B030D-6E8A-4147-A177-3AD203B41FA5}">
                      <a16:colId xmlns:a16="http://schemas.microsoft.com/office/drawing/2014/main" val="3623891352"/>
                    </a:ext>
                  </a:extLst>
                </a:gridCol>
                <a:gridCol w="604986">
                  <a:extLst>
                    <a:ext uri="{9D8B030D-6E8A-4147-A177-3AD203B41FA5}">
                      <a16:colId xmlns:a16="http://schemas.microsoft.com/office/drawing/2014/main" val="2579537435"/>
                    </a:ext>
                  </a:extLst>
                </a:gridCol>
                <a:gridCol w="512899">
                  <a:extLst>
                    <a:ext uri="{9D8B030D-6E8A-4147-A177-3AD203B41FA5}">
                      <a16:colId xmlns:a16="http://schemas.microsoft.com/office/drawing/2014/main" val="3447248076"/>
                    </a:ext>
                  </a:extLst>
                </a:gridCol>
                <a:gridCol w="439628">
                  <a:extLst>
                    <a:ext uri="{9D8B030D-6E8A-4147-A177-3AD203B41FA5}">
                      <a16:colId xmlns:a16="http://schemas.microsoft.com/office/drawing/2014/main" val="798192114"/>
                    </a:ext>
                  </a:extLst>
                </a:gridCol>
                <a:gridCol w="512899">
                  <a:extLst>
                    <a:ext uri="{9D8B030D-6E8A-4147-A177-3AD203B41FA5}">
                      <a16:colId xmlns:a16="http://schemas.microsoft.com/office/drawing/2014/main" val="2910961829"/>
                    </a:ext>
                  </a:extLst>
                </a:gridCol>
                <a:gridCol w="512899">
                  <a:extLst>
                    <a:ext uri="{9D8B030D-6E8A-4147-A177-3AD203B41FA5}">
                      <a16:colId xmlns:a16="http://schemas.microsoft.com/office/drawing/2014/main" val="1183880919"/>
                    </a:ext>
                  </a:extLst>
                </a:gridCol>
                <a:gridCol w="439628">
                  <a:extLst>
                    <a:ext uri="{9D8B030D-6E8A-4147-A177-3AD203B41FA5}">
                      <a16:colId xmlns:a16="http://schemas.microsoft.com/office/drawing/2014/main" val="3219254626"/>
                    </a:ext>
                  </a:extLst>
                </a:gridCol>
                <a:gridCol w="512899">
                  <a:extLst>
                    <a:ext uri="{9D8B030D-6E8A-4147-A177-3AD203B41FA5}">
                      <a16:colId xmlns:a16="http://schemas.microsoft.com/office/drawing/2014/main" val="2918435322"/>
                    </a:ext>
                  </a:extLst>
                </a:gridCol>
                <a:gridCol w="732713">
                  <a:extLst>
                    <a:ext uri="{9D8B030D-6E8A-4147-A177-3AD203B41FA5}">
                      <a16:colId xmlns:a16="http://schemas.microsoft.com/office/drawing/2014/main" val="2422163269"/>
                    </a:ext>
                  </a:extLst>
                </a:gridCol>
                <a:gridCol w="492661">
                  <a:extLst>
                    <a:ext uri="{9D8B030D-6E8A-4147-A177-3AD203B41FA5}">
                      <a16:colId xmlns:a16="http://schemas.microsoft.com/office/drawing/2014/main" val="4276153863"/>
                    </a:ext>
                  </a:extLst>
                </a:gridCol>
              </a:tblGrid>
              <a:tr h="243840">
                <a:tc rowSpan="3">
                  <a:txBody>
                    <a:bodyPr/>
                    <a:lstStyle/>
                    <a:p>
                      <a:pPr algn="ctr">
                        <a:lnSpc>
                          <a:spcPct val="100000"/>
                        </a:lnSpc>
                        <a:spcAft>
                          <a:spcPts val="0"/>
                        </a:spcAft>
                      </a:pPr>
                      <a:r>
                        <a:rPr lang="es-EC" sz="1600" b="1" dirty="0">
                          <a:effectLst/>
                        </a:rPr>
                        <a:t>N° Muestra</a:t>
                      </a:r>
                      <a:endPar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gridSpan="2">
                  <a:txBody>
                    <a:bodyPr/>
                    <a:lstStyle/>
                    <a:p>
                      <a:pPr algn="ctr">
                        <a:lnSpc>
                          <a:spcPct val="100000"/>
                        </a:lnSpc>
                        <a:spcAft>
                          <a:spcPts val="0"/>
                        </a:spcAft>
                      </a:pPr>
                      <a:r>
                        <a:rPr lang="es-EC" sz="1600" b="1">
                          <a:effectLst/>
                        </a:rPr>
                        <a:t>PARÁMETROS FÍSICOS</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hMerge="1">
                  <a:txBody>
                    <a:bodyPr/>
                    <a:lstStyle/>
                    <a:p>
                      <a:endParaRPr lang="es-ES"/>
                    </a:p>
                  </a:txBody>
                  <a:tcPr/>
                </a:tc>
                <a:tc gridSpan="9">
                  <a:txBody>
                    <a:bodyPr/>
                    <a:lstStyle/>
                    <a:p>
                      <a:pPr algn="ctr">
                        <a:lnSpc>
                          <a:spcPct val="100000"/>
                        </a:lnSpc>
                        <a:spcAft>
                          <a:spcPts val="0"/>
                        </a:spcAft>
                      </a:pPr>
                      <a:r>
                        <a:rPr lang="es-EC" sz="1600" b="1" dirty="0">
                          <a:effectLst/>
                        </a:rPr>
                        <a:t>PARÁMETROS QUÍMICOS</a:t>
                      </a:r>
                      <a:endPar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778097004"/>
                  </a:ext>
                </a:extLst>
              </a:tr>
              <a:tr h="330493">
                <a:tc vMerge="1">
                  <a:txBody>
                    <a:bodyPr/>
                    <a:lstStyle/>
                    <a:p>
                      <a:endParaRPr lang="es-ES"/>
                    </a:p>
                  </a:txBody>
                  <a:tcPr/>
                </a:tc>
                <a:tc>
                  <a:txBody>
                    <a:bodyPr/>
                    <a:lstStyle/>
                    <a:p>
                      <a:pPr algn="ctr">
                        <a:lnSpc>
                          <a:spcPct val="100000"/>
                        </a:lnSpc>
                        <a:spcAft>
                          <a:spcPts val="0"/>
                        </a:spcAft>
                      </a:pPr>
                      <a:r>
                        <a:rPr lang="es-EC" sz="1600" b="1">
                          <a:effectLst/>
                        </a:rPr>
                        <a:t>%</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rowSpan="2">
                  <a:txBody>
                    <a:bodyPr/>
                    <a:lstStyle/>
                    <a:p>
                      <a:pPr algn="ctr">
                        <a:lnSpc>
                          <a:spcPct val="100000"/>
                        </a:lnSpc>
                        <a:spcAft>
                          <a:spcPts val="0"/>
                        </a:spcAft>
                      </a:pPr>
                      <a:r>
                        <a:rPr lang="es-EC" sz="1600" b="1" dirty="0">
                          <a:effectLst/>
                        </a:rPr>
                        <a:t>Color suelo-Carta de </a:t>
                      </a:r>
                      <a:r>
                        <a:rPr lang="es-EC" sz="1600" b="1" dirty="0" err="1">
                          <a:effectLst/>
                        </a:rPr>
                        <a:t>Munsell</a:t>
                      </a:r>
                      <a:endPar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b="1">
                          <a:effectLst/>
                        </a:rPr>
                        <a:t>7</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gridSpan="2">
                  <a:txBody>
                    <a:bodyPr/>
                    <a:lstStyle/>
                    <a:p>
                      <a:pPr algn="ctr">
                        <a:lnSpc>
                          <a:spcPct val="100000"/>
                        </a:lnSpc>
                        <a:spcAft>
                          <a:spcPts val="0"/>
                        </a:spcAft>
                      </a:pPr>
                      <a:r>
                        <a:rPr lang="es-EC" sz="1600" b="1">
                          <a:effectLst/>
                        </a:rPr>
                        <a:t>ppm</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hMerge="1">
                  <a:txBody>
                    <a:bodyPr/>
                    <a:lstStyle/>
                    <a:p>
                      <a:endParaRPr lang="es-ES"/>
                    </a:p>
                  </a:txBody>
                  <a:tcPr/>
                </a:tc>
                <a:tc gridSpan="3">
                  <a:txBody>
                    <a:bodyPr/>
                    <a:lstStyle/>
                    <a:p>
                      <a:pPr algn="ctr">
                        <a:lnSpc>
                          <a:spcPct val="100000"/>
                        </a:lnSpc>
                        <a:spcAft>
                          <a:spcPts val="0"/>
                        </a:spcAft>
                      </a:pPr>
                      <a:r>
                        <a:rPr lang="es-EC" sz="1600" b="1" baseline="30000">
                          <a:effectLst/>
                        </a:rPr>
                        <a:t>meq</a:t>
                      </a:r>
                      <a:r>
                        <a:rPr lang="es-EC" sz="1600" b="1">
                          <a:effectLst/>
                        </a:rPr>
                        <a:t>/</a:t>
                      </a:r>
                      <a:r>
                        <a:rPr lang="es-EC" sz="1600" b="1" baseline="-25000">
                          <a:effectLst/>
                        </a:rPr>
                        <a:t>100ml</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hMerge="1">
                  <a:txBody>
                    <a:bodyPr/>
                    <a:lstStyle/>
                    <a:p>
                      <a:endParaRPr lang="es-ES"/>
                    </a:p>
                  </a:txBody>
                  <a:tcPr/>
                </a:tc>
                <a:tc hMerge="1">
                  <a:txBody>
                    <a:bodyPr/>
                    <a:lstStyle/>
                    <a:p>
                      <a:endParaRPr lang="es-ES"/>
                    </a:p>
                  </a:txBody>
                  <a:tcPr/>
                </a:tc>
                <a:tc>
                  <a:txBody>
                    <a:bodyPr/>
                    <a:lstStyle/>
                    <a:p>
                      <a:pPr algn="ctr">
                        <a:lnSpc>
                          <a:spcPct val="100000"/>
                        </a:lnSpc>
                        <a:spcAft>
                          <a:spcPts val="0"/>
                        </a:spcAft>
                      </a:pPr>
                      <a:r>
                        <a:rPr lang="es-EC" sz="1600" b="1">
                          <a:effectLst/>
                        </a:rPr>
                        <a:t>%</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b="1" baseline="30000">
                          <a:effectLst/>
                        </a:rPr>
                        <a:t>meq</a:t>
                      </a:r>
                      <a:r>
                        <a:rPr lang="es-EC" sz="1600" b="1">
                          <a:effectLst/>
                        </a:rPr>
                        <a:t>/</a:t>
                      </a:r>
                      <a:r>
                        <a:rPr lang="es-EC" sz="1600" b="1" baseline="-25000">
                          <a:effectLst/>
                        </a:rPr>
                        <a:t>100g</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b="1" dirty="0">
                          <a:effectLst/>
                        </a:rPr>
                        <a:t>%</a:t>
                      </a:r>
                      <a:endPar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extLst>
                  <a:ext uri="{0D108BD9-81ED-4DB2-BD59-A6C34878D82A}">
                    <a16:rowId xmlns:a16="http://schemas.microsoft.com/office/drawing/2014/main" val="2771088851"/>
                  </a:ext>
                </a:extLst>
              </a:tr>
              <a:tr h="377962">
                <a:tc vMerge="1">
                  <a:txBody>
                    <a:bodyPr/>
                    <a:lstStyle/>
                    <a:p>
                      <a:endParaRPr lang="es-ES"/>
                    </a:p>
                  </a:txBody>
                  <a:tcPr/>
                </a:tc>
                <a:tc>
                  <a:txBody>
                    <a:bodyPr/>
                    <a:lstStyle/>
                    <a:p>
                      <a:pPr algn="ctr">
                        <a:lnSpc>
                          <a:spcPct val="100000"/>
                        </a:lnSpc>
                        <a:spcAft>
                          <a:spcPts val="0"/>
                        </a:spcAft>
                      </a:pPr>
                      <a:r>
                        <a:rPr lang="es-EC" sz="1600" b="1">
                          <a:effectLst/>
                        </a:rPr>
                        <a:t>Qm</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vMerge="1">
                  <a:txBody>
                    <a:bodyPr/>
                    <a:lstStyle/>
                    <a:p>
                      <a:endParaRPr lang="es-ES"/>
                    </a:p>
                  </a:txBody>
                  <a:tcPr/>
                </a:tc>
                <a:tc>
                  <a:txBody>
                    <a:bodyPr/>
                    <a:lstStyle/>
                    <a:p>
                      <a:pPr algn="ctr">
                        <a:lnSpc>
                          <a:spcPct val="100000"/>
                        </a:lnSpc>
                        <a:spcAft>
                          <a:spcPts val="0"/>
                        </a:spcAft>
                      </a:pPr>
                      <a:r>
                        <a:rPr lang="es-EC" sz="1600" b="1">
                          <a:effectLst/>
                        </a:rPr>
                        <a:t>pH</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b="1">
                          <a:effectLst/>
                        </a:rPr>
                        <a:t>N</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b="1">
                          <a:effectLst/>
                        </a:rPr>
                        <a:t>P</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b="1">
                          <a:effectLst/>
                        </a:rPr>
                        <a:t>K</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b="1" dirty="0">
                          <a:effectLst/>
                        </a:rPr>
                        <a:t>Ca</a:t>
                      </a:r>
                      <a:endPar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b="1">
                          <a:effectLst/>
                        </a:rPr>
                        <a:t>Mg</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b="1" baseline="30000">
                          <a:effectLst/>
                        </a:rPr>
                        <a:t>C</a:t>
                      </a:r>
                      <a:r>
                        <a:rPr lang="es-EC" sz="1600" b="1">
                          <a:effectLst/>
                        </a:rPr>
                        <a:t>/</a:t>
                      </a:r>
                      <a:r>
                        <a:rPr lang="es-EC" sz="1600" b="1" baseline="-25000">
                          <a:effectLst/>
                        </a:rPr>
                        <a:t>N</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b="1">
                          <a:effectLst/>
                        </a:rPr>
                        <a:t>CIC</a:t>
                      </a:r>
                      <a:endParaRPr lang="es-ES" sz="16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b="1" dirty="0">
                          <a:effectLst/>
                        </a:rPr>
                        <a:t>MO</a:t>
                      </a:r>
                      <a:endParaRPr lang="es-ES" sz="1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extLst>
                  <a:ext uri="{0D108BD9-81ED-4DB2-BD59-A6C34878D82A}">
                    <a16:rowId xmlns:a16="http://schemas.microsoft.com/office/drawing/2014/main" val="2967583691"/>
                  </a:ext>
                </a:extLst>
              </a:tr>
              <a:tr h="243840">
                <a:tc>
                  <a:txBody>
                    <a:bodyPr/>
                    <a:lstStyle/>
                    <a:p>
                      <a:pPr algn="ctr">
                        <a:lnSpc>
                          <a:spcPct val="100000"/>
                        </a:lnSpc>
                        <a:spcAft>
                          <a:spcPts val="0"/>
                        </a:spcAft>
                      </a:pPr>
                      <a:r>
                        <a:rPr lang="es-EC" sz="1600">
                          <a:effectLst/>
                        </a:rPr>
                        <a:t>1</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a:effectLst/>
                        </a:rPr>
                        <a:t>56,3</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l">
                        <a:lnSpc>
                          <a:spcPct val="100000"/>
                        </a:lnSpc>
                        <a:spcAft>
                          <a:spcPts val="0"/>
                        </a:spcAft>
                      </a:pPr>
                      <a:r>
                        <a:rPr lang="es-EC" sz="1600" baseline="30000">
                          <a:effectLst/>
                        </a:rPr>
                        <a:t>6</a:t>
                      </a:r>
                      <a:r>
                        <a:rPr lang="es-EC" sz="1600">
                          <a:effectLst/>
                        </a:rPr>
                        <a:t>/</a:t>
                      </a:r>
                      <a:r>
                        <a:rPr lang="es-EC" sz="1600" baseline="-25000">
                          <a:effectLst/>
                        </a:rPr>
                        <a:t>4</a:t>
                      </a:r>
                      <a:r>
                        <a:rPr lang="es-EC" sz="1600">
                          <a:effectLst/>
                        </a:rPr>
                        <a:t> (Marrón amarillento claro)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a:effectLst/>
                        </a:rPr>
                        <a:t>6,35</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rowSpan="8">
                  <a:txBody>
                    <a:bodyPr/>
                    <a:lstStyle/>
                    <a:p>
                      <a:pPr algn="ctr">
                        <a:lnSpc>
                          <a:spcPct val="100000"/>
                        </a:lnSpc>
                        <a:spcAft>
                          <a:spcPts val="0"/>
                        </a:spcAft>
                      </a:pPr>
                      <a:r>
                        <a:rPr lang="es-EC" sz="1600">
                          <a:effectLst/>
                        </a:rPr>
                        <a:t>234</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rowSpan="8">
                  <a:txBody>
                    <a:bodyPr/>
                    <a:lstStyle/>
                    <a:p>
                      <a:pPr algn="ctr">
                        <a:lnSpc>
                          <a:spcPct val="100000"/>
                        </a:lnSpc>
                        <a:spcAft>
                          <a:spcPts val="0"/>
                        </a:spcAft>
                      </a:pPr>
                      <a:r>
                        <a:rPr lang="es-EC" sz="1600">
                          <a:effectLst/>
                        </a:rPr>
                        <a:t>33</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rowSpan="8">
                  <a:txBody>
                    <a:bodyPr/>
                    <a:lstStyle/>
                    <a:p>
                      <a:pPr algn="ctr">
                        <a:lnSpc>
                          <a:spcPct val="100000"/>
                        </a:lnSpc>
                        <a:spcAft>
                          <a:spcPts val="0"/>
                        </a:spcAft>
                      </a:pPr>
                      <a:r>
                        <a:rPr lang="es-EC" sz="1600">
                          <a:effectLst/>
                        </a:rPr>
                        <a:t>0,8</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rowSpan="8">
                  <a:txBody>
                    <a:bodyPr/>
                    <a:lstStyle/>
                    <a:p>
                      <a:pPr algn="ctr">
                        <a:lnSpc>
                          <a:spcPct val="100000"/>
                        </a:lnSpc>
                        <a:spcAft>
                          <a:spcPts val="0"/>
                        </a:spcAft>
                      </a:pPr>
                      <a:r>
                        <a:rPr lang="es-EC" sz="1600" dirty="0">
                          <a:effectLst/>
                        </a:rPr>
                        <a:t>11,1</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rowSpan="8">
                  <a:txBody>
                    <a:bodyPr/>
                    <a:lstStyle/>
                    <a:p>
                      <a:pPr algn="ctr">
                        <a:lnSpc>
                          <a:spcPct val="100000"/>
                        </a:lnSpc>
                        <a:spcAft>
                          <a:spcPts val="0"/>
                        </a:spcAft>
                      </a:pPr>
                      <a:r>
                        <a:rPr lang="es-EC" sz="1600">
                          <a:effectLst/>
                        </a:rPr>
                        <a:t>1,5</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rowSpan="8">
                  <a:txBody>
                    <a:bodyPr/>
                    <a:lstStyle/>
                    <a:p>
                      <a:pPr algn="ctr">
                        <a:lnSpc>
                          <a:spcPct val="100000"/>
                        </a:lnSpc>
                        <a:spcAft>
                          <a:spcPts val="0"/>
                        </a:spcAft>
                      </a:pPr>
                      <a:r>
                        <a:rPr lang="es-EC" sz="1600">
                          <a:effectLst/>
                        </a:rPr>
                        <a:t>15,4</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rowSpan="8">
                  <a:txBody>
                    <a:bodyPr/>
                    <a:lstStyle/>
                    <a:p>
                      <a:pPr algn="ctr">
                        <a:lnSpc>
                          <a:spcPct val="100000"/>
                        </a:lnSpc>
                        <a:spcAft>
                          <a:spcPts val="0"/>
                        </a:spcAft>
                      </a:pPr>
                      <a:r>
                        <a:rPr lang="es-EC" sz="1600">
                          <a:effectLst/>
                        </a:rPr>
                        <a:t>17,1</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rowSpan="8">
                  <a:txBody>
                    <a:bodyPr/>
                    <a:lstStyle/>
                    <a:p>
                      <a:pPr algn="ctr">
                        <a:lnSpc>
                          <a:spcPct val="100000"/>
                        </a:lnSpc>
                        <a:spcAft>
                          <a:spcPts val="0"/>
                        </a:spcAft>
                      </a:pPr>
                      <a:r>
                        <a:rPr lang="es-EC" sz="1600" dirty="0">
                          <a:effectLst/>
                        </a:rPr>
                        <a:t>14,9</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extLst>
                  <a:ext uri="{0D108BD9-81ED-4DB2-BD59-A6C34878D82A}">
                    <a16:rowId xmlns:a16="http://schemas.microsoft.com/office/drawing/2014/main" val="4117982301"/>
                  </a:ext>
                </a:extLst>
              </a:tr>
              <a:tr h="243840">
                <a:tc>
                  <a:txBody>
                    <a:bodyPr/>
                    <a:lstStyle/>
                    <a:p>
                      <a:pPr algn="ctr">
                        <a:lnSpc>
                          <a:spcPct val="100000"/>
                        </a:lnSpc>
                        <a:spcAft>
                          <a:spcPts val="0"/>
                        </a:spcAft>
                      </a:pPr>
                      <a:r>
                        <a:rPr lang="es-EC" sz="1600">
                          <a:effectLst/>
                        </a:rPr>
                        <a:t>2</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a:effectLst/>
                        </a:rPr>
                        <a:t>42,8</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l">
                        <a:lnSpc>
                          <a:spcPct val="100000"/>
                        </a:lnSpc>
                        <a:spcAft>
                          <a:spcPts val="0"/>
                        </a:spcAft>
                      </a:pPr>
                      <a:r>
                        <a:rPr lang="es-EC" sz="1600" baseline="30000">
                          <a:effectLst/>
                        </a:rPr>
                        <a:t>5</a:t>
                      </a:r>
                      <a:r>
                        <a:rPr lang="es-EC" sz="1600">
                          <a:effectLst/>
                        </a:rPr>
                        <a:t>/</a:t>
                      </a:r>
                      <a:r>
                        <a:rPr lang="es-EC" sz="1600" baseline="-25000">
                          <a:effectLst/>
                        </a:rPr>
                        <a:t>4 </a:t>
                      </a:r>
                      <a:r>
                        <a:rPr lang="es-EC" sz="1600">
                          <a:effectLst/>
                        </a:rPr>
                        <a:t>(Marrón amarillento)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a:effectLst/>
                        </a:rPr>
                        <a:t>6,2</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3627448087"/>
                  </a:ext>
                </a:extLst>
              </a:tr>
              <a:tr h="243840">
                <a:tc>
                  <a:txBody>
                    <a:bodyPr/>
                    <a:lstStyle/>
                    <a:p>
                      <a:pPr algn="ctr">
                        <a:lnSpc>
                          <a:spcPct val="100000"/>
                        </a:lnSpc>
                        <a:spcAft>
                          <a:spcPts val="0"/>
                        </a:spcAft>
                      </a:pPr>
                      <a:r>
                        <a:rPr lang="es-EC" sz="1600">
                          <a:effectLst/>
                        </a:rPr>
                        <a:t>3</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a:effectLst/>
                        </a:rPr>
                        <a:t>60,0</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l">
                        <a:lnSpc>
                          <a:spcPct val="100000"/>
                        </a:lnSpc>
                        <a:spcAft>
                          <a:spcPts val="0"/>
                        </a:spcAft>
                      </a:pPr>
                      <a:r>
                        <a:rPr lang="es-EC" sz="1600" baseline="30000">
                          <a:effectLst/>
                        </a:rPr>
                        <a:t>7</a:t>
                      </a:r>
                      <a:r>
                        <a:rPr lang="es-EC" sz="1600">
                          <a:effectLst/>
                        </a:rPr>
                        <a:t>/</a:t>
                      </a:r>
                      <a:r>
                        <a:rPr lang="es-EC" sz="1600" baseline="-25000">
                          <a:effectLst/>
                        </a:rPr>
                        <a:t>4 </a:t>
                      </a:r>
                      <a:r>
                        <a:rPr lang="es-EC" sz="1600">
                          <a:effectLst/>
                        </a:rPr>
                        <a:t>(Marrón muy pálido)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a:effectLst/>
                        </a:rPr>
                        <a:t>6,33</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3705383179"/>
                  </a:ext>
                </a:extLst>
              </a:tr>
              <a:tr h="243840">
                <a:tc>
                  <a:txBody>
                    <a:bodyPr/>
                    <a:lstStyle/>
                    <a:p>
                      <a:pPr algn="ctr">
                        <a:lnSpc>
                          <a:spcPct val="100000"/>
                        </a:lnSpc>
                        <a:spcAft>
                          <a:spcPts val="0"/>
                        </a:spcAft>
                      </a:pPr>
                      <a:r>
                        <a:rPr lang="es-EC" sz="1600">
                          <a:effectLst/>
                        </a:rPr>
                        <a:t>4</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a:effectLst/>
                        </a:rPr>
                        <a:t>58,1</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l">
                        <a:lnSpc>
                          <a:spcPct val="100000"/>
                        </a:lnSpc>
                        <a:spcAft>
                          <a:spcPts val="0"/>
                        </a:spcAft>
                      </a:pPr>
                      <a:r>
                        <a:rPr lang="es-EC" sz="1600" baseline="30000">
                          <a:effectLst/>
                        </a:rPr>
                        <a:t>6</a:t>
                      </a:r>
                      <a:r>
                        <a:rPr lang="es-EC" sz="1600">
                          <a:effectLst/>
                        </a:rPr>
                        <a:t>/</a:t>
                      </a:r>
                      <a:r>
                        <a:rPr lang="es-EC" sz="1600" baseline="-25000">
                          <a:effectLst/>
                        </a:rPr>
                        <a:t>4</a:t>
                      </a:r>
                      <a:r>
                        <a:rPr lang="es-EC" sz="1600">
                          <a:effectLst/>
                        </a:rPr>
                        <a:t> (Marrón amarillento claro)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a:effectLst/>
                        </a:rPr>
                        <a:t>6,28</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2266675823"/>
                  </a:ext>
                </a:extLst>
              </a:tr>
              <a:tr h="243840">
                <a:tc>
                  <a:txBody>
                    <a:bodyPr/>
                    <a:lstStyle/>
                    <a:p>
                      <a:pPr algn="ctr">
                        <a:lnSpc>
                          <a:spcPct val="100000"/>
                        </a:lnSpc>
                        <a:spcAft>
                          <a:spcPts val="0"/>
                        </a:spcAft>
                      </a:pPr>
                      <a:r>
                        <a:rPr lang="es-EC" sz="1600">
                          <a:effectLst/>
                        </a:rPr>
                        <a:t>5</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a:effectLst/>
                        </a:rPr>
                        <a:t>42,5</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l">
                        <a:lnSpc>
                          <a:spcPct val="100000"/>
                        </a:lnSpc>
                        <a:spcAft>
                          <a:spcPts val="0"/>
                        </a:spcAft>
                      </a:pPr>
                      <a:r>
                        <a:rPr lang="es-EC" sz="1600" baseline="30000" dirty="0">
                          <a:effectLst/>
                        </a:rPr>
                        <a:t>6</a:t>
                      </a:r>
                      <a:r>
                        <a:rPr lang="es-EC" sz="1600" dirty="0">
                          <a:effectLst/>
                        </a:rPr>
                        <a:t>/</a:t>
                      </a:r>
                      <a:r>
                        <a:rPr lang="es-EC" sz="1600" baseline="-25000" dirty="0">
                          <a:effectLst/>
                        </a:rPr>
                        <a:t>4</a:t>
                      </a:r>
                      <a:r>
                        <a:rPr lang="es-EC" sz="1600" dirty="0">
                          <a:effectLst/>
                        </a:rPr>
                        <a:t> (Marrón amarillento claro)</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a:effectLst/>
                        </a:rPr>
                        <a:t>6,4</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689173354"/>
                  </a:ext>
                </a:extLst>
              </a:tr>
              <a:tr h="243840">
                <a:tc>
                  <a:txBody>
                    <a:bodyPr/>
                    <a:lstStyle/>
                    <a:p>
                      <a:pPr algn="ctr">
                        <a:lnSpc>
                          <a:spcPct val="100000"/>
                        </a:lnSpc>
                        <a:spcAft>
                          <a:spcPts val="0"/>
                        </a:spcAft>
                      </a:pPr>
                      <a:r>
                        <a:rPr lang="es-EC" sz="1600">
                          <a:effectLst/>
                        </a:rPr>
                        <a:t>6</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a:effectLst/>
                        </a:rPr>
                        <a:t>49,9</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l">
                        <a:lnSpc>
                          <a:spcPct val="100000"/>
                        </a:lnSpc>
                        <a:spcAft>
                          <a:spcPts val="0"/>
                        </a:spcAft>
                      </a:pPr>
                      <a:r>
                        <a:rPr lang="es-EC" sz="1600" baseline="30000">
                          <a:effectLst/>
                        </a:rPr>
                        <a:t>6</a:t>
                      </a:r>
                      <a:r>
                        <a:rPr lang="es-EC" sz="1600">
                          <a:effectLst/>
                        </a:rPr>
                        <a:t>/</a:t>
                      </a:r>
                      <a:r>
                        <a:rPr lang="es-EC" sz="1600" baseline="-25000">
                          <a:effectLst/>
                        </a:rPr>
                        <a:t>4</a:t>
                      </a:r>
                      <a:r>
                        <a:rPr lang="es-EC" sz="1600">
                          <a:effectLst/>
                        </a:rPr>
                        <a:t> (Marrón amarillento claro)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a:effectLst/>
                        </a:rPr>
                        <a:t>6,93</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160511483"/>
                  </a:ext>
                </a:extLst>
              </a:tr>
              <a:tr h="243840">
                <a:tc>
                  <a:txBody>
                    <a:bodyPr/>
                    <a:lstStyle/>
                    <a:p>
                      <a:pPr algn="ctr">
                        <a:lnSpc>
                          <a:spcPct val="100000"/>
                        </a:lnSpc>
                        <a:spcAft>
                          <a:spcPts val="0"/>
                        </a:spcAft>
                      </a:pPr>
                      <a:r>
                        <a:rPr lang="es-EC" sz="1600">
                          <a:effectLst/>
                        </a:rPr>
                        <a:t>7</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a:effectLst/>
                        </a:rPr>
                        <a:t>48,4</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l">
                        <a:lnSpc>
                          <a:spcPct val="100000"/>
                        </a:lnSpc>
                        <a:spcAft>
                          <a:spcPts val="0"/>
                        </a:spcAft>
                      </a:pPr>
                      <a:r>
                        <a:rPr lang="es-EC" sz="1600" baseline="30000">
                          <a:effectLst/>
                        </a:rPr>
                        <a:t>7</a:t>
                      </a:r>
                      <a:r>
                        <a:rPr lang="es-EC" sz="1600">
                          <a:effectLst/>
                        </a:rPr>
                        <a:t>/</a:t>
                      </a:r>
                      <a:r>
                        <a:rPr lang="es-EC" sz="1600" baseline="-25000">
                          <a:effectLst/>
                        </a:rPr>
                        <a:t>4</a:t>
                      </a:r>
                      <a:r>
                        <a:rPr lang="es-EC" sz="1600">
                          <a:effectLst/>
                        </a:rPr>
                        <a:t> (Marrón muy pálido)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a:effectLst/>
                        </a:rPr>
                        <a:t>6,88</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3650924640"/>
                  </a:ext>
                </a:extLst>
              </a:tr>
              <a:tr h="243840">
                <a:tc>
                  <a:txBody>
                    <a:bodyPr/>
                    <a:lstStyle/>
                    <a:p>
                      <a:pPr algn="ctr">
                        <a:lnSpc>
                          <a:spcPct val="100000"/>
                        </a:lnSpc>
                        <a:spcAft>
                          <a:spcPts val="0"/>
                        </a:spcAft>
                      </a:pPr>
                      <a:r>
                        <a:rPr lang="es-EC" sz="1600">
                          <a:effectLst/>
                        </a:rPr>
                        <a:t>8</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a:effectLst/>
                        </a:rPr>
                        <a:t>60,6</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l">
                        <a:lnSpc>
                          <a:spcPct val="100000"/>
                        </a:lnSpc>
                        <a:spcAft>
                          <a:spcPts val="0"/>
                        </a:spcAft>
                      </a:pPr>
                      <a:r>
                        <a:rPr lang="es-EC" sz="1600" baseline="30000">
                          <a:effectLst/>
                        </a:rPr>
                        <a:t>3</a:t>
                      </a:r>
                      <a:r>
                        <a:rPr lang="es-EC" sz="1600">
                          <a:effectLst/>
                        </a:rPr>
                        <a:t>/</a:t>
                      </a:r>
                      <a:r>
                        <a:rPr lang="es-EC" sz="1600" baseline="-25000">
                          <a:effectLst/>
                        </a:rPr>
                        <a:t>3</a:t>
                      </a:r>
                      <a:r>
                        <a:rPr lang="es-EC" sz="1600">
                          <a:effectLst/>
                        </a:rPr>
                        <a:t> (Marrón oscuro)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algn="ctr">
                        <a:lnSpc>
                          <a:spcPct val="100000"/>
                        </a:lnSpc>
                        <a:spcAft>
                          <a:spcPts val="0"/>
                        </a:spcAft>
                      </a:pPr>
                      <a:r>
                        <a:rPr lang="es-EC" sz="1600">
                          <a:effectLst/>
                        </a:rPr>
                        <a:t>6,77</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2346489495"/>
                  </a:ext>
                </a:extLst>
              </a:tr>
              <a:tr h="1009309">
                <a:tc>
                  <a:txBody>
                    <a:bodyPr/>
                    <a:lstStyle/>
                    <a:p>
                      <a:pPr algn="ctr">
                        <a:lnSpc>
                          <a:spcPct val="100000"/>
                        </a:lnSpc>
                        <a:spcAft>
                          <a:spcPts val="0"/>
                        </a:spcAft>
                      </a:pPr>
                      <a:r>
                        <a:rPr lang="es-EC" sz="1600">
                          <a:effectLst/>
                        </a:rPr>
                        <a:t>Interpretación </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anchor="ctr"/>
                </a:tc>
                <a:tc>
                  <a:txBody>
                    <a:bodyPr/>
                    <a:lstStyle/>
                    <a:p>
                      <a:pPr marL="71755" marR="71755" algn="ctr">
                        <a:lnSpc>
                          <a:spcPct val="100000"/>
                        </a:lnSpc>
                        <a:spcAft>
                          <a:spcPts val="0"/>
                        </a:spcAft>
                      </a:pPr>
                      <a:r>
                        <a:rPr lang="es-EC" sz="1600">
                          <a:effectLst/>
                        </a:rPr>
                        <a:t>Húmedo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vert="vert270" anchor="ctr"/>
                </a:tc>
                <a:tc>
                  <a:txBody>
                    <a:bodyPr/>
                    <a:lstStyle/>
                    <a:p>
                      <a:pPr marL="71755" marR="71755" algn="ctr">
                        <a:lnSpc>
                          <a:spcPct val="100000"/>
                        </a:lnSpc>
                        <a:spcAft>
                          <a:spcPts val="0"/>
                        </a:spcAft>
                      </a:pPr>
                      <a:r>
                        <a:rPr lang="es-EC" sz="1600" dirty="0">
                          <a:effectLst/>
                        </a:rPr>
                        <a:t> </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vert="vert270" anchor="ctr"/>
                </a:tc>
                <a:tc>
                  <a:txBody>
                    <a:bodyPr/>
                    <a:lstStyle/>
                    <a:p>
                      <a:pPr marL="71755" marR="71755" algn="ctr">
                        <a:lnSpc>
                          <a:spcPct val="100000"/>
                        </a:lnSpc>
                        <a:spcAft>
                          <a:spcPts val="0"/>
                        </a:spcAft>
                      </a:pPr>
                      <a:r>
                        <a:rPr lang="es-EC" sz="1600" dirty="0">
                          <a:effectLst/>
                        </a:rPr>
                        <a:t>L. Ac.</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vert="vert270" anchor="ctr"/>
                </a:tc>
                <a:tc>
                  <a:txBody>
                    <a:bodyPr/>
                    <a:lstStyle/>
                    <a:p>
                      <a:pPr marL="71755" marR="71755" algn="ctr">
                        <a:lnSpc>
                          <a:spcPct val="100000"/>
                        </a:lnSpc>
                        <a:spcAft>
                          <a:spcPts val="0"/>
                        </a:spcAft>
                      </a:pPr>
                      <a:r>
                        <a:rPr lang="es-EC" sz="1600">
                          <a:effectLst/>
                        </a:rPr>
                        <a:t>Alto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vert="vert270" anchor="ctr"/>
                </a:tc>
                <a:tc>
                  <a:txBody>
                    <a:bodyPr/>
                    <a:lstStyle/>
                    <a:p>
                      <a:pPr marL="71755" marR="71755" algn="ctr">
                        <a:lnSpc>
                          <a:spcPct val="100000"/>
                        </a:lnSpc>
                        <a:spcAft>
                          <a:spcPts val="0"/>
                        </a:spcAft>
                      </a:pPr>
                      <a:r>
                        <a:rPr lang="es-EC" sz="1600">
                          <a:effectLst/>
                        </a:rPr>
                        <a:t>Alto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vert="vert270" anchor="ctr"/>
                </a:tc>
                <a:tc>
                  <a:txBody>
                    <a:bodyPr/>
                    <a:lstStyle/>
                    <a:p>
                      <a:pPr marL="71755" marR="71755" algn="ctr">
                        <a:lnSpc>
                          <a:spcPct val="100000"/>
                        </a:lnSpc>
                        <a:spcAft>
                          <a:spcPts val="0"/>
                        </a:spcAft>
                      </a:pPr>
                      <a:r>
                        <a:rPr lang="es-EC" sz="1600">
                          <a:effectLst/>
                        </a:rPr>
                        <a:t>Alto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vert="vert270" anchor="ctr"/>
                </a:tc>
                <a:tc>
                  <a:txBody>
                    <a:bodyPr/>
                    <a:lstStyle/>
                    <a:p>
                      <a:pPr marL="71755" marR="71755" algn="ctr">
                        <a:lnSpc>
                          <a:spcPct val="100000"/>
                        </a:lnSpc>
                        <a:spcAft>
                          <a:spcPts val="0"/>
                        </a:spcAft>
                      </a:pPr>
                      <a:r>
                        <a:rPr lang="es-EC" sz="1600">
                          <a:effectLst/>
                        </a:rPr>
                        <a:t>Alto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vert="vert270" anchor="ctr"/>
                </a:tc>
                <a:tc>
                  <a:txBody>
                    <a:bodyPr/>
                    <a:lstStyle/>
                    <a:p>
                      <a:pPr marL="71755" marR="71755" algn="ctr">
                        <a:lnSpc>
                          <a:spcPct val="100000"/>
                        </a:lnSpc>
                        <a:spcAft>
                          <a:spcPts val="0"/>
                        </a:spcAft>
                      </a:pPr>
                      <a:r>
                        <a:rPr lang="es-EC" sz="1600">
                          <a:effectLst/>
                        </a:rPr>
                        <a:t>Medio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vert="vert270" anchor="ctr"/>
                </a:tc>
                <a:tc>
                  <a:txBody>
                    <a:bodyPr/>
                    <a:lstStyle/>
                    <a:p>
                      <a:pPr marL="71755" marR="71755" algn="ctr">
                        <a:lnSpc>
                          <a:spcPct val="100000"/>
                        </a:lnSpc>
                        <a:spcAft>
                          <a:spcPts val="0"/>
                        </a:spcAft>
                      </a:pPr>
                      <a:r>
                        <a:rPr lang="es-EC" sz="1600">
                          <a:effectLst/>
                        </a:rPr>
                        <a:t>Medio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vert="vert270" anchor="ctr"/>
                </a:tc>
                <a:tc>
                  <a:txBody>
                    <a:bodyPr/>
                    <a:lstStyle/>
                    <a:p>
                      <a:pPr marL="71755" marR="71755" algn="ctr">
                        <a:lnSpc>
                          <a:spcPct val="100000"/>
                        </a:lnSpc>
                        <a:spcAft>
                          <a:spcPts val="0"/>
                        </a:spcAft>
                      </a:pPr>
                      <a:r>
                        <a:rPr lang="es-EC" sz="1600">
                          <a:effectLst/>
                        </a:rPr>
                        <a:t>Medio</a:t>
                      </a:r>
                      <a:endParaRPr lang="es-E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vert="vert270" anchor="ctr"/>
                </a:tc>
                <a:tc>
                  <a:txBody>
                    <a:bodyPr/>
                    <a:lstStyle/>
                    <a:p>
                      <a:pPr marL="71755" marR="71755" algn="ctr">
                        <a:lnSpc>
                          <a:spcPct val="100000"/>
                        </a:lnSpc>
                        <a:spcAft>
                          <a:spcPts val="0"/>
                        </a:spcAft>
                      </a:pPr>
                      <a:r>
                        <a:rPr lang="es-EC" sz="1600" dirty="0">
                          <a:effectLst/>
                        </a:rPr>
                        <a:t>Alto</a:t>
                      </a:r>
                      <a:endParaRPr lang="es-E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83" marR="39983" marT="0" marB="0" vert="vert270" anchor="ctr"/>
                </a:tc>
                <a:extLst>
                  <a:ext uri="{0D108BD9-81ED-4DB2-BD59-A6C34878D82A}">
                    <a16:rowId xmlns:a16="http://schemas.microsoft.com/office/drawing/2014/main" val="3040608093"/>
                  </a:ext>
                </a:extLst>
              </a:tr>
            </a:tbl>
          </a:graphicData>
        </a:graphic>
      </p:graphicFrame>
    </p:spTree>
    <p:extLst>
      <p:ext uri="{BB962C8B-B14F-4D97-AF65-F5344CB8AC3E}">
        <p14:creationId xmlns:p14="http://schemas.microsoft.com/office/powerpoint/2010/main" val="2820458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55440" y="260648"/>
            <a:ext cx="9402763" cy="400110"/>
          </a:xfrm>
          <a:prstGeom prst="rect">
            <a:avLst/>
          </a:prstGeom>
          <a:noFill/>
        </p:spPr>
        <p:txBody>
          <a:bodyPr wrap="square" rtlCol="0">
            <a:spAutoFit/>
          </a:bodyPr>
          <a:lstStyle/>
          <a:p>
            <a:r>
              <a:rPr lang="es-ES" sz="2000" b="1" dirty="0">
                <a:solidFill>
                  <a:srgbClr val="FF0000"/>
                </a:solidFill>
              </a:rPr>
              <a:t>Componente vegetal en las chacras familiares Males Tacan, Pozo Ruano y Ruano Castro.</a:t>
            </a:r>
          </a:p>
        </p:txBody>
      </p:sp>
      <p:graphicFrame>
        <p:nvGraphicFramePr>
          <p:cNvPr id="4" name="Gráfico 3"/>
          <p:cNvGraphicFramePr>
            <a:graphicFrameLocks/>
          </p:cNvGraphicFramePr>
          <p:nvPr>
            <p:extLst>
              <p:ext uri="{D42A27DB-BD31-4B8C-83A1-F6EECF244321}">
                <p14:modId xmlns:p14="http://schemas.microsoft.com/office/powerpoint/2010/main" val="3440082489"/>
              </p:ext>
            </p:extLst>
          </p:nvPr>
        </p:nvGraphicFramePr>
        <p:xfrm>
          <a:off x="623392" y="908719"/>
          <a:ext cx="10729192" cy="52565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07893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413702" y="332656"/>
            <a:ext cx="5274586" cy="400110"/>
          </a:xfrm>
          <a:prstGeom prst="rect">
            <a:avLst/>
          </a:prstGeom>
          <a:noFill/>
        </p:spPr>
        <p:txBody>
          <a:bodyPr wrap="square" rtlCol="0">
            <a:spAutoFit/>
          </a:bodyPr>
          <a:lstStyle/>
          <a:p>
            <a:r>
              <a:rPr lang="es-ES" sz="2000" b="1" dirty="0">
                <a:solidFill>
                  <a:srgbClr val="FF0000"/>
                </a:solidFill>
              </a:rPr>
              <a:t>Diagrama Homeotermo de la comunidad </a:t>
            </a:r>
            <a:r>
              <a:rPr lang="es-ES" sz="2000" b="1" dirty="0" err="1">
                <a:solidFill>
                  <a:srgbClr val="FF0000"/>
                </a:solidFill>
              </a:rPr>
              <a:t>Tufiño</a:t>
            </a:r>
            <a:endParaRPr lang="es-ES" sz="2000" b="1" dirty="0">
              <a:solidFill>
                <a:srgbClr val="FF0000"/>
              </a:solidFill>
            </a:endParaRPr>
          </a:p>
        </p:txBody>
      </p:sp>
      <p:pic>
        <p:nvPicPr>
          <p:cNvPr id="7170" name="Gráfico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8467" y="836712"/>
            <a:ext cx="9505056" cy="563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898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9409" y="980494"/>
            <a:ext cx="10592222" cy="369332"/>
          </a:xfrm>
          <a:prstGeom prst="rect">
            <a:avLst/>
          </a:prstGeom>
          <a:noFill/>
        </p:spPr>
        <p:txBody>
          <a:bodyPr wrap="square" rtlCol="0">
            <a:spAutoFit/>
          </a:bodyPr>
          <a:lstStyle/>
          <a:p>
            <a:r>
              <a:rPr lang="x-none" b="1" dirty="0">
                <a:solidFill>
                  <a:srgbClr val="FF0000"/>
                </a:solidFill>
              </a:rPr>
              <a:t>L</a:t>
            </a:r>
            <a:r>
              <a:rPr lang="es-EC" b="1" dirty="0">
                <a:solidFill>
                  <a:srgbClr val="FF0000"/>
                </a:solidFill>
              </a:rPr>
              <a:t>os subsistemas, componentes y relación</a:t>
            </a:r>
            <a:r>
              <a:rPr lang="x-none" b="1" dirty="0">
                <a:solidFill>
                  <a:srgbClr val="FF0000"/>
                </a:solidFill>
              </a:rPr>
              <a:t> de las chacras familiares de la comunidad de Chilma Bajo</a:t>
            </a:r>
            <a:r>
              <a:rPr lang="es-EC" b="1" dirty="0">
                <a:solidFill>
                  <a:srgbClr val="FF0000"/>
                </a:solidFill>
              </a:rPr>
              <a:t> </a:t>
            </a:r>
            <a:endParaRPr lang="es-ES" b="1" dirty="0">
              <a:solidFill>
                <a:srgbClr val="FF0000"/>
              </a:solidFill>
            </a:endParaRPr>
          </a:p>
        </p:txBody>
      </p:sp>
      <p:grpSp>
        <p:nvGrpSpPr>
          <p:cNvPr id="40" name="Grupo 39"/>
          <p:cNvGrpSpPr/>
          <p:nvPr/>
        </p:nvGrpSpPr>
        <p:grpSpPr>
          <a:xfrm>
            <a:off x="4624927" y="1812821"/>
            <a:ext cx="3096344" cy="1224136"/>
            <a:chOff x="911424" y="2204864"/>
            <a:chExt cx="3096344" cy="1224136"/>
          </a:xfrm>
        </p:grpSpPr>
        <p:sp>
          <p:nvSpPr>
            <p:cNvPr id="18" name="CuadroTexto 17"/>
            <p:cNvSpPr txBox="1"/>
            <p:nvPr/>
          </p:nvSpPr>
          <p:spPr>
            <a:xfrm>
              <a:off x="911424" y="2204864"/>
              <a:ext cx="3096344" cy="1224136"/>
            </a:xfrm>
            <a:prstGeom prst="rect">
              <a:avLst/>
            </a:prstGeom>
            <a:noFill/>
            <a:ln>
              <a:solidFill>
                <a:schemeClr val="tx1"/>
              </a:solidFill>
            </a:ln>
          </p:spPr>
          <p:txBody>
            <a:bodyPr wrap="square" rtlCol="0">
              <a:spAutoFit/>
            </a:bodyPr>
            <a:lstStyle/>
            <a:p>
              <a:endParaRPr lang="es-ES" dirty="0"/>
            </a:p>
          </p:txBody>
        </p:sp>
        <p:sp>
          <p:nvSpPr>
            <p:cNvPr id="20" name="CuadroTexto 19"/>
            <p:cNvSpPr txBox="1"/>
            <p:nvPr/>
          </p:nvSpPr>
          <p:spPr>
            <a:xfrm>
              <a:off x="1235460" y="2373244"/>
              <a:ext cx="2448272" cy="369332"/>
            </a:xfrm>
            <a:prstGeom prst="rect">
              <a:avLst/>
            </a:prstGeom>
            <a:noFill/>
            <a:ln>
              <a:solidFill>
                <a:schemeClr val="tx1"/>
              </a:solidFill>
            </a:ln>
          </p:spPr>
          <p:txBody>
            <a:bodyPr wrap="square" rtlCol="0">
              <a:spAutoFit/>
            </a:bodyPr>
            <a:lstStyle/>
            <a:p>
              <a:pPr algn="ctr"/>
              <a:r>
                <a:rPr lang="es-ES" dirty="0"/>
                <a:t>SUBSISTEMA FAMILIAR:</a:t>
              </a:r>
            </a:p>
          </p:txBody>
        </p:sp>
        <p:sp>
          <p:nvSpPr>
            <p:cNvPr id="21" name="CuadroTexto 20"/>
            <p:cNvSpPr txBox="1"/>
            <p:nvPr/>
          </p:nvSpPr>
          <p:spPr>
            <a:xfrm>
              <a:off x="1055440" y="2882810"/>
              <a:ext cx="2808312" cy="369332"/>
            </a:xfrm>
            <a:prstGeom prst="rect">
              <a:avLst/>
            </a:prstGeom>
            <a:noFill/>
            <a:ln>
              <a:solidFill>
                <a:schemeClr val="tx1"/>
              </a:solidFill>
            </a:ln>
          </p:spPr>
          <p:txBody>
            <a:bodyPr wrap="square" rtlCol="0">
              <a:spAutoFit/>
            </a:bodyPr>
            <a:lstStyle/>
            <a:p>
              <a:pPr algn="ctr"/>
              <a:r>
                <a:rPr lang="es-ES" dirty="0"/>
                <a:t>Padre, madre, nuera e hijos.</a:t>
              </a:r>
            </a:p>
          </p:txBody>
        </p:sp>
      </p:grpSp>
      <p:grpSp>
        <p:nvGrpSpPr>
          <p:cNvPr id="42" name="Grupo 41"/>
          <p:cNvGrpSpPr/>
          <p:nvPr/>
        </p:nvGrpSpPr>
        <p:grpSpPr>
          <a:xfrm>
            <a:off x="1384567" y="3587723"/>
            <a:ext cx="9577064" cy="2893175"/>
            <a:chOff x="1265599" y="3704177"/>
            <a:chExt cx="9577064" cy="2893175"/>
          </a:xfrm>
        </p:grpSpPr>
        <p:sp>
          <p:nvSpPr>
            <p:cNvPr id="26" name="CuadroTexto 25"/>
            <p:cNvSpPr txBox="1"/>
            <p:nvPr/>
          </p:nvSpPr>
          <p:spPr>
            <a:xfrm>
              <a:off x="1265599" y="3704177"/>
              <a:ext cx="9577064" cy="2893175"/>
            </a:xfrm>
            <a:prstGeom prst="rect">
              <a:avLst/>
            </a:prstGeom>
            <a:noFill/>
            <a:ln>
              <a:solidFill>
                <a:schemeClr val="tx1"/>
              </a:solidFill>
            </a:ln>
          </p:spPr>
          <p:txBody>
            <a:bodyPr wrap="square" rtlCol="0">
              <a:spAutoFit/>
            </a:bodyPr>
            <a:lstStyle/>
            <a:p>
              <a:endParaRPr lang="es-ES" dirty="0"/>
            </a:p>
          </p:txBody>
        </p:sp>
        <p:sp>
          <p:nvSpPr>
            <p:cNvPr id="30" name="CuadroTexto 29"/>
            <p:cNvSpPr txBox="1"/>
            <p:nvPr/>
          </p:nvSpPr>
          <p:spPr>
            <a:xfrm>
              <a:off x="1453439" y="3905629"/>
              <a:ext cx="2696390" cy="2562414"/>
            </a:xfrm>
            <a:prstGeom prst="rect">
              <a:avLst/>
            </a:prstGeom>
            <a:noFill/>
            <a:ln>
              <a:solidFill>
                <a:schemeClr val="tx1"/>
              </a:solidFill>
            </a:ln>
          </p:spPr>
          <p:txBody>
            <a:bodyPr wrap="square" rtlCol="0">
              <a:spAutoFit/>
            </a:bodyPr>
            <a:lstStyle/>
            <a:p>
              <a:endParaRPr lang="es-ES" dirty="0"/>
            </a:p>
          </p:txBody>
        </p:sp>
        <p:sp>
          <p:nvSpPr>
            <p:cNvPr id="5" name="CuadroTexto 4"/>
            <p:cNvSpPr txBox="1"/>
            <p:nvPr/>
          </p:nvSpPr>
          <p:spPr>
            <a:xfrm>
              <a:off x="1557541" y="4045870"/>
              <a:ext cx="2448272" cy="369332"/>
            </a:xfrm>
            <a:prstGeom prst="rect">
              <a:avLst/>
            </a:prstGeom>
            <a:noFill/>
            <a:ln>
              <a:solidFill>
                <a:schemeClr val="tx1"/>
              </a:solidFill>
            </a:ln>
          </p:spPr>
          <p:txBody>
            <a:bodyPr wrap="square" rtlCol="0">
              <a:spAutoFit/>
            </a:bodyPr>
            <a:lstStyle/>
            <a:p>
              <a:pPr algn="ctr"/>
              <a:r>
                <a:rPr lang="es-ES" dirty="0"/>
                <a:t>SUBSISTEMA AGRÍCOLA:</a:t>
              </a:r>
            </a:p>
          </p:txBody>
        </p:sp>
        <p:sp>
          <p:nvSpPr>
            <p:cNvPr id="29" name="CuadroTexto 28"/>
            <p:cNvSpPr txBox="1"/>
            <p:nvPr/>
          </p:nvSpPr>
          <p:spPr>
            <a:xfrm>
              <a:off x="1881577" y="4592060"/>
              <a:ext cx="1800200" cy="1754326"/>
            </a:xfrm>
            <a:prstGeom prst="rect">
              <a:avLst/>
            </a:prstGeom>
            <a:noFill/>
            <a:ln>
              <a:solidFill>
                <a:schemeClr val="tx1"/>
              </a:solidFill>
            </a:ln>
          </p:spPr>
          <p:txBody>
            <a:bodyPr wrap="square" rtlCol="0">
              <a:spAutoFit/>
            </a:bodyPr>
            <a:lstStyle/>
            <a:p>
              <a:pPr algn="ctr"/>
              <a:r>
                <a:rPr lang="es-ES" dirty="0"/>
                <a:t>Plantas frutales,</a:t>
              </a:r>
            </a:p>
            <a:p>
              <a:pPr algn="ctr"/>
              <a:r>
                <a:rPr lang="es-ES" dirty="0"/>
                <a:t>hortalizas,</a:t>
              </a:r>
            </a:p>
            <a:p>
              <a:pPr algn="ctr"/>
              <a:r>
                <a:rPr lang="es-ES" dirty="0"/>
                <a:t>ornamentales,</a:t>
              </a:r>
            </a:p>
            <a:p>
              <a:pPr algn="ctr"/>
              <a:r>
                <a:rPr lang="es-ES" dirty="0"/>
                <a:t>medicinales,</a:t>
              </a:r>
            </a:p>
            <a:p>
              <a:pPr algn="ctr"/>
              <a:r>
                <a:rPr lang="es-ES" dirty="0"/>
                <a:t>condimentarías y monocultivos. </a:t>
              </a:r>
            </a:p>
          </p:txBody>
        </p:sp>
        <p:sp>
          <p:nvSpPr>
            <p:cNvPr id="31" name="CuadroTexto 30"/>
            <p:cNvSpPr txBox="1"/>
            <p:nvPr/>
          </p:nvSpPr>
          <p:spPr>
            <a:xfrm>
              <a:off x="4725893" y="4235795"/>
              <a:ext cx="2696390" cy="1800000"/>
            </a:xfrm>
            <a:prstGeom prst="rect">
              <a:avLst/>
            </a:prstGeom>
            <a:noFill/>
            <a:ln>
              <a:solidFill>
                <a:schemeClr val="tx1"/>
              </a:solidFill>
            </a:ln>
          </p:spPr>
          <p:txBody>
            <a:bodyPr wrap="square" rtlCol="0">
              <a:spAutoFit/>
            </a:bodyPr>
            <a:lstStyle/>
            <a:p>
              <a:endParaRPr lang="es-ES" dirty="0"/>
            </a:p>
          </p:txBody>
        </p:sp>
        <p:sp>
          <p:nvSpPr>
            <p:cNvPr id="32" name="CuadroTexto 31"/>
            <p:cNvSpPr txBox="1"/>
            <p:nvPr/>
          </p:nvSpPr>
          <p:spPr>
            <a:xfrm>
              <a:off x="4829995" y="4376036"/>
              <a:ext cx="2448272" cy="369332"/>
            </a:xfrm>
            <a:prstGeom prst="rect">
              <a:avLst/>
            </a:prstGeom>
            <a:noFill/>
            <a:ln>
              <a:solidFill>
                <a:schemeClr val="tx1"/>
              </a:solidFill>
            </a:ln>
          </p:spPr>
          <p:txBody>
            <a:bodyPr wrap="square" rtlCol="0">
              <a:spAutoFit/>
            </a:bodyPr>
            <a:lstStyle/>
            <a:p>
              <a:pPr algn="ctr"/>
              <a:r>
                <a:rPr lang="es-ES" dirty="0"/>
                <a:t>SUBSISTEMA FORESTAL:</a:t>
              </a:r>
            </a:p>
          </p:txBody>
        </p:sp>
        <p:sp>
          <p:nvSpPr>
            <p:cNvPr id="33" name="CuadroTexto 32"/>
            <p:cNvSpPr txBox="1"/>
            <p:nvPr/>
          </p:nvSpPr>
          <p:spPr>
            <a:xfrm>
              <a:off x="5154031" y="4922226"/>
              <a:ext cx="1800200" cy="923330"/>
            </a:xfrm>
            <a:prstGeom prst="rect">
              <a:avLst/>
            </a:prstGeom>
            <a:noFill/>
            <a:ln>
              <a:solidFill>
                <a:schemeClr val="tx1"/>
              </a:solidFill>
            </a:ln>
          </p:spPr>
          <p:txBody>
            <a:bodyPr wrap="square" rtlCol="0">
              <a:spAutoFit/>
            </a:bodyPr>
            <a:lstStyle/>
            <a:p>
              <a:pPr algn="ctr"/>
              <a:r>
                <a:rPr lang="es-ES" dirty="0"/>
                <a:t>Árboles frutales,</a:t>
              </a:r>
            </a:p>
            <a:p>
              <a:pPr algn="ctr"/>
              <a:r>
                <a:rPr lang="es-ES" dirty="0"/>
                <a:t>de sombra y cerca viva.</a:t>
              </a:r>
            </a:p>
          </p:txBody>
        </p:sp>
        <p:sp>
          <p:nvSpPr>
            <p:cNvPr id="35" name="CuadroTexto 34"/>
            <p:cNvSpPr txBox="1"/>
            <p:nvPr/>
          </p:nvSpPr>
          <p:spPr>
            <a:xfrm>
              <a:off x="7998347" y="4005064"/>
              <a:ext cx="2696390" cy="2340000"/>
            </a:xfrm>
            <a:prstGeom prst="rect">
              <a:avLst/>
            </a:prstGeom>
            <a:noFill/>
            <a:ln>
              <a:solidFill>
                <a:schemeClr val="tx1"/>
              </a:solidFill>
            </a:ln>
          </p:spPr>
          <p:txBody>
            <a:bodyPr wrap="square" rtlCol="0">
              <a:spAutoFit/>
            </a:bodyPr>
            <a:lstStyle/>
            <a:p>
              <a:endParaRPr lang="es-ES" dirty="0"/>
            </a:p>
          </p:txBody>
        </p:sp>
        <p:sp>
          <p:nvSpPr>
            <p:cNvPr id="36" name="CuadroTexto 35"/>
            <p:cNvSpPr txBox="1"/>
            <p:nvPr/>
          </p:nvSpPr>
          <p:spPr>
            <a:xfrm>
              <a:off x="8102449" y="4145305"/>
              <a:ext cx="2448272" cy="369332"/>
            </a:xfrm>
            <a:prstGeom prst="rect">
              <a:avLst/>
            </a:prstGeom>
            <a:noFill/>
            <a:ln>
              <a:solidFill>
                <a:schemeClr val="tx1"/>
              </a:solidFill>
            </a:ln>
          </p:spPr>
          <p:txBody>
            <a:bodyPr wrap="square" rtlCol="0">
              <a:spAutoFit/>
            </a:bodyPr>
            <a:lstStyle/>
            <a:p>
              <a:pPr algn="ctr"/>
              <a:r>
                <a:rPr lang="es-ES" dirty="0"/>
                <a:t>SUBSISTEMA PECUARIO:</a:t>
              </a:r>
            </a:p>
          </p:txBody>
        </p:sp>
        <p:sp>
          <p:nvSpPr>
            <p:cNvPr id="37" name="CuadroTexto 36"/>
            <p:cNvSpPr txBox="1"/>
            <p:nvPr/>
          </p:nvSpPr>
          <p:spPr>
            <a:xfrm>
              <a:off x="8426485" y="4691495"/>
              <a:ext cx="1800200" cy="1477328"/>
            </a:xfrm>
            <a:prstGeom prst="rect">
              <a:avLst/>
            </a:prstGeom>
            <a:noFill/>
            <a:ln>
              <a:solidFill>
                <a:schemeClr val="tx1"/>
              </a:solidFill>
            </a:ln>
          </p:spPr>
          <p:txBody>
            <a:bodyPr wrap="square" rtlCol="0">
              <a:spAutoFit/>
            </a:bodyPr>
            <a:lstStyle/>
            <a:p>
              <a:pPr algn="ctr"/>
              <a:r>
                <a:rPr lang="es-ES" dirty="0"/>
                <a:t>Aves de corral,</a:t>
              </a:r>
            </a:p>
            <a:p>
              <a:pPr algn="ctr"/>
              <a:r>
                <a:rPr lang="es-ES" dirty="0"/>
                <a:t>conejos,</a:t>
              </a:r>
            </a:p>
            <a:p>
              <a:pPr algn="ctr"/>
              <a:r>
                <a:rPr lang="es-ES" dirty="0"/>
                <a:t>cuyes,</a:t>
              </a:r>
            </a:p>
            <a:p>
              <a:pPr algn="ctr"/>
              <a:r>
                <a:rPr lang="es-ES" dirty="0"/>
                <a:t>cerdos y</a:t>
              </a:r>
            </a:p>
            <a:p>
              <a:pPr algn="ctr"/>
              <a:r>
                <a:rPr lang="es-ES" dirty="0"/>
                <a:t>tilapias. </a:t>
              </a:r>
            </a:p>
          </p:txBody>
        </p:sp>
      </p:grpSp>
      <p:sp>
        <p:nvSpPr>
          <p:cNvPr id="41" name="Flecha arriba y abajo 40"/>
          <p:cNvSpPr/>
          <p:nvPr/>
        </p:nvSpPr>
        <p:spPr>
          <a:xfrm>
            <a:off x="6054131" y="3103248"/>
            <a:ext cx="237936" cy="407458"/>
          </a:xfrm>
          <a:prstGeom prst="up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22" name="1 CuadroTexto"/>
          <p:cNvSpPr txBox="1"/>
          <p:nvPr/>
        </p:nvSpPr>
        <p:spPr>
          <a:xfrm>
            <a:off x="119336" y="111987"/>
            <a:ext cx="11953328" cy="830997"/>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lvl="0"/>
            <a:r>
              <a:rPr lang="es-ES" sz="2200" b="1" dirty="0">
                <a:solidFill>
                  <a:schemeClr val="tx1"/>
                </a:solidFill>
              </a:rPr>
              <a:t>Fase 2: Modelos </a:t>
            </a:r>
            <a:r>
              <a:rPr lang="es-EC" sz="2400" b="1" dirty="0">
                <a:solidFill>
                  <a:schemeClr val="tx1"/>
                </a:solidFill>
              </a:rPr>
              <a:t>de chacra agrícola familiar que existen en la comunidad de Chilmá Bajo, Provincia del Carchi.</a:t>
            </a:r>
            <a:endParaRPr lang="es-ES" sz="2400" b="1" dirty="0">
              <a:solidFill>
                <a:schemeClr val="tx1"/>
              </a:solidFill>
            </a:endParaRPr>
          </a:p>
        </p:txBody>
      </p:sp>
    </p:spTree>
    <p:extLst>
      <p:ext uri="{BB962C8B-B14F-4D97-AF65-F5344CB8AC3E}">
        <p14:creationId xmlns:p14="http://schemas.microsoft.com/office/powerpoint/2010/main" val="2645878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upo 84"/>
          <p:cNvGrpSpPr/>
          <p:nvPr/>
        </p:nvGrpSpPr>
        <p:grpSpPr>
          <a:xfrm>
            <a:off x="244090" y="-595"/>
            <a:ext cx="11728631" cy="6715633"/>
            <a:chOff x="244090" y="-595"/>
            <a:chExt cx="11728631" cy="6715633"/>
          </a:xfrm>
        </p:grpSpPr>
        <p:grpSp>
          <p:nvGrpSpPr>
            <p:cNvPr id="88" name="Grupo 87"/>
            <p:cNvGrpSpPr/>
            <p:nvPr/>
          </p:nvGrpSpPr>
          <p:grpSpPr>
            <a:xfrm>
              <a:off x="2460703" y="937826"/>
              <a:ext cx="7420534" cy="4483016"/>
              <a:chOff x="2529011" y="636971"/>
              <a:chExt cx="7420534" cy="4483016"/>
            </a:xfrm>
          </p:grpSpPr>
          <p:sp>
            <p:nvSpPr>
              <p:cNvPr id="193" name="Rectángulo 192"/>
              <p:cNvSpPr/>
              <p:nvPr/>
            </p:nvSpPr>
            <p:spPr>
              <a:xfrm>
                <a:off x="2529011" y="636971"/>
                <a:ext cx="7420534" cy="4483016"/>
              </a:xfrm>
              <a:prstGeom prst="rect">
                <a:avLst/>
              </a:prstGeom>
              <a:solidFill>
                <a:schemeClr val="bg1"/>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imes New Roman" panose="02020603050405020304" pitchFamily="18" charset="0"/>
                  <a:cs typeface="Times New Roman" panose="02020603050405020304" pitchFamily="18" charset="0"/>
                </a:endParaRPr>
              </a:p>
            </p:txBody>
          </p:sp>
          <p:sp>
            <p:nvSpPr>
              <p:cNvPr id="194" name="CuadroTexto 193"/>
              <p:cNvSpPr txBox="1"/>
              <p:nvPr/>
            </p:nvSpPr>
            <p:spPr>
              <a:xfrm>
                <a:off x="7677458" y="2143357"/>
                <a:ext cx="1662546" cy="461665"/>
              </a:xfrm>
              <a:prstGeom prst="rect">
                <a:avLst/>
              </a:prstGeom>
              <a:noFill/>
            </p:spPr>
            <p:txBody>
              <a:bodyPr wrap="square" rtlCol="0">
                <a:spAutoFit/>
              </a:bodyPr>
              <a:lstStyle/>
              <a:p>
                <a:endParaRPr lang="x-none" sz="1200" dirty="0">
                  <a:latin typeface="Times New Roman" panose="02020603050405020304" pitchFamily="18" charset="0"/>
                  <a:cs typeface="Times New Roman" panose="02020603050405020304" pitchFamily="18" charset="0"/>
                </a:endParaRPr>
              </a:p>
              <a:p>
                <a:endParaRPr lang="es-ES" sz="1200" dirty="0">
                  <a:latin typeface="Times New Roman" panose="02020603050405020304" pitchFamily="18" charset="0"/>
                  <a:cs typeface="Times New Roman" panose="02020603050405020304" pitchFamily="18" charset="0"/>
                </a:endParaRPr>
              </a:p>
            </p:txBody>
          </p:sp>
          <p:cxnSp>
            <p:nvCxnSpPr>
              <p:cNvPr id="195" name="Conector recto 194"/>
              <p:cNvCxnSpPr/>
              <p:nvPr/>
            </p:nvCxnSpPr>
            <p:spPr>
              <a:xfrm flipV="1">
                <a:off x="8342476" y="1242627"/>
                <a:ext cx="0" cy="86719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6" name="Conector recto de flecha 195"/>
              <p:cNvCxnSpPr/>
              <p:nvPr/>
            </p:nvCxnSpPr>
            <p:spPr>
              <a:xfrm flipH="1" flipV="1">
                <a:off x="6376573" y="1236069"/>
                <a:ext cx="1961805" cy="302"/>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7" name="Conector recto 196"/>
              <p:cNvCxnSpPr/>
              <p:nvPr/>
            </p:nvCxnSpPr>
            <p:spPr>
              <a:xfrm>
                <a:off x="5256375" y="1373893"/>
                <a:ext cx="0" cy="228368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98" name="Conector recto de flecha 197"/>
              <p:cNvCxnSpPr/>
              <p:nvPr/>
            </p:nvCxnSpPr>
            <p:spPr>
              <a:xfrm flipH="1">
                <a:off x="4890307" y="2660073"/>
                <a:ext cx="360000"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9" name="Conector recto 198"/>
              <p:cNvCxnSpPr/>
              <p:nvPr/>
            </p:nvCxnSpPr>
            <p:spPr>
              <a:xfrm>
                <a:off x="5002687" y="1758424"/>
                <a:ext cx="2988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0" name="Conector recto de flecha 199"/>
              <p:cNvCxnSpPr/>
              <p:nvPr/>
            </p:nvCxnSpPr>
            <p:spPr>
              <a:xfrm>
                <a:off x="7990610" y="1758424"/>
                <a:ext cx="0" cy="36000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1" name="Conector recto de flecha 200"/>
              <p:cNvCxnSpPr/>
              <p:nvPr/>
            </p:nvCxnSpPr>
            <p:spPr>
              <a:xfrm>
                <a:off x="6031973" y="1761515"/>
                <a:ext cx="1" cy="69661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2" name="Conector recto de flecha 201"/>
              <p:cNvCxnSpPr/>
              <p:nvPr/>
            </p:nvCxnSpPr>
            <p:spPr>
              <a:xfrm>
                <a:off x="4696691" y="2937072"/>
                <a:ext cx="904009"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3" name="Conector recto 202"/>
              <p:cNvCxnSpPr/>
              <p:nvPr/>
            </p:nvCxnSpPr>
            <p:spPr>
              <a:xfrm flipV="1">
                <a:off x="4424261" y="4718932"/>
                <a:ext cx="1764000" cy="832"/>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04" name="Conector recto de flecha 203"/>
              <p:cNvCxnSpPr/>
              <p:nvPr/>
            </p:nvCxnSpPr>
            <p:spPr>
              <a:xfrm flipV="1">
                <a:off x="6189762" y="3350269"/>
                <a:ext cx="0" cy="1368663"/>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90" name="Rectángulo 89"/>
            <p:cNvSpPr/>
            <p:nvPr/>
          </p:nvSpPr>
          <p:spPr>
            <a:xfrm>
              <a:off x="3045192" y="324682"/>
              <a:ext cx="1298863" cy="42602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200" dirty="0">
                  <a:solidFill>
                    <a:schemeClr val="tx1"/>
                  </a:solidFill>
                  <a:latin typeface="Times New Roman" panose="02020603050405020304" pitchFamily="18" charset="0"/>
                  <a:cs typeface="Times New Roman" panose="02020603050405020304" pitchFamily="18" charset="0"/>
                </a:rPr>
                <a:t>Tru</a:t>
              </a:r>
              <a:r>
                <a:rPr lang="es-ES" sz="1200" dirty="0">
                  <a:solidFill>
                    <a:schemeClr val="tx1"/>
                  </a:solidFill>
                  <a:latin typeface="Times New Roman" panose="02020603050405020304" pitchFamily="18" charset="0"/>
                  <a:cs typeface="Times New Roman" panose="02020603050405020304" pitchFamily="18" charset="0"/>
                </a:rPr>
                <a:t>e</a:t>
              </a:r>
              <a:r>
                <a:rPr lang="x-none" sz="1200" dirty="0">
                  <a:solidFill>
                    <a:schemeClr val="tx1"/>
                  </a:solidFill>
                  <a:latin typeface="Times New Roman" panose="02020603050405020304" pitchFamily="18" charset="0"/>
                  <a:cs typeface="Times New Roman" panose="02020603050405020304" pitchFamily="18" charset="0"/>
                </a:rPr>
                <a:t>que</a:t>
              </a:r>
              <a:endParaRPr lang="es-ES" sz="1200" dirty="0">
                <a:solidFill>
                  <a:schemeClr val="tx1"/>
                </a:solidFill>
                <a:latin typeface="Times New Roman" panose="02020603050405020304" pitchFamily="18" charset="0"/>
                <a:cs typeface="Times New Roman" panose="02020603050405020304" pitchFamily="18" charset="0"/>
              </a:endParaRPr>
            </a:p>
          </p:txBody>
        </p:sp>
        <p:cxnSp>
          <p:nvCxnSpPr>
            <p:cNvPr id="91" name="Conector recto de flecha 90"/>
            <p:cNvCxnSpPr>
              <a:cxnSpLocks/>
              <a:endCxn id="90" idx="2"/>
            </p:cNvCxnSpPr>
            <p:nvPr/>
          </p:nvCxnSpPr>
          <p:spPr>
            <a:xfrm flipV="1">
              <a:off x="3694623" y="750710"/>
              <a:ext cx="1" cy="43217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2" name="Conector recto 91"/>
            <p:cNvCxnSpPr/>
            <p:nvPr/>
          </p:nvCxnSpPr>
          <p:spPr>
            <a:xfrm flipH="1">
              <a:off x="2560592" y="4006527"/>
              <a:ext cx="270111"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3" name="Conector recto 92"/>
            <p:cNvCxnSpPr/>
            <p:nvPr/>
          </p:nvCxnSpPr>
          <p:spPr>
            <a:xfrm flipV="1">
              <a:off x="2564029" y="537697"/>
              <a:ext cx="0" cy="347617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4" name="Conector recto de flecha 93"/>
            <p:cNvCxnSpPr/>
            <p:nvPr/>
          </p:nvCxnSpPr>
          <p:spPr>
            <a:xfrm>
              <a:off x="2569499" y="537696"/>
              <a:ext cx="468000"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6" name="Conector recto 95"/>
            <p:cNvCxnSpPr/>
            <p:nvPr/>
          </p:nvCxnSpPr>
          <p:spPr>
            <a:xfrm flipH="1">
              <a:off x="2567518" y="2995145"/>
              <a:ext cx="270111"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8" name="Conector recto 97"/>
            <p:cNvCxnSpPr/>
            <p:nvPr/>
          </p:nvCxnSpPr>
          <p:spPr>
            <a:xfrm flipH="1">
              <a:off x="2567518" y="1841754"/>
              <a:ext cx="270111"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0" name="Elipse 99"/>
            <p:cNvSpPr/>
            <p:nvPr/>
          </p:nvSpPr>
          <p:spPr>
            <a:xfrm>
              <a:off x="244090" y="3724368"/>
              <a:ext cx="1675868" cy="146357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Times New Roman" panose="02020603050405020304" pitchFamily="18" charset="0"/>
                  <a:cs typeface="Times New Roman" panose="02020603050405020304" pitchFamily="18" charset="0"/>
                </a:rPr>
                <a:t>A</a:t>
              </a:r>
              <a:r>
                <a:rPr lang="x-none" sz="1000" dirty="0">
                  <a:solidFill>
                    <a:schemeClr val="tx1"/>
                  </a:solidFill>
                  <a:latin typeface="Times New Roman" panose="02020603050405020304" pitchFamily="18" charset="0"/>
                  <a:cs typeface="Times New Roman" panose="02020603050405020304" pitchFamily="18" charset="0"/>
                </a:rPr>
                <a:t>limentos para animales, electricidad, combustible y materiales agricolas (semillas, machetes, entre otros </a:t>
              </a:r>
              <a:endParaRPr lang="es-ES" sz="1000" dirty="0">
                <a:solidFill>
                  <a:schemeClr val="tx1"/>
                </a:solidFill>
                <a:latin typeface="Times New Roman" panose="02020603050405020304" pitchFamily="18" charset="0"/>
                <a:cs typeface="Times New Roman" panose="02020603050405020304" pitchFamily="18" charset="0"/>
              </a:endParaRPr>
            </a:p>
          </p:txBody>
        </p:sp>
        <p:sp>
          <p:nvSpPr>
            <p:cNvPr id="101" name="Elipse 100"/>
            <p:cNvSpPr/>
            <p:nvPr/>
          </p:nvSpPr>
          <p:spPr>
            <a:xfrm>
              <a:off x="6429375" y="4492184"/>
              <a:ext cx="967778" cy="6734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tx1"/>
                  </a:solidFill>
                  <a:latin typeface="Times New Roman" panose="02020603050405020304" pitchFamily="18" charset="0"/>
                  <a:cs typeface="Times New Roman" panose="02020603050405020304" pitchFamily="18" charset="0"/>
                </a:rPr>
                <a:t>M</a:t>
              </a:r>
              <a:r>
                <a:rPr lang="x-none" sz="1100" dirty="0">
                  <a:solidFill>
                    <a:schemeClr val="tx1"/>
                  </a:solidFill>
                  <a:latin typeface="Times New Roman" panose="02020603050405020304" pitchFamily="18" charset="0"/>
                  <a:cs typeface="Times New Roman" panose="02020603050405020304" pitchFamily="18" charset="0"/>
                </a:rPr>
                <a:t>ano de obra</a:t>
              </a:r>
              <a:endParaRPr lang="es-ES" sz="1100" dirty="0">
                <a:solidFill>
                  <a:schemeClr val="tx1"/>
                </a:solidFill>
                <a:latin typeface="Times New Roman" panose="02020603050405020304" pitchFamily="18" charset="0"/>
                <a:cs typeface="Times New Roman" panose="02020603050405020304" pitchFamily="18" charset="0"/>
              </a:endParaRPr>
            </a:p>
          </p:txBody>
        </p:sp>
        <p:cxnSp>
          <p:nvCxnSpPr>
            <p:cNvPr id="102" name="Conector recto 101"/>
            <p:cNvCxnSpPr/>
            <p:nvPr/>
          </p:nvCxnSpPr>
          <p:spPr>
            <a:xfrm>
              <a:off x="7397153" y="4803815"/>
              <a:ext cx="884773"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3" name="Conector recto de flecha 102"/>
            <p:cNvCxnSpPr/>
            <p:nvPr/>
          </p:nvCxnSpPr>
          <p:spPr>
            <a:xfrm flipH="1">
              <a:off x="6694944" y="3211202"/>
              <a:ext cx="205" cy="129600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4" name="Conector recto 103"/>
            <p:cNvCxnSpPr/>
            <p:nvPr/>
          </p:nvCxnSpPr>
          <p:spPr>
            <a:xfrm flipV="1">
              <a:off x="5296252" y="1372142"/>
              <a:ext cx="0" cy="341299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5" name="Conector recto de flecha 104"/>
            <p:cNvCxnSpPr/>
            <p:nvPr/>
          </p:nvCxnSpPr>
          <p:spPr>
            <a:xfrm flipH="1">
              <a:off x="4711910" y="1372141"/>
              <a:ext cx="584342"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8" name="Conector recto de flecha 107"/>
            <p:cNvCxnSpPr/>
            <p:nvPr/>
          </p:nvCxnSpPr>
          <p:spPr>
            <a:xfrm flipH="1">
              <a:off x="4629810" y="4139576"/>
              <a:ext cx="666000" cy="1128"/>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9" name="Conector recto de flecha 108"/>
            <p:cNvCxnSpPr/>
            <p:nvPr/>
          </p:nvCxnSpPr>
          <p:spPr>
            <a:xfrm flipH="1">
              <a:off x="4686152" y="2785429"/>
              <a:ext cx="612000"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0" name="Elipse 109"/>
            <p:cNvSpPr/>
            <p:nvPr/>
          </p:nvSpPr>
          <p:spPr>
            <a:xfrm>
              <a:off x="10544769" y="4013872"/>
              <a:ext cx="1166949" cy="742211"/>
            </a:xfrm>
            <a:prstGeom prst="ellipse">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Times New Roman" panose="02020603050405020304" pitchFamily="18" charset="0"/>
                  <a:cs typeface="Times New Roman" panose="02020603050405020304" pitchFamily="18" charset="0"/>
                </a:rPr>
                <a:t>Dinero </a:t>
              </a:r>
            </a:p>
          </p:txBody>
        </p:sp>
        <p:sp>
          <p:nvSpPr>
            <p:cNvPr id="111" name="Elipse 110"/>
            <p:cNvSpPr/>
            <p:nvPr/>
          </p:nvSpPr>
          <p:spPr>
            <a:xfrm>
              <a:off x="10379064" y="2007550"/>
              <a:ext cx="1434201" cy="989594"/>
            </a:xfrm>
            <a:prstGeom prst="ellipse">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Times New Roman" panose="02020603050405020304" pitchFamily="18" charset="0"/>
                  <a:cs typeface="Times New Roman" panose="02020603050405020304" pitchFamily="18" charset="0"/>
                </a:rPr>
                <a:t>Productos de monocultivo mora y otros bienes agrícolas</a:t>
              </a:r>
            </a:p>
          </p:txBody>
        </p:sp>
        <p:sp>
          <p:nvSpPr>
            <p:cNvPr id="112" name="Elipse 111"/>
            <p:cNvSpPr/>
            <p:nvPr/>
          </p:nvSpPr>
          <p:spPr>
            <a:xfrm>
              <a:off x="10501740" y="5728171"/>
              <a:ext cx="1404000" cy="742211"/>
            </a:xfrm>
            <a:prstGeom prst="ellipse">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Times New Roman" panose="02020603050405020304" pitchFamily="18" charset="0"/>
                  <a:cs typeface="Times New Roman" panose="02020603050405020304" pitchFamily="18" charset="0"/>
                </a:rPr>
                <a:t>Autoconsumo familiar</a:t>
              </a:r>
            </a:p>
          </p:txBody>
        </p:sp>
        <p:sp>
          <p:nvSpPr>
            <p:cNvPr id="113" name="Elipse 112"/>
            <p:cNvSpPr/>
            <p:nvPr/>
          </p:nvSpPr>
          <p:spPr>
            <a:xfrm>
              <a:off x="10570613" y="3130474"/>
              <a:ext cx="1051104" cy="742211"/>
            </a:xfrm>
            <a:prstGeom prst="ellipse">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Times New Roman" panose="02020603050405020304" pitchFamily="18" charset="0"/>
                  <a:cs typeface="Times New Roman" panose="02020603050405020304" pitchFamily="18" charset="0"/>
                </a:rPr>
                <a:t>Residuos sólidos</a:t>
              </a:r>
            </a:p>
          </p:txBody>
        </p:sp>
        <p:sp>
          <p:nvSpPr>
            <p:cNvPr id="115" name="Elipse 114"/>
            <p:cNvSpPr/>
            <p:nvPr/>
          </p:nvSpPr>
          <p:spPr>
            <a:xfrm>
              <a:off x="2780225" y="5801948"/>
              <a:ext cx="1678624" cy="87588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200" dirty="0">
                  <a:solidFill>
                    <a:schemeClr val="tx1"/>
                  </a:solidFill>
                  <a:latin typeface="Times New Roman" panose="02020603050405020304" pitchFamily="18" charset="0"/>
                  <a:cs typeface="Times New Roman" panose="02020603050405020304" pitchFamily="18" charset="0"/>
                </a:rPr>
                <a:t>Otros agroecosistemas familiares</a:t>
              </a:r>
              <a:endParaRPr lang="es-ES" sz="1200" dirty="0">
                <a:solidFill>
                  <a:schemeClr val="tx1"/>
                </a:solidFill>
                <a:latin typeface="Times New Roman" panose="02020603050405020304" pitchFamily="18" charset="0"/>
                <a:cs typeface="Times New Roman" panose="02020603050405020304" pitchFamily="18" charset="0"/>
              </a:endParaRPr>
            </a:p>
          </p:txBody>
        </p:sp>
        <p:sp>
          <p:nvSpPr>
            <p:cNvPr id="117" name="Elipse 116"/>
            <p:cNvSpPr/>
            <p:nvPr/>
          </p:nvSpPr>
          <p:spPr>
            <a:xfrm>
              <a:off x="4678619" y="5789970"/>
              <a:ext cx="1184564" cy="92479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tx1"/>
                  </a:solidFill>
                  <a:latin typeface="Times New Roman" panose="02020603050405020304" pitchFamily="18" charset="0"/>
                  <a:cs typeface="Times New Roman" panose="02020603050405020304" pitchFamily="18" charset="0"/>
                </a:rPr>
                <a:t>C</a:t>
              </a:r>
              <a:r>
                <a:rPr lang="x-none" sz="1200" dirty="0">
                  <a:solidFill>
                    <a:schemeClr val="tx1"/>
                  </a:solidFill>
                  <a:latin typeface="Times New Roman" panose="02020603050405020304" pitchFamily="18" charset="0"/>
                  <a:cs typeface="Times New Roman" panose="02020603050405020304" pitchFamily="18" charset="0"/>
                </a:rPr>
                <a:t>omuna </a:t>
              </a:r>
              <a:r>
                <a:rPr lang="es-ES" sz="1200" dirty="0">
                  <a:solidFill>
                    <a:schemeClr val="tx1"/>
                  </a:solidFill>
                  <a:latin typeface="Times New Roman" panose="02020603050405020304" pitchFamily="18" charset="0"/>
                  <a:cs typeface="Times New Roman" panose="02020603050405020304" pitchFamily="18" charset="0"/>
                </a:rPr>
                <a:t>L</a:t>
              </a:r>
              <a:r>
                <a:rPr lang="x-none" sz="1200" dirty="0">
                  <a:solidFill>
                    <a:schemeClr val="tx1"/>
                  </a:solidFill>
                  <a:latin typeface="Times New Roman" panose="02020603050405020304" pitchFamily="18" charset="0"/>
                  <a:cs typeface="Times New Roman" panose="02020603050405020304" pitchFamily="18" charset="0"/>
                </a:rPr>
                <a:t>a Esperanza</a:t>
              </a:r>
              <a:endParaRPr lang="es-ES" sz="1200" dirty="0">
                <a:solidFill>
                  <a:schemeClr val="tx1"/>
                </a:solidFill>
                <a:latin typeface="Times New Roman" panose="02020603050405020304" pitchFamily="18" charset="0"/>
                <a:cs typeface="Times New Roman" panose="02020603050405020304" pitchFamily="18" charset="0"/>
              </a:endParaRPr>
            </a:p>
          </p:txBody>
        </p:sp>
        <p:cxnSp>
          <p:nvCxnSpPr>
            <p:cNvPr id="119" name="Conector recto de flecha 118"/>
            <p:cNvCxnSpPr/>
            <p:nvPr/>
          </p:nvCxnSpPr>
          <p:spPr>
            <a:xfrm flipH="1" flipV="1">
              <a:off x="5240188" y="5411585"/>
              <a:ext cx="357" cy="365950"/>
            </a:xfrm>
            <a:prstGeom prst="straightConnector1">
              <a:avLst/>
            </a:prstGeom>
            <a:ln>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0" name="CuadroTexto 119"/>
            <p:cNvSpPr txBox="1"/>
            <p:nvPr/>
          </p:nvSpPr>
          <p:spPr>
            <a:xfrm>
              <a:off x="4712934" y="142466"/>
              <a:ext cx="4882304" cy="369332"/>
            </a:xfrm>
            <a:prstGeom prst="rect">
              <a:avLst/>
            </a:prstGeom>
            <a:noFill/>
          </p:spPr>
          <p:txBody>
            <a:bodyPr wrap="square" rtlCol="0">
              <a:spAutoFit/>
            </a:bodyPr>
            <a:lstStyle/>
            <a:p>
              <a:r>
                <a:rPr lang="es-ES" b="1" dirty="0">
                  <a:solidFill>
                    <a:srgbClr val="FF0000"/>
                  </a:solidFill>
                  <a:latin typeface="Times New Roman" panose="02020603050405020304" pitchFamily="18" charset="0"/>
                  <a:cs typeface="Times New Roman" panose="02020603050405020304" pitchFamily="18" charset="0"/>
                </a:rPr>
                <a:t>Modelo</a:t>
              </a:r>
              <a:r>
                <a:rPr lang="x-none" b="1" dirty="0">
                  <a:solidFill>
                    <a:srgbClr val="FF0000"/>
                  </a:solidFill>
                  <a:latin typeface="Times New Roman" panose="02020603050405020304" pitchFamily="18" charset="0"/>
                  <a:cs typeface="Times New Roman" panose="02020603050405020304" pitchFamily="18" charset="0"/>
                </a:rPr>
                <a:t> de la chacra familiar Males Tacan </a:t>
              </a:r>
              <a:endParaRPr lang="es-ES" b="1" dirty="0">
                <a:solidFill>
                  <a:srgbClr val="FF0000"/>
                </a:solidFill>
                <a:latin typeface="Times New Roman" panose="02020603050405020304" pitchFamily="18" charset="0"/>
                <a:cs typeface="Times New Roman" panose="02020603050405020304" pitchFamily="18" charset="0"/>
              </a:endParaRPr>
            </a:p>
          </p:txBody>
        </p:sp>
        <p:cxnSp>
          <p:nvCxnSpPr>
            <p:cNvPr id="121" name="Conector recto de flecha 120"/>
            <p:cNvCxnSpPr/>
            <p:nvPr/>
          </p:nvCxnSpPr>
          <p:spPr>
            <a:xfrm flipH="1">
              <a:off x="4991049" y="1654693"/>
              <a:ext cx="593298"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3" name="Conector recto de flecha 122"/>
            <p:cNvCxnSpPr/>
            <p:nvPr/>
          </p:nvCxnSpPr>
          <p:spPr>
            <a:xfrm flipH="1">
              <a:off x="4773770" y="3958431"/>
              <a:ext cx="414000"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25" name="Retraso 136"/>
            <p:cNvSpPr/>
            <p:nvPr/>
          </p:nvSpPr>
          <p:spPr>
            <a:xfrm>
              <a:off x="2848991" y="1176739"/>
              <a:ext cx="2159580" cy="1312834"/>
            </a:xfrm>
            <a:prstGeom prst="flowChartDelay">
              <a:avLst/>
            </a:prstGeom>
          </p:spPr>
          <p:style>
            <a:lnRef idx="2">
              <a:schemeClr val="dk1"/>
            </a:lnRef>
            <a:fillRef idx="1">
              <a:schemeClr val="lt1"/>
            </a:fillRef>
            <a:effectRef idx="0">
              <a:schemeClr val="dk1"/>
            </a:effectRef>
            <a:fontRef idx="minor">
              <a:schemeClr val="dk1"/>
            </a:fontRef>
          </p:style>
          <p:txBody>
            <a:bodyPr rtlCol="0" anchor="ctr"/>
            <a:lstStyle/>
            <a:p>
              <a:pPr algn="just"/>
              <a:endParaRPr lang="es-ES" sz="1000" dirty="0">
                <a:latin typeface="Times New Roman" panose="02020603050405020304" pitchFamily="18" charset="0"/>
                <a:cs typeface="Times New Roman" panose="02020603050405020304" pitchFamily="18" charset="0"/>
              </a:endParaRPr>
            </a:p>
            <a:p>
              <a:pPr algn="just"/>
              <a:endParaRPr lang="es-ES" sz="1050" dirty="0">
                <a:latin typeface="Times New Roman" panose="02020603050405020304" pitchFamily="18" charset="0"/>
                <a:cs typeface="Times New Roman" panose="02020603050405020304" pitchFamily="18" charset="0"/>
              </a:endParaRPr>
            </a:p>
            <a:p>
              <a:r>
                <a:rPr lang="x-none" sz="1050" dirty="0">
                  <a:latin typeface="Times New Roman" panose="02020603050405020304" pitchFamily="18" charset="0"/>
                  <a:cs typeface="Times New Roman" panose="02020603050405020304" pitchFamily="18" charset="0"/>
                </a:rPr>
                <a:t>Subsistema agrícola cultivos: nispero, Mora, Platano, Caña de azúcar, aguacate,</a:t>
              </a:r>
              <a:r>
                <a:rPr lang="es-ES" sz="1050" dirty="0">
                  <a:latin typeface="Times New Roman" panose="02020603050405020304" pitchFamily="18" charset="0"/>
                  <a:cs typeface="Times New Roman" panose="02020603050405020304" pitchFamily="18" charset="0"/>
                </a:rPr>
                <a:t> Babaco</a:t>
              </a:r>
              <a:r>
                <a:rPr lang="x-none" sz="1050" dirty="0">
                  <a:latin typeface="Times New Roman" panose="02020603050405020304" pitchFamily="18" charset="0"/>
                  <a:cs typeface="Times New Roman" panose="02020603050405020304" pitchFamily="18" charset="0"/>
                </a:rPr>
                <a:t>, </a:t>
              </a:r>
              <a:r>
                <a:rPr lang="es-ES" sz="1050" dirty="0">
                  <a:latin typeface="Times New Roman" panose="02020603050405020304" pitchFamily="18" charset="0"/>
                  <a:cs typeface="Times New Roman" panose="02020603050405020304" pitchFamily="18" charset="0"/>
                </a:rPr>
                <a:t>Café</a:t>
              </a:r>
              <a:r>
                <a:rPr lang="x-none" sz="1050" dirty="0">
                  <a:latin typeface="Times New Roman" panose="02020603050405020304" pitchFamily="18" charset="0"/>
                  <a:cs typeface="Times New Roman" panose="02020603050405020304" pitchFamily="18" charset="0"/>
                </a:rPr>
                <a:t>, </a:t>
              </a:r>
              <a:r>
                <a:rPr lang="es-ES" sz="1050" dirty="0">
                  <a:latin typeface="Times New Roman" panose="02020603050405020304" pitchFamily="18" charset="0"/>
                  <a:cs typeface="Times New Roman" panose="02020603050405020304" pitchFamily="18" charset="0"/>
                </a:rPr>
                <a:t>Camote</a:t>
              </a:r>
              <a:r>
                <a:rPr lang="x-none" sz="1050" dirty="0">
                  <a:latin typeface="Times New Roman" panose="02020603050405020304" pitchFamily="18" charset="0"/>
                  <a:cs typeface="Times New Roman" panose="02020603050405020304" pitchFamily="18" charset="0"/>
                </a:rPr>
                <a:t>, </a:t>
              </a:r>
              <a:r>
                <a:rPr lang="es-ES" sz="1050" dirty="0">
                  <a:latin typeface="Times New Roman" panose="02020603050405020304" pitchFamily="18" charset="0"/>
                  <a:cs typeface="Times New Roman" panose="02020603050405020304" pitchFamily="18" charset="0"/>
                </a:rPr>
                <a:t>Durazno</a:t>
              </a:r>
              <a:r>
                <a:rPr lang="x-none" sz="1050" dirty="0">
                  <a:latin typeface="Times New Roman" panose="02020603050405020304" pitchFamily="18" charset="0"/>
                  <a:cs typeface="Times New Roman" panose="02020603050405020304" pitchFamily="18" charset="0"/>
                </a:rPr>
                <a:t>, </a:t>
              </a:r>
              <a:r>
                <a:rPr lang="es-ES" sz="1050" dirty="0">
                  <a:latin typeface="Times New Roman" panose="02020603050405020304" pitchFamily="18" charset="0"/>
                  <a:cs typeface="Times New Roman" panose="02020603050405020304" pitchFamily="18" charset="0"/>
                </a:rPr>
                <a:t>Granadilla</a:t>
              </a:r>
              <a:r>
                <a:rPr lang="x-none" sz="1050" dirty="0">
                  <a:latin typeface="Times New Roman" panose="02020603050405020304" pitchFamily="18" charset="0"/>
                  <a:cs typeface="Times New Roman" panose="02020603050405020304" pitchFamily="18" charset="0"/>
                </a:rPr>
                <a:t>, </a:t>
              </a:r>
              <a:r>
                <a:rPr lang="es-ES" sz="1050" dirty="0">
                  <a:latin typeface="Times New Roman" panose="02020603050405020304" pitchFamily="18" charset="0"/>
                  <a:cs typeface="Times New Roman" panose="02020603050405020304" pitchFamily="18" charset="0"/>
                </a:rPr>
                <a:t>Guaba</a:t>
              </a:r>
              <a:r>
                <a:rPr lang="x-none" sz="1050" dirty="0">
                  <a:latin typeface="Times New Roman" panose="02020603050405020304" pitchFamily="18" charset="0"/>
                  <a:cs typeface="Times New Roman" panose="02020603050405020304" pitchFamily="18" charset="0"/>
                </a:rPr>
                <a:t>, </a:t>
              </a:r>
              <a:r>
                <a:rPr lang="es-ES" sz="1050" dirty="0">
                  <a:latin typeface="Times New Roman" panose="02020603050405020304" pitchFamily="18" charset="0"/>
                  <a:cs typeface="Times New Roman" panose="02020603050405020304" pitchFamily="18" charset="0"/>
                </a:rPr>
                <a:t>Guayaba</a:t>
              </a:r>
              <a:r>
                <a:rPr lang="x-none" sz="1050" dirty="0">
                  <a:latin typeface="Times New Roman" panose="02020603050405020304" pitchFamily="18" charset="0"/>
                  <a:cs typeface="Times New Roman" panose="02020603050405020304" pitchFamily="18" charset="0"/>
                </a:rPr>
                <a:t>, </a:t>
              </a:r>
              <a:r>
                <a:rPr lang="es-ES" sz="1050" dirty="0">
                  <a:latin typeface="Times New Roman" panose="02020603050405020304" pitchFamily="18" charset="0"/>
                  <a:cs typeface="Times New Roman" panose="02020603050405020304" pitchFamily="18" charset="0"/>
                </a:rPr>
                <a:t>Mandarina</a:t>
              </a:r>
              <a:r>
                <a:rPr lang="x-none" sz="1050" dirty="0">
                  <a:latin typeface="Times New Roman" panose="02020603050405020304" pitchFamily="18" charset="0"/>
                  <a:cs typeface="Times New Roman" panose="02020603050405020304" pitchFamily="18" charset="0"/>
                </a:rPr>
                <a:t>, </a:t>
              </a:r>
              <a:r>
                <a:rPr lang="es-ES" sz="1050" dirty="0">
                  <a:latin typeface="Times New Roman" panose="02020603050405020304" pitchFamily="18" charset="0"/>
                  <a:cs typeface="Times New Roman" panose="02020603050405020304" pitchFamily="18" charset="0"/>
                </a:rPr>
                <a:t>Papa</a:t>
              </a:r>
              <a:r>
                <a:rPr lang="x-none" sz="1050" dirty="0">
                  <a:latin typeface="Times New Roman" panose="02020603050405020304" pitchFamily="18" charset="0"/>
                  <a:cs typeface="Times New Roman" panose="02020603050405020304" pitchFamily="18" charset="0"/>
                </a:rPr>
                <a:t>, </a:t>
              </a:r>
              <a:r>
                <a:rPr lang="es-ES" sz="1050" dirty="0">
                  <a:latin typeface="Times New Roman" panose="02020603050405020304" pitchFamily="18" charset="0"/>
                  <a:cs typeface="Times New Roman" panose="02020603050405020304" pitchFamily="18" charset="0"/>
                </a:rPr>
                <a:t>Yuca</a:t>
              </a:r>
              <a:r>
                <a:rPr lang="x-none" sz="1050" dirty="0">
                  <a:latin typeface="Times New Roman" panose="02020603050405020304" pitchFamily="18" charset="0"/>
                  <a:cs typeface="Times New Roman" panose="02020603050405020304" pitchFamily="18" charset="0"/>
                </a:rPr>
                <a:t>, </a:t>
              </a:r>
              <a:r>
                <a:rPr lang="es-ES" sz="1050" dirty="0">
                  <a:latin typeface="Times New Roman" panose="02020603050405020304" pitchFamily="18" charset="0"/>
                  <a:cs typeface="Times New Roman" panose="02020603050405020304" pitchFamily="18" charset="0"/>
                </a:rPr>
                <a:t>Ají</a:t>
              </a:r>
              <a:r>
                <a:rPr lang="x-none" sz="1050" dirty="0">
                  <a:latin typeface="Times New Roman" panose="02020603050405020304" pitchFamily="18" charset="0"/>
                  <a:cs typeface="Times New Roman" panose="02020603050405020304" pitchFamily="18" charset="0"/>
                </a:rPr>
                <a:t> y </a:t>
              </a:r>
              <a:r>
                <a:rPr lang="es-ES" sz="1050" dirty="0">
                  <a:latin typeface="Times New Roman" panose="02020603050405020304" pitchFamily="18" charset="0"/>
                  <a:cs typeface="Times New Roman" panose="02020603050405020304" pitchFamily="18" charset="0"/>
                </a:rPr>
                <a:t>Zapallo</a:t>
              </a:r>
              <a:r>
                <a:rPr lang="x-none" sz="1050" dirty="0">
                  <a:latin typeface="Times New Roman" panose="02020603050405020304" pitchFamily="18" charset="0"/>
                  <a:cs typeface="Times New Roman" panose="02020603050405020304" pitchFamily="18" charset="0"/>
                </a:rPr>
                <a:t>, entre otros.</a:t>
              </a:r>
              <a:endParaRPr lang="es-ES" sz="1050" dirty="0">
                <a:latin typeface="Times New Roman" panose="02020603050405020304" pitchFamily="18" charset="0"/>
                <a:cs typeface="Times New Roman" panose="02020603050405020304" pitchFamily="18" charset="0"/>
              </a:endParaRPr>
            </a:p>
            <a:p>
              <a:pPr algn="ctr"/>
              <a:endParaRPr lang="es-ES" dirty="0">
                <a:latin typeface="Times New Roman" panose="02020603050405020304" pitchFamily="18" charset="0"/>
                <a:cs typeface="Times New Roman" panose="02020603050405020304" pitchFamily="18" charset="0"/>
              </a:endParaRPr>
            </a:p>
          </p:txBody>
        </p:sp>
        <p:sp>
          <p:nvSpPr>
            <p:cNvPr id="126" name="Retraso 140"/>
            <p:cNvSpPr/>
            <p:nvPr/>
          </p:nvSpPr>
          <p:spPr>
            <a:xfrm>
              <a:off x="2852644" y="2593382"/>
              <a:ext cx="1950483" cy="787655"/>
            </a:xfrm>
            <a:prstGeom prst="flowChartDelay">
              <a:avLst/>
            </a:prstGeom>
          </p:spPr>
          <p:style>
            <a:lnRef idx="2">
              <a:schemeClr val="dk1"/>
            </a:lnRef>
            <a:fillRef idx="1">
              <a:schemeClr val="lt1"/>
            </a:fillRef>
            <a:effectRef idx="0">
              <a:schemeClr val="dk1"/>
            </a:effectRef>
            <a:fontRef idx="minor">
              <a:schemeClr val="dk1"/>
            </a:fontRef>
          </p:style>
          <p:txBody>
            <a:bodyPr rtlCol="0" anchor="ctr"/>
            <a:lstStyle/>
            <a:p>
              <a:pPr algn="just"/>
              <a:endParaRPr lang="es-ES" sz="1000" dirty="0">
                <a:latin typeface="Times New Roman" panose="02020603050405020304" pitchFamily="18" charset="0"/>
                <a:cs typeface="Times New Roman" panose="02020603050405020304" pitchFamily="18" charset="0"/>
              </a:endParaRPr>
            </a:p>
            <a:p>
              <a:endParaRPr lang="es-ES" sz="1000" dirty="0">
                <a:latin typeface="Times New Roman" panose="02020603050405020304" pitchFamily="18" charset="0"/>
                <a:cs typeface="Times New Roman" panose="02020603050405020304" pitchFamily="18" charset="0"/>
              </a:endParaRPr>
            </a:p>
            <a:p>
              <a:r>
                <a:rPr lang="x-none" sz="1050" dirty="0">
                  <a:latin typeface="Times New Roman" panose="02020603050405020304" pitchFamily="18" charset="0"/>
                  <a:cs typeface="Times New Roman" panose="02020603050405020304" pitchFamily="18" charset="0"/>
                </a:rPr>
                <a:t>Subsistema plantas medicinales:</a:t>
              </a:r>
              <a:r>
                <a:rPr lang="es-ES" sz="1050" dirty="0">
                  <a:latin typeface="Times New Roman" panose="02020603050405020304" pitchFamily="18" charset="0"/>
                  <a:cs typeface="Times New Roman" panose="02020603050405020304" pitchFamily="18" charset="0"/>
                </a:rPr>
                <a:t> Hierba </a:t>
              </a:r>
              <a:r>
                <a:rPr lang="x-none" sz="1050" dirty="0">
                  <a:latin typeface="Times New Roman" panose="02020603050405020304" pitchFamily="18" charset="0"/>
                  <a:cs typeface="Times New Roman" panose="02020603050405020304" pitchFamily="18" charset="0"/>
                </a:rPr>
                <a:t>L</a:t>
              </a:r>
              <a:r>
                <a:rPr lang="es-ES" sz="1050" dirty="0">
                  <a:latin typeface="Times New Roman" panose="02020603050405020304" pitchFamily="18" charset="0"/>
                  <a:cs typeface="Times New Roman" panose="02020603050405020304" pitchFamily="18" charset="0"/>
                </a:rPr>
                <a:t>uisa</a:t>
              </a:r>
              <a:r>
                <a:rPr lang="x-none" sz="1050" dirty="0">
                  <a:latin typeface="Times New Roman" panose="02020603050405020304" pitchFamily="18" charset="0"/>
                  <a:cs typeface="Times New Roman" panose="02020603050405020304" pitchFamily="18" charset="0"/>
                </a:rPr>
                <a:t>,</a:t>
              </a:r>
              <a:r>
                <a:rPr lang="es-ES" sz="1050" dirty="0">
                  <a:latin typeface="Times New Roman" panose="02020603050405020304" pitchFamily="18" charset="0"/>
                  <a:cs typeface="Times New Roman" panose="02020603050405020304" pitchFamily="18" charset="0"/>
                </a:rPr>
                <a:t> Hierba </a:t>
              </a:r>
              <a:r>
                <a:rPr lang="x-none" sz="1050" dirty="0">
                  <a:latin typeface="Times New Roman" panose="02020603050405020304" pitchFamily="18" charset="0"/>
                  <a:cs typeface="Times New Roman" panose="02020603050405020304" pitchFamily="18" charset="0"/>
                </a:rPr>
                <a:t>M</a:t>
              </a:r>
              <a:r>
                <a:rPr lang="es-ES" sz="1050" dirty="0">
                  <a:latin typeface="Times New Roman" panose="02020603050405020304" pitchFamily="18" charset="0"/>
                  <a:cs typeface="Times New Roman" panose="02020603050405020304" pitchFamily="18" charset="0"/>
                </a:rPr>
                <a:t>ora</a:t>
              </a:r>
              <a:r>
                <a:rPr lang="x-none" sz="1050" dirty="0">
                  <a:latin typeface="Times New Roman" panose="02020603050405020304" pitchFamily="18" charset="0"/>
                  <a:cs typeface="Times New Roman" panose="02020603050405020304" pitchFamily="18" charset="0"/>
                </a:rPr>
                <a:t> y </a:t>
              </a:r>
              <a:r>
                <a:rPr lang="es-ES" sz="1050" dirty="0">
                  <a:latin typeface="Times New Roman" panose="02020603050405020304" pitchFamily="18" charset="0"/>
                  <a:cs typeface="Times New Roman" panose="02020603050405020304" pitchFamily="18" charset="0"/>
                </a:rPr>
                <a:t>Hierba santa</a:t>
              </a:r>
              <a:r>
                <a:rPr lang="x-none" sz="1050" dirty="0">
                  <a:latin typeface="Times New Roman" panose="02020603050405020304" pitchFamily="18" charset="0"/>
                  <a:cs typeface="Times New Roman" panose="02020603050405020304" pitchFamily="18" charset="0"/>
                </a:rPr>
                <a:t>,  entre otros.</a:t>
              </a:r>
              <a:endParaRPr lang="es-ES" sz="1050" dirty="0">
                <a:latin typeface="Times New Roman" panose="02020603050405020304" pitchFamily="18" charset="0"/>
                <a:cs typeface="Times New Roman" panose="02020603050405020304" pitchFamily="18" charset="0"/>
              </a:endParaRPr>
            </a:p>
            <a:p>
              <a:pPr algn="ctr"/>
              <a:endParaRPr lang="es-ES" dirty="0">
                <a:latin typeface="Times New Roman" panose="02020603050405020304" pitchFamily="18" charset="0"/>
                <a:cs typeface="Times New Roman" panose="02020603050405020304" pitchFamily="18" charset="0"/>
              </a:endParaRPr>
            </a:p>
          </p:txBody>
        </p:sp>
        <p:sp>
          <p:nvSpPr>
            <p:cNvPr id="127" name="Retraso 146"/>
            <p:cNvSpPr/>
            <p:nvPr/>
          </p:nvSpPr>
          <p:spPr>
            <a:xfrm>
              <a:off x="2850356" y="3498286"/>
              <a:ext cx="1911539" cy="831274"/>
            </a:xfrm>
            <a:prstGeom prst="flowChartDelay">
              <a:avLst/>
            </a:prstGeom>
          </p:spPr>
          <p:style>
            <a:lnRef idx="2">
              <a:schemeClr val="dk1"/>
            </a:lnRef>
            <a:fillRef idx="1">
              <a:schemeClr val="lt1"/>
            </a:fillRef>
            <a:effectRef idx="0">
              <a:schemeClr val="dk1"/>
            </a:effectRef>
            <a:fontRef idx="minor">
              <a:schemeClr val="dk1"/>
            </a:fontRef>
          </p:style>
          <p:txBody>
            <a:bodyPr rtlCol="0" anchor="ctr"/>
            <a:lstStyle/>
            <a:p>
              <a:r>
                <a:rPr lang="x-none" sz="1050" dirty="0">
                  <a:latin typeface="Times New Roman" panose="02020603050405020304" pitchFamily="18" charset="0"/>
                  <a:cs typeface="Times New Roman" panose="02020603050405020304" pitchFamily="18" charset="0"/>
                </a:rPr>
                <a:t>Subsistema plantas ornamentamentales: </a:t>
              </a:r>
              <a:r>
                <a:rPr lang="es-ES" sz="1050" dirty="0">
                  <a:latin typeface="Times New Roman" panose="02020603050405020304" pitchFamily="18" charset="0"/>
                  <a:cs typeface="Times New Roman" panose="02020603050405020304" pitchFamily="18" charset="0"/>
                </a:rPr>
                <a:t>Cinta de novia</a:t>
              </a:r>
              <a:r>
                <a:rPr lang="x-none" sz="1050" dirty="0">
                  <a:latin typeface="Times New Roman" panose="02020603050405020304" pitchFamily="18" charset="0"/>
                  <a:cs typeface="Times New Roman" panose="02020603050405020304" pitchFamily="18" charset="0"/>
                </a:rPr>
                <a:t>, </a:t>
              </a:r>
              <a:r>
                <a:rPr lang="es-ES" sz="1050" dirty="0">
                  <a:latin typeface="Times New Roman" panose="02020603050405020304" pitchFamily="18" charset="0"/>
                  <a:cs typeface="Times New Roman" panose="02020603050405020304" pitchFamily="18" charset="0"/>
                </a:rPr>
                <a:t>Corazón rojo</a:t>
              </a:r>
              <a:r>
                <a:rPr lang="x-none" sz="1050" dirty="0">
                  <a:latin typeface="Times New Roman" panose="02020603050405020304" pitchFamily="18" charset="0"/>
                  <a:cs typeface="Times New Roman" panose="02020603050405020304" pitchFamily="18" charset="0"/>
                </a:rPr>
                <a:t>, </a:t>
              </a:r>
              <a:r>
                <a:rPr lang="es-ES" sz="1050" dirty="0">
                  <a:latin typeface="Times New Roman" panose="02020603050405020304" pitchFamily="18" charset="0"/>
                  <a:cs typeface="Times New Roman" panose="02020603050405020304" pitchFamily="18" charset="0"/>
                </a:rPr>
                <a:t>Costilla de Adán</a:t>
              </a:r>
              <a:r>
                <a:rPr lang="x-none" sz="1050" dirty="0">
                  <a:latin typeface="Times New Roman" panose="02020603050405020304" pitchFamily="18" charset="0"/>
                  <a:cs typeface="Times New Roman" panose="02020603050405020304" pitchFamily="18" charset="0"/>
                </a:rPr>
                <a:t>, </a:t>
              </a:r>
              <a:r>
                <a:rPr lang="es-ES" sz="1050" dirty="0">
                  <a:latin typeface="Times New Roman" panose="02020603050405020304" pitchFamily="18" charset="0"/>
                  <a:cs typeface="Times New Roman" panose="02020603050405020304" pitchFamily="18" charset="0"/>
                </a:rPr>
                <a:t>Nardo</a:t>
              </a:r>
              <a:r>
                <a:rPr lang="x-none" sz="1050" dirty="0">
                  <a:latin typeface="Times New Roman" panose="02020603050405020304" pitchFamily="18" charset="0"/>
                  <a:cs typeface="Times New Roman" panose="02020603050405020304" pitchFamily="18" charset="0"/>
                </a:rPr>
                <a:t>, </a:t>
              </a:r>
              <a:r>
                <a:rPr lang="es-ES" sz="1050" dirty="0">
                  <a:latin typeface="Times New Roman" panose="02020603050405020304" pitchFamily="18" charset="0"/>
                  <a:cs typeface="Times New Roman" panose="02020603050405020304" pitchFamily="18" charset="0"/>
                </a:rPr>
                <a:t>Escancel rojo</a:t>
              </a:r>
              <a:r>
                <a:rPr lang="x-none" sz="1050" dirty="0">
                  <a:latin typeface="Times New Roman" panose="02020603050405020304" pitchFamily="18" charset="0"/>
                  <a:cs typeface="Times New Roman" panose="02020603050405020304" pitchFamily="18" charset="0"/>
                </a:rPr>
                <a:t>, entre otros</a:t>
              </a:r>
              <a:r>
                <a:rPr lang="x-none" sz="1000" dirty="0">
                  <a:latin typeface="Times New Roman" panose="02020603050405020304" pitchFamily="18" charset="0"/>
                  <a:cs typeface="Times New Roman" panose="02020603050405020304" pitchFamily="18" charset="0"/>
                </a:rPr>
                <a:t>.</a:t>
              </a:r>
              <a:endParaRPr lang="es-ES" sz="1000" dirty="0">
                <a:latin typeface="Times New Roman" panose="02020603050405020304" pitchFamily="18" charset="0"/>
                <a:cs typeface="Times New Roman" panose="02020603050405020304" pitchFamily="18" charset="0"/>
              </a:endParaRPr>
            </a:p>
          </p:txBody>
        </p:sp>
        <p:sp>
          <p:nvSpPr>
            <p:cNvPr id="128" name="Retraso 246"/>
            <p:cNvSpPr/>
            <p:nvPr/>
          </p:nvSpPr>
          <p:spPr>
            <a:xfrm>
              <a:off x="2849278" y="4476804"/>
              <a:ext cx="1609571" cy="734096"/>
            </a:xfrm>
            <a:prstGeom prst="flowChartDelay">
              <a:avLst/>
            </a:prstGeom>
          </p:spPr>
          <p:style>
            <a:lnRef idx="2">
              <a:schemeClr val="dk1"/>
            </a:lnRef>
            <a:fillRef idx="1">
              <a:schemeClr val="lt1"/>
            </a:fillRef>
            <a:effectRef idx="0">
              <a:schemeClr val="dk1"/>
            </a:effectRef>
            <a:fontRef idx="minor">
              <a:schemeClr val="dk1"/>
            </a:fontRef>
          </p:style>
          <p:txBody>
            <a:bodyPr rtlCol="0" anchor="ctr"/>
            <a:lstStyle/>
            <a:p>
              <a:r>
                <a:rPr lang="x-none" sz="1050" dirty="0">
                  <a:latin typeface="Times New Roman" panose="02020603050405020304" pitchFamily="18" charset="0"/>
                  <a:cs typeface="Times New Roman" panose="02020603050405020304" pitchFamily="18" charset="0"/>
                </a:rPr>
                <a:t>Subsistema forestal: árboles para sombra</a:t>
              </a:r>
              <a:r>
                <a:rPr lang="es-ES" sz="1050" dirty="0">
                  <a:latin typeface="Times New Roman" panose="02020603050405020304" pitchFamily="18" charset="0"/>
                  <a:cs typeface="Times New Roman" panose="02020603050405020304" pitchFamily="18" charset="0"/>
                </a:rPr>
                <a:t>, frutales</a:t>
              </a:r>
              <a:r>
                <a:rPr lang="x-none" sz="1050" dirty="0">
                  <a:latin typeface="Times New Roman" panose="02020603050405020304" pitchFamily="18" charset="0"/>
                  <a:cs typeface="Times New Roman" panose="02020603050405020304" pitchFamily="18" charset="0"/>
                </a:rPr>
                <a:t> y maderables: cedro.</a:t>
              </a:r>
              <a:endParaRPr lang="es-ES" sz="1050" dirty="0">
                <a:latin typeface="Times New Roman" panose="02020603050405020304" pitchFamily="18" charset="0"/>
                <a:cs typeface="Times New Roman" panose="02020603050405020304" pitchFamily="18" charset="0"/>
              </a:endParaRPr>
            </a:p>
          </p:txBody>
        </p:sp>
        <p:cxnSp>
          <p:nvCxnSpPr>
            <p:cNvPr id="129" name="Conector recto de flecha 128"/>
            <p:cNvCxnSpPr/>
            <p:nvPr/>
          </p:nvCxnSpPr>
          <p:spPr>
            <a:xfrm flipH="1" flipV="1">
              <a:off x="4459912" y="4789704"/>
              <a:ext cx="1980000" cy="1"/>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0" name="Conector recto de flecha 129"/>
            <p:cNvCxnSpPr/>
            <p:nvPr/>
          </p:nvCxnSpPr>
          <p:spPr>
            <a:xfrm flipV="1">
              <a:off x="8274168" y="3919040"/>
              <a:ext cx="0" cy="88200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2" name="Hexágono 131"/>
            <p:cNvSpPr/>
            <p:nvPr/>
          </p:nvSpPr>
          <p:spPr>
            <a:xfrm>
              <a:off x="5558185" y="2772667"/>
              <a:ext cx="1127747" cy="881521"/>
            </a:xfrm>
            <a:prstGeom prst="hexag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Familia</a:t>
              </a:r>
              <a:r>
                <a:rPr lang="es-ES" dirty="0"/>
                <a:t> </a:t>
              </a:r>
            </a:p>
          </p:txBody>
        </p:sp>
        <p:sp>
          <p:nvSpPr>
            <p:cNvPr id="138" name="Hexágono 137"/>
            <p:cNvSpPr/>
            <p:nvPr/>
          </p:nvSpPr>
          <p:spPr>
            <a:xfrm>
              <a:off x="7305940" y="2431398"/>
              <a:ext cx="1943510" cy="1480462"/>
            </a:xfrm>
            <a:prstGeom prst="hexagon">
              <a:avLst/>
            </a:prstGeom>
          </p:spPr>
          <p:style>
            <a:lnRef idx="2">
              <a:schemeClr val="dk1"/>
            </a:lnRef>
            <a:fillRef idx="1">
              <a:schemeClr val="lt1"/>
            </a:fillRef>
            <a:effectRef idx="0">
              <a:schemeClr val="dk1"/>
            </a:effectRef>
            <a:fontRef idx="minor">
              <a:schemeClr val="dk1"/>
            </a:fontRef>
          </p:style>
          <p:txBody>
            <a:bodyPr rtlCol="0" anchor="ctr"/>
            <a:lstStyle/>
            <a:p>
              <a:r>
                <a:rPr lang="es-ES" sz="1100" dirty="0">
                  <a:latin typeface="Times New Roman" panose="02020603050405020304" pitchFamily="18" charset="0"/>
                  <a:cs typeface="Times New Roman" panose="02020603050405020304" pitchFamily="18" charset="0"/>
                </a:rPr>
                <a:t>S</a:t>
              </a:r>
              <a:r>
                <a:rPr lang="x-none" sz="1100" dirty="0">
                  <a:latin typeface="Times New Roman" panose="02020603050405020304" pitchFamily="18" charset="0"/>
                  <a:cs typeface="Times New Roman" panose="02020603050405020304" pitchFamily="18" charset="0"/>
                </a:rPr>
                <a:t>u</a:t>
              </a:r>
              <a:r>
                <a:rPr lang="es-ES" sz="1100" dirty="0">
                  <a:latin typeface="Times New Roman" panose="02020603050405020304" pitchFamily="18" charset="0"/>
                  <a:cs typeface="Times New Roman" panose="02020603050405020304" pitchFamily="18" charset="0"/>
                </a:rPr>
                <a:t>b</a:t>
              </a:r>
              <a:r>
                <a:rPr lang="x-none" sz="1100" dirty="0">
                  <a:latin typeface="Times New Roman" panose="02020603050405020304" pitchFamily="18" charset="0"/>
                  <a:cs typeface="Times New Roman" panose="02020603050405020304" pitchFamily="18" charset="0"/>
                </a:rPr>
                <a:t>sistema pecuario: aves de corral</a:t>
              </a:r>
            </a:p>
            <a:p>
              <a:r>
                <a:rPr lang="x-none" sz="1100" dirty="0">
                  <a:latin typeface="Times New Roman" panose="02020603050405020304" pitchFamily="18" charset="0"/>
                  <a:cs typeface="Times New Roman" panose="02020603050405020304" pitchFamily="18" charset="0"/>
                </a:rPr>
                <a:t>Cuyes</a:t>
              </a:r>
            </a:p>
            <a:p>
              <a:r>
                <a:rPr lang="x-none" sz="1100" dirty="0">
                  <a:latin typeface="Times New Roman" panose="02020603050405020304" pitchFamily="18" charset="0"/>
                  <a:cs typeface="Times New Roman" panose="02020603050405020304" pitchFamily="18" charset="0"/>
                </a:rPr>
                <a:t>Conejos</a:t>
              </a:r>
            </a:p>
            <a:p>
              <a:r>
                <a:rPr lang="x-none" sz="1100" dirty="0">
                  <a:latin typeface="Times New Roman" panose="02020603050405020304" pitchFamily="18" charset="0"/>
                  <a:cs typeface="Times New Roman" panose="02020603050405020304" pitchFamily="18" charset="0"/>
                </a:rPr>
                <a:t>Tilapias</a:t>
              </a:r>
            </a:p>
            <a:p>
              <a:r>
                <a:rPr lang="x-none" sz="1100" dirty="0">
                  <a:latin typeface="Times New Roman" panose="02020603050405020304" pitchFamily="18" charset="0"/>
                  <a:cs typeface="Times New Roman" panose="02020603050405020304" pitchFamily="18" charset="0"/>
                </a:rPr>
                <a:t>Cerdos</a:t>
              </a:r>
              <a:r>
                <a:rPr lang="es-ES" sz="1100" dirty="0"/>
                <a:t> </a:t>
              </a:r>
            </a:p>
          </p:txBody>
        </p:sp>
        <p:sp>
          <p:nvSpPr>
            <p:cNvPr id="140" name="Elipse 139"/>
            <p:cNvSpPr/>
            <p:nvPr/>
          </p:nvSpPr>
          <p:spPr>
            <a:xfrm>
              <a:off x="573525" y="259131"/>
              <a:ext cx="1080000" cy="1080000"/>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Energía</a:t>
              </a:r>
            </a:p>
            <a:p>
              <a:pPr algn="ctr"/>
              <a:r>
                <a:rPr lang="es-ES" sz="1400" dirty="0">
                  <a:latin typeface="Times New Roman" panose="02020603050405020304" pitchFamily="18" charset="0"/>
                  <a:cs typeface="Times New Roman" panose="02020603050405020304" pitchFamily="18" charset="0"/>
                </a:rPr>
                <a:t>Solar </a:t>
              </a:r>
            </a:p>
          </p:txBody>
        </p:sp>
        <p:cxnSp>
          <p:nvCxnSpPr>
            <p:cNvPr id="142" name="Conector recto de flecha 141"/>
            <p:cNvCxnSpPr>
              <a:cxnSpLocks/>
            </p:cNvCxnSpPr>
            <p:nvPr/>
          </p:nvCxnSpPr>
          <p:spPr>
            <a:xfrm>
              <a:off x="1535324" y="1157886"/>
              <a:ext cx="90024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43" name="Elipse 142"/>
            <p:cNvSpPr/>
            <p:nvPr/>
          </p:nvSpPr>
          <p:spPr>
            <a:xfrm>
              <a:off x="570181" y="1423299"/>
              <a:ext cx="1080000" cy="1080000"/>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Aire</a:t>
              </a:r>
            </a:p>
            <a:p>
              <a:pPr algn="ctr"/>
              <a:r>
                <a:rPr lang="es-ES" sz="1400" dirty="0">
                  <a:latin typeface="Times New Roman" panose="02020603050405020304" pitchFamily="18" charset="0"/>
                  <a:cs typeface="Times New Roman" panose="02020603050405020304" pitchFamily="18" charset="0"/>
                </a:rPr>
                <a:t>Lluvia</a:t>
              </a:r>
            </a:p>
          </p:txBody>
        </p:sp>
        <p:cxnSp>
          <p:nvCxnSpPr>
            <p:cNvPr id="144" name="Conector recto de flecha 143"/>
            <p:cNvCxnSpPr/>
            <p:nvPr/>
          </p:nvCxnSpPr>
          <p:spPr>
            <a:xfrm flipH="1" flipV="1">
              <a:off x="3620885" y="5429632"/>
              <a:ext cx="357" cy="365950"/>
            </a:xfrm>
            <a:prstGeom prst="straightConnector1">
              <a:avLst/>
            </a:prstGeom>
            <a:ln>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5" name="Pentágono 341"/>
            <p:cNvSpPr/>
            <p:nvPr/>
          </p:nvSpPr>
          <p:spPr>
            <a:xfrm rot="5400000">
              <a:off x="5702111" y="1203061"/>
              <a:ext cx="415241" cy="806029"/>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p:txBody>
        </p:sp>
        <p:sp>
          <p:nvSpPr>
            <p:cNvPr id="146" name="CuadroTexto 145"/>
            <p:cNvSpPr txBox="1"/>
            <p:nvPr/>
          </p:nvSpPr>
          <p:spPr>
            <a:xfrm>
              <a:off x="5502966" y="1367434"/>
              <a:ext cx="822661" cy="307777"/>
            </a:xfrm>
            <a:prstGeom prst="rect">
              <a:avLst/>
            </a:prstGeom>
            <a:noFill/>
          </p:spPr>
          <p:txBody>
            <a:bodyPr wrap="none" rtlCol="0">
              <a:spAutoFit/>
            </a:bodyPr>
            <a:lstStyle/>
            <a:p>
              <a:r>
                <a:rPr lang="es-ES" sz="1400" dirty="0">
                  <a:latin typeface="Times New Roman" panose="02020603050405020304" pitchFamily="18" charset="0"/>
                  <a:cs typeface="Times New Roman" panose="02020603050405020304" pitchFamily="18" charset="0"/>
                </a:rPr>
                <a:t>Estiércol</a:t>
              </a:r>
            </a:p>
          </p:txBody>
        </p:sp>
        <p:cxnSp>
          <p:nvCxnSpPr>
            <p:cNvPr id="152" name="Conector recto de flecha 151"/>
            <p:cNvCxnSpPr>
              <a:cxnSpLocks/>
            </p:cNvCxnSpPr>
            <p:nvPr/>
          </p:nvCxnSpPr>
          <p:spPr>
            <a:xfrm flipV="1">
              <a:off x="1926346" y="3052399"/>
              <a:ext cx="534357" cy="256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53" name="Elipse 152"/>
            <p:cNvSpPr/>
            <p:nvPr/>
          </p:nvSpPr>
          <p:spPr>
            <a:xfrm>
              <a:off x="268456" y="2573452"/>
              <a:ext cx="1657890" cy="1080000"/>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s-ES" sz="1400" dirty="0" err="1">
                  <a:latin typeface="Times New Roman" panose="02020603050405020304" pitchFamily="18" charset="0"/>
                  <a:cs typeface="Times New Roman" panose="02020603050405020304" pitchFamily="18" charset="0"/>
                </a:rPr>
                <a:t>Agroinsumos</a:t>
              </a:r>
              <a:endParaRPr lang="es-ES" sz="1400" dirty="0">
                <a:latin typeface="Times New Roman" panose="02020603050405020304" pitchFamily="18" charset="0"/>
                <a:cs typeface="Times New Roman" panose="02020603050405020304" pitchFamily="18" charset="0"/>
              </a:endParaRPr>
            </a:p>
          </p:txBody>
        </p:sp>
        <p:cxnSp>
          <p:nvCxnSpPr>
            <p:cNvPr id="154" name="Conector recto de flecha 153"/>
            <p:cNvCxnSpPr>
              <a:cxnSpLocks/>
            </p:cNvCxnSpPr>
            <p:nvPr/>
          </p:nvCxnSpPr>
          <p:spPr>
            <a:xfrm flipV="1">
              <a:off x="1932186" y="4472127"/>
              <a:ext cx="534357" cy="256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5" name="Conector recto de flecha 154"/>
            <p:cNvCxnSpPr>
              <a:cxnSpLocks/>
            </p:cNvCxnSpPr>
            <p:nvPr/>
          </p:nvCxnSpPr>
          <p:spPr>
            <a:xfrm>
              <a:off x="1653525" y="1963299"/>
              <a:ext cx="78204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56" name="Elipse 155"/>
            <p:cNvSpPr/>
            <p:nvPr/>
          </p:nvSpPr>
          <p:spPr>
            <a:xfrm>
              <a:off x="250478" y="5251462"/>
              <a:ext cx="1675868" cy="146357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Times New Roman" panose="02020603050405020304" pitchFamily="18" charset="0"/>
                  <a:cs typeface="Times New Roman" panose="02020603050405020304" pitchFamily="18" charset="0"/>
                </a:rPr>
                <a:t>Insumos externos industriales:</a:t>
              </a:r>
            </a:p>
            <a:p>
              <a:pPr algn="ctr"/>
              <a:r>
                <a:rPr lang="es-ES" sz="1000" dirty="0">
                  <a:solidFill>
                    <a:schemeClr val="tx1"/>
                  </a:solidFill>
                  <a:latin typeface="Times New Roman" panose="02020603050405020304" pitchFamily="18" charset="0"/>
                  <a:cs typeface="Times New Roman" panose="02020603050405020304" pitchFamily="18" charset="0"/>
                </a:rPr>
                <a:t>Maquinas, materiales, ropa, calzado, alimentos procesados, otros bienes industrializados</a:t>
              </a:r>
            </a:p>
          </p:txBody>
        </p:sp>
        <p:cxnSp>
          <p:nvCxnSpPr>
            <p:cNvPr id="157" name="Conector recto de flecha 156"/>
            <p:cNvCxnSpPr>
              <a:cxnSpLocks/>
              <a:stCxn id="156" idx="7"/>
            </p:cNvCxnSpPr>
            <p:nvPr/>
          </p:nvCxnSpPr>
          <p:spPr>
            <a:xfrm flipV="1">
              <a:off x="1680921" y="5411586"/>
              <a:ext cx="754647" cy="5421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58" name="Elipse 157"/>
            <p:cNvSpPr/>
            <p:nvPr/>
          </p:nvSpPr>
          <p:spPr>
            <a:xfrm>
              <a:off x="10580064" y="4897270"/>
              <a:ext cx="1379597" cy="742211"/>
            </a:xfrm>
            <a:prstGeom prst="ellipse">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Times New Roman" panose="02020603050405020304" pitchFamily="18" charset="0"/>
                  <a:cs typeface="Times New Roman" panose="02020603050405020304" pitchFamily="18" charset="0"/>
                </a:rPr>
                <a:t>Conocimientos  </a:t>
              </a:r>
            </a:p>
          </p:txBody>
        </p:sp>
        <p:cxnSp>
          <p:nvCxnSpPr>
            <p:cNvPr id="159" name="Conector recto de flecha 158"/>
            <p:cNvCxnSpPr>
              <a:cxnSpLocks/>
              <a:endCxn id="111" idx="2"/>
            </p:cNvCxnSpPr>
            <p:nvPr/>
          </p:nvCxnSpPr>
          <p:spPr>
            <a:xfrm flipV="1">
              <a:off x="9884650" y="2502347"/>
              <a:ext cx="494414" cy="95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0" name="Conector recto de flecha 159"/>
            <p:cNvCxnSpPr>
              <a:cxnSpLocks/>
            </p:cNvCxnSpPr>
            <p:nvPr/>
          </p:nvCxnSpPr>
          <p:spPr>
            <a:xfrm>
              <a:off x="9900890" y="3527352"/>
              <a:ext cx="679174" cy="197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2" name="Conector recto de flecha 161"/>
            <p:cNvCxnSpPr>
              <a:cxnSpLocks/>
            </p:cNvCxnSpPr>
            <p:nvPr/>
          </p:nvCxnSpPr>
          <p:spPr>
            <a:xfrm>
              <a:off x="9868360" y="4384977"/>
              <a:ext cx="679174" cy="197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3" name="Conector recto de flecha 162"/>
            <p:cNvCxnSpPr>
              <a:cxnSpLocks/>
            </p:cNvCxnSpPr>
            <p:nvPr/>
          </p:nvCxnSpPr>
          <p:spPr>
            <a:xfrm>
              <a:off x="9900890" y="5298946"/>
              <a:ext cx="679174" cy="197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4" name="Conector recto de flecha 163"/>
            <p:cNvCxnSpPr>
              <a:cxnSpLocks/>
            </p:cNvCxnSpPr>
            <p:nvPr/>
          </p:nvCxnSpPr>
          <p:spPr>
            <a:xfrm>
              <a:off x="9868360" y="6108066"/>
              <a:ext cx="633380" cy="232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5" name="Conector recto 164"/>
            <p:cNvCxnSpPr/>
            <p:nvPr/>
          </p:nvCxnSpPr>
          <p:spPr>
            <a:xfrm flipV="1">
              <a:off x="9868360" y="5429632"/>
              <a:ext cx="0" cy="669644"/>
            </a:xfrm>
            <a:prstGeom prst="line">
              <a:avLst/>
            </a:prstGeom>
            <a:ln w="28575"/>
          </p:spPr>
          <p:style>
            <a:lnRef idx="1">
              <a:schemeClr val="dk1"/>
            </a:lnRef>
            <a:fillRef idx="0">
              <a:schemeClr val="dk1"/>
            </a:fillRef>
            <a:effectRef idx="0">
              <a:schemeClr val="dk1"/>
            </a:effectRef>
            <a:fontRef idx="minor">
              <a:schemeClr val="tx1"/>
            </a:fontRef>
          </p:style>
        </p:cxnSp>
        <p:sp>
          <p:nvSpPr>
            <p:cNvPr id="166" name="Rectángulo 165"/>
            <p:cNvSpPr/>
            <p:nvPr/>
          </p:nvSpPr>
          <p:spPr>
            <a:xfrm>
              <a:off x="10207296" y="-595"/>
              <a:ext cx="1456424" cy="276999"/>
            </a:xfrm>
            <a:prstGeom prst="rect">
              <a:avLst/>
            </a:prstGeom>
          </p:spPr>
          <p:txBody>
            <a:bodyPr wrap="none">
              <a:spAutoFit/>
            </a:bodyPr>
            <a:lstStyle/>
            <a:p>
              <a:r>
                <a:rPr lang="es-ES" sz="1200" dirty="0">
                  <a:latin typeface="Times New Roman" panose="02020603050405020304" pitchFamily="18" charset="0"/>
                  <a:cs typeface="Times New Roman" panose="02020603050405020304" pitchFamily="18" charset="0"/>
                </a:rPr>
                <a:t>NOMENCLATURA</a:t>
              </a:r>
            </a:p>
          </p:txBody>
        </p:sp>
        <p:sp>
          <p:nvSpPr>
            <p:cNvPr id="173" name="Retraso 80"/>
            <p:cNvSpPr/>
            <p:nvPr/>
          </p:nvSpPr>
          <p:spPr>
            <a:xfrm>
              <a:off x="10268060" y="891736"/>
              <a:ext cx="302547" cy="206114"/>
            </a:xfrm>
            <a:prstGeom prst="flowChartDelay">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74" name="Elipse 173"/>
            <p:cNvSpPr/>
            <p:nvPr/>
          </p:nvSpPr>
          <p:spPr>
            <a:xfrm>
              <a:off x="10250021" y="374919"/>
              <a:ext cx="302547" cy="2061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77" name="Hexágono 176"/>
            <p:cNvSpPr/>
            <p:nvPr/>
          </p:nvSpPr>
          <p:spPr>
            <a:xfrm>
              <a:off x="10268060" y="1170016"/>
              <a:ext cx="302547" cy="206114"/>
            </a:xfrm>
            <a:prstGeom prst="hexag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cxnSp>
          <p:nvCxnSpPr>
            <p:cNvPr id="178" name="Conector recto 177"/>
            <p:cNvCxnSpPr/>
            <p:nvPr/>
          </p:nvCxnSpPr>
          <p:spPr>
            <a:xfrm>
              <a:off x="10268060" y="1504114"/>
              <a:ext cx="302547" cy="0"/>
            </a:xfrm>
            <a:prstGeom prst="line">
              <a:avLst/>
            </a:prstGeom>
          </p:spPr>
          <p:style>
            <a:lnRef idx="1">
              <a:schemeClr val="dk1"/>
            </a:lnRef>
            <a:fillRef idx="0">
              <a:schemeClr val="dk1"/>
            </a:fillRef>
            <a:effectRef idx="0">
              <a:schemeClr val="dk1"/>
            </a:effectRef>
            <a:fontRef idx="minor">
              <a:schemeClr val="tx1"/>
            </a:fontRef>
          </p:style>
        </p:cxnSp>
        <p:sp>
          <p:nvSpPr>
            <p:cNvPr id="179" name="Rectángulo 178"/>
            <p:cNvSpPr/>
            <p:nvPr/>
          </p:nvSpPr>
          <p:spPr>
            <a:xfrm>
              <a:off x="10726347" y="320873"/>
              <a:ext cx="1223857" cy="30969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s-ES" sz="1100" dirty="0">
                  <a:latin typeface="Times New Roman" panose="02020603050405020304" pitchFamily="18" charset="0"/>
                  <a:cs typeface="Times New Roman" panose="02020603050405020304" pitchFamily="18" charset="0"/>
                </a:rPr>
                <a:t>Fuente de energía</a:t>
              </a:r>
            </a:p>
          </p:txBody>
        </p:sp>
        <p:sp>
          <p:nvSpPr>
            <p:cNvPr id="180" name="Rectángulo 179"/>
            <p:cNvSpPr/>
            <p:nvPr/>
          </p:nvSpPr>
          <p:spPr>
            <a:xfrm>
              <a:off x="10726347" y="940201"/>
              <a:ext cx="923605" cy="10643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s-ES" sz="1100" dirty="0">
                <a:latin typeface="Times New Roman" panose="02020603050405020304" pitchFamily="18" charset="0"/>
                <a:cs typeface="Times New Roman" panose="02020603050405020304" pitchFamily="18" charset="0"/>
              </a:endParaRPr>
            </a:p>
            <a:p>
              <a:r>
                <a:rPr lang="es-ES" sz="1100" dirty="0">
                  <a:latin typeface="Times New Roman" panose="02020603050405020304" pitchFamily="18" charset="0"/>
                  <a:cs typeface="Times New Roman" panose="02020603050405020304" pitchFamily="18" charset="0"/>
                </a:rPr>
                <a:t>Productor</a:t>
              </a:r>
            </a:p>
            <a:p>
              <a:endParaRPr lang="es-ES" sz="1100" dirty="0">
                <a:latin typeface="Times New Roman" panose="02020603050405020304" pitchFamily="18" charset="0"/>
                <a:cs typeface="Times New Roman" panose="02020603050405020304" pitchFamily="18" charset="0"/>
              </a:endParaRPr>
            </a:p>
          </p:txBody>
        </p:sp>
        <p:sp>
          <p:nvSpPr>
            <p:cNvPr id="181" name="Rectángulo 180"/>
            <p:cNvSpPr/>
            <p:nvPr/>
          </p:nvSpPr>
          <p:spPr>
            <a:xfrm>
              <a:off x="10726347" y="1204257"/>
              <a:ext cx="923606" cy="10643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s-ES" sz="1100" dirty="0">
                  <a:latin typeface="Times New Roman" panose="02020603050405020304" pitchFamily="18" charset="0"/>
                  <a:cs typeface="Times New Roman" panose="02020603050405020304" pitchFamily="18" charset="0"/>
                </a:rPr>
                <a:t>Consumidor</a:t>
              </a:r>
              <a:endParaRPr lang="es-ES" sz="900" dirty="0">
                <a:latin typeface="Times New Roman" panose="02020603050405020304" pitchFamily="18" charset="0"/>
                <a:cs typeface="Times New Roman" panose="02020603050405020304" pitchFamily="18" charset="0"/>
              </a:endParaRPr>
            </a:p>
          </p:txBody>
        </p:sp>
        <p:sp>
          <p:nvSpPr>
            <p:cNvPr id="184" name="Rectángulo 183"/>
            <p:cNvSpPr/>
            <p:nvPr/>
          </p:nvSpPr>
          <p:spPr>
            <a:xfrm>
              <a:off x="10726347" y="1475815"/>
              <a:ext cx="1246374" cy="659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s-ES" sz="1100" dirty="0">
                  <a:latin typeface="Times New Roman" panose="02020603050405020304" pitchFamily="18" charset="0"/>
                  <a:cs typeface="Times New Roman" panose="02020603050405020304" pitchFamily="18" charset="0"/>
                </a:rPr>
                <a:t>Flujo de energía</a:t>
              </a:r>
            </a:p>
          </p:txBody>
        </p:sp>
        <p:cxnSp>
          <p:nvCxnSpPr>
            <p:cNvPr id="185" name="Conector recto 184"/>
            <p:cNvCxnSpPr/>
            <p:nvPr/>
          </p:nvCxnSpPr>
          <p:spPr>
            <a:xfrm>
              <a:off x="10268060" y="1681477"/>
              <a:ext cx="302547"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86" name="Conector recto 185"/>
            <p:cNvCxnSpPr/>
            <p:nvPr/>
          </p:nvCxnSpPr>
          <p:spPr>
            <a:xfrm>
              <a:off x="10268060" y="1681477"/>
              <a:ext cx="0" cy="192534"/>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87" name="Rectángulo 186"/>
            <p:cNvSpPr/>
            <p:nvPr/>
          </p:nvSpPr>
          <p:spPr>
            <a:xfrm>
              <a:off x="10733266" y="1683622"/>
              <a:ext cx="923606" cy="10643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s-ES" sz="1100" dirty="0">
                  <a:latin typeface="Times New Roman" panose="02020603050405020304" pitchFamily="18" charset="0"/>
                  <a:cs typeface="Times New Roman" panose="02020603050405020304" pitchFamily="18" charset="0"/>
                </a:rPr>
                <a:t>Sistema</a:t>
              </a:r>
              <a:endParaRPr lang="es-ES" sz="900" dirty="0">
                <a:latin typeface="Times New Roman" panose="02020603050405020304" pitchFamily="18" charset="0"/>
                <a:cs typeface="Times New Roman" panose="02020603050405020304" pitchFamily="18" charset="0"/>
              </a:endParaRPr>
            </a:p>
          </p:txBody>
        </p:sp>
        <p:sp>
          <p:nvSpPr>
            <p:cNvPr id="188" name="Rectángulo 187"/>
            <p:cNvSpPr/>
            <p:nvPr/>
          </p:nvSpPr>
          <p:spPr>
            <a:xfrm>
              <a:off x="10120138" y="286434"/>
              <a:ext cx="1776145" cy="164619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cxnSp>
          <p:nvCxnSpPr>
            <p:cNvPr id="189" name="Conector recto 188"/>
            <p:cNvCxnSpPr>
              <a:stCxn id="174" idx="6"/>
            </p:cNvCxnSpPr>
            <p:nvPr/>
          </p:nvCxnSpPr>
          <p:spPr>
            <a:xfrm>
              <a:off x="10552568" y="477976"/>
              <a:ext cx="94314" cy="174"/>
            </a:xfrm>
            <a:prstGeom prst="line">
              <a:avLst/>
            </a:prstGeom>
          </p:spPr>
          <p:style>
            <a:lnRef idx="1">
              <a:schemeClr val="dk1"/>
            </a:lnRef>
            <a:fillRef idx="0">
              <a:schemeClr val="dk1"/>
            </a:fillRef>
            <a:effectRef idx="0">
              <a:schemeClr val="dk1"/>
            </a:effectRef>
            <a:fontRef idx="minor">
              <a:schemeClr val="tx1"/>
            </a:fontRef>
          </p:style>
        </p:cxnSp>
        <p:sp>
          <p:nvSpPr>
            <p:cNvPr id="190" name="Elipse 189"/>
            <p:cNvSpPr/>
            <p:nvPr/>
          </p:nvSpPr>
          <p:spPr>
            <a:xfrm>
              <a:off x="10332110" y="647431"/>
              <a:ext cx="302547" cy="19419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91" name="Rectángulo 190"/>
            <p:cNvSpPr/>
            <p:nvPr/>
          </p:nvSpPr>
          <p:spPr>
            <a:xfrm>
              <a:off x="10731260" y="578026"/>
              <a:ext cx="1099688" cy="27341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s-ES" sz="1100" dirty="0">
                  <a:latin typeface="Times New Roman" panose="02020603050405020304" pitchFamily="18" charset="0"/>
                  <a:cs typeface="Times New Roman" panose="02020603050405020304" pitchFamily="18" charset="0"/>
                </a:rPr>
                <a:t>Salidas </a:t>
              </a:r>
            </a:p>
          </p:txBody>
        </p:sp>
        <p:cxnSp>
          <p:nvCxnSpPr>
            <p:cNvPr id="192" name="Conector recto 191"/>
            <p:cNvCxnSpPr/>
            <p:nvPr/>
          </p:nvCxnSpPr>
          <p:spPr>
            <a:xfrm>
              <a:off x="10233367" y="737070"/>
              <a:ext cx="94314" cy="174"/>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285003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upo 97"/>
          <p:cNvGrpSpPr/>
          <p:nvPr/>
        </p:nvGrpSpPr>
        <p:grpSpPr>
          <a:xfrm>
            <a:off x="163" y="0"/>
            <a:ext cx="12191837" cy="6762584"/>
            <a:chOff x="163" y="0"/>
            <a:chExt cx="12191837" cy="6762584"/>
          </a:xfrm>
        </p:grpSpPr>
        <p:sp>
          <p:nvSpPr>
            <p:cNvPr id="106" name="Hexágono 105"/>
            <p:cNvSpPr/>
            <p:nvPr/>
          </p:nvSpPr>
          <p:spPr>
            <a:xfrm>
              <a:off x="5637146" y="3044396"/>
              <a:ext cx="1127747" cy="881521"/>
            </a:xfrm>
            <a:prstGeom prst="hexag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Familia</a:t>
              </a:r>
              <a:r>
                <a:rPr lang="es-ES" dirty="0"/>
                <a:t> </a:t>
              </a:r>
            </a:p>
          </p:txBody>
        </p:sp>
        <p:sp>
          <p:nvSpPr>
            <p:cNvPr id="107" name="Retraso 2"/>
            <p:cNvSpPr/>
            <p:nvPr/>
          </p:nvSpPr>
          <p:spPr>
            <a:xfrm>
              <a:off x="2134650" y="1126722"/>
              <a:ext cx="2159580" cy="1312834"/>
            </a:xfrm>
            <a:prstGeom prst="flowChartDelay">
              <a:avLst/>
            </a:prstGeom>
          </p:spPr>
          <p:style>
            <a:lnRef idx="2">
              <a:schemeClr val="dk1"/>
            </a:lnRef>
            <a:fillRef idx="1">
              <a:schemeClr val="lt1"/>
            </a:fillRef>
            <a:effectRef idx="0">
              <a:schemeClr val="dk1"/>
            </a:effectRef>
            <a:fontRef idx="minor">
              <a:schemeClr val="dk1"/>
            </a:fontRef>
          </p:style>
          <p:txBody>
            <a:bodyPr rtlCol="0" anchor="ctr"/>
            <a:lstStyle/>
            <a:p>
              <a:r>
                <a:rPr lang="x-none" sz="1050" dirty="0">
                  <a:latin typeface="Times New Roman" panose="02020603050405020304" pitchFamily="18" charset="0"/>
                  <a:cs typeface="Times New Roman" panose="02020603050405020304" pitchFamily="18" charset="0"/>
                </a:rPr>
                <a:t>Subsistema agrícola cultivos:</a:t>
              </a:r>
              <a:r>
                <a:rPr lang="es-ES" sz="1050" dirty="0">
                  <a:latin typeface="Times New Roman" panose="02020603050405020304" pitchFamily="18" charset="0"/>
                  <a:cs typeface="Times New Roman" panose="02020603050405020304" pitchFamily="18" charset="0"/>
                </a:rPr>
                <a:t> café, aguacate, chilacuan, granadilla, limón, mora, palmito, rábano, zuquini, tomate de árbol, plátano, repollo, caña de azúcar, guayusa, entre otros.</a:t>
              </a:r>
              <a:endParaRPr lang="es-ES" dirty="0">
                <a:latin typeface="Times New Roman" panose="02020603050405020304" pitchFamily="18" charset="0"/>
                <a:cs typeface="Times New Roman" panose="02020603050405020304" pitchFamily="18" charset="0"/>
              </a:endParaRPr>
            </a:p>
          </p:txBody>
        </p:sp>
        <p:sp>
          <p:nvSpPr>
            <p:cNvPr id="108" name="Retraso 3"/>
            <p:cNvSpPr/>
            <p:nvPr/>
          </p:nvSpPr>
          <p:spPr>
            <a:xfrm>
              <a:off x="4433473" y="1389312"/>
              <a:ext cx="1950483" cy="787655"/>
            </a:xfrm>
            <a:prstGeom prst="flowChartDelay">
              <a:avLst/>
            </a:prstGeom>
          </p:spPr>
          <p:style>
            <a:lnRef idx="2">
              <a:schemeClr val="dk1"/>
            </a:lnRef>
            <a:fillRef idx="1">
              <a:schemeClr val="lt1"/>
            </a:fillRef>
            <a:effectRef idx="0">
              <a:schemeClr val="dk1"/>
            </a:effectRef>
            <a:fontRef idx="minor">
              <a:schemeClr val="dk1"/>
            </a:fontRef>
          </p:style>
          <p:txBody>
            <a:bodyPr rtlCol="0" anchor="ctr"/>
            <a:lstStyle/>
            <a:p>
              <a:pPr algn="just"/>
              <a:endParaRPr lang="es-ES" sz="1000" dirty="0">
                <a:latin typeface="Times New Roman" panose="02020603050405020304" pitchFamily="18" charset="0"/>
                <a:cs typeface="Times New Roman" panose="02020603050405020304" pitchFamily="18" charset="0"/>
              </a:endParaRPr>
            </a:p>
            <a:p>
              <a:endParaRPr lang="es-ES" sz="1000" dirty="0">
                <a:latin typeface="Times New Roman" panose="02020603050405020304" pitchFamily="18" charset="0"/>
                <a:cs typeface="Times New Roman" panose="02020603050405020304" pitchFamily="18" charset="0"/>
              </a:endParaRPr>
            </a:p>
            <a:p>
              <a:r>
                <a:rPr lang="x-none" sz="1050" dirty="0">
                  <a:latin typeface="Times New Roman" panose="02020603050405020304" pitchFamily="18" charset="0"/>
                  <a:cs typeface="Times New Roman" panose="02020603050405020304" pitchFamily="18" charset="0"/>
                </a:rPr>
                <a:t>Subsistema plantas medicinales:</a:t>
              </a:r>
              <a:r>
                <a:rPr lang="es-ES" sz="1050" dirty="0">
                  <a:latin typeface="Times New Roman" panose="02020603050405020304" pitchFamily="18" charset="0"/>
                  <a:cs typeface="Times New Roman" panose="02020603050405020304" pitchFamily="18" charset="0"/>
                </a:rPr>
                <a:t>hierba </a:t>
              </a:r>
              <a:r>
                <a:rPr lang="x-none" sz="1050" dirty="0">
                  <a:latin typeface="Times New Roman" panose="02020603050405020304" pitchFamily="18" charset="0"/>
                  <a:cs typeface="Times New Roman" panose="02020603050405020304" pitchFamily="18" charset="0"/>
                </a:rPr>
                <a:t>L</a:t>
              </a:r>
              <a:r>
                <a:rPr lang="es-ES" sz="1050" dirty="0">
                  <a:latin typeface="Times New Roman" panose="02020603050405020304" pitchFamily="18" charset="0"/>
                  <a:cs typeface="Times New Roman" panose="02020603050405020304" pitchFamily="18" charset="0"/>
                </a:rPr>
                <a:t>uisa</a:t>
              </a:r>
              <a:r>
                <a:rPr lang="x-none" sz="1050" dirty="0">
                  <a:latin typeface="Times New Roman" panose="02020603050405020304" pitchFamily="18" charset="0"/>
                  <a:cs typeface="Times New Roman" panose="02020603050405020304" pitchFamily="18" charset="0"/>
                </a:rPr>
                <a:t>,</a:t>
              </a:r>
              <a:r>
                <a:rPr lang="es-ES" sz="1050" dirty="0">
                  <a:latin typeface="Times New Roman" panose="02020603050405020304" pitchFamily="18" charset="0"/>
                  <a:cs typeface="Times New Roman" panose="02020603050405020304" pitchFamily="18" charset="0"/>
                </a:rPr>
                <a:t> hierba </a:t>
              </a:r>
              <a:r>
                <a:rPr lang="x-none" sz="1050" dirty="0">
                  <a:latin typeface="Times New Roman" panose="02020603050405020304" pitchFamily="18" charset="0"/>
                  <a:cs typeface="Times New Roman" panose="02020603050405020304" pitchFamily="18" charset="0"/>
                </a:rPr>
                <a:t>M</a:t>
              </a:r>
              <a:r>
                <a:rPr lang="es-ES" sz="1050" dirty="0">
                  <a:latin typeface="Times New Roman" panose="02020603050405020304" pitchFamily="18" charset="0"/>
                  <a:cs typeface="Times New Roman" panose="02020603050405020304" pitchFamily="18" charset="0"/>
                </a:rPr>
                <a:t>ora</a:t>
              </a:r>
              <a:r>
                <a:rPr lang="x-none" sz="1050" dirty="0">
                  <a:latin typeface="Times New Roman" panose="02020603050405020304" pitchFamily="18" charset="0"/>
                  <a:cs typeface="Times New Roman" panose="02020603050405020304" pitchFamily="18" charset="0"/>
                </a:rPr>
                <a:t>,</a:t>
              </a:r>
              <a:r>
                <a:rPr lang="es-ES" sz="1050" dirty="0">
                  <a:latin typeface="Times New Roman" panose="02020603050405020304" pitchFamily="18" charset="0"/>
                  <a:cs typeface="Times New Roman" panose="02020603050405020304" pitchFamily="18" charset="0"/>
                </a:rPr>
                <a:t> cueche, guayusa, ruda, pacunga,</a:t>
              </a:r>
              <a:r>
                <a:rPr lang="x-none" sz="1050" dirty="0">
                  <a:latin typeface="Times New Roman" panose="02020603050405020304" pitchFamily="18" charset="0"/>
                  <a:cs typeface="Times New Roman" panose="02020603050405020304" pitchFamily="18" charset="0"/>
                </a:rPr>
                <a:t>  entre otros.</a:t>
              </a:r>
              <a:endParaRPr lang="es-ES" sz="1050" dirty="0">
                <a:latin typeface="Times New Roman" panose="02020603050405020304" pitchFamily="18" charset="0"/>
                <a:cs typeface="Times New Roman" panose="02020603050405020304" pitchFamily="18" charset="0"/>
              </a:endParaRPr>
            </a:p>
            <a:p>
              <a:pPr algn="ctr"/>
              <a:endParaRPr lang="es-ES" dirty="0">
                <a:latin typeface="Times New Roman" panose="02020603050405020304" pitchFamily="18" charset="0"/>
                <a:cs typeface="Times New Roman" panose="02020603050405020304" pitchFamily="18" charset="0"/>
              </a:endParaRPr>
            </a:p>
          </p:txBody>
        </p:sp>
        <p:sp>
          <p:nvSpPr>
            <p:cNvPr id="109" name="Retraso 4"/>
            <p:cNvSpPr/>
            <p:nvPr/>
          </p:nvSpPr>
          <p:spPr>
            <a:xfrm>
              <a:off x="6523199" y="1367502"/>
              <a:ext cx="1911539" cy="831274"/>
            </a:xfrm>
            <a:prstGeom prst="flowChartDelay">
              <a:avLst/>
            </a:prstGeom>
          </p:spPr>
          <p:style>
            <a:lnRef idx="2">
              <a:schemeClr val="dk1"/>
            </a:lnRef>
            <a:fillRef idx="1">
              <a:schemeClr val="lt1"/>
            </a:fillRef>
            <a:effectRef idx="0">
              <a:schemeClr val="dk1"/>
            </a:effectRef>
            <a:fontRef idx="minor">
              <a:schemeClr val="dk1"/>
            </a:fontRef>
          </p:style>
          <p:txBody>
            <a:bodyPr rtlCol="0" anchor="ctr"/>
            <a:lstStyle/>
            <a:p>
              <a:r>
                <a:rPr lang="x-none" sz="1050" dirty="0">
                  <a:latin typeface="Times New Roman" panose="02020603050405020304" pitchFamily="18" charset="0"/>
                  <a:cs typeface="Times New Roman" panose="02020603050405020304" pitchFamily="18" charset="0"/>
                </a:rPr>
                <a:t>Subsistema plantas ornamentamentales:</a:t>
              </a:r>
              <a:r>
                <a:rPr lang="es-ES" sz="1050" dirty="0">
                  <a:latin typeface="Times New Roman" panose="02020603050405020304" pitchFamily="18" charset="0"/>
                  <a:cs typeface="Times New Roman" panose="02020603050405020304" pitchFamily="18" charset="0"/>
                </a:rPr>
                <a:t> papel de música</a:t>
              </a:r>
              <a:r>
                <a:rPr lang="x-none" sz="1050" dirty="0">
                  <a:latin typeface="Times New Roman" panose="02020603050405020304" pitchFamily="18" charset="0"/>
                  <a:cs typeface="Times New Roman" panose="02020603050405020304" pitchFamily="18" charset="0"/>
                </a:rPr>
                <a:t>,</a:t>
              </a:r>
              <a:r>
                <a:rPr lang="es-ES" sz="1050" dirty="0">
                  <a:latin typeface="Times New Roman" panose="02020603050405020304" pitchFamily="18" charset="0"/>
                  <a:cs typeface="Times New Roman" panose="02020603050405020304" pitchFamily="18" charset="0"/>
                </a:rPr>
                <a:t> flor de mayo, cresta de gallo, dalia escancel rojo</a:t>
              </a:r>
              <a:r>
                <a:rPr lang="x-none" sz="1050" dirty="0">
                  <a:latin typeface="Times New Roman" panose="02020603050405020304" pitchFamily="18" charset="0"/>
                  <a:cs typeface="Times New Roman" panose="02020603050405020304" pitchFamily="18" charset="0"/>
                </a:rPr>
                <a:t>, entre otros</a:t>
              </a:r>
              <a:r>
                <a:rPr lang="x-none" sz="1000" dirty="0">
                  <a:latin typeface="Times New Roman" panose="02020603050405020304" pitchFamily="18" charset="0"/>
                  <a:cs typeface="Times New Roman" panose="02020603050405020304" pitchFamily="18" charset="0"/>
                </a:rPr>
                <a:t>.</a:t>
              </a:r>
              <a:endParaRPr lang="es-ES" sz="1000" dirty="0">
                <a:latin typeface="Times New Roman" panose="02020603050405020304" pitchFamily="18" charset="0"/>
                <a:cs typeface="Times New Roman" panose="02020603050405020304" pitchFamily="18" charset="0"/>
              </a:endParaRPr>
            </a:p>
          </p:txBody>
        </p:sp>
        <p:sp>
          <p:nvSpPr>
            <p:cNvPr id="110" name="Retraso 5"/>
            <p:cNvSpPr/>
            <p:nvPr/>
          </p:nvSpPr>
          <p:spPr>
            <a:xfrm>
              <a:off x="8573981" y="1416091"/>
              <a:ext cx="1609571" cy="734096"/>
            </a:xfrm>
            <a:prstGeom prst="flowChartDelay">
              <a:avLst/>
            </a:prstGeom>
          </p:spPr>
          <p:style>
            <a:lnRef idx="2">
              <a:schemeClr val="dk1"/>
            </a:lnRef>
            <a:fillRef idx="1">
              <a:schemeClr val="lt1"/>
            </a:fillRef>
            <a:effectRef idx="0">
              <a:schemeClr val="dk1"/>
            </a:effectRef>
            <a:fontRef idx="minor">
              <a:schemeClr val="dk1"/>
            </a:fontRef>
          </p:style>
          <p:txBody>
            <a:bodyPr rtlCol="0" anchor="ctr"/>
            <a:lstStyle/>
            <a:p>
              <a:r>
                <a:rPr lang="x-none" sz="1050" dirty="0">
                  <a:latin typeface="Times New Roman" panose="02020603050405020304" pitchFamily="18" charset="0"/>
                  <a:cs typeface="Times New Roman" panose="02020603050405020304" pitchFamily="18" charset="0"/>
                </a:rPr>
                <a:t>Subsistema forestal: árboles para sombra</a:t>
              </a:r>
              <a:r>
                <a:rPr lang="es-ES" sz="1050" dirty="0">
                  <a:latin typeface="Times New Roman" panose="02020603050405020304" pitchFamily="18" charset="0"/>
                  <a:cs typeface="Times New Roman" panose="02020603050405020304" pitchFamily="18" charset="0"/>
                </a:rPr>
                <a:t>, frutales y cerca viva.</a:t>
              </a:r>
            </a:p>
          </p:txBody>
        </p:sp>
        <p:sp>
          <p:nvSpPr>
            <p:cNvPr id="111" name="Rectángulo 110"/>
            <p:cNvSpPr/>
            <p:nvPr/>
          </p:nvSpPr>
          <p:spPr>
            <a:xfrm>
              <a:off x="2041603" y="954492"/>
              <a:ext cx="8210469" cy="4630084"/>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imes New Roman" panose="02020603050405020304" pitchFamily="18" charset="0"/>
                <a:cs typeface="Times New Roman" panose="02020603050405020304" pitchFamily="18" charset="0"/>
              </a:endParaRPr>
            </a:p>
          </p:txBody>
        </p:sp>
        <p:sp>
          <p:nvSpPr>
            <p:cNvPr id="112" name="Hexágono 111"/>
            <p:cNvSpPr/>
            <p:nvPr/>
          </p:nvSpPr>
          <p:spPr>
            <a:xfrm>
              <a:off x="5588991" y="4296866"/>
              <a:ext cx="1251405" cy="1035991"/>
            </a:xfrm>
            <a:prstGeom prst="hexagon">
              <a:avLst/>
            </a:prstGeom>
          </p:spPr>
          <p:style>
            <a:lnRef idx="2">
              <a:schemeClr val="dk1"/>
            </a:lnRef>
            <a:fillRef idx="1">
              <a:schemeClr val="lt1"/>
            </a:fillRef>
            <a:effectRef idx="0">
              <a:schemeClr val="dk1"/>
            </a:effectRef>
            <a:fontRef idx="minor">
              <a:schemeClr val="dk1"/>
            </a:fontRef>
          </p:style>
          <p:txBody>
            <a:bodyPr rtlCol="0" anchor="ctr"/>
            <a:lstStyle/>
            <a:p>
              <a:r>
                <a:rPr lang="es-ES" sz="1100" dirty="0">
                  <a:latin typeface="Times New Roman" panose="02020603050405020304" pitchFamily="18" charset="0"/>
                  <a:cs typeface="Times New Roman" panose="02020603050405020304" pitchFamily="18" charset="0"/>
                </a:rPr>
                <a:t>S</a:t>
              </a:r>
              <a:r>
                <a:rPr lang="x-none" sz="1100" dirty="0">
                  <a:latin typeface="Times New Roman" panose="02020603050405020304" pitchFamily="18" charset="0"/>
                  <a:cs typeface="Times New Roman" panose="02020603050405020304" pitchFamily="18" charset="0"/>
                </a:rPr>
                <a:t>u</a:t>
              </a:r>
              <a:r>
                <a:rPr lang="es-ES" sz="1100" dirty="0">
                  <a:latin typeface="Times New Roman" panose="02020603050405020304" pitchFamily="18" charset="0"/>
                  <a:cs typeface="Times New Roman" panose="02020603050405020304" pitchFamily="18" charset="0"/>
                </a:rPr>
                <a:t>b</a:t>
              </a:r>
              <a:r>
                <a:rPr lang="x-none" sz="1100" dirty="0">
                  <a:latin typeface="Times New Roman" panose="02020603050405020304" pitchFamily="18" charset="0"/>
                  <a:cs typeface="Times New Roman" panose="02020603050405020304" pitchFamily="18" charset="0"/>
                </a:rPr>
                <a:t>sistema pecuario: aves de corral</a:t>
              </a:r>
            </a:p>
          </p:txBody>
        </p:sp>
        <p:sp>
          <p:nvSpPr>
            <p:cNvPr id="113" name="Elipse 112"/>
            <p:cNvSpPr/>
            <p:nvPr/>
          </p:nvSpPr>
          <p:spPr>
            <a:xfrm>
              <a:off x="7796958" y="3623432"/>
              <a:ext cx="967778" cy="6734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tx1"/>
                  </a:solidFill>
                  <a:latin typeface="Times New Roman" panose="02020603050405020304" pitchFamily="18" charset="0"/>
                  <a:cs typeface="Times New Roman" panose="02020603050405020304" pitchFamily="18" charset="0"/>
                </a:rPr>
                <a:t>M</a:t>
              </a:r>
              <a:r>
                <a:rPr lang="x-none" sz="1100" dirty="0">
                  <a:solidFill>
                    <a:schemeClr val="tx1"/>
                  </a:solidFill>
                  <a:latin typeface="Times New Roman" panose="02020603050405020304" pitchFamily="18" charset="0"/>
                  <a:cs typeface="Times New Roman" panose="02020603050405020304" pitchFamily="18" charset="0"/>
                </a:rPr>
                <a:t>ano de obra</a:t>
              </a:r>
              <a:endParaRPr lang="es-ES" sz="1100" dirty="0">
                <a:solidFill>
                  <a:schemeClr val="tx1"/>
                </a:solidFill>
                <a:latin typeface="Times New Roman" panose="02020603050405020304" pitchFamily="18" charset="0"/>
                <a:cs typeface="Times New Roman" panose="02020603050405020304" pitchFamily="18" charset="0"/>
              </a:endParaRPr>
            </a:p>
          </p:txBody>
        </p:sp>
        <p:sp>
          <p:nvSpPr>
            <p:cNvPr id="114" name="Pentágono 11"/>
            <p:cNvSpPr/>
            <p:nvPr/>
          </p:nvSpPr>
          <p:spPr>
            <a:xfrm rot="5400000">
              <a:off x="3919627" y="3748901"/>
              <a:ext cx="415241" cy="806029"/>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p:txBody>
        </p:sp>
        <p:sp>
          <p:nvSpPr>
            <p:cNvPr id="115" name="CuadroTexto 114"/>
            <p:cNvSpPr txBox="1"/>
            <p:nvPr/>
          </p:nvSpPr>
          <p:spPr>
            <a:xfrm>
              <a:off x="3720482" y="3913274"/>
              <a:ext cx="822661" cy="307777"/>
            </a:xfrm>
            <a:prstGeom prst="rect">
              <a:avLst/>
            </a:prstGeom>
            <a:noFill/>
          </p:spPr>
          <p:txBody>
            <a:bodyPr wrap="none" rtlCol="0">
              <a:spAutoFit/>
            </a:bodyPr>
            <a:lstStyle/>
            <a:p>
              <a:r>
                <a:rPr lang="es-ES" sz="1400" dirty="0">
                  <a:latin typeface="Times New Roman" panose="02020603050405020304" pitchFamily="18" charset="0"/>
                  <a:cs typeface="Times New Roman" panose="02020603050405020304" pitchFamily="18" charset="0"/>
                </a:rPr>
                <a:t>Estiércol</a:t>
              </a:r>
            </a:p>
          </p:txBody>
        </p:sp>
        <p:cxnSp>
          <p:nvCxnSpPr>
            <p:cNvPr id="116" name="Conector recto 115"/>
            <p:cNvCxnSpPr/>
            <p:nvPr/>
          </p:nvCxnSpPr>
          <p:spPr>
            <a:xfrm flipV="1">
              <a:off x="8277925" y="2717601"/>
              <a:ext cx="0" cy="9000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7" name="Conector recto 116"/>
            <p:cNvCxnSpPr/>
            <p:nvPr/>
          </p:nvCxnSpPr>
          <p:spPr>
            <a:xfrm>
              <a:off x="3728738" y="2713289"/>
              <a:ext cx="5576552"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8" name="Conector recto de flecha 117"/>
            <p:cNvCxnSpPr/>
            <p:nvPr/>
          </p:nvCxnSpPr>
          <p:spPr>
            <a:xfrm flipV="1">
              <a:off x="3727282" y="2371270"/>
              <a:ext cx="1" cy="342000"/>
            </a:xfrm>
            <a:prstGeom prst="straightConnector1">
              <a:avLst/>
            </a:prstGeom>
            <a:ln w="63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9" name="Conector recto de flecha 118"/>
            <p:cNvCxnSpPr/>
            <p:nvPr/>
          </p:nvCxnSpPr>
          <p:spPr>
            <a:xfrm flipV="1">
              <a:off x="5067187" y="2189846"/>
              <a:ext cx="1" cy="522000"/>
            </a:xfrm>
            <a:prstGeom prst="straightConnector1">
              <a:avLst/>
            </a:prstGeom>
            <a:ln w="63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0" name="Conector recto de flecha 119"/>
            <p:cNvCxnSpPr/>
            <p:nvPr/>
          </p:nvCxnSpPr>
          <p:spPr>
            <a:xfrm flipV="1">
              <a:off x="7341540" y="2201378"/>
              <a:ext cx="1" cy="504000"/>
            </a:xfrm>
            <a:prstGeom prst="straightConnector1">
              <a:avLst/>
            </a:prstGeom>
            <a:ln w="63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1" name="Conector recto de flecha 120"/>
            <p:cNvCxnSpPr/>
            <p:nvPr/>
          </p:nvCxnSpPr>
          <p:spPr>
            <a:xfrm flipV="1">
              <a:off x="9305290" y="2158862"/>
              <a:ext cx="1" cy="558000"/>
            </a:xfrm>
            <a:prstGeom prst="straightConnector1">
              <a:avLst/>
            </a:prstGeom>
            <a:ln w="63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2" name="Conector recto 121"/>
            <p:cNvCxnSpPr/>
            <p:nvPr/>
          </p:nvCxnSpPr>
          <p:spPr>
            <a:xfrm>
              <a:off x="6774325" y="3480855"/>
              <a:ext cx="1080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3" name="Conector recto de flecha 122"/>
            <p:cNvCxnSpPr/>
            <p:nvPr/>
          </p:nvCxnSpPr>
          <p:spPr>
            <a:xfrm>
              <a:off x="7858896" y="3471346"/>
              <a:ext cx="0" cy="324000"/>
            </a:xfrm>
            <a:prstGeom prst="straightConnector1">
              <a:avLst/>
            </a:prstGeom>
            <a:ln w="63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4" name="Conector recto de flecha 123"/>
            <p:cNvCxnSpPr/>
            <p:nvPr/>
          </p:nvCxnSpPr>
          <p:spPr>
            <a:xfrm flipV="1">
              <a:off x="6201018" y="3934535"/>
              <a:ext cx="1" cy="360000"/>
            </a:xfrm>
            <a:prstGeom prst="straightConnector1">
              <a:avLst/>
            </a:prstGeom>
            <a:ln w="63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5" name="Conector recto 124"/>
            <p:cNvCxnSpPr/>
            <p:nvPr/>
          </p:nvCxnSpPr>
          <p:spPr>
            <a:xfrm flipV="1">
              <a:off x="3294760" y="2439556"/>
              <a:ext cx="0" cy="10440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6" name="Conector recto 125"/>
            <p:cNvCxnSpPr/>
            <p:nvPr/>
          </p:nvCxnSpPr>
          <p:spPr>
            <a:xfrm flipV="1">
              <a:off x="7866816" y="2187556"/>
              <a:ext cx="0" cy="10080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7" name="Conector recto 126"/>
            <p:cNvCxnSpPr/>
            <p:nvPr/>
          </p:nvCxnSpPr>
          <p:spPr>
            <a:xfrm flipV="1">
              <a:off x="9605104" y="2150187"/>
              <a:ext cx="0" cy="10440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8" name="Conector recto de flecha 127"/>
            <p:cNvCxnSpPr/>
            <p:nvPr/>
          </p:nvCxnSpPr>
          <p:spPr>
            <a:xfrm flipV="1">
              <a:off x="4124111" y="2136085"/>
              <a:ext cx="1" cy="1800000"/>
            </a:xfrm>
            <a:prstGeom prst="straightConnector1">
              <a:avLst/>
            </a:prstGeom>
            <a:ln w="63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9" name="Conector recto 128"/>
            <p:cNvCxnSpPr/>
            <p:nvPr/>
          </p:nvCxnSpPr>
          <p:spPr>
            <a:xfrm>
              <a:off x="4131812" y="2439556"/>
              <a:ext cx="2700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0" name="Conector recto de flecha 129"/>
            <p:cNvCxnSpPr/>
            <p:nvPr/>
          </p:nvCxnSpPr>
          <p:spPr>
            <a:xfrm flipV="1">
              <a:off x="4730410" y="2193932"/>
              <a:ext cx="1" cy="234000"/>
            </a:xfrm>
            <a:prstGeom prst="straightConnector1">
              <a:avLst/>
            </a:prstGeom>
            <a:ln w="63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1" name="Conector recto de flecha 130"/>
            <p:cNvCxnSpPr/>
            <p:nvPr/>
          </p:nvCxnSpPr>
          <p:spPr>
            <a:xfrm flipV="1">
              <a:off x="6838857" y="2217091"/>
              <a:ext cx="1" cy="216000"/>
            </a:xfrm>
            <a:prstGeom prst="straightConnector1">
              <a:avLst/>
            </a:prstGeom>
            <a:ln w="63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2" name="Conector recto de flecha 131"/>
            <p:cNvCxnSpPr/>
            <p:nvPr/>
          </p:nvCxnSpPr>
          <p:spPr>
            <a:xfrm flipV="1">
              <a:off x="3297146" y="3486005"/>
              <a:ext cx="2340000" cy="0"/>
            </a:xfrm>
            <a:prstGeom prst="straightConnector1">
              <a:avLst/>
            </a:prstGeom>
            <a:ln w="63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3" name="Conector recto 132"/>
            <p:cNvCxnSpPr/>
            <p:nvPr/>
          </p:nvCxnSpPr>
          <p:spPr>
            <a:xfrm flipV="1">
              <a:off x="5056066" y="3504866"/>
              <a:ext cx="0" cy="13140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4" name="Conector recto de flecha 133"/>
            <p:cNvCxnSpPr/>
            <p:nvPr/>
          </p:nvCxnSpPr>
          <p:spPr>
            <a:xfrm flipV="1">
              <a:off x="5064919" y="4823278"/>
              <a:ext cx="522000" cy="0"/>
            </a:xfrm>
            <a:prstGeom prst="straightConnector1">
              <a:avLst/>
            </a:prstGeom>
            <a:ln w="63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5" name="Conector recto de flecha 134"/>
            <p:cNvCxnSpPr/>
            <p:nvPr/>
          </p:nvCxnSpPr>
          <p:spPr>
            <a:xfrm>
              <a:off x="5912040" y="2123174"/>
              <a:ext cx="0" cy="900000"/>
            </a:xfrm>
            <a:prstGeom prst="straightConnector1">
              <a:avLst/>
            </a:prstGeom>
            <a:ln w="63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6" name="Conector recto de flecha 135"/>
            <p:cNvCxnSpPr/>
            <p:nvPr/>
          </p:nvCxnSpPr>
          <p:spPr>
            <a:xfrm flipH="1">
              <a:off x="6644734" y="3199246"/>
              <a:ext cx="2952000" cy="0"/>
            </a:xfrm>
            <a:prstGeom prst="straightConnector1">
              <a:avLst/>
            </a:prstGeom>
            <a:ln w="63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7" name="Elipse 136"/>
            <p:cNvSpPr/>
            <p:nvPr/>
          </p:nvSpPr>
          <p:spPr>
            <a:xfrm>
              <a:off x="2487766" y="5849771"/>
              <a:ext cx="1678624" cy="87588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200" dirty="0">
                  <a:solidFill>
                    <a:schemeClr val="tx1"/>
                  </a:solidFill>
                  <a:latin typeface="Times New Roman" panose="02020603050405020304" pitchFamily="18" charset="0"/>
                  <a:cs typeface="Times New Roman" panose="02020603050405020304" pitchFamily="18" charset="0"/>
                </a:rPr>
                <a:t>Otros agroecosistemas familiares</a:t>
              </a:r>
              <a:endParaRPr lang="es-ES" sz="1200" dirty="0">
                <a:solidFill>
                  <a:schemeClr val="tx1"/>
                </a:solidFill>
                <a:latin typeface="Times New Roman" panose="02020603050405020304" pitchFamily="18" charset="0"/>
                <a:cs typeface="Times New Roman" panose="02020603050405020304" pitchFamily="18" charset="0"/>
              </a:endParaRPr>
            </a:p>
          </p:txBody>
        </p:sp>
        <p:sp>
          <p:nvSpPr>
            <p:cNvPr id="138" name="Elipse 137"/>
            <p:cNvSpPr/>
            <p:nvPr/>
          </p:nvSpPr>
          <p:spPr>
            <a:xfrm>
              <a:off x="4386160" y="5837793"/>
              <a:ext cx="1184564" cy="92479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tx1"/>
                  </a:solidFill>
                  <a:latin typeface="Times New Roman" panose="02020603050405020304" pitchFamily="18" charset="0"/>
                  <a:cs typeface="Times New Roman" panose="02020603050405020304" pitchFamily="18" charset="0"/>
                </a:rPr>
                <a:t>C</a:t>
              </a:r>
              <a:r>
                <a:rPr lang="x-none" sz="1200" dirty="0">
                  <a:solidFill>
                    <a:schemeClr val="tx1"/>
                  </a:solidFill>
                  <a:latin typeface="Times New Roman" panose="02020603050405020304" pitchFamily="18" charset="0"/>
                  <a:cs typeface="Times New Roman" panose="02020603050405020304" pitchFamily="18" charset="0"/>
                </a:rPr>
                <a:t>omuna </a:t>
              </a:r>
              <a:r>
                <a:rPr lang="es-ES" sz="1200" dirty="0">
                  <a:solidFill>
                    <a:schemeClr val="tx1"/>
                  </a:solidFill>
                  <a:latin typeface="Times New Roman" panose="02020603050405020304" pitchFamily="18" charset="0"/>
                  <a:cs typeface="Times New Roman" panose="02020603050405020304" pitchFamily="18" charset="0"/>
                </a:rPr>
                <a:t>L</a:t>
              </a:r>
              <a:r>
                <a:rPr lang="x-none" sz="1200" dirty="0">
                  <a:solidFill>
                    <a:schemeClr val="tx1"/>
                  </a:solidFill>
                  <a:latin typeface="Times New Roman" panose="02020603050405020304" pitchFamily="18" charset="0"/>
                  <a:cs typeface="Times New Roman" panose="02020603050405020304" pitchFamily="18" charset="0"/>
                </a:rPr>
                <a:t>a Esperanza</a:t>
              </a:r>
              <a:endParaRPr lang="es-ES" sz="1200" dirty="0">
                <a:solidFill>
                  <a:schemeClr val="tx1"/>
                </a:solidFill>
                <a:latin typeface="Times New Roman" panose="02020603050405020304" pitchFamily="18" charset="0"/>
                <a:cs typeface="Times New Roman" panose="02020603050405020304" pitchFamily="18" charset="0"/>
              </a:endParaRPr>
            </a:p>
          </p:txBody>
        </p:sp>
        <p:cxnSp>
          <p:nvCxnSpPr>
            <p:cNvPr id="139" name="Conector recto de flecha 138"/>
            <p:cNvCxnSpPr/>
            <p:nvPr/>
          </p:nvCxnSpPr>
          <p:spPr>
            <a:xfrm flipH="1" flipV="1">
              <a:off x="4947729" y="5575319"/>
              <a:ext cx="357" cy="234000"/>
            </a:xfrm>
            <a:prstGeom prst="straightConnector1">
              <a:avLst/>
            </a:prstGeom>
            <a:ln>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0" name="Conector recto de flecha 139"/>
            <p:cNvCxnSpPr/>
            <p:nvPr/>
          </p:nvCxnSpPr>
          <p:spPr>
            <a:xfrm flipH="1" flipV="1">
              <a:off x="3328426" y="5580487"/>
              <a:ext cx="357" cy="252000"/>
            </a:xfrm>
            <a:prstGeom prst="straightConnector1">
              <a:avLst/>
            </a:prstGeom>
            <a:ln>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1" name="Rectángulo 140"/>
            <p:cNvSpPr/>
            <p:nvPr/>
          </p:nvSpPr>
          <p:spPr>
            <a:xfrm>
              <a:off x="10426575" y="0"/>
              <a:ext cx="1456424" cy="276999"/>
            </a:xfrm>
            <a:prstGeom prst="rect">
              <a:avLst/>
            </a:prstGeom>
          </p:spPr>
          <p:txBody>
            <a:bodyPr wrap="none">
              <a:spAutoFit/>
            </a:bodyPr>
            <a:lstStyle/>
            <a:p>
              <a:r>
                <a:rPr lang="es-ES" sz="1200" dirty="0">
                  <a:latin typeface="Times New Roman" panose="02020603050405020304" pitchFamily="18" charset="0"/>
                  <a:cs typeface="Times New Roman" panose="02020603050405020304" pitchFamily="18" charset="0"/>
                </a:rPr>
                <a:t>NOMENCLATURA</a:t>
              </a:r>
            </a:p>
          </p:txBody>
        </p:sp>
        <p:sp>
          <p:nvSpPr>
            <p:cNvPr id="142" name="Retraso 80"/>
            <p:cNvSpPr/>
            <p:nvPr/>
          </p:nvSpPr>
          <p:spPr>
            <a:xfrm>
              <a:off x="10487339" y="892331"/>
              <a:ext cx="302547" cy="206114"/>
            </a:xfrm>
            <a:prstGeom prst="flowChartDelay">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43" name="Elipse 142"/>
            <p:cNvSpPr/>
            <p:nvPr/>
          </p:nvSpPr>
          <p:spPr>
            <a:xfrm>
              <a:off x="10469300" y="375514"/>
              <a:ext cx="302547" cy="2061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44" name="Hexágono 143"/>
            <p:cNvSpPr/>
            <p:nvPr/>
          </p:nvSpPr>
          <p:spPr>
            <a:xfrm>
              <a:off x="10487339" y="1170611"/>
              <a:ext cx="302547" cy="206114"/>
            </a:xfrm>
            <a:prstGeom prst="hexag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cxnSp>
          <p:nvCxnSpPr>
            <p:cNvPr id="145" name="Conector recto 144"/>
            <p:cNvCxnSpPr/>
            <p:nvPr/>
          </p:nvCxnSpPr>
          <p:spPr>
            <a:xfrm>
              <a:off x="10487339" y="1504709"/>
              <a:ext cx="302547" cy="0"/>
            </a:xfrm>
            <a:prstGeom prst="line">
              <a:avLst/>
            </a:prstGeom>
          </p:spPr>
          <p:style>
            <a:lnRef idx="1">
              <a:schemeClr val="dk1"/>
            </a:lnRef>
            <a:fillRef idx="0">
              <a:schemeClr val="dk1"/>
            </a:fillRef>
            <a:effectRef idx="0">
              <a:schemeClr val="dk1"/>
            </a:effectRef>
            <a:fontRef idx="minor">
              <a:schemeClr val="tx1"/>
            </a:fontRef>
          </p:style>
        </p:cxnSp>
        <p:sp>
          <p:nvSpPr>
            <p:cNvPr id="146" name="Rectángulo 145"/>
            <p:cNvSpPr/>
            <p:nvPr/>
          </p:nvSpPr>
          <p:spPr>
            <a:xfrm>
              <a:off x="10945626" y="321468"/>
              <a:ext cx="1223857" cy="30969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s-ES" sz="1100" dirty="0">
                  <a:latin typeface="Times New Roman" panose="02020603050405020304" pitchFamily="18" charset="0"/>
                  <a:cs typeface="Times New Roman" panose="02020603050405020304" pitchFamily="18" charset="0"/>
                </a:rPr>
                <a:t>Fuente de energía</a:t>
              </a:r>
            </a:p>
          </p:txBody>
        </p:sp>
        <p:sp>
          <p:nvSpPr>
            <p:cNvPr id="147" name="Rectángulo 146"/>
            <p:cNvSpPr/>
            <p:nvPr/>
          </p:nvSpPr>
          <p:spPr>
            <a:xfrm>
              <a:off x="10945626" y="940796"/>
              <a:ext cx="923605" cy="10643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s-ES" sz="1100" dirty="0">
                <a:latin typeface="Times New Roman" panose="02020603050405020304" pitchFamily="18" charset="0"/>
                <a:cs typeface="Times New Roman" panose="02020603050405020304" pitchFamily="18" charset="0"/>
              </a:endParaRPr>
            </a:p>
            <a:p>
              <a:r>
                <a:rPr lang="es-ES" sz="1100" dirty="0">
                  <a:latin typeface="Times New Roman" panose="02020603050405020304" pitchFamily="18" charset="0"/>
                  <a:cs typeface="Times New Roman" panose="02020603050405020304" pitchFamily="18" charset="0"/>
                </a:rPr>
                <a:t>Productor</a:t>
              </a:r>
            </a:p>
            <a:p>
              <a:endParaRPr lang="es-ES" sz="1100" dirty="0">
                <a:latin typeface="Times New Roman" panose="02020603050405020304" pitchFamily="18" charset="0"/>
                <a:cs typeface="Times New Roman" panose="02020603050405020304" pitchFamily="18" charset="0"/>
              </a:endParaRPr>
            </a:p>
          </p:txBody>
        </p:sp>
        <p:sp>
          <p:nvSpPr>
            <p:cNvPr id="148" name="Rectángulo 147"/>
            <p:cNvSpPr/>
            <p:nvPr/>
          </p:nvSpPr>
          <p:spPr>
            <a:xfrm>
              <a:off x="10945626" y="1204852"/>
              <a:ext cx="923606" cy="10643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s-ES" sz="1100" dirty="0">
                  <a:latin typeface="Times New Roman" panose="02020603050405020304" pitchFamily="18" charset="0"/>
                  <a:cs typeface="Times New Roman" panose="02020603050405020304" pitchFamily="18" charset="0"/>
                </a:rPr>
                <a:t>Consumidor</a:t>
              </a:r>
              <a:endParaRPr lang="es-ES" sz="900" dirty="0">
                <a:latin typeface="Times New Roman" panose="02020603050405020304" pitchFamily="18" charset="0"/>
                <a:cs typeface="Times New Roman" panose="02020603050405020304" pitchFamily="18" charset="0"/>
              </a:endParaRPr>
            </a:p>
          </p:txBody>
        </p:sp>
        <p:sp>
          <p:nvSpPr>
            <p:cNvPr id="149" name="Rectángulo 148"/>
            <p:cNvSpPr/>
            <p:nvPr/>
          </p:nvSpPr>
          <p:spPr>
            <a:xfrm>
              <a:off x="10945626" y="1476410"/>
              <a:ext cx="1246374" cy="659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s-ES" sz="1100" dirty="0">
                  <a:latin typeface="Times New Roman" panose="02020603050405020304" pitchFamily="18" charset="0"/>
                  <a:cs typeface="Times New Roman" panose="02020603050405020304" pitchFamily="18" charset="0"/>
                </a:rPr>
                <a:t>Flujo de energía</a:t>
              </a:r>
            </a:p>
          </p:txBody>
        </p:sp>
        <p:cxnSp>
          <p:nvCxnSpPr>
            <p:cNvPr id="150" name="Conector recto 149"/>
            <p:cNvCxnSpPr/>
            <p:nvPr/>
          </p:nvCxnSpPr>
          <p:spPr>
            <a:xfrm>
              <a:off x="10487339" y="1682072"/>
              <a:ext cx="302547"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51" name="Conector recto 150"/>
            <p:cNvCxnSpPr/>
            <p:nvPr/>
          </p:nvCxnSpPr>
          <p:spPr>
            <a:xfrm>
              <a:off x="10487339" y="1682072"/>
              <a:ext cx="0" cy="192534"/>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52" name="Rectángulo 151"/>
            <p:cNvSpPr/>
            <p:nvPr/>
          </p:nvSpPr>
          <p:spPr>
            <a:xfrm>
              <a:off x="10952545" y="1684217"/>
              <a:ext cx="923606" cy="10643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s-ES" sz="1100" dirty="0">
                  <a:latin typeface="Times New Roman" panose="02020603050405020304" pitchFamily="18" charset="0"/>
                  <a:cs typeface="Times New Roman" panose="02020603050405020304" pitchFamily="18" charset="0"/>
                </a:rPr>
                <a:t>Sistema</a:t>
              </a:r>
              <a:endParaRPr lang="es-ES" sz="900" dirty="0">
                <a:latin typeface="Times New Roman" panose="02020603050405020304" pitchFamily="18" charset="0"/>
                <a:cs typeface="Times New Roman" panose="02020603050405020304" pitchFamily="18" charset="0"/>
              </a:endParaRPr>
            </a:p>
          </p:txBody>
        </p:sp>
        <p:sp>
          <p:nvSpPr>
            <p:cNvPr id="153" name="Rectángulo 152"/>
            <p:cNvSpPr/>
            <p:nvPr/>
          </p:nvSpPr>
          <p:spPr>
            <a:xfrm>
              <a:off x="10339417" y="287029"/>
              <a:ext cx="1776145" cy="164619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cxnSp>
          <p:nvCxnSpPr>
            <p:cNvPr id="154" name="Conector recto 153"/>
            <p:cNvCxnSpPr>
              <a:stCxn id="143" idx="6"/>
            </p:cNvCxnSpPr>
            <p:nvPr/>
          </p:nvCxnSpPr>
          <p:spPr>
            <a:xfrm>
              <a:off x="10771847" y="478571"/>
              <a:ext cx="94314" cy="174"/>
            </a:xfrm>
            <a:prstGeom prst="line">
              <a:avLst/>
            </a:prstGeom>
          </p:spPr>
          <p:style>
            <a:lnRef idx="1">
              <a:schemeClr val="dk1"/>
            </a:lnRef>
            <a:fillRef idx="0">
              <a:schemeClr val="dk1"/>
            </a:fillRef>
            <a:effectRef idx="0">
              <a:schemeClr val="dk1"/>
            </a:effectRef>
            <a:fontRef idx="minor">
              <a:schemeClr val="tx1"/>
            </a:fontRef>
          </p:style>
        </p:cxnSp>
        <p:sp>
          <p:nvSpPr>
            <p:cNvPr id="155" name="Rectángulo 154"/>
            <p:cNvSpPr/>
            <p:nvPr/>
          </p:nvSpPr>
          <p:spPr>
            <a:xfrm>
              <a:off x="2565008" y="308272"/>
              <a:ext cx="1298863" cy="42602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200" dirty="0">
                  <a:solidFill>
                    <a:schemeClr val="tx1"/>
                  </a:solidFill>
                  <a:latin typeface="Times New Roman" panose="02020603050405020304" pitchFamily="18" charset="0"/>
                  <a:cs typeface="Times New Roman" panose="02020603050405020304" pitchFamily="18" charset="0"/>
                </a:rPr>
                <a:t>Tru</a:t>
              </a:r>
              <a:r>
                <a:rPr lang="es-ES" sz="1200" dirty="0">
                  <a:solidFill>
                    <a:schemeClr val="tx1"/>
                  </a:solidFill>
                  <a:latin typeface="Times New Roman" panose="02020603050405020304" pitchFamily="18" charset="0"/>
                  <a:cs typeface="Times New Roman" panose="02020603050405020304" pitchFamily="18" charset="0"/>
                </a:rPr>
                <a:t>e</a:t>
              </a:r>
              <a:r>
                <a:rPr lang="x-none" sz="1200" dirty="0">
                  <a:solidFill>
                    <a:schemeClr val="tx1"/>
                  </a:solidFill>
                  <a:latin typeface="Times New Roman" panose="02020603050405020304" pitchFamily="18" charset="0"/>
                  <a:cs typeface="Times New Roman" panose="02020603050405020304" pitchFamily="18" charset="0"/>
                </a:rPr>
                <a:t>que</a:t>
              </a:r>
              <a:endParaRPr lang="es-ES" sz="1200" dirty="0">
                <a:solidFill>
                  <a:schemeClr val="tx1"/>
                </a:solidFill>
                <a:latin typeface="Times New Roman" panose="02020603050405020304" pitchFamily="18" charset="0"/>
                <a:cs typeface="Times New Roman" panose="02020603050405020304" pitchFamily="18" charset="0"/>
              </a:endParaRPr>
            </a:p>
          </p:txBody>
        </p:sp>
        <p:cxnSp>
          <p:nvCxnSpPr>
            <p:cNvPr id="156" name="Conector recto de flecha 155"/>
            <p:cNvCxnSpPr/>
            <p:nvPr/>
          </p:nvCxnSpPr>
          <p:spPr>
            <a:xfrm flipV="1">
              <a:off x="2272102" y="518756"/>
              <a:ext cx="288000" cy="0"/>
            </a:xfrm>
            <a:prstGeom prst="straightConnector1">
              <a:avLst/>
            </a:prstGeom>
            <a:ln w="63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7" name="Conector recto 156"/>
            <p:cNvCxnSpPr/>
            <p:nvPr/>
          </p:nvCxnSpPr>
          <p:spPr>
            <a:xfrm flipV="1">
              <a:off x="2261037" y="514933"/>
              <a:ext cx="0" cy="6120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8" name="Conector recto 157"/>
            <p:cNvCxnSpPr/>
            <p:nvPr/>
          </p:nvCxnSpPr>
          <p:spPr>
            <a:xfrm flipV="1">
              <a:off x="6764893" y="619719"/>
              <a:ext cx="0" cy="7380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9" name="Conector recto de flecha 158"/>
            <p:cNvCxnSpPr/>
            <p:nvPr/>
          </p:nvCxnSpPr>
          <p:spPr>
            <a:xfrm flipH="1">
              <a:off x="3873978" y="615324"/>
              <a:ext cx="2898000" cy="0"/>
            </a:xfrm>
            <a:prstGeom prst="straightConnector1">
              <a:avLst/>
            </a:prstGeom>
            <a:ln w="63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0" name="Conector recto 159"/>
            <p:cNvCxnSpPr/>
            <p:nvPr/>
          </p:nvCxnSpPr>
          <p:spPr>
            <a:xfrm flipV="1">
              <a:off x="5191524" y="616623"/>
              <a:ext cx="0" cy="7740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1" name="CuadroTexto 160"/>
            <p:cNvSpPr txBox="1"/>
            <p:nvPr/>
          </p:nvSpPr>
          <p:spPr>
            <a:xfrm>
              <a:off x="4347917" y="35807"/>
              <a:ext cx="4882304" cy="369332"/>
            </a:xfrm>
            <a:prstGeom prst="rect">
              <a:avLst/>
            </a:prstGeom>
            <a:noFill/>
          </p:spPr>
          <p:txBody>
            <a:bodyPr wrap="square" rtlCol="0">
              <a:spAutoFit/>
            </a:bodyPr>
            <a:lstStyle/>
            <a:p>
              <a:r>
                <a:rPr lang="es-ES" b="1" dirty="0">
                  <a:solidFill>
                    <a:srgbClr val="FF0000"/>
                  </a:solidFill>
                  <a:latin typeface="Times New Roman" panose="02020603050405020304" pitchFamily="18" charset="0"/>
                  <a:cs typeface="Times New Roman" panose="02020603050405020304" pitchFamily="18" charset="0"/>
                </a:rPr>
                <a:t>Modelo</a:t>
              </a:r>
              <a:r>
                <a:rPr lang="x-none" b="1" dirty="0">
                  <a:solidFill>
                    <a:srgbClr val="FF0000"/>
                  </a:solidFill>
                  <a:latin typeface="Times New Roman" panose="02020603050405020304" pitchFamily="18" charset="0"/>
                  <a:cs typeface="Times New Roman" panose="02020603050405020304" pitchFamily="18" charset="0"/>
                </a:rPr>
                <a:t> de la chacra familiar </a:t>
              </a:r>
              <a:r>
                <a:rPr lang="es-ES" b="1" dirty="0">
                  <a:solidFill>
                    <a:srgbClr val="FF0000"/>
                  </a:solidFill>
                  <a:latin typeface="Times New Roman" panose="02020603050405020304" pitchFamily="18" charset="0"/>
                  <a:cs typeface="Times New Roman" panose="02020603050405020304" pitchFamily="18" charset="0"/>
                </a:rPr>
                <a:t>Pozo Ruano</a:t>
              </a:r>
            </a:p>
          </p:txBody>
        </p:sp>
        <p:cxnSp>
          <p:nvCxnSpPr>
            <p:cNvPr id="162" name="Conector recto 161"/>
            <p:cNvCxnSpPr/>
            <p:nvPr/>
          </p:nvCxnSpPr>
          <p:spPr>
            <a:xfrm flipV="1">
              <a:off x="8296815" y="4308020"/>
              <a:ext cx="0" cy="5040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3" name="Conector recto de flecha 162"/>
            <p:cNvCxnSpPr/>
            <p:nvPr/>
          </p:nvCxnSpPr>
          <p:spPr>
            <a:xfrm flipH="1">
              <a:off x="6856815" y="4822969"/>
              <a:ext cx="1440000" cy="0"/>
            </a:xfrm>
            <a:prstGeom prst="straightConnector1">
              <a:avLst/>
            </a:prstGeom>
            <a:ln w="63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4" name="Conector recto 163"/>
            <p:cNvCxnSpPr/>
            <p:nvPr/>
          </p:nvCxnSpPr>
          <p:spPr>
            <a:xfrm>
              <a:off x="4110611" y="5114326"/>
              <a:ext cx="1620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5" name="Conector recto de flecha 164"/>
            <p:cNvCxnSpPr/>
            <p:nvPr/>
          </p:nvCxnSpPr>
          <p:spPr>
            <a:xfrm flipV="1">
              <a:off x="4133659" y="4362401"/>
              <a:ext cx="1" cy="756000"/>
            </a:xfrm>
            <a:prstGeom prst="straightConnector1">
              <a:avLst/>
            </a:prstGeom>
            <a:ln w="63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66" name="Elipse 165"/>
            <p:cNvSpPr/>
            <p:nvPr/>
          </p:nvSpPr>
          <p:spPr>
            <a:xfrm>
              <a:off x="10689255" y="4000467"/>
              <a:ext cx="1166949" cy="742211"/>
            </a:xfrm>
            <a:prstGeom prst="ellipse">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Times New Roman" panose="02020603050405020304" pitchFamily="18" charset="0"/>
                  <a:cs typeface="Times New Roman" panose="02020603050405020304" pitchFamily="18" charset="0"/>
                </a:rPr>
                <a:t>Dinero </a:t>
              </a:r>
            </a:p>
          </p:txBody>
        </p:sp>
        <p:sp>
          <p:nvSpPr>
            <p:cNvPr id="167" name="Elipse 166"/>
            <p:cNvSpPr/>
            <p:nvPr/>
          </p:nvSpPr>
          <p:spPr>
            <a:xfrm>
              <a:off x="10523550" y="1994145"/>
              <a:ext cx="1434201" cy="989594"/>
            </a:xfrm>
            <a:prstGeom prst="ellipse">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Times New Roman" panose="02020603050405020304" pitchFamily="18" charset="0"/>
                  <a:cs typeface="Times New Roman" panose="02020603050405020304" pitchFamily="18" charset="0"/>
                </a:rPr>
                <a:t>Productos de monocultivo café y otros bienes agrícolas</a:t>
              </a:r>
            </a:p>
          </p:txBody>
        </p:sp>
        <p:sp>
          <p:nvSpPr>
            <p:cNvPr id="168" name="Elipse 167"/>
            <p:cNvSpPr/>
            <p:nvPr/>
          </p:nvSpPr>
          <p:spPr>
            <a:xfrm>
              <a:off x="10646226" y="5714766"/>
              <a:ext cx="1404000" cy="742211"/>
            </a:xfrm>
            <a:prstGeom prst="ellipse">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Times New Roman" panose="02020603050405020304" pitchFamily="18" charset="0"/>
                  <a:cs typeface="Times New Roman" panose="02020603050405020304" pitchFamily="18" charset="0"/>
                </a:rPr>
                <a:t>Autoconsumo familiar</a:t>
              </a:r>
            </a:p>
          </p:txBody>
        </p:sp>
        <p:sp>
          <p:nvSpPr>
            <p:cNvPr id="169" name="Elipse 168"/>
            <p:cNvSpPr/>
            <p:nvPr/>
          </p:nvSpPr>
          <p:spPr>
            <a:xfrm>
              <a:off x="10715099" y="3117069"/>
              <a:ext cx="1051104" cy="742211"/>
            </a:xfrm>
            <a:prstGeom prst="ellipse">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Times New Roman" panose="02020603050405020304" pitchFamily="18" charset="0"/>
                  <a:cs typeface="Times New Roman" panose="02020603050405020304" pitchFamily="18" charset="0"/>
                </a:rPr>
                <a:t>Residuos sólidos</a:t>
              </a:r>
            </a:p>
          </p:txBody>
        </p:sp>
        <p:sp>
          <p:nvSpPr>
            <p:cNvPr id="170" name="Elipse 169"/>
            <p:cNvSpPr/>
            <p:nvPr/>
          </p:nvSpPr>
          <p:spPr>
            <a:xfrm>
              <a:off x="10724550" y="4883865"/>
              <a:ext cx="1379597" cy="742211"/>
            </a:xfrm>
            <a:prstGeom prst="ellipse">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Times New Roman" panose="02020603050405020304" pitchFamily="18" charset="0"/>
                  <a:cs typeface="Times New Roman" panose="02020603050405020304" pitchFamily="18" charset="0"/>
                </a:rPr>
                <a:t>Conocimientos  </a:t>
              </a:r>
            </a:p>
          </p:txBody>
        </p:sp>
        <p:cxnSp>
          <p:nvCxnSpPr>
            <p:cNvPr id="171" name="Conector recto de flecha 170"/>
            <p:cNvCxnSpPr>
              <a:cxnSpLocks/>
              <a:endCxn id="167" idx="2"/>
            </p:cNvCxnSpPr>
            <p:nvPr/>
          </p:nvCxnSpPr>
          <p:spPr>
            <a:xfrm flipV="1">
              <a:off x="10266274" y="2488942"/>
              <a:ext cx="257276" cy="685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2" name="Conector recto de flecha 171"/>
            <p:cNvCxnSpPr>
              <a:cxnSpLocks/>
            </p:cNvCxnSpPr>
            <p:nvPr/>
          </p:nvCxnSpPr>
          <p:spPr>
            <a:xfrm flipV="1">
              <a:off x="10260552" y="3515920"/>
              <a:ext cx="463998" cy="7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3" name="Conector recto 172"/>
            <p:cNvCxnSpPr>
              <a:cxnSpLocks/>
            </p:cNvCxnSpPr>
            <p:nvPr/>
          </p:nvCxnSpPr>
          <p:spPr>
            <a:xfrm flipV="1">
              <a:off x="10238665" y="5584577"/>
              <a:ext cx="2" cy="494796"/>
            </a:xfrm>
            <a:prstGeom prst="line">
              <a:avLst/>
            </a:prstGeom>
            <a:ln w="28575"/>
          </p:spPr>
          <p:style>
            <a:lnRef idx="1">
              <a:schemeClr val="dk1"/>
            </a:lnRef>
            <a:fillRef idx="0">
              <a:schemeClr val="dk1"/>
            </a:fillRef>
            <a:effectRef idx="0">
              <a:schemeClr val="dk1"/>
            </a:effectRef>
            <a:fontRef idx="minor">
              <a:schemeClr val="tx1"/>
            </a:fontRef>
          </p:style>
        </p:cxnSp>
        <p:cxnSp>
          <p:nvCxnSpPr>
            <p:cNvPr id="174" name="Conector recto de flecha 173"/>
            <p:cNvCxnSpPr>
              <a:cxnSpLocks/>
            </p:cNvCxnSpPr>
            <p:nvPr/>
          </p:nvCxnSpPr>
          <p:spPr>
            <a:xfrm flipV="1">
              <a:off x="10238665" y="4399968"/>
              <a:ext cx="463998" cy="7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5" name="Conector recto de flecha 174"/>
            <p:cNvCxnSpPr>
              <a:cxnSpLocks/>
            </p:cNvCxnSpPr>
            <p:nvPr/>
          </p:nvCxnSpPr>
          <p:spPr>
            <a:xfrm flipV="1">
              <a:off x="10258271" y="5270791"/>
              <a:ext cx="463998" cy="7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6" name="Conector recto de flecha 175"/>
            <p:cNvCxnSpPr>
              <a:cxnSpLocks/>
            </p:cNvCxnSpPr>
            <p:nvPr/>
          </p:nvCxnSpPr>
          <p:spPr>
            <a:xfrm>
              <a:off x="10238665" y="6085871"/>
              <a:ext cx="396819"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77" name="Elipse 176"/>
            <p:cNvSpPr/>
            <p:nvPr/>
          </p:nvSpPr>
          <p:spPr>
            <a:xfrm>
              <a:off x="163" y="3553608"/>
              <a:ext cx="1675868" cy="146357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Times New Roman" panose="02020603050405020304" pitchFamily="18" charset="0"/>
                  <a:cs typeface="Times New Roman" panose="02020603050405020304" pitchFamily="18" charset="0"/>
                </a:rPr>
                <a:t>A</a:t>
              </a:r>
              <a:r>
                <a:rPr lang="x-none" sz="1000" dirty="0">
                  <a:solidFill>
                    <a:schemeClr val="tx1"/>
                  </a:solidFill>
                  <a:latin typeface="Times New Roman" panose="02020603050405020304" pitchFamily="18" charset="0"/>
                  <a:cs typeface="Times New Roman" panose="02020603050405020304" pitchFamily="18" charset="0"/>
                </a:rPr>
                <a:t>limentos para animales, electricidad, combustible y materiales agricolas (semillas, machetes, entre otros </a:t>
              </a:r>
              <a:endParaRPr lang="es-ES" sz="1000" dirty="0">
                <a:solidFill>
                  <a:schemeClr val="tx1"/>
                </a:solidFill>
                <a:latin typeface="Times New Roman" panose="02020603050405020304" pitchFamily="18" charset="0"/>
                <a:cs typeface="Times New Roman" panose="02020603050405020304" pitchFamily="18" charset="0"/>
              </a:endParaRPr>
            </a:p>
          </p:txBody>
        </p:sp>
        <p:sp>
          <p:nvSpPr>
            <p:cNvPr id="178" name="Elipse 177"/>
            <p:cNvSpPr/>
            <p:nvPr/>
          </p:nvSpPr>
          <p:spPr>
            <a:xfrm>
              <a:off x="329598" y="88371"/>
              <a:ext cx="1080000" cy="1080000"/>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Energía</a:t>
              </a:r>
            </a:p>
            <a:p>
              <a:pPr algn="ctr"/>
              <a:r>
                <a:rPr lang="es-ES" sz="1400" dirty="0">
                  <a:latin typeface="Times New Roman" panose="02020603050405020304" pitchFamily="18" charset="0"/>
                  <a:cs typeface="Times New Roman" panose="02020603050405020304" pitchFamily="18" charset="0"/>
                </a:rPr>
                <a:t>Solar </a:t>
              </a:r>
            </a:p>
          </p:txBody>
        </p:sp>
        <p:cxnSp>
          <p:nvCxnSpPr>
            <p:cNvPr id="179" name="Conector recto de flecha 178"/>
            <p:cNvCxnSpPr>
              <a:cxnSpLocks/>
            </p:cNvCxnSpPr>
            <p:nvPr/>
          </p:nvCxnSpPr>
          <p:spPr>
            <a:xfrm>
              <a:off x="1291397" y="987126"/>
              <a:ext cx="743818" cy="159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80" name="Elipse 179"/>
            <p:cNvSpPr/>
            <p:nvPr/>
          </p:nvSpPr>
          <p:spPr>
            <a:xfrm>
              <a:off x="326254" y="1252539"/>
              <a:ext cx="1080000" cy="1080000"/>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Aire</a:t>
              </a:r>
            </a:p>
            <a:p>
              <a:pPr algn="ctr"/>
              <a:r>
                <a:rPr lang="es-ES" sz="1400" dirty="0">
                  <a:latin typeface="Times New Roman" panose="02020603050405020304" pitchFamily="18" charset="0"/>
                  <a:cs typeface="Times New Roman" panose="02020603050405020304" pitchFamily="18" charset="0"/>
                </a:rPr>
                <a:t>Lluvia</a:t>
              </a:r>
            </a:p>
          </p:txBody>
        </p:sp>
        <p:cxnSp>
          <p:nvCxnSpPr>
            <p:cNvPr id="181" name="Conector recto de flecha 180"/>
            <p:cNvCxnSpPr>
              <a:cxnSpLocks/>
            </p:cNvCxnSpPr>
            <p:nvPr/>
          </p:nvCxnSpPr>
          <p:spPr>
            <a:xfrm flipV="1">
              <a:off x="1682419" y="2881863"/>
              <a:ext cx="352796" cy="234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82" name="Elipse 181"/>
            <p:cNvSpPr/>
            <p:nvPr/>
          </p:nvSpPr>
          <p:spPr>
            <a:xfrm>
              <a:off x="24529" y="2402692"/>
              <a:ext cx="1657890" cy="1080000"/>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s-ES" sz="1400" dirty="0" err="1">
                  <a:latin typeface="Times New Roman" panose="02020603050405020304" pitchFamily="18" charset="0"/>
                  <a:cs typeface="Times New Roman" panose="02020603050405020304" pitchFamily="18" charset="0"/>
                </a:rPr>
                <a:t>Agroinsumos</a:t>
              </a:r>
              <a:endParaRPr lang="es-ES" sz="1400" dirty="0">
                <a:latin typeface="Times New Roman" panose="02020603050405020304" pitchFamily="18" charset="0"/>
                <a:cs typeface="Times New Roman" panose="02020603050405020304" pitchFamily="18" charset="0"/>
              </a:endParaRPr>
            </a:p>
          </p:txBody>
        </p:sp>
        <p:cxnSp>
          <p:nvCxnSpPr>
            <p:cNvPr id="183" name="Conector recto de flecha 182"/>
            <p:cNvCxnSpPr>
              <a:cxnSpLocks/>
            </p:cNvCxnSpPr>
            <p:nvPr/>
          </p:nvCxnSpPr>
          <p:spPr>
            <a:xfrm>
              <a:off x="1688259" y="4303931"/>
              <a:ext cx="346956" cy="40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84" name="Conector recto de flecha 183"/>
            <p:cNvCxnSpPr>
              <a:cxnSpLocks/>
            </p:cNvCxnSpPr>
            <p:nvPr/>
          </p:nvCxnSpPr>
          <p:spPr>
            <a:xfrm>
              <a:off x="1409598" y="1792539"/>
              <a:ext cx="625617"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85" name="Elipse 184"/>
            <p:cNvSpPr/>
            <p:nvPr/>
          </p:nvSpPr>
          <p:spPr>
            <a:xfrm>
              <a:off x="6551" y="5080702"/>
              <a:ext cx="1675868" cy="146357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Times New Roman" panose="02020603050405020304" pitchFamily="18" charset="0"/>
                  <a:cs typeface="Times New Roman" panose="02020603050405020304" pitchFamily="18" charset="0"/>
                </a:rPr>
                <a:t>Insumos externos industriales:</a:t>
              </a:r>
            </a:p>
            <a:p>
              <a:pPr algn="ctr"/>
              <a:r>
                <a:rPr lang="es-ES" sz="1000" dirty="0">
                  <a:solidFill>
                    <a:schemeClr val="tx1"/>
                  </a:solidFill>
                  <a:latin typeface="Times New Roman" panose="02020603050405020304" pitchFamily="18" charset="0"/>
                  <a:cs typeface="Times New Roman" panose="02020603050405020304" pitchFamily="18" charset="0"/>
                </a:rPr>
                <a:t>Maquinas, materiales, ropa, calzado, alimentos procesados, otros bienes industrializados</a:t>
              </a:r>
            </a:p>
          </p:txBody>
        </p:sp>
        <p:cxnSp>
          <p:nvCxnSpPr>
            <p:cNvPr id="186" name="Conector recto de flecha 185"/>
            <p:cNvCxnSpPr>
              <a:cxnSpLocks/>
            </p:cNvCxnSpPr>
            <p:nvPr/>
          </p:nvCxnSpPr>
          <p:spPr>
            <a:xfrm flipV="1">
              <a:off x="1523687" y="5270791"/>
              <a:ext cx="511717" cy="1302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87" name="Elipse 186"/>
            <p:cNvSpPr/>
            <p:nvPr/>
          </p:nvSpPr>
          <p:spPr>
            <a:xfrm>
              <a:off x="10551389" y="648026"/>
              <a:ext cx="302547" cy="19419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88" name="Rectángulo 187"/>
            <p:cNvSpPr/>
            <p:nvPr/>
          </p:nvSpPr>
          <p:spPr>
            <a:xfrm>
              <a:off x="10950539" y="578621"/>
              <a:ext cx="1099688" cy="27341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s-ES" sz="1100" dirty="0">
                  <a:latin typeface="Times New Roman" panose="02020603050405020304" pitchFamily="18" charset="0"/>
                  <a:cs typeface="Times New Roman" panose="02020603050405020304" pitchFamily="18" charset="0"/>
                </a:rPr>
                <a:t>Salidas </a:t>
              </a:r>
            </a:p>
          </p:txBody>
        </p:sp>
        <p:cxnSp>
          <p:nvCxnSpPr>
            <p:cNvPr id="189" name="Conector recto 188"/>
            <p:cNvCxnSpPr/>
            <p:nvPr/>
          </p:nvCxnSpPr>
          <p:spPr>
            <a:xfrm>
              <a:off x="10452646" y="737665"/>
              <a:ext cx="94314" cy="174"/>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262335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Grupo 99"/>
          <p:cNvGrpSpPr/>
          <p:nvPr/>
        </p:nvGrpSpPr>
        <p:grpSpPr>
          <a:xfrm>
            <a:off x="217585" y="-13648"/>
            <a:ext cx="11742399" cy="6740181"/>
            <a:chOff x="217585" y="-13648"/>
            <a:chExt cx="11742399" cy="6740181"/>
          </a:xfrm>
        </p:grpSpPr>
        <p:sp>
          <p:nvSpPr>
            <p:cNvPr id="101" name="Hexágono 100"/>
            <p:cNvSpPr/>
            <p:nvPr/>
          </p:nvSpPr>
          <p:spPr>
            <a:xfrm>
              <a:off x="5919663" y="2140508"/>
              <a:ext cx="1127747" cy="881521"/>
            </a:xfrm>
            <a:prstGeom prst="hexag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Familia</a:t>
              </a:r>
            </a:p>
            <a:p>
              <a:pPr algn="ctr"/>
              <a:r>
                <a:rPr lang="es-ES" sz="1400" dirty="0">
                  <a:latin typeface="Times New Roman" panose="02020603050405020304" pitchFamily="18" charset="0"/>
                  <a:cs typeface="Times New Roman" panose="02020603050405020304" pitchFamily="18" charset="0"/>
                </a:rPr>
                <a:t>1</a:t>
              </a:r>
              <a:r>
                <a:rPr lang="es-ES" dirty="0"/>
                <a:t> </a:t>
              </a:r>
            </a:p>
          </p:txBody>
        </p:sp>
        <p:sp>
          <p:nvSpPr>
            <p:cNvPr id="102" name="Rectángulo 101"/>
            <p:cNvSpPr/>
            <p:nvPr/>
          </p:nvSpPr>
          <p:spPr>
            <a:xfrm>
              <a:off x="2434198" y="949598"/>
              <a:ext cx="7420534" cy="4483016"/>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Times New Roman" panose="02020603050405020304" pitchFamily="18" charset="0"/>
                <a:cs typeface="Times New Roman" panose="02020603050405020304" pitchFamily="18" charset="0"/>
              </a:endParaRPr>
            </a:p>
          </p:txBody>
        </p:sp>
        <p:sp>
          <p:nvSpPr>
            <p:cNvPr id="103" name="Hexágono 102"/>
            <p:cNvSpPr/>
            <p:nvPr/>
          </p:nvSpPr>
          <p:spPr>
            <a:xfrm>
              <a:off x="5919663" y="3358679"/>
              <a:ext cx="1127747" cy="881521"/>
            </a:xfrm>
            <a:prstGeom prst="hexagon">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Familia</a:t>
              </a:r>
            </a:p>
            <a:p>
              <a:pPr algn="ctr"/>
              <a:r>
                <a:rPr lang="es-ES" sz="1400" dirty="0">
                  <a:latin typeface="Times New Roman" panose="02020603050405020304" pitchFamily="18" charset="0"/>
                  <a:cs typeface="Times New Roman" panose="02020603050405020304" pitchFamily="18" charset="0"/>
                </a:rPr>
                <a:t>2</a:t>
              </a:r>
              <a:r>
                <a:rPr lang="es-ES" dirty="0"/>
                <a:t> </a:t>
              </a:r>
            </a:p>
          </p:txBody>
        </p:sp>
        <p:sp>
          <p:nvSpPr>
            <p:cNvPr id="104" name="Hexágono 103"/>
            <p:cNvSpPr/>
            <p:nvPr/>
          </p:nvSpPr>
          <p:spPr>
            <a:xfrm>
              <a:off x="7730199" y="2456049"/>
              <a:ext cx="1943510" cy="1480462"/>
            </a:xfrm>
            <a:prstGeom prst="hexagon">
              <a:avLst/>
            </a:prstGeom>
          </p:spPr>
          <p:style>
            <a:lnRef idx="2">
              <a:schemeClr val="dk1"/>
            </a:lnRef>
            <a:fillRef idx="1">
              <a:schemeClr val="lt1"/>
            </a:fillRef>
            <a:effectRef idx="0">
              <a:schemeClr val="dk1"/>
            </a:effectRef>
            <a:fontRef idx="minor">
              <a:schemeClr val="dk1"/>
            </a:fontRef>
          </p:style>
          <p:txBody>
            <a:bodyPr rtlCol="0" anchor="ctr"/>
            <a:lstStyle/>
            <a:p>
              <a:r>
                <a:rPr lang="es-ES" sz="1100" dirty="0">
                  <a:latin typeface="Times New Roman" panose="02020603050405020304" pitchFamily="18" charset="0"/>
                  <a:cs typeface="Times New Roman" panose="02020603050405020304" pitchFamily="18" charset="0"/>
                </a:rPr>
                <a:t>S</a:t>
              </a:r>
              <a:r>
                <a:rPr lang="x-none" sz="1100" dirty="0">
                  <a:latin typeface="Times New Roman" panose="02020603050405020304" pitchFamily="18" charset="0"/>
                  <a:cs typeface="Times New Roman" panose="02020603050405020304" pitchFamily="18" charset="0"/>
                </a:rPr>
                <a:t>u</a:t>
              </a:r>
              <a:r>
                <a:rPr lang="es-ES" sz="1100" dirty="0">
                  <a:latin typeface="Times New Roman" panose="02020603050405020304" pitchFamily="18" charset="0"/>
                  <a:cs typeface="Times New Roman" panose="02020603050405020304" pitchFamily="18" charset="0"/>
                </a:rPr>
                <a:t>b</a:t>
              </a:r>
              <a:r>
                <a:rPr lang="x-none" sz="1100" dirty="0">
                  <a:latin typeface="Times New Roman" panose="02020603050405020304" pitchFamily="18" charset="0"/>
                  <a:cs typeface="Times New Roman" panose="02020603050405020304" pitchFamily="18" charset="0"/>
                </a:rPr>
                <a:t>sistema pecuario: aves </a:t>
              </a:r>
              <a:r>
                <a:rPr lang="x-none" sz="1100">
                  <a:latin typeface="Times New Roman" panose="02020603050405020304" pitchFamily="18" charset="0"/>
                  <a:cs typeface="Times New Roman" panose="02020603050405020304" pitchFamily="18" charset="0"/>
                </a:rPr>
                <a:t>de corral</a:t>
              </a:r>
              <a:endParaRPr lang="x-none" sz="1100" dirty="0">
                <a:latin typeface="Times New Roman" panose="02020603050405020304" pitchFamily="18" charset="0"/>
                <a:cs typeface="Times New Roman" panose="02020603050405020304" pitchFamily="18" charset="0"/>
              </a:endParaRPr>
            </a:p>
          </p:txBody>
        </p:sp>
        <p:sp>
          <p:nvSpPr>
            <p:cNvPr id="105" name="Pentágono 22"/>
            <p:cNvSpPr/>
            <p:nvPr/>
          </p:nvSpPr>
          <p:spPr>
            <a:xfrm rot="5400000">
              <a:off x="8495302" y="1190914"/>
              <a:ext cx="415241" cy="806029"/>
            </a:xfrm>
            <a:prstGeom prst="homePlat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dirty="0"/>
            </a:p>
          </p:txBody>
        </p:sp>
        <p:sp>
          <p:nvSpPr>
            <p:cNvPr id="106" name="CuadroTexto 105"/>
            <p:cNvSpPr txBox="1"/>
            <p:nvPr/>
          </p:nvSpPr>
          <p:spPr>
            <a:xfrm>
              <a:off x="8296159" y="1360953"/>
              <a:ext cx="822661" cy="307777"/>
            </a:xfrm>
            <a:prstGeom prst="rect">
              <a:avLst/>
            </a:prstGeom>
            <a:noFill/>
          </p:spPr>
          <p:txBody>
            <a:bodyPr wrap="none" rtlCol="0">
              <a:spAutoFit/>
            </a:bodyPr>
            <a:lstStyle/>
            <a:p>
              <a:r>
                <a:rPr lang="es-ES" sz="1400" dirty="0">
                  <a:latin typeface="Times New Roman" panose="02020603050405020304" pitchFamily="18" charset="0"/>
                  <a:cs typeface="Times New Roman" panose="02020603050405020304" pitchFamily="18" charset="0"/>
                </a:rPr>
                <a:t>Estiércol</a:t>
              </a:r>
            </a:p>
          </p:txBody>
        </p:sp>
        <p:cxnSp>
          <p:nvCxnSpPr>
            <p:cNvPr id="107" name="Conector recto de flecha 106"/>
            <p:cNvCxnSpPr/>
            <p:nvPr/>
          </p:nvCxnSpPr>
          <p:spPr>
            <a:xfrm flipH="1" flipV="1">
              <a:off x="6483536" y="3022029"/>
              <a:ext cx="357" cy="324000"/>
            </a:xfrm>
            <a:prstGeom prst="straightConnector1">
              <a:avLst/>
            </a:prstGeom>
            <a:ln>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8" name="Retraso 25"/>
            <p:cNvSpPr/>
            <p:nvPr/>
          </p:nvSpPr>
          <p:spPr>
            <a:xfrm>
              <a:off x="2719454" y="1188511"/>
              <a:ext cx="2159580" cy="1312834"/>
            </a:xfrm>
            <a:prstGeom prst="flowChartDelay">
              <a:avLst/>
            </a:prstGeom>
          </p:spPr>
          <p:style>
            <a:lnRef idx="2">
              <a:schemeClr val="dk1"/>
            </a:lnRef>
            <a:fillRef idx="1">
              <a:schemeClr val="lt1"/>
            </a:fillRef>
            <a:effectRef idx="0">
              <a:schemeClr val="dk1"/>
            </a:effectRef>
            <a:fontRef idx="minor">
              <a:schemeClr val="dk1"/>
            </a:fontRef>
          </p:style>
          <p:txBody>
            <a:bodyPr rtlCol="0" anchor="ctr"/>
            <a:lstStyle/>
            <a:p>
              <a:pPr algn="just"/>
              <a:endParaRPr lang="es-ES" sz="1000" dirty="0">
                <a:latin typeface="Times New Roman" panose="02020603050405020304" pitchFamily="18" charset="0"/>
                <a:cs typeface="Times New Roman" panose="02020603050405020304" pitchFamily="18" charset="0"/>
              </a:endParaRPr>
            </a:p>
            <a:p>
              <a:pPr algn="just"/>
              <a:endParaRPr lang="es-ES" sz="1050" dirty="0">
                <a:latin typeface="Times New Roman" panose="02020603050405020304" pitchFamily="18" charset="0"/>
                <a:cs typeface="Times New Roman" panose="02020603050405020304" pitchFamily="18" charset="0"/>
              </a:endParaRPr>
            </a:p>
            <a:p>
              <a:r>
                <a:rPr lang="x-none" sz="1050" dirty="0">
                  <a:latin typeface="Times New Roman" panose="02020603050405020304" pitchFamily="18" charset="0"/>
                  <a:cs typeface="Times New Roman" panose="02020603050405020304" pitchFamily="18" charset="0"/>
                </a:rPr>
                <a:t>Subsistema agrícola cultivos:</a:t>
              </a:r>
              <a:r>
                <a:rPr lang="es-ES" sz="1050" dirty="0">
                  <a:latin typeface="Times New Roman" panose="02020603050405020304" pitchFamily="18" charset="0"/>
                  <a:cs typeface="Times New Roman" panose="02020603050405020304" pitchFamily="18" charset="0"/>
                </a:rPr>
                <a:t> camote</a:t>
              </a:r>
              <a:r>
                <a:rPr lang="x-none" sz="1050" dirty="0">
                  <a:latin typeface="Times New Roman" panose="02020603050405020304" pitchFamily="18" charset="0"/>
                  <a:cs typeface="Times New Roman" panose="02020603050405020304" pitchFamily="18" charset="0"/>
                </a:rPr>
                <a:t>,</a:t>
              </a:r>
              <a:r>
                <a:rPr lang="es-ES" sz="1050" dirty="0">
                  <a:latin typeface="Times New Roman" panose="02020603050405020304" pitchFamily="18" charset="0"/>
                  <a:cs typeface="Times New Roman" panose="02020603050405020304" pitchFamily="18" charset="0"/>
                </a:rPr>
                <a:t> mora, naranjilla, naranja, uvillas, zanahoria blanca, zapallo, zuquini, plátano, repollo, tomate de árbol, granadilla, chilacuan, caña de azúcar, lima, limón, </a:t>
              </a:r>
              <a:r>
                <a:rPr lang="x-none" sz="1050" dirty="0">
                  <a:latin typeface="Times New Roman" panose="02020603050405020304" pitchFamily="18" charset="0"/>
                  <a:cs typeface="Times New Roman" panose="02020603050405020304" pitchFamily="18" charset="0"/>
                </a:rPr>
                <a:t> entre otros.</a:t>
              </a:r>
              <a:endParaRPr lang="es-ES" sz="1050" dirty="0">
                <a:latin typeface="Times New Roman" panose="02020603050405020304" pitchFamily="18" charset="0"/>
                <a:cs typeface="Times New Roman" panose="02020603050405020304" pitchFamily="18" charset="0"/>
              </a:endParaRPr>
            </a:p>
            <a:p>
              <a:pPr algn="ctr"/>
              <a:endParaRPr lang="es-ES" dirty="0">
                <a:latin typeface="Times New Roman" panose="02020603050405020304" pitchFamily="18" charset="0"/>
                <a:cs typeface="Times New Roman" panose="02020603050405020304" pitchFamily="18" charset="0"/>
              </a:endParaRPr>
            </a:p>
          </p:txBody>
        </p:sp>
        <p:sp>
          <p:nvSpPr>
            <p:cNvPr id="109" name="Retraso 26"/>
            <p:cNvSpPr/>
            <p:nvPr/>
          </p:nvSpPr>
          <p:spPr>
            <a:xfrm>
              <a:off x="2723107" y="2605154"/>
              <a:ext cx="1950483" cy="787655"/>
            </a:xfrm>
            <a:prstGeom prst="flowChartDelay">
              <a:avLst/>
            </a:prstGeom>
          </p:spPr>
          <p:style>
            <a:lnRef idx="2">
              <a:schemeClr val="dk1"/>
            </a:lnRef>
            <a:fillRef idx="1">
              <a:schemeClr val="lt1"/>
            </a:fillRef>
            <a:effectRef idx="0">
              <a:schemeClr val="dk1"/>
            </a:effectRef>
            <a:fontRef idx="minor">
              <a:schemeClr val="dk1"/>
            </a:fontRef>
          </p:style>
          <p:txBody>
            <a:bodyPr rtlCol="0" anchor="ctr"/>
            <a:lstStyle/>
            <a:p>
              <a:pPr algn="just"/>
              <a:endParaRPr lang="es-ES" sz="1000" dirty="0">
                <a:latin typeface="Times New Roman" panose="02020603050405020304" pitchFamily="18" charset="0"/>
                <a:cs typeface="Times New Roman" panose="02020603050405020304" pitchFamily="18" charset="0"/>
              </a:endParaRPr>
            </a:p>
            <a:p>
              <a:endParaRPr lang="es-ES" sz="1000" dirty="0">
                <a:latin typeface="Times New Roman" panose="02020603050405020304" pitchFamily="18" charset="0"/>
                <a:cs typeface="Times New Roman" panose="02020603050405020304" pitchFamily="18" charset="0"/>
              </a:endParaRPr>
            </a:p>
            <a:p>
              <a:r>
                <a:rPr lang="x-none" sz="1050" dirty="0">
                  <a:latin typeface="Times New Roman" panose="02020603050405020304" pitchFamily="18" charset="0"/>
                  <a:cs typeface="Times New Roman" panose="02020603050405020304" pitchFamily="18" charset="0"/>
                </a:rPr>
                <a:t>Subsistema plantas medicinales</a:t>
              </a:r>
              <a:r>
                <a:rPr lang="es-ES" sz="1050" dirty="0">
                  <a:latin typeface="Times New Roman" panose="02020603050405020304" pitchFamily="18" charset="0"/>
                  <a:cs typeface="Times New Roman" panose="02020603050405020304" pitchFamily="18" charset="0"/>
                </a:rPr>
                <a:t>: guayusa, hierba luisa, hierba mora</a:t>
              </a:r>
              <a:r>
                <a:rPr lang="x-none" sz="1050" dirty="0">
                  <a:latin typeface="Times New Roman" panose="02020603050405020304" pitchFamily="18" charset="0"/>
                  <a:cs typeface="Times New Roman" panose="02020603050405020304" pitchFamily="18" charset="0"/>
                </a:rPr>
                <a:t>.</a:t>
              </a:r>
              <a:endParaRPr lang="es-ES" sz="1050" dirty="0">
                <a:latin typeface="Times New Roman" panose="02020603050405020304" pitchFamily="18" charset="0"/>
                <a:cs typeface="Times New Roman" panose="02020603050405020304" pitchFamily="18" charset="0"/>
              </a:endParaRPr>
            </a:p>
            <a:p>
              <a:pPr algn="ctr"/>
              <a:endParaRPr lang="es-ES" dirty="0">
                <a:latin typeface="Times New Roman" panose="02020603050405020304" pitchFamily="18" charset="0"/>
                <a:cs typeface="Times New Roman" panose="02020603050405020304" pitchFamily="18" charset="0"/>
              </a:endParaRPr>
            </a:p>
          </p:txBody>
        </p:sp>
        <p:sp>
          <p:nvSpPr>
            <p:cNvPr id="110" name="Retraso 27"/>
            <p:cNvSpPr/>
            <p:nvPr/>
          </p:nvSpPr>
          <p:spPr>
            <a:xfrm>
              <a:off x="2720819" y="3510058"/>
              <a:ext cx="1911539" cy="831274"/>
            </a:xfrm>
            <a:prstGeom prst="flowChartDelay">
              <a:avLst/>
            </a:prstGeom>
          </p:spPr>
          <p:style>
            <a:lnRef idx="2">
              <a:schemeClr val="dk1"/>
            </a:lnRef>
            <a:fillRef idx="1">
              <a:schemeClr val="lt1"/>
            </a:fillRef>
            <a:effectRef idx="0">
              <a:schemeClr val="dk1"/>
            </a:effectRef>
            <a:fontRef idx="minor">
              <a:schemeClr val="dk1"/>
            </a:fontRef>
          </p:style>
          <p:txBody>
            <a:bodyPr rtlCol="0" anchor="ctr"/>
            <a:lstStyle/>
            <a:p>
              <a:r>
                <a:rPr lang="x-none" sz="1050" dirty="0">
                  <a:latin typeface="Times New Roman" panose="02020603050405020304" pitchFamily="18" charset="0"/>
                  <a:cs typeface="Times New Roman" panose="02020603050405020304" pitchFamily="18" charset="0"/>
                </a:rPr>
                <a:t>Subsistema plantas ornamentamentales: </a:t>
              </a:r>
              <a:r>
                <a:rPr lang="es-ES" sz="1050" dirty="0">
                  <a:latin typeface="Times New Roman" panose="02020603050405020304" pitchFamily="18" charset="0"/>
                  <a:cs typeface="Times New Roman" panose="02020603050405020304" pitchFamily="18" charset="0"/>
                </a:rPr>
                <a:t>cartucho, cayena, dalia, ginger, guzmania, lechero rojo y rosas</a:t>
              </a:r>
              <a:r>
                <a:rPr lang="x-none" sz="1000" dirty="0">
                  <a:latin typeface="Times New Roman" panose="02020603050405020304" pitchFamily="18" charset="0"/>
                  <a:cs typeface="Times New Roman" panose="02020603050405020304" pitchFamily="18" charset="0"/>
                </a:rPr>
                <a:t>.</a:t>
              </a:r>
              <a:endParaRPr lang="es-ES" sz="1000" dirty="0">
                <a:latin typeface="Times New Roman" panose="02020603050405020304" pitchFamily="18" charset="0"/>
                <a:cs typeface="Times New Roman" panose="02020603050405020304" pitchFamily="18" charset="0"/>
              </a:endParaRPr>
            </a:p>
          </p:txBody>
        </p:sp>
        <p:sp>
          <p:nvSpPr>
            <p:cNvPr id="111" name="Retraso 28"/>
            <p:cNvSpPr/>
            <p:nvPr/>
          </p:nvSpPr>
          <p:spPr>
            <a:xfrm>
              <a:off x="2719741" y="4488576"/>
              <a:ext cx="1609571" cy="734096"/>
            </a:xfrm>
            <a:prstGeom prst="flowChartDelay">
              <a:avLst/>
            </a:prstGeom>
          </p:spPr>
          <p:style>
            <a:lnRef idx="2">
              <a:schemeClr val="dk1"/>
            </a:lnRef>
            <a:fillRef idx="1">
              <a:schemeClr val="lt1"/>
            </a:fillRef>
            <a:effectRef idx="0">
              <a:schemeClr val="dk1"/>
            </a:effectRef>
            <a:fontRef idx="minor">
              <a:schemeClr val="dk1"/>
            </a:fontRef>
          </p:style>
          <p:txBody>
            <a:bodyPr rtlCol="0" anchor="ctr"/>
            <a:lstStyle/>
            <a:p>
              <a:r>
                <a:rPr lang="x-none" sz="1050" dirty="0">
                  <a:latin typeface="Times New Roman" panose="02020603050405020304" pitchFamily="18" charset="0"/>
                  <a:cs typeface="Times New Roman" panose="02020603050405020304" pitchFamily="18" charset="0"/>
                </a:rPr>
                <a:t>Subsistema forestal: árboles para sombra</a:t>
              </a:r>
              <a:r>
                <a:rPr lang="es-ES" sz="1050" dirty="0">
                  <a:latin typeface="Times New Roman" panose="02020603050405020304" pitchFamily="18" charset="0"/>
                  <a:cs typeface="Times New Roman" panose="02020603050405020304" pitchFamily="18" charset="0"/>
                </a:rPr>
                <a:t>, frutales.</a:t>
              </a:r>
            </a:p>
          </p:txBody>
        </p:sp>
        <p:sp>
          <p:nvSpPr>
            <p:cNvPr id="112" name="Elipse 111"/>
            <p:cNvSpPr/>
            <p:nvPr/>
          </p:nvSpPr>
          <p:spPr>
            <a:xfrm>
              <a:off x="7008182" y="4529714"/>
              <a:ext cx="967778" cy="6734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tx1"/>
                  </a:solidFill>
                  <a:latin typeface="Times New Roman" panose="02020603050405020304" pitchFamily="18" charset="0"/>
                  <a:cs typeface="Times New Roman" panose="02020603050405020304" pitchFamily="18" charset="0"/>
                </a:rPr>
                <a:t>M</a:t>
              </a:r>
              <a:r>
                <a:rPr lang="x-none" sz="1100" dirty="0">
                  <a:solidFill>
                    <a:schemeClr val="tx1"/>
                  </a:solidFill>
                  <a:latin typeface="Times New Roman" panose="02020603050405020304" pitchFamily="18" charset="0"/>
                  <a:cs typeface="Times New Roman" panose="02020603050405020304" pitchFamily="18" charset="0"/>
                </a:rPr>
                <a:t>ano de obra</a:t>
              </a:r>
              <a:endParaRPr lang="es-ES" sz="1100" dirty="0">
                <a:solidFill>
                  <a:schemeClr val="tx1"/>
                </a:solidFill>
                <a:latin typeface="Times New Roman" panose="02020603050405020304" pitchFamily="18" charset="0"/>
                <a:cs typeface="Times New Roman" panose="02020603050405020304" pitchFamily="18" charset="0"/>
              </a:endParaRPr>
            </a:p>
          </p:txBody>
        </p:sp>
        <p:cxnSp>
          <p:nvCxnSpPr>
            <p:cNvPr id="113" name="Conector recto de flecha 112"/>
            <p:cNvCxnSpPr/>
            <p:nvPr/>
          </p:nvCxnSpPr>
          <p:spPr>
            <a:xfrm>
              <a:off x="7479192" y="2583846"/>
              <a:ext cx="1" cy="194400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4" name="Conector recto 113"/>
            <p:cNvCxnSpPr/>
            <p:nvPr/>
          </p:nvCxnSpPr>
          <p:spPr>
            <a:xfrm>
              <a:off x="7054797" y="3807346"/>
              <a:ext cx="432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5" name="Conector recto 114"/>
            <p:cNvCxnSpPr/>
            <p:nvPr/>
          </p:nvCxnSpPr>
          <p:spPr>
            <a:xfrm>
              <a:off x="7041918" y="2575033"/>
              <a:ext cx="432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6" name="Conector recto 115"/>
            <p:cNvCxnSpPr/>
            <p:nvPr/>
          </p:nvCxnSpPr>
          <p:spPr>
            <a:xfrm>
              <a:off x="7975960" y="4855624"/>
              <a:ext cx="720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7" name="Conector recto de flecha 116"/>
            <p:cNvCxnSpPr/>
            <p:nvPr/>
          </p:nvCxnSpPr>
          <p:spPr>
            <a:xfrm flipV="1">
              <a:off x="8692255" y="1798614"/>
              <a:ext cx="0" cy="64800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8" name="Conector recto de flecha 117"/>
            <p:cNvCxnSpPr/>
            <p:nvPr/>
          </p:nvCxnSpPr>
          <p:spPr>
            <a:xfrm flipV="1">
              <a:off x="8689075" y="3939856"/>
              <a:ext cx="0" cy="91800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9" name="Conector recto de flecha 118"/>
            <p:cNvCxnSpPr/>
            <p:nvPr/>
          </p:nvCxnSpPr>
          <p:spPr>
            <a:xfrm flipH="1">
              <a:off x="6915723" y="3497179"/>
              <a:ext cx="954000"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0" name="Conector recto de flecha 119"/>
            <p:cNvCxnSpPr/>
            <p:nvPr/>
          </p:nvCxnSpPr>
          <p:spPr>
            <a:xfrm flipH="1">
              <a:off x="6902630" y="2906118"/>
              <a:ext cx="954000"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1" name="Conector recto 120"/>
            <p:cNvCxnSpPr/>
            <p:nvPr/>
          </p:nvCxnSpPr>
          <p:spPr>
            <a:xfrm>
              <a:off x="5153337" y="4853476"/>
              <a:ext cx="1854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2" name="Conector recto 121"/>
            <p:cNvCxnSpPr/>
            <p:nvPr/>
          </p:nvCxnSpPr>
          <p:spPr>
            <a:xfrm flipV="1">
              <a:off x="5153337" y="1325372"/>
              <a:ext cx="0" cy="35280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3" name="Conector recto de flecha 122"/>
            <p:cNvCxnSpPr/>
            <p:nvPr/>
          </p:nvCxnSpPr>
          <p:spPr>
            <a:xfrm flipH="1">
              <a:off x="4335138" y="4856364"/>
              <a:ext cx="810000"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4" name="Conector recto de flecha 123"/>
            <p:cNvCxnSpPr/>
            <p:nvPr/>
          </p:nvCxnSpPr>
          <p:spPr>
            <a:xfrm flipH="1">
              <a:off x="4479819" y="1325372"/>
              <a:ext cx="666000"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5" name="Conector recto de flecha 124"/>
            <p:cNvCxnSpPr/>
            <p:nvPr/>
          </p:nvCxnSpPr>
          <p:spPr>
            <a:xfrm flipH="1">
              <a:off x="4680605" y="3000647"/>
              <a:ext cx="468000"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6" name="Conector recto de flecha 125"/>
            <p:cNvCxnSpPr/>
            <p:nvPr/>
          </p:nvCxnSpPr>
          <p:spPr>
            <a:xfrm flipH="1">
              <a:off x="4641513" y="3923839"/>
              <a:ext cx="504000"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7" name="Conector recto 126"/>
            <p:cNvCxnSpPr/>
            <p:nvPr/>
          </p:nvCxnSpPr>
          <p:spPr>
            <a:xfrm>
              <a:off x="4879034" y="1831871"/>
              <a:ext cx="3420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8" name="Conector recto de flecha 127"/>
            <p:cNvCxnSpPr/>
            <p:nvPr/>
          </p:nvCxnSpPr>
          <p:spPr>
            <a:xfrm>
              <a:off x="8298899" y="1836852"/>
              <a:ext cx="1" cy="61200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9" name="Conector recto 128"/>
            <p:cNvCxnSpPr/>
            <p:nvPr/>
          </p:nvCxnSpPr>
          <p:spPr>
            <a:xfrm flipH="1">
              <a:off x="5722127" y="1831870"/>
              <a:ext cx="0" cy="17460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0" name="Conector recto de flecha 129"/>
            <p:cNvCxnSpPr/>
            <p:nvPr/>
          </p:nvCxnSpPr>
          <p:spPr>
            <a:xfrm>
              <a:off x="5730811" y="2361531"/>
              <a:ext cx="288000"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1" name="Conector recto de flecha 130"/>
            <p:cNvCxnSpPr/>
            <p:nvPr/>
          </p:nvCxnSpPr>
          <p:spPr>
            <a:xfrm>
              <a:off x="5728834" y="3582706"/>
              <a:ext cx="288000"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2" name="Conector recto 131"/>
            <p:cNvCxnSpPr/>
            <p:nvPr/>
          </p:nvCxnSpPr>
          <p:spPr>
            <a:xfrm>
              <a:off x="4491694" y="2773315"/>
              <a:ext cx="1008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3" name="Conector recto 132"/>
            <p:cNvCxnSpPr/>
            <p:nvPr/>
          </p:nvCxnSpPr>
          <p:spPr>
            <a:xfrm>
              <a:off x="4103623" y="5101948"/>
              <a:ext cx="1404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4" name="Conector recto 133"/>
            <p:cNvCxnSpPr/>
            <p:nvPr/>
          </p:nvCxnSpPr>
          <p:spPr>
            <a:xfrm>
              <a:off x="4504834" y="3697611"/>
              <a:ext cx="1008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5" name="Conector recto 134"/>
            <p:cNvCxnSpPr/>
            <p:nvPr/>
          </p:nvCxnSpPr>
          <p:spPr>
            <a:xfrm>
              <a:off x="5401538" y="1588670"/>
              <a:ext cx="2880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6" name="Conector recto 135"/>
            <p:cNvCxnSpPr/>
            <p:nvPr/>
          </p:nvCxnSpPr>
          <p:spPr>
            <a:xfrm>
              <a:off x="5304705" y="1588421"/>
              <a:ext cx="0" cy="26640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37" name="Conector recto de flecha 136"/>
            <p:cNvCxnSpPr/>
            <p:nvPr/>
          </p:nvCxnSpPr>
          <p:spPr>
            <a:xfrm flipH="1">
              <a:off x="4797575" y="1588421"/>
              <a:ext cx="594000"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8" name="Conector recto de flecha 137"/>
            <p:cNvCxnSpPr/>
            <p:nvPr/>
          </p:nvCxnSpPr>
          <p:spPr>
            <a:xfrm flipH="1">
              <a:off x="4319811" y="4263950"/>
              <a:ext cx="990000"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9" name="Conector recto de flecha 138"/>
            <p:cNvCxnSpPr/>
            <p:nvPr/>
          </p:nvCxnSpPr>
          <p:spPr>
            <a:xfrm flipH="1">
              <a:off x="4354131" y="3310404"/>
              <a:ext cx="954000"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0" name="Conector recto 139"/>
            <p:cNvCxnSpPr/>
            <p:nvPr/>
          </p:nvCxnSpPr>
          <p:spPr>
            <a:xfrm flipH="1" flipV="1">
              <a:off x="5507622" y="2773314"/>
              <a:ext cx="0" cy="23220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1" name="Conector recto de flecha 140"/>
            <p:cNvCxnSpPr/>
            <p:nvPr/>
          </p:nvCxnSpPr>
          <p:spPr>
            <a:xfrm>
              <a:off x="5507622" y="2917993"/>
              <a:ext cx="576000"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2" name="Conector recto de flecha 141"/>
            <p:cNvCxnSpPr/>
            <p:nvPr/>
          </p:nvCxnSpPr>
          <p:spPr>
            <a:xfrm>
              <a:off x="5517522" y="4079793"/>
              <a:ext cx="540000"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3" name="Rectángulo 142"/>
            <p:cNvSpPr/>
            <p:nvPr/>
          </p:nvSpPr>
          <p:spPr>
            <a:xfrm>
              <a:off x="3018687" y="336454"/>
              <a:ext cx="1298863" cy="42602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200" dirty="0">
                  <a:solidFill>
                    <a:schemeClr val="tx1"/>
                  </a:solidFill>
                  <a:latin typeface="Times New Roman" panose="02020603050405020304" pitchFamily="18" charset="0"/>
                  <a:cs typeface="Times New Roman" panose="02020603050405020304" pitchFamily="18" charset="0"/>
                </a:rPr>
                <a:t>Tru</a:t>
              </a:r>
              <a:r>
                <a:rPr lang="es-ES" sz="1200" dirty="0">
                  <a:solidFill>
                    <a:schemeClr val="tx1"/>
                  </a:solidFill>
                  <a:latin typeface="Times New Roman" panose="02020603050405020304" pitchFamily="18" charset="0"/>
                  <a:cs typeface="Times New Roman" panose="02020603050405020304" pitchFamily="18" charset="0"/>
                </a:rPr>
                <a:t>e</a:t>
              </a:r>
              <a:r>
                <a:rPr lang="x-none" sz="1200" dirty="0">
                  <a:solidFill>
                    <a:schemeClr val="tx1"/>
                  </a:solidFill>
                  <a:latin typeface="Times New Roman" panose="02020603050405020304" pitchFamily="18" charset="0"/>
                  <a:cs typeface="Times New Roman" panose="02020603050405020304" pitchFamily="18" charset="0"/>
                </a:rPr>
                <a:t>que</a:t>
              </a:r>
              <a:endParaRPr lang="es-ES" sz="1200" dirty="0">
                <a:solidFill>
                  <a:schemeClr val="tx1"/>
                </a:solidFill>
                <a:latin typeface="Times New Roman" panose="02020603050405020304" pitchFamily="18" charset="0"/>
                <a:cs typeface="Times New Roman" panose="02020603050405020304" pitchFamily="18" charset="0"/>
              </a:endParaRPr>
            </a:p>
          </p:txBody>
        </p:sp>
        <p:cxnSp>
          <p:nvCxnSpPr>
            <p:cNvPr id="144" name="Conector recto de flecha 143"/>
            <p:cNvCxnSpPr>
              <a:endCxn id="143" idx="2"/>
            </p:cNvCxnSpPr>
            <p:nvPr/>
          </p:nvCxnSpPr>
          <p:spPr>
            <a:xfrm flipV="1">
              <a:off x="3668118" y="762482"/>
              <a:ext cx="1" cy="432172"/>
            </a:xfrm>
            <a:prstGeom prst="straightConnector1">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5" name="Conector recto 144"/>
            <p:cNvCxnSpPr/>
            <p:nvPr/>
          </p:nvCxnSpPr>
          <p:spPr>
            <a:xfrm flipH="1">
              <a:off x="2534087" y="4018299"/>
              <a:ext cx="180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6" name="Conector recto 145"/>
            <p:cNvCxnSpPr/>
            <p:nvPr/>
          </p:nvCxnSpPr>
          <p:spPr>
            <a:xfrm flipV="1">
              <a:off x="2537524" y="549469"/>
              <a:ext cx="0" cy="3476175"/>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7" name="Conector recto de flecha 146"/>
            <p:cNvCxnSpPr/>
            <p:nvPr/>
          </p:nvCxnSpPr>
          <p:spPr>
            <a:xfrm>
              <a:off x="2542994" y="549468"/>
              <a:ext cx="468000"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8" name="Conector recto 147"/>
            <p:cNvCxnSpPr/>
            <p:nvPr/>
          </p:nvCxnSpPr>
          <p:spPr>
            <a:xfrm flipH="1">
              <a:off x="2541013" y="3006917"/>
              <a:ext cx="180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9" name="Conector recto 148"/>
            <p:cNvCxnSpPr/>
            <p:nvPr/>
          </p:nvCxnSpPr>
          <p:spPr>
            <a:xfrm flipH="1">
              <a:off x="2541013" y="1853526"/>
              <a:ext cx="180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0" name="Elipse 149"/>
            <p:cNvSpPr/>
            <p:nvPr/>
          </p:nvSpPr>
          <p:spPr>
            <a:xfrm>
              <a:off x="2753720" y="5813720"/>
              <a:ext cx="1678624" cy="87588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200" dirty="0">
                  <a:solidFill>
                    <a:schemeClr val="tx1"/>
                  </a:solidFill>
                  <a:latin typeface="Times New Roman" panose="02020603050405020304" pitchFamily="18" charset="0"/>
                  <a:cs typeface="Times New Roman" panose="02020603050405020304" pitchFamily="18" charset="0"/>
                </a:rPr>
                <a:t>Otros agroecosistemas familiares</a:t>
              </a:r>
              <a:endParaRPr lang="es-ES" sz="1200" dirty="0">
                <a:solidFill>
                  <a:schemeClr val="tx1"/>
                </a:solidFill>
                <a:latin typeface="Times New Roman" panose="02020603050405020304" pitchFamily="18" charset="0"/>
                <a:cs typeface="Times New Roman" panose="02020603050405020304" pitchFamily="18" charset="0"/>
              </a:endParaRPr>
            </a:p>
          </p:txBody>
        </p:sp>
        <p:sp>
          <p:nvSpPr>
            <p:cNvPr id="151" name="Elipse 150"/>
            <p:cNvSpPr/>
            <p:nvPr/>
          </p:nvSpPr>
          <p:spPr>
            <a:xfrm>
              <a:off x="4652114" y="5801742"/>
              <a:ext cx="1184564" cy="924791"/>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dirty="0">
                  <a:solidFill>
                    <a:schemeClr val="tx1"/>
                  </a:solidFill>
                  <a:latin typeface="Times New Roman" panose="02020603050405020304" pitchFamily="18" charset="0"/>
                  <a:cs typeface="Times New Roman" panose="02020603050405020304" pitchFamily="18" charset="0"/>
                </a:rPr>
                <a:t>C</a:t>
              </a:r>
              <a:r>
                <a:rPr lang="x-none" sz="1200" dirty="0">
                  <a:solidFill>
                    <a:schemeClr val="tx1"/>
                  </a:solidFill>
                  <a:latin typeface="Times New Roman" panose="02020603050405020304" pitchFamily="18" charset="0"/>
                  <a:cs typeface="Times New Roman" panose="02020603050405020304" pitchFamily="18" charset="0"/>
                </a:rPr>
                <a:t>omuna </a:t>
              </a:r>
              <a:r>
                <a:rPr lang="es-ES" sz="1200" dirty="0">
                  <a:solidFill>
                    <a:schemeClr val="tx1"/>
                  </a:solidFill>
                  <a:latin typeface="Times New Roman" panose="02020603050405020304" pitchFamily="18" charset="0"/>
                  <a:cs typeface="Times New Roman" panose="02020603050405020304" pitchFamily="18" charset="0"/>
                </a:rPr>
                <a:t>L</a:t>
              </a:r>
              <a:r>
                <a:rPr lang="x-none" sz="1200" dirty="0">
                  <a:solidFill>
                    <a:schemeClr val="tx1"/>
                  </a:solidFill>
                  <a:latin typeface="Times New Roman" panose="02020603050405020304" pitchFamily="18" charset="0"/>
                  <a:cs typeface="Times New Roman" panose="02020603050405020304" pitchFamily="18" charset="0"/>
                </a:rPr>
                <a:t>a Esperanza</a:t>
              </a:r>
              <a:endParaRPr lang="es-ES" sz="1200" dirty="0">
                <a:solidFill>
                  <a:schemeClr val="tx1"/>
                </a:solidFill>
                <a:latin typeface="Times New Roman" panose="02020603050405020304" pitchFamily="18" charset="0"/>
                <a:cs typeface="Times New Roman" panose="02020603050405020304" pitchFamily="18" charset="0"/>
              </a:endParaRPr>
            </a:p>
          </p:txBody>
        </p:sp>
        <p:cxnSp>
          <p:nvCxnSpPr>
            <p:cNvPr id="152" name="Conector recto de flecha 151"/>
            <p:cNvCxnSpPr/>
            <p:nvPr/>
          </p:nvCxnSpPr>
          <p:spPr>
            <a:xfrm flipH="1" flipV="1">
              <a:off x="5213683" y="5423357"/>
              <a:ext cx="357" cy="365950"/>
            </a:xfrm>
            <a:prstGeom prst="straightConnector1">
              <a:avLst/>
            </a:prstGeom>
            <a:ln>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3" name="CuadroTexto 152"/>
            <p:cNvSpPr txBox="1"/>
            <p:nvPr/>
          </p:nvSpPr>
          <p:spPr>
            <a:xfrm>
              <a:off x="4686429" y="154238"/>
              <a:ext cx="4882304" cy="369332"/>
            </a:xfrm>
            <a:prstGeom prst="rect">
              <a:avLst/>
            </a:prstGeom>
            <a:noFill/>
          </p:spPr>
          <p:txBody>
            <a:bodyPr wrap="square" rtlCol="0">
              <a:spAutoFit/>
            </a:bodyPr>
            <a:lstStyle/>
            <a:p>
              <a:r>
                <a:rPr lang="es-ES" b="1" dirty="0">
                  <a:solidFill>
                    <a:srgbClr val="FF0000"/>
                  </a:solidFill>
                  <a:latin typeface="Times New Roman" panose="02020603050405020304" pitchFamily="18" charset="0"/>
                  <a:cs typeface="Times New Roman" panose="02020603050405020304" pitchFamily="18" charset="0"/>
                </a:rPr>
                <a:t>Modelo</a:t>
              </a:r>
              <a:r>
                <a:rPr lang="x-none" b="1" dirty="0">
                  <a:solidFill>
                    <a:srgbClr val="FF0000"/>
                  </a:solidFill>
                  <a:latin typeface="Times New Roman" panose="02020603050405020304" pitchFamily="18" charset="0"/>
                  <a:cs typeface="Times New Roman" panose="02020603050405020304" pitchFamily="18" charset="0"/>
                </a:rPr>
                <a:t> de la chacra familiar </a:t>
              </a:r>
              <a:r>
                <a:rPr lang="es-ES" b="1" dirty="0">
                  <a:solidFill>
                    <a:srgbClr val="FF0000"/>
                  </a:solidFill>
                  <a:latin typeface="Times New Roman" panose="02020603050405020304" pitchFamily="18" charset="0"/>
                  <a:cs typeface="Times New Roman" panose="02020603050405020304" pitchFamily="18" charset="0"/>
                </a:rPr>
                <a:t>Ruano Castro</a:t>
              </a:r>
            </a:p>
          </p:txBody>
        </p:sp>
        <p:cxnSp>
          <p:nvCxnSpPr>
            <p:cNvPr id="154" name="Conector recto de flecha 153"/>
            <p:cNvCxnSpPr/>
            <p:nvPr/>
          </p:nvCxnSpPr>
          <p:spPr>
            <a:xfrm flipH="1" flipV="1">
              <a:off x="3594380" y="5441404"/>
              <a:ext cx="357" cy="365950"/>
            </a:xfrm>
            <a:prstGeom prst="straightConnector1">
              <a:avLst/>
            </a:prstGeom>
            <a:ln>
              <a:solidFill>
                <a:schemeClr val="tx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5" name="Elipse 154"/>
            <p:cNvSpPr/>
            <p:nvPr/>
          </p:nvSpPr>
          <p:spPr>
            <a:xfrm>
              <a:off x="10518264" y="3987367"/>
              <a:ext cx="1166949" cy="742211"/>
            </a:xfrm>
            <a:prstGeom prst="ellipse">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Times New Roman" panose="02020603050405020304" pitchFamily="18" charset="0"/>
                  <a:cs typeface="Times New Roman" panose="02020603050405020304" pitchFamily="18" charset="0"/>
                </a:rPr>
                <a:t>Dinero </a:t>
              </a:r>
            </a:p>
          </p:txBody>
        </p:sp>
        <p:sp>
          <p:nvSpPr>
            <p:cNvPr id="156" name="Elipse 155"/>
            <p:cNvSpPr/>
            <p:nvPr/>
          </p:nvSpPr>
          <p:spPr>
            <a:xfrm>
              <a:off x="10352559" y="1981045"/>
              <a:ext cx="1434201" cy="989594"/>
            </a:xfrm>
            <a:prstGeom prst="ellipse">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Times New Roman" panose="02020603050405020304" pitchFamily="18" charset="0"/>
                  <a:cs typeface="Times New Roman" panose="02020603050405020304" pitchFamily="18" charset="0"/>
                </a:rPr>
                <a:t>Productos de monocultivo mora y otros bienes agrícolas</a:t>
              </a:r>
            </a:p>
          </p:txBody>
        </p:sp>
        <p:sp>
          <p:nvSpPr>
            <p:cNvPr id="157" name="Elipse 156"/>
            <p:cNvSpPr/>
            <p:nvPr/>
          </p:nvSpPr>
          <p:spPr>
            <a:xfrm>
              <a:off x="10475235" y="5701666"/>
              <a:ext cx="1404000" cy="742211"/>
            </a:xfrm>
            <a:prstGeom prst="ellipse">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Times New Roman" panose="02020603050405020304" pitchFamily="18" charset="0"/>
                  <a:cs typeface="Times New Roman" panose="02020603050405020304" pitchFamily="18" charset="0"/>
                </a:rPr>
                <a:t>Autoconsumo familiar</a:t>
              </a:r>
            </a:p>
          </p:txBody>
        </p:sp>
        <p:sp>
          <p:nvSpPr>
            <p:cNvPr id="158" name="Elipse 157"/>
            <p:cNvSpPr/>
            <p:nvPr/>
          </p:nvSpPr>
          <p:spPr>
            <a:xfrm>
              <a:off x="10544108" y="3103969"/>
              <a:ext cx="1051104" cy="742211"/>
            </a:xfrm>
            <a:prstGeom prst="ellipse">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Times New Roman" panose="02020603050405020304" pitchFamily="18" charset="0"/>
                  <a:cs typeface="Times New Roman" panose="02020603050405020304" pitchFamily="18" charset="0"/>
                </a:rPr>
                <a:t>Residuos sólidos</a:t>
              </a:r>
            </a:p>
          </p:txBody>
        </p:sp>
        <p:sp>
          <p:nvSpPr>
            <p:cNvPr id="159" name="Elipse 158"/>
            <p:cNvSpPr/>
            <p:nvPr/>
          </p:nvSpPr>
          <p:spPr>
            <a:xfrm>
              <a:off x="10553559" y="4870765"/>
              <a:ext cx="1379597" cy="742211"/>
            </a:xfrm>
            <a:prstGeom prst="ellipse">
              <a:avLst/>
            </a:prstGeom>
            <a:solidFill>
              <a:schemeClr val="bg1"/>
            </a:solidFill>
            <a:ln w="2857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Times New Roman" panose="02020603050405020304" pitchFamily="18" charset="0"/>
                  <a:cs typeface="Times New Roman" panose="02020603050405020304" pitchFamily="18" charset="0"/>
                </a:rPr>
                <a:t>Conocimientos  </a:t>
              </a:r>
            </a:p>
          </p:txBody>
        </p:sp>
        <p:cxnSp>
          <p:nvCxnSpPr>
            <p:cNvPr id="160" name="Conector recto de flecha 159"/>
            <p:cNvCxnSpPr>
              <a:cxnSpLocks/>
              <a:endCxn id="156" idx="2"/>
            </p:cNvCxnSpPr>
            <p:nvPr/>
          </p:nvCxnSpPr>
          <p:spPr>
            <a:xfrm flipV="1">
              <a:off x="9858145" y="2475842"/>
              <a:ext cx="494414" cy="95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1" name="Conector recto de flecha 160"/>
            <p:cNvCxnSpPr>
              <a:cxnSpLocks/>
            </p:cNvCxnSpPr>
            <p:nvPr/>
          </p:nvCxnSpPr>
          <p:spPr>
            <a:xfrm>
              <a:off x="9874385" y="3500847"/>
              <a:ext cx="679174" cy="197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2" name="Conector recto de flecha 161"/>
            <p:cNvCxnSpPr>
              <a:cxnSpLocks/>
            </p:cNvCxnSpPr>
            <p:nvPr/>
          </p:nvCxnSpPr>
          <p:spPr>
            <a:xfrm>
              <a:off x="9841855" y="4358472"/>
              <a:ext cx="679174" cy="197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3" name="Conector recto de flecha 162"/>
            <p:cNvCxnSpPr>
              <a:cxnSpLocks/>
            </p:cNvCxnSpPr>
            <p:nvPr/>
          </p:nvCxnSpPr>
          <p:spPr>
            <a:xfrm>
              <a:off x="9874385" y="5272441"/>
              <a:ext cx="679174" cy="197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4" name="Conector recto de flecha 163"/>
            <p:cNvCxnSpPr>
              <a:cxnSpLocks/>
            </p:cNvCxnSpPr>
            <p:nvPr/>
          </p:nvCxnSpPr>
          <p:spPr>
            <a:xfrm>
              <a:off x="9841855" y="6081561"/>
              <a:ext cx="633380" cy="232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5" name="Conector recto 164"/>
            <p:cNvCxnSpPr/>
            <p:nvPr/>
          </p:nvCxnSpPr>
          <p:spPr>
            <a:xfrm flipV="1">
              <a:off x="9841855" y="5403127"/>
              <a:ext cx="0" cy="669644"/>
            </a:xfrm>
            <a:prstGeom prst="line">
              <a:avLst/>
            </a:prstGeom>
            <a:ln w="28575"/>
          </p:spPr>
          <p:style>
            <a:lnRef idx="1">
              <a:schemeClr val="dk1"/>
            </a:lnRef>
            <a:fillRef idx="0">
              <a:schemeClr val="dk1"/>
            </a:fillRef>
            <a:effectRef idx="0">
              <a:schemeClr val="dk1"/>
            </a:effectRef>
            <a:fontRef idx="minor">
              <a:schemeClr val="tx1"/>
            </a:fontRef>
          </p:style>
        </p:cxnSp>
        <p:sp>
          <p:nvSpPr>
            <p:cNvPr id="166" name="Elipse 165"/>
            <p:cNvSpPr/>
            <p:nvPr/>
          </p:nvSpPr>
          <p:spPr>
            <a:xfrm>
              <a:off x="217585" y="3697863"/>
              <a:ext cx="1675868" cy="146357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Times New Roman" panose="02020603050405020304" pitchFamily="18" charset="0"/>
                  <a:cs typeface="Times New Roman" panose="02020603050405020304" pitchFamily="18" charset="0"/>
                </a:rPr>
                <a:t>A</a:t>
              </a:r>
              <a:r>
                <a:rPr lang="x-none" sz="1000" dirty="0">
                  <a:solidFill>
                    <a:schemeClr val="tx1"/>
                  </a:solidFill>
                  <a:latin typeface="Times New Roman" panose="02020603050405020304" pitchFamily="18" charset="0"/>
                  <a:cs typeface="Times New Roman" panose="02020603050405020304" pitchFamily="18" charset="0"/>
                </a:rPr>
                <a:t>limentos para animales, electricidad, combustible y materiales agricolas (semillas, machetes, entre otros </a:t>
              </a:r>
              <a:endParaRPr lang="es-ES" sz="1000" dirty="0">
                <a:solidFill>
                  <a:schemeClr val="tx1"/>
                </a:solidFill>
                <a:latin typeface="Times New Roman" panose="02020603050405020304" pitchFamily="18" charset="0"/>
                <a:cs typeface="Times New Roman" panose="02020603050405020304" pitchFamily="18" charset="0"/>
              </a:endParaRPr>
            </a:p>
          </p:txBody>
        </p:sp>
        <p:sp>
          <p:nvSpPr>
            <p:cNvPr id="167" name="Elipse 166"/>
            <p:cNvSpPr/>
            <p:nvPr/>
          </p:nvSpPr>
          <p:spPr>
            <a:xfrm>
              <a:off x="547020" y="232626"/>
              <a:ext cx="1080000" cy="1080000"/>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Energía</a:t>
              </a:r>
            </a:p>
            <a:p>
              <a:pPr algn="ctr"/>
              <a:r>
                <a:rPr lang="es-ES" sz="1400" dirty="0">
                  <a:latin typeface="Times New Roman" panose="02020603050405020304" pitchFamily="18" charset="0"/>
                  <a:cs typeface="Times New Roman" panose="02020603050405020304" pitchFamily="18" charset="0"/>
                </a:rPr>
                <a:t>Solar </a:t>
              </a:r>
            </a:p>
          </p:txBody>
        </p:sp>
        <p:cxnSp>
          <p:nvCxnSpPr>
            <p:cNvPr id="168" name="Conector recto de flecha 167"/>
            <p:cNvCxnSpPr>
              <a:cxnSpLocks/>
            </p:cNvCxnSpPr>
            <p:nvPr/>
          </p:nvCxnSpPr>
          <p:spPr>
            <a:xfrm>
              <a:off x="1508819" y="1131381"/>
              <a:ext cx="900244"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69" name="Elipse 168"/>
            <p:cNvSpPr/>
            <p:nvPr/>
          </p:nvSpPr>
          <p:spPr>
            <a:xfrm>
              <a:off x="543676" y="1396794"/>
              <a:ext cx="1080000" cy="1080000"/>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s-ES" sz="1400" dirty="0">
                  <a:latin typeface="Times New Roman" panose="02020603050405020304" pitchFamily="18" charset="0"/>
                  <a:cs typeface="Times New Roman" panose="02020603050405020304" pitchFamily="18" charset="0"/>
                </a:rPr>
                <a:t>Aire</a:t>
              </a:r>
            </a:p>
            <a:p>
              <a:pPr algn="ctr"/>
              <a:r>
                <a:rPr lang="es-ES" sz="1400" dirty="0">
                  <a:latin typeface="Times New Roman" panose="02020603050405020304" pitchFamily="18" charset="0"/>
                  <a:cs typeface="Times New Roman" panose="02020603050405020304" pitchFamily="18" charset="0"/>
                </a:rPr>
                <a:t>Lluvia</a:t>
              </a:r>
            </a:p>
          </p:txBody>
        </p:sp>
        <p:cxnSp>
          <p:nvCxnSpPr>
            <p:cNvPr id="170" name="Conector recto de flecha 169"/>
            <p:cNvCxnSpPr>
              <a:cxnSpLocks/>
            </p:cNvCxnSpPr>
            <p:nvPr/>
          </p:nvCxnSpPr>
          <p:spPr>
            <a:xfrm flipV="1">
              <a:off x="1899841" y="3025894"/>
              <a:ext cx="534357" cy="256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71" name="Elipse 170"/>
            <p:cNvSpPr/>
            <p:nvPr/>
          </p:nvSpPr>
          <p:spPr>
            <a:xfrm>
              <a:off x="241951" y="2546947"/>
              <a:ext cx="1657890" cy="1080000"/>
            </a:xfrm>
            <a:prstGeom prst="ellipse">
              <a:avLst/>
            </a:prstGeom>
            <a:ln w="28575"/>
          </p:spPr>
          <p:style>
            <a:lnRef idx="2">
              <a:schemeClr val="dk1"/>
            </a:lnRef>
            <a:fillRef idx="1">
              <a:schemeClr val="lt1"/>
            </a:fillRef>
            <a:effectRef idx="0">
              <a:schemeClr val="dk1"/>
            </a:effectRef>
            <a:fontRef idx="minor">
              <a:schemeClr val="dk1"/>
            </a:fontRef>
          </p:style>
          <p:txBody>
            <a:bodyPr rtlCol="0" anchor="ctr"/>
            <a:lstStyle/>
            <a:p>
              <a:pPr algn="ctr"/>
              <a:r>
                <a:rPr lang="es-ES" sz="1400" dirty="0" err="1">
                  <a:latin typeface="Times New Roman" panose="02020603050405020304" pitchFamily="18" charset="0"/>
                  <a:cs typeface="Times New Roman" panose="02020603050405020304" pitchFamily="18" charset="0"/>
                </a:rPr>
                <a:t>Agroinsumos</a:t>
              </a:r>
              <a:endParaRPr lang="es-ES" sz="1400" dirty="0">
                <a:latin typeface="Times New Roman" panose="02020603050405020304" pitchFamily="18" charset="0"/>
                <a:cs typeface="Times New Roman" panose="02020603050405020304" pitchFamily="18" charset="0"/>
              </a:endParaRPr>
            </a:p>
          </p:txBody>
        </p:sp>
        <p:cxnSp>
          <p:nvCxnSpPr>
            <p:cNvPr id="172" name="Conector recto de flecha 171"/>
            <p:cNvCxnSpPr>
              <a:cxnSpLocks/>
            </p:cNvCxnSpPr>
            <p:nvPr/>
          </p:nvCxnSpPr>
          <p:spPr>
            <a:xfrm flipV="1">
              <a:off x="1905681" y="4445622"/>
              <a:ext cx="534357" cy="256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3" name="Conector recto de flecha 172"/>
            <p:cNvCxnSpPr>
              <a:cxnSpLocks/>
            </p:cNvCxnSpPr>
            <p:nvPr/>
          </p:nvCxnSpPr>
          <p:spPr>
            <a:xfrm>
              <a:off x="1627020" y="1936794"/>
              <a:ext cx="78204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74" name="Elipse 173"/>
            <p:cNvSpPr/>
            <p:nvPr/>
          </p:nvSpPr>
          <p:spPr>
            <a:xfrm>
              <a:off x="223973" y="5224957"/>
              <a:ext cx="1675868" cy="146357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latin typeface="Times New Roman" panose="02020603050405020304" pitchFamily="18" charset="0"/>
                  <a:cs typeface="Times New Roman" panose="02020603050405020304" pitchFamily="18" charset="0"/>
                </a:rPr>
                <a:t>Insumos externos industriales:</a:t>
              </a:r>
            </a:p>
            <a:p>
              <a:pPr algn="ctr"/>
              <a:r>
                <a:rPr lang="es-ES" sz="1000" dirty="0">
                  <a:solidFill>
                    <a:schemeClr val="tx1"/>
                  </a:solidFill>
                  <a:latin typeface="Times New Roman" panose="02020603050405020304" pitchFamily="18" charset="0"/>
                  <a:cs typeface="Times New Roman" panose="02020603050405020304" pitchFamily="18" charset="0"/>
                </a:rPr>
                <a:t>Maquinas, materiales, ropa, calzado, alimentos procesados, otros bienes industrializados</a:t>
              </a:r>
            </a:p>
          </p:txBody>
        </p:sp>
        <p:cxnSp>
          <p:nvCxnSpPr>
            <p:cNvPr id="175" name="Conector recto de flecha 174"/>
            <p:cNvCxnSpPr>
              <a:cxnSpLocks/>
              <a:stCxn id="174" idx="7"/>
            </p:cNvCxnSpPr>
            <p:nvPr/>
          </p:nvCxnSpPr>
          <p:spPr>
            <a:xfrm flipV="1">
              <a:off x="1654416" y="5385081"/>
              <a:ext cx="754647" cy="5421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76" name="Rectángulo 175"/>
            <p:cNvSpPr/>
            <p:nvPr/>
          </p:nvSpPr>
          <p:spPr>
            <a:xfrm>
              <a:off x="10194559" y="-13648"/>
              <a:ext cx="1456424" cy="276999"/>
            </a:xfrm>
            <a:prstGeom prst="rect">
              <a:avLst/>
            </a:prstGeom>
          </p:spPr>
          <p:txBody>
            <a:bodyPr wrap="none">
              <a:spAutoFit/>
            </a:bodyPr>
            <a:lstStyle/>
            <a:p>
              <a:r>
                <a:rPr lang="es-ES" sz="1200" dirty="0">
                  <a:latin typeface="Times New Roman" panose="02020603050405020304" pitchFamily="18" charset="0"/>
                  <a:cs typeface="Times New Roman" panose="02020603050405020304" pitchFamily="18" charset="0"/>
                </a:rPr>
                <a:t>NOMENCLATURA</a:t>
              </a:r>
            </a:p>
          </p:txBody>
        </p:sp>
        <p:sp>
          <p:nvSpPr>
            <p:cNvPr id="177" name="Retraso 80"/>
            <p:cNvSpPr/>
            <p:nvPr/>
          </p:nvSpPr>
          <p:spPr>
            <a:xfrm>
              <a:off x="10255323" y="878683"/>
              <a:ext cx="302547" cy="206114"/>
            </a:xfrm>
            <a:prstGeom prst="flowChartDelay">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78" name="Elipse 177"/>
            <p:cNvSpPr/>
            <p:nvPr/>
          </p:nvSpPr>
          <p:spPr>
            <a:xfrm>
              <a:off x="10237284" y="361866"/>
              <a:ext cx="302547" cy="2061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79" name="Hexágono 178"/>
            <p:cNvSpPr/>
            <p:nvPr/>
          </p:nvSpPr>
          <p:spPr>
            <a:xfrm>
              <a:off x="10255323" y="1156963"/>
              <a:ext cx="302547" cy="206114"/>
            </a:xfrm>
            <a:prstGeom prst="hexag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cxnSp>
          <p:nvCxnSpPr>
            <p:cNvPr id="180" name="Conector recto 179"/>
            <p:cNvCxnSpPr/>
            <p:nvPr/>
          </p:nvCxnSpPr>
          <p:spPr>
            <a:xfrm>
              <a:off x="10255323" y="1491061"/>
              <a:ext cx="302547" cy="0"/>
            </a:xfrm>
            <a:prstGeom prst="line">
              <a:avLst/>
            </a:prstGeom>
          </p:spPr>
          <p:style>
            <a:lnRef idx="1">
              <a:schemeClr val="dk1"/>
            </a:lnRef>
            <a:fillRef idx="0">
              <a:schemeClr val="dk1"/>
            </a:fillRef>
            <a:effectRef idx="0">
              <a:schemeClr val="dk1"/>
            </a:effectRef>
            <a:fontRef idx="minor">
              <a:schemeClr val="tx1"/>
            </a:fontRef>
          </p:style>
        </p:cxnSp>
        <p:sp>
          <p:nvSpPr>
            <p:cNvPr id="181" name="Rectángulo 180"/>
            <p:cNvSpPr/>
            <p:nvPr/>
          </p:nvSpPr>
          <p:spPr>
            <a:xfrm>
              <a:off x="10713610" y="307820"/>
              <a:ext cx="1223857" cy="30969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s-ES" sz="1100" dirty="0">
                  <a:latin typeface="Times New Roman" panose="02020603050405020304" pitchFamily="18" charset="0"/>
                  <a:cs typeface="Times New Roman" panose="02020603050405020304" pitchFamily="18" charset="0"/>
                </a:rPr>
                <a:t>Fuente de energía</a:t>
              </a:r>
            </a:p>
          </p:txBody>
        </p:sp>
        <p:sp>
          <p:nvSpPr>
            <p:cNvPr id="182" name="Rectángulo 181"/>
            <p:cNvSpPr/>
            <p:nvPr/>
          </p:nvSpPr>
          <p:spPr>
            <a:xfrm>
              <a:off x="10713610" y="927148"/>
              <a:ext cx="923605" cy="10643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s-ES" sz="1100" dirty="0">
                <a:latin typeface="Times New Roman" panose="02020603050405020304" pitchFamily="18" charset="0"/>
                <a:cs typeface="Times New Roman" panose="02020603050405020304" pitchFamily="18" charset="0"/>
              </a:endParaRPr>
            </a:p>
            <a:p>
              <a:r>
                <a:rPr lang="es-ES" sz="1100" dirty="0">
                  <a:latin typeface="Times New Roman" panose="02020603050405020304" pitchFamily="18" charset="0"/>
                  <a:cs typeface="Times New Roman" panose="02020603050405020304" pitchFamily="18" charset="0"/>
                </a:rPr>
                <a:t>Productor</a:t>
              </a:r>
            </a:p>
            <a:p>
              <a:endParaRPr lang="es-ES" sz="1100" dirty="0">
                <a:latin typeface="Times New Roman" panose="02020603050405020304" pitchFamily="18" charset="0"/>
                <a:cs typeface="Times New Roman" panose="02020603050405020304" pitchFamily="18" charset="0"/>
              </a:endParaRPr>
            </a:p>
          </p:txBody>
        </p:sp>
        <p:sp>
          <p:nvSpPr>
            <p:cNvPr id="183" name="Rectángulo 182"/>
            <p:cNvSpPr/>
            <p:nvPr/>
          </p:nvSpPr>
          <p:spPr>
            <a:xfrm>
              <a:off x="10713610" y="1191204"/>
              <a:ext cx="923606" cy="10643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s-ES" sz="1100" dirty="0">
                  <a:latin typeface="Times New Roman" panose="02020603050405020304" pitchFamily="18" charset="0"/>
                  <a:cs typeface="Times New Roman" panose="02020603050405020304" pitchFamily="18" charset="0"/>
                </a:rPr>
                <a:t>Consumidor</a:t>
              </a:r>
              <a:endParaRPr lang="es-ES" sz="900" dirty="0">
                <a:latin typeface="Times New Roman" panose="02020603050405020304" pitchFamily="18" charset="0"/>
                <a:cs typeface="Times New Roman" panose="02020603050405020304" pitchFamily="18" charset="0"/>
              </a:endParaRPr>
            </a:p>
          </p:txBody>
        </p:sp>
        <p:sp>
          <p:nvSpPr>
            <p:cNvPr id="184" name="Rectángulo 183"/>
            <p:cNvSpPr/>
            <p:nvPr/>
          </p:nvSpPr>
          <p:spPr>
            <a:xfrm>
              <a:off x="10713610" y="1462762"/>
              <a:ext cx="1246374" cy="659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s-ES" sz="1100" dirty="0">
                  <a:latin typeface="Times New Roman" panose="02020603050405020304" pitchFamily="18" charset="0"/>
                  <a:cs typeface="Times New Roman" panose="02020603050405020304" pitchFamily="18" charset="0"/>
                </a:rPr>
                <a:t>Flujo de energía</a:t>
              </a:r>
            </a:p>
          </p:txBody>
        </p:sp>
        <p:cxnSp>
          <p:nvCxnSpPr>
            <p:cNvPr id="185" name="Conector recto 184"/>
            <p:cNvCxnSpPr/>
            <p:nvPr/>
          </p:nvCxnSpPr>
          <p:spPr>
            <a:xfrm>
              <a:off x="10255323" y="1668424"/>
              <a:ext cx="302547"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86" name="Conector recto 185"/>
            <p:cNvCxnSpPr/>
            <p:nvPr/>
          </p:nvCxnSpPr>
          <p:spPr>
            <a:xfrm>
              <a:off x="10255323" y="1668424"/>
              <a:ext cx="0" cy="192534"/>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87" name="Rectángulo 186"/>
            <p:cNvSpPr/>
            <p:nvPr/>
          </p:nvSpPr>
          <p:spPr>
            <a:xfrm>
              <a:off x="10720529" y="1670569"/>
              <a:ext cx="923606" cy="10643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s-ES" sz="1100" dirty="0">
                  <a:latin typeface="Times New Roman" panose="02020603050405020304" pitchFamily="18" charset="0"/>
                  <a:cs typeface="Times New Roman" panose="02020603050405020304" pitchFamily="18" charset="0"/>
                </a:rPr>
                <a:t>Sistema</a:t>
              </a:r>
              <a:endParaRPr lang="es-ES" sz="900" dirty="0">
                <a:latin typeface="Times New Roman" panose="02020603050405020304" pitchFamily="18" charset="0"/>
                <a:cs typeface="Times New Roman" panose="02020603050405020304" pitchFamily="18" charset="0"/>
              </a:endParaRPr>
            </a:p>
          </p:txBody>
        </p:sp>
        <p:sp>
          <p:nvSpPr>
            <p:cNvPr id="188" name="Rectángulo 187"/>
            <p:cNvSpPr/>
            <p:nvPr/>
          </p:nvSpPr>
          <p:spPr>
            <a:xfrm>
              <a:off x="10107401" y="273381"/>
              <a:ext cx="1776145" cy="1646193"/>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cxnSp>
          <p:nvCxnSpPr>
            <p:cNvPr id="189" name="Conector recto 188"/>
            <p:cNvCxnSpPr>
              <a:stCxn id="178" idx="6"/>
            </p:cNvCxnSpPr>
            <p:nvPr/>
          </p:nvCxnSpPr>
          <p:spPr>
            <a:xfrm>
              <a:off x="10539831" y="464923"/>
              <a:ext cx="94314" cy="174"/>
            </a:xfrm>
            <a:prstGeom prst="line">
              <a:avLst/>
            </a:prstGeom>
          </p:spPr>
          <p:style>
            <a:lnRef idx="1">
              <a:schemeClr val="dk1"/>
            </a:lnRef>
            <a:fillRef idx="0">
              <a:schemeClr val="dk1"/>
            </a:fillRef>
            <a:effectRef idx="0">
              <a:schemeClr val="dk1"/>
            </a:effectRef>
            <a:fontRef idx="minor">
              <a:schemeClr val="tx1"/>
            </a:fontRef>
          </p:style>
        </p:cxnSp>
        <p:sp>
          <p:nvSpPr>
            <p:cNvPr id="190" name="Elipse 189"/>
            <p:cNvSpPr/>
            <p:nvPr/>
          </p:nvSpPr>
          <p:spPr>
            <a:xfrm>
              <a:off x="10319373" y="634378"/>
              <a:ext cx="302547" cy="194197"/>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91" name="Rectángulo 190"/>
            <p:cNvSpPr/>
            <p:nvPr/>
          </p:nvSpPr>
          <p:spPr>
            <a:xfrm>
              <a:off x="10718523" y="564973"/>
              <a:ext cx="1099688" cy="27341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es-ES" sz="1100" dirty="0">
                  <a:latin typeface="Times New Roman" panose="02020603050405020304" pitchFamily="18" charset="0"/>
                  <a:cs typeface="Times New Roman" panose="02020603050405020304" pitchFamily="18" charset="0"/>
                </a:rPr>
                <a:t>Salidas </a:t>
              </a:r>
            </a:p>
          </p:txBody>
        </p:sp>
        <p:cxnSp>
          <p:nvCxnSpPr>
            <p:cNvPr id="192" name="Conector recto 191"/>
            <p:cNvCxnSpPr/>
            <p:nvPr/>
          </p:nvCxnSpPr>
          <p:spPr>
            <a:xfrm>
              <a:off x="10220630" y="724017"/>
              <a:ext cx="94314" cy="174"/>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372938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28"/>
          <p:cNvSpPr/>
          <p:nvPr/>
        </p:nvSpPr>
        <p:spPr>
          <a:xfrm>
            <a:off x="9548020" y="6453336"/>
            <a:ext cx="2670283" cy="369332"/>
          </a:xfrm>
          <a:prstGeom prst="rect">
            <a:avLst/>
          </a:prstGeom>
        </p:spPr>
        <p:txBody>
          <a:bodyPr wrap="none">
            <a:spAutoFit/>
          </a:bodyPr>
          <a:lstStyle/>
          <a:p>
            <a:r>
              <a:rPr lang="es-ES" dirty="0"/>
              <a:t>A</a:t>
            </a:r>
            <a:r>
              <a:rPr lang="x-none" dirty="0"/>
              <a:t>daptado </a:t>
            </a:r>
            <a:r>
              <a:rPr lang="es-EC" dirty="0" err="1"/>
              <a:t>Chiappe</a:t>
            </a:r>
            <a:r>
              <a:rPr lang="es-EC" dirty="0"/>
              <a:t> (2008). </a:t>
            </a:r>
            <a:endParaRPr lang="es-ES" dirty="0"/>
          </a:p>
        </p:txBody>
      </p:sp>
      <p:sp>
        <p:nvSpPr>
          <p:cNvPr id="5" name="Rectángulo 4"/>
          <p:cNvSpPr/>
          <p:nvPr/>
        </p:nvSpPr>
        <p:spPr>
          <a:xfrm>
            <a:off x="5402793" y="44624"/>
            <a:ext cx="6714082"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s-ES" sz="2000" b="1" dirty="0">
                <a:solidFill>
                  <a:schemeClr val="bg1"/>
                </a:solidFill>
              </a:rPr>
              <a:t>2. Determinación de puntos críticos de las chacras familiares.</a:t>
            </a:r>
            <a:r>
              <a:rPr lang="es-EC" sz="2000" b="1" dirty="0">
                <a:solidFill>
                  <a:schemeClr val="bg1"/>
                </a:solidFill>
              </a:rPr>
              <a:t> </a:t>
            </a:r>
            <a:endParaRPr lang="es-ES" sz="2000" b="1" dirty="0">
              <a:solidFill>
                <a:schemeClr val="bg1"/>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4068712942"/>
              </p:ext>
            </p:extLst>
          </p:nvPr>
        </p:nvGraphicFramePr>
        <p:xfrm>
          <a:off x="335360" y="547836"/>
          <a:ext cx="11521280" cy="5905500"/>
        </p:xfrm>
        <a:graphic>
          <a:graphicData uri="http://schemas.openxmlformats.org/drawingml/2006/table">
            <a:tbl>
              <a:tblPr firstRow="1" firstCol="1" bandRow="1">
                <a:tableStyleId>{5940675A-B579-460E-94D1-54222C63F5DA}</a:tableStyleId>
              </a:tblPr>
              <a:tblGrid>
                <a:gridCol w="1973258">
                  <a:extLst>
                    <a:ext uri="{9D8B030D-6E8A-4147-A177-3AD203B41FA5}">
                      <a16:colId xmlns:a16="http://schemas.microsoft.com/office/drawing/2014/main" val="2906252596"/>
                    </a:ext>
                  </a:extLst>
                </a:gridCol>
                <a:gridCol w="4579470">
                  <a:extLst>
                    <a:ext uri="{9D8B030D-6E8A-4147-A177-3AD203B41FA5}">
                      <a16:colId xmlns:a16="http://schemas.microsoft.com/office/drawing/2014/main" val="340907422"/>
                    </a:ext>
                  </a:extLst>
                </a:gridCol>
                <a:gridCol w="4968552">
                  <a:extLst>
                    <a:ext uri="{9D8B030D-6E8A-4147-A177-3AD203B41FA5}">
                      <a16:colId xmlns:a16="http://schemas.microsoft.com/office/drawing/2014/main" val="3122321222"/>
                    </a:ext>
                  </a:extLst>
                </a:gridCol>
              </a:tblGrid>
              <a:tr h="221041">
                <a:tc>
                  <a:txBody>
                    <a:bodyPr/>
                    <a:lstStyle/>
                    <a:p>
                      <a:pPr algn="ctr">
                        <a:lnSpc>
                          <a:spcPct val="100000"/>
                        </a:lnSpc>
                        <a:spcAft>
                          <a:spcPts val="0"/>
                        </a:spcAft>
                      </a:pPr>
                      <a:r>
                        <a:rPr lang="es-EC" sz="1550" dirty="0">
                          <a:effectLst/>
                        </a:rPr>
                        <a:t>ATRIBUTOS</a:t>
                      </a:r>
                      <a:endParaRPr lang="es-ES" sz="15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tc>
                  <a:txBody>
                    <a:bodyPr/>
                    <a:lstStyle/>
                    <a:p>
                      <a:pPr algn="ctr">
                        <a:lnSpc>
                          <a:spcPct val="100000"/>
                        </a:lnSpc>
                        <a:spcAft>
                          <a:spcPts val="0"/>
                        </a:spcAft>
                      </a:pPr>
                      <a:r>
                        <a:rPr lang="es-EC" sz="1550">
                          <a:effectLst/>
                        </a:rPr>
                        <a:t>CRITERIOS DE DIAGNÓSTICO   </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tc>
                  <a:txBody>
                    <a:bodyPr/>
                    <a:lstStyle/>
                    <a:p>
                      <a:pPr algn="ctr">
                        <a:lnSpc>
                          <a:spcPct val="100000"/>
                        </a:lnSpc>
                        <a:spcAft>
                          <a:spcPts val="0"/>
                        </a:spcAft>
                      </a:pPr>
                      <a:r>
                        <a:rPr lang="es-EC" sz="1550" dirty="0">
                          <a:effectLst/>
                        </a:rPr>
                        <a:t>PUNTOS CRÍTICOS </a:t>
                      </a:r>
                      <a:endParaRPr lang="es-ES" sz="15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1666741842"/>
                  </a:ext>
                </a:extLst>
              </a:tr>
              <a:tr h="221041">
                <a:tc rowSpan="6">
                  <a:txBody>
                    <a:bodyPr/>
                    <a:lstStyle/>
                    <a:p>
                      <a:pPr algn="ctr">
                        <a:lnSpc>
                          <a:spcPct val="100000"/>
                        </a:lnSpc>
                        <a:spcAft>
                          <a:spcPts val="0"/>
                        </a:spcAft>
                      </a:pPr>
                      <a:r>
                        <a:rPr lang="es-EC" sz="1550">
                          <a:effectLst/>
                        </a:rPr>
                        <a:t>Productividad</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tc rowSpan="2">
                  <a:txBody>
                    <a:bodyPr/>
                    <a:lstStyle/>
                    <a:p>
                      <a:pPr algn="ctr">
                        <a:lnSpc>
                          <a:spcPct val="100000"/>
                        </a:lnSpc>
                        <a:spcAft>
                          <a:spcPts val="0"/>
                        </a:spcAft>
                      </a:pPr>
                      <a:r>
                        <a:rPr lang="es-EC" sz="1550">
                          <a:effectLst/>
                        </a:rPr>
                        <a:t>Eficiencia económica </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tc>
                  <a:txBody>
                    <a:bodyPr/>
                    <a:lstStyle/>
                    <a:p>
                      <a:pPr algn="l">
                        <a:lnSpc>
                          <a:spcPct val="100000"/>
                        </a:lnSpc>
                        <a:spcAft>
                          <a:spcPts val="0"/>
                        </a:spcAft>
                      </a:pPr>
                      <a:r>
                        <a:rPr lang="es-EC" sz="1550">
                          <a:effectLst/>
                        </a:rPr>
                        <a:t>Beneficio económico.</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1721765780"/>
                  </a:ext>
                </a:extLst>
              </a:tr>
              <a:tr h="221041">
                <a:tc vMerge="1">
                  <a:txBody>
                    <a:bodyPr/>
                    <a:lstStyle/>
                    <a:p>
                      <a:endParaRPr lang="es-ES"/>
                    </a:p>
                  </a:txBody>
                  <a:tcPr/>
                </a:tc>
                <a:tc vMerge="1">
                  <a:txBody>
                    <a:bodyPr/>
                    <a:lstStyle/>
                    <a:p>
                      <a:endParaRPr lang="es-ES"/>
                    </a:p>
                  </a:txBody>
                  <a:tcPr/>
                </a:tc>
                <a:tc>
                  <a:txBody>
                    <a:bodyPr/>
                    <a:lstStyle/>
                    <a:p>
                      <a:pPr algn="l">
                        <a:lnSpc>
                          <a:spcPct val="100000"/>
                        </a:lnSpc>
                        <a:spcAft>
                          <a:spcPts val="0"/>
                        </a:spcAft>
                      </a:pPr>
                      <a:r>
                        <a:rPr lang="es-EC" sz="1550">
                          <a:effectLst/>
                        </a:rPr>
                        <a:t>Costo económico.</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1867110937"/>
                  </a:ext>
                </a:extLst>
              </a:tr>
              <a:tr h="221041">
                <a:tc vMerge="1">
                  <a:txBody>
                    <a:bodyPr/>
                    <a:lstStyle/>
                    <a:p>
                      <a:endParaRPr lang="es-ES"/>
                    </a:p>
                  </a:txBody>
                  <a:tcPr/>
                </a:tc>
                <a:tc rowSpan="4">
                  <a:txBody>
                    <a:bodyPr/>
                    <a:lstStyle/>
                    <a:p>
                      <a:pPr algn="ctr">
                        <a:lnSpc>
                          <a:spcPct val="100000"/>
                        </a:lnSpc>
                        <a:spcAft>
                          <a:spcPts val="0"/>
                        </a:spcAft>
                      </a:pPr>
                      <a:r>
                        <a:rPr lang="es-EC" sz="1550">
                          <a:effectLst/>
                        </a:rPr>
                        <a:t>Eficiencia productiva</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tc>
                  <a:txBody>
                    <a:bodyPr/>
                    <a:lstStyle/>
                    <a:p>
                      <a:pPr algn="l">
                        <a:lnSpc>
                          <a:spcPct val="100000"/>
                        </a:lnSpc>
                        <a:spcAft>
                          <a:spcPts val="0"/>
                        </a:spcAft>
                      </a:pPr>
                      <a:r>
                        <a:rPr lang="es-EC" sz="1550">
                          <a:effectLst/>
                        </a:rPr>
                        <a:t>Baja o alta producción agrícola.</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2246181055"/>
                  </a:ext>
                </a:extLst>
              </a:tr>
              <a:tr h="221041">
                <a:tc vMerge="1">
                  <a:txBody>
                    <a:bodyPr/>
                    <a:lstStyle/>
                    <a:p>
                      <a:endParaRPr lang="es-ES"/>
                    </a:p>
                  </a:txBody>
                  <a:tcPr/>
                </a:tc>
                <a:tc vMerge="1">
                  <a:txBody>
                    <a:bodyPr/>
                    <a:lstStyle/>
                    <a:p>
                      <a:endParaRPr lang="es-ES"/>
                    </a:p>
                  </a:txBody>
                  <a:tcPr/>
                </a:tc>
                <a:tc>
                  <a:txBody>
                    <a:bodyPr/>
                    <a:lstStyle/>
                    <a:p>
                      <a:pPr algn="l">
                        <a:lnSpc>
                          <a:spcPct val="100000"/>
                        </a:lnSpc>
                        <a:spcAft>
                          <a:spcPts val="0"/>
                        </a:spcAft>
                      </a:pPr>
                      <a:r>
                        <a:rPr lang="es-EC" sz="1550">
                          <a:effectLst/>
                        </a:rPr>
                        <a:t>Baja o alta producción pecuaria.</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2936451825"/>
                  </a:ext>
                </a:extLst>
              </a:tr>
              <a:tr h="221041">
                <a:tc vMerge="1">
                  <a:txBody>
                    <a:bodyPr/>
                    <a:lstStyle/>
                    <a:p>
                      <a:endParaRPr lang="es-ES"/>
                    </a:p>
                  </a:txBody>
                  <a:tcPr/>
                </a:tc>
                <a:tc vMerge="1">
                  <a:txBody>
                    <a:bodyPr/>
                    <a:lstStyle/>
                    <a:p>
                      <a:endParaRPr lang="es-ES"/>
                    </a:p>
                  </a:txBody>
                  <a:tcPr/>
                </a:tc>
                <a:tc>
                  <a:txBody>
                    <a:bodyPr/>
                    <a:lstStyle/>
                    <a:p>
                      <a:pPr algn="l">
                        <a:lnSpc>
                          <a:spcPct val="100000"/>
                        </a:lnSpc>
                        <a:spcAft>
                          <a:spcPts val="0"/>
                        </a:spcAft>
                      </a:pPr>
                      <a:r>
                        <a:rPr lang="es-EC" sz="1550">
                          <a:effectLst/>
                        </a:rPr>
                        <a:t>Baja o alta productividad (monocultivo mora).</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1256248017"/>
                  </a:ext>
                </a:extLst>
              </a:tr>
              <a:tr h="221041">
                <a:tc vMerge="1">
                  <a:txBody>
                    <a:bodyPr/>
                    <a:lstStyle/>
                    <a:p>
                      <a:endParaRPr lang="es-ES"/>
                    </a:p>
                  </a:txBody>
                  <a:tcPr/>
                </a:tc>
                <a:tc vMerge="1">
                  <a:txBody>
                    <a:bodyPr/>
                    <a:lstStyle/>
                    <a:p>
                      <a:endParaRPr lang="es-ES"/>
                    </a:p>
                  </a:txBody>
                  <a:tcPr/>
                </a:tc>
                <a:tc>
                  <a:txBody>
                    <a:bodyPr/>
                    <a:lstStyle/>
                    <a:p>
                      <a:pPr algn="l">
                        <a:lnSpc>
                          <a:spcPct val="100000"/>
                        </a:lnSpc>
                        <a:spcAft>
                          <a:spcPts val="0"/>
                        </a:spcAft>
                      </a:pPr>
                      <a:r>
                        <a:rPr lang="es-EC" sz="1550">
                          <a:effectLst/>
                        </a:rPr>
                        <a:t>Subutilización del suelo.</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2532575974"/>
                  </a:ext>
                </a:extLst>
              </a:tr>
              <a:tr h="221041">
                <a:tc rowSpan="9">
                  <a:txBody>
                    <a:bodyPr/>
                    <a:lstStyle/>
                    <a:p>
                      <a:pPr algn="ctr">
                        <a:lnSpc>
                          <a:spcPct val="100000"/>
                        </a:lnSpc>
                        <a:spcAft>
                          <a:spcPts val="0"/>
                        </a:spcAft>
                      </a:pPr>
                      <a:r>
                        <a:rPr lang="es-EC" sz="1550">
                          <a:effectLst/>
                        </a:rPr>
                        <a:t>Estabilidad, Resiliencia y Confiabilidad </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tc rowSpan="4">
                  <a:txBody>
                    <a:bodyPr/>
                    <a:lstStyle/>
                    <a:p>
                      <a:pPr algn="ctr">
                        <a:lnSpc>
                          <a:spcPct val="100000"/>
                        </a:lnSpc>
                        <a:spcAft>
                          <a:spcPts val="0"/>
                        </a:spcAft>
                      </a:pPr>
                      <a:r>
                        <a:rPr lang="es-EC" sz="1550" dirty="0">
                          <a:effectLst/>
                        </a:rPr>
                        <a:t>Calidad de vida </a:t>
                      </a:r>
                      <a:endParaRPr lang="es-ES" sz="15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tc>
                  <a:txBody>
                    <a:bodyPr/>
                    <a:lstStyle/>
                    <a:p>
                      <a:pPr algn="l">
                        <a:lnSpc>
                          <a:spcPct val="100000"/>
                        </a:lnSpc>
                        <a:spcAft>
                          <a:spcPts val="0"/>
                        </a:spcAft>
                      </a:pPr>
                      <a:r>
                        <a:rPr lang="es-EC" sz="1550">
                          <a:effectLst/>
                        </a:rPr>
                        <a:t>Estado de conservación de la vivienda.</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2722942012"/>
                  </a:ext>
                </a:extLst>
              </a:tr>
              <a:tr h="221041">
                <a:tc vMerge="1">
                  <a:txBody>
                    <a:bodyPr/>
                    <a:lstStyle/>
                    <a:p>
                      <a:endParaRPr lang="es-ES"/>
                    </a:p>
                  </a:txBody>
                  <a:tcPr/>
                </a:tc>
                <a:tc vMerge="1">
                  <a:txBody>
                    <a:bodyPr/>
                    <a:lstStyle/>
                    <a:p>
                      <a:endParaRPr lang="es-ES"/>
                    </a:p>
                  </a:txBody>
                  <a:tcPr/>
                </a:tc>
                <a:tc>
                  <a:txBody>
                    <a:bodyPr/>
                    <a:lstStyle/>
                    <a:p>
                      <a:pPr algn="l">
                        <a:lnSpc>
                          <a:spcPct val="100000"/>
                        </a:lnSpc>
                        <a:spcAft>
                          <a:spcPts val="0"/>
                        </a:spcAft>
                      </a:pPr>
                      <a:r>
                        <a:rPr lang="es-EC" sz="1550">
                          <a:effectLst/>
                        </a:rPr>
                        <a:t>Acceso a los servicios básicos.</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164666631"/>
                  </a:ext>
                </a:extLst>
              </a:tr>
              <a:tr h="221041">
                <a:tc vMerge="1">
                  <a:txBody>
                    <a:bodyPr/>
                    <a:lstStyle/>
                    <a:p>
                      <a:endParaRPr lang="es-ES"/>
                    </a:p>
                  </a:txBody>
                  <a:tcPr/>
                </a:tc>
                <a:tc vMerge="1">
                  <a:txBody>
                    <a:bodyPr/>
                    <a:lstStyle/>
                    <a:p>
                      <a:endParaRPr lang="es-ES"/>
                    </a:p>
                  </a:txBody>
                  <a:tcPr/>
                </a:tc>
                <a:tc>
                  <a:txBody>
                    <a:bodyPr/>
                    <a:lstStyle/>
                    <a:p>
                      <a:pPr algn="l">
                        <a:lnSpc>
                          <a:spcPct val="100000"/>
                        </a:lnSpc>
                        <a:spcAft>
                          <a:spcPts val="0"/>
                        </a:spcAft>
                      </a:pPr>
                      <a:r>
                        <a:rPr lang="es-EC" sz="1550">
                          <a:effectLst/>
                        </a:rPr>
                        <a:t>Estado de acceso a la vivienda.</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2502176036"/>
                  </a:ext>
                </a:extLst>
              </a:tr>
              <a:tr h="229064">
                <a:tc vMerge="1">
                  <a:txBody>
                    <a:bodyPr/>
                    <a:lstStyle/>
                    <a:p>
                      <a:endParaRPr lang="es-ES"/>
                    </a:p>
                  </a:txBody>
                  <a:tcPr/>
                </a:tc>
                <a:tc vMerge="1">
                  <a:txBody>
                    <a:bodyPr/>
                    <a:lstStyle/>
                    <a:p>
                      <a:endParaRPr lang="es-ES"/>
                    </a:p>
                  </a:txBody>
                  <a:tcPr/>
                </a:tc>
                <a:tc>
                  <a:txBody>
                    <a:bodyPr/>
                    <a:lstStyle/>
                    <a:p>
                      <a:pPr algn="l">
                        <a:lnSpc>
                          <a:spcPct val="100000"/>
                        </a:lnSpc>
                        <a:spcAft>
                          <a:spcPts val="0"/>
                        </a:spcAft>
                      </a:pPr>
                      <a:r>
                        <a:rPr lang="es-EC" sz="1550">
                          <a:effectLst/>
                        </a:rPr>
                        <a:t>Estado de la calidad de vida según la percepción de la familia.</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3175735740"/>
                  </a:ext>
                </a:extLst>
              </a:tr>
              <a:tr h="221041">
                <a:tc vMerge="1">
                  <a:txBody>
                    <a:bodyPr/>
                    <a:lstStyle/>
                    <a:p>
                      <a:endParaRPr lang="es-ES"/>
                    </a:p>
                  </a:txBody>
                  <a:tcPr/>
                </a:tc>
                <a:tc>
                  <a:txBody>
                    <a:bodyPr/>
                    <a:lstStyle/>
                    <a:p>
                      <a:pPr algn="ctr">
                        <a:lnSpc>
                          <a:spcPct val="100000"/>
                        </a:lnSpc>
                        <a:spcAft>
                          <a:spcPts val="0"/>
                        </a:spcAft>
                      </a:pPr>
                      <a:r>
                        <a:rPr lang="es-EC" sz="1550">
                          <a:effectLst/>
                        </a:rPr>
                        <a:t>Conservación de recursos naturales</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tc>
                  <a:txBody>
                    <a:bodyPr/>
                    <a:lstStyle/>
                    <a:p>
                      <a:pPr algn="l">
                        <a:lnSpc>
                          <a:spcPct val="100000"/>
                        </a:lnSpc>
                        <a:spcAft>
                          <a:spcPts val="0"/>
                        </a:spcAft>
                      </a:pPr>
                      <a:r>
                        <a:rPr lang="es-EC" sz="1550">
                          <a:effectLst/>
                        </a:rPr>
                        <a:t>Estado de conservación del recurso natural suelo.</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92681"/>
                  </a:ext>
                </a:extLst>
              </a:tr>
              <a:tr h="221041">
                <a:tc vMerge="1">
                  <a:txBody>
                    <a:bodyPr/>
                    <a:lstStyle/>
                    <a:p>
                      <a:endParaRPr lang="es-ES"/>
                    </a:p>
                  </a:txBody>
                  <a:tcPr/>
                </a:tc>
                <a:tc rowSpan="2">
                  <a:txBody>
                    <a:bodyPr/>
                    <a:lstStyle/>
                    <a:p>
                      <a:pPr algn="ctr">
                        <a:lnSpc>
                          <a:spcPct val="100000"/>
                        </a:lnSpc>
                        <a:spcAft>
                          <a:spcPts val="0"/>
                        </a:spcAft>
                      </a:pPr>
                      <a:r>
                        <a:rPr lang="es-EC" sz="1550">
                          <a:effectLst/>
                        </a:rPr>
                        <a:t>Vulnerabilidad</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tc>
                  <a:txBody>
                    <a:bodyPr/>
                    <a:lstStyle/>
                    <a:p>
                      <a:pPr algn="l">
                        <a:lnSpc>
                          <a:spcPct val="100000"/>
                        </a:lnSpc>
                        <a:spcAft>
                          <a:spcPts val="0"/>
                        </a:spcAft>
                      </a:pPr>
                      <a:r>
                        <a:rPr lang="es-EC" sz="1550">
                          <a:effectLst/>
                        </a:rPr>
                        <a:t>Estado de vulnerabilidad alimentaria.</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3278211332"/>
                  </a:ext>
                </a:extLst>
              </a:tr>
              <a:tr h="221041">
                <a:tc vMerge="1">
                  <a:txBody>
                    <a:bodyPr/>
                    <a:lstStyle/>
                    <a:p>
                      <a:endParaRPr lang="es-ES"/>
                    </a:p>
                  </a:txBody>
                  <a:tcPr/>
                </a:tc>
                <a:tc vMerge="1">
                  <a:txBody>
                    <a:bodyPr/>
                    <a:lstStyle/>
                    <a:p>
                      <a:endParaRPr lang="es-ES"/>
                    </a:p>
                  </a:txBody>
                  <a:tcPr/>
                </a:tc>
                <a:tc>
                  <a:txBody>
                    <a:bodyPr/>
                    <a:lstStyle/>
                    <a:p>
                      <a:pPr algn="l">
                        <a:lnSpc>
                          <a:spcPct val="100000"/>
                        </a:lnSpc>
                        <a:spcAft>
                          <a:spcPts val="0"/>
                        </a:spcAft>
                      </a:pPr>
                      <a:r>
                        <a:rPr lang="es-EC" sz="1550">
                          <a:effectLst/>
                        </a:rPr>
                        <a:t>Estado de vulnerabilidad biológica.</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4024612514"/>
                  </a:ext>
                </a:extLst>
              </a:tr>
              <a:tr h="221041">
                <a:tc vMerge="1">
                  <a:txBody>
                    <a:bodyPr/>
                    <a:lstStyle/>
                    <a:p>
                      <a:endParaRPr lang="es-ES"/>
                    </a:p>
                  </a:txBody>
                  <a:tcPr/>
                </a:tc>
                <a:tc rowSpan="2">
                  <a:txBody>
                    <a:bodyPr/>
                    <a:lstStyle/>
                    <a:p>
                      <a:pPr algn="ctr">
                        <a:lnSpc>
                          <a:spcPct val="100000"/>
                        </a:lnSpc>
                        <a:spcAft>
                          <a:spcPts val="0"/>
                        </a:spcAft>
                      </a:pPr>
                      <a:r>
                        <a:rPr lang="es-EC" sz="1550">
                          <a:effectLst/>
                        </a:rPr>
                        <a:t>Diversidad</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tc>
                  <a:txBody>
                    <a:bodyPr/>
                    <a:lstStyle/>
                    <a:p>
                      <a:pPr algn="l">
                        <a:lnSpc>
                          <a:spcPct val="100000"/>
                        </a:lnSpc>
                        <a:spcAft>
                          <a:spcPts val="0"/>
                        </a:spcAft>
                      </a:pPr>
                      <a:r>
                        <a:rPr lang="es-EC" sz="1550">
                          <a:effectLst/>
                        </a:rPr>
                        <a:t>Riqueza de agrobiodiversidad.</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2305726303"/>
                  </a:ext>
                </a:extLst>
              </a:tr>
              <a:tr h="221041">
                <a:tc vMerge="1">
                  <a:txBody>
                    <a:bodyPr/>
                    <a:lstStyle/>
                    <a:p>
                      <a:endParaRPr lang="es-ES"/>
                    </a:p>
                  </a:txBody>
                  <a:tcPr/>
                </a:tc>
                <a:tc vMerge="1">
                  <a:txBody>
                    <a:bodyPr/>
                    <a:lstStyle/>
                    <a:p>
                      <a:endParaRPr lang="es-ES"/>
                    </a:p>
                  </a:txBody>
                  <a:tcPr/>
                </a:tc>
                <a:tc>
                  <a:txBody>
                    <a:bodyPr/>
                    <a:lstStyle/>
                    <a:p>
                      <a:pPr algn="l">
                        <a:lnSpc>
                          <a:spcPct val="100000"/>
                        </a:lnSpc>
                        <a:spcAft>
                          <a:spcPts val="0"/>
                        </a:spcAft>
                      </a:pPr>
                      <a:r>
                        <a:rPr lang="es-EC" sz="1550">
                          <a:effectLst/>
                        </a:rPr>
                        <a:t>Riqueza de especies pecuarias.</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2654372446"/>
                  </a:ext>
                </a:extLst>
              </a:tr>
              <a:tr h="442082">
                <a:tc rowSpan="3">
                  <a:txBody>
                    <a:bodyPr/>
                    <a:lstStyle/>
                    <a:p>
                      <a:pPr algn="ctr">
                        <a:lnSpc>
                          <a:spcPct val="100000"/>
                        </a:lnSpc>
                        <a:spcAft>
                          <a:spcPts val="0"/>
                        </a:spcAft>
                      </a:pPr>
                      <a:r>
                        <a:rPr lang="es-EC" sz="1550">
                          <a:effectLst/>
                        </a:rPr>
                        <a:t>Equidad</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tc>
                  <a:txBody>
                    <a:bodyPr/>
                    <a:lstStyle/>
                    <a:p>
                      <a:pPr algn="ctr">
                        <a:lnSpc>
                          <a:spcPct val="100000"/>
                        </a:lnSpc>
                        <a:spcAft>
                          <a:spcPts val="0"/>
                        </a:spcAft>
                      </a:pPr>
                      <a:r>
                        <a:rPr lang="es-EC" sz="1550">
                          <a:effectLst/>
                        </a:rPr>
                        <a:t>Distribución de las actividades entre miembros de la familia</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tc>
                  <a:txBody>
                    <a:bodyPr/>
                    <a:lstStyle/>
                    <a:p>
                      <a:pPr algn="l">
                        <a:lnSpc>
                          <a:spcPct val="100000"/>
                        </a:lnSpc>
                        <a:spcAft>
                          <a:spcPts val="0"/>
                        </a:spcAft>
                      </a:pPr>
                      <a:r>
                        <a:rPr lang="es-EC" sz="1550">
                          <a:effectLst/>
                        </a:rPr>
                        <a:t>Manejo de la chacra familiar de acuerdo al sexo.</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3437621676"/>
                  </a:ext>
                </a:extLst>
              </a:tr>
              <a:tr h="442082">
                <a:tc vMerge="1">
                  <a:txBody>
                    <a:bodyPr/>
                    <a:lstStyle/>
                    <a:p>
                      <a:endParaRPr lang="es-ES"/>
                    </a:p>
                  </a:txBody>
                  <a:tcPr/>
                </a:tc>
                <a:tc rowSpan="2">
                  <a:txBody>
                    <a:bodyPr/>
                    <a:lstStyle/>
                    <a:p>
                      <a:pPr algn="ctr">
                        <a:lnSpc>
                          <a:spcPct val="100000"/>
                        </a:lnSpc>
                        <a:spcAft>
                          <a:spcPts val="0"/>
                        </a:spcAft>
                      </a:pPr>
                      <a:r>
                        <a:rPr lang="es-EC" sz="1550">
                          <a:effectLst/>
                        </a:rPr>
                        <a:t>Distribución de recursos</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tc>
                  <a:txBody>
                    <a:bodyPr/>
                    <a:lstStyle/>
                    <a:p>
                      <a:pPr algn="l">
                        <a:lnSpc>
                          <a:spcPct val="100000"/>
                        </a:lnSpc>
                        <a:spcAft>
                          <a:spcPts val="0"/>
                        </a:spcAft>
                      </a:pPr>
                      <a:r>
                        <a:rPr lang="es-EC" sz="1550">
                          <a:effectLst/>
                        </a:rPr>
                        <a:t>Distribución equitativa de los ingresos entre todos los miembros de la familia.</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2158743523"/>
                  </a:ext>
                </a:extLst>
              </a:tr>
              <a:tr h="229064">
                <a:tc vMerge="1">
                  <a:txBody>
                    <a:bodyPr/>
                    <a:lstStyle/>
                    <a:p>
                      <a:endParaRPr lang="es-ES"/>
                    </a:p>
                  </a:txBody>
                  <a:tcPr/>
                </a:tc>
                <a:tc vMerge="1">
                  <a:txBody>
                    <a:bodyPr/>
                    <a:lstStyle/>
                    <a:p>
                      <a:endParaRPr lang="es-ES"/>
                    </a:p>
                  </a:txBody>
                  <a:tcPr/>
                </a:tc>
                <a:tc>
                  <a:txBody>
                    <a:bodyPr/>
                    <a:lstStyle/>
                    <a:p>
                      <a:pPr algn="l">
                        <a:lnSpc>
                          <a:spcPct val="100000"/>
                        </a:lnSpc>
                        <a:spcAft>
                          <a:spcPts val="0"/>
                        </a:spcAft>
                      </a:pPr>
                      <a:r>
                        <a:rPr lang="es-EC" sz="1550">
                          <a:effectLst/>
                        </a:rPr>
                        <a:t>Soberanía y seguridad alimentaria familiar agrícola y pecuaria.</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3931661016"/>
                  </a:ext>
                </a:extLst>
              </a:tr>
              <a:tr h="221041">
                <a:tc rowSpan="2">
                  <a:txBody>
                    <a:bodyPr/>
                    <a:lstStyle/>
                    <a:p>
                      <a:pPr algn="ctr">
                        <a:lnSpc>
                          <a:spcPct val="100000"/>
                        </a:lnSpc>
                        <a:spcAft>
                          <a:spcPts val="0"/>
                        </a:spcAft>
                      </a:pPr>
                      <a:r>
                        <a:rPr lang="es-EC" sz="1550">
                          <a:effectLst/>
                        </a:rPr>
                        <a:t>Adaptabilidad</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tc rowSpan="2">
                  <a:txBody>
                    <a:bodyPr/>
                    <a:lstStyle/>
                    <a:p>
                      <a:pPr algn="ctr">
                        <a:lnSpc>
                          <a:spcPct val="100000"/>
                        </a:lnSpc>
                        <a:spcAft>
                          <a:spcPts val="0"/>
                        </a:spcAft>
                      </a:pPr>
                      <a:r>
                        <a:rPr lang="es-EC" sz="1550">
                          <a:effectLst/>
                        </a:rPr>
                        <a:t>Capacidad de cambio e innovación </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tc>
                  <a:txBody>
                    <a:bodyPr/>
                    <a:lstStyle/>
                    <a:p>
                      <a:pPr algn="l">
                        <a:lnSpc>
                          <a:spcPct val="100000"/>
                        </a:lnSpc>
                        <a:spcAft>
                          <a:spcPts val="0"/>
                        </a:spcAft>
                      </a:pPr>
                      <a:r>
                        <a:rPr lang="es-EC" sz="1550">
                          <a:effectLst/>
                        </a:rPr>
                        <a:t>Capacidad de innovación tecnológica.</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1441952592"/>
                  </a:ext>
                </a:extLst>
              </a:tr>
              <a:tr h="221041">
                <a:tc vMerge="1">
                  <a:txBody>
                    <a:bodyPr/>
                    <a:lstStyle/>
                    <a:p>
                      <a:endParaRPr lang="es-ES"/>
                    </a:p>
                  </a:txBody>
                  <a:tcPr/>
                </a:tc>
                <a:tc vMerge="1">
                  <a:txBody>
                    <a:bodyPr/>
                    <a:lstStyle/>
                    <a:p>
                      <a:endParaRPr lang="es-ES"/>
                    </a:p>
                  </a:txBody>
                  <a:tcPr/>
                </a:tc>
                <a:tc>
                  <a:txBody>
                    <a:bodyPr/>
                    <a:lstStyle/>
                    <a:p>
                      <a:pPr algn="l">
                        <a:lnSpc>
                          <a:spcPct val="100000"/>
                        </a:lnSpc>
                        <a:spcAft>
                          <a:spcPts val="0"/>
                        </a:spcAft>
                      </a:pPr>
                      <a:r>
                        <a:rPr lang="es-EC" sz="1550">
                          <a:effectLst/>
                        </a:rPr>
                        <a:t>Adaptación a cambios ambientales.</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1833189638"/>
                  </a:ext>
                </a:extLst>
              </a:tr>
              <a:tr h="221041">
                <a:tc rowSpan="2">
                  <a:txBody>
                    <a:bodyPr/>
                    <a:lstStyle/>
                    <a:p>
                      <a:pPr algn="ctr">
                        <a:lnSpc>
                          <a:spcPct val="100000"/>
                        </a:lnSpc>
                        <a:spcAft>
                          <a:spcPts val="0"/>
                        </a:spcAft>
                      </a:pPr>
                      <a:r>
                        <a:rPr lang="es-EC" sz="1550">
                          <a:effectLst/>
                        </a:rPr>
                        <a:t>Autogestión</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tc>
                  <a:txBody>
                    <a:bodyPr/>
                    <a:lstStyle/>
                    <a:p>
                      <a:pPr algn="ctr">
                        <a:lnSpc>
                          <a:spcPct val="100000"/>
                        </a:lnSpc>
                        <a:spcAft>
                          <a:spcPts val="0"/>
                        </a:spcAft>
                      </a:pPr>
                      <a:r>
                        <a:rPr lang="es-EC" sz="1550">
                          <a:effectLst/>
                        </a:rPr>
                        <a:t>Autosuficiencia</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tc>
                  <a:txBody>
                    <a:bodyPr/>
                    <a:lstStyle/>
                    <a:p>
                      <a:pPr algn="l">
                        <a:lnSpc>
                          <a:spcPct val="100000"/>
                        </a:lnSpc>
                        <a:spcAft>
                          <a:spcPts val="0"/>
                        </a:spcAft>
                      </a:pPr>
                      <a:r>
                        <a:rPr lang="es-EC" sz="1550">
                          <a:effectLst/>
                        </a:rPr>
                        <a:t>Dependencia de insumos externos.</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3971493406"/>
                  </a:ext>
                </a:extLst>
              </a:tr>
              <a:tr h="221041">
                <a:tc vMerge="1">
                  <a:txBody>
                    <a:bodyPr/>
                    <a:lstStyle/>
                    <a:p>
                      <a:endParaRPr lang="es-ES"/>
                    </a:p>
                  </a:txBody>
                  <a:tcPr/>
                </a:tc>
                <a:tc>
                  <a:txBody>
                    <a:bodyPr/>
                    <a:lstStyle/>
                    <a:p>
                      <a:pPr algn="ctr">
                        <a:lnSpc>
                          <a:spcPct val="100000"/>
                        </a:lnSpc>
                        <a:spcAft>
                          <a:spcPts val="0"/>
                        </a:spcAft>
                      </a:pPr>
                      <a:r>
                        <a:rPr lang="es-EC" sz="1550">
                          <a:effectLst/>
                        </a:rPr>
                        <a:t>Organización </a:t>
                      </a:r>
                      <a:endParaRPr lang="es-ES" sz="155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tc>
                  <a:txBody>
                    <a:bodyPr/>
                    <a:lstStyle/>
                    <a:p>
                      <a:pPr algn="l">
                        <a:lnSpc>
                          <a:spcPct val="100000"/>
                        </a:lnSpc>
                        <a:spcAft>
                          <a:spcPts val="0"/>
                        </a:spcAft>
                      </a:pPr>
                      <a:r>
                        <a:rPr lang="es-EC" sz="1550" dirty="0">
                          <a:effectLst/>
                        </a:rPr>
                        <a:t>Participación en la organización comunal.</a:t>
                      </a:r>
                      <a:endParaRPr lang="es-ES" sz="155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4" marR="11434" marT="0" marB="0" anchor="ctr"/>
                </a:tc>
                <a:extLst>
                  <a:ext uri="{0D108BD9-81ED-4DB2-BD59-A6C34878D82A}">
                    <a16:rowId xmlns:a16="http://schemas.microsoft.com/office/drawing/2014/main" val="2218963225"/>
                  </a:ext>
                </a:extLst>
              </a:tr>
            </a:tbl>
          </a:graphicData>
        </a:graphic>
      </p:graphicFrame>
    </p:spTree>
    <p:extLst>
      <p:ext uri="{BB962C8B-B14F-4D97-AF65-F5344CB8AC3E}">
        <p14:creationId xmlns:p14="http://schemas.microsoft.com/office/powerpoint/2010/main" val="2773488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9336" y="111987"/>
            <a:ext cx="11953328" cy="430887"/>
          </a:xfrm>
          <a:prstGeom prst="rect">
            <a:avLst/>
          </a:prstGeom>
          <a:solidFill>
            <a:schemeClr val="tx1">
              <a:lumMod val="65000"/>
              <a:lumOff val="35000"/>
            </a:schemeClr>
          </a:solidFill>
          <a:ln w="76200">
            <a:solidFill>
              <a:schemeClr val="bg1"/>
            </a:solidFill>
          </a:ln>
        </p:spPr>
        <p:txBody>
          <a:bodyPr wrap="square" rtlCol="0">
            <a:spAutoFit/>
          </a:bodyPr>
          <a:lstStyle/>
          <a:p>
            <a:pPr algn="ctr"/>
            <a:r>
              <a:rPr lang="es-EC" sz="2200" b="1" dirty="0">
                <a:solidFill>
                  <a:schemeClr val="bg1"/>
                </a:solidFill>
              </a:rPr>
              <a:t>PREGUNTAS DIRECTRICES</a:t>
            </a:r>
          </a:p>
        </p:txBody>
      </p:sp>
      <p:sp>
        <p:nvSpPr>
          <p:cNvPr id="14" name="13 Rectángulo"/>
          <p:cNvSpPr/>
          <p:nvPr/>
        </p:nvSpPr>
        <p:spPr>
          <a:xfrm>
            <a:off x="119336" y="1355750"/>
            <a:ext cx="8136904" cy="830997"/>
          </a:xfrm>
          <a:prstGeom prst="rect">
            <a:avLst/>
          </a:prstGeom>
        </p:spPr>
        <p:txBody>
          <a:bodyPr wrap="square">
            <a:spAutoFit/>
          </a:bodyPr>
          <a:lstStyle/>
          <a:p>
            <a:pPr marL="342900" indent="-342900">
              <a:buFont typeface="Wingdings" panose="05000000000000000000" pitchFamily="2" charset="2"/>
              <a:buChar char="ü"/>
            </a:pPr>
            <a:r>
              <a:rPr lang="es-EC" sz="2400" dirty="0"/>
              <a:t>¿Cuál es la estructura y función de las chacras familiares de la comunidad de Chilmá Bajo, Provincia del Carchi?</a:t>
            </a:r>
            <a:endParaRPr lang="es-ES" sz="2400" dirty="0"/>
          </a:p>
        </p:txBody>
      </p:sp>
      <p:sp>
        <p:nvSpPr>
          <p:cNvPr id="17" name="16 Rectángulo"/>
          <p:cNvSpPr/>
          <p:nvPr/>
        </p:nvSpPr>
        <p:spPr>
          <a:xfrm>
            <a:off x="119336" y="2796024"/>
            <a:ext cx="8136904" cy="1169551"/>
          </a:xfrm>
          <a:prstGeom prst="rect">
            <a:avLst/>
          </a:prstGeom>
        </p:spPr>
        <p:txBody>
          <a:bodyPr wrap="square">
            <a:spAutoFit/>
          </a:bodyPr>
          <a:lstStyle/>
          <a:p>
            <a:pPr marL="285750" indent="-285750" algn="just">
              <a:buFont typeface="Wingdings" pitchFamily="2" charset="2"/>
              <a:buChar char="ü"/>
            </a:pPr>
            <a:r>
              <a:rPr lang="es-EC" sz="2400" dirty="0"/>
              <a:t>¿Cuáles son los modelos de chacra agrícola familiar que existen en la comunidad de Chilmá Bajo, Provincia del Carchi?</a:t>
            </a:r>
            <a:endParaRPr lang="es-ES" sz="2400" dirty="0"/>
          </a:p>
          <a:p>
            <a:pPr lvl="0" algn="just"/>
            <a:endParaRPr lang="es-ES" sz="2200" dirty="0"/>
          </a:p>
        </p:txBody>
      </p:sp>
      <p:sp>
        <p:nvSpPr>
          <p:cNvPr id="18" name="17 Rectángulo"/>
          <p:cNvSpPr/>
          <p:nvPr/>
        </p:nvSpPr>
        <p:spPr>
          <a:xfrm>
            <a:off x="119336" y="4353133"/>
            <a:ext cx="8136904" cy="1569660"/>
          </a:xfrm>
          <a:prstGeom prst="rect">
            <a:avLst/>
          </a:prstGeom>
        </p:spPr>
        <p:txBody>
          <a:bodyPr wrap="square">
            <a:spAutoFit/>
          </a:bodyPr>
          <a:lstStyle/>
          <a:p>
            <a:pPr marL="342900" indent="-342900">
              <a:buFont typeface="Wingdings" panose="05000000000000000000" pitchFamily="2" charset="2"/>
              <a:buChar char="ü"/>
            </a:pPr>
            <a:r>
              <a:rPr lang="es-EC" sz="2400" dirty="0"/>
              <a:t>¿Cuáles son los lineamientos más adecuados para conservar los conocimientos locales y las prácticas agrícolas en las chacras familiares de la comunidad de Chilmá Bajo, Provincia del Carchi?</a:t>
            </a:r>
            <a:endParaRPr lang="es-ES" sz="2400"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284132" y="2096852"/>
            <a:ext cx="5760639" cy="3240360"/>
          </a:xfrm>
          <a:prstGeom prst="rect">
            <a:avLst/>
          </a:prstGeom>
        </p:spPr>
      </p:pic>
    </p:spTree>
    <p:extLst>
      <p:ext uri="{BB962C8B-B14F-4D97-AF65-F5344CB8AC3E}">
        <p14:creationId xmlns:p14="http://schemas.microsoft.com/office/powerpoint/2010/main" val="253685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6190411" y="220578"/>
            <a:ext cx="5810245"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s-ES" sz="2000" b="1" dirty="0">
                <a:solidFill>
                  <a:schemeClr val="bg1"/>
                </a:solidFill>
              </a:rPr>
              <a:t>3. Selección de indicadores de las chacras familiares.</a:t>
            </a:r>
            <a:r>
              <a:rPr lang="es-EC" sz="2000" b="1" dirty="0">
                <a:solidFill>
                  <a:schemeClr val="bg1"/>
                </a:solidFill>
              </a:rPr>
              <a:t> </a:t>
            </a:r>
            <a:endParaRPr lang="es-ES" sz="2000" b="1" dirty="0">
              <a:solidFill>
                <a:schemeClr val="bg1"/>
              </a:solidFill>
            </a:endParaRPr>
          </a:p>
        </p:txBody>
      </p:sp>
      <p:graphicFrame>
        <p:nvGraphicFramePr>
          <p:cNvPr id="7" name="Tabla 6"/>
          <p:cNvGraphicFramePr>
            <a:graphicFrameLocks noGrp="1"/>
          </p:cNvGraphicFramePr>
          <p:nvPr>
            <p:extLst>
              <p:ext uri="{D42A27DB-BD31-4B8C-83A1-F6EECF244321}">
                <p14:modId xmlns:p14="http://schemas.microsoft.com/office/powerpoint/2010/main" val="1786208799"/>
              </p:ext>
            </p:extLst>
          </p:nvPr>
        </p:nvGraphicFramePr>
        <p:xfrm>
          <a:off x="119336" y="949877"/>
          <a:ext cx="11881320" cy="5647475"/>
        </p:xfrm>
        <a:graphic>
          <a:graphicData uri="http://schemas.openxmlformats.org/drawingml/2006/table">
            <a:tbl>
              <a:tblPr firstRow="1" firstCol="1" bandRow="1">
                <a:tableStyleId>{5940675A-B579-460E-94D1-54222C63F5DA}</a:tableStyleId>
              </a:tblPr>
              <a:tblGrid>
                <a:gridCol w="1584176">
                  <a:extLst>
                    <a:ext uri="{9D8B030D-6E8A-4147-A177-3AD203B41FA5}">
                      <a16:colId xmlns:a16="http://schemas.microsoft.com/office/drawing/2014/main" val="1319339178"/>
                    </a:ext>
                  </a:extLst>
                </a:gridCol>
                <a:gridCol w="3672408">
                  <a:extLst>
                    <a:ext uri="{9D8B030D-6E8A-4147-A177-3AD203B41FA5}">
                      <a16:colId xmlns:a16="http://schemas.microsoft.com/office/drawing/2014/main" val="2827279990"/>
                    </a:ext>
                  </a:extLst>
                </a:gridCol>
                <a:gridCol w="1296144">
                  <a:extLst>
                    <a:ext uri="{9D8B030D-6E8A-4147-A177-3AD203B41FA5}">
                      <a16:colId xmlns:a16="http://schemas.microsoft.com/office/drawing/2014/main" val="1107824500"/>
                    </a:ext>
                  </a:extLst>
                </a:gridCol>
                <a:gridCol w="5328592">
                  <a:extLst>
                    <a:ext uri="{9D8B030D-6E8A-4147-A177-3AD203B41FA5}">
                      <a16:colId xmlns:a16="http://schemas.microsoft.com/office/drawing/2014/main" val="3974375756"/>
                    </a:ext>
                  </a:extLst>
                </a:gridCol>
              </a:tblGrid>
              <a:tr h="618275">
                <a:tc>
                  <a:txBody>
                    <a:bodyPr/>
                    <a:lstStyle/>
                    <a:p>
                      <a:pPr algn="ctr">
                        <a:lnSpc>
                          <a:spcPct val="100000"/>
                        </a:lnSpc>
                        <a:spcAft>
                          <a:spcPts val="0"/>
                        </a:spcAft>
                      </a:pPr>
                      <a:r>
                        <a:rPr lang="es-EC" sz="1500" b="1" dirty="0">
                          <a:effectLst/>
                        </a:rPr>
                        <a:t>CRITERIOS DE DIAGNÓSTICO </a:t>
                      </a:r>
                      <a:endParaRPr lang="es-E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ctr">
                        <a:lnSpc>
                          <a:spcPct val="100000"/>
                        </a:lnSpc>
                        <a:spcAft>
                          <a:spcPts val="0"/>
                        </a:spcAft>
                      </a:pPr>
                      <a:r>
                        <a:rPr lang="es-EC" sz="1500" b="1">
                          <a:effectLst/>
                        </a:rPr>
                        <a:t>INDICADORES</a:t>
                      </a:r>
                      <a:endParaRPr lang="es-ES" sz="1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ctr">
                        <a:lnSpc>
                          <a:spcPct val="100000"/>
                        </a:lnSpc>
                        <a:spcAft>
                          <a:spcPts val="0"/>
                        </a:spcAft>
                      </a:pPr>
                      <a:r>
                        <a:rPr lang="es-EC" sz="1500" b="1">
                          <a:effectLst/>
                        </a:rPr>
                        <a:t>AREAS DE EVALUACIÓN</a:t>
                      </a:r>
                      <a:endParaRPr lang="es-ES" sz="1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ctr">
                        <a:lnSpc>
                          <a:spcPct val="100000"/>
                        </a:lnSpc>
                        <a:spcAft>
                          <a:spcPts val="0"/>
                        </a:spcAft>
                      </a:pPr>
                      <a:r>
                        <a:rPr lang="es-EC" sz="1500" b="1" dirty="0">
                          <a:effectLst/>
                        </a:rPr>
                        <a:t>MÉTODO DE MEDICIÓN </a:t>
                      </a:r>
                      <a:endParaRPr lang="es-E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extLst>
                  <a:ext uri="{0D108BD9-81ED-4DB2-BD59-A6C34878D82A}">
                    <a16:rowId xmlns:a16="http://schemas.microsoft.com/office/drawing/2014/main" val="3425876878"/>
                  </a:ext>
                </a:extLst>
              </a:tr>
              <a:tr h="412184">
                <a:tc rowSpan="3">
                  <a:txBody>
                    <a:bodyPr/>
                    <a:lstStyle/>
                    <a:p>
                      <a:pPr algn="ctr">
                        <a:lnSpc>
                          <a:spcPct val="100000"/>
                        </a:lnSpc>
                        <a:spcAft>
                          <a:spcPts val="0"/>
                        </a:spcAft>
                      </a:pPr>
                      <a:r>
                        <a:rPr lang="es-EC" sz="1500">
                          <a:effectLst/>
                        </a:rPr>
                        <a:t>Eficiencia económica </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Ingreso económico vegetal (semanal)</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Económico</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IEV= (Ganancia venta - Costo de producción) USD. Instrumentos de información</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extLst>
                  <a:ext uri="{0D108BD9-81ED-4DB2-BD59-A6C34878D82A}">
                    <a16:rowId xmlns:a16="http://schemas.microsoft.com/office/drawing/2014/main" val="3965999841"/>
                  </a:ext>
                </a:extLst>
              </a:tr>
              <a:tr h="206092">
                <a:tc vMerge="1">
                  <a:txBody>
                    <a:bodyPr/>
                    <a:lstStyle/>
                    <a:p>
                      <a:endParaRPr lang="es-ES"/>
                    </a:p>
                  </a:txBody>
                  <a:tcPr/>
                </a:tc>
                <a:tc>
                  <a:txBody>
                    <a:bodyPr/>
                    <a:lstStyle/>
                    <a:p>
                      <a:pPr algn="l">
                        <a:lnSpc>
                          <a:spcPct val="100000"/>
                        </a:lnSpc>
                        <a:spcAft>
                          <a:spcPts val="0"/>
                        </a:spcAft>
                      </a:pPr>
                      <a:r>
                        <a:rPr lang="es-EC" sz="1500">
                          <a:effectLst/>
                        </a:rPr>
                        <a:t>Costos de mantenimiento de la chacra</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Económico</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CM= (Agroquímicos + Materiales) USD. Instrumentos de información</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extLst>
                  <a:ext uri="{0D108BD9-81ED-4DB2-BD59-A6C34878D82A}">
                    <a16:rowId xmlns:a16="http://schemas.microsoft.com/office/drawing/2014/main" val="2536288023"/>
                  </a:ext>
                </a:extLst>
              </a:tr>
              <a:tr h="412184">
                <a:tc vMerge="1">
                  <a:txBody>
                    <a:bodyPr/>
                    <a:lstStyle/>
                    <a:p>
                      <a:endParaRPr lang="es-ES"/>
                    </a:p>
                  </a:txBody>
                  <a:tcPr/>
                </a:tc>
                <a:tc>
                  <a:txBody>
                    <a:bodyPr/>
                    <a:lstStyle/>
                    <a:p>
                      <a:pPr algn="l">
                        <a:lnSpc>
                          <a:spcPct val="100000"/>
                        </a:lnSpc>
                        <a:spcAft>
                          <a:spcPts val="0"/>
                        </a:spcAft>
                      </a:pPr>
                      <a:r>
                        <a:rPr lang="es-EC" sz="1500">
                          <a:effectLst/>
                        </a:rPr>
                        <a:t>Ingreso económico neto</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Económico</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IEN= (Salario mensual - (costo mantenimiento chacra + servicios básicos) + ing. eco. Vegetal) USD. Instrumentos de información</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extLst>
                  <a:ext uri="{0D108BD9-81ED-4DB2-BD59-A6C34878D82A}">
                    <a16:rowId xmlns:a16="http://schemas.microsoft.com/office/drawing/2014/main" val="3834836370"/>
                  </a:ext>
                </a:extLst>
              </a:tr>
              <a:tr h="206092">
                <a:tc rowSpan="4">
                  <a:txBody>
                    <a:bodyPr/>
                    <a:lstStyle/>
                    <a:p>
                      <a:pPr algn="ctr">
                        <a:lnSpc>
                          <a:spcPct val="100000"/>
                        </a:lnSpc>
                        <a:spcAft>
                          <a:spcPts val="0"/>
                        </a:spcAft>
                      </a:pPr>
                      <a:r>
                        <a:rPr lang="es-EC" sz="1500">
                          <a:effectLst/>
                        </a:rPr>
                        <a:t>Eficiencia productiva</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Producción agrícola.</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Ecológico </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rowSpan="2">
                  <a:txBody>
                    <a:bodyPr/>
                    <a:lstStyle/>
                    <a:p>
                      <a:pPr algn="l">
                        <a:lnSpc>
                          <a:spcPct val="100000"/>
                        </a:lnSpc>
                        <a:spcAft>
                          <a:spcPts val="0"/>
                        </a:spcAft>
                      </a:pPr>
                      <a:r>
                        <a:rPr lang="es-EC" sz="1500">
                          <a:effectLst/>
                        </a:rPr>
                        <a:t>Medición cualitativa: alta 5-4, media 3 y baja 2-1. Criterio personal</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extLst>
                  <a:ext uri="{0D108BD9-81ED-4DB2-BD59-A6C34878D82A}">
                    <a16:rowId xmlns:a16="http://schemas.microsoft.com/office/drawing/2014/main" val="293325159"/>
                  </a:ext>
                </a:extLst>
              </a:tr>
              <a:tr h="206092">
                <a:tc vMerge="1">
                  <a:txBody>
                    <a:bodyPr/>
                    <a:lstStyle/>
                    <a:p>
                      <a:endParaRPr lang="es-ES"/>
                    </a:p>
                  </a:txBody>
                  <a:tcPr/>
                </a:tc>
                <a:tc>
                  <a:txBody>
                    <a:bodyPr/>
                    <a:lstStyle/>
                    <a:p>
                      <a:pPr algn="l">
                        <a:lnSpc>
                          <a:spcPct val="100000"/>
                        </a:lnSpc>
                        <a:spcAft>
                          <a:spcPts val="0"/>
                        </a:spcAft>
                      </a:pPr>
                      <a:r>
                        <a:rPr lang="es-EC" sz="1500">
                          <a:effectLst/>
                        </a:rPr>
                        <a:t>Producción pecuaria</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Ecológico</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vMerge="1">
                  <a:txBody>
                    <a:bodyPr/>
                    <a:lstStyle/>
                    <a:p>
                      <a:endParaRPr lang="es-ES"/>
                    </a:p>
                  </a:txBody>
                  <a:tcPr/>
                </a:tc>
                <a:extLst>
                  <a:ext uri="{0D108BD9-81ED-4DB2-BD59-A6C34878D82A}">
                    <a16:rowId xmlns:a16="http://schemas.microsoft.com/office/drawing/2014/main" val="4022503538"/>
                  </a:ext>
                </a:extLst>
              </a:tr>
              <a:tr h="412184">
                <a:tc vMerge="1">
                  <a:txBody>
                    <a:bodyPr/>
                    <a:lstStyle/>
                    <a:p>
                      <a:endParaRPr lang="es-ES"/>
                    </a:p>
                  </a:txBody>
                  <a:tcPr/>
                </a:tc>
                <a:tc>
                  <a:txBody>
                    <a:bodyPr/>
                    <a:lstStyle/>
                    <a:p>
                      <a:pPr algn="l">
                        <a:lnSpc>
                          <a:spcPct val="100000"/>
                        </a:lnSpc>
                        <a:spcAft>
                          <a:spcPts val="0"/>
                        </a:spcAft>
                      </a:pPr>
                      <a:r>
                        <a:rPr lang="es-ES" sz="1500">
                          <a:effectLst/>
                        </a:rPr>
                        <a:t>R</a:t>
                      </a:r>
                      <a:r>
                        <a:rPr lang="es-EC" sz="1500">
                          <a:effectLst/>
                        </a:rPr>
                        <a:t>endimiento comercial por m</a:t>
                      </a:r>
                      <a:r>
                        <a:rPr lang="es-EC" sz="1500" baseline="30000">
                          <a:effectLst/>
                        </a:rPr>
                        <a:t>2</a:t>
                      </a:r>
                      <a:r>
                        <a:rPr lang="es-EC" sz="1500">
                          <a:effectLst/>
                        </a:rPr>
                        <a:t> de los cultivos asociados a la chacra familiar.</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Económico</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RC= volumen vendido (kg) / superficie plantada (m</a:t>
                      </a:r>
                      <a:r>
                        <a:rPr lang="es-EC" sz="1500" baseline="30000">
                          <a:effectLst/>
                        </a:rPr>
                        <a:t>2</a:t>
                      </a:r>
                      <a:r>
                        <a:rPr lang="es-EC" sz="1500">
                          <a:effectLst/>
                        </a:rPr>
                        <a:t>). Instrumentos de información y perfil vertical-horizontal.</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extLst>
                  <a:ext uri="{0D108BD9-81ED-4DB2-BD59-A6C34878D82A}">
                    <a16:rowId xmlns:a16="http://schemas.microsoft.com/office/drawing/2014/main" val="1783438074"/>
                  </a:ext>
                </a:extLst>
              </a:tr>
              <a:tr h="412184">
                <a:tc vMerge="1">
                  <a:txBody>
                    <a:bodyPr/>
                    <a:lstStyle/>
                    <a:p>
                      <a:endParaRPr lang="es-ES"/>
                    </a:p>
                  </a:txBody>
                  <a:tcPr/>
                </a:tc>
                <a:tc>
                  <a:txBody>
                    <a:bodyPr/>
                    <a:lstStyle/>
                    <a:p>
                      <a:pPr algn="l">
                        <a:lnSpc>
                          <a:spcPct val="100000"/>
                        </a:lnSpc>
                        <a:spcAft>
                          <a:spcPts val="0"/>
                        </a:spcAft>
                      </a:pPr>
                      <a:r>
                        <a:rPr lang="es-EC" sz="1500">
                          <a:effectLst/>
                        </a:rPr>
                        <a:t>Uso potencial del suelo</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Ecológico</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UP= (Superficie utilizada/superficie total) *100. Perfil vertical-horizontal.</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extLst>
                  <a:ext uri="{0D108BD9-81ED-4DB2-BD59-A6C34878D82A}">
                    <a16:rowId xmlns:a16="http://schemas.microsoft.com/office/drawing/2014/main" val="2992622799"/>
                  </a:ext>
                </a:extLst>
              </a:tr>
              <a:tr h="206092">
                <a:tc rowSpan="4">
                  <a:txBody>
                    <a:bodyPr/>
                    <a:lstStyle/>
                    <a:p>
                      <a:pPr algn="ctr">
                        <a:lnSpc>
                          <a:spcPct val="100000"/>
                        </a:lnSpc>
                        <a:spcAft>
                          <a:spcPts val="0"/>
                        </a:spcAft>
                      </a:pPr>
                      <a:r>
                        <a:rPr lang="es-EC" sz="1500">
                          <a:effectLst/>
                        </a:rPr>
                        <a:t>Calidad de vida </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Calidad de la vivienda</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Social</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rowSpan="2">
                  <a:txBody>
                    <a:bodyPr/>
                    <a:lstStyle/>
                    <a:p>
                      <a:pPr algn="l">
                        <a:lnSpc>
                          <a:spcPct val="100000"/>
                        </a:lnSpc>
                        <a:spcAft>
                          <a:spcPts val="0"/>
                        </a:spcAft>
                      </a:pPr>
                      <a:r>
                        <a:rPr lang="es-EC" sz="1500">
                          <a:effectLst/>
                        </a:rPr>
                        <a:t>Medición cualitativa: alta 5-4, media 3 y baja 2-1. Criterio personal</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extLst>
                  <a:ext uri="{0D108BD9-81ED-4DB2-BD59-A6C34878D82A}">
                    <a16:rowId xmlns:a16="http://schemas.microsoft.com/office/drawing/2014/main" val="3709789629"/>
                  </a:ext>
                </a:extLst>
              </a:tr>
              <a:tr h="206092">
                <a:tc vMerge="1">
                  <a:txBody>
                    <a:bodyPr/>
                    <a:lstStyle/>
                    <a:p>
                      <a:endParaRPr lang="es-ES"/>
                    </a:p>
                  </a:txBody>
                  <a:tcPr/>
                </a:tc>
                <a:tc>
                  <a:txBody>
                    <a:bodyPr/>
                    <a:lstStyle/>
                    <a:p>
                      <a:pPr algn="l">
                        <a:lnSpc>
                          <a:spcPct val="100000"/>
                        </a:lnSpc>
                        <a:spcAft>
                          <a:spcPts val="0"/>
                        </a:spcAft>
                      </a:pPr>
                      <a:r>
                        <a:rPr lang="es-EC" sz="1500">
                          <a:effectLst/>
                        </a:rPr>
                        <a:t>Servicios básicos </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Social</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vMerge="1">
                  <a:txBody>
                    <a:bodyPr/>
                    <a:lstStyle/>
                    <a:p>
                      <a:endParaRPr lang="es-ES"/>
                    </a:p>
                  </a:txBody>
                  <a:tcPr/>
                </a:tc>
                <a:extLst>
                  <a:ext uri="{0D108BD9-81ED-4DB2-BD59-A6C34878D82A}">
                    <a16:rowId xmlns:a16="http://schemas.microsoft.com/office/drawing/2014/main" val="3666485186"/>
                  </a:ext>
                </a:extLst>
              </a:tr>
              <a:tr h="412184">
                <a:tc vMerge="1">
                  <a:txBody>
                    <a:bodyPr/>
                    <a:lstStyle/>
                    <a:p>
                      <a:endParaRPr lang="es-ES"/>
                    </a:p>
                  </a:txBody>
                  <a:tcPr/>
                </a:tc>
                <a:tc>
                  <a:txBody>
                    <a:bodyPr/>
                    <a:lstStyle/>
                    <a:p>
                      <a:pPr algn="l">
                        <a:lnSpc>
                          <a:spcPct val="100000"/>
                        </a:lnSpc>
                        <a:spcAft>
                          <a:spcPts val="0"/>
                        </a:spcAft>
                      </a:pPr>
                      <a:r>
                        <a:rPr lang="es-EC" sz="1500">
                          <a:effectLst/>
                        </a:rPr>
                        <a:t>Calidad del entorno</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Social</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Medición cualitativa: alta 5-4, media 3 y baja 2-1. Alta= adoquinado, media= empedrado y baja=lastre</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extLst>
                  <a:ext uri="{0D108BD9-81ED-4DB2-BD59-A6C34878D82A}">
                    <a16:rowId xmlns:a16="http://schemas.microsoft.com/office/drawing/2014/main" val="1812326048"/>
                  </a:ext>
                </a:extLst>
              </a:tr>
              <a:tr h="206092">
                <a:tc vMerge="1">
                  <a:txBody>
                    <a:bodyPr/>
                    <a:lstStyle/>
                    <a:p>
                      <a:endParaRPr lang="es-ES"/>
                    </a:p>
                  </a:txBody>
                  <a:tcPr/>
                </a:tc>
                <a:tc>
                  <a:txBody>
                    <a:bodyPr/>
                    <a:lstStyle/>
                    <a:p>
                      <a:pPr algn="l">
                        <a:lnSpc>
                          <a:spcPct val="100000"/>
                        </a:lnSpc>
                        <a:spcAft>
                          <a:spcPts val="0"/>
                        </a:spcAft>
                      </a:pPr>
                      <a:r>
                        <a:rPr lang="es-EC" sz="1500">
                          <a:effectLst/>
                        </a:rPr>
                        <a:t>Grado de satisfacción personal</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Social</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Medición cualitativa: alta 5-4, media 3 y baja 2-1. Criterio personal</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extLst>
                  <a:ext uri="{0D108BD9-81ED-4DB2-BD59-A6C34878D82A}">
                    <a16:rowId xmlns:a16="http://schemas.microsoft.com/office/drawing/2014/main" val="1501927859"/>
                  </a:ext>
                </a:extLst>
              </a:tr>
              <a:tr h="206092">
                <a:tc rowSpan="6">
                  <a:txBody>
                    <a:bodyPr/>
                    <a:lstStyle/>
                    <a:p>
                      <a:pPr algn="ctr">
                        <a:lnSpc>
                          <a:spcPct val="100000"/>
                        </a:lnSpc>
                        <a:spcAft>
                          <a:spcPts val="0"/>
                        </a:spcAft>
                      </a:pPr>
                      <a:r>
                        <a:rPr lang="es-EC" sz="1500">
                          <a:effectLst/>
                        </a:rPr>
                        <a:t>Conservación de recursos naturales</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Cantidad de humedad en el suelo (Qm)</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Ecológico</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rowSpan="6">
                  <a:txBody>
                    <a:bodyPr/>
                    <a:lstStyle/>
                    <a:p>
                      <a:pPr algn="l">
                        <a:lnSpc>
                          <a:spcPct val="100000"/>
                        </a:lnSpc>
                        <a:spcAft>
                          <a:spcPts val="0"/>
                        </a:spcAft>
                      </a:pPr>
                      <a:r>
                        <a:rPr lang="es-EC" sz="1500">
                          <a:effectLst/>
                        </a:rPr>
                        <a:t>Rango de fertilidad relativa de suelos de acuerdo al INIAP</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extLst>
                  <a:ext uri="{0D108BD9-81ED-4DB2-BD59-A6C34878D82A}">
                    <a16:rowId xmlns:a16="http://schemas.microsoft.com/office/drawing/2014/main" val="1898884413"/>
                  </a:ext>
                </a:extLst>
              </a:tr>
              <a:tr h="206092">
                <a:tc vMerge="1">
                  <a:txBody>
                    <a:bodyPr/>
                    <a:lstStyle/>
                    <a:p>
                      <a:endParaRPr lang="es-ES"/>
                    </a:p>
                  </a:txBody>
                  <a:tcPr/>
                </a:tc>
                <a:tc>
                  <a:txBody>
                    <a:bodyPr/>
                    <a:lstStyle/>
                    <a:p>
                      <a:pPr algn="l">
                        <a:lnSpc>
                          <a:spcPct val="100000"/>
                        </a:lnSpc>
                        <a:spcAft>
                          <a:spcPts val="0"/>
                        </a:spcAft>
                      </a:pPr>
                      <a:r>
                        <a:rPr lang="es-EC" sz="1500">
                          <a:effectLst/>
                        </a:rPr>
                        <a:t>pH del suelo</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a:effectLst/>
                        </a:rPr>
                        <a:t>Ecológico</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vMerge="1">
                  <a:txBody>
                    <a:bodyPr/>
                    <a:lstStyle/>
                    <a:p>
                      <a:endParaRPr lang="es-ES"/>
                    </a:p>
                  </a:txBody>
                  <a:tcPr/>
                </a:tc>
                <a:extLst>
                  <a:ext uri="{0D108BD9-81ED-4DB2-BD59-A6C34878D82A}">
                    <a16:rowId xmlns:a16="http://schemas.microsoft.com/office/drawing/2014/main" val="2336291465"/>
                  </a:ext>
                </a:extLst>
              </a:tr>
              <a:tr h="206092">
                <a:tc vMerge="1">
                  <a:txBody>
                    <a:bodyPr/>
                    <a:lstStyle/>
                    <a:p>
                      <a:endParaRPr lang="es-ES"/>
                    </a:p>
                  </a:txBody>
                  <a:tcPr/>
                </a:tc>
                <a:tc>
                  <a:txBody>
                    <a:bodyPr/>
                    <a:lstStyle/>
                    <a:p>
                      <a:pPr algn="l">
                        <a:lnSpc>
                          <a:spcPct val="100000"/>
                        </a:lnSpc>
                        <a:spcAft>
                          <a:spcPts val="0"/>
                        </a:spcAft>
                      </a:pPr>
                      <a:r>
                        <a:rPr lang="es-EC" sz="1500">
                          <a:effectLst/>
                        </a:rPr>
                        <a:t>Macronutrientes (N, P, K, Ca y Mg)</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just">
                        <a:lnSpc>
                          <a:spcPct val="100000"/>
                        </a:lnSpc>
                        <a:spcAft>
                          <a:spcPts val="0"/>
                        </a:spcAft>
                      </a:pPr>
                      <a:r>
                        <a:rPr lang="es-EC" sz="1500">
                          <a:effectLst/>
                        </a:rPr>
                        <a:t>Ecológico </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tc>
                <a:tc vMerge="1">
                  <a:txBody>
                    <a:bodyPr/>
                    <a:lstStyle/>
                    <a:p>
                      <a:endParaRPr lang="es-ES"/>
                    </a:p>
                  </a:txBody>
                  <a:tcPr/>
                </a:tc>
                <a:extLst>
                  <a:ext uri="{0D108BD9-81ED-4DB2-BD59-A6C34878D82A}">
                    <a16:rowId xmlns:a16="http://schemas.microsoft.com/office/drawing/2014/main" val="2717631117"/>
                  </a:ext>
                </a:extLst>
              </a:tr>
              <a:tr h="206092">
                <a:tc vMerge="1">
                  <a:txBody>
                    <a:bodyPr/>
                    <a:lstStyle/>
                    <a:p>
                      <a:endParaRPr lang="es-ES"/>
                    </a:p>
                  </a:txBody>
                  <a:tcPr/>
                </a:tc>
                <a:tc>
                  <a:txBody>
                    <a:bodyPr/>
                    <a:lstStyle/>
                    <a:p>
                      <a:pPr algn="l">
                        <a:lnSpc>
                          <a:spcPct val="100000"/>
                        </a:lnSpc>
                        <a:spcAft>
                          <a:spcPts val="0"/>
                        </a:spcAft>
                      </a:pPr>
                      <a:r>
                        <a:rPr lang="es-EC" sz="1500">
                          <a:effectLst/>
                        </a:rPr>
                        <a:t>Relación </a:t>
                      </a:r>
                      <a:r>
                        <a:rPr lang="es-EC" sz="1500" baseline="30000">
                          <a:effectLst/>
                        </a:rPr>
                        <a:t>C</a:t>
                      </a:r>
                      <a:r>
                        <a:rPr lang="es-EC" sz="1500">
                          <a:effectLst/>
                        </a:rPr>
                        <a:t>/</a:t>
                      </a:r>
                      <a:r>
                        <a:rPr lang="es-EC" sz="1500" baseline="-25000">
                          <a:effectLst/>
                        </a:rPr>
                        <a:t>N</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just">
                        <a:lnSpc>
                          <a:spcPct val="100000"/>
                        </a:lnSpc>
                        <a:spcAft>
                          <a:spcPts val="0"/>
                        </a:spcAft>
                      </a:pPr>
                      <a:r>
                        <a:rPr lang="es-EC" sz="1500">
                          <a:effectLst/>
                        </a:rPr>
                        <a:t>Ecológico </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tc>
                <a:tc vMerge="1">
                  <a:txBody>
                    <a:bodyPr/>
                    <a:lstStyle/>
                    <a:p>
                      <a:endParaRPr lang="es-ES"/>
                    </a:p>
                  </a:txBody>
                  <a:tcPr/>
                </a:tc>
                <a:extLst>
                  <a:ext uri="{0D108BD9-81ED-4DB2-BD59-A6C34878D82A}">
                    <a16:rowId xmlns:a16="http://schemas.microsoft.com/office/drawing/2014/main" val="259908997"/>
                  </a:ext>
                </a:extLst>
              </a:tr>
              <a:tr h="206092">
                <a:tc vMerge="1">
                  <a:txBody>
                    <a:bodyPr/>
                    <a:lstStyle/>
                    <a:p>
                      <a:endParaRPr lang="es-ES"/>
                    </a:p>
                  </a:txBody>
                  <a:tcPr/>
                </a:tc>
                <a:tc>
                  <a:txBody>
                    <a:bodyPr/>
                    <a:lstStyle/>
                    <a:p>
                      <a:pPr algn="l">
                        <a:lnSpc>
                          <a:spcPct val="100000"/>
                        </a:lnSpc>
                        <a:spcAft>
                          <a:spcPts val="0"/>
                        </a:spcAft>
                      </a:pPr>
                      <a:r>
                        <a:rPr lang="es-EC" sz="1500">
                          <a:effectLst/>
                        </a:rPr>
                        <a:t>Capacidad de intercambio catiónico (CIC)</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just">
                        <a:lnSpc>
                          <a:spcPct val="100000"/>
                        </a:lnSpc>
                        <a:spcAft>
                          <a:spcPts val="0"/>
                        </a:spcAft>
                      </a:pPr>
                      <a:r>
                        <a:rPr lang="es-EC" sz="1500">
                          <a:effectLst/>
                        </a:rPr>
                        <a:t>Ecológico </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tc>
                <a:tc vMerge="1">
                  <a:txBody>
                    <a:bodyPr/>
                    <a:lstStyle/>
                    <a:p>
                      <a:endParaRPr lang="es-ES"/>
                    </a:p>
                  </a:txBody>
                  <a:tcPr/>
                </a:tc>
                <a:extLst>
                  <a:ext uri="{0D108BD9-81ED-4DB2-BD59-A6C34878D82A}">
                    <a16:rowId xmlns:a16="http://schemas.microsoft.com/office/drawing/2014/main" val="2457191006"/>
                  </a:ext>
                </a:extLst>
              </a:tr>
              <a:tr h="206092">
                <a:tc vMerge="1">
                  <a:txBody>
                    <a:bodyPr/>
                    <a:lstStyle/>
                    <a:p>
                      <a:endParaRPr lang="es-ES"/>
                    </a:p>
                  </a:txBody>
                  <a:tcPr/>
                </a:tc>
                <a:tc>
                  <a:txBody>
                    <a:bodyPr/>
                    <a:lstStyle/>
                    <a:p>
                      <a:pPr algn="l">
                        <a:lnSpc>
                          <a:spcPct val="100000"/>
                        </a:lnSpc>
                        <a:spcAft>
                          <a:spcPts val="0"/>
                        </a:spcAft>
                      </a:pPr>
                      <a:r>
                        <a:rPr lang="es-EC" sz="1500" dirty="0">
                          <a:effectLst/>
                        </a:rPr>
                        <a:t>Materia orgánica (MO)</a:t>
                      </a:r>
                      <a:endParaRPr lang="es-E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just">
                        <a:lnSpc>
                          <a:spcPct val="100000"/>
                        </a:lnSpc>
                        <a:spcAft>
                          <a:spcPts val="0"/>
                        </a:spcAft>
                      </a:pPr>
                      <a:r>
                        <a:rPr lang="es-EC" sz="1500" dirty="0">
                          <a:effectLst/>
                        </a:rPr>
                        <a:t>Ecológico </a:t>
                      </a:r>
                      <a:endParaRPr lang="es-E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tc>
                <a:tc vMerge="1">
                  <a:txBody>
                    <a:bodyPr/>
                    <a:lstStyle/>
                    <a:p>
                      <a:endParaRPr lang="es-ES"/>
                    </a:p>
                  </a:txBody>
                  <a:tcPr/>
                </a:tc>
                <a:extLst>
                  <a:ext uri="{0D108BD9-81ED-4DB2-BD59-A6C34878D82A}">
                    <a16:rowId xmlns:a16="http://schemas.microsoft.com/office/drawing/2014/main" val="688956242"/>
                  </a:ext>
                </a:extLst>
              </a:tr>
            </a:tbl>
          </a:graphicData>
        </a:graphic>
      </p:graphicFrame>
    </p:spTree>
    <p:extLst>
      <p:ext uri="{BB962C8B-B14F-4D97-AF65-F5344CB8AC3E}">
        <p14:creationId xmlns:p14="http://schemas.microsoft.com/office/powerpoint/2010/main" val="2071939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3446714169"/>
              </p:ext>
            </p:extLst>
          </p:nvPr>
        </p:nvGraphicFramePr>
        <p:xfrm>
          <a:off x="335360" y="836712"/>
          <a:ext cx="11593288" cy="5112568"/>
        </p:xfrm>
        <a:graphic>
          <a:graphicData uri="http://schemas.openxmlformats.org/drawingml/2006/table">
            <a:tbl>
              <a:tblPr firstRow="1" firstCol="1" bandRow="1">
                <a:tableStyleId>{5940675A-B579-460E-94D1-54222C63F5DA}</a:tableStyleId>
              </a:tblPr>
              <a:tblGrid>
                <a:gridCol w="2022990">
                  <a:extLst>
                    <a:ext uri="{9D8B030D-6E8A-4147-A177-3AD203B41FA5}">
                      <a16:colId xmlns:a16="http://schemas.microsoft.com/office/drawing/2014/main" val="3993585661"/>
                    </a:ext>
                  </a:extLst>
                </a:gridCol>
                <a:gridCol w="3345714">
                  <a:extLst>
                    <a:ext uri="{9D8B030D-6E8A-4147-A177-3AD203B41FA5}">
                      <a16:colId xmlns:a16="http://schemas.microsoft.com/office/drawing/2014/main" val="2988089249"/>
                    </a:ext>
                  </a:extLst>
                </a:gridCol>
                <a:gridCol w="1322724">
                  <a:extLst>
                    <a:ext uri="{9D8B030D-6E8A-4147-A177-3AD203B41FA5}">
                      <a16:colId xmlns:a16="http://schemas.microsoft.com/office/drawing/2014/main" val="732170377"/>
                    </a:ext>
                  </a:extLst>
                </a:gridCol>
                <a:gridCol w="4901860">
                  <a:extLst>
                    <a:ext uri="{9D8B030D-6E8A-4147-A177-3AD203B41FA5}">
                      <a16:colId xmlns:a16="http://schemas.microsoft.com/office/drawing/2014/main" val="2435821703"/>
                    </a:ext>
                  </a:extLst>
                </a:gridCol>
              </a:tblGrid>
              <a:tr h="153577">
                <a:tc>
                  <a:txBody>
                    <a:bodyPr/>
                    <a:lstStyle/>
                    <a:p>
                      <a:pPr algn="ctr">
                        <a:lnSpc>
                          <a:spcPct val="100000"/>
                        </a:lnSpc>
                        <a:spcAft>
                          <a:spcPts val="0"/>
                        </a:spcAft>
                      </a:pPr>
                      <a:r>
                        <a:rPr lang="es-EC" sz="1500" b="1" dirty="0">
                          <a:effectLst/>
                        </a:rPr>
                        <a:t>CRITERIOS DE DIAGNÓSTICO </a:t>
                      </a:r>
                      <a:endParaRPr lang="es-ES" sz="15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tc>
                  <a:txBody>
                    <a:bodyPr/>
                    <a:lstStyle/>
                    <a:p>
                      <a:pPr algn="ctr">
                        <a:lnSpc>
                          <a:spcPct val="100000"/>
                        </a:lnSpc>
                        <a:spcAft>
                          <a:spcPts val="0"/>
                        </a:spcAft>
                      </a:pPr>
                      <a:r>
                        <a:rPr lang="es-EC" sz="1500" b="1">
                          <a:effectLst/>
                        </a:rPr>
                        <a:t>INDICADORES</a:t>
                      </a:r>
                      <a:endParaRPr lang="es-ES" sz="1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tc>
                  <a:txBody>
                    <a:bodyPr/>
                    <a:lstStyle/>
                    <a:p>
                      <a:pPr algn="ctr">
                        <a:lnSpc>
                          <a:spcPct val="100000"/>
                        </a:lnSpc>
                        <a:spcAft>
                          <a:spcPts val="0"/>
                        </a:spcAft>
                      </a:pPr>
                      <a:r>
                        <a:rPr lang="es-EC" sz="1500" b="1">
                          <a:effectLst/>
                        </a:rPr>
                        <a:t>AREAS DE EVALUACIÓN</a:t>
                      </a:r>
                      <a:endParaRPr lang="es-ES" sz="15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tc>
                  <a:txBody>
                    <a:bodyPr/>
                    <a:lstStyle/>
                    <a:p>
                      <a:pPr algn="ctr">
                        <a:lnSpc>
                          <a:spcPct val="100000"/>
                        </a:lnSpc>
                        <a:spcAft>
                          <a:spcPts val="0"/>
                        </a:spcAft>
                      </a:pPr>
                      <a:r>
                        <a:rPr lang="es-EC" sz="1500" b="1" dirty="0">
                          <a:effectLst/>
                        </a:rPr>
                        <a:t>MÉTODO DE MEDICIÓN </a:t>
                      </a:r>
                    </a:p>
                  </a:txBody>
                  <a:tcPr marL="3318" marR="3318" marT="0" marB="0" anchor="ctr"/>
                </a:tc>
                <a:extLst>
                  <a:ext uri="{0D108BD9-81ED-4DB2-BD59-A6C34878D82A}">
                    <a16:rowId xmlns:a16="http://schemas.microsoft.com/office/drawing/2014/main" val="3180590586"/>
                  </a:ext>
                </a:extLst>
              </a:tr>
              <a:tr h="284584">
                <a:tc>
                  <a:txBody>
                    <a:bodyPr/>
                    <a:lstStyle/>
                    <a:p>
                      <a:pPr algn="ctr">
                        <a:lnSpc>
                          <a:spcPct val="100000"/>
                        </a:lnSpc>
                        <a:spcAft>
                          <a:spcPts val="0"/>
                        </a:spcAft>
                      </a:pPr>
                      <a:r>
                        <a:rPr lang="es-EC" sz="1500" dirty="0">
                          <a:effectLst/>
                        </a:rPr>
                        <a:t>Vulnerabilidad</a:t>
                      </a:r>
                      <a:endParaRPr lang="es-E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dirty="0">
                          <a:effectLst/>
                        </a:rPr>
                        <a:t>Vulnerabilidad alimentaria</a:t>
                      </a:r>
                      <a:endParaRPr lang="es-E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just">
                        <a:lnSpc>
                          <a:spcPct val="100000"/>
                        </a:lnSpc>
                        <a:spcAft>
                          <a:spcPts val="0"/>
                        </a:spcAft>
                      </a:pPr>
                      <a:r>
                        <a:rPr lang="es-EC" sz="1500">
                          <a:effectLst/>
                        </a:rPr>
                        <a:t>Ecológico </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tc>
                <a:tc>
                  <a:txBody>
                    <a:bodyPr/>
                    <a:lstStyle/>
                    <a:p>
                      <a:pPr algn="l">
                        <a:lnSpc>
                          <a:spcPct val="100000"/>
                        </a:lnSpc>
                        <a:spcAft>
                          <a:spcPts val="0"/>
                        </a:spcAft>
                      </a:pPr>
                      <a:r>
                        <a:rPr lang="es-EC" sz="1500" dirty="0">
                          <a:effectLst/>
                        </a:rPr>
                        <a:t>Medición cualitativa: alta 1-2, media 3 y baja 4-5</a:t>
                      </a:r>
                      <a:endParaRPr lang="es-E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extLst>
                  <a:ext uri="{0D108BD9-81ED-4DB2-BD59-A6C34878D82A}">
                    <a16:rowId xmlns:a16="http://schemas.microsoft.com/office/drawing/2014/main" val="1224313264"/>
                  </a:ext>
                </a:extLst>
              </a:tr>
              <a:tr h="491480">
                <a:tc>
                  <a:txBody>
                    <a:bodyPr/>
                    <a:lstStyle/>
                    <a:p>
                      <a:pPr algn="ctr">
                        <a:lnSpc>
                          <a:spcPct val="100000"/>
                        </a:lnSpc>
                        <a:spcAft>
                          <a:spcPts val="0"/>
                        </a:spcAft>
                      </a:pPr>
                      <a:r>
                        <a:rPr lang="es-EC" sz="1500" dirty="0">
                          <a:effectLst/>
                        </a:rPr>
                        <a:t>Diversidad</a:t>
                      </a:r>
                      <a:endParaRPr lang="es-E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l">
                        <a:lnSpc>
                          <a:spcPct val="100000"/>
                        </a:lnSpc>
                        <a:spcAft>
                          <a:spcPts val="0"/>
                        </a:spcAft>
                      </a:pPr>
                      <a:r>
                        <a:rPr lang="es-EC" sz="1500" dirty="0">
                          <a:effectLst/>
                        </a:rPr>
                        <a:t>Diversidad de especies agrícolas</a:t>
                      </a:r>
                      <a:endParaRPr lang="es-E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tc>
                  <a:txBody>
                    <a:bodyPr/>
                    <a:lstStyle/>
                    <a:p>
                      <a:pPr algn="just">
                        <a:lnSpc>
                          <a:spcPct val="100000"/>
                        </a:lnSpc>
                        <a:spcAft>
                          <a:spcPts val="0"/>
                        </a:spcAft>
                      </a:pPr>
                      <a:r>
                        <a:rPr lang="es-EC" sz="1500" dirty="0">
                          <a:effectLst/>
                        </a:rPr>
                        <a:t>Ecológico </a:t>
                      </a:r>
                      <a:endParaRPr lang="es-E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tc>
                <a:tc>
                  <a:txBody>
                    <a:bodyPr/>
                    <a:lstStyle/>
                    <a:p>
                      <a:pPr algn="l">
                        <a:lnSpc>
                          <a:spcPct val="100000"/>
                        </a:lnSpc>
                        <a:spcAft>
                          <a:spcPts val="0"/>
                        </a:spcAft>
                      </a:pPr>
                      <a:r>
                        <a:rPr lang="es-EC" sz="1500" dirty="0">
                          <a:effectLst/>
                        </a:rPr>
                        <a:t>Índice de Shannon: según Shannon. bajo =1; medio 2-3; alto=4-5 en adelante</a:t>
                      </a:r>
                      <a:endParaRPr lang="es-E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64" marR="2564" marT="0" marB="0" anchor="ctr"/>
                </a:tc>
                <a:extLst>
                  <a:ext uri="{0D108BD9-81ED-4DB2-BD59-A6C34878D82A}">
                    <a16:rowId xmlns:a16="http://schemas.microsoft.com/office/drawing/2014/main" val="473974978"/>
                  </a:ext>
                </a:extLst>
              </a:tr>
              <a:tr h="706288">
                <a:tc>
                  <a:txBody>
                    <a:bodyPr/>
                    <a:lstStyle/>
                    <a:p>
                      <a:pPr algn="ctr">
                        <a:lnSpc>
                          <a:spcPct val="100000"/>
                        </a:lnSpc>
                        <a:spcAft>
                          <a:spcPts val="0"/>
                        </a:spcAft>
                      </a:pPr>
                      <a:r>
                        <a:rPr lang="es-EC" sz="1500" dirty="0">
                          <a:effectLst/>
                        </a:rPr>
                        <a:t>Distribución de las actividades entre miembros de la familia</a:t>
                      </a:r>
                      <a:endParaRPr lang="es-E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tc>
                  <a:txBody>
                    <a:bodyPr/>
                    <a:lstStyle/>
                    <a:p>
                      <a:pPr algn="l">
                        <a:lnSpc>
                          <a:spcPct val="100000"/>
                        </a:lnSpc>
                        <a:spcAft>
                          <a:spcPts val="0"/>
                        </a:spcAft>
                      </a:pPr>
                      <a:r>
                        <a:rPr lang="es-EC" sz="1500" dirty="0">
                          <a:effectLst/>
                        </a:rPr>
                        <a:t>Equidad en actividades del manejo de la chacra</a:t>
                      </a:r>
                      <a:endParaRPr lang="es-E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tc>
                  <a:txBody>
                    <a:bodyPr/>
                    <a:lstStyle/>
                    <a:p>
                      <a:pPr algn="l">
                        <a:lnSpc>
                          <a:spcPct val="100000"/>
                        </a:lnSpc>
                        <a:spcAft>
                          <a:spcPts val="0"/>
                        </a:spcAft>
                      </a:pPr>
                      <a:r>
                        <a:rPr lang="es-EC" sz="1500">
                          <a:effectLst/>
                        </a:rPr>
                        <a:t>Social</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tc>
                  <a:txBody>
                    <a:bodyPr/>
                    <a:lstStyle/>
                    <a:p>
                      <a:pPr algn="l">
                        <a:lnSpc>
                          <a:spcPct val="100000"/>
                        </a:lnSpc>
                        <a:spcAft>
                          <a:spcPts val="0"/>
                        </a:spcAft>
                      </a:pPr>
                      <a:r>
                        <a:rPr lang="es-EC" sz="1500">
                          <a:effectLst/>
                        </a:rPr>
                        <a:t>Medición cualitativa: alta 5-4, media 3 y baja 2-1. Alta = Todos los miembros familiares, media= 2 miembros familiares y baja= 1 miembro familiar. Instrumentos de información.</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extLst>
                  <a:ext uri="{0D108BD9-81ED-4DB2-BD59-A6C34878D82A}">
                    <a16:rowId xmlns:a16="http://schemas.microsoft.com/office/drawing/2014/main" val="275710097"/>
                  </a:ext>
                </a:extLst>
              </a:tr>
              <a:tr h="799519">
                <a:tc rowSpan="2">
                  <a:txBody>
                    <a:bodyPr/>
                    <a:lstStyle/>
                    <a:p>
                      <a:pPr algn="ctr">
                        <a:lnSpc>
                          <a:spcPct val="100000"/>
                        </a:lnSpc>
                        <a:spcAft>
                          <a:spcPts val="0"/>
                        </a:spcAft>
                      </a:pPr>
                      <a:r>
                        <a:rPr lang="es-EC" sz="1500">
                          <a:effectLst/>
                        </a:rPr>
                        <a:t>Distribución de recursos</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tc>
                  <a:txBody>
                    <a:bodyPr/>
                    <a:lstStyle/>
                    <a:p>
                      <a:pPr algn="l">
                        <a:lnSpc>
                          <a:spcPct val="100000"/>
                        </a:lnSpc>
                        <a:spcAft>
                          <a:spcPts val="0"/>
                        </a:spcAft>
                      </a:pPr>
                      <a:r>
                        <a:rPr lang="es-EC" sz="1500" dirty="0">
                          <a:effectLst/>
                        </a:rPr>
                        <a:t>Distribución de ingresos económicos entre miembros familiares</a:t>
                      </a:r>
                      <a:endParaRPr lang="es-E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tc>
                  <a:txBody>
                    <a:bodyPr/>
                    <a:lstStyle/>
                    <a:p>
                      <a:pPr algn="l">
                        <a:lnSpc>
                          <a:spcPct val="100000"/>
                        </a:lnSpc>
                        <a:spcAft>
                          <a:spcPts val="0"/>
                        </a:spcAft>
                      </a:pPr>
                      <a:r>
                        <a:rPr lang="es-EC" sz="1500">
                          <a:effectLst/>
                        </a:rPr>
                        <a:t>Económico, social</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tc>
                  <a:txBody>
                    <a:bodyPr/>
                    <a:lstStyle/>
                    <a:p>
                      <a:pPr algn="l">
                        <a:lnSpc>
                          <a:spcPct val="100000"/>
                        </a:lnSpc>
                        <a:spcAft>
                          <a:spcPts val="0"/>
                        </a:spcAft>
                      </a:pPr>
                      <a:r>
                        <a:rPr lang="es-EC" sz="1500" dirty="0">
                          <a:effectLst/>
                        </a:rPr>
                        <a:t>Medición cualitativa: alta 5-4, media 3 y baja 2-1. Alta = Todos los miembros familiares, media= 2 miembros familiares y baja= 1 miembro familiar. Encuesta y entrevista.</a:t>
                      </a:r>
                      <a:endParaRPr lang="es-E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extLst>
                  <a:ext uri="{0D108BD9-81ED-4DB2-BD59-A6C34878D82A}">
                    <a16:rowId xmlns:a16="http://schemas.microsoft.com/office/drawing/2014/main" val="3241843836"/>
                  </a:ext>
                </a:extLst>
              </a:tr>
              <a:tr h="0">
                <a:tc vMerge="1">
                  <a:txBody>
                    <a:bodyPr/>
                    <a:lstStyle/>
                    <a:p>
                      <a:endParaRPr lang="es-ES"/>
                    </a:p>
                  </a:txBody>
                  <a:tcPr/>
                </a:tc>
                <a:tc>
                  <a:txBody>
                    <a:bodyPr/>
                    <a:lstStyle/>
                    <a:p>
                      <a:pPr algn="l">
                        <a:lnSpc>
                          <a:spcPct val="100000"/>
                        </a:lnSpc>
                        <a:spcAft>
                          <a:spcPts val="0"/>
                        </a:spcAft>
                      </a:pPr>
                      <a:r>
                        <a:rPr lang="es-EC" sz="1500">
                          <a:effectLst/>
                        </a:rPr>
                        <a:t>Grado de autosuficiencia alimentaria</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tc>
                  <a:txBody>
                    <a:bodyPr/>
                    <a:lstStyle/>
                    <a:p>
                      <a:pPr algn="l">
                        <a:lnSpc>
                          <a:spcPct val="100000"/>
                        </a:lnSpc>
                        <a:spcAft>
                          <a:spcPts val="0"/>
                        </a:spcAft>
                      </a:pPr>
                      <a:r>
                        <a:rPr lang="es-EC" sz="1500">
                          <a:effectLst/>
                        </a:rPr>
                        <a:t>Ecológico</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tc>
                  <a:txBody>
                    <a:bodyPr/>
                    <a:lstStyle/>
                    <a:p>
                      <a:pPr algn="l">
                        <a:lnSpc>
                          <a:spcPct val="100000"/>
                        </a:lnSpc>
                        <a:spcAft>
                          <a:spcPts val="0"/>
                        </a:spcAft>
                      </a:pPr>
                      <a:r>
                        <a:rPr lang="es-EC" sz="1500">
                          <a:effectLst/>
                        </a:rPr>
                        <a:t>Medición cualitativa: alta 5-4, media 3 y baja 2-1. Instrumentos de información.</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extLst>
                  <a:ext uri="{0D108BD9-81ED-4DB2-BD59-A6C34878D82A}">
                    <a16:rowId xmlns:a16="http://schemas.microsoft.com/office/drawing/2014/main" val="3295461209"/>
                  </a:ext>
                </a:extLst>
              </a:tr>
              <a:tr h="0">
                <a:tc rowSpan="2">
                  <a:txBody>
                    <a:bodyPr/>
                    <a:lstStyle/>
                    <a:p>
                      <a:pPr algn="ctr">
                        <a:lnSpc>
                          <a:spcPct val="100000"/>
                        </a:lnSpc>
                        <a:spcAft>
                          <a:spcPts val="0"/>
                        </a:spcAft>
                      </a:pPr>
                      <a:r>
                        <a:rPr lang="es-EC" sz="1500">
                          <a:effectLst/>
                        </a:rPr>
                        <a:t>Capacidad de cambio e innovación </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tc>
                  <a:txBody>
                    <a:bodyPr/>
                    <a:lstStyle/>
                    <a:p>
                      <a:pPr algn="l">
                        <a:lnSpc>
                          <a:spcPct val="100000"/>
                        </a:lnSpc>
                        <a:spcAft>
                          <a:spcPts val="0"/>
                        </a:spcAft>
                      </a:pPr>
                      <a:r>
                        <a:rPr lang="es-EC" sz="1500">
                          <a:effectLst/>
                        </a:rPr>
                        <a:t>Acceso a innovaciones tecnológicas</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tc>
                  <a:txBody>
                    <a:bodyPr/>
                    <a:lstStyle/>
                    <a:p>
                      <a:pPr algn="l">
                        <a:lnSpc>
                          <a:spcPct val="100000"/>
                        </a:lnSpc>
                        <a:spcAft>
                          <a:spcPts val="0"/>
                        </a:spcAft>
                      </a:pPr>
                      <a:r>
                        <a:rPr lang="es-EC" sz="1500">
                          <a:effectLst/>
                        </a:rPr>
                        <a:t>Económico, social</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tc rowSpan="2">
                  <a:txBody>
                    <a:bodyPr/>
                    <a:lstStyle/>
                    <a:p>
                      <a:pPr algn="l">
                        <a:lnSpc>
                          <a:spcPct val="100000"/>
                        </a:lnSpc>
                        <a:spcAft>
                          <a:spcPts val="0"/>
                        </a:spcAft>
                      </a:pPr>
                      <a:r>
                        <a:rPr lang="es-EC" sz="1500">
                          <a:effectLst/>
                        </a:rPr>
                        <a:t>Medición cualitativa: alta 5-4, media 3 y baja 2-1. Entrevistas, encuestas, revisión bibliográfica. </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extLst>
                  <a:ext uri="{0D108BD9-81ED-4DB2-BD59-A6C34878D82A}">
                    <a16:rowId xmlns:a16="http://schemas.microsoft.com/office/drawing/2014/main" val="1956195680"/>
                  </a:ext>
                </a:extLst>
              </a:tr>
              <a:tr h="0">
                <a:tc vMerge="1">
                  <a:txBody>
                    <a:bodyPr/>
                    <a:lstStyle/>
                    <a:p>
                      <a:endParaRPr lang="es-ES"/>
                    </a:p>
                  </a:txBody>
                  <a:tcPr/>
                </a:tc>
                <a:tc>
                  <a:txBody>
                    <a:bodyPr/>
                    <a:lstStyle/>
                    <a:p>
                      <a:pPr algn="l">
                        <a:lnSpc>
                          <a:spcPct val="100000"/>
                        </a:lnSpc>
                        <a:spcAft>
                          <a:spcPts val="0"/>
                        </a:spcAft>
                      </a:pPr>
                      <a:r>
                        <a:rPr lang="es-EC" sz="1500">
                          <a:effectLst/>
                        </a:rPr>
                        <a:t>Capacidad de adaptación a cambio ambientales</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tc>
                  <a:txBody>
                    <a:bodyPr/>
                    <a:lstStyle/>
                    <a:p>
                      <a:pPr algn="l">
                        <a:lnSpc>
                          <a:spcPct val="100000"/>
                        </a:lnSpc>
                        <a:spcAft>
                          <a:spcPts val="0"/>
                        </a:spcAft>
                      </a:pPr>
                      <a:r>
                        <a:rPr lang="es-EC" sz="1500">
                          <a:effectLst/>
                        </a:rPr>
                        <a:t>Ecológico</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tc vMerge="1">
                  <a:txBody>
                    <a:bodyPr/>
                    <a:lstStyle/>
                    <a:p>
                      <a:endParaRPr lang="es-ES"/>
                    </a:p>
                  </a:txBody>
                  <a:tcPr/>
                </a:tc>
                <a:extLst>
                  <a:ext uri="{0D108BD9-81ED-4DB2-BD59-A6C34878D82A}">
                    <a16:rowId xmlns:a16="http://schemas.microsoft.com/office/drawing/2014/main" val="2239563645"/>
                  </a:ext>
                </a:extLst>
              </a:tr>
              <a:tr h="513330">
                <a:tc>
                  <a:txBody>
                    <a:bodyPr/>
                    <a:lstStyle/>
                    <a:p>
                      <a:pPr algn="ctr">
                        <a:lnSpc>
                          <a:spcPct val="100000"/>
                        </a:lnSpc>
                        <a:spcAft>
                          <a:spcPts val="0"/>
                        </a:spcAft>
                      </a:pPr>
                      <a:r>
                        <a:rPr lang="es-EC" sz="1500">
                          <a:effectLst/>
                        </a:rPr>
                        <a:t>Autosuficiencia</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tc>
                  <a:txBody>
                    <a:bodyPr/>
                    <a:lstStyle/>
                    <a:p>
                      <a:pPr algn="l">
                        <a:lnSpc>
                          <a:spcPct val="100000"/>
                        </a:lnSpc>
                        <a:spcAft>
                          <a:spcPts val="0"/>
                        </a:spcAft>
                      </a:pPr>
                      <a:r>
                        <a:rPr lang="es-EC" sz="1500">
                          <a:effectLst/>
                        </a:rPr>
                        <a:t>Insumos externos (agroquímicos y materiales)</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tc>
                  <a:txBody>
                    <a:bodyPr/>
                    <a:lstStyle/>
                    <a:p>
                      <a:pPr algn="l">
                        <a:lnSpc>
                          <a:spcPct val="100000"/>
                        </a:lnSpc>
                        <a:spcAft>
                          <a:spcPts val="0"/>
                        </a:spcAft>
                      </a:pPr>
                      <a:r>
                        <a:rPr lang="es-EC" sz="1500">
                          <a:effectLst/>
                        </a:rPr>
                        <a:t>Económico</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tc>
                  <a:txBody>
                    <a:bodyPr/>
                    <a:lstStyle/>
                    <a:p>
                      <a:pPr algn="l">
                        <a:lnSpc>
                          <a:spcPct val="100000"/>
                        </a:lnSpc>
                        <a:spcAft>
                          <a:spcPts val="0"/>
                        </a:spcAft>
                      </a:pPr>
                      <a:r>
                        <a:rPr lang="es-EC" sz="1500">
                          <a:effectLst/>
                        </a:rPr>
                        <a:t>Valor económico total extraído del instrumento de información (costo de mantenimiento de las chacras animal y vegetal)</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extLst>
                  <a:ext uri="{0D108BD9-81ED-4DB2-BD59-A6C34878D82A}">
                    <a16:rowId xmlns:a16="http://schemas.microsoft.com/office/drawing/2014/main" val="397930109"/>
                  </a:ext>
                </a:extLst>
              </a:tr>
              <a:tr h="488567">
                <a:tc>
                  <a:txBody>
                    <a:bodyPr/>
                    <a:lstStyle/>
                    <a:p>
                      <a:pPr algn="ctr">
                        <a:lnSpc>
                          <a:spcPct val="100000"/>
                        </a:lnSpc>
                        <a:spcAft>
                          <a:spcPts val="0"/>
                        </a:spcAft>
                      </a:pPr>
                      <a:r>
                        <a:rPr lang="es-EC" sz="1500">
                          <a:effectLst/>
                        </a:rPr>
                        <a:t>Organización </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tc>
                  <a:txBody>
                    <a:bodyPr/>
                    <a:lstStyle/>
                    <a:p>
                      <a:pPr algn="l">
                        <a:lnSpc>
                          <a:spcPct val="100000"/>
                        </a:lnSpc>
                        <a:spcAft>
                          <a:spcPts val="0"/>
                        </a:spcAft>
                      </a:pPr>
                      <a:r>
                        <a:rPr lang="es-EC" sz="1500">
                          <a:effectLst/>
                        </a:rPr>
                        <a:t>Asistencia a reuniones en la comunidad</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tc>
                  <a:txBody>
                    <a:bodyPr/>
                    <a:lstStyle/>
                    <a:p>
                      <a:pPr algn="l">
                        <a:lnSpc>
                          <a:spcPct val="100000"/>
                        </a:lnSpc>
                        <a:spcAft>
                          <a:spcPts val="0"/>
                        </a:spcAft>
                      </a:pPr>
                      <a:r>
                        <a:rPr lang="es-EC" sz="1500">
                          <a:effectLst/>
                        </a:rPr>
                        <a:t>Social</a:t>
                      </a:r>
                      <a:endParaRPr lang="es-E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tc>
                  <a:txBody>
                    <a:bodyPr/>
                    <a:lstStyle/>
                    <a:p>
                      <a:pPr algn="l">
                        <a:lnSpc>
                          <a:spcPct val="100000"/>
                        </a:lnSpc>
                        <a:spcAft>
                          <a:spcPts val="0"/>
                        </a:spcAft>
                      </a:pPr>
                      <a:r>
                        <a:rPr lang="es-EC" sz="1500" dirty="0">
                          <a:effectLst/>
                        </a:rPr>
                        <a:t>Medición cualitativa: alta 5-4, media 3 y baja 2-1. Entrevistas, encuestas criterio personal.</a:t>
                      </a:r>
                      <a:endParaRPr lang="es-E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318" marR="3318" marT="0" marB="0" anchor="ctr"/>
                </a:tc>
                <a:extLst>
                  <a:ext uri="{0D108BD9-81ED-4DB2-BD59-A6C34878D82A}">
                    <a16:rowId xmlns:a16="http://schemas.microsoft.com/office/drawing/2014/main" val="51797547"/>
                  </a:ext>
                </a:extLst>
              </a:tr>
            </a:tbl>
          </a:graphicData>
        </a:graphic>
      </p:graphicFrame>
    </p:spTree>
    <p:extLst>
      <p:ext uri="{BB962C8B-B14F-4D97-AF65-F5344CB8AC3E}">
        <p14:creationId xmlns:p14="http://schemas.microsoft.com/office/powerpoint/2010/main" val="1858349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360850" y="6536298"/>
            <a:ext cx="3881575" cy="369332"/>
          </a:xfrm>
          <a:prstGeom prst="rect">
            <a:avLst/>
          </a:prstGeom>
        </p:spPr>
        <p:txBody>
          <a:bodyPr wrap="none">
            <a:spAutoFit/>
          </a:bodyPr>
          <a:lstStyle/>
          <a:p>
            <a:r>
              <a:rPr lang="es-EC" dirty="0" err="1">
                <a:latin typeface="Times New Roman" panose="02020603050405020304" pitchFamily="18" charset="0"/>
                <a:ea typeface="Times New Roman" panose="02020603050405020304" pitchFamily="18" charset="0"/>
              </a:rPr>
              <a:t>Astier</a:t>
            </a:r>
            <a:r>
              <a:rPr lang="es-EC" dirty="0">
                <a:latin typeface="Times New Roman" panose="02020603050405020304" pitchFamily="18" charset="0"/>
                <a:ea typeface="Times New Roman" panose="02020603050405020304" pitchFamily="18" charset="0"/>
              </a:rPr>
              <a:t>, López, Pérez, &amp; Masera (2000). </a:t>
            </a:r>
            <a:endParaRPr lang="es-ES" dirty="0"/>
          </a:p>
        </p:txBody>
      </p:sp>
      <p:sp>
        <p:nvSpPr>
          <p:cNvPr id="5" name="Rectangle 2"/>
          <p:cNvSpPr>
            <a:spLocks noChangeArrowheads="1"/>
          </p:cNvSpPr>
          <p:nvPr/>
        </p:nvSpPr>
        <p:spPr bwMode="auto">
          <a:xfrm>
            <a:off x="369414" y="13427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pic>
        <p:nvPicPr>
          <p:cNvPr id="30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5680" y="1056249"/>
            <a:ext cx="5616624" cy="1940703"/>
          </a:xfrm>
          <a:prstGeom prst="rect">
            <a:avLst/>
          </a:prstGeom>
          <a:noFill/>
          <a:extLst>
            <a:ext uri="{909E8E84-426E-40DD-AFC4-6F175D3DCCD1}">
              <a14:hiddenFill xmlns:a14="http://schemas.microsoft.com/office/drawing/2010/main">
                <a:solidFill>
                  <a:srgbClr val="5B9BD5"/>
                </a:solidFill>
              </a14:hiddenFill>
            </a:ext>
          </a:extLst>
        </p:spPr>
      </p:pic>
      <p:sp>
        <p:nvSpPr>
          <p:cNvPr id="7" name="Rectángulo 6"/>
          <p:cNvSpPr/>
          <p:nvPr/>
        </p:nvSpPr>
        <p:spPr>
          <a:xfrm>
            <a:off x="5408660" y="128826"/>
            <a:ext cx="6664004"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s-ES" sz="2000" b="1" dirty="0">
                <a:solidFill>
                  <a:schemeClr val="bg1"/>
                </a:solidFill>
              </a:rPr>
              <a:t>4. Nivel de desempeño de sustentabilidad de los indicadores </a:t>
            </a:r>
          </a:p>
          <a:p>
            <a:r>
              <a:rPr lang="es-ES" sz="2000" b="1" dirty="0">
                <a:solidFill>
                  <a:schemeClr val="bg1"/>
                </a:solidFill>
              </a:rPr>
              <a:t>de las chacras familiares.</a:t>
            </a:r>
            <a:r>
              <a:rPr lang="es-EC" sz="2000" b="1" dirty="0">
                <a:solidFill>
                  <a:schemeClr val="bg1"/>
                </a:solidFill>
              </a:rPr>
              <a:t> </a:t>
            </a:r>
            <a:endParaRPr lang="es-ES" sz="2000" b="1" dirty="0">
              <a:solidFill>
                <a:schemeClr val="bg1"/>
              </a:solidFill>
            </a:endParaRPr>
          </a:p>
        </p:txBody>
      </p:sp>
      <p:sp>
        <p:nvSpPr>
          <p:cNvPr id="3" name="Rectángulo 2"/>
          <p:cNvSpPr/>
          <p:nvPr/>
        </p:nvSpPr>
        <p:spPr>
          <a:xfrm>
            <a:off x="1424854" y="2636912"/>
            <a:ext cx="10081120" cy="3693319"/>
          </a:xfrm>
          <a:prstGeom prst="rect">
            <a:avLst/>
          </a:prstGeom>
        </p:spPr>
        <p:txBody>
          <a:bodyPr wrap="square">
            <a:spAutoFit/>
          </a:bodyPr>
          <a:lstStyle/>
          <a:p>
            <a:pPr algn="just">
              <a:spcAft>
                <a:spcPts val="0"/>
              </a:spcAft>
            </a:pPr>
            <a:r>
              <a:rPr lang="es-EC" dirty="0">
                <a:ea typeface="Times New Roman" panose="02020603050405020304" pitchFamily="18" charset="0"/>
                <a:cs typeface="Times New Roman" panose="02020603050405020304" pitchFamily="18" charset="0"/>
              </a:rPr>
              <a:t>Donde:</a:t>
            </a:r>
            <a:endParaRPr lang="es-ES" dirty="0">
              <a:ea typeface="Times New Roman" panose="02020603050405020304" pitchFamily="18" charset="0"/>
              <a:cs typeface="Times New Roman" panose="02020603050405020304" pitchFamily="18" charset="0"/>
            </a:endParaRPr>
          </a:p>
          <a:p>
            <a:pPr algn="just">
              <a:spcAft>
                <a:spcPts val="0"/>
              </a:spcAft>
            </a:pPr>
            <a:r>
              <a:rPr lang="es-EC" dirty="0">
                <a:ea typeface="Times New Roman" panose="02020603050405020304" pitchFamily="18" charset="0"/>
                <a:cs typeface="Times New Roman" panose="02020603050405020304" pitchFamily="18" charset="0"/>
              </a:rPr>
              <a:t>ND = Nivel de desempeño del indicador,</a:t>
            </a:r>
            <a:endParaRPr lang="es-ES" dirty="0">
              <a:ea typeface="Times New Roman" panose="02020603050405020304" pitchFamily="18" charset="0"/>
              <a:cs typeface="Times New Roman" panose="02020603050405020304" pitchFamily="18" charset="0"/>
            </a:endParaRPr>
          </a:p>
          <a:p>
            <a:pPr algn="just">
              <a:spcAft>
                <a:spcPts val="0"/>
              </a:spcAft>
            </a:pPr>
            <a:r>
              <a:rPr lang="es-EC" dirty="0">
                <a:ea typeface="Times New Roman" panose="02020603050405020304" pitchFamily="18" charset="0"/>
                <a:cs typeface="Times New Roman" panose="02020603050405020304" pitchFamily="18" charset="0"/>
              </a:rPr>
              <a:t>V = Valor medido del indicador,</a:t>
            </a:r>
            <a:endParaRPr lang="es-ES" dirty="0">
              <a:ea typeface="Times New Roman" panose="02020603050405020304" pitchFamily="18" charset="0"/>
              <a:cs typeface="Times New Roman" panose="02020603050405020304" pitchFamily="18" charset="0"/>
            </a:endParaRPr>
          </a:p>
          <a:p>
            <a:pPr algn="just">
              <a:spcAft>
                <a:spcPts val="0"/>
              </a:spcAft>
            </a:pPr>
            <a:r>
              <a:rPr lang="es-EC" dirty="0" err="1">
                <a:ea typeface="Times New Roman" panose="02020603050405020304" pitchFamily="18" charset="0"/>
                <a:cs typeface="Times New Roman" panose="02020603050405020304" pitchFamily="18" charset="0"/>
              </a:rPr>
              <a:t>Vmax</a:t>
            </a:r>
            <a:r>
              <a:rPr lang="es-EC" dirty="0">
                <a:ea typeface="Times New Roman" panose="02020603050405020304" pitchFamily="18" charset="0"/>
                <a:cs typeface="Times New Roman" panose="02020603050405020304" pitchFamily="18" charset="0"/>
              </a:rPr>
              <a:t> = Valor máximo del indicador y</a:t>
            </a:r>
            <a:endParaRPr lang="es-ES" dirty="0">
              <a:ea typeface="Times New Roman" panose="02020603050405020304" pitchFamily="18" charset="0"/>
              <a:cs typeface="Times New Roman" panose="02020603050405020304" pitchFamily="18" charset="0"/>
            </a:endParaRPr>
          </a:p>
          <a:p>
            <a:pPr algn="just">
              <a:spcAft>
                <a:spcPts val="0"/>
              </a:spcAft>
            </a:pPr>
            <a:r>
              <a:rPr lang="es-EC" dirty="0" err="1">
                <a:ea typeface="Times New Roman" panose="02020603050405020304" pitchFamily="18" charset="0"/>
                <a:cs typeface="Times New Roman" panose="02020603050405020304" pitchFamily="18" charset="0"/>
              </a:rPr>
              <a:t>Vmin</a:t>
            </a:r>
            <a:r>
              <a:rPr lang="es-EC" dirty="0">
                <a:ea typeface="Times New Roman" panose="02020603050405020304" pitchFamily="18" charset="0"/>
                <a:cs typeface="Times New Roman" panose="02020603050405020304" pitchFamily="18" charset="0"/>
              </a:rPr>
              <a:t> = Valor mínimo del indicador.</a:t>
            </a:r>
            <a:endParaRPr lang="es-ES" dirty="0">
              <a:ea typeface="Times New Roman" panose="02020603050405020304" pitchFamily="18" charset="0"/>
              <a:cs typeface="Times New Roman" panose="02020603050405020304" pitchFamily="18" charset="0"/>
            </a:endParaRPr>
          </a:p>
          <a:p>
            <a:pPr algn="just">
              <a:spcAft>
                <a:spcPts val="0"/>
              </a:spcAft>
            </a:pPr>
            <a:r>
              <a:rPr lang="es-EC" dirty="0">
                <a:ea typeface="Times New Roman" panose="02020603050405020304" pitchFamily="18" charset="0"/>
                <a:cs typeface="Times New Roman" panose="02020603050405020304" pitchFamily="18" charset="0"/>
              </a:rPr>
              <a:t> </a:t>
            </a:r>
            <a:endParaRPr lang="es-ES" dirty="0">
              <a:ea typeface="Times New Roman" panose="02020603050405020304" pitchFamily="18" charset="0"/>
              <a:cs typeface="Times New Roman" panose="02020603050405020304" pitchFamily="18" charset="0"/>
            </a:endParaRPr>
          </a:p>
          <a:p>
            <a:pPr algn="just">
              <a:spcAft>
                <a:spcPts val="0"/>
              </a:spcAft>
            </a:pPr>
            <a:r>
              <a:rPr lang="es-EC" dirty="0">
                <a:ea typeface="Times New Roman" panose="02020603050405020304" pitchFamily="18" charset="0"/>
                <a:cs typeface="Times New Roman" panose="02020603050405020304" pitchFamily="18" charset="0"/>
              </a:rPr>
              <a:t>Estos valores luego son transformados a una escala de 5 puntos de la siguiente manera:</a:t>
            </a:r>
            <a:endParaRPr lang="es-ES" dirty="0">
              <a:ea typeface="Times New Roman" panose="02020603050405020304" pitchFamily="18" charset="0"/>
              <a:cs typeface="Times New Roman" panose="02020603050405020304" pitchFamily="18" charset="0"/>
            </a:endParaRPr>
          </a:p>
          <a:p>
            <a:pPr algn="just">
              <a:spcAft>
                <a:spcPts val="0"/>
              </a:spcAft>
            </a:pPr>
            <a:r>
              <a:rPr lang="es-EC" dirty="0">
                <a:ea typeface="Times New Roman" panose="02020603050405020304" pitchFamily="18" charset="0"/>
                <a:cs typeface="Times New Roman" panose="02020603050405020304" pitchFamily="18" charset="0"/>
              </a:rPr>
              <a:t>Valores de 81 a 100% equivalen a 5, alta sustentabilidad.</a:t>
            </a:r>
            <a:endParaRPr lang="es-ES" dirty="0">
              <a:ea typeface="Times New Roman" panose="02020603050405020304" pitchFamily="18" charset="0"/>
              <a:cs typeface="Times New Roman" panose="02020603050405020304" pitchFamily="18" charset="0"/>
            </a:endParaRPr>
          </a:p>
          <a:p>
            <a:pPr algn="just">
              <a:spcAft>
                <a:spcPts val="0"/>
              </a:spcAft>
            </a:pPr>
            <a:r>
              <a:rPr lang="es-EC" dirty="0">
                <a:ea typeface="Times New Roman" panose="02020603050405020304" pitchFamily="18" charset="0"/>
                <a:cs typeface="Times New Roman" panose="02020603050405020304" pitchFamily="18" charset="0"/>
              </a:rPr>
              <a:t>Valores de 61 a 80% equivalen a 4, alta sustentabilidad.</a:t>
            </a:r>
            <a:endParaRPr lang="es-ES" dirty="0">
              <a:ea typeface="Times New Roman" panose="02020603050405020304" pitchFamily="18" charset="0"/>
              <a:cs typeface="Times New Roman" panose="02020603050405020304" pitchFamily="18" charset="0"/>
            </a:endParaRPr>
          </a:p>
          <a:p>
            <a:pPr algn="just">
              <a:spcAft>
                <a:spcPts val="0"/>
              </a:spcAft>
            </a:pPr>
            <a:r>
              <a:rPr lang="es-EC" dirty="0">
                <a:ea typeface="Times New Roman" panose="02020603050405020304" pitchFamily="18" charset="0"/>
                <a:cs typeface="Times New Roman" panose="02020603050405020304" pitchFamily="18" charset="0"/>
              </a:rPr>
              <a:t>Valores de 41 a 60% equivalen a 3, mediana o aceptable sustentabilidad.</a:t>
            </a:r>
            <a:endParaRPr lang="es-ES" dirty="0">
              <a:ea typeface="Times New Roman" panose="02020603050405020304" pitchFamily="18" charset="0"/>
              <a:cs typeface="Times New Roman" panose="02020603050405020304" pitchFamily="18" charset="0"/>
            </a:endParaRPr>
          </a:p>
          <a:p>
            <a:pPr algn="just">
              <a:spcAft>
                <a:spcPts val="0"/>
              </a:spcAft>
            </a:pPr>
            <a:r>
              <a:rPr lang="es-EC" dirty="0">
                <a:ea typeface="Times New Roman" panose="02020603050405020304" pitchFamily="18" charset="0"/>
                <a:cs typeface="Times New Roman" panose="02020603050405020304" pitchFamily="18" charset="0"/>
              </a:rPr>
              <a:t>Valores de 21 a 40% equivalen a 2, baja sustentabilidad.</a:t>
            </a:r>
            <a:endParaRPr lang="es-ES" dirty="0">
              <a:ea typeface="Times New Roman" panose="02020603050405020304" pitchFamily="18" charset="0"/>
              <a:cs typeface="Times New Roman" panose="02020603050405020304" pitchFamily="18" charset="0"/>
            </a:endParaRPr>
          </a:p>
          <a:p>
            <a:pPr algn="just">
              <a:spcAft>
                <a:spcPts val="0"/>
              </a:spcAft>
            </a:pPr>
            <a:r>
              <a:rPr lang="es-EC" dirty="0">
                <a:ea typeface="Times New Roman" panose="02020603050405020304" pitchFamily="18" charset="0"/>
                <a:cs typeface="Times New Roman" panose="02020603050405020304" pitchFamily="18" charset="0"/>
              </a:rPr>
              <a:t>Valores de 0 a 20% equivalen a 1, baja sustentabilidad.</a:t>
            </a:r>
            <a:endParaRPr lang="es-ES" dirty="0">
              <a:ea typeface="Times New Roman" panose="02020603050405020304" pitchFamily="18" charset="0"/>
              <a:cs typeface="Times New Roman" panose="02020603050405020304" pitchFamily="18" charset="0"/>
            </a:endParaRPr>
          </a:p>
          <a:p>
            <a:r>
              <a:rPr lang="es-EC" dirty="0">
                <a:ea typeface="Times New Roman" panose="02020603050405020304" pitchFamily="18" charset="0"/>
                <a:cs typeface="Times New Roman" panose="02020603050405020304" pitchFamily="18" charset="0"/>
              </a:rPr>
              <a:t>(</a:t>
            </a:r>
            <a:r>
              <a:rPr lang="es-EC" dirty="0" err="1">
                <a:ea typeface="Times New Roman" panose="02020603050405020304" pitchFamily="18" charset="0"/>
                <a:cs typeface="Times New Roman" panose="02020603050405020304" pitchFamily="18" charset="0"/>
              </a:rPr>
              <a:t>Astier</a:t>
            </a:r>
            <a:r>
              <a:rPr lang="es-EC" dirty="0">
                <a:ea typeface="Times New Roman" panose="02020603050405020304" pitchFamily="18" charset="0"/>
                <a:cs typeface="Times New Roman" panose="02020603050405020304" pitchFamily="18" charset="0"/>
              </a:rPr>
              <a:t>, Masera, &amp; López, 1999).</a:t>
            </a:r>
            <a:endParaRPr lang="es-ES" dirty="0">
              <a:cs typeface="Times New Roman" panose="02020603050405020304" pitchFamily="18" charset="0"/>
            </a:endParaRPr>
          </a:p>
        </p:txBody>
      </p:sp>
    </p:spTree>
    <p:extLst>
      <p:ext uri="{BB962C8B-B14F-4D97-AF65-F5344CB8AC3E}">
        <p14:creationId xmlns:p14="http://schemas.microsoft.com/office/powerpoint/2010/main" val="42687053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889733061"/>
              </p:ext>
            </p:extLst>
          </p:nvPr>
        </p:nvGraphicFramePr>
        <p:xfrm>
          <a:off x="72008" y="44624"/>
          <a:ext cx="12072664" cy="6696755"/>
        </p:xfrm>
        <a:graphic>
          <a:graphicData uri="http://schemas.openxmlformats.org/drawingml/2006/table">
            <a:tbl>
              <a:tblPr firstRow="1" firstCol="1" bandRow="1">
                <a:tableStyleId>{5940675A-B579-460E-94D1-54222C63F5DA}</a:tableStyleId>
              </a:tblPr>
              <a:tblGrid>
                <a:gridCol w="5663952">
                  <a:extLst>
                    <a:ext uri="{9D8B030D-6E8A-4147-A177-3AD203B41FA5}">
                      <a16:colId xmlns:a16="http://schemas.microsoft.com/office/drawing/2014/main" val="4253633995"/>
                    </a:ext>
                  </a:extLst>
                </a:gridCol>
                <a:gridCol w="1584176">
                  <a:extLst>
                    <a:ext uri="{9D8B030D-6E8A-4147-A177-3AD203B41FA5}">
                      <a16:colId xmlns:a16="http://schemas.microsoft.com/office/drawing/2014/main" val="2091031375"/>
                    </a:ext>
                  </a:extLst>
                </a:gridCol>
                <a:gridCol w="1368152">
                  <a:extLst>
                    <a:ext uri="{9D8B030D-6E8A-4147-A177-3AD203B41FA5}">
                      <a16:colId xmlns:a16="http://schemas.microsoft.com/office/drawing/2014/main" val="616378477"/>
                    </a:ext>
                  </a:extLst>
                </a:gridCol>
                <a:gridCol w="1628581">
                  <a:extLst>
                    <a:ext uri="{9D8B030D-6E8A-4147-A177-3AD203B41FA5}">
                      <a16:colId xmlns:a16="http://schemas.microsoft.com/office/drawing/2014/main" val="1071976356"/>
                    </a:ext>
                  </a:extLst>
                </a:gridCol>
                <a:gridCol w="1827803">
                  <a:extLst>
                    <a:ext uri="{9D8B030D-6E8A-4147-A177-3AD203B41FA5}">
                      <a16:colId xmlns:a16="http://schemas.microsoft.com/office/drawing/2014/main" val="1049927118"/>
                    </a:ext>
                  </a:extLst>
                </a:gridCol>
              </a:tblGrid>
              <a:tr h="216077">
                <a:tc rowSpan="2">
                  <a:txBody>
                    <a:bodyPr/>
                    <a:lstStyle/>
                    <a:p>
                      <a:pPr algn="ctr">
                        <a:lnSpc>
                          <a:spcPct val="100000"/>
                        </a:lnSpc>
                        <a:spcAft>
                          <a:spcPts val="0"/>
                        </a:spcAft>
                      </a:pPr>
                      <a:r>
                        <a:rPr lang="es-EC" sz="1400">
                          <a:effectLst/>
                          <a:latin typeface="+mn-lt"/>
                          <a:cs typeface="Times New Roman" panose="02020603050405020304" pitchFamily="18" charset="0"/>
                        </a:rPr>
                        <a:t>INDICADORES</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gridSpan="3">
                  <a:txBody>
                    <a:bodyPr/>
                    <a:lstStyle/>
                    <a:p>
                      <a:pPr algn="ctr">
                        <a:lnSpc>
                          <a:spcPct val="100000"/>
                        </a:lnSpc>
                        <a:spcAft>
                          <a:spcPts val="0"/>
                        </a:spcAft>
                      </a:pPr>
                      <a:r>
                        <a:rPr lang="es-EC" sz="1400">
                          <a:effectLst/>
                          <a:latin typeface="+mn-lt"/>
                          <a:cs typeface="Times New Roman" panose="02020603050405020304" pitchFamily="18" charset="0"/>
                        </a:rPr>
                        <a:t>NIVEL DE DESEMPEÑO</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hMerge="1">
                  <a:txBody>
                    <a:bodyPr/>
                    <a:lstStyle/>
                    <a:p>
                      <a:endParaRPr lang="es-ES"/>
                    </a:p>
                  </a:txBody>
                  <a:tcPr/>
                </a:tc>
                <a:tc hMerge="1">
                  <a:txBody>
                    <a:bodyPr/>
                    <a:lstStyle/>
                    <a:p>
                      <a:endParaRPr lang="es-ES"/>
                    </a:p>
                  </a:txBody>
                  <a:tcPr/>
                </a:tc>
                <a:tc rowSpan="2">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SUSTENTABILIDAD </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tc>
                <a:extLst>
                  <a:ext uri="{0D108BD9-81ED-4DB2-BD59-A6C34878D82A}">
                    <a16:rowId xmlns:a16="http://schemas.microsoft.com/office/drawing/2014/main" val="2823231573"/>
                  </a:ext>
                </a:extLst>
              </a:tr>
              <a:tr h="430522">
                <a:tc vMerge="1">
                  <a:txBody>
                    <a:bodyPr/>
                    <a:lstStyle/>
                    <a:p>
                      <a:endParaRPr lang="es-ES"/>
                    </a:p>
                  </a:txBody>
                  <a:tcPr/>
                </a:tc>
                <a:tc>
                  <a:txBody>
                    <a:bodyPr/>
                    <a:lstStyle/>
                    <a:p>
                      <a:pPr algn="ctr">
                        <a:lnSpc>
                          <a:spcPct val="100000"/>
                        </a:lnSpc>
                        <a:spcAft>
                          <a:spcPts val="0"/>
                        </a:spcAft>
                      </a:pPr>
                      <a:r>
                        <a:rPr lang="es-EC" sz="1400" dirty="0">
                          <a:effectLst/>
                          <a:latin typeface="+mn-lt"/>
                          <a:cs typeface="Times New Roman" panose="02020603050405020304" pitchFamily="18" charset="0"/>
                        </a:rPr>
                        <a:t>MALES TACAN </a:t>
                      </a:r>
                      <a:endParaRPr lang="es-ES" sz="1800" dirty="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POZO RUANO</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RUANO CASTRO</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vMerge="1">
                  <a:txBody>
                    <a:bodyPr/>
                    <a:lstStyle/>
                    <a:p>
                      <a:endParaRPr lang="es-ES"/>
                    </a:p>
                  </a:txBody>
                  <a:tcPr/>
                </a:tc>
                <a:extLst>
                  <a:ext uri="{0D108BD9-81ED-4DB2-BD59-A6C34878D82A}">
                    <a16:rowId xmlns:a16="http://schemas.microsoft.com/office/drawing/2014/main" val="1470660400"/>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Diversidad de especies pecuarias.</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dirty="0">
                          <a:effectLst/>
                          <a:latin typeface="+mn-lt"/>
                          <a:cs typeface="Times New Roman" panose="02020603050405020304" pitchFamily="18" charset="0"/>
                        </a:rPr>
                        <a:t>1</a:t>
                      </a:r>
                      <a:endParaRPr lang="es-ES" sz="1800" dirty="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1</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1</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1</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rgbClr val="FF3B3B"/>
                    </a:solidFill>
                  </a:tcPr>
                </a:tc>
                <a:extLst>
                  <a:ext uri="{0D108BD9-81ED-4DB2-BD59-A6C34878D82A}">
                    <a16:rowId xmlns:a16="http://schemas.microsoft.com/office/drawing/2014/main" val="539500427"/>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Producción pecuaria.</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2</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1</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2</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rgbClr val="FF7A5B"/>
                    </a:solidFill>
                  </a:tcPr>
                </a:tc>
                <a:extLst>
                  <a:ext uri="{0D108BD9-81ED-4DB2-BD59-A6C34878D82A}">
                    <a16:rowId xmlns:a16="http://schemas.microsoft.com/office/drawing/2014/main" val="3185507631"/>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Acceso a innovaciones tecnológicas.</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2</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2</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2</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2</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rgbClr val="FF7A5B"/>
                    </a:solidFill>
                  </a:tcPr>
                </a:tc>
                <a:extLst>
                  <a:ext uri="{0D108BD9-81ED-4DB2-BD59-A6C34878D82A}">
                    <a16:rowId xmlns:a16="http://schemas.microsoft.com/office/drawing/2014/main" val="3738309874"/>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Capacidad de adaptación a cambios ambientales.</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2</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2</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2</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2</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rgbClr val="FF7A5B"/>
                    </a:solidFill>
                  </a:tcPr>
                </a:tc>
                <a:extLst>
                  <a:ext uri="{0D108BD9-81ED-4DB2-BD59-A6C34878D82A}">
                    <a16:rowId xmlns:a16="http://schemas.microsoft.com/office/drawing/2014/main" val="3396383815"/>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Ingreso económico vegetal (semanal).</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2</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3</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chemeClr val="accent4">
                        <a:lumMod val="60000"/>
                        <a:lumOff val="40000"/>
                      </a:schemeClr>
                    </a:solidFill>
                  </a:tcPr>
                </a:tc>
                <a:extLst>
                  <a:ext uri="{0D108BD9-81ED-4DB2-BD59-A6C34878D82A}">
                    <a16:rowId xmlns:a16="http://schemas.microsoft.com/office/drawing/2014/main" val="3368250186"/>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Incidencia de organismos no deseados.</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2</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3</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chemeClr val="accent4">
                        <a:lumMod val="60000"/>
                        <a:lumOff val="40000"/>
                      </a:schemeClr>
                    </a:solidFill>
                  </a:tcPr>
                </a:tc>
                <a:extLst>
                  <a:ext uri="{0D108BD9-81ED-4DB2-BD59-A6C34878D82A}">
                    <a16:rowId xmlns:a16="http://schemas.microsoft.com/office/drawing/2014/main" val="1492526307"/>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Diversidad de especies agrícolas.</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2</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3</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chemeClr val="accent4">
                        <a:lumMod val="60000"/>
                        <a:lumOff val="40000"/>
                      </a:schemeClr>
                    </a:solidFill>
                  </a:tcPr>
                </a:tc>
                <a:extLst>
                  <a:ext uri="{0D108BD9-81ED-4DB2-BD59-A6C34878D82A}">
                    <a16:rowId xmlns:a16="http://schemas.microsoft.com/office/drawing/2014/main" val="3151380647"/>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Asistencia reuniones en la comunidad.</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2</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2</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3</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chemeClr val="accent4">
                        <a:lumMod val="60000"/>
                        <a:lumOff val="40000"/>
                      </a:schemeClr>
                    </a:solidFill>
                  </a:tcPr>
                </a:tc>
                <a:extLst>
                  <a:ext uri="{0D108BD9-81ED-4DB2-BD59-A6C34878D82A}">
                    <a16:rowId xmlns:a16="http://schemas.microsoft.com/office/drawing/2014/main" val="1059672712"/>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Calidad del entorno.</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3</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chemeClr val="accent4">
                        <a:lumMod val="60000"/>
                        <a:lumOff val="40000"/>
                      </a:schemeClr>
                    </a:solidFill>
                  </a:tcPr>
                </a:tc>
                <a:extLst>
                  <a:ext uri="{0D108BD9-81ED-4DB2-BD59-A6C34878D82A}">
                    <a16:rowId xmlns:a16="http://schemas.microsoft.com/office/drawing/2014/main" val="129176702"/>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Cantidad de humedad en el suelo (Qm).</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3</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chemeClr val="accent4">
                        <a:lumMod val="60000"/>
                        <a:lumOff val="40000"/>
                      </a:schemeClr>
                    </a:solidFill>
                  </a:tcPr>
                </a:tc>
                <a:extLst>
                  <a:ext uri="{0D108BD9-81ED-4DB2-BD59-A6C34878D82A}">
                    <a16:rowId xmlns:a16="http://schemas.microsoft.com/office/drawing/2014/main" val="3139103126"/>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pH del suelo.</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3</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chemeClr val="accent4">
                        <a:lumMod val="60000"/>
                        <a:lumOff val="40000"/>
                      </a:schemeClr>
                    </a:solidFill>
                  </a:tcPr>
                </a:tc>
                <a:extLst>
                  <a:ext uri="{0D108BD9-81ED-4DB2-BD59-A6C34878D82A}">
                    <a16:rowId xmlns:a16="http://schemas.microsoft.com/office/drawing/2014/main" val="2603537559"/>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Relación </a:t>
                      </a:r>
                      <a:r>
                        <a:rPr lang="es-EC" sz="1400" baseline="30000">
                          <a:effectLst/>
                          <a:latin typeface="+mn-lt"/>
                          <a:cs typeface="Times New Roman" panose="02020603050405020304" pitchFamily="18" charset="0"/>
                        </a:rPr>
                        <a:t>C</a:t>
                      </a:r>
                      <a:r>
                        <a:rPr lang="es-EC" sz="1400">
                          <a:effectLst/>
                          <a:latin typeface="+mn-lt"/>
                          <a:cs typeface="Times New Roman" panose="02020603050405020304" pitchFamily="18" charset="0"/>
                        </a:rPr>
                        <a:t>/</a:t>
                      </a:r>
                      <a:r>
                        <a:rPr lang="es-EC" sz="1400" baseline="-25000">
                          <a:effectLst/>
                          <a:latin typeface="+mn-lt"/>
                          <a:cs typeface="Times New Roman" panose="02020603050405020304" pitchFamily="18" charset="0"/>
                        </a:rPr>
                        <a:t>N</a:t>
                      </a:r>
                      <a:r>
                        <a:rPr lang="es-EC" sz="1400">
                          <a:effectLst/>
                          <a:latin typeface="+mn-lt"/>
                          <a:cs typeface="Times New Roman" panose="02020603050405020304" pitchFamily="18" charset="0"/>
                        </a:rPr>
                        <a:t>.</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3</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chemeClr val="accent4">
                        <a:lumMod val="60000"/>
                        <a:lumOff val="40000"/>
                      </a:schemeClr>
                    </a:solidFill>
                  </a:tcPr>
                </a:tc>
                <a:extLst>
                  <a:ext uri="{0D108BD9-81ED-4DB2-BD59-A6C34878D82A}">
                    <a16:rowId xmlns:a16="http://schemas.microsoft.com/office/drawing/2014/main" val="1267060554"/>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Capacidad de intercambio catiónico (CIC).</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3</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chemeClr val="accent4">
                        <a:lumMod val="60000"/>
                        <a:lumOff val="40000"/>
                      </a:schemeClr>
                    </a:solidFill>
                  </a:tcPr>
                </a:tc>
                <a:extLst>
                  <a:ext uri="{0D108BD9-81ED-4DB2-BD59-A6C34878D82A}">
                    <a16:rowId xmlns:a16="http://schemas.microsoft.com/office/drawing/2014/main" val="1126989573"/>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Costos de mantenimiento de la chacra.</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3</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chemeClr val="accent4">
                        <a:lumMod val="60000"/>
                        <a:lumOff val="40000"/>
                      </a:schemeClr>
                    </a:solidFill>
                  </a:tcPr>
                </a:tc>
                <a:extLst>
                  <a:ext uri="{0D108BD9-81ED-4DB2-BD59-A6C34878D82A}">
                    <a16:rowId xmlns:a16="http://schemas.microsoft.com/office/drawing/2014/main" val="2506127214"/>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Ingreso económico neto.</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2</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3</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chemeClr val="accent4">
                        <a:lumMod val="60000"/>
                        <a:lumOff val="40000"/>
                      </a:schemeClr>
                    </a:solidFill>
                  </a:tcPr>
                </a:tc>
                <a:extLst>
                  <a:ext uri="{0D108BD9-81ED-4DB2-BD59-A6C34878D82A}">
                    <a16:rowId xmlns:a16="http://schemas.microsoft.com/office/drawing/2014/main" val="4290282644"/>
                  </a:ext>
                </a:extLst>
              </a:tr>
              <a:tr h="216077">
                <a:tc>
                  <a:txBody>
                    <a:bodyPr/>
                    <a:lstStyle/>
                    <a:p>
                      <a:pPr algn="l">
                        <a:lnSpc>
                          <a:spcPct val="100000"/>
                        </a:lnSpc>
                        <a:spcAft>
                          <a:spcPts val="0"/>
                        </a:spcAft>
                      </a:pPr>
                      <a:r>
                        <a:rPr lang="es-ES" sz="1400">
                          <a:effectLst/>
                          <a:latin typeface="+mn-lt"/>
                          <a:cs typeface="Times New Roman" panose="02020603050405020304" pitchFamily="18" charset="0"/>
                        </a:rPr>
                        <a:t>R</a:t>
                      </a:r>
                      <a:r>
                        <a:rPr lang="es-EC" sz="1400">
                          <a:effectLst/>
                          <a:latin typeface="+mn-lt"/>
                          <a:cs typeface="Times New Roman" panose="02020603050405020304" pitchFamily="18" charset="0"/>
                        </a:rPr>
                        <a:t>endimiento comercial por m</a:t>
                      </a:r>
                      <a:r>
                        <a:rPr lang="es-EC" sz="1400" baseline="30000">
                          <a:effectLst/>
                          <a:latin typeface="+mn-lt"/>
                          <a:cs typeface="Times New Roman" panose="02020603050405020304" pitchFamily="18" charset="0"/>
                        </a:rPr>
                        <a:t>2</a:t>
                      </a:r>
                      <a:r>
                        <a:rPr lang="es-EC" sz="1400">
                          <a:effectLst/>
                          <a:latin typeface="+mn-lt"/>
                          <a:cs typeface="Times New Roman" panose="02020603050405020304" pitchFamily="18" charset="0"/>
                        </a:rPr>
                        <a:t> de los cultivos asociados a la chacra familiar.</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3</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chemeClr val="accent4">
                        <a:lumMod val="60000"/>
                        <a:lumOff val="40000"/>
                      </a:schemeClr>
                    </a:solidFill>
                  </a:tcPr>
                </a:tc>
                <a:extLst>
                  <a:ext uri="{0D108BD9-81ED-4DB2-BD59-A6C34878D82A}">
                    <a16:rowId xmlns:a16="http://schemas.microsoft.com/office/drawing/2014/main" val="1768967687"/>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Servicios básicos.</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3</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chemeClr val="accent4">
                        <a:lumMod val="60000"/>
                        <a:lumOff val="40000"/>
                      </a:schemeClr>
                    </a:solidFill>
                  </a:tcPr>
                </a:tc>
                <a:extLst>
                  <a:ext uri="{0D108BD9-81ED-4DB2-BD59-A6C34878D82A}">
                    <a16:rowId xmlns:a16="http://schemas.microsoft.com/office/drawing/2014/main" val="1600356479"/>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Equidad en actividades del manejo de la chacra.</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b"/>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3</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chemeClr val="accent4">
                        <a:lumMod val="60000"/>
                        <a:lumOff val="40000"/>
                      </a:schemeClr>
                    </a:solidFill>
                  </a:tcPr>
                </a:tc>
                <a:extLst>
                  <a:ext uri="{0D108BD9-81ED-4DB2-BD59-A6C34878D82A}">
                    <a16:rowId xmlns:a16="http://schemas.microsoft.com/office/drawing/2014/main" val="2063062303"/>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Distribución de ingresos económicos entre miembros familiares.</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3</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chemeClr val="accent4">
                        <a:lumMod val="60000"/>
                        <a:lumOff val="40000"/>
                      </a:schemeClr>
                    </a:solidFill>
                  </a:tcPr>
                </a:tc>
                <a:extLst>
                  <a:ext uri="{0D108BD9-81ED-4DB2-BD59-A6C34878D82A}">
                    <a16:rowId xmlns:a16="http://schemas.microsoft.com/office/drawing/2014/main" val="2002184525"/>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Insumos externos (agroquímicos y materiales).</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3</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chemeClr val="accent4">
                        <a:lumMod val="60000"/>
                        <a:lumOff val="40000"/>
                      </a:schemeClr>
                    </a:solidFill>
                  </a:tcPr>
                </a:tc>
                <a:extLst>
                  <a:ext uri="{0D108BD9-81ED-4DB2-BD59-A6C34878D82A}">
                    <a16:rowId xmlns:a16="http://schemas.microsoft.com/office/drawing/2014/main" val="629126555"/>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Calidad de la vivienda.</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3</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4</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chemeClr val="accent5">
                        <a:lumMod val="60000"/>
                        <a:lumOff val="40000"/>
                      </a:schemeClr>
                    </a:solidFill>
                  </a:tcPr>
                </a:tc>
                <a:extLst>
                  <a:ext uri="{0D108BD9-81ED-4DB2-BD59-A6C34878D82A}">
                    <a16:rowId xmlns:a16="http://schemas.microsoft.com/office/drawing/2014/main" val="605384104"/>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Vulnerabilidad alimentaria.</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4</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chemeClr val="accent5">
                        <a:lumMod val="60000"/>
                        <a:lumOff val="40000"/>
                      </a:schemeClr>
                    </a:solidFill>
                  </a:tcPr>
                </a:tc>
                <a:extLst>
                  <a:ext uri="{0D108BD9-81ED-4DB2-BD59-A6C34878D82A}">
                    <a16:rowId xmlns:a16="http://schemas.microsoft.com/office/drawing/2014/main" val="4058589843"/>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Producción agrícola.</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5</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4</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chemeClr val="accent5">
                        <a:lumMod val="60000"/>
                        <a:lumOff val="40000"/>
                      </a:schemeClr>
                    </a:solidFill>
                  </a:tcPr>
                </a:tc>
                <a:extLst>
                  <a:ext uri="{0D108BD9-81ED-4DB2-BD59-A6C34878D82A}">
                    <a16:rowId xmlns:a16="http://schemas.microsoft.com/office/drawing/2014/main" val="18537177"/>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Macronutrientes (N, P, K, Ca y Mg).</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4</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chemeClr val="accent5">
                        <a:lumMod val="60000"/>
                        <a:lumOff val="40000"/>
                      </a:schemeClr>
                    </a:solidFill>
                  </a:tcPr>
                </a:tc>
                <a:extLst>
                  <a:ext uri="{0D108BD9-81ED-4DB2-BD59-A6C34878D82A}">
                    <a16:rowId xmlns:a16="http://schemas.microsoft.com/office/drawing/2014/main" val="2063313795"/>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Materia orgánica (MO).</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4</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chemeClr val="accent5">
                        <a:lumMod val="60000"/>
                        <a:lumOff val="40000"/>
                      </a:schemeClr>
                    </a:solidFill>
                  </a:tcPr>
                </a:tc>
                <a:extLst>
                  <a:ext uri="{0D108BD9-81ED-4DB2-BD59-A6C34878D82A}">
                    <a16:rowId xmlns:a16="http://schemas.microsoft.com/office/drawing/2014/main" val="2387515241"/>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Uso potencial del suelo.</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5</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4</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chemeClr val="accent5">
                        <a:lumMod val="60000"/>
                        <a:lumOff val="40000"/>
                      </a:schemeClr>
                    </a:solidFill>
                  </a:tcPr>
                </a:tc>
                <a:extLst>
                  <a:ext uri="{0D108BD9-81ED-4DB2-BD59-A6C34878D82A}">
                    <a16:rowId xmlns:a16="http://schemas.microsoft.com/office/drawing/2014/main" val="3534722254"/>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Grado de autosuficiencia alimentaria.</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dirty="0">
                          <a:effectLst/>
                          <a:latin typeface="+mn-lt"/>
                          <a:cs typeface="Times New Roman" panose="02020603050405020304" pitchFamily="18" charset="0"/>
                        </a:rPr>
                        <a:t>5</a:t>
                      </a:r>
                      <a:endParaRPr lang="es-ES" sz="1800" dirty="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5</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4</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solidFill>
                            <a:schemeClr val="tx1"/>
                          </a:solidFill>
                          <a:effectLst/>
                          <a:latin typeface="+mn-lt"/>
                          <a:cs typeface="Times New Roman" panose="02020603050405020304" pitchFamily="18" charset="0"/>
                        </a:rPr>
                        <a:t>5</a:t>
                      </a:r>
                      <a:endParaRPr lang="es-ES" sz="1800" b="1" dirty="0">
                        <a:solidFill>
                          <a:schemeClr val="tx1"/>
                        </a:solidFill>
                        <a:effectLst/>
                        <a:latin typeface="+mn-lt"/>
                        <a:ea typeface="Times New Roman" panose="02020603050405020304" pitchFamily="18" charset="0"/>
                        <a:cs typeface="Times New Roman" panose="02020603050405020304" pitchFamily="18" charset="0"/>
                      </a:endParaRPr>
                    </a:p>
                  </a:txBody>
                  <a:tcPr marL="28203" marR="28203" marT="0" marB="0" anchor="ctr">
                    <a:solidFill>
                      <a:srgbClr val="92D050"/>
                    </a:solidFill>
                  </a:tcPr>
                </a:tc>
                <a:extLst>
                  <a:ext uri="{0D108BD9-81ED-4DB2-BD59-A6C34878D82A}">
                    <a16:rowId xmlns:a16="http://schemas.microsoft.com/office/drawing/2014/main" val="1756966457"/>
                  </a:ext>
                </a:extLst>
              </a:tr>
              <a:tr h="216077">
                <a:tc>
                  <a:txBody>
                    <a:bodyPr/>
                    <a:lstStyle/>
                    <a:p>
                      <a:pPr algn="l">
                        <a:lnSpc>
                          <a:spcPct val="100000"/>
                        </a:lnSpc>
                        <a:spcAft>
                          <a:spcPts val="0"/>
                        </a:spcAft>
                      </a:pPr>
                      <a:r>
                        <a:rPr lang="es-EC" sz="1400">
                          <a:effectLst/>
                          <a:latin typeface="+mn-lt"/>
                          <a:cs typeface="Times New Roman" panose="02020603050405020304" pitchFamily="18" charset="0"/>
                        </a:rPr>
                        <a:t>Grado de satisfacción personal.</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5</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5</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a:effectLst/>
                          <a:latin typeface="+mn-lt"/>
                          <a:cs typeface="Times New Roman" panose="02020603050405020304" pitchFamily="18" charset="0"/>
                        </a:rPr>
                        <a:t>5</a:t>
                      </a:r>
                      <a:endParaRPr lang="es-ES" sz="1800">
                        <a:effectLst/>
                        <a:latin typeface="+mn-lt"/>
                        <a:ea typeface="Times New Roman" panose="02020603050405020304" pitchFamily="18" charset="0"/>
                        <a:cs typeface="Times New Roman" panose="02020603050405020304" pitchFamily="18" charset="0"/>
                      </a:endParaRPr>
                    </a:p>
                  </a:txBody>
                  <a:tcPr marL="28203" marR="28203" marT="0" marB="0" anchor="ctr"/>
                </a:tc>
                <a:tc>
                  <a:txBody>
                    <a:bodyPr/>
                    <a:lstStyle/>
                    <a:p>
                      <a:pPr algn="ctr">
                        <a:lnSpc>
                          <a:spcPct val="100000"/>
                        </a:lnSpc>
                        <a:spcAft>
                          <a:spcPts val="0"/>
                        </a:spcAft>
                      </a:pPr>
                      <a:r>
                        <a:rPr lang="es-EC" sz="1400" b="1" dirty="0">
                          <a:effectLst/>
                          <a:latin typeface="+mn-lt"/>
                          <a:cs typeface="Times New Roman" panose="02020603050405020304" pitchFamily="18" charset="0"/>
                        </a:rPr>
                        <a:t>5</a:t>
                      </a:r>
                      <a:endParaRPr lang="es-ES" sz="1800" b="1" dirty="0">
                        <a:effectLst/>
                        <a:latin typeface="+mn-lt"/>
                        <a:ea typeface="Times New Roman" panose="02020603050405020304" pitchFamily="18" charset="0"/>
                        <a:cs typeface="Times New Roman" panose="02020603050405020304" pitchFamily="18" charset="0"/>
                      </a:endParaRPr>
                    </a:p>
                  </a:txBody>
                  <a:tcPr marL="28203" marR="28203" marT="0" marB="0" anchor="ctr">
                    <a:solidFill>
                      <a:srgbClr val="92D050"/>
                    </a:solidFill>
                  </a:tcPr>
                </a:tc>
                <a:extLst>
                  <a:ext uri="{0D108BD9-81ED-4DB2-BD59-A6C34878D82A}">
                    <a16:rowId xmlns:a16="http://schemas.microsoft.com/office/drawing/2014/main" val="1510013876"/>
                  </a:ext>
                </a:extLst>
              </a:tr>
            </a:tbl>
          </a:graphicData>
        </a:graphic>
      </p:graphicFrame>
    </p:spTree>
    <p:extLst>
      <p:ext uri="{BB962C8B-B14F-4D97-AF65-F5344CB8AC3E}">
        <p14:creationId xmlns:p14="http://schemas.microsoft.com/office/powerpoint/2010/main" val="3377042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4103665629"/>
              </p:ext>
            </p:extLst>
          </p:nvPr>
        </p:nvGraphicFramePr>
        <p:xfrm>
          <a:off x="119336" y="116632"/>
          <a:ext cx="5760640" cy="6552723"/>
        </p:xfrm>
        <a:graphic>
          <a:graphicData uri="http://schemas.openxmlformats.org/drawingml/2006/table">
            <a:tbl>
              <a:tblPr>
                <a:tableStyleId>{5940675A-B579-460E-94D1-54222C63F5DA}</a:tableStyleId>
              </a:tblPr>
              <a:tblGrid>
                <a:gridCol w="1224136">
                  <a:extLst>
                    <a:ext uri="{9D8B030D-6E8A-4147-A177-3AD203B41FA5}">
                      <a16:colId xmlns:a16="http://schemas.microsoft.com/office/drawing/2014/main" val="2284266782"/>
                    </a:ext>
                  </a:extLst>
                </a:gridCol>
                <a:gridCol w="3528392">
                  <a:extLst>
                    <a:ext uri="{9D8B030D-6E8A-4147-A177-3AD203B41FA5}">
                      <a16:colId xmlns:a16="http://schemas.microsoft.com/office/drawing/2014/main" val="2764685974"/>
                    </a:ext>
                  </a:extLst>
                </a:gridCol>
                <a:gridCol w="1008112">
                  <a:extLst>
                    <a:ext uri="{9D8B030D-6E8A-4147-A177-3AD203B41FA5}">
                      <a16:colId xmlns:a16="http://schemas.microsoft.com/office/drawing/2014/main" val="3944931432"/>
                    </a:ext>
                  </a:extLst>
                </a:gridCol>
              </a:tblGrid>
              <a:tr h="406576">
                <a:tc>
                  <a:txBody>
                    <a:bodyPr/>
                    <a:lstStyle/>
                    <a:p>
                      <a:pPr algn="ctr" fontAlgn="ctr"/>
                      <a:r>
                        <a:rPr lang="es-ES" sz="1200" u="none" strike="noStrike">
                          <a:effectLst/>
                          <a:latin typeface="+mn-lt"/>
                          <a:cs typeface="Times New Roman" panose="02020603050405020304" pitchFamily="18" charset="0"/>
                        </a:rPr>
                        <a:t>ATRIBUTOS</a:t>
                      </a:r>
                      <a:endParaRPr lang="es-ES" sz="1200" b="1" i="0" u="none" strike="noStrike">
                        <a:solidFill>
                          <a:srgbClr val="000000"/>
                        </a:solidFill>
                        <a:effectLst/>
                        <a:latin typeface="+mn-lt"/>
                        <a:cs typeface="Times New Roman" panose="02020603050405020304" pitchFamily="18" charset="0"/>
                      </a:endParaRPr>
                    </a:p>
                  </a:txBody>
                  <a:tcPr marL="4879" marR="4879" marT="4879" marB="0" anchor="ctr"/>
                </a:tc>
                <a:tc>
                  <a:txBody>
                    <a:bodyPr/>
                    <a:lstStyle/>
                    <a:p>
                      <a:pPr algn="ctr" fontAlgn="ctr"/>
                      <a:r>
                        <a:rPr lang="es-ES" sz="1200" u="none" strike="noStrike">
                          <a:effectLst/>
                          <a:latin typeface="+mn-lt"/>
                          <a:cs typeface="Times New Roman" panose="02020603050405020304" pitchFamily="18" charset="0"/>
                        </a:rPr>
                        <a:t>INDICADORES</a:t>
                      </a:r>
                      <a:endParaRPr lang="es-ES" sz="1200" b="1" i="0" u="none" strike="noStrike">
                        <a:solidFill>
                          <a:srgbClr val="000000"/>
                        </a:solidFill>
                        <a:effectLst/>
                        <a:latin typeface="+mn-lt"/>
                        <a:cs typeface="Times New Roman" panose="02020603050405020304" pitchFamily="18" charset="0"/>
                      </a:endParaRPr>
                    </a:p>
                  </a:txBody>
                  <a:tcPr marL="4879" marR="4879" marT="4879" marB="0" anchor="ctr"/>
                </a:tc>
                <a:tc>
                  <a:txBody>
                    <a:bodyPr/>
                    <a:lstStyle/>
                    <a:p>
                      <a:pPr algn="ctr" fontAlgn="ctr"/>
                      <a:r>
                        <a:rPr lang="es-ES" sz="1200" u="none" strike="noStrike">
                          <a:effectLst/>
                          <a:latin typeface="+mn-lt"/>
                          <a:cs typeface="Times New Roman" panose="02020603050405020304" pitchFamily="18" charset="0"/>
                        </a:rPr>
                        <a:t>N.D. POR ATRIBUTO</a:t>
                      </a:r>
                      <a:endParaRPr lang="es-ES" sz="1200" b="1" i="0" u="none" strike="noStrike">
                        <a:solidFill>
                          <a:srgbClr val="000000"/>
                        </a:solidFill>
                        <a:effectLst/>
                        <a:latin typeface="+mn-lt"/>
                        <a:cs typeface="Times New Roman" panose="02020603050405020304" pitchFamily="18" charset="0"/>
                      </a:endParaRPr>
                    </a:p>
                  </a:txBody>
                  <a:tcPr marL="4879" marR="4879" marT="4879" marB="0" anchor="ctr"/>
                </a:tc>
                <a:extLst>
                  <a:ext uri="{0D108BD9-81ED-4DB2-BD59-A6C34878D82A}">
                    <a16:rowId xmlns:a16="http://schemas.microsoft.com/office/drawing/2014/main" val="2423685792"/>
                  </a:ext>
                </a:extLst>
              </a:tr>
              <a:tr h="205964">
                <a:tc rowSpan="7">
                  <a:txBody>
                    <a:bodyPr/>
                    <a:lstStyle/>
                    <a:p>
                      <a:pPr algn="ctr" fontAlgn="ctr"/>
                      <a:r>
                        <a:rPr lang="es-ES" sz="1200" u="none" strike="noStrike">
                          <a:effectLst/>
                          <a:latin typeface="+mn-lt"/>
                          <a:cs typeface="Times New Roman" panose="02020603050405020304" pitchFamily="18" charset="0"/>
                        </a:rPr>
                        <a:t>PRODUCTIVIDAD</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tc>
                  <a:txBody>
                    <a:bodyPr/>
                    <a:lstStyle/>
                    <a:p>
                      <a:pPr algn="l" fontAlgn="ctr"/>
                      <a:r>
                        <a:rPr lang="es-ES" sz="1200" u="none" strike="noStrike">
                          <a:effectLst/>
                          <a:latin typeface="+mn-lt"/>
                          <a:cs typeface="Times New Roman" panose="02020603050405020304" pitchFamily="18" charset="0"/>
                        </a:rPr>
                        <a:t>Ingreso económico vegetal (semanal)</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tc rowSpan="7">
                  <a:txBody>
                    <a:bodyPr/>
                    <a:lstStyle/>
                    <a:p>
                      <a:pPr algn="ctr" fontAlgn="ctr"/>
                      <a:r>
                        <a:rPr lang="es-ES" sz="1200" u="none" strike="noStrike">
                          <a:effectLst/>
                          <a:latin typeface="+mn-lt"/>
                          <a:cs typeface="Times New Roman" panose="02020603050405020304" pitchFamily="18" charset="0"/>
                        </a:rPr>
                        <a:t>3</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extLst>
                  <a:ext uri="{0D108BD9-81ED-4DB2-BD59-A6C34878D82A}">
                    <a16:rowId xmlns:a16="http://schemas.microsoft.com/office/drawing/2014/main" val="3526801347"/>
                  </a:ext>
                </a:extLst>
              </a:tr>
              <a:tr h="205964">
                <a:tc vMerge="1">
                  <a:txBody>
                    <a:bodyPr/>
                    <a:lstStyle/>
                    <a:p>
                      <a:endParaRPr lang="es-ES"/>
                    </a:p>
                  </a:txBody>
                  <a:tcPr/>
                </a:tc>
                <a:tc>
                  <a:txBody>
                    <a:bodyPr/>
                    <a:lstStyle/>
                    <a:p>
                      <a:pPr algn="l" fontAlgn="ctr"/>
                      <a:r>
                        <a:rPr lang="es-ES" sz="1200" u="none" strike="noStrike" dirty="0">
                          <a:effectLst/>
                          <a:latin typeface="+mn-lt"/>
                          <a:cs typeface="Times New Roman" panose="02020603050405020304" pitchFamily="18" charset="0"/>
                        </a:rPr>
                        <a:t>Costos de mantenimiento de la chacra</a:t>
                      </a:r>
                      <a:endParaRPr lang="es-ES" sz="1200" b="0" i="0" u="none" strike="noStrike" dirty="0">
                        <a:solidFill>
                          <a:srgbClr val="000000"/>
                        </a:solidFill>
                        <a:effectLst/>
                        <a:latin typeface="+mn-lt"/>
                        <a:cs typeface="Times New Roman" panose="02020603050405020304" pitchFamily="18" charset="0"/>
                      </a:endParaRPr>
                    </a:p>
                  </a:txBody>
                  <a:tcPr marL="4879" marR="4879" marT="4879" marB="0" anchor="ctr"/>
                </a:tc>
                <a:tc vMerge="1">
                  <a:txBody>
                    <a:bodyPr/>
                    <a:lstStyle/>
                    <a:p>
                      <a:endParaRPr lang="es-ES"/>
                    </a:p>
                  </a:txBody>
                  <a:tcPr/>
                </a:tc>
                <a:extLst>
                  <a:ext uri="{0D108BD9-81ED-4DB2-BD59-A6C34878D82A}">
                    <a16:rowId xmlns:a16="http://schemas.microsoft.com/office/drawing/2014/main" val="708740354"/>
                  </a:ext>
                </a:extLst>
              </a:tr>
              <a:tr h="205964">
                <a:tc vMerge="1">
                  <a:txBody>
                    <a:bodyPr/>
                    <a:lstStyle/>
                    <a:p>
                      <a:endParaRPr lang="es-ES"/>
                    </a:p>
                  </a:txBody>
                  <a:tcPr/>
                </a:tc>
                <a:tc>
                  <a:txBody>
                    <a:bodyPr/>
                    <a:lstStyle/>
                    <a:p>
                      <a:pPr algn="l" fontAlgn="ctr"/>
                      <a:r>
                        <a:rPr lang="es-ES" sz="1200" u="none" strike="noStrike" dirty="0">
                          <a:effectLst/>
                          <a:latin typeface="+mn-lt"/>
                          <a:cs typeface="Times New Roman" panose="02020603050405020304" pitchFamily="18" charset="0"/>
                        </a:rPr>
                        <a:t>Ingreso económico neto</a:t>
                      </a:r>
                      <a:endParaRPr lang="es-ES" sz="1200" b="0" i="0" u="none" strike="noStrike" dirty="0">
                        <a:solidFill>
                          <a:srgbClr val="000000"/>
                        </a:solidFill>
                        <a:effectLst/>
                        <a:latin typeface="+mn-lt"/>
                        <a:cs typeface="Times New Roman" panose="02020603050405020304" pitchFamily="18" charset="0"/>
                      </a:endParaRPr>
                    </a:p>
                  </a:txBody>
                  <a:tcPr marL="4879" marR="4879" marT="4879" marB="0" anchor="ctr"/>
                </a:tc>
                <a:tc vMerge="1">
                  <a:txBody>
                    <a:bodyPr/>
                    <a:lstStyle/>
                    <a:p>
                      <a:endParaRPr lang="es-ES"/>
                    </a:p>
                  </a:txBody>
                  <a:tcPr/>
                </a:tc>
                <a:extLst>
                  <a:ext uri="{0D108BD9-81ED-4DB2-BD59-A6C34878D82A}">
                    <a16:rowId xmlns:a16="http://schemas.microsoft.com/office/drawing/2014/main" val="42860321"/>
                  </a:ext>
                </a:extLst>
              </a:tr>
              <a:tr h="205964">
                <a:tc vMerge="1">
                  <a:txBody>
                    <a:bodyPr/>
                    <a:lstStyle/>
                    <a:p>
                      <a:endParaRPr lang="es-ES"/>
                    </a:p>
                  </a:txBody>
                  <a:tcPr/>
                </a:tc>
                <a:tc>
                  <a:txBody>
                    <a:bodyPr/>
                    <a:lstStyle/>
                    <a:p>
                      <a:pPr algn="l" fontAlgn="ctr"/>
                      <a:r>
                        <a:rPr lang="es-ES" sz="1200" u="none" strike="noStrike">
                          <a:effectLst/>
                          <a:latin typeface="+mn-lt"/>
                          <a:cs typeface="Times New Roman" panose="02020603050405020304" pitchFamily="18" charset="0"/>
                        </a:rPr>
                        <a:t>Producción agrícola (policultivos)</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tc vMerge="1">
                  <a:txBody>
                    <a:bodyPr/>
                    <a:lstStyle/>
                    <a:p>
                      <a:endParaRPr lang="es-ES"/>
                    </a:p>
                  </a:txBody>
                  <a:tcPr/>
                </a:tc>
                <a:extLst>
                  <a:ext uri="{0D108BD9-81ED-4DB2-BD59-A6C34878D82A}">
                    <a16:rowId xmlns:a16="http://schemas.microsoft.com/office/drawing/2014/main" val="3768203102"/>
                  </a:ext>
                </a:extLst>
              </a:tr>
              <a:tr h="205964">
                <a:tc vMerge="1">
                  <a:txBody>
                    <a:bodyPr/>
                    <a:lstStyle/>
                    <a:p>
                      <a:endParaRPr lang="es-ES"/>
                    </a:p>
                  </a:txBody>
                  <a:tcPr/>
                </a:tc>
                <a:tc>
                  <a:txBody>
                    <a:bodyPr/>
                    <a:lstStyle/>
                    <a:p>
                      <a:pPr algn="l" fontAlgn="ctr"/>
                      <a:r>
                        <a:rPr lang="es-ES" sz="1200" u="none" strike="noStrike" dirty="0">
                          <a:effectLst/>
                          <a:latin typeface="+mn-lt"/>
                          <a:cs typeface="Times New Roman" panose="02020603050405020304" pitchFamily="18" charset="0"/>
                        </a:rPr>
                        <a:t>Producción  pecuaria</a:t>
                      </a:r>
                      <a:endParaRPr lang="es-ES" sz="1200" b="0" i="0" u="none" strike="noStrike" dirty="0">
                        <a:solidFill>
                          <a:srgbClr val="000000"/>
                        </a:solidFill>
                        <a:effectLst/>
                        <a:latin typeface="+mn-lt"/>
                        <a:cs typeface="Times New Roman" panose="02020603050405020304" pitchFamily="18" charset="0"/>
                      </a:endParaRPr>
                    </a:p>
                  </a:txBody>
                  <a:tcPr marL="4879" marR="4879" marT="4879" marB="0" anchor="ctr"/>
                </a:tc>
                <a:tc vMerge="1">
                  <a:txBody>
                    <a:bodyPr/>
                    <a:lstStyle/>
                    <a:p>
                      <a:endParaRPr lang="es-ES"/>
                    </a:p>
                  </a:txBody>
                  <a:tcPr/>
                </a:tc>
                <a:extLst>
                  <a:ext uri="{0D108BD9-81ED-4DB2-BD59-A6C34878D82A}">
                    <a16:rowId xmlns:a16="http://schemas.microsoft.com/office/drawing/2014/main" val="2082741377"/>
                  </a:ext>
                </a:extLst>
              </a:tr>
              <a:tr h="401224">
                <a:tc vMerge="1">
                  <a:txBody>
                    <a:bodyPr/>
                    <a:lstStyle/>
                    <a:p>
                      <a:endParaRPr lang="es-ES"/>
                    </a:p>
                  </a:txBody>
                  <a:tcPr/>
                </a:tc>
                <a:tc>
                  <a:txBody>
                    <a:bodyPr/>
                    <a:lstStyle/>
                    <a:p>
                      <a:pPr algn="l">
                        <a:lnSpc>
                          <a:spcPct val="100000"/>
                        </a:lnSpc>
                        <a:spcAft>
                          <a:spcPts val="0"/>
                        </a:spcAft>
                      </a:pPr>
                      <a:r>
                        <a:rPr lang="es-EC" sz="1200" dirty="0">
                          <a:solidFill>
                            <a:srgbClr val="000000"/>
                          </a:solidFill>
                          <a:effectLst/>
                          <a:latin typeface="+mn-lt"/>
                          <a:ea typeface="Times New Roman" panose="02020603050405020304" pitchFamily="18" charset="0"/>
                          <a:cs typeface="Times New Roman" panose="02020603050405020304" pitchFamily="18" charset="0"/>
                        </a:rPr>
                        <a:t>Rendimiento comercial por m</a:t>
                      </a:r>
                      <a:r>
                        <a:rPr lang="es-EC" sz="1200" baseline="30000" dirty="0">
                          <a:solidFill>
                            <a:srgbClr val="000000"/>
                          </a:solidFill>
                          <a:effectLst/>
                          <a:latin typeface="+mn-lt"/>
                          <a:ea typeface="Times New Roman" panose="02020603050405020304" pitchFamily="18" charset="0"/>
                          <a:cs typeface="Times New Roman" panose="02020603050405020304" pitchFamily="18" charset="0"/>
                        </a:rPr>
                        <a:t>2</a:t>
                      </a:r>
                      <a:r>
                        <a:rPr lang="es-EC" sz="1200" dirty="0">
                          <a:solidFill>
                            <a:srgbClr val="000000"/>
                          </a:solidFill>
                          <a:effectLst/>
                          <a:latin typeface="+mn-lt"/>
                          <a:ea typeface="Times New Roman" panose="02020603050405020304" pitchFamily="18" charset="0"/>
                          <a:cs typeface="Times New Roman" panose="02020603050405020304" pitchFamily="18" charset="0"/>
                        </a:rPr>
                        <a:t> de los cultivos asociados a la chacra familiar.</a:t>
                      </a:r>
                      <a:endParaRPr lang="es-ES" sz="1800" dirty="0">
                        <a:effectLst/>
                        <a:latin typeface="+mn-lt"/>
                        <a:ea typeface="Times New Roman" panose="02020603050405020304" pitchFamily="18" charset="0"/>
                        <a:cs typeface="Times New Roman" panose="02020603050405020304" pitchFamily="18" charset="0"/>
                      </a:endParaRPr>
                    </a:p>
                  </a:txBody>
                  <a:tcPr marL="44450" marR="44450" marT="0" marB="0" anchor="ctr"/>
                </a:tc>
                <a:tc vMerge="1">
                  <a:txBody>
                    <a:bodyPr/>
                    <a:lstStyle/>
                    <a:p>
                      <a:endParaRPr lang="es-ES"/>
                    </a:p>
                  </a:txBody>
                  <a:tcPr/>
                </a:tc>
                <a:extLst>
                  <a:ext uri="{0D108BD9-81ED-4DB2-BD59-A6C34878D82A}">
                    <a16:rowId xmlns:a16="http://schemas.microsoft.com/office/drawing/2014/main" val="2694615750"/>
                  </a:ext>
                </a:extLst>
              </a:tr>
              <a:tr h="205964">
                <a:tc vMerge="1">
                  <a:txBody>
                    <a:bodyPr/>
                    <a:lstStyle/>
                    <a:p>
                      <a:endParaRPr lang="es-ES"/>
                    </a:p>
                  </a:txBody>
                  <a:tcPr/>
                </a:tc>
                <a:tc>
                  <a:txBody>
                    <a:bodyPr/>
                    <a:lstStyle/>
                    <a:p>
                      <a:pPr algn="l" fontAlgn="ctr"/>
                      <a:r>
                        <a:rPr lang="es-ES" sz="1200" u="none" strike="noStrike">
                          <a:effectLst/>
                          <a:latin typeface="+mn-lt"/>
                          <a:cs typeface="Times New Roman" panose="02020603050405020304" pitchFamily="18" charset="0"/>
                        </a:rPr>
                        <a:t>Uso potencial del suelo</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tc vMerge="1">
                  <a:txBody>
                    <a:bodyPr/>
                    <a:lstStyle/>
                    <a:p>
                      <a:endParaRPr lang="es-ES"/>
                    </a:p>
                  </a:txBody>
                  <a:tcPr/>
                </a:tc>
                <a:extLst>
                  <a:ext uri="{0D108BD9-81ED-4DB2-BD59-A6C34878D82A}">
                    <a16:rowId xmlns:a16="http://schemas.microsoft.com/office/drawing/2014/main" val="983182229"/>
                  </a:ext>
                </a:extLst>
              </a:tr>
              <a:tr h="205964">
                <a:tc rowSpan="14">
                  <a:txBody>
                    <a:bodyPr/>
                    <a:lstStyle/>
                    <a:p>
                      <a:pPr algn="ctr" fontAlgn="ctr"/>
                      <a:r>
                        <a:rPr lang="es-ES" sz="1200" u="none" strike="noStrike" dirty="0">
                          <a:effectLst/>
                          <a:latin typeface="+mn-lt"/>
                          <a:cs typeface="Times New Roman" panose="02020603050405020304" pitchFamily="18" charset="0"/>
                        </a:rPr>
                        <a:t>ESTABILIDAD, RESILIENCIA Y CONFIABILIDAD</a:t>
                      </a:r>
                      <a:endParaRPr lang="es-ES" sz="1200" b="0" i="0" u="none" strike="noStrike" dirty="0">
                        <a:solidFill>
                          <a:srgbClr val="000000"/>
                        </a:solidFill>
                        <a:effectLst/>
                        <a:latin typeface="+mn-lt"/>
                        <a:cs typeface="Times New Roman" panose="02020603050405020304" pitchFamily="18" charset="0"/>
                      </a:endParaRPr>
                    </a:p>
                  </a:txBody>
                  <a:tcPr marL="4879" marR="4879" marT="4879" marB="0" anchor="ctr"/>
                </a:tc>
                <a:tc>
                  <a:txBody>
                    <a:bodyPr/>
                    <a:lstStyle/>
                    <a:p>
                      <a:pPr algn="l" fontAlgn="ctr"/>
                      <a:r>
                        <a:rPr lang="es-ES" sz="1200" u="none" strike="noStrike" dirty="0">
                          <a:effectLst/>
                          <a:latin typeface="+mn-lt"/>
                          <a:cs typeface="Times New Roman" panose="02020603050405020304" pitchFamily="18" charset="0"/>
                        </a:rPr>
                        <a:t>Calidad de la vivienda</a:t>
                      </a:r>
                      <a:endParaRPr lang="es-ES" sz="1200" b="0" i="0" u="none" strike="noStrike" dirty="0">
                        <a:solidFill>
                          <a:srgbClr val="000000"/>
                        </a:solidFill>
                        <a:effectLst/>
                        <a:latin typeface="+mn-lt"/>
                        <a:cs typeface="Times New Roman" panose="02020603050405020304" pitchFamily="18" charset="0"/>
                      </a:endParaRPr>
                    </a:p>
                  </a:txBody>
                  <a:tcPr marL="4879" marR="4879" marT="4879" marB="0" anchor="ctr"/>
                </a:tc>
                <a:tc rowSpan="14">
                  <a:txBody>
                    <a:bodyPr/>
                    <a:lstStyle/>
                    <a:p>
                      <a:pPr algn="ctr" fontAlgn="ctr"/>
                      <a:r>
                        <a:rPr lang="es-ES" sz="1200" u="none" strike="noStrike" dirty="0">
                          <a:effectLst/>
                          <a:latin typeface="+mn-lt"/>
                          <a:cs typeface="Times New Roman" panose="02020603050405020304" pitchFamily="18" charset="0"/>
                        </a:rPr>
                        <a:t>3</a:t>
                      </a:r>
                      <a:endParaRPr lang="es-ES" sz="1200" b="0" i="0" u="none" strike="noStrike" dirty="0">
                        <a:solidFill>
                          <a:srgbClr val="000000"/>
                        </a:solidFill>
                        <a:effectLst/>
                        <a:latin typeface="+mn-lt"/>
                        <a:cs typeface="Times New Roman" panose="02020603050405020304" pitchFamily="18" charset="0"/>
                      </a:endParaRPr>
                    </a:p>
                  </a:txBody>
                  <a:tcPr marL="4879" marR="4879" marT="4879" marB="0" anchor="ctr"/>
                </a:tc>
                <a:extLst>
                  <a:ext uri="{0D108BD9-81ED-4DB2-BD59-A6C34878D82A}">
                    <a16:rowId xmlns:a16="http://schemas.microsoft.com/office/drawing/2014/main" val="3496073165"/>
                  </a:ext>
                </a:extLst>
              </a:tr>
              <a:tr h="205964">
                <a:tc vMerge="1">
                  <a:txBody>
                    <a:bodyPr/>
                    <a:lstStyle/>
                    <a:p>
                      <a:endParaRPr lang="es-ES"/>
                    </a:p>
                  </a:txBody>
                  <a:tcPr/>
                </a:tc>
                <a:tc>
                  <a:txBody>
                    <a:bodyPr/>
                    <a:lstStyle/>
                    <a:p>
                      <a:pPr algn="l" fontAlgn="ctr"/>
                      <a:r>
                        <a:rPr lang="es-ES" sz="1200" u="none" strike="noStrike">
                          <a:effectLst/>
                          <a:latin typeface="+mn-lt"/>
                          <a:cs typeface="Times New Roman" panose="02020603050405020304" pitchFamily="18" charset="0"/>
                        </a:rPr>
                        <a:t>Servicios básicos </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tc vMerge="1">
                  <a:txBody>
                    <a:bodyPr/>
                    <a:lstStyle/>
                    <a:p>
                      <a:endParaRPr lang="es-ES"/>
                    </a:p>
                  </a:txBody>
                  <a:tcPr/>
                </a:tc>
                <a:extLst>
                  <a:ext uri="{0D108BD9-81ED-4DB2-BD59-A6C34878D82A}">
                    <a16:rowId xmlns:a16="http://schemas.microsoft.com/office/drawing/2014/main" val="2099810491"/>
                  </a:ext>
                </a:extLst>
              </a:tr>
              <a:tr h="205964">
                <a:tc vMerge="1">
                  <a:txBody>
                    <a:bodyPr/>
                    <a:lstStyle/>
                    <a:p>
                      <a:endParaRPr lang="es-ES"/>
                    </a:p>
                  </a:txBody>
                  <a:tcPr/>
                </a:tc>
                <a:tc>
                  <a:txBody>
                    <a:bodyPr/>
                    <a:lstStyle/>
                    <a:p>
                      <a:pPr algn="l" fontAlgn="ctr"/>
                      <a:r>
                        <a:rPr lang="es-ES" sz="1200" u="none" strike="noStrike">
                          <a:effectLst/>
                          <a:latin typeface="+mn-lt"/>
                          <a:cs typeface="Times New Roman" panose="02020603050405020304" pitchFamily="18" charset="0"/>
                        </a:rPr>
                        <a:t>Calidad del entorno</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tc vMerge="1">
                  <a:txBody>
                    <a:bodyPr/>
                    <a:lstStyle/>
                    <a:p>
                      <a:endParaRPr lang="es-ES"/>
                    </a:p>
                  </a:txBody>
                  <a:tcPr/>
                </a:tc>
                <a:extLst>
                  <a:ext uri="{0D108BD9-81ED-4DB2-BD59-A6C34878D82A}">
                    <a16:rowId xmlns:a16="http://schemas.microsoft.com/office/drawing/2014/main" val="695910384"/>
                  </a:ext>
                </a:extLst>
              </a:tr>
              <a:tr h="205964">
                <a:tc vMerge="1">
                  <a:txBody>
                    <a:bodyPr/>
                    <a:lstStyle/>
                    <a:p>
                      <a:endParaRPr lang="es-ES"/>
                    </a:p>
                  </a:txBody>
                  <a:tcPr/>
                </a:tc>
                <a:tc>
                  <a:txBody>
                    <a:bodyPr/>
                    <a:lstStyle/>
                    <a:p>
                      <a:pPr algn="l" fontAlgn="ctr"/>
                      <a:r>
                        <a:rPr lang="es-ES" sz="1200" u="none" strike="noStrike">
                          <a:effectLst/>
                          <a:latin typeface="+mn-lt"/>
                          <a:cs typeface="Times New Roman" panose="02020603050405020304" pitchFamily="18" charset="0"/>
                        </a:rPr>
                        <a:t>Grado de satisfacción personal</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tc vMerge="1">
                  <a:txBody>
                    <a:bodyPr/>
                    <a:lstStyle/>
                    <a:p>
                      <a:endParaRPr lang="es-ES"/>
                    </a:p>
                  </a:txBody>
                  <a:tcPr/>
                </a:tc>
                <a:extLst>
                  <a:ext uri="{0D108BD9-81ED-4DB2-BD59-A6C34878D82A}">
                    <a16:rowId xmlns:a16="http://schemas.microsoft.com/office/drawing/2014/main" val="63238838"/>
                  </a:ext>
                </a:extLst>
              </a:tr>
              <a:tr h="205964">
                <a:tc vMerge="1">
                  <a:txBody>
                    <a:bodyPr/>
                    <a:lstStyle/>
                    <a:p>
                      <a:endParaRPr lang="es-ES"/>
                    </a:p>
                  </a:txBody>
                  <a:tcPr/>
                </a:tc>
                <a:tc>
                  <a:txBody>
                    <a:bodyPr/>
                    <a:lstStyle/>
                    <a:p>
                      <a:pPr algn="l" fontAlgn="ctr"/>
                      <a:r>
                        <a:rPr lang="es-ES" sz="1200" u="none" strike="noStrike">
                          <a:effectLst/>
                          <a:latin typeface="+mn-lt"/>
                          <a:cs typeface="Times New Roman" panose="02020603050405020304" pitchFamily="18" charset="0"/>
                        </a:rPr>
                        <a:t>Cantidad de húmedad en el suelo (Qm)</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tc vMerge="1">
                  <a:txBody>
                    <a:bodyPr/>
                    <a:lstStyle/>
                    <a:p>
                      <a:endParaRPr lang="es-ES"/>
                    </a:p>
                  </a:txBody>
                  <a:tcPr/>
                </a:tc>
                <a:extLst>
                  <a:ext uri="{0D108BD9-81ED-4DB2-BD59-A6C34878D82A}">
                    <a16:rowId xmlns:a16="http://schemas.microsoft.com/office/drawing/2014/main" val="3257246104"/>
                  </a:ext>
                </a:extLst>
              </a:tr>
              <a:tr h="205964">
                <a:tc vMerge="1">
                  <a:txBody>
                    <a:bodyPr/>
                    <a:lstStyle/>
                    <a:p>
                      <a:endParaRPr lang="es-ES"/>
                    </a:p>
                  </a:txBody>
                  <a:tcPr/>
                </a:tc>
                <a:tc>
                  <a:txBody>
                    <a:bodyPr/>
                    <a:lstStyle/>
                    <a:p>
                      <a:pPr algn="l" fontAlgn="ctr"/>
                      <a:r>
                        <a:rPr lang="es-ES" sz="1200" u="none" strike="noStrike" dirty="0">
                          <a:effectLst/>
                          <a:latin typeface="+mn-lt"/>
                          <a:cs typeface="Times New Roman" panose="02020603050405020304" pitchFamily="18" charset="0"/>
                        </a:rPr>
                        <a:t>pH del suelo</a:t>
                      </a:r>
                      <a:endParaRPr lang="es-ES" sz="1200" b="0" i="0" u="none" strike="noStrike" dirty="0">
                        <a:solidFill>
                          <a:srgbClr val="000000"/>
                        </a:solidFill>
                        <a:effectLst/>
                        <a:latin typeface="+mn-lt"/>
                        <a:cs typeface="Times New Roman" panose="02020603050405020304" pitchFamily="18" charset="0"/>
                      </a:endParaRPr>
                    </a:p>
                  </a:txBody>
                  <a:tcPr marL="4879" marR="4879" marT="4879" marB="0" anchor="ctr"/>
                </a:tc>
                <a:tc vMerge="1">
                  <a:txBody>
                    <a:bodyPr/>
                    <a:lstStyle/>
                    <a:p>
                      <a:endParaRPr lang="es-ES"/>
                    </a:p>
                  </a:txBody>
                  <a:tcPr/>
                </a:tc>
                <a:extLst>
                  <a:ext uri="{0D108BD9-81ED-4DB2-BD59-A6C34878D82A}">
                    <a16:rowId xmlns:a16="http://schemas.microsoft.com/office/drawing/2014/main" val="655306303"/>
                  </a:ext>
                </a:extLst>
              </a:tr>
              <a:tr h="205964">
                <a:tc vMerge="1">
                  <a:txBody>
                    <a:bodyPr/>
                    <a:lstStyle/>
                    <a:p>
                      <a:endParaRPr lang="es-ES"/>
                    </a:p>
                  </a:txBody>
                  <a:tcPr/>
                </a:tc>
                <a:tc>
                  <a:txBody>
                    <a:bodyPr/>
                    <a:lstStyle/>
                    <a:p>
                      <a:pPr algn="l" fontAlgn="ctr"/>
                      <a:r>
                        <a:rPr lang="es-ES" sz="1200" u="none" strike="noStrike" dirty="0">
                          <a:effectLst/>
                          <a:latin typeface="+mn-lt"/>
                          <a:cs typeface="Times New Roman" panose="02020603050405020304" pitchFamily="18" charset="0"/>
                        </a:rPr>
                        <a:t>Macronutrientes (N, P, K, Ca y Mg)</a:t>
                      </a:r>
                      <a:endParaRPr lang="es-ES" sz="1200" b="0" i="0" u="none" strike="noStrike" dirty="0">
                        <a:solidFill>
                          <a:srgbClr val="000000"/>
                        </a:solidFill>
                        <a:effectLst/>
                        <a:latin typeface="+mn-lt"/>
                        <a:cs typeface="Times New Roman" panose="02020603050405020304" pitchFamily="18" charset="0"/>
                      </a:endParaRPr>
                    </a:p>
                  </a:txBody>
                  <a:tcPr marL="4879" marR="4879" marT="4879" marB="0" anchor="ctr"/>
                </a:tc>
                <a:tc vMerge="1">
                  <a:txBody>
                    <a:bodyPr/>
                    <a:lstStyle/>
                    <a:p>
                      <a:endParaRPr lang="es-ES"/>
                    </a:p>
                  </a:txBody>
                  <a:tcPr/>
                </a:tc>
                <a:extLst>
                  <a:ext uri="{0D108BD9-81ED-4DB2-BD59-A6C34878D82A}">
                    <a16:rowId xmlns:a16="http://schemas.microsoft.com/office/drawing/2014/main" val="3053399944"/>
                  </a:ext>
                </a:extLst>
              </a:tr>
              <a:tr h="205964">
                <a:tc vMerge="1">
                  <a:txBody>
                    <a:bodyPr/>
                    <a:lstStyle/>
                    <a:p>
                      <a:endParaRPr lang="es-ES"/>
                    </a:p>
                  </a:txBody>
                  <a:tcPr/>
                </a:tc>
                <a:tc>
                  <a:txBody>
                    <a:bodyPr/>
                    <a:lstStyle/>
                    <a:p>
                      <a:pPr algn="l" fontAlgn="ctr"/>
                      <a:r>
                        <a:rPr lang="es-ES" sz="1200" u="none" strike="noStrike">
                          <a:effectLst/>
                          <a:latin typeface="+mn-lt"/>
                          <a:cs typeface="Times New Roman" panose="02020603050405020304" pitchFamily="18" charset="0"/>
                        </a:rPr>
                        <a:t>Relación </a:t>
                      </a:r>
                      <a:r>
                        <a:rPr lang="es-ES" sz="1200" u="none" strike="noStrike" baseline="30000">
                          <a:effectLst/>
                          <a:latin typeface="+mn-lt"/>
                          <a:cs typeface="Times New Roman" panose="02020603050405020304" pitchFamily="18" charset="0"/>
                        </a:rPr>
                        <a:t>C</a:t>
                      </a:r>
                      <a:r>
                        <a:rPr lang="es-ES" sz="1200" u="none" strike="noStrike">
                          <a:effectLst/>
                          <a:latin typeface="+mn-lt"/>
                          <a:cs typeface="Times New Roman" panose="02020603050405020304" pitchFamily="18" charset="0"/>
                        </a:rPr>
                        <a:t>/</a:t>
                      </a:r>
                      <a:r>
                        <a:rPr lang="es-ES" sz="1200" u="none" strike="noStrike" baseline="-25000">
                          <a:effectLst/>
                          <a:latin typeface="+mn-lt"/>
                          <a:cs typeface="Times New Roman" panose="02020603050405020304" pitchFamily="18" charset="0"/>
                        </a:rPr>
                        <a:t>N</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tc vMerge="1">
                  <a:txBody>
                    <a:bodyPr/>
                    <a:lstStyle/>
                    <a:p>
                      <a:endParaRPr lang="es-ES"/>
                    </a:p>
                  </a:txBody>
                  <a:tcPr/>
                </a:tc>
                <a:extLst>
                  <a:ext uri="{0D108BD9-81ED-4DB2-BD59-A6C34878D82A}">
                    <a16:rowId xmlns:a16="http://schemas.microsoft.com/office/drawing/2014/main" val="703365442"/>
                  </a:ext>
                </a:extLst>
              </a:tr>
              <a:tr h="205964">
                <a:tc vMerge="1">
                  <a:txBody>
                    <a:bodyPr/>
                    <a:lstStyle/>
                    <a:p>
                      <a:endParaRPr lang="es-ES"/>
                    </a:p>
                  </a:txBody>
                  <a:tcPr/>
                </a:tc>
                <a:tc>
                  <a:txBody>
                    <a:bodyPr/>
                    <a:lstStyle/>
                    <a:p>
                      <a:pPr algn="l" fontAlgn="ctr"/>
                      <a:r>
                        <a:rPr lang="es-ES" sz="1200" u="none" strike="noStrike">
                          <a:effectLst/>
                          <a:latin typeface="+mn-lt"/>
                          <a:cs typeface="Times New Roman" panose="02020603050405020304" pitchFamily="18" charset="0"/>
                        </a:rPr>
                        <a:t>Capacidad de intercambio catiónico (CIC)</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tc vMerge="1">
                  <a:txBody>
                    <a:bodyPr/>
                    <a:lstStyle/>
                    <a:p>
                      <a:endParaRPr lang="es-ES"/>
                    </a:p>
                  </a:txBody>
                  <a:tcPr/>
                </a:tc>
                <a:extLst>
                  <a:ext uri="{0D108BD9-81ED-4DB2-BD59-A6C34878D82A}">
                    <a16:rowId xmlns:a16="http://schemas.microsoft.com/office/drawing/2014/main" val="167735107"/>
                  </a:ext>
                </a:extLst>
              </a:tr>
              <a:tr h="205964">
                <a:tc vMerge="1">
                  <a:txBody>
                    <a:bodyPr/>
                    <a:lstStyle/>
                    <a:p>
                      <a:endParaRPr lang="es-ES"/>
                    </a:p>
                  </a:txBody>
                  <a:tcPr/>
                </a:tc>
                <a:tc>
                  <a:txBody>
                    <a:bodyPr/>
                    <a:lstStyle/>
                    <a:p>
                      <a:pPr algn="l" fontAlgn="ctr"/>
                      <a:r>
                        <a:rPr lang="es-ES" sz="1200" u="none" strike="noStrike">
                          <a:effectLst/>
                          <a:latin typeface="+mn-lt"/>
                          <a:cs typeface="Times New Roman" panose="02020603050405020304" pitchFamily="18" charset="0"/>
                        </a:rPr>
                        <a:t>Materia orgánica (MO)</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tc vMerge="1">
                  <a:txBody>
                    <a:bodyPr/>
                    <a:lstStyle/>
                    <a:p>
                      <a:endParaRPr lang="es-ES"/>
                    </a:p>
                  </a:txBody>
                  <a:tcPr/>
                </a:tc>
                <a:extLst>
                  <a:ext uri="{0D108BD9-81ED-4DB2-BD59-A6C34878D82A}">
                    <a16:rowId xmlns:a16="http://schemas.microsoft.com/office/drawing/2014/main" val="1514789009"/>
                  </a:ext>
                </a:extLst>
              </a:tr>
              <a:tr h="205964">
                <a:tc vMerge="1">
                  <a:txBody>
                    <a:bodyPr/>
                    <a:lstStyle/>
                    <a:p>
                      <a:endParaRPr lang="es-ES"/>
                    </a:p>
                  </a:txBody>
                  <a:tcPr/>
                </a:tc>
                <a:tc>
                  <a:txBody>
                    <a:bodyPr/>
                    <a:lstStyle/>
                    <a:p>
                      <a:pPr algn="l" fontAlgn="ctr"/>
                      <a:r>
                        <a:rPr lang="es-ES" sz="1200" u="none" strike="noStrike">
                          <a:effectLst/>
                          <a:latin typeface="+mn-lt"/>
                          <a:cs typeface="Times New Roman" panose="02020603050405020304" pitchFamily="18" charset="0"/>
                        </a:rPr>
                        <a:t>Vulnerabilidad alimentaria</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tc vMerge="1">
                  <a:txBody>
                    <a:bodyPr/>
                    <a:lstStyle/>
                    <a:p>
                      <a:endParaRPr lang="es-ES"/>
                    </a:p>
                  </a:txBody>
                  <a:tcPr/>
                </a:tc>
                <a:extLst>
                  <a:ext uri="{0D108BD9-81ED-4DB2-BD59-A6C34878D82A}">
                    <a16:rowId xmlns:a16="http://schemas.microsoft.com/office/drawing/2014/main" val="384133064"/>
                  </a:ext>
                </a:extLst>
              </a:tr>
              <a:tr h="205964">
                <a:tc vMerge="1">
                  <a:txBody>
                    <a:bodyPr/>
                    <a:lstStyle/>
                    <a:p>
                      <a:endParaRPr lang="es-ES"/>
                    </a:p>
                  </a:txBody>
                  <a:tcPr/>
                </a:tc>
                <a:tc>
                  <a:txBody>
                    <a:bodyPr/>
                    <a:lstStyle/>
                    <a:p>
                      <a:pPr algn="l" fontAlgn="ctr"/>
                      <a:r>
                        <a:rPr lang="es-ES" sz="1200" u="none" strike="noStrike" dirty="0">
                          <a:effectLst/>
                          <a:latin typeface="+mn-lt"/>
                          <a:cs typeface="Times New Roman" panose="02020603050405020304" pitchFamily="18" charset="0"/>
                        </a:rPr>
                        <a:t>Incidencia de organismos no deseados</a:t>
                      </a:r>
                      <a:endParaRPr lang="es-ES" sz="1200" b="0" i="0" u="none" strike="noStrike" dirty="0">
                        <a:solidFill>
                          <a:srgbClr val="000000"/>
                        </a:solidFill>
                        <a:effectLst/>
                        <a:latin typeface="+mn-lt"/>
                        <a:cs typeface="Times New Roman" panose="02020603050405020304" pitchFamily="18" charset="0"/>
                      </a:endParaRPr>
                    </a:p>
                  </a:txBody>
                  <a:tcPr marL="4879" marR="4879" marT="4879" marB="0" anchor="ctr"/>
                </a:tc>
                <a:tc vMerge="1">
                  <a:txBody>
                    <a:bodyPr/>
                    <a:lstStyle/>
                    <a:p>
                      <a:endParaRPr lang="es-ES"/>
                    </a:p>
                  </a:txBody>
                  <a:tcPr/>
                </a:tc>
                <a:extLst>
                  <a:ext uri="{0D108BD9-81ED-4DB2-BD59-A6C34878D82A}">
                    <a16:rowId xmlns:a16="http://schemas.microsoft.com/office/drawing/2014/main" val="1819399710"/>
                  </a:ext>
                </a:extLst>
              </a:tr>
              <a:tr h="205964">
                <a:tc vMerge="1">
                  <a:txBody>
                    <a:bodyPr/>
                    <a:lstStyle/>
                    <a:p>
                      <a:endParaRPr lang="es-ES"/>
                    </a:p>
                  </a:txBody>
                  <a:tcPr/>
                </a:tc>
                <a:tc>
                  <a:txBody>
                    <a:bodyPr/>
                    <a:lstStyle/>
                    <a:p>
                      <a:pPr algn="l" fontAlgn="ctr"/>
                      <a:r>
                        <a:rPr lang="es-ES" sz="1200" u="none" strike="noStrike">
                          <a:effectLst/>
                          <a:latin typeface="+mn-lt"/>
                          <a:cs typeface="Times New Roman" panose="02020603050405020304" pitchFamily="18" charset="0"/>
                        </a:rPr>
                        <a:t>Diversidad de especies agícolas</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tc vMerge="1">
                  <a:txBody>
                    <a:bodyPr/>
                    <a:lstStyle/>
                    <a:p>
                      <a:endParaRPr lang="es-ES"/>
                    </a:p>
                  </a:txBody>
                  <a:tcPr/>
                </a:tc>
                <a:extLst>
                  <a:ext uri="{0D108BD9-81ED-4DB2-BD59-A6C34878D82A}">
                    <a16:rowId xmlns:a16="http://schemas.microsoft.com/office/drawing/2014/main" val="3236406537"/>
                  </a:ext>
                </a:extLst>
              </a:tr>
              <a:tr h="205964">
                <a:tc vMerge="1">
                  <a:txBody>
                    <a:bodyPr/>
                    <a:lstStyle/>
                    <a:p>
                      <a:endParaRPr lang="es-ES"/>
                    </a:p>
                  </a:txBody>
                  <a:tcPr/>
                </a:tc>
                <a:tc>
                  <a:txBody>
                    <a:bodyPr/>
                    <a:lstStyle/>
                    <a:p>
                      <a:pPr algn="l" fontAlgn="ctr"/>
                      <a:r>
                        <a:rPr lang="es-ES" sz="1200" u="none" strike="noStrike">
                          <a:effectLst/>
                          <a:latin typeface="+mn-lt"/>
                          <a:cs typeface="Times New Roman" panose="02020603050405020304" pitchFamily="18" charset="0"/>
                        </a:rPr>
                        <a:t>Diversidad de especies pecuarias</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tc vMerge="1">
                  <a:txBody>
                    <a:bodyPr/>
                    <a:lstStyle/>
                    <a:p>
                      <a:endParaRPr lang="es-ES"/>
                    </a:p>
                  </a:txBody>
                  <a:tcPr/>
                </a:tc>
                <a:extLst>
                  <a:ext uri="{0D108BD9-81ED-4DB2-BD59-A6C34878D82A}">
                    <a16:rowId xmlns:a16="http://schemas.microsoft.com/office/drawing/2014/main" val="1117968380"/>
                  </a:ext>
                </a:extLst>
              </a:tr>
              <a:tr h="189247">
                <a:tc rowSpan="3">
                  <a:txBody>
                    <a:bodyPr/>
                    <a:lstStyle/>
                    <a:p>
                      <a:pPr algn="ctr" fontAlgn="ctr"/>
                      <a:r>
                        <a:rPr lang="es-ES" sz="1200" u="none" strike="noStrike">
                          <a:effectLst/>
                          <a:latin typeface="+mn-lt"/>
                          <a:cs typeface="Times New Roman" panose="02020603050405020304" pitchFamily="18" charset="0"/>
                        </a:rPr>
                        <a:t>EQUIDAD</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tc>
                  <a:txBody>
                    <a:bodyPr/>
                    <a:lstStyle/>
                    <a:p>
                      <a:pPr algn="l" fontAlgn="b"/>
                      <a:r>
                        <a:rPr lang="es-ES" sz="1100" u="none" strike="noStrike">
                          <a:effectLst/>
                          <a:latin typeface="+mn-lt"/>
                          <a:cs typeface="Times New Roman" panose="02020603050405020304" pitchFamily="18" charset="0"/>
                        </a:rPr>
                        <a:t>Equidad en actividades del manejo de la chacra</a:t>
                      </a:r>
                      <a:endParaRPr lang="es-ES" sz="1100" b="0" i="0" u="none" strike="noStrike">
                        <a:solidFill>
                          <a:srgbClr val="000000"/>
                        </a:solidFill>
                        <a:effectLst/>
                        <a:latin typeface="+mn-lt"/>
                        <a:cs typeface="Times New Roman" panose="02020603050405020304" pitchFamily="18" charset="0"/>
                      </a:endParaRPr>
                    </a:p>
                  </a:txBody>
                  <a:tcPr marL="4879" marR="4879" marT="4879" marB="0" anchor="b"/>
                </a:tc>
                <a:tc rowSpan="3">
                  <a:txBody>
                    <a:bodyPr/>
                    <a:lstStyle/>
                    <a:p>
                      <a:pPr algn="ctr" fontAlgn="ctr"/>
                      <a:r>
                        <a:rPr lang="es-ES" sz="1200" u="none" strike="noStrike">
                          <a:effectLst/>
                          <a:latin typeface="+mn-lt"/>
                          <a:cs typeface="Times New Roman" panose="02020603050405020304" pitchFamily="18" charset="0"/>
                        </a:rPr>
                        <a:t>4</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extLst>
                  <a:ext uri="{0D108BD9-81ED-4DB2-BD59-A6C34878D82A}">
                    <a16:rowId xmlns:a16="http://schemas.microsoft.com/office/drawing/2014/main" val="3756686488"/>
                  </a:ext>
                </a:extLst>
              </a:tr>
              <a:tr h="406576">
                <a:tc vMerge="1">
                  <a:txBody>
                    <a:bodyPr/>
                    <a:lstStyle/>
                    <a:p>
                      <a:endParaRPr lang="es-ES"/>
                    </a:p>
                  </a:txBody>
                  <a:tcPr/>
                </a:tc>
                <a:tc>
                  <a:txBody>
                    <a:bodyPr/>
                    <a:lstStyle/>
                    <a:p>
                      <a:pPr algn="l" fontAlgn="ctr"/>
                      <a:r>
                        <a:rPr lang="es-ES" sz="1200" u="none" strike="noStrike">
                          <a:effectLst/>
                          <a:latin typeface="+mn-lt"/>
                          <a:cs typeface="Times New Roman" panose="02020603050405020304" pitchFamily="18" charset="0"/>
                        </a:rPr>
                        <a:t>Distribución de ingresos económicos entre miembros familiares</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tc vMerge="1">
                  <a:txBody>
                    <a:bodyPr/>
                    <a:lstStyle/>
                    <a:p>
                      <a:endParaRPr lang="es-ES"/>
                    </a:p>
                  </a:txBody>
                  <a:tcPr/>
                </a:tc>
                <a:extLst>
                  <a:ext uri="{0D108BD9-81ED-4DB2-BD59-A6C34878D82A}">
                    <a16:rowId xmlns:a16="http://schemas.microsoft.com/office/drawing/2014/main" val="1277272808"/>
                  </a:ext>
                </a:extLst>
              </a:tr>
              <a:tr h="205964">
                <a:tc vMerge="1">
                  <a:txBody>
                    <a:bodyPr/>
                    <a:lstStyle/>
                    <a:p>
                      <a:endParaRPr lang="es-ES"/>
                    </a:p>
                  </a:txBody>
                  <a:tcPr/>
                </a:tc>
                <a:tc>
                  <a:txBody>
                    <a:bodyPr/>
                    <a:lstStyle/>
                    <a:p>
                      <a:pPr algn="l" fontAlgn="ctr"/>
                      <a:r>
                        <a:rPr lang="es-ES" sz="1200" u="none" strike="noStrike">
                          <a:effectLst/>
                          <a:latin typeface="+mn-lt"/>
                          <a:cs typeface="Times New Roman" panose="02020603050405020304" pitchFamily="18" charset="0"/>
                        </a:rPr>
                        <a:t>Grado de autoficiencia alimentaria</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tc vMerge="1">
                  <a:txBody>
                    <a:bodyPr/>
                    <a:lstStyle/>
                    <a:p>
                      <a:endParaRPr lang="es-ES"/>
                    </a:p>
                  </a:txBody>
                  <a:tcPr/>
                </a:tc>
                <a:extLst>
                  <a:ext uri="{0D108BD9-81ED-4DB2-BD59-A6C34878D82A}">
                    <a16:rowId xmlns:a16="http://schemas.microsoft.com/office/drawing/2014/main" val="685468636"/>
                  </a:ext>
                </a:extLst>
              </a:tr>
              <a:tr h="205964">
                <a:tc rowSpan="2">
                  <a:txBody>
                    <a:bodyPr/>
                    <a:lstStyle/>
                    <a:p>
                      <a:pPr algn="ctr" fontAlgn="ctr"/>
                      <a:r>
                        <a:rPr lang="es-ES" sz="1200" u="none" strike="noStrike">
                          <a:effectLst/>
                          <a:latin typeface="+mn-lt"/>
                          <a:cs typeface="Times New Roman" panose="02020603050405020304" pitchFamily="18" charset="0"/>
                        </a:rPr>
                        <a:t>ADAPTABILIDAD</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tc>
                  <a:txBody>
                    <a:bodyPr/>
                    <a:lstStyle/>
                    <a:p>
                      <a:pPr algn="l" fontAlgn="ctr"/>
                      <a:r>
                        <a:rPr lang="es-ES" sz="1200" u="none" strike="noStrike">
                          <a:effectLst/>
                          <a:latin typeface="+mn-lt"/>
                          <a:cs typeface="Times New Roman" panose="02020603050405020304" pitchFamily="18" charset="0"/>
                        </a:rPr>
                        <a:t>Acceso a innovaciones tecnológicas</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tc rowSpan="2">
                  <a:txBody>
                    <a:bodyPr/>
                    <a:lstStyle/>
                    <a:p>
                      <a:pPr algn="ctr" fontAlgn="ctr"/>
                      <a:r>
                        <a:rPr lang="es-ES" sz="1200" u="none" strike="noStrike">
                          <a:effectLst/>
                          <a:latin typeface="+mn-lt"/>
                          <a:cs typeface="Times New Roman" panose="02020603050405020304" pitchFamily="18" charset="0"/>
                        </a:rPr>
                        <a:t>2</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extLst>
                  <a:ext uri="{0D108BD9-81ED-4DB2-BD59-A6C34878D82A}">
                    <a16:rowId xmlns:a16="http://schemas.microsoft.com/office/drawing/2014/main" val="3092195139"/>
                  </a:ext>
                </a:extLst>
              </a:tr>
              <a:tr h="205964">
                <a:tc vMerge="1">
                  <a:txBody>
                    <a:bodyPr/>
                    <a:lstStyle/>
                    <a:p>
                      <a:endParaRPr lang="es-ES"/>
                    </a:p>
                  </a:txBody>
                  <a:tcPr/>
                </a:tc>
                <a:tc>
                  <a:txBody>
                    <a:bodyPr/>
                    <a:lstStyle/>
                    <a:p>
                      <a:pPr algn="l" fontAlgn="ctr"/>
                      <a:r>
                        <a:rPr lang="es-ES" sz="1200" u="none" strike="noStrike">
                          <a:effectLst/>
                          <a:latin typeface="+mn-lt"/>
                          <a:cs typeface="Times New Roman" panose="02020603050405020304" pitchFamily="18" charset="0"/>
                        </a:rPr>
                        <a:t>Capacidad de adaptación a cambio ambientales</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tc vMerge="1">
                  <a:txBody>
                    <a:bodyPr/>
                    <a:lstStyle/>
                    <a:p>
                      <a:endParaRPr lang="es-ES"/>
                    </a:p>
                  </a:txBody>
                  <a:tcPr/>
                </a:tc>
                <a:extLst>
                  <a:ext uri="{0D108BD9-81ED-4DB2-BD59-A6C34878D82A}">
                    <a16:rowId xmlns:a16="http://schemas.microsoft.com/office/drawing/2014/main" val="3779955377"/>
                  </a:ext>
                </a:extLst>
              </a:tr>
              <a:tr h="205964">
                <a:tc rowSpan="2">
                  <a:txBody>
                    <a:bodyPr/>
                    <a:lstStyle/>
                    <a:p>
                      <a:pPr algn="ctr" fontAlgn="ctr"/>
                      <a:r>
                        <a:rPr lang="es-ES" sz="1200" u="none" strike="noStrike">
                          <a:effectLst/>
                          <a:latin typeface="+mn-lt"/>
                          <a:cs typeface="Times New Roman" panose="02020603050405020304" pitchFamily="18" charset="0"/>
                        </a:rPr>
                        <a:t>AUTOGESTIÓN </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tc>
                  <a:txBody>
                    <a:bodyPr/>
                    <a:lstStyle/>
                    <a:p>
                      <a:pPr algn="l" fontAlgn="ctr"/>
                      <a:r>
                        <a:rPr lang="es-ES" sz="1200" u="none" strike="noStrike">
                          <a:effectLst/>
                          <a:latin typeface="+mn-lt"/>
                          <a:cs typeface="Times New Roman" panose="02020603050405020304" pitchFamily="18" charset="0"/>
                        </a:rPr>
                        <a:t>Insumos externos (agroquímicos y materiales)</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tc rowSpan="2">
                  <a:txBody>
                    <a:bodyPr/>
                    <a:lstStyle/>
                    <a:p>
                      <a:pPr algn="ctr" fontAlgn="ctr"/>
                      <a:r>
                        <a:rPr lang="es-ES" sz="1200" u="none" strike="noStrike">
                          <a:effectLst/>
                          <a:latin typeface="+mn-lt"/>
                          <a:cs typeface="Times New Roman" panose="02020603050405020304" pitchFamily="18" charset="0"/>
                        </a:rPr>
                        <a:t>3</a:t>
                      </a:r>
                      <a:endParaRPr lang="es-ES" sz="1200" b="0" i="0" u="none" strike="noStrike">
                        <a:solidFill>
                          <a:srgbClr val="000000"/>
                        </a:solidFill>
                        <a:effectLst/>
                        <a:latin typeface="+mn-lt"/>
                        <a:cs typeface="Times New Roman" panose="02020603050405020304" pitchFamily="18" charset="0"/>
                      </a:endParaRPr>
                    </a:p>
                  </a:txBody>
                  <a:tcPr marL="4879" marR="4879" marT="4879" marB="0" anchor="ctr"/>
                </a:tc>
                <a:extLst>
                  <a:ext uri="{0D108BD9-81ED-4DB2-BD59-A6C34878D82A}">
                    <a16:rowId xmlns:a16="http://schemas.microsoft.com/office/drawing/2014/main" val="2707348798"/>
                  </a:ext>
                </a:extLst>
              </a:tr>
              <a:tr h="205964">
                <a:tc vMerge="1">
                  <a:txBody>
                    <a:bodyPr/>
                    <a:lstStyle/>
                    <a:p>
                      <a:endParaRPr lang="es-ES"/>
                    </a:p>
                  </a:txBody>
                  <a:tcPr/>
                </a:tc>
                <a:tc>
                  <a:txBody>
                    <a:bodyPr/>
                    <a:lstStyle/>
                    <a:p>
                      <a:pPr algn="l" fontAlgn="ctr"/>
                      <a:r>
                        <a:rPr lang="es-ES" sz="1200" u="none" strike="noStrike" dirty="0">
                          <a:effectLst/>
                          <a:latin typeface="+mn-lt"/>
                          <a:cs typeface="Times New Roman" panose="02020603050405020304" pitchFamily="18" charset="0"/>
                        </a:rPr>
                        <a:t>Asistencia  reuniones en la comunidad</a:t>
                      </a:r>
                      <a:endParaRPr lang="es-ES" sz="1200" b="0" i="0" u="none" strike="noStrike" dirty="0">
                        <a:solidFill>
                          <a:srgbClr val="000000"/>
                        </a:solidFill>
                        <a:effectLst/>
                        <a:latin typeface="+mn-lt"/>
                        <a:cs typeface="Times New Roman" panose="02020603050405020304" pitchFamily="18" charset="0"/>
                      </a:endParaRPr>
                    </a:p>
                  </a:txBody>
                  <a:tcPr marL="4879" marR="4879" marT="4879" marB="0" anchor="ctr"/>
                </a:tc>
                <a:tc vMerge="1">
                  <a:txBody>
                    <a:bodyPr/>
                    <a:lstStyle/>
                    <a:p>
                      <a:endParaRPr lang="es-ES"/>
                    </a:p>
                  </a:txBody>
                  <a:tcPr/>
                </a:tc>
                <a:extLst>
                  <a:ext uri="{0D108BD9-81ED-4DB2-BD59-A6C34878D82A}">
                    <a16:rowId xmlns:a16="http://schemas.microsoft.com/office/drawing/2014/main" val="2922151104"/>
                  </a:ext>
                </a:extLst>
              </a:tr>
            </a:tbl>
          </a:graphicData>
        </a:graphic>
      </p:graphicFrame>
      <p:sp>
        <p:nvSpPr>
          <p:cNvPr id="5" name="Rectángulo 4"/>
          <p:cNvSpPr/>
          <p:nvPr/>
        </p:nvSpPr>
        <p:spPr>
          <a:xfrm>
            <a:off x="6831712" y="332656"/>
            <a:ext cx="5175840"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s-ES" sz="2000" b="1" dirty="0">
                <a:solidFill>
                  <a:schemeClr val="bg1"/>
                </a:solidFill>
              </a:rPr>
              <a:t>5. Sustentabilidad por atributos de las chacras</a:t>
            </a:r>
          </a:p>
          <a:p>
            <a:r>
              <a:rPr lang="es-ES" sz="2000" b="1" dirty="0">
                <a:solidFill>
                  <a:schemeClr val="bg1"/>
                </a:solidFill>
              </a:rPr>
              <a:t>agrícolas familiares.</a:t>
            </a:r>
            <a:r>
              <a:rPr lang="es-EC" sz="2000" b="1" dirty="0">
                <a:solidFill>
                  <a:schemeClr val="bg1"/>
                </a:solidFill>
              </a:rPr>
              <a:t> </a:t>
            </a:r>
            <a:endParaRPr lang="es-ES" sz="2000" b="1" dirty="0">
              <a:solidFill>
                <a:schemeClr val="bg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7764" y="1844824"/>
            <a:ext cx="5890685" cy="4320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087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9336" y="77723"/>
            <a:ext cx="12000656" cy="830997"/>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lvl="0"/>
            <a:r>
              <a:rPr lang="es-ES" sz="2200" b="1" dirty="0">
                <a:solidFill>
                  <a:schemeClr val="tx1"/>
                </a:solidFill>
              </a:rPr>
              <a:t>Fase 3: L</a:t>
            </a:r>
            <a:r>
              <a:rPr lang="es-EC" sz="2400" b="1" dirty="0" err="1">
                <a:solidFill>
                  <a:schemeClr val="tx1"/>
                </a:solidFill>
              </a:rPr>
              <a:t>ineamientos</a:t>
            </a:r>
            <a:r>
              <a:rPr lang="es-EC" sz="2400" b="1" dirty="0">
                <a:solidFill>
                  <a:schemeClr val="tx1"/>
                </a:solidFill>
              </a:rPr>
              <a:t> para un manejo sustentable de las chacras agrícolas familiares en la comunidad de Chilmá Bajo.</a:t>
            </a:r>
            <a:endParaRPr lang="es-ES" sz="2400" b="1" dirty="0">
              <a:solidFill>
                <a:schemeClr val="tx1"/>
              </a:solidFill>
            </a:endParaRPr>
          </a:p>
        </p:txBody>
      </p:sp>
      <p:graphicFrame>
        <p:nvGraphicFramePr>
          <p:cNvPr id="9" name="Diagrama 8"/>
          <p:cNvGraphicFramePr/>
          <p:nvPr>
            <p:extLst>
              <p:ext uri="{D42A27DB-BD31-4B8C-83A1-F6EECF244321}">
                <p14:modId xmlns:p14="http://schemas.microsoft.com/office/powerpoint/2010/main" val="3191318256"/>
              </p:ext>
            </p:extLst>
          </p:nvPr>
        </p:nvGraphicFramePr>
        <p:xfrm>
          <a:off x="1559496" y="1091727"/>
          <a:ext cx="10632504" cy="5361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9 CuadroTexto"/>
          <p:cNvSpPr txBox="1"/>
          <p:nvPr/>
        </p:nvSpPr>
        <p:spPr>
          <a:xfrm>
            <a:off x="311696" y="3572476"/>
            <a:ext cx="2495600" cy="400110"/>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t>DIMENSIÓN  SOCIAL.</a:t>
            </a:r>
          </a:p>
        </p:txBody>
      </p:sp>
    </p:spTree>
    <p:extLst>
      <p:ext uri="{BB962C8B-B14F-4D97-AF65-F5344CB8AC3E}">
        <p14:creationId xmlns:p14="http://schemas.microsoft.com/office/powerpoint/2010/main" val="3090892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561114707"/>
              </p:ext>
            </p:extLst>
          </p:nvPr>
        </p:nvGraphicFramePr>
        <p:xfrm>
          <a:off x="1991544" y="224641"/>
          <a:ext cx="10904760" cy="6408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9 CuadroTexto"/>
          <p:cNvSpPr txBox="1"/>
          <p:nvPr/>
        </p:nvSpPr>
        <p:spPr>
          <a:xfrm>
            <a:off x="263352" y="3228942"/>
            <a:ext cx="3096344" cy="400110"/>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t>DIMENSIÓN  ECONÓMICA.</a:t>
            </a:r>
          </a:p>
        </p:txBody>
      </p:sp>
    </p:spTree>
    <p:extLst>
      <p:ext uri="{BB962C8B-B14F-4D97-AF65-F5344CB8AC3E}">
        <p14:creationId xmlns:p14="http://schemas.microsoft.com/office/powerpoint/2010/main" val="4102805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1592858930"/>
              </p:ext>
            </p:extLst>
          </p:nvPr>
        </p:nvGraphicFramePr>
        <p:xfrm>
          <a:off x="1991544" y="108015"/>
          <a:ext cx="10904760" cy="6633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9 CuadroTexto"/>
          <p:cNvSpPr txBox="1"/>
          <p:nvPr/>
        </p:nvSpPr>
        <p:spPr>
          <a:xfrm>
            <a:off x="263352" y="3228942"/>
            <a:ext cx="3096344" cy="400110"/>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t>DIMENSIÓN  ECOLÓGICA.</a:t>
            </a:r>
          </a:p>
        </p:txBody>
      </p:sp>
    </p:spTree>
    <p:extLst>
      <p:ext uri="{BB962C8B-B14F-4D97-AF65-F5344CB8AC3E}">
        <p14:creationId xmlns:p14="http://schemas.microsoft.com/office/powerpoint/2010/main" val="902451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9336" y="111987"/>
            <a:ext cx="11881320" cy="430887"/>
          </a:xfrm>
          <a:prstGeom prst="rect">
            <a:avLst/>
          </a:prstGeom>
          <a:solidFill>
            <a:schemeClr val="tx1">
              <a:lumMod val="65000"/>
              <a:lumOff val="35000"/>
            </a:schemeClr>
          </a:solidFill>
          <a:ln w="76200">
            <a:solidFill>
              <a:schemeClr val="bg1"/>
            </a:solidFill>
          </a:ln>
        </p:spPr>
        <p:txBody>
          <a:bodyPr wrap="square" rtlCol="0">
            <a:spAutoFit/>
          </a:bodyPr>
          <a:lstStyle/>
          <a:p>
            <a:pPr algn="ctr"/>
            <a:r>
              <a:rPr lang="es-EC" sz="2200" b="1" dirty="0">
                <a:solidFill>
                  <a:schemeClr val="bg1"/>
                </a:solidFill>
              </a:rPr>
              <a:t>CONCLUSIONES</a:t>
            </a:r>
          </a:p>
        </p:txBody>
      </p:sp>
      <p:sp>
        <p:nvSpPr>
          <p:cNvPr id="4" name="Rectángulo 3"/>
          <p:cNvSpPr/>
          <p:nvPr/>
        </p:nvSpPr>
        <p:spPr>
          <a:xfrm>
            <a:off x="-813" y="1326246"/>
            <a:ext cx="12000656" cy="1477328"/>
          </a:xfrm>
          <a:prstGeom prst="rect">
            <a:avLst/>
          </a:prstGeom>
        </p:spPr>
        <p:txBody>
          <a:bodyPr wrap="square">
            <a:spAutoFit/>
          </a:bodyPr>
          <a:lstStyle/>
          <a:p>
            <a:pPr marL="342900" lvl="0" indent="-342900" algn="just">
              <a:spcAft>
                <a:spcPts val="0"/>
              </a:spcAft>
              <a:buFont typeface="Symbol" panose="05050102010706020507" pitchFamily="18" charset="2"/>
              <a:buChar char=""/>
            </a:pPr>
            <a:r>
              <a:rPr lang="es-EC" dirty="0">
                <a:ea typeface="Times New Roman" panose="02020603050405020304" pitchFamily="18" charset="0"/>
              </a:rPr>
              <a:t>Las chacras familiares de la comunidad de Chilmá Bajo se organizan bajo la comuna La Esperanza, donde, la mayoría de estas se dedican al cultivo de plantas medicinales, ornamentales, alimentarias, condimentarías, árboles frutales, de sombra y cerca viva, así mismo, la crianza de animales como aves de corral, cerdos, cuyes, conejos, los cuales, son referentes de egresos e ingresos monetarios ya que dependen de insumos externos y materiales para el mantenimiento bajo la dirección de los agentes familiares de cada chacra</a:t>
            </a:r>
            <a:r>
              <a:rPr lang="es-ES" dirty="0">
                <a:ea typeface="Times New Roman" panose="02020603050405020304" pitchFamily="18" charset="0"/>
              </a:rPr>
              <a:t>.</a:t>
            </a:r>
            <a:endParaRPr lang="es-EC" dirty="0">
              <a:ea typeface="Times New Roman" panose="02020603050405020304" pitchFamily="18" charset="0"/>
            </a:endParaRPr>
          </a:p>
        </p:txBody>
      </p:sp>
      <p:sp>
        <p:nvSpPr>
          <p:cNvPr id="6" name="Rectángulo 5"/>
          <p:cNvSpPr/>
          <p:nvPr/>
        </p:nvSpPr>
        <p:spPr>
          <a:xfrm>
            <a:off x="-11643" y="2995493"/>
            <a:ext cx="12000656" cy="646331"/>
          </a:xfrm>
          <a:prstGeom prst="rect">
            <a:avLst/>
          </a:prstGeom>
        </p:spPr>
        <p:txBody>
          <a:bodyPr wrap="square">
            <a:spAutoFit/>
          </a:bodyPr>
          <a:lstStyle/>
          <a:p>
            <a:pPr marL="342900" lvl="0" indent="-342900" algn="just">
              <a:spcAft>
                <a:spcPts val="0"/>
              </a:spcAft>
              <a:buFont typeface="Symbol" panose="05050102010706020507" pitchFamily="18" charset="2"/>
              <a:buChar char=""/>
            </a:pPr>
            <a:r>
              <a:rPr lang="es-EC" dirty="0">
                <a:ea typeface="Times New Roman" panose="02020603050405020304" pitchFamily="18" charset="0"/>
              </a:rPr>
              <a:t>La pérdida de prácticas agrícolas tradicionales de las chacras se debe a la tecnificación de la agricultura, lo cual, ha traído el uso de agroquímicos</a:t>
            </a:r>
          </a:p>
        </p:txBody>
      </p:sp>
      <p:sp>
        <p:nvSpPr>
          <p:cNvPr id="7" name="Rectángulo 6"/>
          <p:cNvSpPr/>
          <p:nvPr/>
        </p:nvSpPr>
        <p:spPr>
          <a:xfrm>
            <a:off x="-11643" y="3855269"/>
            <a:ext cx="12000656" cy="2308324"/>
          </a:xfrm>
          <a:prstGeom prst="rect">
            <a:avLst/>
          </a:prstGeom>
        </p:spPr>
        <p:txBody>
          <a:bodyPr wrap="square">
            <a:spAutoFit/>
          </a:bodyPr>
          <a:lstStyle/>
          <a:p>
            <a:pPr marL="342900" lvl="0" indent="-342900" algn="just">
              <a:spcAft>
                <a:spcPts val="0"/>
              </a:spcAft>
              <a:buFont typeface="Symbol" panose="05050102010706020507" pitchFamily="18" charset="2"/>
              <a:buChar char=""/>
            </a:pPr>
            <a:r>
              <a:rPr lang="es-EC" dirty="0">
                <a:ea typeface="Times New Roman" panose="02020603050405020304" pitchFamily="18" charset="0"/>
              </a:rPr>
              <a:t>La sustentabilidad de las chacras familiares se encuentra en un nivel de sustentabilidad media o aceptable (3 en una escala del 1 al 5), requiriendo de estrategias a corto y mediano plazo para fortalecer los indicadores más débiles como fueron: diversidad de especies pecuarias</a:t>
            </a:r>
            <a:r>
              <a:rPr lang="es-ES" dirty="0">
                <a:ea typeface="Times New Roman" panose="02020603050405020304" pitchFamily="18" charset="0"/>
              </a:rPr>
              <a:t>, </a:t>
            </a:r>
            <a:r>
              <a:rPr lang="es-EC" dirty="0">
                <a:ea typeface="Times New Roman" panose="02020603050405020304" pitchFamily="18" charset="0"/>
              </a:rPr>
              <a:t>ingreso económico vegetal monocultivo mora (</a:t>
            </a:r>
            <a:r>
              <a:rPr lang="es-EC" i="1" dirty="0" err="1">
                <a:ea typeface="Times New Roman" panose="02020603050405020304" pitchFamily="18" charset="0"/>
              </a:rPr>
              <a:t>Rubus</a:t>
            </a:r>
            <a:r>
              <a:rPr lang="es-EC" i="1" dirty="0">
                <a:ea typeface="Times New Roman" panose="02020603050405020304" pitchFamily="18" charset="0"/>
              </a:rPr>
              <a:t> </a:t>
            </a:r>
            <a:r>
              <a:rPr lang="es-EC" i="1" dirty="0" err="1">
                <a:ea typeface="Times New Roman" panose="02020603050405020304" pitchFamily="18" charset="0"/>
              </a:rPr>
              <a:t>glaucus</a:t>
            </a:r>
            <a:r>
              <a:rPr lang="es-EC" i="1" dirty="0">
                <a:ea typeface="Times New Roman" panose="02020603050405020304" pitchFamily="18" charset="0"/>
              </a:rPr>
              <a:t>)</a:t>
            </a:r>
            <a:r>
              <a:rPr lang="es-EC" dirty="0">
                <a:ea typeface="Times New Roman" panose="02020603050405020304" pitchFamily="18" charset="0"/>
              </a:rPr>
              <a:t> y café </a:t>
            </a:r>
            <a:r>
              <a:rPr lang="es-EC" i="1" dirty="0">
                <a:ea typeface="Times New Roman" panose="02020603050405020304" pitchFamily="18" charset="0"/>
              </a:rPr>
              <a:t>(</a:t>
            </a:r>
            <a:r>
              <a:rPr lang="es-EC" i="1" dirty="0" err="1">
                <a:ea typeface="Times New Roman" panose="02020603050405020304" pitchFamily="18" charset="0"/>
              </a:rPr>
              <a:t>Coffea</a:t>
            </a:r>
            <a:r>
              <a:rPr lang="es-EC" i="1" dirty="0">
                <a:ea typeface="Times New Roman" panose="02020603050405020304" pitchFamily="18" charset="0"/>
              </a:rPr>
              <a:t> </a:t>
            </a:r>
            <a:r>
              <a:rPr lang="es-EC" i="1" dirty="0" err="1">
                <a:ea typeface="Times New Roman" panose="02020603050405020304" pitchFamily="18" charset="0"/>
              </a:rPr>
              <a:t>arabica</a:t>
            </a:r>
            <a:r>
              <a:rPr lang="es-EC" i="1" dirty="0">
                <a:ea typeface="Times New Roman" panose="02020603050405020304" pitchFamily="18" charset="0"/>
              </a:rPr>
              <a:t>),</a:t>
            </a:r>
            <a:r>
              <a:rPr lang="es-EC" dirty="0">
                <a:ea typeface="Times New Roman" panose="02020603050405020304" pitchFamily="18" charset="0"/>
              </a:rPr>
              <a:t> asistencia de reuniones en la comunidad, costos de mantenimiento de la chacra</a:t>
            </a:r>
            <a:r>
              <a:rPr lang="es-ES" dirty="0">
                <a:ea typeface="Times New Roman" panose="02020603050405020304" pitchFamily="18" charset="0"/>
              </a:rPr>
              <a:t>, </a:t>
            </a:r>
            <a:r>
              <a:rPr lang="es-EC" dirty="0">
                <a:ea typeface="Times New Roman" panose="02020603050405020304" pitchFamily="18" charset="0"/>
              </a:rPr>
              <a:t>producción pecuaria, calidad de la vivienda, servicios básicos, calidad del entorno, cantidad de humedad en el suelo (Qm), pH del suelo</a:t>
            </a:r>
            <a:r>
              <a:rPr lang="es-ES" dirty="0">
                <a:ea typeface="Times New Roman" panose="02020603050405020304" pitchFamily="18" charset="0"/>
              </a:rPr>
              <a:t>, </a:t>
            </a:r>
            <a:r>
              <a:rPr lang="es-EC" dirty="0">
                <a:ea typeface="Times New Roman" panose="02020603050405020304" pitchFamily="18" charset="0"/>
              </a:rPr>
              <a:t>relación </a:t>
            </a:r>
            <a:r>
              <a:rPr lang="es-EC" baseline="30000" dirty="0">
                <a:ea typeface="Times New Roman" panose="02020603050405020304" pitchFamily="18" charset="0"/>
              </a:rPr>
              <a:t>C</a:t>
            </a:r>
            <a:r>
              <a:rPr lang="es-EC" dirty="0">
                <a:ea typeface="Times New Roman" panose="02020603050405020304" pitchFamily="18" charset="0"/>
              </a:rPr>
              <a:t>/</a:t>
            </a:r>
            <a:r>
              <a:rPr lang="es-EC" baseline="-25000" dirty="0">
                <a:ea typeface="Times New Roman" panose="02020603050405020304" pitchFamily="18" charset="0"/>
              </a:rPr>
              <a:t>N,</a:t>
            </a:r>
            <a:r>
              <a:rPr lang="es-EC" dirty="0">
                <a:ea typeface="Times New Roman" panose="02020603050405020304" pitchFamily="18" charset="0"/>
              </a:rPr>
              <a:t> capacidad de intercambio catiónico (CIC), incidencia de organismos no deseados, diversidad de especies agrícolas, equidad en actividades del manejo de la chacra, distribución de los ingresos, capacidad de adaptación a cambios ambientales </a:t>
            </a:r>
            <a:r>
              <a:rPr lang="es-ES" dirty="0">
                <a:ea typeface="Times New Roman" panose="02020603050405020304" pitchFamily="18" charset="0"/>
              </a:rPr>
              <a:t>y </a:t>
            </a:r>
            <a:r>
              <a:rPr lang="es-EC" dirty="0">
                <a:solidFill>
                  <a:srgbClr val="000000"/>
                </a:solidFill>
                <a:ea typeface="Times New Roman" panose="02020603050405020304" pitchFamily="18" charset="0"/>
              </a:rPr>
              <a:t>rendimiento comercial por m</a:t>
            </a:r>
            <a:r>
              <a:rPr lang="es-EC" baseline="30000" dirty="0">
                <a:solidFill>
                  <a:srgbClr val="000000"/>
                </a:solidFill>
                <a:ea typeface="Times New Roman" panose="02020603050405020304" pitchFamily="18" charset="0"/>
              </a:rPr>
              <a:t>2</a:t>
            </a:r>
            <a:r>
              <a:rPr lang="es-EC" dirty="0">
                <a:solidFill>
                  <a:srgbClr val="000000"/>
                </a:solidFill>
                <a:ea typeface="Times New Roman" panose="02020603050405020304" pitchFamily="18" charset="0"/>
              </a:rPr>
              <a:t> de los cultivos asociados a la chacra familiar.</a:t>
            </a:r>
            <a:endParaRPr lang="es-ES" dirty="0">
              <a:ea typeface="Times New Roman" panose="02020603050405020304" pitchFamily="18" charset="0"/>
            </a:endParaRPr>
          </a:p>
        </p:txBody>
      </p:sp>
    </p:spTree>
    <p:extLst>
      <p:ext uri="{BB962C8B-B14F-4D97-AF65-F5344CB8AC3E}">
        <p14:creationId xmlns:p14="http://schemas.microsoft.com/office/powerpoint/2010/main" val="392674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9336" y="111987"/>
            <a:ext cx="11881320" cy="430887"/>
          </a:xfrm>
          <a:prstGeom prst="rect">
            <a:avLst/>
          </a:prstGeom>
          <a:solidFill>
            <a:schemeClr val="tx1">
              <a:lumMod val="65000"/>
              <a:lumOff val="35000"/>
            </a:schemeClr>
          </a:solidFill>
          <a:ln w="76200">
            <a:solidFill>
              <a:schemeClr val="bg1"/>
            </a:solidFill>
          </a:ln>
        </p:spPr>
        <p:txBody>
          <a:bodyPr wrap="square" rtlCol="0">
            <a:spAutoFit/>
          </a:bodyPr>
          <a:lstStyle/>
          <a:p>
            <a:pPr algn="ctr"/>
            <a:r>
              <a:rPr lang="es-EC" sz="2200" b="1" dirty="0">
                <a:solidFill>
                  <a:schemeClr val="bg1"/>
                </a:solidFill>
              </a:rPr>
              <a:t>RECOMENDACIONES</a:t>
            </a:r>
          </a:p>
        </p:txBody>
      </p:sp>
      <p:sp>
        <p:nvSpPr>
          <p:cNvPr id="4" name="Rectángulo 3"/>
          <p:cNvSpPr/>
          <p:nvPr/>
        </p:nvSpPr>
        <p:spPr>
          <a:xfrm>
            <a:off x="1787860" y="1451105"/>
            <a:ext cx="8544272" cy="923330"/>
          </a:xfrm>
          <a:prstGeom prst="rect">
            <a:avLst/>
          </a:prstGeom>
        </p:spPr>
        <p:txBody>
          <a:bodyPr wrap="square">
            <a:spAutoFit/>
          </a:bodyPr>
          <a:lstStyle/>
          <a:p>
            <a:pPr marL="342900" indent="-342900" algn="just">
              <a:buFont typeface="Symbol" panose="05050102010706020507" pitchFamily="18" charset="2"/>
              <a:buChar char=""/>
            </a:pPr>
            <a:r>
              <a:rPr lang="es-EC" dirty="0"/>
              <a:t>Valorar los saberes locales en el manejo de los recursos naturales de las chacras de la comunidad, con la finalidad de promover la seguridad alimentaria para el núcleo familiar.</a:t>
            </a:r>
            <a:endParaRPr lang="es-ES" dirty="0"/>
          </a:p>
        </p:txBody>
      </p:sp>
      <p:sp>
        <p:nvSpPr>
          <p:cNvPr id="5" name="Rectángulo 4"/>
          <p:cNvSpPr/>
          <p:nvPr/>
        </p:nvSpPr>
        <p:spPr>
          <a:xfrm>
            <a:off x="1787860" y="2739988"/>
            <a:ext cx="8544272" cy="923330"/>
          </a:xfrm>
          <a:prstGeom prst="rect">
            <a:avLst/>
          </a:prstGeom>
        </p:spPr>
        <p:txBody>
          <a:bodyPr wrap="square">
            <a:spAutoFit/>
          </a:bodyPr>
          <a:lstStyle/>
          <a:p>
            <a:pPr marL="342900" indent="-342900" algn="just">
              <a:buFont typeface="Symbol" panose="05050102010706020507" pitchFamily="18" charset="2"/>
              <a:buChar char=""/>
            </a:pPr>
            <a:r>
              <a:rPr lang="es-EC" dirty="0"/>
              <a:t>A partir, de los valores obtenido de sustentabilidad, se sugiere, dar un seguimiento a corto y largo plazo a los indicadores evaluados (social, económico y ecológico), aplicando la misma metodología para revaluar la sustentabilidad de sus chacras.</a:t>
            </a:r>
            <a:endParaRPr lang="es-ES" dirty="0"/>
          </a:p>
        </p:txBody>
      </p:sp>
      <p:sp>
        <p:nvSpPr>
          <p:cNvPr id="6" name="Rectángulo 5"/>
          <p:cNvSpPr/>
          <p:nvPr/>
        </p:nvSpPr>
        <p:spPr>
          <a:xfrm>
            <a:off x="1787860" y="4028871"/>
            <a:ext cx="8544272" cy="1200329"/>
          </a:xfrm>
          <a:prstGeom prst="rect">
            <a:avLst/>
          </a:prstGeom>
        </p:spPr>
        <p:txBody>
          <a:bodyPr wrap="square">
            <a:spAutoFit/>
          </a:bodyPr>
          <a:lstStyle/>
          <a:p>
            <a:pPr marL="342900" indent="-342900" algn="just">
              <a:buFont typeface="Symbol" panose="05050102010706020507" pitchFamily="18" charset="2"/>
              <a:buChar char=""/>
            </a:pPr>
            <a:r>
              <a:rPr lang="es-EC" dirty="0"/>
              <a:t>Se sugiere, implementar los lineamientos propuestos para el manejo sustentable de los recursos naturales existentes en las chacras familiares de la comunidad de Chilmá Bajo, con el fin de alcanzar la sustentabilidad del agroecosistema y potencializar el desarrollo de la comunidad. </a:t>
            </a:r>
            <a:endParaRPr lang="es-ES" dirty="0"/>
          </a:p>
        </p:txBody>
      </p:sp>
    </p:spTree>
    <p:extLst>
      <p:ext uri="{BB962C8B-B14F-4D97-AF65-F5344CB8AC3E}">
        <p14:creationId xmlns:p14="http://schemas.microsoft.com/office/powerpoint/2010/main" val="201089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9336" y="111987"/>
            <a:ext cx="11953327" cy="430887"/>
          </a:xfrm>
          <a:prstGeom prst="rect">
            <a:avLst/>
          </a:prstGeom>
          <a:solidFill>
            <a:schemeClr val="tx1">
              <a:lumMod val="65000"/>
              <a:lumOff val="35000"/>
            </a:schemeClr>
          </a:solidFill>
          <a:ln w="76200">
            <a:solidFill>
              <a:schemeClr val="bg1"/>
            </a:solidFill>
          </a:ln>
        </p:spPr>
        <p:txBody>
          <a:bodyPr wrap="square" rtlCol="0">
            <a:spAutoFit/>
          </a:bodyPr>
          <a:lstStyle/>
          <a:p>
            <a:pPr algn="ctr"/>
            <a:r>
              <a:rPr lang="es-EC" sz="2200" b="1" dirty="0">
                <a:solidFill>
                  <a:schemeClr val="bg1"/>
                </a:solidFill>
              </a:rPr>
              <a:t>OBJETIVOS:</a:t>
            </a:r>
          </a:p>
        </p:txBody>
      </p:sp>
      <p:sp>
        <p:nvSpPr>
          <p:cNvPr id="15" name="14 Rectángulo redondeado"/>
          <p:cNvSpPr/>
          <p:nvPr/>
        </p:nvSpPr>
        <p:spPr>
          <a:xfrm>
            <a:off x="985305" y="1396509"/>
            <a:ext cx="2808312" cy="4617514"/>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r>
              <a:rPr lang="es-EC" sz="2000" dirty="0"/>
              <a:t>Proponer lineamientos que permitirían la conservación de los conocimientos y las prácticas agrícolas tradicionales en las chacras familiares de la comunidad de </a:t>
            </a:r>
            <a:r>
              <a:rPr lang="es-EC" sz="2000" dirty="0" err="1"/>
              <a:t>Chilmá</a:t>
            </a:r>
            <a:r>
              <a:rPr lang="es-EC" sz="2000" dirty="0"/>
              <a:t> Bajo, Provincia del Carchi, para un manejo sustentable de las mismas.</a:t>
            </a:r>
            <a:endParaRPr lang="es-ES" sz="2000" dirty="0"/>
          </a:p>
        </p:txBody>
      </p:sp>
      <p:sp>
        <p:nvSpPr>
          <p:cNvPr id="16" name="15 Rectángulo redondeado"/>
          <p:cNvSpPr/>
          <p:nvPr/>
        </p:nvSpPr>
        <p:spPr>
          <a:xfrm>
            <a:off x="5264128" y="1458155"/>
            <a:ext cx="6232472" cy="1072930"/>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lvl="0"/>
            <a:r>
              <a:rPr lang="es-EC" sz="2000" dirty="0"/>
              <a:t>Determinar la estructura y función de las chacras familiares de la comunidad de Chilmá Bajo, Provincia del Carchi.</a:t>
            </a:r>
            <a:endParaRPr lang="es-ES" sz="2000" dirty="0"/>
          </a:p>
        </p:txBody>
      </p:sp>
      <p:sp>
        <p:nvSpPr>
          <p:cNvPr id="18" name="17 Rectángulo redondeado"/>
          <p:cNvSpPr/>
          <p:nvPr/>
        </p:nvSpPr>
        <p:spPr>
          <a:xfrm>
            <a:off x="5264128" y="3053293"/>
            <a:ext cx="6232472" cy="1142378"/>
          </a:xfrm>
          <a:prstGeom prst="roundRect">
            <a:avLst/>
          </a:prstGeom>
          <a:ln w="38100"/>
        </p:spPr>
        <p:style>
          <a:lnRef idx="2">
            <a:schemeClr val="accent5"/>
          </a:lnRef>
          <a:fillRef idx="1">
            <a:schemeClr val="lt1"/>
          </a:fillRef>
          <a:effectRef idx="0">
            <a:schemeClr val="accent5"/>
          </a:effectRef>
          <a:fontRef idx="minor">
            <a:schemeClr val="dk1"/>
          </a:fontRef>
        </p:style>
        <p:txBody>
          <a:bodyPr rtlCol="0" anchor="ctr"/>
          <a:lstStyle/>
          <a:p>
            <a:r>
              <a:rPr lang="es-EC" sz="2000" dirty="0"/>
              <a:t>Caracterizar los modelos de chacra agrícola familiar que existen en la comunidad de Chilmá Bajo, Provincia del Carchi</a:t>
            </a:r>
            <a:r>
              <a:rPr lang="es-ES" sz="1900" dirty="0"/>
              <a:t>.</a:t>
            </a:r>
            <a:endParaRPr lang="es-EC" sz="1900" dirty="0"/>
          </a:p>
        </p:txBody>
      </p:sp>
      <p:sp>
        <p:nvSpPr>
          <p:cNvPr id="19" name="18 Rectángulo redondeado"/>
          <p:cNvSpPr/>
          <p:nvPr/>
        </p:nvSpPr>
        <p:spPr>
          <a:xfrm>
            <a:off x="5264128" y="4717879"/>
            <a:ext cx="6232472" cy="1296144"/>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lvl="0"/>
            <a:r>
              <a:rPr lang="es-EC" sz="2000" dirty="0"/>
              <a:t>Diseñar los lineamientos para un manejo sustentable de las chacras agrícolas familiares en la comunidad de Chilmá Bajo, Provincia del Carchi. </a:t>
            </a:r>
            <a:endParaRPr lang="es-ES" sz="2000" dirty="0"/>
          </a:p>
        </p:txBody>
      </p:sp>
      <p:sp>
        <p:nvSpPr>
          <p:cNvPr id="20" name="19 CuadroTexto"/>
          <p:cNvSpPr txBox="1"/>
          <p:nvPr/>
        </p:nvSpPr>
        <p:spPr>
          <a:xfrm rot="16200000">
            <a:off x="-1312663" y="3212395"/>
            <a:ext cx="3402379" cy="523220"/>
          </a:xfrm>
          <a:prstGeom prst="rect">
            <a:avLst/>
          </a:prstGeom>
          <a:noFill/>
        </p:spPr>
        <p:txBody>
          <a:bodyPr wrap="square" rtlCol="0">
            <a:spAutoFit/>
          </a:bodyPr>
          <a:lstStyle/>
          <a:p>
            <a:r>
              <a:rPr lang="es-EC" sz="2800" dirty="0"/>
              <a:t>OBJETIVO GENERAL: </a:t>
            </a:r>
          </a:p>
        </p:txBody>
      </p:sp>
      <p:sp>
        <p:nvSpPr>
          <p:cNvPr id="21" name="20 CuadroTexto"/>
          <p:cNvSpPr txBox="1"/>
          <p:nvPr/>
        </p:nvSpPr>
        <p:spPr>
          <a:xfrm rot="16200000">
            <a:off x="2398925" y="3362871"/>
            <a:ext cx="3982943" cy="523220"/>
          </a:xfrm>
          <a:prstGeom prst="rect">
            <a:avLst/>
          </a:prstGeom>
          <a:noFill/>
        </p:spPr>
        <p:txBody>
          <a:bodyPr wrap="square" rtlCol="0">
            <a:spAutoFit/>
          </a:bodyPr>
          <a:lstStyle/>
          <a:p>
            <a:r>
              <a:rPr lang="es-EC" sz="2800" dirty="0"/>
              <a:t>OBJETIVOS ESPECÍFICOS </a:t>
            </a:r>
          </a:p>
        </p:txBody>
      </p:sp>
    </p:spTree>
    <p:extLst>
      <p:ext uri="{BB962C8B-B14F-4D97-AF65-F5344CB8AC3E}">
        <p14:creationId xmlns:p14="http://schemas.microsoft.com/office/powerpoint/2010/main" val="313984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80">
                                          <p:stCondLst>
                                            <p:cond delay="0"/>
                                          </p:stCondLst>
                                        </p:cTn>
                                        <p:tgtEl>
                                          <p:spTgt spid="20"/>
                                        </p:tgtEl>
                                      </p:cBhvr>
                                    </p:animEffect>
                                    <p:anim calcmode="lin" valueType="num">
                                      <p:cBhvr>
                                        <p:cTn id="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gtEl>
                                      </p:cBhvr>
                                      <p:to x="100000" y="60000"/>
                                    </p:animScale>
                                    <p:animScale>
                                      <p:cBhvr>
                                        <p:cTn id="14" dur="166" decel="50000">
                                          <p:stCondLst>
                                            <p:cond delay="676"/>
                                          </p:stCondLst>
                                        </p:cTn>
                                        <p:tgtEl>
                                          <p:spTgt spid="20"/>
                                        </p:tgtEl>
                                      </p:cBhvr>
                                      <p:to x="100000" y="100000"/>
                                    </p:animScale>
                                    <p:animScale>
                                      <p:cBhvr>
                                        <p:cTn id="15" dur="26">
                                          <p:stCondLst>
                                            <p:cond delay="1312"/>
                                          </p:stCondLst>
                                        </p:cTn>
                                        <p:tgtEl>
                                          <p:spTgt spid="20"/>
                                        </p:tgtEl>
                                      </p:cBhvr>
                                      <p:to x="100000" y="80000"/>
                                    </p:animScale>
                                    <p:animScale>
                                      <p:cBhvr>
                                        <p:cTn id="16" dur="166" decel="50000">
                                          <p:stCondLst>
                                            <p:cond delay="1338"/>
                                          </p:stCondLst>
                                        </p:cTn>
                                        <p:tgtEl>
                                          <p:spTgt spid="20"/>
                                        </p:tgtEl>
                                      </p:cBhvr>
                                      <p:to x="100000" y="100000"/>
                                    </p:animScale>
                                    <p:animScale>
                                      <p:cBhvr>
                                        <p:cTn id="17" dur="26">
                                          <p:stCondLst>
                                            <p:cond delay="1642"/>
                                          </p:stCondLst>
                                        </p:cTn>
                                        <p:tgtEl>
                                          <p:spTgt spid="20"/>
                                        </p:tgtEl>
                                      </p:cBhvr>
                                      <p:to x="100000" y="90000"/>
                                    </p:animScale>
                                    <p:animScale>
                                      <p:cBhvr>
                                        <p:cTn id="18" dur="166" decel="50000">
                                          <p:stCondLst>
                                            <p:cond delay="1668"/>
                                          </p:stCondLst>
                                        </p:cTn>
                                        <p:tgtEl>
                                          <p:spTgt spid="20"/>
                                        </p:tgtEl>
                                      </p:cBhvr>
                                      <p:to x="100000" y="100000"/>
                                    </p:animScale>
                                    <p:animScale>
                                      <p:cBhvr>
                                        <p:cTn id="19" dur="26">
                                          <p:stCondLst>
                                            <p:cond delay="1808"/>
                                          </p:stCondLst>
                                        </p:cTn>
                                        <p:tgtEl>
                                          <p:spTgt spid="20"/>
                                        </p:tgtEl>
                                      </p:cBhvr>
                                      <p:to x="100000" y="95000"/>
                                    </p:animScale>
                                    <p:animScale>
                                      <p:cBhvr>
                                        <p:cTn id="20" dur="166" decel="50000">
                                          <p:stCondLst>
                                            <p:cond delay="1834"/>
                                          </p:stCondLst>
                                        </p:cTn>
                                        <p:tgtEl>
                                          <p:spTgt spid="2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fltVal val="0"/>
                                          </p:val>
                                        </p:tav>
                                        <p:tav tm="100000">
                                          <p:val>
                                            <p:strVal val="#ppt_w"/>
                                          </p:val>
                                        </p:tav>
                                      </p:tavLst>
                                    </p:anim>
                                    <p:anim calcmode="lin" valueType="num">
                                      <p:cBhvr>
                                        <p:cTn id="33" dur="1000" fill="hold"/>
                                        <p:tgtEl>
                                          <p:spTgt spid="21"/>
                                        </p:tgtEl>
                                        <p:attrNameLst>
                                          <p:attrName>ppt_h</p:attrName>
                                        </p:attrNameLst>
                                      </p:cBhvr>
                                      <p:tavLst>
                                        <p:tav tm="0">
                                          <p:val>
                                            <p:fltVal val="0"/>
                                          </p:val>
                                        </p:tav>
                                        <p:tav tm="100000">
                                          <p:val>
                                            <p:strVal val="#ppt_h"/>
                                          </p:val>
                                        </p:tav>
                                      </p:tavLst>
                                    </p:anim>
                                    <p:anim calcmode="lin" valueType="num">
                                      <p:cBhvr>
                                        <p:cTn id="34" dur="1000" fill="hold"/>
                                        <p:tgtEl>
                                          <p:spTgt spid="21"/>
                                        </p:tgtEl>
                                        <p:attrNameLst>
                                          <p:attrName>style.rotation</p:attrName>
                                        </p:attrNameLst>
                                      </p:cBhvr>
                                      <p:tavLst>
                                        <p:tav tm="0">
                                          <p:val>
                                            <p:fltVal val="90"/>
                                          </p:val>
                                        </p:tav>
                                        <p:tav tm="100000">
                                          <p:val>
                                            <p:fltVal val="0"/>
                                          </p:val>
                                        </p:tav>
                                      </p:tavLst>
                                    </p:anim>
                                    <p:animEffect transition="in" filter="fade">
                                      <p:cBhvr>
                                        <p:cTn id="35" dur="1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0"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057"/>
            <a:ext cx="12192000" cy="6887303"/>
          </a:xfrm>
          <a:prstGeom prst="rect">
            <a:avLst/>
          </a:prstGeom>
        </p:spPr>
      </p:pic>
      <p:sp>
        <p:nvSpPr>
          <p:cNvPr id="3" name="CuadroTexto 2"/>
          <p:cNvSpPr txBox="1"/>
          <p:nvPr/>
        </p:nvSpPr>
        <p:spPr>
          <a:xfrm>
            <a:off x="3781770" y="5877272"/>
            <a:ext cx="8424936" cy="830997"/>
          </a:xfrm>
          <a:prstGeom prst="rect">
            <a:avLst/>
          </a:prstGeom>
          <a:noFill/>
        </p:spPr>
        <p:txBody>
          <a:bodyPr wrap="square" rtlCol="0">
            <a:spAutoFit/>
          </a:bodyPr>
          <a:lstStyle/>
          <a:p>
            <a:r>
              <a:rPr lang="es-ES" sz="4800" dirty="0">
                <a:solidFill>
                  <a:schemeClr val="bg1"/>
                </a:solidFill>
                <a:latin typeface="Arial Black" panose="020B0A04020102020204" pitchFamily="34" charset="0"/>
              </a:rPr>
              <a:t>Gracias por su atención</a:t>
            </a:r>
          </a:p>
        </p:txBody>
      </p:sp>
    </p:spTree>
    <p:extLst>
      <p:ext uri="{BB962C8B-B14F-4D97-AF65-F5344CB8AC3E}">
        <p14:creationId xmlns:p14="http://schemas.microsoft.com/office/powerpoint/2010/main" val="8382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9336" y="111987"/>
            <a:ext cx="11953328" cy="430887"/>
          </a:xfrm>
          <a:prstGeom prst="rect">
            <a:avLst/>
          </a:prstGeom>
          <a:solidFill>
            <a:schemeClr val="tx1">
              <a:lumMod val="65000"/>
              <a:lumOff val="35000"/>
            </a:schemeClr>
          </a:solidFill>
          <a:ln w="76200">
            <a:solidFill>
              <a:schemeClr val="bg1"/>
            </a:solidFill>
          </a:ln>
        </p:spPr>
        <p:txBody>
          <a:bodyPr wrap="square" rtlCol="0">
            <a:spAutoFit/>
          </a:bodyPr>
          <a:lstStyle/>
          <a:p>
            <a:pPr algn="ctr"/>
            <a:r>
              <a:rPr lang="es-EC" sz="2200" b="1" dirty="0">
                <a:solidFill>
                  <a:schemeClr val="bg1"/>
                </a:solidFill>
              </a:rPr>
              <a:t>ÁREA DE ESTUDIO</a:t>
            </a:r>
          </a:p>
        </p:txBody>
      </p:sp>
      <p:graphicFrame>
        <p:nvGraphicFramePr>
          <p:cNvPr id="12" name="11 Tabla"/>
          <p:cNvGraphicFramePr>
            <a:graphicFrameLocks noGrp="1"/>
          </p:cNvGraphicFramePr>
          <p:nvPr>
            <p:extLst>
              <p:ext uri="{D42A27DB-BD31-4B8C-83A1-F6EECF244321}">
                <p14:modId xmlns:p14="http://schemas.microsoft.com/office/powerpoint/2010/main" val="2402629172"/>
              </p:ext>
            </p:extLst>
          </p:nvPr>
        </p:nvGraphicFramePr>
        <p:xfrm>
          <a:off x="8976320" y="1988840"/>
          <a:ext cx="3067088" cy="3723447"/>
        </p:xfrm>
        <a:graphic>
          <a:graphicData uri="http://schemas.openxmlformats.org/drawingml/2006/table">
            <a:tbl>
              <a:tblPr firstRow="1" firstCol="1" bandRow="1">
                <a:tableStyleId>{5940675A-B579-460E-94D1-54222C63F5DA}</a:tableStyleId>
              </a:tblPr>
              <a:tblGrid>
                <a:gridCol w="1533544">
                  <a:extLst>
                    <a:ext uri="{9D8B030D-6E8A-4147-A177-3AD203B41FA5}">
                      <a16:colId xmlns:a16="http://schemas.microsoft.com/office/drawing/2014/main" val="20000"/>
                    </a:ext>
                  </a:extLst>
                </a:gridCol>
                <a:gridCol w="1533544">
                  <a:extLst>
                    <a:ext uri="{9D8B030D-6E8A-4147-A177-3AD203B41FA5}">
                      <a16:colId xmlns:a16="http://schemas.microsoft.com/office/drawing/2014/main" val="20001"/>
                    </a:ext>
                  </a:extLst>
                </a:gridCol>
              </a:tblGrid>
              <a:tr h="868890">
                <a:tc gridSpan="2">
                  <a:txBody>
                    <a:bodyPr/>
                    <a:lstStyle/>
                    <a:p>
                      <a:pPr algn="ctr">
                        <a:lnSpc>
                          <a:spcPct val="100000"/>
                        </a:lnSpc>
                        <a:spcAft>
                          <a:spcPts val="0"/>
                        </a:spcAft>
                      </a:pPr>
                      <a:r>
                        <a:rPr lang="es-ES" sz="1800" dirty="0">
                          <a:effectLst/>
                        </a:rPr>
                        <a:t>Comunidad Chilmá</a:t>
                      </a:r>
                      <a:r>
                        <a:rPr lang="es-ES" sz="1800" baseline="0" dirty="0">
                          <a:effectLst/>
                        </a:rPr>
                        <a:t> Bajo</a:t>
                      </a:r>
                      <a:endParaRPr lang="es-EC" sz="1800" b="0" dirty="0">
                        <a:effectLst/>
                        <a:latin typeface="Times New Roman"/>
                        <a:ea typeface="Times New Roman"/>
                        <a:cs typeface="Times New Roman"/>
                      </a:endParaRPr>
                    </a:p>
                  </a:txBody>
                  <a:tcPr marL="68580" marR="68580" marT="0" marB="0" anchor="ctr"/>
                </a:tc>
                <a:tc hMerge="1">
                  <a:txBody>
                    <a:bodyPr/>
                    <a:lstStyle/>
                    <a:p>
                      <a:endParaRPr lang="es-EC"/>
                    </a:p>
                  </a:txBody>
                  <a:tcPr/>
                </a:tc>
                <a:extLst>
                  <a:ext uri="{0D108BD9-81ED-4DB2-BD59-A6C34878D82A}">
                    <a16:rowId xmlns:a16="http://schemas.microsoft.com/office/drawing/2014/main" val="10000"/>
                  </a:ext>
                </a:extLst>
              </a:tr>
              <a:tr h="849427">
                <a:tc>
                  <a:txBody>
                    <a:bodyPr/>
                    <a:lstStyle/>
                    <a:p>
                      <a:pPr algn="ctr">
                        <a:lnSpc>
                          <a:spcPct val="100000"/>
                        </a:lnSpc>
                        <a:spcAft>
                          <a:spcPts val="0"/>
                        </a:spcAft>
                      </a:pPr>
                      <a:r>
                        <a:rPr lang="es-ES" sz="1800" dirty="0">
                          <a:effectLst/>
                        </a:rPr>
                        <a:t>Altitud</a:t>
                      </a:r>
                      <a:endParaRPr lang="es-EC" sz="1800" b="0" dirty="0">
                        <a:effectLst/>
                        <a:latin typeface="Times New Roman"/>
                        <a:ea typeface="Times New Roman"/>
                        <a:cs typeface="Times New Roman"/>
                      </a:endParaRPr>
                    </a:p>
                  </a:txBody>
                  <a:tcPr marL="68580" marR="68580" marT="0" marB="0" anchor="ctr"/>
                </a:tc>
                <a:tc>
                  <a:txBody>
                    <a:bodyPr/>
                    <a:lstStyle/>
                    <a:p>
                      <a:pPr algn="ctr">
                        <a:lnSpc>
                          <a:spcPct val="100000"/>
                        </a:lnSpc>
                        <a:spcAft>
                          <a:spcPts val="0"/>
                        </a:spcAft>
                      </a:pPr>
                      <a:r>
                        <a:rPr lang="es-ES" sz="1800" dirty="0">
                          <a:effectLst/>
                        </a:rPr>
                        <a:t>2075msnm</a:t>
                      </a:r>
                      <a:endParaRPr lang="es-EC" sz="1800" b="0" dirty="0">
                        <a:effectLst/>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1"/>
                  </a:ext>
                </a:extLst>
              </a:tr>
              <a:tr h="849427">
                <a:tc>
                  <a:txBody>
                    <a:bodyPr/>
                    <a:lstStyle/>
                    <a:p>
                      <a:pPr algn="ctr">
                        <a:lnSpc>
                          <a:spcPct val="100000"/>
                        </a:lnSpc>
                        <a:spcAft>
                          <a:spcPts val="0"/>
                        </a:spcAft>
                      </a:pPr>
                      <a:r>
                        <a:rPr lang="es-ES" sz="1800" dirty="0">
                          <a:effectLst/>
                        </a:rPr>
                        <a:t>Temperatura</a:t>
                      </a:r>
                      <a:endParaRPr lang="es-EC" sz="1800" b="0" dirty="0">
                        <a:effectLst/>
                        <a:latin typeface="Times New Roman"/>
                        <a:ea typeface="Times New Roman"/>
                        <a:cs typeface="Times New Roman"/>
                      </a:endParaRPr>
                    </a:p>
                  </a:txBody>
                  <a:tcPr marL="68580" marR="68580" marT="0" marB="0" anchor="ctr"/>
                </a:tc>
                <a:tc>
                  <a:txBody>
                    <a:bodyPr/>
                    <a:lstStyle/>
                    <a:p>
                      <a:pPr algn="ctr">
                        <a:lnSpc>
                          <a:spcPct val="100000"/>
                        </a:lnSpc>
                        <a:spcAft>
                          <a:spcPts val="0"/>
                        </a:spcAft>
                      </a:pPr>
                      <a:r>
                        <a:rPr lang="es-ES" sz="1800" dirty="0" err="1">
                          <a:effectLst/>
                        </a:rPr>
                        <a:t>10°C</a:t>
                      </a:r>
                      <a:r>
                        <a:rPr lang="es-ES" sz="1800" baseline="0" dirty="0">
                          <a:effectLst/>
                        </a:rPr>
                        <a:t> -</a:t>
                      </a:r>
                      <a:r>
                        <a:rPr lang="es-ES" sz="1800" baseline="0">
                          <a:effectLst/>
                        </a:rPr>
                        <a:t>14°</a:t>
                      </a:r>
                      <a:r>
                        <a:rPr lang="es-ES" sz="1800" baseline="0" dirty="0">
                          <a:effectLst/>
                        </a:rPr>
                        <a:t>C</a:t>
                      </a:r>
                      <a:endParaRPr lang="es-EC" sz="1800" b="0" dirty="0">
                        <a:effectLst/>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2"/>
                  </a:ext>
                </a:extLst>
              </a:tr>
              <a:tr h="1155703">
                <a:tc>
                  <a:txBody>
                    <a:bodyPr/>
                    <a:lstStyle/>
                    <a:p>
                      <a:pPr algn="ctr">
                        <a:lnSpc>
                          <a:spcPct val="100000"/>
                        </a:lnSpc>
                        <a:spcAft>
                          <a:spcPts val="0"/>
                        </a:spcAft>
                      </a:pPr>
                      <a:r>
                        <a:rPr lang="es-ES" sz="1800" dirty="0">
                          <a:effectLst/>
                        </a:rPr>
                        <a:t>Precipitación</a:t>
                      </a:r>
                      <a:endParaRPr lang="es-EC" sz="1800" b="0" dirty="0">
                        <a:effectLst/>
                        <a:latin typeface="Times New Roman"/>
                        <a:ea typeface="Times New Roman"/>
                        <a:cs typeface="Times New Roman"/>
                      </a:endParaRPr>
                    </a:p>
                  </a:txBody>
                  <a:tcPr marL="68580" marR="68580" marT="0" marB="0" anchor="ctr"/>
                </a:tc>
                <a:tc>
                  <a:txBody>
                    <a:bodyPr/>
                    <a:lstStyle/>
                    <a:p>
                      <a:pPr algn="ctr">
                        <a:lnSpc>
                          <a:spcPct val="100000"/>
                        </a:lnSpc>
                        <a:spcAft>
                          <a:spcPts val="0"/>
                        </a:spcAft>
                      </a:pPr>
                      <a:r>
                        <a:rPr lang="es-ES" sz="1800" dirty="0">
                          <a:effectLst/>
                        </a:rPr>
                        <a:t>1000mm  2000mm</a:t>
                      </a:r>
                      <a:endParaRPr lang="es-EC" sz="1800" b="0" dirty="0">
                        <a:effectLst/>
                        <a:latin typeface="Times New Roman"/>
                        <a:ea typeface="Times New Roman"/>
                        <a:cs typeface="Times New Roman"/>
                      </a:endParaRPr>
                    </a:p>
                  </a:txBody>
                  <a:tcPr marL="68580" marR="68580" marT="0" marB="0" anchor="ctr"/>
                </a:tc>
                <a:extLst>
                  <a:ext uri="{0D108BD9-81ED-4DB2-BD59-A6C34878D82A}">
                    <a16:rowId xmlns:a16="http://schemas.microsoft.com/office/drawing/2014/main" val="10003"/>
                  </a:ext>
                </a:extLst>
              </a:tr>
            </a:tbl>
          </a:graphicData>
        </a:graphic>
      </p:graphicFrame>
      <p:pic>
        <p:nvPicPr>
          <p:cNvPr id="6146" name="Picture 2" descr="CHIL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94" y="692696"/>
            <a:ext cx="8514494" cy="597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9829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19336" y="111987"/>
            <a:ext cx="11953328" cy="430887"/>
          </a:xfrm>
          <a:prstGeom prst="rect">
            <a:avLst/>
          </a:prstGeom>
          <a:solidFill>
            <a:schemeClr val="tx1">
              <a:lumMod val="65000"/>
              <a:lumOff val="35000"/>
            </a:schemeClr>
          </a:solidFill>
          <a:ln w="76200">
            <a:solidFill>
              <a:schemeClr val="bg1"/>
            </a:solidFill>
          </a:ln>
        </p:spPr>
        <p:txBody>
          <a:bodyPr wrap="square" rtlCol="0">
            <a:spAutoFit/>
          </a:bodyPr>
          <a:lstStyle/>
          <a:p>
            <a:pPr algn="ctr"/>
            <a:r>
              <a:rPr lang="es-EC" sz="2200" b="1" dirty="0">
                <a:solidFill>
                  <a:schemeClr val="bg1"/>
                </a:solidFill>
              </a:rPr>
              <a:t>METODOLOGÍA</a:t>
            </a:r>
          </a:p>
        </p:txBody>
      </p:sp>
      <p:sp>
        <p:nvSpPr>
          <p:cNvPr id="5" name="4 Rectángulo"/>
          <p:cNvSpPr/>
          <p:nvPr/>
        </p:nvSpPr>
        <p:spPr>
          <a:xfrm>
            <a:off x="9061131" y="6381328"/>
            <a:ext cx="3164136" cy="369332"/>
          </a:xfrm>
          <a:prstGeom prst="rect">
            <a:avLst/>
          </a:prstGeom>
        </p:spPr>
        <p:txBody>
          <a:bodyPr wrap="none">
            <a:spAutoFit/>
          </a:bodyPr>
          <a:lstStyle/>
          <a:p>
            <a:pPr lvl="0"/>
            <a:r>
              <a:rPr lang="es-ES" dirty="0"/>
              <a:t>(</a:t>
            </a:r>
            <a:r>
              <a:rPr lang="es-ES" dirty="0" err="1"/>
              <a:t>Astier</a:t>
            </a:r>
            <a:r>
              <a:rPr lang="es-ES" dirty="0"/>
              <a:t>, Masera, &amp; López, 1999).</a:t>
            </a:r>
            <a:endParaRPr lang="es-EC" dirty="0"/>
          </a:p>
        </p:txBody>
      </p:sp>
      <p:sp>
        <p:nvSpPr>
          <p:cNvPr id="6" name="5 Rectángulo"/>
          <p:cNvSpPr/>
          <p:nvPr/>
        </p:nvSpPr>
        <p:spPr>
          <a:xfrm>
            <a:off x="129155" y="5680358"/>
            <a:ext cx="8984471" cy="661720"/>
          </a:xfrm>
          <a:prstGeom prst="rect">
            <a:avLst/>
          </a:prstGeom>
        </p:spPr>
        <p:txBody>
          <a:bodyPr wrap="square">
            <a:spAutoFit/>
          </a:bodyPr>
          <a:lstStyle/>
          <a:p>
            <a:pPr lvl="0"/>
            <a:r>
              <a:rPr lang="es-ES" sz="1900" b="1" dirty="0"/>
              <a:t>6. Conclusiones y recomendaciones:</a:t>
            </a:r>
            <a:r>
              <a:rPr lang="es-ES" sz="1900" dirty="0"/>
              <a:t> </a:t>
            </a:r>
            <a:r>
              <a:rPr lang="es-ES" dirty="0"/>
              <a:t>síntesis del análisis y elaboración de sugerencias para fortalecer la sustentabilidad. </a:t>
            </a:r>
            <a:endParaRPr lang="es-EC" sz="1900" dirty="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06" t="24342" r="5087" b="4706"/>
          <a:stretch/>
        </p:blipFill>
        <p:spPr bwMode="auto">
          <a:xfrm>
            <a:off x="9247823" y="1628800"/>
            <a:ext cx="2899559" cy="3168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9" name="8 Rectángulo"/>
          <p:cNvSpPr/>
          <p:nvPr/>
        </p:nvSpPr>
        <p:spPr>
          <a:xfrm>
            <a:off x="119336" y="615752"/>
            <a:ext cx="11953328" cy="646331"/>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VE" b="1" dirty="0">
                <a:solidFill>
                  <a:srgbClr val="FF0000"/>
                </a:solidFill>
              </a:rPr>
              <a:t>Método: Marco para la Evaluación de Sistemas de Manejo de recursos naturales mediante Indicadores de Sustentabilidad (MESMIS)</a:t>
            </a:r>
          </a:p>
        </p:txBody>
      </p:sp>
      <p:sp>
        <p:nvSpPr>
          <p:cNvPr id="3" name="Rectángulo 2"/>
          <p:cNvSpPr/>
          <p:nvPr/>
        </p:nvSpPr>
        <p:spPr>
          <a:xfrm>
            <a:off x="138975" y="1993860"/>
            <a:ext cx="9128487" cy="646331"/>
          </a:xfrm>
          <a:prstGeom prst="rect">
            <a:avLst/>
          </a:prstGeom>
        </p:spPr>
        <p:txBody>
          <a:bodyPr wrap="square">
            <a:spAutoFit/>
          </a:bodyPr>
          <a:lstStyle/>
          <a:p>
            <a:pPr lvl="0"/>
            <a:r>
              <a:rPr lang="es-ES" b="1" dirty="0"/>
              <a:t>1. Caracterización del sistema de manejo:</a:t>
            </a:r>
            <a:r>
              <a:rPr lang="es-ES" dirty="0"/>
              <a:t> caracterizar el sistema, definir los sistemas de manejo a evaluar, sus límites, subsistemas y flujos internos y externos de materia y energía.</a:t>
            </a:r>
          </a:p>
        </p:txBody>
      </p:sp>
      <p:sp>
        <p:nvSpPr>
          <p:cNvPr id="4" name="Rectángulo 3"/>
          <p:cNvSpPr/>
          <p:nvPr/>
        </p:nvSpPr>
        <p:spPr>
          <a:xfrm>
            <a:off x="129155" y="2786559"/>
            <a:ext cx="8856984" cy="369332"/>
          </a:xfrm>
          <a:prstGeom prst="rect">
            <a:avLst/>
          </a:prstGeom>
        </p:spPr>
        <p:txBody>
          <a:bodyPr wrap="square">
            <a:spAutoFit/>
          </a:bodyPr>
          <a:lstStyle/>
          <a:p>
            <a:pPr lvl="0"/>
            <a:r>
              <a:rPr lang="es-ES" b="1" dirty="0"/>
              <a:t>2. Determinación de los puntos críticos:</a:t>
            </a:r>
            <a:r>
              <a:rPr lang="es-ES" dirty="0"/>
              <a:t> Fortalezas y debilidades del sistema.</a:t>
            </a:r>
          </a:p>
        </p:txBody>
      </p:sp>
      <p:sp>
        <p:nvSpPr>
          <p:cNvPr id="8" name="Rectángulo 7"/>
          <p:cNvSpPr/>
          <p:nvPr/>
        </p:nvSpPr>
        <p:spPr>
          <a:xfrm>
            <a:off x="129155" y="3302872"/>
            <a:ext cx="8964832" cy="646331"/>
          </a:xfrm>
          <a:prstGeom prst="rect">
            <a:avLst/>
          </a:prstGeom>
        </p:spPr>
        <p:txBody>
          <a:bodyPr wrap="square">
            <a:spAutoFit/>
          </a:bodyPr>
          <a:lstStyle/>
          <a:p>
            <a:r>
              <a:rPr lang="es-ES" b="1" dirty="0"/>
              <a:t>3. Selección de indicadores:</a:t>
            </a:r>
            <a:r>
              <a:rPr lang="es-ES" dirty="0"/>
              <a:t> selección de indicadores estratégicos para evaluar la sustentabilidad.</a:t>
            </a:r>
            <a:endParaRPr lang="es-EC" dirty="0"/>
          </a:p>
        </p:txBody>
      </p:sp>
      <p:sp>
        <p:nvSpPr>
          <p:cNvPr id="10" name="Rectángulo 9"/>
          <p:cNvSpPr/>
          <p:nvPr/>
        </p:nvSpPr>
        <p:spPr>
          <a:xfrm>
            <a:off x="138975" y="4094959"/>
            <a:ext cx="9108848" cy="646331"/>
          </a:xfrm>
          <a:prstGeom prst="rect">
            <a:avLst/>
          </a:prstGeom>
        </p:spPr>
        <p:txBody>
          <a:bodyPr wrap="square">
            <a:spAutoFit/>
          </a:bodyPr>
          <a:lstStyle/>
          <a:p>
            <a:pPr lvl="0"/>
            <a:r>
              <a:rPr lang="es-ES" b="1" dirty="0"/>
              <a:t>4. Medición y monitoreo de los indicadores:</a:t>
            </a:r>
            <a:r>
              <a:rPr lang="es-ES" dirty="0"/>
              <a:t> obtención de la información deseada para el conocimiento de la sustentabilidad</a:t>
            </a:r>
          </a:p>
        </p:txBody>
      </p:sp>
      <p:sp>
        <p:nvSpPr>
          <p:cNvPr id="11" name="Rectángulo 10"/>
          <p:cNvSpPr/>
          <p:nvPr/>
        </p:nvSpPr>
        <p:spPr>
          <a:xfrm>
            <a:off x="129155" y="4888271"/>
            <a:ext cx="9128487" cy="646331"/>
          </a:xfrm>
          <a:prstGeom prst="rect">
            <a:avLst/>
          </a:prstGeom>
        </p:spPr>
        <p:txBody>
          <a:bodyPr wrap="square">
            <a:spAutoFit/>
          </a:bodyPr>
          <a:lstStyle/>
          <a:p>
            <a:pPr lvl="0"/>
            <a:r>
              <a:rPr lang="es-ES" b="1" dirty="0"/>
              <a:t>5. Presentación e integración de resultados:</a:t>
            </a:r>
            <a:r>
              <a:rPr lang="es-ES" dirty="0"/>
              <a:t> analizaron principales obstáculos y aspectos que lo fortalecen.</a:t>
            </a:r>
          </a:p>
        </p:txBody>
      </p:sp>
    </p:spTree>
    <p:extLst>
      <p:ext uri="{BB962C8B-B14F-4D97-AF65-F5344CB8AC3E}">
        <p14:creationId xmlns:p14="http://schemas.microsoft.com/office/powerpoint/2010/main" val="102076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8"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CuadroTexto"/>
          <p:cNvSpPr txBox="1"/>
          <p:nvPr/>
        </p:nvSpPr>
        <p:spPr>
          <a:xfrm>
            <a:off x="119336" y="1038448"/>
            <a:ext cx="6208241" cy="369332"/>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b="1" dirty="0">
                <a:solidFill>
                  <a:srgbClr val="FF0000"/>
                </a:solidFill>
              </a:rPr>
              <a:t>Ubicación de las familias de la comunidad Chilmá Bajo</a:t>
            </a:r>
          </a:p>
        </p:txBody>
      </p:sp>
      <p:sp>
        <p:nvSpPr>
          <p:cNvPr id="3" name="2 Rectángulo"/>
          <p:cNvSpPr/>
          <p:nvPr/>
        </p:nvSpPr>
        <p:spPr>
          <a:xfrm>
            <a:off x="9624392" y="2204864"/>
            <a:ext cx="2022851" cy="3416320"/>
          </a:xfrm>
          <a:prstGeom prst="rect">
            <a:avLst/>
          </a:prstGeom>
        </p:spPr>
        <p:txBody>
          <a:bodyPr wrap="square">
            <a:spAutoFit/>
          </a:bodyPr>
          <a:lstStyle/>
          <a:p>
            <a:r>
              <a:rPr lang="es-EC" dirty="0"/>
              <a:t>La chacra debe ser representativa a nivel de la comunidad en cuanto a su agrobiodiversidad </a:t>
            </a:r>
          </a:p>
          <a:p>
            <a:endParaRPr lang="es-EC" dirty="0"/>
          </a:p>
          <a:p>
            <a:r>
              <a:rPr lang="es-EC" dirty="0"/>
              <a:t>El responsable de la chacra deberá estar dispuesto a participar en la investigación </a:t>
            </a:r>
          </a:p>
        </p:txBody>
      </p:sp>
      <p:sp>
        <p:nvSpPr>
          <p:cNvPr id="7" name="9 CuadroTexto"/>
          <p:cNvSpPr txBox="1"/>
          <p:nvPr/>
        </p:nvSpPr>
        <p:spPr>
          <a:xfrm>
            <a:off x="9552384" y="1484429"/>
            <a:ext cx="2559172" cy="646331"/>
          </a:xfrm>
          <a:prstGeom prst="rect">
            <a:avLst/>
          </a:prstGeom>
          <a:ln w="28575"/>
        </p:spPr>
        <p:style>
          <a:lnRef idx="2">
            <a:schemeClr val="accent1"/>
          </a:lnRef>
          <a:fillRef idx="1">
            <a:schemeClr val="lt1"/>
          </a:fillRef>
          <a:effectRef idx="0">
            <a:schemeClr val="accent1"/>
          </a:effectRef>
          <a:fontRef idx="minor">
            <a:schemeClr val="dk1"/>
          </a:fontRef>
        </p:style>
        <p:txBody>
          <a:bodyPr wrap="square" rtlCol="0">
            <a:spAutoFit/>
          </a:bodyPr>
          <a:lstStyle/>
          <a:p>
            <a:r>
              <a:rPr lang="x-none" b="1">
                <a:solidFill>
                  <a:srgbClr val="FF0000"/>
                </a:solidFill>
              </a:rPr>
              <a:t>Criterio de selección de las Chacras familiares</a:t>
            </a:r>
            <a:endParaRPr lang="es-ES" b="1" dirty="0">
              <a:solidFill>
                <a:srgbClr val="FF0000"/>
              </a:solidFill>
            </a:endParaRPr>
          </a:p>
        </p:txBody>
      </p:sp>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217" t="10714" r="25274" b="6146"/>
          <a:stretch/>
        </p:blipFill>
        <p:spPr bwMode="auto">
          <a:xfrm>
            <a:off x="128351" y="1541654"/>
            <a:ext cx="9276740" cy="5199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uadroTexto 13"/>
          <p:cNvSpPr txBox="1"/>
          <p:nvPr/>
        </p:nvSpPr>
        <p:spPr>
          <a:xfrm>
            <a:off x="3615014" y="1930394"/>
            <a:ext cx="800171"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ES" b="1" dirty="0">
                <a:solidFill>
                  <a:schemeClr val="tx1"/>
                </a:solidFill>
              </a:rPr>
              <a:t>Pozo Ruano</a:t>
            </a:r>
          </a:p>
        </p:txBody>
      </p:sp>
      <p:sp>
        <p:nvSpPr>
          <p:cNvPr id="15" name="CuadroTexto 14"/>
          <p:cNvSpPr txBox="1"/>
          <p:nvPr/>
        </p:nvSpPr>
        <p:spPr>
          <a:xfrm>
            <a:off x="4715416" y="1740609"/>
            <a:ext cx="798721"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ES" b="1" dirty="0">
                <a:solidFill>
                  <a:schemeClr val="tx1"/>
                </a:solidFill>
              </a:rPr>
              <a:t>Ruano Castro</a:t>
            </a:r>
          </a:p>
        </p:txBody>
      </p:sp>
      <p:sp>
        <p:nvSpPr>
          <p:cNvPr id="16" name="CuadroTexto 15"/>
          <p:cNvSpPr txBox="1"/>
          <p:nvPr/>
        </p:nvSpPr>
        <p:spPr>
          <a:xfrm>
            <a:off x="5814368" y="1740609"/>
            <a:ext cx="879609" cy="646331"/>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ES" b="1" dirty="0">
                <a:solidFill>
                  <a:schemeClr val="tx1"/>
                </a:solidFill>
              </a:rPr>
              <a:t>Males Tacan </a:t>
            </a:r>
          </a:p>
        </p:txBody>
      </p:sp>
      <p:pic>
        <p:nvPicPr>
          <p:cNvPr id="17" name="Picture 2" descr="http://epithelium.co/img/ubicac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3518" y="2472943"/>
            <a:ext cx="460956" cy="5127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epithelium.co/img/ubicac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2275" y="2316422"/>
            <a:ext cx="460956" cy="5127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epithelium.co/img/ubicac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1515" y="2301487"/>
            <a:ext cx="460956" cy="512761"/>
          </a:xfrm>
          <a:prstGeom prst="rect">
            <a:avLst/>
          </a:prstGeom>
          <a:noFill/>
          <a:extLst>
            <a:ext uri="{909E8E84-426E-40DD-AFC4-6F175D3DCCD1}">
              <a14:hiddenFill xmlns:a14="http://schemas.microsoft.com/office/drawing/2010/main">
                <a:solidFill>
                  <a:srgbClr val="FFFFFF"/>
                </a:solidFill>
              </a14:hiddenFill>
            </a:ext>
          </a:extLst>
        </p:spPr>
      </p:pic>
      <p:sp>
        <p:nvSpPr>
          <p:cNvPr id="20" name="1 CuadroTexto"/>
          <p:cNvSpPr txBox="1"/>
          <p:nvPr/>
        </p:nvSpPr>
        <p:spPr>
          <a:xfrm>
            <a:off x="119336" y="116218"/>
            <a:ext cx="11953328" cy="769441"/>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ES" sz="2200" b="1" dirty="0">
                <a:solidFill>
                  <a:schemeClr val="tx1"/>
                </a:solidFill>
              </a:rPr>
              <a:t>Fase 1: Estructura y función de las chacras familiares de la comunidad de Chilmá Bajo, provincia del Carchi.</a:t>
            </a:r>
            <a:endParaRPr lang="es-EC" sz="2200" b="1" dirty="0">
              <a:solidFill>
                <a:schemeClr val="tx1"/>
              </a:solidFill>
            </a:endParaRPr>
          </a:p>
        </p:txBody>
      </p:sp>
    </p:spTree>
    <p:extLst>
      <p:ext uri="{BB962C8B-B14F-4D97-AF65-F5344CB8AC3E}">
        <p14:creationId xmlns:p14="http://schemas.microsoft.com/office/powerpoint/2010/main" val="313825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23 Rectángulo redondeado"/>
          <p:cNvSpPr/>
          <p:nvPr/>
        </p:nvSpPr>
        <p:spPr>
          <a:xfrm>
            <a:off x="9306423" y="270048"/>
            <a:ext cx="2736304" cy="360040"/>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s-EC" sz="2000" dirty="0"/>
              <a:t>Método MESMIS</a:t>
            </a:r>
          </a:p>
        </p:txBody>
      </p:sp>
      <p:sp>
        <p:nvSpPr>
          <p:cNvPr id="12" name="Rectángulo 11"/>
          <p:cNvSpPr/>
          <p:nvPr/>
        </p:nvSpPr>
        <p:spPr>
          <a:xfrm>
            <a:off x="75640" y="160290"/>
            <a:ext cx="4513928"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s-ES" sz="2000" b="1" dirty="0">
                <a:solidFill>
                  <a:schemeClr val="bg1"/>
                </a:solidFill>
              </a:rPr>
              <a:t>1. Caracterización del sistema de manejo</a:t>
            </a:r>
          </a:p>
        </p:txBody>
      </p:sp>
      <p:sp>
        <p:nvSpPr>
          <p:cNvPr id="6" name="9 CuadroTexto"/>
          <p:cNvSpPr txBox="1"/>
          <p:nvPr/>
        </p:nvSpPr>
        <p:spPr>
          <a:xfrm>
            <a:off x="335360" y="910514"/>
            <a:ext cx="2402190" cy="400110"/>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t>DIMENSIÓN  SOCIAL.</a:t>
            </a:r>
          </a:p>
        </p:txBody>
      </p:sp>
      <p:pic>
        <p:nvPicPr>
          <p:cNvPr id="2" name="Imagen 1"/>
          <p:cNvPicPr>
            <a:picLocks noChangeAspect="1"/>
          </p:cNvPicPr>
          <p:nvPr/>
        </p:nvPicPr>
        <p:blipFill>
          <a:blip r:embed="rId2"/>
          <a:stretch>
            <a:fillRect/>
          </a:stretch>
        </p:blipFill>
        <p:spPr>
          <a:xfrm>
            <a:off x="3173264" y="2052487"/>
            <a:ext cx="8987218" cy="4324891"/>
          </a:xfrm>
          <a:prstGeom prst="rect">
            <a:avLst/>
          </a:prstGeom>
        </p:spPr>
      </p:pic>
      <p:sp>
        <p:nvSpPr>
          <p:cNvPr id="9" name="CuadroTexto 8"/>
          <p:cNvSpPr txBox="1"/>
          <p:nvPr/>
        </p:nvSpPr>
        <p:spPr>
          <a:xfrm>
            <a:off x="3647728" y="1613467"/>
            <a:ext cx="8712968" cy="369332"/>
          </a:xfrm>
          <a:prstGeom prst="rect">
            <a:avLst/>
          </a:prstGeom>
          <a:noFill/>
        </p:spPr>
        <p:txBody>
          <a:bodyPr wrap="square" rtlCol="0">
            <a:spAutoFit/>
          </a:bodyPr>
          <a:lstStyle/>
          <a:p>
            <a:r>
              <a:rPr lang="es-ES" b="1" dirty="0">
                <a:solidFill>
                  <a:srgbClr val="FF0000"/>
                </a:solidFill>
              </a:rPr>
              <a:t>Manejo vegetal de las Chacras familiares Males Tacan, Pozo Ruano y Ruano Castro.</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78898" y="2871364"/>
            <a:ext cx="4030705" cy="2687135"/>
          </a:xfrm>
          <a:prstGeom prst="rect">
            <a:avLst/>
          </a:prstGeom>
        </p:spPr>
      </p:pic>
    </p:spTree>
    <p:extLst>
      <p:ext uri="{BB962C8B-B14F-4D97-AF65-F5344CB8AC3E}">
        <p14:creationId xmlns:p14="http://schemas.microsoft.com/office/powerpoint/2010/main" val="3940854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23 Rectángulo redondeado"/>
          <p:cNvSpPr/>
          <p:nvPr/>
        </p:nvSpPr>
        <p:spPr>
          <a:xfrm>
            <a:off x="9306423" y="270048"/>
            <a:ext cx="2736304" cy="360040"/>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es-EC" sz="2000" dirty="0"/>
              <a:t>Método MESMIS</a:t>
            </a:r>
          </a:p>
        </p:txBody>
      </p:sp>
      <p:sp>
        <p:nvSpPr>
          <p:cNvPr id="12" name="Rectángulo 11"/>
          <p:cNvSpPr/>
          <p:nvPr/>
        </p:nvSpPr>
        <p:spPr>
          <a:xfrm>
            <a:off x="75640" y="160290"/>
            <a:ext cx="4513928"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s-ES" sz="2000" b="1" dirty="0">
                <a:solidFill>
                  <a:schemeClr val="bg1"/>
                </a:solidFill>
              </a:rPr>
              <a:t>1. Caracterización del sistema de manejo</a:t>
            </a:r>
          </a:p>
        </p:txBody>
      </p:sp>
      <p:sp>
        <p:nvSpPr>
          <p:cNvPr id="6" name="9 CuadroTexto"/>
          <p:cNvSpPr txBox="1"/>
          <p:nvPr/>
        </p:nvSpPr>
        <p:spPr>
          <a:xfrm>
            <a:off x="162243" y="723314"/>
            <a:ext cx="2880320" cy="400110"/>
          </a:xfrm>
          <a:prstGeom prst="rect">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2000" b="1" dirty="0"/>
              <a:t>DIMENSIÓN ECONÓMICA</a:t>
            </a:r>
          </a:p>
        </p:txBody>
      </p:sp>
      <p:pic>
        <p:nvPicPr>
          <p:cNvPr id="2" name="Imagen 1"/>
          <p:cNvPicPr>
            <a:picLocks noChangeAspect="1"/>
          </p:cNvPicPr>
          <p:nvPr/>
        </p:nvPicPr>
        <p:blipFill>
          <a:blip r:embed="rId2"/>
          <a:stretch>
            <a:fillRect/>
          </a:stretch>
        </p:blipFill>
        <p:spPr>
          <a:xfrm>
            <a:off x="3894166" y="2109812"/>
            <a:ext cx="8297834" cy="4076130"/>
          </a:xfrm>
          <a:prstGeom prst="rect">
            <a:avLst/>
          </a:prstGeom>
        </p:spPr>
      </p:pic>
      <p:sp>
        <p:nvSpPr>
          <p:cNvPr id="10" name="CuadroTexto 9"/>
          <p:cNvSpPr txBox="1"/>
          <p:nvPr/>
        </p:nvSpPr>
        <p:spPr>
          <a:xfrm>
            <a:off x="6240016" y="1628800"/>
            <a:ext cx="3992655" cy="369332"/>
          </a:xfrm>
          <a:prstGeom prst="rect">
            <a:avLst/>
          </a:prstGeom>
          <a:noFill/>
        </p:spPr>
        <p:txBody>
          <a:bodyPr wrap="square" rtlCol="0">
            <a:spAutoFit/>
          </a:bodyPr>
          <a:lstStyle/>
          <a:p>
            <a:r>
              <a:rPr lang="es-ES" b="1" dirty="0">
                <a:solidFill>
                  <a:srgbClr val="FF0000"/>
                </a:solidFill>
              </a:rPr>
              <a:t>Costo de mantenimiento de las chacras.</a:t>
            </a:r>
          </a:p>
        </p:txBody>
      </p:sp>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716" y="4040929"/>
            <a:ext cx="3742841" cy="2511797"/>
          </a:xfrm>
          <a:prstGeom prst="rect">
            <a:avLst/>
          </a:prstGeom>
        </p:spPr>
      </p:pic>
      <p:pic>
        <p:nvPicPr>
          <p:cNvPr id="19" name="Imagen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49" y="1369950"/>
            <a:ext cx="3767109" cy="2511406"/>
          </a:xfrm>
          <a:prstGeom prst="rect">
            <a:avLst/>
          </a:prstGeom>
        </p:spPr>
      </p:pic>
    </p:spTree>
    <p:extLst>
      <p:ext uri="{BB962C8B-B14F-4D97-AF65-F5344CB8AC3E}">
        <p14:creationId xmlns:p14="http://schemas.microsoft.com/office/powerpoint/2010/main" val="1930971000"/>
      </p:ext>
    </p:extLst>
  </p:cSld>
  <p:clrMapOvr>
    <a:masterClrMapping/>
  </p:clrMapOvr>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TM02900688[[fn=Faceta]]</Template>
  <TotalTime>21668</TotalTime>
  <Words>4360</Words>
  <Application>Microsoft Office PowerPoint</Application>
  <PresentationFormat>Panorámica</PresentationFormat>
  <Paragraphs>1170</Paragraphs>
  <Slides>40</Slides>
  <Notes>18</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40</vt:i4>
      </vt:variant>
    </vt:vector>
  </HeadingPairs>
  <TitlesOfParts>
    <vt:vector size="48" baseType="lpstr">
      <vt:lpstr>Arial Black</vt:lpstr>
      <vt:lpstr>Calibri</vt:lpstr>
      <vt:lpstr>Calibri Light</vt:lpstr>
      <vt:lpstr>Symbol</vt:lpstr>
      <vt:lpstr>Times New Roman</vt:lpstr>
      <vt:lpstr>Wingdings</vt:lpstr>
      <vt:lpstr>Wingdings 2</vt:lpstr>
      <vt:lpstr>HDOfficeLightV0</vt:lpstr>
      <vt:lpstr>LINEAMIENTOS PARA EL MANEJO SUSTENTABLE DE LAS CHACRAS AGRÍCOLAS FAMILIARES DE LA COMUNIDAD DE CHILMÁ BAJO, PROVINCIA DEL CARCHI.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AISLAMIENTO DE MICORRIZAS PARA LA ELABORACIÓN DE UN BIOFERTILIZANTE POTENCIALMENTE ÚTIL  EN RUSTICACIÓN  DE ORQUÍDEAS NATIVAS  PARROQUIA LITA, CANTÓN IBARRA - IMBABURA</dc:title>
  <dc:creator>User</dc:creator>
  <cp:lastModifiedBy>carolina</cp:lastModifiedBy>
  <cp:revision>285</cp:revision>
  <dcterms:created xsi:type="dcterms:W3CDTF">2015-01-06T19:51:01Z</dcterms:created>
  <dcterms:modified xsi:type="dcterms:W3CDTF">2017-05-24T19:47:57Z</dcterms:modified>
</cp:coreProperties>
</file>