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charts/colors6.xml" ContentType="application/vnd.ms-office.chartcolor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charts/chart7.xml" ContentType="application/vnd.openxmlformats-officedocument.drawingml.chart+xml"/>
  <Override PartName="/ppt/charts/style7.xml" ContentType="application/vnd.ms-office.chart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style8.xml" ContentType="application/vnd.ms-office.chartstyle+xml"/>
  <Override PartName="/ppt/charts/chart4.xml" ContentType="application/vnd.openxmlformats-officedocument.drawingml.chart+xml"/>
  <Override PartName="/ppt/charts/style6.xml" ContentType="application/vnd.ms-office.chart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charts/colors8.xml" ContentType="application/vnd.ms-office.chartcolor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charts/colors4.xml" ContentType="application/vnd.ms-office.chartcolorstyl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259" r:id="rId4"/>
    <p:sldId id="260" r:id="rId5"/>
    <p:sldId id="261" r:id="rId6"/>
    <p:sldId id="262" r:id="rId7"/>
    <p:sldId id="294" r:id="rId8"/>
    <p:sldId id="331" r:id="rId9"/>
    <p:sldId id="263" r:id="rId10"/>
    <p:sldId id="280" r:id="rId11"/>
    <p:sldId id="264" r:id="rId12"/>
    <p:sldId id="265" r:id="rId13"/>
    <p:sldId id="266" r:id="rId14"/>
    <p:sldId id="267" r:id="rId15"/>
    <p:sldId id="329" r:id="rId16"/>
    <p:sldId id="327" r:id="rId17"/>
    <p:sldId id="284" r:id="rId18"/>
    <p:sldId id="285" r:id="rId19"/>
    <p:sldId id="270" r:id="rId20"/>
    <p:sldId id="271" r:id="rId21"/>
    <p:sldId id="275" r:id="rId22"/>
    <p:sldId id="276" r:id="rId23"/>
    <p:sldId id="277" r:id="rId24"/>
    <p:sldId id="292" r:id="rId25"/>
    <p:sldId id="269" r:id="rId26"/>
    <p:sldId id="317" r:id="rId27"/>
    <p:sldId id="283" r:id="rId28"/>
    <p:sldId id="296" r:id="rId29"/>
    <p:sldId id="287" r:id="rId30"/>
    <p:sldId id="318" r:id="rId31"/>
    <p:sldId id="319" r:id="rId32"/>
    <p:sldId id="321" r:id="rId33"/>
    <p:sldId id="322" r:id="rId34"/>
    <p:sldId id="323" r:id="rId35"/>
    <p:sldId id="324" r:id="rId36"/>
    <p:sldId id="325" r:id="rId37"/>
    <p:sldId id="320" r:id="rId38"/>
    <p:sldId id="295" r:id="rId39"/>
    <p:sldId id="293" r:id="rId40"/>
    <p:sldId id="298" r:id="rId41"/>
    <p:sldId id="299" r:id="rId42"/>
    <p:sldId id="309" r:id="rId43"/>
    <p:sldId id="310" r:id="rId44"/>
    <p:sldId id="311" r:id="rId45"/>
    <p:sldId id="312" r:id="rId46"/>
    <p:sldId id="313" r:id="rId47"/>
    <p:sldId id="314" r:id="rId48"/>
    <p:sldId id="297" r:id="rId4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ego" initials="D" lastIdx="6" clrIdx="0"/>
  <p:cmAuthor id="1" name="Usuario" initials="U" lastIdx="1" clrIdx="1">
    <p:extLst>
      <p:ext uri="{19B8F6BF-5375-455C-9EA6-DF929625EA0E}">
        <p15:presenceInfo xmlns=""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7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Libro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H:\Tesis\amoeba%20familia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H:\Tesis\amoeba%20familia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H:\Tesis\amoeba%20familia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H:\Tesis\amoeba%20familia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H:\Tesis\amoeba%20familia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H:\Tesis\amoeba%20familias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openxmlformats.org/officeDocument/2006/relationships/chartUserShapes" Target="../drawings/drawing1.xml"/><Relationship Id="rId1" Type="http://schemas.openxmlformats.org/officeDocument/2006/relationships/oleObject" Target="Libro1" TargetMode="External"/><Relationship Id="rId4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style val="4"/>
  <c:chart>
    <c:autoTitleDeleted val="1"/>
    <c:plotArea>
      <c:layout>
        <c:manualLayout>
          <c:layoutTarget val="inner"/>
          <c:xMode val="edge"/>
          <c:yMode val="edge"/>
          <c:x val="0.28736852833780391"/>
          <c:y val="0.1272439147044139"/>
          <c:w val="0.48677551259602475"/>
          <c:h val="0.81020743308183063"/>
        </c:manualLayout>
      </c:layout>
      <c:radarChart>
        <c:radarStyle val="marker"/>
        <c:ser>
          <c:idx val="0"/>
          <c:order val="0"/>
          <c:spPr>
            <a:ln w="28575" cap="rnd">
              <a:solidFill>
                <a:schemeClr val="accent2"/>
              </a:solidFill>
            </a:ln>
            <a:effectLst>
              <a:glow rad="76200">
                <a:schemeClr val="accent2">
                  <a:satMod val="175000"/>
                  <a:alpha val="3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cat>
            <c:strRef>
              <c:f>Hoja5!$C$5:$C$16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alimentaria/medicinal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Hoja5!$D$5:$D$16</c:f>
              <c:numCache>
                <c:formatCode>General</c:formatCode>
                <c:ptCount val="12"/>
                <c:pt idx="0">
                  <c:v>3</c:v>
                </c:pt>
                <c:pt idx="1">
                  <c:v>3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5</c:v>
                </c:pt>
                <c:pt idx="7">
                  <c:v>5</c:v>
                </c:pt>
                <c:pt idx="8">
                  <c:v>3</c:v>
                </c:pt>
                <c:pt idx="9">
                  <c:v>5</c:v>
                </c:pt>
                <c:pt idx="10">
                  <c:v>3</c:v>
                </c:pt>
                <c:pt idx="11">
                  <c:v>3</c:v>
                </c:pt>
              </c:numCache>
            </c:numRef>
          </c:val>
        </c:ser>
        <c:axId val="80209408"/>
        <c:axId val="80211328"/>
      </c:radarChart>
      <c:catAx>
        <c:axId val="80209408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0211328"/>
        <c:crosses val="autoZero"/>
        <c:auto val="1"/>
        <c:lblAlgn val="ctr"/>
        <c:lblOffset val="100"/>
      </c:catAx>
      <c:valAx>
        <c:axId val="802113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0209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hart>
    <c:autoTitleDeleted val="1"/>
    <c:plotArea>
      <c:layout/>
      <c:radarChart>
        <c:radarStyle val="marker"/>
        <c:ser>
          <c:idx val="0"/>
          <c:order val="0"/>
          <c:tx>
            <c:v>Iguagua</c:v>
          </c:tx>
          <c:spPr>
            <a:ln w="28575" cap="rnd">
              <a:solidFill>
                <a:schemeClr val="accent1"/>
              </a:solidFill>
            </a:ln>
            <a:effectLst>
              <a:glow rad="76200">
                <a:schemeClr val="accent1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Hoja1!$C$4:$C$15</c:f>
              <c:numCache>
                <c:formatCode>General</c:formatCode>
                <c:ptCount val="12"/>
                <c:pt idx="0">
                  <c:v>3</c:v>
                </c:pt>
                <c:pt idx="1">
                  <c:v>1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7">
                  <c:v>1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3</c:v>
                </c:pt>
              </c:numCache>
            </c:numRef>
          </c:val>
        </c:ser>
        <c:axId val="82331904"/>
        <c:axId val="82337792"/>
        <c:extLst>
          <c:ext xmlns:c15="http://schemas.microsoft.com/office/drawing/2012/chart" uri="{02D57815-91ED-43cb-92C2-25804820EDAC}">
            <c15:filteredRadarSeries>
              <c15:ser>
                <c:idx val="1"/>
                <c:order val="1"/>
                <c:tx>
                  <c:v>Moreta</c:v>
                </c:tx>
                <c:spPr>
                  <a:ln w="28575" cap="rnd">
                    <a:solidFill>
                      <a:schemeClr val="accent2"/>
                    </a:solidFill>
                  </a:ln>
                  <a:effectLst>
                    <a:glow rad="76200">
                      <a:schemeClr val="accent2">
                        <a:satMod val="175000"/>
                        <a:alpha val="34000"/>
                      </a:schemeClr>
                    </a:glow>
                  </a:effectLst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Hoja1!$B$4:$B$15</c15:sqref>
                        </c15:formulaRef>
                      </c:ext>
                    </c:extLst>
                    <c:strCache>
                      <c:ptCount val="12"/>
                      <c:pt idx="0">
                        <c:v>Eficiencia en el sistema productivo</c:v>
                      </c:pt>
                      <c:pt idx="1">
                        <c:v>Nivel de ingreso</c:v>
                      </c:pt>
                      <c:pt idx="2">
                        <c:v>Uso potencial de la tierra</c:v>
                      </c:pt>
                      <c:pt idx="3">
                        <c:v>Independencia de insumos externos</c:v>
                      </c:pt>
                      <c:pt idx="4">
                        <c:v>Acceso al agua</c:v>
                      </c:pt>
                      <c:pt idx="5">
                        <c:v>Fertilidad del suelo</c:v>
                      </c:pt>
                      <c:pt idx="6">
                        <c:v>Distribución del ingreso</c:v>
                      </c:pt>
                      <c:pt idx="7">
                        <c:v>Equidad en la toma de decisiones</c:v>
                      </c:pt>
                      <c:pt idx="8">
                        <c:v>Nivel de agrobiodiversidad</c:v>
                      </c:pt>
                      <c:pt idx="9">
                        <c:v>Autosuficiencia alimentaria / medicinal</c:v>
                      </c:pt>
                      <c:pt idx="10">
                        <c:v>Potencial de innovación</c:v>
                      </c:pt>
                      <c:pt idx="11">
                        <c:v>Nivel de participación comunitaria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Hoja1!$D$4:$D$15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</c:v>
                      </c:pt>
                      <c:pt idx="1">
                        <c:v>1</c:v>
                      </c:pt>
                      <c:pt idx="2">
                        <c:v>3</c:v>
                      </c:pt>
                      <c:pt idx="3">
                        <c:v>3</c:v>
                      </c:pt>
                      <c:pt idx="4">
                        <c:v>5</c:v>
                      </c:pt>
                      <c:pt idx="5">
                        <c:v>3</c:v>
                      </c:pt>
                      <c:pt idx="6">
                        <c:v>5</c:v>
                      </c:pt>
                      <c:pt idx="7">
                        <c:v>3</c:v>
                      </c:pt>
                      <c:pt idx="8">
                        <c:v>3</c:v>
                      </c:pt>
                      <c:pt idx="9">
                        <c:v>3</c:v>
                      </c:pt>
                      <c:pt idx="10">
                        <c:v>3</c:v>
                      </c:pt>
                      <c:pt idx="11">
                        <c:v>5</c:v>
                      </c:pt>
                    </c:numCache>
                  </c:numRef>
                </c:val>
              </c15:ser>
            </c15:filteredRadarSeries>
            <c15:filteredRadarSeries>
              <c15:ser>
                <c:idx val="2"/>
                <c:order val="2"/>
                <c:tx>
                  <c:v>Perugachi</c:v>
                </c:tx>
                <c:spPr>
                  <a:ln w="28575" cap="rnd">
                    <a:solidFill>
                      <a:schemeClr val="accent3"/>
                    </a:solidFill>
                  </a:ln>
                  <a:effectLst>
                    <a:glow rad="76200">
                      <a:schemeClr val="accent3">
                        <a:satMod val="175000"/>
                        <a:alpha val="34000"/>
                      </a:schemeClr>
                    </a:glow>
                  </a:effectLst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Hoja1!$B$4:$B$15</c15:sqref>
                        </c15:formulaRef>
                      </c:ext>
                    </c:extLst>
                    <c:strCache>
                      <c:ptCount val="12"/>
                      <c:pt idx="0">
                        <c:v>Eficiencia en el sistema productivo</c:v>
                      </c:pt>
                      <c:pt idx="1">
                        <c:v>Nivel de ingreso</c:v>
                      </c:pt>
                      <c:pt idx="2">
                        <c:v>Uso potencial de la tierra</c:v>
                      </c:pt>
                      <c:pt idx="3">
                        <c:v>Independencia de insumos externos</c:v>
                      </c:pt>
                      <c:pt idx="4">
                        <c:v>Acceso al agua</c:v>
                      </c:pt>
                      <c:pt idx="5">
                        <c:v>Fertilidad del suelo</c:v>
                      </c:pt>
                      <c:pt idx="6">
                        <c:v>Distribución del ingreso</c:v>
                      </c:pt>
                      <c:pt idx="7">
                        <c:v>Equidad en la toma de decisiones</c:v>
                      </c:pt>
                      <c:pt idx="8">
                        <c:v>Nivel de agrobiodiversidad</c:v>
                      </c:pt>
                      <c:pt idx="9">
                        <c:v>Autosuficiencia alimentaria / medicinal</c:v>
                      </c:pt>
                      <c:pt idx="10">
                        <c:v>Potencial de innovación</c:v>
                      </c:pt>
                      <c:pt idx="11">
                        <c:v>Nivel de participación comunitaria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Hoja1!$E$4:$E$15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</c:v>
                      </c:pt>
                      <c:pt idx="1">
                        <c:v>4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4</c:v>
                      </c:pt>
                      <c:pt idx="6">
                        <c:v>5</c:v>
                      </c:pt>
                      <c:pt idx="7">
                        <c:v>3</c:v>
                      </c:pt>
                      <c:pt idx="8">
                        <c:v>5</c:v>
                      </c:pt>
                      <c:pt idx="9">
                        <c:v>5</c:v>
                      </c:pt>
                      <c:pt idx="10">
                        <c:v>5</c:v>
                      </c:pt>
                      <c:pt idx="11">
                        <c:v>5</c:v>
                      </c:pt>
                    </c:numCache>
                  </c:numRef>
                </c:val>
              </c15:ser>
            </c15:filteredRadarSeries>
            <c15:filteredRadarSeries>
              <c15:ser>
                <c:idx val="3"/>
                <c:order val="3"/>
                <c:tx>
                  <c:v>Santa Cruz</c:v>
                </c:tx>
                <c:spPr>
                  <a:ln w="28575" cap="rnd">
                    <a:solidFill>
                      <a:schemeClr val="accent4"/>
                    </a:solidFill>
                  </a:ln>
                  <a:effectLst>
                    <a:glow rad="76200">
                      <a:schemeClr val="accent4">
                        <a:satMod val="175000"/>
                        <a:alpha val="34000"/>
                      </a:schemeClr>
                    </a:glow>
                  </a:effectLst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Hoja1!$B$4:$B$15</c15:sqref>
                        </c15:formulaRef>
                      </c:ext>
                    </c:extLst>
                    <c:strCache>
                      <c:ptCount val="12"/>
                      <c:pt idx="0">
                        <c:v>Eficiencia en el sistema productivo</c:v>
                      </c:pt>
                      <c:pt idx="1">
                        <c:v>Nivel de ingreso</c:v>
                      </c:pt>
                      <c:pt idx="2">
                        <c:v>Uso potencial de la tierra</c:v>
                      </c:pt>
                      <c:pt idx="3">
                        <c:v>Independencia de insumos externos</c:v>
                      </c:pt>
                      <c:pt idx="4">
                        <c:v>Acceso al agua</c:v>
                      </c:pt>
                      <c:pt idx="5">
                        <c:v>Fertilidad del suelo</c:v>
                      </c:pt>
                      <c:pt idx="6">
                        <c:v>Distribución del ingreso</c:v>
                      </c:pt>
                      <c:pt idx="7">
                        <c:v>Equidad en la toma de decisiones</c:v>
                      </c:pt>
                      <c:pt idx="8">
                        <c:v>Nivel de agrobiodiversidad</c:v>
                      </c:pt>
                      <c:pt idx="9">
                        <c:v>Autosuficiencia alimentaria / medicinal</c:v>
                      </c:pt>
                      <c:pt idx="10">
                        <c:v>Potencial de innovación</c:v>
                      </c:pt>
                      <c:pt idx="11">
                        <c:v>Nivel de participación comunitaria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Hoja1!$F$4:$F$15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4</c:v>
                      </c:pt>
                      <c:pt idx="1">
                        <c:v>3</c:v>
                      </c:pt>
                      <c:pt idx="2">
                        <c:v>5</c:v>
                      </c:pt>
                      <c:pt idx="3">
                        <c:v>5</c:v>
                      </c:pt>
                      <c:pt idx="4">
                        <c:v>5</c:v>
                      </c:pt>
                      <c:pt idx="5">
                        <c:v>2</c:v>
                      </c:pt>
                      <c:pt idx="6">
                        <c:v>5</c:v>
                      </c:pt>
                      <c:pt idx="7">
                        <c:v>1</c:v>
                      </c:pt>
                      <c:pt idx="8">
                        <c:v>3</c:v>
                      </c:pt>
                      <c:pt idx="9">
                        <c:v>5</c:v>
                      </c:pt>
                      <c:pt idx="10">
                        <c:v>4</c:v>
                      </c:pt>
                      <c:pt idx="11">
                        <c:v>5</c:v>
                      </c:pt>
                    </c:numCache>
                  </c:numRef>
                </c:val>
              </c15:ser>
            </c15:filteredRadarSeries>
            <c15:filteredRadarSeries>
              <c15:ser>
                <c:idx val="4"/>
                <c:order val="4"/>
                <c:tx>
                  <c:v>Terán</c:v>
                </c:tx>
                <c:spPr>
                  <a:ln w="28575" cap="rnd">
                    <a:solidFill>
                      <a:schemeClr val="accent5"/>
                    </a:solidFill>
                  </a:ln>
                  <a:effectLst>
                    <a:glow rad="76200">
                      <a:schemeClr val="accent5">
                        <a:satMod val="175000"/>
                        <a:alpha val="34000"/>
                      </a:schemeClr>
                    </a:glow>
                  </a:effectLst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Hoja1!$B$4:$B$15</c15:sqref>
                        </c15:formulaRef>
                      </c:ext>
                    </c:extLst>
                    <c:strCache>
                      <c:ptCount val="12"/>
                      <c:pt idx="0">
                        <c:v>Eficiencia en el sistema productivo</c:v>
                      </c:pt>
                      <c:pt idx="1">
                        <c:v>Nivel de ingreso</c:v>
                      </c:pt>
                      <c:pt idx="2">
                        <c:v>Uso potencial de la tierra</c:v>
                      </c:pt>
                      <c:pt idx="3">
                        <c:v>Independencia de insumos externos</c:v>
                      </c:pt>
                      <c:pt idx="4">
                        <c:v>Acceso al agua</c:v>
                      </c:pt>
                      <c:pt idx="5">
                        <c:v>Fertilidad del suelo</c:v>
                      </c:pt>
                      <c:pt idx="6">
                        <c:v>Distribución del ingreso</c:v>
                      </c:pt>
                      <c:pt idx="7">
                        <c:v>Equidad en la toma de decisiones</c:v>
                      </c:pt>
                      <c:pt idx="8">
                        <c:v>Nivel de agrobiodiversidad</c:v>
                      </c:pt>
                      <c:pt idx="9">
                        <c:v>Autosuficiencia alimentaria / medicinal</c:v>
                      </c:pt>
                      <c:pt idx="10">
                        <c:v>Potencial de innovación</c:v>
                      </c:pt>
                      <c:pt idx="11">
                        <c:v>Nivel de participación comunitaria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Hoja1!$G$4:$G$15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</c:v>
                      </c:pt>
                      <c:pt idx="1">
                        <c:v>3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3</c:v>
                      </c:pt>
                      <c:pt idx="6">
                        <c:v>5</c:v>
                      </c:pt>
                      <c:pt idx="7">
                        <c:v>5</c:v>
                      </c:pt>
                      <c:pt idx="8">
                        <c:v>3</c:v>
                      </c:pt>
                      <c:pt idx="9">
                        <c:v>5</c:v>
                      </c:pt>
                      <c:pt idx="10">
                        <c:v>4</c:v>
                      </c:pt>
                      <c:pt idx="11">
                        <c:v>3</c:v>
                      </c:pt>
                    </c:numCache>
                  </c:numRef>
                </c:val>
              </c15:ser>
            </c15:filteredRadarSeries>
            <c15:filteredRadarSeries>
              <c15:ser>
                <c:idx val="5"/>
                <c:order val="5"/>
                <c:tx>
                  <c:v>Yamberla</c:v>
                </c:tx>
                <c:spPr>
                  <a:ln w="28575" cap="rnd">
                    <a:solidFill>
                      <a:schemeClr val="accent6"/>
                    </a:solidFill>
                  </a:ln>
                  <a:effectLst>
                    <a:glow rad="76200">
                      <a:schemeClr val="accent6">
                        <a:satMod val="175000"/>
                        <a:alpha val="34000"/>
                      </a:schemeClr>
                    </a:glow>
                  </a:effectLst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Hoja1!$B$4:$B$15</c15:sqref>
                        </c15:formulaRef>
                      </c:ext>
                    </c:extLst>
                    <c:strCache>
                      <c:ptCount val="12"/>
                      <c:pt idx="0">
                        <c:v>Eficiencia en el sistema productivo</c:v>
                      </c:pt>
                      <c:pt idx="1">
                        <c:v>Nivel de ingreso</c:v>
                      </c:pt>
                      <c:pt idx="2">
                        <c:v>Uso potencial de la tierra</c:v>
                      </c:pt>
                      <c:pt idx="3">
                        <c:v>Independencia de insumos externos</c:v>
                      </c:pt>
                      <c:pt idx="4">
                        <c:v>Acceso al agua</c:v>
                      </c:pt>
                      <c:pt idx="5">
                        <c:v>Fertilidad del suelo</c:v>
                      </c:pt>
                      <c:pt idx="6">
                        <c:v>Distribución del ingreso</c:v>
                      </c:pt>
                      <c:pt idx="7">
                        <c:v>Equidad en la toma de decisiones</c:v>
                      </c:pt>
                      <c:pt idx="8">
                        <c:v>Nivel de agrobiodiversidad</c:v>
                      </c:pt>
                      <c:pt idx="9">
                        <c:v>Autosuficiencia alimentaria / medicinal</c:v>
                      </c:pt>
                      <c:pt idx="10">
                        <c:v>Potencial de innovación</c:v>
                      </c:pt>
                      <c:pt idx="11">
                        <c:v>Nivel de participación comunitaria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Hoja1!$H$4:$H$15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</c:v>
                      </c:pt>
                      <c:pt idx="1">
                        <c:v>3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4</c:v>
                      </c:pt>
                      <c:pt idx="6">
                        <c:v>4</c:v>
                      </c:pt>
                      <c:pt idx="7">
                        <c:v>1</c:v>
                      </c:pt>
                      <c:pt idx="8">
                        <c:v>1</c:v>
                      </c:pt>
                      <c:pt idx="9">
                        <c:v>5</c:v>
                      </c:pt>
                      <c:pt idx="10">
                        <c:v>2</c:v>
                      </c:pt>
                      <c:pt idx="11">
                        <c:v>3</c:v>
                      </c:pt>
                    </c:numCache>
                  </c:numRef>
                </c:val>
              </c15:ser>
            </c15:filteredRadarSeries>
          </c:ext>
        </c:extLst>
      </c:radarChart>
      <c:catAx>
        <c:axId val="82331904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2337792"/>
        <c:crosses val="autoZero"/>
        <c:auto val="1"/>
        <c:lblAlgn val="ctr"/>
        <c:lblOffset val="100"/>
      </c:catAx>
      <c:valAx>
        <c:axId val="8233779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233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hart>
    <c:autoTitleDeleted val="1"/>
    <c:plotArea>
      <c:layout/>
      <c:radarChart>
        <c:radarStyle val="marker"/>
        <c:ser>
          <c:idx val="0"/>
          <c:order val="0"/>
          <c:tx>
            <c:v>Iguagua</c:v>
          </c:tx>
          <c:spPr>
            <a:ln w="28575" cap="rnd">
              <a:solidFill>
                <a:schemeClr val="accent1"/>
              </a:solidFill>
            </a:ln>
            <a:effectLst>
              <a:glow rad="76200">
                <a:schemeClr val="accent1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Hoja1!$C$4:$C$15</c:f>
              <c:numCache>
                <c:formatCode>General</c:formatCode>
                <c:ptCount val="12"/>
                <c:pt idx="0">
                  <c:v>3</c:v>
                </c:pt>
                <c:pt idx="1">
                  <c:v>1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7">
                  <c:v>1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3</c:v>
                </c:pt>
              </c:numCache>
            </c:numRef>
          </c:val>
        </c:ser>
        <c:ser>
          <c:idx val="1"/>
          <c:order val="1"/>
          <c:tx>
            <c:v>Moreta</c:v>
          </c:tx>
          <c:spPr>
            <a:ln w="28575" cap="rnd">
              <a:solidFill>
                <a:schemeClr val="accent2"/>
              </a:solidFill>
            </a:ln>
            <a:effectLst>
              <a:glow rad="76200">
                <a:schemeClr val="accent2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Hoja1!$D$4:$D$15</c:f>
              <c:numCache>
                <c:formatCode>General</c:formatCode>
                <c:ptCount val="12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3</c:v>
                </c:pt>
                <c:pt idx="4">
                  <c:v>5</c:v>
                </c:pt>
                <c:pt idx="5">
                  <c:v>3</c:v>
                </c:pt>
                <c:pt idx="6">
                  <c:v>5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5</c:v>
                </c:pt>
              </c:numCache>
            </c:numRef>
          </c:val>
        </c:ser>
        <c:axId val="82706816"/>
        <c:axId val="82708352"/>
        <c:extLst>
          <c:ext xmlns:c15="http://schemas.microsoft.com/office/drawing/2012/chart" uri="{02D57815-91ED-43cb-92C2-25804820EDAC}">
            <c15:filteredRadarSeries>
              <c15:ser>
                <c:idx val="2"/>
                <c:order val="2"/>
                <c:tx>
                  <c:v>Perugachi</c:v>
                </c:tx>
                <c:spPr>
                  <a:ln w="28575" cap="rnd">
                    <a:solidFill>
                      <a:schemeClr val="accent3"/>
                    </a:solidFill>
                  </a:ln>
                  <a:effectLst>
                    <a:glow rad="76200">
                      <a:schemeClr val="accent3">
                        <a:satMod val="175000"/>
                        <a:alpha val="34000"/>
                      </a:schemeClr>
                    </a:glow>
                  </a:effectLst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Hoja1!$B$4:$B$15</c15:sqref>
                        </c15:formulaRef>
                      </c:ext>
                    </c:extLst>
                    <c:strCache>
                      <c:ptCount val="12"/>
                      <c:pt idx="0">
                        <c:v>Eficiencia en el sistema productivo</c:v>
                      </c:pt>
                      <c:pt idx="1">
                        <c:v>Nivel de ingreso</c:v>
                      </c:pt>
                      <c:pt idx="2">
                        <c:v>Uso potencial de la tierra</c:v>
                      </c:pt>
                      <c:pt idx="3">
                        <c:v>Independencia de insumos externos</c:v>
                      </c:pt>
                      <c:pt idx="4">
                        <c:v>Acceso al agua</c:v>
                      </c:pt>
                      <c:pt idx="5">
                        <c:v>Fertilidad del suelo</c:v>
                      </c:pt>
                      <c:pt idx="6">
                        <c:v>Distribución del ingreso</c:v>
                      </c:pt>
                      <c:pt idx="7">
                        <c:v>Equidad en la toma de decisiones</c:v>
                      </c:pt>
                      <c:pt idx="8">
                        <c:v>Nivel de agrobiodiversidad</c:v>
                      </c:pt>
                      <c:pt idx="9">
                        <c:v>Autosuficiencia alimentaria / medicinal</c:v>
                      </c:pt>
                      <c:pt idx="10">
                        <c:v>Potencial de innovación</c:v>
                      </c:pt>
                      <c:pt idx="11">
                        <c:v>Nivel de participación comunitaria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Hoja1!$E$4:$E$15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</c:v>
                      </c:pt>
                      <c:pt idx="1">
                        <c:v>4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4</c:v>
                      </c:pt>
                      <c:pt idx="6">
                        <c:v>5</c:v>
                      </c:pt>
                      <c:pt idx="7">
                        <c:v>3</c:v>
                      </c:pt>
                      <c:pt idx="8">
                        <c:v>5</c:v>
                      </c:pt>
                      <c:pt idx="9">
                        <c:v>5</c:v>
                      </c:pt>
                      <c:pt idx="10">
                        <c:v>5</c:v>
                      </c:pt>
                      <c:pt idx="11">
                        <c:v>5</c:v>
                      </c:pt>
                    </c:numCache>
                  </c:numRef>
                </c:val>
              </c15:ser>
            </c15:filteredRadarSeries>
            <c15:filteredRadarSeries>
              <c15:ser>
                <c:idx val="3"/>
                <c:order val="3"/>
                <c:tx>
                  <c:v>Santa Cruz</c:v>
                </c:tx>
                <c:spPr>
                  <a:ln w="28575" cap="rnd">
                    <a:solidFill>
                      <a:schemeClr val="accent4"/>
                    </a:solidFill>
                  </a:ln>
                  <a:effectLst>
                    <a:glow rad="76200">
                      <a:schemeClr val="accent4">
                        <a:satMod val="175000"/>
                        <a:alpha val="34000"/>
                      </a:schemeClr>
                    </a:glow>
                  </a:effectLst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Hoja1!$B$4:$B$15</c15:sqref>
                        </c15:formulaRef>
                      </c:ext>
                    </c:extLst>
                    <c:strCache>
                      <c:ptCount val="12"/>
                      <c:pt idx="0">
                        <c:v>Eficiencia en el sistema productivo</c:v>
                      </c:pt>
                      <c:pt idx="1">
                        <c:v>Nivel de ingreso</c:v>
                      </c:pt>
                      <c:pt idx="2">
                        <c:v>Uso potencial de la tierra</c:v>
                      </c:pt>
                      <c:pt idx="3">
                        <c:v>Independencia de insumos externos</c:v>
                      </c:pt>
                      <c:pt idx="4">
                        <c:v>Acceso al agua</c:v>
                      </c:pt>
                      <c:pt idx="5">
                        <c:v>Fertilidad del suelo</c:v>
                      </c:pt>
                      <c:pt idx="6">
                        <c:v>Distribución del ingreso</c:v>
                      </c:pt>
                      <c:pt idx="7">
                        <c:v>Equidad en la toma de decisiones</c:v>
                      </c:pt>
                      <c:pt idx="8">
                        <c:v>Nivel de agrobiodiversidad</c:v>
                      </c:pt>
                      <c:pt idx="9">
                        <c:v>Autosuficiencia alimentaria / medicinal</c:v>
                      </c:pt>
                      <c:pt idx="10">
                        <c:v>Potencial de innovación</c:v>
                      </c:pt>
                      <c:pt idx="11">
                        <c:v>Nivel de participación comunitaria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Hoja1!$F$4:$F$15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4</c:v>
                      </c:pt>
                      <c:pt idx="1">
                        <c:v>3</c:v>
                      </c:pt>
                      <c:pt idx="2">
                        <c:v>5</c:v>
                      </c:pt>
                      <c:pt idx="3">
                        <c:v>5</c:v>
                      </c:pt>
                      <c:pt idx="4">
                        <c:v>5</c:v>
                      </c:pt>
                      <c:pt idx="5">
                        <c:v>2</c:v>
                      </c:pt>
                      <c:pt idx="6">
                        <c:v>5</c:v>
                      </c:pt>
                      <c:pt idx="7">
                        <c:v>1</c:v>
                      </c:pt>
                      <c:pt idx="8">
                        <c:v>3</c:v>
                      </c:pt>
                      <c:pt idx="9">
                        <c:v>5</c:v>
                      </c:pt>
                      <c:pt idx="10">
                        <c:v>4</c:v>
                      </c:pt>
                      <c:pt idx="11">
                        <c:v>5</c:v>
                      </c:pt>
                    </c:numCache>
                  </c:numRef>
                </c:val>
              </c15:ser>
            </c15:filteredRadarSeries>
            <c15:filteredRadarSeries>
              <c15:ser>
                <c:idx val="4"/>
                <c:order val="4"/>
                <c:tx>
                  <c:v>Terán</c:v>
                </c:tx>
                <c:spPr>
                  <a:ln w="28575" cap="rnd">
                    <a:solidFill>
                      <a:schemeClr val="accent5"/>
                    </a:solidFill>
                  </a:ln>
                  <a:effectLst>
                    <a:glow rad="76200">
                      <a:schemeClr val="accent5">
                        <a:satMod val="175000"/>
                        <a:alpha val="34000"/>
                      </a:schemeClr>
                    </a:glow>
                  </a:effectLst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Hoja1!$B$4:$B$15</c15:sqref>
                        </c15:formulaRef>
                      </c:ext>
                    </c:extLst>
                    <c:strCache>
                      <c:ptCount val="12"/>
                      <c:pt idx="0">
                        <c:v>Eficiencia en el sistema productivo</c:v>
                      </c:pt>
                      <c:pt idx="1">
                        <c:v>Nivel de ingreso</c:v>
                      </c:pt>
                      <c:pt idx="2">
                        <c:v>Uso potencial de la tierra</c:v>
                      </c:pt>
                      <c:pt idx="3">
                        <c:v>Independencia de insumos externos</c:v>
                      </c:pt>
                      <c:pt idx="4">
                        <c:v>Acceso al agua</c:v>
                      </c:pt>
                      <c:pt idx="5">
                        <c:v>Fertilidad del suelo</c:v>
                      </c:pt>
                      <c:pt idx="6">
                        <c:v>Distribución del ingreso</c:v>
                      </c:pt>
                      <c:pt idx="7">
                        <c:v>Equidad en la toma de decisiones</c:v>
                      </c:pt>
                      <c:pt idx="8">
                        <c:v>Nivel de agrobiodiversidad</c:v>
                      </c:pt>
                      <c:pt idx="9">
                        <c:v>Autosuficiencia alimentaria / medicinal</c:v>
                      </c:pt>
                      <c:pt idx="10">
                        <c:v>Potencial de innovación</c:v>
                      </c:pt>
                      <c:pt idx="11">
                        <c:v>Nivel de participación comunitaria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Hoja1!$G$4:$G$15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</c:v>
                      </c:pt>
                      <c:pt idx="1">
                        <c:v>3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3</c:v>
                      </c:pt>
                      <c:pt idx="6">
                        <c:v>5</c:v>
                      </c:pt>
                      <c:pt idx="7">
                        <c:v>5</c:v>
                      </c:pt>
                      <c:pt idx="8">
                        <c:v>3</c:v>
                      </c:pt>
                      <c:pt idx="9">
                        <c:v>5</c:v>
                      </c:pt>
                      <c:pt idx="10">
                        <c:v>4</c:v>
                      </c:pt>
                      <c:pt idx="11">
                        <c:v>3</c:v>
                      </c:pt>
                    </c:numCache>
                  </c:numRef>
                </c:val>
              </c15:ser>
            </c15:filteredRadarSeries>
            <c15:filteredRadarSeries>
              <c15:ser>
                <c:idx val="5"/>
                <c:order val="5"/>
                <c:tx>
                  <c:v>Yamberla</c:v>
                </c:tx>
                <c:spPr>
                  <a:ln w="28575" cap="rnd">
                    <a:solidFill>
                      <a:schemeClr val="accent6"/>
                    </a:solidFill>
                  </a:ln>
                  <a:effectLst>
                    <a:glow rad="76200">
                      <a:schemeClr val="accent6">
                        <a:satMod val="175000"/>
                        <a:alpha val="34000"/>
                      </a:schemeClr>
                    </a:glow>
                  </a:effectLst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Hoja1!$B$4:$B$15</c15:sqref>
                        </c15:formulaRef>
                      </c:ext>
                    </c:extLst>
                    <c:strCache>
                      <c:ptCount val="12"/>
                      <c:pt idx="0">
                        <c:v>Eficiencia en el sistema productivo</c:v>
                      </c:pt>
                      <c:pt idx="1">
                        <c:v>Nivel de ingreso</c:v>
                      </c:pt>
                      <c:pt idx="2">
                        <c:v>Uso potencial de la tierra</c:v>
                      </c:pt>
                      <c:pt idx="3">
                        <c:v>Independencia de insumos externos</c:v>
                      </c:pt>
                      <c:pt idx="4">
                        <c:v>Acceso al agua</c:v>
                      </c:pt>
                      <c:pt idx="5">
                        <c:v>Fertilidad del suelo</c:v>
                      </c:pt>
                      <c:pt idx="6">
                        <c:v>Distribución del ingreso</c:v>
                      </c:pt>
                      <c:pt idx="7">
                        <c:v>Equidad en la toma de decisiones</c:v>
                      </c:pt>
                      <c:pt idx="8">
                        <c:v>Nivel de agrobiodiversidad</c:v>
                      </c:pt>
                      <c:pt idx="9">
                        <c:v>Autosuficiencia alimentaria / medicinal</c:v>
                      </c:pt>
                      <c:pt idx="10">
                        <c:v>Potencial de innovación</c:v>
                      </c:pt>
                      <c:pt idx="11">
                        <c:v>Nivel de participación comunitaria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Hoja1!$H$4:$H$15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</c:v>
                      </c:pt>
                      <c:pt idx="1">
                        <c:v>3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4</c:v>
                      </c:pt>
                      <c:pt idx="6">
                        <c:v>4</c:v>
                      </c:pt>
                      <c:pt idx="7">
                        <c:v>1</c:v>
                      </c:pt>
                      <c:pt idx="8">
                        <c:v>1</c:v>
                      </c:pt>
                      <c:pt idx="9">
                        <c:v>5</c:v>
                      </c:pt>
                      <c:pt idx="10">
                        <c:v>2</c:v>
                      </c:pt>
                      <c:pt idx="11">
                        <c:v>3</c:v>
                      </c:pt>
                    </c:numCache>
                  </c:numRef>
                </c:val>
              </c15:ser>
            </c15:filteredRadarSeries>
          </c:ext>
        </c:extLst>
      </c:radarChart>
      <c:catAx>
        <c:axId val="82706816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2708352"/>
        <c:crosses val="autoZero"/>
        <c:auto val="1"/>
        <c:lblAlgn val="ctr"/>
        <c:lblOffset val="100"/>
      </c:catAx>
      <c:valAx>
        <c:axId val="827083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2706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C"/>
  <c:chart>
    <c:autoTitleDeleted val="1"/>
    <c:plotArea>
      <c:layout/>
      <c:radarChart>
        <c:radarStyle val="marker"/>
        <c:ser>
          <c:idx val="0"/>
          <c:order val="0"/>
          <c:tx>
            <c:v>Iguagua</c:v>
          </c:tx>
          <c:spPr>
            <a:ln w="28575" cap="rnd">
              <a:solidFill>
                <a:schemeClr val="accent1"/>
              </a:solidFill>
            </a:ln>
            <a:effectLst>
              <a:glow rad="76200">
                <a:schemeClr val="accent1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Hoja1!$C$4:$C$15</c:f>
              <c:numCache>
                <c:formatCode>General</c:formatCode>
                <c:ptCount val="12"/>
                <c:pt idx="0">
                  <c:v>3</c:v>
                </c:pt>
                <c:pt idx="1">
                  <c:v>1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7">
                  <c:v>1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3</c:v>
                </c:pt>
              </c:numCache>
            </c:numRef>
          </c:val>
        </c:ser>
        <c:ser>
          <c:idx val="1"/>
          <c:order val="1"/>
          <c:tx>
            <c:v>Moreta</c:v>
          </c:tx>
          <c:spPr>
            <a:ln w="28575" cap="rnd">
              <a:solidFill>
                <a:schemeClr val="accent2"/>
              </a:solidFill>
            </a:ln>
            <a:effectLst>
              <a:glow rad="76200">
                <a:schemeClr val="accent2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Hoja1!$D$4:$D$15</c:f>
              <c:numCache>
                <c:formatCode>General</c:formatCode>
                <c:ptCount val="12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3</c:v>
                </c:pt>
                <c:pt idx="4">
                  <c:v>5</c:v>
                </c:pt>
                <c:pt idx="5">
                  <c:v>3</c:v>
                </c:pt>
                <c:pt idx="6">
                  <c:v>5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5</c:v>
                </c:pt>
              </c:numCache>
            </c:numRef>
          </c:val>
        </c:ser>
        <c:ser>
          <c:idx val="2"/>
          <c:order val="2"/>
          <c:tx>
            <c:v>Perugachi</c:v>
          </c:tx>
          <c:spPr>
            <a:ln w="28575" cap="rnd">
              <a:solidFill>
                <a:schemeClr val="accent3"/>
              </a:solidFill>
            </a:ln>
            <a:effectLst>
              <a:glow rad="76200">
                <a:schemeClr val="accent3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Hoja1!$E$4:$E$15</c:f>
              <c:numCache>
                <c:formatCode>General</c:formatCode>
                <c:ptCount val="12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4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</c:numCache>
            </c:numRef>
          </c:val>
        </c:ser>
        <c:axId val="82738176"/>
        <c:axId val="82739968"/>
        <c:extLst>
          <c:ext xmlns:c15="http://schemas.microsoft.com/office/drawing/2012/chart" uri="{02D57815-91ED-43cb-92C2-25804820EDAC}">
            <c15:filteredRadarSeries>
              <c15:ser>
                <c:idx val="3"/>
                <c:order val="3"/>
                <c:tx>
                  <c:v>Santa Cruz</c:v>
                </c:tx>
                <c:spPr>
                  <a:ln w="28575" cap="rnd">
                    <a:solidFill>
                      <a:schemeClr val="accent4"/>
                    </a:solidFill>
                  </a:ln>
                  <a:effectLst>
                    <a:glow rad="76200">
                      <a:schemeClr val="accent4">
                        <a:satMod val="175000"/>
                        <a:alpha val="34000"/>
                      </a:schemeClr>
                    </a:glow>
                  </a:effectLst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Hoja1!$B$4:$B$15</c15:sqref>
                        </c15:formulaRef>
                      </c:ext>
                    </c:extLst>
                    <c:strCache>
                      <c:ptCount val="12"/>
                      <c:pt idx="0">
                        <c:v>Eficiencia en el sistema productivo</c:v>
                      </c:pt>
                      <c:pt idx="1">
                        <c:v>Nivel de ingreso</c:v>
                      </c:pt>
                      <c:pt idx="2">
                        <c:v>Uso potencial de la tierra</c:v>
                      </c:pt>
                      <c:pt idx="3">
                        <c:v>Independencia de insumos externos</c:v>
                      </c:pt>
                      <c:pt idx="4">
                        <c:v>Acceso al agua</c:v>
                      </c:pt>
                      <c:pt idx="5">
                        <c:v>Fertilidad del suelo</c:v>
                      </c:pt>
                      <c:pt idx="6">
                        <c:v>Distribución del ingreso</c:v>
                      </c:pt>
                      <c:pt idx="7">
                        <c:v>Equidad en la toma de decisiones</c:v>
                      </c:pt>
                      <c:pt idx="8">
                        <c:v>Nivel de agrobiodiversidad</c:v>
                      </c:pt>
                      <c:pt idx="9">
                        <c:v>Autosuficiencia alimentaria / medicinal</c:v>
                      </c:pt>
                      <c:pt idx="10">
                        <c:v>Potencial de innovación</c:v>
                      </c:pt>
                      <c:pt idx="11">
                        <c:v>Nivel de participación comunitaria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Hoja1!$F$4:$F$15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4</c:v>
                      </c:pt>
                      <c:pt idx="1">
                        <c:v>3</c:v>
                      </c:pt>
                      <c:pt idx="2">
                        <c:v>5</c:v>
                      </c:pt>
                      <c:pt idx="3">
                        <c:v>5</c:v>
                      </c:pt>
                      <c:pt idx="4">
                        <c:v>5</c:v>
                      </c:pt>
                      <c:pt idx="5">
                        <c:v>2</c:v>
                      </c:pt>
                      <c:pt idx="6">
                        <c:v>5</c:v>
                      </c:pt>
                      <c:pt idx="7">
                        <c:v>1</c:v>
                      </c:pt>
                      <c:pt idx="8">
                        <c:v>3</c:v>
                      </c:pt>
                      <c:pt idx="9">
                        <c:v>5</c:v>
                      </c:pt>
                      <c:pt idx="10">
                        <c:v>4</c:v>
                      </c:pt>
                      <c:pt idx="11">
                        <c:v>5</c:v>
                      </c:pt>
                    </c:numCache>
                  </c:numRef>
                </c:val>
              </c15:ser>
            </c15:filteredRadarSeries>
            <c15:filteredRadarSeries>
              <c15:ser>
                <c:idx val="4"/>
                <c:order val="4"/>
                <c:tx>
                  <c:v>Terán</c:v>
                </c:tx>
                <c:spPr>
                  <a:ln w="28575" cap="rnd">
                    <a:solidFill>
                      <a:schemeClr val="accent5"/>
                    </a:solidFill>
                  </a:ln>
                  <a:effectLst>
                    <a:glow rad="76200">
                      <a:schemeClr val="accent5">
                        <a:satMod val="175000"/>
                        <a:alpha val="34000"/>
                      </a:schemeClr>
                    </a:glow>
                  </a:effectLst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Hoja1!$B$4:$B$15</c15:sqref>
                        </c15:formulaRef>
                      </c:ext>
                    </c:extLst>
                    <c:strCache>
                      <c:ptCount val="12"/>
                      <c:pt idx="0">
                        <c:v>Eficiencia en el sistema productivo</c:v>
                      </c:pt>
                      <c:pt idx="1">
                        <c:v>Nivel de ingreso</c:v>
                      </c:pt>
                      <c:pt idx="2">
                        <c:v>Uso potencial de la tierra</c:v>
                      </c:pt>
                      <c:pt idx="3">
                        <c:v>Independencia de insumos externos</c:v>
                      </c:pt>
                      <c:pt idx="4">
                        <c:v>Acceso al agua</c:v>
                      </c:pt>
                      <c:pt idx="5">
                        <c:v>Fertilidad del suelo</c:v>
                      </c:pt>
                      <c:pt idx="6">
                        <c:v>Distribución del ingreso</c:v>
                      </c:pt>
                      <c:pt idx="7">
                        <c:v>Equidad en la toma de decisiones</c:v>
                      </c:pt>
                      <c:pt idx="8">
                        <c:v>Nivel de agrobiodiversidad</c:v>
                      </c:pt>
                      <c:pt idx="9">
                        <c:v>Autosuficiencia alimentaria / medicinal</c:v>
                      </c:pt>
                      <c:pt idx="10">
                        <c:v>Potencial de innovación</c:v>
                      </c:pt>
                      <c:pt idx="11">
                        <c:v>Nivel de participación comunitaria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Hoja1!$G$4:$G$15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</c:v>
                      </c:pt>
                      <c:pt idx="1">
                        <c:v>3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3</c:v>
                      </c:pt>
                      <c:pt idx="6">
                        <c:v>5</c:v>
                      </c:pt>
                      <c:pt idx="7">
                        <c:v>5</c:v>
                      </c:pt>
                      <c:pt idx="8">
                        <c:v>3</c:v>
                      </c:pt>
                      <c:pt idx="9">
                        <c:v>5</c:v>
                      </c:pt>
                      <c:pt idx="10">
                        <c:v>4</c:v>
                      </c:pt>
                      <c:pt idx="11">
                        <c:v>3</c:v>
                      </c:pt>
                    </c:numCache>
                  </c:numRef>
                </c:val>
              </c15:ser>
            </c15:filteredRadarSeries>
            <c15:filteredRadarSeries>
              <c15:ser>
                <c:idx val="5"/>
                <c:order val="5"/>
                <c:tx>
                  <c:v>Yamberla</c:v>
                </c:tx>
                <c:spPr>
                  <a:ln w="28575" cap="rnd">
                    <a:solidFill>
                      <a:schemeClr val="accent6"/>
                    </a:solidFill>
                  </a:ln>
                  <a:effectLst>
                    <a:glow rad="76200">
                      <a:schemeClr val="accent6">
                        <a:satMod val="175000"/>
                        <a:alpha val="34000"/>
                      </a:schemeClr>
                    </a:glow>
                  </a:effectLst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Hoja1!$B$4:$B$15</c15:sqref>
                        </c15:formulaRef>
                      </c:ext>
                    </c:extLst>
                    <c:strCache>
                      <c:ptCount val="12"/>
                      <c:pt idx="0">
                        <c:v>Eficiencia en el sistema productivo</c:v>
                      </c:pt>
                      <c:pt idx="1">
                        <c:v>Nivel de ingreso</c:v>
                      </c:pt>
                      <c:pt idx="2">
                        <c:v>Uso potencial de la tierra</c:v>
                      </c:pt>
                      <c:pt idx="3">
                        <c:v>Independencia de insumos externos</c:v>
                      </c:pt>
                      <c:pt idx="4">
                        <c:v>Acceso al agua</c:v>
                      </c:pt>
                      <c:pt idx="5">
                        <c:v>Fertilidad del suelo</c:v>
                      </c:pt>
                      <c:pt idx="6">
                        <c:v>Distribución del ingreso</c:v>
                      </c:pt>
                      <c:pt idx="7">
                        <c:v>Equidad en la toma de decisiones</c:v>
                      </c:pt>
                      <c:pt idx="8">
                        <c:v>Nivel de agrobiodiversidad</c:v>
                      </c:pt>
                      <c:pt idx="9">
                        <c:v>Autosuficiencia alimentaria / medicinal</c:v>
                      </c:pt>
                      <c:pt idx="10">
                        <c:v>Potencial de innovación</c:v>
                      </c:pt>
                      <c:pt idx="11">
                        <c:v>Nivel de participación comunitaria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Hoja1!$H$4:$H$15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</c:v>
                      </c:pt>
                      <c:pt idx="1">
                        <c:v>3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4</c:v>
                      </c:pt>
                      <c:pt idx="6">
                        <c:v>4</c:v>
                      </c:pt>
                      <c:pt idx="7">
                        <c:v>1</c:v>
                      </c:pt>
                      <c:pt idx="8">
                        <c:v>1</c:v>
                      </c:pt>
                      <c:pt idx="9">
                        <c:v>5</c:v>
                      </c:pt>
                      <c:pt idx="10">
                        <c:v>2</c:v>
                      </c:pt>
                      <c:pt idx="11">
                        <c:v>3</c:v>
                      </c:pt>
                    </c:numCache>
                  </c:numRef>
                </c:val>
              </c15:ser>
            </c15:filteredRadarSeries>
          </c:ext>
        </c:extLst>
      </c:radarChart>
      <c:catAx>
        <c:axId val="82738176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2739968"/>
        <c:crosses val="autoZero"/>
        <c:auto val="1"/>
        <c:lblAlgn val="ctr"/>
        <c:lblOffset val="100"/>
      </c:catAx>
      <c:valAx>
        <c:axId val="827399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2738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C"/>
  <c:chart>
    <c:autoTitleDeleted val="1"/>
    <c:plotArea>
      <c:layout/>
      <c:radarChart>
        <c:radarStyle val="marker"/>
        <c:ser>
          <c:idx val="0"/>
          <c:order val="0"/>
          <c:tx>
            <c:v>Iguagua</c:v>
          </c:tx>
          <c:spPr>
            <a:ln w="28575" cap="rnd">
              <a:solidFill>
                <a:schemeClr val="accent1"/>
              </a:solidFill>
            </a:ln>
            <a:effectLst>
              <a:glow rad="76200">
                <a:schemeClr val="accent1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Hoja1!$C$4:$C$15</c:f>
              <c:numCache>
                <c:formatCode>General</c:formatCode>
                <c:ptCount val="12"/>
                <c:pt idx="0">
                  <c:v>3</c:v>
                </c:pt>
                <c:pt idx="1">
                  <c:v>1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7">
                  <c:v>1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3</c:v>
                </c:pt>
              </c:numCache>
            </c:numRef>
          </c:val>
        </c:ser>
        <c:ser>
          <c:idx val="1"/>
          <c:order val="1"/>
          <c:tx>
            <c:v>Moreta</c:v>
          </c:tx>
          <c:spPr>
            <a:ln w="28575" cap="rnd">
              <a:solidFill>
                <a:schemeClr val="accent2"/>
              </a:solidFill>
            </a:ln>
            <a:effectLst>
              <a:glow rad="76200">
                <a:schemeClr val="accent2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Hoja1!$D$4:$D$15</c:f>
              <c:numCache>
                <c:formatCode>General</c:formatCode>
                <c:ptCount val="12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3</c:v>
                </c:pt>
                <c:pt idx="4">
                  <c:v>5</c:v>
                </c:pt>
                <c:pt idx="5">
                  <c:v>3</c:v>
                </c:pt>
                <c:pt idx="6">
                  <c:v>5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5</c:v>
                </c:pt>
              </c:numCache>
            </c:numRef>
          </c:val>
        </c:ser>
        <c:ser>
          <c:idx val="2"/>
          <c:order val="2"/>
          <c:tx>
            <c:v>Perugachi</c:v>
          </c:tx>
          <c:spPr>
            <a:ln w="28575" cap="rnd">
              <a:solidFill>
                <a:schemeClr val="accent3"/>
              </a:solidFill>
            </a:ln>
            <a:effectLst>
              <a:glow rad="76200">
                <a:schemeClr val="accent3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Hoja1!$E$4:$E$15</c:f>
              <c:numCache>
                <c:formatCode>General</c:formatCode>
                <c:ptCount val="12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4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</c:numCache>
            </c:numRef>
          </c:val>
        </c:ser>
        <c:ser>
          <c:idx val="3"/>
          <c:order val="3"/>
          <c:tx>
            <c:v>Santa Cruz</c:v>
          </c:tx>
          <c:spPr>
            <a:ln w="28575" cap="rnd">
              <a:solidFill>
                <a:schemeClr val="accent4"/>
              </a:solidFill>
            </a:ln>
            <a:effectLst>
              <a:glow rad="76200">
                <a:schemeClr val="accent4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Hoja1!$F$4:$F$15</c:f>
              <c:numCache>
                <c:formatCode>General</c:formatCode>
                <c:ptCount val="12"/>
                <c:pt idx="0">
                  <c:v>4</c:v>
                </c:pt>
                <c:pt idx="1">
                  <c:v>3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2</c:v>
                </c:pt>
                <c:pt idx="6">
                  <c:v>5</c:v>
                </c:pt>
                <c:pt idx="7">
                  <c:v>1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5</c:v>
                </c:pt>
              </c:numCache>
            </c:numRef>
          </c:val>
        </c:ser>
        <c:axId val="82860672"/>
        <c:axId val="82866560"/>
        <c:extLst>
          <c:ext xmlns:c15="http://schemas.microsoft.com/office/drawing/2012/chart" uri="{02D57815-91ED-43cb-92C2-25804820EDAC}">
            <c15:filteredRadarSeries>
              <c15:ser>
                <c:idx val="4"/>
                <c:order val="4"/>
                <c:tx>
                  <c:v>Terán</c:v>
                </c:tx>
                <c:spPr>
                  <a:ln w="28575" cap="rnd">
                    <a:solidFill>
                      <a:schemeClr val="accent5"/>
                    </a:solidFill>
                  </a:ln>
                  <a:effectLst>
                    <a:glow rad="76200">
                      <a:schemeClr val="accent5">
                        <a:satMod val="175000"/>
                        <a:alpha val="34000"/>
                      </a:schemeClr>
                    </a:glow>
                  </a:effectLst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Hoja1!$B$4:$B$15</c15:sqref>
                        </c15:formulaRef>
                      </c:ext>
                    </c:extLst>
                    <c:strCache>
                      <c:ptCount val="12"/>
                      <c:pt idx="0">
                        <c:v>Eficiencia en el sistema productivo</c:v>
                      </c:pt>
                      <c:pt idx="1">
                        <c:v>Nivel de ingreso</c:v>
                      </c:pt>
                      <c:pt idx="2">
                        <c:v>Uso potencial de la tierra</c:v>
                      </c:pt>
                      <c:pt idx="3">
                        <c:v>Independencia de insumos externos</c:v>
                      </c:pt>
                      <c:pt idx="4">
                        <c:v>Acceso al agua</c:v>
                      </c:pt>
                      <c:pt idx="5">
                        <c:v>Fertilidad del suelo</c:v>
                      </c:pt>
                      <c:pt idx="6">
                        <c:v>Distribución del ingreso</c:v>
                      </c:pt>
                      <c:pt idx="7">
                        <c:v>Equidad en la toma de decisiones</c:v>
                      </c:pt>
                      <c:pt idx="8">
                        <c:v>Nivel de agrobiodiversidad</c:v>
                      </c:pt>
                      <c:pt idx="9">
                        <c:v>Autosuficiencia alimentaria / medicinal</c:v>
                      </c:pt>
                      <c:pt idx="10">
                        <c:v>Potencial de innovación</c:v>
                      </c:pt>
                      <c:pt idx="11">
                        <c:v>Nivel de participación comunitaria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Hoja1!$G$4:$G$15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</c:v>
                      </c:pt>
                      <c:pt idx="1">
                        <c:v>3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3</c:v>
                      </c:pt>
                      <c:pt idx="6">
                        <c:v>5</c:v>
                      </c:pt>
                      <c:pt idx="7">
                        <c:v>5</c:v>
                      </c:pt>
                      <c:pt idx="8">
                        <c:v>3</c:v>
                      </c:pt>
                      <c:pt idx="9">
                        <c:v>5</c:v>
                      </c:pt>
                      <c:pt idx="10">
                        <c:v>4</c:v>
                      </c:pt>
                      <c:pt idx="11">
                        <c:v>3</c:v>
                      </c:pt>
                    </c:numCache>
                  </c:numRef>
                </c:val>
              </c15:ser>
            </c15:filteredRadarSeries>
            <c15:filteredRadarSeries>
              <c15:ser>
                <c:idx val="5"/>
                <c:order val="5"/>
                <c:tx>
                  <c:v>Yamberla</c:v>
                </c:tx>
                <c:spPr>
                  <a:ln w="28575" cap="rnd">
                    <a:solidFill>
                      <a:schemeClr val="accent6"/>
                    </a:solidFill>
                  </a:ln>
                  <a:effectLst>
                    <a:glow rad="76200">
                      <a:schemeClr val="accent6">
                        <a:satMod val="175000"/>
                        <a:alpha val="34000"/>
                      </a:schemeClr>
                    </a:glow>
                  </a:effectLst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Hoja1!$B$4:$B$15</c15:sqref>
                        </c15:formulaRef>
                      </c:ext>
                    </c:extLst>
                    <c:strCache>
                      <c:ptCount val="12"/>
                      <c:pt idx="0">
                        <c:v>Eficiencia en el sistema productivo</c:v>
                      </c:pt>
                      <c:pt idx="1">
                        <c:v>Nivel de ingreso</c:v>
                      </c:pt>
                      <c:pt idx="2">
                        <c:v>Uso potencial de la tierra</c:v>
                      </c:pt>
                      <c:pt idx="3">
                        <c:v>Independencia de insumos externos</c:v>
                      </c:pt>
                      <c:pt idx="4">
                        <c:v>Acceso al agua</c:v>
                      </c:pt>
                      <c:pt idx="5">
                        <c:v>Fertilidad del suelo</c:v>
                      </c:pt>
                      <c:pt idx="6">
                        <c:v>Distribución del ingreso</c:v>
                      </c:pt>
                      <c:pt idx="7">
                        <c:v>Equidad en la toma de decisiones</c:v>
                      </c:pt>
                      <c:pt idx="8">
                        <c:v>Nivel de agrobiodiversidad</c:v>
                      </c:pt>
                      <c:pt idx="9">
                        <c:v>Autosuficiencia alimentaria / medicinal</c:v>
                      </c:pt>
                      <c:pt idx="10">
                        <c:v>Potencial de innovación</c:v>
                      </c:pt>
                      <c:pt idx="11">
                        <c:v>Nivel de participación comunitaria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Hoja1!$H$4:$H$15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</c:v>
                      </c:pt>
                      <c:pt idx="1">
                        <c:v>3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4</c:v>
                      </c:pt>
                      <c:pt idx="6">
                        <c:v>4</c:v>
                      </c:pt>
                      <c:pt idx="7">
                        <c:v>1</c:v>
                      </c:pt>
                      <c:pt idx="8">
                        <c:v>1</c:v>
                      </c:pt>
                      <c:pt idx="9">
                        <c:v>5</c:v>
                      </c:pt>
                      <c:pt idx="10">
                        <c:v>2</c:v>
                      </c:pt>
                      <c:pt idx="11">
                        <c:v>3</c:v>
                      </c:pt>
                    </c:numCache>
                  </c:numRef>
                </c:val>
              </c15:ser>
            </c15:filteredRadarSeries>
          </c:ext>
        </c:extLst>
      </c:radarChart>
      <c:catAx>
        <c:axId val="82860672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2866560"/>
        <c:crosses val="autoZero"/>
        <c:auto val="1"/>
        <c:lblAlgn val="ctr"/>
        <c:lblOffset val="100"/>
      </c:catAx>
      <c:valAx>
        <c:axId val="828665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2860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C"/>
  <c:chart>
    <c:autoTitleDeleted val="1"/>
    <c:plotArea>
      <c:layout/>
      <c:radarChart>
        <c:radarStyle val="marker"/>
        <c:ser>
          <c:idx val="0"/>
          <c:order val="0"/>
          <c:tx>
            <c:v>Iguagua</c:v>
          </c:tx>
          <c:spPr>
            <a:ln w="28575" cap="rnd">
              <a:solidFill>
                <a:schemeClr val="accent1"/>
              </a:solidFill>
            </a:ln>
            <a:effectLst>
              <a:glow rad="76200">
                <a:schemeClr val="accent1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Hoja1!$C$4:$C$15</c:f>
              <c:numCache>
                <c:formatCode>General</c:formatCode>
                <c:ptCount val="12"/>
                <c:pt idx="0">
                  <c:v>3</c:v>
                </c:pt>
                <c:pt idx="1">
                  <c:v>1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7">
                  <c:v>1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3</c:v>
                </c:pt>
              </c:numCache>
            </c:numRef>
          </c:val>
        </c:ser>
        <c:ser>
          <c:idx val="1"/>
          <c:order val="1"/>
          <c:tx>
            <c:v>Moreta</c:v>
          </c:tx>
          <c:spPr>
            <a:ln w="28575" cap="rnd">
              <a:solidFill>
                <a:schemeClr val="accent2"/>
              </a:solidFill>
            </a:ln>
            <a:effectLst>
              <a:glow rad="76200">
                <a:schemeClr val="accent2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Hoja1!$D$4:$D$15</c:f>
              <c:numCache>
                <c:formatCode>General</c:formatCode>
                <c:ptCount val="12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3</c:v>
                </c:pt>
                <c:pt idx="4">
                  <c:v>5</c:v>
                </c:pt>
                <c:pt idx="5">
                  <c:v>3</c:v>
                </c:pt>
                <c:pt idx="6">
                  <c:v>5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5</c:v>
                </c:pt>
              </c:numCache>
            </c:numRef>
          </c:val>
        </c:ser>
        <c:ser>
          <c:idx val="2"/>
          <c:order val="2"/>
          <c:tx>
            <c:v>Perugachi</c:v>
          </c:tx>
          <c:spPr>
            <a:ln w="28575" cap="rnd">
              <a:solidFill>
                <a:schemeClr val="accent3"/>
              </a:solidFill>
            </a:ln>
            <a:effectLst>
              <a:glow rad="76200">
                <a:schemeClr val="accent3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Hoja1!$E$4:$E$15</c:f>
              <c:numCache>
                <c:formatCode>General</c:formatCode>
                <c:ptCount val="12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4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</c:numCache>
            </c:numRef>
          </c:val>
        </c:ser>
        <c:ser>
          <c:idx val="3"/>
          <c:order val="3"/>
          <c:tx>
            <c:v>Santa Cruz</c:v>
          </c:tx>
          <c:spPr>
            <a:ln w="28575" cap="rnd">
              <a:solidFill>
                <a:schemeClr val="accent4"/>
              </a:solidFill>
            </a:ln>
            <a:effectLst>
              <a:glow rad="76200">
                <a:schemeClr val="accent4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Hoja1!$F$4:$F$15</c:f>
              <c:numCache>
                <c:formatCode>General</c:formatCode>
                <c:ptCount val="12"/>
                <c:pt idx="0">
                  <c:v>4</c:v>
                </c:pt>
                <c:pt idx="1">
                  <c:v>3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2</c:v>
                </c:pt>
                <c:pt idx="6">
                  <c:v>5</c:v>
                </c:pt>
                <c:pt idx="7">
                  <c:v>1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5</c:v>
                </c:pt>
              </c:numCache>
            </c:numRef>
          </c:val>
        </c:ser>
        <c:ser>
          <c:idx val="4"/>
          <c:order val="4"/>
          <c:tx>
            <c:v>Terán</c:v>
          </c:tx>
          <c:spPr>
            <a:ln w="28575" cap="rnd">
              <a:solidFill>
                <a:schemeClr val="accent5"/>
              </a:solidFill>
            </a:ln>
            <a:effectLst>
              <a:glow rad="76200">
                <a:schemeClr val="accent5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Hoja1!$G$4:$G$15</c:f>
              <c:numCache>
                <c:formatCode>General</c:formatCode>
                <c:ptCount val="12"/>
                <c:pt idx="0">
                  <c:v>3</c:v>
                </c:pt>
                <c:pt idx="1">
                  <c:v>3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5</c:v>
                </c:pt>
                <c:pt idx="7">
                  <c:v>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3</c:v>
                </c:pt>
              </c:numCache>
            </c:numRef>
          </c:val>
        </c:ser>
        <c:axId val="82938880"/>
        <c:axId val="82944768"/>
        <c:extLst>
          <c:ext xmlns:c15="http://schemas.microsoft.com/office/drawing/2012/chart" uri="{02D57815-91ED-43cb-92C2-25804820EDAC}">
            <c15:filteredRadarSeries>
              <c15:ser>
                <c:idx val="5"/>
                <c:order val="5"/>
                <c:tx>
                  <c:v>Yamberla</c:v>
                </c:tx>
                <c:spPr>
                  <a:ln w="28575" cap="rnd">
                    <a:solidFill>
                      <a:schemeClr val="accent6"/>
                    </a:solidFill>
                  </a:ln>
                  <a:effectLst>
                    <a:glow rad="76200">
                      <a:schemeClr val="accent6">
                        <a:satMod val="175000"/>
                        <a:alpha val="34000"/>
                      </a:schemeClr>
                    </a:glow>
                  </a:effectLst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Hoja1!$B$4:$B$15</c15:sqref>
                        </c15:formulaRef>
                      </c:ext>
                    </c:extLst>
                    <c:strCache>
                      <c:ptCount val="12"/>
                      <c:pt idx="0">
                        <c:v>Eficiencia en el sistema productivo</c:v>
                      </c:pt>
                      <c:pt idx="1">
                        <c:v>Nivel de ingreso</c:v>
                      </c:pt>
                      <c:pt idx="2">
                        <c:v>Uso potencial de la tierra</c:v>
                      </c:pt>
                      <c:pt idx="3">
                        <c:v>Independencia de insumos externos</c:v>
                      </c:pt>
                      <c:pt idx="4">
                        <c:v>Acceso al agua</c:v>
                      </c:pt>
                      <c:pt idx="5">
                        <c:v>Fertilidad del suelo</c:v>
                      </c:pt>
                      <c:pt idx="6">
                        <c:v>Distribución del ingreso</c:v>
                      </c:pt>
                      <c:pt idx="7">
                        <c:v>Equidad en la toma de decisiones</c:v>
                      </c:pt>
                      <c:pt idx="8">
                        <c:v>Nivel de agrobiodiversidad</c:v>
                      </c:pt>
                      <c:pt idx="9">
                        <c:v>Autosuficiencia alimentaria / medicinal</c:v>
                      </c:pt>
                      <c:pt idx="10">
                        <c:v>Potencial de innovación</c:v>
                      </c:pt>
                      <c:pt idx="11">
                        <c:v>Nivel de participación comunitaria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Hoja1!$H$4:$H$15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</c:v>
                      </c:pt>
                      <c:pt idx="1">
                        <c:v>3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4</c:v>
                      </c:pt>
                      <c:pt idx="6">
                        <c:v>4</c:v>
                      </c:pt>
                      <c:pt idx="7">
                        <c:v>1</c:v>
                      </c:pt>
                      <c:pt idx="8">
                        <c:v>1</c:v>
                      </c:pt>
                      <c:pt idx="9">
                        <c:v>5</c:v>
                      </c:pt>
                      <c:pt idx="10">
                        <c:v>2</c:v>
                      </c:pt>
                      <c:pt idx="11">
                        <c:v>3</c:v>
                      </c:pt>
                    </c:numCache>
                  </c:numRef>
                </c:val>
              </c15:ser>
            </c15:filteredRadarSeries>
          </c:ext>
        </c:extLst>
      </c:radarChart>
      <c:catAx>
        <c:axId val="8293888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2944768"/>
        <c:crosses val="autoZero"/>
        <c:auto val="1"/>
        <c:lblAlgn val="ctr"/>
        <c:lblOffset val="100"/>
      </c:catAx>
      <c:valAx>
        <c:axId val="829447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2938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C"/>
  <c:chart>
    <c:autoTitleDeleted val="1"/>
    <c:plotArea>
      <c:layout/>
      <c:radarChart>
        <c:radarStyle val="marker"/>
        <c:ser>
          <c:idx val="0"/>
          <c:order val="0"/>
          <c:tx>
            <c:v>Iguagua</c:v>
          </c:tx>
          <c:spPr>
            <a:ln w="28575" cap="rnd">
              <a:solidFill>
                <a:schemeClr val="accent1"/>
              </a:solidFill>
            </a:ln>
            <a:effectLst>
              <a:glow rad="76200">
                <a:schemeClr val="accent1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Hoja1!$C$4:$C$15</c:f>
              <c:numCache>
                <c:formatCode>General</c:formatCode>
                <c:ptCount val="12"/>
                <c:pt idx="0">
                  <c:v>3</c:v>
                </c:pt>
                <c:pt idx="1">
                  <c:v>1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7">
                  <c:v>1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3</c:v>
                </c:pt>
              </c:numCache>
            </c:numRef>
          </c:val>
        </c:ser>
        <c:ser>
          <c:idx val="1"/>
          <c:order val="1"/>
          <c:tx>
            <c:v>Moreta</c:v>
          </c:tx>
          <c:spPr>
            <a:ln w="28575" cap="rnd">
              <a:solidFill>
                <a:schemeClr val="accent2"/>
              </a:solidFill>
            </a:ln>
            <a:effectLst>
              <a:glow rad="76200">
                <a:schemeClr val="accent2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Hoja1!$D$4:$D$15</c:f>
              <c:numCache>
                <c:formatCode>General</c:formatCode>
                <c:ptCount val="12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3</c:v>
                </c:pt>
                <c:pt idx="4">
                  <c:v>5</c:v>
                </c:pt>
                <c:pt idx="5">
                  <c:v>3</c:v>
                </c:pt>
                <c:pt idx="6">
                  <c:v>5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5</c:v>
                </c:pt>
              </c:numCache>
            </c:numRef>
          </c:val>
        </c:ser>
        <c:ser>
          <c:idx val="2"/>
          <c:order val="2"/>
          <c:tx>
            <c:v>Perugachi</c:v>
          </c:tx>
          <c:spPr>
            <a:ln w="28575" cap="rnd">
              <a:solidFill>
                <a:schemeClr val="accent3"/>
              </a:solidFill>
            </a:ln>
            <a:effectLst>
              <a:glow rad="76200">
                <a:schemeClr val="accent3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Hoja1!$E$4:$E$15</c:f>
              <c:numCache>
                <c:formatCode>General</c:formatCode>
                <c:ptCount val="12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4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</c:numCache>
            </c:numRef>
          </c:val>
        </c:ser>
        <c:ser>
          <c:idx val="3"/>
          <c:order val="3"/>
          <c:tx>
            <c:v>Santa Cruz</c:v>
          </c:tx>
          <c:spPr>
            <a:ln w="28575" cap="rnd">
              <a:solidFill>
                <a:schemeClr val="accent4"/>
              </a:solidFill>
            </a:ln>
            <a:effectLst>
              <a:glow rad="76200">
                <a:schemeClr val="accent4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Hoja1!$F$4:$F$15</c:f>
              <c:numCache>
                <c:formatCode>General</c:formatCode>
                <c:ptCount val="12"/>
                <c:pt idx="0">
                  <c:v>4</c:v>
                </c:pt>
                <c:pt idx="1">
                  <c:v>3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2</c:v>
                </c:pt>
                <c:pt idx="6">
                  <c:v>5</c:v>
                </c:pt>
                <c:pt idx="7">
                  <c:v>1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5</c:v>
                </c:pt>
              </c:numCache>
            </c:numRef>
          </c:val>
        </c:ser>
        <c:ser>
          <c:idx val="4"/>
          <c:order val="4"/>
          <c:tx>
            <c:v>Terán</c:v>
          </c:tx>
          <c:spPr>
            <a:ln w="28575" cap="rnd">
              <a:solidFill>
                <a:schemeClr val="accent5"/>
              </a:solidFill>
            </a:ln>
            <a:effectLst>
              <a:glow rad="76200">
                <a:schemeClr val="accent5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Hoja1!$G$4:$G$15</c:f>
              <c:numCache>
                <c:formatCode>General</c:formatCode>
                <c:ptCount val="12"/>
                <c:pt idx="0">
                  <c:v>3</c:v>
                </c:pt>
                <c:pt idx="1">
                  <c:v>3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5</c:v>
                </c:pt>
                <c:pt idx="7">
                  <c:v>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3</c:v>
                </c:pt>
              </c:numCache>
            </c:numRef>
          </c:val>
        </c:ser>
        <c:ser>
          <c:idx val="5"/>
          <c:order val="5"/>
          <c:tx>
            <c:v>Yamberla</c:v>
          </c:tx>
          <c:spPr>
            <a:ln w="28575" cap="rnd">
              <a:solidFill>
                <a:schemeClr val="accent6"/>
              </a:solidFill>
            </a:ln>
            <a:effectLst>
              <a:glow rad="76200">
                <a:schemeClr val="accent6">
                  <a:satMod val="175000"/>
                  <a:alpha val="34000"/>
                </a:schemeClr>
              </a:glow>
            </a:effectLst>
          </c:spPr>
          <c:marker>
            <c:symbol val="none"/>
          </c:marker>
          <c:cat>
            <c:strRef>
              <c:f>Hoja1!$B$4:$B$15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 / 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Hoja1!$H$4:$H$15</c:f>
              <c:numCache>
                <c:formatCode>General</c:formatCode>
                <c:ptCount val="12"/>
                <c:pt idx="0">
                  <c:v>3</c:v>
                </c:pt>
                <c:pt idx="1">
                  <c:v>3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4</c:v>
                </c:pt>
                <c:pt idx="6">
                  <c:v>4</c:v>
                </c:pt>
                <c:pt idx="7">
                  <c:v>1</c:v>
                </c:pt>
                <c:pt idx="8">
                  <c:v>1</c:v>
                </c:pt>
                <c:pt idx="9">
                  <c:v>5</c:v>
                </c:pt>
                <c:pt idx="10">
                  <c:v>2</c:v>
                </c:pt>
                <c:pt idx="11">
                  <c:v>3</c:v>
                </c:pt>
              </c:numCache>
            </c:numRef>
          </c:val>
        </c:ser>
        <c:axId val="82980224"/>
        <c:axId val="83002496"/>
      </c:radarChart>
      <c:catAx>
        <c:axId val="82980224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3002496"/>
        <c:crosses val="autoZero"/>
        <c:auto val="1"/>
        <c:lblAlgn val="ctr"/>
        <c:lblOffset val="100"/>
      </c:catAx>
      <c:valAx>
        <c:axId val="830024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298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C"/>
  <c:style val="4"/>
  <c:chart>
    <c:plotArea>
      <c:layout>
        <c:manualLayout>
          <c:layoutTarget val="inner"/>
          <c:xMode val="edge"/>
          <c:yMode val="edge"/>
          <c:x val="0.28152786816504516"/>
          <c:y val="8.3313777791127683E-2"/>
          <c:w val="0.43694435088357031"/>
          <c:h val="0.85504709628785081"/>
        </c:manualLayout>
      </c:layout>
      <c:radarChart>
        <c:radarStyle val="marker"/>
        <c:ser>
          <c:idx val="0"/>
          <c:order val="0"/>
          <c:spPr>
            <a:ln w="28575" cap="rnd">
              <a:solidFill>
                <a:schemeClr val="accent2"/>
              </a:solidFill>
            </a:ln>
            <a:effectLst>
              <a:glow rad="76200">
                <a:schemeClr val="accent2">
                  <a:satMod val="175000"/>
                  <a:alpha val="3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cat>
            <c:strRef>
              <c:f>Hoja1!$C$3:$C$14</c:f>
              <c:strCache>
                <c:ptCount val="12"/>
                <c:pt idx="0">
                  <c:v>Eficiencia en el sistema productivo</c:v>
                </c:pt>
                <c:pt idx="1">
                  <c:v>Nivel de ingreso</c:v>
                </c:pt>
                <c:pt idx="2">
                  <c:v>Uso potencial de la tierra</c:v>
                </c:pt>
                <c:pt idx="3">
                  <c:v>Independencia de insumos externos</c:v>
                </c:pt>
                <c:pt idx="4">
                  <c:v>Acceso al agua</c:v>
                </c:pt>
                <c:pt idx="5">
                  <c:v>Fertilidad del suelo</c:v>
                </c:pt>
                <c:pt idx="6">
                  <c:v>Distribución del ingreso</c:v>
                </c:pt>
                <c:pt idx="7">
                  <c:v>Equidad en la toma de decisiones</c:v>
                </c:pt>
                <c:pt idx="8">
                  <c:v>Nivel de agrobiodiversidad</c:v>
                </c:pt>
                <c:pt idx="9">
                  <c:v>Autosuficiencia alimentaria/medicinal</c:v>
                </c:pt>
                <c:pt idx="10">
                  <c:v>Potencial de innovación</c:v>
                </c:pt>
                <c:pt idx="11">
                  <c:v>Nivel de participación comunitaria</c:v>
                </c:pt>
              </c:strCache>
            </c:strRef>
          </c:cat>
          <c:val>
            <c:numRef>
              <c:f>Hoja1!$D$3:$D$14</c:f>
              <c:numCache>
                <c:formatCode>General</c:formatCode>
                <c:ptCount val="12"/>
                <c:pt idx="0">
                  <c:v>3</c:v>
                </c:pt>
                <c:pt idx="1">
                  <c:v>2.5</c:v>
                </c:pt>
                <c:pt idx="2">
                  <c:v>4.7</c:v>
                </c:pt>
                <c:pt idx="3">
                  <c:v>4</c:v>
                </c:pt>
                <c:pt idx="4">
                  <c:v>5</c:v>
                </c:pt>
                <c:pt idx="5">
                  <c:v>3.2</c:v>
                </c:pt>
                <c:pt idx="6">
                  <c:v>4.5</c:v>
                </c:pt>
                <c:pt idx="7">
                  <c:v>2.2999999999999998</c:v>
                </c:pt>
                <c:pt idx="8">
                  <c:v>3.2</c:v>
                </c:pt>
                <c:pt idx="9">
                  <c:v>4.7</c:v>
                </c:pt>
                <c:pt idx="10">
                  <c:v>3.7</c:v>
                </c:pt>
                <c:pt idx="11">
                  <c:v>4</c:v>
                </c:pt>
              </c:numCache>
            </c:numRef>
          </c:val>
        </c:ser>
        <c:axId val="83030400"/>
        <c:axId val="83032320"/>
      </c:radarChart>
      <c:catAx>
        <c:axId val="8303040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3032320"/>
        <c:crosses val="autoZero"/>
        <c:auto val="1"/>
        <c:lblAlgn val="ctr"/>
        <c:lblOffset val="100"/>
      </c:catAx>
      <c:valAx>
        <c:axId val="8303232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3030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D6599D-5598-4743-A2D7-971C93B7425F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2907F23F-CC69-44E8-8F84-C67A00EACE13}" type="pres">
      <dgm:prSet presAssocID="{68D6599D-5598-4743-A2D7-971C93B7425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E423E440-CED4-4E08-9652-4593AE7A3D72}" type="pres">
      <dgm:prSet presAssocID="{68D6599D-5598-4743-A2D7-971C93B7425F}" presName="Name1" presStyleCnt="0"/>
      <dgm:spPr/>
    </dgm:pt>
    <dgm:pt modelId="{EF2FE3EB-99DD-4CF0-A89E-1C4B47909879}" type="pres">
      <dgm:prSet presAssocID="{68D6599D-5598-4743-A2D7-971C93B7425F}" presName="cycle" presStyleCnt="0"/>
      <dgm:spPr/>
    </dgm:pt>
    <dgm:pt modelId="{F85DECA5-D552-472D-85C4-3A56D1B1FF25}" type="pres">
      <dgm:prSet presAssocID="{68D6599D-5598-4743-A2D7-971C93B7425F}" presName="srcNode" presStyleLbl="node1" presStyleIdx="0" presStyleCnt="0"/>
      <dgm:spPr/>
    </dgm:pt>
    <dgm:pt modelId="{FCE59FB6-806A-4138-B705-662CE25A6EF2}" type="pres">
      <dgm:prSet presAssocID="{68D6599D-5598-4743-A2D7-971C93B7425F}" presName="conn" presStyleLbl="parChTrans1D2" presStyleIdx="0" presStyleCnt="1"/>
      <dgm:spPr/>
      <dgm:t>
        <a:bodyPr/>
        <a:lstStyle/>
        <a:p>
          <a:endParaRPr lang="es-EC"/>
        </a:p>
      </dgm:t>
    </dgm:pt>
    <dgm:pt modelId="{65A1C43B-F72E-4BB6-95F0-5A2802823366}" type="pres">
      <dgm:prSet presAssocID="{68D6599D-5598-4743-A2D7-971C93B7425F}" presName="extraNode" presStyleLbl="node1" presStyleIdx="0" presStyleCnt="0"/>
      <dgm:spPr/>
    </dgm:pt>
    <dgm:pt modelId="{23681ECD-F0BD-4C89-B4B9-7784EA6ABFC5}" type="pres">
      <dgm:prSet presAssocID="{68D6599D-5598-4743-A2D7-971C93B7425F}" presName="dstNode" presStyleLbl="node1" presStyleIdx="0" presStyleCnt="0"/>
      <dgm:spPr/>
    </dgm:pt>
  </dgm:ptLst>
  <dgm:cxnLst>
    <dgm:cxn modelId="{35131E7C-59B5-40A6-A355-21C51B34E639}" type="presOf" srcId="{68D6599D-5598-4743-A2D7-971C93B7425F}" destId="{2907F23F-CC69-44E8-8F84-C67A00EACE13}" srcOrd="0" destOrd="0" presId="urn:microsoft.com/office/officeart/2008/layout/VerticalCurvedList"/>
    <dgm:cxn modelId="{6D3E673B-DADA-4291-9744-FFF4DFF9EE4D}" type="presParOf" srcId="{2907F23F-CC69-44E8-8F84-C67A00EACE13}" destId="{E423E440-CED4-4E08-9652-4593AE7A3D72}" srcOrd="0" destOrd="0" presId="urn:microsoft.com/office/officeart/2008/layout/VerticalCurvedList"/>
    <dgm:cxn modelId="{36C8FCF4-E3D8-4BA6-9826-FD8E35AFBBFD}" type="presParOf" srcId="{E423E440-CED4-4E08-9652-4593AE7A3D72}" destId="{EF2FE3EB-99DD-4CF0-A89E-1C4B47909879}" srcOrd="0" destOrd="0" presId="urn:microsoft.com/office/officeart/2008/layout/VerticalCurvedList"/>
    <dgm:cxn modelId="{FAF5585C-AAD4-4574-9002-24E3D97DB682}" type="presParOf" srcId="{EF2FE3EB-99DD-4CF0-A89E-1C4B47909879}" destId="{F85DECA5-D552-472D-85C4-3A56D1B1FF25}" srcOrd="0" destOrd="0" presId="urn:microsoft.com/office/officeart/2008/layout/VerticalCurvedList"/>
    <dgm:cxn modelId="{7AE45112-EAEC-40D0-B792-642A6C4A51C4}" type="presParOf" srcId="{EF2FE3EB-99DD-4CF0-A89E-1C4B47909879}" destId="{FCE59FB6-806A-4138-B705-662CE25A6EF2}" srcOrd="1" destOrd="0" presId="urn:microsoft.com/office/officeart/2008/layout/VerticalCurvedList"/>
    <dgm:cxn modelId="{FB0C20D8-BDDD-4E5F-A446-8F1DC13B405E}" type="presParOf" srcId="{EF2FE3EB-99DD-4CF0-A89E-1C4B47909879}" destId="{65A1C43B-F72E-4BB6-95F0-5A2802823366}" srcOrd="2" destOrd="0" presId="urn:microsoft.com/office/officeart/2008/layout/VerticalCurvedList"/>
    <dgm:cxn modelId="{474CF8FD-7DAA-4428-ACD2-521205D01BA8}" type="presParOf" srcId="{EF2FE3EB-99DD-4CF0-A89E-1C4B47909879}" destId="{23681ECD-F0BD-4C89-B4B9-7784EA6ABFC5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A00A4A-297C-44DB-85FA-F1646E706437}" type="doc">
      <dgm:prSet loTypeId="urn:microsoft.com/office/officeart/2005/8/layout/cycle3" loCatId="cycl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44E63A12-F323-4FF1-A55D-26A510FCCD8D}">
      <dgm:prSet phldrT="[Texto]"/>
      <dgm:spPr/>
      <dgm:t>
        <a:bodyPr/>
        <a:lstStyle/>
        <a:p>
          <a:r>
            <a:rPr lang="es-EC" dirty="0" smtClean="0"/>
            <a:t>Analizar las prácticas agrícolas aplicadas a chacras familiares en la comunidad Fakcha Llakta.</a:t>
          </a:r>
          <a:endParaRPr lang="es-EC" dirty="0"/>
        </a:p>
      </dgm:t>
    </dgm:pt>
    <dgm:pt modelId="{79A766FD-E70A-443D-B76D-B1A8011999B6}" type="parTrans" cxnId="{E718332B-E132-4BFE-BF4A-A3E8732DED41}">
      <dgm:prSet/>
      <dgm:spPr/>
      <dgm:t>
        <a:bodyPr/>
        <a:lstStyle/>
        <a:p>
          <a:endParaRPr lang="es-EC"/>
        </a:p>
      </dgm:t>
    </dgm:pt>
    <dgm:pt modelId="{99A97036-5231-42C4-A12F-EBA39B7415D7}" type="sibTrans" cxnId="{E718332B-E132-4BFE-BF4A-A3E8732DED41}">
      <dgm:prSet/>
      <dgm:spPr/>
      <dgm:t>
        <a:bodyPr/>
        <a:lstStyle/>
        <a:p>
          <a:endParaRPr lang="es-EC"/>
        </a:p>
      </dgm:t>
    </dgm:pt>
    <dgm:pt modelId="{B26955F5-1CB2-4386-8B42-BF71E1950BB2}">
      <dgm:prSet phldrT="[Texto]"/>
      <dgm:spPr/>
      <dgm:t>
        <a:bodyPr/>
        <a:lstStyle/>
        <a:p>
          <a:r>
            <a:rPr lang="es-EC" dirty="0" smtClean="0"/>
            <a:t>Diseñar lineamientos para el manejo sustentable de chacras familiares en la comunidad Fakcha Llakta.</a:t>
          </a:r>
          <a:endParaRPr lang="es-EC" dirty="0"/>
        </a:p>
      </dgm:t>
    </dgm:pt>
    <dgm:pt modelId="{BEF15F00-ABE7-47D4-B564-10C6081AB1B9}" type="parTrans" cxnId="{88AED70E-7A07-4E5E-8349-E6BB6A0AF979}">
      <dgm:prSet/>
      <dgm:spPr/>
      <dgm:t>
        <a:bodyPr/>
        <a:lstStyle/>
        <a:p>
          <a:endParaRPr lang="es-EC"/>
        </a:p>
      </dgm:t>
    </dgm:pt>
    <dgm:pt modelId="{CC7CA53E-F7D1-4B82-92C9-973446C1C39E}" type="sibTrans" cxnId="{88AED70E-7A07-4E5E-8349-E6BB6A0AF979}">
      <dgm:prSet/>
      <dgm:spPr/>
      <dgm:t>
        <a:bodyPr/>
        <a:lstStyle/>
        <a:p>
          <a:endParaRPr lang="es-EC"/>
        </a:p>
      </dgm:t>
    </dgm:pt>
    <dgm:pt modelId="{91293F3E-213D-4DF2-9BC5-AA9EA5B5196F}">
      <dgm:prSet/>
      <dgm:spPr/>
      <dgm:t>
        <a:bodyPr/>
        <a:lstStyle/>
        <a:p>
          <a:r>
            <a:rPr lang="es-419" dirty="0" smtClean="0"/>
            <a:t>Caracterizar</a:t>
          </a:r>
          <a:r>
            <a:rPr lang="es-EC" dirty="0" smtClean="0"/>
            <a:t> los modelos actuales de chacras familiares</a:t>
          </a:r>
          <a:r>
            <a:rPr lang="es-419" dirty="0" smtClean="0"/>
            <a:t> desde las dimensiones de la sustentabilidad</a:t>
          </a:r>
          <a:r>
            <a:rPr lang="es-EC" dirty="0" smtClean="0"/>
            <a:t> en la comunidad Fakcha Llakta.</a:t>
          </a:r>
          <a:endParaRPr lang="es-EC" dirty="0"/>
        </a:p>
      </dgm:t>
    </dgm:pt>
    <dgm:pt modelId="{D4996F22-BD8B-4879-994B-6EDB461991D1}" type="parTrans" cxnId="{46F41FEB-0235-4D3E-8D1D-A97AAA155422}">
      <dgm:prSet/>
      <dgm:spPr/>
      <dgm:t>
        <a:bodyPr/>
        <a:lstStyle/>
        <a:p>
          <a:endParaRPr lang="es-EC"/>
        </a:p>
      </dgm:t>
    </dgm:pt>
    <dgm:pt modelId="{8C813DA2-4D07-4F56-8389-D6F35010B733}" type="sibTrans" cxnId="{46F41FEB-0235-4D3E-8D1D-A97AAA155422}">
      <dgm:prSet/>
      <dgm:spPr/>
      <dgm:t>
        <a:bodyPr/>
        <a:lstStyle/>
        <a:p>
          <a:endParaRPr lang="es-EC"/>
        </a:p>
      </dgm:t>
    </dgm:pt>
    <dgm:pt modelId="{4E763994-EF05-4A8B-BA48-697A019461F4}" type="pres">
      <dgm:prSet presAssocID="{7AA00A4A-297C-44DB-85FA-F1646E7064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139E243-6C11-4879-BEEC-D07CC1C8BFD7}" type="pres">
      <dgm:prSet presAssocID="{7AA00A4A-297C-44DB-85FA-F1646E706437}" presName="cycle" presStyleCnt="0"/>
      <dgm:spPr/>
    </dgm:pt>
    <dgm:pt modelId="{F8AA5317-68B6-42AC-93C4-38331F01CD81}" type="pres">
      <dgm:prSet presAssocID="{44E63A12-F323-4FF1-A55D-26A510FCCD8D}" presName="nodeFirstNode" presStyleLbl="node1" presStyleIdx="0" presStyleCnt="3" custRadScaleRad="10112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69FD18-CA8B-47FE-84A8-7C8F13A6D4E7}" type="pres">
      <dgm:prSet presAssocID="{99A97036-5231-42C4-A12F-EBA39B7415D7}" presName="sibTransFirstNode" presStyleLbl="bgShp" presStyleIdx="0" presStyleCnt="1"/>
      <dgm:spPr/>
      <dgm:t>
        <a:bodyPr/>
        <a:lstStyle/>
        <a:p>
          <a:endParaRPr lang="es-EC"/>
        </a:p>
      </dgm:t>
    </dgm:pt>
    <dgm:pt modelId="{02981D5B-FAE7-498B-AECC-9A229457B4E0}" type="pres">
      <dgm:prSet presAssocID="{91293F3E-213D-4DF2-9BC5-AA9EA5B5196F}" presName="nodeFollowingNodes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F89E74-0B6D-47D1-A241-6C3362F3B5A7}" type="pres">
      <dgm:prSet presAssocID="{B26955F5-1CB2-4386-8B42-BF71E1950BB2}" presName="nodeFollowingNodes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DF46E2B-F3B2-4BAE-9F4D-7382FC407CF6}" type="presOf" srcId="{7AA00A4A-297C-44DB-85FA-F1646E706437}" destId="{4E763994-EF05-4A8B-BA48-697A019461F4}" srcOrd="0" destOrd="0" presId="urn:microsoft.com/office/officeart/2005/8/layout/cycle3"/>
    <dgm:cxn modelId="{E718332B-E132-4BFE-BF4A-A3E8732DED41}" srcId="{7AA00A4A-297C-44DB-85FA-F1646E706437}" destId="{44E63A12-F323-4FF1-A55D-26A510FCCD8D}" srcOrd="0" destOrd="0" parTransId="{79A766FD-E70A-443D-B76D-B1A8011999B6}" sibTransId="{99A97036-5231-42C4-A12F-EBA39B7415D7}"/>
    <dgm:cxn modelId="{3017EE6F-8035-4C03-BBFD-837B23557A1A}" type="presOf" srcId="{44E63A12-F323-4FF1-A55D-26A510FCCD8D}" destId="{F8AA5317-68B6-42AC-93C4-38331F01CD81}" srcOrd="0" destOrd="0" presId="urn:microsoft.com/office/officeart/2005/8/layout/cycle3"/>
    <dgm:cxn modelId="{88AED70E-7A07-4E5E-8349-E6BB6A0AF979}" srcId="{7AA00A4A-297C-44DB-85FA-F1646E706437}" destId="{B26955F5-1CB2-4386-8B42-BF71E1950BB2}" srcOrd="2" destOrd="0" parTransId="{BEF15F00-ABE7-47D4-B564-10C6081AB1B9}" sibTransId="{CC7CA53E-F7D1-4B82-92C9-973446C1C39E}"/>
    <dgm:cxn modelId="{BA9730DF-126C-4C29-9108-F127C2B50C66}" type="presOf" srcId="{99A97036-5231-42C4-A12F-EBA39B7415D7}" destId="{1569FD18-CA8B-47FE-84A8-7C8F13A6D4E7}" srcOrd="0" destOrd="0" presId="urn:microsoft.com/office/officeart/2005/8/layout/cycle3"/>
    <dgm:cxn modelId="{78ED975F-EB10-4DBD-BA59-75DEFD67B0CC}" type="presOf" srcId="{91293F3E-213D-4DF2-9BC5-AA9EA5B5196F}" destId="{02981D5B-FAE7-498B-AECC-9A229457B4E0}" srcOrd="0" destOrd="0" presId="urn:microsoft.com/office/officeart/2005/8/layout/cycle3"/>
    <dgm:cxn modelId="{49300748-2676-46B3-B663-D423075BE3FC}" type="presOf" srcId="{B26955F5-1CB2-4386-8B42-BF71E1950BB2}" destId="{52F89E74-0B6D-47D1-A241-6C3362F3B5A7}" srcOrd="0" destOrd="0" presId="urn:microsoft.com/office/officeart/2005/8/layout/cycle3"/>
    <dgm:cxn modelId="{46F41FEB-0235-4D3E-8D1D-A97AAA155422}" srcId="{7AA00A4A-297C-44DB-85FA-F1646E706437}" destId="{91293F3E-213D-4DF2-9BC5-AA9EA5B5196F}" srcOrd="1" destOrd="0" parTransId="{D4996F22-BD8B-4879-994B-6EDB461991D1}" sibTransId="{8C813DA2-4D07-4F56-8389-D6F35010B733}"/>
    <dgm:cxn modelId="{2FF31BB1-5984-4A84-B7B6-5CCBAB0EC315}" type="presParOf" srcId="{4E763994-EF05-4A8B-BA48-697A019461F4}" destId="{E139E243-6C11-4879-BEEC-D07CC1C8BFD7}" srcOrd="0" destOrd="0" presId="urn:microsoft.com/office/officeart/2005/8/layout/cycle3"/>
    <dgm:cxn modelId="{247A67D2-D698-4703-BDFA-C96FBBCA7A6B}" type="presParOf" srcId="{E139E243-6C11-4879-BEEC-D07CC1C8BFD7}" destId="{F8AA5317-68B6-42AC-93C4-38331F01CD81}" srcOrd="0" destOrd="0" presId="urn:microsoft.com/office/officeart/2005/8/layout/cycle3"/>
    <dgm:cxn modelId="{7CC43315-2F9E-4995-A08D-0B9DE4BFA282}" type="presParOf" srcId="{E139E243-6C11-4879-BEEC-D07CC1C8BFD7}" destId="{1569FD18-CA8B-47FE-84A8-7C8F13A6D4E7}" srcOrd="1" destOrd="0" presId="urn:microsoft.com/office/officeart/2005/8/layout/cycle3"/>
    <dgm:cxn modelId="{4FFF8C5C-08D6-4FB9-A4B3-6C3A3027EB3E}" type="presParOf" srcId="{E139E243-6C11-4879-BEEC-D07CC1C8BFD7}" destId="{02981D5B-FAE7-498B-AECC-9A229457B4E0}" srcOrd="2" destOrd="0" presId="urn:microsoft.com/office/officeart/2005/8/layout/cycle3"/>
    <dgm:cxn modelId="{3DEF9C58-C02A-4167-8C78-70E267088C7C}" type="presParOf" srcId="{E139E243-6C11-4879-BEEC-D07CC1C8BFD7}" destId="{52F89E74-0B6D-47D1-A241-6C3362F3B5A7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69FD18-CA8B-47FE-84A8-7C8F13A6D4E7}">
      <dsp:nvSpPr>
        <dsp:cNvPr id="0" name=""/>
        <dsp:cNvSpPr/>
      </dsp:nvSpPr>
      <dsp:spPr>
        <a:xfrm>
          <a:off x="1746817" y="-274016"/>
          <a:ext cx="4634365" cy="4634365"/>
        </a:xfrm>
        <a:prstGeom prst="circularArrow">
          <a:avLst>
            <a:gd name="adj1" fmla="val 5689"/>
            <a:gd name="adj2" fmla="val 340510"/>
            <a:gd name="adj3" fmla="val 12377965"/>
            <a:gd name="adj4" fmla="val 18301151"/>
            <a:gd name="adj5" fmla="val 5908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A5317-68B6-42AC-93C4-38331F01CD81}">
      <dsp:nvSpPr>
        <dsp:cNvPr id="0" name=""/>
        <dsp:cNvSpPr/>
      </dsp:nvSpPr>
      <dsp:spPr>
        <a:xfrm>
          <a:off x="2418953" y="0"/>
          <a:ext cx="3290093" cy="16450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Analizar las prácticas agrícolas aplicadas a chacras familiares en la comunidad Fakcha Llakta.</a:t>
          </a:r>
          <a:endParaRPr lang="es-EC" sz="1900" kern="1200" dirty="0"/>
        </a:p>
      </dsp:txBody>
      <dsp:txXfrm>
        <a:off x="2418953" y="0"/>
        <a:ext cx="3290093" cy="1645046"/>
      </dsp:txXfrm>
    </dsp:sp>
    <dsp:sp modelId="{02981D5B-FAE7-498B-AECC-9A229457B4E0}">
      <dsp:nvSpPr>
        <dsp:cNvPr id="0" name=""/>
        <dsp:cNvSpPr/>
      </dsp:nvSpPr>
      <dsp:spPr>
        <a:xfrm>
          <a:off x="4175398" y="3043795"/>
          <a:ext cx="3290093" cy="16450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900" kern="1200" dirty="0" smtClean="0"/>
            <a:t>Caracterizar</a:t>
          </a:r>
          <a:r>
            <a:rPr lang="es-EC" sz="1900" kern="1200" dirty="0" smtClean="0"/>
            <a:t> los modelos actuales de chacras familiares</a:t>
          </a:r>
          <a:r>
            <a:rPr lang="es-419" sz="1900" kern="1200" dirty="0" smtClean="0"/>
            <a:t> desde las dimensiones de la sustentabilidad</a:t>
          </a:r>
          <a:r>
            <a:rPr lang="es-EC" sz="1900" kern="1200" dirty="0" smtClean="0"/>
            <a:t> en la comunidad Fakcha Llakta.</a:t>
          </a:r>
          <a:endParaRPr lang="es-EC" sz="1900" kern="1200" dirty="0"/>
        </a:p>
      </dsp:txBody>
      <dsp:txXfrm>
        <a:off x="4175398" y="3043795"/>
        <a:ext cx="3290093" cy="1645046"/>
      </dsp:txXfrm>
    </dsp:sp>
    <dsp:sp modelId="{52F89E74-0B6D-47D1-A241-6C3362F3B5A7}">
      <dsp:nvSpPr>
        <dsp:cNvPr id="0" name=""/>
        <dsp:cNvSpPr/>
      </dsp:nvSpPr>
      <dsp:spPr>
        <a:xfrm>
          <a:off x="662507" y="3043795"/>
          <a:ext cx="3290093" cy="16450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Diseñar lineamientos para el manejo sustentable de chacras familiares en la comunidad Fakcha Llakta.</a:t>
          </a:r>
          <a:endParaRPr lang="es-EC" sz="1900" kern="1200" dirty="0"/>
        </a:p>
      </dsp:txBody>
      <dsp:txXfrm>
        <a:off x="662507" y="3043795"/>
        <a:ext cx="3290093" cy="1645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0.6048</cdr:x>
      <cdr:y>0.91171</cdr:y>
    </cdr:from>
    <cdr:to>
      <cdr:x>0.66082</cdr:x>
      <cdr:y>0.97464</cdr:y>
    </cdr:to>
    <cdr:sp macro="" textlink="">
      <cdr:nvSpPr>
        <cdr:cNvPr id="2" name="CuadroTexto 2"/>
        <cdr:cNvSpPr txBox="1"/>
      </cdr:nvSpPr>
      <cdr:spPr>
        <a:xfrm xmlns:a="http://schemas.openxmlformats.org/drawingml/2006/main">
          <a:off x="6395603" y="5350746"/>
          <a:ext cx="592397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C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C" dirty="0" smtClean="0">
              <a:solidFill>
                <a:schemeClr val="bg1"/>
              </a:solidFill>
            </a:rPr>
            <a:t>4,5</a:t>
          </a:r>
          <a:endParaRPr lang="es-EC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B2A84-1A05-48DB-9E0C-E746CD108FAF}" type="datetimeFigureOut">
              <a:rPr lang="es-EC" smtClean="0"/>
              <a:pPr/>
              <a:t>3/7/2017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AFE87-57AE-4922-BFF9-49E5D6E2C80A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2883844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BD594-1CBB-4D8C-BC1D-5F961AED7F2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UNIVERSIDAD TÉCNICA DEL NORTE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7473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5933-FAEB-4172-A905-5C57CB34B582}" type="datetimeFigureOut">
              <a:rPr lang="es-EC" smtClean="0"/>
              <a:pPr/>
              <a:t>3/7/2017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60AF-E2C3-44C3-9E24-CA4243CED3E7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2658726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5933-FAEB-4172-A905-5C57CB34B582}" type="datetimeFigureOut">
              <a:rPr lang="es-EC" smtClean="0"/>
              <a:pPr/>
              <a:t>3/7/2017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60AF-E2C3-44C3-9E24-CA4243CED3E7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403207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5933-FAEB-4172-A905-5C57CB34B582}" type="datetimeFigureOut">
              <a:rPr lang="es-EC" smtClean="0"/>
              <a:pPr/>
              <a:t>3/7/2017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60AF-E2C3-44C3-9E24-CA4243CED3E7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1814103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5933-FAEB-4172-A905-5C57CB34B582}" type="datetimeFigureOut">
              <a:rPr lang="es-EC" smtClean="0"/>
              <a:pPr/>
              <a:t>3/7/2017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60AF-E2C3-44C3-9E24-CA4243CED3E7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12761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5933-FAEB-4172-A905-5C57CB34B582}" type="datetimeFigureOut">
              <a:rPr lang="es-EC" smtClean="0"/>
              <a:pPr/>
              <a:t>3/7/2017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60AF-E2C3-44C3-9E24-CA4243CED3E7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192473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5933-FAEB-4172-A905-5C57CB34B582}" type="datetimeFigureOut">
              <a:rPr lang="es-EC" smtClean="0"/>
              <a:pPr/>
              <a:t>3/7/2017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60AF-E2C3-44C3-9E24-CA4243CED3E7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3815636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5933-FAEB-4172-A905-5C57CB34B582}" type="datetimeFigureOut">
              <a:rPr lang="es-EC" smtClean="0"/>
              <a:pPr/>
              <a:t>3/7/2017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60AF-E2C3-44C3-9E24-CA4243CED3E7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365701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5933-FAEB-4172-A905-5C57CB34B582}" type="datetimeFigureOut">
              <a:rPr lang="es-EC" smtClean="0"/>
              <a:pPr/>
              <a:t>3/7/2017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60AF-E2C3-44C3-9E24-CA4243CED3E7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395580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5933-FAEB-4172-A905-5C57CB34B582}" type="datetimeFigureOut">
              <a:rPr lang="es-EC" smtClean="0"/>
              <a:pPr/>
              <a:t>3/7/2017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60AF-E2C3-44C3-9E24-CA4243CED3E7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144548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5933-FAEB-4172-A905-5C57CB34B582}" type="datetimeFigureOut">
              <a:rPr lang="es-EC" smtClean="0"/>
              <a:pPr/>
              <a:t>3/7/2017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60AF-E2C3-44C3-9E24-CA4243CED3E7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433782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5933-FAEB-4172-A905-5C57CB34B582}" type="datetimeFigureOut">
              <a:rPr lang="es-EC" smtClean="0"/>
              <a:pPr/>
              <a:t>3/7/2017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60AF-E2C3-44C3-9E24-CA4243CED3E7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279321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85933-FAEB-4172-A905-5C57CB34B582}" type="datetimeFigureOut">
              <a:rPr lang="es-EC" smtClean="0"/>
              <a:pPr/>
              <a:t>3/7/2017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060AF-E2C3-44C3-9E24-CA4243CED3E7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32103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07297" y="2406315"/>
            <a:ext cx="9938197" cy="1935158"/>
          </a:xfrm>
        </p:spPr>
        <p:txBody>
          <a:bodyPr>
            <a:noAutofit/>
          </a:bodyPr>
          <a:lstStyle/>
          <a:p>
            <a:r>
              <a:rPr lang="es-EC" sz="3600" b="1" dirty="0">
                <a:solidFill>
                  <a:srgbClr val="FF0000"/>
                </a:solidFill>
              </a:rPr>
              <a:t>EVALUACIÓN DE LA SUSTENTABILIDAD </a:t>
            </a:r>
            <a:r>
              <a:rPr lang="es-EC" sz="3600" b="1" dirty="0" smtClean="0">
                <a:solidFill>
                  <a:srgbClr val="FF0000"/>
                </a:solidFill>
              </a:rPr>
              <a:t>DE </a:t>
            </a:r>
            <a:r>
              <a:rPr lang="es-EC" sz="3600" b="1" dirty="0">
                <a:solidFill>
                  <a:srgbClr val="FF0000"/>
                </a:solidFill>
              </a:rPr>
              <a:t>CHACRAS FAMILIARES DE LA </a:t>
            </a:r>
            <a:r>
              <a:rPr lang="es-EC" sz="3600" b="1" dirty="0" smtClean="0">
                <a:solidFill>
                  <a:srgbClr val="FF0000"/>
                </a:solidFill>
              </a:rPr>
              <a:t>COMUNIDAD </a:t>
            </a:r>
            <a:r>
              <a:rPr lang="es-EC" sz="3600" b="1" dirty="0">
                <a:solidFill>
                  <a:srgbClr val="FF0000"/>
                </a:solidFill>
              </a:rPr>
              <a:t>FAKCHA LLAKTA, CANTÓN </a:t>
            </a:r>
            <a:r>
              <a:rPr lang="es-EC" sz="3600" b="1" dirty="0" smtClean="0">
                <a:solidFill>
                  <a:srgbClr val="FF0000"/>
                </a:solidFill>
              </a:rPr>
              <a:t>OTAVALO</a:t>
            </a:r>
            <a:endParaRPr lang="es-EC" sz="3600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31306" y="5108053"/>
            <a:ext cx="9144000" cy="895706"/>
          </a:xfrm>
        </p:spPr>
        <p:txBody>
          <a:bodyPr>
            <a:normAutofit/>
          </a:bodyPr>
          <a:lstStyle/>
          <a:p>
            <a:pPr algn="r"/>
            <a:r>
              <a:rPr lang="es-ES" dirty="0"/>
              <a:t>CALDERÓN REASCOS PEDRO FERNANDO</a:t>
            </a:r>
            <a:endParaRPr lang="es-EC" dirty="0"/>
          </a:p>
          <a:p>
            <a:pPr algn="r"/>
            <a:r>
              <a:rPr lang="es-EC" dirty="0"/>
              <a:t> VÉLEZ MOREIRA JONATHAN </a:t>
            </a:r>
            <a:r>
              <a:rPr lang="es-EC" dirty="0" smtClean="0"/>
              <a:t>ENRIQUE</a:t>
            </a:r>
            <a:endParaRPr lang="es-419" dirty="0" smtClean="0"/>
          </a:p>
          <a:p>
            <a:pPr algn="r"/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2226365" y="97403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7670" y="324853"/>
            <a:ext cx="1619782" cy="162426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782122" y="419724"/>
            <a:ext cx="5028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400" dirty="0" smtClean="0"/>
              <a:t>FACULTAD DE INGENIERÍA EN CIENCIAS</a:t>
            </a:r>
          </a:p>
          <a:p>
            <a:pPr algn="ctr"/>
            <a:r>
              <a:rPr lang="es-EC" sz="2400" dirty="0" smtClean="0"/>
              <a:t> AGROPECUARIAS Y AMBIENTALES</a:t>
            </a:r>
            <a:endParaRPr lang="en-U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478024" y="1250721"/>
            <a:ext cx="6029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smtClean="0"/>
              <a:t>CARRERA DE INGENIERÍA EN RECURSOS NATURALES RENOVABLES</a:t>
            </a:r>
            <a:endParaRPr lang="en-US" sz="16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70" y="1171181"/>
            <a:ext cx="2068088" cy="137872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9" y="2549906"/>
            <a:ext cx="2068088" cy="13787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445"/>
            <a:ext cx="2049318" cy="136621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9657"/>
            <a:ext cx="2049318" cy="155834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71" y="0"/>
            <a:ext cx="2068089" cy="1378726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4812631" y="6148136"/>
            <a:ext cx="566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000" dirty="0" smtClean="0"/>
              <a:t>DIRECTOR: JESÚS ARANGUREN</a:t>
            </a:r>
            <a:endParaRPr lang="es-EC" sz="2000" dirty="0"/>
          </a:p>
        </p:txBody>
      </p:sp>
      <p:pic>
        <p:nvPicPr>
          <p:cNvPr id="17" name="Imagen 3"/>
          <p:cNvPicPr>
            <a:picLocks noChangeAspect="1"/>
          </p:cNvPicPr>
          <p:nvPr/>
        </p:nvPicPr>
        <p:blipFill rotWithShape="1">
          <a:blip r:embed="rId9" cstate="print"/>
          <a:srcRect l="39133" t="57451" r="35694" b="21391"/>
          <a:stretch/>
        </p:blipFill>
        <p:spPr>
          <a:xfrm>
            <a:off x="2322095" y="5450305"/>
            <a:ext cx="2721074" cy="1229291"/>
          </a:xfrm>
          <a:prstGeom prst="rect">
            <a:avLst/>
          </a:prstGeom>
        </p:spPr>
      </p:pic>
      <p:pic>
        <p:nvPicPr>
          <p:cNvPr id="18" name="17 Imagen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83650" t="14878" r="5323" b="65203"/>
          <a:stretch/>
        </p:blipFill>
        <p:spPr bwMode="auto">
          <a:xfrm>
            <a:off x="10218821" y="144376"/>
            <a:ext cx="1824789" cy="1840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="" xmlns:p14="http://schemas.microsoft.com/office/powerpoint/2010/main" val="84393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5844117"/>
              </p:ext>
            </p:extLst>
          </p:nvPr>
        </p:nvGraphicFramePr>
        <p:xfrm>
          <a:off x="218940" y="927456"/>
          <a:ext cx="11706897" cy="5334000"/>
        </p:xfrm>
        <a:graphic>
          <a:graphicData uri="http://schemas.openxmlformats.org/drawingml/2006/table">
            <a:tbl>
              <a:tblPr/>
              <a:tblGrid>
                <a:gridCol w="1252889"/>
                <a:gridCol w="1181219"/>
                <a:gridCol w="1137209"/>
                <a:gridCol w="1672078"/>
                <a:gridCol w="1566696"/>
                <a:gridCol w="1665055"/>
                <a:gridCol w="1566696"/>
                <a:gridCol w="1665055"/>
              </a:tblGrid>
              <a:tr h="5124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Times New Roman"/>
                          <a:ea typeface="Times New Roman"/>
                          <a:cs typeface="Times New Roman"/>
                        </a:rPr>
                        <a:t>Nombre común</a:t>
                      </a:r>
                      <a:endParaRPr lang="es-EC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Times New Roman"/>
                          <a:ea typeface="Times New Roman"/>
                          <a:cs typeface="Times New Roman"/>
                        </a:rPr>
                        <a:t>Nombre científico </a:t>
                      </a:r>
                      <a:endParaRPr lang="es-EC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Times New Roman"/>
                          <a:ea typeface="Times New Roman"/>
                          <a:cs typeface="Times New Roman"/>
                        </a:rPr>
                        <a:t>Abundancia</a:t>
                      </a:r>
                      <a:endParaRPr lang="es-EC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Times New Roman"/>
                          <a:ea typeface="Times New Roman"/>
                          <a:cs typeface="Times New Roman"/>
                        </a:rPr>
                        <a:t>Finalidad (1)</a:t>
                      </a:r>
                      <a:endParaRPr lang="es-EC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Times New Roman"/>
                          <a:ea typeface="Times New Roman"/>
                          <a:cs typeface="Times New Roman"/>
                        </a:rPr>
                        <a:t>Parte usada (2)</a:t>
                      </a:r>
                      <a:endParaRPr lang="es-EC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Times New Roman"/>
                          <a:ea typeface="Times New Roman"/>
                          <a:cs typeface="Times New Roman"/>
                        </a:rPr>
                        <a:t>¿Quién los cuida? (3)</a:t>
                      </a:r>
                      <a:endParaRPr lang="es-EC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Times New Roman"/>
                          <a:ea typeface="Times New Roman"/>
                          <a:cs typeface="Times New Roman"/>
                        </a:rPr>
                        <a:t>¿Frecuencia con que se cuida? (4)</a:t>
                      </a:r>
                      <a:endParaRPr lang="es-EC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Times New Roman"/>
                          <a:ea typeface="Times New Roman"/>
                          <a:cs typeface="Times New Roman"/>
                        </a:rPr>
                        <a:t>Sitio para descanso o protección de los animales (5)</a:t>
                      </a:r>
                      <a:endParaRPr lang="es-EC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568"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Observaciones: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(1) Finalidad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1. Comer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2. Vender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3. Trueque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4. Mascota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5. Cuidado de la casa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6. Medicina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7. Cacería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8. Mágico religioso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9. Pie de cría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10. Otros (especifique)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(2) Parte usada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1. Carne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2. Huevo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3. Leche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4. Cría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5. Hueso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6. Piel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7. Sangre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8. Todo el animal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9. Otros (especifique)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(3) ¿Quién Cuida?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1. Padre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2. Madre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3. Cónyuge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4. Hijo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5. Hija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6. Nieto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7. Nieta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8. Toda la familia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9. Otros (especifique)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(4) Frecuencia con que se cuida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1. Diario.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2. Mensual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3. Anual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4. Nunca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(5) Sitio para los animales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1. Sueltos dentro del patio.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2. Corral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3. Nidos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4. Sueltos fuera del patio.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32" marR="6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838750" y="6460681"/>
            <a:ext cx="60083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Fuente</a:t>
            </a:r>
            <a:r>
              <a:rPr kumimoji="0" lang="es-EC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Modificado</a:t>
            </a:r>
            <a:r>
              <a:rPr kumimoji="0" lang="es-EC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kumimoji="0" lang="es-EC" sz="12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Blones</a:t>
            </a:r>
            <a:r>
              <a:rPr kumimoji="0" lang="es-EC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(2015). Los animales que se encuentran en el patio productivo.</a:t>
            </a:r>
            <a:endParaRPr kumimoji="0" lang="es-EC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1"/>
          <p:cNvSpPr/>
          <p:nvPr/>
        </p:nvSpPr>
        <p:spPr>
          <a:xfrm>
            <a:off x="216869" y="168442"/>
            <a:ext cx="9997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+mj-lt"/>
              </a:rPr>
              <a:t>FASE I: </a:t>
            </a:r>
            <a:r>
              <a:rPr lang="es-ES" sz="2800" b="1" dirty="0" smtClean="0">
                <a:solidFill>
                  <a:srgbClr val="FF0000"/>
                </a:solidFill>
                <a:latin typeface="+mj-lt"/>
              </a:rPr>
              <a:t>Estructura, función y prácticas agrícolas de </a:t>
            </a:r>
            <a:r>
              <a:rPr lang="es-ES" sz="2800" b="1" dirty="0">
                <a:solidFill>
                  <a:srgbClr val="FF0000"/>
                </a:solidFill>
                <a:latin typeface="+mj-lt"/>
              </a:rPr>
              <a:t>las chacras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Imagen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923" t="26646" r="32980" b="18808"/>
          <a:stretch>
            <a:fillRect/>
          </a:stretch>
        </p:blipFill>
        <p:spPr bwMode="auto">
          <a:xfrm>
            <a:off x="1138137" y="1119415"/>
            <a:ext cx="9449653" cy="554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7106837" y="6251083"/>
            <a:ext cx="3127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Acosta, Araujo e Iturbe, </a:t>
            </a:r>
            <a:r>
              <a:rPr lang="es-419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2006</a:t>
            </a:r>
            <a:r>
              <a:rPr lang="es-419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EC" dirty="0"/>
          </a:p>
        </p:txBody>
      </p:sp>
      <p:sp>
        <p:nvSpPr>
          <p:cNvPr id="3" name="Rectángulo 2"/>
          <p:cNvSpPr/>
          <p:nvPr/>
        </p:nvSpPr>
        <p:spPr>
          <a:xfrm>
            <a:off x="418144" y="951390"/>
            <a:ext cx="5351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/>
              <a:t>Corte Vertical y Horizontal de las chacras</a:t>
            </a:r>
          </a:p>
        </p:txBody>
      </p:sp>
      <p:sp>
        <p:nvSpPr>
          <p:cNvPr id="7" name="Rectángulo 1"/>
          <p:cNvSpPr/>
          <p:nvPr/>
        </p:nvSpPr>
        <p:spPr>
          <a:xfrm>
            <a:off x="216869" y="168442"/>
            <a:ext cx="9997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+mj-lt"/>
              </a:rPr>
              <a:t>FASE I: </a:t>
            </a:r>
            <a:r>
              <a:rPr lang="es-ES" sz="2800" b="1" dirty="0" smtClean="0">
                <a:solidFill>
                  <a:srgbClr val="FF0000"/>
                </a:solidFill>
                <a:latin typeface="+mj-lt"/>
              </a:rPr>
              <a:t>Estructura, función y prácticas agrícolas de </a:t>
            </a:r>
            <a:r>
              <a:rPr lang="es-ES" sz="2800" b="1" dirty="0">
                <a:solidFill>
                  <a:srgbClr val="FF0000"/>
                </a:solidFill>
                <a:latin typeface="+mj-lt"/>
              </a:rPr>
              <a:t>las chacras</a:t>
            </a:r>
          </a:p>
        </p:txBody>
      </p:sp>
    </p:spTree>
    <p:extLst>
      <p:ext uri="{BB962C8B-B14F-4D97-AF65-F5344CB8AC3E}">
        <p14:creationId xmlns="" xmlns:p14="http://schemas.microsoft.com/office/powerpoint/2010/main" val="136028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217983" y="965547"/>
            <a:ext cx="8228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es-EC" sz="2400" b="1" dirty="0" smtClean="0"/>
              <a:t>Muestras de Suelo</a:t>
            </a:r>
            <a:endParaRPr lang="es-419" sz="2400" b="1" dirty="0" smtClean="0"/>
          </a:p>
          <a:p>
            <a:pPr marL="0" lvl="3"/>
            <a:r>
              <a:rPr lang="es-419" sz="2400" dirty="0" smtClean="0"/>
              <a:t>Fueron tomadas a 30 cm de profundidad</a:t>
            </a:r>
            <a:endParaRPr lang="es-EC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C" sz="2400" dirty="0"/>
          </a:p>
        </p:txBody>
      </p:sp>
      <p:sp>
        <p:nvSpPr>
          <p:cNvPr id="9" name="Rectángulo 8"/>
          <p:cNvSpPr/>
          <p:nvPr/>
        </p:nvSpPr>
        <p:spPr>
          <a:xfrm>
            <a:off x="7780421" y="6274151"/>
            <a:ext cx="3103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Aranguren, Lugo </a:t>
            </a:r>
            <a:r>
              <a:rPr lang="es-EC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Rondón, </a:t>
            </a:r>
            <a:r>
              <a:rPr lang="es-419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s-EC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2012</a:t>
            </a:r>
            <a:r>
              <a:rPr lang="es-419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s-EC" sz="1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338641" y="825382"/>
            <a:ext cx="36039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dirty="0" smtClean="0"/>
              <a:t>Análisis físico y químico</a:t>
            </a:r>
            <a:r>
              <a:rPr lang="es-EC" sz="2400" b="1" dirty="0" smtClean="0"/>
              <a:t> </a:t>
            </a:r>
            <a:endParaRPr lang="es-EC" sz="2400" dirty="0" smtClean="0"/>
          </a:p>
          <a:p>
            <a:pPr>
              <a:buFontTx/>
              <a:buChar char="-"/>
            </a:pPr>
            <a:r>
              <a:rPr lang="es-EC" sz="2400" dirty="0" smtClean="0"/>
              <a:t> Permeabilidad</a:t>
            </a:r>
          </a:p>
          <a:p>
            <a:pPr>
              <a:buFontTx/>
              <a:buChar char="-"/>
            </a:pPr>
            <a:r>
              <a:rPr lang="es-419" sz="2400" dirty="0" smtClean="0"/>
              <a:t> Color</a:t>
            </a:r>
            <a:endParaRPr lang="es-EC" sz="2400" dirty="0" smtClean="0"/>
          </a:p>
          <a:p>
            <a:pPr>
              <a:buFontTx/>
              <a:buChar char="-"/>
            </a:pPr>
            <a:r>
              <a:rPr lang="es-EC" sz="2400" dirty="0" smtClean="0"/>
              <a:t> Humedad</a:t>
            </a:r>
          </a:p>
          <a:p>
            <a:pPr>
              <a:buFontTx/>
              <a:buChar char="-"/>
            </a:pPr>
            <a:r>
              <a:rPr lang="es-EC" sz="2400" dirty="0" smtClean="0"/>
              <a:t> Materia Orgánica</a:t>
            </a:r>
          </a:p>
          <a:p>
            <a:pPr>
              <a:buFontTx/>
              <a:buChar char="-"/>
            </a:pPr>
            <a:r>
              <a:rPr lang="es-EC" sz="2400" dirty="0" smtClean="0"/>
              <a:t> pH</a:t>
            </a:r>
          </a:p>
          <a:p>
            <a:pPr>
              <a:buFontTx/>
              <a:buChar char="-"/>
            </a:pPr>
            <a:r>
              <a:rPr lang="es-EC" sz="2400" dirty="0" smtClean="0"/>
              <a:t> N, P, K, Ca, Mg</a:t>
            </a:r>
            <a:endParaRPr lang="es-419" sz="2400" dirty="0" smtClean="0"/>
          </a:p>
          <a:p>
            <a:pPr>
              <a:buFontTx/>
              <a:buChar char="-"/>
            </a:pPr>
            <a:r>
              <a:rPr lang="es-419" sz="2400" dirty="0"/>
              <a:t> </a:t>
            </a:r>
            <a:r>
              <a:rPr lang="es-419" sz="2400" dirty="0" smtClean="0"/>
              <a:t>Textura</a:t>
            </a:r>
          </a:p>
          <a:p>
            <a:pPr>
              <a:buFontTx/>
              <a:buChar char="-"/>
            </a:pPr>
            <a:endParaRPr lang="es-EC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925" y="4308973"/>
            <a:ext cx="6856584" cy="24125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3347" y="2779487"/>
            <a:ext cx="4058653" cy="2891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4306" t="57730" r="50324" b="17599"/>
          <a:stretch>
            <a:fillRect/>
          </a:stretch>
        </p:blipFill>
        <p:spPr bwMode="auto">
          <a:xfrm>
            <a:off x="2947737" y="2189746"/>
            <a:ext cx="1999714" cy="180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68155" t="57566" r="16679" b="17763"/>
          <a:stretch>
            <a:fillRect/>
          </a:stretch>
        </p:blipFill>
        <p:spPr bwMode="auto">
          <a:xfrm>
            <a:off x="565484" y="2189748"/>
            <a:ext cx="1973179" cy="180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ángulo 1"/>
          <p:cNvSpPr/>
          <p:nvPr/>
        </p:nvSpPr>
        <p:spPr>
          <a:xfrm>
            <a:off x="349217" y="168442"/>
            <a:ext cx="9997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+mj-lt"/>
              </a:rPr>
              <a:t>FASE I: </a:t>
            </a:r>
            <a:r>
              <a:rPr lang="es-ES" sz="2800" b="1" dirty="0" smtClean="0">
                <a:solidFill>
                  <a:srgbClr val="FF0000"/>
                </a:solidFill>
                <a:latin typeface="+mj-lt"/>
              </a:rPr>
              <a:t>Estructura, función y prácticas agrícolas de </a:t>
            </a:r>
            <a:r>
              <a:rPr lang="es-ES" sz="2800" b="1" dirty="0">
                <a:solidFill>
                  <a:srgbClr val="FF0000"/>
                </a:solidFill>
                <a:latin typeface="+mj-lt"/>
              </a:rPr>
              <a:t>las chacras</a:t>
            </a:r>
          </a:p>
        </p:txBody>
      </p:sp>
    </p:spTree>
    <p:extLst>
      <p:ext uri="{BB962C8B-B14F-4D97-AF65-F5344CB8AC3E}">
        <p14:creationId xmlns="" xmlns:p14="http://schemas.microsoft.com/office/powerpoint/2010/main" val="319965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CuadroTexto 7"/>
          <p:cNvSpPr txBox="1"/>
          <p:nvPr/>
        </p:nvSpPr>
        <p:spPr>
          <a:xfrm>
            <a:off x="254078" y="965547"/>
            <a:ext cx="8228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es-EC" sz="2400" b="1" dirty="0" smtClean="0"/>
              <a:t>Análisis de Agua</a:t>
            </a:r>
            <a:r>
              <a:rPr lang="es-419" sz="2400" b="1" dirty="0" smtClean="0"/>
              <a:t> </a:t>
            </a:r>
          </a:p>
          <a:p>
            <a:pPr marL="0" lvl="3"/>
            <a:endParaRPr lang="es-EC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C" sz="24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529362" y="1633346"/>
          <a:ext cx="7062564" cy="4442590"/>
        </p:xfrm>
        <a:graphic>
          <a:graphicData uri="http://schemas.openxmlformats.org/drawingml/2006/table">
            <a:tbl>
              <a:tblPr/>
              <a:tblGrid>
                <a:gridCol w="986617"/>
                <a:gridCol w="1756610"/>
                <a:gridCol w="2033337"/>
                <a:gridCol w="2286000"/>
              </a:tblGrid>
              <a:tr h="67938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latin typeface="Arial"/>
                          <a:ea typeface="Times New Roman"/>
                          <a:cs typeface="Times New Roman"/>
                        </a:rPr>
                        <a:t>Análisis comparativo de los resultados de análisis de laboratorio  de la muestra 1 con los parámetros de calidad establecidos en la normativa ambiental TULSMA</a:t>
                      </a:r>
                      <a:endParaRPr lang="es-EC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215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Arial"/>
                          <a:ea typeface="Times New Roman"/>
                          <a:cs typeface="Times New Roman"/>
                        </a:rPr>
                        <a:t>Nº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Parámetros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Muestra punto 1</a:t>
                      </a:r>
                      <a:endParaRPr lang="es-EC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latin typeface="Arial"/>
                          <a:ea typeface="Times New Roman"/>
                          <a:cs typeface="Times New Roman"/>
                        </a:rPr>
                        <a:t>Criterio de calidad para aguas de </a:t>
                      </a:r>
                      <a:r>
                        <a:rPr lang="es-EC" sz="1100" b="1" dirty="0">
                          <a:latin typeface="Arial"/>
                          <a:ea typeface="Times New Roman"/>
                          <a:cs typeface="Times New Roman"/>
                        </a:rPr>
                        <a:t>CONSUMO HUMANO Y USO DOMÉSTICO 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12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Resultados agua consumo comunidad 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97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s-EC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Nitratos mg/l</a:t>
                      </a:r>
                      <a:endParaRPr lang="es-EC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s-EC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Fosfatos mg/l</a:t>
                      </a:r>
                      <a:endParaRPr lang="es-EC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s-EC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Temperatura °C</a:t>
                      </a:r>
                      <a:endParaRPr lang="es-EC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s-EC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Oxígeno Disuelto %</a:t>
                      </a:r>
                      <a:endParaRPr lang="es-EC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s-EC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Oxígeno Disuelto mg/l</a:t>
                      </a:r>
                      <a:endParaRPr lang="es-EC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s-EC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Conductividad</a:t>
                      </a:r>
                      <a:endParaRPr lang="es-EC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s-EC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pH</a:t>
                      </a:r>
                      <a:endParaRPr lang="es-EC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541421" y="6214175"/>
            <a:ext cx="22926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Elaboraci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n: LABINAM UTN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http://instrumentosparamedir.com/uploads/horiba_u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8922" y="1717937"/>
            <a:ext cx="3333583" cy="4611676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8337884" y="1094874"/>
            <a:ext cx="3453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Medidor de calidad de agua Multiparamétrico HORIBA</a:t>
            </a:r>
            <a:endParaRPr lang="es-EC" dirty="0"/>
          </a:p>
        </p:txBody>
      </p:sp>
      <p:sp>
        <p:nvSpPr>
          <p:cNvPr id="9" name="Rectángulo 1"/>
          <p:cNvSpPr/>
          <p:nvPr/>
        </p:nvSpPr>
        <p:spPr>
          <a:xfrm>
            <a:off x="397343" y="276726"/>
            <a:ext cx="9997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+mj-lt"/>
              </a:rPr>
              <a:t>FASE I: </a:t>
            </a:r>
            <a:r>
              <a:rPr lang="es-ES" sz="2800" b="1" dirty="0" smtClean="0">
                <a:solidFill>
                  <a:srgbClr val="FF0000"/>
                </a:solidFill>
                <a:latin typeface="+mj-lt"/>
              </a:rPr>
              <a:t>Estructura, función y prácticas agrícolas de </a:t>
            </a:r>
            <a:r>
              <a:rPr lang="es-ES" sz="2800" b="1" dirty="0">
                <a:solidFill>
                  <a:srgbClr val="FF0000"/>
                </a:solidFill>
                <a:latin typeface="+mj-lt"/>
              </a:rPr>
              <a:t>las chacras</a:t>
            </a:r>
          </a:p>
        </p:txBody>
      </p:sp>
    </p:spTree>
    <p:extLst>
      <p:ext uri="{BB962C8B-B14F-4D97-AF65-F5344CB8AC3E}">
        <p14:creationId xmlns="" xmlns:p14="http://schemas.microsoft.com/office/powerpoint/2010/main" val="279279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CuadroTexto 6"/>
          <p:cNvSpPr txBox="1"/>
          <p:nvPr/>
        </p:nvSpPr>
        <p:spPr>
          <a:xfrm>
            <a:off x="464484" y="185050"/>
            <a:ext cx="1055644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  <a:latin typeface="+mj-lt"/>
              </a:rPr>
              <a:t>FASE I: Estructura, función y prácticas agrícolas de las chacras</a:t>
            </a:r>
          </a:p>
          <a:p>
            <a:pPr marL="0" lvl="3" algn="just">
              <a:lnSpc>
                <a:spcPct val="150000"/>
              </a:lnSpc>
            </a:pPr>
            <a:r>
              <a:rPr lang="es-EC" sz="2400" b="1" dirty="0" smtClean="0"/>
              <a:t>Modelos actuales de  chacras familiares de la comunidad Fakcha Llakta</a:t>
            </a:r>
          </a:p>
          <a:p>
            <a:pPr marL="0" lvl="3"/>
            <a:endParaRPr lang="es-EC" dirty="0"/>
          </a:p>
        </p:txBody>
      </p:sp>
      <p:sp>
        <p:nvSpPr>
          <p:cNvPr id="10" name="9 Flecha a la derecha con bandas"/>
          <p:cNvSpPr/>
          <p:nvPr/>
        </p:nvSpPr>
        <p:spPr>
          <a:xfrm>
            <a:off x="4463432" y="3048936"/>
            <a:ext cx="764937" cy="220466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1814"/>
            <a:ext cx="3747977" cy="26351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70" y="4484255"/>
            <a:ext cx="3560618" cy="2373745"/>
          </a:xfrm>
          <a:prstGeom prst="rect">
            <a:avLst/>
          </a:prstGeom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6139279" y="5930900"/>
            <a:ext cx="4810125" cy="4217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C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Modelo de la granja de la familia Taylor, un agroecosistema de relativa autosuficiencia.</a:t>
            </a:r>
            <a:r>
              <a:rPr lang="es-EC" sz="1100" b="1" dirty="0" smtClean="0">
                <a:latin typeface="Calibri" pitchFamily="34" charset="0"/>
                <a:cs typeface="Arial" pitchFamily="34" charset="0"/>
              </a:rPr>
              <a:t> </a:t>
            </a:r>
            <a:r>
              <a:rPr kumimoji="0" lang="es-EC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Fuente: </a:t>
            </a:r>
            <a:r>
              <a:rPr kumimoji="0" lang="es-EC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Odum</a:t>
            </a:r>
            <a:r>
              <a:rPr kumimoji="0" lang="es-EC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, 1988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Imagen 1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l="26547" t="18707" r="19153" b="20740"/>
          <a:stretch>
            <a:fillRect/>
          </a:stretch>
        </p:blipFill>
        <p:spPr bwMode="auto">
          <a:xfrm>
            <a:off x="5554496" y="1432304"/>
            <a:ext cx="6200363" cy="454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5520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3190" y="569663"/>
            <a:ext cx="10515600" cy="440990"/>
          </a:xfrm>
        </p:spPr>
        <p:txBody>
          <a:bodyPr>
            <a:normAutofit fontScale="90000"/>
          </a:bodyPr>
          <a:lstStyle/>
          <a:p>
            <a:r>
              <a:rPr lang="es-ES" sz="2700" b="1" dirty="0" smtClean="0">
                <a:solidFill>
                  <a:srgbClr val="FF0000"/>
                </a:solidFill>
              </a:rPr>
              <a:t>FASE II: </a:t>
            </a:r>
            <a:r>
              <a:rPr lang="es-EC" sz="3100" b="1" dirty="0" smtClean="0">
                <a:solidFill>
                  <a:srgbClr val="FF0000"/>
                </a:solidFill>
              </a:rPr>
              <a:t>Evaluación de la sustentabilidad de las chacras </a:t>
            </a:r>
            <a:r>
              <a:rPr lang="es-EC" sz="3100" b="1" dirty="0" smtClean="0"/>
              <a:t/>
            </a:r>
            <a:br>
              <a:rPr lang="es-EC" sz="3100" b="1" dirty="0" smtClean="0"/>
            </a:br>
            <a:r>
              <a:rPr lang="es-ES" sz="3100" b="1" dirty="0" smtClean="0">
                <a:solidFill>
                  <a:srgbClr val="FF0000"/>
                </a:solidFill>
              </a:rPr>
              <a:t/>
            </a:r>
            <a:br>
              <a:rPr lang="es-ES" sz="3100" b="1" dirty="0" smtClean="0">
                <a:solidFill>
                  <a:srgbClr val="FF0000"/>
                </a:solidFill>
              </a:rPr>
            </a:br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864895" y="1155033"/>
          <a:ext cx="9054525" cy="5197640"/>
        </p:xfrm>
        <a:graphic>
          <a:graphicData uri="http://schemas.openxmlformats.org/drawingml/2006/table">
            <a:tbl>
              <a:tblPr/>
              <a:tblGrid>
                <a:gridCol w="4139498"/>
                <a:gridCol w="4915027"/>
              </a:tblGrid>
              <a:tr h="2382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VE" sz="1200" b="1" dirty="0" smtClean="0">
                          <a:latin typeface="Times New Roman"/>
                          <a:ea typeface="Calibri"/>
                        </a:rPr>
                        <a:t>INDICADORES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VE" sz="1200" b="1" dirty="0" smtClean="0">
                          <a:latin typeface="Times New Roman"/>
                          <a:ea typeface="Calibri"/>
                        </a:rPr>
                        <a:t>ATRIBUTOS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0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Calibri"/>
                        </a:rPr>
                        <a:t>Eficiencia en el sistema productivo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Calibri"/>
                        </a:rPr>
                        <a:t>- Número de especies vegetales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Calibri"/>
                        </a:rPr>
                        <a:t>- Número de especies animales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Calibri"/>
                        </a:rPr>
                        <a:t>- Número de especies vegetales para autoconsumo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Calibri"/>
                        </a:rPr>
                        <a:t>Nivel del Ingreso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Calibri"/>
                        </a:rPr>
                        <a:t>- Nivel de ganancia obtenida de la chacra ($)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9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Calibri"/>
                        </a:rPr>
                        <a:t>Uso potencial de la tierra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Calibri"/>
                        </a:rPr>
                        <a:t>- Porcentaje de área de uso de suelo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70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Calibri"/>
                        </a:rPr>
                        <a:t>Independencia de insumos externos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Calibri"/>
                        </a:rPr>
                        <a:t>- Semillas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Calibri"/>
                        </a:rPr>
                        <a:t>- Materiales (cercas, corrales, entre otros)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94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Calibri"/>
                        </a:rPr>
                        <a:t>Acceso al agua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Calibri"/>
                        </a:rPr>
                        <a:t>- Disponibilidad del recurso hídrico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0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Calibri"/>
                        </a:rPr>
                        <a:t>Fertilidad del suelo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Calibri"/>
                        </a:rPr>
                        <a:t>- Porcentaje de materia orgánica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Calibri"/>
                        </a:rPr>
                        <a:t>- Presencia de: 1)  compostero  y 2) incorporación directa de materia orgánica 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4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Calibri"/>
                        </a:rPr>
                        <a:t>Distribución del ingreso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Calibri"/>
                        </a:rPr>
                        <a:t>- Número de personas integrante de la familia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Calibri"/>
                        </a:rPr>
                        <a:t>Equidad en la toma de decisiones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Calibri"/>
                        </a:rPr>
                        <a:t>- Persona/s encargada de la toma de decisiones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94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Calibri"/>
                        </a:rPr>
                        <a:t>Nivel de </a:t>
                      </a:r>
                      <a:r>
                        <a:rPr lang="es-EC" sz="1200" b="1" dirty="0" err="1">
                          <a:latin typeface="Times New Roman"/>
                          <a:ea typeface="Calibri"/>
                        </a:rPr>
                        <a:t>agrobiodiversidad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Calibri"/>
                        </a:rPr>
                        <a:t>- Índice de Shannon-</a:t>
                      </a:r>
                      <a:r>
                        <a:rPr lang="es-EC" sz="1200" dirty="0" err="1">
                          <a:latin typeface="Times New Roman"/>
                          <a:ea typeface="Calibri"/>
                        </a:rPr>
                        <a:t>Wiener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3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Calibri"/>
                        </a:rPr>
                        <a:t>Autosuficiencia alimentaria/medicinal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Calibri"/>
                        </a:rPr>
                        <a:t>- Nivel de autosuficiencia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03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Calibri"/>
                        </a:rPr>
                        <a:t>Potencial de innovación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Calibri"/>
                        </a:rPr>
                        <a:t>- Innovación como: 1)</a:t>
                      </a:r>
                      <a:r>
                        <a:rPr lang="es-EC" sz="1200" b="1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s-EC" sz="1200" dirty="0">
                          <a:latin typeface="Times New Roman"/>
                          <a:ea typeface="Calibri"/>
                        </a:rPr>
                        <a:t>cosecha de agua; 2) cercas vivas; 3) estética y 4) sistema de alejamiento de aves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49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Calibri"/>
                        </a:rPr>
                        <a:t>Nivel de participación comunitaria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Times New Roman"/>
                          <a:ea typeface="Calibri"/>
                        </a:rPr>
                        <a:t>- Asistencia </a:t>
                      </a:r>
                      <a:r>
                        <a:rPr lang="es-EC" sz="1200" dirty="0">
                          <a:latin typeface="Times New Roman"/>
                          <a:ea typeface="Calibri"/>
                        </a:rPr>
                        <a:t>a: 1) mingas y 2) reuniones comunitarias 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5703" marR="65703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529388" y="663423"/>
            <a:ext cx="7724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b="1" dirty="0" smtClean="0"/>
              <a:t>Indicadores y atributos seleccionados para la evaluación de la sustentabilidad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1473" y="521536"/>
            <a:ext cx="760797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FASE III: Propuesta </a:t>
            </a:r>
            <a:r>
              <a:rPr lang="es-EC" b="1" dirty="0" smtClean="0">
                <a:solidFill>
                  <a:srgbClr val="FF0000"/>
                </a:solidFill>
              </a:rPr>
              <a:t>de los lineamientos para el manejo sustentable de chacras familiares</a:t>
            </a:r>
            <a:r>
              <a:rPr lang="es-EC" b="1" dirty="0" smtClean="0"/>
              <a:t/>
            </a:r>
            <a:br>
              <a:rPr lang="es-EC" b="1" dirty="0" smtClean="0"/>
            </a:b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926432" y="2245166"/>
            <a:ext cx="45118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400" b="1" dirty="0" smtClean="0"/>
              <a:t>Una vez determinadas las debilidades y fortalezas del manejo de las chacras familiares a través de la evaluación de indicadores y con el apoyo de la bibliografía, se diseñaron los lineamientos para que estas chacras se encaminen hacia la sustentabilidad.</a:t>
            </a:r>
            <a:endParaRPr lang="es-EC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3310" t="10445" r="31358"/>
          <a:stretch>
            <a:fillRect/>
          </a:stretch>
        </p:blipFill>
        <p:spPr bwMode="auto">
          <a:xfrm>
            <a:off x="7427935" y="0"/>
            <a:ext cx="47640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17094" y="0"/>
            <a:ext cx="10515600" cy="109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solidFill>
                  <a:srgbClr val="FF0000"/>
                </a:solidFill>
              </a:rPr>
              <a:t>Resultados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59647" y="956341"/>
            <a:ext cx="10515600" cy="658234"/>
          </a:xfrm>
        </p:spPr>
        <p:txBody>
          <a:bodyPr>
            <a:normAutofit/>
          </a:bodyPr>
          <a:lstStyle/>
          <a:p>
            <a:r>
              <a:rPr lang="es-ES" sz="3200" b="1" i="1" dirty="0" smtClean="0">
                <a:solidFill>
                  <a:srgbClr val="FF0000"/>
                </a:solidFill>
              </a:rPr>
              <a:t>FASE I: Estructura, función y prácticas agrícolas de las chacras</a:t>
            </a:r>
            <a:endParaRPr lang="es-ES" sz="3200" b="1" i="1" dirty="0">
              <a:solidFill>
                <a:srgbClr val="FF0000"/>
              </a:solidFill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1175794" y="5596843"/>
            <a:ext cx="0" cy="8242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6563451" y="5596843"/>
            <a:ext cx="0" cy="8242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8624076" y="5596843"/>
            <a:ext cx="0" cy="8242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10787723" y="5579671"/>
            <a:ext cx="0" cy="8242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4696020" y="5579671"/>
            <a:ext cx="0" cy="8242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3247171" y="1642225"/>
            <a:ext cx="481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0070C0"/>
                </a:solidFill>
              </a:rPr>
              <a:t>HISTORIA DE LA CHACRA</a:t>
            </a:r>
            <a:endParaRPr lang="es-EC" sz="2800" dirty="0">
              <a:solidFill>
                <a:srgbClr val="0070C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61016" y="4370756"/>
            <a:ext cx="1429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Hace 32 años</a:t>
            </a:r>
          </a:p>
          <a:p>
            <a:pPr algn="ctr"/>
            <a:r>
              <a:rPr lang="es-EC" dirty="0"/>
              <a:t>c</a:t>
            </a:r>
            <a:r>
              <a:rPr lang="es-EC" dirty="0" smtClean="0"/>
              <a:t>reación </a:t>
            </a:r>
            <a:r>
              <a:rPr lang="es-EC" smtClean="0"/>
              <a:t>de las chacras</a:t>
            </a:r>
            <a:endParaRPr lang="es-419" dirty="0" smtClean="0"/>
          </a:p>
          <a:p>
            <a:pPr algn="ctr"/>
            <a:r>
              <a:rPr lang="es-419" dirty="0" smtClean="0"/>
              <a:t>(1985)</a:t>
            </a:r>
            <a:endParaRPr lang="es-EC" dirty="0"/>
          </a:p>
        </p:txBody>
      </p:sp>
      <p:sp>
        <p:nvSpPr>
          <p:cNvPr id="20" name="CuadroTexto 19"/>
          <p:cNvSpPr txBox="1"/>
          <p:nvPr/>
        </p:nvSpPr>
        <p:spPr>
          <a:xfrm>
            <a:off x="5848673" y="4370756"/>
            <a:ext cx="1429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Hace 15 años</a:t>
            </a:r>
          </a:p>
          <a:p>
            <a:pPr algn="ctr"/>
            <a:r>
              <a:rPr lang="es-EC" dirty="0" smtClean="0"/>
              <a:t>Construcción de casas</a:t>
            </a:r>
            <a:endParaRPr lang="es-EC" dirty="0"/>
          </a:p>
        </p:txBody>
      </p:sp>
      <p:cxnSp>
        <p:nvCxnSpPr>
          <p:cNvPr id="21" name="Conector recto 20"/>
          <p:cNvCxnSpPr/>
          <p:nvPr/>
        </p:nvCxnSpPr>
        <p:spPr>
          <a:xfrm>
            <a:off x="2983128" y="5596843"/>
            <a:ext cx="0" cy="8242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2268350" y="4370756"/>
            <a:ext cx="1579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Sembraron maíz, zambo, habas y papas </a:t>
            </a:r>
          </a:p>
          <a:p>
            <a:pPr algn="ctr"/>
            <a:endParaRPr lang="es-EC" dirty="0"/>
          </a:p>
        </p:txBody>
      </p:sp>
      <p:sp>
        <p:nvSpPr>
          <p:cNvPr id="23" name="CuadroTexto 22"/>
          <p:cNvSpPr txBox="1"/>
          <p:nvPr/>
        </p:nvSpPr>
        <p:spPr>
          <a:xfrm>
            <a:off x="7909298" y="4370756"/>
            <a:ext cx="1429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Actualidad, chacras y casas juntas</a:t>
            </a:r>
            <a:endParaRPr lang="es-EC" dirty="0"/>
          </a:p>
        </p:txBody>
      </p:sp>
      <p:sp>
        <p:nvSpPr>
          <p:cNvPr id="24" name="CuadroTexto 23"/>
          <p:cNvSpPr txBox="1"/>
          <p:nvPr/>
        </p:nvSpPr>
        <p:spPr>
          <a:xfrm>
            <a:off x="10072945" y="4370756"/>
            <a:ext cx="1429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Creación de sistemas de tilapias</a:t>
            </a:r>
            <a:endParaRPr lang="es-EC" dirty="0"/>
          </a:p>
        </p:txBody>
      </p:sp>
      <p:sp>
        <p:nvSpPr>
          <p:cNvPr id="26" name="CuadroTexto 25"/>
          <p:cNvSpPr txBox="1"/>
          <p:nvPr/>
        </p:nvSpPr>
        <p:spPr>
          <a:xfrm>
            <a:off x="3979082" y="4370756"/>
            <a:ext cx="1429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Creación del sistema pecuario</a:t>
            </a:r>
            <a:endParaRPr lang="es-EC" dirty="0"/>
          </a:p>
        </p:txBody>
      </p:sp>
      <p:grpSp>
        <p:nvGrpSpPr>
          <p:cNvPr id="3" name="Grupo 2"/>
          <p:cNvGrpSpPr/>
          <p:nvPr/>
        </p:nvGrpSpPr>
        <p:grpSpPr>
          <a:xfrm>
            <a:off x="692835" y="6421091"/>
            <a:ext cx="10894058" cy="541"/>
            <a:chOff x="927279" y="5847013"/>
            <a:chExt cx="10894058" cy="541"/>
          </a:xfrm>
        </p:grpSpPr>
        <p:cxnSp>
          <p:nvCxnSpPr>
            <p:cNvPr id="7" name="Conector recto 6"/>
            <p:cNvCxnSpPr/>
            <p:nvPr/>
          </p:nvCxnSpPr>
          <p:spPr>
            <a:xfrm>
              <a:off x="927279" y="5847013"/>
              <a:ext cx="10005415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24 Conector recto de flecha"/>
            <p:cNvCxnSpPr/>
            <p:nvPr/>
          </p:nvCxnSpPr>
          <p:spPr>
            <a:xfrm flipV="1">
              <a:off x="10846779" y="5847553"/>
              <a:ext cx="974558" cy="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2167" y="2815393"/>
            <a:ext cx="1998768" cy="1491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Resultado de imagen para miguel egas cabez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02134"/>
            <a:ext cx="2053951" cy="1472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26 Imagen" descr="IMG_02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4114" y="2851484"/>
            <a:ext cx="1936545" cy="1378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Resultado de imagen para miguel egas cabez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3669" y="2899611"/>
            <a:ext cx="2132460" cy="1412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27 Imagen" descr="IMG_29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60015" y="2814166"/>
            <a:ext cx="2212260" cy="1570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Picture 7" descr="Resultado de imagen para tilapias en estanqu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47160" y="2819231"/>
            <a:ext cx="2040040" cy="1565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251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97239" y="1119996"/>
            <a:ext cx="4816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0070C0"/>
                </a:solidFill>
              </a:rPr>
              <a:t>PRÁCTICAS AGRÍCOLAS APLICADAS A LAS CHACRAS</a:t>
            </a:r>
            <a:endParaRPr lang="es-EC" sz="2800" dirty="0">
              <a:solidFill>
                <a:srgbClr val="0070C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70103" y="2268254"/>
            <a:ext cx="2542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/>
              <a:t>Siembra </a:t>
            </a:r>
            <a:endParaRPr lang="es-EC" sz="2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3162876" y="2268254"/>
            <a:ext cx="2732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/>
              <a:t>Abono/Compost </a:t>
            </a:r>
            <a:endParaRPr lang="es-EC" sz="2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6143618" y="2132141"/>
            <a:ext cx="2701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/>
              <a:t>Control de malezas </a:t>
            </a:r>
            <a:endParaRPr lang="es-EC" sz="2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8927432" y="2208096"/>
            <a:ext cx="3081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/>
              <a:t>Control de presencia de aves </a:t>
            </a:r>
            <a:endParaRPr lang="es-EC" sz="2800" dirty="0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59647" y="282574"/>
            <a:ext cx="10515600" cy="658234"/>
          </a:xfrm>
        </p:spPr>
        <p:txBody>
          <a:bodyPr>
            <a:normAutofit/>
          </a:bodyPr>
          <a:lstStyle/>
          <a:p>
            <a:r>
              <a:rPr lang="es-ES" sz="3200" b="1" i="1" dirty="0" smtClean="0">
                <a:solidFill>
                  <a:srgbClr val="FF0000"/>
                </a:solidFill>
              </a:rPr>
              <a:t>FASE I: Estructura, función y prácticas agrícolas de las chacras</a:t>
            </a:r>
            <a:endParaRPr lang="es-ES" sz="3200" b="1" i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Resultado de imagen para siembra en hoy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88" y="2801190"/>
            <a:ext cx="2105527" cy="2105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Resultado de imagen para arado vacu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946" y="4836694"/>
            <a:ext cx="2695072" cy="2021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 descr="Resultado de imagen para abono estiércol anim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2451" y="4724419"/>
            <a:ext cx="2900205" cy="2176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4" name="Picture 10" descr="Resultado de imagen para control de malezas manu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5328" y="3025944"/>
            <a:ext cx="3062387" cy="191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6" name="Picture 12" descr="Resultado de imagen para control de malezas animal"/>
          <p:cNvPicPr>
            <a:picLocks noChangeAspect="1" noChangeArrowheads="1"/>
          </p:cNvPicPr>
          <p:nvPr/>
        </p:nvPicPr>
        <p:blipFill>
          <a:blip r:embed="rId6" cstate="print"/>
          <a:srcRect t="13974" b="13043"/>
          <a:stretch>
            <a:fillRect/>
          </a:stretch>
        </p:blipFill>
        <p:spPr bwMode="auto">
          <a:xfrm>
            <a:off x="6095386" y="5071672"/>
            <a:ext cx="3263482" cy="1786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14 Imagen" descr="IMG_40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95089" y="3025944"/>
            <a:ext cx="2896601" cy="1931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upo 2"/>
          <p:cNvGrpSpPr/>
          <p:nvPr/>
        </p:nvGrpSpPr>
        <p:grpSpPr>
          <a:xfrm>
            <a:off x="9264316" y="3104147"/>
            <a:ext cx="2394283" cy="3753851"/>
            <a:chOff x="9490021" y="3280283"/>
            <a:chExt cx="2168578" cy="3577715"/>
          </a:xfrm>
        </p:grpSpPr>
        <p:pic>
          <p:nvPicPr>
            <p:cNvPr id="14" name="13 Imagen" descr="IMG_0260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5400000">
              <a:off x="8785452" y="3984852"/>
              <a:ext cx="3577715" cy="21685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" name="Elipse 1"/>
            <p:cNvSpPr/>
            <p:nvPr/>
          </p:nvSpPr>
          <p:spPr>
            <a:xfrm>
              <a:off x="10325558" y="4212654"/>
              <a:ext cx="1333041" cy="138812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="" xmlns:p14="http://schemas.microsoft.com/office/powerpoint/2010/main" val="49021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70889" y="282573"/>
            <a:ext cx="10515600" cy="658234"/>
          </a:xfrm>
        </p:spPr>
        <p:txBody>
          <a:bodyPr>
            <a:normAutofit/>
          </a:bodyPr>
          <a:lstStyle/>
          <a:p>
            <a:r>
              <a:rPr lang="es-ES" sz="3200" b="1" i="1" dirty="0" smtClean="0">
                <a:solidFill>
                  <a:srgbClr val="FF0000"/>
                </a:solidFill>
              </a:rPr>
              <a:t>FASE I: Estructura, función y prácticas agrícolas de las chacras</a:t>
            </a:r>
            <a:endParaRPr lang="es-ES" sz="3200" b="1" i="1" dirty="0">
              <a:solidFill>
                <a:srgbClr val="FF0000"/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206462" y="-783802"/>
            <a:ext cx="5293799" cy="937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4 CuadroTexto"/>
          <p:cNvSpPr txBox="1"/>
          <p:nvPr/>
        </p:nvSpPr>
        <p:spPr>
          <a:xfrm>
            <a:off x="2662254" y="883515"/>
            <a:ext cx="621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Perfil horizontal de la chacra de la Familia Terán</a:t>
            </a:r>
            <a:endParaRPr lang="es-EC" sz="2400" b="1" dirty="0"/>
          </a:p>
        </p:txBody>
      </p:sp>
    </p:spTree>
    <p:extLst>
      <p:ext uri="{BB962C8B-B14F-4D97-AF65-F5344CB8AC3E}">
        <p14:creationId xmlns="" xmlns:p14="http://schemas.microsoft.com/office/powerpoint/2010/main" val="374483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9700" y="333953"/>
            <a:ext cx="10515600" cy="1325563"/>
          </a:xfrm>
        </p:spPr>
        <p:txBody>
          <a:bodyPr/>
          <a:lstStyle/>
          <a:p>
            <a:r>
              <a:rPr lang="es-EC" b="1" dirty="0" smtClean="0">
                <a:solidFill>
                  <a:srgbClr val="FF0000"/>
                </a:solidFill>
              </a:rPr>
              <a:t>Problema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="" xmlns:p14="http://schemas.microsoft.com/office/powerpoint/2010/main" val="3830259553"/>
              </p:ext>
            </p:extLst>
          </p:nvPr>
        </p:nvGraphicFramePr>
        <p:xfrm>
          <a:off x="-101329" y="1222857"/>
          <a:ext cx="10778544" cy="4665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313" y="0"/>
            <a:ext cx="1149468" cy="11533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004" y="4622937"/>
            <a:ext cx="4031578" cy="23414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003" y="0"/>
            <a:ext cx="3944216" cy="2220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003" y="2298584"/>
            <a:ext cx="4071178" cy="2092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6"/>
          <p:cNvSpPr/>
          <p:nvPr/>
        </p:nvSpPr>
        <p:spPr>
          <a:xfrm>
            <a:off x="500618" y="2424011"/>
            <a:ext cx="65698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419" sz="2800" dirty="0" smtClean="0"/>
              <a:t>L</a:t>
            </a:r>
            <a:r>
              <a:rPr lang="es-ES" sz="2800" dirty="0" smtClean="0"/>
              <a:t>a </a:t>
            </a:r>
            <a:r>
              <a:rPr lang="es-ES" sz="2800" dirty="0"/>
              <a:t>pérdida de chacras </a:t>
            </a:r>
            <a:r>
              <a:rPr lang="es-ES" sz="2800" dirty="0" smtClean="0"/>
              <a:t>familiares </a:t>
            </a:r>
            <a:r>
              <a:rPr lang="es-ES" sz="2800" dirty="0"/>
              <a:t>y, en consecuencia, de los saberes locales en </a:t>
            </a:r>
            <a:r>
              <a:rPr lang="es-419" sz="2800" dirty="0" smtClean="0"/>
              <a:t>su</a:t>
            </a:r>
            <a:r>
              <a:rPr lang="es-ES" sz="2800" dirty="0" smtClean="0"/>
              <a:t> manejo, es debido </a:t>
            </a:r>
            <a:r>
              <a:rPr lang="es-ES" sz="2800" dirty="0"/>
              <a:t>al incremento de la infraestructura dedicada al desarrollo de la actividad turística dentro de la comunidad Fakcha Llakta.</a:t>
            </a:r>
          </a:p>
        </p:txBody>
      </p:sp>
    </p:spTree>
    <p:extLst>
      <p:ext uri="{BB962C8B-B14F-4D97-AF65-F5344CB8AC3E}">
        <p14:creationId xmlns="" xmlns:p14="http://schemas.microsoft.com/office/powerpoint/2010/main" val="106530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70889" y="282573"/>
            <a:ext cx="10515600" cy="658234"/>
          </a:xfrm>
        </p:spPr>
        <p:txBody>
          <a:bodyPr>
            <a:normAutofit/>
          </a:bodyPr>
          <a:lstStyle/>
          <a:p>
            <a:r>
              <a:rPr lang="es-ES" sz="3200" b="1" i="1" dirty="0" smtClean="0">
                <a:solidFill>
                  <a:srgbClr val="FF0000"/>
                </a:solidFill>
              </a:rPr>
              <a:t>FASE I: Estructura, función y prácticas agrícolas de las chacras</a:t>
            </a:r>
            <a:endParaRPr lang="es-ES" sz="3200" b="1" i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40640" y="967214"/>
            <a:ext cx="6176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Perfil vertical de la chacra de la Familia Terán</a:t>
            </a:r>
            <a:endParaRPr lang="es-EC" sz="2400" b="1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t="20020" b="20245"/>
          <a:stretch>
            <a:fillRect/>
          </a:stretch>
        </p:blipFill>
        <p:spPr bwMode="auto">
          <a:xfrm>
            <a:off x="794084" y="1675643"/>
            <a:ext cx="10455442" cy="499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8133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70889" y="0"/>
            <a:ext cx="10515600" cy="658234"/>
          </a:xfrm>
        </p:spPr>
        <p:txBody>
          <a:bodyPr>
            <a:normAutofit/>
          </a:bodyPr>
          <a:lstStyle/>
          <a:p>
            <a:r>
              <a:rPr lang="es-ES" sz="3200" b="1" i="1" dirty="0" smtClean="0">
                <a:solidFill>
                  <a:srgbClr val="FF0000"/>
                </a:solidFill>
              </a:rPr>
              <a:t>FASE I: Estructura, función y prácticas agrícolas de las chacras</a:t>
            </a:r>
            <a:endParaRPr lang="es-ES" sz="3200" b="1" i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49705" y="721894"/>
            <a:ext cx="489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Registro de Flora de la Familia Terán</a:t>
            </a:r>
            <a:endParaRPr lang="es-EC" sz="2000" b="1" dirty="0"/>
          </a:p>
        </p:txBody>
      </p:sp>
      <p:sp>
        <p:nvSpPr>
          <p:cNvPr id="5121" name="Text Box 163"/>
          <p:cNvSpPr txBox="1">
            <a:spLocks noChangeArrowheads="1"/>
          </p:cNvSpPr>
          <p:nvPr/>
        </p:nvSpPr>
        <p:spPr bwMode="auto">
          <a:xfrm>
            <a:off x="3175" y="-892175"/>
            <a:ext cx="6673850" cy="273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3937542"/>
              </p:ext>
            </p:extLst>
          </p:nvPr>
        </p:nvGraphicFramePr>
        <p:xfrm>
          <a:off x="192507" y="1320831"/>
          <a:ext cx="11718755" cy="4587240"/>
        </p:xfrm>
        <a:graphic>
          <a:graphicData uri="http://schemas.openxmlformats.org/drawingml/2006/table">
            <a:tbl>
              <a:tblPr/>
              <a:tblGrid>
                <a:gridCol w="1752203"/>
                <a:gridCol w="2112135"/>
                <a:gridCol w="1815921"/>
                <a:gridCol w="798490"/>
                <a:gridCol w="360609"/>
                <a:gridCol w="360608"/>
                <a:gridCol w="399245"/>
                <a:gridCol w="425003"/>
                <a:gridCol w="2551542"/>
                <a:gridCol w="1142999"/>
              </a:tblGrid>
              <a:tr h="20522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Nombre Común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49" marR="45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Nombre Científico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49" marR="45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Familia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49" marR="45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Abun</a:t>
                      </a:r>
                      <a:r>
                        <a:rPr lang="es-EC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49" marR="45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Uso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49" marR="45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Beneficio 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49" marR="45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Parte utilizada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49" marR="45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49" marR="45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49" marR="45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49" marR="45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Times New Roman"/>
                          <a:cs typeface="Times New Roman"/>
                        </a:rPr>
                        <a:t>Mx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49" marR="45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5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Estevia</a:t>
                      </a:r>
                      <a:endParaRPr lang="es-EC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 dirty="0">
                          <a:latin typeface="Times New Roman"/>
                          <a:ea typeface="Times New Roman"/>
                          <a:cs typeface="Times New Roman"/>
                        </a:rPr>
                        <a:t>Stevia </a:t>
                      </a:r>
                      <a:r>
                        <a:rPr lang="es-EC" sz="1400" i="1" dirty="0" err="1">
                          <a:latin typeface="Times New Roman"/>
                          <a:ea typeface="Times New Roman"/>
                          <a:cs typeface="Times New Roman"/>
                        </a:rPr>
                        <a:t>rebaudiana</a:t>
                      </a:r>
                      <a:endParaRPr lang="es-EC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Asteraceae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Edulcorante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Hoja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Fréjol 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 dirty="0" err="1">
                          <a:latin typeface="Times New Roman"/>
                          <a:ea typeface="Times New Roman"/>
                          <a:cs typeface="Times New Roman"/>
                        </a:rPr>
                        <a:t>Phaseolus</a:t>
                      </a:r>
                      <a:r>
                        <a:rPr lang="es-EC" sz="1400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C" sz="1400" i="1" dirty="0" err="1">
                          <a:latin typeface="Times New Roman"/>
                          <a:ea typeface="Times New Roman"/>
                          <a:cs typeface="Times New Roman"/>
                        </a:rPr>
                        <a:t>vulgaris</a:t>
                      </a:r>
                      <a:endParaRPr lang="es-EC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Fabaceae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Ingrediente de comidas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Semilla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Gladiola 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>
                          <a:latin typeface="Times New Roman"/>
                          <a:ea typeface="Times New Roman"/>
                          <a:cs typeface="Times New Roman"/>
                        </a:rPr>
                        <a:t>Gladiolus sp.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Iridaceae</a:t>
                      </a:r>
                      <a:endParaRPr lang="es-EC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Ofrenda para difuntos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Toda</a:t>
                      </a:r>
                      <a:endParaRPr lang="es-EC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Granadilla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>
                          <a:latin typeface="Times New Roman"/>
                          <a:ea typeface="Times New Roman"/>
                          <a:cs typeface="Times New Roman"/>
                        </a:rPr>
                        <a:t>Passiflora ligularis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Passifloraceae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Frutal / Alivia dolor de espalda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Fruto y Hoja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Haba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>
                          <a:latin typeface="Times New Roman"/>
                          <a:ea typeface="Times New Roman"/>
                          <a:cs typeface="Times New Roman"/>
                        </a:rPr>
                        <a:t>Vicia faba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Fabaceae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Ingrediente de comidas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Semilla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Hierba luisa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>
                          <a:latin typeface="Times New Roman"/>
                          <a:ea typeface="Times New Roman"/>
                          <a:cs typeface="Times New Roman"/>
                        </a:rPr>
                        <a:t>Cymbopogon citratus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Poaceae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/>
                          <a:ea typeface="Times New Roman"/>
                          <a:cs typeface="Times New Roman"/>
                        </a:rPr>
                        <a:t>Reduce el estrés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Hoja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Higo</a:t>
                      </a:r>
                      <a:endParaRPr lang="es-EC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 dirty="0">
                          <a:latin typeface="Times New Roman"/>
                          <a:ea typeface="Times New Roman"/>
                          <a:cs typeface="Times New Roman"/>
                        </a:rPr>
                        <a:t>Ficus </a:t>
                      </a:r>
                      <a:r>
                        <a:rPr lang="es-EC" sz="1400" i="1" dirty="0" err="1">
                          <a:latin typeface="Times New Roman"/>
                          <a:ea typeface="Times New Roman"/>
                          <a:cs typeface="Times New Roman"/>
                        </a:rPr>
                        <a:t>carica</a:t>
                      </a:r>
                      <a:endParaRPr lang="es-EC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latin typeface="Times New Roman"/>
                          <a:ea typeface="Times New Roman"/>
                          <a:cs typeface="Times New Roman"/>
                        </a:rPr>
                        <a:t>Moraceae</a:t>
                      </a:r>
                      <a:endParaRPr lang="es-EC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/>
                          <a:ea typeface="Times New Roman"/>
                          <a:cs typeface="Times New Roman"/>
                        </a:rPr>
                        <a:t>Elaboración dulces / Alivia cólicos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/>
                          <a:ea typeface="Times New Roman"/>
                          <a:cs typeface="Times New Roman"/>
                        </a:rPr>
                        <a:t>Fruto y Hoja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Insulina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>
                          <a:latin typeface="Times New Roman"/>
                          <a:ea typeface="Times New Roman"/>
                          <a:cs typeface="Times New Roman"/>
                        </a:rPr>
                        <a:t>Justicia chlorostachya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Acanthaceae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/>
                          <a:ea typeface="Times New Roman"/>
                          <a:cs typeface="Times New Roman"/>
                        </a:rPr>
                        <a:t>Antidiabético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Hoja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Lechero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>
                          <a:latin typeface="Times New Roman"/>
                          <a:ea typeface="Times New Roman"/>
                          <a:cs typeface="Times New Roman"/>
                        </a:rPr>
                        <a:t>Euphorbia laurifolia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Euphorbiaceae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/>
                          <a:ea typeface="Times New Roman"/>
                          <a:cs typeface="Times New Roman"/>
                        </a:rPr>
                        <a:t>Cerca viva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Toda</a:t>
                      </a:r>
                      <a:endParaRPr lang="es-EC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Limón 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>
                          <a:latin typeface="Times New Roman"/>
                          <a:ea typeface="Times New Roman"/>
                          <a:cs typeface="Times New Roman"/>
                        </a:rPr>
                        <a:t>Citrus limón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Rutaceae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/>
                          <a:ea typeface="Times New Roman"/>
                          <a:cs typeface="Times New Roman"/>
                        </a:rPr>
                        <a:t>Preparación de jugo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Fruto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Maíz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>
                          <a:latin typeface="Times New Roman"/>
                          <a:ea typeface="Times New Roman"/>
                          <a:cs typeface="Times New Roman"/>
                        </a:rPr>
                        <a:t>Zea mays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Poaceae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Ingrediente de comidas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/>
                          <a:ea typeface="Times New Roman"/>
                          <a:cs typeface="Times New Roman"/>
                        </a:rPr>
                        <a:t>Mazorca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Malva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>
                          <a:latin typeface="Times New Roman"/>
                          <a:ea typeface="Times New Roman"/>
                          <a:cs typeface="Times New Roman"/>
                        </a:rPr>
                        <a:t>Althaea officinalis</a:t>
                      </a: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Malvaceae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/>
                          <a:ea typeface="Times New Roman"/>
                          <a:cs typeface="Times New Roman"/>
                        </a:rPr>
                        <a:t>Alivia dolor de riñones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/>
                          <a:ea typeface="Times New Roman"/>
                          <a:cs typeface="Times New Roman"/>
                        </a:rPr>
                        <a:t>Flor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123" name="Text Box 163"/>
          <p:cNvSpPr txBox="1">
            <a:spLocks noChangeArrowheads="1"/>
          </p:cNvSpPr>
          <p:nvPr/>
        </p:nvSpPr>
        <p:spPr bwMode="auto">
          <a:xfrm>
            <a:off x="3175" y="-892175"/>
            <a:ext cx="6673850" cy="273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70889" y="282573"/>
            <a:ext cx="10515600" cy="658234"/>
          </a:xfrm>
        </p:spPr>
        <p:txBody>
          <a:bodyPr>
            <a:normAutofit/>
          </a:bodyPr>
          <a:lstStyle/>
          <a:p>
            <a:r>
              <a:rPr lang="es-ES" sz="3200" b="1" i="1" dirty="0" smtClean="0">
                <a:solidFill>
                  <a:srgbClr val="FF0000"/>
                </a:solidFill>
              </a:rPr>
              <a:t>FASE I: Estructura, función y prácticas agrícolas de las chacras</a:t>
            </a:r>
            <a:endParaRPr lang="es-ES" sz="3200" b="1" i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49705" y="1094873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Registro de Fauna de la Familia Terán </a:t>
            </a:r>
            <a:endParaRPr lang="es-EC" sz="2400" b="1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30895658"/>
              </p:ext>
            </p:extLst>
          </p:nvPr>
        </p:nvGraphicFramePr>
        <p:xfrm>
          <a:off x="490175" y="1570690"/>
          <a:ext cx="10961511" cy="1816770"/>
        </p:xfrm>
        <a:graphic>
          <a:graphicData uri="http://schemas.openxmlformats.org/drawingml/2006/table">
            <a:tbl>
              <a:tblPr/>
              <a:tblGrid>
                <a:gridCol w="2254846"/>
                <a:gridCol w="2255943"/>
                <a:gridCol w="1551822"/>
                <a:gridCol w="2333533"/>
                <a:gridCol w="2565367"/>
              </a:tblGrid>
              <a:tr h="5478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Nombre Común</a:t>
                      </a:r>
                      <a:endParaRPr lang="es-EC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Nombre Científico</a:t>
                      </a:r>
                      <a:endParaRPr lang="es-EC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Abundancia</a:t>
                      </a:r>
                      <a:endParaRPr lang="es-EC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Finalidad</a:t>
                      </a:r>
                      <a:endParaRPr lang="es-EC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Parte utilizada</a:t>
                      </a:r>
                      <a:endParaRPr lang="es-EC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7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Gallina</a:t>
                      </a:r>
                      <a:endParaRPr lang="es-EC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Gallus gallus</a:t>
                      </a:r>
                      <a:endParaRPr lang="es-EC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s-EC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Venta y autoconsumo</a:t>
                      </a:r>
                      <a:endParaRPr lang="es-EC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Huevos y carne</a:t>
                      </a:r>
                      <a:endParaRPr lang="es-EC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1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Cuy</a:t>
                      </a:r>
                      <a:endParaRPr lang="es-EC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Cavia porcellus</a:t>
                      </a:r>
                      <a:endParaRPr lang="es-EC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s-EC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Venta y autoconsumo</a:t>
                      </a:r>
                      <a:endParaRPr lang="es-EC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Carne</a:t>
                      </a:r>
                      <a:endParaRPr lang="es-EC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5 Imagen" descr="IMG_02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43967"/>
            <a:ext cx="4231104" cy="2929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 descr="IMG_02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6632" y="3645569"/>
            <a:ext cx="4184410" cy="278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 descr="IMG_02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9574" y="3621506"/>
            <a:ext cx="3972426" cy="2827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70889" y="282573"/>
            <a:ext cx="10515600" cy="658234"/>
          </a:xfrm>
        </p:spPr>
        <p:txBody>
          <a:bodyPr>
            <a:normAutofit/>
          </a:bodyPr>
          <a:lstStyle/>
          <a:p>
            <a:r>
              <a:rPr lang="es-ES" sz="3200" b="1" i="1" dirty="0" smtClean="0">
                <a:solidFill>
                  <a:srgbClr val="FF0000"/>
                </a:solidFill>
              </a:rPr>
              <a:t>FASE I: Estructura, función y prácticas agrícolas de las chacras</a:t>
            </a:r>
            <a:endParaRPr lang="es-ES" sz="3200" b="1" i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49705" y="1094873"/>
            <a:ext cx="441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Análisis físico-químicos del suelo de la chacra de la Familia Terán</a:t>
            </a:r>
            <a:endParaRPr lang="es-EC" sz="2000" b="1" dirty="0"/>
          </a:p>
        </p:txBody>
      </p:sp>
      <p:pic>
        <p:nvPicPr>
          <p:cNvPr id="8" name="7 Imagen" descr="G:\daniel\universidad\ANTEPROYECTO - TESIS\CHILMA_BAJO\ANTEPROYECTO_CHILMABAJO\DATOS\DATOS_SUELO\rangos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105" y="1012157"/>
            <a:ext cx="4596063" cy="53766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9"/>
          <p:cNvSpPr/>
          <p:nvPr/>
        </p:nvSpPr>
        <p:spPr>
          <a:xfrm>
            <a:off x="10113800" y="6404444"/>
            <a:ext cx="1777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Enríquez, (1985)</a:t>
            </a:r>
            <a:endParaRPr lang="es-EC" dirty="0"/>
          </a:p>
        </p:txBody>
      </p:sp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05702783"/>
              </p:ext>
            </p:extLst>
          </p:nvPr>
        </p:nvGraphicFramePr>
        <p:xfrm>
          <a:off x="244699" y="2045981"/>
          <a:ext cx="6685493" cy="3911944"/>
        </p:xfrm>
        <a:graphic>
          <a:graphicData uri="http://schemas.openxmlformats.org/drawingml/2006/table">
            <a:tbl>
              <a:tblPr/>
              <a:tblGrid>
                <a:gridCol w="932813"/>
                <a:gridCol w="684240"/>
                <a:gridCol w="510148"/>
                <a:gridCol w="1035726"/>
                <a:gridCol w="1223161"/>
                <a:gridCol w="333150"/>
                <a:gridCol w="585102"/>
                <a:gridCol w="1381153"/>
              </a:tblGrid>
              <a:tr h="292893">
                <a:tc grid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Parámetros químicos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0079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ppm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meq</a:t>
                      </a: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/100 ml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Times New Roman"/>
                          <a:ea typeface="Times New Roman"/>
                          <a:cs typeface="Times New Roman"/>
                        </a:rPr>
                        <a:t>Ca</a:t>
                      </a:r>
                      <a:endParaRPr lang="es-EC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Times New Roman"/>
                          <a:ea typeface="Times New Roman"/>
                          <a:cs typeface="Times New Roman"/>
                        </a:rPr>
                        <a:t>Mg</a:t>
                      </a:r>
                      <a:endParaRPr lang="es-EC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</a:t>
                      </a:r>
                      <a:r>
                        <a:rPr lang="es-EC" sz="1600" b="1">
                          <a:latin typeface="Times New Roman"/>
                          <a:ea typeface="Times New Roman"/>
                          <a:cs typeface="Times New Roman"/>
                        </a:rPr>
                        <a:t> Bases</a:t>
                      </a:r>
                      <a:endParaRPr lang="es-EC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5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Times New Roman"/>
                          <a:ea typeface="Times New Roman"/>
                          <a:cs typeface="Times New Roman"/>
                        </a:rPr>
                        <a:t>51,00</a:t>
                      </a: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130,00</a:t>
                      </a: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1,20</a:t>
                      </a: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Times New Roman"/>
                          <a:ea typeface="Times New Roman"/>
                          <a:cs typeface="Times New Roman"/>
                        </a:rPr>
                        <a:t>11,10</a:t>
                      </a: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Times New Roman"/>
                          <a:ea typeface="Times New Roman"/>
                          <a:cs typeface="Times New Roman"/>
                        </a:rPr>
                        <a:t>2,70</a:t>
                      </a: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Times New Roman"/>
                          <a:ea typeface="Times New Roman"/>
                          <a:cs typeface="Times New Roman"/>
                        </a:rPr>
                        <a:t>15,00</a:t>
                      </a: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451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es-EC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Sin Unidad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Times New Roman"/>
                          <a:ea typeface="Times New Roman"/>
                          <a:cs typeface="Times New Roman"/>
                        </a:rPr>
                        <a:t>M.O</a:t>
                      </a:r>
                      <a:endParaRPr lang="es-EC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Times New Roman"/>
                          <a:ea typeface="Times New Roman"/>
                          <a:cs typeface="Times New Roman"/>
                        </a:rPr>
                        <a:t>N Total</a:t>
                      </a:r>
                      <a:endParaRPr lang="es-EC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pH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Ca/Mg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Times New Roman"/>
                          <a:ea typeface="Times New Roman"/>
                          <a:cs typeface="Times New Roman"/>
                        </a:rPr>
                        <a:t>Mg/K</a:t>
                      </a:r>
                      <a:endParaRPr lang="es-EC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Times New Roman"/>
                          <a:ea typeface="Times New Roman"/>
                          <a:cs typeface="Times New Roman"/>
                        </a:rPr>
                        <a:t>Ca+Mg/K</a:t>
                      </a:r>
                      <a:endParaRPr lang="es-EC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Times New Roman"/>
                          <a:ea typeface="Times New Roman"/>
                          <a:cs typeface="Times New Roman"/>
                        </a:rPr>
                        <a:t>3,80</a:t>
                      </a: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Times New Roman"/>
                          <a:ea typeface="Times New Roman"/>
                          <a:cs typeface="Times New Roman"/>
                        </a:rPr>
                        <a:t>0,28</a:t>
                      </a: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Times New Roman"/>
                          <a:ea typeface="Times New Roman"/>
                          <a:cs typeface="Times New Roman"/>
                        </a:rPr>
                        <a:t>7.82</a:t>
                      </a: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4,11</a:t>
                      </a: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2,25</a:t>
                      </a: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Times New Roman"/>
                          <a:ea typeface="Times New Roman"/>
                          <a:cs typeface="Times New Roman"/>
                        </a:rPr>
                        <a:t>11,50</a:t>
                      </a: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89">
                <a:tc grid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Parámetros físicos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8126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Times New Roman"/>
                          <a:ea typeface="Times New Roman"/>
                          <a:cs typeface="Times New Roman"/>
                        </a:rPr>
                        <a:t>Permeabilidad (ml/min)</a:t>
                      </a:r>
                      <a:endParaRPr lang="es-EC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Times New Roman"/>
                          <a:ea typeface="Times New Roman"/>
                          <a:cs typeface="Times New Roman"/>
                        </a:rPr>
                        <a:t>Humedad</a:t>
                      </a:r>
                      <a:endParaRPr lang="es-EC" sz="16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Times New Roman"/>
                          <a:ea typeface="Times New Roman"/>
                          <a:cs typeface="Times New Roman"/>
                        </a:rPr>
                        <a:t> (%)</a:t>
                      </a:r>
                      <a:endParaRPr lang="es-EC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Times New Roman"/>
                          <a:ea typeface="Times New Roman"/>
                          <a:cs typeface="Times New Roman"/>
                        </a:rPr>
                        <a:t>Color</a:t>
                      </a:r>
                      <a:endParaRPr lang="es-EC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Textura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100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0,69</a:t>
                      </a: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Times New Roman"/>
                          <a:ea typeface="Times New Roman"/>
                          <a:cs typeface="Times New Roman"/>
                        </a:rPr>
                        <a:t>6,55</a:t>
                      </a: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Marrón obscuro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Franco - arenoso</a:t>
                      </a:r>
                      <a:endParaRPr lang="es-EC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997" marR="56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9705" y="2752932"/>
            <a:ext cx="354847" cy="331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_29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090737" cy="2815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IMG_3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6516" y="0"/>
            <a:ext cx="4283242" cy="2855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 descr="IMG-20160907-007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85306" y="3054503"/>
            <a:ext cx="4090737" cy="3308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adroTexto 1"/>
          <p:cNvSpPr txBox="1"/>
          <p:nvPr/>
        </p:nvSpPr>
        <p:spPr>
          <a:xfrm>
            <a:off x="3034858" y="2780087"/>
            <a:ext cx="634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Muestreo de suelo de las chacras de Fakcha Llakta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2334111" y="6364524"/>
            <a:ext cx="7868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Análisis de laboratorio de las muestras de suelo de las chacras de Fakcha Llakta</a:t>
            </a:r>
            <a:endParaRPr lang="es-ES" dirty="0"/>
          </a:p>
        </p:txBody>
      </p:sp>
      <p:pic>
        <p:nvPicPr>
          <p:cNvPr id="8" name="7 Imagen" descr="IMG_29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69442" y="0"/>
            <a:ext cx="4022558" cy="2816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content.fatf1-1.fna.fbcdn.net/v/t34.0-12/17792576_1591743147506739_942186053_n.jpg?oh=222f71f28cdb919b36b1ed0be21d606d&amp;oe=58E623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940" y="3111809"/>
            <a:ext cx="4997003" cy="3215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56410" y="962526"/>
            <a:ext cx="486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Análisis de agua de la comunidad </a:t>
            </a:r>
            <a:r>
              <a:rPr lang="es-EC" b="1" dirty="0" err="1" smtClean="0"/>
              <a:t>Fakcha</a:t>
            </a:r>
            <a:r>
              <a:rPr lang="es-EC" b="1" dirty="0" smtClean="0"/>
              <a:t> </a:t>
            </a:r>
            <a:r>
              <a:rPr lang="es-EC" b="1" dirty="0" err="1" smtClean="0"/>
              <a:t>Llakta</a:t>
            </a:r>
            <a:endParaRPr lang="es-EC" b="1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58857" y="0"/>
            <a:ext cx="10515600" cy="658234"/>
          </a:xfrm>
        </p:spPr>
        <p:txBody>
          <a:bodyPr>
            <a:normAutofit/>
          </a:bodyPr>
          <a:lstStyle/>
          <a:p>
            <a:r>
              <a:rPr lang="es-ES" sz="3200" b="1" i="1" dirty="0" smtClean="0">
                <a:solidFill>
                  <a:srgbClr val="FF0000"/>
                </a:solidFill>
              </a:rPr>
              <a:t>FASE I: Estructura, función y prácticas agrícolas de las chacras</a:t>
            </a:r>
            <a:endParaRPr lang="es-ES" sz="32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51304247"/>
              </p:ext>
            </p:extLst>
          </p:nvPr>
        </p:nvGraphicFramePr>
        <p:xfrm>
          <a:off x="5054467" y="1028699"/>
          <a:ext cx="6751320" cy="2560320"/>
        </p:xfrm>
        <a:graphic>
          <a:graphicData uri="http://schemas.openxmlformats.org/drawingml/2006/table">
            <a:tbl>
              <a:tblPr/>
              <a:tblGrid>
                <a:gridCol w="1544609"/>
                <a:gridCol w="1544609"/>
                <a:gridCol w="1831051"/>
                <a:gridCol w="1831051"/>
              </a:tblGrid>
              <a:tr h="31686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latin typeface="Times New Roman"/>
                          <a:ea typeface="Calibri"/>
                          <a:cs typeface="Times New Roman"/>
                        </a:rPr>
                        <a:t>Parámetro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latin typeface="Times New Roman"/>
                          <a:ea typeface="Calibri"/>
                          <a:cs typeface="Times New Roman"/>
                        </a:rPr>
                        <a:t>Unidad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Calibri"/>
                          <a:cs typeface="Times New Roman"/>
                        </a:rPr>
                        <a:t>Muestra del Punto 1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Criterios de calidad para </a:t>
                      </a:r>
                      <a:r>
                        <a:rPr lang="es-EC" sz="1100" b="1" dirty="0">
                          <a:latin typeface="Times New Roman"/>
                          <a:ea typeface="Calibri"/>
                          <a:cs typeface="Times New Roman"/>
                        </a:rPr>
                        <a:t>aguas de consumo humano y uso doméstico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23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latin typeface="Times New Roman"/>
                          <a:ea typeface="Calibri"/>
                          <a:cs typeface="Times New Roman"/>
                        </a:rPr>
                        <a:t>Resultado de agua de consumo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Nitratos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mg/l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&lt; 0,5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50,0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Fosfatos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mg/l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0,43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Temperatura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°C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22,5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Oxígeno disuelto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mg/l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2,23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35,1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Conductividad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</a:t>
                      </a:r>
                      <a:r>
                        <a:rPr lang="es-EC" sz="11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S/cm</a:t>
                      </a:r>
                      <a:endParaRPr lang="es-EC" sz="11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1949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pH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6.57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6 - 9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70958362"/>
              </p:ext>
            </p:extLst>
          </p:nvPr>
        </p:nvGraphicFramePr>
        <p:xfrm>
          <a:off x="5066495" y="4009943"/>
          <a:ext cx="6751319" cy="2445131"/>
        </p:xfrm>
        <a:graphic>
          <a:graphicData uri="http://schemas.openxmlformats.org/drawingml/2006/table">
            <a:tbl>
              <a:tblPr/>
              <a:tblGrid>
                <a:gridCol w="1011781"/>
                <a:gridCol w="867095"/>
                <a:gridCol w="1428606"/>
                <a:gridCol w="1476825"/>
                <a:gridCol w="1967012"/>
              </a:tblGrid>
              <a:tr h="31686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latin typeface="Times New Roman"/>
                          <a:ea typeface="Calibri"/>
                          <a:cs typeface="Times New Roman"/>
                        </a:rPr>
                        <a:t>Parámetro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latin typeface="Times New Roman"/>
                          <a:ea typeface="Calibri"/>
                          <a:cs typeface="Times New Roman"/>
                        </a:rPr>
                        <a:t>Unidad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Calibri"/>
                          <a:cs typeface="Times New Roman"/>
                        </a:rPr>
                        <a:t>Muestra del Punto 2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latin typeface="Times New Roman"/>
                          <a:ea typeface="Calibri"/>
                          <a:cs typeface="Times New Roman"/>
                        </a:rPr>
                        <a:t>Muestra del Punto 3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Criterios</a:t>
                      </a:r>
                      <a:r>
                        <a:rPr lang="es-EC" sz="110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de calidad </a:t>
                      </a:r>
                      <a:r>
                        <a:rPr lang="es-EC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para </a:t>
                      </a:r>
                      <a:r>
                        <a:rPr lang="es-EC" sz="1100" b="1" dirty="0">
                          <a:latin typeface="Times New Roman"/>
                          <a:ea typeface="Calibri"/>
                          <a:cs typeface="Times New Roman"/>
                        </a:rPr>
                        <a:t>aguas de uso agrícola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6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>
                          <a:latin typeface="Times New Roman"/>
                          <a:ea typeface="Calibri"/>
                          <a:cs typeface="Times New Roman"/>
                        </a:rPr>
                        <a:t>Resultado riego (cascada)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>
                          <a:latin typeface="Times New Roman"/>
                          <a:ea typeface="Calibri"/>
                          <a:cs typeface="Times New Roman"/>
                        </a:rPr>
                        <a:t>Resultado riego (vertiente)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Nitratos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mg/l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&lt; 0,5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&lt; 0,5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Fosfatos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mg/l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0,3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0,63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Temperatura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°C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Oxígeno disuelto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mg/l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latin typeface="Times New Roman"/>
                          <a:ea typeface="Calibri"/>
                          <a:cs typeface="Times New Roman"/>
                        </a:rPr>
                        <a:t>6,6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5,7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99,4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82,5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Conductividad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</a:t>
                      </a:r>
                      <a:r>
                        <a:rPr lang="es-EC" sz="11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S/cm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323,8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841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pH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8.03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latin typeface="Times New Roman"/>
                          <a:ea typeface="Calibri"/>
                          <a:cs typeface="Times New Roman"/>
                        </a:rPr>
                        <a:t>7.06</a:t>
                      </a: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latin typeface="Times New Roman"/>
                          <a:ea typeface="Calibri"/>
                          <a:cs typeface="Times New Roman"/>
                        </a:rPr>
                        <a:t>6 - 9</a:t>
                      </a: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218" name="Text Box 35"/>
          <p:cNvSpPr txBox="1">
            <a:spLocks noChangeArrowheads="1"/>
          </p:cNvSpPr>
          <p:nvPr/>
        </p:nvSpPr>
        <p:spPr bwMode="auto">
          <a:xfrm>
            <a:off x="5057194" y="6491626"/>
            <a:ext cx="3922712" cy="41450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C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Modificado de datos LABINAM y TULSMA, 2015.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Text Box 32"/>
          <p:cNvSpPr txBox="1">
            <a:spLocks noChangeArrowheads="1"/>
          </p:cNvSpPr>
          <p:nvPr/>
        </p:nvSpPr>
        <p:spPr bwMode="auto">
          <a:xfrm>
            <a:off x="5077353" y="654109"/>
            <a:ext cx="6398571" cy="328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Análisis del agua de consumo humano de la comunidad Fakcha Llakta.</a:t>
            </a:r>
            <a:endParaRPr kumimoji="0" lang="es-VE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20" name="Text Box 34"/>
          <p:cNvSpPr txBox="1">
            <a:spLocks noChangeArrowheads="1"/>
          </p:cNvSpPr>
          <p:nvPr/>
        </p:nvSpPr>
        <p:spPr bwMode="auto">
          <a:xfrm>
            <a:off x="5081542" y="3670735"/>
            <a:ext cx="6406413" cy="326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Análisis del agua de uso agrícola de la comunidad Fakcha Llakta.</a:t>
            </a:r>
            <a:endParaRPr kumimoji="0" lang="es-VE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Resultado de imagen para cascada de pegu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05" y="1347537"/>
            <a:ext cx="4163764" cy="5343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1793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2072252" y="1727940"/>
            <a:ext cx="8002304" cy="4828816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4081" tIns="32041" rIns="64081" bIns="32041" rtlCol="0" anchor="ctr"/>
          <a:lstStyle/>
          <a:p>
            <a:pPr algn="ctr"/>
            <a:endParaRPr lang="es-EC"/>
          </a:p>
        </p:txBody>
      </p:sp>
      <p:sp>
        <p:nvSpPr>
          <p:cNvPr id="5" name="Elipse 1"/>
          <p:cNvSpPr/>
          <p:nvPr/>
        </p:nvSpPr>
        <p:spPr>
          <a:xfrm>
            <a:off x="5349553" y="575609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Bosque Protector Peguche: </a:t>
            </a:r>
          </a:p>
          <a:p>
            <a:pPr algn="ctr"/>
            <a:r>
              <a:rPr lang="es-419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polinizadores y dispersores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6035034" y="1478756"/>
            <a:ext cx="0" cy="219492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37 Retraso"/>
          <p:cNvSpPr/>
          <p:nvPr/>
        </p:nvSpPr>
        <p:spPr>
          <a:xfrm>
            <a:off x="2463502" y="5347232"/>
            <a:ext cx="2412714" cy="875200"/>
          </a:xfrm>
          <a:prstGeom prst="flowChartDela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r>
              <a:rPr lang="es-EC" sz="1000" b="1" dirty="0">
                <a:latin typeface="Times New Roman" pitchFamily="18" charset="0"/>
                <a:cs typeface="Times New Roman" pitchFamily="18" charset="0"/>
              </a:rPr>
              <a:t>Subsistema plantas forestales: 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echero 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(cerca viva),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Pino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Arrayan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cxnSp>
        <p:nvCxnSpPr>
          <p:cNvPr id="60" name="Conector recto de flecha 110"/>
          <p:cNvCxnSpPr/>
          <p:nvPr/>
        </p:nvCxnSpPr>
        <p:spPr>
          <a:xfrm>
            <a:off x="1584526" y="2605906"/>
            <a:ext cx="441876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110"/>
          <p:cNvCxnSpPr/>
          <p:nvPr/>
        </p:nvCxnSpPr>
        <p:spPr>
          <a:xfrm>
            <a:off x="1570893" y="3497529"/>
            <a:ext cx="441876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de flecha 110"/>
          <p:cNvCxnSpPr/>
          <p:nvPr/>
        </p:nvCxnSpPr>
        <p:spPr>
          <a:xfrm>
            <a:off x="1584526" y="4456550"/>
            <a:ext cx="441876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de flecha 110"/>
          <p:cNvCxnSpPr/>
          <p:nvPr/>
        </p:nvCxnSpPr>
        <p:spPr>
          <a:xfrm>
            <a:off x="1570892" y="6317803"/>
            <a:ext cx="441876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2291976" y="2134372"/>
            <a:ext cx="2889536" cy="425776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93" name="Elipse 1"/>
          <p:cNvSpPr/>
          <p:nvPr/>
        </p:nvSpPr>
        <p:spPr>
          <a:xfrm>
            <a:off x="274786" y="4951887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Materiales para mantenimiento del sistema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Elipse 1"/>
          <p:cNvSpPr/>
          <p:nvPr/>
        </p:nvSpPr>
        <p:spPr>
          <a:xfrm>
            <a:off x="245377" y="4022261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Semillas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Elipse 1"/>
          <p:cNvSpPr/>
          <p:nvPr/>
        </p:nvSpPr>
        <p:spPr>
          <a:xfrm>
            <a:off x="246063" y="3091900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Energía solar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Elipse 1"/>
          <p:cNvSpPr/>
          <p:nvPr/>
        </p:nvSpPr>
        <p:spPr>
          <a:xfrm>
            <a:off x="278148" y="2162992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Energía eléctrica:</a:t>
            </a:r>
          </a:p>
          <a:p>
            <a:pPr algn="ctr"/>
            <a:r>
              <a:rPr lang="es-419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110 kW</a:t>
            </a:r>
          </a:p>
          <a:p>
            <a:pPr algn="ctr"/>
            <a:r>
              <a:rPr lang="es-419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$ 9,25/mes</a:t>
            </a:r>
            <a:endParaRPr lang="es-ES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Elipse 1"/>
          <p:cNvSpPr/>
          <p:nvPr/>
        </p:nvSpPr>
        <p:spPr>
          <a:xfrm>
            <a:off x="246496" y="1230153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Agua por sistema de riego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Elipse 1"/>
          <p:cNvSpPr/>
          <p:nvPr/>
        </p:nvSpPr>
        <p:spPr>
          <a:xfrm>
            <a:off x="1553188" y="572716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Agua por lluvia: </a:t>
            </a:r>
            <a:r>
              <a:rPr lang="es-419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1000 - 1800 mm/año</a:t>
            </a:r>
            <a:endParaRPr lang="es-ES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1" name="Conector recto de flecha 110"/>
          <p:cNvCxnSpPr/>
          <p:nvPr/>
        </p:nvCxnSpPr>
        <p:spPr>
          <a:xfrm>
            <a:off x="1584526" y="5395223"/>
            <a:ext cx="441876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137 Retraso"/>
          <p:cNvSpPr/>
          <p:nvPr/>
        </p:nvSpPr>
        <p:spPr>
          <a:xfrm>
            <a:off x="2477557" y="2332926"/>
            <a:ext cx="2412714" cy="875200"/>
          </a:xfrm>
          <a:prstGeom prst="flowChartDela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r>
              <a:rPr lang="es-EC" sz="1000" b="1" dirty="0">
                <a:latin typeface="Times New Roman" pitchFamily="18" charset="0"/>
                <a:cs typeface="Times New Roman" pitchFamily="18" charset="0"/>
              </a:rPr>
              <a:t>Subsistema plantas alimentarias y frutales: : 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villa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Escobilla 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(para cuyes),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Maíz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Pepino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Fréjol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Haba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Repollo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Higo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Quinua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Naranja</a:t>
            </a:r>
            <a:endParaRPr lang="es-EC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137 Retraso"/>
          <p:cNvSpPr/>
          <p:nvPr/>
        </p:nvSpPr>
        <p:spPr>
          <a:xfrm>
            <a:off x="2477557" y="3339778"/>
            <a:ext cx="2412714" cy="875200"/>
          </a:xfrm>
          <a:prstGeom prst="flowChartDela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r>
              <a:rPr lang="es-EC" sz="1000" b="1" dirty="0">
                <a:latin typeface="Times New Roman" pitchFamily="18" charset="0"/>
                <a:cs typeface="Times New Roman" pitchFamily="18" charset="0"/>
              </a:rPr>
              <a:t>Subsistema plantas medicinales: : 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régano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Ruda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Sábila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Ataco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Hierba 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uisa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Cedrón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Toronjil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Malva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Insulina</a:t>
            </a:r>
            <a:endParaRPr lang="es-EC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137 Retraso"/>
          <p:cNvSpPr/>
          <p:nvPr/>
        </p:nvSpPr>
        <p:spPr>
          <a:xfrm>
            <a:off x="2463502" y="4345527"/>
            <a:ext cx="2412714" cy="875200"/>
          </a:xfrm>
          <a:prstGeom prst="flowChartDela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r>
              <a:rPr lang="es-EC" sz="1000" b="1" dirty="0">
                <a:latin typeface="Times New Roman" pitchFamily="18" charset="0"/>
                <a:cs typeface="Times New Roman" pitchFamily="18" charset="0"/>
              </a:rPr>
              <a:t>Subsistema plantas ornamentales: 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ladiola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s-EC" sz="1000" dirty="0" err="1" smtClean="0">
                <a:latin typeface="Times New Roman" pitchFamily="18" charset="0"/>
                <a:cs typeface="Times New Roman" pitchFamily="18" charset="0"/>
              </a:rPr>
              <a:t>stromelia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Arete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smtClean="0">
                <a:latin typeface="Times New Roman" pitchFamily="18" charset="0"/>
                <a:cs typeface="Times New Roman" pitchFamily="18" charset="0"/>
              </a:rPr>
              <a:t>Campanita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sz="1000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s-EC" sz="1000" dirty="0" err="1" smtClean="0">
                <a:latin typeface="Times New Roman" pitchFamily="18" charset="0"/>
                <a:cs typeface="Times New Roman" pitchFamily="18" charset="0"/>
              </a:rPr>
              <a:t>chera</a:t>
            </a:r>
            <a:r>
              <a:rPr lang="es-EC" sz="10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cxnSp>
        <p:nvCxnSpPr>
          <p:cNvPr id="59" name="Conector recto de flecha 58"/>
          <p:cNvCxnSpPr/>
          <p:nvPr/>
        </p:nvCxnSpPr>
        <p:spPr>
          <a:xfrm>
            <a:off x="2215945" y="1478756"/>
            <a:ext cx="0" cy="219492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110"/>
          <p:cNvCxnSpPr/>
          <p:nvPr/>
        </p:nvCxnSpPr>
        <p:spPr>
          <a:xfrm>
            <a:off x="1553188" y="1781512"/>
            <a:ext cx="473214" cy="220792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ipse 1"/>
          <p:cNvSpPr/>
          <p:nvPr/>
        </p:nvSpPr>
        <p:spPr>
          <a:xfrm>
            <a:off x="10604111" y="3031527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Venta e intercambio de plantas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" name="Conector recto de flecha 110"/>
          <p:cNvCxnSpPr/>
          <p:nvPr/>
        </p:nvCxnSpPr>
        <p:spPr>
          <a:xfrm>
            <a:off x="10110862" y="3470147"/>
            <a:ext cx="441876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ipse 1"/>
          <p:cNvSpPr/>
          <p:nvPr/>
        </p:nvSpPr>
        <p:spPr>
          <a:xfrm>
            <a:off x="10595906" y="2057178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Plantas (obsequio a familiares y amigos)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Conector recto de flecha 110"/>
          <p:cNvCxnSpPr/>
          <p:nvPr/>
        </p:nvCxnSpPr>
        <p:spPr>
          <a:xfrm>
            <a:off x="10102657" y="2495798"/>
            <a:ext cx="441876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176 Conector recto"/>
          <p:cNvCxnSpPr/>
          <p:nvPr/>
        </p:nvCxnSpPr>
        <p:spPr>
          <a:xfrm>
            <a:off x="11278099" y="4497933"/>
            <a:ext cx="0" cy="21685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ector recto de flecha 67"/>
          <p:cNvCxnSpPr/>
          <p:nvPr/>
        </p:nvCxnSpPr>
        <p:spPr>
          <a:xfrm flipH="1">
            <a:off x="1401627" y="6666502"/>
            <a:ext cx="10669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Elipse 1"/>
          <p:cNvSpPr/>
          <p:nvPr/>
        </p:nvSpPr>
        <p:spPr>
          <a:xfrm>
            <a:off x="10607474" y="4142348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Venta de </a:t>
            </a:r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gallinas y </a:t>
            </a:r>
            <a:r>
              <a:rPr lang="es-419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cuyes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3" name="Conector recto de flecha 110"/>
          <p:cNvCxnSpPr/>
          <p:nvPr/>
        </p:nvCxnSpPr>
        <p:spPr>
          <a:xfrm>
            <a:off x="10119748" y="4581331"/>
            <a:ext cx="441876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176 Conector recto"/>
          <p:cNvCxnSpPr/>
          <p:nvPr/>
        </p:nvCxnSpPr>
        <p:spPr>
          <a:xfrm>
            <a:off x="12070655" y="3470147"/>
            <a:ext cx="0" cy="31963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Conector recto 74"/>
          <p:cNvCxnSpPr>
            <a:stCxn id="53" idx="6"/>
          </p:cNvCxnSpPr>
          <p:nvPr/>
        </p:nvCxnSpPr>
        <p:spPr>
          <a:xfrm>
            <a:off x="11929626" y="3470147"/>
            <a:ext cx="1410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143 Hexágono"/>
          <p:cNvSpPr/>
          <p:nvPr/>
        </p:nvSpPr>
        <p:spPr>
          <a:xfrm rot="5400000">
            <a:off x="5984041" y="3390930"/>
            <a:ext cx="1029072" cy="106632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74441" tIns="37221" rIns="74441" bIns="37221" rtlCol="0" anchor="ctr"/>
          <a:lstStyle/>
          <a:p>
            <a:pPr algn="ctr"/>
            <a:r>
              <a:rPr lang="es-EC" sz="1000" b="1" dirty="0">
                <a:latin typeface="Times New Roman" pitchFamily="18" charset="0"/>
                <a:cs typeface="Times New Roman" pitchFamily="18" charset="0"/>
              </a:rPr>
              <a:t>Subsistema </a:t>
            </a:r>
            <a:r>
              <a:rPr lang="es-EC" sz="1000" b="1" dirty="0" smtClean="0">
                <a:latin typeface="Times New Roman" pitchFamily="18" charset="0"/>
                <a:cs typeface="Times New Roman" pitchFamily="18" charset="0"/>
              </a:rPr>
              <a:t>pecuario</a:t>
            </a:r>
          </a:p>
          <a:p>
            <a:pPr algn="ctr"/>
            <a:endParaRPr lang="es-EC" sz="1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1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3" name="176 Conector recto"/>
          <p:cNvCxnSpPr/>
          <p:nvPr/>
        </p:nvCxnSpPr>
        <p:spPr>
          <a:xfrm flipH="1">
            <a:off x="5637511" y="4184160"/>
            <a:ext cx="883" cy="1811976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onector recto de flecha 86"/>
          <p:cNvCxnSpPr/>
          <p:nvPr/>
        </p:nvCxnSpPr>
        <p:spPr>
          <a:xfrm>
            <a:off x="7031740" y="3961918"/>
            <a:ext cx="610397" cy="0"/>
          </a:xfrm>
          <a:prstGeom prst="straightConnector1">
            <a:avLst/>
          </a:prstGeom>
          <a:ln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Conector recto de flecha 112"/>
          <p:cNvCxnSpPr/>
          <p:nvPr/>
        </p:nvCxnSpPr>
        <p:spPr>
          <a:xfrm flipV="1">
            <a:off x="5636234" y="5405952"/>
            <a:ext cx="2150899" cy="4128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193 Conector recto"/>
          <p:cNvCxnSpPr/>
          <p:nvPr/>
        </p:nvCxnSpPr>
        <p:spPr>
          <a:xfrm flipV="1">
            <a:off x="6495319" y="4449357"/>
            <a:ext cx="0" cy="945866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Conector recto 106"/>
          <p:cNvCxnSpPr/>
          <p:nvPr/>
        </p:nvCxnSpPr>
        <p:spPr>
          <a:xfrm>
            <a:off x="5642086" y="5994719"/>
            <a:ext cx="3741052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176 Conector recto"/>
          <p:cNvCxnSpPr/>
          <p:nvPr/>
        </p:nvCxnSpPr>
        <p:spPr>
          <a:xfrm flipH="1">
            <a:off x="9383138" y="4016390"/>
            <a:ext cx="5681" cy="1979746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Conector recto de flecha 108"/>
          <p:cNvCxnSpPr/>
          <p:nvPr/>
        </p:nvCxnSpPr>
        <p:spPr>
          <a:xfrm>
            <a:off x="6461795" y="3099762"/>
            <a:ext cx="2502" cy="283706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Conector recto 109"/>
          <p:cNvCxnSpPr/>
          <p:nvPr/>
        </p:nvCxnSpPr>
        <p:spPr>
          <a:xfrm flipH="1" flipV="1">
            <a:off x="5181512" y="3112128"/>
            <a:ext cx="1286621" cy="1478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Conector recto de flecha 110"/>
          <p:cNvCxnSpPr/>
          <p:nvPr/>
        </p:nvCxnSpPr>
        <p:spPr>
          <a:xfrm flipH="1" flipV="1">
            <a:off x="5177392" y="4185552"/>
            <a:ext cx="464693" cy="1170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Conector recto de flecha 111"/>
          <p:cNvCxnSpPr/>
          <p:nvPr/>
        </p:nvCxnSpPr>
        <p:spPr>
          <a:xfrm>
            <a:off x="8229805" y="4456550"/>
            <a:ext cx="0" cy="442951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143 Hexágono"/>
          <p:cNvSpPr/>
          <p:nvPr/>
        </p:nvSpPr>
        <p:spPr>
          <a:xfrm rot="5400000">
            <a:off x="7703995" y="3393470"/>
            <a:ext cx="1029072" cy="106632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74441" tIns="37221" rIns="74441" bIns="37221" rtlCol="0" anchor="ctr"/>
          <a:lstStyle/>
          <a:p>
            <a:pPr algn="ctr"/>
            <a:r>
              <a:rPr lang="es-EC" sz="1100" b="1" dirty="0" smtClean="0">
                <a:latin typeface="Times New Roman" pitchFamily="18" charset="0"/>
                <a:cs typeface="Times New Roman" pitchFamily="18" charset="0"/>
              </a:rPr>
              <a:t>Familia</a:t>
            </a:r>
            <a:endParaRPr lang="es-EC" sz="11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6" name="Conector recto de flecha 115"/>
          <p:cNvCxnSpPr/>
          <p:nvPr/>
        </p:nvCxnSpPr>
        <p:spPr>
          <a:xfrm flipH="1">
            <a:off x="8769845" y="4016390"/>
            <a:ext cx="618974" cy="0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Pantalla 116"/>
          <p:cNvSpPr/>
          <p:nvPr/>
        </p:nvSpPr>
        <p:spPr>
          <a:xfrm rot="5400000">
            <a:off x="7907989" y="4854363"/>
            <a:ext cx="658475" cy="853522"/>
          </a:xfrm>
          <a:prstGeom prst="flowChartDispla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sp>
        <p:nvSpPr>
          <p:cNvPr id="118" name="CuadroTexto 117"/>
          <p:cNvSpPr txBox="1"/>
          <p:nvPr/>
        </p:nvSpPr>
        <p:spPr>
          <a:xfrm>
            <a:off x="7787133" y="5004280"/>
            <a:ext cx="853521" cy="598389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pPr algn="ctr"/>
            <a:r>
              <a:rPr lang="es-419" sz="1100" dirty="0">
                <a:latin typeface="Times New Roman" pitchFamily="18" charset="0"/>
                <a:cs typeface="Times New Roman" pitchFamily="18" charset="0"/>
              </a:rPr>
              <a:t>Abono (estiércol y hojarasca</a:t>
            </a:r>
            <a:r>
              <a:rPr lang="es-419" sz="10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s-E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Rectángulo 138"/>
          <p:cNvSpPr/>
          <p:nvPr/>
        </p:nvSpPr>
        <p:spPr>
          <a:xfrm>
            <a:off x="10567338" y="191498"/>
            <a:ext cx="966238" cy="234011"/>
          </a:xfrm>
          <a:prstGeom prst="rect">
            <a:avLst/>
          </a:prstGeom>
        </p:spPr>
        <p:txBody>
          <a:bodyPr wrap="none" lIns="64109" tIns="32054" rIns="64109" bIns="32054">
            <a:spAutoFit/>
          </a:bodyPr>
          <a:lstStyle/>
          <a:p>
            <a:r>
              <a:rPr lang="es-ES" sz="1100" b="1" dirty="0"/>
              <a:t>Nomenclatura</a:t>
            </a:r>
            <a:endParaRPr lang="es-ES" sz="800" b="1" dirty="0"/>
          </a:p>
        </p:txBody>
      </p:sp>
      <p:sp>
        <p:nvSpPr>
          <p:cNvPr id="120" name="Rectángulo 137"/>
          <p:cNvSpPr/>
          <p:nvPr/>
        </p:nvSpPr>
        <p:spPr>
          <a:xfrm>
            <a:off x="10477216" y="421989"/>
            <a:ext cx="1349574" cy="15803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109" tIns="32054" rIns="64109" bIns="32054" rtlCol="0" anchor="ctr"/>
          <a:lstStyle/>
          <a:p>
            <a:pPr algn="ctr"/>
            <a:endParaRPr lang="es-ES" sz="700" dirty="0">
              <a:solidFill>
                <a:schemeClr val="tx1"/>
              </a:solidFill>
            </a:endParaRPr>
          </a:p>
        </p:txBody>
      </p:sp>
      <p:sp>
        <p:nvSpPr>
          <p:cNvPr id="121" name="Pantalla 81"/>
          <p:cNvSpPr/>
          <p:nvPr/>
        </p:nvSpPr>
        <p:spPr>
          <a:xfrm rot="5400000">
            <a:off x="10550368" y="1466570"/>
            <a:ext cx="219492" cy="243863"/>
          </a:xfrm>
          <a:prstGeom prst="flowChartDisplay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sp>
        <p:nvSpPr>
          <p:cNvPr id="122" name="CuadroTexto 84"/>
          <p:cNvSpPr txBox="1"/>
          <p:nvPr/>
        </p:nvSpPr>
        <p:spPr>
          <a:xfrm>
            <a:off x="11023751" y="1485015"/>
            <a:ext cx="611818" cy="198280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800" dirty="0"/>
              <a:t>Deposito</a:t>
            </a:r>
          </a:p>
        </p:txBody>
      </p:sp>
      <p:sp>
        <p:nvSpPr>
          <p:cNvPr id="124" name="CuadroTexto 86"/>
          <p:cNvSpPr txBox="1"/>
          <p:nvPr/>
        </p:nvSpPr>
        <p:spPr>
          <a:xfrm>
            <a:off x="10865172" y="1292301"/>
            <a:ext cx="892328" cy="198280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800" dirty="0"/>
              <a:t>Flujo de energía</a:t>
            </a:r>
          </a:p>
        </p:txBody>
      </p:sp>
      <p:sp>
        <p:nvSpPr>
          <p:cNvPr id="125" name="Hexágono 87"/>
          <p:cNvSpPr/>
          <p:nvPr/>
        </p:nvSpPr>
        <p:spPr>
          <a:xfrm>
            <a:off x="10538182" y="1094647"/>
            <a:ext cx="295945" cy="252527"/>
          </a:xfrm>
          <a:prstGeom prst="hexagon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sp>
        <p:nvSpPr>
          <p:cNvPr id="126" name="CuadroTexto 88"/>
          <p:cNvSpPr txBox="1"/>
          <p:nvPr/>
        </p:nvSpPr>
        <p:spPr>
          <a:xfrm>
            <a:off x="10989815" y="1061530"/>
            <a:ext cx="706719" cy="198280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800" dirty="0"/>
              <a:t>Consumidor</a:t>
            </a:r>
          </a:p>
        </p:txBody>
      </p:sp>
      <p:sp>
        <p:nvSpPr>
          <p:cNvPr id="127" name="Retraso 89"/>
          <p:cNvSpPr/>
          <p:nvPr/>
        </p:nvSpPr>
        <p:spPr>
          <a:xfrm>
            <a:off x="10538182" y="765408"/>
            <a:ext cx="304829" cy="219492"/>
          </a:xfrm>
          <a:prstGeom prst="flowChartDelay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sp>
        <p:nvSpPr>
          <p:cNvPr id="128" name="CuadroTexto 90"/>
          <p:cNvSpPr txBox="1"/>
          <p:nvPr/>
        </p:nvSpPr>
        <p:spPr>
          <a:xfrm>
            <a:off x="10976300" y="779610"/>
            <a:ext cx="706719" cy="198280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800" dirty="0"/>
              <a:t>Productor</a:t>
            </a:r>
          </a:p>
        </p:txBody>
      </p:sp>
      <p:sp>
        <p:nvSpPr>
          <p:cNvPr id="129" name="Elipse 91"/>
          <p:cNvSpPr/>
          <p:nvPr/>
        </p:nvSpPr>
        <p:spPr>
          <a:xfrm>
            <a:off x="10538182" y="512253"/>
            <a:ext cx="182898" cy="191493"/>
          </a:xfrm>
          <a:prstGeom prst="ellips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cxnSp>
        <p:nvCxnSpPr>
          <p:cNvPr id="130" name="Conector recto 92"/>
          <p:cNvCxnSpPr/>
          <p:nvPr/>
        </p:nvCxnSpPr>
        <p:spPr>
          <a:xfrm>
            <a:off x="10721081" y="600790"/>
            <a:ext cx="110335" cy="1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31" name="CuadroTexto 93"/>
          <p:cNvSpPr txBox="1"/>
          <p:nvPr/>
        </p:nvSpPr>
        <p:spPr>
          <a:xfrm>
            <a:off x="10785881" y="518883"/>
            <a:ext cx="971619" cy="198280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800" dirty="0"/>
              <a:t>Fuente de energía</a:t>
            </a:r>
          </a:p>
        </p:txBody>
      </p:sp>
      <p:sp>
        <p:nvSpPr>
          <p:cNvPr id="133" name="CuadroTexto 86"/>
          <p:cNvSpPr txBox="1"/>
          <p:nvPr/>
        </p:nvSpPr>
        <p:spPr>
          <a:xfrm>
            <a:off x="10865172" y="1711176"/>
            <a:ext cx="1022585" cy="198280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800" dirty="0" smtClean="0"/>
              <a:t>Ciclo de materiales</a:t>
            </a:r>
            <a:endParaRPr lang="es-EC" sz="800" dirty="0"/>
          </a:p>
        </p:txBody>
      </p:sp>
      <p:sp>
        <p:nvSpPr>
          <p:cNvPr id="80" name="Hexágono 79"/>
          <p:cNvSpPr/>
          <p:nvPr/>
        </p:nvSpPr>
        <p:spPr>
          <a:xfrm>
            <a:off x="6520104" y="3868517"/>
            <a:ext cx="387352" cy="332677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sp>
        <p:nvSpPr>
          <p:cNvPr id="81" name="Hexágono 80"/>
          <p:cNvSpPr/>
          <p:nvPr/>
        </p:nvSpPr>
        <p:spPr>
          <a:xfrm>
            <a:off x="6075021" y="3896894"/>
            <a:ext cx="387352" cy="316179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sp>
        <p:nvSpPr>
          <p:cNvPr id="82" name="CuadroTexto 81"/>
          <p:cNvSpPr txBox="1"/>
          <p:nvPr/>
        </p:nvSpPr>
        <p:spPr>
          <a:xfrm>
            <a:off x="6112566" y="3953852"/>
            <a:ext cx="597808" cy="182891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700" dirty="0"/>
              <a:t>Cuy</a:t>
            </a:r>
          </a:p>
        </p:txBody>
      </p:sp>
      <p:sp>
        <p:nvSpPr>
          <p:cNvPr id="84" name="CuadroTexto 83"/>
          <p:cNvSpPr txBox="1"/>
          <p:nvPr/>
        </p:nvSpPr>
        <p:spPr>
          <a:xfrm>
            <a:off x="6489850" y="3951044"/>
            <a:ext cx="495479" cy="182891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700" dirty="0"/>
              <a:t>Avícola</a:t>
            </a:r>
          </a:p>
        </p:txBody>
      </p:sp>
      <p:cxnSp>
        <p:nvCxnSpPr>
          <p:cNvPr id="76" name="Conector recto de flecha 75"/>
          <p:cNvCxnSpPr/>
          <p:nvPr/>
        </p:nvCxnSpPr>
        <p:spPr>
          <a:xfrm>
            <a:off x="10546508" y="1423883"/>
            <a:ext cx="304829" cy="0"/>
          </a:xfrm>
          <a:prstGeom prst="straightConnector1">
            <a:avLst/>
          </a:prstGeom>
          <a:ln w="63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Conector recto de flecha 76"/>
          <p:cNvCxnSpPr/>
          <p:nvPr/>
        </p:nvCxnSpPr>
        <p:spPr>
          <a:xfrm>
            <a:off x="10546508" y="1842758"/>
            <a:ext cx="304829" cy="0"/>
          </a:xfrm>
          <a:prstGeom prst="straightConnector1">
            <a:avLst/>
          </a:prstGeom>
          <a:ln w="635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CuadroTexto 78"/>
          <p:cNvSpPr txBox="1"/>
          <p:nvPr/>
        </p:nvSpPr>
        <p:spPr>
          <a:xfrm>
            <a:off x="11217165" y="3907810"/>
            <a:ext cx="1029999" cy="244446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1100" b="1" dirty="0"/>
              <a:t>$ </a:t>
            </a:r>
            <a:r>
              <a:rPr lang="es-EC" sz="1100" b="1" dirty="0" smtClean="0"/>
              <a:t>240/año</a:t>
            </a:r>
            <a:endParaRPr lang="es-EC" sz="1100" b="1" dirty="0"/>
          </a:p>
        </p:txBody>
      </p:sp>
      <p:sp>
        <p:nvSpPr>
          <p:cNvPr id="85" name="CuadroTexto 84"/>
          <p:cNvSpPr txBox="1"/>
          <p:nvPr/>
        </p:nvSpPr>
        <p:spPr>
          <a:xfrm>
            <a:off x="11284520" y="5018632"/>
            <a:ext cx="1029999" cy="244446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1100" b="1" dirty="0" smtClean="0"/>
              <a:t>$ 636/año</a:t>
            </a:r>
            <a:endParaRPr lang="es-EC" sz="1100" b="1" dirty="0"/>
          </a:p>
        </p:txBody>
      </p:sp>
      <p:sp>
        <p:nvSpPr>
          <p:cNvPr id="86" name="Elipse 1"/>
          <p:cNvSpPr/>
          <p:nvPr/>
        </p:nvSpPr>
        <p:spPr>
          <a:xfrm>
            <a:off x="274786" y="5880102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Dinero: </a:t>
            </a:r>
          </a:p>
          <a:p>
            <a:pPr algn="ctr"/>
            <a:r>
              <a:rPr lang="es-419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$ 876/año</a:t>
            </a:r>
            <a:endParaRPr lang="es-ES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8" name="Conector recto 87"/>
          <p:cNvCxnSpPr/>
          <p:nvPr/>
        </p:nvCxnSpPr>
        <p:spPr>
          <a:xfrm flipV="1">
            <a:off x="4693785" y="2535435"/>
            <a:ext cx="3779884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Conector recto de flecha 88"/>
          <p:cNvCxnSpPr/>
          <p:nvPr/>
        </p:nvCxnSpPr>
        <p:spPr>
          <a:xfrm>
            <a:off x="8473669" y="2535435"/>
            <a:ext cx="0" cy="948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CuadroTexto 89"/>
          <p:cNvSpPr txBox="1"/>
          <p:nvPr/>
        </p:nvSpPr>
        <p:spPr>
          <a:xfrm>
            <a:off x="6068686" y="2316496"/>
            <a:ext cx="1307597" cy="244446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1100" b="1" dirty="0" smtClean="0"/>
              <a:t>956,63 </a:t>
            </a:r>
            <a:r>
              <a:rPr lang="es-EC" sz="1100" b="1" dirty="0" err="1" smtClean="0"/>
              <a:t>lbs</a:t>
            </a:r>
            <a:r>
              <a:rPr lang="es-EC" sz="1100" b="1" dirty="0" smtClean="0"/>
              <a:t>/año</a:t>
            </a:r>
            <a:endParaRPr lang="es-EC" sz="1100" b="1" dirty="0"/>
          </a:p>
        </p:txBody>
      </p:sp>
      <p:cxnSp>
        <p:nvCxnSpPr>
          <p:cNvPr id="91" name="Conector recto 90"/>
          <p:cNvCxnSpPr/>
          <p:nvPr/>
        </p:nvCxnSpPr>
        <p:spPr>
          <a:xfrm flipV="1">
            <a:off x="4877722" y="2829017"/>
            <a:ext cx="2925322" cy="2291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Conector recto de flecha 98"/>
          <p:cNvCxnSpPr/>
          <p:nvPr/>
        </p:nvCxnSpPr>
        <p:spPr>
          <a:xfrm>
            <a:off x="7803044" y="2831307"/>
            <a:ext cx="0" cy="707439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CuadroTexto 101"/>
          <p:cNvSpPr txBox="1"/>
          <p:nvPr/>
        </p:nvSpPr>
        <p:spPr>
          <a:xfrm>
            <a:off x="5764191" y="2645733"/>
            <a:ext cx="1246631" cy="244446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1100" b="1" dirty="0" smtClean="0"/>
              <a:t>8351,42 </a:t>
            </a:r>
            <a:r>
              <a:rPr lang="es-EC" sz="1100" b="1" dirty="0" err="1"/>
              <a:t>k</a:t>
            </a:r>
            <a:r>
              <a:rPr lang="es-EC" sz="1100" b="1" dirty="0" err="1" smtClean="0"/>
              <a:t>cal</a:t>
            </a:r>
            <a:r>
              <a:rPr lang="es-EC" sz="1100" b="1" dirty="0" smtClean="0"/>
              <a:t>/año</a:t>
            </a:r>
            <a:endParaRPr lang="es-EC" sz="1100" b="1" dirty="0"/>
          </a:p>
        </p:txBody>
      </p:sp>
      <p:sp>
        <p:nvSpPr>
          <p:cNvPr id="92" name="CuadroTexto 3"/>
          <p:cNvSpPr txBox="1"/>
          <p:nvPr/>
        </p:nvSpPr>
        <p:spPr>
          <a:xfrm>
            <a:off x="48113" y="1"/>
            <a:ext cx="11430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ctr"/>
            <a:r>
              <a:rPr lang="es-EC" sz="2400" i="1" dirty="0" smtClean="0">
                <a:solidFill>
                  <a:srgbClr val="FF0000"/>
                </a:solidFill>
              </a:rPr>
              <a:t>FASE II: Modelo de la chacra</a:t>
            </a:r>
            <a:r>
              <a:rPr lang="es-419" sz="2400" i="1" dirty="0" smtClean="0">
                <a:solidFill>
                  <a:srgbClr val="FF0000"/>
                </a:solidFill>
              </a:rPr>
              <a:t> familia Terán,</a:t>
            </a:r>
            <a:r>
              <a:rPr lang="es-EC" sz="2400" i="1" dirty="0" smtClean="0">
                <a:solidFill>
                  <a:srgbClr val="FF0000"/>
                </a:solidFill>
              </a:rPr>
              <a:t> de la comunidad </a:t>
            </a:r>
            <a:r>
              <a:rPr lang="es-EC" sz="2400" i="1" dirty="0" err="1" smtClean="0">
                <a:solidFill>
                  <a:srgbClr val="FF0000"/>
                </a:solidFill>
              </a:rPr>
              <a:t>Fakcha</a:t>
            </a:r>
            <a:r>
              <a:rPr lang="es-EC" sz="2400" i="1" dirty="0" smtClean="0">
                <a:solidFill>
                  <a:srgbClr val="FF0000"/>
                </a:solidFill>
              </a:rPr>
              <a:t> Llakta</a:t>
            </a:r>
          </a:p>
          <a:p>
            <a:pPr marL="0" lvl="3"/>
            <a:endParaRPr lang="es-EC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08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48902" y="348915"/>
            <a:ext cx="11430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es-EC" sz="2400" i="1" dirty="0" smtClean="0">
                <a:solidFill>
                  <a:srgbClr val="FF0000"/>
                </a:solidFill>
              </a:rPr>
              <a:t>FASE II: Modelos actuales de las chacras familiares de la comunidad Fakcha Llakta</a:t>
            </a:r>
          </a:p>
          <a:p>
            <a:pPr marL="0" lvl="3"/>
            <a:endParaRPr lang="es-EC" sz="2000" dirty="0">
              <a:solidFill>
                <a:srgbClr val="FF0000"/>
              </a:solidFill>
            </a:endParaRPr>
          </a:p>
        </p:txBody>
      </p:sp>
      <p:sp>
        <p:nvSpPr>
          <p:cNvPr id="36865" name="Text Box 174"/>
          <p:cNvSpPr txBox="1">
            <a:spLocks noChangeArrowheads="1"/>
          </p:cNvSpPr>
          <p:nvPr/>
        </p:nvSpPr>
        <p:spPr bwMode="auto">
          <a:xfrm>
            <a:off x="-19050" y="-658813"/>
            <a:ext cx="6673850" cy="5222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="" xmlns:p14="http://schemas.microsoft.com/office/powerpoint/2010/main" val="3335010082"/>
              </p:ext>
            </p:extLst>
          </p:nvPr>
        </p:nvGraphicFramePr>
        <p:xfrm>
          <a:off x="469232" y="1359568"/>
          <a:ext cx="10840452" cy="5386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6 CuadroTexto"/>
          <p:cNvSpPr txBox="1"/>
          <p:nvPr/>
        </p:nvSpPr>
        <p:spPr>
          <a:xfrm>
            <a:off x="613610" y="859494"/>
            <a:ext cx="7154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Evaluación de la sustentabilidad de la chacra de la Familia Terán</a:t>
            </a:r>
            <a:endParaRPr lang="es-EC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2502510" y="2047434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3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085438" y="2892726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3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086783" y="4023130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5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876837" y="5169752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3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502511" y="5978835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5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146753" y="6412630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5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744753" y="5993929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3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353449" y="5181784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5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0763525" y="4036381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4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9929435" y="2909183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5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8467859" y="2067547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7455515" y="1657227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85214"/>
            <a:ext cx="11655188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sz="2400" i="1" dirty="0">
                <a:solidFill>
                  <a:srgbClr val="FF0000"/>
                </a:solidFill>
              </a:rPr>
              <a:t>Integrando resultados: modelo de la chacra familiar de la comunidad Fakcha Llakta</a:t>
            </a:r>
            <a:endParaRPr lang="es-EC" sz="2400" i="1" dirty="0">
              <a:solidFill>
                <a:srgbClr val="FF0000"/>
              </a:solidFill>
              <a:effectLst/>
            </a:endParaRPr>
          </a:p>
        </p:txBody>
      </p:sp>
      <p:sp>
        <p:nvSpPr>
          <p:cNvPr id="5" name="5 CuadroTexto"/>
          <p:cNvSpPr txBox="1"/>
          <p:nvPr/>
        </p:nvSpPr>
        <p:spPr>
          <a:xfrm>
            <a:off x="320002" y="859986"/>
            <a:ext cx="1006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Registro general de flora de las chacras de la comunidad Fakcha Llakta </a:t>
            </a:r>
            <a:endParaRPr lang="es-EC" sz="2000" b="1" dirty="0"/>
          </a:p>
        </p:txBody>
      </p:sp>
      <p:sp>
        <p:nvSpPr>
          <p:cNvPr id="6" name="Rectángulo 5"/>
          <p:cNvSpPr/>
          <p:nvPr/>
        </p:nvSpPr>
        <p:spPr>
          <a:xfrm>
            <a:off x="1066218" y="1690415"/>
            <a:ext cx="11053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registraron un total de 136 especies vegetales, comprendidas en 114 géneros perteneciente a 58 familias.</a:t>
            </a:r>
          </a:p>
        </p:txBody>
      </p:sp>
      <p:pic>
        <p:nvPicPr>
          <p:cNvPr id="7" name="17 Imagen" descr="DSC006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92" y="1528010"/>
            <a:ext cx="1010652" cy="757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/>
          <p:cNvSpPr/>
          <p:nvPr/>
        </p:nvSpPr>
        <p:spPr>
          <a:xfrm>
            <a:off x="1023921" y="2333177"/>
            <a:ext cx="10826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familias más comunes y con mayor abundancia son: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Fabaceae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Solanaceae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11 especies cada una, seguidas por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Asteraceae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9 especies,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Lamiaceae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Rosaceae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8 especies cada una.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18 Imagen" descr="DSC006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256" y="2318091"/>
            <a:ext cx="1010652" cy="757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ángulo 9"/>
          <p:cNvSpPr/>
          <p:nvPr/>
        </p:nvSpPr>
        <p:spPr>
          <a:xfrm>
            <a:off x="1035955" y="3171742"/>
            <a:ext cx="1082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la clasificación de las especies registradas de acuerdo a su uso principal, se catalogaron en tres categorías: alimentarias, medicinales y ornamentales. </a:t>
            </a:r>
            <a:endParaRPr lang="es-EC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9 Imagen" descr="DSC006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224" y="3084096"/>
            <a:ext cx="1010652" cy="757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ángulo 11"/>
          <p:cNvSpPr/>
          <p:nvPr/>
        </p:nvSpPr>
        <p:spPr>
          <a:xfrm>
            <a:off x="1084079" y="3968280"/>
            <a:ext cx="10826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Especies registradas con mayor abundancia de individuos se caracterizan por ser herbáceas, entre éstas medicinales y ornamentales como: </a:t>
            </a:r>
          </a:p>
        </p:txBody>
      </p:sp>
      <p:pic>
        <p:nvPicPr>
          <p:cNvPr id="13" name="20 Imagen" descr="DSC006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256" y="3922292"/>
            <a:ext cx="1010652" cy="757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ángulo 13"/>
          <p:cNvSpPr/>
          <p:nvPr/>
        </p:nvSpPr>
        <p:spPr>
          <a:xfrm>
            <a:off x="569060" y="6211669"/>
            <a:ext cx="29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s-EC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Pennisetum</a:t>
            </a:r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clandestinum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(500 individuos)</a:t>
            </a:r>
          </a:p>
        </p:txBody>
      </p:sp>
      <p:pic>
        <p:nvPicPr>
          <p:cNvPr id="15" name="Picture 4" descr="Resultado de imagen para kikuy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493" y="4650206"/>
            <a:ext cx="2253916" cy="169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ángulo 15"/>
          <p:cNvSpPr/>
          <p:nvPr/>
        </p:nvSpPr>
        <p:spPr>
          <a:xfrm>
            <a:off x="4872554" y="6175573"/>
            <a:ext cx="2070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Oxalis</a:t>
            </a:r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corymbosa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(375 individuos)</a:t>
            </a:r>
            <a:endParaRPr lang="es-ES" dirty="0"/>
          </a:p>
        </p:txBody>
      </p:sp>
      <p:pic>
        <p:nvPicPr>
          <p:cNvPr id="17" name="Picture 8" descr="Resultado de imagen para oxalis corymbo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9968" y="4475745"/>
            <a:ext cx="2609015" cy="1815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ángulo 17"/>
          <p:cNvSpPr/>
          <p:nvPr/>
        </p:nvSpPr>
        <p:spPr>
          <a:xfrm>
            <a:off x="8634984" y="6211669"/>
            <a:ext cx="1904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s-EC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Holcus</a:t>
            </a:r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lanatus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(300 individuos)</a:t>
            </a:r>
          </a:p>
        </p:txBody>
      </p:sp>
      <p:pic>
        <p:nvPicPr>
          <p:cNvPr id="19" name="Picture 6" descr="Resultado de imagen para holcus lanat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92932" y="4475748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160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/>
          <p:cNvSpPr txBox="1"/>
          <p:nvPr/>
        </p:nvSpPr>
        <p:spPr>
          <a:xfrm>
            <a:off x="742591" y="724892"/>
            <a:ext cx="1001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Registro general de fauna de las chacras de la comunidad Fakcha Llakta </a:t>
            </a:r>
            <a:endParaRPr lang="es-EC" sz="2000" b="1" dirty="0"/>
          </a:p>
        </p:txBody>
      </p:sp>
      <p:sp>
        <p:nvSpPr>
          <p:cNvPr id="6" name="Rectángulo 5"/>
          <p:cNvSpPr/>
          <p:nvPr/>
        </p:nvSpPr>
        <p:spPr>
          <a:xfrm>
            <a:off x="320724" y="1185607"/>
            <a:ext cx="11225282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 las chacras se registraron cuatros subsistemas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pecuarios:</a:t>
            </a:r>
          </a:p>
        </p:txBody>
      </p:sp>
      <p:sp>
        <p:nvSpPr>
          <p:cNvPr id="5" name="Rectángulo 3"/>
          <p:cNvSpPr/>
          <p:nvPr/>
        </p:nvSpPr>
        <p:spPr>
          <a:xfrm>
            <a:off x="0" y="56424"/>
            <a:ext cx="11655188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sz="2400" i="1" dirty="0">
                <a:solidFill>
                  <a:srgbClr val="FF0000"/>
                </a:solidFill>
              </a:rPr>
              <a:t>Integrando resultados: modelo de la chacra familiar de la comunidad Fakcha Llakta</a:t>
            </a:r>
            <a:endParaRPr lang="es-EC" sz="2400" i="1" dirty="0">
              <a:solidFill>
                <a:srgbClr val="FF0000"/>
              </a:solidFill>
              <a:effectLst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420082" y="5535920"/>
            <a:ext cx="10454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 smtClean="0"/>
              <a:t>La </a:t>
            </a:r>
            <a:r>
              <a:rPr lang="es-EC" dirty="0"/>
              <a:t>especie con mayor abundancia son el Cuy con 52 individuos, seguida por la Gallina con 27 individuos, mientras que el subsistema bovino y porcino cuenta únicamente con 3 y 2 individuos respectivamente.</a:t>
            </a:r>
            <a:endParaRPr lang="es-EC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Resultado de imagen para sistema pecuar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14097"/>
            <a:ext cx="1343359" cy="67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 descr="IMG_02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5469" y="1870608"/>
            <a:ext cx="2456446" cy="1637631"/>
          </a:xfrm>
          <a:prstGeom prst="rect">
            <a:avLst/>
          </a:prstGeom>
        </p:spPr>
      </p:pic>
      <p:pic>
        <p:nvPicPr>
          <p:cNvPr id="9" name="8 Imagen" descr="IMG_02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391" y="1870608"/>
            <a:ext cx="2508584" cy="1672389"/>
          </a:xfrm>
          <a:prstGeom prst="rect">
            <a:avLst/>
          </a:prstGeom>
        </p:spPr>
      </p:pic>
      <p:pic>
        <p:nvPicPr>
          <p:cNvPr id="4100" name="Picture 4" descr="Resultado de imagen para chanche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87762" y="1828165"/>
            <a:ext cx="2598364" cy="1646488"/>
          </a:xfrm>
          <a:prstGeom prst="rect">
            <a:avLst/>
          </a:prstGeom>
          <a:noFill/>
        </p:spPr>
      </p:pic>
      <p:pic>
        <p:nvPicPr>
          <p:cNvPr id="4102" name="Picture 6" descr="Resultado de imagen para ganado bovin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69214" y="1938950"/>
            <a:ext cx="2856239" cy="1535703"/>
          </a:xfrm>
          <a:prstGeom prst="rect">
            <a:avLst/>
          </a:prstGeom>
          <a:noFill/>
        </p:spPr>
      </p:pic>
      <p:pic>
        <p:nvPicPr>
          <p:cNvPr id="11" name="Picture 2" descr="Resultado de imagen para sistema pecuar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98" y="5642444"/>
            <a:ext cx="1343359" cy="67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 2"/>
          <p:cNvSpPr/>
          <p:nvPr/>
        </p:nvSpPr>
        <p:spPr>
          <a:xfrm>
            <a:off x="508514" y="3618174"/>
            <a:ext cx="245233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 cuy (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Cavia </a:t>
            </a:r>
            <a:r>
              <a:rPr lang="es-EC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porcellus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9327487" y="3615912"/>
            <a:ext cx="211891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 cerdo (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Sus </a:t>
            </a:r>
            <a:r>
              <a:rPr lang="es-EC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scrofa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358393" y="3615912"/>
            <a:ext cx="256352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gallina (</a:t>
            </a:r>
            <a:r>
              <a:rPr lang="es-EC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Gallus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gallus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618512" y="3615912"/>
            <a:ext cx="215764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vaca (</a:t>
            </a:r>
            <a:r>
              <a:rPr lang="es-EC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Bos</a:t>
            </a:r>
            <a:r>
              <a:rPr lang="es-EC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Taurus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420081" y="4488272"/>
            <a:ext cx="102351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/>
              <a:t>Estas especies domesticadas tienen como finalidad el autoconsumo y la venta; esta última actividad genera mayor ingreso económico a la familia.</a:t>
            </a:r>
          </a:p>
        </p:txBody>
      </p:sp>
    </p:spTree>
    <p:extLst>
      <p:ext uri="{BB962C8B-B14F-4D97-AF65-F5344CB8AC3E}">
        <p14:creationId xmlns="" xmlns:p14="http://schemas.microsoft.com/office/powerpoint/2010/main" val="145148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0781" y="365106"/>
            <a:ext cx="10515600" cy="1325563"/>
          </a:xfrm>
        </p:spPr>
        <p:txBody>
          <a:bodyPr/>
          <a:lstStyle/>
          <a:p>
            <a:r>
              <a:rPr lang="es-EC" b="1" dirty="0" smtClean="0">
                <a:solidFill>
                  <a:srgbClr val="FF0000"/>
                </a:solidFill>
              </a:rPr>
              <a:t>Objetivos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7869865" cy="4351338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s-ES" sz="2800" b="1" dirty="0"/>
              <a:t>Objetivo </a:t>
            </a:r>
            <a:r>
              <a:rPr lang="es-ES" sz="2800" b="1" dirty="0" smtClean="0"/>
              <a:t>general</a:t>
            </a:r>
          </a:p>
          <a:p>
            <a:pPr marL="914400" lvl="2" indent="0">
              <a:buNone/>
            </a:pPr>
            <a:endParaRPr lang="es-ES" sz="2800" b="1" i="1" dirty="0"/>
          </a:p>
          <a:p>
            <a:pPr marL="914400" lvl="2" indent="0">
              <a:buNone/>
            </a:pPr>
            <a:endParaRPr lang="es-EC" sz="2800" dirty="0"/>
          </a:p>
          <a:p>
            <a:pPr marL="0" indent="0" algn="just">
              <a:buNone/>
            </a:pPr>
            <a:r>
              <a:rPr lang="es-EC" dirty="0"/>
              <a:t>Evaluar la sustentabilidad </a:t>
            </a:r>
            <a:r>
              <a:rPr lang="es-419" dirty="0"/>
              <a:t>de</a:t>
            </a:r>
            <a:r>
              <a:rPr lang="es-EC" dirty="0"/>
              <a:t> chacras familiares en la comunidad Fakcha Llakta con el fin de elaborar propuestas para promover un manejo sustentable de estos espacios agrícolas.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63" y="-12995"/>
            <a:ext cx="2690037" cy="17933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809"/>
          <a:stretch/>
        </p:blipFill>
        <p:spPr>
          <a:xfrm>
            <a:off x="9501964" y="1780363"/>
            <a:ext cx="2699050" cy="19835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239"/>
          <a:stretch/>
        </p:blipFill>
        <p:spPr>
          <a:xfrm>
            <a:off x="9501963" y="3773377"/>
            <a:ext cx="2654748" cy="16185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63" y="5401393"/>
            <a:ext cx="2654748" cy="14646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313" y="0"/>
            <a:ext cx="1149468" cy="1153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192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2072252" y="1727940"/>
            <a:ext cx="8002304" cy="4828816"/>
          </a:xfrm>
          <a:prstGeom prst="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4081" tIns="32041" rIns="64081" bIns="32041" rtlCol="0" anchor="ctr"/>
          <a:lstStyle/>
          <a:p>
            <a:pPr algn="ctr"/>
            <a:endParaRPr lang="es-EC" sz="2000" dirty="0"/>
          </a:p>
        </p:txBody>
      </p:sp>
      <p:sp>
        <p:nvSpPr>
          <p:cNvPr id="5" name="Elipse 1"/>
          <p:cNvSpPr/>
          <p:nvPr/>
        </p:nvSpPr>
        <p:spPr>
          <a:xfrm>
            <a:off x="5486341" y="575609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Bosque Protector Peguche: </a:t>
            </a:r>
          </a:p>
          <a:p>
            <a:pPr algn="ctr"/>
            <a:r>
              <a:rPr lang="es-419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polinizadores y dispersores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6171822" y="1478756"/>
            <a:ext cx="0" cy="219492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110"/>
          <p:cNvCxnSpPr/>
          <p:nvPr/>
        </p:nvCxnSpPr>
        <p:spPr>
          <a:xfrm>
            <a:off x="1584526" y="2605906"/>
            <a:ext cx="441876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110"/>
          <p:cNvCxnSpPr/>
          <p:nvPr/>
        </p:nvCxnSpPr>
        <p:spPr>
          <a:xfrm>
            <a:off x="1570893" y="3497529"/>
            <a:ext cx="441876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de flecha 110"/>
          <p:cNvCxnSpPr/>
          <p:nvPr/>
        </p:nvCxnSpPr>
        <p:spPr>
          <a:xfrm>
            <a:off x="1584526" y="4456550"/>
            <a:ext cx="441876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de flecha 110"/>
          <p:cNvCxnSpPr/>
          <p:nvPr/>
        </p:nvCxnSpPr>
        <p:spPr>
          <a:xfrm>
            <a:off x="1570892" y="6317803"/>
            <a:ext cx="441876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2291976" y="2134372"/>
            <a:ext cx="2814703" cy="425776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92" name="Elipse 1"/>
          <p:cNvSpPr/>
          <p:nvPr/>
        </p:nvSpPr>
        <p:spPr>
          <a:xfrm>
            <a:off x="46512" y="5880102"/>
            <a:ext cx="1553789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Dinero:</a:t>
            </a:r>
          </a:p>
          <a:p>
            <a:pPr algn="ctr"/>
            <a:r>
              <a:rPr lang="es-419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$ 6120/año</a:t>
            </a:r>
            <a:endParaRPr lang="es-ES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Elipse 1"/>
          <p:cNvSpPr/>
          <p:nvPr/>
        </p:nvSpPr>
        <p:spPr>
          <a:xfrm>
            <a:off x="274786" y="4951887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Mantenimiento del sistema: palas, azadones, picos, entre otros.</a:t>
            </a:r>
            <a:endParaRPr lang="es-ES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Elipse 1"/>
          <p:cNvSpPr/>
          <p:nvPr/>
        </p:nvSpPr>
        <p:spPr>
          <a:xfrm>
            <a:off x="245377" y="4022261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Semillas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Elipse 1"/>
          <p:cNvSpPr/>
          <p:nvPr/>
        </p:nvSpPr>
        <p:spPr>
          <a:xfrm>
            <a:off x="246063" y="3091900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Energía solar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Elipse 1"/>
          <p:cNvSpPr/>
          <p:nvPr/>
        </p:nvSpPr>
        <p:spPr>
          <a:xfrm>
            <a:off x="278148" y="2162992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Energía eléctrica:</a:t>
            </a:r>
          </a:p>
          <a:p>
            <a:pPr algn="ctr"/>
            <a:r>
              <a:rPr lang="es-419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110 kW</a:t>
            </a:r>
          </a:p>
          <a:p>
            <a:pPr algn="ctr"/>
            <a:r>
              <a:rPr lang="es-419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$ 9,25/mes</a:t>
            </a:r>
            <a:endParaRPr lang="es-ES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Elipse 1"/>
          <p:cNvSpPr/>
          <p:nvPr/>
        </p:nvSpPr>
        <p:spPr>
          <a:xfrm>
            <a:off x="246496" y="1230153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Agua por sistema de riego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Elipse 1"/>
          <p:cNvSpPr/>
          <p:nvPr/>
        </p:nvSpPr>
        <p:spPr>
          <a:xfrm>
            <a:off x="1279696" y="572716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Agua por </a:t>
            </a:r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lluvia: </a:t>
            </a:r>
            <a:r>
              <a:rPr lang="es-419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1000 - 1800 mm/año</a:t>
            </a:r>
            <a:endParaRPr lang="es-ES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1" name="Conector recto de flecha 110"/>
          <p:cNvCxnSpPr/>
          <p:nvPr/>
        </p:nvCxnSpPr>
        <p:spPr>
          <a:xfrm>
            <a:off x="1584526" y="5395223"/>
            <a:ext cx="441876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137 Retraso"/>
          <p:cNvSpPr/>
          <p:nvPr/>
        </p:nvSpPr>
        <p:spPr>
          <a:xfrm>
            <a:off x="2477557" y="2389182"/>
            <a:ext cx="2412714" cy="1069873"/>
          </a:xfrm>
          <a:prstGeom prst="flowChartDela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r>
              <a:rPr lang="es-EC" sz="1300" b="1" dirty="0">
                <a:latin typeface="Times New Roman" pitchFamily="18" charset="0"/>
                <a:cs typeface="Times New Roman" pitchFamily="18" charset="0"/>
              </a:rPr>
              <a:t>Subsistema plantas alimentarias y </a:t>
            </a:r>
            <a:r>
              <a:rPr lang="es-EC" sz="1300" b="1" dirty="0" smtClean="0">
                <a:latin typeface="Times New Roman" pitchFamily="18" charset="0"/>
                <a:cs typeface="Times New Roman" pitchFamily="18" charset="0"/>
              </a:rPr>
              <a:t>frutales:</a:t>
            </a:r>
          </a:p>
          <a:p>
            <a:r>
              <a:rPr lang="es-EC" sz="1300" dirty="0" smtClean="0">
                <a:latin typeface="Times New Roman" pitchFamily="18" charset="0"/>
                <a:cs typeface="Times New Roman" pitchFamily="18" charset="0"/>
              </a:rPr>
              <a:t>66 especies (ser humano)</a:t>
            </a:r>
          </a:p>
          <a:p>
            <a:r>
              <a:rPr lang="es-EC" sz="1300" dirty="0" smtClean="0">
                <a:latin typeface="Times New Roman" pitchFamily="18" charset="0"/>
                <a:cs typeface="Times New Roman" pitchFamily="18" charset="0"/>
              </a:rPr>
              <a:t>3 especies (animales)</a:t>
            </a:r>
            <a:endParaRPr lang="es-EC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Elipse 1"/>
          <p:cNvSpPr/>
          <p:nvPr/>
        </p:nvSpPr>
        <p:spPr>
          <a:xfrm>
            <a:off x="2681911" y="568397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Ingreso económico por arriendo </a:t>
            </a:r>
          </a:p>
          <a:p>
            <a:pPr algn="ctr"/>
            <a:r>
              <a:rPr lang="es-419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($ 12/noche</a:t>
            </a:r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" name="Conector recto de flecha 53"/>
          <p:cNvCxnSpPr/>
          <p:nvPr/>
        </p:nvCxnSpPr>
        <p:spPr>
          <a:xfrm>
            <a:off x="3344668" y="1474437"/>
            <a:ext cx="0" cy="219492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uadroTexto 72"/>
          <p:cNvSpPr txBox="1"/>
          <p:nvPr/>
        </p:nvSpPr>
        <p:spPr>
          <a:xfrm>
            <a:off x="6339863" y="2698495"/>
            <a:ext cx="1332918" cy="244446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1100" b="1" dirty="0" smtClean="0"/>
              <a:t>5782,79 </a:t>
            </a:r>
            <a:r>
              <a:rPr lang="es-EC" sz="1100" b="1" dirty="0" err="1" smtClean="0"/>
              <a:t>lbs</a:t>
            </a:r>
            <a:r>
              <a:rPr lang="es-EC" sz="1100" b="1" dirty="0" smtClean="0"/>
              <a:t> /año</a:t>
            </a:r>
            <a:endParaRPr lang="es-EC" sz="1100" b="1" dirty="0"/>
          </a:p>
        </p:txBody>
      </p:sp>
      <p:sp>
        <p:nvSpPr>
          <p:cNvPr id="74" name="Rectángulo 138"/>
          <p:cNvSpPr/>
          <p:nvPr/>
        </p:nvSpPr>
        <p:spPr>
          <a:xfrm>
            <a:off x="10567338" y="191498"/>
            <a:ext cx="966238" cy="234011"/>
          </a:xfrm>
          <a:prstGeom prst="rect">
            <a:avLst/>
          </a:prstGeom>
        </p:spPr>
        <p:txBody>
          <a:bodyPr wrap="none" lIns="64109" tIns="32054" rIns="64109" bIns="32054">
            <a:spAutoFit/>
          </a:bodyPr>
          <a:lstStyle/>
          <a:p>
            <a:r>
              <a:rPr lang="es-ES" sz="1100" b="1" dirty="0"/>
              <a:t>Nomenclatura</a:t>
            </a:r>
            <a:endParaRPr lang="es-ES" sz="800" b="1" dirty="0"/>
          </a:p>
        </p:txBody>
      </p:sp>
      <p:sp>
        <p:nvSpPr>
          <p:cNvPr id="75" name="Rectángulo 137"/>
          <p:cNvSpPr/>
          <p:nvPr/>
        </p:nvSpPr>
        <p:spPr>
          <a:xfrm>
            <a:off x="10477216" y="421989"/>
            <a:ext cx="1349574" cy="15803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109" tIns="32054" rIns="64109" bIns="32054" rtlCol="0" anchor="ctr"/>
          <a:lstStyle/>
          <a:p>
            <a:pPr algn="ctr"/>
            <a:endParaRPr lang="es-ES" sz="700" dirty="0">
              <a:solidFill>
                <a:schemeClr val="tx1"/>
              </a:solidFill>
            </a:endParaRPr>
          </a:p>
        </p:txBody>
      </p:sp>
      <p:sp>
        <p:nvSpPr>
          <p:cNvPr id="78" name="Pantalla 81"/>
          <p:cNvSpPr/>
          <p:nvPr/>
        </p:nvSpPr>
        <p:spPr>
          <a:xfrm rot="5400000">
            <a:off x="10550368" y="1466570"/>
            <a:ext cx="219492" cy="243863"/>
          </a:xfrm>
          <a:prstGeom prst="flowChartDisplay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sp>
        <p:nvSpPr>
          <p:cNvPr id="83" name="CuadroTexto 84"/>
          <p:cNvSpPr txBox="1"/>
          <p:nvPr/>
        </p:nvSpPr>
        <p:spPr>
          <a:xfrm>
            <a:off x="11023751" y="1485015"/>
            <a:ext cx="611818" cy="198280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800" dirty="0"/>
              <a:t>Deposito</a:t>
            </a:r>
          </a:p>
        </p:txBody>
      </p:sp>
      <p:sp>
        <p:nvSpPr>
          <p:cNvPr id="100" name="CuadroTexto 86"/>
          <p:cNvSpPr txBox="1"/>
          <p:nvPr/>
        </p:nvSpPr>
        <p:spPr>
          <a:xfrm>
            <a:off x="10865172" y="1292301"/>
            <a:ext cx="892328" cy="198280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800" dirty="0"/>
              <a:t>Flujo de energía</a:t>
            </a:r>
          </a:p>
        </p:txBody>
      </p:sp>
      <p:sp>
        <p:nvSpPr>
          <p:cNvPr id="105" name="Hexágono 87"/>
          <p:cNvSpPr/>
          <p:nvPr/>
        </p:nvSpPr>
        <p:spPr>
          <a:xfrm>
            <a:off x="10538182" y="1094647"/>
            <a:ext cx="295945" cy="252527"/>
          </a:xfrm>
          <a:prstGeom prst="hexagon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sp>
        <p:nvSpPr>
          <p:cNvPr id="107" name="CuadroTexto 88"/>
          <p:cNvSpPr txBox="1"/>
          <p:nvPr/>
        </p:nvSpPr>
        <p:spPr>
          <a:xfrm>
            <a:off x="10989815" y="1061530"/>
            <a:ext cx="706719" cy="198280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800" dirty="0"/>
              <a:t>Consumidor</a:t>
            </a:r>
          </a:p>
        </p:txBody>
      </p:sp>
      <p:sp>
        <p:nvSpPr>
          <p:cNvPr id="108" name="Retraso 89"/>
          <p:cNvSpPr/>
          <p:nvPr/>
        </p:nvSpPr>
        <p:spPr>
          <a:xfrm>
            <a:off x="10538182" y="765408"/>
            <a:ext cx="304829" cy="219492"/>
          </a:xfrm>
          <a:prstGeom prst="flowChartDelay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sp>
        <p:nvSpPr>
          <p:cNvPr id="109" name="CuadroTexto 90"/>
          <p:cNvSpPr txBox="1"/>
          <p:nvPr/>
        </p:nvSpPr>
        <p:spPr>
          <a:xfrm>
            <a:off x="10976300" y="779610"/>
            <a:ext cx="706719" cy="198280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800" dirty="0"/>
              <a:t>Productor</a:t>
            </a:r>
          </a:p>
        </p:txBody>
      </p:sp>
      <p:sp>
        <p:nvSpPr>
          <p:cNvPr id="110" name="Elipse 91"/>
          <p:cNvSpPr/>
          <p:nvPr/>
        </p:nvSpPr>
        <p:spPr>
          <a:xfrm>
            <a:off x="10538182" y="512253"/>
            <a:ext cx="182898" cy="191493"/>
          </a:xfrm>
          <a:prstGeom prst="ellips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cxnSp>
        <p:nvCxnSpPr>
          <p:cNvPr id="111" name="Conector recto 92"/>
          <p:cNvCxnSpPr/>
          <p:nvPr/>
        </p:nvCxnSpPr>
        <p:spPr>
          <a:xfrm>
            <a:off x="10721081" y="600790"/>
            <a:ext cx="110335" cy="1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12" name="CuadroTexto 93"/>
          <p:cNvSpPr txBox="1"/>
          <p:nvPr/>
        </p:nvSpPr>
        <p:spPr>
          <a:xfrm>
            <a:off x="10785881" y="518883"/>
            <a:ext cx="971619" cy="198280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800" dirty="0"/>
              <a:t>Fuente de energía</a:t>
            </a:r>
          </a:p>
        </p:txBody>
      </p:sp>
      <p:sp>
        <p:nvSpPr>
          <p:cNvPr id="114" name="CuadroTexto 86"/>
          <p:cNvSpPr txBox="1"/>
          <p:nvPr/>
        </p:nvSpPr>
        <p:spPr>
          <a:xfrm>
            <a:off x="10865172" y="1711176"/>
            <a:ext cx="1022585" cy="198280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800" dirty="0" smtClean="0"/>
              <a:t>Ciclo de materiales</a:t>
            </a:r>
            <a:endParaRPr lang="es-EC" sz="800" dirty="0"/>
          </a:p>
        </p:txBody>
      </p:sp>
      <p:sp>
        <p:nvSpPr>
          <p:cNvPr id="67" name="Elipse 1"/>
          <p:cNvSpPr/>
          <p:nvPr/>
        </p:nvSpPr>
        <p:spPr>
          <a:xfrm>
            <a:off x="4084126" y="549702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Mano de obra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6" name="Conector recto de flecha 75"/>
          <p:cNvCxnSpPr/>
          <p:nvPr/>
        </p:nvCxnSpPr>
        <p:spPr>
          <a:xfrm>
            <a:off x="4769607" y="1452849"/>
            <a:ext cx="0" cy="219492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ipse 1"/>
          <p:cNvSpPr/>
          <p:nvPr/>
        </p:nvSpPr>
        <p:spPr>
          <a:xfrm>
            <a:off x="10438304" y="3031527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Dinero por mano de obra diaria ($ 15)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9" name="Conector recto de flecha 110"/>
          <p:cNvCxnSpPr/>
          <p:nvPr/>
        </p:nvCxnSpPr>
        <p:spPr>
          <a:xfrm>
            <a:off x="10074556" y="3470147"/>
            <a:ext cx="350020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ipse 1"/>
          <p:cNvSpPr/>
          <p:nvPr/>
        </p:nvSpPr>
        <p:spPr>
          <a:xfrm>
            <a:off x="10430099" y="2057178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Plantas (obsequio a familiares y amigos)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1" name="Conector recto de flecha 110"/>
          <p:cNvCxnSpPr/>
          <p:nvPr/>
        </p:nvCxnSpPr>
        <p:spPr>
          <a:xfrm flipV="1">
            <a:off x="10074556" y="2495798"/>
            <a:ext cx="350020" cy="363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176 Conector recto"/>
          <p:cNvCxnSpPr>
            <a:stCxn id="90" idx="4"/>
          </p:cNvCxnSpPr>
          <p:nvPr/>
        </p:nvCxnSpPr>
        <p:spPr>
          <a:xfrm>
            <a:off x="11101062" y="5858484"/>
            <a:ext cx="1759" cy="8128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Conector recto de flecha 83"/>
          <p:cNvCxnSpPr/>
          <p:nvPr/>
        </p:nvCxnSpPr>
        <p:spPr>
          <a:xfrm flipH="1">
            <a:off x="1401628" y="6666502"/>
            <a:ext cx="107299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Elipse 1"/>
          <p:cNvSpPr/>
          <p:nvPr/>
        </p:nvSpPr>
        <p:spPr>
          <a:xfrm>
            <a:off x="10438304" y="4002548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Venta e intercambio de plantas (frutos y semillas)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6" name="Conector recto de flecha 110"/>
          <p:cNvCxnSpPr/>
          <p:nvPr/>
        </p:nvCxnSpPr>
        <p:spPr>
          <a:xfrm>
            <a:off x="10074556" y="4440176"/>
            <a:ext cx="350020" cy="992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176 Conector recto"/>
          <p:cNvCxnSpPr/>
          <p:nvPr/>
        </p:nvCxnSpPr>
        <p:spPr>
          <a:xfrm>
            <a:off x="12131621" y="4416713"/>
            <a:ext cx="0" cy="22497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Elipse 1"/>
          <p:cNvSpPr/>
          <p:nvPr/>
        </p:nvSpPr>
        <p:spPr>
          <a:xfrm>
            <a:off x="10438304" y="4981245"/>
            <a:ext cx="1325515" cy="877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441" tIns="37221" rIns="74441" bIns="37221" rtlCol="0" anchor="ctr"/>
          <a:lstStyle/>
          <a:p>
            <a:pPr algn="ctr"/>
            <a:r>
              <a:rPr lang="es-419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Venta de ganado en pie, carne y huevos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CuadroTexto 114"/>
          <p:cNvSpPr txBox="1"/>
          <p:nvPr/>
        </p:nvSpPr>
        <p:spPr>
          <a:xfrm>
            <a:off x="11136224" y="5875331"/>
            <a:ext cx="977798" cy="244446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1100" b="1" dirty="0"/>
              <a:t>$ </a:t>
            </a:r>
            <a:r>
              <a:rPr lang="es-EC" sz="1100" b="1" dirty="0" smtClean="0"/>
              <a:t>4920/año</a:t>
            </a:r>
            <a:endParaRPr lang="es-EC" sz="1100" b="1" dirty="0"/>
          </a:p>
        </p:txBody>
      </p:sp>
      <p:cxnSp>
        <p:nvCxnSpPr>
          <p:cNvPr id="117" name="Conector recto de flecha 110"/>
          <p:cNvCxnSpPr/>
          <p:nvPr/>
        </p:nvCxnSpPr>
        <p:spPr>
          <a:xfrm>
            <a:off x="10069188" y="5419864"/>
            <a:ext cx="350020" cy="992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uadroTexto 118"/>
          <p:cNvSpPr txBox="1"/>
          <p:nvPr/>
        </p:nvSpPr>
        <p:spPr>
          <a:xfrm>
            <a:off x="11278099" y="4807939"/>
            <a:ext cx="1029999" cy="244446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1100" b="1" dirty="0"/>
              <a:t>$ </a:t>
            </a:r>
            <a:r>
              <a:rPr lang="es-EC" sz="1100" b="1" dirty="0" smtClean="0"/>
              <a:t>1200/año</a:t>
            </a:r>
            <a:endParaRPr lang="es-EC" sz="1100" b="1" dirty="0"/>
          </a:p>
        </p:txBody>
      </p:sp>
      <p:sp>
        <p:nvSpPr>
          <p:cNvPr id="120" name="CuadroTexto 119"/>
          <p:cNvSpPr txBox="1"/>
          <p:nvPr/>
        </p:nvSpPr>
        <p:spPr>
          <a:xfrm>
            <a:off x="11248820" y="3835418"/>
            <a:ext cx="1029999" cy="244446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1100" b="1" dirty="0"/>
              <a:t>$ </a:t>
            </a:r>
            <a:r>
              <a:rPr lang="es-EC" sz="1100" b="1" dirty="0" smtClean="0"/>
              <a:t>2340/año</a:t>
            </a:r>
            <a:endParaRPr lang="es-EC" sz="1100" b="1" dirty="0"/>
          </a:p>
        </p:txBody>
      </p:sp>
      <p:sp>
        <p:nvSpPr>
          <p:cNvPr id="121" name="137 Retraso"/>
          <p:cNvSpPr/>
          <p:nvPr/>
        </p:nvSpPr>
        <p:spPr>
          <a:xfrm>
            <a:off x="2472251" y="3718536"/>
            <a:ext cx="2412714" cy="1069873"/>
          </a:xfrm>
          <a:prstGeom prst="flowChartDela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r>
              <a:rPr lang="es-EC" sz="1300" b="1" dirty="0">
                <a:latin typeface="Times New Roman" pitchFamily="18" charset="0"/>
                <a:cs typeface="Times New Roman" pitchFamily="18" charset="0"/>
              </a:rPr>
              <a:t>Subsistema plantas </a:t>
            </a:r>
            <a:r>
              <a:rPr lang="es-EC" sz="1300" b="1" dirty="0" smtClean="0">
                <a:latin typeface="Times New Roman" pitchFamily="18" charset="0"/>
                <a:cs typeface="Times New Roman" pitchFamily="18" charset="0"/>
              </a:rPr>
              <a:t>medicinales:</a:t>
            </a:r>
          </a:p>
          <a:p>
            <a:r>
              <a:rPr lang="es-EC" sz="1300" dirty="0" smtClean="0">
                <a:latin typeface="Times New Roman" pitchFamily="18" charset="0"/>
                <a:cs typeface="Times New Roman" pitchFamily="18" charset="0"/>
              </a:rPr>
              <a:t>34 especies</a:t>
            </a:r>
            <a:endParaRPr lang="es-EC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137 Retraso"/>
          <p:cNvSpPr/>
          <p:nvPr/>
        </p:nvSpPr>
        <p:spPr>
          <a:xfrm>
            <a:off x="2472251" y="5047889"/>
            <a:ext cx="2412714" cy="1069873"/>
          </a:xfrm>
          <a:prstGeom prst="flowChartDela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r>
              <a:rPr lang="es-EC" sz="1300" b="1" dirty="0">
                <a:latin typeface="Times New Roman" pitchFamily="18" charset="0"/>
                <a:cs typeface="Times New Roman" pitchFamily="18" charset="0"/>
              </a:rPr>
              <a:t>Subsistema plantas </a:t>
            </a:r>
            <a:r>
              <a:rPr lang="es-EC" sz="1300" b="1" dirty="0" smtClean="0">
                <a:latin typeface="Times New Roman" pitchFamily="18" charset="0"/>
                <a:cs typeface="Times New Roman" pitchFamily="18" charset="0"/>
              </a:rPr>
              <a:t>ornamentales y forestales:</a:t>
            </a:r>
          </a:p>
          <a:p>
            <a:r>
              <a:rPr lang="es-EC" sz="1300" dirty="0" smtClean="0">
                <a:latin typeface="Times New Roman" pitchFamily="18" charset="0"/>
                <a:cs typeface="Times New Roman" pitchFamily="18" charset="0"/>
              </a:rPr>
              <a:t>33 especies</a:t>
            </a:r>
            <a:endParaRPr lang="es-EC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CuadroTexto 122"/>
          <p:cNvSpPr txBox="1"/>
          <p:nvPr/>
        </p:nvSpPr>
        <p:spPr>
          <a:xfrm>
            <a:off x="3322463" y="1453576"/>
            <a:ext cx="883595" cy="244446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1100" b="1" dirty="0"/>
              <a:t>$ </a:t>
            </a:r>
            <a:r>
              <a:rPr lang="es-EC" sz="1100" b="1" dirty="0" smtClean="0"/>
              <a:t>1248/año</a:t>
            </a:r>
            <a:endParaRPr lang="es-EC" sz="1100" b="1" dirty="0"/>
          </a:p>
        </p:txBody>
      </p:sp>
      <p:sp>
        <p:nvSpPr>
          <p:cNvPr id="124" name="143 Hexágono"/>
          <p:cNvSpPr/>
          <p:nvPr/>
        </p:nvSpPr>
        <p:spPr>
          <a:xfrm rot="5400000">
            <a:off x="6124713" y="3122252"/>
            <a:ext cx="1469666" cy="138809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74441" tIns="37221" rIns="74441" bIns="37221" rtlCol="0" anchor="ctr"/>
          <a:lstStyle/>
          <a:p>
            <a:pPr algn="ctr"/>
            <a:r>
              <a:rPr lang="es-EC" sz="900" b="1" dirty="0">
                <a:latin typeface="Times New Roman" pitchFamily="18" charset="0"/>
                <a:cs typeface="Times New Roman" pitchFamily="18" charset="0"/>
              </a:rPr>
              <a:t>Subsistema pecuario:</a:t>
            </a:r>
            <a:r>
              <a:rPr lang="es-EC" sz="900" dirty="0">
                <a:latin typeface="Times New Roman" pitchFamily="18" charset="0"/>
                <a:cs typeface="Times New Roman" pitchFamily="18" charset="0"/>
              </a:rPr>
              <a:t> 4 especies</a:t>
            </a:r>
          </a:p>
          <a:p>
            <a:pPr algn="ctr"/>
            <a:endParaRPr lang="es-EC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9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6" name="176 Conector recto"/>
          <p:cNvCxnSpPr/>
          <p:nvPr/>
        </p:nvCxnSpPr>
        <p:spPr>
          <a:xfrm>
            <a:off x="5639657" y="4074303"/>
            <a:ext cx="0" cy="1936236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Conector recto de flecha 126"/>
          <p:cNvCxnSpPr/>
          <p:nvPr/>
        </p:nvCxnSpPr>
        <p:spPr>
          <a:xfrm>
            <a:off x="7590737" y="3862438"/>
            <a:ext cx="334570" cy="580"/>
          </a:xfrm>
          <a:prstGeom prst="straightConnector1">
            <a:avLst/>
          </a:prstGeom>
          <a:ln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193 Conector recto"/>
          <p:cNvCxnSpPr/>
          <p:nvPr/>
        </p:nvCxnSpPr>
        <p:spPr>
          <a:xfrm flipV="1">
            <a:off x="6856717" y="4539883"/>
            <a:ext cx="4560" cy="1056883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Conector recto 128"/>
          <p:cNvCxnSpPr/>
          <p:nvPr/>
        </p:nvCxnSpPr>
        <p:spPr>
          <a:xfrm flipV="1">
            <a:off x="5639657" y="6010540"/>
            <a:ext cx="4175261" cy="1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2" name="Pantalla 131"/>
          <p:cNvSpPr/>
          <p:nvPr/>
        </p:nvSpPr>
        <p:spPr>
          <a:xfrm rot="5400000">
            <a:off x="7598785" y="5139236"/>
            <a:ext cx="713348" cy="914488"/>
          </a:xfrm>
          <a:prstGeom prst="flowChartDispla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cxnSp>
        <p:nvCxnSpPr>
          <p:cNvPr id="133" name="Conector recto de flecha 112"/>
          <p:cNvCxnSpPr/>
          <p:nvPr/>
        </p:nvCxnSpPr>
        <p:spPr>
          <a:xfrm>
            <a:off x="5639658" y="5597861"/>
            <a:ext cx="1858557" cy="535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CuadroTexto 133"/>
          <p:cNvSpPr txBox="1"/>
          <p:nvPr/>
        </p:nvSpPr>
        <p:spPr>
          <a:xfrm>
            <a:off x="7559182" y="5497669"/>
            <a:ext cx="853521" cy="229057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pPr algn="ctr"/>
            <a:r>
              <a:rPr lang="es-419" sz="1000" dirty="0">
                <a:latin typeface="Times New Roman" pitchFamily="18" charset="0"/>
                <a:cs typeface="Times New Roman" pitchFamily="18" charset="0"/>
              </a:rPr>
              <a:t>Compost </a:t>
            </a:r>
            <a:endParaRPr lang="es-E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Pantalla 134"/>
          <p:cNvSpPr/>
          <p:nvPr/>
        </p:nvSpPr>
        <p:spPr>
          <a:xfrm rot="5400000">
            <a:off x="8823248" y="5154493"/>
            <a:ext cx="684179" cy="895610"/>
          </a:xfrm>
          <a:prstGeom prst="flowChartDispla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sp>
        <p:nvSpPr>
          <p:cNvPr id="136" name="CuadroTexto 135"/>
          <p:cNvSpPr txBox="1"/>
          <p:nvPr/>
        </p:nvSpPr>
        <p:spPr>
          <a:xfrm>
            <a:off x="8656566" y="5340785"/>
            <a:ext cx="1036420" cy="536834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pPr algn="ctr"/>
            <a:r>
              <a:rPr lang="es-419" sz="1000" dirty="0">
                <a:latin typeface="Times New Roman" pitchFamily="18" charset="0"/>
                <a:cs typeface="Times New Roman" pitchFamily="18" charset="0"/>
              </a:rPr>
              <a:t>Tanque de almacenamiento de agua</a:t>
            </a:r>
            <a:endParaRPr lang="es-ES" sz="1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7" name="Conector recto de flecha 136"/>
          <p:cNvCxnSpPr/>
          <p:nvPr/>
        </p:nvCxnSpPr>
        <p:spPr>
          <a:xfrm>
            <a:off x="9144293" y="4901801"/>
            <a:ext cx="0" cy="335495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Conector recto de flecha 137"/>
          <p:cNvCxnSpPr/>
          <p:nvPr/>
        </p:nvCxnSpPr>
        <p:spPr>
          <a:xfrm>
            <a:off x="7924976" y="4901801"/>
            <a:ext cx="0" cy="335495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Conector recto de flecha 138"/>
          <p:cNvCxnSpPr/>
          <p:nvPr/>
        </p:nvCxnSpPr>
        <p:spPr>
          <a:xfrm flipV="1">
            <a:off x="8900430" y="4462817"/>
            <a:ext cx="0" cy="438983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Conector recto 139"/>
          <p:cNvCxnSpPr/>
          <p:nvPr/>
        </p:nvCxnSpPr>
        <p:spPr>
          <a:xfrm flipH="1">
            <a:off x="8909201" y="4901801"/>
            <a:ext cx="235093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Conector recto 140"/>
          <p:cNvCxnSpPr/>
          <p:nvPr/>
        </p:nvCxnSpPr>
        <p:spPr>
          <a:xfrm>
            <a:off x="8412703" y="4462817"/>
            <a:ext cx="0" cy="438983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Conector recto 141"/>
          <p:cNvCxnSpPr/>
          <p:nvPr/>
        </p:nvCxnSpPr>
        <p:spPr>
          <a:xfrm>
            <a:off x="7924976" y="4901801"/>
            <a:ext cx="487727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" name="Pantalla 32"/>
          <p:cNvSpPr/>
          <p:nvPr/>
        </p:nvSpPr>
        <p:spPr>
          <a:xfrm rot="5400000">
            <a:off x="9167157" y="1677148"/>
            <a:ext cx="756590" cy="924251"/>
          </a:xfrm>
          <a:prstGeom prst="flowChartDispla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74441" tIns="37221" rIns="74441" bIns="37221" rtlCol="0" anchor="t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Sistema </a:t>
            </a:r>
            <a:r>
              <a:rPr lang="es-419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captación de agua artesanal</a:t>
            </a:r>
            <a:endParaRPr lang="es-E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1600" dirty="0"/>
          </a:p>
        </p:txBody>
      </p:sp>
      <p:cxnSp>
        <p:nvCxnSpPr>
          <p:cNvPr id="144" name="Conector recto de flecha 143"/>
          <p:cNvCxnSpPr/>
          <p:nvPr/>
        </p:nvCxnSpPr>
        <p:spPr>
          <a:xfrm>
            <a:off x="5769735" y="4074303"/>
            <a:ext cx="395763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ector recto de flecha 144"/>
          <p:cNvCxnSpPr/>
          <p:nvPr/>
        </p:nvCxnSpPr>
        <p:spPr>
          <a:xfrm flipH="1">
            <a:off x="5124793" y="4074304"/>
            <a:ext cx="636796" cy="1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8" name="Hexágono 147"/>
          <p:cNvSpPr/>
          <p:nvPr/>
        </p:nvSpPr>
        <p:spPr>
          <a:xfrm>
            <a:off x="6211551" y="3647654"/>
            <a:ext cx="387352" cy="332677"/>
          </a:xfrm>
          <a:prstGeom prst="hexagon">
            <a:avLst/>
          </a:prstGeom>
          <a:solidFill>
            <a:srgbClr val="FF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sp>
        <p:nvSpPr>
          <p:cNvPr id="149" name="Hexágono 148"/>
          <p:cNvSpPr/>
          <p:nvPr/>
        </p:nvSpPr>
        <p:spPr>
          <a:xfrm>
            <a:off x="6671909" y="3652585"/>
            <a:ext cx="387352" cy="332677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sp>
        <p:nvSpPr>
          <p:cNvPr id="150" name="Hexágono 149"/>
          <p:cNvSpPr/>
          <p:nvPr/>
        </p:nvSpPr>
        <p:spPr>
          <a:xfrm>
            <a:off x="7128696" y="3647654"/>
            <a:ext cx="387352" cy="332677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sp>
        <p:nvSpPr>
          <p:cNvPr id="151" name="Hexágono 150"/>
          <p:cNvSpPr/>
          <p:nvPr/>
        </p:nvSpPr>
        <p:spPr>
          <a:xfrm>
            <a:off x="6670238" y="4075269"/>
            <a:ext cx="387352" cy="332677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4441" tIns="37221" rIns="74441" bIns="37221" rtlCol="0" anchor="ctr"/>
          <a:lstStyle/>
          <a:p>
            <a:pPr algn="ctr"/>
            <a:endParaRPr lang="es-EC"/>
          </a:p>
        </p:txBody>
      </p:sp>
      <p:sp>
        <p:nvSpPr>
          <p:cNvPr id="152" name="CuadroTexto 151"/>
          <p:cNvSpPr txBox="1"/>
          <p:nvPr/>
        </p:nvSpPr>
        <p:spPr>
          <a:xfrm>
            <a:off x="6195044" y="3727303"/>
            <a:ext cx="465186" cy="182891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700" dirty="0"/>
              <a:t>Bovino</a:t>
            </a:r>
          </a:p>
        </p:txBody>
      </p:sp>
      <p:sp>
        <p:nvSpPr>
          <p:cNvPr id="153" name="CuadroTexto 152"/>
          <p:cNvSpPr txBox="1"/>
          <p:nvPr/>
        </p:nvSpPr>
        <p:spPr>
          <a:xfrm>
            <a:off x="6707783" y="4148724"/>
            <a:ext cx="597808" cy="182891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700" dirty="0"/>
              <a:t>Cuy</a:t>
            </a:r>
          </a:p>
        </p:txBody>
      </p:sp>
      <p:sp>
        <p:nvSpPr>
          <p:cNvPr id="154" name="CuadroTexto 153"/>
          <p:cNvSpPr txBox="1"/>
          <p:nvPr/>
        </p:nvSpPr>
        <p:spPr>
          <a:xfrm>
            <a:off x="7098442" y="3730181"/>
            <a:ext cx="495479" cy="182891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700" dirty="0"/>
              <a:t>Avícola</a:t>
            </a:r>
          </a:p>
        </p:txBody>
      </p:sp>
      <p:sp>
        <p:nvSpPr>
          <p:cNvPr id="155" name="CuadroTexto 154"/>
          <p:cNvSpPr txBox="1"/>
          <p:nvPr/>
        </p:nvSpPr>
        <p:spPr>
          <a:xfrm>
            <a:off x="6636854" y="3726040"/>
            <a:ext cx="518114" cy="182891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700" dirty="0"/>
              <a:t>Porcino</a:t>
            </a:r>
          </a:p>
        </p:txBody>
      </p:sp>
      <p:sp>
        <p:nvSpPr>
          <p:cNvPr id="156" name="143 Hexágono"/>
          <p:cNvSpPr/>
          <p:nvPr/>
        </p:nvSpPr>
        <p:spPr>
          <a:xfrm rot="5400000">
            <a:off x="7898311" y="3122252"/>
            <a:ext cx="1469666" cy="138809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74441" tIns="37221" rIns="74441" bIns="37221" rtlCol="0" anchor="ctr"/>
          <a:lstStyle/>
          <a:p>
            <a:pPr algn="ctr"/>
            <a:endParaRPr lang="es-EC" sz="1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13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1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1300" b="1" dirty="0" smtClean="0">
                <a:latin typeface="Times New Roman" pitchFamily="18" charset="0"/>
                <a:cs typeface="Times New Roman" pitchFamily="18" charset="0"/>
              </a:rPr>
              <a:t>Subsistema </a:t>
            </a:r>
            <a:r>
              <a:rPr lang="es-EC" sz="1300" b="1" dirty="0">
                <a:latin typeface="Times New Roman" pitchFamily="18" charset="0"/>
                <a:cs typeface="Times New Roman" pitchFamily="18" charset="0"/>
              </a:rPr>
              <a:t>familiar: </a:t>
            </a:r>
          </a:p>
          <a:p>
            <a:pPr algn="ctr"/>
            <a:r>
              <a:rPr lang="es-EC" sz="1300" dirty="0" smtClean="0">
                <a:latin typeface="Times New Roman" pitchFamily="18" charset="0"/>
                <a:cs typeface="Times New Roman" pitchFamily="18" charset="0"/>
              </a:rPr>
              <a:t>Entre 3 y 6 </a:t>
            </a:r>
          </a:p>
          <a:p>
            <a:pPr algn="ctr"/>
            <a:r>
              <a:rPr lang="es-EC" sz="1300" dirty="0" smtClean="0">
                <a:latin typeface="Times New Roman" pitchFamily="18" charset="0"/>
                <a:cs typeface="Times New Roman" pitchFamily="18" charset="0"/>
              </a:rPr>
              <a:t>miembros</a:t>
            </a:r>
          </a:p>
          <a:p>
            <a:pPr algn="ctr"/>
            <a:endParaRPr lang="es-EC" sz="13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13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9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Conector recto de flecha 43"/>
          <p:cNvCxnSpPr/>
          <p:nvPr/>
        </p:nvCxnSpPr>
        <p:spPr>
          <a:xfrm>
            <a:off x="2072252" y="1947432"/>
            <a:ext cx="701107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ector recto 45"/>
          <p:cNvCxnSpPr>
            <a:stCxn id="97" idx="6"/>
          </p:cNvCxnSpPr>
          <p:nvPr/>
        </p:nvCxnSpPr>
        <p:spPr>
          <a:xfrm>
            <a:off x="1572011" y="1668773"/>
            <a:ext cx="500241" cy="2786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ector recto 47"/>
          <p:cNvCxnSpPr>
            <a:stCxn id="98" idx="4"/>
          </p:cNvCxnSpPr>
          <p:nvPr/>
        </p:nvCxnSpPr>
        <p:spPr>
          <a:xfrm>
            <a:off x="1942453" y="1449955"/>
            <a:ext cx="129799" cy="4974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 flipH="1">
            <a:off x="9814918" y="2517569"/>
            <a:ext cx="5976" cy="34904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ector recto de flecha 55"/>
          <p:cNvCxnSpPr/>
          <p:nvPr/>
        </p:nvCxnSpPr>
        <p:spPr>
          <a:xfrm flipH="1">
            <a:off x="9327191" y="3813110"/>
            <a:ext cx="4862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Conector recto de flecha 162"/>
          <p:cNvCxnSpPr/>
          <p:nvPr/>
        </p:nvCxnSpPr>
        <p:spPr>
          <a:xfrm>
            <a:off x="8473669" y="2715653"/>
            <a:ext cx="0" cy="378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0" name="Conector recto 169"/>
          <p:cNvCxnSpPr/>
          <p:nvPr/>
        </p:nvCxnSpPr>
        <p:spPr>
          <a:xfrm flipH="1">
            <a:off x="4815716" y="2715652"/>
            <a:ext cx="36579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Conector recto de flecha 173"/>
          <p:cNvCxnSpPr/>
          <p:nvPr/>
        </p:nvCxnSpPr>
        <p:spPr>
          <a:xfrm>
            <a:off x="8778498" y="2626920"/>
            <a:ext cx="0" cy="480579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1" name="Conector recto 180"/>
          <p:cNvCxnSpPr/>
          <p:nvPr/>
        </p:nvCxnSpPr>
        <p:spPr>
          <a:xfrm flipH="1">
            <a:off x="4746883" y="2626920"/>
            <a:ext cx="4031615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2" name="CuadroTexto 181"/>
          <p:cNvSpPr txBox="1"/>
          <p:nvPr/>
        </p:nvSpPr>
        <p:spPr>
          <a:xfrm>
            <a:off x="6343502" y="2420508"/>
            <a:ext cx="1337610" cy="244446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r>
              <a:rPr lang="es-EC" sz="1100" b="1" dirty="0" smtClean="0"/>
              <a:t>43273,45 </a:t>
            </a:r>
            <a:r>
              <a:rPr lang="es-EC" sz="1100" b="1" dirty="0" err="1" smtClean="0"/>
              <a:t>kcal</a:t>
            </a:r>
            <a:r>
              <a:rPr lang="es-EC" sz="1100" b="1" dirty="0" smtClean="0"/>
              <a:t>/año</a:t>
            </a:r>
            <a:endParaRPr lang="es-EC" sz="1100" b="1" dirty="0"/>
          </a:p>
        </p:txBody>
      </p:sp>
      <p:cxnSp>
        <p:nvCxnSpPr>
          <p:cNvPr id="99" name="Conector recto de flecha 98"/>
          <p:cNvCxnSpPr/>
          <p:nvPr/>
        </p:nvCxnSpPr>
        <p:spPr>
          <a:xfrm>
            <a:off x="10546508" y="1423883"/>
            <a:ext cx="304829" cy="0"/>
          </a:xfrm>
          <a:prstGeom prst="straightConnector1">
            <a:avLst/>
          </a:prstGeom>
          <a:ln w="63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Conector recto de flecha 101"/>
          <p:cNvCxnSpPr/>
          <p:nvPr/>
        </p:nvCxnSpPr>
        <p:spPr>
          <a:xfrm>
            <a:off x="10546508" y="1842758"/>
            <a:ext cx="304829" cy="0"/>
          </a:xfrm>
          <a:prstGeom prst="straightConnector1">
            <a:avLst/>
          </a:prstGeom>
          <a:ln w="635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160 Conector recto"/>
          <p:cNvCxnSpPr/>
          <p:nvPr/>
        </p:nvCxnSpPr>
        <p:spPr>
          <a:xfrm>
            <a:off x="11765239" y="4416712"/>
            <a:ext cx="36638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6 CuadroTexto"/>
          <p:cNvSpPr txBox="1"/>
          <p:nvPr/>
        </p:nvSpPr>
        <p:spPr>
          <a:xfrm>
            <a:off x="1950054" y="112865"/>
            <a:ext cx="7866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rgbClr val="FF0000"/>
                </a:solidFill>
              </a:rPr>
              <a:t>Modelo real de las chacras familiares de la comunidad </a:t>
            </a:r>
            <a:r>
              <a:rPr lang="es-EC" sz="2000" b="1" dirty="0" err="1" smtClean="0">
                <a:solidFill>
                  <a:srgbClr val="FF0000"/>
                </a:solidFill>
              </a:rPr>
              <a:t>Fakcha</a:t>
            </a:r>
            <a:r>
              <a:rPr lang="es-EC" sz="2000" b="1" dirty="0" smtClean="0">
                <a:solidFill>
                  <a:srgbClr val="FF0000"/>
                </a:solidFill>
              </a:rPr>
              <a:t> </a:t>
            </a:r>
            <a:r>
              <a:rPr lang="es-EC" sz="2000" b="1" dirty="0" err="1" smtClean="0">
                <a:solidFill>
                  <a:srgbClr val="FF0000"/>
                </a:solidFill>
              </a:rPr>
              <a:t>Llakta</a:t>
            </a:r>
            <a:endParaRPr lang="es-EC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595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/>
          <p:cNvSpPr txBox="1"/>
          <p:nvPr/>
        </p:nvSpPr>
        <p:spPr>
          <a:xfrm>
            <a:off x="252662" y="63057"/>
            <a:ext cx="11939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solidFill>
                  <a:srgbClr val="FF0000"/>
                </a:solidFill>
              </a:rPr>
              <a:t>Integración de las características representativas de las chacras familiares de la comunidad Fakcha </a:t>
            </a:r>
            <a:r>
              <a:rPr lang="es-EC" sz="2000" b="1" dirty="0" smtClean="0">
                <a:solidFill>
                  <a:srgbClr val="FF0000"/>
                </a:solidFill>
              </a:rPr>
              <a:t>Llakta</a:t>
            </a:r>
            <a:endParaRPr lang="es-EC" sz="2000" dirty="0">
              <a:solidFill>
                <a:srgbClr val="FF0000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71412332"/>
              </p:ext>
            </p:extLst>
          </p:nvPr>
        </p:nvGraphicFramePr>
        <p:xfrm>
          <a:off x="407368" y="476672"/>
          <a:ext cx="11017223" cy="6363308"/>
        </p:xfrm>
        <a:graphic>
          <a:graphicData uri="http://schemas.openxmlformats.org/drawingml/2006/table">
            <a:tbl>
              <a:tblPr/>
              <a:tblGrid>
                <a:gridCol w="2956496"/>
                <a:gridCol w="1442396"/>
                <a:gridCol w="1341041"/>
                <a:gridCol w="1270714"/>
                <a:gridCol w="1322224"/>
                <a:gridCol w="1341912"/>
                <a:gridCol w="1342440"/>
              </a:tblGrid>
              <a:tr h="3595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err="1">
                          <a:latin typeface="+mn-lt"/>
                          <a:ea typeface="Calibri"/>
                        </a:rPr>
                        <a:t>Iguagua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err="1">
                          <a:latin typeface="+mn-lt"/>
                          <a:ea typeface="Calibri"/>
                        </a:rPr>
                        <a:t>Moreta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+mn-lt"/>
                          <a:ea typeface="Calibri"/>
                        </a:rPr>
                        <a:t>Perugachi</a:t>
                      </a:r>
                      <a:endParaRPr lang="es-EC" sz="160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+mn-lt"/>
                          <a:ea typeface="Calibri"/>
                        </a:rPr>
                        <a:t>Santa Cruz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+mn-lt"/>
                          <a:ea typeface="Calibri"/>
                        </a:rPr>
                        <a:t>Terán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err="1">
                          <a:latin typeface="+mn-lt"/>
                          <a:ea typeface="Calibri"/>
                        </a:rPr>
                        <a:t>Yamberla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2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>
                          <a:latin typeface="+mn-lt"/>
                          <a:ea typeface="Calibri"/>
                        </a:rPr>
                        <a:t>Agrodiversidad</a:t>
                      </a:r>
                      <a:endParaRPr lang="es-EC" sz="1400" dirty="0">
                        <a:latin typeface="+mn-lt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>
                          <a:latin typeface="+mn-lt"/>
                          <a:ea typeface="Calibri"/>
                        </a:rPr>
                        <a:t>(Índice de Shannon)</a:t>
                      </a:r>
                      <a:endParaRPr lang="es-EC" sz="14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B050"/>
                          </a:solidFill>
                          <a:latin typeface="+mn-lt"/>
                          <a:ea typeface="Calibri"/>
                        </a:rPr>
                        <a:t>3,48</a:t>
                      </a:r>
                      <a:endParaRPr lang="es-EC" sz="1600" dirty="0">
                        <a:solidFill>
                          <a:srgbClr val="00B05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2,06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B050"/>
                          </a:solidFill>
                          <a:latin typeface="+mn-lt"/>
                          <a:ea typeface="Calibri"/>
                        </a:rPr>
                        <a:t>3,95</a:t>
                      </a:r>
                      <a:endParaRPr lang="es-EC" sz="1600" dirty="0">
                        <a:solidFill>
                          <a:srgbClr val="00B05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2,73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2,57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0,77</a:t>
                      </a:r>
                      <a:endParaRPr lang="es-EC" sz="1600" dirty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5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 smtClean="0">
                          <a:latin typeface="+mn-lt"/>
                          <a:ea typeface="Calibri"/>
                        </a:rPr>
                        <a:t>*Flujo </a:t>
                      </a:r>
                      <a:r>
                        <a:rPr lang="es-EC" sz="1400" b="1" i="1" dirty="0">
                          <a:latin typeface="+mn-lt"/>
                          <a:ea typeface="Calibri"/>
                        </a:rPr>
                        <a:t>de energía  (</a:t>
                      </a:r>
                      <a:r>
                        <a:rPr lang="es-EC" sz="1400" b="1" i="1" dirty="0" err="1">
                          <a:latin typeface="+mn-lt"/>
                          <a:ea typeface="Calibri"/>
                        </a:rPr>
                        <a:t>kcal</a:t>
                      </a:r>
                      <a:r>
                        <a:rPr lang="es-EC" sz="1400" b="1" i="1" dirty="0">
                          <a:latin typeface="+mn-lt"/>
                          <a:ea typeface="Calibri"/>
                        </a:rPr>
                        <a:t>/familia)</a:t>
                      </a:r>
                      <a:endParaRPr lang="es-EC" sz="14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3703,34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15745,84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+mn-lt"/>
                          <a:ea typeface="Calibri"/>
                        </a:rPr>
                        <a:t>2873,73</a:t>
                      </a:r>
                      <a:endParaRPr lang="es-EC" sz="180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+mn-lt"/>
                          <a:ea typeface="Calibri"/>
                        </a:rPr>
                        <a:t>7422,65</a:t>
                      </a:r>
                      <a:endParaRPr lang="es-EC" sz="180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+mn-lt"/>
                          <a:ea typeface="Calibri"/>
                        </a:rPr>
                        <a:t>8351,42</a:t>
                      </a:r>
                      <a:endParaRPr lang="es-EC" sz="180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+mn-lt"/>
                          <a:ea typeface="Calibri"/>
                        </a:rPr>
                        <a:t>5176,47</a:t>
                      </a:r>
                      <a:endParaRPr lang="es-EC" sz="180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5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 smtClean="0">
                          <a:latin typeface="+mn-lt"/>
                          <a:ea typeface="Calibri"/>
                        </a:rPr>
                        <a:t>*Área </a:t>
                      </a:r>
                      <a:r>
                        <a:rPr lang="es-EC" sz="1400" b="1" i="1" dirty="0">
                          <a:latin typeface="+mn-lt"/>
                          <a:ea typeface="Calibri"/>
                        </a:rPr>
                        <a:t>de la chacra (Ha/familia)</a:t>
                      </a:r>
                      <a:endParaRPr lang="es-EC" sz="14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0,024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0,018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0,023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B050"/>
                          </a:solidFill>
                          <a:latin typeface="+mn-lt"/>
                          <a:ea typeface="Calibri"/>
                        </a:rPr>
                        <a:t>0,361</a:t>
                      </a:r>
                      <a:endParaRPr lang="es-EC" sz="1800" dirty="0">
                        <a:solidFill>
                          <a:srgbClr val="00B05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+mn-lt"/>
                          <a:ea typeface="Calibri"/>
                        </a:rPr>
                        <a:t>0,052</a:t>
                      </a:r>
                      <a:endParaRPr lang="es-EC" sz="180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0,027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2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>
                          <a:latin typeface="+mn-lt"/>
                          <a:ea typeface="Calibri"/>
                        </a:rPr>
                        <a:t>Componente Pecuario</a:t>
                      </a:r>
                      <a:endParaRPr lang="es-EC" sz="1400" dirty="0">
                        <a:latin typeface="+mn-lt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>
                          <a:latin typeface="+mn-lt"/>
                          <a:ea typeface="Calibri"/>
                        </a:rPr>
                        <a:t> (# de especies/familia)</a:t>
                      </a:r>
                      <a:endParaRPr lang="es-EC" sz="14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0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0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0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+mn-lt"/>
                          <a:ea typeface="Calibri"/>
                        </a:rPr>
                        <a:t>3</a:t>
                      </a:r>
                      <a:endParaRPr lang="es-EC" sz="160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2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3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2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>
                          <a:latin typeface="+mn-lt"/>
                          <a:ea typeface="Calibri"/>
                        </a:rPr>
                        <a:t>Componente Agrícola</a:t>
                      </a:r>
                      <a:endParaRPr lang="es-EC" sz="1400" dirty="0">
                        <a:latin typeface="+mn-lt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>
                          <a:latin typeface="+mn-lt"/>
                          <a:ea typeface="Calibri"/>
                        </a:rPr>
                        <a:t> (# de especies/familia)</a:t>
                      </a:r>
                      <a:endParaRPr lang="es-EC" sz="14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43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+mn-lt"/>
                          <a:ea typeface="Calibri"/>
                        </a:rPr>
                        <a:t>21</a:t>
                      </a:r>
                      <a:endParaRPr lang="es-EC" sz="160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B050"/>
                          </a:solidFill>
                          <a:latin typeface="+mn-lt"/>
                          <a:ea typeface="Calibri"/>
                        </a:rPr>
                        <a:t>76</a:t>
                      </a:r>
                      <a:endParaRPr lang="es-EC" sz="1600" dirty="0">
                        <a:solidFill>
                          <a:srgbClr val="00B05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52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+mn-lt"/>
                          <a:ea typeface="Calibri"/>
                        </a:rPr>
                        <a:t>54</a:t>
                      </a:r>
                      <a:endParaRPr lang="es-EC" sz="160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21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5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 smtClean="0">
                          <a:latin typeface="+mn-lt"/>
                          <a:ea typeface="Calibri"/>
                        </a:rPr>
                        <a:t>*Ciclo </a:t>
                      </a:r>
                      <a:r>
                        <a:rPr lang="es-EC" sz="1400" b="1" i="1" dirty="0">
                          <a:latin typeface="+mn-lt"/>
                          <a:ea typeface="Calibri"/>
                        </a:rPr>
                        <a:t>de materiales </a:t>
                      </a:r>
                      <a:r>
                        <a:rPr lang="es-EC" sz="1400" b="1" i="1" dirty="0" smtClean="0">
                          <a:latin typeface="+mn-lt"/>
                          <a:ea typeface="Calibri"/>
                        </a:rPr>
                        <a:t>(kilos/familia</a:t>
                      </a:r>
                      <a:r>
                        <a:rPr lang="es-EC" sz="1400" b="1" i="1" dirty="0">
                          <a:latin typeface="+mn-lt"/>
                          <a:ea typeface="Calibri"/>
                        </a:rPr>
                        <a:t>)</a:t>
                      </a:r>
                      <a:endParaRPr lang="es-EC" sz="14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445,50</a:t>
                      </a:r>
                      <a:endParaRPr lang="es-EC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485,95</a:t>
                      </a:r>
                      <a:endParaRPr lang="es-EC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80,29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590,20</a:t>
                      </a:r>
                      <a:endParaRPr lang="es-EC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/>
                        <a:t>433,92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/>
                        <a:t>587,18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5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>
                          <a:latin typeface="+mn-lt"/>
                          <a:ea typeface="Calibri"/>
                        </a:rPr>
                        <a:t>Ingreso ($ pecuario/familia)</a:t>
                      </a:r>
                      <a:endParaRPr lang="es-EC" sz="14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+mn-lt"/>
                          <a:ea typeface="Calibri"/>
                        </a:rPr>
                        <a:t>0</a:t>
                      </a:r>
                      <a:endParaRPr lang="es-EC" sz="160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+mn-lt"/>
                          <a:ea typeface="Calibri"/>
                        </a:rPr>
                        <a:t>0</a:t>
                      </a:r>
                      <a:endParaRPr lang="es-EC" sz="160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0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B050"/>
                          </a:solidFill>
                          <a:latin typeface="+mn-lt"/>
                          <a:ea typeface="Calibri"/>
                        </a:rPr>
                        <a:t>3252</a:t>
                      </a:r>
                      <a:endParaRPr lang="es-EC" sz="1600" dirty="0">
                        <a:solidFill>
                          <a:srgbClr val="00B05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636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1032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5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>
                          <a:latin typeface="+mn-lt"/>
                          <a:ea typeface="Calibri"/>
                        </a:rPr>
                        <a:t>Ingreso ($ agrícola/familia)</a:t>
                      </a:r>
                      <a:endParaRPr lang="es-EC" sz="14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0</a:t>
                      </a:r>
                      <a:endParaRPr lang="es-EC" sz="1600" dirty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+mn-lt"/>
                          <a:ea typeface="Calibri"/>
                        </a:rPr>
                        <a:t>240</a:t>
                      </a:r>
                      <a:endParaRPr lang="es-EC" sz="160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240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240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+mn-lt"/>
                          <a:ea typeface="Calibri"/>
                        </a:rPr>
                        <a:t>240</a:t>
                      </a:r>
                      <a:endParaRPr lang="es-EC" sz="160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240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5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>
                          <a:latin typeface="+mn-lt"/>
                          <a:ea typeface="Calibri"/>
                        </a:rPr>
                        <a:t>Materia Orgánica (%/chacra)</a:t>
                      </a:r>
                      <a:endParaRPr lang="es-EC" sz="14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2,00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3,60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5,70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2,60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3,80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B050"/>
                          </a:solidFill>
                          <a:latin typeface="+mn-lt"/>
                          <a:ea typeface="Calibri"/>
                        </a:rPr>
                        <a:t>8,10</a:t>
                      </a:r>
                      <a:endParaRPr lang="es-EC" sz="1800" dirty="0">
                        <a:solidFill>
                          <a:srgbClr val="00B05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78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>
                          <a:latin typeface="+mn-lt"/>
                          <a:ea typeface="Calibri"/>
                        </a:rPr>
                        <a:t>Innovación</a:t>
                      </a:r>
                      <a:endParaRPr lang="es-EC" sz="14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+mn-lt"/>
                          <a:ea typeface="Calibri"/>
                        </a:rPr>
                        <a:t>Cosecha de agua, cercas vivas, estética y sistema de alejamiento de aves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+mn-lt"/>
                          <a:ea typeface="Calibri"/>
                        </a:rPr>
                        <a:t>Cercas vivas y sistema de alejamiento de aves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+mn-lt"/>
                          <a:ea typeface="Calibri"/>
                        </a:rPr>
                        <a:t>Cosecha de agua, cercas vivas, estética y sistema de alejamiento de aves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+mn-lt"/>
                          <a:ea typeface="Calibri"/>
                        </a:rPr>
                        <a:t>Cercas vivas, estética y sistema de alejamiento de aves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+mn-lt"/>
                          <a:ea typeface="Calibri"/>
                        </a:rPr>
                        <a:t>Cercas vivas, sistema de alejamiento de aves y estética</a:t>
                      </a:r>
                      <a:endParaRPr lang="es-EC" sz="14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Cercas vivas</a:t>
                      </a:r>
                      <a:endParaRPr lang="es-EC" sz="1600" dirty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511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>
                          <a:latin typeface="+mn-lt"/>
                          <a:ea typeface="Calibri"/>
                        </a:rPr>
                        <a:t>Valor de sustentabilidad/familia</a:t>
                      </a:r>
                      <a:endParaRPr lang="es-EC" sz="14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3,4/5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3,25/5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4,4/5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3,9/5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3,9/5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+mn-lt"/>
                          <a:ea typeface="Calibri"/>
                        </a:rPr>
                        <a:t>3,3/5</a:t>
                      </a:r>
                      <a:endParaRPr lang="es-EC" sz="18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26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+mn-lt"/>
                          <a:ea typeface="Calibri"/>
                        </a:rPr>
                        <a:t>Iniciándose en la sustentabilidad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+mn-lt"/>
                          <a:ea typeface="Calibri"/>
                        </a:rPr>
                        <a:t>Iniciándose en la sustentabilidad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B050"/>
                          </a:solidFill>
                          <a:latin typeface="+mn-lt"/>
                          <a:ea typeface="Calibri"/>
                        </a:rPr>
                        <a:t>En vía hacia la sustentabilidad</a:t>
                      </a:r>
                      <a:endParaRPr lang="es-EC" sz="1600" dirty="0">
                        <a:solidFill>
                          <a:srgbClr val="00B05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+mn-lt"/>
                          <a:ea typeface="Calibri"/>
                        </a:rPr>
                        <a:t>Iniciándose en la sustentabilidad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+mn-lt"/>
                          <a:ea typeface="Calibri"/>
                        </a:rPr>
                        <a:t>Iniciándose en la sustentabilidad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+mn-lt"/>
                          <a:ea typeface="Calibri"/>
                        </a:rPr>
                        <a:t>Iniciándose en la sustentabilidad</a:t>
                      </a:r>
                      <a:endParaRPr lang="es-EC" sz="1600" dirty="0">
                        <a:latin typeface="+mn-lt"/>
                        <a:ea typeface="Times New Roman"/>
                      </a:endParaRPr>
                    </a:p>
                  </a:txBody>
                  <a:tcPr marL="55788" marR="5578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4812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/>
          <p:cNvSpPr txBox="1"/>
          <p:nvPr/>
        </p:nvSpPr>
        <p:spPr>
          <a:xfrm>
            <a:off x="0" y="63057"/>
            <a:ext cx="11127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/>
            <a:r>
              <a:rPr lang="es-ES_tradnl" sz="2000" i="1" dirty="0" smtClean="0">
                <a:solidFill>
                  <a:srgbClr val="FF0000"/>
                </a:solidFill>
              </a:rPr>
              <a:t>Evaluación </a:t>
            </a:r>
            <a:r>
              <a:rPr lang="es-ES_tradnl" sz="2000" i="1" dirty="0">
                <a:solidFill>
                  <a:srgbClr val="FF0000"/>
                </a:solidFill>
              </a:rPr>
              <a:t>de la </a:t>
            </a:r>
            <a:r>
              <a:rPr lang="es-ES_tradnl" sz="2000" i="1" dirty="0" smtClean="0">
                <a:solidFill>
                  <a:srgbClr val="FF0000"/>
                </a:solidFill>
              </a:rPr>
              <a:t>sustentabilidad </a:t>
            </a:r>
            <a:r>
              <a:rPr lang="es-EC" sz="2000" i="1" dirty="0" smtClean="0">
                <a:solidFill>
                  <a:srgbClr val="FF0000"/>
                </a:solidFill>
              </a:rPr>
              <a:t>de las </a:t>
            </a:r>
            <a:r>
              <a:rPr lang="es-ES_tradnl" sz="2000" i="1" dirty="0" smtClean="0">
                <a:solidFill>
                  <a:srgbClr val="FF0000"/>
                </a:solidFill>
              </a:rPr>
              <a:t>chacras de las familias </a:t>
            </a:r>
            <a:r>
              <a:rPr lang="es-EC" sz="2000" i="1" dirty="0">
                <a:solidFill>
                  <a:srgbClr val="FF0000"/>
                </a:solidFill>
              </a:rPr>
              <a:t>de la comunidad Fakcha Llakta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95946673"/>
              </p:ext>
            </p:extLst>
          </p:nvPr>
        </p:nvGraphicFramePr>
        <p:xfrm>
          <a:off x="334851" y="463167"/>
          <a:ext cx="11281893" cy="6182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0749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/>
          <p:cNvSpPr txBox="1"/>
          <p:nvPr/>
        </p:nvSpPr>
        <p:spPr>
          <a:xfrm>
            <a:off x="0" y="63057"/>
            <a:ext cx="11127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/>
            <a:r>
              <a:rPr lang="es-ES_tradnl" sz="2000" i="1" dirty="0" smtClean="0">
                <a:solidFill>
                  <a:srgbClr val="FF0000"/>
                </a:solidFill>
              </a:rPr>
              <a:t>Evaluación </a:t>
            </a:r>
            <a:r>
              <a:rPr lang="es-ES_tradnl" sz="2000" i="1" dirty="0">
                <a:solidFill>
                  <a:srgbClr val="FF0000"/>
                </a:solidFill>
              </a:rPr>
              <a:t>de la </a:t>
            </a:r>
            <a:r>
              <a:rPr lang="es-ES_tradnl" sz="2000" i="1" dirty="0" smtClean="0">
                <a:solidFill>
                  <a:srgbClr val="FF0000"/>
                </a:solidFill>
              </a:rPr>
              <a:t>sustentabilidad </a:t>
            </a:r>
            <a:r>
              <a:rPr lang="es-EC" sz="2000" i="1" dirty="0" smtClean="0">
                <a:solidFill>
                  <a:srgbClr val="FF0000"/>
                </a:solidFill>
              </a:rPr>
              <a:t>de las </a:t>
            </a:r>
            <a:r>
              <a:rPr lang="es-ES_tradnl" sz="2000" i="1" dirty="0" smtClean="0">
                <a:solidFill>
                  <a:srgbClr val="FF0000"/>
                </a:solidFill>
              </a:rPr>
              <a:t>chacras de las familias </a:t>
            </a:r>
            <a:r>
              <a:rPr lang="es-EC" sz="2000" i="1" dirty="0">
                <a:solidFill>
                  <a:srgbClr val="FF0000"/>
                </a:solidFill>
              </a:rPr>
              <a:t>de la comunidad Fakcha Llakta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02862872"/>
              </p:ext>
            </p:extLst>
          </p:nvPr>
        </p:nvGraphicFramePr>
        <p:xfrm>
          <a:off x="334851" y="463167"/>
          <a:ext cx="11281893" cy="6182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9383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/>
          <p:cNvSpPr txBox="1"/>
          <p:nvPr/>
        </p:nvSpPr>
        <p:spPr>
          <a:xfrm>
            <a:off x="0" y="63057"/>
            <a:ext cx="11127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/>
            <a:r>
              <a:rPr lang="es-ES_tradnl" sz="2000" i="1" dirty="0" smtClean="0">
                <a:solidFill>
                  <a:srgbClr val="FF0000"/>
                </a:solidFill>
              </a:rPr>
              <a:t>Evaluación </a:t>
            </a:r>
            <a:r>
              <a:rPr lang="es-ES_tradnl" sz="2000" i="1" dirty="0">
                <a:solidFill>
                  <a:srgbClr val="FF0000"/>
                </a:solidFill>
              </a:rPr>
              <a:t>de la </a:t>
            </a:r>
            <a:r>
              <a:rPr lang="es-ES_tradnl" sz="2000" i="1" dirty="0" smtClean="0">
                <a:solidFill>
                  <a:srgbClr val="FF0000"/>
                </a:solidFill>
              </a:rPr>
              <a:t>sustentabilidad </a:t>
            </a:r>
            <a:r>
              <a:rPr lang="es-EC" sz="2000" i="1" dirty="0" smtClean="0">
                <a:solidFill>
                  <a:srgbClr val="FF0000"/>
                </a:solidFill>
              </a:rPr>
              <a:t>de las </a:t>
            </a:r>
            <a:r>
              <a:rPr lang="es-ES_tradnl" sz="2000" i="1" dirty="0" smtClean="0">
                <a:solidFill>
                  <a:srgbClr val="FF0000"/>
                </a:solidFill>
              </a:rPr>
              <a:t>chacras de las familias </a:t>
            </a:r>
            <a:r>
              <a:rPr lang="es-EC" sz="2000" i="1" dirty="0">
                <a:solidFill>
                  <a:srgbClr val="FF0000"/>
                </a:solidFill>
              </a:rPr>
              <a:t>de la comunidad Fakcha Llakta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43363056"/>
              </p:ext>
            </p:extLst>
          </p:nvPr>
        </p:nvGraphicFramePr>
        <p:xfrm>
          <a:off x="334851" y="463167"/>
          <a:ext cx="11281893" cy="6182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428781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/>
          <p:cNvSpPr txBox="1"/>
          <p:nvPr/>
        </p:nvSpPr>
        <p:spPr>
          <a:xfrm>
            <a:off x="0" y="63057"/>
            <a:ext cx="11127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/>
            <a:r>
              <a:rPr lang="es-ES_tradnl" sz="2000" i="1" dirty="0" smtClean="0">
                <a:solidFill>
                  <a:srgbClr val="FF0000"/>
                </a:solidFill>
              </a:rPr>
              <a:t>Evaluación </a:t>
            </a:r>
            <a:r>
              <a:rPr lang="es-ES_tradnl" sz="2000" i="1" dirty="0">
                <a:solidFill>
                  <a:srgbClr val="FF0000"/>
                </a:solidFill>
              </a:rPr>
              <a:t>de la </a:t>
            </a:r>
            <a:r>
              <a:rPr lang="es-ES_tradnl" sz="2000" i="1" dirty="0" smtClean="0">
                <a:solidFill>
                  <a:srgbClr val="FF0000"/>
                </a:solidFill>
              </a:rPr>
              <a:t>sustentabilidad </a:t>
            </a:r>
            <a:r>
              <a:rPr lang="es-EC" sz="2000" i="1" dirty="0" smtClean="0">
                <a:solidFill>
                  <a:srgbClr val="FF0000"/>
                </a:solidFill>
              </a:rPr>
              <a:t>de las </a:t>
            </a:r>
            <a:r>
              <a:rPr lang="es-ES_tradnl" sz="2000" i="1" dirty="0" smtClean="0">
                <a:solidFill>
                  <a:srgbClr val="FF0000"/>
                </a:solidFill>
              </a:rPr>
              <a:t>chacras de las familias </a:t>
            </a:r>
            <a:r>
              <a:rPr lang="es-EC" sz="2000" i="1" dirty="0">
                <a:solidFill>
                  <a:srgbClr val="FF0000"/>
                </a:solidFill>
              </a:rPr>
              <a:t>de la comunidad Fakcha Llakta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79146798"/>
              </p:ext>
            </p:extLst>
          </p:nvPr>
        </p:nvGraphicFramePr>
        <p:xfrm>
          <a:off x="334851" y="463167"/>
          <a:ext cx="11281893" cy="6182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64490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/>
          <p:cNvSpPr txBox="1"/>
          <p:nvPr/>
        </p:nvSpPr>
        <p:spPr>
          <a:xfrm>
            <a:off x="0" y="63057"/>
            <a:ext cx="11127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/>
            <a:r>
              <a:rPr lang="es-ES_tradnl" sz="2000" i="1" dirty="0" smtClean="0">
                <a:solidFill>
                  <a:srgbClr val="FF0000"/>
                </a:solidFill>
              </a:rPr>
              <a:t>Evaluación </a:t>
            </a:r>
            <a:r>
              <a:rPr lang="es-ES_tradnl" sz="2000" i="1" dirty="0">
                <a:solidFill>
                  <a:srgbClr val="FF0000"/>
                </a:solidFill>
              </a:rPr>
              <a:t>de la </a:t>
            </a:r>
            <a:r>
              <a:rPr lang="es-ES_tradnl" sz="2000" i="1" dirty="0" smtClean="0">
                <a:solidFill>
                  <a:srgbClr val="FF0000"/>
                </a:solidFill>
              </a:rPr>
              <a:t>sustentabilidad </a:t>
            </a:r>
            <a:r>
              <a:rPr lang="es-EC" sz="2000" i="1" dirty="0" smtClean="0">
                <a:solidFill>
                  <a:srgbClr val="FF0000"/>
                </a:solidFill>
              </a:rPr>
              <a:t>de las </a:t>
            </a:r>
            <a:r>
              <a:rPr lang="es-ES_tradnl" sz="2000" i="1" dirty="0" smtClean="0">
                <a:solidFill>
                  <a:srgbClr val="FF0000"/>
                </a:solidFill>
              </a:rPr>
              <a:t>chacras de las familias </a:t>
            </a:r>
            <a:r>
              <a:rPr lang="es-EC" sz="2000" i="1" dirty="0">
                <a:solidFill>
                  <a:srgbClr val="FF0000"/>
                </a:solidFill>
              </a:rPr>
              <a:t>de la comunidad Fakcha Llakta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242982477"/>
              </p:ext>
            </p:extLst>
          </p:nvPr>
        </p:nvGraphicFramePr>
        <p:xfrm>
          <a:off x="334851" y="463167"/>
          <a:ext cx="11281893" cy="6182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994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035428453"/>
              </p:ext>
            </p:extLst>
          </p:nvPr>
        </p:nvGraphicFramePr>
        <p:xfrm>
          <a:off x="334851" y="463167"/>
          <a:ext cx="11281893" cy="6182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0" y="63057"/>
            <a:ext cx="11127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/>
            <a:r>
              <a:rPr lang="es-ES_tradnl" sz="2000" i="1" dirty="0" smtClean="0">
                <a:solidFill>
                  <a:srgbClr val="FF0000"/>
                </a:solidFill>
              </a:rPr>
              <a:t>Evaluación </a:t>
            </a:r>
            <a:r>
              <a:rPr lang="es-ES_tradnl" sz="2000" i="1" dirty="0">
                <a:solidFill>
                  <a:srgbClr val="FF0000"/>
                </a:solidFill>
              </a:rPr>
              <a:t>de la </a:t>
            </a:r>
            <a:r>
              <a:rPr lang="es-ES_tradnl" sz="2000" i="1" dirty="0" smtClean="0">
                <a:solidFill>
                  <a:srgbClr val="FF0000"/>
                </a:solidFill>
              </a:rPr>
              <a:t>sustentabilidad </a:t>
            </a:r>
            <a:r>
              <a:rPr lang="es-EC" sz="2000" i="1" dirty="0" smtClean="0">
                <a:solidFill>
                  <a:srgbClr val="FF0000"/>
                </a:solidFill>
              </a:rPr>
              <a:t>de las </a:t>
            </a:r>
            <a:r>
              <a:rPr lang="es-ES_tradnl" sz="2000" i="1" dirty="0" smtClean="0">
                <a:solidFill>
                  <a:srgbClr val="FF0000"/>
                </a:solidFill>
              </a:rPr>
              <a:t>chacras de las familias </a:t>
            </a:r>
            <a:r>
              <a:rPr lang="es-EC" sz="2000" i="1" dirty="0">
                <a:solidFill>
                  <a:srgbClr val="FF0000"/>
                </a:solidFill>
              </a:rPr>
              <a:t>de la comunidad Fakcha Llakta</a:t>
            </a:r>
          </a:p>
        </p:txBody>
      </p:sp>
    </p:spTree>
    <p:extLst>
      <p:ext uri="{BB962C8B-B14F-4D97-AF65-F5344CB8AC3E}">
        <p14:creationId xmlns="" xmlns:p14="http://schemas.microsoft.com/office/powerpoint/2010/main" val="379746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 Gráfico"/>
          <p:cNvGraphicFramePr/>
          <p:nvPr>
            <p:extLst>
              <p:ext uri="{D42A27DB-BD31-4B8C-83A1-F6EECF244321}">
                <p14:modId xmlns="" xmlns:p14="http://schemas.microsoft.com/office/powerpoint/2010/main" val="1768766439"/>
              </p:ext>
            </p:extLst>
          </p:nvPr>
        </p:nvGraphicFramePr>
        <p:xfrm>
          <a:off x="565484" y="527563"/>
          <a:ext cx="10574741" cy="5868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5 CuadroTexto"/>
          <p:cNvSpPr txBox="1"/>
          <p:nvPr/>
        </p:nvSpPr>
        <p:spPr>
          <a:xfrm>
            <a:off x="252662" y="63057"/>
            <a:ext cx="10669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/>
            <a:r>
              <a:rPr lang="es-ES_tradnl" sz="2000" i="1" dirty="0" smtClean="0">
                <a:solidFill>
                  <a:srgbClr val="FF0000"/>
                </a:solidFill>
              </a:rPr>
              <a:t>Evaluación </a:t>
            </a:r>
            <a:r>
              <a:rPr lang="es-ES_tradnl" sz="2000" i="1" dirty="0">
                <a:solidFill>
                  <a:srgbClr val="FF0000"/>
                </a:solidFill>
              </a:rPr>
              <a:t>de la </a:t>
            </a:r>
            <a:r>
              <a:rPr lang="es-ES_tradnl" sz="2000" i="1" dirty="0" smtClean="0">
                <a:solidFill>
                  <a:srgbClr val="FF0000"/>
                </a:solidFill>
              </a:rPr>
              <a:t>sustentabilidad </a:t>
            </a:r>
            <a:r>
              <a:rPr lang="es-EC" sz="2000" i="1" dirty="0">
                <a:solidFill>
                  <a:srgbClr val="FF0000"/>
                </a:solidFill>
              </a:rPr>
              <a:t>integrada </a:t>
            </a:r>
            <a:r>
              <a:rPr lang="es-ES_tradnl" sz="2000" i="1" dirty="0" smtClean="0">
                <a:solidFill>
                  <a:srgbClr val="FF0000"/>
                </a:solidFill>
              </a:rPr>
              <a:t>de </a:t>
            </a:r>
            <a:r>
              <a:rPr lang="es-ES_tradnl" sz="2000" i="1" dirty="0">
                <a:solidFill>
                  <a:srgbClr val="FF0000"/>
                </a:solidFill>
              </a:rPr>
              <a:t>chacras </a:t>
            </a:r>
            <a:r>
              <a:rPr lang="es-EC" sz="2000" i="1" dirty="0">
                <a:solidFill>
                  <a:srgbClr val="FF0000"/>
                </a:solidFill>
              </a:rPr>
              <a:t>de la comunidad Fakcha Llakta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021983" y="1184856"/>
            <a:ext cx="605307" cy="399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" name="CuadroTexto 2"/>
          <p:cNvSpPr txBox="1"/>
          <p:nvPr/>
        </p:nvSpPr>
        <p:spPr>
          <a:xfrm>
            <a:off x="1781342" y="1258879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4,0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927259" y="2170267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4,7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388147" y="1275097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2,5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124222" y="827959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3</a:t>
            </a:r>
            <a:r>
              <a:rPr lang="es-EC" dirty="0" smtClean="0">
                <a:solidFill>
                  <a:schemeClr val="bg1"/>
                </a:solidFill>
              </a:rPr>
              <a:t>,0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729344" y="3355943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4,0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354238" y="4584357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5</a:t>
            </a:r>
            <a:r>
              <a:rPr lang="es-EC" dirty="0" smtClean="0">
                <a:solidFill>
                  <a:schemeClr val="bg1"/>
                </a:solidFill>
              </a:rPr>
              <a:t>,0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171027" y="2122827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3,7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821496" y="5412456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2,3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02632" y="3358535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4,7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122899" y="4546206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3,2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840777" y="5464244"/>
            <a:ext cx="48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3,2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599250" y="6396475"/>
            <a:ext cx="5177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3,73 “Iniciando hacia la Sustentabilidad”</a:t>
            </a:r>
            <a:endParaRPr lang="es-EC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63674" y="875764"/>
            <a:ext cx="6140820" cy="598223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C" dirty="0">
                <a:solidFill>
                  <a:schemeClr val="accent1">
                    <a:lumMod val="50000"/>
                  </a:schemeClr>
                </a:solidFill>
              </a:rPr>
              <a:t>La agrodiversidad de las chacras: riqueza </a:t>
            </a:r>
            <a:r>
              <a:rPr lang="es-EC" dirty="0" smtClean="0">
                <a:solidFill>
                  <a:schemeClr val="accent1">
                    <a:lumMod val="50000"/>
                  </a:schemeClr>
                </a:solidFill>
              </a:rPr>
              <a:t>ancestral.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EC" dirty="0"/>
              <a:t>Valoración de los recursos naturales a partir de los saberes ancestrales</a:t>
            </a:r>
            <a:r>
              <a:rPr lang="es-EC" dirty="0" smtClean="0"/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EC" dirty="0"/>
              <a:t>El agroturismo: una modalidad de turismo sustentable en las chacras de la comunidad Fakcha </a:t>
            </a:r>
            <a:r>
              <a:rPr lang="es-EC" dirty="0" smtClean="0"/>
              <a:t>Llakta.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EC" dirty="0"/>
              <a:t>Las Ferias Agrícolas: intercambio de saberes tradicionales y la comercialización de los productos provenientes de las chacras de la comunidad Fakcha Llakta</a:t>
            </a:r>
            <a:r>
              <a:rPr lang="es-EC" dirty="0" smtClean="0"/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EC" dirty="0"/>
              <a:t>Las chacras familiares de Fakcha Llakta como una alternativa de mitigación y adaptación al cambio climático</a:t>
            </a:r>
            <a:r>
              <a:rPr lang="es-EC" dirty="0" smtClean="0"/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EC" dirty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a agroecología: Una</a:t>
            </a:r>
            <a:r>
              <a:rPr lang="es-EC" dirty="0">
                <a:solidFill>
                  <a:schemeClr val="accent1">
                    <a:lumMod val="50000"/>
                  </a:schemeClr>
                </a:solidFill>
              </a:rPr>
              <a:t> mirada integral de los sistemas agrícolas para la producción de alimento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s-EC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91325" y="218410"/>
            <a:ext cx="111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/>
            <a:r>
              <a:rPr lang="es-EC" sz="2400" i="1" dirty="0" smtClean="0">
                <a:solidFill>
                  <a:srgbClr val="FF0000"/>
                </a:solidFill>
              </a:rPr>
              <a:t>FASE III: Lineamientos para el manejo sustentable de chacras familiares de la comunidad Fakcha Llakta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28" y="1204065"/>
            <a:ext cx="4897331" cy="24945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0394" y="4046236"/>
            <a:ext cx="2914669" cy="22194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28" y="3698631"/>
            <a:ext cx="2862469" cy="2914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="" xmlns:p14="http://schemas.microsoft.com/office/powerpoint/2010/main" val="1743934776"/>
              </p:ext>
            </p:extLst>
          </p:nvPr>
        </p:nvGraphicFramePr>
        <p:xfrm>
          <a:off x="4064000" y="1153391"/>
          <a:ext cx="8128000" cy="4690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/>
          <p:cNvSpPr/>
          <p:nvPr/>
        </p:nvSpPr>
        <p:spPr>
          <a:xfrm>
            <a:off x="1024416" y="697249"/>
            <a:ext cx="4231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es-ES" sz="2800" b="1" dirty="0"/>
              <a:t>Objetivos específicos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2030062"/>
            <a:ext cx="4813228" cy="4095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1313" y="0"/>
            <a:ext cx="1149468" cy="1153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913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18223" y="217798"/>
            <a:ext cx="6685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 smtClean="0">
                <a:solidFill>
                  <a:srgbClr val="FF0000"/>
                </a:solidFill>
                <a:ea typeface="Calibri" panose="020F0502020204030204" pitchFamily="34" charset="0"/>
              </a:rPr>
              <a:t>LA AGRODIVERSIDAD DE LAS CHACRAS: RIQUEZA ANCESTRAL</a:t>
            </a:r>
            <a:endParaRPr lang="es-EC" sz="2000" b="1" dirty="0">
              <a:solidFill>
                <a:srgbClr val="FF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88943" y="753216"/>
            <a:ext cx="8108082" cy="2026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C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Objetivos</a:t>
            </a:r>
            <a:r>
              <a:rPr lang="es-EC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s-EC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C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C" sz="2000" dirty="0">
                <a:ea typeface="Calibri" panose="020F0502020204030204" pitchFamily="34" charset="0"/>
                <a:cs typeface="Times New Roman" panose="02020603050405020304" pitchFamily="18" charset="0"/>
              </a:rPr>
              <a:t>Analizar la importancia de la agrodiversidad desde la perspectiva de la sustentabilidad de los espacios agrícolas y de las variedades locales.</a:t>
            </a:r>
          </a:p>
          <a:p>
            <a:pPr algn="just"/>
            <a:r>
              <a:rPr lang="es-EC" sz="2000" dirty="0">
                <a:ea typeface="Calibri" panose="020F0502020204030204" pitchFamily="34" charset="0"/>
              </a:rPr>
              <a:t>- Valorar los saberes ancestrales y locales como vínculo para lograr un manejo sustentable de la agrodiversidad en las chacras.</a:t>
            </a:r>
            <a:endParaRPr lang="es-EC" sz="20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66300325"/>
              </p:ext>
            </p:extLst>
          </p:nvPr>
        </p:nvGraphicFramePr>
        <p:xfrm>
          <a:off x="361777" y="2966861"/>
          <a:ext cx="11564059" cy="34701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55665"/>
                <a:gridCol w="6336406"/>
                <a:gridCol w="287198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Contenido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Actividades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Producto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9399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Agrodiversidad: su conceptualización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Mi chacra un espacio agrodiverso.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 smtClean="0">
                          <a:effectLst/>
                        </a:rPr>
                        <a:t>S</a:t>
                      </a:r>
                      <a:r>
                        <a:rPr lang="es-EC" sz="1800" dirty="0" smtClean="0">
                          <a:effectLst/>
                        </a:rPr>
                        <a:t>e </a:t>
                      </a:r>
                      <a:r>
                        <a:rPr lang="es-EC" sz="1800" dirty="0">
                          <a:effectLst/>
                        </a:rPr>
                        <a:t>elaborará la definición de la agrodiversidad.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La </a:t>
                      </a:r>
                      <a:r>
                        <a:rPr lang="es-EC" sz="1800" dirty="0">
                          <a:effectLst/>
                        </a:rPr>
                        <a:t>visión del espacio agrícola</a:t>
                      </a:r>
                      <a:r>
                        <a:rPr lang="es-EC" sz="1800" dirty="0" smtClean="0">
                          <a:effectLst/>
                        </a:rPr>
                        <a:t>.</a:t>
                      </a:r>
                      <a:endParaRPr lang="es-419" sz="1800" dirty="0" smtClean="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Definición </a:t>
                      </a:r>
                      <a:r>
                        <a:rPr lang="es-EC" sz="1800" dirty="0">
                          <a:effectLst/>
                        </a:rPr>
                        <a:t>del concepto de agrodiversidad</a:t>
                      </a:r>
                      <a:r>
                        <a:rPr lang="es-EC" sz="1800" dirty="0" smtClean="0">
                          <a:effectLst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</a:tr>
              <a:tr h="389700">
                <a:tc rowSpan="2">
                  <a:txBody>
                    <a:bodyPr/>
                    <a:lstStyle/>
                    <a:p>
                      <a:pPr marL="45720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dirty="0" smtClean="0">
                          <a:effectLst/>
                        </a:rPr>
                        <a:t>Sustentabilidad de los sistemas agrícolas familiares.</a:t>
                      </a:r>
                      <a:endParaRPr lang="es-EC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Sistemas agrícolas familiares. 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Recorrido por las diversas chacras, cada familia presentará los componentes y  el manejo que realizan en las unidades agrícolas. </a:t>
                      </a:r>
                      <a:endParaRPr lang="es-EC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45720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 smtClean="0">
                          <a:effectLst/>
                        </a:rPr>
                        <a:t>La evaluación de la sustentabilidad de cada chacra.</a:t>
                      </a:r>
                      <a:endParaRPr lang="es-EC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3897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Su sustentabilidad. 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Se llegará por consenso a la sustentabilidad de cada chacra.</a:t>
                      </a:r>
                      <a:endParaRPr lang="es-EC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26192" y="287983"/>
            <a:ext cx="2799644" cy="2585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654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77786562"/>
              </p:ext>
            </p:extLst>
          </p:nvPr>
        </p:nvGraphicFramePr>
        <p:xfrm>
          <a:off x="437883" y="614739"/>
          <a:ext cx="11294772" cy="578976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75773"/>
                <a:gridCol w="5924282"/>
                <a:gridCol w="2794717"/>
              </a:tblGrid>
              <a:tr h="1072720">
                <a:tc>
                  <a:txBody>
                    <a:bodyPr/>
                    <a:lstStyle/>
                    <a:p>
                      <a:pPr marL="45720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dirty="0" smtClean="0">
                          <a:effectLst/>
                        </a:rPr>
                        <a:t>Importancia de las variedades locales en la agrodiversidad de las chacras.</a:t>
                      </a:r>
                      <a:endParaRPr lang="es-EC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50" marR="29150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La exposición de variedades locales de la chacra revela su importancia en la agrodiversidad.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Exposición de los productos agrícolas y pecuarios de la chacra y sus variedades que están asociadas a la gastronomía local.</a:t>
                      </a:r>
                      <a:endParaRPr lang="es-EC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50" marR="29150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 smtClean="0">
                          <a:effectLst/>
                        </a:rPr>
                        <a:t>Feria de platos típicos locales con productos de la chacra.</a:t>
                      </a:r>
                      <a:endParaRPr lang="es-EC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50" marR="29150" marT="0" marB="0" anchor="ctr"/>
                </a:tc>
              </a:tr>
              <a:tr h="519599">
                <a:tc>
                  <a:txBody>
                    <a:bodyPr/>
                    <a:lstStyle/>
                    <a:p>
                      <a:pPr marL="45720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dirty="0" smtClean="0">
                          <a:effectLst/>
                        </a:rPr>
                        <a:t>Los saberes ancestrales y locales: un reservorio para la conservación de la agrodiversidad</a:t>
                      </a:r>
                      <a:endParaRPr lang="es-EC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50" marR="29150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La música, la poesía y los cuentos narran nuestros saberes agrícolas.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Se valorarán los saberes ancestrales utilizados para la conservación de la agrodiversidad.</a:t>
                      </a:r>
                      <a:endParaRPr lang="es-EC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50" marR="29150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 smtClean="0">
                          <a:effectLst/>
                        </a:rPr>
                        <a:t>Las canciones, cuentos y poesías producidos por los participantes.</a:t>
                      </a:r>
                      <a:endParaRPr lang="es-EC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50" marR="29150" marT="0" marB="0" anchor="ctr"/>
                </a:tc>
              </a:tr>
              <a:tr h="1057741">
                <a:tc rowSpan="2">
                  <a:txBody>
                    <a:bodyPr/>
                    <a:lstStyle/>
                    <a:p>
                      <a:pPr marL="45720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dirty="0" smtClean="0">
                          <a:effectLst/>
                        </a:rPr>
                        <a:t>Manejo sustentable de las unidades agrícolas ideales a partir de la agrodiversidad.</a:t>
                      </a:r>
                      <a:endParaRPr lang="es-EC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50" marR="29150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Mi chacra ideal.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Se determinará de manera conjunta el modelo ideal de la chacra. </a:t>
                      </a:r>
                      <a:endParaRPr lang="es-EC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50" marR="29150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 smtClean="0">
                          <a:effectLst/>
                        </a:rPr>
                        <a:t>El modelo ideal de la chacra.</a:t>
                      </a:r>
                      <a:endParaRPr lang="es-EC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50" marR="29150" marT="0" marB="0" anchor="ctr"/>
                </a:tc>
              </a:tr>
              <a:tr h="519599">
                <a:tc vMerge="1">
                  <a:txBody>
                    <a:bodyPr/>
                    <a:lstStyle/>
                    <a:p>
                      <a:pPr marL="45720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50" marR="29150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Compromiso final: diversificación de la chacra y conservación de los saberes ancestrales y locales.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Se elaborara por consenso  un compromiso escrito para diversificar la chacra y conservar sus saberes ancestrales y locales.</a:t>
                      </a:r>
                      <a:endParaRPr lang="es-EC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50" marR="29150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 smtClean="0">
                          <a:effectLst/>
                        </a:rPr>
                        <a:t>Compromiso final sobre la diversificación de la chacra y conservación de los saberes ancestrales y locales.</a:t>
                      </a:r>
                      <a:endParaRPr lang="es-EC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50" marR="291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5608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92464" y="282192"/>
            <a:ext cx="8189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 smtClean="0">
                <a:solidFill>
                  <a:srgbClr val="FF0000"/>
                </a:solidFill>
              </a:rPr>
              <a:t>L</a:t>
            </a:r>
            <a:r>
              <a:rPr lang="es-MX" sz="2000" b="1" dirty="0" smtClean="0">
                <a:solidFill>
                  <a:srgbClr val="FF0000"/>
                </a:solidFill>
              </a:rPr>
              <a:t>A AGROECOLOGÍA: UNA</a:t>
            </a:r>
            <a:r>
              <a:rPr lang="es-EC" sz="2000" b="1" dirty="0" smtClean="0">
                <a:solidFill>
                  <a:srgbClr val="FF0000"/>
                </a:solidFill>
              </a:rPr>
              <a:t> MIRADA INTEGRAL DE LOS SISTEMAS AGRÍCOLAS </a:t>
            </a:r>
          </a:p>
          <a:p>
            <a:pPr algn="ctr"/>
            <a:r>
              <a:rPr lang="es-EC" sz="2000" b="1" dirty="0" smtClean="0">
                <a:solidFill>
                  <a:srgbClr val="FF0000"/>
                </a:solidFill>
              </a:rPr>
              <a:t>PARA LA PRODUCCIÓN DE ALIMENTO</a:t>
            </a:r>
            <a:r>
              <a:rPr lang="es-ES" sz="2000" b="1" dirty="0" smtClean="0">
                <a:solidFill>
                  <a:srgbClr val="FF0000"/>
                </a:solidFill>
              </a:rPr>
              <a:t>.</a:t>
            </a:r>
            <a:endParaRPr lang="es-EC" sz="2000" b="1" dirty="0">
              <a:solidFill>
                <a:srgbClr val="FF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56744" y="965575"/>
            <a:ext cx="9930443" cy="1423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Objetivo:</a:t>
            </a:r>
            <a:endParaRPr lang="es-EC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C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C" sz="2000" dirty="0">
                <a:cs typeface="Times New Roman" panose="02020603050405020304" pitchFamily="18" charset="0"/>
              </a:rPr>
              <a:t>Capacitar a la comunidad de Fakcha Llakta en agroecología y su importancia en la conservación de los recursos naturales y la producción de alimentos en las chacras familiares.</a:t>
            </a:r>
            <a:endParaRPr lang="es-EC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96100391"/>
              </p:ext>
            </p:extLst>
          </p:nvPr>
        </p:nvGraphicFramePr>
        <p:xfrm>
          <a:off x="335360" y="2420888"/>
          <a:ext cx="11411512" cy="395696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24259"/>
                <a:gridCol w="6208448"/>
                <a:gridCol w="2678805"/>
              </a:tblGrid>
              <a:tr h="395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Contenido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Actividades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Producto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6311"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La agroecología y su influencia en las chacras para una agricultura sustentable 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Experiencias exitosas de chacras agrícolas sustentables. 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 smtClean="0">
                          <a:effectLst/>
                        </a:rPr>
                        <a:t>Realización de conversatorios con agricultores que hayan tenido experiencias exitosas en la implementación de chacras agrícolas sustentables</a:t>
                      </a:r>
                      <a:endParaRPr lang="es-EC" sz="1800" b="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Transmisión de experiencias exitosas en la implementación de chacras agrícolas sustentables.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</a:tr>
              <a:tr h="1626311">
                <a:tc vMerge="1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La agroecología como un componente de la educación ambiental.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 smtClean="0">
                          <a:effectLst/>
                        </a:rPr>
                        <a:t>Desarrollar actividades escolares con temática ambiental sobre la agricultura sustentable con el fin de conservar la identidad tradicional indígena en el manejo de las chacras. </a:t>
                      </a:r>
                      <a:endParaRPr lang="es-EC" sz="1800" b="0" dirty="0">
                        <a:effectLst/>
                      </a:endParaRPr>
                    </a:p>
                  </a:txBody>
                  <a:tcPr marL="29151" marR="29151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 smtClean="0">
                          <a:effectLst/>
                        </a:rPr>
                        <a:t>Material didáctico para el trabajo en el aula.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 smtClean="0">
                          <a:effectLst/>
                        </a:rPr>
                        <a:t>Programa académicos de agroecología para los profesores (teórico y práctico).</a:t>
                      </a:r>
                      <a:endParaRPr lang="es-EC" sz="1800" b="0" dirty="0">
                        <a:effectLst/>
                      </a:endParaRPr>
                    </a:p>
                  </a:txBody>
                  <a:tcPr marL="29151" marR="29151" marT="0" marB="0" anchor="ctr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6009" y="102373"/>
            <a:ext cx="2619022" cy="20388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477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20427995"/>
              </p:ext>
            </p:extLst>
          </p:nvPr>
        </p:nvGraphicFramePr>
        <p:xfrm>
          <a:off x="463642" y="360608"/>
          <a:ext cx="11294774" cy="441655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54556"/>
                <a:gridCol w="6516711"/>
                <a:gridCol w="2923507"/>
              </a:tblGrid>
              <a:tr h="1881601"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51" marR="29151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Fakcha Llakta, una fuente de investigación. 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Las chacras familiares de la comunidad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Fakcha</a:t>
                      </a: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C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Llakta</a:t>
                      </a: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 pueden ser lugares de intercambio y formación de la comunidad de investigación de la UTN, a través de unidades productivas  demostrativas construidas con los estudiantes que participan en el programa de vinculación de la Facultad de</a:t>
                      </a:r>
                      <a:r>
                        <a:rPr lang="es-E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Ingeniería en Ciencias Agropecuarias y Ambientales (FICAYA).</a:t>
                      </a:r>
                      <a:endParaRPr lang="es-EC" sz="1800" b="0" dirty="0" smtClean="0">
                        <a:effectLst/>
                      </a:endParaRPr>
                    </a:p>
                  </a:txBody>
                  <a:tcPr marL="29151" marR="29151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 smtClean="0">
                          <a:effectLst/>
                        </a:rPr>
                        <a:t>Vinculación entre la comunidad y los entes gubernamentales del Estado a través de la investigación</a:t>
                      </a:r>
                      <a:endParaRPr lang="es-EC" sz="1800" b="0" dirty="0">
                        <a:effectLst/>
                      </a:endParaRPr>
                    </a:p>
                  </a:txBody>
                  <a:tcPr marL="29151" marR="29151" marT="0" marB="0" anchor="ctr"/>
                </a:tc>
              </a:tr>
              <a:tr h="2118902">
                <a:tc vMerge="1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51" marR="29151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Material instruccional de agroecología.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 smtClean="0">
                          <a:effectLst/>
                        </a:rPr>
                        <a:t>Elaboración de un material instruccional didáctico de agroecología con el fin de capacitar a la comunidad sobre los beneficios de la agricultura sustentable. </a:t>
                      </a:r>
                    </a:p>
                  </a:txBody>
                  <a:tcPr marL="29151" marR="29151" marT="0" marB="0" anchor="ctr"/>
                </a:tc>
                <a:tc>
                  <a:txBody>
                    <a:bodyPr/>
                    <a:lstStyle/>
                    <a:p>
                      <a:pPr lvl="1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800" dirty="0" smtClean="0">
                          <a:latin typeface="+mn-lt"/>
                          <a:ea typeface="Times New Roman"/>
                        </a:rPr>
                        <a:t>El </a:t>
                      </a:r>
                      <a:r>
                        <a:rPr lang="es-EC" sz="1800" dirty="0">
                          <a:latin typeface="+mn-lt"/>
                          <a:ea typeface="Times New Roman"/>
                        </a:rPr>
                        <a:t>material instruccional sobre agroecología</a:t>
                      </a:r>
                      <a:r>
                        <a:rPr lang="es-EC" sz="1800" dirty="0" smtClean="0">
                          <a:latin typeface="+mn-lt"/>
                          <a:ea typeface="Times New Roman"/>
                        </a:rPr>
                        <a:t>.</a:t>
                      </a:r>
                    </a:p>
                    <a:p>
                      <a:pPr lvl="1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aplicación del material instructivo dentro de las chacras familiares dentro de la comunidad.</a:t>
                      </a:r>
                      <a:endParaRPr lang="es-EC" sz="1200" dirty="0">
                        <a:latin typeface="+mn-lt"/>
                        <a:ea typeface="Times New Roman"/>
                      </a:endParaRPr>
                    </a:p>
                  </a:txBody>
                  <a:tcPr marL="89535" marR="895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57448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07368" y="188642"/>
            <a:ext cx="11113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/>
            <a:r>
              <a:rPr lang="es-EC" sz="2400" i="1" dirty="0" smtClean="0">
                <a:solidFill>
                  <a:srgbClr val="FF0000"/>
                </a:solidFill>
              </a:rPr>
              <a:t>CONCLUSIONES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983346" y="695045"/>
            <a:ext cx="10017310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C" dirty="0" smtClean="0"/>
              <a:t>Las prácticas agrícolas aplicadas en las chacras de </a:t>
            </a:r>
            <a:r>
              <a:rPr lang="es-EC" dirty="0" err="1" smtClean="0"/>
              <a:t>Fakcha</a:t>
            </a:r>
            <a:r>
              <a:rPr lang="es-EC" dirty="0" smtClean="0"/>
              <a:t> </a:t>
            </a:r>
            <a:r>
              <a:rPr lang="es-EC" dirty="0" err="1" smtClean="0"/>
              <a:t>Llakta</a:t>
            </a:r>
            <a:r>
              <a:rPr lang="es-EC" dirty="0" smtClean="0"/>
              <a:t> en mayor medida son técnicas agroecológicas, en donde se prioriza una labranza mínima, la remoción manual de malezas, el establecimiento de cercas vivas y la  incorporación de materia orgánica al suelo proveniente del sistema pecuario y familiar. </a:t>
            </a:r>
          </a:p>
          <a:p>
            <a:pPr algn="just"/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1983346" y="2295018"/>
            <a:ext cx="1001731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C" dirty="0"/>
              <a:t>La mayor parte de </a:t>
            </a:r>
            <a:r>
              <a:rPr lang="es-EC" dirty="0" smtClean="0"/>
              <a:t>las </a:t>
            </a:r>
            <a:r>
              <a:rPr lang="es-EC" dirty="0"/>
              <a:t>especies cultivadas en las chacras de Fakcha Llakta tienen fines alimentarios, siendo estos cultivos el aporte nutricional principal para las familias de la comunidad</a:t>
            </a:r>
            <a:r>
              <a:rPr lang="es-EC" dirty="0" smtClean="0"/>
              <a:t>.</a:t>
            </a:r>
            <a:endParaRPr lang="es-EC" dirty="0"/>
          </a:p>
          <a:p>
            <a:pPr lvl="0"/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983346" y="3336500"/>
            <a:ext cx="10017310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C" dirty="0"/>
              <a:t>Las plantas medicinales, las más abundantes después de las </a:t>
            </a:r>
            <a:r>
              <a:rPr lang="es-EC" dirty="0" smtClean="0"/>
              <a:t>alimentarias</a:t>
            </a:r>
            <a:r>
              <a:rPr lang="es-EC" dirty="0"/>
              <a:t>, son la principal fuente de medicina natural para aliviar dolencias y algunas enfermedades en la comunidad. Además, representan la mayor fuente de conocimientos ancestrales, esto debido a que a cada planta se le ha otorgado un valor medicinal específico que proviene de la investigación empírica de las generaciones y que a lo largo de los años han sido utilizados por estas comunidades.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983346" y="4941169"/>
            <a:ext cx="10017310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C" dirty="0"/>
              <a:t>El suelo de las chacras de Fakcha Llakta se caracterizan por la presencia en concentraciones medianamente alta de los macronutrientes, que se incorporan generalmente por la adición de materia orgánica a través del compost o de manera directa al terreno y/o la fijación de éstos por medio de los cultivos de leguminosas. Es un suelo de textura franco-arenosa y con infiltraciones moderadamente rápidas, con un pH prácticamente neutro.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3" y="888642"/>
            <a:ext cx="1622738" cy="10818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73" y="2295018"/>
            <a:ext cx="1384995" cy="9233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36" y="3542899"/>
            <a:ext cx="1477851" cy="9852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36" y="5169507"/>
            <a:ext cx="1360868" cy="10206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51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931831" y="566260"/>
            <a:ext cx="10068825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C" dirty="0"/>
              <a:t>En las chacras se registraron cuatro especies dentro del sistema pecuario (cuyes, aves de corral, ganado vacuno y porcino). Éstas son parte del conocimiento tradicional, ya que aunque en su mayoría tienen fines alimentarios y comerciales, algunas son utilizadas dentro de rituales indígenas y como recursos medicinales. La incorporación de este sistema fue posterior a que las chacras y sus cultivos ya fueron establecidas dentro de la comunidad.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931830" y="2410929"/>
            <a:ext cx="10068825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dirty="0"/>
              <a:t>La sustentabilidad de las chacras oscilan entre 3,2/5 y 4,4/5, es </a:t>
            </a:r>
            <a:r>
              <a:rPr lang="es-EC" dirty="0" smtClean="0"/>
              <a:t>decir</a:t>
            </a:r>
            <a:r>
              <a:rPr lang="es-EC" dirty="0"/>
              <a:t>, están </a:t>
            </a:r>
            <a:r>
              <a:rPr lang="es-EC" i="1" dirty="0"/>
              <a:t>iniciándose en la sustentabilidad</a:t>
            </a:r>
            <a:r>
              <a:rPr lang="es-EC" dirty="0"/>
              <a:t> y pueden alcanzar la sustentabilidad a través de un manejo agroecológico. Permiten la resiliencia del sistema, satisfaciendo las necesidades familiares actuales y futuras dentro de la comunidad.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931830" y="3830598"/>
            <a:ext cx="1006882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dirty="0"/>
              <a:t>La propuesta de lineamientos para el manejo sustentable de chacras agrícolas familiares en la comunidad Fakcha Llakta, consta de seis programas que surgen de la necesidad de </a:t>
            </a:r>
            <a:r>
              <a:rPr lang="es-ES_tradnl" dirty="0"/>
              <a:t>las familias y de la comunidad p</a:t>
            </a:r>
            <a:r>
              <a:rPr lang="es-EC" dirty="0"/>
              <a:t>a</a:t>
            </a:r>
            <a:r>
              <a:rPr lang="es-ES_tradnl" dirty="0"/>
              <a:t>r</a:t>
            </a:r>
            <a:r>
              <a:rPr lang="es-EC" dirty="0"/>
              <a:t>a</a:t>
            </a:r>
            <a:r>
              <a:rPr lang="es-ES_tradnl" dirty="0"/>
              <a:t> fortalecer los aspectos sociales, económicos y ecológicos asociados al manejo </a:t>
            </a:r>
            <a:r>
              <a:rPr lang="es-EC" dirty="0"/>
              <a:t>sustentable </a:t>
            </a:r>
            <a:r>
              <a:rPr lang="es-ES_tradnl" dirty="0"/>
              <a:t>de las chacras.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9" y="695461"/>
            <a:ext cx="1622738" cy="10818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9" y="2446396"/>
            <a:ext cx="1384995" cy="9233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2" y="3789936"/>
            <a:ext cx="1477851" cy="9852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925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56127" y="384520"/>
            <a:ext cx="11113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/>
            <a:r>
              <a:rPr lang="es-EC" sz="2400" i="1" dirty="0" smtClean="0">
                <a:solidFill>
                  <a:srgbClr val="FF0000"/>
                </a:solidFill>
              </a:rPr>
              <a:t>RECOMENDACIONES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150772" y="980728"/>
            <a:ext cx="984988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C" dirty="0" smtClean="0"/>
              <a:t>Establecimiento de locales permanentes en la comunidad </a:t>
            </a:r>
            <a:r>
              <a:rPr lang="es-EC" dirty="0" err="1" smtClean="0"/>
              <a:t>Fakcha</a:t>
            </a:r>
            <a:r>
              <a:rPr lang="es-EC" dirty="0" smtClean="0"/>
              <a:t> </a:t>
            </a:r>
            <a:r>
              <a:rPr lang="es-EC" dirty="0" err="1" smtClean="0"/>
              <a:t>Llakta</a:t>
            </a:r>
            <a:r>
              <a:rPr lang="es-EC" dirty="0" smtClean="0"/>
              <a:t>, para la comercialización de productos alimentarios, medicinales abonos orgánicos y purines dirigidos a los miembros de la comunidad y turistas que visitan el sector.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50772" y="2516884"/>
            <a:ext cx="984988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C" dirty="0" smtClean="0"/>
              <a:t>Incentivar a las comunidades académicas de la provincia a generar estudios a profundidad sobre las concentraciones de carbono (CO2) producido en </a:t>
            </a:r>
            <a:r>
              <a:rPr lang="es-EC" dirty="0" err="1" smtClean="0"/>
              <a:t>Fakcha</a:t>
            </a:r>
            <a:r>
              <a:rPr lang="es-EC" dirty="0" smtClean="0"/>
              <a:t> </a:t>
            </a:r>
            <a:r>
              <a:rPr lang="es-EC" dirty="0" err="1" smtClean="0"/>
              <a:t>Llakta</a:t>
            </a:r>
            <a:r>
              <a:rPr lang="es-EC" dirty="0" smtClean="0"/>
              <a:t> y la eficiencia de las especies vegetales existentes para capturarlo.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2150772" y="4056247"/>
            <a:ext cx="984988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C" dirty="0" smtClean="0"/>
              <a:t>Fomentar la elaboración de un proyecto para la implementación de un </a:t>
            </a:r>
            <a:r>
              <a:rPr lang="es-EC" dirty="0" err="1" smtClean="0"/>
              <a:t>biodigestor</a:t>
            </a:r>
            <a:r>
              <a:rPr lang="es-EC" dirty="0" smtClean="0"/>
              <a:t> comunitario como una alternativa de manejo a los desechos generados en las chacras familiares y para la obtención abonos, </a:t>
            </a:r>
            <a:r>
              <a:rPr lang="es-EC" dirty="0" err="1" smtClean="0"/>
              <a:t>bioles</a:t>
            </a:r>
            <a:r>
              <a:rPr lang="es-EC" dirty="0" smtClean="0"/>
              <a:t> y biogás.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2150772" y="5595610"/>
            <a:ext cx="984988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C" dirty="0" smtClean="0"/>
              <a:t>Diversificar los sistemas pecuarios de las chacras, a fin de fomentar la economía de las unidades de producción. </a:t>
            </a:r>
            <a:endParaRPr lang="es-EC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7" y="980728"/>
            <a:ext cx="1231107" cy="9233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2" y="2516884"/>
            <a:ext cx="1384996" cy="92333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2" y="4053040"/>
            <a:ext cx="1389806" cy="9265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3" y="5489371"/>
            <a:ext cx="1384996" cy="9300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627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150772" y="1236692"/>
            <a:ext cx="984988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C" dirty="0" smtClean="0"/>
              <a:t>Promover la incorporación de exhibiciones en el Centro de Interpretación Ambiental de la comunidad </a:t>
            </a:r>
            <a:r>
              <a:rPr lang="es-EC" dirty="0" err="1" smtClean="0"/>
              <a:t>Fakcha</a:t>
            </a:r>
            <a:r>
              <a:rPr lang="es-EC" dirty="0" smtClean="0"/>
              <a:t> </a:t>
            </a:r>
            <a:r>
              <a:rPr lang="es-EC" dirty="0" err="1" smtClean="0"/>
              <a:t>Llakta</a:t>
            </a:r>
            <a:r>
              <a:rPr lang="es-EC" dirty="0" smtClean="0"/>
              <a:t> sobre: desarrollo sustentable, la historia de la chacra, su importancia en el desarrollo comunitario y en la </a:t>
            </a:r>
            <a:r>
              <a:rPr lang="es-EC" dirty="0" err="1" smtClean="0"/>
              <a:t>soberania</a:t>
            </a:r>
            <a:r>
              <a:rPr lang="es-EC" dirty="0" smtClean="0"/>
              <a:t> y seguridad alimentaria de las unidades familiares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50772" y="2852222"/>
            <a:ext cx="984988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C" dirty="0" smtClean="0"/>
              <a:t>Promover el desarrollo de sistemas de cosecha de agua en las chacras de </a:t>
            </a:r>
            <a:r>
              <a:rPr lang="es-EC" dirty="0" err="1" smtClean="0"/>
              <a:t>Fakcha</a:t>
            </a:r>
            <a:r>
              <a:rPr lang="es-EC" dirty="0" smtClean="0"/>
              <a:t> </a:t>
            </a:r>
            <a:r>
              <a:rPr lang="es-EC" dirty="0" err="1" smtClean="0"/>
              <a:t>Llakta</a:t>
            </a:r>
            <a:r>
              <a:rPr lang="es-EC" dirty="0" smtClean="0"/>
              <a:t>, para solventar las necesidades de uso humano y </a:t>
            </a:r>
            <a:r>
              <a:rPr lang="es-EC" dirty="0" err="1" smtClean="0"/>
              <a:t>agricola</a:t>
            </a:r>
            <a:r>
              <a:rPr lang="es-EC" dirty="0" smtClean="0"/>
              <a:t> y pecuario. 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2150772" y="4295129"/>
            <a:ext cx="984988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C" dirty="0" smtClean="0"/>
              <a:t>Determinar la sustentabilidad de otros espacios agrícolas en la provincia de Imbabura a fin de valorar los saberes ancestrales y los recursos naturales  que se han aprovechado por generaciones.   </a:t>
            </a:r>
            <a:endParaRPr lang="es-EC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5" y="1236692"/>
            <a:ext cx="1384996" cy="92333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5" y="2712120"/>
            <a:ext cx="1389806" cy="9265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6" y="4148451"/>
            <a:ext cx="1384996" cy="9300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947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732548" y="0"/>
            <a:ext cx="928837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C" sz="115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GRACIAS</a:t>
            </a:r>
            <a:endParaRPr lang="es-EC" sz="115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97257"/>
            <a:ext cx="6334625" cy="4223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 descr="IMG_01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0511" y="1997242"/>
            <a:ext cx="5901489" cy="4162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7094" y="232778"/>
            <a:ext cx="10515600" cy="1092334"/>
          </a:xfrm>
        </p:spPr>
        <p:txBody>
          <a:bodyPr/>
          <a:lstStyle/>
          <a:p>
            <a:r>
              <a:rPr lang="es-EC" b="1" dirty="0" smtClean="0">
                <a:solidFill>
                  <a:srgbClr val="FF0000"/>
                </a:solidFill>
              </a:rPr>
              <a:t>Marco metodológico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4319" y="2442416"/>
            <a:ext cx="4073621" cy="1792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2400" b="1" dirty="0"/>
              <a:t>Á</a:t>
            </a:r>
            <a:r>
              <a:rPr lang="es-EC" sz="2400" b="1" dirty="0" smtClean="0"/>
              <a:t>rea </a:t>
            </a:r>
            <a:r>
              <a:rPr lang="es-EC" sz="2400" b="1" dirty="0"/>
              <a:t>de </a:t>
            </a:r>
            <a:r>
              <a:rPr lang="es-EC" sz="2400" b="1" dirty="0" smtClean="0"/>
              <a:t>estudio</a:t>
            </a:r>
          </a:p>
          <a:p>
            <a:pPr marL="0" indent="0" algn="just">
              <a:buNone/>
            </a:pPr>
            <a:r>
              <a:rPr lang="es-EC" sz="2400" dirty="0" smtClean="0"/>
              <a:t>Fakcha </a:t>
            </a:r>
            <a:r>
              <a:rPr lang="es-EC" sz="2400" dirty="0"/>
              <a:t>Llakta es una comunidad indígena kichwa, perteneciente a la Parroquia Miguel Egas </a:t>
            </a:r>
            <a:r>
              <a:rPr lang="es-EC" sz="2400" dirty="0" smtClean="0"/>
              <a:t>Cabezas (Peguche), cantón Otavalo.</a:t>
            </a:r>
            <a:endParaRPr lang="en-US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 descr="MAPA DE UBICACIÓ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81" t="6290" r="13374" b="5038"/>
          <a:stretch>
            <a:fillRect/>
          </a:stretch>
        </p:blipFill>
        <p:spPr bwMode="auto">
          <a:xfrm>
            <a:off x="4884821" y="1155030"/>
            <a:ext cx="6485021" cy="536940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2756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2778"/>
            <a:ext cx="10515600" cy="1092334"/>
          </a:xfrm>
        </p:spPr>
        <p:txBody>
          <a:bodyPr/>
          <a:lstStyle/>
          <a:p>
            <a:r>
              <a:rPr lang="es-419" b="1" dirty="0" smtClean="0">
                <a:solidFill>
                  <a:srgbClr val="FF0000"/>
                </a:solidFill>
              </a:rPr>
              <a:t>Método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12 CuadroTexto"/>
          <p:cNvSpPr txBox="1"/>
          <p:nvPr/>
        </p:nvSpPr>
        <p:spPr>
          <a:xfrm>
            <a:off x="269418" y="1655912"/>
            <a:ext cx="75964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solidFill>
                  <a:srgbClr val="FF0000"/>
                </a:solidFill>
              </a:rPr>
              <a:t>C</a:t>
            </a:r>
            <a:r>
              <a:rPr lang="es-419" sz="2800" b="1" dirty="0" smtClean="0">
                <a:solidFill>
                  <a:srgbClr val="FF0000"/>
                </a:solidFill>
              </a:rPr>
              <a:t>riterios de selección de chacras</a:t>
            </a:r>
            <a:r>
              <a:rPr lang="es-EC" sz="2800" b="1" dirty="0" smtClean="0">
                <a:solidFill>
                  <a:srgbClr val="FF0000"/>
                </a:solidFill>
              </a:rPr>
              <a:t> </a:t>
            </a:r>
            <a:r>
              <a:rPr lang="es-419" sz="2800" b="1" dirty="0" smtClean="0">
                <a:solidFill>
                  <a:srgbClr val="FF0000"/>
                </a:solidFill>
              </a:rPr>
              <a:t>familiares en la investigación</a:t>
            </a:r>
            <a:endParaRPr lang="es-EC" sz="2800" b="1" dirty="0" smtClean="0">
              <a:solidFill>
                <a:srgbClr val="FF0000"/>
              </a:solidFill>
            </a:endParaRPr>
          </a:p>
          <a:p>
            <a:endParaRPr lang="es-EC" sz="2800" b="1" dirty="0" smtClean="0">
              <a:solidFill>
                <a:srgbClr val="FF0000"/>
              </a:solidFill>
            </a:endParaRPr>
          </a:p>
          <a:p>
            <a:pPr marL="457200" indent="-457200">
              <a:buAutoNum type="alphaLcParenR"/>
            </a:pPr>
            <a:r>
              <a:rPr lang="es-EC" sz="2800" b="1" dirty="0" smtClean="0"/>
              <a:t>Existencia de la chacra en la unidad familiar.</a:t>
            </a:r>
          </a:p>
          <a:p>
            <a:pPr marL="457200" indent="-457200">
              <a:buAutoNum type="alphaLcParenR"/>
            </a:pPr>
            <a:endParaRPr lang="es-EC" sz="2800" b="1" dirty="0" smtClean="0"/>
          </a:p>
          <a:p>
            <a:pPr marL="457200" indent="-457200">
              <a:buAutoNum type="alphaLcParenR"/>
            </a:pPr>
            <a:r>
              <a:rPr lang="es-EC" sz="2800" b="1" dirty="0" smtClean="0"/>
              <a:t>Disposición de la familia a participar (consentimiento informado).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374"/>
          <a:stretch/>
        </p:blipFill>
        <p:spPr>
          <a:xfrm>
            <a:off x="10156659" y="3090718"/>
            <a:ext cx="2035342" cy="3807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2" y="98118"/>
            <a:ext cx="4106778" cy="3080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IMG_01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0808" y="3793840"/>
            <a:ext cx="4033213" cy="2927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8645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861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27158" y="304967"/>
            <a:ext cx="6837947" cy="850064"/>
          </a:xfrm>
        </p:spPr>
        <p:txBody>
          <a:bodyPr>
            <a:normAutofit/>
          </a:bodyPr>
          <a:lstStyle/>
          <a:p>
            <a:r>
              <a:rPr lang="es-EC" sz="4800" b="1" dirty="0" smtClean="0">
                <a:solidFill>
                  <a:srgbClr val="FF0000"/>
                </a:solidFill>
              </a:rPr>
              <a:t>Fases de la investigación</a:t>
            </a:r>
            <a:endParaRPr lang="es-EC" sz="4800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9705" y="1443788"/>
            <a:ext cx="11020927" cy="4600827"/>
          </a:xfrm>
        </p:spPr>
        <p:txBody>
          <a:bodyPr/>
          <a:lstStyle/>
          <a:p>
            <a:r>
              <a:rPr lang="es-EC" dirty="0" smtClean="0"/>
              <a:t>FASE I:  </a:t>
            </a:r>
            <a:r>
              <a:rPr lang="es-ES" b="1" dirty="0" smtClean="0"/>
              <a:t>Estructura, función y prácticas agrícolas de las chacras</a:t>
            </a:r>
          </a:p>
          <a:p>
            <a:endParaRPr lang="es-ES" b="1" dirty="0" smtClean="0"/>
          </a:p>
          <a:p>
            <a:endParaRPr lang="es-ES" b="1" dirty="0" smtClean="0"/>
          </a:p>
          <a:p>
            <a:r>
              <a:rPr lang="es-ES" dirty="0" smtClean="0"/>
              <a:t>FASE II: </a:t>
            </a:r>
            <a:r>
              <a:rPr lang="es-EC" b="1" dirty="0" smtClean="0"/>
              <a:t>Evaluación de la sustentabilidad de las chacras</a:t>
            </a:r>
          </a:p>
          <a:p>
            <a:endParaRPr lang="es-EC" b="1" dirty="0" smtClean="0"/>
          </a:p>
          <a:p>
            <a:endParaRPr lang="es-EC" b="1" dirty="0" smtClean="0"/>
          </a:p>
          <a:p>
            <a:r>
              <a:rPr lang="es-ES" dirty="0" smtClean="0"/>
              <a:t>FASE III:</a:t>
            </a:r>
            <a:r>
              <a:rPr lang="es-ES" b="1" dirty="0" smtClean="0"/>
              <a:t> Propuesta </a:t>
            </a:r>
            <a:r>
              <a:rPr lang="es-EC" b="1" dirty="0" smtClean="0"/>
              <a:t>de los lineamientos para el manejo sustentable de las chacras familiares</a:t>
            </a:r>
            <a:endParaRPr lang="es-ES" b="1" dirty="0" smtClean="0"/>
          </a:p>
          <a:p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6869" y="168442"/>
            <a:ext cx="9997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+mj-lt"/>
              </a:rPr>
              <a:t>FASE I: </a:t>
            </a:r>
            <a:r>
              <a:rPr lang="es-ES" sz="2800" b="1" dirty="0" smtClean="0">
                <a:solidFill>
                  <a:srgbClr val="FF0000"/>
                </a:solidFill>
                <a:latin typeface="+mj-lt"/>
              </a:rPr>
              <a:t>Estructura, función y prácticas agrícolas de </a:t>
            </a:r>
            <a:r>
              <a:rPr lang="es-ES" sz="2800" b="1" dirty="0">
                <a:solidFill>
                  <a:srgbClr val="FF0000"/>
                </a:solidFill>
                <a:latin typeface="+mj-lt"/>
              </a:rPr>
              <a:t>las chacras</a:t>
            </a: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633155" y="6290040"/>
            <a:ext cx="58881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Fuente</a:t>
            </a:r>
            <a:r>
              <a:rPr kumimoji="0" lang="es-EC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Modificado</a:t>
            </a:r>
            <a:r>
              <a:rPr kumimoji="0" lang="es-EC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kumimoji="0" lang="es-EC" sz="12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Blones</a:t>
            </a:r>
            <a:r>
              <a:rPr kumimoji="0" lang="es-EC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(2015). Las plantas que se encuentran en el patio productivo.</a:t>
            </a:r>
            <a:endParaRPr kumimoji="0" lang="es-EC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15992544"/>
              </p:ext>
            </p:extLst>
          </p:nvPr>
        </p:nvGraphicFramePr>
        <p:xfrm>
          <a:off x="230339" y="1193169"/>
          <a:ext cx="11743983" cy="4914900"/>
        </p:xfrm>
        <a:graphic>
          <a:graphicData uri="http://schemas.openxmlformats.org/drawingml/2006/table">
            <a:tbl>
              <a:tblPr/>
              <a:tblGrid>
                <a:gridCol w="1432193"/>
                <a:gridCol w="1313335"/>
                <a:gridCol w="1223493"/>
                <a:gridCol w="2247852"/>
                <a:gridCol w="1842370"/>
                <a:gridCol w="1842370"/>
                <a:gridCol w="1842370"/>
              </a:tblGrid>
              <a:tr h="2252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Nombre común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Nombre científico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Abundancia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Times New Roman"/>
                          <a:ea typeface="Times New Roman"/>
                          <a:cs typeface="Times New Roman"/>
                        </a:rPr>
                        <a:t>Usos (1)</a:t>
                      </a:r>
                      <a:endParaRPr lang="es-EC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Times New Roman"/>
                          <a:ea typeface="Times New Roman"/>
                          <a:cs typeface="Times New Roman"/>
                        </a:rPr>
                        <a:t>Partes utilizadas (2)</a:t>
                      </a:r>
                      <a:endParaRPr lang="es-EC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¿Cómo adquirió? (3)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Finalidad (4)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2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2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2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2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2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7323"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Observaciones: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(1) Usos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1. Medicinal.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2. Alimento.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3. Bebidas.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4. Condimento.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5. Ornamental.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6. Sombra.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7. Construcción.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8. Cercas.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9. Utensilio/herramienta.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10.Otros (especifique)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(2) Partes utilizadas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1. Hojas.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2. Raíz.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3. Flor.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4. Fruto.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5. Tallo.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6. Corteza.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7. Semillas.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8. Toda la planta.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9. Resina.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10.Otros (especificar)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(3) Como la adquirió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1. Familiares.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2. Amigos.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3. Vecinos.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r>
                        <a:rPr lang="es-419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C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Vendedores </a:t>
                      </a: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internos.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5. Vendedores externos.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6. Bosque.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7. Otros (especifique)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latin typeface="Times New Roman"/>
                          <a:ea typeface="Times New Roman"/>
                          <a:cs typeface="Times New Roman"/>
                        </a:rPr>
                        <a:t>(4) Finalidad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1. Autoconsumo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2. Venta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3. Trueque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4. Regalos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5. Otros (especifique)</a:t>
                      </a:r>
                      <a:endParaRPr lang="es-EC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770" marR="607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ángulo 2"/>
          <p:cNvSpPr/>
          <p:nvPr/>
        </p:nvSpPr>
        <p:spPr>
          <a:xfrm>
            <a:off x="370018" y="686696"/>
            <a:ext cx="108434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/>
              <a:t>Instrumento para el levantamiento de información de las especies existentes en la chacra</a:t>
            </a:r>
            <a:endParaRPr lang="es-ES" sz="2000" b="1" dirty="0"/>
          </a:p>
        </p:txBody>
      </p:sp>
    </p:spTree>
    <p:extLst>
      <p:ext uri="{BB962C8B-B14F-4D97-AF65-F5344CB8AC3E}">
        <p14:creationId xmlns="" xmlns:p14="http://schemas.microsoft.com/office/powerpoint/2010/main" val="69281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4227</Words>
  <Application>Microsoft Office PowerPoint</Application>
  <PresentationFormat>Personalizado</PresentationFormat>
  <Paragraphs>803</Paragraphs>
  <Slides>48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49" baseType="lpstr">
      <vt:lpstr>Tema de Office</vt:lpstr>
      <vt:lpstr>EVALUACIÓN DE LA SUSTENTABILIDAD DE CHACRAS FAMILIARES DE LA COMUNIDAD FAKCHA LLAKTA, CANTÓN OTAVALO</vt:lpstr>
      <vt:lpstr>Problema</vt:lpstr>
      <vt:lpstr>Objetivos</vt:lpstr>
      <vt:lpstr>Diapositiva 4</vt:lpstr>
      <vt:lpstr>Marco metodológico</vt:lpstr>
      <vt:lpstr>Método</vt:lpstr>
      <vt:lpstr>Diapositiva 7</vt:lpstr>
      <vt:lpstr>Fases de la investigación</vt:lpstr>
      <vt:lpstr>Diapositiva 9</vt:lpstr>
      <vt:lpstr>Diapositiva 10</vt:lpstr>
      <vt:lpstr>Diapositiva 11</vt:lpstr>
      <vt:lpstr>Diapositiva 12</vt:lpstr>
      <vt:lpstr>Diapositiva 13</vt:lpstr>
      <vt:lpstr>Diapositiva 14</vt:lpstr>
      <vt:lpstr>FASE II: Evaluación de la sustentabilidad de las chacras   </vt:lpstr>
      <vt:lpstr>FASE III: Propuesta de los lineamientos para el manejo sustentable de chacras familiares </vt:lpstr>
      <vt:lpstr>FASE I: Estructura, función y prácticas agrícolas de las chacras</vt:lpstr>
      <vt:lpstr>FASE I: Estructura, función y prácticas agrícolas de las chacras</vt:lpstr>
      <vt:lpstr>FASE I: Estructura, función y prácticas agrícolas de las chacras</vt:lpstr>
      <vt:lpstr>FASE I: Estructura, función y prácticas agrícolas de las chacras</vt:lpstr>
      <vt:lpstr>FASE I: Estructura, función y prácticas agrícolas de las chacras</vt:lpstr>
      <vt:lpstr>FASE I: Estructura, función y prácticas agrícolas de las chacras</vt:lpstr>
      <vt:lpstr>FASE I: Estructura, función y prácticas agrícolas de las chacras</vt:lpstr>
      <vt:lpstr>Diapositiva 24</vt:lpstr>
      <vt:lpstr>FASE I: Estructura, función y prácticas agrícolas de las chacras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EVALUACIÓN DE LA SUSTENTABILIDAD DE LAS CHACRAS FAMILIARES DE LA COMUNIDAD DE FAKCHA LLAKTA, CANTÓN DE OTAVALO</dc:title>
  <dc:creator>Diego</dc:creator>
  <cp:lastModifiedBy>HP</cp:lastModifiedBy>
  <cp:revision>122</cp:revision>
  <dcterms:created xsi:type="dcterms:W3CDTF">2017-01-26T04:09:58Z</dcterms:created>
  <dcterms:modified xsi:type="dcterms:W3CDTF">2017-07-03T17:03:24Z</dcterms:modified>
</cp:coreProperties>
</file>