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</p:sldMasterIdLst>
  <p:notesMasterIdLst>
    <p:notesMasterId r:id="rId35"/>
  </p:notesMasterIdLst>
  <p:handoutMasterIdLst>
    <p:handoutMasterId r:id="rId36"/>
  </p:handoutMasterIdLst>
  <p:sldIdLst>
    <p:sldId id="263" r:id="rId2"/>
    <p:sldId id="291" r:id="rId3"/>
    <p:sldId id="295" r:id="rId4"/>
    <p:sldId id="292" r:id="rId5"/>
    <p:sldId id="259" r:id="rId6"/>
    <p:sldId id="290" r:id="rId7"/>
    <p:sldId id="294" r:id="rId8"/>
    <p:sldId id="285" r:id="rId9"/>
    <p:sldId id="297" r:id="rId10"/>
    <p:sldId id="298" r:id="rId11"/>
    <p:sldId id="299" r:id="rId12"/>
    <p:sldId id="300" r:id="rId13"/>
    <p:sldId id="301" r:id="rId14"/>
    <p:sldId id="302" r:id="rId15"/>
    <p:sldId id="305" r:id="rId16"/>
    <p:sldId id="303" r:id="rId17"/>
    <p:sldId id="304" r:id="rId18"/>
    <p:sldId id="306" r:id="rId19"/>
    <p:sldId id="307" r:id="rId20"/>
    <p:sldId id="308" r:id="rId21"/>
    <p:sldId id="309" r:id="rId22"/>
    <p:sldId id="275" r:id="rId23"/>
    <p:sldId id="311" r:id="rId24"/>
    <p:sldId id="310" r:id="rId25"/>
    <p:sldId id="312" r:id="rId26"/>
    <p:sldId id="313" r:id="rId27"/>
    <p:sldId id="314" r:id="rId28"/>
    <p:sldId id="315" r:id="rId29"/>
    <p:sldId id="316" r:id="rId30"/>
    <p:sldId id="317" r:id="rId31"/>
    <p:sldId id="318" r:id="rId32"/>
    <p:sldId id="319" r:id="rId33"/>
    <p:sldId id="320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B1032C-EA38-4F05-BA0D-38AFFFC7BED3}" styleName="Estilo claro 3 - Acento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D083AE6-46FA-4A59-8FB0-9F97EB10719F}" styleName="Estilo claro 3 - Acento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71" autoAdjust="0"/>
    <p:restoredTop sz="89767" autoAdjust="0"/>
  </p:normalViewPr>
  <p:slideViewPr>
    <p:cSldViewPr snapToGrid="0">
      <p:cViewPr varScale="1">
        <p:scale>
          <a:sx n="71" d="100"/>
          <a:sy n="71" d="100"/>
        </p:scale>
        <p:origin x="40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H:\Estaciones_INAMHI\CORRELACIO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G:\GRAFICOS_ENCUESTA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G:\GRAFICOS_ENCUESTA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G:\GRAFICOS_ENCUESTA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none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/>
              <a:t>Temperatura media anual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none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Hoja3!$C$1</c:f>
              <c:strCache>
                <c:ptCount val="1"/>
                <c:pt idx="0">
                  <c:v>MEDIA</c:v>
                </c:pt>
              </c:strCache>
            </c:strRef>
          </c:tx>
          <c:spPr>
            <a:ln w="25400" cap="rnd">
              <a:noFill/>
            </a:ln>
            <a:effectLst>
              <a:glow rad="139700">
                <a:schemeClr val="accent1"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1">
                    <a:satMod val="175000"/>
                    <a:alpha val="25000"/>
                  </a:schemeClr>
                </a:glow>
              </a:effectLst>
            </c:spPr>
          </c:marker>
          <c:dLbls>
            <c:dLbl>
              <c:idx val="0"/>
              <c:layout>
                <c:manualLayout>
                  <c:x val="3.3333333333333333E-2"/>
                  <c:y val="-8.3333333333333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7777777777777779E-3"/>
                  <c:y val="-5.55555555555555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7777777777777828E-2"/>
                  <c:y val="-0.120370370370370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3.3333333333333284E-2"/>
                  <c:y val="0.101851851851851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4.9999999999999947E-2"/>
                  <c:y val="0.1064814814814814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7.2222222222222215E-2"/>
                  <c:y val="0.115740740740740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5.5555555555555046E-3"/>
                  <c:y val="-4.62962962962963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3.0555555555555555E-2"/>
                  <c:y val="-4.16666666666667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2.7777777777778798E-3"/>
                  <c:y val="6.94444444444444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1.2731334408019993E-17"/>
                  <c:y val="-5.5555555555555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2.4999999999999949E-2"/>
                  <c:y val="-8.79629629629629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25400" cap="rnd">
                <a:solidFill>
                  <a:schemeClr val="accent1">
                    <a:alpha val="50000"/>
                  </a:schemeClr>
                </a:solidFill>
              </a:ln>
              <a:effectLst/>
            </c:spPr>
            <c:trendlineType val="linear"/>
            <c:dispRSqr val="0"/>
            <c:dispEq val="0"/>
          </c:trendline>
          <c:trendline>
            <c:spPr>
              <a:ln w="25400" cap="rnd">
                <a:solidFill>
                  <a:schemeClr val="accent1">
                    <a:alpha val="50000"/>
                  </a:schemeClr>
                </a:solidFill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-0.174253937007874"/>
                  <c:y val="0.21403032954214057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197" b="0" i="0" u="none" strike="noStrike" kern="1200" baseline="0">
                        <a:solidFill>
                          <a:schemeClr val="l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y = -0,0036x + 25,016</a:t>
                    </a:r>
                    <a:br>
                      <a:rPr lang="en-US"/>
                    </a:br>
                    <a:r>
                      <a:rPr lang="en-US"/>
                      <a:t>R² = 0,9211</a:t>
                    </a:r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97" b="0" i="0" u="none" strike="noStrike" kern="1200" baseline="0">
                      <a:solidFill>
                        <a:schemeClr val="lt1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</c:trendlineLbl>
          </c:trendline>
          <c:xVal>
            <c:numRef>
              <c:f>Hoja3!$B$2:$B$12</c:f>
              <c:numCache>
                <c:formatCode>General</c:formatCode>
                <c:ptCount val="11"/>
                <c:pt idx="0">
                  <c:v>1235</c:v>
                </c:pt>
                <c:pt idx="1">
                  <c:v>2060</c:v>
                </c:pt>
                <c:pt idx="2">
                  <c:v>1140</c:v>
                </c:pt>
                <c:pt idx="3">
                  <c:v>1830</c:v>
                </c:pt>
                <c:pt idx="4">
                  <c:v>1500</c:v>
                </c:pt>
                <c:pt idx="5">
                  <c:v>1260</c:v>
                </c:pt>
                <c:pt idx="6">
                  <c:v>1730</c:v>
                </c:pt>
                <c:pt idx="7">
                  <c:v>2365</c:v>
                </c:pt>
                <c:pt idx="8">
                  <c:v>2430</c:v>
                </c:pt>
                <c:pt idx="9">
                  <c:v>30</c:v>
                </c:pt>
                <c:pt idx="10">
                  <c:v>602</c:v>
                </c:pt>
              </c:numCache>
            </c:numRef>
          </c:xVal>
          <c:yVal>
            <c:numRef>
              <c:f>Hoja3!$C$2:$C$12</c:f>
              <c:numCache>
                <c:formatCode>General</c:formatCode>
                <c:ptCount val="11"/>
                <c:pt idx="0">
                  <c:v>19.3</c:v>
                </c:pt>
                <c:pt idx="1">
                  <c:v>18</c:v>
                </c:pt>
                <c:pt idx="2">
                  <c:v>20.2</c:v>
                </c:pt>
                <c:pt idx="3">
                  <c:v>18.399999999999999</c:v>
                </c:pt>
                <c:pt idx="4">
                  <c:v>19.3</c:v>
                </c:pt>
                <c:pt idx="5">
                  <c:v>19.2</c:v>
                </c:pt>
                <c:pt idx="6">
                  <c:v>19.5</c:v>
                </c:pt>
                <c:pt idx="7">
                  <c:v>16.600000000000001</c:v>
                </c:pt>
                <c:pt idx="8">
                  <c:v>16.600000000000001</c:v>
                </c:pt>
                <c:pt idx="9">
                  <c:v>26.1</c:v>
                </c:pt>
                <c:pt idx="10">
                  <c:v>23</c:v>
                </c:pt>
              </c:numCache>
            </c:numRef>
          </c:y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229283888"/>
        <c:axId val="229285064"/>
      </c:scatterChart>
      <c:valAx>
        <c:axId val="2292838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29285064"/>
        <c:crosses val="autoZero"/>
        <c:crossBetween val="midCat"/>
      </c:valAx>
      <c:valAx>
        <c:axId val="2292850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2928388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pPr>
            <a:r>
              <a:rPr lang="es-EC" b="1">
                <a:solidFill>
                  <a:schemeClr val="tx1"/>
                </a:solidFill>
              </a:rPr>
              <a:t>Evidencia de actividades antrópicas en la “RHCNB”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defRPr>
          </a:pPr>
          <a:endParaRPr lang="es-EC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Hoja3!$B$35</c:f>
              <c:strCache>
                <c:ptCount val="1"/>
                <c:pt idx="0">
                  <c:v>Porcentaje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  <a:sp3d/>
            </c:spPr>
          </c:dPt>
          <c:dLbls>
            <c:dLbl>
              <c:idx val="0"/>
              <c:layout>
                <c:manualLayout>
                  <c:x val="1.1144278257710557E-2"/>
                  <c:y val="-3.66132723112128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5074626079848755E-2"/>
                  <c:y val="-2.28832951945080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Hoja3!$A$36:$A$38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  <c:extLst/>
            </c:strRef>
          </c:cat>
          <c:val>
            <c:numRef>
              <c:f>Hoja3!$B$36:$B$38</c:f>
              <c:numCache>
                <c:formatCode>0%</c:formatCode>
                <c:ptCount val="2"/>
                <c:pt idx="0">
                  <c:v>0.41</c:v>
                </c:pt>
                <c:pt idx="1">
                  <c:v>0.59</c:v>
                </c:pt>
              </c:numCache>
              <c:extLst/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40"/>
        <c:gapDepth val="240"/>
        <c:shape val="box"/>
        <c:axId val="229281928"/>
        <c:axId val="229279576"/>
        <c:axId val="0"/>
      </c:bar3DChart>
      <c:catAx>
        <c:axId val="22928192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29279576"/>
        <c:crosses val="autoZero"/>
        <c:auto val="1"/>
        <c:lblAlgn val="ctr"/>
        <c:lblOffset val="100"/>
        <c:noMultiLvlLbl val="0"/>
      </c:catAx>
      <c:valAx>
        <c:axId val="229279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2">
                  <a:lumMod val="7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pPr>
            <a:endParaRPr lang="es-EC"/>
          </a:p>
        </c:txPr>
        <c:crossAx val="229281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Times New Roman" charset="0"/>
          <a:ea typeface="Times New Roman" charset="0"/>
          <a:cs typeface="Times New Roman" charset="0"/>
        </a:defRPr>
      </a:pPr>
      <a:endParaRPr lang="es-EC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1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Tipo de alteración antrópica en la "RHCNB"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C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3612895427545238E-2"/>
          <c:y val="0.14908424908424908"/>
          <c:w val="0.55919412211631436"/>
          <c:h val="0.8106227106227106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Hoja3!$B$43</c:f>
              <c:strCache>
                <c:ptCount val="1"/>
                <c:pt idx="0">
                  <c:v>Porcentaje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p3d/>
            </c:spPr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  <a:sp3d/>
            </c:spPr>
          </c:dPt>
          <c:dPt>
            <c:idx val="2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3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</c:dPt>
          <c:dPt>
            <c:idx val="4"/>
            <c:invertIfNegative val="0"/>
            <c:bubble3D val="0"/>
            <c:spPr>
              <a:solidFill>
                <a:srgbClr val="B0EEEE"/>
              </a:solidFill>
              <a:ln>
                <a:noFill/>
              </a:ln>
              <a:effectLst/>
              <a:sp3d/>
            </c:spPr>
          </c:dPt>
          <c:dLbls>
            <c:dLbl>
              <c:idx val="0"/>
              <c:tx>
                <c:rich>
                  <a:bodyPr/>
                  <a:lstStyle/>
                  <a:p>
                    <a:fld id="{F3E0BC2A-844B-4841-8AF4-C6977FE8239D}" type="VALUE">
                      <a:rPr lang="en-US"/>
                      <a:pPr/>
                      <a:t>[VALOR]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00F391C6-EA51-453D-9F26-7C7AF9F7209F}" type="VALUE">
                      <a:rPr lang="en-US"/>
                      <a:pPr/>
                      <a:t>[VALOR]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5C0932C3-8972-4D35-918F-7CF6504576ED}" type="VALUE">
                      <a:rPr lang="en-US"/>
                      <a:pPr/>
                      <a:t>[VALOR]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65C300FF-52A6-46F4-8EFF-5C0474FA591F}" type="VALUE">
                      <a:rPr lang="en-US"/>
                      <a:pPr/>
                      <a:t>[VALOR]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A256C9CC-1A57-49DC-B1E9-5E19630810B3}" type="VALUE">
                      <a:rPr lang="en-US"/>
                      <a:pPr/>
                      <a:t>[VALOR]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Hoja3!$A$44:$A$48</c:f>
              <c:strCache>
                <c:ptCount val="5"/>
                <c:pt idx="0">
                  <c:v>Deforestación</c:v>
                </c:pt>
                <c:pt idx="1">
                  <c:v>Apertura de caminos </c:v>
                </c:pt>
                <c:pt idx="2">
                  <c:v>Agricultura y ganadería</c:v>
                </c:pt>
                <c:pt idx="3">
                  <c:v>Contaminación del agua</c:v>
                </c:pt>
                <c:pt idx="4">
                  <c:v>Caza de animales silvestres</c:v>
                </c:pt>
              </c:strCache>
            </c:strRef>
          </c:cat>
          <c:val>
            <c:numRef>
              <c:f>Hoja3!$B$44:$B$48</c:f>
              <c:numCache>
                <c:formatCode>General</c:formatCode>
                <c:ptCount val="5"/>
                <c:pt idx="0">
                  <c:v>34.299999999999997</c:v>
                </c:pt>
                <c:pt idx="1">
                  <c:v>31.4</c:v>
                </c:pt>
                <c:pt idx="2">
                  <c:v>11.4</c:v>
                </c:pt>
                <c:pt idx="3">
                  <c:v>11.4</c:v>
                </c:pt>
                <c:pt idx="4">
                  <c:v>11.4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29282712"/>
        <c:axId val="229285456"/>
        <c:axId val="0"/>
      </c:bar3DChart>
      <c:catAx>
        <c:axId val="22928271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29285456"/>
        <c:crosses val="autoZero"/>
        <c:auto val="1"/>
        <c:lblAlgn val="ctr"/>
        <c:lblOffset val="100"/>
        <c:noMultiLvlLbl val="0"/>
      </c:catAx>
      <c:valAx>
        <c:axId val="229285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C"/>
          </a:p>
        </c:txPr>
        <c:crossAx val="2292827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pPr>
            <a:r>
              <a:rPr lang="es-EC" b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Percepción de los habitantes de la Comuna Nangulví Bajo</a:t>
            </a:r>
            <a:endParaRPr lang="en-US" b="1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defRPr>
          </a:pPr>
          <a:endParaRPr lang="es-EC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Hoja3!$B$55</c:f>
              <c:strCache>
                <c:ptCount val="1"/>
                <c:pt idx="0">
                  <c:v>Porcentaje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  <a:sp3d/>
            </c:spPr>
          </c:dPt>
          <c:dPt>
            <c:idx val="2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3"/>
            <c:invertIfNegative val="0"/>
            <c:bubble3D val="0"/>
            <c:spPr>
              <a:solidFill>
                <a:srgbClr val="F6FEAC"/>
              </a:solidFill>
              <a:ln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Hoja3!$A$56:$A$60</c:f>
              <c:strCache>
                <c:ptCount val="4"/>
                <c:pt idx="0">
                  <c:v>Perdida de cobertura vegetal</c:v>
                </c:pt>
                <c:pt idx="1">
                  <c:v>Disminución del caudal de agua</c:v>
                </c:pt>
                <c:pt idx="2">
                  <c:v>Extinción de fauna</c:v>
                </c:pt>
                <c:pt idx="3">
                  <c:v>Erosión del suelo</c:v>
                </c:pt>
              </c:strCache>
              <c:extLst/>
            </c:strRef>
          </c:cat>
          <c:val>
            <c:numRef>
              <c:f>Hoja3!$B$56:$B$60</c:f>
              <c:numCache>
                <c:formatCode>0.00%</c:formatCode>
                <c:ptCount val="4"/>
                <c:pt idx="0">
                  <c:v>0.36499999999999999</c:v>
                </c:pt>
                <c:pt idx="1">
                  <c:v>0.154</c:v>
                </c:pt>
                <c:pt idx="2">
                  <c:v>9.6000000000000002E-2</c:v>
                </c:pt>
                <c:pt idx="3">
                  <c:v>0.38500000000000001</c:v>
                </c:pt>
              </c:numCache>
              <c:extLst/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29286632"/>
        <c:axId val="229281144"/>
        <c:axId val="0"/>
      </c:bar3DChart>
      <c:catAx>
        <c:axId val="22928663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29281144"/>
        <c:crosses val="autoZero"/>
        <c:auto val="1"/>
        <c:lblAlgn val="ctr"/>
        <c:lblOffset val="100"/>
        <c:noMultiLvlLbl val="0"/>
      </c:catAx>
      <c:valAx>
        <c:axId val="229281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2">
                  <a:lumMod val="7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pPr>
            <a:endParaRPr lang="es-EC"/>
          </a:p>
        </c:txPr>
        <c:crossAx val="229286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4517118999432876"/>
          <c:y val="0.30915846989283191"/>
          <c:w val="0.33982880705291479"/>
          <c:h val="0.51595896621979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5">
  <cs:axisTitle>
    <cs:lnRef idx="0"/>
    <cs:fillRef idx="0"/>
    <cs:effectRef idx="0"/>
    <cs:fontRef idx="minor">
      <a:schemeClr val="lt1">
        <a:lumMod val="75000"/>
      </a:schemeClr>
    </cs:fontRef>
    <cs:defRPr sz="1197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>
        <a:lumMod val="75000"/>
      </a:schemeClr>
    </cs:fontRef>
    <cs:defRPr sz="1197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3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7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2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862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  <a:round/>
      </a:ln>
    </cs:spPr>
    <cs:defRPr sz="1197" kern="1200"/>
    <cs:bodyPr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UNIVERSIDAD TÉCNICA DEL NORTE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FB63A-AE4F-47F8-A0D1-1968ABFC4497}" type="datetimeFigureOut">
              <a:rPr lang="en-US" smtClean="0"/>
              <a:t>7/20/2017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6B7792-AF45-4CE8-8D8D-074558C134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359233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UNIVERSIDAD TÉCNICA DEL NORTE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449E62-02E1-4F2D-A08E-F4DB6F9DDEB5}" type="datetimeFigureOut">
              <a:rPr lang="en-US" smtClean="0"/>
              <a:t>7/20/2017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FBD594-1CBB-4D8C-BC1D-5F961AED7F2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258691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UNIVERSIDAD TÉCNICA DEL NORTE</a:t>
            </a:r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4FBD594-1CBB-4D8C-BC1D-5F961AED7F2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784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UNIVERSIDAD TÉCNICA DEL NORTE</a:t>
            </a:r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4FBD594-1CBB-4D8C-BC1D-5F961AED7F2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6815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UNIVERSIDAD TÉCNICA DEL NORTE</a:t>
            </a:r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4FBD594-1CBB-4D8C-BC1D-5F961AED7F2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7916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UNIVERSIDAD TÉCNICA DEL NORTE</a:t>
            </a:r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4FBD594-1CBB-4D8C-BC1D-5F961AED7F2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693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A10B5-7109-40E7-B0EB-76D1E95CE479}" type="datetime1">
              <a:rPr lang="en-US" smtClean="0"/>
              <a:t>7/20/2017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26CC9-39B8-443D-A87B-A0969DEF05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478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44E82-2641-4446-BEE3-BC46BBBB36CF}" type="datetime1">
              <a:rPr lang="en-US" smtClean="0"/>
              <a:t>7/20/2017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26CC9-39B8-443D-A87B-A0969DEF05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641450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44E82-2641-4446-BEE3-BC46BBBB36CF}" type="datetime1">
              <a:rPr lang="en-US" smtClean="0"/>
              <a:t>7/20/2017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26CC9-39B8-443D-A87B-A0969DEF05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547968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44E82-2641-4446-BEE3-BC46BBBB36CF}" type="datetime1">
              <a:rPr lang="en-US" smtClean="0"/>
              <a:t>7/20/2017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26CC9-39B8-443D-A87B-A0969DEF05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984791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44E82-2641-4446-BEE3-BC46BBBB36CF}" type="datetime1">
              <a:rPr lang="en-US" smtClean="0"/>
              <a:t>7/20/2017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26CC9-39B8-443D-A87B-A0969DEF05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410974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44E82-2641-4446-BEE3-BC46BBBB36CF}" type="datetime1">
              <a:rPr lang="en-US" smtClean="0"/>
              <a:t>7/20/2017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26CC9-39B8-443D-A87B-A0969DEF05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305720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44E82-2641-4446-BEE3-BC46BBBB36CF}" type="datetime1">
              <a:rPr lang="en-US" smtClean="0"/>
              <a:t>7/20/2017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26CC9-39B8-443D-A87B-A0969DEF05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578416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4B378-ADB9-4D14-8CBB-9DCA3E0AACCB}" type="datetime1">
              <a:rPr lang="en-US" smtClean="0"/>
              <a:t>7/20/2017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26CC9-39B8-443D-A87B-A0969DEF05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9101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6CCAA-1DED-4D64-BD9B-22BA024B7C3E}" type="datetime1">
              <a:rPr lang="en-US" smtClean="0"/>
              <a:t>7/20/2017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26CC9-39B8-443D-A87B-A0969DEF05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090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3957D-CC40-4DE2-A926-719F4F06E8DE}" type="datetime1">
              <a:rPr lang="en-US" smtClean="0"/>
              <a:t>7/20/2017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00426CC9-39B8-443D-A87B-A0969DEF05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800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A2B4E-5451-451B-A939-109A0091964F}" type="datetime1">
              <a:rPr lang="en-US" smtClean="0"/>
              <a:t>7/20/2017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26CC9-39B8-443D-A87B-A0969DEF05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817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B11A1-B841-46B4-9775-4540976E87BF}" type="datetime1">
              <a:rPr lang="en-US" smtClean="0"/>
              <a:t>7/20/2017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26CC9-39B8-443D-A87B-A0969DEF05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048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EF217-C83F-4D01-877F-8B5E095B2634}" type="datetime1">
              <a:rPr lang="en-US" smtClean="0"/>
              <a:t>7/20/2017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26CC9-39B8-443D-A87B-A0969DEF05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856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7A280-D14F-4961-A806-BA39FD3923D6}" type="datetime1">
              <a:rPr lang="en-US" smtClean="0"/>
              <a:t>7/20/2017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26CC9-39B8-443D-A87B-A0969DEF05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90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10E27-B7AF-4D31-B65F-8DC1DEDC21C9}" type="datetime1">
              <a:rPr lang="en-US" smtClean="0"/>
              <a:t>7/20/2017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26CC9-39B8-443D-A87B-A0969DEF05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897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070EF-925A-4D86-B75D-0BEEA1660962}" type="datetime1">
              <a:rPr lang="en-US" smtClean="0"/>
              <a:t>7/20/2017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26CC9-39B8-443D-A87B-A0969DEF05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179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7256B-B123-4DF1-8BE2-DEDDF50BFCC2}" type="datetime1">
              <a:rPr lang="en-US" smtClean="0"/>
              <a:t>7/20/2017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26CC9-39B8-443D-A87B-A0969DEF05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601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BB44E82-2641-4446-BEE3-BC46BBBB36CF}" type="datetime1">
              <a:rPr lang="en-US" smtClean="0"/>
              <a:t>7/20/2017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0426CC9-39B8-443D-A87B-A0969DEF05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018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37083" y="86891"/>
            <a:ext cx="8058813" cy="2334127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s-EC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FACULTAD DE INGENIERÍA EN CIENCIAS AGROPECUARIAS Y AMBIENTALES</a:t>
            </a:r>
            <a:br>
              <a:rPr lang="es-EC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C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CARRERA DE INGENIERÍA EN RECURSOS NATURALES RENOVABLES</a:t>
            </a:r>
            <a:br>
              <a:rPr lang="es-EC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EC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0426CC9-39B8-443D-A87B-A0969DEF053C}" type="slidenum">
              <a:rPr lang="en-US" smtClean="0"/>
              <a:t>1</a:t>
            </a:fld>
            <a:endParaRPr lang="en-U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9046" y="86891"/>
            <a:ext cx="1785619" cy="1790559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263316" y="2275384"/>
            <a:ext cx="873257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ANÁLISIS DEL USO ACTUAL Y POTENCIAL DEL SUELO DE LA RESERVA HÍDRICA COMUNITARIA NANGULVÍ BAJO, ZONA DE INTAG: PROPUESTA DE PROGRAMAS DE CONSERVACIÓN Y </a:t>
            </a:r>
            <a:r>
              <a:rPr lang="es-EC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PROTECCIÓN.</a:t>
            </a:r>
            <a:endParaRPr lang="es-EC" sz="2000" dirty="0"/>
          </a:p>
        </p:txBody>
      </p:sp>
      <p:sp>
        <p:nvSpPr>
          <p:cNvPr id="8" name="Rectángulo 7"/>
          <p:cNvSpPr/>
          <p:nvPr/>
        </p:nvSpPr>
        <p:spPr>
          <a:xfrm>
            <a:off x="1108099" y="4559992"/>
            <a:ext cx="45215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Autoras: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Doris Estefanía Alvarez </a:t>
            </a:r>
            <a:r>
              <a:rPr lang="es-EC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Alvarez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EC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50000"/>
              </a:lnSpc>
            </a:pP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Valeria Alexandra Mora Arcos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294" y="3903391"/>
            <a:ext cx="5774371" cy="258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35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0426CC9-39B8-443D-A87B-A0969DEF053C}" type="slidenum">
              <a:rPr lang="en-US" smtClean="0"/>
              <a:t>10</a:t>
            </a:fld>
            <a:endParaRPr lang="en-US"/>
          </a:p>
        </p:txBody>
      </p:sp>
      <p:sp>
        <p:nvSpPr>
          <p:cNvPr id="5" name="Rectángulo 4"/>
          <p:cNvSpPr/>
          <p:nvPr/>
        </p:nvSpPr>
        <p:spPr>
          <a:xfrm>
            <a:off x="1551349" y="144597"/>
            <a:ext cx="6920622" cy="56048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2" algn="ctr"/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Fase </a:t>
            </a:r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II: Establecimiento del Uso potencial del suelo 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la “RHCNB</a:t>
            </a:r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8191041" y="5989749"/>
            <a:ext cx="31112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CLIRSEN-MAGAP (SIGAGRO) (2011)</a:t>
            </a:r>
            <a:endParaRPr lang="es-EC" sz="1400" dirty="0"/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4433059"/>
              </p:ext>
            </p:extLst>
          </p:nvPr>
        </p:nvGraphicFramePr>
        <p:xfrm>
          <a:off x="1397113" y="2323503"/>
          <a:ext cx="5034280" cy="3057074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081682"/>
                <a:gridCol w="1344058"/>
                <a:gridCol w="2608540"/>
              </a:tblGrid>
              <a:tr h="463946">
                <a:tc gridSpan="3"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Parámetros para definir clases de capacidad de uso de la tierra (no evaluados)</a:t>
                      </a:r>
                      <a:endParaRPr lang="es-EC" sz="1400" b="1" dirty="0">
                        <a:solidFill>
                          <a:srgbClr val="4F81BD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5003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Factor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Variable</a:t>
                      </a:r>
                      <a:endParaRPr lang="es-EC" sz="1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Justificación</a:t>
                      </a:r>
                      <a:endParaRPr lang="es-EC" sz="1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476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Erosión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Erosión actual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 existen rasgos evidentes de pérdida de suelo.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476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Suelo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Pedregosidad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Evidencia de </a:t>
                      </a:r>
                      <a:r>
                        <a:rPr lang="es-E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pedregosidad</a:t>
                      </a: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sin o casi nula.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476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Humedad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Periodos de inundación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 procedimiento es subjetivo sin capacidad de validación.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2" name="Tab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061347"/>
              </p:ext>
            </p:extLst>
          </p:nvPr>
        </p:nvGraphicFramePr>
        <p:xfrm>
          <a:off x="6874218" y="2322447"/>
          <a:ext cx="4353221" cy="3088399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971042"/>
                <a:gridCol w="3382179"/>
              </a:tblGrid>
              <a:tr h="623347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Parámetros para definir clases de capacidad de uso </a:t>
                      </a:r>
                      <a:r>
                        <a:rPr lang="es-ES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 la </a:t>
                      </a: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tierra (evaluados)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9267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FACTOR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VARIABLES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9267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Erosión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Pendiente (%)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95485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Suelo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Profundidad efectiva (cm), textura superficial, fertilidad, salinidad (</a:t>
                      </a:r>
                      <a:r>
                        <a:rPr lang="es-EC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mmsimens</a:t>
                      </a: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/cm</a:t>
                      </a: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), toxicidad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1177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Humedad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Drenaje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8280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Climático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Zonas de humedad y zonas de temperatura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989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26CC9-39B8-443D-A87B-A0969DEF053C}" type="slidenum">
              <a:rPr lang="en-US" smtClean="0"/>
              <a:t>11</a:t>
            </a:fld>
            <a:endParaRPr lang="en-US"/>
          </a:p>
        </p:txBody>
      </p:sp>
      <p:sp>
        <p:nvSpPr>
          <p:cNvPr id="3" name="Cinta perforada 2"/>
          <p:cNvSpPr/>
          <p:nvPr/>
        </p:nvSpPr>
        <p:spPr>
          <a:xfrm>
            <a:off x="1949986" y="1740665"/>
            <a:ext cx="2721166" cy="716097"/>
          </a:xfrm>
          <a:prstGeom prst="flowChartPunchedTap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Factor erosión: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Pendiente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1042300"/>
              </p:ext>
            </p:extLst>
          </p:nvPr>
        </p:nvGraphicFramePr>
        <p:xfrm>
          <a:off x="2131764" y="2717520"/>
          <a:ext cx="2357610" cy="256032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358039"/>
                <a:gridCol w="999571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Tipo de pendiente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Porcentaje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Pendiente montañosa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– 50 %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Pendiente muy montañosa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– 70%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Pendiente escarpada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&gt;70 %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Rectángulo 5"/>
          <p:cNvSpPr/>
          <p:nvPr/>
        </p:nvSpPr>
        <p:spPr>
          <a:xfrm>
            <a:off x="2568817" y="5177689"/>
            <a:ext cx="130356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algn="ctr">
              <a:lnSpc>
                <a:spcPct val="150000"/>
              </a:lnSpc>
              <a:spcAft>
                <a:spcPts val="1200"/>
              </a:spcAft>
            </a:pPr>
            <a:r>
              <a:rPr lang="es-E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Ponce, 2015</a:t>
            </a:r>
            <a:endParaRPr lang="es-EC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" t="926" r="1850" b="14630"/>
          <a:stretch/>
        </p:blipFill>
        <p:spPr>
          <a:xfrm>
            <a:off x="5689599" y="495300"/>
            <a:ext cx="4686301" cy="57912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26875" t="24377" r="22171" b="21363"/>
          <a:stretch/>
        </p:blipFill>
        <p:spPr>
          <a:xfrm>
            <a:off x="6011221" y="4584300"/>
            <a:ext cx="1951679" cy="129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06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26CC9-39B8-443D-A87B-A0969DEF053C}" type="slidenum">
              <a:rPr lang="en-US" smtClean="0"/>
              <a:t>12</a:t>
            </a:fld>
            <a:endParaRPr lang="en-US"/>
          </a:p>
        </p:txBody>
      </p:sp>
      <p:sp>
        <p:nvSpPr>
          <p:cNvPr id="3" name="Cinta perforada 2"/>
          <p:cNvSpPr/>
          <p:nvPr/>
        </p:nvSpPr>
        <p:spPr>
          <a:xfrm>
            <a:off x="1772186" y="407165"/>
            <a:ext cx="2721166" cy="716097"/>
          </a:xfrm>
          <a:prstGeom prst="flowChartPunchedTap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Factor suelo: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403511" y="3065502"/>
            <a:ext cx="16273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Brissio</a:t>
            </a:r>
            <a:r>
              <a:rPr lang="es-MX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s-MX" dirty="0">
                <a:latin typeface="Times New Roman" panose="02020603050405020304" pitchFamily="18" charset="0"/>
                <a:ea typeface="Times New Roman" panose="02020603050405020304" pitchFamily="18" charset="0"/>
              </a:rPr>
              <a:t>(2005) </a:t>
            </a:r>
            <a:endParaRPr lang="es-EC" dirty="0"/>
          </a:p>
        </p:txBody>
      </p:sp>
      <p:sp>
        <p:nvSpPr>
          <p:cNvPr id="5" name="Rectángulo 4"/>
          <p:cNvSpPr/>
          <p:nvPr/>
        </p:nvSpPr>
        <p:spPr>
          <a:xfrm>
            <a:off x="3224040" y="4681537"/>
            <a:ext cx="18518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Velásquez, </a:t>
            </a:r>
            <a:r>
              <a:rPr lang="es-MX" dirty="0">
                <a:latin typeface="Times New Roman" panose="02020603050405020304" pitchFamily="18" charset="0"/>
                <a:ea typeface="Times New Roman" panose="02020603050405020304" pitchFamily="18" charset="0"/>
              </a:rPr>
              <a:t>(2007)</a:t>
            </a:r>
            <a:endParaRPr lang="es-EC" dirty="0"/>
          </a:p>
        </p:txBody>
      </p:sp>
      <p:sp>
        <p:nvSpPr>
          <p:cNvPr id="6" name="Flecha derecha 5"/>
          <p:cNvSpPr/>
          <p:nvPr/>
        </p:nvSpPr>
        <p:spPr>
          <a:xfrm>
            <a:off x="1243913" y="1809062"/>
            <a:ext cx="1888856" cy="11430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Diseño muestreal</a:t>
            </a:r>
            <a:endParaRPr lang="es-EC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ángulo 9"/>
              <p:cNvSpPr/>
              <p:nvPr/>
            </p:nvSpPr>
            <p:spPr>
              <a:xfrm>
                <a:off x="3308562" y="3434834"/>
                <a:ext cx="1625103" cy="1226066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>
                              <a:latin typeface="Cambria Math" panose="02040503050406030204" pitchFamily="18" charset="0"/>
                            </a:rPr>
                            <m:t>99,10 </m:t>
                          </m:r>
                          <m:r>
                            <m:rPr>
                              <m:sty m:val="p"/>
                            </m:rPr>
                            <a:rPr lang="es-ES">
                              <a:latin typeface="Cambria Math" panose="02040503050406030204" pitchFamily="18" charset="0"/>
                            </a:rPr>
                            <m:t>ha</m:t>
                          </m:r>
                        </m:num>
                        <m:den>
                          <m:r>
                            <a:rPr lang="es-ES" i="1">
                              <a:latin typeface="Cambria Math" panose="02040503050406030204" pitchFamily="18" charset="0"/>
                            </a:rPr>
                            <m:t>10 </m:t>
                          </m:r>
                          <m:r>
                            <m:rPr>
                              <m:sty m:val="p"/>
                            </m:rPr>
                            <a:rPr lang="es-ES">
                              <a:latin typeface="Cambria Math" panose="02040503050406030204" pitchFamily="18" charset="0"/>
                            </a:rPr>
                            <m:t>ha</m:t>
                          </m:r>
                        </m:den>
                      </m:f>
                      <m:r>
                        <a:rPr lang="es-ES" i="1">
                          <a:latin typeface="Cambria Math" panose="02040503050406030204" pitchFamily="18" charset="0"/>
                        </a:rPr>
                        <m:t>=9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10" name="Rectángulo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8562" y="3434834"/>
                <a:ext cx="1625103" cy="1226066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Flecha derecha 13"/>
          <p:cNvSpPr/>
          <p:nvPr/>
        </p:nvSpPr>
        <p:spPr>
          <a:xfrm>
            <a:off x="3197457" y="1802024"/>
            <a:ext cx="1847314" cy="11430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Estudio semidetallado</a:t>
            </a:r>
            <a:endParaRPr lang="es-EC" dirty="0"/>
          </a:p>
        </p:txBody>
      </p:sp>
      <p:sp>
        <p:nvSpPr>
          <p:cNvPr id="15" name="Flecha derecha 14"/>
          <p:cNvSpPr/>
          <p:nvPr/>
        </p:nvSpPr>
        <p:spPr>
          <a:xfrm>
            <a:off x="5109459" y="1809062"/>
            <a:ext cx="1783126" cy="11430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Mapa de muestreo</a:t>
            </a:r>
            <a:endParaRPr lang="es-EC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" t="6781" r="2896" b="14259"/>
          <a:stretch/>
        </p:blipFill>
        <p:spPr>
          <a:xfrm>
            <a:off x="6957273" y="106144"/>
            <a:ext cx="4879127" cy="5778757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4"/>
          <a:srcRect l="47396" t="35000" r="22708" b="24834"/>
          <a:stretch/>
        </p:blipFill>
        <p:spPr>
          <a:xfrm>
            <a:off x="9238419" y="317500"/>
            <a:ext cx="2313982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317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26CC9-39B8-443D-A87B-A0969DEF053C}" type="slidenum">
              <a:rPr lang="en-US" smtClean="0"/>
              <a:t>13</a:t>
            </a:fld>
            <a:endParaRPr lang="en-US"/>
          </a:p>
        </p:txBody>
      </p:sp>
      <p:sp>
        <p:nvSpPr>
          <p:cNvPr id="4" name="Flecha derecha 3"/>
          <p:cNvSpPr/>
          <p:nvPr/>
        </p:nvSpPr>
        <p:spPr>
          <a:xfrm>
            <a:off x="1366141" y="1748070"/>
            <a:ext cx="1888856" cy="11430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Campo</a:t>
            </a:r>
            <a:endParaRPr lang="es-EC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08482" y="1311652"/>
            <a:ext cx="2489200" cy="201583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369" y="1074970"/>
            <a:ext cx="1908732" cy="24892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12769" y="4279573"/>
            <a:ext cx="2480625" cy="201583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61301" y="4316246"/>
            <a:ext cx="2446867" cy="190873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97320" y="1386119"/>
            <a:ext cx="2489201" cy="186690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469" y="4047178"/>
            <a:ext cx="1866902" cy="2446868"/>
          </a:xfrm>
          <a:prstGeom prst="rect">
            <a:avLst/>
          </a:prstGeom>
        </p:spPr>
      </p:pic>
      <p:sp>
        <p:nvSpPr>
          <p:cNvPr id="11" name="Cinta perforada 10"/>
          <p:cNvSpPr/>
          <p:nvPr/>
        </p:nvSpPr>
        <p:spPr>
          <a:xfrm>
            <a:off x="1664035" y="331668"/>
            <a:ext cx="2721166" cy="716097"/>
          </a:xfrm>
          <a:prstGeom prst="flowChartPunchedTap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Factor suelo: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lecha derecha 11"/>
          <p:cNvSpPr/>
          <p:nvPr/>
        </p:nvSpPr>
        <p:spPr>
          <a:xfrm>
            <a:off x="5524500" y="2110019"/>
            <a:ext cx="542368" cy="419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Flecha derecha 12"/>
          <p:cNvSpPr/>
          <p:nvPr/>
        </p:nvSpPr>
        <p:spPr>
          <a:xfrm>
            <a:off x="8102601" y="5077941"/>
            <a:ext cx="542368" cy="419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Flecha derecha 13"/>
          <p:cNvSpPr/>
          <p:nvPr/>
        </p:nvSpPr>
        <p:spPr>
          <a:xfrm>
            <a:off x="5548034" y="5077941"/>
            <a:ext cx="542368" cy="419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Flecha derecha 14"/>
          <p:cNvSpPr/>
          <p:nvPr/>
        </p:nvSpPr>
        <p:spPr>
          <a:xfrm>
            <a:off x="8102601" y="2175542"/>
            <a:ext cx="542368" cy="419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Rectángulo 15"/>
          <p:cNvSpPr/>
          <p:nvPr/>
        </p:nvSpPr>
        <p:spPr>
          <a:xfrm>
            <a:off x="7539764" y="6494046"/>
            <a:ext cx="46522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Consejo Superior de Investigaciones Científicas, 2001</a:t>
            </a:r>
            <a:endParaRPr lang="es-EC" sz="1600" dirty="0"/>
          </a:p>
        </p:txBody>
      </p:sp>
    </p:spTree>
    <p:extLst>
      <p:ext uri="{BB962C8B-B14F-4D97-AF65-F5344CB8AC3E}">
        <p14:creationId xmlns:p14="http://schemas.microsoft.com/office/powerpoint/2010/main" val="715192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26CC9-39B8-443D-A87B-A0969DEF053C}" type="slidenum">
              <a:rPr lang="en-US" smtClean="0"/>
              <a:t>14</a:t>
            </a:fld>
            <a:endParaRPr lang="en-US"/>
          </a:p>
        </p:txBody>
      </p:sp>
      <p:sp>
        <p:nvSpPr>
          <p:cNvPr id="3" name="Cinta perforada 2"/>
          <p:cNvSpPr/>
          <p:nvPr/>
        </p:nvSpPr>
        <p:spPr>
          <a:xfrm>
            <a:off x="1664035" y="331668"/>
            <a:ext cx="2721166" cy="716097"/>
          </a:xfrm>
          <a:prstGeom prst="flowChartPunchedTap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Factor suelo: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8946064"/>
              </p:ext>
            </p:extLst>
          </p:nvPr>
        </p:nvGraphicFramePr>
        <p:xfrm>
          <a:off x="2705100" y="1187465"/>
          <a:ext cx="7835899" cy="5575933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1562100"/>
                <a:gridCol w="3822700"/>
                <a:gridCol w="1067726"/>
                <a:gridCol w="1383373"/>
              </a:tblGrid>
              <a:tr h="195262"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Variables del </a:t>
                      </a: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factor </a:t>
                      </a:r>
                      <a:r>
                        <a:rPr lang="es-ES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suelo (procedimiento)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579" marR="58579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579" marR="58579" marT="0" marB="0" anchor="ctr"/>
                </a:tc>
              </a:tr>
              <a:tr h="19526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Variable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579" marR="585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Actividad</a:t>
                      </a:r>
                      <a:endParaRPr lang="es-EC" sz="1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579" marR="585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Medio</a:t>
                      </a:r>
                      <a:endParaRPr lang="es-EC" sz="1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579" marR="585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C" sz="14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Resultado</a:t>
                      </a:r>
                      <a:endParaRPr lang="es-EC" sz="1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579" marR="58579" marT="0" marB="0" anchor="ctr"/>
                </a:tc>
              </a:tr>
              <a:tr h="136683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Profundidad efectiva (cm)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579" marR="585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Barrenaciones </a:t>
                      </a: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 el barreno helicoidal </a:t>
                      </a:r>
                      <a:r>
                        <a:rPr lang="es-ES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 medición de la </a:t>
                      </a: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parte introducida del </a:t>
                      </a:r>
                      <a:r>
                        <a:rPr lang="es-ES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barreno con flexómetro</a:t>
                      </a: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579" marR="585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Campo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579" marR="585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C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Suelo profundo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579" marR="58579" marT="0" marB="0" anchor="ctr"/>
                </a:tc>
              </a:tr>
              <a:tr h="9763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Textura </a:t>
                      </a:r>
                      <a:r>
                        <a:rPr lang="es-ES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superficial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579" marR="58579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Análisis de la las propiedades físicas y químicas del suelo determinadas por el laboratorio del Gobierno Provincial del Carchi.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579" marR="58579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Laboratorio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579" marR="585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C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Franco</a:t>
                      </a:r>
                      <a:r>
                        <a:rPr lang="es-EC" sz="14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arenoso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C" sz="14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Franco arcilloso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579" marR="58579" marT="0" marB="0" anchor="ctr"/>
                </a:tc>
              </a:tr>
              <a:tr h="9763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Fertilidad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579" marR="58579" marT="0" marB="0" anchor="ctr"/>
                </a:tc>
                <a:tc vMerge="1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579" marR="58579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579" marR="585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C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Media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579" marR="58579" marT="0" marB="0" anchor="ctr"/>
                </a:tc>
              </a:tr>
              <a:tr h="9763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Salinidad (</a:t>
                      </a:r>
                      <a:r>
                        <a:rPr lang="es-EC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mmsimens/cm)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579" marR="58579" marT="0" marB="0" anchor="ctr"/>
                </a:tc>
                <a:tc vMerge="1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579" marR="58579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579" marR="585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C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Bajo no salino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579" marR="58579" marT="0" marB="0" anchor="ctr"/>
                </a:tc>
              </a:tr>
              <a:tr h="39052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Toxicidad</a:t>
                      </a:r>
                      <a:endParaRPr lang="es-EC" sz="1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579" marR="585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través de la base de datos del  “SNI</a:t>
                      </a:r>
                      <a:r>
                        <a:rPr lang="es-ES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 a escala 1:25.000.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579" marR="585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ArcGIs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579" marR="585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C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Nula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579" marR="58579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432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26CC9-39B8-443D-A87B-A0969DEF053C}" type="slidenum">
              <a:rPr lang="en-US" smtClean="0"/>
              <a:t>15</a:t>
            </a:fld>
            <a:endParaRPr lang="en-US"/>
          </a:p>
        </p:txBody>
      </p:sp>
      <p:sp>
        <p:nvSpPr>
          <p:cNvPr id="4" name="Cinta perforada 3"/>
          <p:cNvSpPr/>
          <p:nvPr/>
        </p:nvSpPr>
        <p:spPr>
          <a:xfrm>
            <a:off x="1664035" y="814842"/>
            <a:ext cx="2721166" cy="716097"/>
          </a:xfrm>
          <a:prstGeom prst="flowChartPunchedTap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Factor humedad: Drenaje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664035" y="5439481"/>
            <a:ext cx="30968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ClIRSEN</a:t>
            </a:r>
            <a:r>
              <a:rPr lang="es-E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-MAGAP (SIGAGRO</a:t>
            </a:r>
            <a:r>
              <a:rPr lang="es-ES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), </a:t>
            </a:r>
            <a:r>
              <a:rPr lang="es-E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(2011)</a:t>
            </a:r>
            <a:endParaRPr lang="es-EC" sz="1400" dirty="0"/>
          </a:p>
        </p:txBody>
      </p:sp>
      <p:sp>
        <p:nvSpPr>
          <p:cNvPr id="3" name="Flecha abajo 2"/>
          <p:cNvSpPr/>
          <p:nvPr/>
        </p:nvSpPr>
        <p:spPr>
          <a:xfrm>
            <a:off x="2787421" y="1925529"/>
            <a:ext cx="436728" cy="5732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Redondear rectángulo de esquina diagonal 5"/>
          <p:cNvSpPr/>
          <p:nvPr/>
        </p:nvSpPr>
        <p:spPr>
          <a:xfrm>
            <a:off x="2349054" y="2893325"/>
            <a:ext cx="1351128" cy="518615"/>
          </a:xfrm>
          <a:prstGeom prst="round2Diag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“SNI”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lecha abajo 6"/>
          <p:cNvSpPr/>
          <p:nvPr/>
        </p:nvSpPr>
        <p:spPr>
          <a:xfrm>
            <a:off x="2806254" y="3806530"/>
            <a:ext cx="436728" cy="5732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Redondear rectángulo de esquina diagonal 7"/>
          <p:cNvSpPr/>
          <p:nvPr/>
        </p:nvSpPr>
        <p:spPr>
          <a:xfrm>
            <a:off x="2349054" y="4650301"/>
            <a:ext cx="1351128" cy="518615"/>
          </a:xfrm>
          <a:prstGeom prst="round2Diag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Bueno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0" t="2189" r="3224" b="15622"/>
          <a:stretch/>
        </p:blipFill>
        <p:spPr>
          <a:xfrm>
            <a:off x="5786650" y="358326"/>
            <a:ext cx="4612944" cy="572115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3"/>
          <a:srcRect l="26644" t="31483" r="35909" b="23926"/>
          <a:stretch/>
        </p:blipFill>
        <p:spPr>
          <a:xfrm>
            <a:off x="6044688" y="4379736"/>
            <a:ext cx="1911956" cy="127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175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26CC9-39B8-443D-A87B-A0969DEF053C}" type="slidenum">
              <a:rPr lang="en-US" smtClean="0"/>
              <a:t>16</a:t>
            </a:fld>
            <a:endParaRPr lang="en-US"/>
          </a:p>
        </p:txBody>
      </p:sp>
      <p:sp>
        <p:nvSpPr>
          <p:cNvPr id="5" name="Rectángulo 4"/>
          <p:cNvSpPr/>
          <p:nvPr/>
        </p:nvSpPr>
        <p:spPr>
          <a:xfrm>
            <a:off x="2368502" y="6309032"/>
            <a:ext cx="30968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ClIRSEN</a:t>
            </a:r>
            <a:r>
              <a:rPr lang="es-E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-MAGAP (SIGAGRO</a:t>
            </a:r>
            <a:r>
              <a:rPr lang="es-ES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), </a:t>
            </a:r>
            <a:r>
              <a:rPr lang="es-E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(2011)</a:t>
            </a:r>
            <a:endParaRPr lang="es-EC" sz="1400" dirty="0"/>
          </a:p>
        </p:txBody>
      </p:sp>
      <p:sp>
        <p:nvSpPr>
          <p:cNvPr id="9" name="Cinta perforada 8"/>
          <p:cNvSpPr/>
          <p:nvPr/>
        </p:nvSpPr>
        <p:spPr>
          <a:xfrm>
            <a:off x="2203082" y="692011"/>
            <a:ext cx="2721166" cy="716097"/>
          </a:xfrm>
          <a:prstGeom prst="flowChartPunchedTap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Factor : Climático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6054901"/>
              </p:ext>
            </p:extLst>
          </p:nvPr>
        </p:nvGraphicFramePr>
        <p:xfrm>
          <a:off x="1204203" y="2808264"/>
          <a:ext cx="4718925" cy="146304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310184"/>
                <a:gridCol w="1678675"/>
                <a:gridCol w="1730066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Zona de humedad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Precipitaciones (total anual)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Piso altitudinal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Húmeda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800-1500mm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Intermedio (1800-2800 </a:t>
                      </a:r>
                      <a:r>
                        <a:rPr lang="es-ES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m.s.n.m</a:t>
                      </a:r>
                      <a:r>
                        <a:rPr lang="es-E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1" name="Flecha abajo 10"/>
          <p:cNvSpPr/>
          <p:nvPr/>
        </p:nvSpPr>
        <p:spPr>
          <a:xfrm>
            <a:off x="3345301" y="1821583"/>
            <a:ext cx="436728" cy="5732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Flecha abajo 11"/>
          <p:cNvSpPr/>
          <p:nvPr/>
        </p:nvSpPr>
        <p:spPr>
          <a:xfrm>
            <a:off x="3345301" y="4398176"/>
            <a:ext cx="436728" cy="9926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Rectángulo 12"/>
          <p:cNvSpPr/>
          <p:nvPr/>
        </p:nvSpPr>
        <p:spPr>
          <a:xfrm>
            <a:off x="2531446" y="5493719"/>
            <a:ext cx="1627710" cy="6807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1438-1644mm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lecha abajo 13"/>
          <p:cNvSpPr/>
          <p:nvPr/>
        </p:nvSpPr>
        <p:spPr>
          <a:xfrm>
            <a:off x="4890909" y="4391722"/>
            <a:ext cx="436728" cy="55596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Rectángulo 14"/>
          <p:cNvSpPr/>
          <p:nvPr/>
        </p:nvSpPr>
        <p:spPr>
          <a:xfrm>
            <a:off x="3916907" y="5011483"/>
            <a:ext cx="2006221" cy="6807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1925-2240m.s.n.m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4" t="3781" r="3254" b="14627"/>
          <a:stretch/>
        </p:blipFill>
        <p:spPr>
          <a:xfrm>
            <a:off x="6367029" y="454578"/>
            <a:ext cx="4691582" cy="5793822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3"/>
          <a:srcRect l="29613" t="36318" r="31035" b="17020"/>
          <a:stretch/>
        </p:blipFill>
        <p:spPr>
          <a:xfrm>
            <a:off x="6742444" y="4271304"/>
            <a:ext cx="2131330" cy="142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472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26CC9-39B8-443D-A87B-A0969DEF053C}" type="slidenum">
              <a:rPr lang="en-US" smtClean="0"/>
              <a:t>17</a:t>
            </a:fld>
            <a:endParaRPr lang="en-US"/>
          </a:p>
        </p:txBody>
      </p:sp>
      <p:sp>
        <p:nvSpPr>
          <p:cNvPr id="3" name="Cinta perforada 2"/>
          <p:cNvSpPr/>
          <p:nvPr/>
        </p:nvSpPr>
        <p:spPr>
          <a:xfrm>
            <a:off x="1629876" y="692011"/>
            <a:ext cx="2721166" cy="716097"/>
          </a:xfrm>
          <a:prstGeom prst="flowChartPunchedTap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Factor : Climático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dondear rectángulo de esquina diagonal 3"/>
          <p:cNvSpPr/>
          <p:nvPr/>
        </p:nvSpPr>
        <p:spPr>
          <a:xfrm>
            <a:off x="1580528" y="2304084"/>
            <a:ext cx="2819861" cy="1667416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 determinan las zonas de temperatura con base en los siguientes rangos: Cálida (&gt;22), templada (&gt;13-22), fría (10-13) y muy fría (&lt;10). 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lecha abajo 4"/>
          <p:cNvSpPr/>
          <p:nvPr/>
        </p:nvSpPr>
        <p:spPr>
          <a:xfrm>
            <a:off x="2772095" y="1569493"/>
            <a:ext cx="436728" cy="5732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Flecha abajo 5"/>
          <p:cNvSpPr/>
          <p:nvPr/>
        </p:nvSpPr>
        <p:spPr>
          <a:xfrm rot="16200000">
            <a:off x="4889114" y="3297980"/>
            <a:ext cx="436728" cy="5732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Redondear rectángulo de esquina diagonal 8"/>
          <p:cNvSpPr/>
          <p:nvPr/>
        </p:nvSpPr>
        <p:spPr>
          <a:xfrm>
            <a:off x="5598483" y="3366219"/>
            <a:ext cx="1448653" cy="425469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Temperatura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dondear rectángulo de esquina diagonal 10"/>
          <p:cNvSpPr/>
          <p:nvPr/>
        </p:nvSpPr>
        <p:spPr>
          <a:xfrm>
            <a:off x="5507602" y="949647"/>
            <a:ext cx="2807718" cy="1692322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s-E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 </a:t>
            </a: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existir una disminución gradual de la temperatura conforme aumenta la altitud sobre el nivel del mar, se consideró la ecuación de la línea recta</a:t>
            </a:r>
            <a:r>
              <a:rPr lang="es-E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dirty="0"/>
              <a:t> </a:t>
            </a:r>
            <a:endParaRPr lang="es-EC" dirty="0"/>
          </a:p>
          <a:p>
            <a:pPr algn="just"/>
            <a:endParaRPr lang="es-EC" dirty="0"/>
          </a:p>
        </p:txBody>
      </p:sp>
      <p:sp>
        <p:nvSpPr>
          <p:cNvPr id="12" name="Rectángulo 11"/>
          <p:cNvSpPr/>
          <p:nvPr/>
        </p:nvSpPr>
        <p:spPr>
          <a:xfrm>
            <a:off x="1412113" y="4009756"/>
            <a:ext cx="33132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CLIRSEN-MAGAP </a:t>
            </a:r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(SIGAGRO), (2011)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EC" dirty="0"/>
          </a:p>
        </p:txBody>
      </p:sp>
      <p:graphicFrame>
        <p:nvGraphicFramePr>
          <p:cNvPr id="13" name="Gráfico 12"/>
          <p:cNvGraphicFramePr/>
          <p:nvPr>
            <p:extLst>
              <p:ext uri="{D42A27DB-BD31-4B8C-83A1-F6EECF244321}">
                <p14:modId xmlns:p14="http://schemas.microsoft.com/office/powerpoint/2010/main" val="2580154333"/>
              </p:ext>
            </p:extLst>
          </p:nvPr>
        </p:nvGraphicFramePr>
        <p:xfrm>
          <a:off x="7251538" y="3147855"/>
          <a:ext cx="4391025" cy="2790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Redondear rectángulo de esquina diagonal 13"/>
          <p:cNvSpPr/>
          <p:nvPr/>
        </p:nvSpPr>
        <p:spPr>
          <a:xfrm>
            <a:off x="9063428" y="676692"/>
            <a:ext cx="2078518" cy="2238232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y= a-b*x	</a:t>
            </a: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Donde:</a:t>
            </a:r>
            <a:endParaRPr lang="es-EC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y=</a:t>
            </a: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temperatura °C</a:t>
            </a: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a=</a:t>
            </a: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origen (25,016)</a:t>
            </a: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b=</a:t>
            </a: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pendiente de la recta (0,0036)</a:t>
            </a: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x=</a:t>
            </a: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altitud en msnm</a:t>
            </a: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Flecha abajo 14"/>
          <p:cNvSpPr/>
          <p:nvPr/>
        </p:nvSpPr>
        <p:spPr>
          <a:xfrm rot="16200000">
            <a:off x="8471010" y="1569493"/>
            <a:ext cx="436728" cy="5732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Flecha abajo 15"/>
          <p:cNvSpPr/>
          <p:nvPr/>
        </p:nvSpPr>
        <p:spPr>
          <a:xfrm rot="10800000">
            <a:off x="6104445" y="2702650"/>
            <a:ext cx="436728" cy="5732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Flecha abajo 16"/>
          <p:cNvSpPr/>
          <p:nvPr/>
        </p:nvSpPr>
        <p:spPr>
          <a:xfrm>
            <a:off x="6146057" y="4009756"/>
            <a:ext cx="436728" cy="573206"/>
          </a:xfrm>
          <a:prstGeom prst="downArrow">
            <a:avLst>
              <a:gd name="adj1" fmla="val 75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Redondear rectángulo de esquina diagonal 17"/>
          <p:cNvSpPr/>
          <p:nvPr/>
        </p:nvSpPr>
        <p:spPr>
          <a:xfrm>
            <a:off x="5640094" y="4801030"/>
            <a:ext cx="1448653" cy="425469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15,6-19,4ºC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5844502" y="546913"/>
            <a:ext cx="21339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Beltrán y Pozo, 2012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161145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26CC9-39B8-443D-A87B-A0969DEF053C}" type="slidenum">
              <a:rPr lang="en-US" smtClean="0"/>
              <a:t>18</a:t>
            </a:fld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5910" t="22901" r="9371" b="12360"/>
          <a:stretch/>
        </p:blipFill>
        <p:spPr>
          <a:xfrm>
            <a:off x="1100801" y="771556"/>
            <a:ext cx="10126638" cy="5695208"/>
          </a:xfrm>
          <a:prstGeom prst="rect">
            <a:avLst/>
          </a:prstGeom>
        </p:spPr>
      </p:pic>
      <p:sp>
        <p:nvSpPr>
          <p:cNvPr id="5" name="Flecha derecha 4"/>
          <p:cNvSpPr/>
          <p:nvPr/>
        </p:nvSpPr>
        <p:spPr>
          <a:xfrm>
            <a:off x="1610436" y="109182"/>
            <a:ext cx="6469039" cy="662374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Evaluación de variables </a:t>
            </a:r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para 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clasificar la tierra según su </a:t>
            </a:r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uso: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737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26CC9-39B8-443D-A87B-A0969DEF053C}" type="slidenum">
              <a:rPr lang="en-US" smtClean="0"/>
              <a:t>19</a:t>
            </a:fld>
            <a:endParaRPr lang="en-U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0" t="3781" r="3224" b="14627"/>
          <a:stretch/>
        </p:blipFill>
        <p:spPr>
          <a:xfrm>
            <a:off x="5008729" y="153730"/>
            <a:ext cx="5145206" cy="6334938"/>
          </a:xfrm>
          <a:prstGeom prst="rect">
            <a:avLst/>
          </a:prstGeom>
        </p:spPr>
      </p:pic>
      <p:sp>
        <p:nvSpPr>
          <p:cNvPr id="7" name="Flecha derecha 6"/>
          <p:cNvSpPr/>
          <p:nvPr/>
        </p:nvSpPr>
        <p:spPr>
          <a:xfrm>
            <a:off x="2212302" y="2880834"/>
            <a:ext cx="2250516" cy="11430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Algebra de mapas</a:t>
            </a:r>
          </a:p>
        </p:txBody>
      </p:sp>
      <p:sp>
        <p:nvSpPr>
          <p:cNvPr id="8" name="Rectángulo 7"/>
          <p:cNvSpPr/>
          <p:nvPr/>
        </p:nvSpPr>
        <p:spPr>
          <a:xfrm>
            <a:off x="8909936" y="6488668"/>
            <a:ext cx="33132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CLIRSEN-MAGAP </a:t>
            </a:r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(SIGAGRO), (2011)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546443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26CC9-39B8-443D-A87B-A0969DEF053C}" type="slidenum">
              <a:rPr lang="en-US" smtClean="0"/>
              <a:t>2</a:t>
            </a:fld>
            <a:endParaRPr lang="en-US"/>
          </a:p>
        </p:txBody>
      </p:sp>
      <p:sp>
        <p:nvSpPr>
          <p:cNvPr id="5" name="Rectángulo 4"/>
          <p:cNvSpPr/>
          <p:nvPr/>
        </p:nvSpPr>
        <p:spPr>
          <a:xfrm>
            <a:off x="4725327" y="265782"/>
            <a:ext cx="3746500" cy="406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UBICACIÓN</a:t>
            </a:r>
            <a:endParaRPr lang="es-EC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5745" y="859316"/>
            <a:ext cx="8317735" cy="5389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711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26CC9-39B8-443D-A87B-A0969DEF053C}" type="slidenum">
              <a:rPr lang="en-US" smtClean="0"/>
              <a:t>20</a:t>
            </a:fld>
            <a:endParaRPr lang="en-US"/>
          </a:p>
        </p:txBody>
      </p:sp>
      <p:sp>
        <p:nvSpPr>
          <p:cNvPr id="3" name="Flecha derecha 2"/>
          <p:cNvSpPr/>
          <p:nvPr/>
        </p:nvSpPr>
        <p:spPr>
          <a:xfrm>
            <a:off x="1749641" y="110339"/>
            <a:ext cx="2851018" cy="11430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Aptitud del suelo</a:t>
            </a:r>
            <a:endParaRPr lang="es-EC" dirty="0"/>
          </a:p>
        </p:txBody>
      </p:sp>
      <p:sp>
        <p:nvSpPr>
          <p:cNvPr id="4" name="Rectángulo 3"/>
          <p:cNvSpPr/>
          <p:nvPr/>
        </p:nvSpPr>
        <p:spPr>
          <a:xfrm>
            <a:off x="8746720" y="6489987"/>
            <a:ext cx="22957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Antón (2010) y </a:t>
            </a:r>
            <a:r>
              <a:rPr lang="es-E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Véliz</a:t>
            </a:r>
            <a:r>
              <a:rPr lang="es-E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(1996)</a:t>
            </a:r>
            <a:r>
              <a:rPr lang="es-E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s-EC" sz="1600" dirty="0"/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3483851"/>
              </p:ext>
            </p:extLst>
          </p:nvPr>
        </p:nvGraphicFramePr>
        <p:xfrm>
          <a:off x="3619384" y="1358020"/>
          <a:ext cx="5756628" cy="5025966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307458"/>
                <a:gridCol w="4449170"/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s-ES" sz="1400" dirty="0">
                          <a:effectLst/>
                        </a:rPr>
                        <a:t>Clases agrológicas y aptitud del suelo</a:t>
                      </a:r>
                      <a:endParaRPr lang="es-EC" sz="1400" b="1" dirty="0">
                        <a:solidFill>
                          <a:srgbClr val="4F81BD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 dirty="0">
                          <a:effectLst/>
                        </a:rPr>
                        <a:t>Clases Agrológica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>
                          <a:effectLst/>
                        </a:rPr>
                        <a:t>Aptitud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 dirty="0">
                          <a:effectLst/>
                        </a:rPr>
                        <a:t>CLASE I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 dirty="0">
                          <a:effectLst/>
                        </a:rPr>
                        <a:t>Aptos para un laboreo continuado recomendado para cultivos limpios anuales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 dirty="0">
                          <a:effectLst/>
                        </a:rPr>
                        <a:t>CLASE II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 dirty="0">
                          <a:effectLst/>
                        </a:rPr>
                        <a:t>Aptos para un laboreo continuado recomendado para cultivos anuales o de dos cosechas por año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>
                          <a:effectLst/>
                        </a:rPr>
                        <a:t>CLASE III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 dirty="0">
                          <a:effectLst/>
                        </a:rPr>
                        <a:t>Aptos para cultivos anuales, pastos, praderas, cultivos perennes y bosques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>
                          <a:effectLst/>
                        </a:rPr>
                        <a:t>CLASE IV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 dirty="0">
                          <a:effectLst/>
                        </a:rPr>
                        <a:t>Aptos para cultivos de cosecha anual, pastos, praderas, bosques o cultivos perennes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>
                          <a:effectLst/>
                        </a:rPr>
                        <a:t>CLASE V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 dirty="0">
                          <a:effectLst/>
                        </a:rPr>
                        <a:t>Aptos para vegetación natural, praderas o bosques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>
                          <a:effectLst/>
                        </a:rPr>
                        <a:t>CLASE VI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 dirty="0">
                          <a:effectLst/>
                        </a:rPr>
                        <a:t>Aptos para pastos y vegetación permanente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>
                          <a:effectLst/>
                        </a:rPr>
                        <a:t>CLASE VII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 dirty="0">
                          <a:effectLst/>
                        </a:rPr>
                        <a:t>Aptos para praderas, bosques y protección de cuencas hidrográficas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>
                          <a:effectLst/>
                        </a:rPr>
                        <a:t>CLASE VIII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 dirty="0">
                          <a:effectLst/>
                        </a:rPr>
                        <a:t>Aptos para protección de cuencas hidrográficas a través de reforestación, abastecimiento de agua y recreación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7211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26CC9-39B8-443D-A87B-A0969DEF053C}" type="slidenum">
              <a:rPr lang="en-US" smtClean="0"/>
              <a:t>21</a:t>
            </a:fld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0" t="6744" r="3505" b="14428"/>
          <a:stretch/>
        </p:blipFill>
        <p:spPr>
          <a:xfrm>
            <a:off x="6479289" y="436728"/>
            <a:ext cx="4780114" cy="5811672"/>
          </a:xfrm>
          <a:prstGeom prst="rect">
            <a:avLst/>
          </a:prstGeom>
        </p:spPr>
      </p:pic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6237901"/>
              </p:ext>
            </p:extLst>
          </p:nvPr>
        </p:nvGraphicFramePr>
        <p:xfrm>
          <a:off x="1238654" y="2269196"/>
          <a:ext cx="5121203" cy="329184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067817"/>
                <a:gridCol w="1392072"/>
                <a:gridCol w="791570"/>
                <a:gridCol w="955344"/>
                <a:gridCol w="914400"/>
              </a:tblGrid>
              <a:tr h="35433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Clase agrológica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Uso potencial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Símbolo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Superficie (ha)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Superficie (%)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CLASE V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Conservación Vegetación natural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s-E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Vn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44,69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45,11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CLASE VI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Vegetación permanente: arbustiva/arbórea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Vp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0,51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0,51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CLASE VII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Boques naturales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Bn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34,19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34,50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CLASE VIII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Bosques para protección de los nacimientos de agua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Bp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19,70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19,88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99,10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Flecha derecha 5"/>
          <p:cNvSpPr/>
          <p:nvPr/>
        </p:nvSpPr>
        <p:spPr>
          <a:xfrm>
            <a:off x="1749641" y="110339"/>
            <a:ext cx="2851018" cy="11430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Uso potencial del suelo</a:t>
            </a:r>
            <a:endParaRPr lang="es-EC" dirty="0"/>
          </a:p>
        </p:txBody>
      </p:sp>
      <p:sp>
        <p:nvSpPr>
          <p:cNvPr id="7" name="Rectángulo 6"/>
          <p:cNvSpPr/>
          <p:nvPr/>
        </p:nvSpPr>
        <p:spPr>
          <a:xfrm>
            <a:off x="7384612" y="6347299"/>
            <a:ext cx="43698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CLIRSEN, (2009</a:t>
            </a:r>
            <a:r>
              <a:rPr lang="es-ES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); Morales, (2011); Constitución, (2008) </a:t>
            </a:r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3064757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26CC9-39B8-443D-A87B-A0969DEF053C}" type="slidenum">
              <a:rPr lang="en-US" smtClean="0"/>
              <a:t>22</a:t>
            </a:fld>
            <a:endParaRPr lang="en-US"/>
          </a:p>
        </p:txBody>
      </p:sp>
      <p:sp>
        <p:nvSpPr>
          <p:cNvPr id="3" name="Rectángulo 2"/>
          <p:cNvSpPr/>
          <p:nvPr/>
        </p:nvSpPr>
        <p:spPr>
          <a:xfrm>
            <a:off x="1727200" y="137410"/>
            <a:ext cx="6693469" cy="74056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Propuesta de programas de conservación y protección	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echa derecha 3"/>
          <p:cNvSpPr/>
          <p:nvPr/>
        </p:nvSpPr>
        <p:spPr>
          <a:xfrm>
            <a:off x="1955800" y="342590"/>
            <a:ext cx="558800" cy="3302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Redondear rectángulo de esquina diagonal 5"/>
          <p:cNvSpPr/>
          <p:nvPr/>
        </p:nvSpPr>
        <p:spPr>
          <a:xfrm>
            <a:off x="1204414" y="3425588"/>
            <a:ext cx="2620371" cy="914400"/>
          </a:xfrm>
          <a:prstGeom prst="round2Diag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a) Zonificación en base a la potencialidad del suelo</a:t>
            </a:r>
            <a:endParaRPr lang="es-EC" dirty="0"/>
          </a:p>
        </p:txBody>
      </p:sp>
      <p:sp>
        <p:nvSpPr>
          <p:cNvPr id="12" name="Redondear rectángulo de esquina diagonal 11"/>
          <p:cNvSpPr/>
          <p:nvPr/>
        </p:nvSpPr>
        <p:spPr>
          <a:xfrm>
            <a:off x="4307005" y="4339987"/>
            <a:ext cx="2885365" cy="1091821"/>
          </a:xfrm>
          <a:prstGeom prst="round2Diag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i="1" dirty="0"/>
              <a:t>Metodología de la zonificación por aptitud de recursos naturales y culturales</a:t>
            </a:r>
            <a:endParaRPr lang="es-EC" dirty="0"/>
          </a:p>
        </p:txBody>
      </p:sp>
      <p:sp>
        <p:nvSpPr>
          <p:cNvPr id="13" name="Redondear rectángulo de esquina diagonal 12"/>
          <p:cNvSpPr/>
          <p:nvPr/>
        </p:nvSpPr>
        <p:spPr>
          <a:xfrm>
            <a:off x="4307005" y="2151779"/>
            <a:ext cx="2620371" cy="914400"/>
          </a:xfrm>
          <a:prstGeom prst="round2Diag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i="1" dirty="0"/>
              <a:t>Metodología estratégica (FODA) </a:t>
            </a:r>
            <a:endParaRPr lang="es-EC" dirty="0"/>
          </a:p>
        </p:txBody>
      </p:sp>
      <p:sp>
        <p:nvSpPr>
          <p:cNvPr id="14" name="Redondear rectángulo de esquina diagonal 13"/>
          <p:cNvSpPr/>
          <p:nvPr/>
        </p:nvSpPr>
        <p:spPr>
          <a:xfrm>
            <a:off x="8003995" y="1111540"/>
            <a:ext cx="2947859" cy="2994877"/>
          </a:xfrm>
          <a:prstGeom prst="round2Diag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endParaRPr lang="es-E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s-E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s-E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Zona </a:t>
            </a: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protección absoluta</a:t>
            </a: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s-E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Zona </a:t>
            </a: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uso restringido</a:t>
            </a: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s-E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Zona </a:t>
            </a: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uso público: intensivo e extensivo</a:t>
            </a: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s-E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Zona </a:t>
            </a: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uso sostenible de recursos</a:t>
            </a: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s-E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Zona </a:t>
            </a: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asentamientos humanos</a:t>
            </a: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s-E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Zona </a:t>
            </a: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uso especial</a:t>
            </a: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s-E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Zona </a:t>
            </a: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s-E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amortiguamiento, </a:t>
            </a: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entre otros</a:t>
            </a:r>
            <a:r>
              <a:rPr lang="es-E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s-EC" dirty="0"/>
          </a:p>
        </p:txBody>
      </p:sp>
      <p:sp>
        <p:nvSpPr>
          <p:cNvPr id="15" name="Rectángulo 14"/>
          <p:cNvSpPr/>
          <p:nvPr/>
        </p:nvSpPr>
        <p:spPr>
          <a:xfrm>
            <a:off x="4902892" y="3056256"/>
            <a:ext cx="1428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Gómez, 2008</a:t>
            </a:r>
            <a:endParaRPr lang="es-EC" dirty="0"/>
          </a:p>
        </p:txBody>
      </p:sp>
      <p:sp>
        <p:nvSpPr>
          <p:cNvPr id="18" name="Rectángulo 17"/>
          <p:cNvSpPr/>
          <p:nvPr/>
        </p:nvSpPr>
        <p:spPr>
          <a:xfrm>
            <a:off x="4885525" y="5423093"/>
            <a:ext cx="18197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Columba, (2013) </a:t>
            </a:r>
            <a:endParaRPr lang="es-EC" dirty="0"/>
          </a:p>
        </p:txBody>
      </p:sp>
      <p:sp>
        <p:nvSpPr>
          <p:cNvPr id="19" name="Redondear rectángulo de esquina diagonal 18"/>
          <p:cNvSpPr/>
          <p:nvPr/>
        </p:nvSpPr>
        <p:spPr>
          <a:xfrm>
            <a:off x="8003995" y="4339987"/>
            <a:ext cx="2726028" cy="2363024"/>
          </a:xfrm>
          <a:prstGeom prst="round2Diag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s-E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Conservación</a:t>
            </a: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protección, y mejora del espacio (suelo, vegetación, fauna y paisaje, entre otros).</a:t>
            </a: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s-E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Regulación </a:t>
            </a: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las </a:t>
            </a:r>
            <a:r>
              <a:rPr lang="es-E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actividades </a:t>
            </a: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general, y del uso público del espacio </a:t>
            </a:r>
            <a:r>
              <a:rPr lang="es-E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 particular.</a:t>
            </a: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Flecha derecha 21"/>
          <p:cNvSpPr/>
          <p:nvPr/>
        </p:nvSpPr>
        <p:spPr>
          <a:xfrm rot="19763304">
            <a:off x="3344982" y="2871590"/>
            <a:ext cx="787790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3" name="Flecha derecha 22"/>
          <p:cNvSpPr/>
          <p:nvPr/>
        </p:nvSpPr>
        <p:spPr>
          <a:xfrm rot="2354550">
            <a:off x="3330197" y="4547519"/>
            <a:ext cx="787790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4" name="Flecha derecha 23"/>
          <p:cNvSpPr/>
          <p:nvPr/>
        </p:nvSpPr>
        <p:spPr>
          <a:xfrm rot="2354550">
            <a:off x="7219070" y="5574379"/>
            <a:ext cx="787790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5" name="Flecha derecha 24"/>
          <p:cNvSpPr/>
          <p:nvPr/>
        </p:nvSpPr>
        <p:spPr>
          <a:xfrm rot="18849428">
            <a:off x="7177063" y="3679027"/>
            <a:ext cx="787790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 rotWithShape="1">
          <a:blip r:embed="rId2"/>
          <a:srcRect l="37746" t="26009" r="16627" b="12452"/>
          <a:stretch/>
        </p:blipFill>
        <p:spPr>
          <a:xfrm>
            <a:off x="1204415" y="1010683"/>
            <a:ext cx="9951266" cy="569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186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26CC9-39B8-443D-A87B-A0969DEF053C}" type="slidenum">
              <a:rPr lang="en-US" smtClean="0"/>
              <a:t>23</a:t>
            </a:fld>
            <a:endParaRPr lang="en-US"/>
          </a:p>
        </p:txBody>
      </p:sp>
      <p:sp>
        <p:nvSpPr>
          <p:cNvPr id="3" name="Rectángulo 2"/>
          <p:cNvSpPr/>
          <p:nvPr/>
        </p:nvSpPr>
        <p:spPr>
          <a:xfrm>
            <a:off x="1651000" y="137410"/>
            <a:ext cx="5575300" cy="74056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just">
              <a:lnSpc>
                <a:spcPct val="150000"/>
              </a:lnSpc>
            </a:pP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s-EC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Zonificación de la potencialidad del suelo</a:t>
            </a:r>
            <a:endParaRPr lang="es-EC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echa derecha 3"/>
          <p:cNvSpPr/>
          <p:nvPr/>
        </p:nvSpPr>
        <p:spPr>
          <a:xfrm>
            <a:off x="1955800" y="292986"/>
            <a:ext cx="558800" cy="3302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/>
          </p:nvPr>
        </p:nvGraphicFramePr>
        <p:xfrm>
          <a:off x="1371600" y="1556235"/>
          <a:ext cx="5854700" cy="357124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263900"/>
                <a:gridCol w="2590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Zonas metodológicas </a:t>
                      </a:r>
                      <a:endParaRPr lang="es-EC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Zonas</a:t>
                      </a:r>
                      <a:r>
                        <a:rPr lang="es-EC" sz="1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propuestas </a:t>
                      </a:r>
                      <a:endParaRPr lang="es-EC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Zona de protección absoluta (19,35ha)</a:t>
                      </a:r>
                      <a:endParaRPr lang="es-EC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Zona de conservación permanente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Zona de uso público: intensivo y extensivo (31,96ha)</a:t>
                      </a:r>
                      <a:endParaRPr lang="es-EC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Zona</a:t>
                      </a:r>
                      <a:r>
                        <a:rPr lang="es-EC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de ecoturismo</a:t>
                      </a:r>
                      <a:endParaRPr lang="es-EC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Zona de uso sostenible de recursos (44,10ha)</a:t>
                      </a:r>
                      <a:endParaRPr lang="es-EC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Zona de recuperación de la vegetación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Zona de uso especial (3,68ha)</a:t>
                      </a:r>
                      <a:endParaRPr lang="es-EC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Zona de protección del recurso hídrico </a:t>
                      </a:r>
                      <a:endParaRPr lang="es-EC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Zona de amortiguamiento (65,13ha)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Zona de amortiguamiento</a:t>
                      </a:r>
                      <a:endParaRPr lang="es-EC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Imagen 8" descr="C:\Users\usuario\Desktop\jpeg\17. MAPA ZONIFICACION TEXTO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2" t="6687" r="3198" b="14472"/>
          <a:stretch/>
        </p:blipFill>
        <p:spPr bwMode="auto">
          <a:xfrm>
            <a:off x="7366001" y="842962"/>
            <a:ext cx="4825999" cy="56586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3663438" y="5127475"/>
            <a:ext cx="15504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Columba, </a:t>
            </a:r>
            <a:r>
              <a:rPr lang="es-E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s-ES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2013)  </a:t>
            </a:r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1780505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26CC9-39B8-443D-A87B-A0969DEF053C}" type="slidenum">
              <a:rPr lang="en-US" smtClean="0"/>
              <a:t>24</a:t>
            </a:fld>
            <a:endParaRPr lang="en-US"/>
          </a:p>
        </p:txBody>
      </p:sp>
      <p:sp>
        <p:nvSpPr>
          <p:cNvPr id="3" name="Redondear rectángulo de esquina diagonal 2"/>
          <p:cNvSpPr/>
          <p:nvPr/>
        </p:nvSpPr>
        <p:spPr>
          <a:xfrm>
            <a:off x="1223890" y="3001693"/>
            <a:ext cx="2278965" cy="1237957"/>
          </a:xfrm>
          <a:prstGeom prst="round2Diag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Percepciones de los habitantes de la Comuna Nangulví Bajo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8160500" y="6248400"/>
            <a:ext cx="14109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Gómez, </a:t>
            </a:r>
            <a:r>
              <a:rPr lang="es-E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(2008</a:t>
            </a:r>
            <a:r>
              <a:rPr lang="es-ES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);  </a:t>
            </a:r>
            <a:endParaRPr lang="es-EC" sz="1400" dirty="0"/>
          </a:p>
        </p:txBody>
      </p:sp>
      <p:sp>
        <p:nvSpPr>
          <p:cNvPr id="5" name="Flecha derecha 4"/>
          <p:cNvSpPr/>
          <p:nvPr/>
        </p:nvSpPr>
        <p:spPr>
          <a:xfrm>
            <a:off x="3621359" y="3049171"/>
            <a:ext cx="1471146" cy="11430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Encuestas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9374035" y="6248400"/>
            <a:ext cx="11880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Burga, </a:t>
            </a:r>
            <a:r>
              <a:rPr lang="es-MX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(2013)</a:t>
            </a:r>
            <a:endParaRPr lang="es-EC" sz="1400" dirty="0"/>
          </a:p>
        </p:txBody>
      </p:sp>
      <p:sp>
        <p:nvSpPr>
          <p:cNvPr id="7" name="Rectángulo 6"/>
          <p:cNvSpPr/>
          <p:nvPr/>
        </p:nvSpPr>
        <p:spPr>
          <a:xfrm>
            <a:off x="6444362" y="428745"/>
            <a:ext cx="3289120" cy="4079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Tamaño muestreal</a:t>
            </a:r>
            <a:endParaRPr lang="es-EC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dondear rectángulo de esquina diagonal 7"/>
              <p:cNvSpPr/>
              <p:nvPr/>
            </p:nvSpPr>
            <p:spPr>
              <a:xfrm>
                <a:off x="5092504" y="1040690"/>
                <a:ext cx="5992837" cy="5207709"/>
              </a:xfrm>
              <a:prstGeom prst="round2Diag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s-EC" dirty="0"/>
              </a:p>
              <a:p>
                <a:r>
                  <a:rPr lang="es-E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Donde: </a:t>
                </a:r>
                <a:endParaRPr lang="es-EC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s-E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 =</a:t>
                </a:r>
                <a:r>
                  <a:rPr lang="es-E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Tamaño de la muestra, número de unidades a determinarse.</a:t>
                </a:r>
                <a:endParaRPr lang="es-EC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s-E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 =</a:t>
                </a:r>
                <a:r>
                  <a:rPr lang="es-E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Universo o población a estudiarse.</a:t>
                </a:r>
                <a:endParaRPr lang="es-EC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s-E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d² =</a:t>
                </a:r>
                <a:r>
                  <a:rPr lang="es-E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Varianza de la población respecto a las principales características que se van a representar. Es un valor constante que equivale a 0,25, ya que la desviación típica tomada como referencia es = 0.5</a:t>
                </a:r>
                <a:endParaRPr lang="es-EC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s-E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 – 1=</a:t>
                </a:r>
                <a:r>
                  <a:rPr lang="es-E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Corrección que se usa para muestras mayores a 30 unidades.</a:t>
                </a:r>
                <a:endParaRPr lang="es-EC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s-E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E=</a:t>
                </a:r>
                <a:r>
                  <a:rPr lang="es-E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Límite aceptable de error de muestra que varía entre 0.01 – 0.09 (1% y 9%).</a:t>
                </a:r>
                <a:endParaRPr lang="es-EC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s-E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Z=</a:t>
                </a:r>
                <a:r>
                  <a:rPr lang="es-E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Valor obtenido mediante niveles de confianza o nivel de significancia con el que se va a realizar el tratamiento de estimaciones. Es un valor constante que si se lo toma en relación al 95% equivalente a 1.96.</a:t>
                </a:r>
                <a:endParaRPr lang="es-EC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s-ES" sz="16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s-ES" sz="1600">
                              <a:latin typeface="Cambria Math" panose="02040503050406030204" pitchFamily="18" charset="0"/>
                            </a:rPr>
                            <m:t>N</m:t>
                          </m:r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∗</m:t>
                          </m:r>
                          <m:sSup>
                            <m:sSupPr>
                              <m:ctrlPr>
                                <a:rPr lang="es-EC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s-ES" sz="1600"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</m:e>
                            <m:sup>
                              <m:r>
                                <a:rPr lang="es-ES" sz="16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m:rPr>
                              <m:sty m:val="p"/>
                            </m:rPr>
                            <a:rPr lang="es-ES" sz="1600">
                              <a:latin typeface="Cambria Math" panose="02040503050406030204" pitchFamily="18" charset="0"/>
                            </a:rPr>
                            <m:t>Z</m:t>
                          </m:r>
                          <m:r>
                            <a:rPr lang="es-ES" sz="1600">
                              <a:latin typeface="Cambria Math" panose="02040503050406030204" pitchFamily="18" charset="0"/>
                            </a:rPr>
                            <m:t>²</m:t>
                          </m:r>
                        </m:num>
                        <m:den>
                          <m:d>
                            <m:dPr>
                              <m:ctrlPr>
                                <a:rPr lang="es-EC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s-ES" sz="160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s-ES" sz="160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  <m:sSup>
                            <m:sSupPr>
                              <m:ctrlPr>
                                <a:rPr lang="es-EC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s-ES" sz="1600"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e>
                            <m:sup>
                              <m:r>
                                <a:rPr lang="es-ES" sz="16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ES" sz="160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s-EC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s-ES" sz="1600"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</m:e>
                            <m:sup>
                              <m:r>
                                <a:rPr lang="es-ES" sz="16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m:rPr>
                              <m:sty m:val="p"/>
                            </m:rPr>
                            <a:rPr lang="es-ES" sz="1600">
                              <a:latin typeface="Cambria Math" panose="02040503050406030204" pitchFamily="18" charset="0"/>
                            </a:rPr>
                            <m:t>Z</m:t>
                          </m:r>
                          <m:r>
                            <a:rPr lang="es-ES" sz="1600">
                              <a:latin typeface="Cambria Math" panose="02040503050406030204" pitchFamily="18" charset="0"/>
                            </a:rPr>
                            <m:t>²</m:t>
                          </m:r>
                        </m:den>
                      </m:f>
                    </m:oMath>
                  </m:oMathPara>
                </a14:m>
                <a:endParaRPr lang="es-EC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s-ES" sz="1600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s-ES" sz="16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600">
                              <a:latin typeface="Cambria Math" panose="02040503050406030204" pitchFamily="18" charset="0"/>
                            </a:rPr>
                            <m:t>288.12</m:t>
                          </m:r>
                        </m:num>
                        <m:den>
                          <m:r>
                            <a:rPr lang="es-ES" sz="1600">
                              <a:latin typeface="Cambria Math" panose="02040503050406030204" pitchFamily="18" charset="0"/>
                            </a:rPr>
                            <m:t>1.9136+0.9604</m:t>
                          </m:r>
                        </m:den>
                      </m:f>
                    </m:oMath>
                    <m:oMath xmlns:m="http://schemas.openxmlformats.org/officeDocument/2006/math">
                      <m:r>
                        <a:rPr lang="es-ES" sz="1600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s-ES" sz="1600">
                          <a:latin typeface="Cambria Math" panose="02040503050406030204" pitchFamily="18" charset="0"/>
                        </a:rPr>
                        <m:t>=100</m:t>
                      </m:r>
                    </m:oMath>
                  </m:oMathPara>
                </a14:m>
                <a:endParaRPr lang="es-EC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dondear rectángulo de esquina diagonal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2504" y="1040690"/>
                <a:ext cx="5992837" cy="5207709"/>
              </a:xfrm>
              <a:prstGeom prst="round2DiagRect">
                <a:avLst/>
              </a:prstGeom>
              <a:blipFill rotWithShape="0">
                <a:blip r:embed="rId2"/>
                <a:stretch>
                  <a:fillRect b="-350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15804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26CC9-39B8-443D-A87B-A0969DEF053C}" type="slidenum">
              <a:rPr lang="en-US" smtClean="0"/>
              <a:t>25</a:t>
            </a:fld>
            <a:endParaRPr lang="en-US"/>
          </a:p>
        </p:txBody>
      </p:sp>
      <p:sp>
        <p:nvSpPr>
          <p:cNvPr id="5" name="Rectángulo 4"/>
          <p:cNvSpPr/>
          <p:nvPr/>
        </p:nvSpPr>
        <p:spPr>
          <a:xfrm>
            <a:off x="1513864" y="929017"/>
            <a:ext cx="8191500" cy="4953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¿Ha evidenciado algún tipo de alteración antrópica en la “RHCNB”?</a:t>
            </a:r>
          </a:p>
        </p:txBody>
      </p:sp>
      <p:sp>
        <p:nvSpPr>
          <p:cNvPr id="6" name="Rectángulo 5"/>
          <p:cNvSpPr/>
          <p:nvPr/>
        </p:nvSpPr>
        <p:spPr>
          <a:xfrm>
            <a:off x="7324114" y="2556534"/>
            <a:ext cx="4305300" cy="20447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las personas encuestadas, el 59% indican que NO han evidenciado ningún tipo de actividades antrópicas,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dado a que no conocen la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eserva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mientras que el 41% indican que SI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evidenciaron intervención humana.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727200" y="137411"/>
            <a:ext cx="6972300" cy="59918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just">
              <a:lnSpc>
                <a:spcPct val="150000"/>
              </a:lnSpc>
            </a:pPr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s-EC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Percepciones de la Comuna Nangulví Bajo.</a:t>
            </a:r>
            <a:endParaRPr lang="es-EC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s-EC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lecha derecha 7"/>
          <p:cNvSpPr/>
          <p:nvPr/>
        </p:nvSpPr>
        <p:spPr>
          <a:xfrm>
            <a:off x="1955800" y="292986"/>
            <a:ext cx="647700" cy="316614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aphicFrame>
        <p:nvGraphicFramePr>
          <p:cNvPr id="9" name="Gráfico 8"/>
          <p:cNvGraphicFramePr/>
          <p:nvPr>
            <p:extLst/>
          </p:nvPr>
        </p:nvGraphicFramePr>
        <p:xfrm>
          <a:off x="1727200" y="1864384"/>
          <a:ext cx="4999966" cy="3114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89864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26CC9-39B8-443D-A87B-A0969DEF053C}" type="slidenum">
              <a:rPr lang="en-US" smtClean="0"/>
              <a:t>26</a:t>
            </a:fld>
            <a:endParaRPr lang="en-US"/>
          </a:p>
        </p:txBody>
      </p:sp>
      <p:sp>
        <p:nvSpPr>
          <p:cNvPr id="5" name="Rectángulo 4"/>
          <p:cNvSpPr/>
          <p:nvPr/>
        </p:nvSpPr>
        <p:spPr>
          <a:xfrm>
            <a:off x="5937250" y="279400"/>
            <a:ext cx="1054099" cy="4953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¿Cuales?</a:t>
            </a:r>
          </a:p>
        </p:txBody>
      </p:sp>
      <p:sp>
        <p:nvSpPr>
          <p:cNvPr id="6" name="Rectángulo 5"/>
          <p:cNvSpPr/>
          <p:nvPr/>
        </p:nvSpPr>
        <p:spPr>
          <a:xfrm>
            <a:off x="7438412" y="2540000"/>
            <a:ext cx="4186544" cy="2133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las personas encuestadas que identifican el tipo de actividades antrópicas; evidencian que el 34,30% es por problemas de deforestación debido al aprovechamiento simplificado de la madera; el 31,40% por apertura de caminos y el 11,40% por la agricultura y ganadería que se realiza en linderos de la reserva, contaminación del agua y caza de animales, respectivamente.</a:t>
            </a:r>
            <a:endParaRPr lang="es-EC" sz="16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Gráfico 7"/>
          <p:cNvGraphicFramePr/>
          <p:nvPr>
            <p:extLst/>
          </p:nvPr>
        </p:nvGraphicFramePr>
        <p:xfrm>
          <a:off x="1435100" y="1651000"/>
          <a:ext cx="5791200" cy="3467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9787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26CC9-39B8-443D-A87B-A0969DEF053C}" type="slidenum">
              <a:rPr lang="en-US" smtClean="0"/>
              <a:t>27</a:t>
            </a:fld>
            <a:endParaRPr lang="en-US"/>
          </a:p>
        </p:txBody>
      </p:sp>
      <p:sp>
        <p:nvSpPr>
          <p:cNvPr id="5" name="Rectángulo 4"/>
          <p:cNvSpPr/>
          <p:nvPr/>
        </p:nvSpPr>
        <p:spPr>
          <a:xfrm>
            <a:off x="2082801" y="317500"/>
            <a:ext cx="8191500" cy="4953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¿Cómo percibe los impactos ambientales negativos generados en la “RHCNB”?</a:t>
            </a:r>
          </a:p>
        </p:txBody>
      </p:sp>
      <p:sp>
        <p:nvSpPr>
          <p:cNvPr id="6" name="Rectángulo 5"/>
          <p:cNvSpPr/>
          <p:nvPr/>
        </p:nvSpPr>
        <p:spPr>
          <a:xfrm>
            <a:off x="7357756" y="2277793"/>
            <a:ext cx="4478644" cy="22272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las personas encuestadas, el mayor impacto ambiental que perciben en la “RHCNB” es la erosión del suelo con el 38,50%, lo cual es provocada por las actividades antrópicas, seguido la pérdida de cobertura vegetal con el 36,50%, debido a la extracción de la madera; el 15,40%  disminución del caudal de agua y el 9,60% la extinción de fauna silvestre.</a:t>
            </a:r>
          </a:p>
        </p:txBody>
      </p:sp>
      <p:graphicFrame>
        <p:nvGraphicFramePr>
          <p:cNvPr id="7" name="Gráfico 6"/>
          <p:cNvGraphicFramePr/>
          <p:nvPr>
            <p:extLst/>
          </p:nvPr>
        </p:nvGraphicFramePr>
        <p:xfrm>
          <a:off x="1676400" y="1357042"/>
          <a:ext cx="5486399" cy="36340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09269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26CC9-39B8-443D-A87B-A0969DEF053C}" type="slidenum">
              <a:rPr lang="en-US" smtClean="0"/>
              <a:t>28</a:t>
            </a:fld>
            <a:endParaRPr lang="en-US" dirty="0"/>
          </a:p>
        </p:txBody>
      </p:sp>
      <p:sp>
        <p:nvSpPr>
          <p:cNvPr id="6" name="Rectángulo 5"/>
          <p:cNvSpPr/>
          <p:nvPr/>
        </p:nvSpPr>
        <p:spPr>
          <a:xfrm>
            <a:off x="7357756" y="2095500"/>
            <a:ext cx="4478644" cy="30572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las personas encuestadas en la Comuna Nangulví Bajo, el 29,9% están de acuerdo en aplicar proyectos de Educación Ambiental, para tener mayor concienciación en la conservación y protección de los recursos naturales; el 29,3% proyecto Ecoturístico para generar fuentes de empleo; el 22,4% proyecto de Reforestación para reestablecer áreas que fueron afectadas por el aprovechamiento simplificado de la madera y el 18,4% proyecto para el Fortalecimiento Organizativo</a:t>
            </a:r>
            <a:r>
              <a:rPr lang="es-E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1612900" y="218538"/>
            <a:ext cx="10223500" cy="69718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 smtClean="0"/>
          </a:p>
          <a:p>
            <a:pPr algn="ctr"/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¿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Qué tipo de proyectos le gustarían que se implemente en la Reserva Hídrica Comunitaria Nangulví Bajo?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701" y="2052732"/>
            <a:ext cx="5638800" cy="310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137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26CC9-39B8-443D-A87B-A0969DEF053C}" type="slidenum">
              <a:rPr lang="en-US" smtClean="0"/>
              <a:t>29</a:t>
            </a:fld>
            <a:endParaRPr lang="en-US"/>
          </a:p>
        </p:txBody>
      </p:sp>
      <p:sp>
        <p:nvSpPr>
          <p:cNvPr id="3" name="Rectángulo 2"/>
          <p:cNvSpPr/>
          <p:nvPr/>
        </p:nvSpPr>
        <p:spPr>
          <a:xfrm>
            <a:off x="1727200" y="137411"/>
            <a:ext cx="6756400" cy="6413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just">
              <a:lnSpc>
                <a:spcPct val="150000"/>
              </a:lnSpc>
            </a:pP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Propuesta de programas de conservación y protección.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echa derecha 3"/>
          <p:cNvSpPr/>
          <p:nvPr/>
        </p:nvSpPr>
        <p:spPr>
          <a:xfrm>
            <a:off x="1955800" y="292986"/>
            <a:ext cx="558800" cy="3302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/>
          </p:nvPr>
        </p:nvGraphicFramePr>
        <p:xfrm>
          <a:off x="2628896" y="1261360"/>
          <a:ext cx="7340604" cy="4621915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2627451"/>
                <a:gridCol w="4713153"/>
              </a:tblGrid>
              <a:tr h="279915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Programa de conservación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anose="05000000000000000000" pitchFamily="2" charset="2"/>
                        <a:buChar char=""/>
                      </a:pPr>
                      <a:r>
                        <a:rPr lang="es-ES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Proyecto de educación ambiental.</a:t>
                      </a:r>
                      <a:endParaRPr lang="es-EC" sz="16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anose="05000000000000000000" pitchFamily="2" charset="2"/>
                        <a:buChar char=""/>
                      </a:pPr>
                      <a:r>
                        <a:rPr lang="es-ES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Proyecto de prácticas de manejo sostenible del suelo.</a:t>
                      </a:r>
                      <a:endParaRPr lang="es-EC" sz="16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anose="05000000000000000000" pitchFamily="2" charset="2"/>
                        <a:buChar char=""/>
                      </a:pPr>
                      <a:r>
                        <a:rPr lang="es-ES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Proyecto de desarrollo ecoturístico.</a:t>
                      </a:r>
                      <a:endParaRPr lang="es-EC" sz="16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anose="05000000000000000000" pitchFamily="2" charset="2"/>
                        <a:buChar char=""/>
                      </a:pPr>
                      <a:r>
                        <a:rPr lang="es-ES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Proyecto de manejo de residuos sólidos.</a:t>
                      </a:r>
                      <a:endParaRPr lang="es-EC" sz="16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82275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Programa de protección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anose="05000000000000000000" pitchFamily="2" charset="2"/>
                        <a:buChar char=""/>
                      </a:pPr>
                      <a:r>
                        <a:rPr lang="es-E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Proyecto para contrarrestar la fragmentación de ecosistemas y su efecto borde.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anose="05000000000000000000" pitchFamily="2" charset="2"/>
                        <a:buChar char=""/>
                      </a:pPr>
                      <a:r>
                        <a:rPr lang="es-E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Proyecto para la formación de guardabosques y guías turísticos.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584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26CC9-39B8-443D-A87B-A0969DEF053C}" type="slidenum">
              <a:rPr lang="en-US" smtClean="0"/>
              <a:t>3</a:t>
            </a:fld>
            <a:endParaRPr lang="en-US"/>
          </a:p>
        </p:txBody>
      </p:sp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2651362"/>
              </p:ext>
            </p:extLst>
          </p:nvPr>
        </p:nvGraphicFramePr>
        <p:xfrm>
          <a:off x="1344058" y="1976238"/>
          <a:ext cx="4770304" cy="222504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385152"/>
                <a:gridCol w="238515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PISOS ALTITUDINALES</a:t>
                      </a:r>
                      <a:endParaRPr lang="es-EC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ALTITUD</a:t>
                      </a:r>
                      <a:r>
                        <a:rPr lang="es-EC" sz="1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s-EC" sz="1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m.s.n.m</a:t>
                      </a:r>
                      <a:r>
                        <a:rPr lang="es-EC" sz="1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s-EC" sz="16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 rowSpan="4">
                  <a:txBody>
                    <a:bodyPr/>
                    <a:lstStyle/>
                    <a:p>
                      <a:pPr algn="ctr"/>
                      <a:r>
                        <a:rPr lang="es-EC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Intermedio </a:t>
                      </a:r>
                      <a:endParaRPr lang="es-EC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8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2233</a:t>
                      </a:r>
                      <a:endParaRPr lang="es-EC" sz="18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s-EC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8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2233</a:t>
                      </a:r>
                      <a:endParaRPr lang="es-EC" sz="18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s-EC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8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2540</a:t>
                      </a:r>
                      <a:endParaRPr lang="es-EC" sz="18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s-EC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s-ES" sz="18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1925</a:t>
                      </a:r>
                      <a:endParaRPr lang="es-EC" sz="18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12" name="Imagen 11" descr="C:\Users\usuario\Desktop\jpeg\2. MAPA_BASE_TEXTO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7" t="3344" r="3427" b="14816"/>
          <a:stretch/>
        </p:blipFill>
        <p:spPr bwMode="auto">
          <a:xfrm>
            <a:off x="6551940" y="95947"/>
            <a:ext cx="4675499" cy="59856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CuadroTexto 12"/>
          <p:cNvSpPr txBox="1"/>
          <p:nvPr/>
        </p:nvSpPr>
        <p:spPr>
          <a:xfrm>
            <a:off x="7297751" y="6248400"/>
            <a:ext cx="3183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CLIRSEN MAGAP (SIGAGRO), (2011)</a:t>
            </a:r>
            <a:endParaRPr lang="es-EC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735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26CC9-39B8-443D-A87B-A0969DEF053C}" type="slidenum">
              <a:rPr lang="en-US" smtClean="0"/>
              <a:t>30</a:t>
            </a:fld>
            <a:endParaRPr lang="en-US"/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/>
          </p:nvPr>
        </p:nvGraphicFramePr>
        <p:xfrm>
          <a:off x="1803400" y="609600"/>
          <a:ext cx="4838546" cy="5719945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4838546"/>
              </a:tblGrid>
              <a:tr h="86638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Título: </a:t>
                      </a:r>
                    </a:p>
                    <a:p>
                      <a:pPr marL="342900" lvl="0" indent="-342900">
                        <a:spcAft>
                          <a:spcPts val="120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es-ES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Proyecto de educación ambiental para los habitantes de la Comuna Nangulví Bajo.</a:t>
                      </a:r>
                      <a:endParaRPr lang="es-EC" sz="12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071" marR="49071" marT="0" marB="0"/>
                </a:tc>
              </a:tr>
              <a:tr h="1430333"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Objetivo: </a:t>
                      </a:r>
                      <a:endParaRPr lang="es-EC" sz="12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marR="0" lvl="0" indent="-285750" algn="just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s-ES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Capacitar a los habitantes de la Comuna Nangulví Bajo sobre el manejo y conservación de los recursos naturales para proporcionar un mayor empoderamiento de las acciones a realizarse en la Reserva.</a:t>
                      </a:r>
                      <a:endParaRPr lang="es-EC" sz="1200" b="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071" marR="49071" marT="0" marB="0"/>
                </a:tc>
              </a:tr>
              <a:tr h="142076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Indicadores generales de resultado:</a:t>
                      </a:r>
                    </a:p>
                    <a:p>
                      <a:pPr marL="171450" lvl="0" indent="-171450">
                        <a:buFont typeface="Wingdings" panose="05000000000000000000" pitchFamily="2" charset="2"/>
                        <a:buChar char="ü"/>
                      </a:pPr>
                      <a:r>
                        <a:rPr lang="es-ES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Concienciación y conocimiento de los habitantes de la comuna Nangulví Bajo, sobre el manejo y conservación de los recursos naturales de la Reserva. </a:t>
                      </a:r>
                      <a:endParaRPr lang="es-EC" sz="1200" b="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171450" lvl="0" indent="-171450">
                        <a:buFont typeface="Wingdings" panose="05000000000000000000" pitchFamily="2" charset="2"/>
                        <a:buChar char="ü"/>
                      </a:pPr>
                      <a:r>
                        <a:rPr lang="es-ES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Participación continua de los habitantes de la Comuna Nangulví Bajo, en diferentes acciones de cuidado y manejo de la “RHCNB”.</a:t>
                      </a:r>
                      <a:endParaRPr lang="es-EC" sz="12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9071" marR="49071" marT="0" marB="0"/>
                </a:tc>
              </a:tr>
              <a:tr h="200246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Autores clave de</a:t>
                      </a:r>
                      <a:r>
                        <a:rPr lang="es-EC" sz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financiamiento</a:t>
                      </a:r>
                      <a:r>
                        <a:rPr lang="es-EC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marL="171450" marR="0" lvl="0" indent="-171450" algn="just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s-ES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GAD Cantonal y Parroquial – “DECOIN”.</a:t>
                      </a:r>
                    </a:p>
                    <a:p>
                      <a:pPr marL="0" marR="0" lvl="0" indent="0" algn="just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s-ES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Autores clave de apoyo</a:t>
                      </a:r>
                      <a:endParaRPr lang="es-EC" sz="1200" b="1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171450" marR="0" lvl="0" indent="-171450" algn="just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s-ES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Directiva de la Comuna Nangulví Bajo; Unidades Educativas/Padres de familia; Estudiantes “UTN”.</a:t>
                      </a:r>
                      <a:endParaRPr lang="es-EC" sz="1200" b="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9071" marR="49071" marT="0" marB="0"/>
                </a:tc>
              </a:tr>
            </a:tbl>
          </a:graphicData>
        </a:graphic>
      </p:graphicFrame>
      <p:sp>
        <p:nvSpPr>
          <p:cNvPr id="6" name="Flecha derecha 5"/>
          <p:cNvSpPr/>
          <p:nvPr/>
        </p:nvSpPr>
        <p:spPr>
          <a:xfrm>
            <a:off x="1663700" y="0"/>
            <a:ext cx="3670300" cy="609600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PERFIL DE PROYECTO 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/>
          </p:nvPr>
        </p:nvGraphicFramePr>
        <p:xfrm>
          <a:off x="6819900" y="609600"/>
          <a:ext cx="5181600" cy="6197231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3238500"/>
                <a:gridCol w="317500"/>
                <a:gridCol w="355600"/>
                <a:gridCol w="317500"/>
                <a:gridCol w="381000"/>
                <a:gridCol w="571500"/>
              </a:tblGrid>
              <a:tr h="261327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Actividades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66" marR="27566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Tiempo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66" marR="27566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Costo $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66" marR="27566" marT="0" marB="0" anchor="ctr"/>
                </a:tc>
              </a:tr>
              <a:tr h="52265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Año 1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66" marR="275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Año 2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66" marR="275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Año 3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66" marR="275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Año 4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66" marR="27566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78852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Gestionar la participación de los estudiantes de la UTN, para actividades de capacitación a los comuneros sobre educación ambiental.</a:t>
                      </a:r>
                      <a:endParaRPr lang="es-EC" sz="12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66" marR="275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66" marR="275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66" marR="275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66" marR="275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66" marR="275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66" marR="27566" marT="0" marB="0" anchor="ctr"/>
                </a:tc>
              </a:tr>
              <a:tr h="94122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Socializar y estimular a los habitantes de la Comuna Nangulví Bajo, para tomar medidas de concienciación en educación ambiental, para el desarrollo sostenible del proyecto.</a:t>
                      </a:r>
                      <a:endParaRPr lang="es-EC" sz="12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66" marR="275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66" marR="275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66" marR="275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66" marR="275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66" marR="275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66" marR="27566" marT="0" marB="0" anchor="ctr"/>
                </a:tc>
              </a:tr>
              <a:tr h="985151"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s-ES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Capacitar a los habitantes de la comuna en temas de buen manejo y conservación de los recursos naturales en la Reserva.</a:t>
                      </a:r>
                      <a:endParaRPr lang="es-EC" sz="12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66" marR="275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66" marR="275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66" marR="275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66" marR="275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66" marR="275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66" marR="27566" marT="0" marB="0" anchor="ctr"/>
                </a:tc>
              </a:tr>
              <a:tr h="145754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Desarrollar estrategias de manejo de conservación con la participación de niños, jóvenes, adultos y adultos mayores de la Comuna Nangulví Bajo, para fomentar el conocimiento y acciones en temas de conservación y protección de los recursos de la Reserva.</a:t>
                      </a:r>
                      <a:endParaRPr lang="es-EC" sz="12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66" marR="275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66" marR="275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66" marR="275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66" marR="275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66" marR="275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66" marR="27566" marT="0" marB="0" anchor="ctr"/>
                </a:tc>
              </a:tr>
              <a:tr h="26132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SUBTOTAL</a:t>
                      </a:r>
                      <a:endParaRPr lang="es-EC" sz="12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66" marR="275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66" marR="275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66" marR="275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66" marR="275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66" marR="275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2.400</a:t>
                      </a:r>
                      <a:endParaRPr lang="es-EC" sz="12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66" marR="27566" marT="0" marB="0" anchor="ctr"/>
                </a:tc>
              </a:tr>
              <a:tr h="26132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Imprevistos 10%</a:t>
                      </a:r>
                      <a:endParaRPr lang="es-EC" sz="12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66" marR="275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66" marR="275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66" marR="275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66" marR="275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66" marR="275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240</a:t>
                      </a:r>
                      <a:endParaRPr lang="es-EC" sz="12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66" marR="27566" marT="0" marB="0" anchor="ctr"/>
                </a:tc>
              </a:tr>
              <a:tr h="26132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EC" sz="12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66" marR="275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66" marR="275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66" marR="275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66" marR="275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66" marR="275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2.640</a:t>
                      </a:r>
                      <a:endParaRPr lang="es-EC" sz="12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66" marR="27566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2780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26CC9-39B8-443D-A87B-A0969DEF053C}" type="slidenum">
              <a:rPr lang="en-US" smtClean="0"/>
              <a:t>31</a:t>
            </a:fld>
            <a:endParaRPr lang="en-US"/>
          </a:p>
        </p:txBody>
      </p:sp>
      <p:sp>
        <p:nvSpPr>
          <p:cNvPr id="6" name="Flecha derecha 5"/>
          <p:cNvSpPr/>
          <p:nvPr/>
        </p:nvSpPr>
        <p:spPr>
          <a:xfrm>
            <a:off x="1663700" y="0"/>
            <a:ext cx="3670300" cy="609600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CONCLUSIONES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358900" y="788054"/>
            <a:ext cx="106045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la “RHCNB” se evidencia que el 100 % de la cobertura vegetal del total de la superficie, se encuentra bajo actividades de conservación, desde hace 12 años, por lo que el proceso de reforestación y regeneración natural asistida lo tenemos presente en el área de estudio; donde el uso actual del suelo es netamente conservacionista y de protección.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 clases agrológicas definidas en la “RHCNB” permiten planificar el territorio en cuanto al uso potencial del suelo, con fines de conservación y tierras que deberán dedicarse a la conservación y protección por sus severas limitaciones; a través de prácticas de manejo sostenibles.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 proponer los programas de conservación y protección, fue de vital importancia tener en consideración los resultados del estudio; con el fin de que los proyectos inmersos en cada uno de los programas sean factibles y concuerden con la realidad local.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factor social en la viabilidad de los proyectos planteados, es primordial por lo que la generación de trabajo a partir de emprendimientos comunitarios, la protección y la conservación de la naturaleza es sostenible, debido a que es lo que requieren los habitantes de la Comuna Nangulví Bajo.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 habitantes de la Comuna aprecian a la Reserva en función del beneficio que les brinda como el agua para consumo, siendo la percepción prioritaria que sostienen y que motiva la conservación de la “RHCNB”.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601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26CC9-39B8-443D-A87B-A0969DEF053C}" type="slidenum">
              <a:rPr lang="en-US" smtClean="0"/>
              <a:t>32</a:t>
            </a:fld>
            <a:endParaRPr lang="en-US"/>
          </a:p>
        </p:txBody>
      </p:sp>
      <p:sp>
        <p:nvSpPr>
          <p:cNvPr id="6" name="Flecha derecha 5"/>
          <p:cNvSpPr/>
          <p:nvPr/>
        </p:nvSpPr>
        <p:spPr>
          <a:xfrm>
            <a:off x="1663700" y="0"/>
            <a:ext cx="3670300" cy="609600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RECOMENDACIONES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663700" y="609600"/>
            <a:ext cx="9728200" cy="5957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Realizar </a:t>
            </a:r>
            <a:r>
              <a:rPr lang="es-EC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monitoreos anuales para verificar el cambio de uso de suelo y por tanto de la cobertura vegetal, con el fin de evaluar el estado de conservación y protección de la Reserva.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Conservar </a:t>
            </a:r>
            <a:r>
              <a:rPr lang="es-EC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y proteger las vertientes debe ser una obligación para los habitantes de la Comuna Nangulví Bajo, ya que es la principal fuente hídrica para la población, debido a que la misma es utilizada para la distribución de agua entubada hacia las viviendas; siendo el servicio básico que brinda la subsistencia a los comuneros.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Utilizar </a:t>
            </a:r>
            <a:r>
              <a:rPr lang="es-EC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los resultados de este estudio con el fin de coadyuvar a la búsqueda de un aprovechamiento sostenible del recurso suelo según la clase agrológica y por tanto de su potencialidad, para planificar el territorio en cuanto al uso forestal y ecoturístico, en base a prácticas de conservación.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Se </a:t>
            </a:r>
            <a:r>
              <a:rPr lang="es-EC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sugiere realizar programas de conservación y protección con el fin de que los habitantes manejen técnicamente la “RHCNB”, a partir de proyectos que generen beneficios tanto para el factor social como al ambiental.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Se </a:t>
            </a:r>
            <a:r>
              <a:rPr lang="es-EC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recomienda realizar convenios con diversas instituciones, tanto públicas como privadas con el fin de captar el apoyo económico, logístico y personal; para la ejecución de los programas de manejo de conservación y protección propuestos.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Se </a:t>
            </a:r>
            <a:r>
              <a:rPr lang="es-EC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propone registrar a la “RHCNB” en el “MAE” como zona de conservación  debido a que  la conservación y la protección de la naturaleza es la prioridad de la Comuna Nangulví Bajo.</a:t>
            </a:r>
          </a:p>
        </p:txBody>
      </p:sp>
    </p:spTree>
    <p:extLst>
      <p:ext uri="{BB962C8B-B14F-4D97-AF65-F5344CB8AC3E}">
        <p14:creationId xmlns:p14="http://schemas.microsoft.com/office/powerpoint/2010/main" val="240529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26CC9-39B8-443D-A87B-A0969DEF053C}" type="slidenum">
              <a:rPr lang="en-US" smtClean="0"/>
              <a:t>33</a:t>
            </a:fld>
            <a:endParaRPr lang="en-US"/>
          </a:p>
        </p:txBody>
      </p:sp>
      <p:pic>
        <p:nvPicPr>
          <p:cNvPr id="5" name="Imagen 4" descr="G:\RESERVA NANGULVI BAJO\101MSDCF\DSC0043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0"/>
            <a:ext cx="385762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 descr="G:\RESERVA NANGULVI BAJO\WP_20151114_01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2407443" y="1450183"/>
            <a:ext cx="6858002" cy="3957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 descr="C:\Users\DELLPC~1\AppData\Local\Temp\20160625_10541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6574631" y="1240633"/>
            <a:ext cx="6858002" cy="4376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2031" y="6096576"/>
            <a:ext cx="2028826" cy="76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705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0426CC9-39B8-443D-A87B-A0969DEF053C}" type="slidenum">
              <a:rPr lang="en-US" smtClean="0"/>
              <a:t>4</a:t>
            </a:fld>
            <a:endParaRPr lang="en-US"/>
          </a:p>
        </p:txBody>
      </p:sp>
      <p:sp>
        <p:nvSpPr>
          <p:cNvPr id="12" name="Rectángulo 11"/>
          <p:cNvSpPr/>
          <p:nvPr/>
        </p:nvSpPr>
        <p:spPr>
          <a:xfrm>
            <a:off x="5043697" y="265782"/>
            <a:ext cx="2558910" cy="406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PROBLEMA</a:t>
            </a:r>
            <a:endParaRPr lang="es-EC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2968284" y="1012874"/>
            <a:ext cx="7399606" cy="5387926"/>
            <a:chOff x="3604862" y="926278"/>
            <a:chExt cx="6094714" cy="5123415"/>
          </a:xfrm>
        </p:grpSpPr>
        <p:pic>
          <p:nvPicPr>
            <p:cNvPr id="15" name="Picture 2" descr="E:\DCIM\.thumbnails\1447683936276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4862" y="926278"/>
              <a:ext cx="6094714" cy="51234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CuadroTexto 1"/>
            <p:cNvSpPr txBox="1"/>
            <p:nvPr/>
          </p:nvSpPr>
          <p:spPr>
            <a:xfrm>
              <a:off x="4549099" y="5069541"/>
              <a:ext cx="42089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600" b="1" dirty="0" smtClean="0"/>
                <a:t>PARCHES EN PROCESO DE REGENERACION NATURAL</a:t>
              </a:r>
              <a:endParaRPr lang="es-EC" sz="1600" b="1" dirty="0"/>
            </a:p>
          </p:txBody>
        </p:sp>
      </p:grpSp>
      <p:grpSp>
        <p:nvGrpSpPr>
          <p:cNvPr id="9" name="Grupo 8"/>
          <p:cNvGrpSpPr/>
          <p:nvPr/>
        </p:nvGrpSpPr>
        <p:grpSpPr>
          <a:xfrm>
            <a:off x="2968284" y="1020523"/>
            <a:ext cx="7399606" cy="5380277"/>
            <a:chOff x="3604862" y="1012874"/>
            <a:chExt cx="6465136" cy="5219381"/>
          </a:xfrm>
        </p:grpSpPr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04862" y="1012874"/>
              <a:ext cx="6465136" cy="5219381"/>
            </a:xfrm>
            <a:prstGeom prst="rect">
              <a:avLst/>
            </a:prstGeom>
          </p:spPr>
        </p:pic>
        <p:sp>
          <p:nvSpPr>
            <p:cNvPr id="8" name="CuadroTexto 7"/>
            <p:cNvSpPr txBox="1"/>
            <p:nvPr/>
          </p:nvSpPr>
          <p:spPr>
            <a:xfrm>
              <a:off x="5258326" y="5346942"/>
              <a:ext cx="31466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APERTURA DE CAMINOS </a:t>
              </a:r>
              <a:endParaRPr lang="es-EC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2968284" y="1020522"/>
            <a:ext cx="7399606" cy="5380277"/>
            <a:chOff x="3593262" y="1012874"/>
            <a:chExt cx="6465137" cy="5216291"/>
          </a:xfrm>
        </p:grpSpPr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93262" y="1012874"/>
              <a:ext cx="6465137" cy="5216291"/>
            </a:xfrm>
            <a:prstGeom prst="rect">
              <a:avLst/>
            </a:prstGeom>
          </p:spPr>
        </p:pic>
        <p:sp>
          <p:nvSpPr>
            <p:cNvPr id="11" name="CuadroTexto 10"/>
            <p:cNvSpPr txBox="1"/>
            <p:nvPr/>
          </p:nvSpPr>
          <p:spPr>
            <a:xfrm>
              <a:off x="5599266" y="5218875"/>
              <a:ext cx="24531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DEFORESTACIÓN</a:t>
              </a:r>
              <a:endParaRPr lang="es-EC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upo 28"/>
          <p:cNvGrpSpPr/>
          <p:nvPr/>
        </p:nvGrpSpPr>
        <p:grpSpPr>
          <a:xfrm>
            <a:off x="2968284" y="1020521"/>
            <a:ext cx="7399606" cy="5380278"/>
            <a:chOff x="3581663" y="1009783"/>
            <a:chExt cx="6476736" cy="5219381"/>
          </a:xfrm>
        </p:grpSpPr>
        <p:pic>
          <p:nvPicPr>
            <p:cNvPr id="27" name="Imagen 2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1663" y="1009783"/>
              <a:ext cx="6476736" cy="5219381"/>
            </a:xfrm>
            <a:prstGeom prst="rect">
              <a:avLst/>
            </a:prstGeom>
          </p:spPr>
        </p:pic>
        <p:sp>
          <p:nvSpPr>
            <p:cNvPr id="28" name="CuadroTexto 27"/>
            <p:cNvSpPr txBox="1"/>
            <p:nvPr/>
          </p:nvSpPr>
          <p:spPr>
            <a:xfrm>
              <a:off x="4872959" y="4051495"/>
              <a:ext cx="39173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EFECTO BORDE: GANADERÍA</a:t>
              </a:r>
              <a:endParaRPr lang="es-EC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upo 31"/>
          <p:cNvGrpSpPr/>
          <p:nvPr/>
        </p:nvGrpSpPr>
        <p:grpSpPr>
          <a:xfrm>
            <a:off x="2968284" y="1020519"/>
            <a:ext cx="7399606" cy="5380279"/>
            <a:chOff x="3581663" y="1020522"/>
            <a:chExt cx="6476736" cy="5222471"/>
          </a:xfrm>
        </p:grpSpPr>
        <p:pic>
          <p:nvPicPr>
            <p:cNvPr id="30" name="Imagen 2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1663" y="1020522"/>
              <a:ext cx="6476736" cy="5222471"/>
            </a:xfrm>
            <a:prstGeom prst="rect">
              <a:avLst/>
            </a:prstGeom>
          </p:spPr>
        </p:pic>
        <p:sp>
          <p:nvSpPr>
            <p:cNvPr id="31" name="CuadroTexto 30"/>
            <p:cNvSpPr txBox="1"/>
            <p:nvPr/>
          </p:nvSpPr>
          <p:spPr>
            <a:xfrm>
              <a:off x="4593091" y="5460140"/>
              <a:ext cx="43308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EFECTO BORDE: AGRICULTURA</a:t>
              </a:r>
              <a:endParaRPr lang="es-EC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113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019968" y="1277957"/>
            <a:ext cx="9638632" cy="5098678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buNone/>
            </a:pPr>
            <a:r>
              <a:rPr lang="es-ES_tradnl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EC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s-ES" sz="3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Objetivo </a:t>
            </a:r>
            <a:r>
              <a:rPr lang="es-ES" sz="3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general</a:t>
            </a:r>
          </a:p>
          <a:p>
            <a:pPr marL="0" indent="0" algn="just">
              <a:buNone/>
            </a:pPr>
            <a:endParaRPr lang="es-EC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s-EC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Analizar el uso actual y potencial del suelo de la  Reserva Hídrica Comunitaria Nangulví Bajo “RHCNB” de la Zona de Intag, con el fin de generar programas de conservación y protección</a:t>
            </a:r>
            <a:r>
              <a:rPr lang="es-EC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EC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s-ES" sz="3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Objetivos </a:t>
            </a:r>
            <a:r>
              <a:rPr lang="es-ES" sz="3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específicos</a:t>
            </a:r>
          </a:p>
          <a:p>
            <a:pPr marL="0" indent="0" algn="just">
              <a:buNone/>
            </a:pPr>
            <a:endParaRPr lang="es-EC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s-EC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Determinar </a:t>
            </a:r>
            <a:r>
              <a:rPr lang="es-EC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uso actual del suelo y cobertura vegetal de la “RHCNB”, mediante </a:t>
            </a:r>
            <a:r>
              <a:rPr lang="es-EC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es-EC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imágen</a:t>
            </a:r>
            <a:r>
              <a:rPr lang="es-EC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multiespectral</a:t>
            </a:r>
            <a:r>
              <a:rPr lang="es-EC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SPOT.</a:t>
            </a:r>
            <a:endParaRPr lang="es-EC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s-EC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Establecer </a:t>
            </a:r>
            <a:r>
              <a:rPr lang="es-EC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uso potencial del suelo de la “RHCNB” mediante la metodología vigente, diseñada por el Departamento de Agricultura de los Estados Unidos “USDA”.</a:t>
            </a:r>
          </a:p>
          <a:p>
            <a:pPr lvl="0" algn="just"/>
            <a:r>
              <a:rPr lang="es-EC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Proponer </a:t>
            </a:r>
            <a:r>
              <a:rPr lang="es-EC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programas de conservación y protección para el manejo de la “RHCNB”, en base a la zonificación de la potencialidad del suelo y percepciones de la </a:t>
            </a:r>
            <a:r>
              <a:rPr lang="es-EC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Comuna.</a:t>
            </a:r>
            <a:endParaRPr lang="es-EC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0426CC9-39B8-443D-A87B-A0969DEF053C}" type="slidenum">
              <a:rPr lang="en-US" smtClean="0"/>
              <a:t>5</a:t>
            </a:fld>
            <a:endParaRPr lang="en-US"/>
          </a:p>
        </p:txBody>
      </p:sp>
      <p:sp>
        <p:nvSpPr>
          <p:cNvPr id="5" name="Rectángulo 4"/>
          <p:cNvSpPr/>
          <p:nvPr/>
        </p:nvSpPr>
        <p:spPr>
          <a:xfrm>
            <a:off x="4725327" y="265782"/>
            <a:ext cx="3746500" cy="406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OBJETIVOS</a:t>
            </a:r>
            <a:endParaRPr lang="es-EC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197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0426CC9-39B8-443D-A87B-A0969DEF053C}" type="slidenum">
              <a:rPr lang="en-US" smtClean="0"/>
              <a:t>6</a:t>
            </a:fld>
            <a:endParaRPr lang="en-US"/>
          </a:p>
        </p:txBody>
      </p:sp>
      <p:sp>
        <p:nvSpPr>
          <p:cNvPr id="2" name="Flecha derecha 1"/>
          <p:cNvSpPr/>
          <p:nvPr/>
        </p:nvSpPr>
        <p:spPr>
          <a:xfrm>
            <a:off x="2730348" y="1458661"/>
            <a:ext cx="7063647" cy="2826899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METODOLOGÍA, RESULTADOS Y DISCUSIÓN</a:t>
            </a:r>
            <a:endParaRPr lang="en-US" sz="3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780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0426CC9-39B8-443D-A87B-A0969DEF053C}" type="slidenum">
              <a:rPr lang="en-US" smtClean="0"/>
              <a:t>7</a:t>
            </a:fld>
            <a:endParaRPr lang="en-US"/>
          </a:p>
        </p:txBody>
      </p:sp>
      <p:sp>
        <p:nvSpPr>
          <p:cNvPr id="5" name="Rectángulo 4"/>
          <p:cNvSpPr/>
          <p:nvPr/>
        </p:nvSpPr>
        <p:spPr>
          <a:xfrm>
            <a:off x="1562366" y="276799"/>
            <a:ext cx="6865537" cy="56048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2" algn="ctr"/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Fase I: Uso actual del suelo y cobertura vegetal de la “RHCNB</a:t>
            </a:r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0575881"/>
              </p:ext>
            </p:extLst>
          </p:nvPr>
        </p:nvGraphicFramePr>
        <p:xfrm>
          <a:off x="2303615" y="1247064"/>
          <a:ext cx="8648241" cy="4802629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767768"/>
                <a:gridCol w="4880473"/>
              </a:tblGrid>
              <a:tr h="364730">
                <a:tc gridSpan="2">
                  <a:txBody>
                    <a:bodyPr/>
                    <a:lstStyle/>
                    <a:p>
                      <a:pPr algn="ctr"/>
                      <a:r>
                        <a:rPr lang="es-EC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METODOLOGÍA</a:t>
                      </a:r>
                      <a:endParaRPr lang="es-EC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</a:tr>
              <a:tr h="364730">
                <a:tc>
                  <a:txBody>
                    <a:bodyPr/>
                    <a:lstStyle/>
                    <a:p>
                      <a:pPr algn="ctr"/>
                      <a:r>
                        <a:rPr lang="es-EC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MÉTODO</a:t>
                      </a:r>
                      <a:endParaRPr lang="es-EC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PROCEDIMIENTO</a:t>
                      </a:r>
                      <a:endParaRPr lang="es-EC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169135">
                <a:tc>
                  <a:txBody>
                    <a:bodyPr/>
                    <a:lstStyle/>
                    <a:p>
                      <a:pPr marL="0" marR="0" lvl="3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Georreferenciación del área de estudio</a:t>
                      </a:r>
                      <a:endParaRPr lang="es-EC" sz="1800" kern="12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s-EC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es-EC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Información de campo, mediante puntos de control “GPS”.</a:t>
                      </a:r>
                      <a:endParaRPr lang="es-EC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1438934">
                <a:tc>
                  <a:txBody>
                    <a:bodyPr/>
                    <a:lstStyle/>
                    <a:p>
                      <a:pPr marL="0" marR="0" lvl="3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Recopilación de información</a:t>
                      </a:r>
                      <a:endParaRPr lang="es-EC" sz="1800" kern="12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s-EC" sz="1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es-EC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Puntos de control</a:t>
                      </a:r>
                      <a:r>
                        <a:rPr lang="es-EC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C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“GPS”.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es-EC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Datos</a:t>
                      </a:r>
                      <a:r>
                        <a:rPr lang="es-EC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de cobertura vegetal en campo. 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es-EC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Imagen </a:t>
                      </a:r>
                      <a:r>
                        <a:rPr lang="es-EC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multiespectral</a:t>
                      </a:r>
                      <a:r>
                        <a:rPr lang="es-EC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“SPOT”.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es-EC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1438934">
                <a:tc>
                  <a:txBody>
                    <a:bodyPr/>
                    <a:lstStyle/>
                    <a:p>
                      <a:pPr marL="0" marR="0" lvl="3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Procesamiento digital de la imagen </a:t>
                      </a:r>
                      <a:r>
                        <a:rPr lang="es-ES" sz="1800" kern="12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multiespectral</a:t>
                      </a:r>
                      <a:r>
                        <a:rPr lang="es-ES" sz="18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“SPOT”</a:t>
                      </a:r>
                      <a:endParaRPr lang="es-EC" sz="1800" kern="12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s-EC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v"/>
                        <a:tabLst/>
                        <a:defRPr/>
                      </a:pPr>
                      <a:r>
                        <a:rPr lang="es-ES" sz="18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Recorte de la imagen </a:t>
                      </a:r>
                      <a:endParaRPr lang="es-EC" sz="1800" kern="12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v"/>
                        <a:tabLst/>
                        <a:defRPr/>
                      </a:pPr>
                      <a:r>
                        <a:rPr lang="es-ES" sz="18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Combinación de bandas</a:t>
                      </a:r>
                      <a:endParaRPr lang="es-EC" sz="1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v"/>
                        <a:tabLst/>
                        <a:defRPr/>
                      </a:pPr>
                      <a:r>
                        <a:rPr lang="es-ES" sz="18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Edición de los polígonos de cobertura vegetal en la  imagen </a:t>
                      </a:r>
                      <a:endParaRPr lang="es-EC" sz="1800" kern="12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s-EC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" name="Rectángulo 1"/>
          <p:cNvSpPr/>
          <p:nvPr/>
        </p:nvSpPr>
        <p:spPr>
          <a:xfrm>
            <a:off x="8559381" y="6232256"/>
            <a:ext cx="30735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latin typeface="Times New Roman" panose="02020603050405020304" pitchFamily="18" charset="0"/>
                <a:ea typeface="Times New Roman" panose="02020603050405020304" pitchFamily="18" charset="0"/>
              </a:rPr>
              <a:t>Palacios, </a:t>
            </a:r>
            <a:r>
              <a:rPr lang="es-E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2002; </a:t>
            </a: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Alvarado, 2012</a:t>
            </a:r>
          </a:p>
        </p:txBody>
      </p:sp>
    </p:spTree>
    <p:extLst>
      <p:ext uri="{BB962C8B-B14F-4D97-AF65-F5344CB8AC3E}">
        <p14:creationId xmlns:p14="http://schemas.microsoft.com/office/powerpoint/2010/main" val="461325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26CC9-39B8-443D-A87B-A0969DEF053C}" type="slidenum">
              <a:rPr lang="en-US" smtClean="0"/>
              <a:t>8</a:t>
            </a:fld>
            <a:endParaRPr lang="en-US"/>
          </a:p>
        </p:txBody>
      </p:sp>
      <p:sp>
        <p:nvSpPr>
          <p:cNvPr id="4" name="Rectángulo 3"/>
          <p:cNvSpPr/>
          <p:nvPr/>
        </p:nvSpPr>
        <p:spPr>
          <a:xfrm>
            <a:off x="1727200" y="137411"/>
            <a:ext cx="6972300" cy="59918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just">
              <a:lnSpc>
                <a:spcPct val="150000"/>
              </a:lnSpc>
            </a:pP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Uso actual del suelo y cobertura vegetal de la “RHCNB”.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lecha derecha 4"/>
          <p:cNvSpPr/>
          <p:nvPr/>
        </p:nvSpPr>
        <p:spPr>
          <a:xfrm>
            <a:off x="1955800" y="292986"/>
            <a:ext cx="647700" cy="316614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093535"/>
              </p:ext>
            </p:extLst>
          </p:nvPr>
        </p:nvGraphicFramePr>
        <p:xfrm>
          <a:off x="1727201" y="1279236"/>
          <a:ext cx="5158342" cy="2984292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786820"/>
                <a:gridCol w="868947"/>
                <a:gridCol w="1077498"/>
                <a:gridCol w="1425077"/>
              </a:tblGrid>
              <a:tr h="80498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Uso actual del suelo y cobertura vegetal</a:t>
                      </a:r>
                      <a:endParaRPr lang="es-EC" sz="1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Símbolo</a:t>
                      </a:r>
                      <a:endParaRPr lang="es-EC" sz="1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Superficie (ha)</a:t>
                      </a:r>
                      <a:endParaRPr lang="es-EC" sz="1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Observaciones</a:t>
                      </a:r>
                      <a:endParaRPr lang="es-EC" sz="1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4030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Bosque primario</a:t>
                      </a:r>
                      <a:endParaRPr lang="es-EC" sz="14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Bpr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19.70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Prevalece el matorral.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4030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Bosque secundario</a:t>
                      </a:r>
                      <a:endParaRPr lang="es-EC" sz="14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Bs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34.19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4030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Bosque plantado</a:t>
                      </a:r>
                      <a:endParaRPr lang="es-EC" sz="14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Bp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0.51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6911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Matorral</a:t>
                      </a:r>
                      <a:endParaRPr lang="es-EC" sz="14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42.44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41717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Pasto natural</a:t>
                      </a:r>
                      <a:endParaRPr lang="es-EC" sz="14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Pn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2.26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721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EC" sz="1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99.10</a:t>
                      </a:r>
                      <a:endParaRPr lang="es-EC" sz="1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8" name="CuadroTexto 7"/>
          <p:cNvSpPr txBox="1"/>
          <p:nvPr/>
        </p:nvSpPr>
        <p:spPr>
          <a:xfrm>
            <a:off x="7326217" y="6354446"/>
            <a:ext cx="45940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Chulde</a:t>
            </a:r>
            <a:r>
              <a:rPr lang="es-EC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2014, León y Salazar 2006</a:t>
            </a:r>
          </a:p>
          <a:p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Espejo, López y Ramírez (2005); Martínez et. al (2002) </a:t>
            </a:r>
          </a:p>
          <a:p>
            <a:r>
              <a:rPr lang="es-EC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EC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n 8" descr="H:\Tesis_Doritos_Vale\ArcGIS\mxd modificados\jpeg\4. MAPA_USO_SUELO_Y_CV_texto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" t="3504" r="2856" b="14592"/>
          <a:stretch/>
        </p:blipFill>
        <p:spPr bwMode="auto">
          <a:xfrm>
            <a:off x="7326217" y="771181"/>
            <a:ext cx="4594035" cy="56063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9445" y="4584155"/>
            <a:ext cx="2231329" cy="2200847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9444" y="4584156"/>
            <a:ext cx="2231329" cy="213962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9443" y="4584155"/>
            <a:ext cx="2231330" cy="2261812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5540" y="4584154"/>
            <a:ext cx="2225233" cy="2261813"/>
          </a:xfrm>
          <a:prstGeom prst="rect">
            <a:avLst/>
          </a:prstGeom>
        </p:spPr>
      </p:pic>
      <p:grpSp>
        <p:nvGrpSpPr>
          <p:cNvPr id="18" name="Grupo 17"/>
          <p:cNvGrpSpPr/>
          <p:nvPr/>
        </p:nvGrpSpPr>
        <p:grpSpPr>
          <a:xfrm>
            <a:off x="3259442" y="4584153"/>
            <a:ext cx="2231331" cy="2102485"/>
            <a:chOff x="3259442" y="4589299"/>
            <a:chExt cx="2231331" cy="2102485"/>
          </a:xfrm>
        </p:grpSpPr>
        <p:pic>
          <p:nvPicPr>
            <p:cNvPr id="16" name="Picture 2" descr="E:\DCIM\.thumbnails\1447683936276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9442" y="4589299"/>
              <a:ext cx="2231331" cy="1810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ángulo 16"/>
            <p:cNvSpPr/>
            <p:nvPr/>
          </p:nvSpPr>
          <p:spPr>
            <a:xfrm>
              <a:off x="3813713" y="6322452"/>
              <a:ext cx="112278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C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kikuyo</a:t>
              </a:r>
              <a:endParaRPr lang="es-EC" dirty="0"/>
            </a:p>
          </p:txBody>
        </p:sp>
      </p:grpSp>
    </p:spTree>
    <p:extLst>
      <p:ext uri="{BB962C8B-B14F-4D97-AF65-F5344CB8AC3E}">
        <p14:creationId xmlns:p14="http://schemas.microsoft.com/office/powerpoint/2010/main" val="2759744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0426CC9-39B8-443D-A87B-A0969DEF053C}" type="slidenum">
              <a:rPr lang="en-US" smtClean="0"/>
              <a:t>9</a:t>
            </a:fld>
            <a:endParaRPr lang="en-US"/>
          </a:p>
        </p:txBody>
      </p:sp>
      <p:sp>
        <p:nvSpPr>
          <p:cNvPr id="5" name="Rectángulo 4"/>
          <p:cNvSpPr/>
          <p:nvPr/>
        </p:nvSpPr>
        <p:spPr>
          <a:xfrm>
            <a:off x="1551349" y="144597"/>
            <a:ext cx="6920622" cy="56048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2" algn="ctr"/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Fase </a:t>
            </a:r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II: Establecimiento del Uso potencial del suelo 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la “RHCNB</a:t>
            </a:r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1852495"/>
              </p:ext>
            </p:extLst>
          </p:nvPr>
        </p:nvGraphicFramePr>
        <p:xfrm>
          <a:off x="1705585" y="2491971"/>
          <a:ext cx="2609909" cy="2030894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609909"/>
              </a:tblGrid>
              <a:tr h="150492">
                <a:tc>
                  <a:txBody>
                    <a:bodyPr/>
                    <a:lstStyle/>
                    <a:p>
                      <a:pPr algn="ctr"/>
                      <a:r>
                        <a:rPr lang="es-EC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METODOLOGÍA</a:t>
                      </a:r>
                      <a:endParaRPr lang="es-EC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665134">
                <a:tc>
                  <a:txBody>
                    <a:bodyPr/>
                    <a:lstStyle/>
                    <a:p>
                      <a:pPr marL="0" marR="0" lvl="3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8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Sistema</a:t>
                      </a:r>
                      <a:r>
                        <a:rPr lang="es-EC" sz="1800" b="1" kern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de Clasificación de Capacidad de Uso de la Tierra </a:t>
                      </a:r>
                      <a:r>
                        <a:rPr lang="es-EC" sz="18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“USDA”</a:t>
                      </a:r>
                    </a:p>
                    <a:p>
                      <a:pPr algn="ctr"/>
                      <a:endParaRPr lang="es-EC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2348632"/>
              </p:ext>
            </p:extLst>
          </p:nvPr>
        </p:nvGraphicFramePr>
        <p:xfrm>
          <a:off x="5629620" y="1438161"/>
          <a:ext cx="5122843" cy="4428970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919667"/>
                <a:gridCol w="4203176"/>
              </a:tblGrid>
              <a:tr h="216047">
                <a:tc gridSpan="2"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s-ES" sz="1400" dirty="0">
                          <a:effectLst/>
                        </a:rPr>
                        <a:t>Parámetros para definir clases de capacidad de uso de la tierra</a:t>
                      </a:r>
                      <a:endParaRPr lang="es-EC" sz="1200" b="1" dirty="0">
                        <a:solidFill>
                          <a:srgbClr val="4F81BD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2407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 dirty="0">
                          <a:effectLst/>
                        </a:rPr>
                        <a:t>Factor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 b="1" dirty="0">
                          <a:effectLst/>
                        </a:rPr>
                        <a:t>Variables</a:t>
                      </a:r>
                      <a:endParaRPr lang="es-EC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24071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 dirty="0">
                          <a:effectLst/>
                        </a:rPr>
                        <a:t>Erosión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49580"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>
                          <a:effectLst/>
                        </a:rPr>
                        <a:t>Pendiente (%)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2407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>
                          <a:effectLst/>
                        </a:rPr>
                        <a:t>Erosión actual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24071">
                <a:tc rowSpan="6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 dirty="0">
                          <a:effectLst/>
                        </a:rPr>
                        <a:t>Suelo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>
                          <a:effectLst/>
                        </a:rPr>
                        <a:t>Profundidad efectiva (cm)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2407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>
                          <a:effectLst/>
                        </a:rPr>
                        <a:t>Textura del horizonte superficial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2407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>
                          <a:effectLst/>
                        </a:rPr>
                        <a:t>Pedregosidad (%)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2407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 dirty="0">
                          <a:effectLst/>
                        </a:rPr>
                        <a:t>Fertilidad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2407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 dirty="0">
                          <a:effectLst/>
                        </a:rPr>
                        <a:t>Salinidad (</a:t>
                      </a:r>
                      <a:r>
                        <a:rPr lang="es-EC" sz="1200" dirty="0" err="1">
                          <a:effectLst/>
                        </a:rPr>
                        <a:t>mmsimens</a:t>
                      </a:r>
                      <a:r>
                        <a:rPr lang="es-EC" sz="1200" dirty="0">
                          <a:effectLst/>
                        </a:rPr>
                        <a:t>/cm</a:t>
                      </a:r>
                      <a:r>
                        <a:rPr lang="es-ES" sz="1400" dirty="0">
                          <a:effectLst/>
                        </a:rPr>
                        <a:t>)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2407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 dirty="0">
                          <a:effectLst/>
                        </a:rPr>
                        <a:t>Toxicidad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24071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>
                          <a:effectLst/>
                        </a:rPr>
                        <a:t>Humedad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 dirty="0">
                          <a:effectLst/>
                        </a:rPr>
                        <a:t>Drenaje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2407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 dirty="0">
                          <a:effectLst/>
                        </a:rPr>
                        <a:t>Periodos de inundación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24071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>
                          <a:effectLst/>
                        </a:rPr>
                        <a:t>Climático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 dirty="0">
                          <a:effectLst/>
                        </a:rPr>
                        <a:t>Zonas de humedad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2407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s-ES" sz="1400" dirty="0">
                          <a:effectLst/>
                        </a:rPr>
                        <a:t>Zonas de temperatura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6" name="Rectángulo 5"/>
          <p:cNvSpPr/>
          <p:nvPr/>
        </p:nvSpPr>
        <p:spPr>
          <a:xfrm>
            <a:off x="8191041" y="5989749"/>
            <a:ext cx="31112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CLIRSEN-MAGAP (SIGAGRO) (2011)</a:t>
            </a:r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1779122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BC1C1C"/>
      </a:accent1>
      <a:accent2>
        <a:srgbClr val="F67534"/>
      </a:accent2>
      <a:accent3>
        <a:srgbClr val="EAAC35"/>
      </a:accent3>
      <a:accent4>
        <a:srgbClr val="9BAF68"/>
      </a:accent4>
      <a:accent5>
        <a:srgbClr val="68B9A6"/>
      </a:accent5>
      <a:accent6>
        <a:srgbClr val="50B1D4"/>
      </a:accent6>
      <a:hlink>
        <a:srgbClr val="E46416"/>
      </a:hlink>
      <a:folHlink>
        <a:srgbClr val="EE9340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93B4CCAC-FD5A-4D59-B1AC-EAF45910B5A9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1826</TotalTime>
  <Words>2650</Words>
  <Application>Microsoft Office PowerPoint</Application>
  <PresentationFormat>Panorámica</PresentationFormat>
  <Paragraphs>446</Paragraphs>
  <Slides>33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41" baseType="lpstr">
      <vt:lpstr>Arial</vt:lpstr>
      <vt:lpstr>Calibri</vt:lpstr>
      <vt:lpstr>Cambria Math</vt:lpstr>
      <vt:lpstr>Corbel</vt:lpstr>
      <vt:lpstr>Symbol</vt:lpstr>
      <vt:lpstr>Times New Roman</vt:lpstr>
      <vt:lpstr>Wingdings</vt:lpstr>
      <vt:lpstr>Parallax</vt:lpstr>
      <vt:lpstr>FACULTAD DE INGENIERÍA EN CIENCIAS AGROPECUARIAS Y AMBIENTALES CARRERA DE INGENIERÍA EN RECURSOS NATURALES RENOVABLES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</dc:title>
  <dc:creator>RNR</dc:creator>
  <cp:lastModifiedBy>usuario</cp:lastModifiedBy>
  <cp:revision>149</cp:revision>
  <dcterms:created xsi:type="dcterms:W3CDTF">2015-12-08T22:46:13Z</dcterms:created>
  <dcterms:modified xsi:type="dcterms:W3CDTF">2017-07-21T03:56:14Z</dcterms:modified>
</cp:coreProperties>
</file>