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2" r:id="rId1"/>
  </p:sldMasterIdLst>
  <p:notesMasterIdLst>
    <p:notesMasterId r:id="rId34"/>
  </p:notesMasterIdLst>
  <p:sldIdLst>
    <p:sldId id="270" r:id="rId2"/>
    <p:sldId id="256" r:id="rId3"/>
    <p:sldId id="306" r:id="rId4"/>
    <p:sldId id="308" r:id="rId5"/>
    <p:sldId id="293" r:id="rId6"/>
    <p:sldId id="271" r:id="rId7"/>
    <p:sldId id="275" r:id="rId8"/>
    <p:sldId id="310" r:id="rId9"/>
    <p:sldId id="319" r:id="rId10"/>
    <p:sldId id="277" r:id="rId11"/>
    <p:sldId id="312" r:id="rId12"/>
    <p:sldId id="313" r:id="rId13"/>
    <p:sldId id="315" r:id="rId14"/>
    <p:sldId id="316" r:id="rId15"/>
    <p:sldId id="291" r:id="rId16"/>
    <p:sldId id="295" r:id="rId17"/>
    <p:sldId id="318" r:id="rId18"/>
    <p:sldId id="299" r:id="rId19"/>
    <p:sldId id="300" r:id="rId20"/>
    <p:sldId id="303" r:id="rId21"/>
    <p:sldId id="304" r:id="rId22"/>
    <p:sldId id="321" r:id="rId23"/>
    <p:sldId id="328" r:id="rId24"/>
    <p:sldId id="322" r:id="rId25"/>
    <p:sldId id="325" r:id="rId26"/>
    <p:sldId id="329" r:id="rId27"/>
    <p:sldId id="292" r:id="rId28"/>
    <p:sldId id="330" r:id="rId29"/>
    <p:sldId id="284" r:id="rId30"/>
    <p:sldId id="326" r:id="rId31"/>
    <p:sldId id="327" r:id="rId32"/>
    <p:sldId id="29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11" autoAdjust="0"/>
  </p:normalViewPr>
  <p:slideViewPr>
    <p:cSldViewPr snapToGrid="0">
      <p:cViewPr varScale="1">
        <p:scale>
          <a:sx n="68" d="100"/>
          <a:sy n="68" d="100"/>
        </p:scale>
        <p:origin x="79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D:\Documentos\DESIGNIOS%20PCN\PROYECTO%20PRODUCCION%20DE%20CHOCHOS\encues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Documentos\DESIGNIOS%20PCN\PROYECTO%20PRODUCCION%20DE%20CHOCHOS\encues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Consumo</a:t>
            </a:r>
            <a:r>
              <a:rPr lang="es-EC" baseline="0"/>
              <a:t> de chocho</a:t>
            </a:r>
            <a:endParaRPr lang="es-EC"/>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Hoja1!$B$7</c:f>
              <c:strCache>
                <c:ptCount val="1"/>
                <c:pt idx="0">
                  <c:v>SI</c:v>
                </c:pt>
              </c:strCache>
            </c:strRef>
          </c:tx>
          <c:invertIfNegative val="0"/>
          <c:dLbls>
            <c:dLbl>
              <c:idx val="0"/>
              <c:layout>
                <c:manualLayout>
                  <c:x val="1.7125867225790549E-2"/>
                  <c:y val="-7.5945167640962652E-2"/>
                </c:manualLayout>
              </c:layout>
              <c:tx>
                <c:rich>
                  <a:bodyPr/>
                  <a:lstStyle/>
                  <a:p>
                    <a:r>
                      <a:rPr lang="en-US"/>
                      <a:t>63%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4E-41FD-BBC0-25C0616808C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Hoja1!$C$6:$D$6</c:f>
              <c:strCache>
                <c:ptCount val="1"/>
                <c:pt idx="0">
                  <c:v>PORCENTAJE</c:v>
                </c:pt>
              </c:strCache>
            </c:strRef>
          </c:cat>
          <c:val>
            <c:numRef>
              <c:f>Hoja1!$C$7:$D$7</c:f>
              <c:numCache>
                <c:formatCode>0</c:formatCode>
                <c:ptCount val="1"/>
                <c:pt idx="0">
                  <c:v>62.827225130890049</c:v>
                </c:pt>
              </c:numCache>
            </c:numRef>
          </c:val>
          <c:extLst>
            <c:ext xmlns:c16="http://schemas.microsoft.com/office/drawing/2014/chart" uri="{C3380CC4-5D6E-409C-BE32-E72D297353CC}">
              <c16:uniqueId val="{00000001-284E-41FD-BBC0-25C0616808C2}"/>
            </c:ext>
          </c:extLst>
        </c:ser>
        <c:ser>
          <c:idx val="1"/>
          <c:order val="1"/>
          <c:tx>
            <c:strRef>
              <c:f>Hoja1!$B$8</c:f>
              <c:strCache>
                <c:ptCount val="1"/>
                <c:pt idx="0">
                  <c:v>NO</c:v>
                </c:pt>
              </c:strCache>
            </c:strRef>
          </c:tx>
          <c:invertIfNegative val="0"/>
          <c:dLbls>
            <c:dLbl>
              <c:idx val="0"/>
              <c:layout>
                <c:manualLayout>
                  <c:x val="9.7862098433089094E-3"/>
                  <c:y val="-8.9153022882869262E-2"/>
                </c:manualLayout>
              </c:layout>
              <c:tx>
                <c:rich>
                  <a:bodyPr/>
                  <a:lstStyle/>
                  <a:p>
                    <a:r>
                      <a:rPr lang="en-US"/>
                      <a:t>37%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4E-41FD-BBC0-25C0616808C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Hoja1!$C$6:$D$6</c:f>
              <c:strCache>
                <c:ptCount val="1"/>
                <c:pt idx="0">
                  <c:v>PORCENTAJE</c:v>
                </c:pt>
              </c:strCache>
            </c:strRef>
          </c:cat>
          <c:val>
            <c:numRef>
              <c:f>Hoja1!$C$8:$D$8</c:f>
              <c:numCache>
                <c:formatCode>0</c:formatCode>
                <c:ptCount val="1"/>
                <c:pt idx="0">
                  <c:v>37.172774869109958</c:v>
                </c:pt>
              </c:numCache>
            </c:numRef>
          </c:val>
          <c:extLst>
            <c:ext xmlns:c16="http://schemas.microsoft.com/office/drawing/2014/chart" uri="{C3380CC4-5D6E-409C-BE32-E72D297353CC}">
              <c16:uniqueId val="{00000003-284E-41FD-BBC0-25C0616808C2}"/>
            </c:ext>
          </c:extLst>
        </c:ser>
        <c:dLbls>
          <c:showLegendKey val="0"/>
          <c:showVal val="1"/>
          <c:showCatName val="0"/>
          <c:showSerName val="0"/>
          <c:showPercent val="0"/>
          <c:showBubbleSize val="0"/>
        </c:dLbls>
        <c:gapWidth val="150"/>
        <c:shape val="box"/>
        <c:axId val="140264576"/>
        <c:axId val="140266880"/>
        <c:axId val="0"/>
      </c:bar3DChart>
      <c:catAx>
        <c:axId val="140264576"/>
        <c:scaling>
          <c:orientation val="minMax"/>
        </c:scaling>
        <c:delete val="0"/>
        <c:axPos val="b"/>
        <c:numFmt formatCode="General" sourceLinked="0"/>
        <c:majorTickMark val="none"/>
        <c:minorTickMark val="none"/>
        <c:tickLblPos val="nextTo"/>
        <c:crossAx val="140266880"/>
        <c:crosses val="autoZero"/>
        <c:auto val="1"/>
        <c:lblAlgn val="ctr"/>
        <c:lblOffset val="100"/>
        <c:noMultiLvlLbl val="0"/>
      </c:catAx>
      <c:valAx>
        <c:axId val="140266880"/>
        <c:scaling>
          <c:orientation val="minMax"/>
        </c:scaling>
        <c:delete val="1"/>
        <c:axPos val="l"/>
        <c:numFmt formatCode="0" sourceLinked="1"/>
        <c:majorTickMark val="out"/>
        <c:minorTickMark val="none"/>
        <c:tickLblPos val="none"/>
        <c:crossAx val="140264576"/>
        <c:crosses val="autoZero"/>
        <c:crossBetween val="between"/>
      </c:valAx>
    </c:plotArea>
    <c:legend>
      <c:legendPos val="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dirty="0"/>
              <a:t>Cantidad</a:t>
            </a:r>
            <a:r>
              <a:rPr lang="es-EC" baseline="0" dirty="0"/>
              <a:t> de consumo en kg/mes</a:t>
            </a:r>
            <a:endParaRPr lang="es-EC" dirty="0"/>
          </a:p>
        </c:rich>
      </c:tx>
      <c:overlay val="0"/>
    </c:title>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Hoja1!$C$89</c:f>
              <c:strCache>
                <c:ptCount val="1"/>
                <c:pt idx="0">
                  <c:v>FRECUENCIA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Hoja1!$B$90:$B$93</c:f>
              <c:strCache>
                <c:ptCount val="4"/>
                <c:pt idx="0">
                  <c:v>1 - 2 KILOS</c:v>
                </c:pt>
                <c:pt idx="1">
                  <c:v>2,10 - 3 KILOS</c:v>
                </c:pt>
                <c:pt idx="2">
                  <c:v>3,10 - 4 KILOS</c:v>
                </c:pt>
                <c:pt idx="3">
                  <c:v>&gt;4 KILOS</c:v>
                </c:pt>
              </c:strCache>
            </c:strRef>
          </c:cat>
          <c:val>
            <c:numRef>
              <c:f>Hoja1!$C$90:$C$93</c:f>
            </c:numRef>
          </c:val>
          <c:extLst>
            <c:ext xmlns:c16="http://schemas.microsoft.com/office/drawing/2014/chart" uri="{C3380CC4-5D6E-409C-BE32-E72D297353CC}">
              <c16:uniqueId val="{00000000-86F0-43BA-A8E2-1D20C1C1A592}"/>
            </c:ext>
          </c:extLst>
        </c:ser>
        <c:ser>
          <c:idx val="1"/>
          <c:order val="1"/>
          <c:tx>
            <c:strRef>
              <c:f>Hoja1!$D$89</c:f>
              <c:strCache>
                <c:ptCount val="1"/>
                <c:pt idx="0">
                  <c:v>PORCENTAJE</c:v>
                </c:pt>
              </c:strCache>
            </c:strRef>
          </c:tx>
          <c:invertIfNegative val="0"/>
          <c:dLbls>
            <c:dLbl>
              <c:idx val="0"/>
              <c:tx>
                <c:rich>
                  <a:bodyPr/>
                  <a:lstStyle/>
                  <a:p>
                    <a:r>
                      <a:rPr lang="en-US"/>
                      <a:t>90%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F0-43BA-A8E2-1D20C1C1A592}"/>
                </c:ext>
              </c:extLst>
            </c:dLbl>
            <c:dLbl>
              <c:idx val="1"/>
              <c:tx>
                <c:rich>
                  <a:bodyPr/>
                  <a:lstStyle/>
                  <a:p>
                    <a:r>
                      <a:rPr lang="en-US"/>
                      <a:t>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F0-43BA-A8E2-1D20C1C1A592}"/>
                </c:ext>
              </c:extLst>
            </c:dLbl>
            <c:dLbl>
              <c:idx val="2"/>
              <c:tx>
                <c:rich>
                  <a:bodyPr/>
                  <a:lstStyle/>
                  <a:p>
                    <a:r>
                      <a:rPr lang="en-US"/>
                      <a:t>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6F0-43BA-A8E2-1D20C1C1A592}"/>
                </c:ext>
              </c:extLst>
            </c:dLbl>
            <c:dLbl>
              <c:idx val="3"/>
              <c:tx>
                <c:rich>
                  <a:bodyPr/>
                  <a:lstStyle/>
                  <a:p>
                    <a:r>
                      <a:rPr lang="en-US"/>
                      <a:t>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6F0-43BA-A8E2-1D20C1C1A59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Hoja1!$B$90:$B$93</c:f>
              <c:strCache>
                <c:ptCount val="4"/>
                <c:pt idx="0">
                  <c:v>1 - 2 KILOS</c:v>
                </c:pt>
                <c:pt idx="1">
                  <c:v>2,10 - 3 KILOS</c:v>
                </c:pt>
                <c:pt idx="2">
                  <c:v>3,10 - 4 KILOS</c:v>
                </c:pt>
                <c:pt idx="3">
                  <c:v>&gt;4 KILOS</c:v>
                </c:pt>
              </c:strCache>
            </c:strRef>
          </c:cat>
          <c:val>
            <c:numRef>
              <c:f>Hoja1!$D$90:$D$93</c:f>
              <c:numCache>
                <c:formatCode>0</c:formatCode>
                <c:ptCount val="4"/>
                <c:pt idx="0">
                  <c:v>90</c:v>
                </c:pt>
                <c:pt idx="1">
                  <c:v>5</c:v>
                </c:pt>
                <c:pt idx="2">
                  <c:v>2.9166666666666661</c:v>
                </c:pt>
                <c:pt idx="3">
                  <c:v>2.0833333333333335</c:v>
                </c:pt>
              </c:numCache>
            </c:numRef>
          </c:val>
          <c:extLst>
            <c:ext xmlns:c16="http://schemas.microsoft.com/office/drawing/2014/chart" uri="{C3380CC4-5D6E-409C-BE32-E72D297353CC}">
              <c16:uniqueId val="{00000005-86F0-43BA-A8E2-1D20C1C1A592}"/>
            </c:ext>
          </c:extLst>
        </c:ser>
        <c:dLbls>
          <c:showLegendKey val="0"/>
          <c:showVal val="1"/>
          <c:showCatName val="0"/>
          <c:showSerName val="0"/>
          <c:showPercent val="0"/>
          <c:showBubbleSize val="0"/>
        </c:dLbls>
        <c:gapWidth val="150"/>
        <c:shape val="box"/>
        <c:axId val="104548608"/>
        <c:axId val="104931328"/>
        <c:axId val="0"/>
      </c:bar3DChart>
      <c:catAx>
        <c:axId val="104548608"/>
        <c:scaling>
          <c:orientation val="minMax"/>
        </c:scaling>
        <c:delete val="0"/>
        <c:axPos val="b"/>
        <c:numFmt formatCode="General" sourceLinked="0"/>
        <c:majorTickMark val="none"/>
        <c:minorTickMark val="none"/>
        <c:tickLblPos val="nextTo"/>
        <c:crossAx val="104931328"/>
        <c:crosses val="autoZero"/>
        <c:auto val="1"/>
        <c:lblAlgn val="ctr"/>
        <c:lblOffset val="100"/>
        <c:noMultiLvlLbl val="0"/>
      </c:catAx>
      <c:valAx>
        <c:axId val="104931328"/>
        <c:scaling>
          <c:orientation val="minMax"/>
        </c:scaling>
        <c:delete val="1"/>
        <c:axPos val="l"/>
        <c:numFmt formatCode="0" sourceLinked="1"/>
        <c:majorTickMark val="out"/>
        <c:minorTickMark val="none"/>
        <c:tickLblPos val="none"/>
        <c:crossAx val="104548608"/>
        <c:crosses val="autoZero"/>
        <c:crossBetween val="between"/>
      </c:valAx>
    </c:plotArea>
    <c:legend>
      <c:legendPos val="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6791D-B0DB-4FF7-BFCE-C58904612486}" type="datetimeFigureOut">
              <a:rPr lang="es-EC" smtClean="0"/>
              <a:t>1/8/2017</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D669A-EA99-43BB-BD76-0B0E0EDED708}" type="slidenum">
              <a:rPr lang="es-EC" smtClean="0"/>
              <a:t>‹Nº›</a:t>
            </a:fld>
            <a:endParaRPr lang="es-EC"/>
          </a:p>
        </p:txBody>
      </p:sp>
    </p:spTree>
    <p:extLst>
      <p:ext uri="{BB962C8B-B14F-4D97-AF65-F5344CB8AC3E}">
        <p14:creationId xmlns:p14="http://schemas.microsoft.com/office/powerpoint/2010/main" val="225784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21D669A-EA99-43BB-BD76-0B0E0EDED708}" type="slidenum">
              <a:rPr lang="es-EC" smtClean="0"/>
              <a:t>2</a:t>
            </a:fld>
            <a:endParaRPr lang="es-EC"/>
          </a:p>
        </p:txBody>
      </p:sp>
    </p:spTree>
    <p:extLst>
      <p:ext uri="{BB962C8B-B14F-4D97-AF65-F5344CB8AC3E}">
        <p14:creationId xmlns:p14="http://schemas.microsoft.com/office/powerpoint/2010/main" val="9593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21D669A-EA99-43BB-BD76-0B0E0EDED708}" type="slidenum">
              <a:rPr lang="es-EC" smtClean="0"/>
              <a:t>5</a:t>
            </a:fld>
            <a:endParaRPr lang="es-EC"/>
          </a:p>
        </p:txBody>
      </p:sp>
    </p:spTree>
    <p:extLst>
      <p:ext uri="{BB962C8B-B14F-4D97-AF65-F5344CB8AC3E}">
        <p14:creationId xmlns:p14="http://schemas.microsoft.com/office/powerpoint/2010/main" val="410389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21D669A-EA99-43BB-BD76-0B0E0EDED708}" type="slidenum">
              <a:rPr lang="es-EC" smtClean="0"/>
              <a:t>9</a:t>
            </a:fld>
            <a:endParaRPr lang="es-EC"/>
          </a:p>
        </p:txBody>
      </p:sp>
    </p:spTree>
    <p:extLst>
      <p:ext uri="{BB962C8B-B14F-4D97-AF65-F5344CB8AC3E}">
        <p14:creationId xmlns:p14="http://schemas.microsoft.com/office/powerpoint/2010/main" val="3072696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21D669A-EA99-43BB-BD76-0B0E0EDED708}" type="slidenum">
              <a:rPr lang="es-EC" smtClean="0"/>
              <a:t>16</a:t>
            </a:fld>
            <a:endParaRPr lang="es-EC"/>
          </a:p>
        </p:txBody>
      </p:sp>
    </p:spTree>
    <p:extLst>
      <p:ext uri="{BB962C8B-B14F-4D97-AF65-F5344CB8AC3E}">
        <p14:creationId xmlns:p14="http://schemas.microsoft.com/office/powerpoint/2010/main" val="1026686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456F5AC3-AECD-4D48-A0C7-B26A5F2A0457}" type="datetimeFigureOut">
              <a:rPr lang="es-EC" smtClean="0"/>
              <a:t>1/8/2017</a:t>
            </a:fld>
            <a:endParaRPr lang="es-EC"/>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s-EC"/>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6BE4B5B2-2B8A-4E9E-9D8C-116CF7E7736F}" type="slidenum">
              <a:rPr lang="es-EC" smtClean="0"/>
              <a:t>‹Nº›</a:t>
            </a:fld>
            <a:endParaRPr lang="es-EC"/>
          </a:p>
        </p:txBody>
      </p:sp>
    </p:spTree>
    <p:extLst>
      <p:ext uri="{BB962C8B-B14F-4D97-AF65-F5344CB8AC3E}">
        <p14:creationId xmlns:p14="http://schemas.microsoft.com/office/powerpoint/2010/main" val="1485388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6F5AC3-AECD-4D48-A0C7-B26A5F2A0457}" type="datetimeFigureOut">
              <a:rPr lang="es-EC" smtClean="0"/>
              <a:t>1/8/2017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BE4B5B2-2B8A-4E9E-9D8C-116CF7E7736F}" type="slidenum">
              <a:rPr lang="es-EC" smtClean="0"/>
              <a:t>‹Nº›</a:t>
            </a:fld>
            <a:endParaRPr lang="es-EC"/>
          </a:p>
        </p:txBody>
      </p:sp>
    </p:spTree>
    <p:extLst>
      <p:ext uri="{BB962C8B-B14F-4D97-AF65-F5344CB8AC3E}">
        <p14:creationId xmlns:p14="http://schemas.microsoft.com/office/powerpoint/2010/main" val="3437856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456F5AC3-AECD-4D48-A0C7-B26A5F2A0457}" type="datetimeFigureOut">
              <a:rPr lang="es-EC" smtClean="0"/>
              <a:t>1/8/2017</a:t>
            </a:fld>
            <a:endParaRPr lang="es-EC"/>
          </a:p>
        </p:txBody>
      </p:sp>
      <p:sp>
        <p:nvSpPr>
          <p:cNvPr id="5" name="Footer Placeholder 4"/>
          <p:cNvSpPr>
            <a:spLocks noGrp="1"/>
          </p:cNvSpPr>
          <p:nvPr>
            <p:ph type="ftr" sz="quarter" idx="11"/>
          </p:nvPr>
        </p:nvSpPr>
        <p:spPr>
          <a:xfrm>
            <a:off x="774923" y="5951811"/>
            <a:ext cx="7896279" cy="365125"/>
          </a:xfrm>
        </p:spPr>
        <p:txBody>
          <a:bodyPr/>
          <a:lstStyle/>
          <a:p>
            <a:endParaRPr lang="es-EC"/>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6BE4B5B2-2B8A-4E9E-9D8C-116CF7E7736F}" type="slidenum">
              <a:rPr lang="es-EC" smtClean="0"/>
              <a:t>‹Nº›</a:t>
            </a:fld>
            <a:endParaRPr lang="es-EC"/>
          </a:p>
        </p:txBody>
      </p:sp>
    </p:spTree>
    <p:extLst>
      <p:ext uri="{BB962C8B-B14F-4D97-AF65-F5344CB8AC3E}">
        <p14:creationId xmlns:p14="http://schemas.microsoft.com/office/powerpoint/2010/main" val="2257350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6F5AC3-AECD-4D48-A0C7-B26A5F2A0457}" type="datetimeFigureOut">
              <a:rPr lang="es-EC" smtClean="0"/>
              <a:t>1/8/2017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a:xfrm>
            <a:off x="10558300" y="5956137"/>
            <a:ext cx="1052508" cy="365125"/>
          </a:xfrm>
        </p:spPr>
        <p:txBody>
          <a:bodyPr/>
          <a:lstStyle/>
          <a:p>
            <a:fld id="{6BE4B5B2-2B8A-4E9E-9D8C-116CF7E7736F}" type="slidenum">
              <a:rPr lang="es-EC" smtClean="0"/>
              <a:t>‹Nº›</a:t>
            </a:fld>
            <a:endParaRPr lang="es-EC"/>
          </a:p>
        </p:txBody>
      </p:sp>
    </p:spTree>
    <p:extLst>
      <p:ext uri="{BB962C8B-B14F-4D97-AF65-F5344CB8AC3E}">
        <p14:creationId xmlns:p14="http://schemas.microsoft.com/office/powerpoint/2010/main" val="417802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56F5AC3-AECD-4D48-A0C7-B26A5F2A0457}" type="datetimeFigureOut">
              <a:rPr lang="es-EC" smtClean="0"/>
              <a:t>1/8/2017</a:t>
            </a:fld>
            <a:endParaRPr lang="es-EC"/>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s-EC"/>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BE4B5B2-2B8A-4E9E-9D8C-116CF7E7736F}" type="slidenum">
              <a:rPr lang="es-EC" smtClean="0"/>
              <a:t>‹Nº›</a:t>
            </a:fld>
            <a:endParaRPr lang="es-EC"/>
          </a:p>
        </p:txBody>
      </p:sp>
    </p:spTree>
    <p:extLst>
      <p:ext uri="{BB962C8B-B14F-4D97-AF65-F5344CB8AC3E}">
        <p14:creationId xmlns:p14="http://schemas.microsoft.com/office/powerpoint/2010/main" val="667439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56F5AC3-AECD-4D48-A0C7-B26A5F2A0457}" type="datetimeFigureOut">
              <a:rPr lang="es-EC" smtClean="0"/>
              <a:t>1/8/2017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BE4B5B2-2B8A-4E9E-9D8C-116CF7E7736F}" type="slidenum">
              <a:rPr lang="es-EC" smtClean="0"/>
              <a:t>‹Nº›</a:t>
            </a:fld>
            <a:endParaRPr lang="es-EC"/>
          </a:p>
        </p:txBody>
      </p:sp>
    </p:spTree>
    <p:extLst>
      <p:ext uri="{BB962C8B-B14F-4D97-AF65-F5344CB8AC3E}">
        <p14:creationId xmlns:p14="http://schemas.microsoft.com/office/powerpoint/2010/main" val="395972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56F5AC3-AECD-4D48-A0C7-B26A5F2A0457}" type="datetimeFigureOut">
              <a:rPr lang="es-EC" smtClean="0"/>
              <a:t>1/8/2017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6BE4B5B2-2B8A-4E9E-9D8C-116CF7E7736F}" type="slidenum">
              <a:rPr lang="es-EC" smtClean="0"/>
              <a:t>‹Nº›</a:t>
            </a:fld>
            <a:endParaRPr lang="es-EC"/>
          </a:p>
        </p:txBody>
      </p:sp>
    </p:spTree>
    <p:extLst>
      <p:ext uri="{BB962C8B-B14F-4D97-AF65-F5344CB8AC3E}">
        <p14:creationId xmlns:p14="http://schemas.microsoft.com/office/powerpoint/2010/main" val="2738762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56F5AC3-AECD-4D48-A0C7-B26A5F2A0457}" type="datetimeFigureOut">
              <a:rPr lang="es-EC" smtClean="0"/>
              <a:t>1/8/2017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6BE4B5B2-2B8A-4E9E-9D8C-116CF7E7736F}" type="slidenum">
              <a:rPr lang="es-EC" smtClean="0"/>
              <a:t>‹Nº›</a:t>
            </a:fld>
            <a:endParaRPr lang="es-EC"/>
          </a:p>
        </p:txBody>
      </p:sp>
    </p:spTree>
    <p:extLst>
      <p:ext uri="{BB962C8B-B14F-4D97-AF65-F5344CB8AC3E}">
        <p14:creationId xmlns:p14="http://schemas.microsoft.com/office/powerpoint/2010/main" val="324730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6F5AC3-AECD-4D48-A0C7-B26A5F2A0457}" type="datetimeFigureOut">
              <a:rPr lang="es-EC" smtClean="0"/>
              <a:t>1/8/2017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6BE4B5B2-2B8A-4E9E-9D8C-116CF7E7736F}" type="slidenum">
              <a:rPr lang="es-EC" smtClean="0"/>
              <a:t>‹Nº›</a:t>
            </a:fld>
            <a:endParaRPr lang="es-EC"/>
          </a:p>
        </p:txBody>
      </p:sp>
    </p:spTree>
    <p:extLst>
      <p:ext uri="{BB962C8B-B14F-4D97-AF65-F5344CB8AC3E}">
        <p14:creationId xmlns:p14="http://schemas.microsoft.com/office/powerpoint/2010/main" val="2579884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56F5AC3-AECD-4D48-A0C7-B26A5F2A0457}" type="datetimeFigureOut">
              <a:rPr lang="es-EC" smtClean="0"/>
              <a:t>1/8/2017</a:t>
            </a:fld>
            <a:endParaRPr lang="es-EC"/>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s-EC"/>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BE4B5B2-2B8A-4E9E-9D8C-116CF7E7736F}" type="slidenum">
              <a:rPr lang="es-EC" smtClean="0"/>
              <a:t>‹Nº›</a:t>
            </a:fld>
            <a:endParaRPr lang="es-EC"/>
          </a:p>
        </p:txBody>
      </p:sp>
    </p:spTree>
    <p:extLst>
      <p:ext uri="{BB962C8B-B14F-4D97-AF65-F5344CB8AC3E}">
        <p14:creationId xmlns:p14="http://schemas.microsoft.com/office/powerpoint/2010/main" val="3551902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456F5AC3-AECD-4D48-A0C7-B26A5F2A0457}" type="datetimeFigureOut">
              <a:rPr lang="es-EC" smtClean="0"/>
              <a:t>1/8/2017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BE4B5B2-2B8A-4E9E-9D8C-116CF7E7736F}" type="slidenum">
              <a:rPr lang="es-EC" smtClean="0"/>
              <a:t>‹Nº›</a:t>
            </a:fld>
            <a:endParaRPr lang="es-EC"/>
          </a:p>
        </p:txBody>
      </p:sp>
    </p:spTree>
    <p:extLst>
      <p:ext uri="{BB962C8B-B14F-4D97-AF65-F5344CB8AC3E}">
        <p14:creationId xmlns:p14="http://schemas.microsoft.com/office/powerpoint/2010/main" val="73774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456F5AC3-AECD-4D48-A0C7-B26A5F2A0457}" type="datetimeFigureOut">
              <a:rPr lang="es-EC" smtClean="0"/>
              <a:t>1/8/2017</a:t>
            </a:fld>
            <a:endParaRPr lang="es-EC"/>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s-EC"/>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6BE4B5B2-2B8A-4E9E-9D8C-116CF7E7736F}" type="slidenum">
              <a:rPr lang="es-EC" smtClean="0"/>
              <a:t>‹Nº›</a:t>
            </a:fld>
            <a:endParaRPr lang="es-EC"/>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35173371"/>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63JGIpUPrMaVmM&amp;tbnid=9HzURumrrNZkRM:&amp;ved=0CAUQjRw&amp;url=http://www.utn.edu.ec/web/portal/index.php?option=com_content&amp;view=article&amp;id=123&amp;Itemid=183&amp;ei=UAdnUrO7M7K44AOgqIDIDA&amp;bvm=bv.55123115,d.dmg&amp;psig=AFQjCNFWPvMg_Zf2Jc8EjqVnEY6wg4G4bg&amp;ust=1382570145132046"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9"/>
            <a:ext cx="7498616"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irc_mi" descr="http://www.utn.edu.ec/web/portal/images/img-portal/sello-max-utn.jpg">
            <a:hlinkClick r:id="rId2"/>
            <a:extLst>
              <a:ext uri="{FF2B5EF4-FFF2-40B4-BE49-F238E27FC236}">
                <a16:creationId xmlns:a16="http://schemas.microsoft.com/office/drawing/2014/main" id="{10C45242-3DC0-49C4-9B44-24DEBEBB9ACC}"/>
              </a:ext>
            </a:extLst>
          </p:cNvPr>
          <p:cNvPicPr/>
          <p:nvPr/>
        </p:nvPicPr>
        <p:blipFill>
          <a:blip r:embed="rId3" cstate="print"/>
          <a:srcRect/>
          <a:stretch>
            <a:fillRect/>
          </a:stretch>
        </p:blipFill>
        <p:spPr bwMode="auto">
          <a:xfrm>
            <a:off x="1089764" y="723899"/>
            <a:ext cx="2292263" cy="2151652"/>
          </a:xfrm>
          <a:prstGeom prst="rect">
            <a:avLst/>
          </a:prstGeom>
          <a:noFill/>
        </p:spPr>
      </p:pic>
      <p:sp>
        <p:nvSpPr>
          <p:cNvPr id="2" name="Título 1">
            <a:extLst>
              <a:ext uri="{FF2B5EF4-FFF2-40B4-BE49-F238E27FC236}">
                <a16:creationId xmlns:a16="http://schemas.microsoft.com/office/drawing/2014/main" id="{F1BB5EF2-79F8-4483-8BB0-6C23D7C3383D}"/>
              </a:ext>
            </a:extLst>
          </p:cNvPr>
          <p:cNvSpPr>
            <a:spLocks noGrp="1"/>
          </p:cNvSpPr>
          <p:nvPr>
            <p:ph type="ctrTitle"/>
          </p:nvPr>
        </p:nvSpPr>
        <p:spPr>
          <a:xfrm>
            <a:off x="4466074" y="1163228"/>
            <a:ext cx="7060170" cy="2128612"/>
          </a:xfrm>
        </p:spPr>
        <p:txBody>
          <a:bodyPr>
            <a:noAutofit/>
          </a:bodyPr>
          <a:lstStyle/>
          <a:p>
            <a:pPr algn="ctr"/>
            <a:r>
              <a:rPr lang="es-EC" sz="3200" b="1" dirty="0">
                <a:solidFill>
                  <a:srgbClr val="FFFFFF"/>
                </a:solidFill>
                <a:latin typeface="Times New Roman" panose="02020603050405020304" pitchFamily="18" charset="0"/>
                <a:cs typeface="Times New Roman" panose="02020603050405020304" pitchFamily="18" charset="0"/>
              </a:rPr>
              <a:t>“Estudio de la producción y comercialización del chocho (</a:t>
            </a:r>
            <a:r>
              <a:rPr lang="es-EC" sz="3200" b="1" i="1" cap="none" dirty="0">
                <a:solidFill>
                  <a:srgbClr val="FFFFFF"/>
                </a:solidFill>
                <a:latin typeface="Times New Roman" panose="02020603050405020304" pitchFamily="18" charset="0"/>
                <a:cs typeface="Times New Roman" panose="02020603050405020304" pitchFamily="18" charset="0"/>
              </a:rPr>
              <a:t>Lupinus</a:t>
            </a:r>
            <a:r>
              <a:rPr lang="es-EC" sz="3200" b="1" i="1" dirty="0">
                <a:solidFill>
                  <a:srgbClr val="FFFFFF"/>
                </a:solidFill>
                <a:latin typeface="Times New Roman" panose="02020603050405020304" pitchFamily="18" charset="0"/>
                <a:cs typeface="Times New Roman" panose="02020603050405020304" pitchFamily="18" charset="0"/>
              </a:rPr>
              <a:t> </a:t>
            </a:r>
            <a:r>
              <a:rPr lang="es-EC" sz="3200" b="1" i="1" cap="none" dirty="0">
                <a:solidFill>
                  <a:srgbClr val="FFFFFF"/>
                </a:solidFill>
                <a:latin typeface="Times New Roman" panose="02020603050405020304" pitchFamily="18" charset="0"/>
                <a:cs typeface="Times New Roman" panose="02020603050405020304" pitchFamily="18" charset="0"/>
              </a:rPr>
              <a:t>mutabilis</a:t>
            </a:r>
            <a:r>
              <a:rPr lang="es-EC" sz="3200" b="1" i="1" dirty="0">
                <a:solidFill>
                  <a:srgbClr val="FFFFFF"/>
                </a:solidFill>
                <a:latin typeface="Times New Roman" panose="02020603050405020304" pitchFamily="18" charset="0"/>
                <a:cs typeface="Times New Roman" panose="02020603050405020304" pitchFamily="18" charset="0"/>
              </a:rPr>
              <a:t> </a:t>
            </a:r>
            <a:r>
              <a:rPr lang="es-EC" sz="3200" b="1" dirty="0">
                <a:solidFill>
                  <a:srgbClr val="FFFFFF"/>
                </a:solidFill>
                <a:latin typeface="Times New Roman" panose="02020603050405020304" pitchFamily="18" charset="0"/>
                <a:cs typeface="Times New Roman" panose="02020603050405020304" pitchFamily="18" charset="0"/>
              </a:rPr>
              <a:t>S</a:t>
            </a:r>
            <a:r>
              <a:rPr lang="es-EC" sz="3200" b="1" cap="none" dirty="0">
                <a:solidFill>
                  <a:srgbClr val="FFFFFF"/>
                </a:solidFill>
                <a:latin typeface="Times New Roman" panose="02020603050405020304" pitchFamily="18" charset="0"/>
                <a:cs typeface="Times New Roman" panose="02020603050405020304" pitchFamily="18" charset="0"/>
              </a:rPr>
              <a:t>weet</a:t>
            </a:r>
            <a:r>
              <a:rPr lang="es-EC" sz="3200" b="1" dirty="0">
                <a:solidFill>
                  <a:srgbClr val="FFFFFF"/>
                </a:solidFill>
                <a:latin typeface="Times New Roman" panose="02020603050405020304" pitchFamily="18" charset="0"/>
                <a:cs typeface="Times New Roman" panose="02020603050405020304" pitchFamily="18" charset="0"/>
              </a:rPr>
              <a:t>) en la provincia de Imbabura”</a:t>
            </a:r>
          </a:p>
        </p:txBody>
      </p:sp>
      <p:sp>
        <p:nvSpPr>
          <p:cNvPr id="3" name="Subtítulo 2">
            <a:extLst>
              <a:ext uri="{FF2B5EF4-FFF2-40B4-BE49-F238E27FC236}">
                <a16:creationId xmlns:a16="http://schemas.microsoft.com/office/drawing/2014/main" id="{743D83AB-B3AA-44D6-9599-A45C9E793FE3}"/>
              </a:ext>
            </a:extLst>
          </p:cNvPr>
          <p:cNvSpPr>
            <a:spLocks noGrp="1"/>
          </p:cNvSpPr>
          <p:nvPr>
            <p:ph type="subTitle" idx="1"/>
          </p:nvPr>
        </p:nvSpPr>
        <p:spPr>
          <a:xfrm>
            <a:off x="4565287" y="3572058"/>
            <a:ext cx="6798608" cy="2322305"/>
          </a:xfrm>
        </p:spPr>
        <p:txBody>
          <a:bodyPr>
            <a:normAutofit/>
          </a:bodyPr>
          <a:lstStyle/>
          <a:p>
            <a:pPr algn="ctr"/>
            <a:r>
              <a:rPr lang="es-EC" sz="1800" b="1" dirty="0">
                <a:solidFill>
                  <a:schemeClr val="bg2"/>
                </a:solidFill>
                <a:latin typeface="Times New Roman" panose="02020603050405020304" pitchFamily="18" charset="0"/>
                <a:cs typeface="Times New Roman" panose="02020603050405020304" pitchFamily="18" charset="0"/>
              </a:rPr>
              <a:t>Autora:</a:t>
            </a:r>
          </a:p>
          <a:p>
            <a:pPr algn="ctr"/>
            <a:r>
              <a:rPr lang="es-EC" sz="1800" cap="none" dirty="0">
                <a:solidFill>
                  <a:schemeClr val="bg2"/>
                </a:solidFill>
                <a:latin typeface="Times New Roman" panose="02020603050405020304" pitchFamily="18" charset="0"/>
                <a:cs typeface="Times New Roman" panose="02020603050405020304" pitchFamily="18" charset="0"/>
              </a:rPr>
              <a:t>Blanca Chiza</a:t>
            </a:r>
          </a:p>
          <a:p>
            <a:pPr algn="ctr"/>
            <a:r>
              <a:rPr lang="es-EC" sz="1800" b="1" dirty="0">
                <a:solidFill>
                  <a:schemeClr val="bg2"/>
                </a:solidFill>
                <a:latin typeface="Times New Roman" panose="02020603050405020304" pitchFamily="18" charset="0"/>
                <a:cs typeface="Times New Roman" panose="02020603050405020304" pitchFamily="18" charset="0"/>
              </a:rPr>
              <a:t>Directora:</a:t>
            </a:r>
          </a:p>
          <a:p>
            <a:pPr algn="ctr"/>
            <a:r>
              <a:rPr lang="es-EC" sz="1800" dirty="0">
                <a:solidFill>
                  <a:schemeClr val="bg2"/>
                </a:solidFill>
                <a:latin typeface="Times New Roman" panose="02020603050405020304" pitchFamily="18" charset="0"/>
                <a:cs typeface="Times New Roman" panose="02020603050405020304" pitchFamily="18" charset="0"/>
              </a:rPr>
              <a:t>I</a:t>
            </a:r>
            <a:r>
              <a:rPr lang="es-EC" sz="1800" cap="none" dirty="0">
                <a:solidFill>
                  <a:schemeClr val="bg2"/>
                </a:solidFill>
                <a:latin typeface="Times New Roman" panose="02020603050405020304" pitchFamily="18" charset="0"/>
                <a:cs typeface="Times New Roman" panose="02020603050405020304" pitchFamily="18" charset="0"/>
              </a:rPr>
              <a:t>ng</a:t>
            </a:r>
            <a:r>
              <a:rPr lang="es-EC" sz="1800" dirty="0">
                <a:solidFill>
                  <a:schemeClr val="bg2"/>
                </a:solidFill>
                <a:latin typeface="Times New Roman" panose="02020603050405020304" pitchFamily="18" charset="0"/>
                <a:cs typeface="Times New Roman" panose="02020603050405020304" pitchFamily="18" charset="0"/>
              </a:rPr>
              <a:t>. M</a:t>
            </a:r>
            <a:r>
              <a:rPr lang="es-EC" sz="1800" cap="none" dirty="0">
                <a:solidFill>
                  <a:schemeClr val="bg2"/>
                </a:solidFill>
                <a:latin typeface="Times New Roman" panose="02020603050405020304" pitchFamily="18" charset="0"/>
                <a:cs typeface="Times New Roman" panose="02020603050405020304" pitchFamily="18" charset="0"/>
              </a:rPr>
              <a:t>aría</a:t>
            </a:r>
            <a:r>
              <a:rPr lang="es-EC" sz="1800" dirty="0">
                <a:solidFill>
                  <a:schemeClr val="bg2"/>
                </a:solidFill>
                <a:latin typeface="Times New Roman" panose="02020603050405020304" pitchFamily="18" charset="0"/>
                <a:cs typeface="Times New Roman" panose="02020603050405020304" pitchFamily="18" charset="0"/>
              </a:rPr>
              <a:t> J</a:t>
            </a:r>
            <a:r>
              <a:rPr lang="es-EC" sz="1800" cap="none" dirty="0">
                <a:solidFill>
                  <a:schemeClr val="bg2"/>
                </a:solidFill>
                <a:latin typeface="Times New Roman" panose="02020603050405020304" pitchFamily="18" charset="0"/>
                <a:cs typeface="Times New Roman" panose="02020603050405020304" pitchFamily="18" charset="0"/>
              </a:rPr>
              <a:t>osé</a:t>
            </a:r>
            <a:r>
              <a:rPr lang="es-EC" sz="1800" dirty="0">
                <a:solidFill>
                  <a:schemeClr val="bg2"/>
                </a:solidFill>
                <a:latin typeface="Times New Roman" panose="02020603050405020304" pitchFamily="18" charset="0"/>
                <a:cs typeface="Times New Roman" panose="02020603050405020304" pitchFamily="18" charset="0"/>
              </a:rPr>
              <a:t> </a:t>
            </a:r>
            <a:r>
              <a:rPr lang="es-EC" sz="1800" cap="none" dirty="0">
                <a:solidFill>
                  <a:schemeClr val="bg2"/>
                </a:solidFill>
                <a:latin typeface="Times New Roman" panose="02020603050405020304" pitchFamily="18" charset="0"/>
                <a:cs typeface="Times New Roman" panose="02020603050405020304" pitchFamily="18" charset="0"/>
              </a:rPr>
              <a:t>Romero</a:t>
            </a:r>
            <a:endParaRPr lang="es-EC" sz="1800" dirty="0">
              <a:solidFill>
                <a:schemeClr val="bg2"/>
              </a:solidFill>
              <a:latin typeface="Times New Roman" panose="02020603050405020304" pitchFamily="18" charset="0"/>
              <a:cs typeface="Times New Roman" panose="02020603050405020304" pitchFamily="18" charset="0"/>
            </a:endParaRPr>
          </a:p>
          <a:p>
            <a:pPr algn="ctr"/>
            <a:r>
              <a:rPr lang="es-EC" sz="1800" cap="none" dirty="0">
                <a:solidFill>
                  <a:schemeClr val="bg2"/>
                </a:solidFill>
                <a:latin typeface="Times New Roman" panose="02020603050405020304" pitchFamily="18" charset="0"/>
                <a:cs typeface="Times New Roman" panose="02020603050405020304" pitchFamily="18" charset="0"/>
              </a:rPr>
              <a:t>Ibarra, agosto del 2017</a:t>
            </a:r>
          </a:p>
        </p:txBody>
      </p:sp>
      <p:sp>
        <p:nvSpPr>
          <p:cNvPr id="6" name="Rectángulo 5">
            <a:extLst>
              <a:ext uri="{FF2B5EF4-FFF2-40B4-BE49-F238E27FC236}">
                <a16:creationId xmlns:a16="http://schemas.microsoft.com/office/drawing/2014/main" id="{8F550BD6-1FA2-4911-8FE7-11528B13C73D}"/>
              </a:ext>
            </a:extLst>
          </p:cNvPr>
          <p:cNvSpPr/>
          <p:nvPr/>
        </p:nvSpPr>
        <p:spPr>
          <a:xfrm>
            <a:off x="374475" y="3078673"/>
            <a:ext cx="3816337" cy="1338828"/>
          </a:xfrm>
          <a:prstGeom prst="rect">
            <a:avLst/>
          </a:prstGeom>
        </p:spPr>
        <p:txBody>
          <a:bodyPr wrap="square">
            <a:spAutoFit/>
          </a:bodyPr>
          <a:lstStyle/>
          <a:p>
            <a:pPr algn="ctr">
              <a:lnSpc>
                <a:spcPct val="150000"/>
              </a:lnSpc>
              <a:spcAft>
                <a:spcPts val="0"/>
              </a:spcAft>
            </a:pPr>
            <a:r>
              <a:rPr lang="es-ES" b="1" dirty="0">
                <a:latin typeface="Times New Roman" panose="02020603050405020304" pitchFamily="18" charset="0"/>
                <a:ea typeface="Calibri" panose="020F0502020204030204" pitchFamily="34" charset="0"/>
                <a:cs typeface="Times New Roman" panose="02020603050405020304" pitchFamily="18" charset="0"/>
              </a:rPr>
              <a:t>FACULTAD DE INGENIERÍA EN</a:t>
            </a:r>
            <a:endParaRPr lang="es-EC" dirty="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spcAft>
                <a:spcPts val="600"/>
              </a:spcAft>
            </a:pPr>
            <a:r>
              <a:rPr lang="es-ES" b="1" dirty="0">
                <a:latin typeface="Times New Roman" panose="02020603050405020304" pitchFamily="18" charset="0"/>
                <a:ea typeface="Calibri" panose="020F0502020204030204" pitchFamily="34" charset="0"/>
                <a:cs typeface="Times New Roman" panose="02020603050405020304" pitchFamily="18" charset="0"/>
              </a:rPr>
              <a:t>CIENCIAS AGROPECUARIAS Y AMBIENTALES</a:t>
            </a:r>
            <a:endParaRPr lang="es-EC"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ángulo 6">
            <a:extLst>
              <a:ext uri="{FF2B5EF4-FFF2-40B4-BE49-F238E27FC236}">
                <a16:creationId xmlns:a16="http://schemas.microsoft.com/office/drawing/2014/main" id="{61BE7444-95C2-4F73-B401-9F2ED4C1EABC}"/>
              </a:ext>
            </a:extLst>
          </p:cNvPr>
          <p:cNvSpPr/>
          <p:nvPr/>
        </p:nvSpPr>
        <p:spPr>
          <a:xfrm>
            <a:off x="517364" y="4438886"/>
            <a:ext cx="3212123" cy="1156086"/>
          </a:xfrm>
          <a:prstGeom prst="rect">
            <a:avLst/>
          </a:prstGeom>
        </p:spPr>
        <p:txBody>
          <a:bodyPr wrap="square">
            <a:spAutoFit/>
          </a:bodyPr>
          <a:lstStyle/>
          <a:p>
            <a:pPr algn="ctr">
              <a:lnSpc>
                <a:spcPct val="150000"/>
              </a:lnSpc>
              <a:spcAft>
                <a:spcPts val="0"/>
              </a:spcAft>
            </a:pPr>
            <a:r>
              <a:rPr lang="es-ES" sz="1600" b="1" dirty="0">
                <a:latin typeface="Times New Roman" panose="02020603050405020304" pitchFamily="18" charset="0"/>
                <a:ea typeface="Calibri" panose="020F0502020204030204" pitchFamily="34" charset="0"/>
                <a:cs typeface="Times New Roman" panose="02020603050405020304" pitchFamily="18" charset="0"/>
              </a:rPr>
              <a:t>CARRERA DE INGENIERÍA EN</a:t>
            </a:r>
            <a:endParaRPr lang="es-EC" sz="1600" dirty="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spcAft>
                <a:spcPts val="600"/>
              </a:spcAft>
            </a:pPr>
            <a:r>
              <a:rPr lang="es-ES" sz="1600" b="1" dirty="0">
                <a:latin typeface="Times New Roman" panose="02020603050405020304" pitchFamily="18" charset="0"/>
                <a:ea typeface="Calibri" panose="020F0502020204030204" pitchFamily="34" charset="0"/>
                <a:cs typeface="Times New Roman" panose="02020603050405020304" pitchFamily="18" charset="0"/>
              </a:rPr>
              <a:t>AGRONEGOCIOS, AVALÚOS Y CATASTROS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8712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528572-03DF-4C71-B3B0-31E35FB90E46}"/>
              </a:ext>
            </a:extLst>
          </p:cNvPr>
          <p:cNvSpPr>
            <a:spLocks noGrp="1"/>
          </p:cNvSpPr>
          <p:nvPr>
            <p:ph type="title"/>
          </p:nvPr>
        </p:nvSpPr>
        <p:spPr/>
        <p:txBody>
          <a:bodyPr>
            <a:normAutofit/>
          </a:bodyPr>
          <a:lstStyle/>
          <a:p>
            <a:pPr algn="ctr"/>
            <a:r>
              <a:rPr lang="es-EC" sz="4000" dirty="0"/>
              <a:t>Población</a:t>
            </a:r>
          </a:p>
        </p:txBody>
      </p:sp>
      <p:sp>
        <p:nvSpPr>
          <p:cNvPr id="6" name="Marcador de contenido 5">
            <a:extLst>
              <a:ext uri="{FF2B5EF4-FFF2-40B4-BE49-F238E27FC236}">
                <a16:creationId xmlns:a16="http://schemas.microsoft.com/office/drawing/2014/main" id="{4F328DE7-BDC8-4EF3-9F71-95EF6DFBDF6D}"/>
              </a:ext>
            </a:extLst>
          </p:cNvPr>
          <p:cNvSpPr>
            <a:spLocks noGrp="1"/>
          </p:cNvSpPr>
          <p:nvPr>
            <p:ph idx="1"/>
          </p:nvPr>
        </p:nvSpPr>
        <p:spPr>
          <a:xfrm>
            <a:off x="356104" y="1828797"/>
            <a:ext cx="11362279" cy="1084617"/>
          </a:xfrm>
        </p:spPr>
        <p:txBody>
          <a:bodyPr>
            <a:normAutofit/>
          </a:bodyPr>
          <a:lstStyle/>
          <a:p>
            <a:pPr marL="0" indent="0">
              <a:buNone/>
            </a:pPr>
            <a:r>
              <a:rPr lang="es-EC" sz="2400" b="1" dirty="0"/>
              <a:t>Población 1:</a:t>
            </a:r>
            <a:r>
              <a:rPr lang="es-EC" sz="2400" dirty="0"/>
              <a:t> Agricultores de chocho localizados en la provincia de Imbabura.</a:t>
            </a:r>
          </a:p>
          <a:p>
            <a:endParaRPr lang="es-EC" sz="2000" dirty="0"/>
          </a:p>
        </p:txBody>
      </p:sp>
      <p:graphicFrame>
        <p:nvGraphicFramePr>
          <p:cNvPr id="5" name="Tabla 4">
            <a:extLst>
              <a:ext uri="{FF2B5EF4-FFF2-40B4-BE49-F238E27FC236}">
                <a16:creationId xmlns:a16="http://schemas.microsoft.com/office/drawing/2014/main" id="{6F98CEE8-7087-48B0-9392-8DF4CFCECB18}"/>
              </a:ext>
            </a:extLst>
          </p:cNvPr>
          <p:cNvGraphicFramePr>
            <a:graphicFrameLocks noGrp="1"/>
          </p:cNvGraphicFramePr>
          <p:nvPr>
            <p:extLst>
              <p:ext uri="{D42A27DB-BD31-4B8C-83A1-F6EECF244321}">
                <p14:modId xmlns:p14="http://schemas.microsoft.com/office/powerpoint/2010/main" val="1964305123"/>
              </p:ext>
            </p:extLst>
          </p:nvPr>
        </p:nvGraphicFramePr>
        <p:xfrm>
          <a:off x="5050302" y="2452471"/>
          <a:ext cx="6253007" cy="4334022"/>
        </p:xfrm>
        <a:graphic>
          <a:graphicData uri="http://schemas.openxmlformats.org/drawingml/2006/table">
            <a:tbl>
              <a:tblPr firstRow="1" firstCol="1" bandRow="1">
                <a:tableStyleId>{5C22544A-7EE6-4342-B048-85BDC9FD1C3A}</a:tableStyleId>
              </a:tblPr>
              <a:tblGrid>
                <a:gridCol w="1913218">
                  <a:extLst>
                    <a:ext uri="{9D8B030D-6E8A-4147-A177-3AD203B41FA5}">
                      <a16:colId xmlns:a16="http://schemas.microsoft.com/office/drawing/2014/main" val="1225391596"/>
                    </a:ext>
                  </a:extLst>
                </a:gridCol>
                <a:gridCol w="2066235">
                  <a:extLst>
                    <a:ext uri="{9D8B030D-6E8A-4147-A177-3AD203B41FA5}">
                      <a16:colId xmlns:a16="http://schemas.microsoft.com/office/drawing/2014/main" val="4164369099"/>
                    </a:ext>
                  </a:extLst>
                </a:gridCol>
                <a:gridCol w="2273554">
                  <a:extLst>
                    <a:ext uri="{9D8B030D-6E8A-4147-A177-3AD203B41FA5}">
                      <a16:colId xmlns:a16="http://schemas.microsoft.com/office/drawing/2014/main" val="1741642238"/>
                    </a:ext>
                  </a:extLst>
                </a:gridCol>
              </a:tblGrid>
              <a:tr h="1042182">
                <a:tc>
                  <a:txBody>
                    <a:bodyPr/>
                    <a:lstStyle/>
                    <a:p>
                      <a:pPr algn="ctr">
                        <a:lnSpc>
                          <a:spcPct val="150000"/>
                        </a:lnSpc>
                        <a:spcAft>
                          <a:spcPts val="0"/>
                        </a:spcAft>
                      </a:pPr>
                      <a:r>
                        <a:rPr lang="es-EC" sz="2400" dirty="0">
                          <a:effectLst/>
                        </a:rPr>
                        <a:t>Cantón</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Productores</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a:effectLst/>
                        </a:rPr>
                        <a:t>Porcentaje (%)</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61840697"/>
                  </a:ext>
                </a:extLst>
              </a:tr>
              <a:tr h="521091">
                <a:tc>
                  <a:txBody>
                    <a:bodyPr/>
                    <a:lstStyle/>
                    <a:p>
                      <a:pPr algn="ctr">
                        <a:lnSpc>
                          <a:spcPct val="150000"/>
                        </a:lnSpc>
                        <a:spcAft>
                          <a:spcPts val="0"/>
                        </a:spcAft>
                      </a:pPr>
                      <a:r>
                        <a:rPr lang="es-EC" sz="2400">
                          <a:effectLst/>
                        </a:rPr>
                        <a:t>Cotacachi    </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22</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18</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24457139"/>
                  </a:ext>
                </a:extLst>
              </a:tr>
              <a:tr h="521091">
                <a:tc>
                  <a:txBody>
                    <a:bodyPr/>
                    <a:lstStyle/>
                    <a:p>
                      <a:pPr algn="ctr">
                        <a:lnSpc>
                          <a:spcPct val="150000"/>
                        </a:lnSpc>
                        <a:spcAft>
                          <a:spcPts val="0"/>
                        </a:spcAft>
                      </a:pPr>
                      <a:r>
                        <a:rPr lang="es-EC" sz="2400" dirty="0">
                          <a:effectLst/>
                        </a:rPr>
                        <a:t>Urcuquí</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4</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 3</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51289720"/>
                  </a:ext>
                </a:extLst>
              </a:tr>
              <a:tr h="521091">
                <a:tc>
                  <a:txBody>
                    <a:bodyPr/>
                    <a:lstStyle/>
                    <a:p>
                      <a:pPr algn="ctr">
                        <a:lnSpc>
                          <a:spcPct val="150000"/>
                        </a:lnSpc>
                        <a:spcAft>
                          <a:spcPts val="0"/>
                        </a:spcAft>
                      </a:pPr>
                      <a:r>
                        <a:rPr lang="es-EC" sz="2400" dirty="0">
                          <a:effectLst/>
                        </a:rPr>
                        <a:t>Pimampiro</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15</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12</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98873731"/>
                  </a:ext>
                </a:extLst>
              </a:tr>
              <a:tr h="521091">
                <a:tc>
                  <a:txBody>
                    <a:bodyPr/>
                    <a:lstStyle/>
                    <a:p>
                      <a:pPr algn="ctr">
                        <a:lnSpc>
                          <a:spcPct val="150000"/>
                        </a:lnSpc>
                        <a:spcAft>
                          <a:spcPts val="0"/>
                        </a:spcAft>
                      </a:pPr>
                      <a:r>
                        <a:rPr lang="es-EC" sz="2400">
                          <a:effectLst/>
                        </a:rPr>
                        <a:t>Otavalo</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18</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15</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76180135"/>
                  </a:ext>
                </a:extLst>
              </a:tr>
              <a:tr h="521091">
                <a:tc>
                  <a:txBody>
                    <a:bodyPr/>
                    <a:lstStyle/>
                    <a:p>
                      <a:pPr algn="ctr">
                        <a:lnSpc>
                          <a:spcPct val="150000"/>
                        </a:lnSpc>
                        <a:spcAft>
                          <a:spcPts val="0"/>
                        </a:spcAft>
                      </a:pPr>
                      <a:r>
                        <a:rPr lang="es-EC" sz="2400">
                          <a:effectLst/>
                        </a:rPr>
                        <a:t>Ibarra</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a:effectLst/>
                        </a:rPr>
                        <a:t>59</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50</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7486001"/>
                  </a:ext>
                </a:extLst>
              </a:tr>
              <a:tr h="521091">
                <a:tc>
                  <a:txBody>
                    <a:bodyPr/>
                    <a:lstStyle/>
                    <a:p>
                      <a:pPr algn="ctr">
                        <a:lnSpc>
                          <a:spcPct val="150000"/>
                        </a:lnSpc>
                        <a:spcAft>
                          <a:spcPts val="0"/>
                        </a:spcAft>
                      </a:pPr>
                      <a:r>
                        <a:rPr lang="es-EC" sz="2400" dirty="0">
                          <a:effectLst/>
                        </a:rPr>
                        <a:t>Total</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b="1" dirty="0">
                          <a:effectLst/>
                        </a:rPr>
                        <a:t>118</a:t>
                      </a:r>
                      <a:endParaRPr lang="es-EC"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b="1" dirty="0">
                          <a:effectLst/>
                        </a:rPr>
                        <a:t>100</a:t>
                      </a:r>
                      <a:endParaRPr lang="es-EC"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05486210"/>
                  </a:ext>
                </a:extLst>
              </a:tr>
            </a:tbl>
          </a:graphicData>
        </a:graphic>
      </p:graphicFrame>
      <p:pic>
        <p:nvPicPr>
          <p:cNvPr id="10" name="Imagen 9" descr="Imagen que contiene exterior, árbol, cielo, hierba&#10;&#10;Descripción generada con confianza muy alta">
            <a:extLst>
              <a:ext uri="{FF2B5EF4-FFF2-40B4-BE49-F238E27FC236}">
                <a16:creationId xmlns:a16="http://schemas.microsoft.com/office/drawing/2014/main" id="{2BDBC159-AF43-432C-A3DC-686C9CC79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332" y="2913414"/>
            <a:ext cx="3399554" cy="3022847"/>
          </a:xfrm>
          <a:prstGeom prst="rect">
            <a:avLst/>
          </a:prstGeom>
        </p:spPr>
      </p:pic>
    </p:spTree>
    <p:extLst>
      <p:ext uri="{BB962C8B-B14F-4D97-AF65-F5344CB8AC3E}">
        <p14:creationId xmlns:p14="http://schemas.microsoft.com/office/powerpoint/2010/main" val="2442746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901049-3F97-46DA-AD9B-16AA31876614}"/>
              </a:ext>
            </a:extLst>
          </p:cNvPr>
          <p:cNvSpPr>
            <a:spLocks noGrp="1"/>
          </p:cNvSpPr>
          <p:nvPr>
            <p:ph type="title"/>
          </p:nvPr>
        </p:nvSpPr>
        <p:spPr/>
        <p:txBody>
          <a:bodyPr/>
          <a:lstStyle/>
          <a:p>
            <a:pPr algn="ctr"/>
            <a:r>
              <a:rPr lang="es-EC" sz="4000" dirty="0"/>
              <a:t>Población </a:t>
            </a:r>
            <a:endParaRPr lang="es-EC" dirty="0"/>
          </a:p>
        </p:txBody>
      </p:sp>
      <p:graphicFrame>
        <p:nvGraphicFramePr>
          <p:cNvPr id="4" name="Marcador de contenido 3">
            <a:extLst>
              <a:ext uri="{FF2B5EF4-FFF2-40B4-BE49-F238E27FC236}">
                <a16:creationId xmlns:a16="http://schemas.microsoft.com/office/drawing/2014/main" id="{D4B84B66-ED6A-4D49-8B5F-755053AB4E91}"/>
              </a:ext>
            </a:extLst>
          </p:cNvPr>
          <p:cNvGraphicFramePr>
            <a:graphicFrameLocks noGrp="1"/>
          </p:cNvGraphicFramePr>
          <p:nvPr>
            <p:ph idx="1"/>
            <p:extLst>
              <p:ext uri="{D42A27DB-BD31-4B8C-83A1-F6EECF244321}">
                <p14:modId xmlns:p14="http://schemas.microsoft.com/office/powerpoint/2010/main" val="1744047320"/>
              </p:ext>
            </p:extLst>
          </p:nvPr>
        </p:nvGraphicFramePr>
        <p:xfrm>
          <a:off x="5191916" y="2426278"/>
          <a:ext cx="6644639" cy="4448827"/>
        </p:xfrm>
        <a:graphic>
          <a:graphicData uri="http://schemas.openxmlformats.org/drawingml/2006/table">
            <a:tbl>
              <a:tblPr firstRow="1" firstCol="1" bandRow="1">
                <a:tableStyleId>{5C22544A-7EE6-4342-B048-85BDC9FD1C3A}</a:tableStyleId>
              </a:tblPr>
              <a:tblGrid>
                <a:gridCol w="2353012">
                  <a:extLst>
                    <a:ext uri="{9D8B030D-6E8A-4147-A177-3AD203B41FA5}">
                      <a16:colId xmlns:a16="http://schemas.microsoft.com/office/drawing/2014/main" val="327716019"/>
                    </a:ext>
                  </a:extLst>
                </a:gridCol>
                <a:gridCol w="1730226">
                  <a:extLst>
                    <a:ext uri="{9D8B030D-6E8A-4147-A177-3AD203B41FA5}">
                      <a16:colId xmlns:a16="http://schemas.microsoft.com/office/drawing/2014/main" val="1746087375"/>
                    </a:ext>
                  </a:extLst>
                </a:gridCol>
                <a:gridCol w="2561401">
                  <a:extLst>
                    <a:ext uri="{9D8B030D-6E8A-4147-A177-3AD203B41FA5}">
                      <a16:colId xmlns:a16="http://schemas.microsoft.com/office/drawing/2014/main" val="2167946395"/>
                    </a:ext>
                  </a:extLst>
                </a:gridCol>
              </a:tblGrid>
              <a:tr h="608347">
                <a:tc>
                  <a:txBody>
                    <a:bodyPr/>
                    <a:lstStyle/>
                    <a:p>
                      <a:pPr algn="ctr">
                        <a:lnSpc>
                          <a:spcPct val="150000"/>
                        </a:lnSpc>
                        <a:spcAft>
                          <a:spcPts val="0"/>
                        </a:spcAft>
                      </a:pPr>
                      <a:r>
                        <a:rPr lang="es-EC" sz="2400" dirty="0">
                          <a:effectLst/>
                        </a:rPr>
                        <a:t>Cantón</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Familias</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a:effectLst/>
                        </a:rPr>
                        <a:t>Porcentaje (%)</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39600994"/>
                  </a:ext>
                </a:extLst>
              </a:tr>
              <a:tr h="517056">
                <a:tc>
                  <a:txBody>
                    <a:bodyPr/>
                    <a:lstStyle/>
                    <a:p>
                      <a:pPr algn="ctr">
                        <a:lnSpc>
                          <a:spcPct val="150000"/>
                        </a:lnSpc>
                        <a:spcAft>
                          <a:spcPts val="0"/>
                        </a:spcAft>
                      </a:pPr>
                      <a:r>
                        <a:rPr lang="es-EC" sz="2400">
                          <a:effectLst/>
                        </a:rPr>
                        <a:t>Cotacachi</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10.009</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10</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76232471"/>
                  </a:ext>
                </a:extLst>
              </a:tr>
              <a:tr h="517056">
                <a:tc>
                  <a:txBody>
                    <a:bodyPr/>
                    <a:lstStyle/>
                    <a:p>
                      <a:pPr algn="ctr">
                        <a:lnSpc>
                          <a:spcPct val="150000"/>
                        </a:lnSpc>
                        <a:spcAft>
                          <a:spcPts val="0"/>
                        </a:spcAft>
                      </a:pPr>
                      <a:r>
                        <a:rPr lang="es-EC" sz="2400" dirty="0">
                          <a:effectLst/>
                        </a:rPr>
                        <a:t>Urcuquí</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3.917</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68580" marR="68580" marT="0" marB="0" anchor="ctr"/>
                </a:tc>
                <a:extLst>
                  <a:ext uri="{0D108BD9-81ED-4DB2-BD59-A6C34878D82A}">
                    <a16:rowId xmlns:a16="http://schemas.microsoft.com/office/drawing/2014/main" val="49097685"/>
                  </a:ext>
                </a:extLst>
              </a:tr>
              <a:tr h="517056">
                <a:tc>
                  <a:txBody>
                    <a:bodyPr/>
                    <a:lstStyle/>
                    <a:p>
                      <a:pPr algn="ctr">
                        <a:lnSpc>
                          <a:spcPct val="150000"/>
                        </a:lnSpc>
                        <a:spcAft>
                          <a:spcPts val="0"/>
                        </a:spcAft>
                      </a:pPr>
                      <a:r>
                        <a:rPr lang="es-EC" sz="2400" dirty="0">
                          <a:effectLst/>
                        </a:rPr>
                        <a:t>Pimampiro</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a:effectLst/>
                        </a:rPr>
                        <a:t>3.243</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3</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6272529"/>
                  </a:ext>
                </a:extLst>
              </a:tr>
              <a:tr h="517056">
                <a:tc>
                  <a:txBody>
                    <a:bodyPr/>
                    <a:lstStyle/>
                    <a:p>
                      <a:pPr algn="ctr">
                        <a:lnSpc>
                          <a:spcPct val="150000"/>
                        </a:lnSpc>
                        <a:spcAft>
                          <a:spcPts val="0"/>
                        </a:spcAft>
                      </a:pPr>
                      <a:r>
                        <a:rPr lang="es-EC" sz="2400" dirty="0">
                          <a:effectLst/>
                        </a:rPr>
                        <a:t>Otavalo</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a:effectLst/>
                        </a:rPr>
                        <a:t>26.219</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26</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69341324"/>
                  </a:ext>
                </a:extLst>
              </a:tr>
              <a:tr h="517056">
                <a:tc>
                  <a:txBody>
                    <a:bodyPr/>
                    <a:lstStyle/>
                    <a:p>
                      <a:pPr algn="ctr">
                        <a:lnSpc>
                          <a:spcPct val="150000"/>
                        </a:lnSpc>
                        <a:spcAft>
                          <a:spcPts val="0"/>
                        </a:spcAft>
                      </a:pPr>
                      <a:r>
                        <a:rPr lang="es-EC" sz="2400">
                          <a:effectLst/>
                        </a:rPr>
                        <a:t>Antonio Ante</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a:effectLst/>
                        </a:rPr>
                        <a:t>10.879</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11</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9945236"/>
                  </a:ext>
                </a:extLst>
              </a:tr>
              <a:tr h="517056">
                <a:tc>
                  <a:txBody>
                    <a:bodyPr/>
                    <a:lstStyle/>
                    <a:p>
                      <a:pPr algn="ctr">
                        <a:lnSpc>
                          <a:spcPct val="150000"/>
                        </a:lnSpc>
                        <a:spcAft>
                          <a:spcPts val="0"/>
                        </a:spcAft>
                      </a:pPr>
                      <a:r>
                        <a:rPr lang="es-EC" sz="2400">
                          <a:effectLst/>
                        </a:rPr>
                        <a:t>Ibarra</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a:effectLst/>
                        </a:rPr>
                        <a:t>45.294</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46</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9403140"/>
                  </a:ext>
                </a:extLst>
              </a:tr>
              <a:tr h="517056">
                <a:tc>
                  <a:txBody>
                    <a:bodyPr/>
                    <a:lstStyle/>
                    <a:p>
                      <a:pPr algn="ctr">
                        <a:lnSpc>
                          <a:spcPct val="150000"/>
                        </a:lnSpc>
                        <a:spcAft>
                          <a:spcPts val="0"/>
                        </a:spcAft>
                      </a:pPr>
                      <a:r>
                        <a:rPr lang="es-EC" sz="2400">
                          <a:effectLst/>
                        </a:rPr>
                        <a:t>Total</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b="1" dirty="0">
                          <a:effectLst/>
                        </a:rPr>
                        <a:t>99.561</a:t>
                      </a:r>
                      <a:endParaRPr lang="es-EC"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b="1" dirty="0">
                          <a:effectLst/>
                        </a:rPr>
                        <a:t>100</a:t>
                      </a:r>
                      <a:endParaRPr lang="es-EC"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1757305"/>
                  </a:ext>
                </a:extLst>
              </a:tr>
            </a:tbl>
          </a:graphicData>
        </a:graphic>
      </p:graphicFrame>
      <p:sp>
        <p:nvSpPr>
          <p:cNvPr id="6" name="Marcador de contenido 5">
            <a:extLst>
              <a:ext uri="{FF2B5EF4-FFF2-40B4-BE49-F238E27FC236}">
                <a16:creationId xmlns:a16="http://schemas.microsoft.com/office/drawing/2014/main" id="{EC1A0568-CF01-40C0-AA49-14C7FC6E38B4}"/>
              </a:ext>
            </a:extLst>
          </p:cNvPr>
          <p:cNvSpPr txBox="1">
            <a:spLocks/>
          </p:cNvSpPr>
          <p:nvPr/>
        </p:nvSpPr>
        <p:spPr>
          <a:xfrm>
            <a:off x="370175" y="1871002"/>
            <a:ext cx="7282649" cy="940424"/>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s-EC" sz="2400" b="1" dirty="0"/>
              <a:t>Población 2:</a:t>
            </a:r>
            <a:r>
              <a:rPr lang="es-EC" sz="2400" dirty="0"/>
              <a:t> Familias de  la provincia de Imbabura.</a:t>
            </a:r>
          </a:p>
          <a:p>
            <a:endParaRPr lang="es-EC" sz="2000" dirty="0"/>
          </a:p>
        </p:txBody>
      </p:sp>
      <p:pic>
        <p:nvPicPr>
          <p:cNvPr id="8" name="Imagen 7" descr="Imagen que contiene exterior, suelo, automóvil, hierba&#10;&#10;Descripción generada con confianza muy alta">
            <a:extLst>
              <a:ext uri="{FF2B5EF4-FFF2-40B4-BE49-F238E27FC236}">
                <a16:creationId xmlns:a16="http://schemas.microsoft.com/office/drawing/2014/main" id="{65086197-1FDC-4156-BB1D-526521926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626" y="2794699"/>
            <a:ext cx="3957712" cy="3406492"/>
          </a:xfrm>
          <a:prstGeom prst="rect">
            <a:avLst/>
          </a:prstGeom>
        </p:spPr>
      </p:pic>
    </p:spTree>
    <p:extLst>
      <p:ext uri="{BB962C8B-B14F-4D97-AF65-F5344CB8AC3E}">
        <p14:creationId xmlns:p14="http://schemas.microsoft.com/office/powerpoint/2010/main" val="923081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D742A4-07EF-4A64-A8CA-9127FC890204}"/>
              </a:ext>
            </a:extLst>
          </p:cNvPr>
          <p:cNvSpPr>
            <a:spLocks noGrp="1"/>
          </p:cNvSpPr>
          <p:nvPr>
            <p:ph type="title"/>
          </p:nvPr>
        </p:nvSpPr>
        <p:spPr/>
        <p:txBody>
          <a:bodyPr>
            <a:normAutofit/>
          </a:bodyPr>
          <a:lstStyle/>
          <a:p>
            <a:pPr algn="ctr"/>
            <a:r>
              <a:rPr lang="es-EC" sz="4000" dirty="0"/>
              <a:t>Población </a:t>
            </a:r>
          </a:p>
        </p:txBody>
      </p:sp>
      <p:sp>
        <p:nvSpPr>
          <p:cNvPr id="6" name="Marcador de contenido 5">
            <a:extLst>
              <a:ext uri="{FF2B5EF4-FFF2-40B4-BE49-F238E27FC236}">
                <a16:creationId xmlns:a16="http://schemas.microsoft.com/office/drawing/2014/main" id="{E6DA9EDD-971C-4FC7-A27F-69E5D466C6F4}"/>
              </a:ext>
            </a:extLst>
          </p:cNvPr>
          <p:cNvSpPr txBox="1">
            <a:spLocks/>
          </p:cNvSpPr>
          <p:nvPr/>
        </p:nvSpPr>
        <p:spPr>
          <a:xfrm>
            <a:off x="342042" y="1856934"/>
            <a:ext cx="8689419" cy="105507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s-EC" sz="2400" b="1" dirty="0"/>
              <a:t>Población 3:</a:t>
            </a:r>
            <a:r>
              <a:rPr lang="es-EC" sz="2400" dirty="0"/>
              <a:t> Bodegas de granos de  la provincia de Imbabura.</a:t>
            </a:r>
          </a:p>
          <a:p>
            <a:endParaRPr lang="es-EC" sz="2000" dirty="0"/>
          </a:p>
        </p:txBody>
      </p:sp>
      <p:graphicFrame>
        <p:nvGraphicFramePr>
          <p:cNvPr id="7" name="Tabla 6">
            <a:extLst>
              <a:ext uri="{FF2B5EF4-FFF2-40B4-BE49-F238E27FC236}">
                <a16:creationId xmlns:a16="http://schemas.microsoft.com/office/drawing/2014/main" id="{FA452F2C-0D9B-4F55-9B90-657DBF790214}"/>
              </a:ext>
            </a:extLst>
          </p:cNvPr>
          <p:cNvGraphicFramePr>
            <a:graphicFrameLocks noGrp="1"/>
          </p:cNvGraphicFramePr>
          <p:nvPr>
            <p:extLst>
              <p:ext uri="{D42A27DB-BD31-4B8C-83A1-F6EECF244321}">
                <p14:modId xmlns:p14="http://schemas.microsoft.com/office/powerpoint/2010/main" val="3958472886"/>
              </p:ext>
            </p:extLst>
          </p:nvPr>
        </p:nvGraphicFramePr>
        <p:xfrm>
          <a:off x="5634399" y="2405575"/>
          <a:ext cx="6219151" cy="4296184"/>
        </p:xfrm>
        <a:graphic>
          <a:graphicData uri="http://schemas.openxmlformats.org/drawingml/2006/table">
            <a:tbl>
              <a:tblPr firstRow="1" firstCol="1" bandRow="1">
                <a:tableStyleId>{5C22544A-7EE6-4342-B048-85BDC9FD1C3A}</a:tableStyleId>
              </a:tblPr>
              <a:tblGrid>
                <a:gridCol w="1918477">
                  <a:extLst>
                    <a:ext uri="{9D8B030D-6E8A-4147-A177-3AD203B41FA5}">
                      <a16:colId xmlns:a16="http://schemas.microsoft.com/office/drawing/2014/main" val="619331852"/>
                    </a:ext>
                  </a:extLst>
                </a:gridCol>
                <a:gridCol w="2383990">
                  <a:extLst>
                    <a:ext uri="{9D8B030D-6E8A-4147-A177-3AD203B41FA5}">
                      <a16:colId xmlns:a16="http://schemas.microsoft.com/office/drawing/2014/main" val="2886701554"/>
                    </a:ext>
                  </a:extLst>
                </a:gridCol>
                <a:gridCol w="1916684">
                  <a:extLst>
                    <a:ext uri="{9D8B030D-6E8A-4147-A177-3AD203B41FA5}">
                      <a16:colId xmlns:a16="http://schemas.microsoft.com/office/drawing/2014/main" val="717229146"/>
                    </a:ext>
                  </a:extLst>
                </a:gridCol>
              </a:tblGrid>
              <a:tr h="912904">
                <a:tc>
                  <a:txBody>
                    <a:bodyPr/>
                    <a:lstStyle/>
                    <a:p>
                      <a:pPr algn="ctr">
                        <a:lnSpc>
                          <a:spcPct val="150000"/>
                        </a:lnSpc>
                        <a:spcAft>
                          <a:spcPts val="0"/>
                        </a:spcAft>
                      </a:pPr>
                      <a:r>
                        <a:rPr lang="es-EC" sz="2000" dirty="0">
                          <a:effectLst/>
                        </a:rPr>
                        <a:t>Cantón</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dirty="0">
                          <a:effectLst/>
                        </a:rPr>
                        <a:t>Bodegas de granos</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a:effectLst/>
                        </a:rPr>
                        <a:t>Porcentaje (%)</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9968931"/>
                  </a:ext>
                </a:extLst>
              </a:tr>
              <a:tr h="456451">
                <a:tc>
                  <a:txBody>
                    <a:bodyPr/>
                    <a:lstStyle/>
                    <a:p>
                      <a:pPr algn="ctr">
                        <a:lnSpc>
                          <a:spcPct val="150000"/>
                        </a:lnSpc>
                        <a:spcAft>
                          <a:spcPts val="0"/>
                        </a:spcAft>
                      </a:pPr>
                      <a:r>
                        <a:rPr lang="es-EC" sz="2000" dirty="0">
                          <a:effectLst/>
                        </a:rPr>
                        <a:t>Cotacachi    </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dirty="0">
                          <a:effectLst/>
                        </a:rPr>
                        <a:t>2</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dirty="0">
                          <a:effectLst/>
                        </a:rPr>
                        <a:t>8</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64507452"/>
                  </a:ext>
                </a:extLst>
              </a:tr>
              <a:tr h="456451">
                <a:tc>
                  <a:txBody>
                    <a:bodyPr/>
                    <a:lstStyle/>
                    <a:p>
                      <a:pPr algn="ctr">
                        <a:lnSpc>
                          <a:spcPct val="150000"/>
                        </a:lnSpc>
                        <a:spcAft>
                          <a:spcPts val="0"/>
                        </a:spcAft>
                      </a:pPr>
                      <a:r>
                        <a:rPr lang="es-EC" sz="2000" dirty="0">
                          <a:effectLst/>
                        </a:rPr>
                        <a:t>Urcuquí</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dirty="0">
                          <a:effectLst/>
                        </a:rPr>
                        <a:t>1</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dirty="0">
                          <a:effectLst/>
                        </a:rPr>
                        <a:t>4</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62849453"/>
                  </a:ext>
                </a:extLst>
              </a:tr>
              <a:tr h="456451">
                <a:tc>
                  <a:txBody>
                    <a:bodyPr/>
                    <a:lstStyle/>
                    <a:p>
                      <a:pPr algn="ctr">
                        <a:lnSpc>
                          <a:spcPct val="150000"/>
                        </a:lnSpc>
                        <a:spcAft>
                          <a:spcPts val="0"/>
                        </a:spcAft>
                      </a:pPr>
                      <a:r>
                        <a:rPr lang="es-EC" sz="2000" dirty="0">
                          <a:effectLst/>
                        </a:rPr>
                        <a:t>Pimampiro</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a:effectLst/>
                        </a:rPr>
                        <a:t>6</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dirty="0">
                          <a:effectLst/>
                        </a:rPr>
                        <a:t>24</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01039353"/>
                  </a:ext>
                </a:extLst>
              </a:tr>
              <a:tr h="456451">
                <a:tc>
                  <a:txBody>
                    <a:bodyPr/>
                    <a:lstStyle/>
                    <a:p>
                      <a:pPr algn="ctr">
                        <a:lnSpc>
                          <a:spcPct val="150000"/>
                        </a:lnSpc>
                        <a:spcAft>
                          <a:spcPts val="0"/>
                        </a:spcAft>
                      </a:pPr>
                      <a:r>
                        <a:rPr lang="es-EC" sz="2000">
                          <a:effectLst/>
                        </a:rPr>
                        <a:t>Otavalo</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a:effectLst/>
                        </a:rPr>
                        <a:t>7</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dirty="0">
                          <a:effectLst/>
                        </a:rPr>
                        <a:t>28</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8679385"/>
                  </a:ext>
                </a:extLst>
              </a:tr>
              <a:tr h="456451">
                <a:tc>
                  <a:txBody>
                    <a:bodyPr/>
                    <a:lstStyle/>
                    <a:p>
                      <a:pPr algn="ctr">
                        <a:lnSpc>
                          <a:spcPct val="150000"/>
                        </a:lnSpc>
                        <a:spcAft>
                          <a:spcPts val="0"/>
                        </a:spcAft>
                      </a:pPr>
                      <a:r>
                        <a:rPr lang="es-EC" sz="2000">
                          <a:effectLst/>
                        </a:rPr>
                        <a:t>Antonio Ante</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a:effectLst/>
                        </a:rPr>
                        <a:t>1</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dirty="0">
                          <a:effectLst/>
                        </a:rPr>
                        <a:t>4</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40740418"/>
                  </a:ext>
                </a:extLst>
              </a:tr>
              <a:tr h="547742">
                <a:tc>
                  <a:txBody>
                    <a:bodyPr/>
                    <a:lstStyle/>
                    <a:p>
                      <a:pPr algn="ctr">
                        <a:lnSpc>
                          <a:spcPct val="150000"/>
                        </a:lnSpc>
                        <a:spcAft>
                          <a:spcPts val="0"/>
                        </a:spcAft>
                      </a:pPr>
                      <a:r>
                        <a:rPr lang="es-EC" sz="2400">
                          <a:effectLst/>
                        </a:rPr>
                        <a:t>barra</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a:effectLst/>
                        </a:rPr>
                        <a:t>8</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dirty="0">
                          <a:effectLst/>
                        </a:rPr>
                        <a:t>32</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67241971"/>
                  </a:ext>
                </a:extLst>
              </a:tr>
              <a:tr h="547742">
                <a:tc>
                  <a:txBody>
                    <a:bodyPr/>
                    <a:lstStyle/>
                    <a:p>
                      <a:pPr algn="ctr">
                        <a:lnSpc>
                          <a:spcPct val="150000"/>
                        </a:lnSpc>
                        <a:spcAft>
                          <a:spcPts val="0"/>
                        </a:spcAft>
                      </a:pPr>
                      <a:r>
                        <a:rPr lang="es-EC" sz="2400">
                          <a:effectLst/>
                        </a:rPr>
                        <a:t>Total</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b="1" dirty="0">
                          <a:effectLst/>
                        </a:rPr>
                        <a:t>25</a:t>
                      </a:r>
                      <a:endParaRPr lang="es-EC"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400" b="1" dirty="0">
                          <a:effectLst/>
                        </a:rPr>
                        <a:t>100</a:t>
                      </a:r>
                      <a:endParaRPr lang="es-EC"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1776248"/>
                  </a:ext>
                </a:extLst>
              </a:tr>
            </a:tbl>
          </a:graphicData>
        </a:graphic>
      </p:graphicFrame>
      <p:pic>
        <p:nvPicPr>
          <p:cNvPr id="9" name="Imagen 8" descr="Imagen que contiene pared, interior, suelo, persona&#10;&#10;Descripción generada con confianza muy alta">
            <a:extLst>
              <a:ext uri="{FF2B5EF4-FFF2-40B4-BE49-F238E27FC236}">
                <a16:creationId xmlns:a16="http://schemas.microsoft.com/office/drawing/2014/main" id="{2621367F-A764-42D2-97F1-EDF468503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16" y="2716924"/>
            <a:ext cx="4630479" cy="3472859"/>
          </a:xfrm>
          <a:prstGeom prst="rect">
            <a:avLst/>
          </a:prstGeom>
        </p:spPr>
      </p:pic>
    </p:spTree>
    <p:extLst>
      <p:ext uri="{BB962C8B-B14F-4D97-AF65-F5344CB8AC3E}">
        <p14:creationId xmlns:p14="http://schemas.microsoft.com/office/powerpoint/2010/main" val="1881997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C9CE6F-D4E2-4ACC-B32B-0CF4721311E2}"/>
              </a:ext>
            </a:extLst>
          </p:cNvPr>
          <p:cNvSpPr>
            <a:spLocks noGrp="1"/>
          </p:cNvSpPr>
          <p:nvPr>
            <p:ph type="title"/>
          </p:nvPr>
        </p:nvSpPr>
        <p:spPr/>
        <p:txBody>
          <a:bodyPr>
            <a:normAutofit/>
          </a:bodyPr>
          <a:lstStyle/>
          <a:p>
            <a:pPr algn="ctr"/>
            <a:r>
              <a:rPr lang="es-EC" sz="4000" dirty="0"/>
              <a:t>Marco muestral de la población </a:t>
            </a:r>
          </a:p>
        </p:txBody>
      </p:sp>
      <p:sp>
        <p:nvSpPr>
          <p:cNvPr id="10" name="Elipse 9">
            <a:extLst>
              <a:ext uri="{FF2B5EF4-FFF2-40B4-BE49-F238E27FC236}">
                <a16:creationId xmlns:a16="http://schemas.microsoft.com/office/drawing/2014/main" id="{FD5B9C2E-FAE6-40D6-B73E-86D4E57C6C53}"/>
              </a:ext>
            </a:extLst>
          </p:cNvPr>
          <p:cNvSpPr/>
          <p:nvPr/>
        </p:nvSpPr>
        <p:spPr>
          <a:xfrm>
            <a:off x="2574388" y="2088901"/>
            <a:ext cx="7680960" cy="109039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2000" dirty="0"/>
              <a:t>90 agricultores que cultivan el chocho en la provincia de Imbabura.</a:t>
            </a:r>
          </a:p>
        </p:txBody>
      </p:sp>
      <p:sp>
        <p:nvSpPr>
          <p:cNvPr id="11" name="Elipse 10">
            <a:extLst>
              <a:ext uri="{FF2B5EF4-FFF2-40B4-BE49-F238E27FC236}">
                <a16:creationId xmlns:a16="http://schemas.microsoft.com/office/drawing/2014/main" id="{BB75BA50-2B1F-46B4-B0EC-80152EF6D9DC}"/>
              </a:ext>
            </a:extLst>
          </p:cNvPr>
          <p:cNvSpPr/>
          <p:nvPr/>
        </p:nvSpPr>
        <p:spPr>
          <a:xfrm>
            <a:off x="2743200" y="3416149"/>
            <a:ext cx="7343335" cy="100018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2000" dirty="0"/>
              <a:t>382 familias de la provincia de Imbabura.</a:t>
            </a:r>
          </a:p>
        </p:txBody>
      </p:sp>
      <p:sp>
        <p:nvSpPr>
          <p:cNvPr id="12" name="Elipse 11">
            <a:extLst>
              <a:ext uri="{FF2B5EF4-FFF2-40B4-BE49-F238E27FC236}">
                <a16:creationId xmlns:a16="http://schemas.microsoft.com/office/drawing/2014/main" id="{A9C628C5-8E1F-454F-9D65-4A5475C59CA3}"/>
              </a:ext>
            </a:extLst>
          </p:cNvPr>
          <p:cNvSpPr/>
          <p:nvPr/>
        </p:nvSpPr>
        <p:spPr>
          <a:xfrm>
            <a:off x="2574388" y="4653190"/>
            <a:ext cx="7680960" cy="112863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2000" dirty="0"/>
              <a:t>25 bodegas de granos que comercializan el grano de chocho.</a:t>
            </a:r>
          </a:p>
        </p:txBody>
      </p:sp>
    </p:spTree>
    <p:extLst>
      <p:ext uri="{BB962C8B-B14F-4D97-AF65-F5344CB8AC3E}">
        <p14:creationId xmlns:p14="http://schemas.microsoft.com/office/powerpoint/2010/main" val="1056434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81EDEA-57CE-416D-886A-8795F0838A47}"/>
              </a:ext>
            </a:extLst>
          </p:cNvPr>
          <p:cNvSpPr>
            <a:spLocks noGrp="1"/>
          </p:cNvSpPr>
          <p:nvPr>
            <p:ph type="title"/>
          </p:nvPr>
        </p:nvSpPr>
        <p:spPr/>
        <p:txBody>
          <a:bodyPr>
            <a:normAutofit/>
          </a:bodyPr>
          <a:lstStyle/>
          <a:p>
            <a:pPr algn="ctr"/>
            <a:r>
              <a:rPr lang="es-EC" sz="4000" dirty="0"/>
              <a:t>Levantamiento de la información</a:t>
            </a:r>
          </a:p>
        </p:txBody>
      </p:sp>
      <p:sp>
        <p:nvSpPr>
          <p:cNvPr id="4" name="Rectángulo 3">
            <a:extLst>
              <a:ext uri="{FF2B5EF4-FFF2-40B4-BE49-F238E27FC236}">
                <a16:creationId xmlns:a16="http://schemas.microsoft.com/office/drawing/2014/main" id="{0F93DC46-9E70-4935-A198-449AF0DD3489}"/>
              </a:ext>
            </a:extLst>
          </p:cNvPr>
          <p:cNvSpPr/>
          <p:nvPr/>
        </p:nvSpPr>
        <p:spPr>
          <a:xfrm>
            <a:off x="365760" y="2124222"/>
            <a:ext cx="4121834" cy="2968283"/>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s-EC" sz="2400" b="1" dirty="0"/>
              <a:t>Información Primaria:  </a:t>
            </a:r>
            <a:r>
              <a:rPr lang="es-EC" sz="2400" dirty="0"/>
              <a:t> </a:t>
            </a:r>
          </a:p>
          <a:p>
            <a:pPr algn="ctr"/>
            <a:endParaRPr lang="es-EC" sz="2400" dirty="0"/>
          </a:p>
          <a:p>
            <a:pPr algn="ctr"/>
            <a:r>
              <a:rPr lang="es-EC" sz="2400" dirty="0"/>
              <a:t>Encuestas</a:t>
            </a:r>
          </a:p>
          <a:p>
            <a:pPr algn="ctr"/>
            <a:r>
              <a:rPr lang="es-EC" sz="2400" dirty="0"/>
              <a:t>                                    Entrevistas</a:t>
            </a:r>
          </a:p>
          <a:p>
            <a:pPr algn="ctr"/>
            <a:r>
              <a:rPr lang="es-EC" sz="2400" dirty="0"/>
              <a:t>                                  Observación</a:t>
            </a:r>
          </a:p>
          <a:p>
            <a:pPr algn="ctr"/>
            <a:r>
              <a:rPr lang="es-EC" sz="2400" dirty="0"/>
              <a:t>            </a:t>
            </a:r>
          </a:p>
        </p:txBody>
      </p:sp>
      <p:sp>
        <p:nvSpPr>
          <p:cNvPr id="5" name="Rectángulo 4">
            <a:extLst>
              <a:ext uri="{FF2B5EF4-FFF2-40B4-BE49-F238E27FC236}">
                <a16:creationId xmlns:a16="http://schemas.microsoft.com/office/drawing/2014/main" id="{479A4CF3-2BE0-4B79-AAFC-D05468FCECEA}"/>
              </a:ext>
            </a:extLst>
          </p:cNvPr>
          <p:cNvSpPr/>
          <p:nvPr/>
        </p:nvSpPr>
        <p:spPr>
          <a:xfrm>
            <a:off x="5824023" y="1983848"/>
            <a:ext cx="5908431" cy="4585763"/>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s-EC" sz="2400" b="1" dirty="0"/>
              <a:t>Información Secundaria:</a:t>
            </a:r>
          </a:p>
          <a:p>
            <a:pPr algn="ctr"/>
            <a:endParaRPr lang="es-EC" sz="2000" dirty="0"/>
          </a:p>
          <a:p>
            <a:pPr marL="342900" lvl="0" indent="-342900">
              <a:buFont typeface="Wingdings" panose="05000000000000000000" pitchFamily="2" charset="2"/>
              <a:buChar char="§"/>
            </a:pPr>
            <a:r>
              <a:rPr lang="es-EC" sz="2000" dirty="0"/>
              <a:t>Documentos, revistas y folletos publicados por el INIAP en cuanto a la investigación y desarrollo de los granos andinos en el Ecuador.</a:t>
            </a:r>
          </a:p>
          <a:p>
            <a:pPr marL="342900" lvl="0" indent="-342900">
              <a:buFont typeface="Wingdings" panose="05000000000000000000" pitchFamily="2" charset="2"/>
              <a:buChar char="§"/>
            </a:pPr>
            <a:endParaRPr lang="es-EC" sz="2000" dirty="0"/>
          </a:p>
          <a:p>
            <a:pPr marL="342900" lvl="0" indent="-342900">
              <a:buFont typeface="Wingdings" panose="05000000000000000000" pitchFamily="2" charset="2"/>
              <a:buChar char="§"/>
            </a:pPr>
            <a:r>
              <a:rPr lang="es-EC" sz="2000" dirty="0"/>
              <a:t>Estadísticas y censos de población publicados por el INEC.</a:t>
            </a:r>
          </a:p>
          <a:p>
            <a:pPr marL="342900" lvl="0" indent="-342900">
              <a:buFont typeface="Wingdings" panose="05000000000000000000" pitchFamily="2" charset="2"/>
              <a:buChar char="§"/>
            </a:pPr>
            <a:endParaRPr lang="es-EC" sz="2000" dirty="0"/>
          </a:p>
          <a:p>
            <a:pPr marL="342900" lvl="0" indent="-342900">
              <a:buFont typeface="Wingdings" panose="05000000000000000000" pitchFamily="2" charset="2"/>
              <a:buChar char="§"/>
            </a:pPr>
            <a:r>
              <a:rPr lang="es-EC" sz="2000" dirty="0"/>
              <a:t>Libros referentes al tema de investigación.</a:t>
            </a:r>
          </a:p>
          <a:p>
            <a:pPr lvl="0"/>
            <a:endParaRPr lang="es-EC" sz="2000" dirty="0"/>
          </a:p>
          <a:p>
            <a:pPr marL="342900" lvl="0" indent="-342900">
              <a:buFont typeface="Wingdings" panose="05000000000000000000" pitchFamily="2" charset="2"/>
              <a:buChar char="§"/>
            </a:pPr>
            <a:r>
              <a:rPr lang="es-EC" sz="2000" dirty="0"/>
              <a:t>Internet como fuente de investigación y consulta de las páginas web de diferentes organizaciones gubernamentales</a:t>
            </a:r>
            <a:r>
              <a:rPr lang="es-EC" sz="2400" dirty="0"/>
              <a:t>. </a:t>
            </a:r>
          </a:p>
        </p:txBody>
      </p:sp>
    </p:spTree>
    <p:extLst>
      <p:ext uri="{BB962C8B-B14F-4D97-AF65-F5344CB8AC3E}">
        <p14:creationId xmlns:p14="http://schemas.microsoft.com/office/powerpoint/2010/main" val="2415607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BF41DB-8DA9-426F-A48F-729F9E3B4D03}"/>
              </a:ext>
            </a:extLst>
          </p:cNvPr>
          <p:cNvSpPr>
            <a:spLocks noGrp="1"/>
          </p:cNvSpPr>
          <p:nvPr>
            <p:ph type="title"/>
          </p:nvPr>
        </p:nvSpPr>
        <p:spPr/>
        <p:txBody>
          <a:bodyPr>
            <a:normAutofit/>
          </a:bodyPr>
          <a:lstStyle/>
          <a:p>
            <a:pPr algn="ctr"/>
            <a:r>
              <a:rPr lang="es-EC" sz="4000" dirty="0"/>
              <a:t>Matriz diagnóstico</a:t>
            </a:r>
          </a:p>
        </p:txBody>
      </p:sp>
      <p:graphicFrame>
        <p:nvGraphicFramePr>
          <p:cNvPr id="6" name="Tabla 5">
            <a:extLst>
              <a:ext uri="{FF2B5EF4-FFF2-40B4-BE49-F238E27FC236}">
                <a16:creationId xmlns:a16="http://schemas.microsoft.com/office/drawing/2014/main" id="{58631021-95C8-46B1-BAAA-7B19E7FA7297}"/>
              </a:ext>
            </a:extLst>
          </p:cNvPr>
          <p:cNvGraphicFramePr>
            <a:graphicFrameLocks noGrp="1"/>
          </p:cNvGraphicFramePr>
          <p:nvPr>
            <p:extLst>
              <p:ext uri="{D42A27DB-BD31-4B8C-83A1-F6EECF244321}">
                <p14:modId xmlns:p14="http://schemas.microsoft.com/office/powerpoint/2010/main" val="721314342"/>
              </p:ext>
            </p:extLst>
          </p:nvPr>
        </p:nvGraphicFramePr>
        <p:xfrm>
          <a:off x="433755" y="1828815"/>
          <a:ext cx="11298700" cy="4908019"/>
        </p:xfrm>
        <a:graphic>
          <a:graphicData uri="http://schemas.openxmlformats.org/drawingml/2006/table">
            <a:tbl>
              <a:tblPr>
                <a:tableStyleId>{85BE263C-DBD7-4A20-BB59-AAB30ACAA65A}</a:tableStyleId>
              </a:tblPr>
              <a:tblGrid>
                <a:gridCol w="2203496">
                  <a:extLst>
                    <a:ext uri="{9D8B030D-6E8A-4147-A177-3AD203B41FA5}">
                      <a16:colId xmlns:a16="http://schemas.microsoft.com/office/drawing/2014/main" val="3943786451"/>
                    </a:ext>
                  </a:extLst>
                </a:gridCol>
                <a:gridCol w="1827075">
                  <a:extLst>
                    <a:ext uri="{9D8B030D-6E8A-4147-A177-3AD203B41FA5}">
                      <a16:colId xmlns:a16="http://schemas.microsoft.com/office/drawing/2014/main" val="229571591"/>
                    </a:ext>
                  </a:extLst>
                </a:gridCol>
                <a:gridCol w="1932739">
                  <a:extLst>
                    <a:ext uri="{9D8B030D-6E8A-4147-A177-3AD203B41FA5}">
                      <a16:colId xmlns:a16="http://schemas.microsoft.com/office/drawing/2014/main" val="1764960493"/>
                    </a:ext>
                  </a:extLst>
                </a:gridCol>
                <a:gridCol w="2665769">
                  <a:extLst>
                    <a:ext uri="{9D8B030D-6E8A-4147-A177-3AD203B41FA5}">
                      <a16:colId xmlns:a16="http://schemas.microsoft.com/office/drawing/2014/main" val="392687263"/>
                    </a:ext>
                  </a:extLst>
                </a:gridCol>
                <a:gridCol w="2669621">
                  <a:extLst>
                    <a:ext uri="{9D8B030D-6E8A-4147-A177-3AD203B41FA5}">
                      <a16:colId xmlns:a16="http://schemas.microsoft.com/office/drawing/2014/main" val="2189287320"/>
                    </a:ext>
                  </a:extLst>
                </a:gridCol>
              </a:tblGrid>
              <a:tr h="244266">
                <a:tc>
                  <a:txBody>
                    <a:bodyPr/>
                    <a:lstStyle/>
                    <a:p>
                      <a:pPr algn="ctr" fontAlgn="ctr"/>
                      <a:r>
                        <a:rPr lang="es-EC" sz="1600" b="1" u="none" strike="noStrike" dirty="0">
                          <a:effectLst/>
                        </a:rPr>
                        <a:t>Objetivos</a:t>
                      </a:r>
                      <a:endParaRPr lang="es-EC" sz="1600" b="1"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ctr">
                    <a:lnB w="12700" cap="flat" cmpd="sng" algn="ctr">
                      <a:solidFill>
                        <a:schemeClr val="tx1"/>
                      </a:solidFill>
                      <a:prstDash val="solid"/>
                      <a:round/>
                      <a:headEnd type="none" w="med" len="med"/>
                      <a:tailEnd type="none" w="med" len="med"/>
                    </a:lnB>
                  </a:tcPr>
                </a:tc>
                <a:tc>
                  <a:txBody>
                    <a:bodyPr/>
                    <a:lstStyle/>
                    <a:p>
                      <a:pPr algn="ctr" fontAlgn="ctr"/>
                      <a:r>
                        <a:rPr lang="es-EC" sz="1600" b="1" u="none" strike="noStrike" dirty="0">
                          <a:effectLst/>
                        </a:rPr>
                        <a:t>Variables</a:t>
                      </a:r>
                      <a:endParaRPr lang="es-EC" sz="1600" b="1"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ctr">
                    <a:lnB w="12700" cap="flat" cmpd="sng" algn="ctr">
                      <a:solidFill>
                        <a:schemeClr val="tx1"/>
                      </a:solidFill>
                      <a:prstDash val="solid"/>
                      <a:round/>
                      <a:headEnd type="none" w="med" len="med"/>
                      <a:tailEnd type="none" w="med" len="med"/>
                    </a:lnB>
                  </a:tcPr>
                </a:tc>
                <a:tc>
                  <a:txBody>
                    <a:bodyPr/>
                    <a:lstStyle/>
                    <a:p>
                      <a:pPr algn="l" fontAlgn="ctr"/>
                      <a:r>
                        <a:rPr lang="es-EC" sz="1600" b="1" u="none" strike="noStrike" dirty="0">
                          <a:effectLst/>
                        </a:rPr>
                        <a:t> Indicadores</a:t>
                      </a:r>
                      <a:endParaRPr lang="es-EC" sz="1600" b="1"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ctr">
                    <a:lnB w="12700" cap="flat" cmpd="sng" algn="ctr">
                      <a:solidFill>
                        <a:schemeClr val="tx1"/>
                      </a:solidFill>
                      <a:prstDash val="solid"/>
                      <a:round/>
                      <a:headEnd type="none" w="med" len="med"/>
                      <a:tailEnd type="none" w="med" len="med"/>
                    </a:lnB>
                  </a:tcPr>
                </a:tc>
                <a:tc>
                  <a:txBody>
                    <a:bodyPr/>
                    <a:lstStyle/>
                    <a:p>
                      <a:pPr algn="ctr" fontAlgn="ctr"/>
                      <a:r>
                        <a:rPr lang="es-EC" sz="1600" b="1" u="none" strike="noStrike" dirty="0">
                          <a:effectLst/>
                        </a:rPr>
                        <a:t>Técnicas</a:t>
                      </a:r>
                      <a:endParaRPr lang="es-EC" sz="1600" b="1"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ctr">
                    <a:lnB w="12700" cap="flat" cmpd="sng" algn="ctr">
                      <a:solidFill>
                        <a:schemeClr val="tx1"/>
                      </a:solidFill>
                      <a:prstDash val="solid"/>
                      <a:round/>
                      <a:headEnd type="none" w="med" len="med"/>
                      <a:tailEnd type="none" w="med" len="med"/>
                    </a:lnB>
                  </a:tcPr>
                </a:tc>
                <a:tc>
                  <a:txBody>
                    <a:bodyPr/>
                    <a:lstStyle/>
                    <a:p>
                      <a:pPr algn="l" fontAlgn="ctr"/>
                      <a:r>
                        <a:rPr lang="es-EC" sz="1600" b="1" u="none" strike="noStrike" dirty="0">
                          <a:effectLst/>
                        </a:rPr>
                        <a:t>Fuentes de  información</a:t>
                      </a:r>
                      <a:endParaRPr lang="es-EC" sz="1600" b="1"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0613038"/>
                  </a:ext>
                </a:extLst>
              </a:tr>
              <a:tr h="244266">
                <a:tc rowSpan="5">
                  <a:txBody>
                    <a:bodyPr/>
                    <a:lstStyle/>
                    <a:p>
                      <a:pPr algn="ctr" fontAlgn="ctr"/>
                      <a:r>
                        <a:rPr lang="es-ES" sz="1400" u="none" strike="noStrike" dirty="0">
                          <a:effectLst/>
                        </a:rPr>
                        <a:t>Determinar la  producción del chocho en la provincia de Imbabura</a:t>
                      </a:r>
                      <a:endParaRPr lang="es-ES"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ctr">
                    <a:lnT w="12700" cap="flat" cmpd="sng" algn="ctr">
                      <a:solidFill>
                        <a:schemeClr val="tx1"/>
                      </a:solidFill>
                      <a:prstDash val="solid"/>
                      <a:round/>
                      <a:headEnd type="none" w="med" len="med"/>
                      <a:tailEnd type="none" w="med" len="med"/>
                    </a:lnT>
                  </a:tcPr>
                </a:tc>
                <a:tc rowSpan="5">
                  <a:txBody>
                    <a:bodyPr/>
                    <a:lstStyle/>
                    <a:p>
                      <a:pPr algn="ctr" fontAlgn="ctr"/>
                      <a:r>
                        <a:rPr lang="es-EC" sz="1400" u="none" strike="noStrike" dirty="0">
                          <a:effectLst/>
                        </a:rPr>
                        <a:t>Producción</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ctr">
                    <a:lnT w="12700" cap="flat" cmpd="sng" algn="ctr">
                      <a:solidFill>
                        <a:schemeClr val="tx1"/>
                      </a:solidFill>
                      <a:prstDash val="solid"/>
                      <a:round/>
                      <a:headEnd type="none" w="med" len="med"/>
                      <a:tailEnd type="none" w="med" len="med"/>
                    </a:lnT>
                  </a:tcPr>
                </a:tc>
                <a:tc>
                  <a:txBody>
                    <a:bodyPr/>
                    <a:lstStyle/>
                    <a:p>
                      <a:pPr algn="ctr" fontAlgn="b"/>
                      <a:r>
                        <a:rPr lang="es-EC" sz="1400" u="none" strike="noStrike" dirty="0">
                          <a:effectLst/>
                        </a:rPr>
                        <a:t>Zona de producción</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lnT w="12700" cap="flat" cmpd="sng" algn="ctr">
                      <a:solidFill>
                        <a:schemeClr val="tx1"/>
                      </a:solidFill>
                      <a:prstDash val="solid"/>
                      <a:round/>
                      <a:headEnd type="none" w="med" len="med"/>
                      <a:tailEnd type="none" w="med" len="med"/>
                    </a:lnT>
                  </a:tcPr>
                </a:tc>
                <a:tc>
                  <a:txBody>
                    <a:bodyPr/>
                    <a:lstStyle/>
                    <a:p>
                      <a:pPr algn="ctr" fontAlgn="b"/>
                      <a:r>
                        <a:rPr lang="es-EC" sz="1400" u="none" strike="noStrike" dirty="0">
                          <a:effectLst/>
                        </a:rPr>
                        <a:t>Observación</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lnT w="12700" cap="flat" cmpd="sng" algn="ctr">
                      <a:solidFill>
                        <a:schemeClr val="tx1"/>
                      </a:solidFill>
                      <a:prstDash val="solid"/>
                      <a:round/>
                      <a:headEnd type="none" w="med" len="med"/>
                      <a:tailEnd type="none" w="med" len="med"/>
                    </a:lnT>
                  </a:tcPr>
                </a:tc>
                <a:tc>
                  <a:txBody>
                    <a:bodyPr/>
                    <a:lstStyle/>
                    <a:p>
                      <a:pPr algn="l" fontAlgn="b"/>
                      <a:r>
                        <a:rPr lang="es-EC" sz="1400" u="none" strike="noStrike" dirty="0">
                          <a:effectLst/>
                        </a:rPr>
                        <a:t>Productores</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28951896"/>
                  </a:ext>
                </a:extLst>
              </a:tr>
              <a:tr h="244266">
                <a:tc vMerge="1">
                  <a:txBody>
                    <a:bodyPr/>
                    <a:lstStyle/>
                    <a:p>
                      <a:endParaRPr lang="es-EC"/>
                    </a:p>
                  </a:txBody>
                  <a:tcPr/>
                </a:tc>
                <a:tc vMerge="1">
                  <a:txBody>
                    <a:bodyPr/>
                    <a:lstStyle/>
                    <a:p>
                      <a:endParaRPr lang="es-EC"/>
                    </a:p>
                  </a:txBody>
                  <a:tcPr/>
                </a:tc>
                <a:tc>
                  <a:txBody>
                    <a:bodyPr/>
                    <a:lstStyle/>
                    <a:p>
                      <a:pPr algn="ctr" fontAlgn="b"/>
                      <a:r>
                        <a:rPr lang="es-EC" sz="1400" u="none" strike="noStrike" dirty="0">
                          <a:effectLst/>
                        </a:rPr>
                        <a:t>Superficie sembrada</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ctr" fontAlgn="b"/>
                      <a:r>
                        <a:rPr lang="es-EC" sz="1400" u="none" strike="noStrike" dirty="0">
                          <a:effectLst/>
                        </a:rPr>
                        <a:t>Encuestas</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l" fontAlgn="b"/>
                      <a:r>
                        <a:rPr lang="es-EC" sz="1400" u="none" strike="noStrike" dirty="0">
                          <a:effectLst/>
                        </a:rPr>
                        <a:t>Técnicos MAGAP</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extLst>
                  <a:ext uri="{0D108BD9-81ED-4DB2-BD59-A6C34878D82A}">
                    <a16:rowId xmlns:a16="http://schemas.microsoft.com/office/drawing/2014/main" val="4090920074"/>
                  </a:ext>
                </a:extLst>
              </a:tr>
              <a:tr h="367525">
                <a:tc vMerge="1">
                  <a:txBody>
                    <a:bodyPr/>
                    <a:lstStyle/>
                    <a:p>
                      <a:endParaRPr lang="es-EC"/>
                    </a:p>
                  </a:txBody>
                  <a:tcPr/>
                </a:tc>
                <a:tc vMerge="1">
                  <a:txBody>
                    <a:bodyPr/>
                    <a:lstStyle/>
                    <a:p>
                      <a:endParaRPr lang="es-EC"/>
                    </a:p>
                  </a:txBody>
                  <a:tcPr/>
                </a:tc>
                <a:tc>
                  <a:txBody>
                    <a:bodyPr/>
                    <a:lstStyle/>
                    <a:p>
                      <a:pPr algn="ctr" fontAlgn="b"/>
                      <a:r>
                        <a:rPr lang="es-EC" sz="1400" u="none" strike="noStrike" dirty="0">
                          <a:effectLst/>
                        </a:rPr>
                        <a:t>Sistema de producción</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ctr" fontAlgn="b"/>
                      <a:r>
                        <a:rPr lang="es-EC" sz="1400" u="none" strike="noStrike" dirty="0">
                          <a:effectLst/>
                        </a:rPr>
                        <a:t>Entrevistas</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l" fontAlgn="b"/>
                      <a:r>
                        <a:rPr lang="es-EC" sz="1400" u="none" strike="noStrike" dirty="0">
                          <a:effectLst/>
                        </a:rPr>
                        <a:t>Publicaciones de   INIAP, MAGAP</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extLst>
                  <a:ext uri="{0D108BD9-81ED-4DB2-BD59-A6C34878D82A}">
                    <a16:rowId xmlns:a16="http://schemas.microsoft.com/office/drawing/2014/main" val="2177385824"/>
                  </a:ext>
                </a:extLst>
              </a:tr>
              <a:tr h="367525">
                <a:tc vMerge="1">
                  <a:txBody>
                    <a:bodyPr/>
                    <a:lstStyle/>
                    <a:p>
                      <a:endParaRPr lang="es-EC"/>
                    </a:p>
                  </a:txBody>
                  <a:tcPr/>
                </a:tc>
                <a:tc vMerge="1">
                  <a:txBody>
                    <a:bodyPr/>
                    <a:lstStyle/>
                    <a:p>
                      <a:endParaRPr lang="es-EC"/>
                    </a:p>
                  </a:txBody>
                  <a:tcPr/>
                </a:tc>
                <a:tc>
                  <a:txBody>
                    <a:bodyPr/>
                    <a:lstStyle/>
                    <a:p>
                      <a:pPr algn="ctr" fontAlgn="b"/>
                      <a:r>
                        <a:rPr lang="es-EC" sz="1400" u="none" strike="noStrike" dirty="0">
                          <a:effectLst/>
                        </a:rPr>
                        <a:t>Volumen de producción</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ctr" fontAlgn="b"/>
                      <a:r>
                        <a:rPr lang="es-EC" sz="1400" u="none" strike="noStrike" dirty="0">
                          <a:effectLst/>
                        </a:rPr>
                        <a:t>Estadísticas</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l" fontAlgn="b"/>
                      <a:r>
                        <a:rPr lang="es-EC" sz="1400" u="none" strike="noStrike" dirty="0">
                          <a:effectLst/>
                        </a:rPr>
                        <a:t> </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extLst>
                  <a:ext uri="{0D108BD9-81ED-4DB2-BD59-A6C34878D82A}">
                    <a16:rowId xmlns:a16="http://schemas.microsoft.com/office/drawing/2014/main" val="225496792"/>
                  </a:ext>
                </a:extLst>
              </a:tr>
              <a:tr h="244266">
                <a:tc vMerge="1">
                  <a:txBody>
                    <a:bodyPr/>
                    <a:lstStyle/>
                    <a:p>
                      <a:endParaRPr lang="es-EC"/>
                    </a:p>
                  </a:txBody>
                  <a:tcPr/>
                </a:tc>
                <a:tc vMerge="1">
                  <a:txBody>
                    <a:bodyPr/>
                    <a:lstStyle/>
                    <a:p>
                      <a:endParaRPr lang="es-EC"/>
                    </a:p>
                  </a:txBody>
                  <a:tcPr/>
                </a:tc>
                <a:tc>
                  <a:txBody>
                    <a:bodyPr/>
                    <a:lstStyle/>
                    <a:p>
                      <a:pPr algn="ctr" fontAlgn="b"/>
                      <a:r>
                        <a:rPr lang="es-EC" sz="1400" u="none" strike="noStrike" dirty="0">
                          <a:effectLst/>
                        </a:rPr>
                        <a:t> </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ctr" fontAlgn="b"/>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ctr" fontAlgn="b"/>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extLst>
                  <a:ext uri="{0D108BD9-81ED-4DB2-BD59-A6C34878D82A}">
                    <a16:rowId xmlns:a16="http://schemas.microsoft.com/office/drawing/2014/main" val="685512239"/>
                  </a:ext>
                </a:extLst>
              </a:tr>
              <a:tr h="367525">
                <a:tc rowSpan="5">
                  <a:txBody>
                    <a:bodyPr/>
                    <a:lstStyle/>
                    <a:p>
                      <a:pPr algn="ctr" fontAlgn="ctr"/>
                      <a:r>
                        <a:rPr lang="es-ES" sz="1400" u="none" strike="noStrike" dirty="0">
                          <a:effectLst/>
                        </a:rPr>
                        <a:t>Conocer los canales de comercialización del chocho</a:t>
                      </a:r>
                      <a:endParaRPr lang="es-ES"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ctr"/>
                </a:tc>
                <a:tc rowSpan="5">
                  <a:txBody>
                    <a:bodyPr/>
                    <a:lstStyle/>
                    <a:p>
                      <a:pPr algn="ctr" fontAlgn="ctr"/>
                      <a:r>
                        <a:rPr lang="es-EC" sz="1400" u="none" strike="noStrike" dirty="0">
                          <a:effectLst/>
                        </a:rPr>
                        <a:t>Comercialización</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ctr"/>
                </a:tc>
                <a:tc>
                  <a:txBody>
                    <a:bodyPr/>
                    <a:lstStyle/>
                    <a:p>
                      <a:pPr algn="ctr" fontAlgn="b"/>
                      <a:r>
                        <a:rPr lang="es-EC" sz="1400" u="none" strike="noStrike" dirty="0">
                          <a:effectLst/>
                        </a:rPr>
                        <a:t>Distribución del producto</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ctr" fontAlgn="b"/>
                      <a:r>
                        <a:rPr lang="es-EC" sz="1400" u="none" strike="noStrike" dirty="0">
                          <a:effectLst/>
                        </a:rPr>
                        <a:t>Observación</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l" fontAlgn="b"/>
                      <a:r>
                        <a:rPr lang="es-EC" sz="1400" u="none" strike="noStrike" dirty="0">
                          <a:effectLst/>
                        </a:rPr>
                        <a:t>Productores</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extLst>
                  <a:ext uri="{0D108BD9-81ED-4DB2-BD59-A6C34878D82A}">
                    <a16:rowId xmlns:a16="http://schemas.microsoft.com/office/drawing/2014/main" val="3023893367"/>
                  </a:ext>
                </a:extLst>
              </a:tr>
              <a:tr h="244266">
                <a:tc vMerge="1">
                  <a:txBody>
                    <a:bodyPr/>
                    <a:lstStyle/>
                    <a:p>
                      <a:endParaRPr lang="es-EC"/>
                    </a:p>
                  </a:txBody>
                  <a:tcPr/>
                </a:tc>
                <a:tc vMerge="1">
                  <a:txBody>
                    <a:bodyPr/>
                    <a:lstStyle/>
                    <a:p>
                      <a:endParaRPr lang="es-EC"/>
                    </a:p>
                  </a:txBody>
                  <a:tcPr/>
                </a:tc>
                <a:tc>
                  <a:txBody>
                    <a:bodyPr/>
                    <a:lstStyle/>
                    <a:p>
                      <a:pPr algn="ctr" fontAlgn="b"/>
                      <a:r>
                        <a:rPr lang="es-EC" sz="1400" u="none" strike="noStrike" dirty="0">
                          <a:effectLst/>
                        </a:rPr>
                        <a:t> Mercado</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ctr" fontAlgn="b"/>
                      <a:r>
                        <a:rPr lang="es-EC" sz="1400" u="none" strike="noStrike" dirty="0">
                          <a:effectLst/>
                        </a:rPr>
                        <a:t>Encuestas</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l" fontAlgn="b"/>
                      <a:r>
                        <a:rPr lang="es-EC" sz="1400" u="none" strike="noStrike" dirty="0">
                          <a:effectLst/>
                        </a:rPr>
                        <a:t>Intermediarios</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extLst>
                  <a:ext uri="{0D108BD9-81ED-4DB2-BD59-A6C34878D82A}">
                    <a16:rowId xmlns:a16="http://schemas.microsoft.com/office/drawing/2014/main" val="1776457643"/>
                  </a:ext>
                </a:extLst>
              </a:tr>
              <a:tr h="244266">
                <a:tc vMerge="1">
                  <a:txBody>
                    <a:bodyPr/>
                    <a:lstStyle/>
                    <a:p>
                      <a:endParaRPr lang="es-EC"/>
                    </a:p>
                  </a:txBody>
                  <a:tcPr/>
                </a:tc>
                <a:tc vMerge="1">
                  <a:txBody>
                    <a:bodyPr/>
                    <a:lstStyle/>
                    <a:p>
                      <a:endParaRPr lang="es-EC"/>
                    </a:p>
                  </a:txBody>
                  <a:tcPr/>
                </a:tc>
                <a:tc>
                  <a:txBody>
                    <a:bodyPr/>
                    <a:lstStyle/>
                    <a:p>
                      <a:pPr algn="ctr" fontAlgn="b"/>
                      <a:r>
                        <a:rPr lang="es-EC" sz="1400" u="none" strike="noStrike" dirty="0">
                          <a:effectLst/>
                        </a:rPr>
                        <a:t>Oferta</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ctr" fontAlgn="b"/>
                      <a:r>
                        <a:rPr lang="es-EC" sz="1400" u="none" strike="noStrike" dirty="0">
                          <a:effectLst/>
                        </a:rPr>
                        <a:t>Entrevistas</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l" fontAlgn="b"/>
                      <a:r>
                        <a:rPr lang="es-EC" sz="1400" u="none" strike="noStrike" dirty="0">
                          <a:effectLst/>
                        </a:rPr>
                        <a:t>Técnicos MAGAP</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extLst>
                  <a:ext uri="{0D108BD9-81ED-4DB2-BD59-A6C34878D82A}">
                    <a16:rowId xmlns:a16="http://schemas.microsoft.com/office/drawing/2014/main" val="3580729969"/>
                  </a:ext>
                </a:extLst>
              </a:tr>
              <a:tr h="367525">
                <a:tc vMerge="1">
                  <a:txBody>
                    <a:bodyPr/>
                    <a:lstStyle/>
                    <a:p>
                      <a:endParaRPr lang="es-EC"/>
                    </a:p>
                  </a:txBody>
                  <a:tcPr/>
                </a:tc>
                <a:tc vMerge="1">
                  <a:txBody>
                    <a:bodyPr/>
                    <a:lstStyle/>
                    <a:p>
                      <a:endParaRPr lang="es-EC"/>
                    </a:p>
                  </a:txBody>
                  <a:tcPr/>
                </a:tc>
                <a:tc>
                  <a:txBody>
                    <a:bodyPr/>
                    <a:lstStyle/>
                    <a:p>
                      <a:pPr algn="ctr" fontAlgn="b"/>
                      <a:r>
                        <a:rPr lang="es-EC" sz="1400" u="none" strike="noStrike" dirty="0">
                          <a:effectLst/>
                        </a:rPr>
                        <a:t>Demanda</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ctr" fontAlgn="b"/>
                      <a:r>
                        <a:rPr lang="es-EC" sz="1400" u="none" strike="noStrike" dirty="0">
                          <a:effectLst/>
                        </a:rPr>
                        <a:t>Estadísticas</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l" fontAlgn="b"/>
                      <a:r>
                        <a:rPr lang="es-EC" sz="1400" u="none" strike="noStrike" dirty="0">
                          <a:effectLst/>
                        </a:rPr>
                        <a:t>Publicaciones de   INIAP, MAGAP</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extLst>
                  <a:ext uri="{0D108BD9-81ED-4DB2-BD59-A6C34878D82A}">
                    <a16:rowId xmlns:a16="http://schemas.microsoft.com/office/drawing/2014/main" val="2479942863"/>
                  </a:ext>
                </a:extLst>
              </a:tr>
              <a:tr h="444659">
                <a:tc vMerge="1">
                  <a:txBody>
                    <a:bodyPr/>
                    <a:lstStyle/>
                    <a:p>
                      <a:endParaRPr lang="es-EC"/>
                    </a:p>
                  </a:txBody>
                  <a:tcPr/>
                </a:tc>
                <a:tc vMerge="1">
                  <a:txBody>
                    <a:bodyPr/>
                    <a:lstStyle/>
                    <a:p>
                      <a:endParaRPr lang="es-EC"/>
                    </a:p>
                  </a:txBody>
                  <a:tcPr/>
                </a:tc>
                <a:tc>
                  <a:txBody>
                    <a:bodyPr/>
                    <a:lstStyle/>
                    <a:p>
                      <a:pPr algn="ctr" fontAlgn="b"/>
                      <a:r>
                        <a:rPr lang="es-EC" sz="1400" u="none" strike="noStrike" dirty="0">
                          <a:effectLst/>
                        </a:rPr>
                        <a:t>Precio</a:t>
                      </a:r>
                    </a:p>
                    <a:p>
                      <a:pPr algn="ctr" fontAlgn="b"/>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ctr" fontAlgn="b"/>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l" fontAlgn="b"/>
                      <a:r>
                        <a:rPr lang="es-EC" sz="1400" u="none" strike="noStrike" dirty="0">
                          <a:effectLst/>
                        </a:rPr>
                        <a:t> </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extLst>
                  <a:ext uri="{0D108BD9-81ED-4DB2-BD59-A6C34878D82A}">
                    <a16:rowId xmlns:a16="http://schemas.microsoft.com/office/drawing/2014/main" val="1087055706"/>
                  </a:ext>
                </a:extLst>
              </a:tr>
              <a:tr h="1045840">
                <a:tc rowSpan="2">
                  <a:txBody>
                    <a:bodyPr/>
                    <a:lstStyle/>
                    <a:p>
                      <a:pPr algn="ctr" fontAlgn="ctr"/>
                      <a:r>
                        <a:rPr lang="es-ES" sz="1400" u="none" strike="noStrike" dirty="0">
                          <a:effectLst/>
                        </a:rPr>
                        <a:t>Geo-referenciar las zonas de producción y  comercialización del chocho</a:t>
                      </a:r>
                      <a:endParaRPr lang="es-ES"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ctr"/>
                </a:tc>
                <a:tc rowSpan="2">
                  <a:txBody>
                    <a:bodyPr/>
                    <a:lstStyle/>
                    <a:p>
                      <a:pPr algn="ctr" fontAlgn="ctr"/>
                      <a:r>
                        <a:rPr lang="es-EC" sz="1400" u="none" strike="noStrike" dirty="0">
                          <a:effectLst/>
                        </a:rPr>
                        <a:t>Geo-referenciación</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ctr"/>
                </a:tc>
                <a:tc>
                  <a:txBody>
                    <a:bodyPr/>
                    <a:lstStyle/>
                    <a:p>
                      <a:pPr algn="ctr" fontAlgn="ctr"/>
                      <a:r>
                        <a:rPr lang="es-ES" sz="1400" u="none" strike="noStrike" dirty="0">
                          <a:effectLst/>
                        </a:rPr>
                        <a:t>Localización del punto de producción y comercialización para posterior procesamiento en un SIG</a:t>
                      </a:r>
                      <a:endParaRPr lang="es-ES"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ctr"/>
                </a:tc>
                <a:tc>
                  <a:txBody>
                    <a:bodyPr/>
                    <a:lstStyle/>
                    <a:p>
                      <a:pPr algn="ctr" fontAlgn="ctr"/>
                      <a:r>
                        <a:rPr lang="es-EC" sz="1400" u="none" strike="noStrike" dirty="0">
                          <a:effectLst/>
                        </a:rPr>
                        <a:t>Observación</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ctr"/>
                </a:tc>
                <a:tc>
                  <a:txBody>
                    <a:bodyPr/>
                    <a:lstStyle/>
                    <a:p>
                      <a:pPr algn="l" fontAlgn="ctr"/>
                      <a:r>
                        <a:rPr lang="es-ES" sz="1400" u="none" strike="noStrike" dirty="0">
                          <a:effectLst/>
                        </a:rPr>
                        <a:t>Zonas de producción y comercialización</a:t>
                      </a:r>
                      <a:endParaRPr lang="es-ES"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ctr"/>
                </a:tc>
                <a:extLst>
                  <a:ext uri="{0D108BD9-81ED-4DB2-BD59-A6C34878D82A}">
                    <a16:rowId xmlns:a16="http://schemas.microsoft.com/office/drawing/2014/main" val="2465600552"/>
                  </a:ext>
                </a:extLst>
              </a:tr>
              <a:tr h="244266">
                <a:tc vMerge="1">
                  <a:txBody>
                    <a:bodyPr/>
                    <a:lstStyle/>
                    <a:p>
                      <a:endParaRPr lang="es-EC"/>
                    </a:p>
                  </a:txBody>
                  <a:tcPr/>
                </a:tc>
                <a:tc vMerge="1">
                  <a:txBody>
                    <a:bodyPr/>
                    <a:lstStyle/>
                    <a:p>
                      <a:endParaRPr lang="es-EC"/>
                    </a:p>
                  </a:txBody>
                  <a:tcPr/>
                </a:tc>
                <a:tc>
                  <a:txBody>
                    <a:bodyPr/>
                    <a:lstStyle/>
                    <a:p>
                      <a:pPr algn="l" fontAlgn="b"/>
                      <a:r>
                        <a:rPr lang="es-EC" sz="1400" u="none" strike="noStrike">
                          <a:effectLst/>
                        </a:rPr>
                        <a:t> </a:t>
                      </a:r>
                      <a:endParaRPr lang="es-EC" sz="1400" b="0" i="0" u="none" strike="noStrike">
                        <a:solidFill>
                          <a:srgbClr val="000000"/>
                        </a:solidFill>
                        <a:effectLst/>
                        <a:latin typeface="Calibri" panose="020F0502020204030204" pitchFamily="34" charset="0"/>
                        <a:cs typeface="Calibri" panose="020F0502020204030204" pitchFamily="34" charset="0"/>
                      </a:endParaRPr>
                    </a:p>
                  </a:txBody>
                  <a:tcPr marL="8054" marR="8054" marT="8054" marB="38657" anchor="b"/>
                </a:tc>
                <a:tc>
                  <a:txBody>
                    <a:bodyPr/>
                    <a:lstStyle/>
                    <a:p>
                      <a:pPr algn="ctr" fontAlgn="ctr"/>
                      <a:r>
                        <a:rPr lang="es-EC" sz="1400" u="none" strike="noStrike" dirty="0">
                          <a:effectLst/>
                        </a:rPr>
                        <a:t>  Encuestas</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ctr"/>
                </a:tc>
                <a:tc>
                  <a:txBody>
                    <a:bodyPr/>
                    <a:lstStyle/>
                    <a:p>
                      <a:pPr algn="l" fontAlgn="b"/>
                      <a:r>
                        <a:rPr lang="es-EC" sz="1400" u="none" strike="noStrike" dirty="0">
                          <a:effectLst/>
                        </a:rPr>
                        <a:t> </a:t>
                      </a:r>
                      <a:endParaRPr lang="es-EC" sz="1400" b="0" i="0" u="none" strike="noStrike" dirty="0">
                        <a:solidFill>
                          <a:srgbClr val="000000"/>
                        </a:solidFill>
                        <a:effectLst/>
                        <a:latin typeface="Calibri" panose="020F0502020204030204" pitchFamily="34" charset="0"/>
                        <a:cs typeface="Calibri" panose="020F0502020204030204" pitchFamily="34" charset="0"/>
                      </a:endParaRPr>
                    </a:p>
                  </a:txBody>
                  <a:tcPr marL="8054" marR="8054" marT="8054" marB="38657" anchor="b"/>
                </a:tc>
                <a:extLst>
                  <a:ext uri="{0D108BD9-81ED-4DB2-BD59-A6C34878D82A}">
                    <a16:rowId xmlns:a16="http://schemas.microsoft.com/office/drawing/2014/main" val="653447388"/>
                  </a:ext>
                </a:extLst>
              </a:tr>
            </a:tbl>
          </a:graphicData>
        </a:graphic>
      </p:graphicFrame>
    </p:spTree>
    <p:extLst>
      <p:ext uri="{BB962C8B-B14F-4D97-AF65-F5344CB8AC3E}">
        <p14:creationId xmlns:p14="http://schemas.microsoft.com/office/powerpoint/2010/main" val="4182773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661E38-5218-40FD-897D-F7AA49F277EA}"/>
              </a:ext>
            </a:extLst>
          </p:cNvPr>
          <p:cNvSpPr>
            <a:spLocks noGrp="1"/>
          </p:cNvSpPr>
          <p:nvPr>
            <p:ph type="title"/>
          </p:nvPr>
        </p:nvSpPr>
        <p:spPr/>
        <p:txBody>
          <a:bodyPr>
            <a:normAutofit/>
          </a:bodyPr>
          <a:lstStyle/>
          <a:p>
            <a:pPr algn="ctr"/>
            <a:r>
              <a:rPr lang="es-EC" sz="4000" dirty="0"/>
              <a:t>Resultados y discusión </a:t>
            </a:r>
          </a:p>
        </p:txBody>
      </p:sp>
      <p:pic>
        <p:nvPicPr>
          <p:cNvPr id="3" name="Imagen 2" descr="Imagen que contiene texto, mapa&#10;&#10;Descripción generada con confianza muy alta">
            <a:extLst>
              <a:ext uri="{FF2B5EF4-FFF2-40B4-BE49-F238E27FC236}">
                <a16:creationId xmlns:a16="http://schemas.microsoft.com/office/drawing/2014/main" id="{A573B19D-782C-4B39-B580-74D8E908F3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245" y="1842868"/>
            <a:ext cx="7859423" cy="4811150"/>
          </a:xfrm>
          <a:prstGeom prst="rect">
            <a:avLst/>
          </a:prstGeom>
        </p:spPr>
      </p:pic>
      <p:graphicFrame>
        <p:nvGraphicFramePr>
          <p:cNvPr id="12" name="Objeto 11">
            <a:extLst>
              <a:ext uri="{FF2B5EF4-FFF2-40B4-BE49-F238E27FC236}">
                <a16:creationId xmlns:a16="http://schemas.microsoft.com/office/drawing/2014/main" id="{8E98ECF8-E4C5-44C2-88ED-2D944147A1C0}"/>
              </a:ext>
            </a:extLst>
          </p:cNvPr>
          <p:cNvGraphicFramePr>
            <a:graphicFrameLocks noChangeAspect="1"/>
          </p:cNvGraphicFramePr>
          <p:nvPr>
            <p:extLst>
              <p:ext uri="{D42A27DB-BD31-4B8C-83A1-F6EECF244321}">
                <p14:modId xmlns:p14="http://schemas.microsoft.com/office/powerpoint/2010/main" val="512408527"/>
              </p:ext>
            </p:extLst>
          </p:nvPr>
        </p:nvGraphicFramePr>
        <p:xfrm>
          <a:off x="8243668" y="2713771"/>
          <a:ext cx="3449456" cy="2195853"/>
        </p:xfrm>
        <a:graphic>
          <a:graphicData uri="http://schemas.openxmlformats.org/presentationml/2006/ole">
            <mc:AlternateContent xmlns:mc="http://schemas.openxmlformats.org/markup-compatibility/2006">
              <mc:Choice xmlns:v="urn:schemas-microsoft-com:vml" Requires="v">
                <p:oleObj spid="_x0000_s2066" name="Worksheet" r:id="rId5" imgW="4010006" imgH="2552739" progId="Excel.Sheet.12">
                  <p:embed/>
                </p:oleObj>
              </mc:Choice>
              <mc:Fallback>
                <p:oleObj name="Worksheet" r:id="rId5" imgW="4010006" imgH="2552739" progId="Excel.Sheet.12">
                  <p:embed/>
                  <p:pic>
                    <p:nvPicPr>
                      <p:cNvPr id="0" name=""/>
                      <p:cNvPicPr/>
                      <p:nvPr/>
                    </p:nvPicPr>
                    <p:blipFill>
                      <a:blip r:embed="rId6"/>
                      <a:stretch>
                        <a:fillRect/>
                      </a:stretch>
                    </p:blipFill>
                    <p:spPr>
                      <a:xfrm>
                        <a:off x="8243668" y="2713771"/>
                        <a:ext cx="3449456" cy="2195853"/>
                      </a:xfrm>
                      <a:prstGeom prst="rect">
                        <a:avLst/>
                      </a:prstGeom>
                    </p:spPr>
                  </p:pic>
                </p:oleObj>
              </mc:Fallback>
            </mc:AlternateContent>
          </a:graphicData>
        </a:graphic>
      </p:graphicFrame>
    </p:spTree>
    <p:extLst>
      <p:ext uri="{BB962C8B-B14F-4D97-AF65-F5344CB8AC3E}">
        <p14:creationId xmlns:p14="http://schemas.microsoft.com/office/powerpoint/2010/main" val="2368223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1142AC-DF83-4333-9F94-8412ADFFD11A}"/>
              </a:ext>
            </a:extLst>
          </p:cNvPr>
          <p:cNvSpPr>
            <a:spLocks noGrp="1"/>
          </p:cNvSpPr>
          <p:nvPr>
            <p:ph type="title"/>
          </p:nvPr>
        </p:nvSpPr>
        <p:spPr/>
        <p:txBody>
          <a:bodyPr>
            <a:normAutofit/>
          </a:bodyPr>
          <a:lstStyle/>
          <a:p>
            <a:pPr algn="ctr"/>
            <a:r>
              <a:rPr lang="es-EC" sz="4000" dirty="0"/>
              <a:t>Superficie cultivada de chocho</a:t>
            </a:r>
          </a:p>
        </p:txBody>
      </p:sp>
      <p:graphicFrame>
        <p:nvGraphicFramePr>
          <p:cNvPr id="5" name="Tabla 4">
            <a:extLst>
              <a:ext uri="{FF2B5EF4-FFF2-40B4-BE49-F238E27FC236}">
                <a16:creationId xmlns:a16="http://schemas.microsoft.com/office/drawing/2014/main" id="{54577138-334C-42ED-9502-BBD4D514DE4D}"/>
              </a:ext>
            </a:extLst>
          </p:cNvPr>
          <p:cNvGraphicFramePr>
            <a:graphicFrameLocks noGrp="1"/>
          </p:cNvGraphicFramePr>
          <p:nvPr>
            <p:extLst>
              <p:ext uri="{D42A27DB-BD31-4B8C-83A1-F6EECF244321}">
                <p14:modId xmlns:p14="http://schemas.microsoft.com/office/powerpoint/2010/main" val="1239773684"/>
              </p:ext>
            </p:extLst>
          </p:nvPr>
        </p:nvGraphicFramePr>
        <p:xfrm>
          <a:off x="3407211" y="2888860"/>
          <a:ext cx="3725109" cy="2438969"/>
        </p:xfrm>
        <a:graphic>
          <a:graphicData uri="http://schemas.openxmlformats.org/drawingml/2006/table">
            <a:tbl>
              <a:tblPr firstRow="1" firstCol="1" bandRow="1">
                <a:tableStyleId>{5C22544A-7EE6-4342-B048-85BDC9FD1C3A}</a:tableStyleId>
              </a:tblPr>
              <a:tblGrid>
                <a:gridCol w="1206992">
                  <a:extLst>
                    <a:ext uri="{9D8B030D-6E8A-4147-A177-3AD203B41FA5}">
                      <a16:colId xmlns:a16="http://schemas.microsoft.com/office/drawing/2014/main" val="2248915643"/>
                    </a:ext>
                  </a:extLst>
                </a:gridCol>
                <a:gridCol w="1237957">
                  <a:extLst>
                    <a:ext uri="{9D8B030D-6E8A-4147-A177-3AD203B41FA5}">
                      <a16:colId xmlns:a16="http://schemas.microsoft.com/office/drawing/2014/main" val="3825095539"/>
                    </a:ext>
                  </a:extLst>
                </a:gridCol>
                <a:gridCol w="1280160">
                  <a:extLst>
                    <a:ext uri="{9D8B030D-6E8A-4147-A177-3AD203B41FA5}">
                      <a16:colId xmlns:a16="http://schemas.microsoft.com/office/drawing/2014/main" val="95517520"/>
                    </a:ext>
                  </a:extLst>
                </a:gridCol>
              </a:tblGrid>
              <a:tr h="1035553">
                <a:tc>
                  <a:txBody>
                    <a:bodyPr/>
                    <a:lstStyle/>
                    <a:p>
                      <a:pPr algn="ctr">
                        <a:lnSpc>
                          <a:spcPct val="100000"/>
                        </a:lnSpc>
                        <a:spcAft>
                          <a:spcPts val="0"/>
                        </a:spcAft>
                      </a:pPr>
                      <a:r>
                        <a:rPr lang="es-EC" sz="1600" dirty="0">
                          <a:effectLst/>
                        </a:rPr>
                        <a:t>Asociación</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600" dirty="0">
                          <a:effectLst/>
                        </a:rPr>
                        <a:t>Frecuencia</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600" dirty="0">
                          <a:effectLst/>
                        </a:rPr>
                        <a:t>Porcentaje (%)</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45511540"/>
                  </a:ext>
                </a:extLst>
              </a:tr>
              <a:tr h="540976">
                <a:tc>
                  <a:txBody>
                    <a:bodyPr/>
                    <a:lstStyle/>
                    <a:p>
                      <a:pPr algn="ctr">
                        <a:lnSpc>
                          <a:spcPct val="100000"/>
                        </a:lnSpc>
                        <a:spcAft>
                          <a:spcPts val="0"/>
                        </a:spcAft>
                      </a:pPr>
                      <a:r>
                        <a:rPr lang="es-ES" sz="1600" dirty="0">
                          <a:effectLst/>
                        </a:rPr>
                        <a:t> </a:t>
                      </a:r>
                      <a:r>
                        <a:rPr lang="es-EC" sz="1600" dirty="0">
                          <a:effectLst/>
                        </a:rPr>
                        <a:t>Si</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600" dirty="0">
                          <a:effectLst/>
                        </a:rPr>
                        <a:t>5</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600" dirty="0">
                          <a:effectLst/>
                        </a:rPr>
                        <a:t>6</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538667"/>
                  </a:ext>
                </a:extLst>
              </a:tr>
              <a:tr h="485820">
                <a:tc>
                  <a:txBody>
                    <a:bodyPr/>
                    <a:lstStyle/>
                    <a:p>
                      <a:pPr algn="ctr">
                        <a:lnSpc>
                          <a:spcPct val="100000"/>
                        </a:lnSpc>
                        <a:spcAft>
                          <a:spcPts val="0"/>
                        </a:spcAft>
                      </a:pPr>
                      <a:r>
                        <a:rPr lang="es-EC" sz="1600" dirty="0">
                          <a:effectLst/>
                        </a:rPr>
                        <a:t>  No</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600">
                          <a:effectLst/>
                        </a:rPr>
                        <a:t>85</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600" dirty="0">
                          <a:effectLst/>
                        </a:rPr>
                        <a:t>94</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3712338"/>
                  </a:ext>
                </a:extLst>
              </a:tr>
              <a:tr h="376620">
                <a:tc>
                  <a:txBody>
                    <a:bodyPr/>
                    <a:lstStyle/>
                    <a:p>
                      <a:pPr algn="ctr">
                        <a:lnSpc>
                          <a:spcPct val="100000"/>
                        </a:lnSpc>
                        <a:spcAft>
                          <a:spcPts val="0"/>
                        </a:spcAft>
                      </a:pPr>
                      <a:r>
                        <a:rPr lang="es-EC" sz="1600" b="1" dirty="0">
                          <a:effectLst/>
                        </a:rPr>
                        <a:t>    Total</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600" b="1" dirty="0">
                          <a:effectLst/>
                        </a:rPr>
                        <a:t>90</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600" b="1" dirty="0">
                          <a:effectLst/>
                        </a:rPr>
                        <a:t>100</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3404211"/>
                  </a:ext>
                </a:extLst>
              </a:tr>
            </a:tbl>
          </a:graphicData>
        </a:graphic>
      </p:graphicFrame>
      <p:sp>
        <p:nvSpPr>
          <p:cNvPr id="6" name="Rectángulo 5">
            <a:extLst>
              <a:ext uri="{FF2B5EF4-FFF2-40B4-BE49-F238E27FC236}">
                <a16:creationId xmlns:a16="http://schemas.microsoft.com/office/drawing/2014/main" id="{B7370884-BCB0-4C3E-9B28-D8A4FFB03FCB}"/>
              </a:ext>
            </a:extLst>
          </p:cNvPr>
          <p:cNvSpPr/>
          <p:nvPr/>
        </p:nvSpPr>
        <p:spPr>
          <a:xfrm>
            <a:off x="3479065" y="2025863"/>
            <a:ext cx="3581400" cy="55309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b="1" dirty="0"/>
              <a:t>Asociación del cultivo</a:t>
            </a:r>
          </a:p>
        </p:txBody>
      </p:sp>
      <p:graphicFrame>
        <p:nvGraphicFramePr>
          <p:cNvPr id="9" name="Tabla 8">
            <a:extLst>
              <a:ext uri="{FF2B5EF4-FFF2-40B4-BE49-F238E27FC236}">
                <a16:creationId xmlns:a16="http://schemas.microsoft.com/office/drawing/2014/main" id="{0E745055-12A4-49C2-8127-B94416045410}"/>
              </a:ext>
            </a:extLst>
          </p:cNvPr>
          <p:cNvGraphicFramePr>
            <a:graphicFrameLocks noGrp="1"/>
          </p:cNvGraphicFramePr>
          <p:nvPr>
            <p:extLst>
              <p:ext uri="{D42A27DB-BD31-4B8C-83A1-F6EECF244321}">
                <p14:modId xmlns:p14="http://schemas.microsoft.com/office/powerpoint/2010/main" val="457247931"/>
              </p:ext>
            </p:extLst>
          </p:nvPr>
        </p:nvGraphicFramePr>
        <p:xfrm>
          <a:off x="7732248" y="2888860"/>
          <a:ext cx="3958004" cy="2020766"/>
        </p:xfrm>
        <a:graphic>
          <a:graphicData uri="http://schemas.openxmlformats.org/drawingml/2006/table">
            <a:tbl>
              <a:tblPr firstRow="1" firstCol="1" bandRow="1">
                <a:tableStyleId>{5C22544A-7EE6-4342-B048-85BDC9FD1C3A}</a:tableStyleId>
              </a:tblPr>
              <a:tblGrid>
                <a:gridCol w="1200737">
                  <a:extLst>
                    <a:ext uri="{9D8B030D-6E8A-4147-A177-3AD203B41FA5}">
                      <a16:colId xmlns:a16="http://schemas.microsoft.com/office/drawing/2014/main" val="372422605"/>
                    </a:ext>
                  </a:extLst>
                </a:gridCol>
                <a:gridCol w="1266092">
                  <a:extLst>
                    <a:ext uri="{9D8B030D-6E8A-4147-A177-3AD203B41FA5}">
                      <a16:colId xmlns:a16="http://schemas.microsoft.com/office/drawing/2014/main" val="159433955"/>
                    </a:ext>
                  </a:extLst>
                </a:gridCol>
                <a:gridCol w="1491175">
                  <a:extLst>
                    <a:ext uri="{9D8B030D-6E8A-4147-A177-3AD203B41FA5}">
                      <a16:colId xmlns:a16="http://schemas.microsoft.com/office/drawing/2014/main" val="2941589674"/>
                    </a:ext>
                  </a:extLst>
                </a:gridCol>
              </a:tblGrid>
              <a:tr h="961640">
                <a:tc>
                  <a:txBody>
                    <a:bodyPr/>
                    <a:lstStyle/>
                    <a:p>
                      <a:pPr algn="ctr">
                        <a:lnSpc>
                          <a:spcPct val="100000"/>
                        </a:lnSpc>
                        <a:spcAft>
                          <a:spcPts val="0"/>
                        </a:spcAft>
                      </a:pPr>
                      <a:r>
                        <a:rPr lang="es-EC" sz="1600" dirty="0">
                          <a:effectLst/>
                        </a:rPr>
                        <a:t>Variedad</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600" dirty="0">
                          <a:effectLst/>
                        </a:rPr>
                        <a:t>Frecuencia</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600" dirty="0">
                          <a:effectLst/>
                        </a:rPr>
                        <a:t>Porcentaje (%)</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1548773"/>
                  </a:ext>
                </a:extLst>
              </a:tr>
              <a:tr h="364926">
                <a:tc>
                  <a:txBody>
                    <a:bodyPr/>
                    <a:lstStyle/>
                    <a:p>
                      <a:pPr algn="l">
                        <a:lnSpc>
                          <a:spcPct val="100000"/>
                        </a:lnSpc>
                        <a:spcAft>
                          <a:spcPts val="0"/>
                        </a:spcAft>
                      </a:pPr>
                      <a:r>
                        <a:rPr lang="es-EC" sz="1600" dirty="0">
                          <a:effectLst/>
                        </a:rPr>
                        <a:t>Nativa</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600" dirty="0">
                          <a:effectLst/>
                        </a:rPr>
                        <a:t>8</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600" dirty="0">
                          <a:effectLst/>
                        </a:rPr>
                        <a:t>9</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43785882"/>
                  </a:ext>
                </a:extLst>
              </a:tr>
              <a:tr h="302026">
                <a:tc>
                  <a:txBody>
                    <a:bodyPr/>
                    <a:lstStyle/>
                    <a:p>
                      <a:pPr algn="l">
                        <a:lnSpc>
                          <a:spcPct val="100000"/>
                        </a:lnSpc>
                        <a:spcAft>
                          <a:spcPts val="0"/>
                        </a:spcAft>
                      </a:pPr>
                      <a:r>
                        <a:rPr lang="es-EC" sz="1600" dirty="0">
                          <a:effectLst/>
                        </a:rPr>
                        <a:t>Mejorada</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600" dirty="0">
                          <a:effectLst/>
                        </a:rPr>
                        <a:t>81</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600" dirty="0">
                          <a:effectLst/>
                        </a:rPr>
                        <a:t>91</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30660400"/>
                  </a:ext>
                </a:extLst>
              </a:tr>
              <a:tr h="392174">
                <a:tc>
                  <a:txBody>
                    <a:bodyPr/>
                    <a:lstStyle/>
                    <a:p>
                      <a:pPr algn="l">
                        <a:lnSpc>
                          <a:spcPct val="100000"/>
                        </a:lnSpc>
                        <a:spcAft>
                          <a:spcPts val="0"/>
                        </a:spcAft>
                      </a:pPr>
                      <a:r>
                        <a:rPr lang="es-ES" sz="1600" dirty="0">
                          <a:effectLst/>
                        </a:rPr>
                        <a:t> </a:t>
                      </a:r>
                      <a:r>
                        <a:rPr lang="es-EC" sz="1600" dirty="0">
                          <a:effectLst/>
                        </a:rPr>
                        <a:t>   Total</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600">
                          <a:effectLst/>
                        </a:rPr>
                        <a:t>90</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600" dirty="0">
                          <a:effectLst/>
                        </a:rPr>
                        <a:t>100</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4513291"/>
                  </a:ext>
                </a:extLst>
              </a:tr>
            </a:tbl>
          </a:graphicData>
        </a:graphic>
      </p:graphicFrame>
      <p:sp>
        <p:nvSpPr>
          <p:cNvPr id="10" name="Rectángulo 9">
            <a:extLst>
              <a:ext uri="{FF2B5EF4-FFF2-40B4-BE49-F238E27FC236}">
                <a16:creationId xmlns:a16="http://schemas.microsoft.com/office/drawing/2014/main" id="{70F1556B-C6B1-426A-9204-EDAD2DEE900B}"/>
              </a:ext>
            </a:extLst>
          </p:cNvPr>
          <p:cNvSpPr/>
          <p:nvPr/>
        </p:nvSpPr>
        <p:spPr>
          <a:xfrm>
            <a:off x="8108852" y="5159473"/>
            <a:ext cx="3581400" cy="55309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b="1" dirty="0"/>
              <a:t>INIAP 450 Andino</a:t>
            </a:r>
          </a:p>
        </p:txBody>
      </p:sp>
      <p:sp>
        <p:nvSpPr>
          <p:cNvPr id="11" name="Rectángulo 10">
            <a:extLst>
              <a:ext uri="{FF2B5EF4-FFF2-40B4-BE49-F238E27FC236}">
                <a16:creationId xmlns:a16="http://schemas.microsoft.com/office/drawing/2014/main" id="{A46EC7E4-B3A7-4FBD-AE21-039AB87FF05F}"/>
              </a:ext>
            </a:extLst>
          </p:cNvPr>
          <p:cNvSpPr/>
          <p:nvPr/>
        </p:nvSpPr>
        <p:spPr>
          <a:xfrm>
            <a:off x="7732248" y="1980506"/>
            <a:ext cx="3581400" cy="55309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b="1" dirty="0"/>
              <a:t>Variedad de semilla</a:t>
            </a:r>
          </a:p>
        </p:txBody>
      </p:sp>
      <p:graphicFrame>
        <p:nvGraphicFramePr>
          <p:cNvPr id="7" name="Tabla 6">
            <a:extLst>
              <a:ext uri="{FF2B5EF4-FFF2-40B4-BE49-F238E27FC236}">
                <a16:creationId xmlns:a16="http://schemas.microsoft.com/office/drawing/2014/main" id="{988E54F1-3BA1-404D-82BF-94AE63D3D494}"/>
              </a:ext>
            </a:extLst>
          </p:cNvPr>
          <p:cNvGraphicFramePr>
            <a:graphicFrameLocks noGrp="1"/>
          </p:cNvGraphicFramePr>
          <p:nvPr>
            <p:extLst>
              <p:ext uri="{D42A27DB-BD31-4B8C-83A1-F6EECF244321}">
                <p14:modId xmlns:p14="http://schemas.microsoft.com/office/powerpoint/2010/main" val="2037863806"/>
              </p:ext>
            </p:extLst>
          </p:nvPr>
        </p:nvGraphicFramePr>
        <p:xfrm>
          <a:off x="253218" y="2533596"/>
          <a:ext cx="3024553" cy="2825115"/>
        </p:xfrm>
        <a:graphic>
          <a:graphicData uri="http://schemas.openxmlformats.org/drawingml/2006/table">
            <a:tbl>
              <a:tblPr>
                <a:tableStyleId>{5C22544A-7EE6-4342-B048-85BDC9FD1C3A}</a:tableStyleId>
              </a:tblPr>
              <a:tblGrid>
                <a:gridCol w="1310014">
                  <a:extLst>
                    <a:ext uri="{9D8B030D-6E8A-4147-A177-3AD203B41FA5}">
                      <a16:colId xmlns:a16="http://schemas.microsoft.com/office/drawing/2014/main" val="1384607946"/>
                    </a:ext>
                  </a:extLst>
                </a:gridCol>
                <a:gridCol w="1714539">
                  <a:extLst>
                    <a:ext uri="{9D8B030D-6E8A-4147-A177-3AD203B41FA5}">
                      <a16:colId xmlns:a16="http://schemas.microsoft.com/office/drawing/2014/main" val="2466431250"/>
                    </a:ext>
                  </a:extLst>
                </a:gridCol>
              </a:tblGrid>
              <a:tr h="649027">
                <a:tc>
                  <a:txBody>
                    <a:bodyPr/>
                    <a:lstStyle/>
                    <a:p>
                      <a:pPr algn="ctr" fontAlgn="ctr"/>
                      <a:r>
                        <a:rPr lang="es-EC" sz="2000" b="1" u="none" strike="noStrike" dirty="0">
                          <a:effectLst/>
                        </a:rPr>
                        <a:t>Cantón </a:t>
                      </a:r>
                      <a:endParaRPr lang="es-EC" sz="2000" b="1" i="0" u="none" strike="noStrike" dirty="0">
                        <a:solidFill>
                          <a:srgbClr val="000000"/>
                        </a:solidFill>
                        <a:effectLst/>
                        <a:latin typeface="Calibri" panose="020F0502020204030204" pitchFamily="34" charset="0"/>
                      </a:endParaRPr>
                    </a:p>
                  </a:txBody>
                  <a:tcPr marL="9525" marR="9525" marT="9525" anchor="ctr"/>
                </a:tc>
                <a:tc>
                  <a:txBody>
                    <a:bodyPr/>
                    <a:lstStyle/>
                    <a:p>
                      <a:pPr algn="ctr" fontAlgn="ctr"/>
                      <a:r>
                        <a:rPr lang="es-EC" sz="2000" b="1" u="none" strike="noStrike" dirty="0">
                          <a:effectLst/>
                        </a:rPr>
                        <a:t>Superficie  (ha)</a:t>
                      </a:r>
                      <a:endParaRPr lang="es-EC" sz="2000" b="1" i="0" u="none" strike="noStrike" dirty="0">
                        <a:solidFill>
                          <a:srgbClr val="000000"/>
                        </a:solidFill>
                        <a:effectLst/>
                        <a:latin typeface="Calibri" panose="020F0502020204030204" pitchFamily="34" charset="0"/>
                      </a:endParaRPr>
                    </a:p>
                  </a:txBody>
                  <a:tcPr marL="9525" marR="9525" marT="9525" anchor="ctr"/>
                </a:tc>
                <a:extLst>
                  <a:ext uri="{0D108BD9-81ED-4DB2-BD59-A6C34878D82A}">
                    <a16:rowId xmlns:a16="http://schemas.microsoft.com/office/drawing/2014/main" val="4194485970"/>
                  </a:ext>
                </a:extLst>
              </a:tr>
              <a:tr h="357534">
                <a:tc>
                  <a:txBody>
                    <a:bodyPr/>
                    <a:lstStyle/>
                    <a:p>
                      <a:pPr algn="l" fontAlgn="b"/>
                      <a:r>
                        <a:rPr lang="es-EC" sz="2000" u="none" strike="noStrike">
                          <a:effectLst/>
                        </a:rPr>
                        <a:t>Cotacachi</a:t>
                      </a:r>
                      <a:endParaRPr lang="es-EC" sz="2000" b="0" i="0" u="none" strike="noStrike">
                        <a:solidFill>
                          <a:srgbClr val="000000"/>
                        </a:solidFill>
                        <a:effectLst/>
                        <a:latin typeface="Calibri" panose="020F0502020204030204" pitchFamily="34" charset="0"/>
                      </a:endParaRPr>
                    </a:p>
                  </a:txBody>
                  <a:tcPr marL="9525" marR="9525" marT="9525" anchor="b"/>
                </a:tc>
                <a:tc>
                  <a:txBody>
                    <a:bodyPr/>
                    <a:lstStyle/>
                    <a:p>
                      <a:pPr algn="ctr" fontAlgn="b"/>
                      <a:r>
                        <a:rPr lang="es-EC" sz="2000" u="none" strike="noStrike" dirty="0">
                          <a:effectLst/>
                        </a:rPr>
                        <a:t>27</a:t>
                      </a:r>
                      <a:endParaRPr lang="es-EC" sz="20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3413560444"/>
                  </a:ext>
                </a:extLst>
              </a:tr>
              <a:tr h="357534">
                <a:tc>
                  <a:txBody>
                    <a:bodyPr/>
                    <a:lstStyle/>
                    <a:p>
                      <a:pPr algn="l" fontAlgn="b"/>
                      <a:r>
                        <a:rPr lang="es-EC" sz="2000" u="none" strike="noStrike" dirty="0">
                          <a:effectLst/>
                        </a:rPr>
                        <a:t>Urcuquí</a:t>
                      </a:r>
                      <a:endParaRPr lang="es-EC" sz="2000" b="0" i="0" u="none" strike="noStrike" dirty="0">
                        <a:solidFill>
                          <a:srgbClr val="000000"/>
                        </a:solidFill>
                        <a:effectLst/>
                        <a:latin typeface="Calibri" panose="020F0502020204030204" pitchFamily="34" charset="0"/>
                      </a:endParaRPr>
                    </a:p>
                  </a:txBody>
                  <a:tcPr marL="9525" marR="9525" marT="9525" anchor="b"/>
                </a:tc>
                <a:tc>
                  <a:txBody>
                    <a:bodyPr/>
                    <a:lstStyle/>
                    <a:p>
                      <a:pPr algn="ctr" fontAlgn="b"/>
                      <a:r>
                        <a:rPr lang="es-EC" sz="2000" u="none" strike="noStrike" dirty="0">
                          <a:effectLst/>
                        </a:rPr>
                        <a:t>4</a:t>
                      </a:r>
                      <a:endParaRPr lang="es-EC" sz="20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2847176291"/>
                  </a:ext>
                </a:extLst>
              </a:tr>
              <a:tr h="357534">
                <a:tc>
                  <a:txBody>
                    <a:bodyPr/>
                    <a:lstStyle/>
                    <a:p>
                      <a:pPr algn="l" fontAlgn="b"/>
                      <a:r>
                        <a:rPr lang="es-EC" sz="2000" u="none" strike="noStrike" dirty="0">
                          <a:effectLst/>
                        </a:rPr>
                        <a:t>Pimampiro</a:t>
                      </a:r>
                      <a:endParaRPr lang="es-EC" sz="2000" b="0" i="0" u="none" strike="noStrike" dirty="0">
                        <a:solidFill>
                          <a:srgbClr val="000000"/>
                        </a:solidFill>
                        <a:effectLst/>
                        <a:latin typeface="Calibri" panose="020F0502020204030204" pitchFamily="34" charset="0"/>
                      </a:endParaRPr>
                    </a:p>
                  </a:txBody>
                  <a:tcPr marL="9525" marR="9525" marT="9525" anchor="b"/>
                </a:tc>
                <a:tc>
                  <a:txBody>
                    <a:bodyPr/>
                    <a:lstStyle/>
                    <a:p>
                      <a:pPr algn="ctr" fontAlgn="b"/>
                      <a:r>
                        <a:rPr lang="es-EC" sz="2000" u="none" strike="noStrike" dirty="0">
                          <a:effectLst/>
                        </a:rPr>
                        <a:t>15</a:t>
                      </a:r>
                      <a:endParaRPr lang="es-EC" sz="20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4072456805"/>
                  </a:ext>
                </a:extLst>
              </a:tr>
              <a:tr h="357534">
                <a:tc>
                  <a:txBody>
                    <a:bodyPr/>
                    <a:lstStyle/>
                    <a:p>
                      <a:pPr algn="l" fontAlgn="b"/>
                      <a:r>
                        <a:rPr lang="es-EC" sz="2000" u="none" strike="noStrike">
                          <a:effectLst/>
                        </a:rPr>
                        <a:t>Otavalo</a:t>
                      </a:r>
                      <a:endParaRPr lang="es-EC" sz="2000" b="0" i="0" u="none" strike="noStrike">
                        <a:solidFill>
                          <a:srgbClr val="000000"/>
                        </a:solidFill>
                        <a:effectLst/>
                        <a:latin typeface="Calibri" panose="020F0502020204030204" pitchFamily="34" charset="0"/>
                      </a:endParaRPr>
                    </a:p>
                  </a:txBody>
                  <a:tcPr marL="9525" marR="9525" marT="9525" anchor="b"/>
                </a:tc>
                <a:tc>
                  <a:txBody>
                    <a:bodyPr/>
                    <a:lstStyle/>
                    <a:p>
                      <a:pPr algn="ctr" fontAlgn="b"/>
                      <a:r>
                        <a:rPr lang="es-EC" sz="2000" u="none" strike="noStrike" dirty="0">
                          <a:effectLst/>
                        </a:rPr>
                        <a:t>19</a:t>
                      </a:r>
                      <a:endParaRPr lang="es-EC" sz="20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2180354588"/>
                  </a:ext>
                </a:extLst>
              </a:tr>
              <a:tr h="357534">
                <a:tc>
                  <a:txBody>
                    <a:bodyPr/>
                    <a:lstStyle/>
                    <a:p>
                      <a:pPr algn="l" fontAlgn="b"/>
                      <a:r>
                        <a:rPr lang="es-EC" sz="2000" u="none" strike="noStrike">
                          <a:effectLst/>
                        </a:rPr>
                        <a:t>Ibarra</a:t>
                      </a:r>
                      <a:endParaRPr lang="es-EC" sz="2000" b="0" i="0" u="none" strike="noStrike">
                        <a:solidFill>
                          <a:srgbClr val="000000"/>
                        </a:solidFill>
                        <a:effectLst/>
                        <a:latin typeface="Calibri" panose="020F0502020204030204" pitchFamily="34" charset="0"/>
                      </a:endParaRPr>
                    </a:p>
                  </a:txBody>
                  <a:tcPr marL="9525" marR="9525" marT="9525" anchor="b"/>
                </a:tc>
                <a:tc>
                  <a:txBody>
                    <a:bodyPr/>
                    <a:lstStyle/>
                    <a:p>
                      <a:pPr algn="ctr" fontAlgn="b"/>
                      <a:r>
                        <a:rPr lang="es-EC" sz="2000" u="none" strike="noStrike" dirty="0">
                          <a:effectLst/>
                        </a:rPr>
                        <a:t>57</a:t>
                      </a:r>
                      <a:endParaRPr lang="es-EC" sz="20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4149468397"/>
                  </a:ext>
                </a:extLst>
              </a:tr>
              <a:tr h="357534">
                <a:tc>
                  <a:txBody>
                    <a:bodyPr/>
                    <a:lstStyle/>
                    <a:p>
                      <a:pPr algn="l" fontAlgn="b"/>
                      <a:r>
                        <a:rPr lang="es-EC" sz="2000" b="1" u="none" strike="noStrike">
                          <a:effectLst/>
                        </a:rPr>
                        <a:t>Total</a:t>
                      </a:r>
                      <a:endParaRPr lang="es-EC" sz="2000" b="1" i="0" u="none" strike="noStrike">
                        <a:solidFill>
                          <a:srgbClr val="000000"/>
                        </a:solidFill>
                        <a:effectLst/>
                        <a:latin typeface="Calibri" panose="020F0502020204030204" pitchFamily="34" charset="0"/>
                      </a:endParaRPr>
                    </a:p>
                  </a:txBody>
                  <a:tcPr marL="9525" marR="9525" marT="9525" anchor="b"/>
                </a:tc>
                <a:tc>
                  <a:txBody>
                    <a:bodyPr/>
                    <a:lstStyle/>
                    <a:p>
                      <a:pPr algn="ctr" fontAlgn="b"/>
                      <a:r>
                        <a:rPr lang="es-EC" sz="2000" b="1" u="none" strike="noStrike" dirty="0">
                          <a:effectLst/>
                        </a:rPr>
                        <a:t>122</a:t>
                      </a:r>
                      <a:endParaRPr lang="es-EC" sz="2000" b="1"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168505886"/>
                  </a:ext>
                </a:extLst>
              </a:tr>
            </a:tbl>
          </a:graphicData>
        </a:graphic>
      </p:graphicFrame>
    </p:spTree>
    <p:extLst>
      <p:ext uri="{BB962C8B-B14F-4D97-AF65-F5344CB8AC3E}">
        <p14:creationId xmlns:p14="http://schemas.microsoft.com/office/powerpoint/2010/main" val="400075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6A7134-3297-40D7-AE4D-051EFFD2D3EC}"/>
              </a:ext>
            </a:extLst>
          </p:cNvPr>
          <p:cNvSpPr>
            <a:spLocks noGrp="1"/>
          </p:cNvSpPr>
          <p:nvPr>
            <p:ph type="title"/>
          </p:nvPr>
        </p:nvSpPr>
        <p:spPr/>
        <p:txBody>
          <a:bodyPr>
            <a:noAutofit/>
          </a:bodyPr>
          <a:lstStyle/>
          <a:p>
            <a:pPr algn="ctr"/>
            <a:r>
              <a:rPr lang="es-EC" sz="3200" dirty="0"/>
              <a:t>Sistema de preparación del suelo   </a:t>
            </a:r>
            <a:br>
              <a:rPr lang="es-EC" sz="3200" dirty="0"/>
            </a:br>
            <a:r>
              <a:rPr lang="es-EC" sz="3200" dirty="0"/>
              <a:t>Usos productos agroquímicos </a:t>
            </a:r>
          </a:p>
        </p:txBody>
      </p:sp>
      <p:graphicFrame>
        <p:nvGraphicFramePr>
          <p:cNvPr id="4" name="Marcador de contenido 3">
            <a:extLst>
              <a:ext uri="{FF2B5EF4-FFF2-40B4-BE49-F238E27FC236}">
                <a16:creationId xmlns:a16="http://schemas.microsoft.com/office/drawing/2014/main" id="{71BA0BE2-E54C-4642-BF62-3FF689B9A08D}"/>
              </a:ext>
            </a:extLst>
          </p:cNvPr>
          <p:cNvGraphicFramePr>
            <a:graphicFrameLocks noGrp="1"/>
          </p:cNvGraphicFramePr>
          <p:nvPr>
            <p:ph idx="1"/>
            <p:extLst>
              <p:ext uri="{D42A27DB-BD31-4B8C-83A1-F6EECF244321}">
                <p14:modId xmlns:p14="http://schemas.microsoft.com/office/powerpoint/2010/main" val="3136970221"/>
              </p:ext>
            </p:extLst>
          </p:nvPr>
        </p:nvGraphicFramePr>
        <p:xfrm>
          <a:off x="404212" y="2830074"/>
          <a:ext cx="5691788" cy="2853274"/>
        </p:xfrm>
        <a:graphic>
          <a:graphicData uri="http://schemas.openxmlformats.org/drawingml/2006/table">
            <a:tbl>
              <a:tblPr firstRow="1" firstCol="1" bandRow="1">
                <a:tableStyleId>{5C22544A-7EE6-4342-B048-85BDC9FD1C3A}</a:tableStyleId>
              </a:tblPr>
              <a:tblGrid>
                <a:gridCol w="2016339">
                  <a:extLst>
                    <a:ext uri="{9D8B030D-6E8A-4147-A177-3AD203B41FA5}">
                      <a16:colId xmlns:a16="http://schemas.microsoft.com/office/drawing/2014/main" val="274905813"/>
                    </a:ext>
                  </a:extLst>
                </a:gridCol>
                <a:gridCol w="1804446">
                  <a:extLst>
                    <a:ext uri="{9D8B030D-6E8A-4147-A177-3AD203B41FA5}">
                      <a16:colId xmlns:a16="http://schemas.microsoft.com/office/drawing/2014/main" val="3615484144"/>
                    </a:ext>
                  </a:extLst>
                </a:gridCol>
                <a:gridCol w="1871003">
                  <a:extLst>
                    <a:ext uri="{9D8B030D-6E8A-4147-A177-3AD203B41FA5}">
                      <a16:colId xmlns:a16="http://schemas.microsoft.com/office/drawing/2014/main" val="3167792367"/>
                    </a:ext>
                  </a:extLst>
                </a:gridCol>
              </a:tblGrid>
              <a:tr h="720092">
                <a:tc>
                  <a:txBody>
                    <a:bodyPr/>
                    <a:lstStyle/>
                    <a:p>
                      <a:pPr algn="ctr">
                        <a:lnSpc>
                          <a:spcPct val="100000"/>
                        </a:lnSpc>
                        <a:spcAft>
                          <a:spcPts val="0"/>
                        </a:spcAft>
                      </a:pPr>
                      <a:r>
                        <a:rPr lang="es-EC" sz="2000" dirty="0">
                          <a:effectLst/>
                        </a:rPr>
                        <a:t>Sistema</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2000" dirty="0">
                          <a:effectLst/>
                        </a:rPr>
                        <a:t>     Frecuencia</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2000">
                          <a:effectLst/>
                        </a:rPr>
                        <a:t>Porcentaje (%)</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56537616"/>
                  </a:ext>
                </a:extLst>
              </a:tr>
              <a:tr h="720092">
                <a:tc>
                  <a:txBody>
                    <a:bodyPr/>
                    <a:lstStyle/>
                    <a:p>
                      <a:pPr algn="ctr">
                        <a:lnSpc>
                          <a:spcPct val="100000"/>
                        </a:lnSpc>
                        <a:spcAft>
                          <a:spcPts val="0"/>
                        </a:spcAft>
                      </a:pPr>
                      <a:r>
                        <a:rPr lang="es-EC" sz="2000" dirty="0">
                          <a:effectLst/>
                        </a:rPr>
                        <a:t>Tradicional</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2000" dirty="0">
                          <a:effectLst/>
                        </a:rPr>
                        <a:t>3</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2000" dirty="0">
                          <a:effectLst/>
                        </a:rPr>
                        <a:t>3</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85733912"/>
                  </a:ext>
                </a:extLst>
              </a:tr>
              <a:tr h="960082">
                <a:tc>
                  <a:txBody>
                    <a:bodyPr/>
                    <a:lstStyle/>
                    <a:p>
                      <a:pPr algn="ctr">
                        <a:lnSpc>
                          <a:spcPct val="100000"/>
                        </a:lnSpc>
                        <a:spcAft>
                          <a:spcPts val="0"/>
                        </a:spcAft>
                      </a:pPr>
                      <a:r>
                        <a:rPr lang="es-EC" sz="2000" dirty="0">
                          <a:effectLst/>
                        </a:rPr>
                        <a:t>Semi-tecnificado</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2000" dirty="0">
                          <a:effectLst/>
                        </a:rPr>
                        <a:t>87</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2000" dirty="0">
                          <a:effectLst/>
                        </a:rPr>
                        <a:t>97</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60263646"/>
                  </a:ext>
                </a:extLst>
              </a:tr>
              <a:tr h="453008">
                <a:tc>
                  <a:txBody>
                    <a:bodyPr/>
                    <a:lstStyle/>
                    <a:p>
                      <a:pPr algn="ctr">
                        <a:lnSpc>
                          <a:spcPct val="100000"/>
                        </a:lnSpc>
                        <a:spcAft>
                          <a:spcPts val="0"/>
                        </a:spcAft>
                      </a:pPr>
                      <a:r>
                        <a:rPr lang="es-EC" sz="2000" b="1" dirty="0">
                          <a:effectLst/>
                        </a:rPr>
                        <a:t>Total</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2000" b="1" dirty="0">
                          <a:effectLst/>
                        </a:rPr>
                        <a:t>90</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2000" b="1" dirty="0">
                          <a:effectLst/>
                        </a:rPr>
                        <a:t>100</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91347665"/>
                  </a:ext>
                </a:extLst>
              </a:tr>
            </a:tbl>
          </a:graphicData>
        </a:graphic>
      </p:graphicFrame>
      <p:graphicFrame>
        <p:nvGraphicFramePr>
          <p:cNvPr id="5" name="Marcador de contenido 3">
            <a:extLst>
              <a:ext uri="{FF2B5EF4-FFF2-40B4-BE49-F238E27FC236}">
                <a16:creationId xmlns:a16="http://schemas.microsoft.com/office/drawing/2014/main" id="{2F8DC400-1890-4D1F-AA95-D5BAA6A557F2}"/>
              </a:ext>
            </a:extLst>
          </p:cNvPr>
          <p:cNvGraphicFramePr>
            <a:graphicFrameLocks/>
          </p:cNvGraphicFramePr>
          <p:nvPr>
            <p:extLst>
              <p:ext uri="{D42A27DB-BD31-4B8C-83A1-F6EECF244321}">
                <p14:modId xmlns:p14="http://schemas.microsoft.com/office/powerpoint/2010/main" val="1152873281"/>
              </p:ext>
            </p:extLst>
          </p:nvPr>
        </p:nvGraphicFramePr>
        <p:xfrm>
          <a:off x="6433353" y="2830074"/>
          <a:ext cx="4547616" cy="2853274"/>
        </p:xfrm>
        <a:graphic>
          <a:graphicData uri="http://schemas.openxmlformats.org/drawingml/2006/table">
            <a:tbl>
              <a:tblPr firstRow="1" firstCol="1" bandRow="1">
                <a:tableStyleId>{5C22544A-7EE6-4342-B048-85BDC9FD1C3A}</a:tableStyleId>
              </a:tblPr>
              <a:tblGrid>
                <a:gridCol w="1120999">
                  <a:extLst>
                    <a:ext uri="{9D8B030D-6E8A-4147-A177-3AD203B41FA5}">
                      <a16:colId xmlns:a16="http://schemas.microsoft.com/office/drawing/2014/main" val="3448533338"/>
                    </a:ext>
                  </a:extLst>
                </a:gridCol>
                <a:gridCol w="1871003">
                  <a:extLst>
                    <a:ext uri="{9D8B030D-6E8A-4147-A177-3AD203B41FA5}">
                      <a16:colId xmlns:a16="http://schemas.microsoft.com/office/drawing/2014/main" val="4024306814"/>
                    </a:ext>
                  </a:extLst>
                </a:gridCol>
                <a:gridCol w="1555614">
                  <a:extLst>
                    <a:ext uri="{9D8B030D-6E8A-4147-A177-3AD203B41FA5}">
                      <a16:colId xmlns:a16="http://schemas.microsoft.com/office/drawing/2014/main" val="1224380141"/>
                    </a:ext>
                  </a:extLst>
                </a:gridCol>
              </a:tblGrid>
              <a:tr h="908941">
                <a:tc>
                  <a:txBody>
                    <a:bodyPr/>
                    <a:lstStyle/>
                    <a:p>
                      <a:pPr algn="ctr">
                        <a:lnSpc>
                          <a:spcPct val="100000"/>
                        </a:lnSpc>
                        <a:spcAft>
                          <a:spcPts val="0"/>
                        </a:spcAft>
                      </a:pPr>
                      <a:r>
                        <a:rPr lang="es-EC" sz="2000" dirty="0">
                          <a:effectLst/>
                        </a:rPr>
                        <a:t>Uso</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ctr"/>
                </a:tc>
                <a:tc>
                  <a:txBody>
                    <a:bodyPr/>
                    <a:lstStyle/>
                    <a:p>
                      <a:pPr algn="ctr">
                        <a:lnSpc>
                          <a:spcPct val="100000"/>
                        </a:lnSpc>
                        <a:spcAft>
                          <a:spcPts val="0"/>
                        </a:spcAft>
                      </a:pPr>
                      <a:r>
                        <a:rPr lang="es-EC" sz="2000" dirty="0">
                          <a:effectLst/>
                        </a:rPr>
                        <a:t>Frecuencia</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ctr"/>
                </a:tc>
                <a:tc>
                  <a:txBody>
                    <a:bodyPr/>
                    <a:lstStyle/>
                    <a:p>
                      <a:pPr algn="ctr">
                        <a:lnSpc>
                          <a:spcPct val="100000"/>
                        </a:lnSpc>
                        <a:spcAft>
                          <a:spcPts val="0"/>
                        </a:spcAft>
                      </a:pPr>
                      <a:r>
                        <a:rPr lang="es-EC" sz="2000">
                          <a:effectLst/>
                        </a:rPr>
                        <a:t>Porcentaje (%)</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ctr"/>
                </a:tc>
                <a:extLst>
                  <a:ext uri="{0D108BD9-81ED-4DB2-BD59-A6C34878D82A}">
                    <a16:rowId xmlns:a16="http://schemas.microsoft.com/office/drawing/2014/main" val="3362399470"/>
                  </a:ext>
                </a:extLst>
              </a:tr>
              <a:tr h="620186">
                <a:tc>
                  <a:txBody>
                    <a:bodyPr/>
                    <a:lstStyle/>
                    <a:p>
                      <a:pPr algn="just">
                        <a:lnSpc>
                          <a:spcPct val="100000"/>
                        </a:lnSpc>
                        <a:spcAft>
                          <a:spcPts val="0"/>
                        </a:spcAft>
                      </a:pPr>
                      <a:r>
                        <a:rPr lang="es-EC" sz="2000" dirty="0">
                          <a:effectLst/>
                        </a:rPr>
                        <a:t>    Si</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00000"/>
                        </a:lnSpc>
                        <a:spcAft>
                          <a:spcPts val="0"/>
                        </a:spcAft>
                      </a:pPr>
                      <a:r>
                        <a:rPr lang="es-EC" sz="2000" dirty="0">
                          <a:effectLst/>
                        </a:rPr>
                        <a:t>11</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00000"/>
                        </a:lnSpc>
                        <a:spcAft>
                          <a:spcPts val="0"/>
                        </a:spcAft>
                      </a:pPr>
                      <a:r>
                        <a:rPr lang="es-EC" sz="2000" dirty="0">
                          <a:effectLst/>
                        </a:rPr>
                        <a:t>12</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72569334"/>
                  </a:ext>
                </a:extLst>
              </a:tr>
              <a:tr h="531875">
                <a:tc>
                  <a:txBody>
                    <a:bodyPr/>
                    <a:lstStyle/>
                    <a:p>
                      <a:pPr algn="just">
                        <a:lnSpc>
                          <a:spcPct val="100000"/>
                        </a:lnSpc>
                        <a:spcAft>
                          <a:spcPts val="0"/>
                        </a:spcAft>
                      </a:pPr>
                      <a:r>
                        <a:rPr lang="es-EC" sz="2000" dirty="0">
                          <a:effectLst/>
                        </a:rPr>
                        <a:t>    No</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00000"/>
                        </a:lnSpc>
                        <a:spcAft>
                          <a:spcPts val="0"/>
                        </a:spcAft>
                      </a:pPr>
                      <a:r>
                        <a:rPr lang="es-EC" sz="2000" dirty="0">
                          <a:effectLst/>
                        </a:rPr>
                        <a:t>79</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00000"/>
                        </a:lnSpc>
                        <a:spcAft>
                          <a:spcPts val="0"/>
                        </a:spcAft>
                      </a:pPr>
                      <a:r>
                        <a:rPr lang="es-EC" sz="2000" dirty="0">
                          <a:effectLst/>
                        </a:rPr>
                        <a:t>88</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4195399437"/>
                  </a:ext>
                </a:extLst>
              </a:tr>
              <a:tr h="792272">
                <a:tc>
                  <a:txBody>
                    <a:bodyPr/>
                    <a:lstStyle/>
                    <a:p>
                      <a:pPr algn="just">
                        <a:lnSpc>
                          <a:spcPct val="100000"/>
                        </a:lnSpc>
                        <a:spcAft>
                          <a:spcPts val="0"/>
                        </a:spcAft>
                      </a:pPr>
                      <a:r>
                        <a:rPr lang="es-EC" sz="2000" b="1" dirty="0">
                          <a:effectLst/>
                        </a:rPr>
                        <a:t>           Total</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00000"/>
                        </a:lnSpc>
                        <a:spcAft>
                          <a:spcPts val="0"/>
                        </a:spcAft>
                      </a:pPr>
                      <a:r>
                        <a:rPr lang="es-EC" sz="2000" b="1" dirty="0">
                          <a:effectLst/>
                        </a:rPr>
                        <a:t>90</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00000"/>
                        </a:lnSpc>
                        <a:spcAft>
                          <a:spcPts val="0"/>
                        </a:spcAft>
                      </a:pPr>
                      <a:r>
                        <a:rPr lang="es-EC" sz="2000" b="1" dirty="0">
                          <a:effectLst/>
                        </a:rPr>
                        <a:t>100</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75271905"/>
                  </a:ext>
                </a:extLst>
              </a:tr>
            </a:tbl>
          </a:graphicData>
        </a:graphic>
      </p:graphicFrame>
      <p:sp>
        <p:nvSpPr>
          <p:cNvPr id="3" name="Rectángulo 2">
            <a:extLst>
              <a:ext uri="{FF2B5EF4-FFF2-40B4-BE49-F238E27FC236}">
                <a16:creationId xmlns:a16="http://schemas.microsoft.com/office/drawing/2014/main" id="{E95DBECC-39AD-4466-931E-490C47A53B5D}"/>
              </a:ext>
            </a:extLst>
          </p:cNvPr>
          <p:cNvSpPr/>
          <p:nvPr/>
        </p:nvSpPr>
        <p:spPr>
          <a:xfrm>
            <a:off x="1400204" y="2175993"/>
            <a:ext cx="3699803" cy="39142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b="1" dirty="0"/>
              <a:t>Sistemas de producción</a:t>
            </a:r>
          </a:p>
        </p:txBody>
      </p:sp>
      <p:sp>
        <p:nvSpPr>
          <p:cNvPr id="6" name="Rectángulo 5">
            <a:extLst>
              <a:ext uri="{FF2B5EF4-FFF2-40B4-BE49-F238E27FC236}">
                <a16:creationId xmlns:a16="http://schemas.microsoft.com/office/drawing/2014/main" id="{0FAF2A7A-5486-4B45-BAE5-7173045B90C1}"/>
              </a:ext>
            </a:extLst>
          </p:cNvPr>
          <p:cNvSpPr/>
          <p:nvPr/>
        </p:nvSpPr>
        <p:spPr>
          <a:xfrm>
            <a:off x="6857259" y="2175993"/>
            <a:ext cx="3699803" cy="39142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b="1" dirty="0"/>
              <a:t>Uso de productos agroquímicos </a:t>
            </a:r>
          </a:p>
        </p:txBody>
      </p:sp>
    </p:spTree>
    <p:extLst>
      <p:ext uri="{BB962C8B-B14F-4D97-AF65-F5344CB8AC3E}">
        <p14:creationId xmlns:p14="http://schemas.microsoft.com/office/powerpoint/2010/main" val="14315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B4BA46-E0A1-42D6-B24C-03DF33D09902}"/>
              </a:ext>
            </a:extLst>
          </p:cNvPr>
          <p:cNvSpPr>
            <a:spLocks noGrp="1"/>
          </p:cNvSpPr>
          <p:nvPr>
            <p:ph type="title"/>
          </p:nvPr>
        </p:nvSpPr>
        <p:spPr/>
        <p:txBody>
          <a:bodyPr>
            <a:normAutofit/>
          </a:bodyPr>
          <a:lstStyle/>
          <a:p>
            <a:pPr algn="ctr"/>
            <a:r>
              <a:rPr lang="es-EC" sz="3600" dirty="0"/>
              <a:t>Rendimiento/ </a:t>
            </a:r>
            <a:r>
              <a:rPr lang="es-EC" sz="3600" cap="none" dirty="0"/>
              <a:t>ha</a:t>
            </a:r>
            <a:endParaRPr lang="es-EC" sz="3600" dirty="0"/>
          </a:p>
        </p:txBody>
      </p:sp>
      <p:graphicFrame>
        <p:nvGraphicFramePr>
          <p:cNvPr id="4" name="Marcador de contenido 3">
            <a:extLst>
              <a:ext uri="{FF2B5EF4-FFF2-40B4-BE49-F238E27FC236}">
                <a16:creationId xmlns:a16="http://schemas.microsoft.com/office/drawing/2014/main" id="{C72CC3B4-3AA5-4F67-A9AE-CE43231B2E0C}"/>
              </a:ext>
            </a:extLst>
          </p:cNvPr>
          <p:cNvGraphicFramePr>
            <a:graphicFrameLocks noGrp="1"/>
          </p:cNvGraphicFramePr>
          <p:nvPr>
            <p:ph idx="1"/>
            <p:extLst>
              <p:ext uri="{D42A27DB-BD31-4B8C-83A1-F6EECF244321}">
                <p14:modId xmlns:p14="http://schemas.microsoft.com/office/powerpoint/2010/main" val="3389848527"/>
              </p:ext>
            </p:extLst>
          </p:nvPr>
        </p:nvGraphicFramePr>
        <p:xfrm>
          <a:off x="451103" y="1898199"/>
          <a:ext cx="4838349" cy="4528566"/>
        </p:xfrm>
        <a:graphic>
          <a:graphicData uri="http://schemas.openxmlformats.org/drawingml/2006/table">
            <a:tbl>
              <a:tblPr firstRow="1" firstCol="1" bandRow="1">
                <a:tableStyleId>{5C22544A-7EE6-4342-B048-85BDC9FD1C3A}</a:tableStyleId>
              </a:tblPr>
              <a:tblGrid>
                <a:gridCol w="1904108">
                  <a:extLst>
                    <a:ext uri="{9D8B030D-6E8A-4147-A177-3AD203B41FA5}">
                      <a16:colId xmlns:a16="http://schemas.microsoft.com/office/drawing/2014/main" val="2141498834"/>
                    </a:ext>
                  </a:extLst>
                </a:gridCol>
                <a:gridCol w="1554691">
                  <a:extLst>
                    <a:ext uri="{9D8B030D-6E8A-4147-A177-3AD203B41FA5}">
                      <a16:colId xmlns:a16="http://schemas.microsoft.com/office/drawing/2014/main" val="2767733273"/>
                    </a:ext>
                  </a:extLst>
                </a:gridCol>
                <a:gridCol w="1379550">
                  <a:extLst>
                    <a:ext uri="{9D8B030D-6E8A-4147-A177-3AD203B41FA5}">
                      <a16:colId xmlns:a16="http://schemas.microsoft.com/office/drawing/2014/main" val="3706036430"/>
                    </a:ext>
                  </a:extLst>
                </a:gridCol>
              </a:tblGrid>
              <a:tr h="513588">
                <a:tc>
                  <a:txBody>
                    <a:bodyPr/>
                    <a:lstStyle/>
                    <a:p>
                      <a:pPr algn="ctr">
                        <a:lnSpc>
                          <a:spcPct val="150000"/>
                        </a:lnSpc>
                        <a:spcAft>
                          <a:spcPts val="0"/>
                        </a:spcAft>
                      </a:pPr>
                      <a:r>
                        <a:rPr lang="es-EC" sz="2000" dirty="0">
                          <a:effectLst/>
                        </a:rPr>
                        <a:t>Rendimiento (qq)</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ctr"/>
                </a:tc>
                <a:tc>
                  <a:txBody>
                    <a:bodyPr/>
                    <a:lstStyle/>
                    <a:p>
                      <a:pPr algn="ctr">
                        <a:lnSpc>
                          <a:spcPct val="150000"/>
                        </a:lnSpc>
                        <a:spcAft>
                          <a:spcPts val="0"/>
                        </a:spcAft>
                      </a:pPr>
                      <a:r>
                        <a:rPr lang="es-EC" sz="2000" dirty="0">
                          <a:effectLst/>
                        </a:rPr>
                        <a:t>Frecuencia</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ctr"/>
                </a:tc>
                <a:tc>
                  <a:txBody>
                    <a:bodyPr/>
                    <a:lstStyle/>
                    <a:p>
                      <a:pPr algn="ctr">
                        <a:lnSpc>
                          <a:spcPct val="150000"/>
                        </a:lnSpc>
                        <a:spcAft>
                          <a:spcPts val="0"/>
                        </a:spcAft>
                      </a:pPr>
                      <a:r>
                        <a:rPr lang="es-EC" sz="2000">
                          <a:effectLst/>
                        </a:rPr>
                        <a:t>Porcentaje (%)</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ctr"/>
                </a:tc>
                <a:extLst>
                  <a:ext uri="{0D108BD9-81ED-4DB2-BD59-A6C34878D82A}">
                    <a16:rowId xmlns:a16="http://schemas.microsoft.com/office/drawing/2014/main" val="1682666032"/>
                  </a:ext>
                </a:extLst>
              </a:tr>
              <a:tr h="513588">
                <a:tc>
                  <a:txBody>
                    <a:bodyPr/>
                    <a:lstStyle/>
                    <a:p>
                      <a:pPr algn="just">
                        <a:lnSpc>
                          <a:spcPct val="150000"/>
                        </a:lnSpc>
                        <a:spcAft>
                          <a:spcPts val="0"/>
                        </a:spcAft>
                      </a:pPr>
                      <a:r>
                        <a:rPr lang="es-EC" sz="2000">
                          <a:effectLst/>
                        </a:rPr>
                        <a:t>10 a 15</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5</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a:effectLst/>
                        </a:rPr>
                        <a:t>5</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2208130382"/>
                  </a:ext>
                </a:extLst>
              </a:tr>
              <a:tr h="513588">
                <a:tc>
                  <a:txBody>
                    <a:bodyPr/>
                    <a:lstStyle/>
                    <a:p>
                      <a:pPr algn="just">
                        <a:lnSpc>
                          <a:spcPct val="150000"/>
                        </a:lnSpc>
                        <a:spcAft>
                          <a:spcPts val="0"/>
                        </a:spcAft>
                      </a:pPr>
                      <a:r>
                        <a:rPr lang="es-EC" sz="2000" dirty="0">
                          <a:effectLst/>
                        </a:rPr>
                        <a:t>15 a 20</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5</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a:effectLst/>
                        </a:rPr>
                        <a:t>6</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2438188891"/>
                  </a:ext>
                </a:extLst>
              </a:tr>
              <a:tr h="513588">
                <a:tc>
                  <a:txBody>
                    <a:bodyPr/>
                    <a:lstStyle/>
                    <a:p>
                      <a:pPr algn="just">
                        <a:lnSpc>
                          <a:spcPct val="150000"/>
                        </a:lnSpc>
                        <a:spcAft>
                          <a:spcPts val="0"/>
                        </a:spcAft>
                      </a:pPr>
                      <a:r>
                        <a:rPr lang="es-EC" sz="2000">
                          <a:effectLst/>
                        </a:rPr>
                        <a:t>20 a 25</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3</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3</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2858889684"/>
                  </a:ext>
                </a:extLst>
              </a:tr>
              <a:tr h="513588">
                <a:tc>
                  <a:txBody>
                    <a:bodyPr/>
                    <a:lstStyle/>
                    <a:p>
                      <a:pPr algn="just">
                        <a:lnSpc>
                          <a:spcPct val="150000"/>
                        </a:lnSpc>
                        <a:spcAft>
                          <a:spcPts val="0"/>
                        </a:spcAft>
                      </a:pPr>
                      <a:r>
                        <a:rPr lang="es-EC" sz="2000" dirty="0">
                          <a:effectLst/>
                        </a:rPr>
                        <a:t>25 a 30</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a:effectLst/>
                        </a:rPr>
                        <a:t>69</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77</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4098804441"/>
                  </a:ext>
                </a:extLst>
              </a:tr>
              <a:tr h="513588">
                <a:tc>
                  <a:txBody>
                    <a:bodyPr/>
                    <a:lstStyle/>
                    <a:p>
                      <a:pPr algn="just">
                        <a:lnSpc>
                          <a:spcPct val="150000"/>
                        </a:lnSpc>
                        <a:spcAft>
                          <a:spcPts val="0"/>
                        </a:spcAft>
                      </a:pPr>
                      <a:r>
                        <a:rPr lang="es-EC" sz="2000">
                          <a:effectLst/>
                        </a:rPr>
                        <a:t>30 a 35</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a:effectLst/>
                        </a:rPr>
                        <a:t>7</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8</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3482814459"/>
                  </a:ext>
                </a:extLst>
              </a:tr>
              <a:tr h="513588">
                <a:tc>
                  <a:txBody>
                    <a:bodyPr/>
                    <a:lstStyle/>
                    <a:p>
                      <a:pPr algn="just">
                        <a:lnSpc>
                          <a:spcPct val="150000"/>
                        </a:lnSpc>
                        <a:spcAft>
                          <a:spcPts val="0"/>
                        </a:spcAft>
                      </a:pPr>
                      <a:r>
                        <a:rPr lang="es-EC" sz="2000">
                          <a:effectLst/>
                        </a:rPr>
                        <a:t>35 a 40</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a:effectLst/>
                        </a:rPr>
                        <a:t>1</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1</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2440991168"/>
                  </a:ext>
                </a:extLst>
              </a:tr>
              <a:tr h="513588">
                <a:tc>
                  <a:txBody>
                    <a:bodyPr/>
                    <a:lstStyle/>
                    <a:p>
                      <a:pPr algn="just">
                        <a:lnSpc>
                          <a:spcPct val="150000"/>
                        </a:lnSpc>
                        <a:spcAft>
                          <a:spcPts val="0"/>
                        </a:spcAft>
                      </a:pPr>
                      <a:r>
                        <a:rPr lang="es-EC" sz="2000" b="1" dirty="0">
                          <a:effectLst/>
                        </a:rPr>
                        <a:t>Total</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b="1" dirty="0">
                          <a:effectLst/>
                        </a:rPr>
                        <a:t>90</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b="1" dirty="0">
                          <a:effectLst/>
                        </a:rPr>
                        <a:t>100</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2590849603"/>
                  </a:ext>
                </a:extLst>
              </a:tr>
            </a:tbl>
          </a:graphicData>
        </a:graphic>
      </p:graphicFrame>
      <p:sp>
        <p:nvSpPr>
          <p:cNvPr id="5" name="Elipse 4">
            <a:extLst>
              <a:ext uri="{FF2B5EF4-FFF2-40B4-BE49-F238E27FC236}">
                <a16:creationId xmlns:a16="http://schemas.microsoft.com/office/drawing/2014/main" id="{21A302ED-E1AB-49A5-8FE2-D19AECEDB7A8}"/>
              </a:ext>
            </a:extLst>
          </p:cNvPr>
          <p:cNvSpPr/>
          <p:nvPr/>
        </p:nvSpPr>
        <p:spPr>
          <a:xfrm>
            <a:off x="2870277" y="4437418"/>
            <a:ext cx="2053416" cy="4862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aphicFrame>
        <p:nvGraphicFramePr>
          <p:cNvPr id="6" name="Marcador de contenido 3">
            <a:extLst>
              <a:ext uri="{FF2B5EF4-FFF2-40B4-BE49-F238E27FC236}">
                <a16:creationId xmlns:a16="http://schemas.microsoft.com/office/drawing/2014/main" id="{A33B9D90-3B72-4864-B234-A795B18189CD}"/>
              </a:ext>
            </a:extLst>
          </p:cNvPr>
          <p:cNvGraphicFramePr>
            <a:graphicFrameLocks/>
          </p:cNvGraphicFramePr>
          <p:nvPr>
            <p:extLst>
              <p:ext uri="{D42A27DB-BD31-4B8C-83A1-F6EECF244321}">
                <p14:modId xmlns:p14="http://schemas.microsoft.com/office/powerpoint/2010/main" val="1120860529"/>
              </p:ext>
            </p:extLst>
          </p:nvPr>
        </p:nvGraphicFramePr>
        <p:xfrm>
          <a:off x="7708626" y="1898199"/>
          <a:ext cx="4051965" cy="4743450"/>
        </p:xfrm>
        <a:graphic>
          <a:graphicData uri="http://schemas.openxmlformats.org/drawingml/2006/table">
            <a:tbl>
              <a:tblPr firstRow="1" firstCol="1" bandRow="1">
                <a:tableStyleId>{5C22544A-7EE6-4342-B048-85BDC9FD1C3A}</a:tableStyleId>
              </a:tblPr>
              <a:tblGrid>
                <a:gridCol w="985208">
                  <a:extLst>
                    <a:ext uri="{9D8B030D-6E8A-4147-A177-3AD203B41FA5}">
                      <a16:colId xmlns:a16="http://schemas.microsoft.com/office/drawing/2014/main" val="1840986957"/>
                    </a:ext>
                  </a:extLst>
                </a:gridCol>
                <a:gridCol w="1505243">
                  <a:extLst>
                    <a:ext uri="{9D8B030D-6E8A-4147-A177-3AD203B41FA5}">
                      <a16:colId xmlns:a16="http://schemas.microsoft.com/office/drawing/2014/main" val="238842634"/>
                    </a:ext>
                  </a:extLst>
                </a:gridCol>
                <a:gridCol w="1561514">
                  <a:extLst>
                    <a:ext uri="{9D8B030D-6E8A-4147-A177-3AD203B41FA5}">
                      <a16:colId xmlns:a16="http://schemas.microsoft.com/office/drawing/2014/main" val="2650615378"/>
                    </a:ext>
                  </a:extLst>
                </a:gridCol>
              </a:tblGrid>
              <a:tr h="698681">
                <a:tc>
                  <a:txBody>
                    <a:bodyPr/>
                    <a:lstStyle/>
                    <a:p>
                      <a:pPr algn="ctr">
                        <a:lnSpc>
                          <a:spcPct val="150000"/>
                        </a:lnSpc>
                        <a:spcAft>
                          <a:spcPts val="0"/>
                        </a:spcAft>
                      </a:pPr>
                      <a:r>
                        <a:rPr lang="es-EC" sz="2000" dirty="0">
                          <a:effectLst/>
                        </a:rPr>
                        <a:t>Precio USD</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ctr"/>
                </a:tc>
                <a:tc>
                  <a:txBody>
                    <a:bodyPr/>
                    <a:lstStyle/>
                    <a:p>
                      <a:pPr algn="ctr">
                        <a:lnSpc>
                          <a:spcPct val="150000"/>
                        </a:lnSpc>
                        <a:spcAft>
                          <a:spcPts val="0"/>
                        </a:spcAft>
                      </a:pPr>
                      <a:r>
                        <a:rPr lang="es-EC" sz="2000" dirty="0">
                          <a:effectLst/>
                        </a:rPr>
                        <a:t>Frecuencia</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ctr"/>
                </a:tc>
                <a:tc>
                  <a:txBody>
                    <a:bodyPr/>
                    <a:lstStyle/>
                    <a:p>
                      <a:pPr algn="ctr">
                        <a:lnSpc>
                          <a:spcPct val="150000"/>
                        </a:lnSpc>
                        <a:spcAft>
                          <a:spcPts val="0"/>
                        </a:spcAft>
                      </a:pPr>
                      <a:r>
                        <a:rPr lang="es-EC" sz="2000" dirty="0">
                          <a:effectLst/>
                        </a:rPr>
                        <a:t>Porcentaje (%)</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1909406337"/>
                  </a:ext>
                </a:extLst>
              </a:tr>
              <a:tr h="335494">
                <a:tc>
                  <a:txBody>
                    <a:bodyPr/>
                    <a:lstStyle/>
                    <a:p>
                      <a:pPr algn="just">
                        <a:lnSpc>
                          <a:spcPct val="150000"/>
                        </a:lnSpc>
                        <a:spcAft>
                          <a:spcPts val="0"/>
                        </a:spcAft>
                      </a:pPr>
                      <a:r>
                        <a:rPr lang="es-EC" sz="2000" dirty="0">
                          <a:effectLst/>
                        </a:rPr>
                        <a:t>      60</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3</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a:effectLst/>
                        </a:rPr>
                        <a:t>3</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576513988"/>
                  </a:ext>
                </a:extLst>
              </a:tr>
              <a:tr h="335494">
                <a:tc>
                  <a:txBody>
                    <a:bodyPr/>
                    <a:lstStyle/>
                    <a:p>
                      <a:pPr algn="just">
                        <a:lnSpc>
                          <a:spcPct val="150000"/>
                        </a:lnSpc>
                        <a:spcAft>
                          <a:spcPts val="0"/>
                        </a:spcAft>
                      </a:pPr>
                      <a:r>
                        <a:rPr lang="es-EC" sz="2000" dirty="0">
                          <a:effectLst/>
                        </a:rPr>
                        <a:t>      70</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3</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a:effectLst/>
                        </a:rPr>
                        <a:t>3</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757973718"/>
                  </a:ext>
                </a:extLst>
              </a:tr>
              <a:tr h="335494">
                <a:tc>
                  <a:txBody>
                    <a:bodyPr/>
                    <a:lstStyle/>
                    <a:p>
                      <a:pPr algn="just">
                        <a:lnSpc>
                          <a:spcPct val="150000"/>
                        </a:lnSpc>
                        <a:spcAft>
                          <a:spcPts val="0"/>
                        </a:spcAft>
                      </a:pPr>
                      <a:r>
                        <a:rPr lang="es-EC" sz="2000">
                          <a:effectLst/>
                        </a:rPr>
                        <a:t>      80</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37</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41</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22485797"/>
                  </a:ext>
                </a:extLst>
              </a:tr>
              <a:tr h="335494">
                <a:tc>
                  <a:txBody>
                    <a:bodyPr/>
                    <a:lstStyle/>
                    <a:p>
                      <a:pPr algn="just">
                        <a:lnSpc>
                          <a:spcPct val="150000"/>
                        </a:lnSpc>
                        <a:spcAft>
                          <a:spcPts val="0"/>
                        </a:spcAft>
                      </a:pPr>
                      <a:r>
                        <a:rPr lang="es-EC" sz="2000">
                          <a:effectLst/>
                        </a:rPr>
                        <a:t>      90</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a:effectLst/>
                        </a:rPr>
                        <a:t>29</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32</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3694977637"/>
                  </a:ext>
                </a:extLst>
              </a:tr>
              <a:tr h="335494">
                <a:tc>
                  <a:txBody>
                    <a:bodyPr/>
                    <a:lstStyle/>
                    <a:p>
                      <a:pPr algn="just">
                        <a:lnSpc>
                          <a:spcPct val="150000"/>
                        </a:lnSpc>
                        <a:spcAft>
                          <a:spcPts val="0"/>
                        </a:spcAft>
                      </a:pPr>
                      <a:r>
                        <a:rPr lang="es-EC" sz="2000">
                          <a:effectLst/>
                        </a:rPr>
                        <a:t>     100</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a:effectLst/>
                        </a:rPr>
                        <a:t>3</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3</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176175227"/>
                  </a:ext>
                </a:extLst>
              </a:tr>
              <a:tr h="335494">
                <a:tc>
                  <a:txBody>
                    <a:bodyPr/>
                    <a:lstStyle/>
                    <a:p>
                      <a:pPr algn="just">
                        <a:lnSpc>
                          <a:spcPct val="150000"/>
                        </a:lnSpc>
                        <a:spcAft>
                          <a:spcPts val="0"/>
                        </a:spcAft>
                      </a:pPr>
                      <a:r>
                        <a:rPr lang="es-EC" sz="2000">
                          <a:effectLst/>
                        </a:rPr>
                        <a:t>     120</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a:effectLst/>
                        </a:rPr>
                        <a:t>8</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9</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3491324337"/>
                  </a:ext>
                </a:extLst>
              </a:tr>
              <a:tr h="335494">
                <a:tc>
                  <a:txBody>
                    <a:bodyPr/>
                    <a:lstStyle/>
                    <a:p>
                      <a:pPr algn="just">
                        <a:lnSpc>
                          <a:spcPct val="150000"/>
                        </a:lnSpc>
                        <a:spcAft>
                          <a:spcPts val="0"/>
                        </a:spcAft>
                      </a:pPr>
                      <a:r>
                        <a:rPr lang="es-EC" sz="2000">
                          <a:effectLst/>
                        </a:rPr>
                        <a:t>     150</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a:effectLst/>
                        </a:rPr>
                        <a:t>8</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9</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2599862138"/>
                  </a:ext>
                </a:extLst>
              </a:tr>
              <a:tr h="335494">
                <a:tc>
                  <a:txBody>
                    <a:bodyPr/>
                    <a:lstStyle/>
                    <a:p>
                      <a:pPr algn="just">
                        <a:lnSpc>
                          <a:spcPct val="150000"/>
                        </a:lnSpc>
                        <a:spcAft>
                          <a:spcPts val="0"/>
                        </a:spcAft>
                      </a:pPr>
                      <a:r>
                        <a:rPr lang="es-EC" sz="2000">
                          <a:effectLst/>
                        </a:rPr>
                        <a:t>    Total</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90</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100</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902453530"/>
                  </a:ext>
                </a:extLst>
              </a:tr>
            </a:tbl>
          </a:graphicData>
        </a:graphic>
      </p:graphicFrame>
      <p:sp>
        <p:nvSpPr>
          <p:cNvPr id="7" name="Elipse 6">
            <a:extLst>
              <a:ext uri="{FF2B5EF4-FFF2-40B4-BE49-F238E27FC236}">
                <a16:creationId xmlns:a16="http://schemas.microsoft.com/office/drawing/2014/main" id="{3FD688FB-D46F-4B09-AFAE-CA6676F24C84}"/>
              </a:ext>
            </a:extLst>
          </p:cNvPr>
          <p:cNvSpPr/>
          <p:nvPr/>
        </p:nvSpPr>
        <p:spPr>
          <a:xfrm>
            <a:off x="9170254" y="3756695"/>
            <a:ext cx="2280844" cy="4862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Flecha: a la derecha 7">
            <a:extLst>
              <a:ext uri="{FF2B5EF4-FFF2-40B4-BE49-F238E27FC236}">
                <a16:creationId xmlns:a16="http://schemas.microsoft.com/office/drawing/2014/main" id="{EF857D9A-E914-4D7C-8F58-624EDC0D413F}"/>
              </a:ext>
            </a:extLst>
          </p:cNvPr>
          <p:cNvSpPr/>
          <p:nvPr/>
        </p:nvSpPr>
        <p:spPr>
          <a:xfrm>
            <a:off x="5437395" y="3684827"/>
            <a:ext cx="2187291" cy="1429428"/>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t>Precio comercialización</a:t>
            </a:r>
          </a:p>
        </p:txBody>
      </p:sp>
    </p:spTree>
    <p:extLst>
      <p:ext uri="{BB962C8B-B14F-4D97-AF65-F5344CB8AC3E}">
        <p14:creationId xmlns:p14="http://schemas.microsoft.com/office/powerpoint/2010/main" val="203075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6769" y="703385"/>
            <a:ext cx="9648085" cy="1041009"/>
          </a:xfrm>
        </p:spPr>
        <p:txBody>
          <a:bodyPr>
            <a:normAutofit/>
          </a:bodyPr>
          <a:lstStyle/>
          <a:p>
            <a:pPr algn="ctr"/>
            <a:r>
              <a:rPr lang="es-EC" sz="4000" dirty="0">
                <a:latin typeface="+mn-lt"/>
              </a:rPr>
              <a:t>INTRODUCCIÓN</a:t>
            </a:r>
          </a:p>
        </p:txBody>
      </p:sp>
      <p:sp>
        <p:nvSpPr>
          <p:cNvPr id="3" name="Marcador de contenido 2"/>
          <p:cNvSpPr>
            <a:spLocks noGrp="1"/>
          </p:cNvSpPr>
          <p:nvPr>
            <p:ph idx="1"/>
          </p:nvPr>
        </p:nvSpPr>
        <p:spPr>
          <a:xfrm>
            <a:off x="5597066" y="2157985"/>
            <a:ext cx="5219113" cy="3637904"/>
          </a:xfrm>
        </p:spPr>
        <p:txBody>
          <a:bodyPr>
            <a:normAutofit/>
          </a:bodyPr>
          <a:lstStyle/>
          <a:p>
            <a:pPr marL="0" indent="0">
              <a:buNone/>
            </a:pPr>
            <a:endParaRPr lang="es-ES" dirty="0"/>
          </a:p>
          <a:p>
            <a:pPr marL="0" indent="0">
              <a:buNone/>
            </a:pPr>
            <a:endParaRPr lang="es-EC" b="1" dirty="0"/>
          </a:p>
        </p:txBody>
      </p:sp>
      <p:pic>
        <p:nvPicPr>
          <p:cNvPr id="7" name="Imagen 6" descr="Imagen que contiene hierba, persona, exterior, árbol&#10;&#10;Descripción generada con confianza muy alta">
            <a:extLst>
              <a:ext uri="{FF2B5EF4-FFF2-40B4-BE49-F238E27FC236}">
                <a16:creationId xmlns:a16="http://schemas.microsoft.com/office/drawing/2014/main" id="{6978CFA5-F90F-4C79-A326-F6D963E27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58" y="2172053"/>
            <a:ext cx="5048108" cy="3623836"/>
          </a:xfrm>
          <a:prstGeom prst="rect">
            <a:avLst/>
          </a:prstGeom>
        </p:spPr>
      </p:pic>
      <p:sp>
        <p:nvSpPr>
          <p:cNvPr id="5" name="Marcador de contenido 2">
            <a:extLst>
              <a:ext uri="{FF2B5EF4-FFF2-40B4-BE49-F238E27FC236}">
                <a16:creationId xmlns:a16="http://schemas.microsoft.com/office/drawing/2014/main" id="{EC423E72-34FD-4871-BCED-71FB7DF13849}"/>
              </a:ext>
            </a:extLst>
          </p:cNvPr>
          <p:cNvSpPr txBox="1">
            <a:spLocks/>
          </p:cNvSpPr>
          <p:nvPr/>
        </p:nvSpPr>
        <p:spPr>
          <a:xfrm>
            <a:off x="6007236" y="2172053"/>
            <a:ext cx="5486068" cy="3432513"/>
          </a:xfrm>
          <a:prstGeom prst="rect">
            <a:avLst/>
          </a:prstGeom>
        </p:spPr>
        <p:txBody>
          <a:bodyPr vert="horz" lIns="91440" tIns="45720" rIns="91440" bIns="45720" rtlCol="0" anchor="ct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just">
              <a:buNone/>
            </a:pPr>
            <a:r>
              <a:rPr lang="es-ES_tradnl" sz="2400" dirty="0"/>
              <a:t>A través del tiempo los agricultores de la región andina han conservado sus cultivos tradicionales como el chocho que es una leguminosa propia de las zonas altas</a:t>
            </a:r>
            <a:r>
              <a:rPr lang="es-ES" sz="2400" dirty="0"/>
              <a:t>, generalmente sembrada en asociación o rotación con otros productos y formado parte del consumo de los habitantes de los sectores rurales de la provincia de Imbabura.</a:t>
            </a:r>
            <a:endParaRPr lang="es-EC" sz="2400" dirty="0"/>
          </a:p>
          <a:p>
            <a:endParaRPr lang="es-EC" dirty="0"/>
          </a:p>
        </p:txBody>
      </p:sp>
    </p:spTree>
    <p:extLst>
      <p:ext uri="{BB962C8B-B14F-4D97-AF65-F5344CB8AC3E}">
        <p14:creationId xmlns:p14="http://schemas.microsoft.com/office/powerpoint/2010/main" val="768057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FD382A-F844-4E93-ADA5-03DBE7D80220}"/>
              </a:ext>
            </a:extLst>
          </p:cNvPr>
          <p:cNvSpPr>
            <a:spLocks noGrp="1"/>
          </p:cNvSpPr>
          <p:nvPr>
            <p:ph type="title"/>
          </p:nvPr>
        </p:nvSpPr>
        <p:spPr/>
        <p:txBody>
          <a:bodyPr>
            <a:normAutofit/>
          </a:bodyPr>
          <a:lstStyle/>
          <a:p>
            <a:pPr algn="ctr"/>
            <a:r>
              <a:rPr lang="es-EC" sz="4000" dirty="0"/>
              <a:t>Costo de producción estimado </a:t>
            </a:r>
          </a:p>
        </p:txBody>
      </p:sp>
      <p:sp>
        <p:nvSpPr>
          <p:cNvPr id="3" name="Marcador de contenido 2">
            <a:extLst>
              <a:ext uri="{FF2B5EF4-FFF2-40B4-BE49-F238E27FC236}">
                <a16:creationId xmlns:a16="http://schemas.microsoft.com/office/drawing/2014/main" id="{FBDE03AC-01AD-44E1-B893-44E7FD4FBF90}"/>
              </a:ext>
            </a:extLst>
          </p:cNvPr>
          <p:cNvSpPr>
            <a:spLocks noGrp="1"/>
          </p:cNvSpPr>
          <p:nvPr>
            <p:ph idx="1"/>
          </p:nvPr>
        </p:nvSpPr>
        <p:spPr>
          <a:xfrm>
            <a:off x="6265476" y="3021385"/>
            <a:ext cx="4463815" cy="2563489"/>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ES" sz="2000" dirty="0"/>
              <a:t>Total costos directos (insumos agrícolas + mano de obra directa + costos indirectos de producción)</a:t>
            </a:r>
          </a:p>
          <a:p>
            <a:pPr marL="0" indent="0" algn="just">
              <a:buNone/>
            </a:pPr>
            <a:endParaRPr lang="es-ES" sz="1200" b="1" dirty="0"/>
          </a:p>
          <a:p>
            <a:pPr marL="0" indent="0" algn="just">
              <a:buNone/>
            </a:pPr>
            <a:r>
              <a:rPr lang="es-ES" sz="2000" b="1" dirty="0"/>
              <a:t>       Costo total 1.582.85 USD/ha</a:t>
            </a:r>
          </a:p>
          <a:p>
            <a:endParaRPr lang="es-EC" dirty="0"/>
          </a:p>
        </p:txBody>
      </p:sp>
      <p:graphicFrame>
        <p:nvGraphicFramePr>
          <p:cNvPr id="4" name="Tabla 3">
            <a:extLst>
              <a:ext uri="{FF2B5EF4-FFF2-40B4-BE49-F238E27FC236}">
                <a16:creationId xmlns:a16="http://schemas.microsoft.com/office/drawing/2014/main" id="{C6127654-EBBC-49BE-BF5E-1F10A4E9100B}"/>
              </a:ext>
            </a:extLst>
          </p:cNvPr>
          <p:cNvGraphicFramePr>
            <a:graphicFrameLocks noGrp="1"/>
          </p:cNvGraphicFramePr>
          <p:nvPr>
            <p:extLst>
              <p:ext uri="{D42A27DB-BD31-4B8C-83A1-F6EECF244321}">
                <p14:modId xmlns:p14="http://schemas.microsoft.com/office/powerpoint/2010/main" val="902269520"/>
              </p:ext>
            </p:extLst>
          </p:nvPr>
        </p:nvGraphicFramePr>
        <p:xfrm>
          <a:off x="426448" y="1994444"/>
          <a:ext cx="5045884" cy="3790950"/>
        </p:xfrm>
        <a:graphic>
          <a:graphicData uri="http://schemas.openxmlformats.org/drawingml/2006/table">
            <a:tbl>
              <a:tblPr firstRow="1" firstCol="1" bandRow="1">
                <a:tableStyleId>{5C22544A-7EE6-4342-B048-85BDC9FD1C3A}</a:tableStyleId>
              </a:tblPr>
              <a:tblGrid>
                <a:gridCol w="1557097">
                  <a:extLst>
                    <a:ext uri="{9D8B030D-6E8A-4147-A177-3AD203B41FA5}">
                      <a16:colId xmlns:a16="http://schemas.microsoft.com/office/drawing/2014/main" val="2416467616"/>
                    </a:ext>
                  </a:extLst>
                </a:gridCol>
                <a:gridCol w="1800664">
                  <a:extLst>
                    <a:ext uri="{9D8B030D-6E8A-4147-A177-3AD203B41FA5}">
                      <a16:colId xmlns:a16="http://schemas.microsoft.com/office/drawing/2014/main" val="2070616983"/>
                    </a:ext>
                  </a:extLst>
                </a:gridCol>
                <a:gridCol w="1688123">
                  <a:extLst>
                    <a:ext uri="{9D8B030D-6E8A-4147-A177-3AD203B41FA5}">
                      <a16:colId xmlns:a16="http://schemas.microsoft.com/office/drawing/2014/main" val="1599751950"/>
                    </a:ext>
                  </a:extLst>
                </a:gridCol>
              </a:tblGrid>
              <a:tr h="399410">
                <a:tc>
                  <a:txBody>
                    <a:bodyPr/>
                    <a:lstStyle/>
                    <a:p>
                      <a:pPr algn="just">
                        <a:lnSpc>
                          <a:spcPct val="150000"/>
                        </a:lnSpc>
                        <a:spcAft>
                          <a:spcPts val="0"/>
                        </a:spcAft>
                      </a:pPr>
                      <a:r>
                        <a:rPr lang="es-EC" sz="2000" dirty="0">
                          <a:effectLst/>
                        </a:rPr>
                        <a:t>Costo USD</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ctr"/>
                </a:tc>
                <a:tc>
                  <a:txBody>
                    <a:bodyPr/>
                    <a:lstStyle/>
                    <a:p>
                      <a:pPr algn="ctr">
                        <a:lnSpc>
                          <a:spcPct val="150000"/>
                        </a:lnSpc>
                        <a:spcAft>
                          <a:spcPts val="0"/>
                        </a:spcAft>
                      </a:pPr>
                      <a:r>
                        <a:rPr lang="es-EC" sz="2000" dirty="0">
                          <a:effectLst/>
                        </a:rPr>
                        <a:t>Frecuencia</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ctr"/>
                </a:tc>
                <a:tc>
                  <a:txBody>
                    <a:bodyPr/>
                    <a:lstStyle/>
                    <a:p>
                      <a:pPr algn="ctr">
                        <a:lnSpc>
                          <a:spcPct val="150000"/>
                        </a:lnSpc>
                        <a:spcAft>
                          <a:spcPts val="0"/>
                        </a:spcAft>
                      </a:pPr>
                      <a:r>
                        <a:rPr lang="es-EC" sz="2000" dirty="0">
                          <a:effectLst/>
                        </a:rPr>
                        <a:t>Porcentaje (%)</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ctr"/>
                </a:tc>
                <a:extLst>
                  <a:ext uri="{0D108BD9-81ED-4DB2-BD59-A6C34878D82A}">
                    <a16:rowId xmlns:a16="http://schemas.microsoft.com/office/drawing/2014/main" val="3707348667"/>
                  </a:ext>
                </a:extLst>
              </a:tr>
              <a:tr h="399410">
                <a:tc>
                  <a:txBody>
                    <a:bodyPr/>
                    <a:lstStyle/>
                    <a:p>
                      <a:pPr algn="just">
                        <a:lnSpc>
                          <a:spcPct val="150000"/>
                        </a:lnSpc>
                        <a:spcAft>
                          <a:spcPts val="0"/>
                        </a:spcAft>
                      </a:pPr>
                      <a:r>
                        <a:rPr lang="es-EC" sz="2000" dirty="0">
                          <a:effectLst/>
                        </a:rPr>
                        <a:t>     100</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7</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a:effectLst/>
                        </a:rPr>
                        <a:t>8</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2402038101"/>
                  </a:ext>
                </a:extLst>
              </a:tr>
              <a:tr h="419893">
                <a:tc>
                  <a:txBody>
                    <a:bodyPr/>
                    <a:lstStyle/>
                    <a:p>
                      <a:pPr algn="just">
                        <a:lnSpc>
                          <a:spcPct val="150000"/>
                        </a:lnSpc>
                        <a:spcAft>
                          <a:spcPts val="0"/>
                        </a:spcAft>
                      </a:pPr>
                      <a:r>
                        <a:rPr lang="es-EC" sz="2000">
                          <a:effectLst/>
                        </a:rPr>
                        <a:t>     200</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14</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a:effectLst/>
                        </a:rPr>
                        <a:t>16</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2460890308"/>
                  </a:ext>
                </a:extLst>
              </a:tr>
              <a:tr h="399410">
                <a:tc>
                  <a:txBody>
                    <a:bodyPr/>
                    <a:lstStyle/>
                    <a:p>
                      <a:pPr algn="just">
                        <a:lnSpc>
                          <a:spcPct val="150000"/>
                        </a:lnSpc>
                        <a:spcAft>
                          <a:spcPts val="0"/>
                        </a:spcAft>
                      </a:pPr>
                      <a:r>
                        <a:rPr lang="es-EC" sz="2000">
                          <a:effectLst/>
                        </a:rPr>
                        <a:t>     250</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18</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20</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917275391"/>
                  </a:ext>
                </a:extLst>
              </a:tr>
              <a:tr h="399410">
                <a:tc>
                  <a:txBody>
                    <a:bodyPr/>
                    <a:lstStyle/>
                    <a:p>
                      <a:pPr algn="just">
                        <a:lnSpc>
                          <a:spcPct val="150000"/>
                        </a:lnSpc>
                        <a:spcAft>
                          <a:spcPts val="0"/>
                        </a:spcAft>
                      </a:pPr>
                      <a:r>
                        <a:rPr lang="es-EC" sz="2000">
                          <a:effectLst/>
                        </a:rPr>
                        <a:t>    300</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a:effectLst/>
                        </a:rPr>
                        <a:t>22</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24</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1003111259"/>
                  </a:ext>
                </a:extLst>
              </a:tr>
              <a:tr h="399410">
                <a:tc>
                  <a:txBody>
                    <a:bodyPr/>
                    <a:lstStyle/>
                    <a:p>
                      <a:pPr algn="just">
                        <a:lnSpc>
                          <a:spcPct val="150000"/>
                        </a:lnSpc>
                        <a:spcAft>
                          <a:spcPts val="0"/>
                        </a:spcAft>
                      </a:pPr>
                      <a:r>
                        <a:rPr lang="es-EC" sz="2000">
                          <a:effectLst/>
                        </a:rPr>
                        <a:t>    400</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a:effectLst/>
                        </a:rPr>
                        <a:t>29</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dirty="0">
                          <a:effectLst/>
                        </a:rPr>
                        <a:t>32</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3254898991"/>
                  </a:ext>
                </a:extLst>
              </a:tr>
              <a:tr h="399410">
                <a:tc>
                  <a:txBody>
                    <a:bodyPr/>
                    <a:lstStyle/>
                    <a:p>
                      <a:pPr algn="just">
                        <a:lnSpc>
                          <a:spcPct val="150000"/>
                        </a:lnSpc>
                        <a:spcAft>
                          <a:spcPts val="0"/>
                        </a:spcAft>
                      </a:pPr>
                      <a:r>
                        <a:rPr lang="es-EC" sz="2000" b="1" dirty="0">
                          <a:effectLst/>
                        </a:rPr>
                        <a:t>   Total</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b="1" dirty="0">
                          <a:effectLst/>
                        </a:rPr>
                        <a:t>90</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tc>
                  <a:txBody>
                    <a:bodyPr/>
                    <a:lstStyle/>
                    <a:p>
                      <a:pPr algn="ctr">
                        <a:lnSpc>
                          <a:spcPct val="150000"/>
                        </a:lnSpc>
                        <a:spcAft>
                          <a:spcPts val="0"/>
                        </a:spcAft>
                      </a:pPr>
                      <a:r>
                        <a:rPr lang="es-EC" sz="2000" b="1" dirty="0">
                          <a:effectLst/>
                        </a:rPr>
                        <a:t>100</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9525" anchor="b"/>
                </a:tc>
                <a:extLst>
                  <a:ext uri="{0D108BD9-81ED-4DB2-BD59-A6C34878D82A}">
                    <a16:rowId xmlns:a16="http://schemas.microsoft.com/office/drawing/2014/main" val="2628531248"/>
                  </a:ext>
                </a:extLst>
              </a:tr>
            </a:tbl>
          </a:graphicData>
        </a:graphic>
      </p:graphicFrame>
      <p:sp>
        <p:nvSpPr>
          <p:cNvPr id="5" name="Elipse 4">
            <a:extLst>
              <a:ext uri="{FF2B5EF4-FFF2-40B4-BE49-F238E27FC236}">
                <a16:creationId xmlns:a16="http://schemas.microsoft.com/office/drawing/2014/main" id="{8CF94856-5D12-4BA8-AC3D-A6F582D85FE8}"/>
              </a:ext>
            </a:extLst>
          </p:cNvPr>
          <p:cNvSpPr/>
          <p:nvPr/>
        </p:nvSpPr>
        <p:spPr>
          <a:xfrm>
            <a:off x="6615142" y="4509162"/>
            <a:ext cx="3764481" cy="6232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Rectángulo 5">
            <a:extLst>
              <a:ext uri="{FF2B5EF4-FFF2-40B4-BE49-F238E27FC236}">
                <a16:creationId xmlns:a16="http://schemas.microsoft.com/office/drawing/2014/main" id="{EB70635B-F13D-4C83-8D92-2B0C02FFCCDC}"/>
              </a:ext>
            </a:extLst>
          </p:cNvPr>
          <p:cNvSpPr/>
          <p:nvPr/>
        </p:nvSpPr>
        <p:spPr>
          <a:xfrm>
            <a:off x="5847802" y="2031046"/>
            <a:ext cx="5078437" cy="6752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000" b="1" dirty="0"/>
              <a:t>Costo de producción /ha del cultivo de chocho</a:t>
            </a:r>
          </a:p>
        </p:txBody>
      </p:sp>
      <p:sp>
        <p:nvSpPr>
          <p:cNvPr id="7" name="Elipse 6">
            <a:extLst>
              <a:ext uri="{FF2B5EF4-FFF2-40B4-BE49-F238E27FC236}">
                <a16:creationId xmlns:a16="http://schemas.microsoft.com/office/drawing/2014/main" id="{1B638454-F235-4E70-8E6B-D42CC9720158}"/>
              </a:ext>
            </a:extLst>
          </p:cNvPr>
          <p:cNvSpPr/>
          <p:nvPr/>
        </p:nvSpPr>
        <p:spPr>
          <a:xfrm>
            <a:off x="2504085" y="4334490"/>
            <a:ext cx="2391039" cy="4862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234925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E56426-C5AC-491D-9680-20E8706C4F31}"/>
              </a:ext>
            </a:extLst>
          </p:cNvPr>
          <p:cNvSpPr>
            <a:spLocks noGrp="1"/>
          </p:cNvSpPr>
          <p:nvPr>
            <p:ph type="title"/>
          </p:nvPr>
        </p:nvSpPr>
        <p:spPr/>
        <p:txBody>
          <a:bodyPr/>
          <a:lstStyle/>
          <a:p>
            <a:r>
              <a:rPr lang="es-EC" dirty="0"/>
              <a:t>            INGRESOS 										BENEFICIO/COSTO</a:t>
            </a:r>
          </a:p>
        </p:txBody>
      </p:sp>
      <p:graphicFrame>
        <p:nvGraphicFramePr>
          <p:cNvPr id="4" name="Tabla 3">
            <a:extLst>
              <a:ext uri="{FF2B5EF4-FFF2-40B4-BE49-F238E27FC236}">
                <a16:creationId xmlns:a16="http://schemas.microsoft.com/office/drawing/2014/main" id="{1B7C4857-900F-4C6F-92D9-E7782F442563}"/>
              </a:ext>
            </a:extLst>
          </p:cNvPr>
          <p:cNvGraphicFramePr>
            <a:graphicFrameLocks noGrp="1"/>
          </p:cNvGraphicFramePr>
          <p:nvPr>
            <p:extLst>
              <p:ext uri="{D42A27DB-BD31-4B8C-83A1-F6EECF244321}">
                <p14:modId xmlns:p14="http://schemas.microsoft.com/office/powerpoint/2010/main" val="3881532734"/>
              </p:ext>
            </p:extLst>
          </p:nvPr>
        </p:nvGraphicFramePr>
        <p:xfrm>
          <a:off x="327973" y="3321410"/>
          <a:ext cx="6185369" cy="2769903"/>
        </p:xfrm>
        <a:graphic>
          <a:graphicData uri="http://schemas.openxmlformats.org/drawingml/2006/table">
            <a:tbl>
              <a:tblPr firstRow="1" firstCol="1" bandRow="1">
                <a:tableStyleId>{5C22544A-7EE6-4342-B048-85BDC9FD1C3A}</a:tableStyleId>
              </a:tblPr>
              <a:tblGrid>
                <a:gridCol w="1355034">
                  <a:extLst>
                    <a:ext uri="{9D8B030D-6E8A-4147-A177-3AD203B41FA5}">
                      <a16:colId xmlns:a16="http://schemas.microsoft.com/office/drawing/2014/main" val="3677742485"/>
                    </a:ext>
                  </a:extLst>
                </a:gridCol>
                <a:gridCol w="1105272">
                  <a:extLst>
                    <a:ext uri="{9D8B030D-6E8A-4147-A177-3AD203B41FA5}">
                      <a16:colId xmlns:a16="http://schemas.microsoft.com/office/drawing/2014/main" val="737851141"/>
                    </a:ext>
                  </a:extLst>
                </a:gridCol>
                <a:gridCol w="1274364">
                  <a:extLst>
                    <a:ext uri="{9D8B030D-6E8A-4147-A177-3AD203B41FA5}">
                      <a16:colId xmlns:a16="http://schemas.microsoft.com/office/drawing/2014/main" val="1509955652"/>
                    </a:ext>
                  </a:extLst>
                </a:gridCol>
                <a:gridCol w="1330380">
                  <a:extLst>
                    <a:ext uri="{9D8B030D-6E8A-4147-A177-3AD203B41FA5}">
                      <a16:colId xmlns:a16="http://schemas.microsoft.com/office/drawing/2014/main" val="1982845258"/>
                    </a:ext>
                  </a:extLst>
                </a:gridCol>
                <a:gridCol w="1120319">
                  <a:extLst>
                    <a:ext uri="{9D8B030D-6E8A-4147-A177-3AD203B41FA5}">
                      <a16:colId xmlns:a16="http://schemas.microsoft.com/office/drawing/2014/main" val="1817556174"/>
                    </a:ext>
                  </a:extLst>
                </a:gridCol>
              </a:tblGrid>
              <a:tr h="1329187">
                <a:tc>
                  <a:txBody>
                    <a:bodyPr/>
                    <a:lstStyle/>
                    <a:p>
                      <a:pPr algn="just">
                        <a:lnSpc>
                          <a:spcPct val="100000"/>
                        </a:lnSpc>
                        <a:spcAft>
                          <a:spcPts val="0"/>
                        </a:spcAft>
                      </a:pPr>
                      <a:r>
                        <a:rPr lang="es-ES" sz="2000" dirty="0">
                          <a:effectLst/>
                        </a:rPr>
                        <a:t>Concepto</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2000" dirty="0">
                          <a:effectLst/>
                        </a:rPr>
                        <a:t>Unidad</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2000" dirty="0">
                          <a:effectLst/>
                        </a:rPr>
                        <a:t>Cantidad</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2000" dirty="0">
                          <a:effectLst/>
                        </a:rPr>
                        <a:t>Precio unitario (USD)</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2000" dirty="0">
                          <a:effectLst/>
                        </a:rPr>
                        <a:t>Precio total</a:t>
                      </a:r>
                      <a:endParaRPr lang="es-EC" sz="2000" dirty="0">
                        <a:effectLst/>
                      </a:endParaRPr>
                    </a:p>
                    <a:p>
                      <a:pPr algn="ctr">
                        <a:lnSpc>
                          <a:spcPct val="100000"/>
                        </a:lnSpc>
                        <a:spcAft>
                          <a:spcPts val="0"/>
                        </a:spcAft>
                      </a:pPr>
                      <a:r>
                        <a:rPr lang="es-ES" sz="2000" dirty="0">
                          <a:effectLst/>
                        </a:rPr>
                        <a:t>(USD)</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492029"/>
                  </a:ext>
                </a:extLst>
              </a:tr>
              <a:tr h="720358">
                <a:tc>
                  <a:txBody>
                    <a:bodyPr/>
                    <a:lstStyle/>
                    <a:p>
                      <a:pPr algn="just">
                        <a:lnSpc>
                          <a:spcPct val="100000"/>
                        </a:lnSpc>
                        <a:spcAft>
                          <a:spcPts val="0"/>
                        </a:spcAft>
                      </a:pPr>
                      <a:r>
                        <a:rPr lang="es-ES" sz="2000">
                          <a:effectLst/>
                        </a:rPr>
                        <a:t>Chocho</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2000">
                          <a:effectLst/>
                        </a:rPr>
                        <a:t>qq</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2000">
                          <a:effectLst/>
                        </a:rPr>
                        <a:t>30</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2000" dirty="0">
                          <a:effectLst/>
                        </a:rPr>
                        <a:t>85.00</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2000" dirty="0">
                          <a:effectLst/>
                        </a:rPr>
                        <a:t>2.550</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6614875"/>
                  </a:ext>
                </a:extLst>
              </a:tr>
              <a:tr h="720358">
                <a:tc>
                  <a:txBody>
                    <a:bodyPr/>
                    <a:lstStyle/>
                    <a:p>
                      <a:pPr algn="just">
                        <a:lnSpc>
                          <a:spcPct val="100000"/>
                        </a:lnSpc>
                        <a:spcAft>
                          <a:spcPts val="0"/>
                        </a:spcAft>
                      </a:pPr>
                      <a:r>
                        <a:rPr lang="es-ES" sz="2000" b="1" dirty="0">
                          <a:effectLst/>
                        </a:rPr>
                        <a:t>Total</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2000" b="1" dirty="0">
                          <a:effectLst/>
                        </a:rPr>
                        <a:t> </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2000" b="1" dirty="0">
                          <a:effectLst/>
                        </a:rPr>
                        <a:t> </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2000" b="1" dirty="0">
                          <a:effectLst/>
                        </a:rPr>
                        <a:t> </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2000" b="1" dirty="0">
                          <a:effectLst/>
                        </a:rPr>
                        <a:t>2.550</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4004764"/>
                  </a:ext>
                </a:extLst>
              </a:tr>
            </a:tbl>
          </a:graphicData>
        </a:graphic>
      </p:graphicFrame>
      <p:sp>
        <p:nvSpPr>
          <p:cNvPr id="5" name="Marcador de contenido 2">
            <a:extLst>
              <a:ext uri="{FF2B5EF4-FFF2-40B4-BE49-F238E27FC236}">
                <a16:creationId xmlns:a16="http://schemas.microsoft.com/office/drawing/2014/main" id="{607DD972-B991-4311-BEA5-C10C194BC5B9}"/>
              </a:ext>
            </a:extLst>
          </p:cNvPr>
          <p:cNvSpPr>
            <a:spLocks noGrp="1"/>
          </p:cNvSpPr>
          <p:nvPr>
            <p:ph idx="1"/>
          </p:nvPr>
        </p:nvSpPr>
        <p:spPr>
          <a:xfrm>
            <a:off x="7793502" y="2124226"/>
            <a:ext cx="3817306" cy="3559122"/>
          </a:xfrm>
        </p:spPr>
        <p:style>
          <a:lnRef idx="2">
            <a:schemeClr val="dk1"/>
          </a:lnRef>
          <a:fillRef idx="1">
            <a:schemeClr val="lt1"/>
          </a:fillRef>
          <a:effectRef idx="0">
            <a:schemeClr val="dk1"/>
          </a:effectRef>
          <a:fontRef idx="minor">
            <a:schemeClr val="dk1"/>
          </a:fontRef>
        </p:style>
        <p:txBody>
          <a:bodyPr/>
          <a:lstStyle/>
          <a:p>
            <a:pPr marL="0" indent="0" algn="just">
              <a:buNone/>
            </a:pPr>
            <a:r>
              <a:rPr lang="es-ES" sz="2400" dirty="0"/>
              <a:t>La relación beneficio/costo de una hectárea de cultivo de chocho fue de 1.50 USD, lo que significa que por cada dólar invertido en el cultivo se obtiene un beneficio de 0.50 USD.</a:t>
            </a:r>
            <a:endParaRPr lang="es-EC" sz="2400" dirty="0"/>
          </a:p>
          <a:p>
            <a:endParaRPr lang="es-EC" dirty="0"/>
          </a:p>
        </p:txBody>
      </p:sp>
      <p:sp>
        <p:nvSpPr>
          <p:cNvPr id="3" name="Rectángulo 2">
            <a:extLst>
              <a:ext uri="{FF2B5EF4-FFF2-40B4-BE49-F238E27FC236}">
                <a16:creationId xmlns:a16="http://schemas.microsoft.com/office/drawing/2014/main" id="{D126B718-9110-4810-B90A-10B129511F31}"/>
              </a:ext>
            </a:extLst>
          </p:cNvPr>
          <p:cNvSpPr/>
          <p:nvPr/>
        </p:nvSpPr>
        <p:spPr>
          <a:xfrm>
            <a:off x="581192" y="2124227"/>
            <a:ext cx="5678931" cy="9003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Ingresos proyectados de una ha de chocho de acuerdo al rendimiento/precio.</a:t>
            </a:r>
          </a:p>
        </p:txBody>
      </p:sp>
    </p:spTree>
    <p:extLst>
      <p:ext uri="{BB962C8B-B14F-4D97-AF65-F5344CB8AC3E}">
        <p14:creationId xmlns:p14="http://schemas.microsoft.com/office/powerpoint/2010/main" val="1227988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831B900-D195-4DA6-B7AF-43F0469172D8}"/>
              </a:ext>
            </a:extLst>
          </p:cNvPr>
          <p:cNvSpPr>
            <a:spLocks noGrp="1"/>
          </p:cNvSpPr>
          <p:nvPr>
            <p:ph type="title"/>
          </p:nvPr>
        </p:nvSpPr>
        <p:spPr/>
        <p:txBody>
          <a:bodyPr>
            <a:normAutofit/>
          </a:bodyPr>
          <a:lstStyle/>
          <a:p>
            <a:pPr algn="ctr"/>
            <a:r>
              <a:rPr lang="es-EC" sz="4000" dirty="0"/>
              <a:t>DEMANDA</a:t>
            </a:r>
          </a:p>
        </p:txBody>
      </p:sp>
      <p:graphicFrame>
        <p:nvGraphicFramePr>
          <p:cNvPr id="6" name="Gráfico 5">
            <a:extLst>
              <a:ext uri="{FF2B5EF4-FFF2-40B4-BE49-F238E27FC236}">
                <a16:creationId xmlns:a16="http://schemas.microsoft.com/office/drawing/2014/main" id="{6D8C7F80-E094-4B64-A8F8-342A3AB90D97}"/>
              </a:ext>
            </a:extLst>
          </p:cNvPr>
          <p:cNvGraphicFramePr/>
          <p:nvPr>
            <p:extLst>
              <p:ext uri="{D42A27DB-BD31-4B8C-83A1-F6EECF244321}">
                <p14:modId xmlns:p14="http://schemas.microsoft.com/office/powerpoint/2010/main" val="3538027446"/>
              </p:ext>
            </p:extLst>
          </p:nvPr>
        </p:nvGraphicFramePr>
        <p:xfrm>
          <a:off x="581192" y="2020030"/>
          <a:ext cx="5190978" cy="3846196"/>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upo 2">
            <a:extLst>
              <a:ext uri="{FF2B5EF4-FFF2-40B4-BE49-F238E27FC236}">
                <a16:creationId xmlns:a16="http://schemas.microsoft.com/office/drawing/2014/main" id="{267BC174-6F13-4F9E-85B5-82548EB9C335}"/>
              </a:ext>
            </a:extLst>
          </p:cNvPr>
          <p:cNvGrpSpPr/>
          <p:nvPr/>
        </p:nvGrpSpPr>
        <p:grpSpPr>
          <a:xfrm>
            <a:off x="6096000" y="2020030"/>
            <a:ext cx="4733925" cy="3424165"/>
            <a:chOff x="6096000" y="2020030"/>
            <a:chExt cx="4733925" cy="3424165"/>
          </a:xfrm>
        </p:grpSpPr>
        <p:graphicFrame>
          <p:nvGraphicFramePr>
            <p:cNvPr id="8" name="Gráfico 7">
              <a:extLst>
                <a:ext uri="{FF2B5EF4-FFF2-40B4-BE49-F238E27FC236}">
                  <a16:creationId xmlns:a16="http://schemas.microsoft.com/office/drawing/2014/main" id="{D601631B-076B-4B1A-A912-5D2571CAF6A2}"/>
                </a:ext>
              </a:extLst>
            </p:cNvPr>
            <p:cNvGraphicFramePr/>
            <p:nvPr>
              <p:extLst>
                <p:ext uri="{D42A27DB-BD31-4B8C-83A1-F6EECF244321}">
                  <p14:modId xmlns:p14="http://schemas.microsoft.com/office/powerpoint/2010/main" val="186925542"/>
                </p:ext>
              </p:extLst>
            </p:nvPr>
          </p:nvGraphicFramePr>
          <p:xfrm>
            <a:off x="6096000" y="2020030"/>
            <a:ext cx="4733925" cy="3424165"/>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ángulo 1">
              <a:extLst>
                <a:ext uri="{FF2B5EF4-FFF2-40B4-BE49-F238E27FC236}">
                  <a16:creationId xmlns:a16="http://schemas.microsoft.com/office/drawing/2014/main" id="{AD6BA3B4-7C75-4327-92A3-B5E07CCB4131}"/>
                </a:ext>
              </a:extLst>
            </p:cNvPr>
            <p:cNvSpPr/>
            <p:nvPr/>
          </p:nvSpPr>
          <p:spPr>
            <a:xfrm>
              <a:off x="6444100" y="5176907"/>
              <a:ext cx="3783111" cy="267288"/>
            </a:xfrm>
            <a:prstGeom prst="rect">
              <a:avLst/>
            </a:pr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a:r>
                <a:rPr lang="es-EC" sz="1200" dirty="0">
                  <a:latin typeface="Calibri" panose="020F0502020204030204" pitchFamily="34" charset="0"/>
                  <a:cs typeface="Calibri" panose="020F0502020204030204" pitchFamily="34" charset="0"/>
                </a:rPr>
                <a:t>1-2 kg          2.10-3 kg            3.10 kg                 &gt;4 kg</a:t>
              </a:r>
            </a:p>
          </p:txBody>
        </p:sp>
      </p:grpSp>
    </p:spTree>
    <p:extLst>
      <p:ext uri="{BB962C8B-B14F-4D97-AF65-F5344CB8AC3E}">
        <p14:creationId xmlns:p14="http://schemas.microsoft.com/office/powerpoint/2010/main" val="1849662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7944EA-9F2F-4AD1-B27F-C6DCABA07805}"/>
              </a:ext>
            </a:extLst>
          </p:cNvPr>
          <p:cNvSpPr>
            <a:spLocks noGrp="1"/>
          </p:cNvSpPr>
          <p:nvPr>
            <p:ph type="title"/>
          </p:nvPr>
        </p:nvSpPr>
        <p:spPr/>
        <p:txBody>
          <a:bodyPr>
            <a:normAutofit/>
          </a:bodyPr>
          <a:lstStyle/>
          <a:p>
            <a:pPr algn="ctr"/>
            <a:r>
              <a:rPr lang="es-EC" sz="4000" dirty="0"/>
              <a:t>Demanda </a:t>
            </a:r>
          </a:p>
        </p:txBody>
      </p:sp>
      <p:graphicFrame>
        <p:nvGraphicFramePr>
          <p:cNvPr id="4" name="Tabla 3">
            <a:extLst>
              <a:ext uri="{FF2B5EF4-FFF2-40B4-BE49-F238E27FC236}">
                <a16:creationId xmlns:a16="http://schemas.microsoft.com/office/drawing/2014/main" id="{5BCA75CF-8042-41FB-B981-140D9480DA1C}"/>
              </a:ext>
            </a:extLst>
          </p:cNvPr>
          <p:cNvGraphicFramePr>
            <a:graphicFrameLocks noGrp="1"/>
          </p:cNvGraphicFramePr>
          <p:nvPr>
            <p:extLst>
              <p:ext uri="{D42A27DB-BD31-4B8C-83A1-F6EECF244321}">
                <p14:modId xmlns:p14="http://schemas.microsoft.com/office/powerpoint/2010/main" val="2699774816"/>
              </p:ext>
            </p:extLst>
          </p:nvPr>
        </p:nvGraphicFramePr>
        <p:xfrm>
          <a:off x="918950" y="2855792"/>
          <a:ext cx="10354095" cy="3812396"/>
        </p:xfrm>
        <a:graphic>
          <a:graphicData uri="http://schemas.openxmlformats.org/drawingml/2006/table">
            <a:tbl>
              <a:tblPr firstRow="1" firstCol="1" bandRow="1">
                <a:tableStyleId>{5C22544A-7EE6-4342-B048-85BDC9FD1C3A}</a:tableStyleId>
              </a:tblPr>
              <a:tblGrid>
                <a:gridCol w="1360016">
                  <a:extLst>
                    <a:ext uri="{9D8B030D-6E8A-4147-A177-3AD203B41FA5}">
                      <a16:colId xmlns:a16="http://schemas.microsoft.com/office/drawing/2014/main" val="1790610240"/>
                    </a:ext>
                  </a:extLst>
                </a:gridCol>
                <a:gridCol w="1358939">
                  <a:extLst>
                    <a:ext uri="{9D8B030D-6E8A-4147-A177-3AD203B41FA5}">
                      <a16:colId xmlns:a16="http://schemas.microsoft.com/office/drawing/2014/main" val="1232768418"/>
                    </a:ext>
                  </a:extLst>
                </a:gridCol>
                <a:gridCol w="1479873">
                  <a:extLst>
                    <a:ext uri="{9D8B030D-6E8A-4147-A177-3AD203B41FA5}">
                      <a16:colId xmlns:a16="http://schemas.microsoft.com/office/drawing/2014/main" val="975846799"/>
                    </a:ext>
                  </a:extLst>
                </a:gridCol>
                <a:gridCol w="1565154">
                  <a:extLst>
                    <a:ext uri="{9D8B030D-6E8A-4147-A177-3AD203B41FA5}">
                      <a16:colId xmlns:a16="http://schemas.microsoft.com/office/drawing/2014/main" val="2725509422"/>
                    </a:ext>
                  </a:extLst>
                </a:gridCol>
                <a:gridCol w="1685549">
                  <a:extLst>
                    <a:ext uri="{9D8B030D-6E8A-4147-A177-3AD203B41FA5}">
                      <a16:colId xmlns:a16="http://schemas.microsoft.com/office/drawing/2014/main" val="2392880655"/>
                    </a:ext>
                  </a:extLst>
                </a:gridCol>
                <a:gridCol w="2904564">
                  <a:extLst>
                    <a:ext uri="{9D8B030D-6E8A-4147-A177-3AD203B41FA5}">
                      <a16:colId xmlns:a16="http://schemas.microsoft.com/office/drawing/2014/main" val="1635744537"/>
                    </a:ext>
                  </a:extLst>
                </a:gridCol>
              </a:tblGrid>
              <a:tr h="520556">
                <a:tc rowSpan="2">
                  <a:txBody>
                    <a:bodyPr/>
                    <a:lstStyle/>
                    <a:p>
                      <a:pPr algn="ctr">
                        <a:lnSpc>
                          <a:spcPct val="150000"/>
                        </a:lnSpc>
                        <a:spcAft>
                          <a:spcPts val="0"/>
                        </a:spcAft>
                      </a:pPr>
                      <a:r>
                        <a:rPr lang="es-ES" sz="1800" dirty="0">
                          <a:effectLst/>
                        </a:rPr>
                        <a:t>Kg/persona/mes </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S" sz="1800" dirty="0">
                          <a:effectLst/>
                        </a:rPr>
                        <a:t>Porcentaje</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S" sz="1800" dirty="0">
                          <a:effectLst/>
                        </a:rPr>
                        <a:t>Número de familias </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3">
                  <a:txBody>
                    <a:bodyPr/>
                    <a:lstStyle/>
                    <a:p>
                      <a:pPr algn="ctr">
                        <a:lnSpc>
                          <a:spcPct val="150000"/>
                        </a:lnSpc>
                        <a:spcAft>
                          <a:spcPts val="0"/>
                        </a:spcAft>
                      </a:pPr>
                      <a:r>
                        <a:rPr lang="es-ES" sz="1400" dirty="0">
                          <a:effectLst/>
                        </a:rPr>
                        <a:t>Cantidad</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017876524"/>
                  </a:ext>
                </a:extLst>
              </a:tr>
              <a:tr h="754257">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S" sz="1800" dirty="0">
                          <a:effectLst/>
                        </a:rPr>
                        <a:t>Cantidad de kg de chocho /mes</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dirty="0">
                          <a:effectLst/>
                        </a:rPr>
                        <a:t>Cantidad de toneladas de chocho /mes</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dirty="0">
                          <a:effectLst/>
                        </a:rPr>
                        <a:t>Cantidad de toneladas de chocho / año 2016 </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98576833"/>
                  </a:ext>
                </a:extLst>
              </a:tr>
              <a:tr h="257501">
                <a:tc>
                  <a:txBody>
                    <a:bodyPr/>
                    <a:lstStyle/>
                    <a:p>
                      <a:pPr algn="ctr">
                        <a:lnSpc>
                          <a:spcPct val="150000"/>
                        </a:lnSpc>
                        <a:spcAft>
                          <a:spcPts val="0"/>
                        </a:spcAft>
                      </a:pPr>
                      <a:r>
                        <a:rPr lang="es-ES" sz="1800">
                          <a:effectLst/>
                        </a:rPr>
                        <a:t>1 - 2</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a:effectLst/>
                        </a:rPr>
                        <a:t>90%</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a:effectLst/>
                        </a:rPr>
                        <a:t>56.451</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dirty="0">
                          <a:effectLst/>
                        </a:rPr>
                        <a:t>84.677</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dirty="0">
                          <a:effectLst/>
                        </a:rPr>
                        <a:t>84.68</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a:effectLst/>
                        </a:rPr>
                        <a:t>1.016.16</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617916"/>
                  </a:ext>
                </a:extLst>
              </a:tr>
              <a:tr h="257501">
                <a:tc>
                  <a:txBody>
                    <a:bodyPr/>
                    <a:lstStyle/>
                    <a:p>
                      <a:pPr algn="ctr">
                        <a:lnSpc>
                          <a:spcPct val="150000"/>
                        </a:lnSpc>
                        <a:spcAft>
                          <a:spcPts val="0"/>
                        </a:spcAft>
                      </a:pPr>
                      <a:r>
                        <a:rPr lang="es-ES" sz="1800">
                          <a:effectLst/>
                        </a:rPr>
                        <a:t>2.10 - 3</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a:effectLst/>
                        </a:rPr>
                        <a:t>5%</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a:effectLst/>
                        </a:rPr>
                        <a:t>3.136</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dirty="0">
                          <a:effectLst/>
                        </a:rPr>
                        <a:t>7.840</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dirty="0">
                          <a:effectLst/>
                        </a:rPr>
                        <a:t>7.84</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dirty="0">
                          <a:effectLst/>
                        </a:rPr>
                        <a:t>94.08</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10146756"/>
                  </a:ext>
                </a:extLst>
              </a:tr>
              <a:tr h="257501">
                <a:tc>
                  <a:txBody>
                    <a:bodyPr/>
                    <a:lstStyle/>
                    <a:p>
                      <a:pPr algn="ctr">
                        <a:lnSpc>
                          <a:spcPct val="150000"/>
                        </a:lnSpc>
                        <a:spcAft>
                          <a:spcPts val="0"/>
                        </a:spcAft>
                      </a:pPr>
                      <a:r>
                        <a:rPr lang="es-ES" sz="1800">
                          <a:effectLst/>
                        </a:rPr>
                        <a:t>3.10 – 4</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a:effectLst/>
                        </a:rPr>
                        <a:t>3%</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a:effectLst/>
                        </a:rPr>
                        <a:t>1.882</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a:effectLst/>
                        </a:rPr>
                        <a:t>6.587</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dirty="0">
                          <a:effectLst/>
                        </a:rPr>
                        <a:t>6.59</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dirty="0">
                          <a:effectLst/>
                        </a:rPr>
                        <a:t>79.08</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35276585"/>
                  </a:ext>
                </a:extLst>
              </a:tr>
              <a:tr h="257501">
                <a:tc>
                  <a:txBody>
                    <a:bodyPr/>
                    <a:lstStyle/>
                    <a:p>
                      <a:pPr algn="ctr">
                        <a:lnSpc>
                          <a:spcPct val="150000"/>
                        </a:lnSpc>
                        <a:spcAft>
                          <a:spcPts val="0"/>
                        </a:spcAft>
                      </a:pPr>
                      <a:r>
                        <a:rPr lang="es-ES" sz="1800">
                          <a:effectLst/>
                        </a:rPr>
                        <a:t>&gt;4</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a:effectLst/>
                        </a:rPr>
                        <a:t>2%</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a:effectLst/>
                        </a:rPr>
                        <a:t>1.254</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a:effectLst/>
                        </a:rPr>
                        <a:t>5.016</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dirty="0">
                          <a:effectLst/>
                        </a:rPr>
                        <a:t>5.02</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dirty="0">
                          <a:effectLst/>
                        </a:rPr>
                        <a:t>60.24</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76532718"/>
                  </a:ext>
                </a:extLst>
              </a:tr>
              <a:tr h="257501">
                <a:tc>
                  <a:txBody>
                    <a:bodyPr/>
                    <a:lstStyle/>
                    <a:p>
                      <a:pPr algn="ctr">
                        <a:lnSpc>
                          <a:spcPct val="150000"/>
                        </a:lnSpc>
                        <a:spcAft>
                          <a:spcPts val="0"/>
                        </a:spcAft>
                      </a:pPr>
                      <a:r>
                        <a:rPr lang="es-ES" sz="1800" b="1" dirty="0">
                          <a:effectLst/>
                        </a:rPr>
                        <a:t>TOTAL </a:t>
                      </a:r>
                      <a:endParaRPr lang="es-EC"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b="1" dirty="0">
                          <a:effectLst/>
                        </a:rPr>
                        <a:t>100%</a:t>
                      </a:r>
                      <a:endParaRPr lang="es-EC"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b="1" dirty="0">
                          <a:effectLst/>
                        </a:rPr>
                        <a:t>62.723</a:t>
                      </a:r>
                      <a:endParaRPr lang="es-EC"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b="1" dirty="0">
                          <a:effectLst/>
                        </a:rPr>
                        <a:t>104.120</a:t>
                      </a:r>
                      <a:endParaRPr lang="es-EC"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b="1" dirty="0">
                          <a:effectLst/>
                        </a:rPr>
                        <a:t>104.13</a:t>
                      </a:r>
                      <a:endParaRPr lang="es-EC"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800" b="1" dirty="0">
                          <a:effectLst/>
                        </a:rPr>
                        <a:t>1.249.96</a:t>
                      </a:r>
                      <a:endParaRPr lang="es-EC"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8811304"/>
                  </a:ext>
                </a:extLst>
              </a:tr>
            </a:tbl>
          </a:graphicData>
        </a:graphic>
      </p:graphicFrame>
      <p:sp>
        <p:nvSpPr>
          <p:cNvPr id="5" name="Rectángulo 4">
            <a:extLst>
              <a:ext uri="{FF2B5EF4-FFF2-40B4-BE49-F238E27FC236}">
                <a16:creationId xmlns:a16="http://schemas.microsoft.com/office/drawing/2014/main" id="{08095C6B-9D9A-49DA-AD48-607CE402C459}"/>
              </a:ext>
            </a:extLst>
          </p:cNvPr>
          <p:cNvSpPr/>
          <p:nvPr/>
        </p:nvSpPr>
        <p:spPr>
          <a:xfrm>
            <a:off x="1699845" y="2074806"/>
            <a:ext cx="8792307" cy="668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La de manda actual se determino mediante las encuestas aplicados al consumo de chocho donde el 63% de las familias consumen el producto (99.651 familias * 63%) </a:t>
            </a:r>
          </a:p>
        </p:txBody>
      </p:sp>
      <p:sp>
        <p:nvSpPr>
          <p:cNvPr id="6" name="Elipse 5">
            <a:extLst>
              <a:ext uri="{FF2B5EF4-FFF2-40B4-BE49-F238E27FC236}">
                <a16:creationId xmlns:a16="http://schemas.microsoft.com/office/drawing/2014/main" id="{A6D72113-8E78-462E-9D86-A0DF1AC10FF4}"/>
              </a:ext>
            </a:extLst>
          </p:cNvPr>
          <p:cNvSpPr/>
          <p:nvPr/>
        </p:nvSpPr>
        <p:spPr>
          <a:xfrm>
            <a:off x="8384344" y="6312158"/>
            <a:ext cx="2635348" cy="3560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260931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27F655-06E4-4909-AA44-94CC7E74312A}"/>
              </a:ext>
            </a:extLst>
          </p:cNvPr>
          <p:cNvSpPr>
            <a:spLocks noGrp="1"/>
          </p:cNvSpPr>
          <p:nvPr>
            <p:ph type="title"/>
          </p:nvPr>
        </p:nvSpPr>
        <p:spPr/>
        <p:txBody>
          <a:bodyPr>
            <a:normAutofit/>
          </a:bodyPr>
          <a:lstStyle/>
          <a:p>
            <a:pPr algn="ctr"/>
            <a:r>
              <a:rPr lang="es-EC" sz="4000" dirty="0"/>
              <a:t>OFERTA</a:t>
            </a:r>
          </a:p>
        </p:txBody>
      </p:sp>
      <p:sp>
        <p:nvSpPr>
          <p:cNvPr id="3" name="Marcador de contenido 2">
            <a:extLst>
              <a:ext uri="{FF2B5EF4-FFF2-40B4-BE49-F238E27FC236}">
                <a16:creationId xmlns:a16="http://schemas.microsoft.com/office/drawing/2014/main" id="{62C39850-4932-49F1-9567-E4B31CE21AB3}"/>
              </a:ext>
            </a:extLst>
          </p:cNvPr>
          <p:cNvSpPr>
            <a:spLocks noGrp="1"/>
          </p:cNvSpPr>
          <p:nvPr>
            <p:ph idx="1"/>
          </p:nvPr>
        </p:nvSpPr>
        <p:spPr>
          <a:xfrm>
            <a:off x="468651" y="1983541"/>
            <a:ext cx="11029615" cy="3903390"/>
          </a:xfrm>
        </p:spPr>
        <p:txBody>
          <a:bodyPr/>
          <a:lstStyle/>
          <a:p>
            <a:pPr marL="0" indent="0" algn="just">
              <a:buNone/>
            </a:pPr>
            <a:r>
              <a:rPr lang="es-EC" sz="2400" dirty="0"/>
              <a:t>La oferta de chocho se determinó considerando el número de hectáreas sembradas en la provincia de Imbabura que son 122 ha y que corresponden a un rendimiento promedio de 30 qq/ha. Información obtenida de la aplicación de las encuestas a los productores de esta leguminosa en esta localidad. </a:t>
            </a:r>
          </a:p>
          <a:p>
            <a:pPr marL="0" indent="0" algn="just">
              <a:buNone/>
            </a:pPr>
            <a:endParaRPr lang="es-EC" sz="2400" dirty="0"/>
          </a:p>
          <a:p>
            <a:pPr marL="0" indent="0" algn="just">
              <a:buNone/>
            </a:pPr>
            <a:r>
              <a:rPr lang="es-EC" sz="2400" dirty="0"/>
              <a:t>La oferta actual (nivel de productividad) del chocho es de 166.53 t que se constituye en el año base 2016. </a:t>
            </a:r>
          </a:p>
          <a:p>
            <a:endParaRPr lang="es-EC" dirty="0"/>
          </a:p>
        </p:txBody>
      </p:sp>
    </p:spTree>
    <p:extLst>
      <p:ext uri="{BB962C8B-B14F-4D97-AF65-F5344CB8AC3E}">
        <p14:creationId xmlns:p14="http://schemas.microsoft.com/office/powerpoint/2010/main" val="1347231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3EF81E-4573-4DEB-B454-6C147976C96B}"/>
              </a:ext>
            </a:extLst>
          </p:cNvPr>
          <p:cNvSpPr>
            <a:spLocks noGrp="1"/>
          </p:cNvSpPr>
          <p:nvPr>
            <p:ph type="title"/>
          </p:nvPr>
        </p:nvSpPr>
        <p:spPr/>
        <p:txBody>
          <a:bodyPr>
            <a:normAutofit/>
          </a:bodyPr>
          <a:lstStyle/>
          <a:p>
            <a:pPr algn="ctr"/>
            <a:r>
              <a:rPr lang="es-EC" sz="4000" dirty="0"/>
              <a:t>Canales de comercialización </a:t>
            </a:r>
          </a:p>
        </p:txBody>
      </p:sp>
      <p:grpSp>
        <p:nvGrpSpPr>
          <p:cNvPr id="6" name="Group 161">
            <a:extLst>
              <a:ext uri="{FF2B5EF4-FFF2-40B4-BE49-F238E27FC236}">
                <a16:creationId xmlns:a16="http://schemas.microsoft.com/office/drawing/2014/main" id="{59378EB5-682D-4885-9441-32314FDEFDE0}"/>
              </a:ext>
            </a:extLst>
          </p:cNvPr>
          <p:cNvGrpSpPr>
            <a:grpSpLocks/>
          </p:cNvGrpSpPr>
          <p:nvPr/>
        </p:nvGrpSpPr>
        <p:grpSpPr bwMode="auto">
          <a:xfrm>
            <a:off x="2002301" y="2883876"/>
            <a:ext cx="8187397" cy="3284540"/>
            <a:chOff x="1659" y="8239"/>
            <a:chExt cx="7935" cy="2021"/>
          </a:xfrm>
        </p:grpSpPr>
        <p:sp>
          <p:nvSpPr>
            <p:cNvPr id="7" name="Rectangle 108">
              <a:extLst>
                <a:ext uri="{FF2B5EF4-FFF2-40B4-BE49-F238E27FC236}">
                  <a16:creationId xmlns:a16="http://schemas.microsoft.com/office/drawing/2014/main" id="{022BBF87-518F-4639-BA79-5C61003ED85E}"/>
                </a:ext>
              </a:extLst>
            </p:cNvPr>
            <p:cNvSpPr>
              <a:spLocks noChangeArrowheads="1"/>
            </p:cNvSpPr>
            <p:nvPr/>
          </p:nvSpPr>
          <p:spPr bwMode="auto">
            <a:xfrm>
              <a:off x="1659" y="8239"/>
              <a:ext cx="2175" cy="485"/>
            </a:xfrm>
            <a:prstGeom prst="rect">
              <a:avLst/>
            </a:prstGeom>
            <a:solidFill>
              <a:srgbClr val="FFFFFF"/>
            </a:solidFill>
            <a:ln w="3175">
              <a:solidFill>
                <a:srgbClr val="000000"/>
              </a:solidFill>
              <a:miter lim="800000"/>
              <a:headEnd/>
              <a:tailEnd/>
            </a:ln>
          </p:spPr>
          <p:txBody>
            <a:bodyPr rot="0" vert="horz" wrap="square" lIns="91440" tIns="45720" rIns="91440" bIns="45720" anchor="t" anchorCtr="0" upright="1">
              <a:noAutofit/>
            </a:bodyPr>
            <a:lstStyle/>
            <a:p>
              <a:pPr algn="ctr">
                <a:lnSpc>
                  <a:spcPct val="150000"/>
                </a:lnSpc>
                <a:spcBef>
                  <a:spcPts val="1125"/>
                </a:spcBef>
                <a:spcAft>
                  <a:spcPts val="0"/>
                </a:spcAft>
              </a:pPr>
              <a:r>
                <a:rPr lang="es-ES" sz="2000" dirty="0">
                  <a:effectLst/>
                  <a:latin typeface="Times New Roman" panose="02020603050405020304" pitchFamily="18" charset="0"/>
                  <a:ea typeface="Times New Roman" panose="02020603050405020304" pitchFamily="18" charset="0"/>
                  <a:cs typeface="Times New Roman" panose="02020603050405020304" pitchFamily="18" charset="0"/>
                </a:rPr>
                <a:t>Productores</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109">
              <a:extLst>
                <a:ext uri="{FF2B5EF4-FFF2-40B4-BE49-F238E27FC236}">
                  <a16:creationId xmlns:a16="http://schemas.microsoft.com/office/drawing/2014/main" id="{A14A7A11-DF89-40CF-948F-262F99BF5FCF}"/>
                </a:ext>
              </a:extLst>
            </p:cNvPr>
            <p:cNvSpPr>
              <a:spLocks noChangeArrowheads="1"/>
            </p:cNvSpPr>
            <p:nvPr/>
          </p:nvSpPr>
          <p:spPr bwMode="auto">
            <a:xfrm>
              <a:off x="4359" y="8239"/>
              <a:ext cx="2175" cy="84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50000"/>
                </a:lnSpc>
                <a:spcBef>
                  <a:spcPts val="1125"/>
                </a:spcBef>
                <a:spcAft>
                  <a:spcPts val="0"/>
                </a:spcAft>
              </a:pPr>
              <a:r>
                <a:rPr lang="es-ES" dirty="0">
                  <a:effectLst/>
                  <a:latin typeface="Times New Roman" panose="02020603050405020304" pitchFamily="18" charset="0"/>
                  <a:ea typeface="Times New Roman" panose="02020603050405020304" pitchFamily="18" charset="0"/>
                  <a:cs typeface="Times New Roman" panose="02020603050405020304" pitchFamily="18" charset="0"/>
                </a:rPr>
                <a:t>Intermediario realiza el proceso de desamargado </a:t>
              </a:r>
              <a:endParaRPr lang="es-EC"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110">
              <a:extLst>
                <a:ext uri="{FF2B5EF4-FFF2-40B4-BE49-F238E27FC236}">
                  <a16:creationId xmlns:a16="http://schemas.microsoft.com/office/drawing/2014/main" id="{C3B752A8-3E8A-47BF-8DA5-EE4EEBD0D89D}"/>
                </a:ext>
              </a:extLst>
            </p:cNvPr>
            <p:cNvSpPr>
              <a:spLocks noChangeArrowheads="1"/>
            </p:cNvSpPr>
            <p:nvPr/>
          </p:nvSpPr>
          <p:spPr bwMode="auto">
            <a:xfrm>
              <a:off x="7149" y="8239"/>
              <a:ext cx="2445" cy="9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50000"/>
                </a:lnSpc>
                <a:spcBef>
                  <a:spcPts val="1125"/>
                </a:spcBef>
                <a:spcAft>
                  <a:spcPts val="0"/>
                </a:spcAft>
              </a:pPr>
              <a:r>
                <a:rPr lang="es-ES" sz="1600" dirty="0">
                  <a:effectLst/>
                  <a:latin typeface="Times New Roman" panose="02020603050405020304" pitchFamily="18" charset="0"/>
                  <a:ea typeface="Times New Roman" panose="02020603050405020304" pitchFamily="18" charset="0"/>
                  <a:cs typeface="Times New Roman" panose="02020603050405020304" pitchFamily="18" charset="0"/>
                </a:rPr>
                <a:t>Mercado, puestos de venta de chochos y otros locales de expendio de este producto </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111">
              <a:extLst>
                <a:ext uri="{FF2B5EF4-FFF2-40B4-BE49-F238E27FC236}">
                  <a16:creationId xmlns:a16="http://schemas.microsoft.com/office/drawing/2014/main" id="{C228F5AB-F987-437A-A055-FF84848264F2}"/>
                </a:ext>
              </a:extLst>
            </p:cNvPr>
            <p:cNvSpPr>
              <a:spLocks noChangeArrowheads="1"/>
            </p:cNvSpPr>
            <p:nvPr/>
          </p:nvSpPr>
          <p:spPr bwMode="auto">
            <a:xfrm>
              <a:off x="7254" y="9547"/>
              <a:ext cx="2175" cy="35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50000"/>
                </a:lnSpc>
                <a:spcBef>
                  <a:spcPts val="1125"/>
                </a:spcBef>
                <a:spcAft>
                  <a:spcPts val="0"/>
                </a:spcAft>
              </a:pPr>
              <a:r>
                <a:rPr lang="es-ES" dirty="0">
                  <a:effectLst/>
                  <a:latin typeface="Times New Roman" panose="02020603050405020304" pitchFamily="18" charset="0"/>
                  <a:ea typeface="Times New Roman" panose="02020603050405020304" pitchFamily="18" charset="0"/>
                  <a:cs typeface="Times New Roman" panose="02020603050405020304" pitchFamily="18" charset="0"/>
                </a:rPr>
                <a:t>Consumidor final </a:t>
              </a:r>
              <a:endParaRPr lang="es-EC"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1" name="AutoShape 112">
              <a:extLst>
                <a:ext uri="{FF2B5EF4-FFF2-40B4-BE49-F238E27FC236}">
                  <a16:creationId xmlns:a16="http://schemas.microsoft.com/office/drawing/2014/main" id="{0CF97D39-02EA-44C1-88C1-F96A2EB9A41D}"/>
                </a:ext>
              </a:extLst>
            </p:cNvPr>
            <p:cNvCxnSpPr>
              <a:cxnSpLocks noChangeShapeType="1"/>
            </p:cNvCxnSpPr>
            <p:nvPr/>
          </p:nvCxnSpPr>
          <p:spPr bwMode="auto">
            <a:xfrm>
              <a:off x="3834" y="8545"/>
              <a:ext cx="52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2" name="AutoShape 113">
              <a:extLst>
                <a:ext uri="{FF2B5EF4-FFF2-40B4-BE49-F238E27FC236}">
                  <a16:creationId xmlns:a16="http://schemas.microsoft.com/office/drawing/2014/main" id="{BAD3CE0C-025C-4B12-9FC8-231520BCD32C}"/>
                </a:ext>
              </a:extLst>
            </p:cNvPr>
            <p:cNvCxnSpPr>
              <a:cxnSpLocks noChangeShapeType="1"/>
            </p:cNvCxnSpPr>
            <p:nvPr/>
          </p:nvCxnSpPr>
          <p:spPr bwMode="auto">
            <a:xfrm>
              <a:off x="6534" y="8553"/>
              <a:ext cx="61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3" name="AutoShape 114">
              <a:extLst>
                <a:ext uri="{FF2B5EF4-FFF2-40B4-BE49-F238E27FC236}">
                  <a16:creationId xmlns:a16="http://schemas.microsoft.com/office/drawing/2014/main" id="{B00405F6-FB52-4761-BA85-FB882AB7C518}"/>
                </a:ext>
              </a:extLst>
            </p:cNvPr>
            <p:cNvCxnSpPr>
              <a:cxnSpLocks noChangeShapeType="1"/>
            </p:cNvCxnSpPr>
            <p:nvPr/>
          </p:nvCxnSpPr>
          <p:spPr bwMode="auto">
            <a:xfrm>
              <a:off x="8236" y="9174"/>
              <a:ext cx="0" cy="37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4" name="Rectangle 126">
              <a:extLst>
                <a:ext uri="{FF2B5EF4-FFF2-40B4-BE49-F238E27FC236}">
                  <a16:creationId xmlns:a16="http://schemas.microsoft.com/office/drawing/2014/main" id="{480F7906-1129-40A6-B1EC-049B632B1CF7}"/>
                </a:ext>
              </a:extLst>
            </p:cNvPr>
            <p:cNvSpPr>
              <a:spLocks noChangeArrowheads="1"/>
            </p:cNvSpPr>
            <p:nvPr/>
          </p:nvSpPr>
          <p:spPr bwMode="auto">
            <a:xfrm>
              <a:off x="1764" y="9450"/>
              <a:ext cx="2175" cy="8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50000"/>
                </a:lnSpc>
                <a:spcBef>
                  <a:spcPts val="1125"/>
                </a:spcBef>
                <a:spcAft>
                  <a:spcPts val="0"/>
                </a:spcAft>
              </a:pPr>
              <a:r>
                <a:rPr lang="es-ES" dirty="0">
                  <a:effectLst/>
                  <a:latin typeface="Times New Roman" panose="02020603050405020304" pitchFamily="18" charset="0"/>
                  <a:ea typeface="Times New Roman" panose="02020603050405020304" pitchFamily="18" charset="0"/>
                  <a:cs typeface="Times New Roman" panose="02020603050405020304" pitchFamily="18" charset="0"/>
                </a:rPr>
                <a:t>Bodega de granos </a:t>
              </a:r>
              <a:endParaRPr lang="es-EC"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5" name="AutoShape 127">
              <a:extLst>
                <a:ext uri="{FF2B5EF4-FFF2-40B4-BE49-F238E27FC236}">
                  <a16:creationId xmlns:a16="http://schemas.microsoft.com/office/drawing/2014/main" id="{57CC2F72-1F3A-488A-A32E-7EB1D7A98494}"/>
                </a:ext>
              </a:extLst>
            </p:cNvPr>
            <p:cNvCxnSpPr>
              <a:cxnSpLocks noChangeShapeType="1"/>
            </p:cNvCxnSpPr>
            <p:nvPr/>
          </p:nvCxnSpPr>
          <p:spPr bwMode="auto">
            <a:xfrm>
              <a:off x="2717" y="8724"/>
              <a:ext cx="0" cy="6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6" name="AutoShape 128">
              <a:extLst>
                <a:ext uri="{FF2B5EF4-FFF2-40B4-BE49-F238E27FC236}">
                  <a16:creationId xmlns:a16="http://schemas.microsoft.com/office/drawing/2014/main" id="{9B3D7570-A65F-4203-A42A-122D7B504D50}"/>
                </a:ext>
              </a:extLst>
            </p:cNvPr>
            <p:cNvCxnSpPr>
              <a:cxnSpLocks noChangeShapeType="1"/>
            </p:cNvCxnSpPr>
            <p:nvPr/>
          </p:nvCxnSpPr>
          <p:spPr bwMode="auto">
            <a:xfrm flipV="1">
              <a:off x="3955" y="9105"/>
              <a:ext cx="1404" cy="44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19" name="Rectángulo 18">
            <a:extLst>
              <a:ext uri="{FF2B5EF4-FFF2-40B4-BE49-F238E27FC236}">
                <a16:creationId xmlns:a16="http://schemas.microsoft.com/office/drawing/2014/main" id="{9B2BB420-C3EE-43B8-9764-806C838E7510}"/>
              </a:ext>
            </a:extLst>
          </p:cNvPr>
          <p:cNvSpPr/>
          <p:nvPr/>
        </p:nvSpPr>
        <p:spPr>
          <a:xfrm>
            <a:off x="2002301" y="1829921"/>
            <a:ext cx="8243668" cy="9710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_tradnl" dirty="0"/>
              <a:t>Con base en resultados de las encuestas aplicadas a los productores del cultivo de chocho se estableció dos canales de comercialización</a:t>
            </a:r>
            <a:endParaRPr lang="es-EC" dirty="0"/>
          </a:p>
        </p:txBody>
      </p:sp>
    </p:spTree>
    <p:extLst>
      <p:ext uri="{BB962C8B-B14F-4D97-AF65-F5344CB8AC3E}">
        <p14:creationId xmlns:p14="http://schemas.microsoft.com/office/powerpoint/2010/main" val="3286531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32F98F-507A-4ED6-8182-47C1F57785F6}"/>
              </a:ext>
            </a:extLst>
          </p:cNvPr>
          <p:cNvSpPr>
            <a:spLocks noGrp="1"/>
          </p:cNvSpPr>
          <p:nvPr>
            <p:ph type="title"/>
          </p:nvPr>
        </p:nvSpPr>
        <p:spPr/>
        <p:txBody>
          <a:bodyPr>
            <a:normAutofit/>
          </a:bodyPr>
          <a:lstStyle/>
          <a:p>
            <a:pPr algn="ctr"/>
            <a:r>
              <a:rPr lang="es-EC" sz="4000" dirty="0"/>
              <a:t>Canales de comercialización </a:t>
            </a:r>
          </a:p>
        </p:txBody>
      </p:sp>
      <p:pic>
        <p:nvPicPr>
          <p:cNvPr id="4" name="Imagen 3">
            <a:extLst>
              <a:ext uri="{FF2B5EF4-FFF2-40B4-BE49-F238E27FC236}">
                <a16:creationId xmlns:a16="http://schemas.microsoft.com/office/drawing/2014/main" id="{73C2C9FF-215B-4B19-ABCD-54144A43D8B2}"/>
              </a:ext>
            </a:extLst>
          </p:cNvPr>
          <p:cNvPicPr/>
          <p:nvPr/>
        </p:nvPicPr>
        <p:blipFill rotWithShape="1">
          <a:blip r:embed="rId2" cstate="print">
            <a:extLst>
              <a:ext uri="{28A0092B-C50C-407E-A947-70E740481C1C}">
                <a14:useLocalDpi xmlns:a14="http://schemas.microsoft.com/office/drawing/2010/main" val="0"/>
              </a:ext>
            </a:extLst>
          </a:blip>
          <a:srcRect t="9443" r="9801"/>
          <a:stretch/>
        </p:blipFill>
        <p:spPr bwMode="auto">
          <a:xfrm>
            <a:off x="581192" y="2017613"/>
            <a:ext cx="11029616" cy="452386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9650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7DB75-BDDC-413B-ADB6-3D4D21C5E7F3}"/>
              </a:ext>
            </a:extLst>
          </p:cNvPr>
          <p:cNvSpPr>
            <a:spLocks noGrp="1"/>
          </p:cNvSpPr>
          <p:nvPr>
            <p:ph type="title"/>
          </p:nvPr>
        </p:nvSpPr>
        <p:spPr/>
        <p:txBody>
          <a:bodyPr>
            <a:normAutofit/>
          </a:bodyPr>
          <a:lstStyle/>
          <a:p>
            <a:pPr algn="ctr"/>
            <a:r>
              <a:rPr lang="es-EC" sz="4000" dirty="0"/>
              <a:t>CADENA PRODUCTIVA DEL CHOCHO</a:t>
            </a:r>
          </a:p>
        </p:txBody>
      </p:sp>
      <p:pic>
        <p:nvPicPr>
          <p:cNvPr id="3" name="Imagen 2">
            <a:extLst>
              <a:ext uri="{FF2B5EF4-FFF2-40B4-BE49-F238E27FC236}">
                <a16:creationId xmlns:a16="http://schemas.microsoft.com/office/drawing/2014/main" id="{0578A225-B834-4745-B9B6-AEB5222F9660}"/>
              </a:ext>
            </a:extLst>
          </p:cNvPr>
          <p:cNvPicPr/>
          <p:nvPr/>
        </p:nvPicPr>
        <p:blipFill rotWithShape="1">
          <a:blip r:embed="rId2" cstate="print">
            <a:extLst>
              <a:ext uri="{28A0092B-C50C-407E-A947-70E740481C1C}">
                <a14:useLocalDpi xmlns:a14="http://schemas.microsoft.com/office/drawing/2010/main" val="0"/>
              </a:ext>
            </a:extLst>
          </a:blip>
          <a:srcRect b="25314"/>
          <a:stretch/>
        </p:blipFill>
        <p:spPr bwMode="auto">
          <a:xfrm>
            <a:off x="751572" y="1717990"/>
            <a:ext cx="10678260" cy="4513998"/>
          </a:xfrm>
          <a:prstGeom prst="rect">
            <a:avLst/>
          </a:prstGeom>
          <a:noFill/>
          <a:ln>
            <a:noFill/>
          </a:ln>
        </p:spPr>
      </p:pic>
      <p:sp>
        <p:nvSpPr>
          <p:cNvPr id="6" name="Elipse 5">
            <a:extLst>
              <a:ext uri="{FF2B5EF4-FFF2-40B4-BE49-F238E27FC236}">
                <a16:creationId xmlns:a16="http://schemas.microsoft.com/office/drawing/2014/main" id="{37E226F5-7917-4640-B164-89F7A161E47E}"/>
              </a:ext>
            </a:extLst>
          </p:cNvPr>
          <p:cNvSpPr/>
          <p:nvPr/>
        </p:nvSpPr>
        <p:spPr>
          <a:xfrm>
            <a:off x="6302327" y="3032453"/>
            <a:ext cx="2377440" cy="1047177"/>
          </a:xfrm>
          <a:prstGeom prst="ellipse">
            <a:avLst/>
          </a:prstGeom>
          <a:ln w="6350"/>
        </p:spPr>
        <p:style>
          <a:lnRef idx="2">
            <a:schemeClr val="dk1"/>
          </a:lnRef>
          <a:fillRef idx="1">
            <a:schemeClr val="lt1"/>
          </a:fillRef>
          <a:effectRef idx="0">
            <a:schemeClr val="dk1"/>
          </a:effectRef>
          <a:fontRef idx="minor">
            <a:schemeClr val="dk1"/>
          </a:fontRef>
        </p:style>
        <p:txBody>
          <a:bodyPr rtlCol="0" anchor="ctr"/>
          <a:lstStyle/>
          <a:p>
            <a:pPr algn="ctr"/>
            <a:r>
              <a:rPr lang="es-EC" sz="1400" dirty="0">
                <a:latin typeface="Calibri" panose="020F0502020204030204" pitchFamily="34" charset="0"/>
                <a:cs typeface="Calibri" panose="020F0502020204030204" pitchFamily="34" charset="0"/>
              </a:rPr>
              <a:t>SUPERINTENDENCIA DE ECONOMÍA POPULAR Y SOLIDARIA</a:t>
            </a:r>
          </a:p>
        </p:txBody>
      </p:sp>
    </p:spTree>
    <p:extLst>
      <p:ext uri="{BB962C8B-B14F-4D97-AF65-F5344CB8AC3E}">
        <p14:creationId xmlns:p14="http://schemas.microsoft.com/office/powerpoint/2010/main" val="468248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614FD6-238D-4FF4-8E68-D0603045A6E0}"/>
              </a:ext>
            </a:extLst>
          </p:cNvPr>
          <p:cNvSpPr>
            <a:spLocks noGrp="1"/>
          </p:cNvSpPr>
          <p:nvPr>
            <p:ph type="title"/>
          </p:nvPr>
        </p:nvSpPr>
        <p:spPr/>
        <p:txBody>
          <a:bodyPr>
            <a:noAutofit/>
          </a:bodyPr>
          <a:lstStyle/>
          <a:p>
            <a:pPr algn="ctr"/>
            <a:r>
              <a:rPr lang="es-EC" sz="3600" dirty="0"/>
              <a:t>MAPA TEMÁTICO DE LA ZONAS DE PRODUCCIÓN</a:t>
            </a:r>
          </a:p>
        </p:txBody>
      </p:sp>
      <p:pic>
        <p:nvPicPr>
          <p:cNvPr id="4" name="Imagen 3" descr="Imagen que contiene texto, mapa&#10;&#10;Descripción generada con confianza muy alta">
            <a:extLst>
              <a:ext uri="{FF2B5EF4-FFF2-40B4-BE49-F238E27FC236}">
                <a16:creationId xmlns:a16="http://schemas.microsoft.com/office/drawing/2014/main" id="{082943A3-708F-44D7-BE84-D5FBBDF77342}"/>
              </a:ext>
            </a:extLst>
          </p:cNvPr>
          <p:cNvPicPr>
            <a:picLocks noChangeAspect="1"/>
          </p:cNvPicPr>
          <p:nvPr/>
        </p:nvPicPr>
        <p:blipFill rotWithShape="1">
          <a:blip r:embed="rId2">
            <a:extLst>
              <a:ext uri="{28A0092B-C50C-407E-A947-70E740481C1C}">
                <a14:useLocalDpi xmlns:a14="http://schemas.microsoft.com/office/drawing/2010/main" val="0"/>
              </a:ext>
            </a:extLst>
          </a:blip>
          <a:srcRect l="3192" t="3525" r="2682" b="22664"/>
          <a:stretch/>
        </p:blipFill>
        <p:spPr>
          <a:xfrm>
            <a:off x="912055" y="1828800"/>
            <a:ext cx="10367889" cy="4417256"/>
          </a:xfrm>
          <a:prstGeom prst="rect">
            <a:avLst/>
          </a:prstGeom>
        </p:spPr>
      </p:pic>
    </p:spTree>
    <p:extLst>
      <p:ext uri="{BB962C8B-B14F-4D97-AF65-F5344CB8AC3E}">
        <p14:creationId xmlns:p14="http://schemas.microsoft.com/office/powerpoint/2010/main" val="3914857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47A36C-D9F0-401D-B85E-AFB03D53B70D}"/>
              </a:ext>
            </a:extLst>
          </p:cNvPr>
          <p:cNvSpPr>
            <a:spLocks noGrp="1"/>
          </p:cNvSpPr>
          <p:nvPr>
            <p:ph type="title"/>
          </p:nvPr>
        </p:nvSpPr>
        <p:spPr/>
        <p:txBody>
          <a:bodyPr>
            <a:normAutofit/>
          </a:bodyPr>
          <a:lstStyle/>
          <a:p>
            <a:pPr algn="ctr"/>
            <a:r>
              <a:rPr lang="es-EC" sz="3600" dirty="0"/>
              <a:t>Mapa TEMÁTICO de flujo de comercialización</a:t>
            </a:r>
          </a:p>
        </p:txBody>
      </p:sp>
      <p:pic>
        <p:nvPicPr>
          <p:cNvPr id="7" name="Imagen 6" descr="Imagen que contiene texto, mapa&#10;&#10;Descripción generada con confianza muy alta">
            <a:extLst>
              <a:ext uri="{FF2B5EF4-FFF2-40B4-BE49-F238E27FC236}">
                <a16:creationId xmlns:a16="http://schemas.microsoft.com/office/drawing/2014/main" id="{C2C9EA78-9B36-4D87-BF3D-986278EE3C15}"/>
              </a:ext>
            </a:extLst>
          </p:cNvPr>
          <p:cNvPicPr>
            <a:picLocks noChangeAspect="1"/>
          </p:cNvPicPr>
          <p:nvPr/>
        </p:nvPicPr>
        <p:blipFill rotWithShape="1">
          <a:blip r:embed="rId2">
            <a:extLst>
              <a:ext uri="{28A0092B-C50C-407E-A947-70E740481C1C}">
                <a14:useLocalDpi xmlns:a14="http://schemas.microsoft.com/office/drawing/2010/main" val="0"/>
              </a:ext>
            </a:extLst>
          </a:blip>
          <a:srcRect l="1765" t="2116" r="1165" b="21693"/>
          <a:stretch/>
        </p:blipFill>
        <p:spPr>
          <a:xfrm>
            <a:off x="1393371" y="1857829"/>
            <a:ext cx="9405257" cy="4818744"/>
          </a:xfrm>
          <a:prstGeom prst="rect">
            <a:avLst/>
          </a:prstGeom>
        </p:spPr>
      </p:pic>
    </p:spTree>
    <p:extLst>
      <p:ext uri="{BB962C8B-B14F-4D97-AF65-F5344CB8AC3E}">
        <p14:creationId xmlns:p14="http://schemas.microsoft.com/office/powerpoint/2010/main" val="1769221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D6728F-C431-46AC-AC57-167CD522A6AE}"/>
              </a:ext>
            </a:extLst>
          </p:cNvPr>
          <p:cNvSpPr>
            <a:spLocks noGrp="1"/>
          </p:cNvSpPr>
          <p:nvPr>
            <p:ph type="title"/>
          </p:nvPr>
        </p:nvSpPr>
        <p:spPr/>
        <p:txBody>
          <a:bodyPr>
            <a:normAutofit/>
          </a:bodyPr>
          <a:lstStyle/>
          <a:p>
            <a:pPr algn="ctr"/>
            <a:r>
              <a:rPr lang="es-EC" sz="4000" dirty="0"/>
              <a:t>Planteamiento del problema </a:t>
            </a:r>
          </a:p>
        </p:txBody>
      </p:sp>
      <p:sp>
        <p:nvSpPr>
          <p:cNvPr id="5" name="Marcador de contenido 4">
            <a:extLst>
              <a:ext uri="{FF2B5EF4-FFF2-40B4-BE49-F238E27FC236}">
                <a16:creationId xmlns:a16="http://schemas.microsoft.com/office/drawing/2014/main" id="{298151C2-0D52-4C52-8E0C-DB981CD8566D}"/>
              </a:ext>
            </a:extLst>
          </p:cNvPr>
          <p:cNvSpPr>
            <a:spLocks noGrp="1"/>
          </p:cNvSpPr>
          <p:nvPr>
            <p:ph idx="1"/>
          </p:nvPr>
        </p:nvSpPr>
        <p:spPr>
          <a:xfrm>
            <a:off x="1755647" y="2157984"/>
            <a:ext cx="8680705" cy="3810543"/>
          </a:xfrm>
        </p:spPr>
        <p:txBody>
          <a:bodyPr>
            <a:normAutofit fontScale="85000" lnSpcReduction="20000"/>
          </a:bodyPr>
          <a:lstStyle/>
          <a:p>
            <a:pPr algn="just"/>
            <a:r>
              <a:rPr lang="es-EC" sz="2400" dirty="0"/>
              <a:t>Generalmente los agricultores poseen extensiones pequeñas de terreno dedicadas al cultivo de esta leguminosa. Lo que no les permite disponer de ingresos y la generación de empleo local.</a:t>
            </a:r>
          </a:p>
          <a:p>
            <a:pPr marL="0" indent="0" algn="just">
              <a:buNone/>
            </a:pPr>
            <a:endParaRPr lang="es-EC" sz="1200" dirty="0"/>
          </a:p>
          <a:p>
            <a:pPr algn="just"/>
            <a:r>
              <a:rPr lang="es-EC" sz="2400" dirty="0"/>
              <a:t>El desconocimiento como la falta de capacitaciones a los pequeños agricultores. Ha hecho que no se tenga un buen manejo en las labores agrícolas de este cultivo.</a:t>
            </a:r>
          </a:p>
          <a:p>
            <a:pPr algn="just"/>
            <a:endParaRPr lang="es-EC" sz="1200" dirty="0"/>
          </a:p>
          <a:p>
            <a:pPr algn="just">
              <a:lnSpc>
                <a:spcPct val="115000"/>
              </a:lnSpc>
              <a:spcAft>
                <a:spcPts val="1000"/>
              </a:spcAft>
            </a:pPr>
            <a:r>
              <a:rPr lang="es-EC" sz="2400" dirty="0">
                <a:ea typeface="Calibri" panose="020F0502020204030204" pitchFamily="34" charset="0"/>
                <a:cs typeface="Times New Roman" panose="02020603050405020304" pitchFamily="18" charset="0"/>
              </a:rPr>
              <a:t>Existe problemas en los canales de comercialización. Los agricultores presencian barreras en los mercados pues entregan sus productos a los intermediarios, donde los productores reciben precios por debajo del costo de su producción.</a:t>
            </a:r>
          </a:p>
          <a:p>
            <a:pPr marL="0" indent="0">
              <a:buNone/>
            </a:pPr>
            <a:endParaRPr lang="es-EC" dirty="0"/>
          </a:p>
        </p:txBody>
      </p:sp>
    </p:spTree>
    <p:extLst>
      <p:ext uri="{BB962C8B-B14F-4D97-AF65-F5344CB8AC3E}">
        <p14:creationId xmlns:p14="http://schemas.microsoft.com/office/powerpoint/2010/main" val="2316136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4C5C8E-8071-4D6B-8058-D9266C61D605}"/>
              </a:ext>
            </a:extLst>
          </p:cNvPr>
          <p:cNvSpPr>
            <a:spLocks noGrp="1"/>
          </p:cNvSpPr>
          <p:nvPr>
            <p:ph type="title"/>
          </p:nvPr>
        </p:nvSpPr>
        <p:spPr/>
        <p:txBody>
          <a:bodyPr/>
          <a:lstStyle/>
          <a:p>
            <a:r>
              <a:rPr lang="es-EC" dirty="0"/>
              <a:t>Conclusiones </a:t>
            </a:r>
          </a:p>
        </p:txBody>
      </p:sp>
      <p:sp>
        <p:nvSpPr>
          <p:cNvPr id="3" name="Marcador de contenido 2">
            <a:extLst>
              <a:ext uri="{FF2B5EF4-FFF2-40B4-BE49-F238E27FC236}">
                <a16:creationId xmlns:a16="http://schemas.microsoft.com/office/drawing/2014/main" id="{387CC284-E33F-4B68-A1B7-4ECF5CCD2935}"/>
              </a:ext>
            </a:extLst>
          </p:cNvPr>
          <p:cNvSpPr>
            <a:spLocks noGrp="1"/>
          </p:cNvSpPr>
          <p:nvPr>
            <p:ph idx="1"/>
          </p:nvPr>
        </p:nvSpPr>
        <p:spPr>
          <a:xfrm>
            <a:off x="581192" y="1930400"/>
            <a:ext cx="11029615" cy="4586514"/>
          </a:xfrm>
        </p:spPr>
        <p:txBody>
          <a:bodyPr>
            <a:normAutofit/>
          </a:bodyPr>
          <a:lstStyle/>
          <a:p>
            <a:pPr algn="just"/>
            <a:r>
              <a:rPr lang="es-ES" sz="2000" dirty="0"/>
              <a:t>Existe una débil organización de los productores de chocho en la provincia de Imbabura, incidiendo en los niveles de expansión de estos cultivos, lo que no se ha aprovechado las potencialidades agroecológicas que tiene la provincia para este cultivo. </a:t>
            </a:r>
          </a:p>
          <a:p>
            <a:pPr algn="just"/>
            <a:r>
              <a:rPr lang="es-ES" sz="2000" dirty="0"/>
              <a:t>Mediante el mapa de zonificación agroecológica potencial para el cultivo de chocho de la provincia de Imbabura se identificó que 10.457 ha.</a:t>
            </a:r>
          </a:p>
          <a:p>
            <a:pPr algn="just"/>
            <a:r>
              <a:rPr lang="es-ES" sz="2000" dirty="0"/>
              <a:t>La producción de chocho en la provincia de Imbabura es de 122 ha y está integrada por 118 agricultores, lo que determina que el promedio de hectáreas por agricultor es de 1.03 ha.</a:t>
            </a:r>
          </a:p>
          <a:p>
            <a:pPr algn="just"/>
            <a:r>
              <a:rPr lang="es-ES" sz="2000" dirty="0"/>
              <a:t>Del estudio de mercado se determina que la producción de chocho en la provincia de Imbabura no cumple con los valores de la demanda encontrada en esta investigación. </a:t>
            </a:r>
          </a:p>
          <a:p>
            <a:pPr algn="just"/>
            <a:r>
              <a:rPr lang="es-EC" sz="2000" dirty="0"/>
              <a:t>Mediante geo-referenciación se ubicó los puntos de producción y comercialización del grano en los 6 cantones que fueron Otavalo, Ibarra, Pimampiro, Cotacachi, Antonio Ante y San Miguel de Urcuquí.</a:t>
            </a:r>
          </a:p>
          <a:p>
            <a:endParaRPr lang="es-EC" dirty="0"/>
          </a:p>
        </p:txBody>
      </p:sp>
    </p:spTree>
    <p:extLst>
      <p:ext uri="{BB962C8B-B14F-4D97-AF65-F5344CB8AC3E}">
        <p14:creationId xmlns:p14="http://schemas.microsoft.com/office/powerpoint/2010/main" val="3286420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C6AED1-8AC2-4794-AF71-B00BD69B4B1C}"/>
              </a:ext>
            </a:extLst>
          </p:cNvPr>
          <p:cNvSpPr>
            <a:spLocks noGrp="1"/>
          </p:cNvSpPr>
          <p:nvPr>
            <p:ph type="title"/>
          </p:nvPr>
        </p:nvSpPr>
        <p:spPr/>
        <p:txBody>
          <a:bodyPr/>
          <a:lstStyle/>
          <a:p>
            <a:r>
              <a:rPr lang="es-EC" dirty="0"/>
              <a:t>Recomendaciones</a:t>
            </a:r>
          </a:p>
        </p:txBody>
      </p:sp>
      <p:sp>
        <p:nvSpPr>
          <p:cNvPr id="3" name="Marcador de contenido 2">
            <a:extLst>
              <a:ext uri="{FF2B5EF4-FFF2-40B4-BE49-F238E27FC236}">
                <a16:creationId xmlns:a16="http://schemas.microsoft.com/office/drawing/2014/main" id="{40BC05E0-2B11-4CA0-A518-BAA87109E9B7}"/>
              </a:ext>
            </a:extLst>
          </p:cNvPr>
          <p:cNvSpPr>
            <a:spLocks noGrp="1"/>
          </p:cNvSpPr>
          <p:nvPr>
            <p:ph idx="1"/>
          </p:nvPr>
        </p:nvSpPr>
        <p:spPr>
          <a:xfrm>
            <a:off x="581192" y="2180496"/>
            <a:ext cx="11029615" cy="4164033"/>
          </a:xfrm>
        </p:spPr>
        <p:txBody>
          <a:bodyPr/>
          <a:lstStyle/>
          <a:p>
            <a:pPr algn="just"/>
            <a:r>
              <a:rPr lang="es-ES" sz="2000" dirty="0"/>
              <a:t>Potenciar el desarrollo de la producción de chocho, generando zonas agrícolas competitivas, equitativas, con mayores oportunidades de mercado interno y externo, como un elemento inclusivo de la seguridad alimentaria.  </a:t>
            </a:r>
          </a:p>
          <a:p>
            <a:pPr algn="just"/>
            <a:r>
              <a:rPr lang="es-EC" sz="2000" dirty="0"/>
              <a:t>Las entidades públicas como el MAGAP, INIAP, universidades, ONGS, entidades de capacitación, deben ser agentes importantes para articular planes, programas, proyectos, acciones que dinamicen la cadena productiva y de valor de esta leguminosa.</a:t>
            </a:r>
          </a:p>
          <a:p>
            <a:pPr algn="just"/>
            <a:r>
              <a:rPr lang="es-EC" sz="2000" dirty="0"/>
              <a:t>Fortalecer los canales de comercialización del chocho para lograr minimizar costos, maximizar la rentabilidad de los productores de esta leguminosa en la provincia de Imbabura, integrando el enfoque de manejo de poscosecha especialmente del proceso de desamargado del chocho. </a:t>
            </a:r>
          </a:p>
          <a:p>
            <a:endParaRPr lang="es-EC" dirty="0"/>
          </a:p>
        </p:txBody>
      </p:sp>
    </p:spTree>
    <p:extLst>
      <p:ext uri="{BB962C8B-B14F-4D97-AF65-F5344CB8AC3E}">
        <p14:creationId xmlns:p14="http://schemas.microsoft.com/office/powerpoint/2010/main" val="2447773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D01482-3EA7-48F0-A97C-D5DE45086C85}"/>
              </a:ext>
            </a:extLst>
          </p:cNvPr>
          <p:cNvSpPr>
            <a:spLocks noGrp="1"/>
          </p:cNvSpPr>
          <p:nvPr>
            <p:ph type="ctrTitle"/>
          </p:nvPr>
        </p:nvSpPr>
        <p:spPr/>
        <p:txBody>
          <a:bodyPr/>
          <a:lstStyle/>
          <a:p>
            <a:pPr algn="ctr"/>
            <a:r>
              <a:rPr lang="es-EC" dirty="0"/>
              <a:t>Gracias por su ATENCIÓN  y recomendación al presente estudio</a:t>
            </a:r>
          </a:p>
        </p:txBody>
      </p:sp>
    </p:spTree>
    <p:extLst>
      <p:ext uri="{BB962C8B-B14F-4D97-AF65-F5344CB8AC3E}">
        <p14:creationId xmlns:p14="http://schemas.microsoft.com/office/powerpoint/2010/main" val="3311379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6FC027-D88A-4191-98E6-F2C1707F8934}"/>
              </a:ext>
            </a:extLst>
          </p:cNvPr>
          <p:cNvSpPr>
            <a:spLocks noGrp="1"/>
          </p:cNvSpPr>
          <p:nvPr>
            <p:ph type="title"/>
          </p:nvPr>
        </p:nvSpPr>
        <p:spPr/>
        <p:txBody>
          <a:bodyPr>
            <a:normAutofit/>
          </a:bodyPr>
          <a:lstStyle/>
          <a:p>
            <a:pPr algn="ctr"/>
            <a:r>
              <a:rPr lang="es-EC" sz="4000" dirty="0"/>
              <a:t>Justificación</a:t>
            </a:r>
          </a:p>
        </p:txBody>
      </p:sp>
      <p:sp>
        <p:nvSpPr>
          <p:cNvPr id="3" name="Marcador de contenido 2">
            <a:extLst>
              <a:ext uri="{FF2B5EF4-FFF2-40B4-BE49-F238E27FC236}">
                <a16:creationId xmlns:a16="http://schemas.microsoft.com/office/drawing/2014/main" id="{82DFD49C-6908-4F29-A859-41D40C749DCB}"/>
              </a:ext>
            </a:extLst>
          </p:cNvPr>
          <p:cNvSpPr>
            <a:spLocks noGrp="1"/>
          </p:cNvSpPr>
          <p:nvPr>
            <p:ph idx="1"/>
          </p:nvPr>
        </p:nvSpPr>
        <p:spPr>
          <a:xfrm>
            <a:off x="581192" y="1828800"/>
            <a:ext cx="11029615" cy="4318782"/>
          </a:xfrm>
        </p:spPr>
        <p:txBody>
          <a:bodyPr>
            <a:normAutofit/>
          </a:bodyPr>
          <a:lstStyle/>
          <a:p>
            <a:pPr marL="0" indent="0" algn="just">
              <a:buNone/>
            </a:pPr>
            <a:r>
              <a:rPr lang="es-EC" sz="2600" dirty="0">
                <a:ea typeface="Calibri" panose="020F0502020204030204" pitchFamily="34" charset="0"/>
              </a:rPr>
              <a:t>La presente investigación fomenta un mayor impulso al cultivo de granos andinos en el Ecuador y se embarca en parámetros del Plan Nacional del Buen Vivir</a:t>
            </a:r>
            <a:endParaRPr lang="es-ES" sz="2600" dirty="0"/>
          </a:p>
          <a:p>
            <a:pPr algn="just">
              <a:buFont typeface="Wingdings" panose="05000000000000000000" pitchFamily="2" charset="2"/>
              <a:buChar char="§"/>
            </a:pPr>
            <a:r>
              <a:rPr lang="es-ES" sz="2600" dirty="0"/>
              <a:t>Impulsa la producción y la productividad en forma sostenible y sustentable.</a:t>
            </a:r>
          </a:p>
          <a:p>
            <a:pPr algn="just">
              <a:buFont typeface="Wingdings" panose="05000000000000000000" pitchFamily="2" charset="2"/>
              <a:buChar char="§"/>
            </a:pPr>
            <a:r>
              <a:rPr lang="es-ES" sz="2600" dirty="0"/>
              <a:t>Promueve el fortalecimiento de la producción rural organizada y la agricultura familiar campesina.</a:t>
            </a:r>
          </a:p>
          <a:p>
            <a:pPr algn="just">
              <a:buFont typeface="Wingdings" panose="05000000000000000000" pitchFamily="2" charset="2"/>
              <a:buChar char="§"/>
            </a:pPr>
            <a:r>
              <a:rPr lang="es-ES" sz="2600" dirty="0"/>
              <a:t>Incluye formas de economía solidaria como agentes económicos en la transformación de la matriz productiva.</a:t>
            </a:r>
          </a:p>
          <a:p>
            <a:pPr algn="just">
              <a:buFont typeface="Wingdings" panose="05000000000000000000" pitchFamily="2" charset="2"/>
              <a:buChar char="§"/>
            </a:pPr>
            <a:r>
              <a:rPr lang="es-ES" sz="2600" dirty="0"/>
              <a:t>Fomentando la diversificación, el valor agregado y la sustitución de importaciones, en el marco de la soberanía alimentaria.</a:t>
            </a:r>
            <a:endParaRPr lang="es-EC" sz="2600" dirty="0"/>
          </a:p>
        </p:txBody>
      </p:sp>
    </p:spTree>
    <p:extLst>
      <p:ext uri="{BB962C8B-B14F-4D97-AF65-F5344CB8AC3E}">
        <p14:creationId xmlns:p14="http://schemas.microsoft.com/office/powerpoint/2010/main" val="4073251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6769" y="703385"/>
            <a:ext cx="9648085" cy="1041009"/>
          </a:xfrm>
        </p:spPr>
        <p:txBody>
          <a:bodyPr>
            <a:normAutofit/>
          </a:bodyPr>
          <a:lstStyle/>
          <a:p>
            <a:pPr algn="ctr"/>
            <a:r>
              <a:rPr lang="es-EC" sz="4000" dirty="0">
                <a:latin typeface="+mn-lt"/>
              </a:rPr>
              <a:t>Objetivos </a:t>
            </a:r>
          </a:p>
        </p:txBody>
      </p:sp>
      <p:sp>
        <p:nvSpPr>
          <p:cNvPr id="3" name="Marcador de contenido 2"/>
          <p:cNvSpPr>
            <a:spLocks noGrp="1"/>
          </p:cNvSpPr>
          <p:nvPr>
            <p:ph idx="1"/>
          </p:nvPr>
        </p:nvSpPr>
        <p:spPr>
          <a:xfrm>
            <a:off x="640549" y="1961506"/>
            <a:ext cx="10826495" cy="4622174"/>
          </a:xfrm>
        </p:spPr>
        <p:txBody>
          <a:bodyPr>
            <a:normAutofit fontScale="25000" lnSpcReduction="20000"/>
          </a:bodyPr>
          <a:lstStyle/>
          <a:p>
            <a:pPr marL="0" indent="0">
              <a:buNone/>
            </a:pPr>
            <a:endParaRPr lang="es-EC" b="1" dirty="0"/>
          </a:p>
          <a:p>
            <a:pPr>
              <a:buFont typeface="Wingdings" panose="05000000000000000000" pitchFamily="2" charset="2"/>
              <a:buChar char="§"/>
            </a:pPr>
            <a:endParaRPr lang="es-EC" sz="2800" dirty="0"/>
          </a:p>
          <a:p>
            <a:pPr algn="just">
              <a:buFont typeface="Wingdings" panose="05000000000000000000" pitchFamily="2" charset="2"/>
              <a:buChar char="§"/>
            </a:pPr>
            <a:r>
              <a:rPr lang="es-EC" sz="9600" b="1" dirty="0"/>
              <a:t>Objetivo General</a:t>
            </a:r>
          </a:p>
          <a:p>
            <a:pPr indent="0">
              <a:lnSpc>
                <a:spcPct val="150000"/>
              </a:lnSpc>
              <a:spcBef>
                <a:spcPts val="1800"/>
              </a:spcBef>
              <a:spcAft>
                <a:spcPts val="1800"/>
              </a:spcAft>
              <a:buNone/>
            </a:pPr>
            <a:r>
              <a:rPr lang="es-ES" sz="9600" dirty="0">
                <a:ea typeface="Times New Roman" panose="02020603050405020304" pitchFamily="18" charset="0"/>
                <a:cs typeface="Times New Roman" panose="02020603050405020304" pitchFamily="18" charset="0"/>
              </a:rPr>
              <a:t>Realizar el estudio de la producción y comercialización de chocho (</a:t>
            </a:r>
            <a:r>
              <a:rPr lang="es-ES" sz="9600" i="1" dirty="0">
                <a:ea typeface="Times New Roman" panose="02020603050405020304" pitchFamily="18" charset="0"/>
                <a:cs typeface="Times New Roman" panose="02020603050405020304" pitchFamily="18" charset="0"/>
              </a:rPr>
              <a:t>Lupinus    mutabilis</a:t>
            </a:r>
            <a:r>
              <a:rPr lang="es-ES" sz="9600" dirty="0">
                <a:ea typeface="Times New Roman" panose="02020603050405020304" pitchFamily="18" charset="0"/>
                <a:cs typeface="Times New Roman" panose="02020603050405020304" pitchFamily="18" charset="0"/>
              </a:rPr>
              <a:t> Sweet) en la provincia de Imbabura.</a:t>
            </a:r>
            <a:endParaRPr lang="es-EC" sz="9600" b="1" dirty="0"/>
          </a:p>
          <a:p>
            <a:pPr algn="just">
              <a:buFont typeface="Wingdings" panose="05000000000000000000" pitchFamily="2" charset="2"/>
              <a:buChar char="§"/>
            </a:pPr>
            <a:r>
              <a:rPr lang="es-EC" sz="9600" b="1" dirty="0"/>
              <a:t>Objetivos Específicos</a:t>
            </a:r>
          </a:p>
          <a:p>
            <a:pPr marL="0" indent="0" algn="just">
              <a:buNone/>
            </a:pPr>
            <a:endParaRPr lang="es-EC" sz="9600" b="1" dirty="0"/>
          </a:p>
          <a:p>
            <a:pPr marL="0" indent="0" algn="just">
              <a:buNone/>
            </a:pPr>
            <a:r>
              <a:rPr lang="es-EC" sz="9600" b="1" dirty="0"/>
              <a:t>    1.  </a:t>
            </a:r>
            <a:r>
              <a:rPr lang="es-ES" sz="9600" dirty="0">
                <a:ea typeface="Times New Roman" panose="02020603050405020304" pitchFamily="18" charset="0"/>
              </a:rPr>
              <a:t>Determinar la producción del chocho (</a:t>
            </a:r>
            <a:r>
              <a:rPr lang="es-ES" sz="9600" i="1" dirty="0">
                <a:ea typeface="Times New Roman" panose="02020603050405020304" pitchFamily="18" charset="0"/>
              </a:rPr>
              <a:t>Lupinus mutabilis</a:t>
            </a:r>
            <a:r>
              <a:rPr lang="es-ES" sz="9600" dirty="0">
                <a:ea typeface="Times New Roman" panose="02020603050405020304" pitchFamily="18" charset="0"/>
              </a:rPr>
              <a:t> Sweet)</a:t>
            </a:r>
          </a:p>
          <a:p>
            <a:pPr marL="0" indent="0" algn="just">
              <a:buNone/>
            </a:pPr>
            <a:endParaRPr lang="es-EC" sz="4000" b="1" dirty="0"/>
          </a:p>
          <a:p>
            <a:pPr marL="0" indent="0" algn="just">
              <a:buNone/>
            </a:pPr>
            <a:r>
              <a:rPr lang="es-EC" sz="9600" b="1" dirty="0"/>
              <a:t>    2.</a:t>
            </a:r>
            <a:r>
              <a:rPr lang="es-ES" sz="9600" dirty="0">
                <a:ea typeface="Times New Roman" panose="02020603050405020304" pitchFamily="18" charset="0"/>
              </a:rPr>
              <a:t>  Realizar el estudio de mercado del chocho (</a:t>
            </a:r>
            <a:r>
              <a:rPr lang="es-ES" sz="9600" i="1" dirty="0">
                <a:ea typeface="Times New Roman" panose="02020603050405020304" pitchFamily="18" charset="0"/>
              </a:rPr>
              <a:t>Lupinus mutabilis</a:t>
            </a:r>
            <a:r>
              <a:rPr lang="es-ES" sz="9600" dirty="0">
                <a:ea typeface="Times New Roman" panose="02020603050405020304" pitchFamily="18" charset="0"/>
              </a:rPr>
              <a:t> Sweet)</a:t>
            </a:r>
          </a:p>
          <a:p>
            <a:pPr marL="0" indent="0" algn="just">
              <a:buNone/>
            </a:pPr>
            <a:endParaRPr lang="es-EC" sz="4000" b="1" dirty="0"/>
          </a:p>
          <a:p>
            <a:pPr marL="0" indent="0" algn="just">
              <a:buNone/>
            </a:pPr>
            <a:r>
              <a:rPr lang="es-EC" sz="9600" b="1" dirty="0"/>
              <a:t>    3. </a:t>
            </a:r>
            <a:r>
              <a:rPr lang="es-ES" sz="9600" dirty="0">
                <a:ea typeface="Times New Roman" panose="02020603050405020304" pitchFamily="18" charset="0"/>
              </a:rPr>
              <a:t>Generar una base de datos geo-referenciados de las zonas de producción y            	   comercialización del chocho (</a:t>
            </a:r>
            <a:r>
              <a:rPr lang="es-ES" sz="9600" i="1" dirty="0">
                <a:ea typeface="Times New Roman" panose="02020603050405020304" pitchFamily="18" charset="0"/>
              </a:rPr>
              <a:t>Lupinus mutabilis</a:t>
            </a:r>
            <a:r>
              <a:rPr lang="es-ES" sz="9600" dirty="0">
                <a:ea typeface="Times New Roman" panose="02020603050405020304" pitchFamily="18" charset="0"/>
              </a:rPr>
              <a:t> Sweet)</a:t>
            </a:r>
            <a:endParaRPr lang="es-EC" sz="9600" b="1" dirty="0"/>
          </a:p>
          <a:p>
            <a:pPr algn="just">
              <a:buFont typeface="Wingdings" panose="05000000000000000000" pitchFamily="2" charset="2"/>
              <a:buChar char="§"/>
            </a:pPr>
            <a:endParaRPr lang="es-EC" sz="3300" dirty="0"/>
          </a:p>
          <a:p>
            <a:pPr marL="0" indent="0">
              <a:buNone/>
            </a:pPr>
            <a:endParaRPr lang="es-ES" dirty="0"/>
          </a:p>
          <a:p>
            <a:pPr marL="0" indent="0">
              <a:buNone/>
            </a:pPr>
            <a:endParaRPr lang="es-EC" b="1" dirty="0"/>
          </a:p>
        </p:txBody>
      </p:sp>
    </p:spTree>
    <p:extLst>
      <p:ext uri="{BB962C8B-B14F-4D97-AF65-F5344CB8AC3E}">
        <p14:creationId xmlns:p14="http://schemas.microsoft.com/office/powerpoint/2010/main" val="2923752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D5E501-7A32-40EF-856F-49DF63E36191}"/>
              </a:ext>
            </a:extLst>
          </p:cNvPr>
          <p:cNvSpPr>
            <a:spLocks noGrp="1"/>
          </p:cNvSpPr>
          <p:nvPr>
            <p:ph type="title"/>
          </p:nvPr>
        </p:nvSpPr>
        <p:spPr/>
        <p:txBody>
          <a:bodyPr>
            <a:normAutofit/>
          </a:bodyPr>
          <a:lstStyle/>
          <a:p>
            <a:pPr algn="ctr"/>
            <a:r>
              <a:rPr lang="es-EC" sz="4000" dirty="0"/>
              <a:t>MARCO TEÓRICO</a:t>
            </a:r>
          </a:p>
        </p:txBody>
      </p:sp>
      <p:sp>
        <p:nvSpPr>
          <p:cNvPr id="3" name="Marcador de contenido 2">
            <a:extLst>
              <a:ext uri="{FF2B5EF4-FFF2-40B4-BE49-F238E27FC236}">
                <a16:creationId xmlns:a16="http://schemas.microsoft.com/office/drawing/2014/main" id="{589354FC-CB60-426C-B154-7FEF695BFBAB}"/>
              </a:ext>
            </a:extLst>
          </p:cNvPr>
          <p:cNvSpPr>
            <a:spLocks noGrp="1"/>
          </p:cNvSpPr>
          <p:nvPr>
            <p:ph idx="1"/>
          </p:nvPr>
        </p:nvSpPr>
        <p:spPr>
          <a:xfrm>
            <a:off x="5781822" y="2072085"/>
            <a:ext cx="5472332" cy="4596001"/>
          </a:xfrm>
        </p:spPr>
        <p:txBody>
          <a:bodyPr>
            <a:noAutofit/>
          </a:bodyPr>
          <a:lstStyle/>
          <a:p>
            <a:pPr marL="0" indent="0" algn="just">
              <a:buNone/>
            </a:pPr>
            <a:r>
              <a:rPr lang="es-EC" sz="2400" dirty="0"/>
              <a:t>Es una planta de la familia de las leguminosas.</a:t>
            </a:r>
          </a:p>
          <a:p>
            <a:pPr marL="0" indent="0" algn="just">
              <a:buNone/>
            </a:pPr>
            <a:endParaRPr lang="es-EC" sz="1200" dirty="0"/>
          </a:p>
          <a:p>
            <a:pPr marL="0" indent="0" algn="just">
              <a:buNone/>
            </a:pPr>
            <a:r>
              <a:rPr lang="es-EC" sz="2400" dirty="0"/>
              <a:t>Es originaria de las zonas Andinas de Sudamérica.</a:t>
            </a:r>
          </a:p>
          <a:p>
            <a:pPr marL="0" indent="0" algn="just">
              <a:buNone/>
            </a:pPr>
            <a:endParaRPr lang="es-EC" sz="1200" dirty="0"/>
          </a:p>
          <a:p>
            <a:pPr marL="0" indent="0" algn="just">
              <a:buNone/>
            </a:pPr>
            <a:r>
              <a:rPr lang="es-EC" sz="2400" dirty="0"/>
              <a:t>Es cultivada especialmente por la población rural de la sierra Ecuatoriana.</a:t>
            </a:r>
          </a:p>
          <a:p>
            <a:pPr marL="0" indent="0" algn="just">
              <a:buNone/>
            </a:pPr>
            <a:endParaRPr lang="es-EC" sz="1200" dirty="0"/>
          </a:p>
          <a:p>
            <a:pPr marL="0" indent="0" algn="just">
              <a:buNone/>
            </a:pPr>
            <a:r>
              <a:rPr lang="es-EC" sz="2400" dirty="0"/>
              <a:t>Tiene un alto valor nutricional por el contenido de proteínas y calcio.</a:t>
            </a:r>
            <a:endParaRPr lang="es-ES" sz="2400" dirty="0"/>
          </a:p>
          <a:p>
            <a:pPr algn="just"/>
            <a:endParaRPr lang="es-EC" sz="2400" dirty="0"/>
          </a:p>
        </p:txBody>
      </p:sp>
      <p:pic>
        <p:nvPicPr>
          <p:cNvPr id="7" name="image2.jpeg">
            <a:extLst>
              <a:ext uri="{FF2B5EF4-FFF2-40B4-BE49-F238E27FC236}">
                <a16:creationId xmlns:a16="http://schemas.microsoft.com/office/drawing/2014/main" id="{7D5F2476-C5ED-4B0F-A900-C06F3C2D2C44}"/>
              </a:ext>
            </a:extLst>
          </p:cNvPr>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1252" y="2128358"/>
            <a:ext cx="3764477" cy="2250829"/>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5" name="Rectángulo 4">
            <a:extLst>
              <a:ext uri="{FF2B5EF4-FFF2-40B4-BE49-F238E27FC236}">
                <a16:creationId xmlns:a16="http://schemas.microsoft.com/office/drawing/2014/main" id="{3E77349A-8A95-4C84-87B1-D56F0A9B63AB}"/>
              </a:ext>
            </a:extLst>
          </p:cNvPr>
          <p:cNvSpPr/>
          <p:nvPr/>
        </p:nvSpPr>
        <p:spPr>
          <a:xfrm>
            <a:off x="751252" y="4504011"/>
            <a:ext cx="4172440" cy="1938992"/>
          </a:xfrm>
          <a:prstGeom prst="rect">
            <a:avLst/>
          </a:prstGeom>
        </p:spPr>
        <p:txBody>
          <a:bodyPr wrap="square">
            <a:spAutoFit/>
          </a:bodyPr>
          <a:lstStyle/>
          <a:p>
            <a:pPr algn="just"/>
            <a:r>
              <a:rPr lang="es-ES" sz="2000" dirty="0"/>
              <a:t>Altitud: 		  	2.800 a 3.500 msnm</a:t>
            </a:r>
          </a:p>
          <a:p>
            <a:pPr algn="just"/>
            <a:r>
              <a:rPr lang="es-ES" sz="2000" dirty="0"/>
              <a:t>Temperatura:  	7 a 14 ºC</a:t>
            </a:r>
          </a:p>
          <a:p>
            <a:pPr algn="just"/>
            <a:r>
              <a:rPr lang="es-ES" sz="2000" dirty="0"/>
              <a:t>Precipitación:  	300 mm </a:t>
            </a:r>
          </a:p>
          <a:p>
            <a:pPr algn="just"/>
            <a:r>
              <a:rPr lang="es-ES" sz="2000" dirty="0"/>
              <a:t>Suelos: 		  	Franco arenosos </a:t>
            </a:r>
          </a:p>
          <a:p>
            <a:pPr algn="just"/>
            <a:r>
              <a:rPr lang="es-ES" sz="2000" dirty="0"/>
              <a:t>Con pH: 		5.5 a 7.0</a:t>
            </a:r>
          </a:p>
          <a:p>
            <a:pPr algn="just"/>
            <a:r>
              <a:rPr lang="es-ES" sz="2000" dirty="0"/>
              <a:t>Ciclo: 			180 a 240 días </a:t>
            </a:r>
          </a:p>
        </p:txBody>
      </p:sp>
    </p:spTree>
    <p:extLst>
      <p:ext uri="{BB962C8B-B14F-4D97-AF65-F5344CB8AC3E}">
        <p14:creationId xmlns:p14="http://schemas.microsoft.com/office/powerpoint/2010/main" val="2901944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16AAEE-9AFD-44AA-89A2-1A0CB6BE0A40}"/>
              </a:ext>
            </a:extLst>
          </p:cNvPr>
          <p:cNvSpPr>
            <a:spLocks noGrp="1"/>
          </p:cNvSpPr>
          <p:nvPr>
            <p:ph type="title"/>
          </p:nvPr>
        </p:nvSpPr>
        <p:spPr/>
        <p:txBody>
          <a:bodyPr>
            <a:normAutofit/>
          </a:bodyPr>
          <a:lstStyle/>
          <a:p>
            <a:pPr algn="ctr"/>
            <a:r>
              <a:rPr lang="es-EC" sz="4000" dirty="0"/>
              <a:t>MATERIALES Y Métodos  </a:t>
            </a:r>
          </a:p>
        </p:txBody>
      </p:sp>
      <p:sp>
        <p:nvSpPr>
          <p:cNvPr id="5" name="CuadroTexto 4">
            <a:extLst>
              <a:ext uri="{FF2B5EF4-FFF2-40B4-BE49-F238E27FC236}">
                <a16:creationId xmlns:a16="http://schemas.microsoft.com/office/drawing/2014/main" id="{BCB189CE-EF56-4D12-B0E4-0C6B004E8570}"/>
              </a:ext>
            </a:extLst>
          </p:cNvPr>
          <p:cNvSpPr txBox="1"/>
          <p:nvPr/>
        </p:nvSpPr>
        <p:spPr>
          <a:xfrm>
            <a:off x="7957353" y="1911748"/>
            <a:ext cx="3295864" cy="4893647"/>
          </a:xfrm>
          <a:prstGeom prst="rect">
            <a:avLst/>
          </a:prstGeom>
          <a:noFill/>
        </p:spPr>
        <p:txBody>
          <a:bodyPr wrap="square" rtlCol="0">
            <a:spAutoFit/>
          </a:bodyPr>
          <a:lstStyle/>
          <a:p>
            <a:r>
              <a:rPr lang="es-EC" dirty="0"/>
              <a:t>CARACTERIZACION ÁREA DE ESTUDIO</a:t>
            </a:r>
          </a:p>
          <a:p>
            <a:endParaRPr lang="es-EC" dirty="0"/>
          </a:p>
          <a:p>
            <a:pPr algn="just"/>
            <a:r>
              <a:rPr lang="es-EC" sz="2000" dirty="0"/>
              <a:t>La provincia de Imbabura se encuentra ubicada al norte del territorio ecuatoriano</a:t>
            </a:r>
          </a:p>
          <a:p>
            <a:pPr algn="just"/>
            <a:endParaRPr lang="es-EC" sz="2000" dirty="0"/>
          </a:p>
          <a:p>
            <a:pPr algn="just"/>
            <a:r>
              <a:rPr lang="es-EC" sz="2000" dirty="0"/>
              <a:t>Esta divida en 6 cantones</a:t>
            </a:r>
          </a:p>
          <a:p>
            <a:pPr algn="just"/>
            <a:endParaRPr lang="es-EC" sz="2000" dirty="0"/>
          </a:p>
          <a:p>
            <a:pPr algn="just"/>
            <a:r>
              <a:rPr lang="es-EC" sz="2000" dirty="0"/>
              <a:t>Otavalo</a:t>
            </a:r>
          </a:p>
          <a:p>
            <a:pPr algn="just"/>
            <a:r>
              <a:rPr lang="es-EC" sz="2000" dirty="0"/>
              <a:t>Ibarra</a:t>
            </a:r>
          </a:p>
          <a:p>
            <a:pPr algn="just"/>
            <a:r>
              <a:rPr lang="es-EC" sz="2000" dirty="0"/>
              <a:t>Cotacachi</a:t>
            </a:r>
          </a:p>
          <a:p>
            <a:pPr algn="just"/>
            <a:r>
              <a:rPr lang="es-EC" sz="2000" dirty="0"/>
              <a:t>Urcuqui</a:t>
            </a:r>
          </a:p>
          <a:p>
            <a:pPr algn="just"/>
            <a:r>
              <a:rPr lang="es-EC" sz="2000" dirty="0"/>
              <a:t>Pimampiro</a:t>
            </a:r>
          </a:p>
          <a:p>
            <a:pPr algn="just"/>
            <a:r>
              <a:rPr lang="es-EC" sz="2000" dirty="0"/>
              <a:t>Antonio Ante</a:t>
            </a:r>
          </a:p>
          <a:p>
            <a:endParaRPr lang="es-EC" dirty="0"/>
          </a:p>
        </p:txBody>
      </p:sp>
      <p:pic>
        <p:nvPicPr>
          <p:cNvPr id="6" name="Marcador de contenido 7" descr="Imagen que contiene texto, mapa&#10;&#10;Descripción generada con confianza muy alta">
            <a:extLst>
              <a:ext uri="{FF2B5EF4-FFF2-40B4-BE49-F238E27FC236}">
                <a16:creationId xmlns:a16="http://schemas.microsoft.com/office/drawing/2014/main" id="{DBC3AB31-DFB8-4E32-A7E5-F2CDA90547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453" y="2080556"/>
            <a:ext cx="7599138" cy="4362444"/>
          </a:xfrm>
        </p:spPr>
      </p:pic>
      <p:sp>
        <p:nvSpPr>
          <p:cNvPr id="8" name="Marcador de contenido 2">
            <a:extLst>
              <a:ext uri="{FF2B5EF4-FFF2-40B4-BE49-F238E27FC236}">
                <a16:creationId xmlns:a16="http://schemas.microsoft.com/office/drawing/2014/main" id="{66D91E70-804D-4E77-8D44-D58BDF239B03}"/>
              </a:ext>
            </a:extLst>
          </p:cNvPr>
          <p:cNvSpPr txBox="1">
            <a:spLocks/>
          </p:cNvSpPr>
          <p:nvPr/>
        </p:nvSpPr>
        <p:spPr>
          <a:xfrm>
            <a:off x="7957353" y="2985474"/>
            <a:ext cx="3295864" cy="2816352"/>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just">
              <a:buNone/>
            </a:pPr>
            <a:endParaRPr lang="es-ES" dirty="0"/>
          </a:p>
          <a:p>
            <a:pPr algn="just"/>
            <a:endParaRPr lang="es-ES" dirty="0"/>
          </a:p>
          <a:p>
            <a:endParaRPr lang="es-EC" dirty="0"/>
          </a:p>
        </p:txBody>
      </p:sp>
    </p:spTree>
    <p:extLst>
      <p:ext uri="{BB962C8B-B14F-4D97-AF65-F5344CB8AC3E}">
        <p14:creationId xmlns:p14="http://schemas.microsoft.com/office/powerpoint/2010/main" val="2634849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733758-C045-4E20-97E6-893ECE5437C4}"/>
              </a:ext>
            </a:extLst>
          </p:cNvPr>
          <p:cNvSpPr>
            <a:spLocks noGrp="1"/>
          </p:cNvSpPr>
          <p:nvPr>
            <p:ph type="title"/>
          </p:nvPr>
        </p:nvSpPr>
        <p:spPr/>
        <p:txBody>
          <a:bodyPr>
            <a:normAutofit/>
          </a:bodyPr>
          <a:lstStyle/>
          <a:p>
            <a:pPr algn="ctr"/>
            <a:r>
              <a:rPr lang="es-EC" sz="4000" dirty="0"/>
              <a:t>Materiales y equipos </a:t>
            </a:r>
          </a:p>
        </p:txBody>
      </p:sp>
      <p:sp>
        <p:nvSpPr>
          <p:cNvPr id="3" name="Marcador de contenido 2">
            <a:extLst>
              <a:ext uri="{FF2B5EF4-FFF2-40B4-BE49-F238E27FC236}">
                <a16:creationId xmlns:a16="http://schemas.microsoft.com/office/drawing/2014/main" id="{E04488F0-2123-4ED4-99A1-67E3151469B5}"/>
              </a:ext>
            </a:extLst>
          </p:cNvPr>
          <p:cNvSpPr>
            <a:spLocks noGrp="1"/>
          </p:cNvSpPr>
          <p:nvPr>
            <p:ph idx="1"/>
          </p:nvPr>
        </p:nvSpPr>
        <p:spPr>
          <a:xfrm>
            <a:off x="1186103" y="2152361"/>
            <a:ext cx="4370636" cy="3896750"/>
          </a:xfrm>
        </p:spPr>
        <p:txBody>
          <a:bodyPr>
            <a:normAutofit fontScale="32500" lnSpcReduction="20000"/>
          </a:bodyPr>
          <a:lstStyle/>
          <a:p>
            <a:pPr marL="0" indent="0">
              <a:buNone/>
            </a:pPr>
            <a:r>
              <a:rPr lang="es-EC" sz="7400" b="1" dirty="0"/>
              <a:t>Materiales</a:t>
            </a:r>
          </a:p>
          <a:p>
            <a:pPr marL="0" indent="0">
              <a:buNone/>
            </a:pPr>
            <a:endParaRPr lang="es-EC" sz="7400" dirty="0"/>
          </a:p>
          <a:p>
            <a:pPr lvl="0">
              <a:buFont typeface="Wingdings" panose="05000000000000000000" pitchFamily="2" charset="2"/>
              <a:buChar char="q"/>
            </a:pPr>
            <a:r>
              <a:rPr lang="es-EC" sz="7400" dirty="0"/>
              <a:t>Cartografía estadística (datos digitales geo-referenciales)</a:t>
            </a:r>
          </a:p>
          <a:p>
            <a:pPr lvl="0">
              <a:buFont typeface="Wingdings" panose="05000000000000000000" pitchFamily="2" charset="2"/>
              <a:buChar char="q"/>
            </a:pPr>
            <a:r>
              <a:rPr lang="es-EC" sz="7400" dirty="0"/>
              <a:t>Software ArcGIS 10.2</a:t>
            </a:r>
          </a:p>
          <a:p>
            <a:pPr lvl="0">
              <a:buFont typeface="Wingdings" panose="05000000000000000000" pitchFamily="2" charset="2"/>
              <a:buChar char="q"/>
            </a:pPr>
            <a:r>
              <a:rPr lang="es-EC" sz="7400" dirty="0"/>
              <a:t>Software IBM SPSS Statistics 22</a:t>
            </a:r>
          </a:p>
          <a:p>
            <a:pPr lvl="0">
              <a:buFont typeface="Wingdings" panose="05000000000000000000" pitchFamily="2" charset="2"/>
              <a:buChar char="q"/>
            </a:pPr>
            <a:r>
              <a:rPr lang="es-EC" sz="7400" dirty="0"/>
              <a:t>Útiles de oficina</a:t>
            </a:r>
          </a:p>
          <a:p>
            <a:pPr lvl="0">
              <a:buFont typeface="Wingdings" panose="05000000000000000000" pitchFamily="2" charset="2"/>
              <a:buChar char="q"/>
            </a:pPr>
            <a:r>
              <a:rPr lang="es-EC" sz="7400" dirty="0"/>
              <a:t>Libreta de apuntes</a:t>
            </a:r>
          </a:p>
          <a:p>
            <a:endParaRPr lang="es-EC" dirty="0"/>
          </a:p>
        </p:txBody>
      </p:sp>
      <p:sp>
        <p:nvSpPr>
          <p:cNvPr id="5" name="Marcador de contenido 2">
            <a:extLst>
              <a:ext uri="{FF2B5EF4-FFF2-40B4-BE49-F238E27FC236}">
                <a16:creationId xmlns:a16="http://schemas.microsoft.com/office/drawing/2014/main" id="{C952B1B9-3100-4EEA-A2F8-7F8A75701311}"/>
              </a:ext>
            </a:extLst>
          </p:cNvPr>
          <p:cNvSpPr txBox="1">
            <a:spLocks/>
          </p:cNvSpPr>
          <p:nvPr/>
        </p:nvSpPr>
        <p:spPr>
          <a:xfrm>
            <a:off x="6503691" y="1997613"/>
            <a:ext cx="3990807" cy="3671667"/>
          </a:xfrm>
          <a:prstGeom prst="rect">
            <a:avLst/>
          </a:prstGeom>
        </p:spPr>
        <p:txBody>
          <a:bodyPr vert="horz" lIns="91440" tIns="45720" rIns="91440" bIns="45720" rtlCol="0" anchor="ctr">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indent="-342900">
              <a:buFont typeface="Wingdings" panose="05000000000000000000" pitchFamily="2" charset="2"/>
              <a:buChar char="q"/>
            </a:pPr>
            <a:endParaRPr lang="es-EC" dirty="0"/>
          </a:p>
          <a:p>
            <a:pPr marL="0" indent="0">
              <a:buNone/>
            </a:pPr>
            <a:r>
              <a:rPr lang="es-EC" sz="2400" b="1" dirty="0"/>
              <a:t>Equipos </a:t>
            </a:r>
          </a:p>
          <a:p>
            <a:pPr marL="0" indent="0">
              <a:buNone/>
            </a:pPr>
            <a:endParaRPr lang="es-EC" sz="2400" b="1" dirty="0"/>
          </a:p>
          <a:p>
            <a:pPr marL="342900" indent="-342900">
              <a:buFont typeface="Wingdings" panose="05000000000000000000" pitchFamily="2" charset="2"/>
              <a:buChar char="q"/>
            </a:pPr>
            <a:r>
              <a:rPr lang="es-EC" sz="2400" dirty="0"/>
              <a:t>Navegador GPS Garmin 62</a:t>
            </a:r>
          </a:p>
          <a:p>
            <a:pPr marL="342900" indent="-342900">
              <a:buFont typeface="Wingdings" panose="05000000000000000000" pitchFamily="2" charset="2"/>
              <a:buChar char="q"/>
            </a:pPr>
            <a:r>
              <a:rPr lang="es-EC" sz="2400" dirty="0"/>
              <a:t>Computadora</a:t>
            </a:r>
          </a:p>
          <a:p>
            <a:pPr marL="342900" indent="-342900">
              <a:buFont typeface="Wingdings" panose="05000000000000000000" pitchFamily="2" charset="2"/>
              <a:buChar char="q"/>
            </a:pPr>
            <a:r>
              <a:rPr lang="es-EC" sz="2400" dirty="0"/>
              <a:t>Impresora</a:t>
            </a:r>
          </a:p>
          <a:p>
            <a:pPr marL="342900" indent="-342900">
              <a:buFont typeface="Wingdings" panose="05000000000000000000" pitchFamily="2" charset="2"/>
              <a:buChar char="q"/>
            </a:pPr>
            <a:r>
              <a:rPr lang="es-EC" sz="2400" dirty="0"/>
              <a:t>Flash memory</a:t>
            </a:r>
          </a:p>
          <a:p>
            <a:pPr marL="342900" indent="-342900">
              <a:buFont typeface="Wingdings" panose="05000000000000000000" pitchFamily="2" charset="2"/>
              <a:buChar char="q"/>
            </a:pPr>
            <a:r>
              <a:rPr lang="es-EC" sz="2400" dirty="0"/>
              <a:t>Cámara fotográfica</a:t>
            </a:r>
          </a:p>
          <a:p>
            <a:endParaRPr lang="es-EC" dirty="0"/>
          </a:p>
        </p:txBody>
      </p:sp>
    </p:spTree>
    <p:extLst>
      <p:ext uri="{BB962C8B-B14F-4D97-AF65-F5344CB8AC3E}">
        <p14:creationId xmlns:p14="http://schemas.microsoft.com/office/powerpoint/2010/main" val="3816118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2C3181-C0C6-4FF4-8B5A-88B4C1785264}"/>
              </a:ext>
            </a:extLst>
          </p:cNvPr>
          <p:cNvSpPr>
            <a:spLocks noGrp="1"/>
          </p:cNvSpPr>
          <p:nvPr>
            <p:ph type="title"/>
          </p:nvPr>
        </p:nvSpPr>
        <p:spPr/>
        <p:txBody>
          <a:bodyPr>
            <a:normAutofit/>
          </a:bodyPr>
          <a:lstStyle/>
          <a:p>
            <a:pPr algn="ctr"/>
            <a:r>
              <a:rPr lang="es-EC" sz="4000" dirty="0"/>
              <a:t>Modalidad de la investigación </a:t>
            </a:r>
          </a:p>
        </p:txBody>
      </p:sp>
      <p:sp>
        <p:nvSpPr>
          <p:cNvPr id="9" name="Elipse 8">
            <a:extLst>
              <a:ext uri="{FF2B5EF4-FFF2-40B4-BE49-F238E27FC236}">
                <a16:creationId xmlns:a16="http://schemas.microsoft.com/office/drawing/2014/main" id="{E9E4B998-8785-482A-BA2C-BF65D71B424C}"/>
              </a:ext>
            </a:extLst>
          </p:cNvPr>
          <p:cNvSpPr/>
          <p:nvPr/>
        </p:nvSpPr>
        <p:spPr>
          <a:xfrm>
            <a:off x="1582614" y="3617138"/>
            <a:ext cx="3960057" cy="122918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800" dirty="0"/>
              <a:t>Cualitativa</a:t>
            </a:r>
          </a:p>
        </p:txBody>
      </p:sp>
      <p:sp>
        <p:nvSpPr>
          <p:cNvPr id="10" name="Elipse 9">
            <a:extLst>
              <a:ext uri="{FF2B5EF4-FFF2-40B4-BE49-F238E27FC236}">
                <a16:creationId xmlns:a16="http://schemas.microsoft.com/office/drawing/2014/main" id="{F824A954-D9F0-4D4F-B56F-7BC7E9AFF98E}"/>
              </a:ext>
            </a:extLst>
          </p:cNvPr>
          <p:cNvSpPr/>
          <p:nvPr/>
        </p:nvSpPr>
        <p:spPr>
          <a:xfrm>
            <a:off x="1456005" y="4946843"/>
            <a:ext cx="3960057" cy="12007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800" dirty="0"/>
              <a:t>Cuantitativa</a:t>
            </a:r>
          </a:p>
        </p:txBody>
      </p:sp>
      <p:sp>
        <p:nvSpPr>
          <p:cNvPr id="13" name="Rectángulo 12">
            <a:extLst>
              <a:ext uri="{FF2B5EF4-FFF2-40B4-BE49-F238E27FC236}">
                <a16:creationId xmlns:a16="http://schemas.microsoft.com/office/drawing/2014/main" id="{2ACD2E59-3F99-4E3B-9B76-4DA23F4B20DF}"/>
              </a:ext>
            </a:extLst>
          </p:cNvPr>
          <p:cNvSpPr/>
          <p:nvPr/>
        </p:nvSpPr>
        <p:spPr>
          <a:xfrm>
            <a:off x="6393265" y="4004231"/>
            <a:ext cx="3144630" cy="15525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a:t>Permitió realizar una descripción especifica de los actores a investigación.  </a:t>
            </a:r>
          </a:p>
        </p:txBody>
      </p:sp>
      <p:sp>
        <p:nvSpPr>
          <p:cNvPr id="3" name="Elipse 2">
            <a:extLst>
              <a:ext uri="{FF2B5EF4-FFF2-40B4-BE49-F238E27FC236}">
                <a16:creationId xmlns:a16="http://schemas.microsoft.com/office/drawing/2014/main" id="{9644D584-00A4-4617-B5E7-C9595D913E5A}"/>
              </a:ext>
            </a:extLst>
          </p:cNvPr>
          <p:cNvSpPr/>
          <p:nvPr/>
        </p:nvSpPr>
        <p:spPr>
          <a:xfrm>
            <a:off x="1456005" y="2125962"/>
            <a:ext cx="3960057" cy="13575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400" dirty="0"/>
              <a:t>Método de investigación descriptivo analítico</a:t>
            </a:r>
            <a:endParaRPr lang="es-EC" sz="2400" dirty="0"/>
          </a:p>
        </p:txBody>
      </p:sp>
      <p:sp>
        <p:nvSpPr>
          <p:cNvPr id="4" name="Rectángulo 3">
            <a:extLst>
              <a:ext uri="{FF2B5EF4-FFF2-40B4-BE49-F238E27FC236}">
                <a16:creationId xmlns:a16="http://schemas.microsoft.com/office/drawing/2014/main" id="{129A8783-6260-481B-9FEF-0707BB85D1E0}"/>
              </a:ext>
            </a:extLst>
          </p:cNvPr>
          <p:cNvSpPr/>
          <p:nvPr/>
        </p:nvSpPr>
        <p:spPr>
          <a:xfrm>
            <a:off x="6393265" y="2125962"/>
            <a:ext cx="3144630" cy="14911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400" dirty="0"/>
              <a:t>Se logro analizar y describir la situación o condiciones actual.</a:t>
            </a:r>
            <a:endParaRPr lang="es-EC" sz="2400" dirty="0"/>
          </a:p>
        </p:txBody>
      </p:sp>
      <p:cxnSp>
        <p:nvCxnSpPr>
          <p:cNvPr id="6" name="Conector recto de flecha 5">
            <a:extLst>
              <a:ext uri="{FF2B5EF4-FFF2-40B4-BE49-F238E27FC236}">
                <a16:creationId xmlns:a16="http://schemas.microsoft.com/office/drawing/2014/main" id="{EBDCBF31-BC43-47C7-946D-7FAE6526435B}"/>
              </a:ext>
            </a:extLst>
          </p:cNvPr>
          <p:cNvCxnSpPr>
            <a:stCxn id="3" idx="6"/>
          </p:cNvCxnSpPr>
          <p:nvPr/>
        </p:nvCxnSpPr>
        <p:spPr>
          <a:xfrm flipV="1">
            <a:off x="5416062" y="2785403"/>
            <a:ext cx="872196" cy="19324"/>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8" name="Conector recto de flecha 7">
            <a:extLst>
              <a:ext uri="{FF2B5EF4-FFF2-40B4-BE49-F238E27FC236}">
                <a16:creationId xmlns:a16="http://schemas.microsoft.com/office/drawing/2014/main" id="{6EA12041-54A0-43F8-B48D-2B01B8DC27A7}"/>
              </a:ext>
            </a:extLst>
          </p:cNvPr>
          <p:cNvCxnSpPr>
            <a:cxnSpLocks/>
            <a:stCxn id="9" idx="6"/>
          </p:cNvCxnSpPr>
          <p:nvPr/>
        </p:nvCxnSpPr>
        <p:spPr>
          <a:xfrm>
            <a:off x="5542671" y="4231731"/>
            <a:ext cx="745587" cy="39654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5" name="Conector recto de flecha 14">
            <a:extLst>
              <a:ext uri="{FF2B5EF4-FFF2-40B4-BE49-F238E27FC236}">
                <a16:creationId xmlns:a16="http://schemas.microsoft.com/office/drawing/2014/main" id="{87BD768E-C4FF-4485-8A6D-BA3268A52CB9}"/>
              </a:ext>
            </a:extLst>
          </p:cNvPr>
          <p:cNvCxnSpPr>
            <a:stCxn id="10" idx="6"/>
          </p:cNvCxnSpPr>
          <p:nvPr/>
        </p:nvCxnSpPr>
        <p:spPr>
          <a:xfrm flipV="1">
            <a:off x="5416062" y="4979971"/>
            <a:ext cx="872196" cy="567242"/>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412482051"/>
      </p:ext>
    </p:extLst>
  </p:cSld>
  <p:clrMapOvr>
    <a:masterClrMapping/>
  </p:clrMapOvr>
</p:sld>
</file>

<file path=ppt/theme/theme1.xml><?xml version="1.0" encoding="utf-8"?>
<a:theme xmlns:a="http://schemas.openxmlformats.org/drawingml/2006/main" name="Dividendo">
  <a:themeElements>
    <a:clrScheme name="Dividendo">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o">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Dividendo</Template>
  <TotalTime>3299</TotalTime>
  <Words>1753</Words>
  <Application>Microsoft Office PowerPoint</Application>
  <PresentationFormat>Panorámica</PresentationFormat>
  <Paragraphs>475</Paragraphs>
  <Slides>32</Slides>
  <Notes>4</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32</vt:i4>
      </vt:variant>
    </vt:vector>
  </HeadingPairs>
  <TitlesOfParts>
    <vt:vector size="39" baseType="lpstr">
      <vt:lpstr>Calibri</vt:lpstr>
      <vt:lpstr>Gill Sans MT</vt:lpstr>
      <vt:lpstr>Times New Roman</vt:lpstr>
      <vt:lpstr>Wingdings</vt:lpstr>
      <vt:lpstr>Wingdings 2</vt:lpstr>
      <vt:lpstr>Dividendo</vt:lpstr>
      <vt:lpstr>Worksheet</vt:lpstr>
      <vt:lpstr>“Estudio de la producción y comercialización del chocho (Lupinus mutabilis Sweet) en la provincia de Imbabura”</vt:lpstr>
      <vt:lpstr>INTRODUCCIÓN</vt:lpstr>
      <vt:lpstr>Planteamiento del problema </vt:lpstr>
      <vt:lpstr>Justificación</vt:lpstr>
      <vt:lpstr>Objetivos </vt:lpstr>
      <vt:lpstr>MARCO TEÓRICO</vt:lpstr>
      <vt:lpstr>MATERIALES Y Métodos  </vt:lpstr>
      <vt:lpstr>Materiales y equipos </vt:lpstr>
      <vt:lpstr>Modalidad de la investigación </vt:lpstr>
      <vt:lpstr>Población</vt:lpstr>
      <vt:lpstr>Población </vt:lpstr>
      <vt:lpstr>Población </vt:lpstr>
      <vt:lpstr>Marco muestral de la población </vt:lpstr>
      <vt:lpstr>Levantamiento de la información</vt:lpstr>
      <vt:lpstr>Matriz diagnóstico</vt:lpstr>
      <vt:lpstr>Resultados y discusión </vt:lpstr>
      <vt:lpstr>Superficie cultivada de chocho</vt:lpstr>
      <vt:lpstr>Sistema de preparación del suelo    Usos productos agroquímicos </vt:lpstr>
      <vt:lpstr>Rendimiento/ ha</vt:lpstr>
      <vt:lpstr>Costo de producción estimado </vt:lpstr>
      <vt:lpstr>            INGRESOS           BENEFICIO/COSTO</vt:lpstr>
      <vt:lpstr>DEMANDA</vt:lpstr>
      <vt:lpstr>Demanda </vt:lpstr>
      <vt:lpstr>OFERTA</vt:lpstr>
      <vt:lpstr>Canales de comercialización </vt:lpstr>
      <vt:lpstr>Canales de comercialización </vt:lpstr>
      <vt:lpstr>CADENA PRODUCTIVA DEL CHOCHO</vt:lpstr>
      <vt:lpstr>MAPA TEMÁTICO DE LA ZONAS DE PRODUCCIÓN</vt:lpstr>
      <vt:lpstr>Mapa TEMÁTICO de flujo de comercialización</vt:lpstr>
      <vt:lpstr>Conclusiones </vt:lpstr>
      <vt:lpstr>Recomendaciones</vt:lpstr>
      <vt:lpstr>Gracias por su ATENCIÓN  y recomendación al presente estudio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ESTUDIO DE LA PRODUCCIÓN Y  COMERCIALIZACIÓN  DEL CHOCHO (Lupinus mutabilis Sweet) EN LA PROVINCIA DE IMBABURA </dc:title>
  <dc:creator>lch</dc:creator>
  <cp:lastModifiedBy>lch</cp:lastModifiedBy>
  <cp:revision>185</cp:revision>
  <dcterms:created xsi:type="dcterms:W3CDTF">2016-10-28T13:34:17Z</dcterms:created>
  <dcterms:modified xsi:type="dcterms:W3CDTF">2017-08-01T10:32:24Z</dcterms:modified>
</cp:coreProperties>
</file>