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 id="2147483726" r:id="rId2"/>
  </p:sldMasterIdLst>
  <p:sldIdLst>
    <p:sldId id="256" r:id="rId3"/>
    <p:sldId id="258" r:id="rId4"/>
    <p:sldId id="257" r:id="rId5"/>
    <p:sldId id="261" r:id="rId6"/>
    <p:sldId id="262" r:id="rId7"/>
    <p:sldId id="263" r:id="rId8"/>
    <p:sldId id="264" r:id="rId9"/>
    <p:sldId id="298" r:id="rId10"/>
    <p:sldId id="265" r:id="rId11"/>
    <p:sldId id="266" r:id="rId12"/>
    <p:sldId id="299" r:id="rId13"/>
    <p:sldId id="277" r:id="rId14"/>
    <p:sldId id="287" r:id="rId15"/>
    <p:sldId id="301" r:id="rId16"/>
    <p:sldId id="288" r:id="rId17"/>
    <p:sldId id="300" r:id="rId18"/>
    <p:sldId id="289" r:id="rId19"/>
    <p:sldId id="267" r:id="rId20"/>
    <p:sldId id="304" r:id="rId21"/>
    <p:sldId id="270" r:id="rId22"/>
    <p:sldId id="272" r:id="rId23"/>
    <p:sldId id="302" r:id="rId24"/>
    <p:sldId id="303" r:id="rId25"/>
    <p:sldId id="293" r:id="rId26"/>
    <p:sldId id="279" r:id="rId27"/>
    <p:sldId id="280" r:id="rId28"/>
    <p:sldId id="281" r:id="rId29"/>
    <p:sldId id="286" r:id="rId30"/>
    <p:sldId id="290" r:id="rId31"/>
    <p:sldId id="291" r:id="rId32"/>
    <p:sldId id="292" r:id="rId33"/>
    <p:sldId id="284" r:id="rId34"/>
    <p:sldId id="282" r:id="rId35"/>
    <p:sldId id="283" r:id="rId36"/>
    <p:sldId id="285" r:id="rId37"/>
    <p:sldId id="273" r:id="rId38"/>
    <p:sldId id="294" r:id="rId39"/>
    <p:sldId id="295" r:id="rId40"/>
    <p:sldId id="274" r:id="rId41"/>
    <p:sldId id="296" r:id="rId42"/>
    <p:sldId id="297" r:id="rId43"/>
    <p:sldId id="278" r:id="rId44"/>
    <p:sldId id="276" r:id="rId45"/>
    <p:sldId id="271" r:id="rId46"/>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90" y="2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Hoja1!$B$1</c:f>
              <c:strCache>
                <c:ptCount val="1"/>
                <c:pt idx="0">
                  <c:v>Columna1</c:v>
                </c:pt>
              </c:strCache>
            </c:strRef>
          </c:tx>
          <c:spPr>
            <a:ln w="28575" cap="rnd">
              <a:solidFill>
                <a:schemeClr val="accent1"/>
              </a:solidFill>
              <a:round/>
            </a:ln>
            <a:effectLst/>
          </c:spPr>
          <c:marker>
            <c:symbol val="none"/>
          </c:marker>
          <c:cat>
            <c:strRef>
              <c:f>Hoja1!$A$2:$A$5</c:f>
              <c:strCache>
                <c:ptCount val="4"/>
                <c:pt idx="0">
                  <c:v>tiempo</c:v>
                </c:pt>
                <c:pt idx="1">
                  <c:v>tiempo</c:v>
                </c:pt>
                <c:pt idx="2">
                  <c:v>tiempo</c:v>
                </c:pt>
                <c:pt idx="3">
                  <c:v>tiempo</c:v>
                </c:pt>
              </c:strCache>
            </c:strRef>
          </c:cat>
          <c:val>
            <c:numRef>
              <c:f>Hoja1!$B$2:$B$5</c:f>
              <c:numCache>
                <c:formatCode>General</c:formatCode>
                <c:ptCount val="4"/>
              </c:numCache>
            </c:numRef>
          </c:val>
          <c:smooth val="0"/>
        </c:ser>
        <c:ser>
          <c:idx val="1"/>
          <c:order val="1"/>
          <c:tx>
            <c:strRef>
              <c:f>Hoja1!$C$1</c:f>
              <c:strCache>
                <c:ptCount val="1"/>
                <c:pt idx="0">
                  <c:v>Columna2</c:v>
                </c:pt>
              </c:strCache>
            </c:strRef>
          </c:tx>
          <c:spPr>
            <a:ln w="28575" cap="rnd">
              <a:solidFill>
                <a:schemeClr val="accent2"/>
              </a:solidFill>
              <a:round/>
            </a:ln>
            <a:effectLst/>
          </c:spPr>
          <c:marker>
            <c:symbol val="none"/>
          </c:marker>
          <c:cat>
            <c:strRef>
              <c:f>Hoja1!$A$2:$A$5</c:f>
              <c:strCache>
                <c:ptCount val="4"/>
                <c:pt idx="0">
                  <c:v>tiempo</c:v>
                </c:pt>
                <c:pt idx="1">
                  <c:v>tiempo</c:v>
                </c:pt>
                <c:pt idx="2">
                  <c:v>tiempo</c:v>
                </c:pt>
                <c:pt idx="3">
                  <c:v>tiempo</c:v>
                </c:pt>
              </c:strCache>
            </c:strRef>
          </c:cat>
          <c:val>
            <c:numRef>
              <c:f>Hoja1!$C$2:$C$5</c:f>
              <c:numCache>
                <c:formatCode>General</c:formatCode>
                <c:ptCount val="4"/>
                <c:pt idx="3">
                  <c:v>2.8</c:v>
                </c:pt>
              </c:numCache>
            </c:numRef>
          </c:val>
          <c:smooth val="0"/>
        </c:ser>
        <c:ser>
          <c:idx val="2"/>
          <c:order val="2"/>
          <c:tx>
            <c:strRef>
              <c:f>Hoja1!$D$1</c:f>
              <c:strCache>
                <c:ptCount val="1"/>
                <c:pt idx="0">
                  <c:v>Serie 3</c:v>
                </c:pt>
              </c:strCache>
            </c:strRef>
          </c:tx>
          <c:spPr>
            <a:ln w="28575" cap="rnd">
              <a:solidFill>
                <a:schemeClr val="accent3"/>
              </a:solidFill>
              <a:round/>
            </a:ln>
            <a:effectLst/>
          </c:spPr>
          <c:marker>
            <c:symbol val="none"/>
          </c:marker>
          <c:cat>
            <c:strRef>
              <c:f>Hoja1!$A$2:$A$5</c:f>
              <c:strCache>
                <c:ptCount val="4"/>
                <c:pt idx="0">
                  <c:v>tiempo</c:v>
                </c:pt>
                <c:pt idx="1">
                  <c:v>tiempo</c:v>
                </c:pt>
                <c:pt idx="2">
                  <c:v>tiempo</c:v>
                </c:pt>
                <c:pt idx="3">
                  <c:v>tiempo</c:v>
                </c:pt>
              </c:strCache>
            </c:strRef>
          </c:cat>
          <c:val>
            <c:numRef>
              <c:f>Hoja1!$D$2:$D$5</c:f>
              <c:numCache>
                <c:formatCode>General</c:formatCode>
                <c:ptCount val="4"/>
                <c:pt idx="0">
                  <c:v>0</c:v>
                </c:pt>
                <c:pt idx="1">
                  <c:v>0.5</c:v>
                </c:pt>
                <c:pt idx="2">
                  <c:v>1</c:v>
                </c:pt>
                <c:pt idx="3">
                  <c:v>1.5</c:v>
                </c:pt>
              </c:numCache>
            </c:numRef>
          </c:val>
          <c:smooth val="0"/>
        </c:ser>
        <c:dLbls>
          <c:showLegendKey val="0"/>
          <c:showVal val="0"/>
          <c:showCatName val="0"/>
          <c:showSerName val="0"/>
          <c:showPercent val="0"/>
          <c:showBubbleSize val="0"/>
        </c:dLbls>
        <c:smooth val="0"/>
        <c:axId val="1701607696"/>
        <c:axId val="1701608240"/>
      </c:lineChart>
      <c:catAx>
        <c:axId val="1701607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1701608240"/>
        <c:crosses val="autoZero"/>
        <c:auto val="1"/>
        <c:lblAlgn val="ctr"/>
        <c:lblOffset val="100"/>
        <c:noMultiLvlLbl val="0"/>
      </c:catAx>
      <c:valAx>
        <c:axId val="17016082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170160769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879E4280-8333-4200-82BE-B2718FDD0424}" type="datetimeFigureOut">
              <a:rPr lang="es-EC" smtClean="0"/>
              <a:t>25/10/17</a:t>
            </a:fld>
            <a:endParaRPr lang="es-EC"/>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s-EC"/>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DA05725-1F4F-4294-B65F-2594BF4110B4}" type="slidenum">
              <a:rPr lang="es-EC" smtClean="0"/>
              <a:t>‹Nº›</a:t>
            </a:fld>
            <a:endParaRPr lang="es-EC"/>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6765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79E4280-8333-4200-82BE-B2718FDD0424}" type="datetimeFigureOut">
              <a:rPr lang="es-EC" smtClean="0"/>
              <a:t>25/10/17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DA05725-1F4F-4294-B65F-2594BF4110B4}" type="slidenum">
              <a:rPr lang="es-EC" smtClean="0"/>
              <a:t>‹Nº›</a:t>
            </a:fld>
            <a:endParaRPr lang="es-EC"/>
          </a:p>
        </p:txBody>
      </p:sp>
    </p:spTree>
    <p:extLst>
      <p:ext uri="{BB962C8B-B14F-4D97-AF65-F5344CB8AC3E}">
        <p14:creationId xmlns:p14="http://schemas.microsoft.com/office/powerpoint/2010/main" val="3841801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79E4280-8333-4200-82BE-B2718FDD0424}" type="datetimeFigureOut">
              <a:rPr lang="es-EC" smtClean="0"/>
              <a:t>25/10/17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DA05725-1F4F-4294-B65F-2594BF4110B4}" type="slidenum">
              <a:rPr lang="es-EC" smtClean="0"/>
              <a:t>‹Nº›</a:t>
            </a:fld>
            <a:endParaRPr lang="es-EC"/>
          </a:p>
        </p:txBody>
      </p:sp>
    </p:spTree>
    <p:extLst>
      <p:ext uri="{BB962C8B-B14F-4D97-AF65-F5344CB8AC3E}">
        <p14:creationId xmlns:p14="http://schemas.microsoft.com/office/powerpoint/2010/main" val="1748582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879E4280-8333-4200-82BE-B2718FDD0424}" type="datetimeFigureOut">
              <a:rPr lang="es-EC" smtClean="0"/>
              <a:t>25/10/17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DA05725-1F4F-4294-B65F-2594BF4110B4}" type="slidenum">
              <a:rPr lang="es-EC" smtClean="0"/>
              <a:t>‹Nº›</a:t>
            </a:fld>
            <a:endParaRPr lang="es-EC"/>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49235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79E4280-8333-4200-82BE-B2718FDD0424}" type="datetimeFigureOut">
              <a:rPr lang="es-EC" smtClean="0"/>
              <a:t>25/10/17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DA05725-1F4F-4294-B65F-2594BF4110B4}" type="slidenum">
              <a:rPr lang="es-EC" smtClean="0"/>
              <a:t>‹Nº›</a:t>
            </a:fld>
            <a:endParaRPr lang="es-EC"/>
          </a:p>
        </p:txBody>
      </p:sp>
    </p:spTree>
    <p:extLst>
      <p:ext uri="{BB962C8B-B14F-4D97-AF65-F5344CB8AC3E}">
        <p14:creationId xmlns:p14="http://schemas.microsoft.com/office/powerpoint/2010/main" val="3667449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79E4280-8333-4200-82BE-B2718FDD0424}" type="datetimeFigureOut">
              <a:rPr lang="es-EC" smtClean="0"/>
              <a:t>25/10/17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DA05725-1F4F-4294-B65F-2594BF4110B4}" type="slidenum">
              <a:rPr lang="es-EC" smtClean="0"/>
              <a:t>‹Nº›</a:t>
            </a:fld>
            <a:endParaRPr lang="es-EC"/>
          </a:p>
        </p:txBody>
      </p:sp>
    </p:spTree>
    <p:extLst>
      <p:ext uri="{BB962C8B-B14F-4D97-AF65-F5344CB8AC3E}">
        <p14:creationId xmlns:p14="http://schemas.microsoft.com/office/powerpoint/2010/main" val="3907218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879E4280-8333-4200-82BE-B2718FDD0424}" type="datetimeFigureOut">
              <a:rPr lang="es-EC" smtClean="0"/>
              <a:t>25/10/17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ADA05725-1F4F-4294-B65F-2594BF4110B4}" type="slidenum">
              <a:rPr lang="es-EC" smtClean="0"/>
              <a:t>‹Nº›</a:t>
            </a:fld>
            <a:endParaRPr lang="es-EC"/>
          </a:p>
        </p:txBody>
      </p:sp>
    </p:spTree>
    <p:extLst>
      <p:ext uri="{BB962C8B-B14F-4D97-AF65-F5344CB8AC3E}">
        <p14:creationId xmlns:p14="http://schemas.microsoft.com/office/powerpoint/2010/main" val="202292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879E4280-8333-4200-82BE-B2718FDD0424}" type="datetimeFigureOut">
              <a:rPr lang="es-EC" smtClean="0"/>
              <a:t>25/10/17</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ADA05725-1F4F-4294-B65F-2594BF4110B4}" type="slidenum">
              <a:rPr lang="es-EC" smtClean="0"/>
              <a:t>‹Nº›</a:t>
            </a:fld>
            <a:endParaRPr lang="es-EC"/>
          </a:p>
        </p:txBody>
      </p:sp>
    </p:spTree>
    <p:extLst>
      <p:ext uri="{BB962C8B-B14F-4D97-AF65-F5344CB8AC3E}">
        <p14:creationId xmlns:p14="http://schemas.microsoft.com/office/powerpoint/2010/main" val="1036697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879E4280-8333-4200-82BE-B2718FDD0424}" type="datetimeFigureOut">
              <a:rPr lang="es-EC" smtClean="0"/>
              <a:t>25/10/17</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ADA05725-1F4F-4294-B65F-2594BF4110B4}" type="slidenum">
              <a:rPr lang="es-EC" smtClean="0"/>
              <a:t>‹Nº›</a:t>
            </a:fld>
            <a:endParaRPr lang="es-EC"/>
          </a:p>
        </p:txBody>
      </p:sp>
    </p:spTree>
    <p:extLst>
      <p:ext uri="{BB962C8B-B14F-4D97-AF65-F5344CB8AC3E}">
        <p14:creationId xmlns:p14="http://schemas.microsoft.com/office/powerpoint/2010/main" val="32855236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9E4280-8333-4200-82BE-B2718FDD0424}" type="datetimeFigureOut">
              <a:rPr lang="es-EC" smtClean="0"/>
              <a:t>25/10/17</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ADA05725-1F4F-4294-B65F-2594BF4110B4}" type="slidenum">
              <a:rPr lang="es-EC" smtClean="0"/>
              <a:t>‹Nº›</a:t>
            </a:fld>
            <a:endParaRPr lang="es-EC"/>
          </a:p>
        </p:txBody>
      </p:sp>
    </p:spTree>
    <p:extLst>
      <p:ext uri="{BB962C8B-B14F-4D97-AF65-F5344CB8AC3E}">
        <p14:creationId xmlns:p14="http://schemas.microsoft.com/office/powerpoint/2010/main" val="4149122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79E4280-8333-4200-82BE-B2718FDD0424}" type="datetimeFigureOut">
              <a:rPr lang="es-EC" smtClean="0"/>
              <a:t>25/10/17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ADA05725-1F4F-4294-B65F-2594BF4110B4}" type="slidenum">
              <a:rPr lang="es-EC" smtClean="0"/>
              <a:t>‹Nº›</a:t>
            </a:fld>
            <a:endParaRPr lang="es-EC"/>
          </a:p>
        </p:txBody>
      </p:sp>
    </p:spTree>
    <p:extLst>
      <p:ext uri="{BB962C8B-B14F-4D97-AF65-F5344CB8AC3E}">
        <p14:creationId xmlns:p14="http://schemas.microsoft.com/office/powerpoint/2010/main" val="905542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79E4280-8333-4200-82BE-B2718FDD0424}" type="datetimeFigureOut">
              <a:rPr lang="es-EC" smtClean="0"/>
              <a:t>25/10/17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DA05725-1F4F-4294-B65F-2594BF4110B4}" type="slidenum">
              <a:rPr lang="es-EC" smtClean="0"/>
              <a:t>‹Nº›</a:t>
            </a:fld>
            <a:endParaRPr lang="es-EC"/>
          </a:p>
        </p:txBody>
      </p:sp>
    </p:spTree>
    <p:extLst>
      <p:ext uri="{BB962C8B-B14F-4D97-AF65-F5344CB8AC3E}">
        <p14:creationId xmlns:p14="http://schemas.microsoft.com/office/powerpoint/2010/main" val="21533565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s-ES" smtClean="0"/>
              <a:t>Haga clic para modificar el estilo de título del patrón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79E4280-8333-4200-82BE-B2718FDD0424}" type="datetimeFigureOut">
              <a:rPr lang="es-EC" smtClean="0"/>
              <a:t>25/10/17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ADA05725-1F4F-4294-B65F-2594BF4110B4}" type="slidenum">
              <a:rPr lang="es-EC" smtClean="0"/>
              <a:t>‹Nº›</a:t>
            </a:fld>
            <a:endParaRPr lang="es-EC"/>
          </a:p>
        </p:txBody>
      </p:sp>
    </p:spTree>
    <p:extLst>
      <p:ext uri="{BB962C8B-B14F-4D97-AF65-F5344CB8AC3E}">
        <p14:creationId xmlns:p14="http://schemas.microsoft.com/office/powerpoint/2010/main" val="35684572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879E4280-8333-4200-82BE-B2718FDD0424}" type="datetimeFigureOut">
              <a:rPr lang="es-EC" smtClean="0"/>
              <a:t>25/10/17</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ADA05725-1F4F-4294-B65F-2594BF4110B4}" type="slidenum">
              <a:rPr lang="es-EC" smtClean="0"/>
              <a:t>‹Nº›</a:t>
            </a:fld>
            <a:endParaRPr lang="es-EC"/>
          </a:p>
        </p:txBody>
      </p:sp>
    </p:spTree>
    <p:extLst>
      <p:ext uri="{BB962C8B-B14F-4D97-AF65-F5344CB8AC3E}">
        <p14:creationId xmlns:p14="http://schemas.microsoft.com/office/powerpoint/2010/main" val="9645827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79E4280-8333-4200-82BE-B2718FDD0424}" type="datetimeFigureOut">
              <a:rPr lang="es-EC" smtClean="0"/>
              <a:t>25/10/17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DA05725-1F4F-4294-B65F-2594BF4110B4}" type="slidenum">
              <a:rPr lang="es-EC" smtClean="0"/>
              <a:t>‹Nº›</a:t>
            </a:fld>
            <a:endParaRPr lang="es-EC"/>
          </a:p>
        </p:txBody>
      </p:sp>
    </p:spTree>
    <p:extLst>
      <p:ext uri="{BB962C8B-B14F-4D97-AF65-F5344CB8AC3E}">
        <p14:creationId xmlns:p14="http://schemas.microsoft.com/office/powerpoint/2010/main" val="31553917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79E4280-8333-4200-82BE-B2718FDD0424}" type="datetimeFigureOut">
              <a:rPr lang="es-EC" smtClean="0"/>
              <a:t>25/10/17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DA05725-1F4F-4294-B65F-2594BF4110B4}" type="slidenum">
              <a:rPr lang="es-EC" smtClean="0"/>
              <a:t>‹Nº›</a:t>
            </a:fld>
            <a:endParaRPr lang="es-EC"/>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8918925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79E4280-8333-4200-82BE-B2718FDD0424}" type="datetimeFigureOut">
              <a:rPr lang="es-EC" smtClean="0"/>
              <a:t>25/10/17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DA05725-1F4F-4294-B65F-2594BF4110B4}" type="slidenum">
              <a:rPr lang="es-EC" smtClean="0"/>
              <a:t>‹Nº›</a:t>
            </a:fld>
            <a:endParaRPr lang="es-EC"/>
          </a:p>
        </p:txBody>
      </p:sp>
    </p:spTree>
    <p:extLst>
      <p:ext uri="{BB962C8B-B14F-4D97-AF65-F5344CB8AC3E}">
        <p14:creationId xmlns:p14="http://schemas.microsoft.com/office/powerpoint/2010/main" val="23057019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smtClean="0"/>
              <a:t>Haga clic para modificar el estilo de texto del patrón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79E4280-8333-4200-82BE-B2718FDD0424}" type="datetimeFigureOut">
              <a:rPr lang="es-EC" smtClean="0"/>
              <a:t>25/10/17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DA05725-1F4F-4294-B65F-2594BF4110B4}" type="slidenum">
              <a:rPr lang="es-EC" smtClean="0"/>
              <a:t>‹Nº›</a:t>
            </a:fld>
            <a:endParaRPr lang="es-EC"/>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6400706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smtClean="0"/>
              <a:t>Haga clic para modificar el estilo de texto del patrón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79E4280-8333-4200-82BE-B2718FDD0424}" type="datetimeFigureOut">
              <a:rPr lang="es-EC" smtClean="0"/>
              <a:t>25/10/17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DA05725-1F4F-4294-B65F-2594BF4110B4}" type="slidenum">
              <a:rPr lang="es-EC" smtClean="0"/>
              <a:t>‹Nº›</a:t>
            </a:fld>
            <a:endParaRPr lang="es-EC"/>
          </a:p>
        </p:txBody>
      </p:sp>
    </p:spTree>
    <p:extLst>
      <p:ext uri="{BB962C8B-B14F-4D97-AF65-F5344CB8AC3E}">
        <p14:creationId xmlns:p14="http://schemas.microsoft.com/office/powerpoint/2010/main" val="31886210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79E4280-8333-4200-82BE-B2718FDD0424}" type="datetimeFigureOut">
              <a:rPr lang="es-EC" smtClean="0"/>
              <a:t>25/10/17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DA05725-1F4F-4294-B65F-2594BF4110B4}" type="slidenum">
              <a:rPr lang="es-EC" smtClean="0"/>
              <a:t>‹Nº›</a:t>
            </a:fld>
            <a:endParaRPr lang="es-EC"/>
          </a:p>
        </p:txBody>
      </p:sp>
    </p:spTree>
    <p:extLst>
      <p:ext uri="{BB962C8B-B14F-4D97-AF65-F5344CB8AC3E}">
        <p14:creationId xmlns:p14="http://schemas.microsoft.com/office/powerpoint/2010/main" val="42298747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79E4280-8333-4200-82BE-B2718FDD0424}" type="datetimeFigureOut">
              <a:rPr lang="es-EC" smtClean="0"/>
              <a:t>25/10/17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DA05725-1F4F-4294-B65F-2594BF4110B4}" type="slidenum">
              <a:rPr lang="es-EC" smtClean="0"/>
              <a:t>‹Nº›</a:t>
            </a:fld>
            <a:endParaRPr lang="es-EC"/>
          </a:p>
        </p:txBody>
      </p:sp>
    </p:spTree>
    <p:extLst>
      <p:ext uri="{BB962C8B-B14F-4D97-AF65-F5344CB8AC3E}">
        <p14:creationId xmlns:p14="http://schemas.microsoft.com/office/powerpoint/2010/main" val="2696061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79E4280-8333-4200-82BE-B2718FDD0424}" type="datetimeFigureOut">
              <a:rPr lang="es-EC" smtClean="0"/>
              <a:t>25/10/17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DA05725-1F4F-4294-B65F-2594BF4110B4}" type="slidenum">
              <a:rPr lang="es-EC" smtClean="0"/>
              <a:t>‹Nº›</a:t>
            </a:fld>
            <a:endParaRPr lang="es-EC"/>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9684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879E4280-8333-4200-82BE-B2718FDD0424}" type="datetimeFigureOut">
              <a:rPr lang="es-EC" smtClean="0"/>
              <a:t>25/10/17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ADA05725-1F4F-4294-B65F-2594BF4110B4}" type="slidenum">
              <a:rPr lang="es-EC" smtClean="0"/>
              <a:t>‹Nº›</a:t>
            </a:fld>
            <a:endParaRPr lang="es-EC"/>
          </a:p>
        </p:txBody>
      </p:sp>
    </p:spTree>
    <p:extLst>
      <p:ext uri="{BB962C8B-B14F-4D97-AF65-F5344CB8AC3E}">
        <p14:creationId xmlns:p14="http://schemas.microsoft.com/office/powerpoint/2010/main" val="3556987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879E4280-8333-4200-82BE-B2718FDD0424}" type="datetimeFigureOut">
              <a:rPr lang="es-EC" smtClean="0"/>
              <a:t>25/10/17</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ADA05725-1F4F-4294-B65F-2594BF4110B4}" type="slidenum">
              <a:rPr lang="es-EC" smtClean="0"/>
              <a:t>‹Nº›</a:t>
            </a:fld>
            <a:endParaRPr lang="es-EC"/>
          </a:p>
        </p:txBody>
      </p:sp>
    </p:spTree>
    <p:extLst>
      <p:ext uri="{BB962C8B-B14F-4D97-AF65-F5344CB8AC3E}">
        <p14:creationId xmlns:p14="http://schemas.microsoft.com/office/powerpoint/2010/main" val="1633361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879E4280-8333-4200-82BE-B2718FDD0424}" type="datetimeFigureOut">
              <a:rPr lang="es-EC" smtClean="0"/>
              <a:t>25/10/17</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ADA05725-1F4F-4294-B65F-2594BF4110B4}" type="slidenum">
              <a:rPr lang="es-EC" smtClean="0"/>
              <a:t>‹Nº›</a:t>
            </a:fld>
            <a:endParaRPr lang="es-EC"/>
          </a:p>
        </p:txBody>
      </p:sp>
    </p:spTree>
    <p:extLst>
      <p:ext uri="{BB962C8B-B14F-4D97-AF65-F5344CB8AC3E}">
        <p14:creationId xmlns:p14="http://schemas.microsoft.com/office/powerpoint/2010/main" val="433371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9E4280-8333-4200-82BE-B2718FDD0424}" type="datetimeFigureOut">
              <a:rPr lang="es-EC" smtClean="0"/>
              <a:t>25/10/17</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ADA05725-1F4F-4294-B65F-2594BF4110B4}" type="slidenum">
              <a:rPr lang="es-EC" smtClean="0"/>
              <a:t>‹Nº›</a:t>
            </a:fld>
            <a:endParaRPr lang="es-EC"/>
          </a:p>
        </p:txBody>
      </p:sp>
    </p:spTree>
    <p:extLst>
      <p:ext uri="{BB962C8B-B14F-4D97-AF65-F5344CB8AC3E}">
        <p14:creationId xmlns:p14="http://schemas.microsoft.com/office/powerpoint/2010/main" val="849848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79E4280-8333-4200-82BE-B2718FDD0424}" type="datetimeFigureOut">
              <a:rPr lang="es-EC" smtClean="0"/>
              <a:t>25/10/17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ADA05725-1F4F-4294-B65F-2594BF4110B4}" type="slidenum">
              <a:rPr lang="es-EC" smtClean="0"/>
              <a:t>‹Nº›</a:t>
            </a:fld>
            <a:endParaRPr lang="es-EC"/>
          </a:p>
        </p:txBody>
      </p:sp>
    </p:spTree>
    <p:extLst>
      <p:ext uri="{BB962C8B-B14F-4D97-AF65-F5344CB8AC3E}">
        <p14:creationId xmlns:p14="http://schemas.microsoft.com/office/powerpoint/2010/main" val="2047678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79E4280-8333-4200-82BE-B2718FDD0424}" type="datetimeFigureOut">
              <a:rPr lang="es-EC" smtClean="0"/>
              <a:t>25/10/17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ADA05725-1F4F-4294-B65F-2594BF4110B4}" type="slidenum">
              <a:rPr lang="es-EC" smtClean="0"/>
              <a:t>‹Nº›</a:t>
            </a:fld>
            <a:endParaRPr lang="es-EC"/>
          </a:p>
        </p:txBody>
      </p:sp>
    </p:spTree>
    <p:extLst>
      <p:ext uri="{BB962C8B-B14F-4D97-AF65-F5344CB8AC3E}">
        <p14:creationId xmlns:p14="http://schemas.microsoft.com/office/powerpoint/2010/main" val="1416698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879E4280-8333-4200-82BE-B2718FDD0424}" type="datetimeFigureOut">
              <a:rPr lang="es-EC" smtClean="0"/>
              <a:t>25/10/17</a:t>
            </a:fld>
            <a:endParaRPr lang="es-EC"/>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s-EC"/>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ADA05725-1F4F-4294-B65F-2594BF4110B4}" type="slidenum">
              <a:rPr lang="es-EC" smtClean="0"/>
              <a:t>‹Nº›</a:t>
            </a:fld>
            <a:endParaRPr lang="es-EC"/>
          </a:p>
        </p:txBody>
      </p:sp>
    </p:spTree>
    <p:extLst>
      <p:ext uri="{BB962C8B-B14F-4D97-AF65-F5344CB8AC3E}">
        <p14:creationId xmlns:p14="http://schemas.microsoft.com/office/powerpoint/2010/main" val="57285872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879E4280-8333-4200-82BE-B2718FDD0424}" type="datetimeFigureOut">
              <a:rPr lang="es-EC" smtClean="0"/>
              <a:t>25/10/17</a:t>
            </a:fld>
            <a:endParaRPr lang="es-EC"/>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s-EC"/>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ADA05725-1F4F-4294-B65F-2594BF4110B4}" type="slidenum">
              <a:rPr lang="es-EC" smtClean="0"/>
              <a:t>‹Nº›</a:t>
            </a:fld>
            <a:endParaRPr lang="es-EC"/>
          </a:p>
        </p:txBody>
      </p:sp>
    </p:spTree>
    <p:extLst>
      <p:ext uri="{BB962C8B-B14F-4D97-AF65-F5344CB8AC3E}">
        <p14:creationId xmlns:p14="http://schemas.microsoft.com/office/powerpoint/2010/main" val="3565821823"/>
      </p:ext>
    </p:extLst>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g"/><Relationship Id="rId1" Type="http://schemas.openxmlformats.org/officeDocument/2006/relationships/slideLayout" Target="../slideLayouts/slideLayout2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2.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2.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3.xml"/><Relationship Id="rId5" Type="http://schemas.openxmlformats.org/officeDocument/2006/relationships/image" Target="../media/image6.jp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2.xml"/><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2.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a:bodyPr>
          <a:lstStyle/>
          <a:p>
            <a:r>
              <a:rPr lang="es-EC" sz="2400" dirty="0">
                <a:solidFill>
                  <a:schemeClr val="tx1"/>
                </a:solidFill>
                <a:latin typeface="Times New Roman" panose="02020603050405020304" pitchFamily="18" charset="0"/>
                <a:cs typeface="Times New Roman" panose="02020603050405020304" pitchFamily="18" charset="0"/>
              </a:rPr>
              <a:t>Universidad Técnica del Norte</a:t>
            </a:r>
            <a:br>
              <a:rPr lang="es-EC" sz="2400" dirty="0">
                <a:solidFill>
                  <a:schemeClr val="tx1"/>
                </a:solidFill>
                <a:latin typeface="Times New Roman" panose="02020603050405020304" pitchFamily="18" charset="0"/>
                <a:cs typeface="Times New Roman" panose="02020603050405020304" pitchFamily="18" charset="0"/>
              </a:rPr>
            </a:br>
            <a:r>
              <a:rPr lang="es-EC" sz="2400" dirty="0">
                <a:solidFill>
                  <a:schemeClr val="tx1"/>
                </a:solidFill>
                <a:latin typeface="Times New Roman" panose="02020603050405020304" pitchFamily="18" charset="0"/>
                <a:cs typeface="Times New Roman" panose="02020603050405020304" pitchFamily="18" charset="0"/>
              </a:rPr>
              <a:t>FACULTAD DE INGENIERÍA EN CIENCIAS AGROPECUARIAS Y AMBIENTALES</a:t>
            </a:r>
            <a:br>
              <a:rPr lang="es-EC" sz="2400" dirty="0">
                <a:solidFill>
                  <a:schemeClr val="tx1"/>
                </a:solidFill>
                <a:latin typeface="Times New Roman" panose="02020603050405020304" pitchFamily="18" charset="0"/>
                <a:cs typeface="Times New Roman" panose="02020603050405020304" pitchFamily="18" charset="0"/>
              </a:rPr>
            </a:br>
            <a:r>
              <a:rPr lang="es-EC" sz="2400" dirty="0">
                <a:solidFill>
                  <a:schemeClr val="tx1"/>
                </a:solidFill>
                <a:latin typeface="Times New Roman" panose="02020603050405020304" pitchFamily="18" charset="0"/>
                <a:cs typeface="Times New Roman" panose="02020603050405020304" pitchFamily="18" charset="0"/>
              </a:rPr>
              <a:t>Carrera de Ingeniería Forestal</a:t>
            </a:r>
            <a:r>
              <a:rPr lang="es-EC" dirty="0">
                <a:solidFill>
                  <a:schemeClr val="tx1"/>
                </a:solidFill>
                <a:latin typeface="Times New Roman" panose="02020603050405020304" pitchFamily="18" charset="0"/>
                <a:cs typeface="Times New Roman" panose="02020603050405020304" pitchFamily="18" charset="0"/>
              </a:rPr>
              <a:t/>
            </a:r>
            <a:br>
              <a:rPr lang="es-EC" dirty="0">
                <a:solidFill>
                  <a:schemeClr val="tx1"/>
                </a:solidFill>
                <a:latin typeface="Times New Roman" panose="02020603050405020304" pitchFamily="18" charset="0"/>
                <a:cs typeface="Times New Roman" panose="02020603050405020304" pitchFamily="18" charset="0"/>
              </a:rPr>
            </a:br>
            <a:endParaRPr lang="es-EC" dirty="0"/>
          </a:p>
        </p:txBody>
      </p:sp>
      <p:sp>
        <p:nvSpPr>
          <p:cNvPr id="3" name="Subtítulo 2"/>
          <p:cNvSpPr>
            <a:spLocks noGrp="1"/>
          </p:cNvSpPr>
          <p:nvPr>
            <p:ph type="subTitle" idx="1"/>
          </p:nvPr>
        </p:nvSpPr>
        <p:spPr/>
        <p:txBody>
          <a:bodyPr/>
          <a:lstStyle/>
          <a:p>
            <a:r>
              <a:rPr lang="es-ES" dirty="0">
                <a:solidFill>
                  <a:schemeClr val="tx1"/>
                </a:solidFill>
              </a:rPr>
              <a:t>Zonificación ecológica de especies forestales prioritarias en el cantón Otavalo</a:t>
            </a:r>
            <a:endParaRPr lang="es-EC" dirty="0">
              <a:solidFill>
                <a:schemeClr val="tx1"/>
              </a:solidFill>
            </a:endParaRPr>
          </a:p>
          <a:p>
            <a:endParaRPr lang="es-EC" dirty="0"/>
          </a:p>
        </p:txBody>
      </p:sp>
      <p:pic>
        <p:nvPicPr>
          <p:cNvPr id="4" name="Picture 2" descr="https://caiutn.files.wordpress.com/2015/05/logo-ut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848" y="294482"/>
            <a:ext cx="1531557" cy="15400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fbcdn-sphotos-g-a.akamaihd.net/hphotos-ak-xaf1/v/t1.0-9/10406954_948542951860830_4408483263377310483_n.jpg?oh=8c64f105ad909c730f40756dffa855b9&amp;oe=573D5AA6&amp;__gda__=1463106071_ee15b9f04f10b2f013fdcb816a508e4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82063" y="294482"/>
            <a:ext cx="1514375" cy="1540043"/>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329528" y="4951829"/>
            <a:ext cx="4369081" cy="13717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rPr>
              <a:t>Autor</a:t>
            </a:r>
          </a:p>
          <a:p>
            <a:pPr algn="ctr"/>
            <a:r>
              <a:rPr lang="es-EC" b="1" dirty="0" smtClean="0">
                <a:solidFill>
                  <a:schemeClr val="tx1"/>
                </a:solidFill>
              </a:rPr>
              <a:t>William </a:t>
            </a:r>
            <a:r>
              <a:rPr lang="es-EC" b="1" dirty="0" smtClean="0">
                <a:solidFill>
                  <a:schemeClr val="tx1"/>
                </a:solidFill>
              </a:rPr>
              <a:t>Sani</a:t>
            </a:r>
            <a:endParaRPr lang="es-EC" b="1" dirty="0">
              <a:solidFill>
                <a:schemeClr val="tx1"/>
              </a:solidFill>
            </a:endParaRPr>
          </a:p>
        </p:txBody>
      </p:sp>
      <p:sp>
        <p:nvSpPr>
          <p:cNvPr id="7" name="Rectángulo 6"/>
          <p:cNvSpPr/>
          <p:nvPr/>
        </p:nvSpPr>
        <p:spPr>
          <a:xfrm>
            <a:off x="5574432" y="4951829"/>
            <a:ext cx="4369081" cy="13717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rPr>
              <a:t>Director</a:t>
            </a:r>
            <a:endParaRPr lang="es-EC" b="1" dirty="0" smtClean="0">
              <a:solidFill>
                <a:schemeClr val="tx1"/>
              </a:solidFill>
            </a:endParaRPr>
          </a:p>
          <a:p>
            <a:pPr algn="ctr"/>
            <a:r>
              <a:rPr lang="es-EC" b="1" dirty="0" smtClean="0">
                <a:solidFill>
                  <a:schemeClr val="tx1"/>
                </a:solidFill>
              </a:rPr>
              <a:t>Ing. Hugo Vallejos, Mgs.</a:t>
            </a:r>
            <a:endParaRPr lang="es-EC" b="1" dirty="0">
              <a:solidFill>
                <a:schemeClr val="tx1"/>
              </a:solidFill>
            </a:endParaRPr>
          </a:p>
        </p:txBody>
      </p:sp>
    </p:spTree>
    <p:extLst>
      <p:ext uri="{BB962C8B-B14F-4D97-AF65-F5344CB8AC3E}">
        <p14:creationId xmlns:p14="http://schemas.microsoft.com/office/powerpoint/2010/main" val="12713132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4213" y="685800"/>
            <a:ext cx="10058400" cy="960120"/>
          </a:xfrm>
        </p:spPr>
        <p:txBody>
          <a:bodyPr/>
          <a:lstStyle/>
          <a:p>
            <a:pPr lvl="2" algn="l" defTabSz="457200" rtl="0">
              <a:spcBef>
                <a:spcPct val="0"/>
              </a:spcBef>
            </a:pPr>
            <a:r>
              <a:rPr lang="es-ES" b="1" dirty="0">
                <a:solidFill>
                  <a:schemeClr val="bg1"/>
                </a:solidFill>
              </a:rPr>
              <a:t>Objetivo 2: Identificar con criterios ecológicos las áreas para el desarrollo de especies forestales prioritarias. </a:t>
            </a:r>
            <a:r>
              <a:rPr lang="es-EC" b="1" dirty="0"/>
              <a:t/>
            </a:r>
            <a:br>
              <a:rPr lang="es-EC" b="1" dirty="0"/>
            </a:br>
            <a:endParaRPr lang="es-EC" dirty="0"/>
          </a:p>
        </p:txBody>
      </p:sp>
      <p:pic>
        <p:nvPicPr>
          <p:cNvPr id="3" name="Imagen 2"/>
          <p:cNvPicPr>
            <a:picLocks noChangeAspect="1"/>
          </p:cNvPicPr>
          <p:nvPr/>
        </p:nvPicPr>
        <p:blipFill>
          <a:blip r:embed="rId2"/>
          <a:stretch>
            <a:fillRect/>
          </a:stretch>
        </p:blipFill>
        <p:spPr>
          <a:xfrm>
            <a:off x="355931" y="1645920"/>
            <a:ext cx="6284020" cy="4245752"/>
          </a:xfrm>
          <a:prstGeom prst="rect">
            <a:avLst/>
          </a:prstGeom>
        </p:spPr>
      </p:pic>
      <p:pic>
        <p:nvPicPr>
          <p:cNvPr id="4" name="Imagen 3"/>
          <p:cNvPicPr>
            <a:picLocks noChangeAspect="1"/>
          </p:cNvPicPr>
          <p:nvPr/>
        </p:nvPicPr>
        <p:blipFill>
          <a:blip r:embed="rId3"/>
          <a:stretch>
            <a:fillRect/>
          </a:stretch>
        </p:blipFill>
        <p:spPr>
          <a:xfrm>
            <a:off x="7162800" y="1258838"/>
            <a:ext cx="4381672" cy="5050199"/>
          </a:xfrm>
          <a:prstGeom prst="rect">
            <a:avLst/>
          </a:prstGeom>
        </p:spPr>
      </p:pic>
    </p:spTree>
    <p:extLst>
      <p:ext uri="{BB962C8B-B14F-4D97-AF65-F5344CB8AC3E}">
        <p14:creationId xmlns:p14="http://schemas.microsoft.com/office/powerpoint/2010/main" val="10922005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684212" y="323557"/>
            <a:ext cx="10766890" cy="5670843"/>
          </a:xfrm>
        </p:spPr>
        <p:txBody>
          <a:bodyPr>
            <a:normAutofit/>
          </a:bodyPr>
          <a:lstStyle/>
          <a:p>
            <a:r>
              <a:rPr lang="es-ES" sz="2800" dirty="0" smtClean="0"/>
              <a:t>FAO </a:t>
            </a:r>
            <a:r>
              <a:rPr lang="es-ES" sz="2800" dirty="0"/>
              <a:t>(1958) citado por Delgado, Valdez, Fierros, de los Santos y Gómez (2010) mencionan en su investigación de Aptitud de áreas para plantaciones de eucalipto en Oaxaca y Veracruz: Proceso de Análisis Jerarquizado vs. Algebra </a:t>
            </a:r>
            <a:r>
              <a:rPr lang="es-ES" sz="2800" dirty="0" err="1"/>
              <a:t>Boleana</a:t>
            </a:r>
            <a:r>
              <a:rPr lang="es-ES" sz="2800" dirty="0"/>
              <a:t>, que los </a:t>
            </a:r>
            <a:r>
              <a:rPr lang="es-ES" sz="2800" dirty="0" smtClean="0"/>
              <a:t>requerimientos </a:t>
            </a:r>
            <a:r>
              <a:rPr lang="es-ES" sz="2800" dirty="0"/>
              <a:t>ecológicos para para identificar un área donde establecer una plantación son: el clima, el suelo y la topografía, a su vez Delgado et al (2010) citan a </a:t>
            </a:r>
            <a:r>
              <a:rPr lang="es-ES" sz="2800" dirty="0" err="1"/>
              <a:t>Pritchett</a:t>
            </a:r>
            <a:r>
              <a:rPr lang="es-ES" sz="2800" dirty="0"/>
              <a:t> (1990) que menciona a la textura, y (</a:t>
            </a:r>
            <a:r>
              <a:rPr lang="es-ES" sz="2800" dirty="0" err="1"/>
              <a:t>Spurr</a:t>
            </a:r>
            <a:r>
              <a:rPr lang="es-ES" sz="2800" dirty="0"/>
              <a:t> y Barnes, 1980; </a:t>
            </a:r>
            <a:r>
              <a:rPr lang="es-ES" sz="2800" dirty="0" err="1"/>
              <a:t>Pritchett</a:t>
            </a:r>
            <a:r>
              <a:rPr lang="es-ES" sz="2800" dirty="0"/>
              <a:t>, 1990) mencionan a la pendiente como subcriterios de igual importancia para la determinación de estas áreas a zonificar</a:t>
            </a:r>
            <a:r>
              <a:rPr lang="es-ES" dirty="0"/>
              <a:t>.</a:t>
            </a:r>
            <a:endParaRPr lang="es-EC" dirty="0"/>
          </a:p>
        </p:txBody>
      </p:sp>
    </p:spTree>
    <p:extLst>
      <p:ext uri="{BB962C8B-B14F-4D97-AF65-F5344CB8AC3E}">
        <p14:creationId xmlns:p14="http://schemas.microsoft.com/office/powerpoint/2010/main" val="36503535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218785" y="195020"/>
            <a:ext cx="8727073" cy="6433419"/>
          </a:xfrm>
          <a:prstGeom prst="rect">
            <a:avLst/>
          </a:prstGeom>
        </p:spPr>
      </p:pic>
    </p:spTree>
    <p:extLst>
      <p:ext uri="{BB962C8B-B14F-4D97-AF65-F5344CB8AC3E}">
        <p14:creationId xmlns:p14="http://schemas.microsoft.com/office/powerpoint/2010/main" val="1538499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988" y="379433"/>
            <a:ext cx="2287174" cy="3049566"/>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3384501" y="379433"/>
            <a:ext cx="3921788" cy="2941341"/>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7628" y="719540"/>
            <a:ext cx="4182772" cy="2261126"/>
          </a:xfrm>
          <a:prstGeom prst="rect">
            <a:avLst/>
          </a:prstGeom>
        </p:spPr>
      </p:pic>
      <p:pic>
        <p:nvPicPr>
          <p:cNvPr id="7" name="Imagen 6"/>
          <p:cNvPicPr>
            <a:picLocks noChangeAspect="1"/>
          </p:cNvPicPr>
          <p:nvPr/>
        </p:nvPicPr>
        <p:blipFill rotWithShape="1">
          <a:blip r:embed="rId5">
            <a:extLst>
              <a:ext uri="{28A0092B-C50C-407E-A947-70E740481C1C}">
                <a14:useLocalDpi xmlns:a14="http://schemas.microsoft.com/office/drawing/2010/main" val="0"/>
              </a:ext>
            </a:extLst>
          </a:blip>
          <a:srcRect b="5062"/>
          <a:stretch/>
        </p:blipFill>
        <p:spPr>
          <a:xfrm>
            <a:off x="6928834" y="3428999"/>
            <a:ext cx="4855335" cy="3168203"/>
          </a:xfrm>
          <a:prstGeom prst="rect">
            <a:avLst/>
          </a:prstGeom>
        </p:spPr>
      </p:pic>
      <p:pic>
        <p:nvPicPr>
          <p:cNvPr id="8" name="Imagen 7"/>
          <p:cNvPicPr>
            <a:picLocks noChangeAspect="1"/>
          </p:cNvPicPr>
          <p:nvPr/>
        </p:nvPicPr>
        <p:blipFill rotWithShape="1">
          <a:blip r:embed="rId6" cstate="print">
            <a:extLst>
              <a:ext uri="{28A0092B-C50C-407E-A947-70E740481C1C}">
                <a14:useLocalDpi xmlns:a14="http://schemas.microsoft.com/office/drawing/2010/main" val="0"/>
              </a:ext>
            </a:extLst>
          </a:blip>
          <a:srcRect b="5488"/>
          <a:stretch/>
        </p:blipFill>
        <p:spPr>
          <a:xfrm>
            <a:off x="495988" y="3647940"/>
            <a:ext cx="5550298" cy="2949262"/>
          </a:xfrm>
          <a:prstGeom prst="rect">
            <a:avLst/>
          </a:prstGeom>
        </p:spPr>
      </p:pic>
      <p:sp>
        <p:nvSpPr>
          <p:cNvPr id="2" name="Flecha derecha 1"/>
          <p:cNvSpPr/>
          <p:nvPr/>
        </p:nvSpPr>
        <p:spPr>
          <a:xfrm>
            <a:off x="2883877" y="1856935"/>
            <a:ext cx="365760" cy="4923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Flecha derecha 8"/>
          <p:cNvSpPr/>
          <p:nvPr/>
        </p:nvSpPr>
        <p:spPr>
          <a:xfrm>
            <a:off x="7424078" y="1603918"/>
            <a:ext cx="365760" cy="4923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Flecha derecha 9"/>
          <p:cNvSpPr/>
          <p:nvPr/>
        </p:nvSpPr>
        <p:spPr>
          <a:xfrm rot="5400000">
            <a:off x="9891825" y="2868636"/>
            <a:ext cx="628357" cy="492370"/>
          </a:xfrm>
          <a:prstGeom prst="rightArrow">
            <a:avLst>
              <a:gd name="adj1" fmla="val 50000"/>
              <a:gd name="adj2" fmla="val 524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Flecha derecha 10"/>
          <p:cNvSpPr/>
          <p:nvPr/>
        </p:nvSpPr>
        <p:spPr>
          <a:xfrm rot="10800000">
            <a:off x="6134979" y="4527993"/>
            <a:ext cx="793855" cy="5945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1107915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415733" y="1262576"/>
            <a:ext cx="10058400" cy="3590778"/>
          </a:xfrm>
        </p:spPr>
        <p:txBody>
          <a:bodyPr/>
          <a:lstStyle/>
          <a:p>
            <a:pPr algn="ctr"/>
            <a:r>
              <a:rPr lang="es-ES" b="1" dirty="0">
                <a:solidFill>
                  <a:schemeClr val="bg1"/>
                </a:solidFill>
              </a:rPr>
              <a:t>Objetivo 3: Validar las zonas ecológicas identificadas mediante comprobación de campo.</a:t>
            </a:r>
            <a:endParaRPr lang="es-EC" dirty="0"/>
          </a:p>
        </p:txBody>
      </p:sp>
    </p:spTree>
    <p:extLst>
      <p:ext uri="{BB962C8B-B14F-4D97-AF65-F5344CB8AC3E}">
        <p14:creationId xmlns:p14="http://schemas.microsoft.com/office/powerpoint/2010/main" val="34490386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180" y="115909"/>
            <a:ext cx="4318716" cy="3239037"/>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6363" y="115909"/>
            <a:ext cx="2910625" cy="2182969"/>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7316" y="115909"/>
            <a:ext cx="2496892" cy="2917065"/>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3352" y="2659486"/>
            <a:ext cx="2412911" cy="3217215"/>
          </a:xfrm>
          <a:prstGeom prst="rect">
            <a:avLst/>
          </a:prstGeom>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2343" y="3793544"/>
            <a:ext cx="3704823" cy="2778617"/>
          </a:xfrm>
          <a:prstGeom prst="rect">
            <a:avLst/>
          </a:prstGeom>
        </p:spPr>
      </p:pic>
      <p:sp>
        <p:nvSpPr>
          <p:cNvPr id="9" name="Cerrar llave 8"/>
          <p:cNvSpPr/>
          <p:nvPr/>
        </p:nvSpPr>
        <p:spPr>
          <a:xfrm>
            <a:off x="4739425" y="321972"/>
            <a:ext cx="489398" cy="5975797"/>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s-EC"/>
          </a:p>
        </p:txBody>
      </p:sp>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6859" y="3230093"/>
            <a:ext cx="2506551" cy="3342068"/>
          </a:xfrm>
          <a:prstGeom prst="rect">
            <a:avLst/>
          </a:prstGeom>
        </p:spPr>
      </p:pic>
    </p:spTree>
    <p:extLst>
      <p:ext uri="{BB962C8B-B14F-4D97-AF65-F5344CB8AC3E}">
        <p14:creationId xmlns:p14="http://schemas.microsoft.com/office/powerpoint/2010/main" val="15625697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585" y="3485268"/>
            <a:ext cx="4159348" cy="3119511"/>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249" y="291906"/>
            <a:ext cx="3821723" cy="2866292"/>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1034" y="1399732"/>
            <a:ext cx="5561429" cy="4171071"/>
          </a:xfrm>
          <a:prstGeom prst="rect">
            <a:avLst/>
          </a:prstGeom>
        </p:spPr>
      </p:pic>
    </p:spTree>
    <p:extLst>
      <p:ext uri="{BB962C8B-B14F-4D97-AF65-F5344CB8AC3E}">
        <p14:creationId xmlns:p14="http://schemas.microsoft.com/office/powerpoint/2010/main" val="41846506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417" y="296214"/>
            <a:ext cx="4335887" cy="3251915"/>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3723" y="1229932"/>
            <a:ext cx="5494986" cy="4121240"/>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237" y="3760632"/>
            <a:ext cx="4129825" cy="2807594"/>
          </a:xfrm>
          <a:prstGeom prst="rect">
            <a:avLst/>
          </a:prstGeom>
        </p:spPr>
      </p:pic>
    </p:spTree>
    <p:extLst>
      <p:ext uri="{BB962C8B-B14F-4D97-AF65-F5344CB8AC3E}">
        <p14:creationId xmlns:p14="http://schemas.microsoft.com/office/powerpoint/2010/main" val="10579769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135573" y="1698274"/>
            <a:ext cx="5463370" cy="3599631"/>
          </a:xfrm>
        </p:spPr>
        <p:txBody>
          <a:bodyPr>
            <a:normAutofit fontScale="25000" lnSpcReduction="20000"/>
          </a:bodyPr>
          <a:lstStyle/>
          <a:p>
            <a:pPr lvl="0"/>
            <a:endParaRPr lang="es-ES" b="1" dirty="0" smtClean="0"/>
          </a:p>
          <a:p>
            <a:pPr lvl="0"/>
            <a:endParaRPr lang="es-ES" b="1" dirty="0"/>
          </a:p>
          <a:p>
            <a:pPr lvl="0"/>
            <a:endParaRPr lang="es-ES" b="1" dirty="0" smtClean="0"/>
          </a:p>
          <a:p>
            <a:pPr lvl="0"/>
            <a:endParaRPr lang="es-ES" b="1" dirty="0"/>
          </a:p>
          <a:p>
            <a:pPr lvl="0"/>
            <a:endParaRPr lang="es-ES" b="1" dirty="0" smtClean="0"/>
          </a:p>
          <a:p>
            <a:pPr lvl="0"/>
            <a:endParaRPr lang="es-ES" sz="6400" b="1" dirty="0"/>
          </a:p>
          <a:p>
            <a:pPr lvl="0"/>
            <a:r>
              <a:rPr lang="es-ES" sz="6400" b="1" dirty="0" smtClean="0"/>
              <a:t>Se georreferenció </a:t>
            </a:r>
            <a:r>
              <a:rPr lang="es-ES" sz="6400" b="1" dirty="0"/>
              <a:t>los puntos donde se </a:t>
            </a:r>
            <a:r>
              <a:rPr lang="es-ES" sz="6400" b="1" dirty="0" smtClean="0"/>
              <a:t>localizaron </a:t>
            </a:r>
            <a:r>
              <a:rPr lang="es-ES" sz="6400" b="1" dirty="0"/>
              <a:t>la especie de interés</a:t>
            </a:r>
            <a:r>
              <a:rPr lang="es-ES" sz="6400" b="1" dirty="0" smtClean="0"/>
              <a:t>.</a:t>
            </a:r>
          </a:p>
          <a:p>
            <a:pPr lvl="0"/>
            <a:endParaRPr lang="es-EC" sz="6400" b="1" dirty="0" smtClean="0"/>
          </a:p>
          <a:p>
            <a:pPr lvl="0"/>
            <a:endParaRPr lang="es-EC" sz="6400" b="1" dirty="0"/>
          </a:p>
          <a:p>
            <a:pPr lvl="0"/>
            <a:endParaRPr lang="es-EC" sz="6400" b="1" dirty="0" smtClean="0"/>
          </a:p>
          <a:p>
            <a:pPr lvl="0"/>
            <a:endParaRPr lang="es-EC" sz="6400" b="1" dirty="0"/>
          </a:p>
          <a:p>
            <a:pPr lvl="0"/>
            <a:endParaRPr lang="es-EC" sz="6400" b="1" dirty="0" smtClean="0"/>
          </a:p>
          <a:p>
            <a:pPr lvl="0"/>
            <a:r>
              <a:rPr lang="es-EC" sz="6400" b="1" dirty="0"/>
              <a:t>-</a:t>
            </a:r>
            <a:r>
              <a:rPr lang="es-EC" sz="6400" b="1" dirty="0" smtClean="0"/>
              <a:t>Zona de vida</a:t>
            </a:r>
            <a:endParaRPr lang="es-EC" sz="6400" b="1" dirty="0"/>
          </a:p>
          <a:p>
            <a:pPr lvl="0"/>
            <a:r>
              <a:rPr lang="es-ES" sz="6400" b="1" dirty="0" smtClean="0"/>
              <a:t>-Los </a:t>
            </a:r>
            <a:r>
              <a:rPr lang="es-ES" sz="6400" b="1" dirty="0"/>
              <a:t>datos </a:t>
            </a:r>
            <a:r>
              <a:rPr lang="es-ES" sz="6400" b="1" dirty="0" smtClean="0"/>
              <a:t>edáficos:  </a:t>
            </a:r>
            <a:r>
              <a:rPr lang="es-ES" sz="6400" b="1" dirty="0"/>
              <a:t>textura.</a:t>
            </a:r>
            <a:endParaRPr lang="es-EC" sz="6400" b="1" dirty="0"/>
          </a:p>
          <a:p>
            <a:pPr lvl="0"/>
            <a:r>
              <a:rPr lang="es-ES" sz="6400" b="1" dirty="0" smtClean="0"/>
              <a:t>-La pendiente </a:t>
            </a:r>
            <a:r>
              <a:rPr lang="es-ES" sz="6400" b="1" dirty="0"/>
              <a:t>del </a:t>
            </a:r>
            <a:r>
              <a:rPr lang="es-ES" sz="6400" b="1" dirty="0" smtClean="0"/>
              <a:t>terreno.</a:t>
            </a:r>
            <a:endParaRPr lang="es-EC" sz="6400" b="1" dirty="0"/>
          </a:p>
          <a:p>
            <a:pPr lvl="0"/>
            <a:r>
              <a:rPr lang="es-EC" sz="6400" b="1" dirty="0" smtClean="0"/>
              <a:t>-Altitud</a:t>
            </a:r>
            <a:r>
              <a:rPr lang="es-EC" sz="6400" b="1" dirty="0"/>
              <a:t>, </a:t>
            </a:r>
            <a:endParaRPr lang="es-EC" sz="6400" b="1" dirty="0" smtClean="0"/>
          </a:p>
          <a:p>
            <a:pPr lvl="0"/>
            <a:r>
              <a:rPr lang="es-EC" sz="6400" b="1" dirty="0" smtClean="0"/>
              <a:t>-Datos climáticos: temperatura, precipitación.</a:t>
            </a:r>
            <a:endParaRPr lang="es-EC" sz="6400" b="1" dirty="0"/>
          </a:p>
        </p:txBody>
      </p:sp>
      <p:sp>
        <p:nvSpPr>
          <p:cNvPr id="4" name="Rectángulo 3"/>
          <p:cNvSpPr/>
          <p:nvPr/>
        </p:nvSpPr>
        <p:spPr>
          <a:xfrm>
            <a:off x="5937080" y="710419"/>
            <a:ext cx="6119446" cy="5936566"/>
          </a:xfrm>
          <a:prstGeom prst="rect">
            <a:avLst/>
          </a:prstGeom>
          <a:solidFill>
            <a:schemeClr val="accent1">
              <a:alpha val="0"/>
            </a:schemeClr>
          </a:solidFill>
          <a:ln>
            <a:solidFill>
              <a:schemeClr val="accent1">
                <a:shade val="50000"/>
                <a:hueMod val="94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200" b="1" dirty="0" smtClean="0"/>
              <a:t>se realizó una rápida evaluación</a:t>
            </a:r>
          </a:p>
          <a:p>
            <a:endParaRPr lang="es-ES" sz="2200" dirty="0"/>
          </a:p>
          <a:p>
            <a:endParaRPr lang="es-EC" sz="2200" dirty="0" smtClean="0"/>
          </a:p>
          <a:p>
            <a:endParaRPr lang="es-EC" sz="2200" dirty="0"/>
          </a:p>
          <a:p>
            <a:endParaRPr lang="es-EC" sz="2200" dirty="0" smtClean="0"/>
          </a:p>
          <a:p>
            <a:endParaRPr lang="es-EC" sz="2200" dirty="0"/>
          </a:p>
          <a:p>
            <a:endParaRPr lang="es-EC" sz="2200" dirty="0" smtClean="0"/>
          </a:p>
          <a:p>
            <a:endParaRPr lang="es-EC" sz="2200" dirty="0"/>
          </a:p>
          <a:p>
            <a:endParaRPr lang="es-EC" sz="2200" dirty="0" smtClean="0"/>
          </a:p>
          <a:p>
            <a:endParaRPr lang="es-EC" sz="2200" dirty="0"/>
          </a:p>
          <a:p>
            <a:endParaRPr lang="es-EC" sz="2200" dirty="0" smtClean="0"/>
          </a:p>
          <a:p>
            <a:endParaRPr lang="es-EC" sz="2200" dirty="0"/>
          </a:p>
          <a:p>
            <a:endParaRPr lang="es-EC" sz="2200" dirty="0" smtClean="0"/>
          </a:p>
          <a:p>
            <a:endParaRPr lang="es-EC" sz="2200" dirty="0"/>
          </a:p>
          <a:p>
            <a:endParaRPr lang="es-EC" sz="2200" dirty="0" smtClean="0"/>
          </a:p>
          <a:p>
            <a:endParaRPr lang="es-EC" sz="2200" dirty="0" smtClean="0"/>
          </a:p>
          <a:p>
            <a:endParaRPr lang="es-EC" sz="2200" dirty="0"/>
          </a:p>
          <a:p>
            <a:endParaRPr lang="es-EC" sz="2200" dirty="0"/>
          </a:p>
        </p:txBody>
      </p:sp>
      <p:sp>
        <p:nvSpPr>
          <p:cNvPr id="5" name="Flecha derecha 4"/>
          <p:cNvSpPr/>
          <p:nvPr/>
        </p:nvSpPr>
        <p:spPr>
          <a:xfrm rot="8841678">
            <a:off x="4612027" y="1459123"/>
            <a:ext cx="1373535" cy="4783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izquierda 5"/>
          <p:cNvSpPr/>
          <p:nvPr/>
        </p:nvSpPr>
        <p:spPr>
          <a:xfrm rot="16200000">
            <a:off x="2373756" y="2838742"/>
            <a:ext cx="694110" cy="68931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7" name="Grupo 6"/>
          <p:cNvGrpSpPr/>
          <p:nvPr/>
        </p:nvGrpSpPr>
        <p:grpSpPr>
          <a:xfrm>
            <a:off x="6051051" y="1203473"/>
            <a:ext cx="4552950" cy="2331085"/>
            <a:chOff x="0" y="0"/>
            <a:chExt cx="4552950" cy="2581275"/>
          </a:xfrm>
        </p:grpSpPr>
        <p:grpSp>
          <p:nvGrpSpPr>
            <p:cNvPr id="8" name="Grupo 7"/>
            <p:cNvGrpSpPr/>
            <p:nvPr/>
          </p:nvGrpSpPr>
          <p:grpSpPr>
            <a:xfrm>
              <a:off x="0" y="0"/>
              <a:ext cx="4552950" cy="2581275"/>
              <a:chOff x="0" y="0"/>
              <a:chExt cx="4552950" cy="2581275"/>
            </a:xfrm>
          </p:grpSpPr>
          <p:sp>
            <p:nvSpPr>
              <p:cNvPr id="11" name="Rectángulo 10"/>
              <p:cNvSpPr/>
              <p:nvPr/>
            </p:nvSpPr>
            <p:spPr>
              <a:xfrm>
                <a:off x="0" y="0"/>
                <a:ext cx="4552950" cy="25812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2" name="Recortar rectángulo de esquina del mismo lado 11"/>
              <p:cNvSpPr/>
              <p:nvPr/>
            </p:nvSpPr>
            <p:spPr>
              <a:xfrm>
                <a:off x="2028825" y="552450"/>
                <a:ext cx="190500" cy="1809750"/>
              </a:xfrm>
              <a:prstGeom prst="snip2Same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3" name="Triángulo isósceles 12"/>
              <p:cNvSpPr/>
              <p:nvPr/>
            </p:nvSpPr>
            <p:spPr>
              <a:xfrm>
                <a:off x="1924050" y="66675"/>
                <a:ext cx="390525" cy="914400"/>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4" name="Abrir llave 13"/>
              <p:cNvSpPr/>
              <p:nvPr/>
            </p:nvSpPr>
            <p:spPr>
              <a:xfrm>
                <a:off x="1647825" y="1000125"/>
                <a:ext cx="190500" cy="1352550"/>
              </a:xfrm>
              <a:prstGeom prst="lef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5" name="Cerrar llave 14"/>
              <p:cNvSpPr/>
              <p:nvPr/>
            </p:nvSpPr>
            <p:spPr>
              <a:xfrm>
                <a:off x="2466975" y="66675"/>
                <a:ext cx="295275" cy="2314575"/>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pSp>
        <p:sp>
          <p:nvSpPr>
            <p:cNvPr id="9" name="Rectángulo 8"/>
            <p:cNvSpPr/>
            <p:nvPr/>
          </p:nvSpPr>
          <p:spPr>
            <a:xfrm>
              <a:off x="452438" y="1223963"/>
              <a:ext cx="1085850" cy="645516"/>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lnSpc>
                  <a:spcPts val="1200"/>
                </a:lnSpc>
                <a:spcAft>
                  <a:spcPts val="0"/>
                </a:spcAft>
              </a:pPr>
              <a:endParaRPr lang="es-ES" sz="900" dirty="0" smtClean="0">
                <a:effectLst/>
                <a:latin typeface="Times New Roman" panose="02020603050405020304" pitchFamily="18" charset="0"/>
                <a:ea typeface="Times New Roman" panose="02020603050405020304" pitchFamily="18" charset="0"/>
              </a:endParaRPr>
            </a:p>
            <a:p>
              <a:pPr algn="l">
                <a:lnSpc>
                  <a:spcPts val="1200"/>
                </a:lnSpc>
                <a:spcAft>
                  <a:spcPts val="0"/>
                </a:spcAft>
              </a:pPr>
              <a:r>
                <a:rPr lang="es-ES" sz="900" dirty="0" smtClean="0">
                  <a:effectLst/>
                  <a:latin typeface="Times New Roman" panose="02020603050405020304" pitchFamily="18" charset="0"/>
                  <a:ea typeface="Times New Roman" panose="02020603050405020304" pitchFamily="18" charset="0"/>
                </a:rPr>
                <a:t>Altura </a:t>
              </a:r>
              <a:r>
                <a:rPr lang="es-ES" sz="900" dirty="0">
                  <a:effectLst/>
                  <a:latin typeface="Times New Roman" panose="02020603050405020304" pitchFamily="18" charset="0"/>
                  <a:ea typeface="Times New Roman" panose="02020603050405020304" pitchFamily="18" charset="0"/>
                </a:rPr>
                <a:t>comercial</a:t>
              </a:r>
              <a:endParaRPr lang="es-EC" sz="1200" dirty="0">
                <a:effectLst/>
                <a:latin typeface="Times New Roman" panose="02020603050405020304" pitchFamily="18" charset="0"/>
                <a:ea typeface="Times New Roman" panose="02020603050405020304" pitchFamily="18" charset="0"/>
              </a:endParaRPr>
            </a:p>
            <a:p>
              <a:pPr algn="l">
                <a:lnSpc>
                  <a:spcPts val="1200"/>
                </a:lnSpc>
                <a:spcAft>
                  <a:spcPts val="0"/>
                </a:spcAft>
              </a:pPr>
              <a:r>
                <a:rPr lang="es-ES" sz="900" dirty="0">
                  <a:effectLst/>
                  <a:latin typeface="Times New Roman" panose="02020603050405020304" pitchFamily="18" charset="0"/>
                  <a:ea typeface="Times New Roman" panose="02020603050405020304" pitchFamily="18" charset="0"/>
                </a:rPr>
                <a:t>Forma fuste</a:t>
              </a:r>
              <a:endParaRPr lang="es-EC" sz="1200" dirty="0">
                <a:effectLst/>
                <a:latin typeface="Times New Roman" panose="02020603050405020304" pitchFamily="18" charset="0"/>
                <a:ea typeface="Times New Roman" panose="02020603050405020304" pitchFamily="18" charset="0"/>
              </a:endParaRPr>
            </a:p>
            <a:p>
              <a:pPr algn="l">
                <a:lnSpc>
                  <a:spcPts val="1200"/>
                </a:lnSpc>
                <a:spcAft>
                  <a:spcPts val="0"/>
                </a:spcAft>
              </a:pPr>
              <a:r>
                <a:rPr lang="es-ES" sz="900" dirty="0">
                  <a:effectLst/>
                  <a:latin typeface="Times New Roman" panose="02020603050405020304" pitchFamily="18" charset="0"/>
                  <a:ea typeface="Times New Roman" panose="02020603050405020304" pitchFamily="18" charset="0"/>
                </a:rPr>
                <a:t>DAP</a:t>
              </a:r>
              <a:endParaRPr lang="es-EC" sz="1200" dirty="0">
                <a:effectLst/>
                <a:latin typeface="Times New Roman" panose="02020603050405020304" pitchFamily="18" charset="0"/>
                <a:ea typeface="Times New Roman" panose="02020603050405020304" pitchFamily="18" charset="0"/>
              </a:endParaRPr>
            </a:p>
            <a:p>
              <a:pPr algn="l">
                <a:lnSpc>
                  <a:spcPct val="150000"/>
                </a:lnSpc>
                <a:spcAft>
                  <a:spcPts val="1000"/>
                </a:spcAft>
              </a:pPr>
              <a:r>
                <a:rPr lang="es-ES" sz="1200" dirty="0">
                  <a:effectLst/>
                  <a:latin typeface="Times New Roman" panose="02020603050405020304" pitchFamily="18" charset="0"/>
                  <a:ea typeface="Times New Roman" panose="02020603050405020304" pitchFamily="18" charset="0"/>
                </a:rPr>
                <a:t> </a:t>
              </a:r>
              <a:endParaRPr lang="es-EC" sz="1200" dirty="0">
                <a:effectLst/>
                <a:latin typeface="Times New Roman" panose="02020603050405020304" pitchFamily="18" charset="0"/>
                <a:ea typeface="Times New Roman" panose="02020603050405020304" pitchFamily="18" charset="0"/>
              </a:endParaRPr>
            </a:p>
          </p:txBody>
        </p:sp>
        <p:sp>
          <p:nvSpPr>
            <p:cNvPr id="10" name="Rectángulo 9"/>
            <p:cNvSpPr/>
            <p:nvPr/>
          </p:nvSpPr>
          <p:spPr>
            <a:xfrm>
              <a:off x="3000375" y="1076264"/>
              <a:ext cx="1066800" cy="770683"/>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lnSpc>
                  <a:spcPts val="1200"/>
                </a:lnSpc>
                <a:spcAft>
                  <a:spcPts val="0"/>
                </a:spcAft>
              </a:pPr>
              <a:r>
                <a:rPr lang="es-ES" sz="900" dirty="0" smtClean="0">
                  <a:effectLst/>
                  <a:latin typeface="Times New Roman" panose="02020603050405020304" pitchFamily="18" charset="0"/>
                  <a:ea typeface="Times New Roman" panose="02020603050405020304" pitchFamily="18" charset="0"/>
                </a:rPr>
                <a:t>Sanos</a:t>
              </a:r>
              <a:endParaRPr lang="es-EC" sz="1200" dirty="0">
                <a:effectLst/>
                <a:latin typeface="Times New Roman" panose="02020603050405020304" pitchFamily="18" charset="0"/>
                <a:ea typeface="Times New Roman" panose="02020603050405020304" pitchFamily="18" charset="0"/>
              </a:endParaRPr>
            </a:p>
            <a:p>
              <a:pPr algn="l">
                <a:lnSpc>
                  <a:spcPts val="1200"/>
                </a:lnSpc>
                <a:spcAft>
                  <a:spcPts val="0"/>
                </a:spcAft>
              </a:pPr>
              <a:r>
                <a:rPr lang="es-ES" sz="900" dirty="0">
                  <a:effectLst/>
                  <a:latin typeface="Times New Roman" panose="02020603050405020304" pitchFamily="18" charset="0"/>
                  <a:ea typeface="Times New Roman" panose="02020603050405020304" pitchFamily="18" charset="0"/>
                </a:rPr>
                <a:t>Altura total</a:t>
              </a:r>
              <a:endParaRPr lang="es-EC" sz="1200" dirty="0">
                <a:effectLst/>
                <a:latin typeface="Times New Roman" panose="02020603050405020304" pitchFamily="18" charset="0"/>
                <a:ea typeface="Times New Roman" panose="02020603050405020304" pitchFamily="18" charset="0"/>
              </a:endParaRPr>
            </a:p>
            <a:p>
              <a:pPr algn="l">
                <a:lnSpc>
                  <a:spcPts val="1200"/>
                </a:lnSpc>
                <a:spcAft>
                  <a:spcPts val="0"/>
                </a:spcAft>
              </a:pPr>
              <a:r>
                <a:rPr lang="es-ES" sz="900" dirty="0">
                  <a:effectLst/>
                  <a:latin typeface="Times New Roman" panose="02020603050405020304" pitchFamily="18" charset="0"/>
                  <a:ea typeface="Times New Roman" panose="02020603050405020304" pitchFamily="18" charset="0"/>
                </a:rPr>
                <a:t>Ramificación</a:t>
              </a:r>
              <a:endParaRPr lang="es-EC" sz="1200" dirty="0">
                <a:effectLst/>
                <a:latin typeface="Times New Roman" panose="02020603050405020304" pitchFamily="18" charset="0"/>
                <a:ea typeface="Times New Roman" panose="02020603050405020304" pitchFamily="18" charset="0"/>
              </a:endParaRPr>
            </a:p>
          </p:txBody>
        </p:sp>
      </p:grpSp>
      <p:grpSp>
        <p:nvGrpSpPr>
          <p:cNvPr id="26" name="Grupo 25"/>
          <p:cNvGrpSpPr/>
          <p:nvPr/>
        </p:nvGrpSpPr>
        <p:grpSpPr>
          <a:xfrm>
            <a:off x="6051051" y="3843352"/>
            <a:ext cx="4533900" cy="2428875"/>
            <a:chOff x="0" y="0"/>
            <a:chExt cx="4533900" cy="2428875"/>
          </a:xfrm>
        </p:grpSpPr>
        <p:sp>
          <p:nvSpPr>
            <p:cNvPr id="27" name="Rectángulo 26"/>
            <p:cNvSpPr/>
            <p:nvPr/>
          </p:nvSpPr>
          <p:spPr>
            <a:xfrm>
              <a:off x="0" y="0"/>
              <a:ext cx="4533900" cy="24288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28" name="Recortar rectángulo de esquina del mismo lado 27"/>
            <p:cNvSpPr/>
            <p:nvPr/>
          </p:nvSpPr>
          <p:spPr>
            <a:xfrm>
              <a:off x="2085975" y="866775"/>
              <a:ext cx="266700" cy="1000125"/>
            </a:xfrm>
            <a:prstGeom prst="snip2Same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29" name="Nube 28"/>
            <p:cNvSpPr/>
            <p:nvPr/>
          </p:nvSpPr>
          <p:spPr>
            <a:xfrm>
              <a:off x="1428750" y="247650"/>
              <a:ext cx="1600200" cy="1009650"/>
            </a:xfrm>
            <a:prstGeom prst="cloud">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30" name="Abrir llave 29"/>
            <p:cNvSpPr/>
            <p:nvPr/>
          </p:nvSpPr>
          <p:spPr>
            <a:xfrm>
              <a:off x="1190625" y="295275"/>
              <a:ext cx="171450" cy="885825"/>
            </a:xfrm>
            <a:prstGeom prst="lef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31" name="Cerrar llave 30"/>
            <p:cNvSpPr/>
            <p:nvPr/>
          </p:nvSpPr>
          <p:spPr>
            <a:xfrm>
              <a:off x="3086100" y="276225"/>
              <a:ext cx="180975" cy="1619250"/>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32" name="Abrir llave 31"/>
            <p:cNvSpPr/>
            <p:nvPr/>
          </p:nvSpPr>
          <p:spPr>
            <a:xfrm>
              <a:off x="1752600" y="1304925"/>
              <a:ext cx="114300" cy="571500"/>
            </a:xfrm>
            <a:prstGeom prst="lef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33" name="Rectángulo 32"/>
            <p:cNvSpPr/>
            <p:nvPr/>
          </p:nvSpPr>
          <p:spPr>
            <a:xfrm>
              <a:off x="3361299" y="604591"/>
              <a:ext cx="981075" cy="914400"/>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lnSpc>
                  <a:spcPts val="1200"/>
                </a:lnSpc>
                <a:spcAft>
                  <a:spcPts val="0"/>
                </a:spcAft>
              </a:pPr>
              <a:r>
                <a:rPr lang="es-ES" sz="900" dirty="0">
                  <a:effectLst/>
                  <a:latin typeface="Times New Roman" panose="02020603050405020304" pitchFamily="18" charset="0"/>
                  <a:ea typeface="Times New Roman" panose="02020603050405020304" pitchFamily="18" charset="0"/>
                </a:rPr>
                <a:t>Altura total</a:t>
              </a:r>
              <a:endParaRPr lang="es-EC" sz="1200" dirty="0">
                <a:effectLst/>
                <a:latin typeface="Times New Roman" panose="02020603050405020304" pitchFamily="18" charset="0"/>
                <a:ea typeface="Times New Roman" panose="02020603050405020304" pitchFamily="18" charset="0"/>
              </a:endParaRPr>
            </a:p>
            <a:p>
              <a:pPr algn="l">
                <a:lnSpc>
                  <a:spcPts val="1200"/>
                </a:lnSpc>
                <a:spcAft>
                  <a:spcPts val="0"/>
                </a:spcAft>
              </a:pPr>
              <a:r>
                <a:rPr lang="es-ES" sz="900" dirty="0" smtClean="0">
                  <a:effectLst/>
                  <a:latin typeface="Times New Roman" panose="02020603050405020304" pitchFamily="18" charset="0"/>
                  <a:ea typeface="Times New Roman" panose="02020603050405020304" pitchFamily="18" charset="0"/>
                </a:rPr>
                <a:t>Sanos</a:t>
              </a:r>
              <a:endParaRPr lang="es-EC" sz="1200" dirty="0">
                <a:effectLst/>
                <a:latin typeface="Times New Roman" panose="02020603050405020304" pitchFamily="18" charset="0"/>
                <a:ea typeface="Times New Roman" panose="02020603050405020304" pitchFamily="18" charset="0"/>
              </a:endParaRPr>
            </a:p>
            <a:p>
              <a:pPr algn="l">
                <a:lnSpc>
                  <a:spcPts val="1200"/>
                </a:lnSpc>
                <a:spcAft>
                  <a:spcPts val="0"/>
                </a:spcAft>
              </a:pPr>
              <a:r>
                <a:rPr lang="es-ES" sz="900" dirty="0" smtClean="0">
                  <a:effectLst/>
                  <a:latin typeface="Times New Roman" panose="02020603050405020304" pitchFamily="18" charset="0"/>
                  <a:ea typeface="Times New Roman" panose="02020603050405020304" pitchFamily="18" charset="0"/>
                </a:rPr>
                <a:t>Ramificación</a:t>
              </a:r>
            </a:p>
            <a:p>
              <a:pPr algn="l">
                <a:lnSpc>
                  <a:spcPts val="1200"/>
                </a:lnSpc>
                <a:spcAft>
                  <a:spcPts val="0"/>
                </a:spcAft>
              </a:pPr>
              <a:r>
                <a:rPr lang="es-ES" sz="900" dirty="0">
                  <a:latin typeface="Times New Roman" panose="02020603050405020304" pitchFamily="18" charset="0"/>
                  <a:ea typeface="Times New Roman" panose="02020603050405020304" pitchFamily="18" charset="0"/>
                </a:rPr>
                <a:t>A</a:t>
              </a:r>
              <a:r>
                <a:rPr lang="es-ES" sz="900" dirty="0" smtClean="0">
                  <a:latin typeface="Times New Roman" panose="02020603050405020304" pitchFamily="18" charset="0"/>
                  <a:ea typeface="Times New Roman" panose="02020603050405020304" pitchFamily="18" charset="0"/>
                </a:rPr>
                <a:t>rquitectura</a:t>
              </a:r>
              <a:endParaRPr lang="es-EC" sz="1200" dirty="0">
                <a:effectLst/>
                <a:latin typeface="Times New Roman" panose="02020603050405020304" pitchFamily="18" charset="0"/>
                <a:ea typeface="Times New Roman" panose="02020603050405020304" pitchFamily="18" charset="0"/>
              </a:endParaRPr>
            </a:p>
          </p:txBody>
        </p:sp>
        <p:sp>
          <p:nvSpPr>
            <p:cNvPr id="34" name="Rectángulo 33"/>
            <p:cNvSpPr/>
            <p:nvPr/>
          </p:nvSpPr>
          <p:spPr>
            <a:xfrm>
              <a:off x="514350" y="1381125"/>
              <a:ext cx="1085850" cy="552450"/>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lnSpc>
                  <a:spcPts val="1200"/>
                </a:lnSpc>
                <a:spcAft>
                  <a:spcPts val="0"/>
                </a:spcAft>
              </a:pPr>
              <a:endParaRPr lang="es-ES" sz="900" dirty="0" smtClean="0">
                <a:effectLst/>
                <a:latin typeface="Times New Roman" panose="02020603050405020304" pitchFamily="18" charset="0"/>
                <a:ea typeface="Times New Roman" panose="02020603050405020304" pitchFamily="18" charset="0"/>
              </a:endParaRPr>
            </a:p>
            <a:p>
              <a:pPr algn="l">
                <a:lnSpc>
                  <a:spcPts val="1200"/>
                </a:lnSpc>
                <a:spcAft>
                  <a:spcPts val="0"/>
                </a:spcAft>
              </a:pPr>
              <a:endParaRPr lang="es-ES" sz="900" dirty="0">
                <a:latin typeface="Times New Roman" panose="02020603050405020304" pitchFamily="18" charset="0"/>
                <a:ea typeface="Times New Roman" panose="02020603050405020304" pitchFamily="18" charset="0"/>
              </a:endParaRPr>
            </a:p>
            <a:p>
              <a:pPr algn="l">
                <a:lnSpc>
                  <a:spcPts val="1200"/>
                </a:lnSpc>
                <a:spcAft>
                  <a:spcPts val="0"/>
                </a:spcAft>
              </a:pPr>
              <a:endParaRPr lang="es-ES" sz="900" dirty="0" smtClean="0">
                <a:effectLst/>
                <a:latin typeface="Times New Roman" panose="02020603050405020304" pitchFamily="18" charset="0"/>
                <a:ea typeface="Times New Roman" panose="02020603050405020304" pitchFamily="18" charset="0"/>
              </a:endParaRPr>
            </a:p>
            <a:p>
              <a:pPr algn="l">
                <a:lnSpc>
                  <a:spcPts val="1200"/>
                </a:lnSpc>
                <a:spcAft>
                  <a:spcPts val="0"/>
                </a:spcAft>
              </a:pPr>
              <a:endParaRPr lang="es-ES" sz="900" dirty="0">
                <a:latin typeface="Times New Roman" panose="02020603050405020304" pitchFamily="18" charset="0"/>
                <a:ea typeface="Times New Roman" panose="02020603050405020304" pitchFamily="18" charset="0"/>
              </a:endParaRPr>
            </a:p>
            <a:p>
              <a:pPr algn="l">
                <a:lnSpc>
                  <a:spcPts val="1200"/>
                </a:lnSpc>
                <a:spcAft>
                  <a:spcPts val="0"/>
                </a:spcAft>
              </a:pPr>
              <a:r>
                <a:rPr lang="es-ES" sz="900" dirty="0" smtClean="0">
                  <a:effectLst/>
                  <a:latin typeface="Times New Roman" panose="02020603050405020304" pitchFamily="18" charset="0"/>
                  <a:ea typeface="Times New Roman" panose="02020603050405020304" pitchFamily="18" charset="0"/>
                </a:rPr>
                <a:t>Altura </a:t>
              </a:r>
              <a:r>
                <a:rPr lang="es-ES" sz="900" dirty="0">
                  <a:effectLst/>
                  <a:latin typeface="Times New Roman" panose="02020603050405020304" pitchFamily="18" charset="0"/>
                  <a:ea typeface="Times New Roman" panose="02020603050405020304" pitchFamily="18" charset="0"/>
                </a:rPr>
                <a:t>comercial</a:t>
              </a:r>
              <a:endParaRPr lang="es-EC" sz="1200" dirty="0">
                <a:effectLst/>
                <a:latin typeface="Times New Roman" panose="02020603050405020304" pitchFamily="18" charset="0"/>
                <a:ea typeface="Times New Roman" panose="02020603050405020304" pitchFamily="18" charset="0"/>
              </a:endParaRPr>
            </a:p>
            <a:p>
              <a:pPr algn="l">
                <a:lnSpc>
                  <a:spcPts val="1200"/>
                </a:lnSpc>
                <a:spcAft>
                  <a:spcPts val="0"/>
                </a:spcAft>
              </a:pPr>
              <a:r>
                <a:rPr lang="es-ES" sz="900" dirty="0">
                  <a:effectLst/>
                  <a:latin typeface="Times New Roman" panose="02020603050405020304" pitchFamily="18" charset="0"/>
                  <a:ea typeface="Times New Roman" panose="02020603050405020304" pitchFamily="18" charset="0"/>
                </a:rPr>
                <a:t>Forma fuste</a:t>
              </a:r>
              <a:endParaRPr lang="es-EC" sz="1200" dirty="0">
                <a:effectLst/>
                <a:latin typeface="Times New Roman" panose="02020603050405020304" pitchFamily="18" charset="0"/>
                <a:ea typeface="Times New Roman" panose="02020603050405020304" pitchFamily="18" charset="0"/>
              </a:endParaRPr>
            </a:p>
            <a:p>
              <a:pPr algn="l">
                <a:lnSpc>
                  <a:spcPts val="1200"/>
                </a:lnSpc>
                <a:spcAft>
                  <a:spcPts val="0"/>
                </a:spcAft>
              </a:pPr>
              <a:r>
                <a:rPr lang="es-ES" sz="900" dirty="0">
                  <a:effectLst/>
                  <a:latin typeface="Times New Roman" panose="02020603050405020304" pitchFamily="18" charset="0"/>
                  <a:ea typeface="Times New Roman" panose="02020603050405020304" pitchFamily="18" charset="0"/>
                </a:rPr>
                <a:t>DAP</a:t>
              </a:r>
              <a:endParaRPr lang="es-EC" sz="1200" dirty="0">
                <a:effectLst/>
                <a:latin typeface="Times New Roman" panose="02020603050405020304" pitchFamily="18" charset="0"/>
                <a:ea typeface="Times New Roman" panose="02020603050405020304" pitchFamily="18" charset="0"/>
              </a:endParaRPr>
            </a:p>
            <a:p>
              <a:pPr algn="ctr">
                <a:lnSpc>
                  <a:spcPct val="150000"/>
                </a:lnSpc>
                <a:spcAft>
                  <a:spcPts val="1000"/>
                </a:spcAft>
              </a:pPr>
              <a:r>
                <a:rPr lang="es-ES" sz="1200" dirty="0">
                  <a:effectLst/>
                  <a:latin typeface="Times New Roman" panose="02020603050405020304" pitchFamily="18" charset="0"/>
                  <a:ea typeface="Times New Roman" panose="02020603050405020304" pitchFamily="18" charset="0"/>
                </a:rPr>
                <a:t> </a:t>
              </a:r>
              <a:endParaRPr lang="es-EC" sz="1200" dirty="0">
                <a:effectLst/>
                <a:latin typeface="Times New Roman" panose="02020603050405020304" pitchFamily="18" charset="0"/>
                <a:ea typeface="Times New Roman" panose="02020603050405020304" pitchFamily="18" charset="0"/>
              </a:endParaRPr>
            </a:p>
            <a:p>
              <a:pPr algn="ctr">
                <a:lnSpc>
                  <a:spcPct val="150000"/>
                </a:lnSpc>
                <a:spcAft>
                  <a:spcPts val="1000"/>
                </a:spcAft>
              </a:pPr>
              <a:r>
                <a:rPr lang="es-ES" sz="1200" dirty="0">
                  <a:effectLst/>
                  <a:latin typeface="Times New Roman" panose="02020603050405020304" pitchFamily="18" charset="0"/>
                  <a:ea typeface="Times New Roman" panose="02020603050405020304" pitchFamily="18" charset="0"/>
                </a:rPr>
                <a:t> </a:t>
              </a:r>
              <a:endParaRPr lang="es-EC" sz="1200" dirty="0">
                <a:effectLst/>
                <a:latin typeface="Times New Roman" panose="02020603050405020304" pitchFamily="18" charset="0"/>
                <a:ea typeface="Times New Roman" panose="02020603050405020304" pitchFamily="18" charset="0"/>
              </a:endParaRPr>
            </a:p>
          </p:txBody>
        </p:sp>
        <p:sp>
          <p:nvSpPr>
            <p:cNvPr id="35" name="Rectángulo 34"/>
            <p:cNvSpPr/>
            <p:nvPr/>
          </p:nvSpPr>
          <p:spPr>
            <a:xfrm>
              <a:off x="76200" y="438150"/>
              <a:ext cx="1057275" cy="619125"/>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lnSpc>
                  <a:spcPts val="1200"/>
                </a:lnSpc>
                <a:spcAft>
                  <a:spcPts val="0"/>
                </a:spcAft>
              </a:pPr>
              <a:endParaRPr lang="es-EC" sz="1200" dirty="0">
                <a:effectLst/>
                <a:latin typeface="Times New Roman" panose="02020603050405020304" pitchFamily="18" charset="0"/>
                <a:ea typeface="Times New Roman" panose="02020603050405020304" pitchFamily="18" charset="0"/>
              </a:endParaRPr>
            </a:p>
            <a:p>
              <a:pPr algn="l">
                <a:lnSpc>
                  <a:spcPts val="1200"/>
                </a:lnSpc>
                <a:spcAft>
                  <a:spcPts val="0"/>
                </a:spcAft>
              </a:pPr>
              <a:r>
                <a:rPr lang="es-ES" sz="900" dirty="0">
                  <a:effectLst/>
                  <a:latin typeface="Times New Roman" panose="02020603050405020304" pitchFamily="18" charset="0"/>
                  <a:ea typeface="Times New Roman" panose="02020603050405020304" pitchFamily="18" charset="0"/>
                </a:rPr>
                <a:t>Forma de la copa</a:t>
              </a:r>
              <a:endParaRPr lang="es-EC" sz="1200" dirty="0">
                <a:effectLst/>
                <a:latin typeface="Times New Roman" panose="02020603050405020304" pitchFamily="18" charset="0"/>
                <a:ea typeface="Times New Roman" panose="02020603050405020304" pitchFamily="18" charset="0"/>
              </a:endParaRPr>
            </a:p>
          </p:txBody>
        </p:sp>
      </p:grpSp>
      <p:sp>
        <p:nvSpPr>
          <p:cNvPr id="16" name="Cerrar llave 15"/>
          <p:cNvSpPr/>
          <p:nvPr/>
        </p:nvSpPr>
        <p:spPr>
          <a:xfrm>
            <a:off x="10806408" y="1580182"/>
            <a:ext cx="325096" cy="4439777"/>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s-EC">
              <a:ln>
                <a:solidFill>
                  <a:schemeClr val="accent6"/>
                </a:solidFill>
              </a:ln>
              <a:solidFill>
                <a:schemeClr val="accent6"/>
              </a:solidFill>
            </a:endParaRPr>
          </a:p>
        </p:txBody>
      </p:sp>
      <p:sp>
        <p:nvSpPr>
          <p:cNvPr id="17" name="Rectángulo 16"/>
          <p:cNvSpPr/>
          <p:nvPr/>
        </p:nvSpPr>
        <p:spPr>
          <a:xfrm>
            <a:off x="1450105" y="3530456"/>
            <a:ext cx="2333922" cy="5392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ArcGIS</a:t>
            </a:r>
            <a:endParaRPr lang="es-EC" dirty="0"/>
          </a:p>
        </p:txBody>
      </p:sp>
      <p:sp>
        <p:nvSpPr>
          <p:cNvPr id="19" name="Rectángulo 18"/>
          <p:cNvSpPr/>
          <p:nvPr/>
        </p:nvSpPr>
        <p:spPr>
          <a:xfrm rot="5400000">
            <a:off x="9326502" y="3490581"/>
            <a:ext cx="4660621" cy="6189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Clasificación de acuerdo a su estado </a:t>
            </a:r>
            <a:endParaRPr lang="es-EC" dirty="0"/>
          </a:p>
        </p:txBody>
      </p:sp>
    </p:spTree>
    <p:extLst>
      <p:ext uri="{BB962C8B-B14F-4D97-AF65-F5344CB8AC3E}">
        <p14:creationId xmlns:p14="http://schemas.microsoft.com/office/powerpoint/2010/main" val="35466608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accent6">
                <a:lumMod val="75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Resultados y conclusiones</a:t>
            </a:r>
            <a:endParaRPr lang="es-EC" dirty="0"/>
          </a:p>
        </p:txBody>
      </p:sp>
    </p:spTree>
    <p:extLst>
      <p:ext uri="{BB962C8B-B14F-4D97-AF65-F5344CB8AC3E}">
        <p14:creationId xmlns:p14="http://schemas.microsoft.com/office/powerpoint/2010/main" val="220754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2088" y="476518"/>
            <a:ext cx="7281894" cy="4004700"/>
          </a:xfrm>
        </p:spPr>
        <p:txBody>
          <a:bodyPr>
            <a:normAutofit/>
          </a:bodyPr>
          <a:lstStyle/>
          <a:p>
            <a:pPr algn="just"/>
            <a:r>
              <a:rPr lang="es-EC" sz="1800" dirty="0" smtClean="0"/>
              <a:t>Con </a:t>
            </a:r>
            <a:r>
              <a:rPr lang="es-EC" sz="1800" dirty="0"/>
              <a:t>el objetivo de mantener y aumentar el recurso forestal en el país, se realizan actividades de forestación y reforestación las cuales se las lleva a cabo con una limitada información sobre las condiciones ecológicas existentes en el lugar en relación a los requerimientos ecológicos que las especies de interés necesitan para su desarrollo, y muchas veces sin definir que especies forestales son de importancia para los beneficiarios ya sea en aspectos como el económico, ecológico y sociocultural, corriendo el riesgo de que estas actividades no logren cumplir los objetivos planteados. </a:t>
            </a:r>
            <a:r>
              <a:rPr lang="es-EC" dirty="0"/>
              <a:t/>
            </a:r>
            <a:br>
              <a:rPr lang="es-EC" dirty="0"/>
            </a:br>
            <a:endParaRPr lang="es-EC" dirty="0"/>
          </a:p>
        </p:txBody>
      </p:sp>
      <p:sp>
        <p:nvSpPr>
          <p:cNvPr id="3" name="Marcador de contenido 2"/>
          <p:cNvSpPr>
            <a:spLocks noGrp="1"/>
          </p:cNvSpPr>
          <p:nvPr>
            <p:ph idx="1"/>
          </p:nvPr>
        </p:nvSpPr>
        <p:spPr>
          <a:xfrm>
            <a:off x="104663" y="0"/>
            <a:ext cx="8534400" cy="605307"/>
          </a:xfrm>
        </p:spPr>
        <p:txBody>
          <a:bodyPr/>
          <a:lstStyle/>
          <a:p>
            <a:r>
              <a:rPr lang="es-EC" dirty="0" smtClean="0"/>
              <a:t>INTRODUCCIÓN</a:t>
            </a:r>
            <a:endParaRPr lang="es-EC" dirty="0"/>
          </a:p>
        </p:txBody>
      </p:sp>
      <p:pic>
        <p:nvPicPr>
          <p:cNvPr id="5" name="Imagen 4"/>
          <p:cNvPicPr>
            <a:picLocks noChangeAspect="1"/>
          </p:cNvPicPr>
          <p:nvPr/>
        </p:nvPicPr>
        <p:blipFill>
          <a:blip r:embed="rId2" cstate="print">
            <a:grayscl/>
            <a:extLst>
              <a:ext uri="{28A0092B-C50C-407E-A947-70E740481C1C}">
                <a14:useLocalDpi xmlns:a14="http://schemas.microsoft.com/office/drawing/2010/main" val="0"/>
              </a:ext>
            </a:extLst>
          </a:blip>
          <a:stretch>
            <a:fillRect/>
          </a:stretch>
        </p:blipFill>
        <p:spPr>
          <a:xfrm>
            <a:off x="6873241" y="5017522"/>
            <a:ext cx="5318759" cy="1840478"/>
          </a:xfrm>
          <a:prstGeom prst="rect">
            <a:avLst/>
          </a:prstGeom>
          <a:ln>
            <a:noFill/>
          </a:ln>
          <a:effectLst>
            <a:softEdge rad="112500"/>
          </a:effectLst>
        </p:spPr>
      </p:pic>
      <p:pic>
        <p:nvPicPr>
          <p:cNvPr id="6" name="Imagen 5"/>
          <p:cNvPicPr>
            <a:picLocks noChangeAspect="1"/>
          </p:cNvPicPr>
          <p:nvPr/>
        </p:nvPicPr>
        <p:blipFill>
          <a:blip r:embed="rId3"/>
          <a:stretch>
            <a:fillRect/>
          </a:stretch>
        </p:blipFill>
        <p:spPr>
          <a:xfrm>
            <a:off x="53199" y="3760470"/>
            <a:ext cx="7159022" cy="2561226"/>
          </a:xfrm>
          <a:prstGeom prst="rect">
            <a:avLst/>
          </a:prstGeom>
        </p:spPr>
      </p:pic>
      <p:pic>
        <p:nvPicPr>
          <p:cNvPr id="7" name="Imagen 6"/>
          <p:cNvPicPr>
            <a:picLocks noChangeAspect="1"/>
          </p:cNvPicPr>
          <p:nvPr/>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134137" y="4175209"/>
            <a:ext cx="498573" cy="959853"/>
          </a:xfrm>
          <a:prstGeom prst="rect">
            <a:avLst/>
          </a:prstGeo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3982" y="714547"/>
            <a:ext cx="4137580" cy="2670259"/>
          </a:xfrm>
          <a:prstGeom prst="rect">
            <a:avLst/>
          </a:prstGeom>
        </p:spPr>
      </p:pic>
    </p:spTree>
    <p:extLst>
      <p:ext uri="{BB962C8B-B14F-4D97-AF65-F5344CB8AC3E}">
        <p14:creationId xmlns:p14="http://schemas.microsoft.com/office/powerpoint/2010/main" val="28447983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2437881250"/>
              </p:ext>
            </p:extLst>
          </p:nvPr>
        </p:nvGraphicFramePr>
        <p:xfrm>
          <a:off x="411014" y="1403948"/>
          <a:ext cx="4817489" cy="3969910"/>
        </p:xfrm>
        <a:graphic>
          <a:graphicData uri="http://schemas.openxmlformats.org/drawingml/2006/table">
            <a:tbl>
              <a:tblPr firstRow="1" firstCol="1" bandRow="1">
                <a:tableStyleId>{5C22544A-7EE6-4342-B048-85BDC9FD1C3A}</a:tableStyleId>
              </a:tblPr>
              <a:tblGrid>
                <a:gridCol w="1948510"/>
                <a:gridCol w="1284838"/>
                <a:gridCol w="1584141"/>
              </a:tblGrid>
              <a:tr h="814011">
                <a:tc>
                  <a:txBody>
                    <a:bodyPr/>
                    <a:lstStyle/>
                    <a:p>
                      <a:pPr algn="ctr">
                        <a:lnSpc>
                          <a:spcPct val="150000"/>
                        </a:lnSpc>
                        <a:spcAft>
                          <a:spcPts val="0"/>
                        </a:spcAft>
                      </a:pPr>
                      <a:r>
                        <a:rPr lang="es-ES" sz="1200" dirty="0">
                          <a:effectLst/>
                        </a:rPr>
                        <a:t>Aptitud /requerimientos</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50000"/>
                        </a:lnSpc>
                        <a:spcAft>
                          <a:spcPts val="0"/>
                        </a:spcAft>
                      </a:pPr>
                      <a:r>
                        <a:rPr lang="es-ES" sz="1200" dirty="0" smtClean="0">
                          <a:effectLst/>
                        </a:rPr>
                        <a:t>potencial</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50000"/>
                        </a:lnSpc>
                        <a:spcAft>
                          <a:spcPts val="0"/>
                        </a:spcAft>
                      </a:pPr>
                      <a:r>
                        <a:rPr lang="es-ES" sz="1200">
                          <a:effectLst/>
                        </a:rPr>
                        <a:t>Moderadamente potencial</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r>
              <a:tr h="499503">
                <a:tc>
                  <a:txBody>
                    <a:bodyPr/>
                    <a:lstStyle/>
                    <a:p>
                      <a:pPr algn="just">
                        <a:lnSpc>
                          <a:spcPct val="150000"/>
                        </a:lnSpc>
                        <a:spcAft>
                          <a:spcPts val="0"/>
                        </a:spcAft>
                      </a:pPr>
                      <a:r>
                        <a:rPr lang="es-ES" sz="1200" dirty="0" smtClean="0">
                          <a:effectLst/>
                          <a:latin typeface="+mn-lt"/>
                          <a:ea typeface="+mn-ea"/>
                        </a:rPr>
                        <a:t>Zona</a:t>
                      </a:r>
                      <a:r>
                        <a:rPr lang="es-ES" sz="1200" baseline="0" dirty="0" smtClean="0">
                          <a:effectLst/>
                          <a:latin typeface="+mn-lt"/>
                          <a:ea typeface="+mn-ea"/>
                        </a:rPr>
                        <a:t> de vida</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lnSpc>
                          <a:spcPct val="150000"/>
                        </a:lnSpc>
                        <a:spcAft>
                          <a:spcPts val="0"/>
                        </a:spcAft>
                      </a:pPr>
                      <a:r>
                        <a:rPr lang="es-ES" sz="1200">
                          <a:effectLst/>
                        </a:rPr>
                        <a:t> </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lnSpc>
                          <a:spcPct val="150000"/>
                        </a:lnSpc>
                        <a:spcAft>
                          <a:spcPts val="0"/>
                        </a:spcAft>
                      </a:pPr>
                      <a:r>
                        <a:rPr lang="es-ES" sz="1200" dirty="0">
                          <a:effectLst/>
                        </a:rPr>
                        <a:t> </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r>
              <a:tr h="499503">
                <a:tc>
                  <a:txBody>
                    <a:bodyPr/>
                    <a:lstStyle/>
                    <a:p>
                      <a:pPr algn="just">
                        <a:lnSpc>
                          <a:spcPct val="150000"/>
                        </a:lnSpc>
                        <a:spcAft>
                          <a:spcPts val="0"/>
                        </a:spcAft>
                      </a:pPr>
                      <a:r>
                        <a:rPr lang="es-ES" sz="1200" dirty="0">
                          <a:effectLst/>
                        </a:rPr>
                        <a:t>Precipitación</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lnSpc>
                          <a:spcPct val="150000"/>
                        </a:lnSpc>
                        <a:spcAft>
                          <a:spcPts val="0"/>
                        </a:spcAft>
                      </a:pPr>
                      <a:r>
                        <a:rPr lang="es-ES" sz="1200" spc="15">
                          <a:effectLst/>
                        </a:rPr>
                        <a:t> </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lnSpc>
                          <a:spcPct val="150000"/>
                        </a:lnSpc>
                        <a:spcAft>
                          <a:spcPts val="0"/>
                        </a:spcAft>
                      </a:pPr>
                      <a:r>
                        <a:rPr lang="es-ES" sz="1200" spc="25">
                          <a:effectLst/>
                        </a:rPr>
                        <a:t> </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r>
              <a:tr h="499503">
                <a:tc>
                  <a:txBody>
                    <a:bodyPr/>
                    <a:lstStyle/>
                    <a:p>
                      <a:pPr algn="just">
                        <a:lnSpc>
                          <a:spcPct val="150000"/>
                        </a:lnSpc>
                        <a:spcAft>
                          <a:spcPts val="0"/>
                        </a:spcAft>
                      </a:pPr>
                      <a:r>
                        <a:rPr lang="es-ES" sz="1200" spc="-5" dirty="0">
                          <a:effectLst/>
                        </a:rPr>
                        <a:t>Temperatura</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lnSpc>
                          <a:spcPct val="150000"/>
                        </a:lnSpc>
                        <a:spcAft>
                          <a:spcPts val="0"/>
                        </a:spcAft>
                      </a:pPr>
                      <a:r>
                        <a:rPr lang="es-ES" sz="1200" spc="20" dirty="0">
                          <a:effectLst/>
                        </a:rPr>
                        <a:t> </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lnSpc>
                          <a:spcPct val="150000"/>
                        </a:lnSpc>
                        <a:spcAft>
                          <a:spcPts val="0"/>
                        </a:spcAft>
                      </a:pPr>
                      <a:r>
                        <a:rPr lang="es-ES" sz="1200" spc="15" dirty="0">
                          <a:effectLst/>
                        </a:rPr>
                        <a:t> </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r>
              <a:tr h="704120">
                <a:tc>
                  <a:txBody>
                    <a:bodyPr/>
                    <a:lstStyle/>
                    <a:p>
                      <a:pPr algn="just">
                        <a:lnSpc>
                          <a:spcPct val="150000"/>
                        </a:lnSpc>
                        <a:spcAft>
                          <a:spcPts val="0"/>
                        </a:spcAft>
                      </a:pPr>
                      <a:r>
                        <a:rPr lang="es-ES" sz="1200" spc="-15" dirty="0">
                          <a:effectLst/>
                        </a:rPr>
                        <a:t>Suelos </a:t>
                      </a:r>
                      <a:r>
                        <a:rPr lang="es-ES" sz="1200" spc="-15" dirty="0" smtClean="0">
                          <a:effectLst/>
                        </a:rPr>
                        <a:t>(, </a:t>
                      </a:r>
                      <a:r>
                        <a:rPr lang="es-ES" sz="1200" spc="-15" dirty="0">
                          <a:effectLst/>
                        </a:rPr>
                        <a:t>textura)</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lnSpc>
                          <a:spcPct val="150000"/>
                        </a:lnSpc>
                        <a:spcAft>
                          <a:spcPts val="0"/>
                        </a:spcAft>
                      </a:pPr>
                      <a:r>
                        <a:rPr lang="es-ES" sz="1200" dirty="0">
                          <a:effectLst/>
                        </a:rPr>
                        <a:t> </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lnSpc>
                          <a:spcPct val="150000"/>
                        </a:lnSpc>
                        <a:spcAft>
                          <a:spcPts val="0"/>
                        </a:spcAft>
                      </a:pPr>
                      <a:r>
                        <a:rPr lang="es-ES" sz="1200">
                          <a:effectLst/>
                        </a:rPr>
                        <a:t> </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r>
              <a:tr h="476635">
                <a:tc>
                  <a:txBody>
                    <a:bodyPr/>
                    <a:lstStyle/>
                    <a:p>
                      <a:pPr algn="just">
                        <a:lnSpc>
                          <a:spcPct val="150000"/>
                        </a:lnSpc>
                        <a:spcAft>
                          <a:spcPts val="0"/>
                        </a:spcAft>
                      </a:pPr>
                      <a:r>
                        <a:rPr lang="es-ES" sz="1200" spc="5">
                          <a:effectLst/>
                        </a:rPr>
                        <a:t>Altitud (msnm)</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lnSpc>
                          <a:spcPct val="150000"/>
                        </a:lnSpc>
                        <a:spcAft>
                          <a:spcPts val="0"/>
                        </a:spcAft>
                      </a:pPr>
                      <a:r>
                        <a:rPr lang="es-ES" sz="1200" spc="25" dirty="0">
                          <a:effectLst/>
                        </a:rPr>
                        <a:t> </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lnSpc>
                          <a:spcPct val="150000"/>
                        </a:lnSpc>
                        <a:spcAft>
                          <a:spcPts val="0"/>
                        </a:spcAft>
                      </a:pPr>
                      <a:r>
                        <a:rPr lang="es-ES" sz="1200" spc="20" dirty="0">
                          <a:effectLst/>
                        </a:rPr>
                        <a:t> </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r>
              <a:tr h="476635">
                <a:tc>
                  <a:txBody>
                    <a:bodyPr/>
                    <a:lstStyle/>
                    <a:p>
                      <a:pPr algn="just">
                        <a:lnSpc>
                          <a:spcPct val="150000"/>
                        </a:lnSpc>
                        <a:spcAft>
                          <a:spcPts val="0"/>
                        </a:spcAft>
                      </a:pPr>
                      <a:r>
                        <a:rPr lang="es-ES" sz="1200" spc="-15">
                          <a:effectLst/>
                        </a:rPr>
                        <a:t>Pendiente (%)</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lnSpc>
                          <a:spcPct val="150000"/>
                        </a:lnSpc>
                        <a:spcAft>
                          <a:spcPts val="0"/>
                        </a:spcAft>
                      </a:pPr>
                      <a:r>
                        <a:rPr lang="es-ES" sz="1200" spc="20">
                          <a:effectLst/>
                        </a:rPr>
                        <a:t> </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lnSpc>
                          <a:spcPct val="150000"/>
                        </a:lnSpc>
                        <a:spcAft>
                          <a:spcPts val="0"/>
                        </a:spcAft>
                      </a:pPr>
                      <a:r>
                        <a:rPr lang="es-ES" sz="1200" spc="15" dirty="0">
                          <a:effectLst/>
                        </a:rPr>
                        <a:t> </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r>
            </a:tbl>
          </a:graphicData>
        </a:graphic>
      </p:graphicFrame>
      <p:sp>
        <p:nvSpPr>
          <p:cNvPr id="5" name="Flecha derecha 4"/>
          <p:cNvSpPr/>
          <p:nvPr/>
        </p:nvSpPr>
        <p:spPr>
          <a:xfrm>
            <a:off x="5220132" y="2968283"/>
            <a:ext cx="499502" cy="14911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Rectángulo 1"/>
          <p:cNvSpPr/>
          <p:nvPr/>
        </p:nvSpPr>
        <p:spPr>
          <a:xfrm>
            <a:off x="282741" y="682580"/>
            <a:ext cx="5090524" cy="603326"/>
          </a:xfrm>
          <a:prstGeom prst="rect">
            <a:avLst/>
          </a:prstGeom>
          <a:solidFill>
            <a:schemeClr val="accent1">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Tabla: Rango </a:t>
            </a:r>
            <a:r>
              <a:rPr lang="es-ES" dirty="0"/>
              <a:t>de aptitudes y requerimientos ecológicos para las especies definidas</a:t>
            </a:r>
            <a:endParaRPr lang="es-EC"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9941" y="1069537"/>
            <a:ext cx="6168926" cy="5027619"/>
          </a:xfrm>
          <a:prstGeom prst="rect">
            <a:avLst/>
          </a:prstGeom>
        </p:spPr>
      </p:pic>
    </p:spTree>
    <p:extLst>
      <p:ext uri="{BB962C8B-B14F-4D97-AF65-F5344CB8AC3E}">
        <p14:creationId xmlns:p14="http://schemas.microsoft.com/office/powerpoint/2010/main" val="9780567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3301" y="0"/>
            <a:ext cx="4441579" cy="795270"/>
          </a:xfrm>
        </p:spPr>
        <p:txBody>
          <a:bodyPr/>
          <a:lstStyle/>
          <a:p>
            <a:r>
              <a:rPr lang="es-EC" dirty="0" smtClean="0"/>
              <a:t>Resultados OB: 1</a:t>
            </a:r>
            <a:endParaRPr lang="es-EC" dirty="0"/>
          </a:p>
        </p:txBody>
      </p:sp>
      <p:pic>
        <p:nvPicPr>
          <p:cNvPr id="5" name="Imagen 4"/>
          <p:cNvPicPr>
            <a:picLocks noChangeAspect="1"/>
          </p:cNvPicPr>
          <p:nvPr/>
        </p:nvPicPr>
        <p:blipFill>
          <a:blip r:embed="rId2"/>
          <a:stretch>
            <a:fillRect/>
          </a:stretch>
        </p:blipFill>
        <p:spPr>
          <a:xfrm>
            <a:off x="3089175" y="721593"/>
            <a:ext cx="1457070" cy="1225402"/>
          </a:xfrm>
          <a:prstGeom prst="rect">
            <a:avLst/>
          </a:prstGeom>
        </p:spPr>
      </p:pic>
      <p:graphicFrame>
        <p:nvGraphicFramePr>
          <p:cNvPr id="6" name="Tabla 5"/>
          <p:cNvGraphicFramePr>
            <a:graphicFrameLocks noGrp="1"/>
          </p:cNvGraphicFramePr>
          <p:nvPr>
            <p:extLst>
              <p:ext uri="{D42A27DB-BD31-4B8C-83A1-F6EECF244321}">
                <p14:modId xmlns:p14="http://schemas.microsoft.com/office/powerpoint/2010/main" val="1074907969"/>
              </p:ext>
            </p:extLst>
          </p:nvPr>
        </p:nvGraphicFramePr>
        <p:xfrm>
          <a:off x="306069" y="3269635"/>
          <a:ext cx="5196960" cy="3291840"/>
        </p:xfrm>
        <a:graphic>
          <a:graphicData uri="http://schemas.openxmlformats.org/drawingml/2006/table">
            <a:tbl>
              <a:tblPr firstRow="1" firstCol="1" bandRow="1">
                <a:tableStyleId>{5C22544A-7EE6-4342-B048-85BDC9FD1C3A}</a:tableStyleId>
              </a:tblPr>
              <a:tblGrid>
                <a:gridCol w="1075233"/>
                <a:gridCol w="1648691"/>
                <a:gridCol w="2473036"/>
              </a:tblGrid>
              <a:tr h="200025">
                <a:tc>
                  <a:txBody>
                    <a:bodyPr/>
                    <a:lstStyle/>
                    <a:p>
                      <a:pPr algn="ctr">
                        <a:lnSpc>
                          <a:spcPct val="150000"/>
                        </a:lnSpc>
                        <a:spcAft>
                          <a:spcPts val="0"/>
                        </a:spcAft>
                      </a:pPr>
                      <a:r>
                        <a:rPr lang="es-EC" sz="1200" dirty="0">
                          <a:effectLst/>
                        </a:rPr>
                        <a:t>N°</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l">
                        <a:lnSpc>
                          <a:spcPct val="150000"/>
                        </a:lnSpc>
                        <a:spcAft>
                          <a:spcPts val="0"/>
                        </a:spcAft>
                      </a:pPr>
                      <a:r>
                        <a:rPr lang="es-EC" sz="1200">
                          <a:effectLst/>
                        </a:rPr>
                        <a:t>Nombre común</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l">
                        <a:lnSpc>
                          <a:spcPct val="150000"/>
                        </a:lnSpc>
                        <a:spcAft>
                          <a:spcPts val="0"/>
                        </a:spcAft>
                      </a:pPr>
                      <a:r>
                        <a:rPr lang="es-EC" sz="1200" dirty="0">
                          <a:effectLst/>
                        </a:rPr>
                        <a:t>Nombre científico</a:t>
                      </a:r>
                      <a:endParaRPr lang="es-EC" sz="1200" dirty="0">
                        <a:effectLst/>
                        <a:latin typeface="Times New Roman" panose="02020603050405020304" pitchFamily="18" charset="0"/>
                        <a:ea typeface="Times New Roman" panose="02020603050405020304" pitchFamily="18" charset="0"/>
                      </a:endParaRPr>
                    </a:p>
                  </a:txBody>
                  <a:tcPr marL="44450" marR="44450" marT="0" marB="0" anchor="b"/>
                </a:tc>
              </a:tr>
              <a:tr h="200025">
                <a:tc>
                  <a:txBody>
                    <a:bodyPr/>
                    <a:lstStyle/>
                    <a:p>
                      <a:pPr algn="ctr">
                        <a:lnSpc>
                          <a:spcPct val="150000"/>
                        </a:lnSpc>
                        <a:spcAft>
                          <a:spcPts val="0"/>
                        </a:spcAft>
                      </a:pPr>
                      <a:r>
                        <a:rPr lang="es-EC" sz="1200">
                          <a:effectLst/>
                        </a:rPr>
                        <a:t>1</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l">
                        <a:lnSpc>
                          <a:spcPct val="150000"/>
                        </a:lnSpc>
                        <a:spcAft>
                          <a:spcPts val="0"/>
                        </a:spcAft>
                      </a:pPr>
                      <a:r>
                        <a:rPr lang="es-EC" sz="1200">
                          <a:effectLst/>
                        </a:rPr>
                        <a:t>Eucalipto</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l">
                        <a:lnSpc>
                          <a:spcPct val="150000"/>
                        </a:lnSpc>
                        <a:spcAft>
                          <a:spcPts val="0"/>
                        </a:spcAft>
                      </a:pPr>
                      <a:r>
                        <a:rPr lang="es-EC" sz="1200">
                          <a:effectLst/>
                        </a:rPr>
                        <a:t>Eucaliptus globulus</a:t>
                      </a:r>
                      <a:endParaRPr lang="es-EC" sz="1200">
                        <a:effectLst/>
                        <a:latin typeface="Times New Roman" panose="02020603050405020304" pitchFamily="18" charset="0"/>
                        <a:ea typeface="Times New Roman" panose="02020603050405020304" pitchFamily="18" charset="0"/>
                      </a:endParaRPr>
                    </a:p>
                  </a:txBody>
                  <a:tcPr marL="44450" marR="44450" marT="0" marB="0" anchor="b"/>
                </a:tc>
              </a:tr>
              <a:tr h="200025">
                <a:tc>
                  <a:txBody>
                    <a:bodyPr/>
                    <a:lstStyle/>
                    <a:p>
                      <a:pPr algn="ctr">
                        <a:lnSpc>
                          <a:spcPct val="150000"/>
                        </a:lnSpc>
                        <a:spcAft>
                          <a:spcPts val="0"/>
                        </a:spcAft>
                      </a:pPr>
                      <a:r>
                        <a:rPr lang="es-EC" sz="1200">
                          <a:effectLst/>
                        </a:rPr>
                        <a:t>2</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l">
                        <a:lnSpc>
                          <a:spcPct val="150000"/>
                        </a:lnSpc>
                        <a:spcAft>
                          <a:spcPts val="0"/>
                        </a:spcAft>
                      </a:pPr>
                      <a:r>
                        <a:rPr lang="es-EC" sz="1200">
                          <a:effectLst/>
                        </a:rPr>
                        <a:t>Pino</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l">
                        <a:lnSpc>
                          <a:spcPct val="150000"/>
                        </a:lnSpc>
                        <a:spcAft>
                          <a:spcPts val="0"/>
                        </a:spcAft>
                      </a:pPr>
                      <a:r>
                        <a:rPr lang="es-EC" sz="1200">
                          <a:effectLst/>
                        </a:rPr>
                        <a:t>Pinus radiata</a:t>
                      </a:r>
                      <a:endParaRPr lang="es-EC" sz="1200">
                        <a:effectLst/>
                        <a:latin typeface="Times New Roman" panose="02020603050405020304" pitchFamily="18" charset="0"/>
                        <a:ea typeface="Times New Roman" panose="02020603050405020304" pitchFamily="18" charset="0"/>
                      </a:endParaRPr>
                    </a:p>
                  </a:txBody>
                  <a:tcPr marL="44450" marR="44450" marT="0" marB="0" anchor="b"/>
                </a:tc>
              </a:tr>
              <a:tr h="200025">
                <a:tc>
                  <a:txBody>
                    <a:bodyPr/>
                    <a:lstStyle/>
                    <a:p>
                      <a:pPr algn="ctr">
                        <a:lnSpc>
                          <a:spcPct val="150000"/>
                        </a:lnSpc>
                        <a:spcAft>
                          <a:spcPts val="0"/>
                        </a:spcAft>
                      </a:pPr>
                      <a:r>
                        <a:rPr lang="es-EC" sz="1200">
                          <a:effectLst/>
                        </a:rPr>
                        <a:t>3</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l">
                        <a:lnSpc>
                          <a:spcPct val="150000"/>
                        </a:lnSpc>
                        <a:spcAft>
                          <a:spcPts val="0"/>
                        </a:spcAft>
                      </a:pPr>
                      <a:r>
                        <a:rPr lang="es-EC" sz="1200">
                          <a:effectLst/>
                        </a:rPr>
                        <a:t>Cedro</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l">
                        <a:lnSpc>
                          <a:spcPct val="150000"/>
                        </a:lnSpc>
                        <a:spcAft>
                          <a:spcPts val="0"/>
                        </a:spcAft>
                      </a:pPr>
                      <a:r>
                        <a:rPr lang="es-EC" sz="1200">
                          <a:effectLst/>
                        </a:rPr>
                        <a:t>Cedrela montana</a:t>
                      </a:r>
                      <a:endParaRPr lang="es-EC" sz="1200">
                        <a:effectLst/>
                        <a:latin typeface="Times New Roman" panose="02020603050405020304" pitchFamily="18" charset="0"/>
                        <a:ea typeface="Times New Roman" panose="02020603050405020304" pitchFamily="18" charset="0"/>
                      </a:endParaRPr>
                    </a:p>
                  </a:txBody>
                  <a:tcPr marL="44450" marR="44450" marT="0" marB="0" anchor="b"/>
                </a:tc>
              </a:tr>
              <a:tr h="200025">
                <a:tc>
                  <a:txBody>
                    <a:bodyPr/>
                    <a:lstStyle/>
                    <a:p>
                      <a:pPr algn="ctr">
                        <a:lnSpc>
                          <a:spcPct val="150000"/>
                        </a:lnSpc>
                        <a:spcAft>
                          <a:spcPts val="0"/>
                        </a:spcAft>
                      </a:pPr>
                      <a:r>
                        <a:rPr lang="es-EC" sz="1200">
                          <a:effectLst/>
                        </a:rPr>
                        <a:t>4</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l">
                        <a:lnSpc>
                          <a:spcPct val="150000"/>
                        </a:lnSpc>
                        <a:spcAft>
                          <a:spcPts val="0"/>
                        </a:spcAft>
                      </a:pPr>
                      <a:r>
                        <a:rPr lang="es-EC" sz="1200">
                          <a:effectLst/>
                        </a:rPr>
                        <a:t>Nogal</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l">
                        <a:lnSpc>
                          <a:spcPct val="150000"/>
                        </a:lnSpc>
                        <a:spcAft>
                          <a:spcPts val="0"/>
                        </a:spcAft>
                      </a:pPr>
                      <a:r>
                        <a:rPr lang="es-EC" sz="1200">
                          <a:effectLst/>
                        </a:rPr>
                        <a:t>Juglands neotropica</a:t>
                      </a:r>
                      <a:endParaRPr lang="es-EC" sz="1200">
                        <a:effectLst/>
                        <a:latin typeface="Times New Roman" panose="02020603050405020304" pitchFamily="18" charset="0"/>
                        <a:ea typeface="Times New Roman" panose="02020603050405020304" pitchFamily="18" charset="0"/>
                      </a:endParaRPr>
                    </a:p>
                  </a:txBody>
                  <a:tcPr marL="44450" marR="44450" marT="0" marB="0" anchor="b"/>
                </a:tc>
              </a:tr>
              <a:tr h="200025">
                <a:tc>
                  <a:txBody>
                    <a:bodyPr/>
                    <a:lstStyle/>
                    <a:p>
                      <a:pPr algn="ctr">
                        <a:lnSpc>
                          <a:spcPct val="150000"/>
                        </a:lnSpc>
                        <a:spcAft>
                          <a:spcPts val="0"/>
                        </a:spcAft>
                      </a:pPr>
                      <a:r>
                        <a:rPr lang="es-EC" sz="1200">
                          <a:effectLst/>
                        </a:rPr>
                        <a:t>5</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l">
                        <a:lnSpc>
                          <a:spcPct val="150000"/>
                        </a:lnSpc>
                        <a:spcAft>
                          <a:spcPts val="0"/>
                        </a:spcAft>
                      </a:pPr>
                      <a:r>
                        <a:rPr lang="es-EC" sz="1200">
                          <a:effectLst/>
                        </a:rPr>
                        <a:t>Pumamaqui</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l">
                        <a:lnSpc>
                          <a:spcPct val="150000"/>
                        </a:lnSpc>
                        <a:spcAft>
                          <a:spcPts val="0"/>
                        </a:spcAft>
                      </a:pPr>
                      <a:r>
                        <a:rPr lang="es-EC" sz="1200">
                          <a:effectLst/>
                        </a:rPr>
                        <a:t>Oreopanax ecuadorensis</a:t>
                      </a:r>
                      <a:endParaRPr lang="es-EC" sz="1200">
                        <a:effectLst/>
                        <a:latin typeface="Times New Roman" panose="02020603050405020304" pitchFamily="18" charset="0"/>
                        <a:ea typeface="Times New Roman" panose="02020603050405020304" pitchFamily="18" charset="0"/>
                      </a:endParaRPr>
                    </a:p>
                  </a:txBody>
                  <a:tcPr marL="44450" marR="44450" marT="0" marB="0" anchor="b"/>
                </a:tc>
              </a:tr>
              <a:tr h="200025">
                <a:tc>
                  <a:txBody>
                    <a:bodyPr/>
                    <a:lstStyle/>
                    <a:p>
                      <a:pPr algn="ctr">
                        <a:lnSpc>
                          <a:spcPct val="150000"/>
                        </a:lnSpc>
                        <a:spcAft>
                          <a:spcPts val="0"/>
                        </a:spcAft>
                      </a:pPr>
                      <a:r>
                        <a:rPr lang="es-EC" sz="1200">
                          <a:effectLst/>
                        </a:rPr>
                        <a:t>6</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l">
                        <a:lnSpc>
                          <a:spcPct val="150000"/>
                        </a:lnSpc>
                        <a:spcAft>
                          <a:spcPts val="0"/>
                        </a:spcAft>
                      </a:pPr>
                      <a:r>
                        <a:rPr lang="es-EC" sz="1200">
                          <a:effectLst/>
                        </a:rPr>
                        <a:t>Aliso</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l">
                        <a:lnSpc>
                          <a:spcPct val="150000"/>
                        </a:lnSpc>
                        <a:spcAft>
                          <a:spcPts val="0"/>
                        </a:spcAft>
                      </a:pPr>
                      <a:r>
                        <a:rPr lang="es-EC" sz="1200">
                          <a:effectLst/>
                        </a:rPr>
                        <a:t>Alnus acuminata</a:t>
                      </a:r>
                      <a:endParaRPr lang="es-EC" sz="1200">
                        <a:effectLst/>
                        <a:latin typeface="Times New Roman" panose="02020603050405020304" pitchFamily="18" charset="0"/>
                        <a:ea typeface="Times New Roman" panose="02020603050405020304" pitchFamily="18" charset="0"/>
                      </a:endParaRPr>
                    </a:p>
                  </a:txBody>
                  <a:tcPr marL="44450" marR="44450" marT="0" marB="0" anchor="b"/>
                </a:tc>
              </a:tr>
              <a:tr h="200025">
                <a:tc>
                  <a:txBody>
                    <a:bodyPr/>
                    <a:lstStyle/>
                    <a:p>
                      <a:pPr algn="ctr">
                        <a:lnSpc>
                          <a:spcPct val="150000"/>
                        </a:lnSpc>
                        <a:spcAft>
                          <a:spcPts val="0"/>
                        </a:spcAft>
                      </a:pPr>
                      <a:r>
                        <a:rPr lang="es-EC" sz="1200">
                          <a:effectLst/>
                        </a:rPr>
                        <a:t>7</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l">
                        <a:lnSpc>
                          <a:spcPct val="150000"/>
                        </a:lnSpc>
                        <a:spcAft>
                          <a:spcPts val="0"/>
                        </a:spcAft>
                      </a:pPr>
                      <a:r>
                        <a:rPr lang="es-EC" sz="1200" dirty="0" err="1">
                          <a:effectLst/>
                        </a:rPr>
                        <a:t>Quishuar</a:t>
                      </a:r>
                      <a:endParaRPr lang="es-EC" sz="12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l">
                        <a:lnSpc>
                          <a:spcPct val="150000"/>
                        </a:lnSpc>
                        <a:spcAft>
                          <a:spcPts val="0"/>
                        </a:spcAft>
                      </a:pPr>
                      <a:r>
                        <a:rPr lang="es-EC" sz="1200">
                          <a:effectLst/>
                        </a:rPr>
                        <a:t>Buddleja incana</a:t>
                      </a:r>
                      <a:endParaRPr lang="es-EC" sz="1200">
                        <a:effectLst/>
                        <a:latin typeface="Times New Roman" panose="02020603050405020304" pitchFamily="18" charset="0"/>
                        <a:ea typeface="Times New Roman" panose="02020603050405020304" pitchFamily="18" charset="0"/>
                      </a:endParaRPr>
                    </a:p>
                  </a:txBody>
                  <a:tcPr marL="44450" marR="44450" marT="0" marB="0" anchor="b"/>
                </a:tc>
              </a:tr>
              <a:tr h="200025">
                <a:tc>
                  <a:txBody>
                    <a:bodyPr/>
                    <a:lstStyle/>
                    <a:p>
                      <a:pPr algn="ctr">
                        <a:lnSpc>
                          <a:spcPct val="150000"/>
                        </a:lnSpc>
                        <a:spcAft>
                          <a:spcPts val="0"/>
                        </a:spcAft>
                      </a:pPr>
                      <a:r>
                        <a:rPr lang="es-EC" sz="1200">
                          <a:effectLst/>
                        </a:rPr>
                        <a:t>8</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l">
                        <a:lnSpc>
                          <a:spcPct val="150000"/>
                        </a:lnSpc>
                        <a:spcAft>
                          <a:spcPts val="0"/>
                        </a:spcAft>
                      </a:pPr>
                      <a:r>
                        <a:rPr lang="es-EC" sz="1200">
                          <a:effectLst/>
                        </a:rPr>
                        <a:t>Sacha capuli</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l">
                        <a:lnSpc>
                          <a:spcPct val="150000"/>
                        </a:lnSpc>
                        <a:spcAft>
                          <a:spcPts val="0"/>
                        </a:spcAft>
                      </a:pPr>
                      <a:r>
                        <a:rPr lang="es-EC" sz="1200">
                          <a:effectLst/>
                        </a:rPr>
                        <a:t>Vallea stipularis</a:t>
                      </a:r>
                      <a:endParaRPr lang="es-EC" sz="1200">
                        <a:effectLst/>
                        <a:latin typeface="Times New Roman" panose="02020603050405020304" pitchFamily="18" charset="0"/>
                        <a:ea typeface="Times New Roman" panose="02020603050405020304" pitchFamily="18" charset="0"/>
                      </a:endParaRPr>
                    </a:p>
                  </a:txBody>
                  <a:tcPr marL="44450" marR="44450" marT="0" marB="0" anchor="b"/>
                </a:tc>
              </a:tr>
              <a:tr h="200025">
                <a:tc>
                  <a:txBody>
                    <a:bodyPr/>
                    <a:lstStyle/>
                    <a:p>
                      <a:pPr algn="ctr">
                        <a:lnSpc>
                          <a:spcPct val="150000"/>
                        </a:lnSpc>
                        <a:spcAft>
                          <a:spcPts val="0"/>
                        </a:spcAft>
                      </a:pPr>
                      <a:r>
                        <a:rPr lang="es-EC" sz="1200">
                          <a:effectLst/>
                        </a:rPr>
                        <a:t>9</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l">
                        <a:lnSpc>
                          <a:spcPct val="150000"/>
                        </a:lnSpc>
                        <a:spcAft>
                          <a:spcPts val="0"/>
                        </a:spcAft>
                      </a:pPr>
                      <a:r>
                        <a:rPr lang="es-EC" sz="1200">
                          <a:effectLst/>
                        </a:rPr>
                        <a:t>Arrayan</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l">
                        <a:lnSpc>
                          <a:spcPct val="150000"/>
                        </a:lnSpc>
                        <a:spcAft>
                          <a:spcPts val="0"/>
                        </a:spcAft>
                      </a:pPr>
                      <a:r>
                        <a:rPr lang="es-EC" sz="1200">
                          <a:effectLst/>
                        </a:rPr>
                        <a:t>Myrcianthes hallii</a:t>
                      </a:r>
                      <a:endParaRPr lang="es-EC" sz="1200">
                        <a:effectLst/>
                        <a:latin typeface="Times New Roman" panose="02020603050405020304" pitchFamily="18" charset="0"/>
                        <a:ea typeface="Times New Roman" panose="02020603050405020304" pitchFamily="18" charset="0"/>
                      </a:endParaRPr>
                    </a:p>
                  </a:txBody>
                  <a:tcPr marL="44450" marR="44450" marT="0" marB="0" anchor="b"/>
                </a:tc>
              </a:tr>
              <a:tr h="200025">
                <a:tc>
                  <a:txBody>
                    <a:bodyPr/>
                    <a:lstStyle/>
                    <a:p>
                      <a:pPr algn="ctr">
                        <a:lnSpc>
                          <a:spcPct val="150000"/>
                        </a:lnSpc>
                        <a:spcAft>
                          <a:spcPts val="0"/>
                        </a:spcAft>
                      </a:pPr>
                      <a:r>
                        <a:rPr lang="es-EC" sz="1200">
                          <a:effectLst/>
                        </a:rPr>
                        <a:t>10</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l">
                        <a:lnSpc>
                          <a:spcPct val="150000"/>
                        </a:lnSpc>
                        <a:spcAft>
                          <a:spcPts val="0"/>
                        </a:spcAft>
                      </a:pPr>
                      <a:r>
                        <a:rPr lang="es-EC" sz="1200">
                          <a:effectLst/>
                        </a:rPr>
                        <a:t>Laurel de cera</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l">
                        <a:lnSpc>
                          <a:spcPct val="150000"/>
                        </a:lnSpc>
                        <a:spcAft>
                          <a:spcPts val="0"/>
                        </a:spcAft>
                      </a:pPr>
                      <a:r>
                        <a:rPr lang="es-EC" sz="1200">
                          <a:effectLst/>
                        </a:rPr>
                        <a:t>Morella pubescens</a:t>
                      </a:r>
                      <a:endParaRPr lang="es-EC" sz="1200">
                        <a:effectLst/>
                        <a:latin typeface="Times New Roman" panose="02020603050405020304" pitchFamily="18" charset="0"/>
                        <a:ea typeface="Times New Roman" panose="02020603050405020304" pitchFamily="18" charset="0"/>
                      </a:endParaRPr>
                    </a:p>
                  </a:txBody>
                  <a:tcPr marL="44450" marR="44450" marT="0" marB="0" anchor="b"/>
                </a:tc>
              </a:tr>
              <a:tr h="200025">
                <a:tc>
                  <a:txBody>
                    <a:bodyPr/>
                    <a:lstStyle/>
                    <a:p>
                      <a:pPr algn="ctr">
                        <a:lnSpc>
                          <a:spcPct val="150000"/>
                        </a:lnSpc>
                        <a:spcAft>
                          <a:spcPts val="0"/>
                        </a:spcAft>
                      </a:pPr>
                      <a:r>
                        <a:rPr lang="es-EC" sz="1200" dirty="0" smtClean="0">
                          <a:effectLst/>
                        </a:rPr>
                        <a:t>11</a:t>
                      </a:r>
                    </a:p>
                  </a:txBody>
                  <a:tcPr marL="44450" marR="44450" marT="0" marB="0" anchor="ctr"/>
                </a:tc>
                <a:tc>
                  <a:txBody>
                    <a:bodyPr/>
                    <a:lstStyle/>
                    <a:p>
                      <a:pPr algn="l">
                        <a:lnSpc>
                          <a:spcPct val="150000"/>
                        </a:lnSpc>
                        <a:spcAft>
                          <a:spcPts val="0"/>
                        </a:spcAft>
                      </a:pPr>
                      <a:r>
                        <a:rPr lang="es-EC" sz="1200" dirty="0" err="1" smtClean="0">
                          <a:effectLst/>
                        </a:rPr>
                        <a:t>Capuli</a:t>
                      </a:r>
                      <a:endParaRPr lang="es-EC" sz="12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l">
                        <a:lnSpc>
                          <a:spcPct val="150000"/>
                        </a:lnSpc>
                        <a:spcAft>
                          <a:spcPts val="0"/>
                        </a:spcAft>
                      </a:pPr>
                      <a:r>
                        <a:rPr lang="es-EC" sz="1200" dirty="0" err="1">
                          <a:effectLst/>
                        </a:rPr>
                        <a:t>Prunus</a:t>
                      </a:r>
                      <a:r>
                        <a:rPr lang="es-EC" sz="1200" dirty="0">
                          <a:effectLst/>
                        </a:rPr>
                        <a:t> </a:t>
                      </a:r>
                      <a:r>
                        <a:rPr lang="es-EC" sz="1200" dirty="0" err="1" smtClean="0">
                          <a:effectLst/>
                        </a:rPr>
                        <a:t>cerotina</a:t>
                      </a:r>
                      <a:r>
                        <a:rPr lang="es-EC" sz="1200" dirty="0" smtClean="0">
                          <a:effectLst/>
                        </a:rPr>
                        <a:t>    </a:t>
                      </a:r>
                    </a:p>
                  </a:txBody>
                  <a:tcPr marL="44450" marR="44450" marT="0" marB="0" anchor="b"/>
                </a:tc>
              </a:tr>
            </a:tbl>
          </a:graphicData>
        </a:graphic>
      </p:graphicFrame>
      <p:sp>
        <p:nvSpPr>
          <p:cNvPr id="7" name="Flecha derecha 6"/>
          <p:cNvSpPr/>
          <p:nvPr/>
        </p:nvSpPr>
        <p:spPr>
          <a:xfrm rot="8206416">
            <a:off x="3851572" y="2506373"/>
            <a:ext cx="1115695" cy="5409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8" name="Tabla 7"/>
          <p:cNvGraphicFramePr>
            <a:graphicFrameLocks noGrp="1"/>
          </p:cNvGraphicFramePr>
          <p:nvPr>
            <p:extLst>
              <p:ext uri="{D42A27DB-BD31-4B8C-83A1-F6EECF244321}">
                <p14:modId xmlns:p14="http://schemas.microsoft.com/office/powerpoint/2010/main" val="925084634"/>
              </p:ext>
            </p:extLst>
          </p:nvPr>
        </p:nvGraphicFramePr>
        <p:xfrm>
          <a:off x="6714123" y="4170179"/>
          <a:ext cx="5039995" cy="2468880"/>
        </p:xfrm>
        <a:graphic>
          <a:graphicData uri="http://schemas.openxmlformats.org/drawingml/2006/table">
            <a:tbl>
              <a:tblPr firstRow="1" firstCol="1" bandRow="1">
                <a:tableStyleId>{5C22544A-7EE6-4342-B048-85BDC9FD1C3A}</a:tableStyleId>
              </a:tblPr>
              <a:tblGrid>
                <a:gridCol w="762000"/>
                <a:gridCol w="1168400"/>
                <a:gridCol w="1752600"/>
                <a:gridCol w="1356995"/>
              </a:tblGrid>
              <a:tr h="200025">
                <a:tc>
                  <a:txBody>
                    <a:bodyPr/>
                    <a:lstStyle/>
                    <a:p>
                      <a:pPr algn="ctr">
                        <a:lnSpc>
                          <a:spcPct val="150000"/>
                        </a:lnSpc>
                        <a:spcAft>
                          <a:spcPts val="0"/>
                        </a:spcAft>
                      </a:pPr>
                      <a:r>
                        <a:rPr lang="es-EC" sz="1200" dirty="0">
                          <a:effectLst/>
                        </a:rPr>
                        <a:t>N°</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l">
                        <a:lnSpc>
                          <a:spcPct val="150000"/>
                        </a:lnSpc>
                        <a:spcAft>
                          <a:spcPts val="0"/>
                        </a:spcAft>
                      </a:pPr>
                      <a:r>
                        <a:rPr lang="es-EC" sz="1200" dirty="0">
                          <a:effectLst/>
                        </a:rPr>
                        <a:t>Nombre común</a:t>
                      </a:r>
                      <a:endParaRPr lang="es-EC" sz="12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l">
                        <a:lnSpc>
                          <a:spcPct val="150000"/>
                        </a:lnSpc>
                        <a:spcAft>
                          <a:spcPts val="0"/>
                        </a:spcAft>
                      </a:pPr>
                      <a:r>
                        <a:rPr lang="es-EC" sz="1200" dirty="0">
                          <a:effectLst/>
                        </a:rPr>
                        <a:t>Nombre científico</a:t>
                      </a:r>
                      <a:endParaRPr lang="es-EC" sz="12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l">
                        <a:lnSpc>
                          <a:spcPct val="150000"/>
                        </a:lnSpc>
                        <a:spcAft>
                          <a:spcPts val="0"/>
                        </a:spcAft>
                      </a:pPr>
                      <a:r>
                        <a:rPr lang="es-EC" sz="1200">
                          <a:effectLst/>
                        </a:rPr>
                        <a:t>        Aspecto</a:t>
                      </a:r>
                      <a:endParaRPr lang="es-EC" sz="1200">
                        <a:effectLst/>
                        <a:latin typeface="Times New Roman" panose="02020603050405020304" pitchFamily="18" charset="0"/>
                        <a:ea typeface="Times New Roman" panose="02020603050405020304" pitchFamily="18" charset="0"/>
                      </a:endParaRPr>
                    </a:p>
                  </a:txBody>
                  <a:tcPr marL="44450" marR="44450" marT="0" marB="0"/>
                </a:tc>
              </a:tr>
              <a:tr h="200025">
                <a:tc>
                  <a:txBody>
                    <a:bodyPr/>
                    <a:lstStyle/>
                    <a:p>
                      <a:pPr algn="ctr">
                        <a:lnSpc>
                          <a:spcPct val="150000"/>
                        </a:lnSpc>
                        <a:spcAft>
                          <a:spcPts val="0"/>
                        </a:spcAft>
                      </a:pPr>
                      <a:r>
                        <a:rPr lang="es-EC" sz="1200">
                          <a:effectLst/>
                        </a:rPr>
                        <a:t>1</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l">
                        <a:lnSpc>
                          <a:spcPct val="150000"/>
                        </a:lnSpc>
                        <a:spcAft>
                          <a:spcPts val="0"/>
                        </a:spcAft>
                      </a:pPr>
                      <a:r>
                        <a:rPr lang="es-EC" sz="1200" dirty="0">
                          <a:effectLst/>
                        </a:rPr>
                        <a:t>Eucalipto</a:t>
                      </a:r>
                      <a:endParaRPr lang="es-EC" sz="1200" dirty="0">
                        <a:effectLst/>
                        <a:latin typeface="Times New Roman" panose="02020603050405020304" pitchFamily="18" charset="0"/>
                        <a:ea typeface="Times New Roman" panose="02020603050405020304" pitchFamily="18" charset="0"/>
                      </a:endParaRPr>
                    </a:p>
                  </a:txBody>
                  <a:tcPr marL="44450" marR="44450" marT="0" marB="0" anchor="b">
                    <a:solidFill>
                      <a:schemeClr val="accent5">
                        <a:lumMod val="60000"/>
                        <a:lumOff val="40000"/>
                      </a:schemeClr>
                    </a:solidFill>
                  </a:tcPr>
                </a:tc>
                <a:tc>
                  <a:txBody>
                    <a:bodyPr/>
                    <a:lstStyle/>
                    <a:p>
                      <a:pPr algn="l">
                        <a:lnSpc>
                          <a:spcPct val="150000"/>
                        </a:lnSpc>
                        <a:spcAft>
                          <a:spcPts val="0"/>
                        </a:spcAft>
                      </a:pPr>
                      <a:r>
                        <a:rPr lang="es-EC" sz="1200">
                          <a:effectLst/>
                        </a:rPr>
                        <a:t>Eucaliptus globulus</a:t>
                      </a:r>
                      <a:endParaRPr lang="es-EC" sz="1200">
                        <a:effectLst/>
                        <a:latin typeface="Times New Roman" panose="02020603050405020304" pitchFamily="18" charset="0"/>
                        <a:ea typeface="Times New Roman" panose="02020603050405020304" pitchFamily="18" charset="0"/>
                      </a:endParaRPr>
                    </a:p>
                  </a:txBody>
                  <a:tcPr marL="44450" marR="44450" marT="0" marB="0" anchor="b">
                    <a:solidFill>
                      <a:schemeClr val="accent5">
                        <a:lumMod val="60000"/>
                        <a:lumOff val="40000"/>
                      </a:schemeClr>
                    </a:solidFill>
                  </a:tcPr>
                </a:tc>
                <a:tc>
                  <a:txBody>
                    <a:bodyPr/>
                    <a:lstStyle/>
                    <a:p>
                      <a:pPr algn="l">
                        <a:lnSpc>
                          <a:spcPct val="150000"/>
                        </a:lnSpc>
                        <a:spcAft>
                          <a:spcPts val="0"/>
                        </a:spcAft>
                      </a:pPr>
                      <a:r>
                        <a:rPr lang="es-EC" sz="1200">
                          <a:effectLst/>
                        </a:rPr>
                        <a:t>Económico</a:t>
                      </a:r>
                      <a:endParaRPr lang="es-EC" sz="1200">
                        <a:effectLst/>
                        <a:latin typeface="Times New Roman" panose="02020603050405020304" pitchFamily="18" charset="0"/>
                        <a:ea typeface="Times New Roman" panose="02020603050405020304" pitchFamily="18" charset="0"/>
                      </a:endParaRPr>
                    </a:p>
                  </a:txBody>
                  <a:tcPr marL="44450" marR="44450" marT="0" marB="0">
                    <a:solidFill>
                      <a:schemeClr val="accent5">
                        <a:lumMod val="60000"/>
                        <a:lumOff val="40000"/>
                      </a:schemeClr>
                    </a:solidFill>
                  </a:tcPr>
                </a:tc>
              </a:tr>
              <a:tr h="200025">
                <a:tc>
                  <a:txBody>
                    <a:bodyPr/>
                    <a:lstStyle/>
                    <a:p>
                      <a:pPr algn="ctr">
                        <a:lnSpc>
                          <a:spcPct val="150000"/>
                        </a:lnSpc>
                        <a:spcAft>
                          <a:spcPts val="0"/>
                        </a:spcAft>
                      </a:pPr>
                      <a:r>
                        <a:rPr lang="es-EC" sz="1200">
                          <a:effectLst/>
                        </a:rPr>
                        <a:t>2</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l">
                        <a:lnSpc>
                          <a:spcPct val="150000"/>
                        </a:lnSpc>
                        <a:spcAft>
                          <a:spcPts val="0"/>
                        </a:spcAft>
                      </a:pPr>
                      <a:r>
                        <a:rPr lang="es-EC" sz="1200" dirty="0">
                          <a:effectLst/>
                        </a:rPr>
                        <a:t>Pino</a:t>
                      </a:r>
                      <a:endParaRPr lang="es-EC" sz="1200" dirty="0">
                        <a:effectLst/>
                        <a:latin typeface="Times New Roman" panose="02020603050405020304" pitchFamily="18" charset="0"/>
                        <a:ea typeface="Times New Roman" panose="02020603050405020304" pitchFamily="18" charset="0"/>
                      </a:endParaRPr>
                    </a:p>
                  </a:txBody>
                  <a:tcPr marL="44450" marR="44450" marT="0" marB="0" anchor="b">
                    <a:solidFill>
                      <a:schemeClr val="accent5">
                        <a:lumMod val="60000"/>
                        <a:lumOff val="40000"/>
                      </a:schemeClr>
                    </a:solidFill>
                  </a:tcPr>
                </a:tc>
                <a:tc>
                  <a:txBody>
                    <a:bodyPr/>
                    <a:lstStyle/>
                    <a:p>
                      <a:pPr algn="l">
                        <a:lnSpc>
                          <a:spcPct val="150000"/>
                        </a:lnSpc>
                        <a:spcAft>
                          <a:spcPts val="0"/>
                        </a:spcAft>
                      </a:pPr>
                      <a:r>
                        <a:rPr lang="es-EC" sz="1200" dirty="0" err="1">
                          <a:effectLst/>
                        </a:rPr>
                        <a:t>Pinus</a:t>
                      </a:r>
                      <a:r>
                        <a:rPr lang="es-EC" sz="1200" dirty="0">
                          <a:effectLst/>
                        </a:rPr>
                        <a:t> radiata</a:t>
                      </a:r>
                      <a:endParaRPr lang="es-EC" sz="1200" dirty="0">
                        <a:effectLst/>
                        <a:latin typeface="Times New Roman" panose="02020603050405020304" pitchFamily="18" charset="0"/>
                        <a:ea typeface="Times New Roman" panose="02020603050405020304" pitchFamily="18" charset="0"/>
                      </a:endParaRPr>
                    </a:p>
                  </a:txBody>
                  <a:tcPr marL="44450" marR="44450" marT="0" marB="0" anchor="b">
                    <a:solidFill>
                      <a:schemeClr val="accent5">
                        <a:lumMod val="60000"/>
                        <a:lumOff val="40000"/>
                      </a:schemeClr>
                    </a:solidFill>
                  </a:tcPr>
                </a:tc>
                <a:tc>
                  <a:txBody>
                    <a:bodyPr/>
                    <a:lstStyle/>
                    <a:p>
                      <a:pPr algn="l">
                        <a:lnSpc>
                          <a:spcPct val="150000"/>
                        </a:lnSpc>
                        <a:spcAft>
                          <a:spcPts val="0"/>
                        </a:spcAft>
                      </a:pPr>
                      <a:r>
                        <a:rPr lang="es-EC" sz="1200" dirty="0">
                          <a:effectLst/>
                        </a:rPr>
                        <a:t>Económico</a:t>
                      </a:r>
                      <a:endParaRPr lang="es-EC" sz="1200" dirty="0">
                        <a:effectLst/>
                        <a:latin typeface="Times New Roman" panose="02020603050405020304" pitchFamily="18" charset="0"/>
                        <a:ea typeface="Times New Roman" panose="02020603050405020304" pitchFamily="18" charset="0"/>
                      </a:endParaRPr>
                    </a:p>
                  </a:txBody>
                  <a:tcPr marL="44450" marR="44450" marT="0" marB="0">
                    <a:solidFill>
                      <a:schemeClr val="accent5">
                        <a:lumMod val="60000"/>
                        <a:lumOff val="40000"/>
                      </a:schemeClr>
                    </a:solidFill>
                  </a:tcPr>
                </a:tc>
              </a:tr>
              <a:tr h="200025">
                <a:tc>
                  <a:txBody>
                    <a:bodyPr/>
                    <a:lstStyle/>
                    <a:p>
                      <a:pPr algn="ctr">
                        <a:lnSpc>
                          <a:spcPct val="150000"/>
                        </a:lnSpc>
                        <a:spcAft>
                          <a:spcPts val="0"/>
                        </a:spcAft>
                      </a:pPr>
                      <a:r>
                        <a:rPr lang="es-EC" sz="1200">
                          <a:effectLst/>
                        </a:rPr>
                        <a:t>3</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l">
                        <a:lnSpc>
                          <a:spcPct val="150000"/>
                        </a:lnSpc>
                        <a:spcAft>
                          <a:spcPts val="0"/>
                        </a:spcAft>
                      </a:pPr>
                      <a:r>
                        <a:rPr lang="es-EC" sz="1200" dirty="0">
                          <a:effectLst/>
                        </a:rPr>
                        <a:t>Pumamaqui</a:t>
                      </a:r>
                      <a:endParaRPr lang="es-EC" sz="1200" dirty="0">
                        <a:effectLst/>
                        <a:latin typeface="Times New Roman" panose="02020603050405020304" pitchFamily="18" charset="0"/>
                        <a:ea typeface="Times New Roman" panose="02020603050405020304" pitchFamily="18" charset="0"/>
                      </a:endParaRPr>
                    </a:p>
                  </a:txBody>
                  <a:tcPr marL="44450" marR="44450" marT="0" marB="0" anchor="b">
                    <a:solidFill>
                      <a:schemeClr val="accent4">
                        <a:lumMod val="75000"/>
                      </a:schemeClr>
                    </a:solidFill>
                  </a:tcPr>
                </a:tc>
                <a:tc>
                  <a:txBody>
                    <a:bodyPr/>
                    <a:lstStyle/>
                    <a:p>
                      <a:pPr algn="l">
                        <a:lnSpc>
                          <a:spcPct val="150000"/>
                        </a:lnSpc>
                        <a:spcAft>
                          <a:spcPts val="0"/>
                        </a:spcAft>
                      </a:pPr>
                      <a:r>
                        <a:rPr lang="es-EC" sz="1200" dirty="0" err="1">
                          <a:effectLst/>
                        </a:rPr>
                        <a:t>Oreopanax</a:t>
                      </a:r>
                      <a:r>
                        <a:rPr lang="es-EC" sz="1200" dirty="0">
                          <a:effectLst/>
                        </a:rPr>
                        <a:t> </a:t>
                      </a:r>
                      <a:r>
                        <a:rPr lang="es-EC" sz="1200" dirty="0" err="1">
                          <a:effectLst/>
                        </a:rPr>
                        <a:t>ecuadorensis</a:t>
                      </a:r>
                      <a:endParaRPr lang="es-EC" sz="1200" dirty="0">
                        <a:effectLst/>
                        <a:latin typeface="Times New Roman" panose="02020603050405020304" pitchFamily="18" charset="0"/>
                        <a:ea typeface="Times New Roman" panose="02020603050405020304" pitchFamily="18" charset="0"/>
                      </a:endParaRPr>
                    </a:p>
                  </a:txBody>
                  <a:tcPr marL="44450" marR="44450" marT="0" marB="0" anchor="b">
                    <a:solidFill>
                      <a:schemeClr val="accent4">
                        <a:lumMod val="75000"/>
                      </a:schemeClr>
                    </a:solidFill>
                  </a:tcPr>
                </a:tc>
                <a:tc>
                  <a:txBody>
                    <a:bodyPr/>
                    <a:lstStyle/>
                    <a:p>
                      <a:pPr algn="l">
                        <a:lnSpc>
                          <a:spcPct val="150000"/>
                        </a:lnSpc>
                        <a:spcAft>
                          <a:spcPts val="0"/>
                        </a:spcAft>
                      </a:pPr>
                      <a:r>
                        <a:rPr lang="es-EC" sz="1200" dirty="0">
                          <a:effectLst/>
                        </a:rPr>
                        <a:t>Ecológico</a:t>
                      </a:r>
                      <a:endParaRPr lang="es-EC" sz="1200" dirty="0">
                        <a:effectLst/>
                        <a:latin typeface="Times New Roman" panose="02020603050405020304" pitchFamily="18" charset="0"/>
                        <a:ea typeface="Times New Roman" panose="02020603050405020304" pitchFamily="18" charset="0"/>
                      </a:endParaRPr>
                    </a:p>
                  </a:txBody>
                  <a:tcPr marL="44450" marR="44450" marT="0" marB="0">
                    <a:solidFill>
                      <a:schemeClr val="accent4">
                        <a:lumMod val="75000"/>
                      </a:schemeClr>
                    </a:solidFill>
                  </a:tcPr>
                </a:tc>
              </a:tr>
              <a:tr h="200025">
                <a:tc>
                  <a:txBody>
                    <a:bodyPr/>
                    <a:lstStyle/>
                    <a:p>
                      <a:pPr algn="ctr">
                        <a:lnSpc>
                          <a:spcPct val="150000"/>
                        </a:lnSpc>
                        <a:spcAft>
                          <a:spcPts val="0"/>
                        </a:spcAft>
                      </a:pPr>
                      <a:r>
                        <a:rPr lang="es-EC" sz="1200">
                          <a:effectLst/>
                        </a:rPr>
                        <a:t>4</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l">
                        <a:lnSpc>
                          <a:spcPct val="150000"/>
                        </a:lnSpc>
                        <a:spcAft>
                          <a:spcPts val="0"/>
                        </a:spcAft>
                      </a:pPr>
                      <a:r>
                        <a:rPr lang="es-EC" sz="1200">
                          <a:effectLst/>
                        </a:rPr>
                        <a:t>Aliso</a:t>
                      </a:r>
                      <a:endParaRPr lang="es-EC" sz="1200">
                        <a:effectLst/>
                        <a:latin typeface="Times New Roman" panose="02020603050405020304" pitchFamily="18" charset="0"/>
                        <a:ea typeface="Times New Roman" panose="02020603050405020304" pitchFamily="18" charset="0"/>
                      </a:endParaRPr>
                    </a:p>
                  </a:txBody>
                  <a:tcPr marL="44450" marR="44450" marT="0" marB="0" anchor="b">
                    <a:solidFill>
                      <a:schemeClr val="accent4">
                        <a:lumMod val="75000"/>
                      </a:schemeClr>
                    </a:solidFill>
                  </a:tcPr>
                </a:tc>
                <a:tc>
                  <a:txBody>
                    <a:bodyPr/>
                    <a:lstStyle/>
                    <a:p>
                      <a:pPr algn="l">
                        <a:lnSpc>
                          <a:spcPct val="150000"/>
                        </a:lnSpc>
                        <a:spcAft>
                          <a:spcPts val="0"/>
                        </a:spcAft>
                      </a:pPr>
                      <a:r>
                        <a:rPr lang="es-EC" sz="1200">
                          <a:effectLst/>
                        </a:rPr>
                        <a:t>Alnus acuminata</a:t>
                      </a:r>
                      <a:endParaRPr lang="es-EC" sz="1200">
                        <a:effectLst/>
                        <a:latin typeface="Times New Roman" panose="02020603050405020304" pitchFamily="18" charset="0"/>
                        <a:ea typeface="Times New Roman" panose="02020603050405020304" pitchFamily="18" charset="0"/>
                      </a:endParaRPr>
                    </a:p>
                  </a:txBody>
                  <a:tcPr marL="44450" marR="44450" marT="0" marB="0" anchor="b">
                    <a:solidFill>
                      <a:schemeClr val="accent4">
                        <a:lumMod val="75000"/>
                      </a:schemeClr>
                    </a:solidFill>
                  </a:tcPr>
                </a:tc>
                <a:tc>
                  <a:txBody>
                    <a:bodyPr/>
                    <a:lstStyle/>
                    <a:p>
                      <a:pPr algn="l">
                        <a:lnSpc>
                          <a:spcPct val="150000"/>
                        </a:lnSpc>
                        <a:spcAft>
                          <a:spcPts val="0"/>
                        </a:spcAft>
                      </a:pPr>
                      <a:r>
                        <a:rPr lang="es-EC" sz="1200" dirty="0">
                          <a:effectLst/>
                        </a:rPr>
                        <a:t>Ecológico</a:t>
                      </a:r>
                      <a:endParaRPr lang="es-EC" sz="1200" dirty="0">
                        <a:effectLst/>
                        <a:latin typeface="Times New Roman" panose="02020603050405020304" pitchFamily="18" charset="0"/>
                        <a:ea typeface="Times New Roman" panose="02020603050405020304" pitchFamily="18" charset="0"/>
                      </a:endParaRPr>
                    </a:p>
                  </a:txBody>
                  <a:tcPr marL="44450" marR="44450" marT="0" marB="0">
                    <a:solidFill>
                      <a:schemeClr val="accent4">
                        <a:lumMod val="75000"/>
                      </a:schemeClr>
                    </a:solidFill>
                  </a:tcPr>
                </a:tc>
              </a:tr>
              <a:tr h="200025">
                <a:tc>
                  <a:txBody>
                    <a:bodyPr/>
                    <a:lstStyle/>
                    <a:p>
                      <a:pPr algn="ctr">
                        <a:lnSpc>
                          <a:spcPct val="150000"/>
                        </a:lnSpc>
                        <a:spcAft>
                          <a:spcPts val="0"/>
                        </a:spcAft>
                      </a:pPr>
                      <a:r>
                        <a:rPr lang="es-EC" sz="1200">
                          <a:effectLst/>
                        </a:rPr>
                        <a:t>5</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l">
                        <a:lnSpc>
                          <a:spcPct val="150000"/>
                        </a:lnSpc>
                        <a:spcAft>
                          <a:spcPts val="0"/>
                        </a:spcAft>
                      </a:pPr>
                      <a:r>
                        <a:rPr lang="es-EC" sz="1200">
                          <a:effectLst/>
                        </a:rPr>
                        <a:t>Arrayan</a:t>
                      </a:r>
                      <a:endParaRPr lang="es-EC" sz="1200">
                        <a:effectLst/>
                        <a:latin typeface="Times New Roman" panose="02020603050405020304" pitchFamily="18" charset="0"/>
                        <a:ea typeface="Times New Roman" panose="02020603050405020304" pitchFamily="18" charset="0"/>
                      </a:endParaRPr>
                    </a:p>
                  </a:txBody>
                  <a:tcPr marL="44450" marR="44450" marT="0" marB="0" anchor="b">
                    <a:solidFill>
                      <a:schemeClr val="accent6">
                        <a:lumMod val="60000"/>
                        <a:lumOff val="40000"/>
                      </a:schemeClr>
                    </a:solidFill>
                  </a:tcPr>
                </a:tc>
                <a:tc>
                  <a:txBody>
                    <a:bodyPr/>
                    <a:lstStyle/>
                    <a:p>
                      <a:pPr algn="l">
                        <a:lnSpc>
                          <a:spcPct val="150000"/>
                        </a:lnSpc>
                        <a:spcAft>
                          <a:spcPts val="0"/>
                        </a:spcAft>
                      </a:pPr>
                      <a:r>
                        <a:rPr lang="es-EC" sz="1200">
                          <a:effectLst/>
                        </a:rPr>
                        <a:t>Myrcianthes hallii</a:t>
                      </a:r>
                      <a:endParaRPr lang="es-EC" sz="1200">
                        <a:effectLst/>
                        <a:latin typeface="Times New Roman" panose="02020603050405020304" pitchFamily="18" charset="0"/>
                        <a:ea typeface="Times New Roman" panose="02020603050405020304" pitchFamily="18" charset="0"/>
                      </a:endParaRPr>
                    </a:p>
                  </a:txBody>
                  <a:tcPr marL="44450" marR="44450" marT="0" marB="0" anchor="b">
                    <a:solidFill>
                      <a:schemeClr val="accent6">
                        <a:lumMod val="60000"/>
                        <a:lumOff val="40000"/>
                      </a:schemeClr>
                    </a:solidFill>
                  </a:tcPr>
                </a:tc>
                <a:tc>
                  <a:txBody>
                    <a:bodyPr/>
                    <a:lstStyle/>
                    <a:p>
                      <a:pPr algn="l">
                        <a:lnSpc>
                          <a:spcPct val="150000"/>
                        </a:lnSpc>
                        <a:spcAft>
                          <a:spcPts val="0"/>
                        </a:spcAft>
                      </a:pPr>
                      <a:r>
                        <a:rPr lang="es-EC" sz="1200">
                          <a:effectLst/>
                        </a:rPr>
                        <a:t>Sociocultural</a:t>
                      </a:r>
                      <a:endParaRPr lang="es-EC" sz="1200">
                        <a:effectLst/>
                        <a:latin typeface="Times New Roman" panose="02020603050405020304" pitchFamily="18" charset="0"/>
                        <a:ea typeface="Times New Roman" panose="02020603050405020304" pitchFamily="18" charset="0"/>
                      </a:endParaRPr>
                    </a:p>
                  </a:txBody>
                  <a:tcPr marL="44450" marR="44450" marT="0" marB="0">
                    <a:solidFill>
                      <a:schemeClr val="accent6">
                        <a:lumMod val="60000"/>
                        <a:lumOff val="40000"/>
                      </a:schemeClr>
                    </a:solidFill>
                  </a:tcPr>
                </a:tc>
              </a:tr>
              <a:tr h="200025">
                <a:tc>
                  <a:txBody>
                    <a:bodyPr/>
                    <a:lstStyle/>
                    <a:p>
                      <a:pPr algn="ctr">
                        <a:lnSpc>
                          <a:spcPct val="150000"/>
                        </a:lnSpc>
                        <a:spcAft>
                          <a:spcPts val="0"/>
                        </a:spcAft>
                      </a:pPr>
                      <a:r>
                        <a:rPr lang="es-EC" sz="1200">
                          <a:effectLst/>
                        </a:rPr>
                        <a:t>6</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l">
                        <a:lnSpc>
                          <a:spcPct val="150000"/>
                        </a:lnSpc>
                        <a:spcAft>
                          <a:spcPts val="0"/>
                        </a:spcAft>
                      </a:pPr>
                      <a:r>
                        <a:rPr lang="es-EC" sz="1200">
                          <a:effectLst/>
                        </a:rPr>
                        <a:t>Laurel de cera</a:t>
                      </a:r>
                      <a:endParaRPr lang="es-EC" sz="1200">
                        <a:effectLst/>
                        <a:latin typeface="Times New Roman" panose="02020603050405020304" pitchFamily="18" charset="0"/>
                        <a:ea typeface="Times New Roman" panose="02020603050405020304" pitchFamily="18" charset="0"/>
                      </a:endParaRPr>
                    </a:p>
                  </a:txBody>
                  <a:tcPr marL="44450" marR="44450" marT="0" marB="0" anchor="b">
                    <a:solidFill>
                      <a:schemeClr val="accent6">
                        <a:lumMod val="60000"/>
                        <a:lumOff val="40000"/>
                      </a:schemeClr>
                    </a:solidFill>
                  </a:tcPr>
                </a:tc>
                <a:tc>
                  <a:txBody>
                    <a:bodyPr/>
                    <a:lstStyle/>
                    <a:p>
                      <a:pPr algn="l">
                        <a:lnSpc>
                          <a:spcPct val="150000"/>
                        </a:lnSpc>
                        <a:spcAft>
                          <a:spcPts val="0"/>
                        </a:spcAft>
                      </a:pPr>
                      <a:r>
                        <a:rPr lang="es-EC" sz="1200">
                          <a:effectLst/>
                        </a:rPr>
                        <a:t>Morella pubescens</a:t>
                      </a:r>
                      <a:endParaRPr lang="es-EC" sz="1200">
                        <a:effectLst/>
                        <a:latin typeface="Times New Roman" panose="02020603050405020304" pitchFamily="18" charset="0"/>
                        <a:ea typeface="Times New Roman" panose="02020603050405020304" pitchFamily="18" charset="0"/>
                      </a:endParaRPr>
                    </a:p>
                  </a:txBody>
                  <a:tcPr marL="44450" marR="44450" marT="0" marB="0" anchor="b">
                    <a:solidFill>
                      <a:schemeClr val="accent6">
                        <a:lumMod val="60000"/>
                        <a:lumOff val="40000"/>
                      </a:schemeClr>
                    </a:solidFill>
                  </a:tcPr>
                </a:tc>
                <a:tc>
                  <a:txBody>
                    <a:bodyPr/>
                    <a:lstStyle/>
                    <a:p>
                      <a:pPr algn="l">
                        <a:lnSpc>
                          <a:spcPct val="150000"/>
                        </a:lnSpc>
                        <a:spcAft>
                          <a:spcPts val="0"/>
                        </a:spcAft>
                      </a:pPr>
                      <a:r>
                        <a:rPr lang="es-EC" sz="1200" dirty="0">
                          <a:effectLst/>
                        </a:rPr>
                        <a:t>Sociocultural</a:t>
                      </a:r>
                      <a:endParaRPr lang="es-EC" sz="1200" dirty="0">
                        <a:effectLst/>
                        <a:latin typeface="Times New Roman" panose="02020603050405020304" pitchFamily="18" charset="0"/>
                        <a:ea typeface="Times New Roman" panose="02020603050405020304" pitchFamily="18" charset="0"/>
                      </a:endParaRPr>
                    </a:p>
                  </a:txBody>
                  <a:tcPr marL="44450" marR="44450" marT="0" marB="0">
                    <a:solidFill>
                      <a:schemeClr val="accent6">
                        <a:lumMod val="60000"/>
                        <a:lumOff val="40000"/>
                      </a:schemeClr>
                    </a:solidFill>
                  </a:tcPr>
                </a:tc>
              </a:tr>
            </a:tbl>
          </a:graphicData>
        </a:graphic>
      </p:graphicFrame>
      <p:sp>
        <p:nvSpPr>
          <p:cNvPr id="9" name="Flecha abajo 8"/>
          <p:cNvSpPr/>
          <p:nvPr/>
        </p:nvSpPr>
        <p:spPr>
          <a:xfrm rot="15994409">
            <a:off x="6168980" y="5795494"/>
            <a:ext cx="360608" cy="3863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3" name="Tabla 2"/>
          <p:cNvGraphicFramePr>
            <a:graphicFrameLocks noGrp="1"/>
          </p:cNvGraphicFramePr>
          <p:nvPr>
            <p:extLst>
              <p:ext uri="{D42A27DB-BD31-4B8C-83A1-F6EECF244321}">
                <p14:modId xmlns:p14="http://schemas.microsoft.com/office/powerpoint/2010/main" val="53892055"/>
              </p:ext>
            </p:extLst>
          </p:nvPr>
        </p:nvGraphicFramePr>
        <p:xfrm>
          <a:off x="309094" y="6553200"/>
          <a:ext cx="5203064" cy="304800"/>
        </p:xfrm>
        <a:graphic>
          <a:graphicData uri="http://schemas.openxmlformats.org/drawingml/2006/table">
            <a:tbl>
              <a:tblPr firstRow="1" bandRow="1">
                <a:tableStyleId>{5C22544A-7EE6-4342-B048-85BDC9FD1C3A}</a:tableStyleId>
              </a:tblPr>
              <a:tblGrid>
                <a:gridCol w="1063680"/>
                <a:gridCol w="1640375"/>
                <a:gridCol w="2499009"/>
              </a:tblGrid>
              <a:tr h="292016">
                <a:tc>
                  <a:txBody>
                    <a:bodyPr/>
                    <a:lstStyle/>
                    <a:p>
                      <a:pPr algn="ctr"/>
                      <a:r>
                        <a:rPr lang="es-EC" sz="1400" dirty="0" smtClean="0"/>
                        <a:t>12</a:t>
                      </a:r>
                      <a:endParaRPr lang="es-EC" sz="1400" dirty="0"/>
                    </a:p>
                  </a:txBody>
                  <a:tcPr/>
                </a:tc>
                <a:tc>
                  <a:txBody>
                    <a:bodyPr/>
                    <a:lstStyle/>
                    <a:p>
                      <a:r>
                        <a:rPr lang="es-EC" sz="1400" dirty="0" smtClean="0"/>
                        <a:t>aguacate</a:t>
                      </a:r>
                      <a:endParaRPr lang="es-EC" sz="1400" dirty="0"/>
                    </a:p>
                  </a:txBody>
                  <a:tcPr/>
                </a:tc>
                <a:tc>
                  <a:txBody>
                    <a:bodyPr/>
                    <a:lstStyle/>
                    <a:p>
                      <a:r>
                        <a:rPr lang="es-EC" sz="1400" dirty="0" err="1" smtClean="0"/>
                        <a:t>Persea</a:t>
                      </a:r>
                      <a:r>
                        <a:rPr lang="es-EC" sz="1400" baseline="0" dirty="0" smtClean="0"/>
                        <a:t> americana</a:t>
                      </a:r>
                      <a:endParaRPr lang="es-EC" sz="1400" dirty="0"/>
                    </a:p>
                  </a:txBody>
                  <a:tcPr/>
                </a:tc>
              </a:tr>
            </a:tbl>
          </a:graphicData>
        </a:graphic>
      </p:graphicFrame>
      <p:pic>
        <p:nvPicPr>
          <p:cNvPr id="4" name="Imagen 3"/>
          <p:cNvPicPr>
            <a:picLocks noChangeAspect="1"/>
          </p:cNvPicPr>
          <p:nvPr/>
        </p:nvPicPr>
        <p:blipFill rotWithShape="1">
          <a:blip r:embed="rId3">
            <a:extLst>
              <a:ext uri="{28A0092B-C50C-407E-A947-70E740481C1C}">
                <a14:useLocalDpi xmlns:a14="http://schemas.microsoft.com/office/drawing/2010/main" val="0"/>
              </a:ext>
            </a:extLst>
          </a:blip>
          <a:srcRect t="22972" b="22598"/>
          <a:stretch/>
        </p:blipFill>
        <p:spPr>
          <a:xfrm>
            <a:off x="5111647" y="397635"/>
            <a:ext cx="6948370" cy="2126326"/>
          </a:xfrm>
          <a:prstGeom prst="rect">
            <a:avLst/>
          </a:prstGeom>
        </p:spPr>
      </p:pic>
      <p:sp>
        <p:nvSpPr>
          <p:cNvPr id="10" name="Flecha derecha 9"/>
          <p:cNvSpPr/>
          <p:nvPr/>
        </p:nvSpPr>
        <p:spPr>
          <a:xfrm rot="5400000">
            <a:off x="8027984" y="3085503"/>
            <a:ext cx="1115695" cy="5409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8894413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0" y="0"/>
            <a:ext cx="2264898" cy="3031479"/>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37095"/>
            <a:ext cx="2264898" cy="3720905"/>
          </a:xfrm>
          <a:prstGeom prst="rect">
            <a:avLst/>
          </a:prstGeom>
        </p:spPr>
      </p:pic>
      <p:sp>
        <p:nvSpPr>
          <p:cNvPr id="9" name="Cerrar llave 8"/>
          <p:cNvSpPr/>
          <p:nvPr/>
        </p:nvSpPr>
        <p:spPr>
          <a:xfrm>
            <a:off x="2466535" y="1515739"/>
            <a:ext cx="417342" cy="3742060"/>
          </a:xfrm>
          <a:prstGeom prst="rightBrace">
            <a:avLst/>
          </a:prstGeom>
          <a:ln>
            <a:solidFill>
              <a:schemeClr val="bg1">
                <a:alpha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ln w="57150">
                <a:solidFill>
                  <a:schemeClr val="tx1"/>
                </a:solidFill>
              </a:ln>
            </a:endParaRPr>
          </a:p>
        </p:txBody>
      </p:sp>
      <p:sp>
        <p:nvSpPr>
          <p:cNvPr id="10" name="Rectángulo 9"/>
          <p:cNvSpPr/>
          <p:nvPr/>
        </p:nvSpPr>
        <p:spPr>
          <a:xfrm rot="5400000">
            <a:off x="2175804" y="3059668"/>
            <a:ext cx="2096085" cy="5206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Maderables</a:t>
            </a:r>
            <a:endParaRPr lang="es-EC" dirty="0"/>
          </a:p>
        </p:txBody>
      </p:sp>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0587" y="224974"/>
            <a:ext cx="3742007" cy="2806505"/>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0587" y="3377288"/>
            <a:ext cx="3742007" cy="3114924"/>
          </a:xfrm>
          <a:prstGeom prst="rect">
            <a:avLst/>
          </a:prstGeom>
        </p:spPr>
      </p:pic>
      <p:sp>
        <p:nvSpPr>
          <p:cNvPr id="13" name="Flecha derecha 12"/>
          <p:cNvSpPr/>
          <p:nvPr/>
        </p:nvSpPr>
        <p:spPr>
          <a:xfrm>
            <a:off x="8525022" y="1266092"/>
            <a:ext cx="689316" cy="2496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Flecha derecha 13"/>
          <p:cNvSpPr/>
          <p:nvPr/>
        </p:nvSpPr>
        <p:spPr>
          <a:xfrm>
            <a:off x="8525022" y="4685103"/>
            <a:ext cx="689316" cy="2496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Rectángulo 14"/>
          <p:cNvSpPr/>
          <p:nvPr/>
        </p:nvSpPr>
        <p:spPr>
          <a:xfrm>
            <a:off x="9594166" y="970671"/>
            <a:ext cx="2166425" cy="9284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Linderos, combinación con cultivos.</a:t>
            </a:r>
            <a:endParaRPr lang="es-EC" dirty="0"/>
          </a:p>
        </p:txBody>
      </p:sp>
      <p:sp>
        <p:nvSpPr>
          <p:cNvPr id="16" name="Rectángulo 15"/>
          <p:cNvSpPr/>
          <p:nvPr/>
        </p:nvSpPr>
        <p:spPr>
          <a:xfrm>
            <a:off x="9594166" y="4220869"/>
            <a:ext cx="2166425" cy="1434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Protección de los suelos en las zonas altas, protección de esta especie.</a:t>
            </a:r>
            <a:endParaRPr lang="es-EC" dirty="0"/>
          </a:p>
        </p:txBody>
      </p:sp>
    </p:spTree>
    <p:extLst>
      <p:ext uri="{BB962C8B-B14F-4D97-AF65-F5344CB8AC3E}">
        <p14:creationId xmlns:p14="http://schemas.microsoft.com/office/powerpoint/2010/main" val="4542663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3888" y="225083"/>
            <a:ext cx="3460654" cy="3875649"/>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2783" y="225083"/>
            <a:ext cx="5167532" cy="3875649"/>
          </a:xfrm>
          <a:prstGeom prst="rect">
            <a:avLst/>
          </a:prstGeom>
        </p:spPr>
      </p:pic>
      <p:sp>
        <p:nvSpPr>
          <p:cNvPr id="6" name="Flecha abajo 5"/>
          <p:cNvSpPr/>
          <p:nvPr/>
        </p:nvSpPr>
        <p:spPr>
          <a:xfrm>
            <a:off x="2433711" y="4332849"/>
            <a:ext cx="520504" cy="3516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Flecha abajo 6"/>
          <p:cNvSpPr/>
          <p:nvPr/>
        </p:nvSpPr>
        <p:spPr>
          <a:xfrm>
            <a:off x="8426549" y="4332848"/>
            <a:ext cx="520504" cy="3516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p:cNvSpPr/>
          <p:nvPr/>
        </p:nvSpPr>
        <p:spPr>
          <a:xfrm>
            <a:off x="984738" y="5064368"/>
            <a:ext cx="3938954" cy="11676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Gastronomía, medicina ancestral, actividades sociales.</a:t>
            </a:r>
            <a:endParaRPr lang="es-EC" dirty="0"/>
          </a:p>
        </p:txBody>
      </p:sp>
      <p:sp>
        <p:nvSpPr>
          <p:cNvPr id="9" name="Rectángulo 8"/>
          <p:cNvSpPr/>
          <p:nvPr/>
        </p:nvSpPr>
        <p:spPr>
          <a:xfrm>
            <a:off x="6457072" y="5064368"/>
            <a:ext cx="3938954" cy="11676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Actividades religiosas y ancestrales.</a:t>
            </a:r>
            <a:endParaRPr lang="es-EC" dirty="0"/>
          </a:p>
        </p:txBody>
      </p:sp>
    </p:spTree>
    <p:extLst>
      <p:ext uri="{BB962C8B-B14F-4D97-AF65-F5344CB8AC3E}">
        <p14:creationId xmlns:p14="http://schemas.microsoft.com/office/powerpoint/2010/main" val="33875087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accent6">
                <a:lumMod val="75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OBJETIVO 2</a:t>
            </a:r>
            <a:endParaRPr lang="es-EC" dirty="0"/>
          </a:p>
        </p:txBody>
      </p:sp>
    </p:spTree>
    <p:extLst>
      <p:ext uri="{BB962C8B-B14F-4D97-AF65-F5344CB8AC3E}">
        <p14:creationId xmlns:p14="http://schemas.microsoft.com/office/powerpoint/2010/main" val="5445472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1305058" y="0"/>
            <a:ext cx="3425781" cy="6568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PINO</a:t>
            </a:r>
            <a:endParaRPr lang="es-EC" dirty="0"/>
          </a:p>
        </p:txBody>
      </p:sp>
      <p:sp>
        <p:nvSpPr>
          <p:cNvPr id="12" name="Rectángulo 11"/>
          <p:cNvSpPr/>
          <p:nvPr/>
        </p:nvSpPr>
        <p:spPr>
          <a:xfrm>
            <a:off x="7126309" y="0"/>
            <a:ext cx="3425781" cy="6568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EUCALIPTO</a:t>
            </a:r>
            <a:endParaRPr lang="es-EC" dirty="0"/>
          </a:p>
        </p:txBody>
      </p:sp>
      <p:sp>
        <p:nvSpPr>
          <p:cNvPr id="7" name="Rectángulo 6"/>
          <p:cNvSpPr/>
          <p:nvPr/>
        </p:nvSpPr>
        <p:spPr>
          <a:xfrm>
            <a:off x="1043189" y="5718220"/>
            <a:ext cx="4211391" cy="862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1142,68 </a:t>
            </a:r>
            <a:r>
              <a:rPr lang="es-ES" dirty="0"/>
              <a:t>ha </a:t>
            </a:r>
            <a:endParaRPr lang="es-EC" dirty="0"/>
          </a:p>
        </p:txBody>
      </p:sp>
      <p:sp>
        <p:nvSpPr>
          <p:cNvPr id="8" name="Rectángulo 7"/>
          <p:cNvSpPr/>
          <p:nvPr/>
        </p:nvSpPr>
        <p:spPr>
          <a:xfrm>
            <a:off x="7126309" y="5718220"/>
            <a:ext cx="4211391" cy="862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5826,67 ha </a:t>
            </a:r>
            <a:endParaRPr lang="es-EC"/>
          </a:p>
        </p:txBody>
      </p:sp>
      <p:pic>
        <p:nvPicPr>
          <p:cNvPr id="10" name="Imagen 9"/>
          <p:cNvPicPr/>
          <p:nvPr/>
        </p:nvPicPr>
        <p:blipFill>
          <a:blip r:embed="rId2">
            <a:extLst>
              <a:ext uri="{28A0092B-C50C-407E-A947-70E740481C1C}">
                <a14:useLocalDpi xmlns:a14="http://schemas.microsoft.com/office/drawing/2010/main" val="0"/>
              </a:ext>
            </a:extLst>
          </a:blip>
          <a:stretch>
            <a:fillRect/>
          </a:stretch>
        </p:blipFill>
        <p:spPr>
          <a:xfrm>
            <a:off x="6152658" y="890596"/>
            <a:ext cx="5759450" cy="4072255"/>
          </a:xfrm>
          <a:prstGeom prst="rect">
            <a:avLst/>
          </a:prstGeom>
          <a:ln>
            <a:solidFill>
              <a:schemeClr val="tx1"/>
            </a:solidFill>
          </a:ln>
        </p:spPr>
      </p:pic>
      <p:pic>
        <p:nvPicPr>
          <p:cNvPr id="13" name="Imagen 12"/>
          <p:cNvPicPr/>
          <p:nvPr/>
        </p:nvPicPr>
        <p:blipFill>
          <a:blip r:embed="rId3">
            <a:extLst>
              <a:ext uri="{28A0092B-C50C-407E-A947-70E740481C1C}">
                <a14:useLocalDpi xmlns:a14="http://schemas.microsoft.com/office/drawing/2010/main" val="0"/>
              </a:ext>
            </a:extLst>
          </a:blip>
          <a:stretch>
            <a:fillRect/>
          </a:stretch>
        </p:blipFill>
        <p:spPr>
          <a:xfrm>
            <a:off x="269159" y="890596"/>
            <a:ext cx="5759450" cy="4072255"/>
          </a:xfrm>
          <a:prstGeom prst="rect">
            <a:avLst/>
          </a:prstGeom>
          <a:ln>
            <a:solidFill>
              <a:schemeClr val="tx1"/>
            </a:solidFill>
          </a:ln>
        </p:spPr>
      </p:pic>
    </p:spTree>
    <p:extLst>
      <p:ext uri="{BB962C8B-B14F-4D97-AF65-F5344CB8AC3E}">
        <p14:creationId xmlns:p14="http://schemas.microsoft.com/office/powerpoint/2010/main" val="35791160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275822" y="0"/>
            <a:ext cx="3425781" cy="6568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PUMAMAQUI</a:t>
            </a:r>
            <a:endParaRPr lang="es-EC" dirty="0"/>
          </a:p>
        </p:txBody>
      </p:sp>
      <p:sp>
        <p:nvSpPr>
          <p:cNvPr id="8" name="Rectángulo 7"/>
          <p:cNvSpPr/>
          <p:nvPr/>
        </p:nvSpPr>
        <p:spPr>
          <a:xfrm>
            <a:off x="7132244" y="0"/>
            <a:ext cx="3425781" cy="6568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ALISO</a:t>
            </a:r>
            <a:endParaRPr lang="es-EC" dirty="0"/>
          </a:p>
        </p:txBody>
      </p:sp>
      <p:sp>
        <p:nvSpPr>
          <p:cNvPr id="9" name="Rectángulo 8"/>
          <p:cNvSpPr/>
          <p:nvPr/>
        </p:nvSpPr>
        <p:spPr>
          <a:xfrm>
            <a:off x="1043189" y="5718220"/>
            <a:ext cx="4211391" cy="862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394,80 </a:t>
            </a:r>
            <a:r>
              <a:rPr lang="es-ES" dirty="0"/>
              <a:t>ha </a:t>
            </a:r>
            <a:endParaRPr lang="es-EC" dirty="0"/>
          </a:p>
        </p:txBody>
      </p:sp>
      <p:sp>
        <p:nvSpPr>
          <p:cNvPr id="10" name="Rectángulo 9"/>
          <p:cNvSpPr/>
          <p:nvPr/>
        </p:nvSpPr>
        <p:spPr>
          <a:xfrm>
            <a:off x="6739437" y="5718220"/>
            <a:ext cx="4211391" cy="862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11620,71 ha </a:t>
            </a:r>
            <a:endParaRPr lang="es-EC"/>
          </a:p>
        </p:txBody>
      </p:sp>
      <p:pic>
        <p:nvPicPr>
          <p:cNvPr id="11" name="Imagen 10"/>
          <p:cNvPicPr/>
          <p:nvPr/>
        </p:nvPicPr>
        <p:blipFill>
          <a:blip r:embed="rId2">
            <a:extLst>
              <a:ext uri="{28A0092B-C50C-407E-A947-70E740481C1C}">
                <a14:useLocalDpi xmlns:a14="http://schemas.microsoft.com/office/drawing/2010/main" val="0"/>
              </a:ext>
            </a:extLst>
          </a:blip>
          <a:stretch>
            <a:fillRect/>
          </a:stretch>
        </p:blipFill>
        <p:spPr>
          <a:xfrm>
            <a:off x="6075385" y="925182"/>
            <a:ext cx="5759450" cy="4072255"/>
          </a:xfrm>
          <a:prstGeom prst="rect">
            <a:avLst/>
          </a:prstGeom>
          <a:ln>
            <a:solidFill>
              <a:schemeClr val="tx1"/>
            </a:solidFill>
          </a:ln>
        </p:spPr>
      </p:pic>
      <p:pic>
        <p:nvPicPr>
          <p:cNvPr id="12" name="Imagen 11"/>
          <p:cNvPicPr/>
          <p:nvPr/>
        </p:nvPicPr>
        <p:blipFill>
          <a:blip r:embed="rId3">
            <a:extLst>
              <a:ext uri="{28A0092B-C50C-407E-A947-70E740481C1C}">
                <a14:useLocalDpi xmlns:a14="http://schemas.microsoft.com/office/drawing/2010/main" val="0"/>
              </a:ext>
            </a:extLst>
          </a:blip>
          <a:stretch>
            <a:fillRect/>
          </a:stretch>
        </p:blipFill>
        <p:spPr>
          <a:xfrm>
            <a:off x="108987" y="925181"/>
            <a:ext cx="5759450" cy="4072255"/>
          </a:xfrm>
          <a:prstGeom prst="rect">
            <a:avLst/>
          </a:prstGeom>
          <a:ln>
            <a:solidFill>
              <a:schemeClr val="tx1"/>
            </a:solidFill>
          </a:ln>
        </p:spPr>
      </p:pic>
    </p:spTree>
    <p:extLst>
      <p:ext uri="{BB962C8B-B14F-4D97-AF65-F5344CB8AC3E}">
        <p14:creationId xmlns:p14="http://schemas.microsoft.com/office/powerpoint/2010/main" val="33203335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7061914" y="92632"/>
            <a:ext cx="3425781" cy="6568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LAUREL DE CERA</a:t>
            </a:r>
            <a:endParaRPr lang="es-EC" dirty="0"/>
          </a:p>
        </p:txBody>
      </p:sp>
      <p:sp>
        <p:nvSpPr>
          <p:cNvPr id="6" name="Rectángulo 5"/>
          <p:cNvSpPr/>
          <p:nvPr/>
        </p:nvSpPr>
        <p:spPr>
          <a:xfrm>
            <a:off x="890788" y="5138244"/>
            <a:ext cx="4211391" cy="862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888,01 </a:t>
            </a:r>
            <a:r>
              <a:rPr lang="es-ES" dirty="0"/>
              <a:t>ha </a:t>
            </a:r>
            <a:endParaRPr lang="es-EC" dirty="0"/>
          </a:p>
        </p:txBody>
      </p:sp>
      <p:pic>
        <p:nvPicPr>
          <p:cNvPr id="7" name="Imagen 6"/>
          <p:cNvPicPr/>
          <p:nvPr/>
        </p:nvPicPr>
        <p:blipFill>
          <a:blip r:embed="rId2">
            <a:extLst>
              <a:ext uri="{28A0092B-C50C-407E-A947-70E740481C1C}">
                <a14:useLocalDpi xmlns:a14="http://schemas.microsoft.com/office/drawing/2010/main" val="0"/>
              </a:ext>
            </a:extLst>
          </a:blip>
          <a:stretch>
            <a:fillRect/>
          </a:stretch>
        </p:blipFill>
        <p:spPr>
          <a:xfrm>
            <a:off x="335279" y="854755"/>
            <a:ext cx="5760720" cy="4072890"/>
          </a:xfrm>
          <a:prstGeom prst="rect">
            <a:avLst/>
          </a:prstGeom>
          <a:ln>
            <a:solidFill>
              <a:schemeClr val="tx1"/>
            </a:solidFill>
          </a:ln>
        </p:spPr>
      </p:pic>
      <p:sp>
        <p:nvSpPr>
          <p:cNvPr id="8" name="Rectángulo 7"/>
          <p:cNvSpPr/>
          <p:nvPr/>
        </p:nvSpPr>
        <p:spPr>
          <a:xfrm>
            <a:off x="1676398" y="92632"/>
            <a:ext cx="3425781" cy="6568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ARRAYAN</a:t>
            </a:r>
            <a:endParaRPr lang="es-EC" dirty="0"/>
          </a:p>
        </p:txBody>
      </p:sp>
      <p:sp>
        <p:nvSpPr>
          <p:cNvPr id="9" name="Rectángulo 8"/>
          <p:cNvSpPr/>
          <p:nvPr/>
        </p:nvSpPr>
        <p:spPr>
          <a:xfrm>
            <a:off x="6669108" y="5138244"/>
            <a:ext cx="4211391" cy="862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1479,89 </a:t>
            </a:r>
            <a:r>
              <a:rPr lang="es-ES" dirty="0"/>
              <a:t>ha </a:t>
            </a:r>
            <a:endParaRPr lang="es-EC" dirty="0"/>
          </a:p>
        </p:txBody>
      </p:sp>
      <p:pic>
        <p:nvPicPr>
          <p:cNvPr id="10" name="Imagen 9"/>
          <p:cNvPicPr/>
          <p:nvPr/>
        </p:nvPicPr>
        <p:blipFill>
          <a:blip r:embed="rId3">
            <a:extLst>
              <a:ext uri="{28A0092B-C50C-407E-A947-70E740481C1C}">
                <a14:useLocalDpi xmlns:a14="http://schemas.microsoft.com/office/drawing/2010/main" val="0"/>
              </a:ext>
            </a:extLst>
          </a:blip>
          <a:stretch>
            <a:fillRect/>
          </a:stretch>
        </p:blipFill>
        <p:spPr>
          <a:xfrm>
            <a:off x="6307204" y="855390"/>
            <a:ext cx="5759450" cy="4072255"/>
          </a:xfrm>
          <a:prstGeom prst="rect">
            <a:avLst/>
          </a:prstGeom>
          <a:ln>
            <a:solidFill>
              <a:schemeClr val="tx1"/>
            </a:solidFill>
          </a:ln>
        </p:spPr>
      </p:pic>
    </p:spTree>
    <p:extLst>
      <p:ext uri="{BB962C8B-B14F-4D97-AF65-F5344CB8AC3E}">
        <p14:creationId xmlns:p14="http://schemas.microsoft.com/office/powerpoint/2010/main" val="14401439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C" dirty="0" smtClean="0"/>
              <a:t>VALIDACIÓN</a:t>
            </a:r>
            <a:endParaRPr lang="es-EC" dirty="0"/>
          </a:p>
        </p:txBody>
      </p:sp>
    </p:spTree>
    <p:extLst>
      <p:ext uri="{BB962C8B-B14F-4D97-AF65-F5344CB8AC3E}">
        <p14:creationId xmlns:p14="http://schemas.microsoft.com/office/powerpoint/2010/main" val="18110304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ext uri="{D42A27DB-BD31-4B8C-83A1-F6EECF244321}">
                <p14:modId xmlns:p14="http://schemas.microsoft.com/office/powerpoint/2010/main" val="1981350974"/>
              </p:ext>
            </p:extLst>
          </p:nvPr>
        </p:nvGraphicFramePr>
        <p:xfrm>
          <a:off x="413630" y="1472969"/>
          <a:ext cx="5671184" cy="3409827"/>
        </p:xfrm>
        <a:graphic>
          <a:graphicData uri="http://schemas.openxmlformats.org/drawingml/2006/table">
            <a:tbl>
              <a:tblPr firstRow="1" firstCol="1" bandRow="1"/>
              <a:tblGrid>
                <a:gridCol w="1438758"/>
                <a:gridCol w="1620429"/>
                <a:gridCol w="2611997"/>
              </a:tblGrid>
              <a:tr h="190500">
                <a:tc>
                  <a:txBody>
                    <a:bodyPr/>
                    <a:lstStyle/>
                    <a:p>
                      <a:pPr algn="l">
                        <a:lnSpc>
                          <a:spcPct val="15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rPr>
                        <a:t>Eucalipto</a:t>
                      </a:r>
                      <a:endParaRPr lang="es-EC" sz="1400" dirty="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200">
                        <a:effectLst/>
                        <a:latin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200">
                        <a:effectLst/>
                        <a:latin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nSpc>
                          <a:spcPct val="107000"/>
                        </a:lnSpc>
                      </a:pPr>
                      <a:endParaRPr lang="es-EC" sz="1200">
                        <a:effectLst/>
                        <a:latin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Alternativa 1</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Alternativa 2</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nSpc>
                          <a:spcPct val="107000"/>
                        </a:lnSpc>
                      </a:pPr>
                      <a:endParaRPr lang="es-EC" sz="1200">
                        <a:effectLst/>
                        <a:latin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1200">
                        <a:effectLst/>
                        <a:latin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1200">
                        <a:effectLst/>
                        <a:latin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190500">
                <a:tc>
                  <a:txBody>
                    <a:bodyPr/>
                    <a:lstStyle/>
                    <a:p>
                      <a:pPr algn="l">
                        <a:lnSpc>
                          <a:spcPct val="150000"/>
                        </a:lnSpc>
                        <a:spcAft>
                          <a:spcPts val="0"/>
                        </a:spcAft>
                      </a:pPr>
                      <a:r>
                        <a:rPr lang="es-EC" sz="1400" b="1">
                          <a:solidFill>
                            <a:srgbClr val="000000"/>
                          </a:solidFill>
                          <a:effectLst/>
                          <a:latin typeface="Times New Roman" panose="02020603050405020304" pitchFamily="18" charset="0"/>
                          <a:ea typeface="Times New Roman" panose="02020603050405020304" pitchFamily="18" charset="0"/>
                        </a:rPr>
                        <a:t>Precipitación </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100-1250 mm.</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1250-1500 mm.</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r>
              <a:tr h="190500">
                <a:tc>
                  <a:txBody>
                    <a:bodyPr/>
                    <a:lstStyle/>
                    <a:p>
                      <a:pPr algn="l">
                        <a:lnSpc>
                          <a:spcPct val="150000"/>
                        </a:lnSpc>
                        <a:spcAft>
                          <a:spcPts val="0"/>
                        </a:spcAft>
                      </a:pPr>
                      <a:r>
                        <a:rPr lang="es-EC" sz="1400" b="1">
                          <a:solidFill>
                            <a:srgbClr val="000000"/>
                          </a:solidFill>
                          <a:effectLst/>
                          <a:latin typeface="Times New Roman" panose="02020603050405020304" pitchFamily="18" charset="0"/>
                          <a:ea typeface="Times New Roman" panose="02020603050405020304" pitchFamily="18" charset="0"/>
                        </a:rPr>
                        <a:t>Temperatura</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8 - 10 °C</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8-10 °C</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r>
              <a:tr h="190500">
                <a:tc>
                  <a:txBody>
                    <a:bodyPr/>
                    <a:lstStyle/>
                    <a:p>
                      <a:pPr algn="l">
                        <a:lnSpc>
                          <a:spcPct val="150000"/>
                        </a:lnSpc>
                        <a:spcAft>
                          <a:spcPts val="0"/>
                        </a:spcAft>
                      </a:pPr>
                      <a:r>
                        <a:rPr lang="es-EC" sz="1400" b="1">
                          <a:solidFill>
                            <a:srgbClr val="000000"/>
                          </a:solidFill>
                          <a:effectLst/>
                          <a:latin typeface="Times New Roman" panose="02020603050405020304" pitchFamily="18" charset="0"/>
                          <a:ea typeface="Times New Roman" panose="02020603050405020304" pitchFamily="18" charset="0"/>
                        </a:rPr>
                        <a:t>Rango altitudinal</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2200-3300 m s.n.m</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2200-3200 m s.n.m</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r>
              <a:tr h="190500">
                <a:tc>
                  <a:txBody>
                    <a:bodyPr/>
                    <a:lstStyle/>
                    <a:p>
                      <a:pPr algn="l">
                        <a:lnSpc>
                          <a:spcPct val="150000"/>
                        </a:lnSpc>
                        <a:spcAft>
                          <a:spcPts val="0"/>
                        </a:spcAft>
                      </a:pPr>
                      <a:r>
                        <a:rPr lang="es-EC" sz="1400" b="1">
                          <a:solidFill>
                            <a:srgbClr val="000000"/>
                          </a:solidFill>
                          <a:effectLst/>
                          <a:latin typeface="Times New Roman" panose="02020603050405020304" pitchFamily="18" charset="0"/>
                          <a:ea typeface="Times New Roman" panose="02020603050405020304" pitchFamily="18" charset="0"/>
                        </a:rPr>
                        <a:t>Zona de vida</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bhMB</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bhMB</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r>
              <a:tr h="190500">
                <a:tc>
                  <a:txBody>
                    <a:bodyPr/>
                    <a:lstStyle/>
                    <a:p>
                      <a:pPr algn="l">
                        <a:lnSpc>
                          <a:spcPct val="150000"/>
                        </a:lnSpc>
                        <a:spcAft>
                          <a:spcPts val="0"/>
                        </a:spcAft>
                      </a:pPr>
                      <a:r>
                        <a:rPr lang="es-EC" sz="1400" b="1">
                          <a:solidFill>
                            <a:srgbClr val="000000"/>
                          </a:solidFill>
                          <a:effectLst/>
                          <a:latin typeface="Times New Roman" panose="02020603050405020304" pitchFamily="18" charset="0"/>
                          <a:ea typeface="Times New Roman" panose="02020603050405020304" pitchFamily="18" charset="0"/>
                        </a:rPr>
                        <a:t>Pendiente terreno</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5 - 12%</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25-50%</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r>
              <a:tr h="190500">
                <a:tc>
                  <a:txBody>
                    <a:bodyPr/>
                    <a:lstStyle/>
                    <a:p>
                      <a:pPr algn="l">
                        <a:lnSpc>
                          <a:spcPct val="150000"/>
                        </a:lnSpc>
                        <a:spcAft>
                          <a:spcPts val="0"/>
                        </a:spcAft>
                      </a:pPr>
                      <a:r>
                        <a:rPr lang="es-EC" sz="1400" b="1">
                          <a:solidFill>
                            <a:srgbClr val="000000"/>
                          </a:solidFill>
                          <a:effectLst/>
                          <a:latin typeface="Times New Roman" panose="02020603050405020304" pitchFamily="18" charset="0"/>
                          <a:ea typeface="Times New Roman" panose="02020603050405020304" pitchFamily="18" charset="0"/>
                        </a:rPr>
                        <a:t>Textura del suelo</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moderadamente gruesa, franco arenoso</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rPr>
                        <a:t>media, franco, franco limoso, limoso, franco arcilloso</a:t>
                      </a:r>
                      <a:endParaRPr lang="es-EC" sz="1400" dirty="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3048977096"/>
              </p:ext>
            </p:extLst>
          </p:nvPr>
        </p:nvGraphicFramePr>
        <p:xfrm>
          <a:off x="6200921" y="1445126"/>
          <a:ext cx="5772786" cy="3534160"/>
        </p:xfrm>
        <a:graphic>
          <a:graphicData uri="http://schemas.openxmlformats.org/drawingml/2006/table">
            <a:tbl>
              <a:tblPr firstRow="1" firstCol="1" bandRow="1"/>
              <a:tblGrid>
                <a:gridCol w="1553317"/>
                <a:gridCol w="1193568"/>
                <a:gridCol w="71046"/>
                <a:gridCol w="549635"/>
                <a:gridCol w="1556546"/>
                <a:gridCol w="274495"/>
                <a:gridCol w="457922"/>
                <a:gridCol w="116257"/>
              </a:tblGrid>
              <a:tr h="273953">
                <a:tc>
                  <a:txBody>
                    <a:bodyPr/>
                    <a:lstStyle/>
                    <a:p>
                      <a:pPr algn="l">
                        <a:lnSpc>
                          <a:spcPct val="15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rPr>
                        <a:t>Pino</a:t>
                      </a:r>
                      <a:endParaRPr lang="es-EC" sz="1400" dirty="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200">
                        <a:effectLst/>
                        <a:latin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7000"/>
                        </a:lnSpc>
                      </a:pPr>
                      <a:endParaRPr lang="es-EC" sz="1200">
                        <a:effectLst/>
                        <a:latin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nSpc>
                          <a:spcPct val="107000"/>
                        </a:lnSpc>
                      </a:pPr>
                      <a:endParaRPr lang="es-EC" sz="1200">
                        <a:effectLst/>
                        <a:latin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100">
                        <a:effectLst/>
                        <a:latin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100">
                        <a:effectLst/>
                        <a:latin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100">
                        <a:effectLst/>
                        <a:latin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3953">
                <a:tc>
                  <a:txBody>
                    <a:bodyPr/>
                    <a:lstStyle/>
                    <a:p>
                      <a:pPr>
                        <a:lnSpc>
                          <a:spcPct val="107000"/>
                        </a:lnSpc>
                      </a:pPr>
                      <a:endParaRPr lang="es-EC" sz="1200">
                        <a:effectLst/>
                        <a:latin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Alternativa 1</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Alternativa2</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100">
                        <a:effectLst/>
                        <a:latin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100">
                        <a:effectLst/>
                        <a:latin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100">
                        <a:effectLst/>
                        <a:latin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5137">
                <a:tc>
                  <a:txBody>
                    <a:bodyPr/>
                    <a:lstStyle/>
                    <a:p>
                      <a:pPr algn="l">
                        <a:lnSpc>
                          <a:spcPct val="150000"/>
                        </a:lnSpc>
                        <a:spcAft>
                          <a:spcPts val="0"/>
                        </a:spcAft>
                      </a:pPr>
                      <a:r>
                        <a:rPr lang="es-EC" sz="1400" b="1">
                          <a:solidFill>
                            <a:srgbClr val="000000"/>
                          </a:solidFill>
                          <a:effectLst/>
                          <a:latin typeface="Times New Roman" panose="02020603050405020304" pitchFamily="18" charset="0"/>
                          <a:ea typeface="Times New Roman" panose="02020603050405020304" pitchFamily="18" charset="0"/>
                        </a:rPr>
                        <a:t>Precipitación</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1000-1250 mm.</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nSpc>
                          <a:spcPct val="107000"/>
                        </a:lnSpc>
                      </a:pPr>
                      <a:endParaRPr lang="es-EC" sz="1200">
                        <a:effectLst/>
                        <a:latin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s-EC"/>
                    </a:p>
                  </a:txBody>
                  <a:tcPr/>
                </a:tc>
                <a:tc>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1000-1250 mm.</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1100">
                        <a:effectLst/>
                        <a:latin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1100">
                        <a:effectLst/>
                        <a:latin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1100">
                        <a:effectLst/>
                        <a:latin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273953">
                <a:tc>
                  <a:txBody>
                    <a:bodyPr/>
                    <a:lstStyle/>
                    <a:p>
                      <a:pPr algn="l">
                        <a:lnSpc>
                          <a:spcPct val="150000"/>
                        </a:lnSpc>
                        <a:spcAft>
                          <a:spcPts val="0"/>
                        </a:spcAft>
                      </a:pPr>
                      <a:r>
                        <a:rPr lang="es-EC" sz="1400" b="1">
                          <a:solidFill>
                            <a:srgbClr val="000000"/>
                          </a:solidFill>
                          <a:effectLst/>
                          <a:latin typeface="Times New Roman" panose="02020603050405020304" pitchFamily="18" charset="0"/>
                          <a:ea typeface="Times New Roman" panose="02020603050405020304" pitchFamily="18" charset="0"/>
                        </a:rPr>
                        <a:t>Temperatura</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8-10 °C</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gridSpan="2">
                  <a:txBody>
                    <a:bodyPr/>
                    <a:lstStyle/>
                    <a:p>
                      <a:pPr>
                        <a:lnSpc>
                          <a:spcPct val="107000"/>
                        </a:lnSpc>
                      </a:pPr>
                      <a:endParaRPr lang="es-EC" sz="1200">
                        <a:effectLst/>
                        <a:latin typeface="Calibri" panose="020F0502020204030204" pitchFamily="34" charset="0"/>
                      </a:endParaRPr>
                    </a:p>
                  </a:txBody>
                  <a:tcPr marL="44450" marR="44450" marT="0" marB="0" anchor="b">
                    <a:lnL>
                      <a:noFill/>
                    </a:lnL>
                    <a:lnR>
                      <a:noFill/>
                    </a:lnR>
                    <a:lnT>
                      <a:noFill/>
                    </a:lnT>
                    <a:lnB>
                      <a:noFill/>
                    </a:lnB>
                  </a:tcPr>
                </a:tc>
                <a:tc hMerge="1">
                  <a:txBody>
                    <a:bodyPr/>
                    <a:lstStyle/>
                    <a:p>
                      <a:endParaRPr lang="es-EC"/>
                    </a:p>
                  </a:txBody>
                  <a:tcPr/>
                </a:tc>
                <a:tc>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8-10 °C</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pPr>
                      <a:endParaRPr lang="es-EC" sz="1100">
                        <a:effectLst/>
                        <a:latin typeface="Calibri" panose="020F0502020204030204" pitchFamily="34" charset="0"/>
                      </a:endParaRPr>
                    </a:p>
                  </a:txBody>
                  <a:tcPr marL="44450" marR="44450" marT="0" marB="0" anchor="b">
                    <a:lnL>
                      <a:noFill/>
                    </a:lnL>
                    <a:lnR>
                      <a:noFill/>
                    </a:lnR>
                    <a:lnT>
                      <a:noFill/>
                    </a:lnT>
                    <a:lnB>
                      <a:noFill/>
                    </a:lnB>
                  </a:tcPr>
                </a:tc>
                <a:tc>
                  <a:txBody>
                    <a:bodyPr/>
                    <a:lstStyle/>
                    <a:p>
                      <a:pPr>
                        <a:lnSpc>
                          <a:spcPct val="107000"/>
                        </a:lnSpc>
                      </a:pPr>
                      <a:endParaRPr lang="es-EC" sz="1100">
                        <a:effectLst/>
                        <a:latin typeface="Calibri" panose="020F0502020204030204" pitchFamily="34" charset="0"/>
                      </a:endParaRPr>
                    </a:p>
                  </a:txBody>
                  <a:tcPr marL="44450" marR="44450" marT="0" marB="0" anchor="b">
                    <a:lnL>
                      <a:noFill/>
                    </a:lnL>
                    <a:lnR>
                      <a:noFill/>
                    </a:lnR>
                    <a:lnT>
                      <a:noFill/>
                    </a:lnT>
                    <a:lnB>
                      <a:noFill/>
                    </a:lnB>
                  </a:tcPr>
                </a:tc>
                <a:tc>
                  <a:txBody>
                    <a:bodyPr/>
                    <a:lstStyle/>
                    <a:p>
                      <a:pPr>
                        <a:lnSpc>
                          <a:spcPct val="107000"/>
                        </a:lnSpc>
                      </a:pPr>
                      <a:endParaRPr lang="es-EC" sz="1100">
                        <a:effectLst/>
                        <a:latin typeface="Calibri" panose="020F0502020204030204" pitchFamily="34" charset="0"/>
                      </a:endParaRPr>
                    </a:p>
                  </a:txBody>
                  <a:tcPr marL="44450" marR="44450" marT="0" marB="0" anchor="b">
                    <a:lnL>
                      <a:noFill/>
                    </a:lnL>
                    <a:lnR>
                      <a:noFill/>
                    </a:lnR>
                    <a:lnT>
                      <a:noFill/>
                    </a:lnT>
                    <a:lnB>
                      <a:noFill/>
                    </a:lnB>
                  </a:tcPr>
                </a:tc>
              </a:tr>
              <a:tr h="585137">
                <a:tc>
                  <a:txBody>
                    <a:bodyPr/>
                    <a:lstStyle/>
                    <a:p>
                      <a:pPr algn="l">
                        <a:lnSpc>
                          <a:spcPct val="150000"/>
                        </a:lnSpc>
                        <a:spcAft>
                          <a:spcPts val="0"/>
                        </a:spcAft>
                      </a:pPr>
                      <a:r>
                        <a:rPr lang="es-EC" sz="1400" b="1">
                          <a:solidFill>
                            <a:srgbClr val="000000"/>
                          </a:solidFill>
                          <a:effectLst/>
                          <a:latin typeface="Times New Roman" panose="02020603050405020304" pitchFamily="18" charset="0"/>
                          <a:ea typeface="Times New Roman" panose="02020603050405020304" pitchFamily="18" charset="0"/>
                        </a:rPr>
                        <a:t>Rango altitudinal</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gridSpan="2">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1800-3500 m s.n.m</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hMerge="1">
                  <a:txBody>
                    <a:bodyPr/>
                    <a:lstStyle/>
                    <a:p>
                      <a:endParaRPr lang="es-EC"/>
                    </a:p>
                  </a:txBody>
                  <a:tcPr/>
                </a:tc>
                <a:tc>
                  <a:txBody>
                    <a:bodyPr/>
                    <a:lstStyle/>
                    <a:p>
                      <a:pPr>
                        <a:lnSpc>
                          <a:spcPct val="107000"/>
                        </a:lnSpc>
                      </a:pPr>
                      <a:endParaRPr lang="es-EC" sz="1200">
                        <a:effectLst/>
                        <a:latin typeface="Calibri" panose="020F0502020204030204" pitchFamily="34" charset="0"/>
                      </a:endParaRPr>
                    </a:p>
                  </a:txBody>
                  <a:tcPr marL="44450" marR="44450" marT="0" marB="0" anchor="b">
                    <a:lnL>
                      <a:noFill/>
                    </a:lnL>
                    <a:lnR>
                      <a:noFill/>
                    </a:lnR>
                    <a:lnT>
                      <a:noFill/>
                    </a:lnT>
                    <a:lnB>
                      <a:noFill/>
                    </a:lnB>
                  </a:tcPr>
                </a:tc>
                <a:tc>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1800-3500 m s.n.m</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pPr>
                      <a:endParaRPr lang="es-EC" sz="1100">
                        <a:effectLst/>
                        <a:latin typeface="Calibri" panose="020F0502020204030204" pitchFamily="34" charset="0"/>
                      </a:endParaRPr>
                    </a:p>
                  </a:txBody>
                  <a:tcPr marL="44450" marR="44450" marT="0" marB="0" anchor="b">
                    <a:lnL>
                      <a:noFill/>
                    </a:lnL>
                    <a:lnR>
                      <a:noFill/>
                    </a:lnR>
                    <a:lnT>
                      <a:noFill/>
                    </a:lnT>
                    <a:lnB>
                      <a:noFill/>
                    </a:lnB>
                  </a:tcPr>
                </a:tc>
                <a:tc>
                  <a:txBody>
                    <a:bodyPr/>
                    <a:lstStyle/>
                    <a:p>
                      <a:pPr>
                        <a:lnSpc>
                          <a:spcPct val="107000"/>
                        </a:lnSpc>
                      </a:pPr>
                      <a:endParaRPr lang="es-EC" sz="1100">
                        <a:effectLst/>
                        <a:latin typeface="Calibri" panose="020F0502020204030204" pitchFamily="34" charset="0"/>
                      </a:endParaRPr>
                    </a:p>
                  </a:txBody>
                  <a:tcPr marL="44450" marR="44450" marT="0" marB="0" anchor="b">
                    <a:lnL>
                      <a:noFill/>
                    </a:lnL>
                    <a:lnR>
                      <a:noFill/>
                    </a:lnR>
                    <a:lnT>
                      <a:noFill/>
                    </a:lnT>
                    <a:lnB>
                      <a:noFill/>
                    </a:lnB>
                  </a:tcPr>
                </a:tc>
                <a:tc>
                  <a:txBody>
                    <a:bodyPr/>
                    <a:lstStyle/>
                    <a:p>
                      <a:pPr>
                        <a:lnSpc>
                          <a:spcPct val="107000"/>
                        </a:lnSpc>
                      </a:pPr>
                      <a:endParaRPr lang="es-EC" sz="1100">
                        <a:effectLst/>
                        <a:latin typeface="Calibri" panose="020F0502020204030204" pitchFamily="34" charset="0"/>
                      </a:endParaRPr>
                    </a:p>
                  </a:txBody>
                  <a:tcPr marL="44450" marR="44450" marT="0" marB="0" anchor="b">
                    <a:lnL>
                      <a:noFill/>
                    </a:lnL>
                    <a:lnR>
                      <a:noFill/>
                    </a:lnR>
                    <a:lnT>
                      <a:noFill/>
                    </a:lnT>
                    <a:lnB>
                      <a:noFill/>
                    </a:lnB>
                  </a:tcPr>
                </a:tc>
              </a:tr>
              <a:tr h="273953">
                <a:tc>
                  <a:txBody>
                    <a:bodyPr/>
                    <a:lstStyle/>
                    <a:p>
                      <a:pPr algn="l">
                        <a:lnSpc>
                          <a:spcPct val="150000"/>
                        </a:lnSpc>
                        <a:spcAft>
                          <a:spcPts val="0"/>
                        </a:spcAft>
                      </a:pPr>
                      <a:r>
                        <a:rPr lang="es-EC" sz="1400" b="1">
                          <a:solidFill>
                            <a:srgbClr val="000000"/>
                          </a:solidFill>
                          <a:effectLst/>
                          <a:latin typeface="Times New Roman" panose="02020603050405020304" pitchFamily="18" charset="0"/>
                          <a:ea typeface="Times New Roman" panose="02020603050405020304" pitchFamily="18" charset="0"/>
                        </a:rPr>
                        <a:t>Zona de vida</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bhMB</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gridSpan="2">
                  <a:txBody>
                    <a:bodyPr/>
                    <a:lstStyle/>
                    <a:p>
                      <a:pPr>
                        <a:lnSpc>
                          <a:spcPct val="107000"/>
                        </a:lnSpc>
                      </a:pPr>
                      <a:endParaRPr lang="es-EC" sz="1200">
                        <a:effectLst/>
                        <a:latin typeface="Calibri" panose="020F0502020204030204" pitchFamily="34" charset="0"/>
                      </a:endParaRPr>
                    </a:p>
                  </a:txBody>
                  <a:tcPr marL="44450" marR="44450" marT="0" marB="0" anchor="b">
                    <a:lnL>
                      <a:noFill/>
                    </a:lnL>
                    <a:lnR>
                      <a:noFill/>
                    </a:lnR>
                    <a:lnT>
                      <a:noFill/>
                    </a:lnT>
                    <a:lnB>
                      <a:noFill/>
                    </a:lnB>
                  </a:tcPr>
                </a:tc>
                <a:tc hMerge="1">
                  <a:txBody>
                    <a:bodyPr/>
                    <a:lstStyle/>
                    <a:p>
                      <a:endParaRPr lang="es-EC"/>
                    </a:p>
                  </a:txBody>
                  <a:tcPr/>
                </a:tc>
                <a:tc>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bmHM</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pPr>
                      <a:endParaRPr lang="es-EC" sz="1100">
                        <a:effectLst/>
                        <a:latin typeface="Calibri" panose="020F0502020204030204" pitchFamily="34" charset="0"/>
                      </a:endParaRPr>
                    </a:p>
                  </a:txBody>
                  <a:tcPr marL="44450" marR="44450" marT="0" marB="0" anchor="b">
                    <a:lnL>
                      <a:noFill/>
                    </a:lnL>
                    <a:lnR>
                      <a:noFill/>
                    </a:lnR>
                    <a:lnT>
                      <a:noFill/>
                    </a:lnT>
                    <a:lnB>
                      <a:noFill/>
                    </a:lnB>
                  </a:tcPr>
                </a:tc>
                <a:tc>
                  <a:txBody>
                    <a:bodyPr/>
                    <a:lstStyle/>
                    <a:p>
                      <a:pPr>
                        <a:lnSpc>
                          <a:spcPct val="107000"/>
                        </a:lnSpc>
                      </a:pPr>
                      <a:endParaRPr lang="es-EC" sz="1100">
                        <a:effectLst/>
                        <a:latin typeface="Calibri" panose="020F0502020204030204" pitchFamily="34" charset="0"/>
                      </a:endParaRPr>
                    </a:p>
                  </a:txBody>
                  <a:tcPr marL="44450" marR="44450" marT="0" marB="0" anchor="b">
                    <a:lnL>
                      <a:noFill/>
                    </a:lnL>
                    <a:lnR>
                      <a:noFill/>
                    </a:lnR>
                    <a:lnT>
                      <a:noFill/>
                    </a:lnT>
                    <a:lnB>
                      <a:noFill/>
                    </a:lnB>
                  </a:tcPr>
                </a:tc>
                <a:tc>
                  <a:txBody>
                    <a:bodyPr/>
                    <a:lstStyle/>
                    <a:p>
                      <a:pPr>
                        <a:lnSpc>
                          <a:spcPct val="107000"/>
                        </a:lnSpc>
                      </a:pPr>
                      <a:endParaRPr lang="es-EC" sz="1100">
                        <a:effectLst/>
                        <a:latin typeface="Calibri" panose="020F0502020204030204" pitchFamily="34" charset="0"/>
                      </a:endParaRPr>
                    </a:p>
                  </a:txBody>
                  <a:tcPr marL="44450" marR="44450" marT="0" marB="0" anchor="b">
                    <a:lnL>
                      <a:noFill/>
                    </a:lnL>
                    <a:lnR>
                      <a:noFill/>
                    </a:lnR>
                    <a:lnT>
                      <a:noFill/>
                    </a:lnT>
                    <a:lnB>
                      <a:noFill/>
                    </a:lnB>
                  </a:tcPr>
                </a:tc>
              </a:tr>
              <a:tr h="585137">
                <a:tc>
                  <a:txBody>
                    <a:bodyPr/>
                    <a:lstStyle/>
                    <a:p>
                      <a:pPr algn="l">
                        <a:lnSpc>
                          <a:spcPct val="150000"/>
                        </a:lnSpc>
                        <a:spcAft>
                          <a:spcPts val="0"/>
                        </a:spcAft>
                      </a:pPr>
                      <a:r>
                        <a:rPr lang="es-EC" sz="1400" b="1">
                          <a:solidFill>
                            <a:srgbClr val="000000"/>
                          </a:solidFill>
                          <a:effectLst/>
                          <a:latin typeface="Times New Roman" panose="02020603050405020304" pitchFamily="18" charset="0"/>
                          <a:ea typeface="Times New Roman" panose="02020603050405020304" pitchFamily="18" charset="0"/>
                        </a:rPr>
                        <a:t>Pendiente del terreno</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25-50%</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gridSpan="2">
                  <a:txBody>
                    <a:bodyPr/>
                    <a:lstStyle/>
                    <a:p>
                      <a:pPr>
                        <a:lnSpc>
                          <a:spcPct val="107000"/>
                        </a:lnSpc>
                      </a:pPr>
                      <a:endParaRPr lang="es-EC" sz="1200">
                        <a:effectLst/>
                        <a:latin typeface="Calibri" panose="020F0502020204030204" pitchFamily="34" charset="0"/>
                      </a:endParaRPr>
                    </a:p>
                  </a:txBody>
                  <a:tcPr marL="44450" marR="44450" marT="0" marB="0" anchor="b">
                    <a:lnL>
                      <a:noFill/>
                    </a:lnL>
                    <a:lnR>
                      <a:noFill/>
                    </a:lnR>
                    <a:lnT>
                      <a:noFill/>
                    </a:lnT>
                    <a:lnB>
                      <a:noFill/>
                    </a:lnB>
                  </a:tcPr>
                </a:tc>
                <a:tc hMerge="1">
                  <a:txBody>
                    <a:bodyPr/>
                    <a:lstStyle/>
                    <a:p>
                      <a:endParaRPr lang="es-EC"/>
                    </a:p>
                  </a:txBody>
                  <a:tcPr/>
                </a:tc>
                <a:tc>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25-50%</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pPr>
                      <a:endParaRPr lang="es-EC" sz="1100">
                        <a:effectLst/>
                        <a:latin typeface="Calibri" panose="020F0502020204030204" pitchFamily="34" charset="0"/>
                      </a:endParaRPr>
                    </a:p>
                  </a:txBody>
                  <a:tcPr marL="44450" marR="44450" marT="0" marB="0" anchor="b">
                    <a:lnL>
                      <a:noFill/>
                    </a:lnL>
                    <a:lnR>
                      <a:noFill/>
                    </a:lnR>
                    <a:lnT>
                      <a:noFill/>
                    </a:lnT>
                    <a:lnB>
                      <a:noFill/>
                    </a:lnB>
                  </a:tcPr>
                </a:tc>
                <a:tc>
                  <a:txBody>
                    <a:bodyPr/>
                    <a:lstStyle/>
                    <a:p>
                      <a:pPr>
                        <a:lnSpc>
                          <a:spcPct val="107000"/>
                        </a:lnSpc>
                      </a:pPr>
                      <a:endParaRPr lang="es-EC" sz="1100">
                        <a:effectLst/>
                        <a:latin typeface="Calibri" panose="020F0502020204030204" pitchFamily="34" charset="0"/>
                      </a:endParaRPr>
                    </a:p>
                  </a:txBody>
                  <a:tcPr marL="44450" marR="44450" marT="0" marB="0" anchor="b">
                    <a:lnL>
                      <a:noFill/>
                    </a:lnL>
                    <a:lnR>
                      <a:noFill/>
                    </a:lnR>
                    <a:lnT>
                      <a:noFill/>
                    </a:lnT>
                    <a:lnB>
                      <a:noFill/>
                    </a:lnB>
                  </a:tcPr>
                </a:tc>
                <a:tc>
                  <a:txBody>
                    <a:bodyPr/>
                    <a:lstStyle/>
                    <a:p>
                      <a:pPr>
                        <a:lnSpc>
                          <a:spcPct val="107000"/>
                        </a:lnSpc>
                      </a:pPr>
                      <a:endParaRPr lang="es-EC" sz="1100">
                        <a:effectLst/>
                        <a:latin typeface="Calibri" panose="020F0502020204030204" pitchFamily="34" charset="0"/>
                      </a:endParaRPr>
                    </a:p>
                  </a:txBody>
                  <a:tcPr marL="44450" marR="44450" marT="0" marB="0" anchor="b">
                    <a:lnL>
                      <a:noFill/>
                    </a:lnL>
                    <a:lnR>
                      <a:noFill/>
                    </a:lnR>
                    <a:lnT>
                      <a:noFill/>
                    </a:lnT>
                    <a:lnB>
                      <a:noFill/>
                    </a:lnB>
                  </a:tcPr>
                </a:tc>
              </a:tr>
              <a:tr h="585137">
                <a:tc>
                  <a:txBody>
                    <a:bodyPr/>
                    <a:lstStyle/>
                    <a:p>
                      <a:pPr algn="l">
                        <a:lnSpc>
                          <a:spcPct val="150000"/>
                        </a:lnSpc>
                        <a:spcAft>
                          <a:spcPts val="0"/>
                        </a:spcAft>
                      </a:pPr>
                      <a:r>
                        <a:rPr lang="es-EC" sz="1400" b="1">
                          <a:solidFill>
                            <a:srgbClr val="000000"/>
                          </a:solidFill>
                          <a:effectLst/>
                          <a:latin typeface="Times New Roman" panose="02020603050405020304" pitchFamily="18" charset="0"/>
                          <a:ea typeface="Times New Roman" panose="02020603050405020304" pitchFamily="18" charset="0"/>
                        </a:rPr>
                        <a:t>Textura del suelo</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gridSpan="3">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moderadamente gruesa, franco arenoso</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4">
                  <a:txBody>
                    <a:bodyPr/>
                    <a:lstStyle/>
                    <a:p>
                      <a:pPr algn="l">
                        <a:lnSpc>
                          <a:spcPct val="15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rPr>
                        <a:t>media, franco, franco limoso, franco arcilloso</a:t>
                      </a:r>
                      <a:endParaRPr lang="es-EC" sz="1400" dirty="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r>
            </a:tbl>
          </a:graphicData>
        </a:graphic>
      </p:graphicFrame>
    </p:spTree>
    <p:extLst>
      <p:ext uri="{BB962C8B-B14F-4D97-AF65-F5344CB8AC3E}">
        <p14:creationId xmlns:p14="http://schemas.microsoft.com/office/powerpoint/2010/main" val="14061988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60000"/>
                <a:lumOff val="40000"/>
              </a:schemeClr>
            </a:gs>
            <a:gs pos="100000">
              <a:schemeClr val="bg2">
                <a:lumMod val="20000"/>
                <a:lumOff val="80000"/>
              </a:schemeClr>
            </a:gs>
          </a:gsLst>
          <a:lin ang="6120000" scaled="1"/>
        </a:gradFill>
        <a:effectLst/>
      </p:bgPr>
    </p:bg>
    <p:spTree>
      <p:nvGrpSpPr>
        <p:cNvPr id="1" name=""/>
        <p:cNvGrpSpPr/>
        <p:nvPr/>
      </p:nvGrpSpPr>
      <p:grpSpPr>
        <a:xfrm>
          <a:off x="0" y="0"/>
          <a:ext cx="0" cy="0"/>
          <a:chOff x="0" y="0"/>
          <a:chExt cx="0" cy="0"/>
        </a:xfrm>
      </p:grpSpPr>
      <p:sp>
        <p:nvSpPr>
          <p:cNvPr id="4" name="Título 3"/>
          <p:cNvSpPr>
            <a:spLocks noGrp="1"/>
          </p:cNvSpPr>
          <p:nvPr>
            <p:ph type="title"/>
          </p:nvPr>
        </p:nvSpPr>
        <p:spPr>
          <a:xfrm>
            <a:off x="684212" y="695459"/>
            <a:ext cx="10790864" cy="4388620"/>
          </a:xfrm>
        </p:spPr>
        <p:txBody>
          <a:bodyPr>
            <a:normAutofit fontScale="90000"/>
          </a:bodyPr>
          <a:lstStyle/>
          <a:p>
            <a:pPr algn="just"/>
            <a:r>
              <a:rPr lang="es-EC" sz="2000" dirty="0">
                <a:solidFill>
                  <a:schemeClr val="bg1"/>
                </a:solidFill>
              </a:rPr>
              <a:t/>
            </a:r>
            <a:br>
              <a:rPr lang="es-EC" sz="2000" dirty="0">
                <a:solidFill>
                  <a:schemeClr val="bg1"/>
                </a:solidFill>
              </a:rPr>
            </a:br>
            <a:r>
              <a:rPr lang="es-EC" sz="2000" dirty="0">
                <a:solidFill>
                  <a:schemeClr val="bg1"/>
                </a:solidFill>
              </a:rPr>
              <a:t>El presente estudio determinó las especies forestales prioritarias, en base a las necesidades e intereses de la población del Cantón Otavalo en términos económicos, ecológicos y socioculturales; así como también los lugares potencialmente aptos para el establecimiento de las mismas, para contribuir a que las actividades y programas vinculados con la forestación y reforestación sean altamente productivos, que además de elevar los rendimientos y la resistencia a factores adversos, contribuya a la ampliación y conservación de estas especies como también el aumento de la masa forestal de cantón.</a:t>
            </a:r>
            <a:br>
              <a:rPr lang="es-EC" sz="2000" dirty="0">
                <a:solidFill>
                  <a:schemeClr val="bg1"/>
                </a:solidFill>
              </a:rPr>
            </a:br>
            <a:r>
              <a:rPr lang="es-ES" sz="2000" dirty="0" smtClean="0">
                <a:solidFill>
                  <a:schemeClr val="bg1"/>
                </a:solidFill>
              </a:rPr>
              <a:t/>
            </a:r>
            <a:br>
              <a:rPr lang="es-ES" sz="2000" dirty="0" smtClean="0">
                <a:solidFill>
                  <a:schemeClr val="bg1"/>
                </a:solidFill>
              </a:rPr>
            </a:br>
            <a:r>
              <a:rPr lang="es-EC" dirty="0" smtClean="0"/>
              <a:t/>
            </a:r>
            <a:br>
              <a:rPr lang="es-EC" dirty="0" smtClean="0"/>
            </a:br>
            <a:endParaRPr lang="es-EC" dirty="0"/>
          </a:p>
        </p:txBody>
      </p:sp>
      <p:sp>
        <p:nvSpPr>
          <p:cNvPr id="5" name="Marcador de contenido 4"/>
          <p:cNvSpPr>
            <a:spLocks noGrp="1"/>
          </p:cNvSpPr>
          <p:nvPr>
            <p:ph idx="1"/>
          </p:nvPr>
        </p:nvSpPr>
        <p:spPr>
          <a:xfrm>
            <a:off x="684212" y="69368"/>
            <a:ext cx="8534400" cy="756634"/>
          </a:xfrm>
        </p:spPr>
        <p:txBody>
          <a:bodyPr/>
          <a:lstStyle/>
          <a:p>
            <a:r>
              <a:rPr lang="es-EC" dirty="0" smtClean="0"/>
              <a:t>INTRODUCCIÓN.</a:t>
            </a:r>
            <a:endParaRPr lang="es-EC" dirty="0"/>
          </a:p>
        </p:txBody>
      </p:sp>
      <p:graphicFrame>
        <p:nvGraphicFramePr>
          <p:cNvPr id="36" name="Gráfico 35"/>
          <p:cNvGraphicFramePr/>
          <p:nvPr>
            <p:extLst>
              <p:ext uri="{D42A27DB-BD31-4B8C-83A1-F6EECF244321}">
                <p14:modId xmlns:p14="http://schemas.microsoft.com/office/powerpoint/2010/main" val="1464976180"/>
              </p:ext>
            </p:extLst>
          </p:nvPr>
        </p:nvGraphicFramePr>
        <p:xfrm>
          <a:off x="973178" y="3661334"/>
          <a:ext cx="4382868" cy="2241582"/>
        </p:xfrm>
        <a:graphic>
          <a:graphicData uri="http://schemas.openxmlformats.org/drawingml/2006/chart">
            <c:chart xmlns:c="http://schemas.openxmlformats.org/drawingml/2006/chart" xmlns:r="http://schemas.openxmlformats.org/officeDocument/2006/relationships" r:id="rId2"/>
          </a:graphicData>
        </a:graphic>
      </p:graphicFrame>
      <p:pic>
        <p:nvPicPr>
          <p:cNvPr id="7" name="Imagen 6"/>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079644" y="3504502"/>
            <a:ext cx="2857500" cy="2857500"/>
          </a:xfrm>
          <a:prstGeom prst="rect">
            <a:avLst/>
          </a:prstGeom>
          <a:ln>
            <a:noFill/>
          </a:ln>
          <a:effectLst>
            <a:softEdge rad="112500"/>
          </a:effectLst>
        </p:spPr>
      </p:pic>
    </p:spTree>
    <p:extLst>
      <p:ext uri="{BB962C8B-B14F-4D97-AF65-F5344CB8AC3E}">
        <p14:creationId xmlns:p14="http://schemas.microsoft.com/office/powerpoint/2010/main" val="8365690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2596022713"/>
              </p:ext>
            </p:extLst>
          </p:nvPr>
        </p:nvGraphicFramePr>
        <p:xfrm>
          <a:off x="455832" y="1483813"/>
          <a:ext cx="5671186" cy="3214120"/>
        </p:xfrm>
        <a:graphic>
          <a:graphicData uri="http://schemas.openxmlformats.org/drawingml/2006/table">
            <a:tbl>
              <a:tblPr firstRow="1" firstCol="1" bandRow="1"/>
              <a:tblGrid>
                <a:gridCol w="1535853"/>
                <a:gridCol w="1354865"/>
                <a:gridCol w="70101"/>
                <a:gridCol w="180988"/>
                <a:gridCol w="1354865"/>
                <a:gridCol w="174616"/>
                <a:gridCol w="999898"/>
              </a:tblGrid>
              <a:tr h="190500">
                <a:tc>
                  <a:txBody>
                    <a:bodyPr/>
                    <a:lstStyle/>
                    <a:p>
                      <a:pPr algn="l">
                        <a:lnSpc>
                          <a:spcPct val="15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rPr>
                        <a:t>Aliso</a:t>
                      </a:r>
                      <a:endParaRPr lang="es-EC" sz="1400" dirty="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200">
                        <a:effectLst/>
                        <a:latin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7000"/>
                        </a:lnSpc>
                      </a:pPr>
                      <a:endParaRPr lang="es-EC" sz="1200">
                        <a:effectLst/>
                        <a:latin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nSpc>
                          <a:spcPct val="107000"/>
                        </a:lnSpc>
                      </a:pPr>
                      <a:endParaRPr lang="es-EC" sz="1200">
                        <a:effectLst/>
                        <a:latin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200">
                        <a:effectLst/>
                        <a:latin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200">
                        <a:effectLst/>
                        <a:latin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nSpc>
                          <a:spcPct val="107000"/>
                        </a:lnSpc>
                      </a:pPr>
                      <a:endParaRPr lang="es-EC" sz="1200">
                        <a:effectLst/>
                        <a:latin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Alternativa 1</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2">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Alternativa 2</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nSpc>
                          <a:spcPct val="107000"/>
                        </a:lnSpc>
                      </a:pPr>
                      <a:endParaRPr lang="es-EC" sz="1200">
                        <a:effectLst/>
                        <a:latin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l">
                        <a:lnSpc>
                          <a:spcPct val="150000"/>
                        </a:lnSpc>
                        <a:spcAft>
                          <a:spcPts val="0"/>
                        </a:spcAft>
                      </a:pPr>
                      <a:r>
                        <a:rPr lang="es-EC" sz="1400" b="1">
                          <a:solidFill>
                            <a:srgbClr val="000000"/>
                          </a:solidFill>
                          <a:effectLst/>
                          <a:latin typeface="Times New Roman" panose="02020603050405020304" pitchFamily="18" charset="0"/>
                          <a:ea typeface="Times New Roman" panose="02020603050405020304" pitchFamily="18" charset="0"/>
                        </a:rPr>
                        <a:t>Precipitación</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1000-1250 mm</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s-EC"/>
                    </a:p>
                  </a:txBody>
                  <a:tcPr/>
                </a:tc>
                <a:tc>
                  <a:txBody>
                    <a:bodyPr/>
                    <a:lstStyle/>
                    <a:p>
                      <a:pPr>
                        <a:lnSpc>
                          <a:spcPct val="107000"/>
                        </a:lnSpc>
                      </a:pPr>
                      <a:endParaRPr lang="es-EC" sz="1200">
                        <a:effectLst/>
                        <a:latin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750-1000 mm</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1200">
                        <a:effectLst/>
                        <a:latin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1200">
                        <a:effectLst/>
                        <a:latin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190500">
                <a:tc>
                  <a:txBody>
                    <a:bodyPr/>
                    <a:lstStyle/>
                    <a:p>
                      <a:pPr algn="l">
                        <a:lnSpc>
                          <a:spcPct val="150000"/>
                        </a:lnSpc>
                        <a:spcAft>
                          <a:spcPts val="0"/>
                        </a:spcAft>
                      </a:pPr>
                      <a:r>
                        <a:rPr lang="es-EC" sz="1400" b="1">
                          <a:solidFill>
                            <a:srgbClr val="000000"/>
                          </a:solidFill>
                          <a:effectLst/>
                          <a:latin typeface="Times New Roman" panose="02020603050405020304" pitchFamily="18" charset="0"/>
                          <a:ea typeface="Times New Roman" panose="02020603050405020304" pitchFamily="18" charset="0"/>
                        </a:rPr>
                        <a:t>Temperatura</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12-14 °C</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gridSpan="2">
                  <a:txBody>
                    <a:bodyPr/>
                    <a:lstStyle/>
                    <a:p>
                      <a:pPr>
                        <a:lnSpc>
                          <a:spcPct val="107000"/>
                        </a:lnSpc>
                      </a:pPr>
                      <a:endParaRPr lang="es-EC" sz="1200">
                        <a:effectLst/>
                        <a:latin typeface="Calibri" panose="020F0502020204030204" pitchFamily="34" charset="0"/>
                      </a:endParaRPr>
                    </a:p>
                  </a:txBody>
                  <a:tcPr marL="44450" marR="44450" marT="0" marB="0" anchor="b">
                    <a:lnL>
                      <a:noFill/>
                    </a:lnL>
                    <a:lnR>
                      <a:noFill/>
                    </a:lnR>
                    <a:lnT>
                      <a:noFill/>
                    </a:lnT>
                    <a:lnB>
                      <a:noFill/>
                    </a:lnB>
                  </a:tcPr>
                </a:tc>
                <a:tc hMerge="1">
                  <a:txBody>
                    <a:bodyPr/>
                    <a:lstStyle/>
                    <a:p>
                      <a:endParaRPr lang="es-EC"/>
                    </a:p>
                  </a:txBody>
                  <a:tcPr/>
                </a:tc>
                <a:tc>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12-14 °C</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pPr>
                      <a:endParaRPr lang="es-EC" sz="1200">
                        <a:effectLst/>
                        <a:latin typeface="Calibri" panose="020F0502020204030204" pitchFamily="34" charset="0"/>
                      </a:endParaRPr>
                    </a:p>
                  </a:txBody>
                  <a:tcPr marL="44450" marR="44450" marT="0" marB="0" anchor="b">
                    <a:lnL>
                      <a:noFill/>
                    </a:lnL>
                    <a:lnR>
                      <a:noFill/>
                    </a:lnR>
                    <a:lnT>
                      <a:noFill/>
                    </a:lnT>
                    <a:lnB>
                      <a:noFill/>
                    </a:lnB>
                  </a:tcPr>
                </a:tc>
                <a:tc>
                  <a:txBody>
                    <a:bodyPr/>
                    <a:lstStyle/>
                    <a:p>
                      <a:pPr>
                        <a:lnSpc>
                          <a:spcPct val="107000"/>
                        </a:lnSpc>
                      </a:pPr>
                      <a:endParaRPr lang="es-EC" sz="1200">
                        <a:effectLst/>
                        <a:latin typeface="Calibri" panose="020F0502020204030204" pitchFamily="34" charset="0"/>
                      </a:endParaRPr>
                    </a:p>
                  </a:txBody>
                  <a:tcPr marL="44450" marR="44450" marT="0" marB="0" anchor="b">
                    <a:lnL>
                      <a:noFill/>
                    </a:lnL>
                    <a:lnR>
                      <a:noFill/>
                    </a:lnR>
                    <a:lnT>
                      <a:noFill/>
                    </a:lnT>
                    <a:lnB>
                      <a:noFill/>
                    </a:lnB>
                  </a:tcPr>
                </a:tc>
              </a:tr>
              <a:tr h="190500">
                <a:tc>
                  <a:txBody>
                    <a:bodyPr/>
                    <a:lstStyle/>
                    <a:p>
                      <a:pPr algn="l">
                        <a:lnSpc>
                          <a:spcPct val="150000"/>
                        </a:lnSpc>
                        <a:spcAft>
                          <a:spcPts val="0"/>
                        </a:spcAft>
                      </a:pPr>
                      <a:r>
                        <a:rPr lang="es-EC" sz="1400" b="1">
                          <a:solidFill>
                            <a:srgbClr val="000000"/>
                          </a:solidFill>
                          <a:effectLst/>
                          <a:latin typeface="Times New Roman" panose="02020603050405020304" pitchFamily="18" charset="0"/>
                          <a:ea typeface="Times New Roman" panose="02020603050405020304" pitchFamily="18" charset="0"/>
                        </a:rPr>
                        <a:t>Rango altitudinal</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1000-3200 m s.n.m</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gridSpan="2">
                  <a:txBody>
                    <a:bodyPr/>
                    <a:lstStyle/>
                    <a:p>
                      <a:pPr>
                        <a:lnSpc>
                          <a:spcPct val="107000"/>
                        </a:lnSpc>
                      </a:pPr>
                      <a:endParaRPr lang="es-EC" sz="1200">
                        <a:effectLst/>
                        <a:latin typeface="Calibri" panose="020F0502020204030204" pitchFamily="34" charset="0"/>
                      </a:endParaRPr>
                    </a:p>
                  </a:txBody>
                  <a:tcPr marL="44450" marR="44450" marT="0" marB="0" anchor="b">
                    <a:lnL>
                      <a:noFill/>
                    </a:lnL>
                    <a:lnR>
                      <a:noFill/>
                    </a:lnR>
                    <a:lnT>
                      <a:noFill/>
                    </a:lnT>
                    <a:lnB>
                      <a:noFill/>
                    </a:lnB>
                  </a:tcPr>
                </a:tc>
                <a:tc hMerge="1">
                  <a:txBody>
                    <a:bodyPr/>
                    <a:lstStyle/>
                    <a:p>
                      <a:endParaRPr lang="es-EC"/>
                    </a:p>
                  </a:txBody>
                  <a:tcPr/>
                </a:tc>
                <a:tc>
                  <a:txBody>
                    <a:bodyPr/>
                    <a:lstStyle/>
                    <a:p>
                      <a:pPr algn="l">
                        <a:lnSpc>
                          <a:spcPct val="15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rPr>
                        <a:t>1000-3200 m </a:t>
                      </a:r>
                      <a:r>
                        <a:rPr lang="es-EC" sz="1400" dirty="0" err="1">
                          <a:solidFill>
                            <a:srgbClr val="000000"/>
                          </a:solidFill>
                          <a:effectLst/>
                          <a:latin typeface="Times New Roman" panose="02020603050405020304" pitchFamily="18" charset="0"/>
                          <a:ea typeface="Times New Roman" panose="02020603050405020304" pitchFamily="18" charset="0"/>
                        </a:rPr>
                        <a:t>s.n.m</a:t>
                      </a:r>
                      <a:endParaRPr lang="es-EC" sz="1400" dirty="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pPr>
                      <a:endParaRPr lang="es-EC" sz="1200">
                        <a:effectLst/>
                        <a:latin typeface="Calibri" panose="020F0502020204030204" pitchFamily="34" charset="0"/>
                      </a:endParaRPr>
                    </a:p>
                  </a:txBody>
                  <a:tcPr marL="44450" marR="44450" marT="0" marB="0" anchor="b">
                    <a:lnL>
                      <a:noFill/>
                    </a:lnL>
                    <a:lnR>
                      <a:noFill/>
                    </a:lnR>
                    <a:lnT>
                      <a:noFill/>
                    </a:lnT>
                    <a:lnB>
                      <a:noFill/>
                    </a:lnB>
                  </a:tcPr>
                </a:tc>
                <a:tc>
                  <a:txBody>
                    <a:bodyPr/>
                    <a:lstStyle/>
                    <a:p>
                      <a:pPr>
                        <a:lnSpc>
                          <a:spcPct val="107000"/>
                        </a:lnSpc>
                      </a:pPr>
                      <a:endParaRPr lang="es-EC" sz="1200">
                        <a:effectLst/>
                        <a:latin typeface="Calibri" panose="020F0502020204030204" pitchFamily="34" charset="0"/>
                      </a:endParaRPr>
                    </a:p>
                  </a:txBody>
                  <a:tcPr marL="44450" marR="44450" marT="0" marB="0" anchor="b">
                    <a:lnL>
                      <a:noFill/>
                    </a:lnL>
                    <a:lnR>
                      <a:noFill/>
                    </a:lnR>
                    <a:lnT>
                      <a:noFill/>
                    </a:lnT>
                    <a:lnB>
                      <a:noFill/>
                    </a:lnB>
                  </a:tcPr>
                </a:tc>
              </a:tr>
              <a:tr h="190500">
                <a:tc>
                  <a:txBody>
                    <a:bodyPr/>
                    <a:lstStyle/>
                    <a:p>
                      <a:pPr algn="l">
                        <a:lnSpc>
                          <a:spcPct val="150000"/>
                        </a:lnSpc>
                        <a:spcAft>
                          <a:spcPts val="0"/>
                        </a:spcAft>
                      </a:pPr>
                      <a:r>
                        <a:rPr lang="es-EC" sz="1400" b="1">
                          <a:solidFill>
                            <a:srgbClr val="000000"/>
                          </a:solidFill>
                          <a:effectLst/>
                          <a:latin typeface="Times New Roman" panose="02020603050405020304" pitchFamily="18" charset="0"/>
                          <a:ea typeface="Times New Roman" panose="02020603050405020304" pitchFamily="18" charset="0"/>
                        </a:rPr>
                        <a:t>Zona de vida</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bsMB</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gridSpan="2">
                  <a:txBody>
                    <a:bodyPr/>
                    <a:lstStyle/>
                    <a:p>
                      <a:pPr>
                        <a:lnSpc>
                          <a:spcPct val="107000"/>
                        </a:lnSpc>
                      </a:pPr>
                      <a:endParaRPr lang="es-EC" sz="1200">
                        <a:effectLst/>
                        <a:latin typeface="Calibri" panose="020F0502020204030204" pitchFamily="34" charset="0"/>
                      </a:endParaRPr>
                    </a:p>
                  </a:txBody>
                  <a:tcPr marL="44450" marR="44450" marT="0" marB="0" anchor="b">
                    <a:lnL>
                      <a:noFill/>
                    </a:lnL>
                    <a:lnR>
                      <a:noFill/>
                    </a:lnR>
                    <a:lnT>
                      <a:noFill/>
                    </a:lnT>
                    <a:lnB>
                      <a:noFill/>
                    </a:lnB>
                  </a:tcPr>
                </a:tc>
                <a:tc hMerge="1">
                  <a:txBody>
                    <a:bodyPr/>
                    <a:lstStyle/>
                    <a:p>
                      <a:endParaRPr lang="es-EC"/>
                    </a:p>
                  </a:txBody>
                  <a:tcPr/>
                </a:tc>
                <a:tc>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bhMB</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pPr>
                      <a:endParaRPr lang="es-EC" sz="1200">
                        <a:effectLst/>
                        <a:latin typeface="Calibri" panose="020F0502020204030204" pitchFamily="34" charset="0"/>
                      </a:endParaRPr>
                    </a:p>
                  </a:txBody>
                  <a:tcPr marL="44450" marR="44450" marT="0" marB="0" anchor="b">
                    <a:lnL>
                      <a:noFill/>
                    </a:lnL>
                    <a:lnR>
                      <a:noFill/>
                    </a:lnR>
                    <a:lnT>
                      <a:noFill/>
                    </a:lnT>
                    <a:lnB>
                      <a:noFill/>
                    </a:lnB>
                  </a:tcPr>
                </a:tc>
                <a:tc>
                  <a:txBody>
                    <a:bodyPr/>
                    <a:lstStyle/>
                    <a:p>
                      <a:pPr>
                        <a:lnSpc>
                          <a:spcPct val="107000"/>
                        </a:lnSpc>
                      </a:pPr>
                      <a:endParaRPr lang="es-EC" sz="1200">
                        <a:effectLst/>
                        <a:latin typeface="Calibri" panose="020F0502020204030204" pitchFamily="34" charset="0"/>
                      </a:endParaRPr>
                    </a:p>
                  </a:txBody>
                  <a:tcPr marL="44450" marR="44450" marT="0" marB="0" anchor="b">
                    <a:lnL>
                      <a:noFill/>
                    </a:lnL>
                    <a:lnR>
                      <a:noFill/>
                    </a:lnR>
                    <a:lnT>
                      <a:noFill/>
                    </a:lnT>
                    <a:lnB>
                      <a:noFill/>
                    </a:lnB>
                  </a:tcPr>
                </a:tc>
              </a:tr>
              <a:tr h="190500">
                <a:tc>
                  <a:txBody>
                    <a:bodyPr/>
                    <a:lstStyle/>
                    <a:p>
                      <a:pPr algn="l">
                        <a:lnSpc>
                          <a:spcPct val="150000"/>
                        </a:lnSpc>
                        <a:spcAft>
                          <a:spcPts val="0"/>
                        </a:spcAft>
                      </a:pPr>
                      <a:r>
                        <a:rPr lang="es-EC" sz="1400" b="1">
                          <a:solidFill>
                            <a:srgbClr val="000000"/>
                          </a:solidFill>
                          <a:effectLst/>
                          <a:latin typeface="Times New Roman" panose="02020603050405020304" pitchFamily="18" charset="0"/>
                          <a:ea typeface="Times New Roman" panose="02020603050405020304" pitchFamily="18" charset="0"/>
                        </a:rPr>
                        <a:t>Pendiente</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5-12%</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gridSpan="2">
                  <a:txBody>
                    <a:bodyPr/>
                    <a:lstStyle/>
                    <a:p>
                      <a:pPr>
                        <a:lnSpc>
                          <a:spcPct val="107000"/>
                        </a:lnSpc>
                      </a:pPr>
                      <a:endParaRPr lang="es-EC" sz="1200">
                        <a:effectLst/>
                        <a:latin typeface="Calibri" panose="020F0502020204030204" pitchFamily="34" charset="0"/>
                      </a:endParaRPr>
                    </a:p>
                  </a:txBody>
                  <a:tcPr marL="44450" marR="44450" marT="0" marB="0" anchor="b">
                    <a:lnL>
                      <a:noFill/>
                    </a:lnL>
                    <a:lnR>
                      <a:noFill/>
                    </a:lnR>
                    <a:lnT>
                      <a:noFill/>
                    </a:lnT>
                    <a:lnB>
                      <a:noFill/>
                    </a:lnB>
                  </a:tcPr>
                </a:tc>
                <a:tc hMerge="1">
                  <a:txBody>
                    <a:bodyPr/>
                    <a:lstStyle/>
                    <a:p>
                      <a:endParaRPr lang="es-EC"/>
                    </a:p>
                  </a:txBody>
                  <a:tcPr/>
                </a:tc>
                <a:tc>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0-5 %</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pPr>
                      <a:endParaRPr lang="es-EC" sz="1200">
                        <a:effectLst/>
                        <a:latin typeface="Calibri" panose="020F0502020204030204" pitchFamily="34" charset="0"/>
                      </a:endParaRPr>
                    </a:p>
                  </a:txBody>
                  <a:tcPr marL="44450" marR="44450" marT="0" marB="0" anchor="b">
                    <a:lnL>
                      <a:noFill/>
                    </a:lnL>
                    <a:lnR>
                      <a:noFill/>
                    </a:lnR>
                    <a:lnT>
                      <a:noFill/>
                    </a:lnT>
                    <a:lnB>
                      <a:noFill/>
                    </a:lnB>
                  </a:tcPr>
                </a:tc>
                <a:tc>
                  <a:txBody>
                    <a:bodyPr/>
                    <a:lstStyle/>
                    <a:p>
                      <a:pPr>
                        <a:lnSpc>
                          <a:spcPct val="107000"/>
                        </a:lnSpc>
                      </a:pPr>
                      <a:endParaRPr lang="es-EC" sz="1200">
                        <a:effectLst/>
                        <a:latin typeface="Calibri" panose="020F0502020204030204" pitchFamily="34" charset="0"/>
                      </a:endParaRPr>
                    </a:p>
                  </a:txBody>
                  <a:tcPr marL="44450" marR="44450" marT="0" marB="0" anchor="b">
                    <a:lnL>
                      <a:noFill/>
                    </a:lnL>
                    <a:lnR>
                      <a:noFill/>
                    </a:lnR>
                    <a:lnT>
                      <a:noFill/>
                    </a:lnT>
                    <a:lnB>
                      <a:noFill/>
                    </a:lnB>
                  </a:tcPr>
                </a:tc>
              </a:tr>
              <a:tr h="190500">
                <a:tc>
                  <a:txBody>
                    <a:bodyPr/>
                    <a:lstStyle/>
                    <a:p>
                      <a:pPr algn="l">
                        <a:lnSpc>
                          <a:spcPct val="150000"/>
                        </a:lnSpc>
                        <a:spcAft>
                          <a:spcPts val="0"/>
                        </a:spcAft>
                      </a:pPr>
                      <a:r>
                        <a:rPr lang="es-EC" sz="1400" b="1">
                          <a:solidFill>
                            <a:srgbClr val="000000"/>
                          </a:solidFill>
                          <a:effectLst/>
                          <a:latin typeface="Times New Roman" panose="02020603050405020304" pitchFamily="18" charset="0"/>
                          <a:ea typeface="Times New Roman" panose="02020603050405020304" pitchFamily="18" charset="0"/>
                        </a:rPr>
                        <a:t>Textura del suelo</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gridSpan="3">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franco arenoso, moderadamente gruesa</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l">
                        <a:lnSpc>
                          <a:spcPct val="15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rPr>
                        <a:t>moderadamente gruesa, franco arenoso</a:t>
                      </a:r>
                      <a:endParaRPr lang="es-EC" sz="1400" dirty="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2704701836"/>
              </p:ext>
            </p:extLst>
          </p:nvPr>
        </p:nvGraphicFramePr>
        <p:xfrm>
          <a:off x="6476634" y="1491174"/>
          <a:ext cx="5530850" cy="3249638"/>
        </p:xfrm>
        <a:graphic>
          <a:graphicData uri="http://schemas.openxmlformats.org/drawingml/2006/table">
            <a:tbl>
              <a:tblPr firstRow="1" firstCol="1" bandRow="1"/>
              <a:tblGrid>
                <a:gridCol w="1438771"/>
                <a:gridCol w="1710644"/>
                <a:gridCol w="2381435"/>
              </a:tblGrid>
              <a:tr h="316365">
                <a:tc>
                  <a:txBody>
                    <a:bodyPr/>
                    <a:lstStyle/>
                    <a:p>
                      <a:pPr algn="l">
                        <a:lnSpc>
                          <a:spcPct val="15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rPr>
                        <a:t>Pumamaqui</a:t>
                      </a:r>
                      <a:endParaRPr lang="es-EC" sz="1400" dirty="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200" dirty="0">
                        <a:effectLst/>
                        <a:latin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200">
                        <a:effectLst/>
                        <a:latin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365">
                <a:tc>
                  <a:txBody>
                    <a:bodyPr/>
                    <a:lstStyle/>
                    <a:p>
                      <a:pPr>
                        <a:lnSpc>
                          <a:spcPct val="107000"/>
                        </a:lnSpc>
                      </a:pPr>
                      <a:endParaRPr lang="es-EC" sz="1200">
                        <a:effectLst/>
                        <a:latin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 Alternativa 1</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Alternativa 2</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365">
                <a:tc>
                  <a:txBody>
                    <a:bodyPr/>
                    <a:lstStyle/>
                    <a:p>
                      <a:pPr algn="l">
                        <a:lnSpc>
                          <a:spcPct val="150000"/>
                        </a:lnSpc>
                        <a:spcAft>
                          <a:spcPts val="0"/>
                        </a:spcAft>
                      </a:pPr>
                      <a:r>
                        <a:rPr lang="es-EC" sz="1400" b="1">
                          <a:solidFill>
                            <a:srgbClr val="000000"/>
                          </a:solidFill>
                          <a:effectLst/>
                          <a:latin typeface="Times New Roman" panose="02020603050405020304" pitchFamily="18" charset="0"/>
                          <a:ea typeface="Times New Roman" panose="02020603050405020304" pitchFamily="18" charset="0"/>
                        </a:rPr>
                        <a:t>Precipitación</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1000-1250 mm</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1000-1250 mm</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316365">
                <a:tc>
                  <a:txBody>
                    <a:bodyPr/>
                    <a:lstStyle/>
                    <a:p>
                      <a:pPr algn="l">
                        <a:lnSpc>
                          <a:spcPct val="150000"/>
                        </a:lnSpc>
                        <a:spcAft>
                          <a:spcPts val="0"/>
                        </a:spcAft>
                      </a:pPr>
                      <a:r>
                        <a:rPr lang="es-EC" sz="1400" b="1">
                          <a:solidFill>
                            <a:srgbClr val="000000"/>
                          </a:solidFill>
                          <a:effectLst/>
                          <a:latin typeface="Times New Roman" panose="02020603050405020304" pitchFamily="18" charset="0"/>
                          <a:ea typeface="Times New Roman" panose="02020603050405020304" pitchFamily="18" charset="0"/>
                        </a:rPr>
                        <a:t>Temperatura</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    10-12 °C</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8-10 °C</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r>
              <a:tr h="316365">
                <a:tc>
                  <a:txBody>
                    <a:bodyPr/>
                    <a:lstStyle/>
                    <a:p>
                      <a:pPr algn="l">
                        <a:lnSpc>
                          <a:spcPct val="150000"/>
                        </a:lnSpc>
                        <a:spcAft>
                          <a:spcPts val="0"/>
                        </a:spcAft>
                      </a:pPr>
                      <a:r>
                        <a:rPr lang="es-EC" sz="1400" b="1">
                          <a:solidFill>
                            <a:srgbClr val="000000"/>
                          </a:solidFill>
                          <a:effectLst/>
                          <a:latin typeface="Times New Roman" panose="02020603050405020304" pitchFamily="18" charset="0"/>
                          <a:ea typeface="Times New Roman" panose="02020603050405020304" pitchFamily="18" charset="0"/>
                        </a:rPr>
                        <a:t>Rango altitudinal</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    2500-4000 m s.n.m</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2500-4000 m s.n.m</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r>
              <a:tr h="316365">
                <a:tc>
                  <a:txBody>
                    <a:bodyPr/>
                    <a:lstStyle/>
                    <a:p>
                      <a:pPr algn="l">
                        <a:lnSpc>
                          <a:spcPct val="150000"/>
                        </a:lnSpc>
                        <a:spcAft>
                          <a:spcPts val="0"/>
                        </a:spcAft>
                      </a:pPr>
                      <a:r>
                        <a:rPr lang="es-EC" sz="1400" b="1">
                          <a:solidFill>
                            <a:srgbClr val="000000"/>
                          </a:solidFill>
                          <a:effectLst/>
                          <a:latin typeface="Times New Roman" panose="02020603050405020304" pitchFamily="18" charset="0"/>
                          <a:ea typeface="Times New Roman" panose="02020603050405020304" pitchFamily="18" charset="0"/>
                        </a:rPr>
                        <a:t>Zona de vida</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 bmHM</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bmHM</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r>
              <a:tr h="316365">
                <a:tc>
                  <a:txBody>
                    <a:bodyPr/>
                    <a:lstStyle/>
                    <a:p>
                      <a:pPr algn="l">
                        <a:lnSpc>
                          <a:spcPct val="150000"/>
                        </a:lnSpc>
                        <a:spcAft>
                          <a:spcPts val="0"/>
                        </a:spcAft>
                      </a:pPr>
                      <a:r>
                        <a:rPr lang="es-EC" sz="1400" b="1">
                          <a:solidFill>
                            <a:srgbClr val="000000"/>
                          </a:solidFill>
                          <a:effectLst/>
                          <a:latin typeface="Times New Roman" panose="02020603050405020304" pitchFamily="18" charset="0"/>
                          <a:ea typeface="Times New Roman" panose="02020603050405020304" pitchFamily="18" charset="0"/>
                        </a:rPr>
                        <a:t>Pendiente</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 50-70%</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l">
                        <a:lnSpc>
                          <a:spcPct val="15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rPr>
                        <a:t>50-70%</a:t>
                      </a:r>
                      <a:endParaRPr lang="es-EC" sz="14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r>
              <a:tr h="1035083">
                <a:tc>
                  <a:txBody>
                    <a:bodyPr/>
                    <a:lstStyle/>
                    <a:p>
                      <a:pPr algn="l">
                        <a:lnSpc>
                          <a:spcPct val="150000"/>
                        </a:lnSpc>
                        <a:spcAft>
                          <a:spcPts val="0"/>
                        </a:spcAft>
                      </a:pPr>
                      <a:r>
                        <a:rPr lang="es-EC" sz="1400" b="1">
                          <a:solidFill>
                            <a:srgbClr val="000000"/>
                          </a:solidFill>
                          <a:effectLst/>
                          <a:latin typeface="Times New Roman" panose="02020603050405020304" pitchFamily="18" charset="0"/>
                          <a:ea typeface="Times New Roman" panose="02020603050405020304" pitchFamily="18" charset="0"/>
                        </a:rPr>
                        <a:t>Textura del suelo</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45720" algn="l">
                        <a:lnSpc>
                          <a:spcPct val="15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rPr>
                        <a:t>media, franco, franco                          limoso, limoso, franco arcilloso</a:t>
                      </a:r>
                      <a:endParaRPr lang="es-EC" sz="1400" dirty="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rPr>
                        <a:t>Gruesa, arenoso, arenoso franco</a:t>
                      </a:r>
                      <a:endParaRPr lang="es-EC" sz="1400" dirty="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425706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3218803631"/>
              </p:ext>
            </p:extLst>
          </p:nvPr>
        </p:nvGraphicFramePr>
        <p:xfrm>
          <a:off x="303970" y="1948046"/>
          <a:ext cx="5581015" cy="2468880"/>
        </p:xfrm>
        <a:graphic>
          <a:graphicData uri="http://schemas.openxmlformats.org/drawingml/2006/table">
            <a:tbl>
              <a:tblPr firstRow="1" firstCol="1" bandRow="1"/>
              <a:tblGrid>
                <a:gridCol w="1260475"/>
                <a:gridCol w="1889760"/>
                <a:gridCol w="2430780"/>
              </a:tblGrid>
              <a:tr h="190500">
                <a:tc>
                  <a:txBody>
                    <a:bodyPr/>
                    <a:lstStyle/>
                    <a:p>
                      <a:pPr algn="l">
                        <a:lnSpc>
                          <a:spcPct val="150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rPr>
                        <a:t>Laurel</a:t>
                      </a:r>
                      <a:endParaRPr lang="es-EC"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100">
                        <a:effectLst/>
                        <a:latin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100">
                        <a:effectLst/>
                        <a:latin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nSpc>
                          <a:spcPct val="107000"/>
                        </a:lnSpc>
                      </a:pPr>
                      <a:endParaRPr lang="es-EC" sz="1100">
                        <a:effectLst/>
                        <a:latin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rPr>
                        <a:t>      Alternativa 1</a:t>
                      </a:r>
                      <a:endParaRPr lang="es-EC"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rPr>
                        <a:t>Alternativa 2</a:t>
                      </a:r>
                      <a:endParaRPr lang="es-EC"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l">
                        <a:lnSpc>
                          <a:spcPct val="150000"/>
                        </a:lnSpc>
                        <a:spcAft>
                          <a:spcPts val="0"/>
                        </a:spcAft>
                      </a:pPr>
                      <a:r>
                        <a:rPr lang="es-EC" sz="1200" b="1">
                          <a:solidFill>
                            <a:srgbClr val="000000"/>
                          </a:solidFill>
                          <a:effectLst/>
                          <a:latin typeface="Times New Roman" panose="02020603050405020304" pitchFamily="18" charset="0"/>
                          <a:ea typeface="Times New Roman" panose="02020603050405020304" pitchFamily="18" charset="0"/>
                        </a:rPr>
                        <a:t>Precipitación</a:t>
                      </a:r>
                      <a:endParaRPr lang="es-EC"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a:lnSpc>
                          <a:spcPct val="150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rPr>
                        <a:t>       1250-1500 mm</a:t>
                      </a:r>
                      <a:endParaRPr lang="es-EC"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a:lnSpc>
                          <a:spcPct val="150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rPr>
                        <a:t>1000-1250 mm</a:t>
                      </a:r>
                      <a:endParaRPr lang="es-EC"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190500">
                <a:tc>
                  <a:txBody>
                    <a:bodyPr/>
                    <a:lstStyle/>
                    <a:p>
                      <a:pPr algn="l">
                        <a:lnSpc>
                          <a:spcPct val="150000"/>
                        </a:lnSpc>
                        <a:spcAft>
                          <a:spcPts val="0"/>
                        </a:spcAft>
                      </a:pPr>
                      <a:r>
                        <a:rPr lang="es-EC" sz="1200" b="1">
                          <a:solidFill>
                            <a:srgbClr val="000000"/>
                          </a:solidFill>
                          <a:effectLst/>
                          <a:latin typeface="Times New Roman" panose="02020603050405020304" pitchFamily="18" charset="0"/>
                          <a:ea typeface="Times New Roman" panose="02020603050405020304" pitchFamily="18" charset="0"/>
                        </a:rPr>
                        <a:t>Temperatura</a:t>
                      </a:r>
                      <a:endParaRPr lang="es-EC"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l">
                        <a:lnSpc>
                          <a:spcPct val="150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rPr>
                        <a:t>       8-10 °C</a:t>
                      </a:r>
                      <a:endParaRPr lang="es-EC"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l">
                        <a:lnSpc>
                          <a:spcPct val="150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rPr>
                        <a:t>10 - 12 °C</a:t>
                      </a:r>
                      <a:endParaRPr lang="es-EC"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r>
              <a:tr h="190500">
                <a:tc>
                  <a:txBody>
                    <a:bodyPr/>
                    <a:lstStyle/>
                    <a:p>
                      <a:pPr algn="l">
                        <a:lnSpc>
                          <a:spcPct val="150000"/>
                        </a:lnSpc>
                        <a:spcAft>
                          <a:spcPts val="0"/>
                        </a:spcAft>
                      </a:pPr>
                      <a:r>
                        <a:rPr lang="es-EC" sz="1200" b="1">
                          <a:solidFill>
                            <a:srgbClr val="000000"/>
                          </a:solidFill>
                          <a:effectLst/>
                          <a:latin typeface="Times New Roman" panose="02020603050405020304" pitchFamily="18" charset="0"/>
                          <a:ea typeface="Times New Roman" panose="02020603050405020304" pitchFamily="18" charset="0"/>
                        </a:rPr>
                        <a:t>Rango altitudinal</a:t>
                      </a:r>
                      <a:endParaRPr lang="es-EC"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marL="7620" algn="l">
                        <a:lnSpc>
                          <a:spcPct val="150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rPr>
                        <a:t>       1600-3900 m s.n.m</a:t>
                      </a:r>
                      <a:endParaRPr lang="es-EC"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l">
                        <a:lnSpc>
                          <a:spcPct val="150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rPr>
                        <a:t>1600-3900 m s.n.m</a:t>
                      </a:r>
                      <a:endParaRPr lang="es-EC"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r>
              <a:tr h="190500">
                <a:tc>
                  <a:txBody>
                    <a:bodyPr/>
                    <a:lstStyle/>
                    <a:p>
                      <a:pPr algn="l">
                        <a:lnSpc>
                          <a:spcPct val="150000"/>
                        </a:lnSpc>
                        <a:spcAft>
                          <a:spcPts val="0"/>
                        </a:spcAft>
                      </a:pPr>
                      <a:r>
                        <a:rPr lang="es-EC" sz="1200" b="1">
                          <a:solidFill>
                            <a:srgbClr val="000000"/>
                          </a:solidFill>
                          <a:effectLst/>
                          <a:latin typeface="Times New Roman" panose="02020603050405020304" pitchFamily="18" charset="0"/>
                          <a:ea typeface="Times New Roman" panose="02020603050405020304" pitchFamily="18" charset="0"/>
                        </a:rPr>
                        <a:t>Zona de vida</a:t>
                      </a:r>
                      <a:endParaRPr lang="es-EC"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l">
                        <a:lnSpc>
                          <a:spcPct val="150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rPr>
                        <a:t>       bhMB</a:t>
                      </a:r>
                      <a:endParaRPr lang="es-EC"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l">
                        <a:lnSpc>
                          <a:spcPct val="150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rPr>
                        <a:t>bhMB</a:t>
                      </a:r>
                      <a:endParaRPr lang="es-EC"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r>
              <a:tr h="190500">
                <a:tc>
                  <a:txBody>
                    <a:bodyPr/>
                    <a:lstStyle/>
                    <a:p>
                      <a:pPr algn="l">
                        <a:lnSpc>
                          <a:spcPct val="150000"/>
                        </a:lnSpc>
                        <a:spcAft>
                          <a:spcPts val="0"/>
                        </a:spcAft>
                      </a:pPr>
                      <a:r>
                        <a:rPr lang="es-EC" sz="1200" b="1">
                          <a:solidFill>
                            <a:srgbClr val="000000"/>
                          </a:solidFill>
                          <a:effectLst/>
                          <a:latin typeface="Times New Roman" panose="02020603050405020304" pitchFamily="18" charset="0"/>
                          <a:ea typeface="Times New Roman" panose="02020603050405020304" pitchFamily="18" charset="0"/>
                        </a:rPr>
                        <a:t>Pendiente</a:t>
                      </a:r>
                      <a:endParaRPr lang="es-EC"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l">
                        <a:lnSpc>
                          <a:spcPct val="150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rPr>
                        <a:t>       5-12%</a:t>
                      </a:r>
                      <a:endParaRPr lang="es-EC"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l">
                        <a:lnSpc>
                          <a:spcPct val="150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rPr>
                        <a:t>fuertes colinado 25-50</a:t>
                      </a:r>
                      <a:endParaRPr lang="es-EC"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r>
              <a:tr h="190500">
                <a:tc>
                  <a:txBody>
                    <a:bodyPr/>
                    <a:lstStyle/>
                    <a:p>
                      <a:pPr algn="l">
                        <a:lnSpc>
                          <a:spcPct val="150000"/>
                        </a:lnSpc>
                        <a:spcAft>
                          <a:spcPts val="0"/>
                        </a:spcAft>
                      </a:pPr>
                      <a:r>
                        <a:rPr lang="es-EC" sz="1200" b="1">
                          <a:solidFill>
                            <a:srgbClr val="000000"/>
                          </a:solidFill>
                          <a:effectLst/>
                          <a:latin typeface="Times New Roman" panose="02020603050405020304" pitchFamily="18" charset="0"/>
                          <a:ea typeface="Times New Roman" panose="02020603050405020304" pitchFamily="18" charset="0"/>
                        </a:rPr>
                        <a:t>Textura del suelo</a:t>
                      </a:r>
                      <a:endParaRPr lang="es-EC"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225425" indent="-225425" algn="l">
                        <a:lnSpc>
                          <a:spcPct val="150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rPr>
                        <a:t>      moderadamente gruesa,        franco arenoso.</a:t>
                      </a:r>
                      <a:endParaRPr lang="es-EC" sz="12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EC" sz="1200" dirty="0">
                          <a:solidFill>
                            <a:srgbClr val="000000"/>
                          </a:solidFill>
                          <a:effectLst/>
                          <a:latin typeface="Times New Roman" panose="02020603050405020304" pitchFamily="18" charset="0"/>
                          <a:ea typeface="Times New Roman" panose="02020603050405020304" pitchFamily="18" charset="0"/>
                        </a:rPr>
                        <a:t>gruesa, arenoso, arenoso franco.</a:t>
                      </a:r>
                      <a:endParaRPr lang="es-EC" sz="1200" dirty="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422882834"/>
              </p:ext>
            </p:extLst>
          </p:nvPr>
        </p:nvGraphicFramePr>
        <p:xfrm>
          <a:off x="6168717" y="1782156"/>
          <a:ext cx="5563739" cy="2789844"/>
        </p:xfrm>
        <a:graphic>
          <a:graphicData uri="http://schemas.openxmlformats.org/drawingml/2006/table">
            <a:tbl>
              <a:tblPr firstRow="1" firstCol="1" bandRow="1"/>
              <a:tblGrid>
                <a:gridCol w="1996143"/>
                <a:gridCol w="1771655"/>
                <a:gridCol w="222142"/>
                <a:gridCol w="103002"/>
                <a:gridCol w="40344"/>
                <a:gridCol w="143346"/>
                <a:gridCol w="286693"/>
                <a:gridCol w="823184"/>
                <a:gridCol w="51675"/>
                <a:gridCol w="125555"/>
              </a:tblGrid>
              <a:tr h="266943">
                <a:tc>
                  <a:txBody>
                    <a:bodyPr/>
                    <a:lstStyle/>
                    <a:p>
                      <a:pPr algn="l">
                        <a:lnSpc>
                          <a:spcPct val="150000"/>
                        </a:lnSpc>
                        <a:spcAft>
                          <a:spcPts val="0"/>
                        </a:spcAft>
                      </a:pPr>
                      <a:r>
                        <a:rPr lang="es-EC" sz="1200" dirty="0">
                          <a:solidFill>
                            <a:srgbClr val="000000"/>
                          </a:solidFill>
                          <a:effectLst/>
                          <a:latin typeface="Times New Roman" panose="02020603050405020304" pitchFamily="18" charset="0"/>
                          <a:ea typeface="Times New Roman" panose="02020603050405020304" pitchFamily="18" charset="0"/>
                        </a:rPr>
                        <a:t>Arrayán</a:t>
                      </a:r>
                      <a:endParaRPr lang="es-EC" sz="1200" dirty="0">
                        <a:effectLst/>
                        <a:latin typeface="Times New Roman" panose="02020603050405020304" pitchFamily="18" charset="0"/>
                        <a:ea typeface="Times New Roman" panose="02020603050405020304" pitchFamily="18" charset="0"/>
                      </a:endParaRPr>
                    </a:p>
                  </a:txBody>
                  <a:tcPr marL="10459" marR="1045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200">
                        <a:effectLst/>
                        <a:latin typeface="Calibri" panose="020F0502020204030204" pitchFamily="34" charset="0"/>
                      </a:endParaRPr>
                    </a:p>
                  </a:txBody>
                  <a:tcPr marL="10459" marR="1045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200">
                        <a:effectLst/>
                        <a:latin typeface="Calibri" panose="020F0502020204030204" pitchFamily="34" charset="0"/>
                      </a:endParaRPr>
                    </a:p>
                  </a:txBody>
                  <a:tcPr marL="10459" marR="1045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nSpc>
                          <a:spcPct val="107000"/>
                        </a:lnSpc>
                      </a:pPr>
                      <a:endParaRPr lang="es-EC" sz="1200">
                        <a:effectLst/>
                        <a:latin typeface="Calibri" panose="020F0502020204030204" pitchFamily="34" charset="0"/>
                      </a:endParaRPr>
                    </a:p>
                  </a:txBody>
                  <a:tcPr marL="10459" marR="1045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a:txBody>
                    <a:bodyPr/>
                    <a:lstStyle/>
                    <a:p>
                      <a:pPr>
                        <a:lnSpc>
                          <a:spcPct val="107000"/>
                        </a:lnSpc>
                      </a:pPr>
                      <a:endParaRPr lang="es-EC" sz="1200">
                        <a:effectLst/>
                        <a:latin typeface="Calibri" panose="020F0502020204030204" pitchFamily="34" charset="0"/>
                      </a:endParaRPr>
                    </a:p>
                  </a:txBody>
                  <a:tcPr marL="10459" marR="1045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7000"/>
                        </a:lnSpc>
                      </a:pPr>
                      <a:endParaRPr lang="es-EC" sz="1200">
                        <a:effectLst/>
                        <a:latin typeface="Calibri" panose="020F0502020204030204" pitchFamily="34" charset="0"/>
                      </a:endParaRPr>
                    </a:p>
                  </a:txBody>
                  <a:tcPr marL="10459" marR="1045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nSpc>
                          <a:spcPct val="107000"/>
                        </a:lnSpc>
                      </a:pPr>
                      <a:endParaRPr lang="es-EC" sz="1050">
                        <a:effectLst/>
                        <a:latin typeface="Calibri" panose="020F0502020204030204" pitchFamily="34" charset="0"/>
                      </a:endParaRPr>
                    </a:p>
                  </a:txBody>
                  <a:tcPr marL="10459" marR="1045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3312">
                <a:tc>
                  <a:txBody>
                    <a:bodyPr/>
                    <a:lstStyle/>
                    <a:p>
                      <a:pPr>
                        <a:lnSpc>
                          <a:spcPct val="107000"/>
                        </a:lnSpc>
                      </a:pPr>
                      <a:endParaRPr lang="es-EC" sz="1200">
                        <a:effectLst/>
                        <a:latin typeface="Calibri" panose="020F0502020204030204" pitchFamily="34" charset="0"/>
                      </a:endParaRPr>
                    </a:p>
                  </a:txBody>
                  <a:tcPr marL="10459" marR="1045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rPr>
                        <a:t>Alternativa 1</a:t>
                      </a:r>
                      <a:endParaRPr lang="es-EC" sz="1200">
                        <a:effectLst/>
                        <a:latin typeface="Times New Roman" panose="02020603050405020304" pitchFamily="18" charset="0"/>
                        <a:ea typeface="Times New Roman" panose="02020603050405020304" pitchFamily="18" charset="0"/>
                      </a:endParaRPr>
                    </a:p>
                  </a:txBody>
                  <a:tcPr marL="10459" marR="1045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nSpc>
                          <a:spcPct val="107000"/>
                        </a:lnSpc>
                      </a:pPr>
                      <a:endParaRPr lang="es-EC" sz="1200">
                        <a:effectLst/>
                        <a:latin typeface="Calibri" panose="020F0502020204030204" pitchFamily="34" charset="0"/>
                      </a:endParaRPr>
                    </a:p>
                  </a:txBody>
                  <a:tcPr marL="10459" marR="1045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4">
                  <a:txBody>
                    <a:bodyPr/>
                    <a:lstStyle/>
                    <a:p>
                      <a:pPr algn="l">
                        <a:lnSpc>
                          <a:spcPct val="150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rPr>
                        <a:t>Alternativa 2</a:t>
                      </a:r>
                      <a:endParaRPr lang="es-EC" sz="1200">
                        <a:effectLst/>
                        <a:latin typeface="Times New Roman" panose="02020603050405020304" pitchFamily="18" charset="0"/>
                        <a:ea typeface="Times New Roman" panose="02020603050405020304" pitchFamily="18" charset="0"/>
                      </a:endParaRPr>
                    </a:p>
                  </a:txBody>
                  <a:tcPr marL="10459" marR="1045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endParaRPr lang="es-EC" dirty="0"/>
                    </a:p>
                  </a:txBody>
                  <a:tcPr marL="10459" marR="1045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3312">
                <a:tc>
                  <a:txBody>
                    <a:bodyPr/>
                    <a:lstStyle/>
                    <a:p>
                      <a:pPr algn="l">
                        <a:lnSpc>
                          <a:spcPct val="150000"/>
                        </a:lnSpc>
                        <a:spcAft>
                          <a:spcPts val="0"/>
                        </a:spcAft>
                      </a:pPr>
                      <a:r>
                        <a:rPr lang="es-EC" sz="1200" b="1">
                          <a:solidFill>
                            <a:srgbClr val="000000"/>
                          </a:solidFill>
                          <a:effectLst/>
                          <a:latin typeface="Times New Roman" panose="02020603050405020304" pitchFamily="18" charset="0"/>
                          <a:ea typeface="Times New Roman" panose="02020603050405020304" pitchFamily="18" charset="0"/>
                        </a:rPr>
                        <a:t>Precipitación</a:t>
                      </a:r>
                      <a:endParaRPr lang="es-EC" sz="1200">
                        <a:effectLst/>
                        <a:latin typeface="Times New Roman" panose="02020603050405020304" pitchFamily="18" charset="0"/>
                        <a:ea typeface="Times New Roman" panose="02020603050405020304" pitchFamily="18" charset="0"/>
                      </a:endParaRPr>
                    </a:p>
                  </a:txBody>
                  <a:tcPr marL="10459" marR="10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a:lnSpc>
                          <a:spcPct val="150000"/>
                        </a:lnSpc>
                        <a:spcAft>
                          <a:spcPts val="0"/>
                        </a:spcAft>
                        <a:tabLst>
                          <a:tab pos="585470" algn="l"/>
                        </a:tabLst>
                      </a:pPr>
                      <a:r>
                        <a:rPr lang="es-EC" sz="1200" dirty="0">
                          <a:solidFill>
                            <a:srgbClr val="000000"/>
                          </a:solidFill>
                          <a:effectLst/>
                          <a:latin typeface="Times New Roman" panose="02020603050405020304" pitchFamily="18" charset="0"/>
                          <a:ea typeface="Times New Roman" panose="02020603050405020304" pitchFamily="18" charset="0"/>
                        </a:rPr>
                        <a:t>750-1000 mm</a:t>
                      </a:r>
                      <a:endParaRPr lang="es-EC" sz="1200" dirty="0">
                        <a:effectLst/>
                        <a:latin typeface="Times New Roman" panose="02020603050405020304" pitchFamily="18" charset="0"/>
                        <a:ea typeface="Times New Roman" panose="02020603050405020304" pitchFamily="18" charset="0"/>
                      </a:endParaRPr>
                    </a:p>
                  </a:txBody>
                  <a:tcPr marL="10459" marR="10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1200" dirty="0">
                        <a:effectLst/>
                        <a:latin typeface="Calibri" panose="020F0502020204030204" pitchFamily="34" charset="0"/>
                      </a:endParaRPr>
                    </a:p>
                  </a:txBody>
                  <a:tcPr marL="10459" marR="10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1200">
                        <a:effectLst/>
                        <a:latin typeface="Calibri" panose="020F0502020204030204" pitchFamily="34" charset="0"/>
                      </a:endParaRPr>
                    </a:p>
                  </a:txBody>
                  <a:tcPr marL="10459" marR="10459" marT="0" marB="0" anchor="b">
                    <a:lnL>
                      <a:noFill/>
                    </a:lnL>
                    <a:lnR>
                      <a:noFill/>
                    </a:lnR>
                    <a:lnT w="12700" cap="flat" cmpd="sng" algn="ctr">
                      <a:solidFill>
                        <a:srgbClr val="000000"/>
                      </a:solidFill>
                      <a:prstDash val="solid"/>
                      <a:round/>
                      <a:headEnd type="none" w="med" len="med"/>
                      <a:tailEnd type="none" w="med" len="med"/>
                    </a:lnT>
                    <a:lnB>
                      <a:noFill/>
                    </a:lnB>
                  </a:tcPr>
                </a:tc>
                <a:tc gridSpan="4">
                  <a:txBody>
                    <a:bodyPr/>
                    <a:lstStyle/>
                    <a:p>
                      <a:pPr algn="l">
                        <a:lnSpc>
                          <a:spcPct val="150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rPr>
                        <a:t>1000-1250 mm</a:t>
                      </a:r>
                      <a:endParaRPr lang="es-EC" sz="1200">
                        <a:effectLst/>
                        <a:latin typeface="Times New Roman" panose="02020603050405020304" pitchFamily="18" charset="0"/>
                        <a:ea typeface="Times New Roman" panose="02020603050405020304" pitchFamily="18" charset="0"/>
                      </a:endParaRPr>
                    </a:p>
                  </a:txBody>
                  <a:tcPr marL="10459" marR="10459"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s-EC"/>
                    </a:p>
                  </a:txBody>
                  <a:tcPr/>
                </a:tc>
                <a:tc hMerge="1">
                  <a:txBody>
                    <a:bodyPr/>
                    <a:lstStyle/>
                    <a:p>
                      <a:pPr algn="l">
                        <a:lnSpc>
                          <a:spcPct val="150000"/>
                        </a:lnSpc>
                        <a:spcAft>
                          <a:spcPts val="0"/>
                        </a:spcAft>
                      </a:pPr>
                      <a:endParaRPr lang="es-EC" sz="1050">
                        <a:effectLst/>
                        <a:latin typeface="Times New Roman" panose="02020603050405020304" pitchFamily="18" charset="0"/>
                        <a:ea typeface="Times New Roman" panose="02020603050405020304" pitchFamily="18" charset="0"/>
                      </a:endParaRPr>
                    </a:p>
                  </a:txBody>
                  <a:tcPr marL="10459" marR="10459"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pPr>
                        <a:lnSpc>
                          <a:spcPct val="107000"/>
                        </a:lnSpc>
                      </a:pPr>
                      <a:endParaRPr lang="es-EC" sz="1050">
                        <a:effectLst/>
                        <a:latin typeface="Calibri" panose="020F0502020204030204" pitchFamily="34" charset="0"/>
                      </a:endParaRPr>
                    </a:p>
                  </a:txBody>
                  <a:tcPr marL="10459" marR="10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s-EC" dirty="0"/>
                    </a:p>
                  </a:txBody>
                  <a:tcPr marL="10459" marR="10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Aft>
                          <a:spcPts val="1000"/>
                        </a:spcAft>
                      </a:pPr>
                      <a:r>
                        <a:rPr lang="es-EC" sz="1050">
                          <a:effectLst/>
                          <a:latin typeface="Times New Roman" panose="02020603050405020304" pitchFamily="18" charset="0"/>
                          <a:ea typeface="Times New Roman" panose="02020603050405020304" pitchFamily="18"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r>
              <a:tr h="470398">
                <a:tc>
                  <a:txBody>
                    <a:bodyPr/>
                    <a:lstStyle/>
                    <a:p>
                      <a:pPr algn="l">
                        <a:lnSpc>
                          <a:spcPct val="150000"/>
                        </a:lnSpc>
                        <a:spcAft>
                          <a:spcPts val="0"/>
                        </a:spcAft>
                      </a:pPr>
                      <a:r>
                        <a:rPr lang="es-EC" sz="1200" b="1">
                          <a:solidFill>
                            <a:srgbClr val="000000"/>
                          </a:solidFill>
                          <a:effectLst/>
                          <a:latin typeface="Times New Roman" panose="02020603050405020304" pitchFamily="18" charset="0"/>
                          <a:ea typeface="Times New Roman" panose="02020603050405020304" pitchFamily="18" charset="0"/>
                        </a:rPr>
                        <a:t>Temperatura</a:t>
                      </a:r>
                      <a:endParaRPr lang="es-EC" sz="1200">
                        <a:effectLst/>
                        <a:latin typeface="Times New Roman" panose="02020603050405020304" pitchFamily="18" charset="0"/>
                        <a:ea typeface="Times New Roman" panose="02020603050405020304" pitchFamily="18" charset="0"/>
                      </a:endParaRPr>
                    </a:p>
                  </a:txBody>
                  <a:tcPr marL="10459" marR="10459" marT="0" marB="0" anchor="b">
                    <a:lnL>
                      <a:noFill/>
                    </a:lnL>
                    <a:lnR>
                      <a:noFill/>
                    </a:lnR>
                    <a:lnT>
                      <a:noFill/>
                    </a:lnT>
                    <a:lnB>
                      <a:noFill/>
                    </a:lnB>
                  </a:tcPr>
                </a:tc>
                <a:tc>
                  <a:txBody>
                    <a:bodyPr/>
                    <a:lstStyle/>
                    <a:p>
                      <a:pPr algn="l">
                        <a:lnSpc>
                          <a:spcPct val="150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rPr>
                        <a:t>12-14 °C</a:t>
                      </a:r>
                      <a:endParaRPr lang="es-EC" sz="1200">
                        <a:effectLst/>
                        <a:latin typeface="Times New Roman" panose="02020603050405020304" pitchFamily="18" charset="0"/>
                        <a:ea typeface="Times New Roman" panose="02020603050405020304" pitchFamily="18" charset="0"/>
                      </a:endParaRPr>
                    </a:p>
                  </a:txBody>
                  <a:tcPr marL="10459" marR="10459" marT="0" marB="0" anchor="b">
                    <a:lnL>
                      <a:noFill/>
                    </a:lnL>
                    <a:lnR>
                      <a:noFill/>
                    </a:lnR>
                    <a:lnT>
                      <a:noFill/>
                    </a:lnT>
                    <a:lnB>
                      <a:noFill/>
                    </a:lnB>
                  </a:tcPr>
                </a:tc>
                <a:tc>
                  <a:txBody>
                    <a:bodyPr/>
                    <a:lstStyle/>
                    <a:p>
                      <a:pPr>
                        <a:lnSpc>
                          <a:spcPct val="107000"/>
                        </a:lnSpc>
                      </a:pPr>
                      <a:endParaRPr lang="es-EC" sz="1200">
                        <a:effectLst/>
                        <a:latin typeface="Calibri" panose="020F0502020204030204" pitchFamily="34" charset="0"/>
                      </a:endParaRPr>
                    </a:p>
                  </a:txBody>
                  <a:tcPr marL="10459" marR="10459" marT="0" marB="0" anchor="b">
                    <a:lnL>
                      <a:noFill/>
                    </a:lnL>
                    <a:lnR>
                      <a:noFill/>
                    </a:lnR>
                    <a:lnT>
                      <a:noFill/>
                    </a:lnT>
                    <a:lnB>
                      <a:noFill/>
                    </a:lnB>
                  </a:tcPr>
                </a:tc>
                <a:tc>
                  <a:txBody>
                    <a:bodyPr/>
                    <a:lstStyle/>
                    <a:p>
                      <a:pPr>
                        <a:lnSpc>
                          <a:spcPct val="107000"/>
                        </a:lnSpc>
                      </a:pPr>
                      <a:endParaRPr lang="es-EC" sz="1200">
                        <a:effectLst/>
                        <a:latin typeface="Calibri" panose="020F0502020204030204" pitchFamily="34" charset="0"/>
                      </a:endParaRPr>
                    </a:p>
                  </a:txBody>
                  <a:tcPr marL="10459" marR="10459" marT="0" marB="0" anchor="b">
                    <a:lnL>
                      <a:noFill/>
                    </a:lnL>
                    <a:lnR>
                      <a:noFill/>
                    </a:lnR>
                    <a:lnT>
                      <a:noFill/>
                    </a:lnT>
                    <a:lnB>
                      <a:noFill/>
                    </a:lnB>
                  </a:tcPr>
                </a:tc>
                <a:tc gridSpan="4">
                  <a:txBody>
                    <a:bodyPr/>
                    <a:lstStyle/>
                    <a:p>
                      <a:pPr algn="l">
                        <a:lnSpc>
                          <a:spcPct val="150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rPr>
                        <a:t>10-12 °C</a:t>
                      </a:r>
                      <a:endParaRPr lang="es-EC" sz="1200">
                        <a:effectLst/>
                        <a:latin typeface="Times New Roman" panose="02020603050405020304" pitchFamily="18" charset="0"/>
                        <a:ea typeface="Times New Roman" panose="02020603050405020304" pitchFamily="18" charset="0"/>
                      </a:endParaRPr>
                    </a:p>
                  </a:txBody>
                  <a:tcPr marL="10459" marR="10459" marT="0" marB="0" anchor="b">
                    <a:lnL>
                      <a:noFill/>
                    </a:lnL>
                    <a:lnR>
                      <a:noFill/>
                    </a:lnR>
                    <a:lnT>
                      <a:noFill/>
                    </a:lnT>
                    <a:lnB>
                      <a:noFill/>
                    </a:lnB>
                  </a:tcPr>
                </a:tc>
                <a:tc hMerge="1">
                  <a:txBody>
                    <a:bodyPr/>
                    <a:lstStyle/>
                    <a:p>
                      <a:endParaRPr lang="es-EC"/>
                    </a:p>
                  </a:txBody>
                  <a:tcPr/>
                </a:tc>
                <a:tc hMerge="1">
                  <a:txBody>
                    <a:bodyPr/>
                    <a:lstStyle/>
                    <a:p>
                      <a:pPr algn="l">
                        <a:lnSpc>
                          <a:spcPct val="150000"/>
                        </a:lnSpc>
                        <a:spcAft>
                          <a:spcPts val="0"/>
                        </a:spcAft>
                      </a:pPr>
                      <a:endParaRPr lang="es-EC" sz="1050">
                        <a:effectLst/>
                        <a:latin typeface="Times New Roman" panose="02020603050405020304" pitchFamily="18" charset="0"/>
                        <a:ea typeface="Times New Roman" panose="02020603050405020304" pitchFamily="18" charset="0"/>
                      </a:endParaRPr>
                    </a:p>
                  </a:txBody>
                  <a:tcPr marL="10459" marR="10459" marT="0" marB="0" anchor="b">
                    <a:lnL>
                      <a:noFill/>
                    </a:lnL>
                    <a:lnR>
                      <a:noFill/>
                    </a:lnR>
                    <a:lnT>
                      <a:noFill/>
                    </a:lnT>
                    <a:lnB>
                      <a:noFill/>
                    </a:lnB>
                  </a:tcPr>
                </a:tc>
                <a:tc hMerge="1">
                  <a:txBody>
                    <a:bodyPr/>
                    <a:lstStyle/>
                    <a:p>
                      <a:pPr>
                        <a:lnSpc>
                          <a:spcPct val="107000"/>
                        </a:lnSpc>
                      </a:pPr>
                      <a:endParaRPr lang="es-EC" sz="1050">
                        <a:effectLst/>
                        <a:latin typeface="Calibri" panose="020F0502020204030204" pitchFamily="34" charset="0"/>
                      </a:endParaRPr>
                    </a:p>
                  </a:txBody>
                  <a:tcPr marL="10459" marR="10459" marT="0" marB="0" anchor="b">
                    <a:lnL>
                      <a:noFill/>
                    </a:lnL>
                    <a:lnR>
                      <a:noFill/>
                    </a:lnR>
                    <a:lnT>
                      <a:noFill/>
                    </a:lnT>
                    <a:lnB>
                      <a:noFill/>
                    </a:lnB>
                  </a:tcPr>
                </a:tc>
                <a:tc>
                  <a:txBody>
                    <a:bodyPr/>
                    <a:lstStyle/>
                    <a:p>
                      <a:endParaRPr lang="es-EC"/>
                    </a:p>
                  </a:txBody>
                  <a:tcPr marL="10459" marR="10459" marT="0" marB="0" anchor="b">
                    <a:lnL>
                      <a:noFill/>
                    </a:lnL>
                    <a:lnR>
                      <a:noFill/>
                    </a:lnR>
                    <a:lnT>
                      <a:noFill/>
                    </a:lnT>
                    <a:lnB>
                      <a:noFill/>
                    </a:lnB>
                  </a:tcPr>
                </a:tc>
                <a:tc>
                  <a:txBody>
                    <a:bodyPr/>
                    <a:lstStyle/>
                    <a:p>
                      <a:pPr algn="just">
                        <a:lnSpc>
                          <a:spcPct val="150000"/>
                        </a:lnSpc>
                        <a:spcAft>
                          <a:spcPts val="1000"/>
                        </a:spcAft>
                      </a:pPr>
                      <a:r>
                        <a:rPr lang="es-EC" sz="1050">
                          <a:effectLst/>
                          <a:latin typeface="Times New Roman" panose="02020603050405020304" pitchFamily="18" charset="0"/>
                          <a:ea typeface="Times New Roman" panose="02020603050405020304" pitchFamily="18" charset="0"/>
                        </a:rPr>
                        <a:t> </a:t>
                      </a:r>
                    </a:p>
                  </a:txBody>
                  <a:tcPr marL="0" marR="0" marT="0" marB="0" anchor="ctr">
                    <a:lnL>
                      <a:noFill/>
                    </a:lnL>
                    <a:lnR>
                      <a:noFill/>
                    </a:lnR>
                    <a:lnT>
                      <a:noFill/>
                    </a:lnT>
                    <a:lnB>
                      <a:noFill/>
                    </a:lnB>
                  </a:tcPr>
                </a:tc>
              </a:tr>
              <a:tr h="303312">
                <a:tc>
                  <a:txBody>
                    <a:bodyPr/>
                    <a:lstStyle/>
                    <a:p>
                      <a:pPr algn="l">
                        <a:lnSpc>
                          <a:spcPct val="150000"/>
                        </a:lnSpc>
                        <a:spcAft>
                          <a:spcPts val="0"/>
                        </a:spcAft>
                      </a:pPr>
                      <a:r>
                        <a:rPr lang="es-EC" sz="1200" b="1">
                          <a:solidFill>
                            <a:srgbClr val="000000"/>
                          </a:solidFill>
                          <a:effectLst/>
                          <a:latin typeface="Times New Roman" panose="02020603050405020304" pitchFamily="18" charset="0"/>
                          <a:ea typeface="Times New Roman" panose="02020603050405020304" pitchFamily="18" charset="0"/>
                        </a:rPr>
                        <a:t>Rango altitudinal</a:t>
                      </a:r>
                      <a:endParaRPr lang="es-EC" sz="1200">
                        <a:effectLst/>
                        <a:latin typeface="Times New Roman" panose="02020603050405020304" pitchFamily="18" charset="0"/>
                        <a:ea typeface="Times New Roman" panose="02020603050405020304" pitchFamily="18" charset="0"/>
                      </a:endParaRPr>
                    </a:p>
                  </a:txBody>
                  <a:tcPr marL="10459" marR="10459" marT="0" marB="0" anchor="b">
                    <a:lnL>
                      <a:noFill/>
                    </a:lnL>
                    <a:lnR>
                      <a:noFill/>
                    </a:lnR>
                    <a:lnT>
                      <a:noFill/>
                    </a:lnT>
                    <a:lnB>
                      <a:noFill/>
                    </a:lnB>
                  </a:tcPr>
                </a:tc>
                <a:tc>
                  <a:txBody>
                    <a:bodyPr/>
                    <a:lstStyle/>
                    <a:p>
                      <a:pPr algn="l">
                        <a:lnSpc>
                          <a:spcPct val="150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rPr>
                        <a:t>2500-3000 m s.n.m</a:t>
                      </a:r>
                      <a:endParaRPr lang="es-EC" sz="1200">
                        <a:effectLst/>
                        <a:latin typeface="Times New Roman" panose="02020603050405020304" pitchFamily="18" charset="0"/>
                        <a:ea typeface="Times New Roman" panose="02020603050405020304" pitchFamily="18" charset="0"/>
                      </a:endParaRPr>
                    </a:p>
                  </a:txBody>
                  <a:tcPr marL="10459" marR="10459" marT="0" marB="0" anchor="b">
                    <a:lnL>
                      <a:noFill/>
                    </a:lnL>
                    <a:lnR>
                      <a:noFill/>
                    </a:lnR>
                    <a:lnT>
                      <a:noFill/>
                    </a:lnT>
                    <a:lnB>
                      <a:noFill/>
                    </a:lnB>
                  </a:tcPr>
                </a:tc>
                <a:tc>
                  <a:txBody>
                    <a:bodyPr/>
                    <a:lstStyle/>
                    <a:p>
                      <a:pPr>
                        <a:lnSpc>
                          <a:spcPct val="107000"/>
                        </a:lnSpc>
                      </a:pPr>
                      <a:endParaRPr lang="es-EC" sz="1200">
                        <a:effectLst/>
                        <a:latin typeface="Calibri" panose="020F0502020204030204" pitchFamily="34" charset="0"/>
                      </a:endParaRPr>
                    </a:p>
                  </a:txBody>
                  <a:tcPr marL="10459" marR="10459" marT="0" marB="0" anchor="b">
                    <a:lnL>
                      <a:noFill/>
                    </a:lnL>
                    <a:lnR>
                      <a:noFill/>
                    </a:lnR>
                    <a:lnT>
                      <a:noFill/>
                    </a:lnT>
                    <a:lnB>
                      <a:noFill/>
                    </a:lnB>
                  </a:tcPr>
                </a:tc>
                <a:tc>
                  <a:txBody>
                    <a:bodyPr/>
                    <a:lstStyle/>
                    <a:p>
                      <a:pPr>
                        <a:lnSpc>
                          <a:spcPct val="107000"/>
                        </a:lnSpc>
                      </a:pPr>
                      <a:endParaRPr lang="es-EC" sz="1200">
                        <a:effectLst/>
                        <a:latin typeface="Calibri" panose="020F0502020204030204" pitchFamily="34" charset="0"/>
                      </a:endParaRPr>
                    </a:p>
                  </a:txBody>
                  <a:tcPr marL="10459" marR="10459" marT="0" marB="0" anchor="b">
                    <a:lnL>
                      <a:noFill/>
                    </a:lnL>
                    <a:lnR>
                      <a:noFill/>
                    </a:lnR>
                    <a:lnT>
                      <a:noFill/>
                    </a:lnT>
                    <a:lnB>
                      <a:noFill/>
                    </a:lnB>
                  </a:tcPr>
                </a:tc>
                <a:tc gridSpan="4">
                  <a:txBody>
                    <a:bodyPr/>
                    <a:lstStyle/>
                    <a:p>
                      <a:pPr algn="l">
                        <a:lnSpc>
                          <a:spcPct val="150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rPr>
                        <a:t>2500-3000 m s.n.m</a:t>
                      </a:r>
                      <a:endParaRPr lang="es-EC" sz="1200">
                        <a:effectLst/>
                        <a:latin typeface="Times New Roman" panose="02020603050405020304" pitchFamily="18" charset="0"/>
                        <a:ea typeface="Times New Roman" panose="02020603050405020304" pitchFamily="18" charset="0"/>
                      </a:endParaRPr>
                    </a:p>
                  </a:txBody>
                  <a:tcPr marL="10459" marR="10459" marT="0" marB="0" anchor="b">
                    <a:lnL>
                      <a:noFill/>
                    </a:lnL>
                    <a:lnR>
                      <a:noFill/>
                    </a:lnR>
                    <a:lnT>
                      <a:noFill/>
                    </a:lnT>
                    <a:lnB>
                      <a:noFill/>
                    </a:lnB>
                  </a:tcPr>
                </a:tc>
                <a:tc hMerge="1">
                  <a:txBody>
                    <a:bodyPr/>
                    <a:lstStyle/>
                    <a:p>
                      <a:endParaRPr lang="es-EC"/>
                    </a:p>
                  </a:txBody>
                  <a:tcPr/>
                </a:tc>
                <a:tc hMerge="1">
                  <a:txBody>
                    <a:bodyPr/>
                    <a:lstStyle/>
                    <a:p>
                      <a:pPr algn="l">
                        <a:lnSpc>
                          <a:spcPct val="150000"/>
                        </a:lnSpc>
                        <a:spcAft>
                          <a:spcPts val="0"/>
                        </a:spcAft>
                      </a:pPr>
                      <a:endParaRPr lang="es-EC" sz="1050">
                        <a:effectLst/>
                        <a:latin typeface="Times New Roman" panose="02020603050405020304" pitchFamily="18" charset="0"/>
                        <a:ea typeface="Times New Roman" panose="02020603050405020304" pitchFamily="18" charset="0"/>
                      </a:endParaRPr>
                    </a:p>
                  </a:txBody>
                  <a:tcPr marL="10459" marR="10459" marT="0" marB="0" anchor="b">
                    <a:lnL>
                      <a:noFill/>
                    </a:lnL>
                    <a:lnR>
                      <a:noFill/>
                    </a:lnR>
                    <a:lnT>
                      <a:noFill/>
                    </a:lnT>
                    <a:lnB>
                      <a:noFill/>
                    </a:lnB>
                  </a:tcPr>
                </a:tc>
                <a:tc hMerge="1">
                  <a:txBody>
                    <a:bodyPr/>
                    <a:lstStyle/>
                    <a:p>
                      <a:pPr>
                        <a:lnSpc>
                          <a:spcPct val="107000"/>
                        </a:lnSpc>
                      </a:pPr>
                      <a:endParaRPr lang="es-EC" sz="1050">
                        <a:effectLst/>
                        <a:latin typeface="Calibri" panose="020F0502020204030204" pitchFamily="34" charset="0"/>
                      </a:endParaRPr>
                    </a:p>
                  </a:txBody>
                  <a:tcPr marL="10459" marR="10459" marT="0" marB="0" anchor="b">
                    <a:lnL>
                      <a:noFill/>
                    </a:lnL>
                    <a:lnR>
                      <a:noFill/>
                    </a:lnR>
                    <a:lnT>
                      <a:noFill/>
                    </a:lnT>
                    <a:lnB>
                      <a:noFill/>
                    </a:lnB>
                  </a:tcPr>
                </a:tc>
                <a:tc>
                  <a:txBody>
                    <a:bodyPr/>
                    <a:lstStyle/>
                    <a:p>
                      <a:endParaRPr lang="es-EC"/>
                    </a:p>
                  </a:txBody>
                  <a:tcPr marL="10459" marR="10459" marT="0" marB="0" anchor="b">
                    <a:lnL>
                      <a:noFill/>
                    </a:lnL>
                    <a:lnR>
                      <a:noFill/>
                    </a:lnR>
                    <a:lnT>
                      <a:noFill/>
                    </a:lnT>
                    <a:lnB>
                      <a:noFill/>
                    </a:lnB>
                  </a:tcPr>
                </a:tc>
                <a:tc>
                  <a:txBody>
                    <a:bodyPr/>
                    <a:lstStyle/>
                    <a:p>
                      <a:pPr algn="just">
                        <a:lnSpc>
                          <a:spcPct val="150000"/>
                        </a:lnSpc>
                        <a:spcAft>
                          <a:spcPts val="1000"/>
                        </a:spcAft>
                      </a:pPr>
                      <a:r>
                        <a:rPr lang="es-EC" sz="1050">
                          <a:effectLst/>
                          <a:latin typeface="Times New Roman" panose="02020603050405020304" pitchFamily="18" charset="0"/>
                          <a:ea typeface="Times New Roman" panose="02020603050405020304" pitchFamily="18" charset="0"/>
                        </a:rPr>
                        <a:t> </a:t>
                      </a:r>
                    </a:p>
                  </a:txBody>
                  <a:tcPr marL="0" marR="0" marT="0" marB="0" anchor="ctr">
                    <a:lnL>
                      <a:noFill/>
                    </a:lnL>
                    <a:lnR>
                      <a:noFill/>
                    </a:lnR>
                    <a:lnT>
                      <a:noFill/>
                    </a:lnT>
                    <a:lnB>
                      <a:noFill/>
                    </a:lnB>
                  </a:tcPr>
                </a:tc>
              </a:tr>
              <a:tr h="303312">
                <a:tc>
                  <a:txBody>
                    <a:bodyPr/>
                    <a:lstStyle/>
                    <a:p>
                      <a:pPr algn="l">
                        <a:lnSpc>
                          <a:spcPct val="150000"/>
                        </a:lnSpc>
                        <a:spcAft>
                          <a:spcPts val="0"/>
                        </a:spcAft>
                      </a:pPr>
                      <a:r>
                        <a:rPr lang="es-EC" sz="1200" b="1">
                          <a:solidFill>
                            <a:srgbClr val="000000"/>
                          </a:solidFill>
                          <a:effectLst/>
                          <a:latin typeface="Times New Roman" panose="02020603050405020304" pitchFamily="18" charset="0"/>
                          <a:ea typeface="Times New Roman" panose="02020603050405020304" pitchFamily="18" charset="0"/>
                        </a:rPr>
                        <a:t>Zona de vida</a:t>
                      </a:r>
                      <a:endParaRPr lang="es-EC" sz="1200">
                        <a:effectLst/>
                        <a:latin typeface="Times New Roman" panose="02020603050405020304" pitchFamily="18" charset="0"/>
                        <a:ea typeface="Times New Roman" panose="02020603050405020304" pitchFamily="18" charset="0"/>
                      </a:endParaRPr>
                    </a:p>
                  </a:txBody>
                  <a:tcPr marL="10459" marR="10459" marT="0" marB="0" anchor="b">
                    <a:lnL>
                      <a:noFill/>
                    </a:lnL>
                    <a:lnR>
                      <a:noFill/>
                    </a:lnR>
                    <a:lnT>
                      <a:noFill/>
                    </a:lnT>
                    <a:lnB>
                      <a:noFill/>
                    </a:lnB>
                  </a:tcPr>
                </a:tc>
                <a:tc>
                  <a:txBody>
                    <a:bodyPr/>
                    <a:lstStyle/>
                    <a:p>
                      <a:pPr algn="l">
                        <a:lnSpc>
                          <a:spcPct val="150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rPr>
                        <a:t>bhMB-bsMB</a:t>
                      </a:r>
                      <a:endParaRPr lang="es-EC" sz="1200">
                        <a:effectLst/>
                        <a:latin typeface="Times New Roman" panose="02020603050405020304" pitchFamily="18" charset="0"/>
                        <a:ea typeface="Times New Roman" panose="02020603050405020304" pitchFamily="18" charset="0"/>
                      </a:endParaRPr>
                    </a:p>
                  </a:txBody>
                  <a:tcPr marL="10459" marR="10459" marT="0" marB="0" anchor="b">
                    <a:lnL>
                      <a:noFill/>
                    </a:lnL>
                    <a:lnR>
                      <a:noFill/>
                    </a:lnR>
                    <a:lnT>
                      <a:noFill/>
                    </a:lnT>
                    <a:lnB>
                      <a:noFill/>
                    </a:lnB>
                  </a:tcPr>
                </a:tc>
                <a:tc>
                  <a:txBody>
                    <a:bodyPr/>
                    <a:lstStyle/>
                    <a:p>
                      <a:pPr>
                        <a:lnSpc>
                          <a:spcPct val="107000"/>
                        </a:lnSpc>
                      </a:pPr>
                      <a:endParaRPr lang="es-EC" sz="1200">
                        <a:effectLst/>
                        <a:latin typeface="Calibri" panose="020F0502020204030204" pitchFamily="34" charset="0"/>
                      </a:endParaRPr>
                    </a:p>
                  </a:txBody>
                  <a:tcPr marL="10459" marR="10459" marT="0" marB="0" anchor="b">
                    <a:lnL>
                      <a:noFill/>
                    </a:lnL>
                    <a:lnR>
                      <a:noFill/>
                    </a:lnR>
                    <a:lnT>
                      <a:noFill/>
                    </a:lnT>
                    <a:lnB>
                      <a:noFill/>
                    </a:lnB>
                  </a:tcPr>
                </a:tc>
                <a:tc>
                  <a:txBody>
                    <a:bodyPr/>
                    <a:lstStyle/>
                    <a:p>
                      <a:pPr>
                        <a:lnSpc>
                          <a:spcPct val="107000"/>
                        </a:lnSpc>
                      </a:pPr>
                      <a:endParaRPr lang="es-EC" sz="1200">
                        <a:effectLst/>
                        <a:latin typeface="Calibri" panose="020F0502020204030204" pitchFamily="34" charset="0"/>
                      </a:endParaRPr>
                    </a:p>
                  </a:txBody>
                  <a:tcPr marL="10459" marR="10459" marT="0" marB="0" anchor="b">
                    <a:lnL>
                      <a:noFill/>
                    </a:lnL>
                    <a:lnR>
                      <a:noFill/>
                    </a:lnR>
                    <a:lnT>
                      <a:noFill/>
                    </a:lnT>
                    <a:lnB>
                      <a:noFill/>
                    </a:lnB>
                  </a:tcPr>
                </a:tc>
                <a:tc gridSpan="4">
                  <a:txBody>
                    <a:bodyPr/>
                    <a:lstStyle/>
                    <a:p>
                      <a:pPr algn="l">
                        <a:lnSpc>
                          <a:spcPct val="150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rPr>
                        <a:t>bhMB</a:t>
                      </a:r>
                      <a:endParaRPr lang="es-EC" sz="1200">
                        <a:effectLst/>
                        <a:latin typeface="Times New Roman" panose="02020603050405020304" pitchFamily="18" charset="0"/>
                        <a:ea typeface="Times New Roman" panose="02020603050405020304" pitchFamily="18" charset="0"/>
                      </a:endParaRPr>
                    </a:p>
                  </a:txBody>
                  <a:tcPr marL="10459" marR="10459" marT="0" marB="0" anchor="b">
                    <a:lnL>
                      <a:noFill/>
                    </a:lnL>
                    <a:lnR>
                      <a:noFill/>
                    </a:lnR>
                    <a:lnT>
                      <a:noFill/>
                    </a:lnT>
                    <a:lnB>
                      <a:noFill/>
                    </a:lnB>
                  </a:tcPr>
                </a:tc>
                <a:tc hMerge="1">
                  <a:txBody>
                    <a:bodyPr/>
                    <a:lstStyle/>
                    <a:p>
                      <a:endParaRPr lang="es-EC"/>
                    </a:p>
                  </a:txBody>
                  <a:tcPr/>
                </a:tc>
                <a:tc hMerge="1">
                  <a:txBody>
                    <a:bodyPr/>
                    <a:lstStyle/>
                    <a:p>
                      <a:pPr algn="l">
                        <a:lnSpc>
                          <a:spcPct val="150000"/>
                        </a:lnSpc>
                        <a:spcAft>
                          <a:spcPts val="0"/>
                        </a:spcAft>
                      </a:pPr>
                      <a:endParaRPr lang="es-EC" sz="1050">
                        <a:effectLst/>
                        <a:latin typeface="Times New Roman" panose="02020603050405020304" pitchFamily="18" charset="0"/>
                        <a:ea typeface="Times New Roman" panose="02020603050405020304" pitchFamily="18" charset="0"/>
                      </a:endParaRPr>
                    </a:p>
                  </a:txBody>
                  <a:tcPr marL="10459" marR="10459" marT="0" marB="0" anchor="b">
                    <a:lnL>
                      <a:noFill/>
                    </a:lnL>
                    <a:lnR>
                      <a:noFill/>
                    </a:lnR>
                    <a:lnT>
                      <a:noFill/>
                    </a:lnT>
                    <a:lnB>
                      <a:noFill/>
                    </a:lnB>
                  </a:tcPr>
                </a:tc>
                <a:tc hMerge="1">
                  <a:txBody>
                    <a:bodyPr/>
                    <a:lstStyle/>
                    <a:p>
                      <a:pPr>
                        <a:lnSpc>
                          <a:spcPct val="107000"/>
                        </a:lnSpc>
                      </a:pPr>
                      <a:endParaRPr lang="es-EC" sz="1050">
                        <a:effectLst/>
                        <a:latin typeface="Calibri" panose="020F0502020204030204" pitchFamily="34" charset="0"/>
                      </a:endParaRPr>
                    </a:p>
                  </a:txBody>
                  <a:tcPr marL="10459" marR="10459" marT="0" marB="0" anchor="b">
                    <a:lnL>
                      <a:noFill/>
                    </a:lnL>
                    <a:lnR>
                      <a:noFill/>
                    </a:lnR>
                    <a:lnT>
                      <a:noFill/>
                    </a:lnT>
                    <a:lnB>
                      <a:noFill/>
                    </a:lnB>
                  </a:tcPr>
                </a:tc>
                <a:tc>
                  <a:txBody>
                    <a:bodyPr/>
                    <a:lstStyle/>
                    <a:p>
                      <a:endParaRPr lang="es-EC"/>
                    </a:p>
                  </a:txBody>
                  <a:tcPr marL="10459" marR="10459" marT="0" marB="0" anchor="b">
                    <a:lnL>
                      <a:noFill/>
                    </a:lnL>
                    <a:lnR>
                      <a:noFill/>
                    </a:lnR>
                    <a:lnT>
                      <a:noFill/>
                    </a:lnT>
                    <a:lnB>
                      <a:noFill/>
                    </a:lnB>
                  </a:tcPr>
                </a:tc>
                <a:tc>
                  <a:txBody>
                    <a:bodyPr/>
                    <a:lstStyle/>
                    <a:p>
                      <a:pPr algn="just">
                        <a:lnSpc>
                          <a:spcPct val="150000"/>
                        </a:lnSpc>
                        <a:spcAft>
                          <a:spcPts val="1000"/>
                        </a:spcAft>
                      </a:pPr>
                      <a:r>
                        <a:rPr lang="es-EC" sz="1050">
                          <a:effectLst/>
                          <a:latin typeface="Times New Roman" panose="02020603050405020304" pitchFamily="18" charset="0"/>
                          <a:ea typeface="Times New Roman" panose="02020603050405020304" pitchFamily="18" charset="0"/>
                        </a:rPr>
                        <a:t> </a:t>
                      </a:r>
                    </a:p>
                  </a:txBody>
                  <a:tcPr marL="0" marR="0" marT="0" marB="0" anchor="ctr">
                    <a:lnL>
                      <a:noFill/>
                    </a:lnL>
                    <a:lnR>
                      <a:noFill/>
                    </a:lnR>
                    <a:lnT>
                      <a:noFill/>
                    </a:lnT>
                    <a:lnB>
                      <a:noFill/>
                    </a:lnB>
                  </a:tcPr>
                </a:tc>
              </a:tr>
              <a:tr h="269170">
                <a:tc>
                  <a:txBody>
                    <a:bodyPr/>
                    <a:lstStyle/>
                    <a:p>
                      <a:pPr algn="l">
                        <a:lnSpc>
                          <a:spcPct val="150000"/>
                        </a:lnSpc>
                        <a:spcAft>
                          <a:spcPts val="0"/>
                        </a:spcAft>
                      </a:pPr>
                      <a:r>
                        <a:rPr lang="es-EC" sz="1200" b="1">
                          <a:solidFill>
                            <a:srgbClr val="000000"/>
                          </a:solidFill>
                          <a:effectLst/>
                          <a:latin typeface="Times New Roman" panose="02020603050405020304" pitchFamily="18" charset="0"/>
                          <a:ea typeface="Times New Roman" panose="02020603050405020304" pitchFamily="18" charset="0"/>
                        </a:rPr>
                        <a:t>Pendiente</a:t>
                      </a:r>
                      <a:endParaRPr lang="es-EC" sz="1200">
                        <a:effectLst/>
                        <a:latin typeface="Times New Roman" panose="02020603050405020304" pitchFamily="18" charset="0"/>
                        <a:ea typeface="Times New Roman" panose="02020603050405020304" pitchFamily="18" charset="0"/>
                      </a:endParaRPr>
                    </a:p>
                  </a:txBody>
                  <a:tcPr marL="10459" marR="10459" marT="0" marB="0" anchor="b">
                    <a:lnL>
                      <a:noFill/>
                    </a:lnL>
                    <a:lnR>
                      <a:noFill/>
                    </a:lnR>
                    <a:lnT>
                      <a:noFill/>
                    </a:lnT>
                    <a:lnB>
                      <a:noFill/>
                    </a:lnB>
                  </a:tcPr>
                </a:tc>
                <a:tc>
                  <a:txBody>
                    <a:bodyPr/>
                    <a:lstStyle/>
                    <a:p>
                      <a:pPr algn="l">
                        <a:lnSpc>
                          <a:spcPct val="150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rPr>
                        <a:t>12-25%</a:t>
                      </a:r>
                      <a:endParaRPr lang="es-EC" sz="1200">
                        <a:effectLst/>
                        <a:latin typeface="Times New Roman" panose="02020603050405020304" pitchFamily="18" charset="0"/>
                        <a:ea typeface="Times New Roman" panose="02020603050405020304" pitchFamily="18" charset="0"/>
                      </a:endParaRPr>
                    </a:p>
                  </a:txBody>
                  <a:tcPr marL="10459" marR="10459" marT="0" marB="0" anchor="b">
                    <a:lnL>
                      <a:noFill/>
                    </a:lnL>
                    <a:lnR>
                      <a:noFill/>
                    </a:lnR>
                    <a:lnT>
                      <a:noFill/>
                    </a:lnT>
                    <a:lnB>
                      <a:noFill/>
                    </a:lnB>
                  </a:tcPr>
                </a:tc>
                <a:tc>
                  <a:txBody>
                    <a:bodyPr/>
                    <a:lstStyle/>
                    <a:p>
                      <a:pPr>
                        <a:lnSpc>
                          <a:spcPct val="107000"/>
                        </a:lnSpc>
                      </a:pPr>
                      <a:endParaRPr lang="es-EC" sz="1200">
                        <a:effectLst/>
                        <a:latin typeface="Calibri" panose="020F0502020204030204" pitchFamily="34" charset="0"/>
                      </a:endParaRPr>
                    </a:p>
                  </a:txBody>
                  <a:tcPr marL="10459" marR="10459" marT="0" marB="0" anchor="b">
                    <a:lnL>
                      <a:noFill/>
                    </a:lnL>
                    <a:lnR>
                      <a:noFill/>
                    </a:lnR>
                    <a:lnT>
                      <a:noFill/>
                    </a:lnT>
                    <a:lnB>
                      <a:noFill/>
                    </a:lnB>
                  </a:tcPr>
                </a:tc>
                <a:tc>
                  <a:txBody>
                    <a:bodyPr/>
                    <a:lstStyle/>
                    <a:p>
                      <a:pPr>
                        <a:lnSpc>
                          <a:spcPct val="107000"/>
                        </a:lnSpc>
                      </a:pPr>
                      <a:endParaRPr lang="es-EC" sz="1200">
                        <a:effectLst/>
                        <a:latin typeface="Calibri" panose="020F0502020204030204" pitchFamily="34" charset="0"/>
                      </a:endParaRPr>
                    </a:p>
                  </a:txBody>
                  <a:tcPr marL="10459" marR="10459" marT="0" marB="0" anchor="b">
                    <a:lnL>
                      <a:noFill/>
                    </a:lnL>
                    <a:lnR>
                      <a:noFill/>
                    </a:lnR>
                    <a:lnT>
                      <a:noFill/>
                    </a:lnT>
                    <a:lnB>
                      <a:noFill/>
                    </a:lnB>
                  </a:tcPr>
                </a:tc>
                <a:tc gridSpan="4">
                  <a:txBody>
                    <a:bodyPr/>
                    <a:lstStyle/>
                    <a:p>
                      <a:pPr algn="l">
                        <a:lnSpc>
                          <a:spcPct val="150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rPr>
                        <a:t>0-5%</a:t>
                      </a:r>
                      <a:endParaRPr lang="es-EC" sz="1200">
                        <a:effectLst/>
                        <a:latin typeface="Times New Roman" panose="02020603050405020304" pitchFamily="18" charset="0"/>
                        <a:ea typeface="Times New Roman" panose="02020603050405020304" pitchFamily="18" charset="0"/>
                      </a:endParaRPr>
                    </a:p>
                  </a:txBody>
                  <a:tcPr marL="10459" marR="10459" marT="0" marB="0" anchor="b">
                    <a:lnL>
                      <a:noFill/>
                    </a:lnL>
                    <a:lnR>
                      <a:noFill/>
                    </a:lnR>
                    <a:lnT>
                      <a:noFill/>
                    </a:lnT>
                    <a:lnB>
                      <a:noFill/>
                    </a:lnB>
                  </a:tcPr>
                </a:tc>
                <a:tc hMerge="1">
                  <a:txBody>
                    <a:bodyPr/>
                    <a:lstStyle/>
                    <a:p>
                      <a:endParaRPr lang="es-EC"/>
                    </a:p>
                  </a:txBody>
                  <a:tcPr/>
                </a:tc>
                <a:tc hMerge="1">
                  <a:txBody>
                    <a:bodyPr/>
                    <a:lstStyle/>
                    <a:p>
                      <a:pPr algn="l">
                        <a:lnSpc>
                          <a:spcPct val="150000"/>
                        </a:lnSpc>
                        <a:spcAft>
                          <a:spcPts val="0"/>
                        </a:spcAft>
                      </a:pPr>
                      <a:endParaRPr lang="es-EC" sz="1050">
                        <a:effectLst/>
                        <a:latin typeface="Times New Roman" panose="02020603050405020304" pitchFamily="18" charset="0"/>
                        <a:ea typeface="Times New Roman" panose="02020603050405020304" pitchFamily="18" charset="0"/>
                      </a:endParaRPr>
                    </a:p>
                  </a:txBody>
                  <a:tcPr marL="10459" marR="10459" marT="0" marB="0" anchor="b">
                    <a:lnL>
                      <a:noFill/>
                    </a:lnL>
                    <a:lnR>
                      <a:noFill/>
                    </a:lnR>
                    <a:lnT>
                      <a:noFill/>
                    </a:lnT>
                    <a:lnB>
                      <a:noFill/>
                    </a:lnB>
                  </a:tcPr>
                </a:tc>
                <a:tc hMerge="1">
                  <a:txBody>
                    <a:bodyPr/>
                    <a:lstStyle/>
                    <a:p>
                      <a:pPr>
                        <a:lnSpc>
                          <a:spcPct val="107000"/>
                        </a:lnSpc>
                      </a:pPr>
                      <a:endParaRPr lang="es-EC" sz="1050">
                        <a:effectLst/>
                        <a:latin typeface="Calibri" panose="020F0502020204030204" pitchFamily="34" charset="0"/>
                      </a:endParaRPr>
                    </a:p>
                  </a:txBody>
                  <a:tcPr marL="10459" marR="10459" marT="0" marB="0" anchor="b">
                    <a:lnL>
                      <a:noFill/>
                    </a:lnL>
                    <a:lnR>
                      <a:noFill/>
                    </a:lnR>
                    <a:lnT>
                      <a:noFill/>
                    </a:lnT>
                    <a:lnB>
                      <a:noFill/>
                    </a:lnB>
                  </a:tcPr>
                </a:tc>
                <a:tc>
                  <a:txBody>
                    <a:bodyPr/>
                    <a:lstStyle/>
                    <a:p>
                      <a:endParaRPr lang="es-EC"/>
                    </a:p>
                  </a:txBody>
                  <a:tcPr marL="10459" marR="10459" marT="0" marB="0" anchor="b">
                    <a:lnL>
                      <a:noFill/>
                    </a:lnL>
                    <a:lnR>
                      <a:noFill/>
                    </a:lnR>
                    <a:lnT>
                      <a:noFill/>
                    </a:lnT>
                    <a:lnB>
                      <a:noFill/>
                    </a:lnB>
                  </a:tcPr>
                </a:tc>
                <a:tc>
                  <a:txBody>
                    <a:bodyPr/>
                    <a:lstStyle/>
                    <a:p>
                      <a:pPr algn="just">
                        <a:lnSpc>
                          <a:spcPct val="150000"/>
                        </a:lnSpc>
                        <a:spcAft>
                          <a:spcPts val="1000"/>
                        </a:spcAft>
                      </a:pPr>
                      <a:r>
                        <a:rPr lang="es-EC" sz="1050" dirty="0">
                          <a:effectLst/>
                          <a:latin typeface="Times New Roman" panose="02020603050405020304" pitchFamily="18" charset="0"/>
                          <a:ea typeface="Times New Roman" panose="02020603050405020304" pitchFamily="18" charset="0"/>
                        </a:rPr>
                        <a:t> </a:t>
                      </a:r>
                    </a:p>
                  </a:txBody>
                  <a:tcPr marL="0" marR="0" marT="0" marB="0" anchor="ctr">
                    <a:lnL>
                      <a:noFill/>
                    </a:lnL>
                    <a:lnR>
                      <a:noFill/>
                    </a:lnR>
                    <a:lnT>
                      <a:noFill/>
                    </a:lnT>
                    <a:lnB>
                      <a:noFill/>
                    </a:lnB>
                  </a:tcPr>
                </a:tc>
              </a:tr>
              <a:tr h="557558">
                <a:tc>
                  <a:txBody>
                    <a:bodyPr/>
                    <a:lstStyle/>
                    <a:p>
                      <a:pPr algn="l">
                        <a:lnSpc>
                          <a:spcPct val="150000"/>
                        </a:lnSpc>
                        <a:spcAft>
                          <a:spcPts val="0"/>
                        </a:spcAft>
                      </a:pPr>
                      <a:r>
                        <a:rPr lang="es-EC" sz="1200" b="1">
                          <a:solidFill>
                            <a:srgbClr val="000000"/>
                          </a:solidFill>
                          <a:effectLst/>
                          <a:latin typeface="Times New Roman" panose="02020603050405020304" pitchFamily="18" charset="0"/>
                          <a:ea typeface="Times New Roman" panose="02020603050405020304" pitchFamily="18" charset="0"/>
                        </a:rPr>
                        <a:t>Textura del suelo</a:t>
                      </a:r>
                      <a:endParaRPr lang="es-EC" sz="1200">
                        <a:effectLst/>
                        <a:latin typeface="Times New Roman" panose="02020603050405020304" pitchFamily="18" charset="0"/>
                        <a:ea typeface="Times New Roman" panose="02020603050405020304" pitchFamily="18" charset="0"/>
                      </a:endParaRPr>
                    </a:p>
                  </a:txBody>
                  <a:tcPr marL="10459" marR="10459" marT="0" marB="0" anchor="ctr">
                    <a:lnL>
                      <a:noFill/>
                    </a:lnL>
                    <a:lnR>
                      <a:noFill/>
                    </a:lnR>
                    <a:lnT>
                      <a:noFill/>
                    </a:lnT>
                    <a:lnB w="12700" cap="flat" cmpd="sng" algn="ctr">
                      <a:solidFill>
                        <a:srgbClr val="000000"/>
                      </a:solidFill>
                      <a:prstDash val="solid"/>
                      <a:round/>
                      <a:headEnd type="none" w="med" len="med"/>
                      <a:tailEnd type="none" w="med" len="med"/>
                    </a:lnB>
                  </a:tcPr>
                </a:tc>
                <a:tc gridSpan="3">
                  <a:txBody>
                    <a:bodyPr/>
                    <a:lstStyle/>
                    <a:p>
                      <a:pPr algn="l">
                        <a:lnSpc>
                          <a:spcPct val="150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rPr>
                        <a:t>moderadamente gruesa, franco arenoso</a:t>
                      </a:r>
                      <a:endParaRPr lang="es-EC" sz="1200">
                        <a:effectLst/>
                        <a:latin typeface="Times New Roman" panose="02020603050405020304" pitchFamily="18" charset="0"/>
                        <a:ea typeface="Times New Roman" panose="02020603050405020304" pitchFamily="18" charset="0"/>
                      </a:endParaRPr>
                    </a:p>
                  </a:txBody>
                  <a:tcPr marL="10459" marR="10459"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6">
                  <a:txBody>
                    <a:bodyPr/>
                    <a:lstStyle/>
                    <a:p>
                      <a:pPr algn="l">
                        <a:lnSpc>
                          <a:spcPct val="150000"/>
                        </a:lnSpc>
                        <a:spcAft>
                          <a:spcPts val="0"/>
                        </a:spcAft>
                      </a:pPr>
                      <a:r>
                        <a:rPr lang="es-EC" sz="1200" dirty="0">
                          <a:solidFill>
                            <a:srgbClr val="000000"/>
                          </a:solidFill>
                          <a:effectLst/>
                          <a:latin typeface="Times New Roman" panose="02020603050405020304" pitchFamily="18" charset="0"/>
                          <a:ea typeface="Times New Roman" panose="02020603050405020304" pitchFamily="18" charset="0"/>
                        </a:rPr>
                        <a:t>moderadamente gruesa, franco arenoso</a:t>
                      </a:r>
                      <a:endParaRPr lang="es-EC" sz="1200" dirty="0">
                        <a:effectLst/>
                        <a:latin typeface="Times New Roman" panose="02020603050405020304" pitchFamily="18" charset="0"/>
                        <a:ea typeface="Times New Roman" panose="02020603050405020304" pitchFamily="18" charset="0"/>
                      </a:endParaRPr>
                    </a:p>
                  </a:txBody>
                  <a:tcPr marL="10459" marR="10459"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pPr algn="l">
                        <a:lnSpc>
                          <a:spcPct val="150000"/>
                        </a:lnSpc>
                        <a:spcAft>
                          <a:spcPts val="0"/>
                        </a:spcAft>
                      </a:pPr>
                      <a:endParaRPr lang="es-EC" sz="1050" dirty="0">
                        <a:effectLst/>
                        <a:latin typeface="Times New Roman" panose="02020603050405020304" pitchFamily="18" charset="0"/>
                        <a:ea typeface="Times New Roman" panose="02020603050405020304" pitchFamily="18" charset="0"/>
                      </a:endParaRPr>
                    </a:p>
                  </a:txBody>
                  <a:tcPr marL="10459" marR="10459"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bl>
          </a:graphicData>
        </a:graphic>
      </p:graphicFrame>
    </p:spTree>
    <p:extLst>
      <p:ext uri="{BB962C8B-B14F-4D97-AF65-F5344CB8AC3E}">
        <p14:creationId xmlns:p14="http://schemas.microsoft.com/office/powerpoint/2010/main" val="32525251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494301" y="25758"/>
            <a:ext cx="3412901" cy="708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EUCALIPTO</a:t>
            </a:r>
            <a:endParaRPr lang="es-EC" dirty="0"/>
          </a:p>
        </p:txBody>
      </p:sp>
      <p:sp>
        <p:nvSpPr>
          <p:cNvPr id="6" name="Rectángulo 5"/>
          <p:cNvSpPr/>
          <p:nvPr/>
        </p:nvSpPr>
        <p:spPr>
          <a:xfrm>
            <a:off x="7609619" y="77273"/>
            <a:ext cx="3412901" cy="708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PINO</a:t>
            </a:r>
          </a:p>
        </p:txBody>
      </p:sp>
      <p:sp>
        <p:nvSpPr>
          <p:cNvPr id="3" name="Rectángulo 2"/>
          <p:cNvSpPr/>
          <p:nvPr/>
        </p:nvSpPr>
        <p:spPr>
          <a:xfrm>
            <a:off x="1043189" y="5718220"/>
            <a:ext cx="4211391" cy="862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490,18 </a:t>
            </a:r>
            <a:r>
              <a:rPr lang="es-EC" dirty="0" smtClean="0"/>
              <a:t>ha;  </a:t>
            </a:r>
            <a:r>
              <a:rPr lang="es-EC" dirty="0"/>
              <a:t>62,03 </a:t>
            </a:r>
            <a:r>
              <a:rPr lang="es-EC" dirty="0" smtClean="0"/>
              <a:t>ha= 552,21 </a:t>
            </a:r>
            <a:endParaRPr lang="es-EC" dirty="0"/>
          </a:p>
        </p:txBody>
      </p:sp>
      <p:sp>
        <p:nvSpPr>
          <p:cNvPr id="7" name="Rectángulo 6"/>
          <p:cNvSpPr/>
          <p:nvPr/>
        </p:nvSpPr>
        <p:spPr>
          <a:xfrm>
            <a:off x="7210373" y="5718220"/>
            <a:ext cx="4211391" cy="862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119,80 ha </a:t>
            </a:r>
            <a:r>
              <a:rPr lang="es-EC" dirty="0" smtClean="0"/>
              <a:t>; 442,36 </a:t>
            </a:r>
            <a:r>
              <a:rPr lang="es-EC" dirty="0"/>
              <a:t>ha </a:t>
            </a:r>
            <a:r>
              <a:rPr lang="es-EC" dirty="0" smtClean="0"/>
              <a:t>= 562,16</a:t>
            </a:r>
            <a:endParaRPr lang="es-EC" dirty="0"/>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93" y="1077839"/>
            <a:ext cx="5826174" cy="4296638"/>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5508" y="1103596"/>
            <a:ext cx="5815815" cy="4296638"/>
          </a:xfrm>
          <a:prstGeom prst="rect">
            <a:avLst/>
          </a:prstGeom>
        </p:spPr>
      </p:pic>
    </p:spTree>
    <p:extLst>
      <p:ext uri="{BB962C8B-B14F-4D97-AF65-F5344CB8AC3E}">
        <p14:creationId xmlns:p14="http://schemas.microsoft.com/office/powerpoint/2010/main" val="38379205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344301" y="12879"/>
            <a:ext cx="3412901" cy="708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ALISO</a:t>
            </a:r>
            <a:endParaRPr lang="es-EC" dirty="0"/>
          </a:p>
        </p:txBody>
      </p:sp>
      <p:sp>
        <p:nvSpPr>
          <p:cNvPr id="10" name="Rectángulo 9"/>
          <p:cNvSpPr/>
          <p:nvPr/>
        </p:nvSpPr>
        <p:spPr>
          <a:xfrm>
            <a:off x="7330702" y="12879"/>
            <a:ext cx="3412901" cy="708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PUMAMAQUI</a:t>
            </a:r>
            <a:endParaRPr lang="es-EC" dirty="0"/>
          </a:p>
        </p:txBody>
      </p:sp>
      <p:sp>
        <p:nvSpPr>
          <p:cNvPr id="6" name="Rectángulo 5"/>
          <p:cNvSpPr/>
          <p:nvPr/>
        </p:nvSpPr>
        <p:spPr>
          <a:xfrm>
            <a:off x="557148" y="5365480"/>
            <a:ext cx="4211391" cy="862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581 ha </a:t>
            </a:r>
            <a:r>
              <a:rPr lang="es-EC" dirty="0" smtClean="0"/>
              <a:t>; </a:t>
            </a:r>
            <a:r>
              <a:rPr lang="es-EC" dirty="0"/>
              <a:t>314,28 ha </a:t>
            </a:r>
            <a:r>
              <a:rPr lang="es-EC" dirty="0" smtClean="0"/>
              <a:t>= 895,28</a:t>
            </a:r>
            <a:endParaRPr lang="es-EC" dirty="0"/>
          </a:p>
        </p:txBody>
      </p:sp>
      <p:sp>
        <p:nvSpPr>
          <p:cNvPr id="7" name="Rectángulo 6"/>
          <p:cNvSpPr/>
          <p:nvPr/>
        </p:nvSpPr>
        <p:spPr>
          <a:xfrm>
            <a:off x="6785020" y="5365480"/>
            <a:ext cx="4211391" cy="862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762,71 ha; </a:t>
            </a:r>
            <a:r>
              <a:rPr lang="es-EC" dirty="0"/>
              <a:t>920,70 ha</a:t>
            </a:r>
            <a:r>
              <a:rPr lang="es-EC" dirty="0" smtClean="0"/>
              <a:t>.= 1683,41  </a:t>
            </a:r>
            <a:endParaRPr lang="es-EC" dirty="0"/>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907" y="1133028"/>
            <a:ext cx="5905201" cy="4175183"/>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5473" y="1133028"/>
            <a:ext cx="5715639" cy="4175183"/>
          </a:xfrm>
          <a:prstGeom prst="rect">
            <a:avLst/>
          </a:prstGeom>
        </p:spPr>
      </p:pic>
    </p:spTree>
    <p:extLst>
      <p:ext uri="{BB962C8B-B14F-4D97-AF65-F5344CB8AC3E}">
        <p14:creationId xmlns:p14="http://schemas.microsoft.com/office/powerpoint/2010/main" val="19291138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401651" y="0"/>
            <a:ext cx="3412901" cy="708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ARRAYAN</a:t>
            </a:r>
            <a:endParaRPr lang="es-EC" dirty="0"/>
          </a:p>
        </p:txBody>
      </p:sp>
      <p:sp>
        <p:nvSpPr>
          <p:cNvPr id="8" name="Rectángulo 7"/>
          <p:cNvSpPr/>
          <p:nvPr/>
        </p:nvSpPr>
        <p:spPr>
          <a:xfrm>
            <a:off x="7544873" y="0"/>
            <a:ext cx="3412901" cy="708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LAUREL DE CERA</a:t>
            </a:r>
            <a:endParaRPr lang="es-EC" dirty="0"/>
          </a:p>
        </p:txBody>
      </p:sp>
      <p:sp>
        <p:nvSpPr>
          <p:cNvPr id="10" name="Rectángulo 9"/>
          <p:cNvSpPr/>
          <p:nvPr/>
        </p:nvSpPr>
        <p:spPr>
          <a:xfrm>
            <a:off x="901522" y="5248142"/>
            <a:ext cx="4211391" cy="862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522,56 </a:t>
            </a:r>
            <a:r>
              <a:rPr lang="es-EC" dirty="0" smtClean="0"/>
              <a:t>ha; </a:t>
            </a:r>
            <a:r>
              <a:rPr lang="es-EC" dirty="0"/>
              <a:t>959,04 ha </a:t>
            </a:r>
            <a:r>
              <a:rPr lang="es-EC" dirty="0" smtClean="0"/>
              <a:t>= 1481,6 </a:t>
            </a:r>
            <a:endParaRPr lang="es-EC" dirty="0"/>
          </a:p>
        </p:txBody>
      </p:sp>
      <p:sp>
        <p:nvSpPr>
          <p:cNvPr id="11" name="Rectángulo 10"/>
          <p:cNvSpPr/>
          <p:nvPr/>
        </p:nvSpPr>
        <p:spPr>
          <a:xfrm>
            <a:off x="7145627" y="5248142"/>
            <a:ext cx="4211391" cy="862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39, 40 ha </a:t>
            </a:r>
            <a:r>
              <a:rPr lang="es-EC" dirty="0" smtClean="0"/>
              <a:t>; </a:t>
            </a:r>
            <a:r>
              <a:rPr lang="es-EC" dirty="0"/>
              <a:t>315, 33 </a:t>
            </a:r>
            <a:r>
              <a:rPr lang="es-EC" dirty="0" smtClean="0"/>
              <a:t>ha= 354,73 </a:t>
            </a:r>
            <a:endParaRPr lang="es-EC" dirty="0"/>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632" y="1049573"/>
            <a:ext cx="5759205" cy="4071958"/>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404" y="1055077"/>
            <a:ext cx="5751420" cy="4066454"/>
          </a:xfrm>
          <a:prstGeom prst="rect">
            <a:avLst/>
          </a:prstGeom>
        </p:spPr>
      </p:pic>
    </p:spTree>
    <p:extLst>
      <p:ext uri="{BB962C8B-B14F-4D97-AF65-F5344CB8AC3E}">
        <p14:creationId xmlns:p14="http://schemas.microsoft.com/office/powerpoint/2010/main" val="37099034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4159876" y="128789"/>
            <a:ext cx="4494727" cy="5537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Zonificación Otavalo</a:t>
            </a:r>
            <a:endParaRPr lang="es-EC" dirty="0"/>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4636" y="847530"/>
            <a:ext cx="8122916" cy="5743184"/>
          </a:xfrm>
          <a:prstGeom prst="rect">
            <a:avLst/>
          </a:prstGeom>
        </p:spPr>
      </p:pic>
    </p:spTree>
    <p:extLst>
      <p:ext uri="{BB962C8B-B14F-4D97-AF65-F5344CB8AC3E}">
        <p14:creationId xmlns:p14="http://schemas.microsoft.com/office/powerpoint/2010/main" val="3160635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34327" y="77454"/>
            <a:ext cx="10058400" cy="898301"/>
          </a:xfrm>
        </p:spPr>
        <p:txBody>
          <a:bodyPr/>
          <a:lstStyle/>
          <a:p>
            <a:r>
              <a:rPr lang="es-EC" dirty="0" smtClean="0"/>
              <a:t>DISCUSIÓN</a:t>
            </a:r>
            <a:endParaRPr lang="es-EC" dirty="0"/>
          </a:p>
        </p:txBody>
      </p:sp>
      <p:sp>
        <p:nvSpPr>
          <p:cNvPr id="3" name="Marcador de texto 2"/>
          <p:cNvSpPr>
            <a:spLocks noGrp="1"/>
          </p:cNvSpPr>
          <p:nvPr>
            <p:ph type="body" idx="1"/>
          </p:nvPr>
        </p:nvSpPr>
        <p:spPr>
          <a:xfrm>
            <a:off x="634327" y="1517383"/>
            <a:ext cx="11151474" cy="5340617"/>
          </a:xfrm>
        </p:spPr>
        <p:txBody>
          <a:bodyPr>
            <a:normAutofit fontScale="25000" lnSpcReduction="20000"/>
          </a:bodyPr>
          <a:lstStyle/>
          <a:p>
            <a:endParaRPr lang="es-EC" dirty="0" smtClean="0"/>
          </a:p>
          <a:p>
            <a:endParaRPr lang="es-EC" dirty="0"/>
          </a:p>
          <a:p>
            <a:endParaRPr lang="es-EC" dirty="0" smtClean="0"/>
          </a:p>
          <a:p>
            <a:r>
              <a:rPr lang="es-EC" dirty="0"/>
              <a:t> </a:t>
            </a:r>
          </a:p>
          <a:p>
            <a:pPr algn="just">
              <a:lnSpc>
                <a:spcPct val="120000"/>
              </a:lnSpc>
            </a:pPr>
            <a:r>
              <a:rPr lang="es-EC" sz="8000" dirty="0" smtClean="0"/>
              <a:t>Jácome</a:t>
            </a:r>
            <a:r>
              <a:rPr lang="es-EC" sz="8000" dirty="0"/>
              <a:t>. J &amp; Jácome. S, (2009) en su estudio “</a:t>
            </a:r>
            <a:r>
              <a:rPr lang="es-EC" sz="8000" b="1" dirty="0"/>
              <a:t>Zonificación en Antonio Ante, identifican las especies aptas para la </a:t>
            </a:r>
            <a:r>
              <a:rPr lang="es-EC" sz="8000" b="1" dirty="0" smtClean="0"/>
              <a:t>forestación </a:t>
            </a:r>
            <a:r>
              <a:rPr lang="es-EC" sz="8000" b="1" dirty="0"/>
              <a:t>y </a:t>
            </a:r>
            <a:r>
              <a:rPr lang="es-EC" sz="8000" b="1" dirty="0" smtClean="0"/>
              <a:t>reforestación </a:t>
            </a:r>
            <a:r>
              <a:rPr lang="es-EC" sz="8000" b="1" dirty="0"/>
              <a:t>del cantón </a:t>
            </a:r>
            <a:r>
              <a:rPr lang="es-EC" sz="8000" dirty="0"/>
              <a:t>tales como: </a:t>
            </a:r>
            <a:r>
              <a:rPr lang="es-EC" sz="8000" i="1" dirty="0" err="1"/>
              <a:t>Pinus</a:t>
            </a:r>
            <a:r>
              <a:rPr lang="es-EC" sz="8000" i="1" dirty="0"/>
              <a:t> radiata. </a:t>
            </a:r>
            <a:r>
              <a:rPr lang="es-EC" sz="8000" i="1" dirty="0" err="1"/>
              <a:t>Pinus</a:t>
            </a:r>
            <a:r>
              <a:rPr lang="es-EC" sz="8000" i="1" dirty="0"/>
              <a:t> </a:t>
            </a:r>
            <a:r>
              <a:rPr lang="es-EC" sz="8000" i="1" dirty="0" err="1"/>
              <a:t>patula</a:t>
            </a:r>
            <a:r>
              <a:rPr lang="es-EC" sz="8000" i="1" dirty="0"/>
              <a:t>. </a:t>
            </a:r>
            <a:r>
              <a:rPr lang="es-EC" sz="8000" i="1" dirty="0" err="1"/>
              <a:t>Juglans</a:t>
            </a:r>
            <a:r>
              <a:rPr lang="es-EC" sz="8000" i="1" dirty="0"/>
              <a:t> </a:t>
            </a:r>
            <a:r>
              <a:rPr lang="es-EC" sz="8000" i="1" dirty="0" err="1"/>
              <a:t>neotropica</a:t>
            </a:r>
            <a:r>
              <a:rPr lang="es-EC" sz="8000" i="1" dirty="0"/>
              <a:t>. Eucaliptus </a:t>
            </a:r>
            <a:r>
              <a:rPr lang="es-EC" sz="8000" i="1" dirty="0" err="1"/>
              <a:t>globulus</a:t>
            </a:r>
            <a:r>
              <a:rPr lang="es-EC" sz="8000" i="1" dirty="0"/>
              <a:t>. </a:t>
            </a:r>
            <a:r>
              <a:rPr lang="es-EC" sz="8000" i="1" dirty="0" err="1"/>
              <a:t>Cupresus</a:t>
            </a:r>
            <a:r>
              <a:rPr lang="es-EC" sz="8000" i="1" dirty="0"/>
              <a:t> </a:t>
            </a:r>
            <a:r>
              <a:rPr lang="es-EC" sz="8000" i="1" dirty="0" err="1"/>
              <a:t>macrocarpa</a:t>
            </a:r>
            <a:r>
              <a:rPr lang="es-EC" sz="8000" i="1" dirty="0"/>
              <a:t>. </a:t>
            </a:r>
            <a:r>
              <a:rPr lang="es-EC" sz="8000" i="1" dirty="0" err="1"/>
              <a:t>Alnus</a:t>
            </a:r>
            <a:r>
              <a:rPr lang="es-EC" sz="8000" i="1" dirty="0"/>
              <a:t> </a:t>
            </a:r>
            <a:r>
              <a:rPr lang="es-EC" sz="8000" i="1" dirty="0" err="1"/>
              <a:t>nepalensis</a:t>
            </a:r>
            <a:r>
              <a:rPr lang="es-EC" sz="8000" i="1" dirty="0"/>
              <a:t>. </a:t>
            </a:r>
            <a:r>
              <a:rPr lang="es-EC" sz="8000" i="1" dirty="0" err="1"/>
              <a:t>Alnus</a:t>
            </a:r>
            <a:r>
              <a:rPr lang="es-EC" sz="8000" i="1" dirty="0"/>
              <a:t> </a:t>
            </a:r>
            <a:r>
              <a:rPr lang="es-EC" sz="8000" i="1" dirty="0" err="1"/>
              <a:t>acuminata</a:t>
            </a:r>
            <a:r>
              <a:rPr lang="es-EC" sz="8000" i="1" dirty="0"/>
              <a:t>. Acacia </a:t>
            </a:r>
            <a:r>
              <a:rPr lang="es-EC" sz="8000" i="1" dirty="0" err="1"/>
              <a:t>melamoxilum</a:t>
            </a:r>
            <a:r>
              <a:rPr lang="es-EC" sz="8000" i="1" dirty="0"/>
              <a:t>. Acacia </a:t>
            </a:r>
            <a:r>
              <a:rPr lang="es-EC" sz="8000" i="1" dirty="0" err="1"/>
              <a:t>macracanta</a:t>
            </a:r>
            <a:r>
              <a:rPr lang="es-EC" sz="8000" i="1" dirty="0"/>
              <a:t>, </a:t>
            </a:r>
            <a:r>
              <a:rPr lang="es-EC" sz="8000" dirty="0"/>
              <a:t>resultado </a:t>
            </a:r>
            <a:r>
              <a:rPr lang="es-EC" sz="8000" b="1" dirty="0"/>
              <a:t>basado en las condiciones </a:t>
            </a:r>
            <a:r>
              <a:rPr lang="es-EC" sz="8000" b="1" dirty="0" smtClean="0"/>
              <a:t>edáficas </a:t>
            </a:r>
            <a:r>
              <a:rPr lang="es-EC" sz="8000" b="1" dirty="0"/>
              <a:t>presentes en cada parroquia del cantón y las especies que se pueden adaptar a ellas.</a:t>
            </a:r>
            <a:r>
              <a:rPr lang="es-EC" sz="8000" dirty="0"/>
              <a:t> Mientras que en la presente </a:t>
            </a:r>
            <a:r>
              <a:rPr lang="es-EC" sz="8000" dirty="0" smtClean="0"/>
              <a:t>investigación </a:t>
            </a:r>
            <a:r>
              <a:rPr lang="es-EC" sz="8000" dirty="0"/>
              <a:t>para la selección de especies se manejó </a:t>
            </a:r>
            <a:r>
              <a:rPr lang="es-EC" sz="8000" b="1" dirty="0">
                <a:solidFill>
                  <a:schemeClr val="accent6">
                    <a:lumMod val="75000"/>
                  </a:schemeClr>
                </a:solidFill>
              </a:rPr>
              <a:t>tres aspectos de importancia como son el: </a:t>
            </a:r>
            <a:r>
              <a:rPr lang="es-EC" sz="8000" b="1" dirty="0" smtClean="0">
                <a:solidFill>
                  <a:schemeClr val="accent6">
                    <a:lumMod val="75000"/>
                  </a:schemeClr>
                </a:solidFill>
              </a:rPr>
              <a:t>económico, ecológico </a:t>
            </a:r>
            <a:r>
              <a:rPr lang="es-EC" sz="8000" b="1" dirty="0">
                <a:solidFill>
                  <a:schemeClr val="accent6">
                    <a:lumMod val="75000"/>
                  </a:schemeClr>
                </a:solidFill>
              </a:rPr>
              <a:t>y sociocultural</a:t>
            </a:r>
            <a:r>
              <a:rPr lang="es-EC" sz="8000" dirty="0"/>
              <a:t>, de las cuales se tomaron dos especies sobresalientes para cada aspecto, obteniendo resultados como: </a:t>
            </a:r>
            <a:r>
              <a:rPr lang="es-EC" sz="8000" i="1" dirty="0"/>
              <a:t>Eucaliptus </a:t>
            </a:r>
            <a:r>
              <a:rPr lang="es-EC" sz="8000" i="1" dirty="0" err="1"/>
              <a:t>globulus</a:t>
            </a:r>
            <a:r>
              <a:rPr lang="es-EC" sz="8000" dirty="0"/>
              <a:t>, </a:t>
            </a:r>
            <a:r>
              <a:rPr lang="es-EC" sz="8000" i="1" dirty="0" err="1"/>
              <a:t>Pinus</a:t>
            </a:r>
            <a:r>
              <a:rPr lang="es-EC" sz="8000" i="1" dirty="0"/>
              <a:t> radiata</a:t>
            </a:r>
            <a:r>
              <a:rPr lang="es-EC" sz="8000" dirty="0"/>
              <a:t>, </a:t>
            </a:r>
            <a:r>
              <a:rPr lang="es-EC" sz="8000" i="1" dirty="0" err="1"/>
              <a:t>Oreopanax</a:t>
            </a:r>
            <a:r>
              <a:rPr lang="es-EC" sz="8000" i="1" dirty="0"/>
              <a:t> </a:t>
            </a:r>
            <a:r>
              <a:rPr lang="es-EC" sz="8000" i="1" dirty="0" err="1"/>
              <a:t>ecuadorensis</a:t>
            </a:r>
            <a:r>
              <a:rPr lang="es-EC" sz="8000" dirty="0"/>
              <a:t>, </a:t>
            </a:r>
            <a:r>
              <a:rPr lang="es-EC" sz="8000" i="1" dirty="0" err="1"/>
              <a:t>Alnus</a:t>
            </a:r>
            <a:r>
              <a:rPr lang="es-EC" sz="8000" i="1" dirty="0"/>
              <a:t> </a:t>
            </a:r>
            <a:r>
              <a:rPr lang="es-EC" sz="8000" i="1" dirty="0" err="1"/>
              <a:t>acuminata</a:t>
            </a:r>
            <a:r>
              <a:rPr lang="es-EC" sz="8000" dirty="0"/>
              <a:t>, </a:t>
            </a:r>
            <a:r>
              <a:rPr lang="es-EC" sz="8000" i="1" dirty="0" err="1"/>
              <a:t>Myrcianthes</a:t>
            </a:r>
            <a:r>
              <a:rPr lang="es-EC" sz="8000" i="1" dirty="0"/>
              <a:t> </a:t>
            </a:r>
            <a:r>
              <a:rPr lang="es-EC" sz="8000" i="1" dirty="0" err="1"/>
              <a:t>hallii</a:t>
            </a:r>
            <a:r>
              <a:rPr lang="es-EC" sz="8000" dirty="0"/>
              <a:t> y </a:t>
            </a:r>
            <a:r>
              <a:rPr lang="es-EC" sz="8000" i="1" dirty="0"/>
              <a:t>Morella </a:t>
            </a:r>
            <a:r>
              <a:rPr lang="es-EC" sz="8000" i="1" dirty="0" err="1"/>
              <a:t>pubescens</a:t>
            </a:r>
            <a:r>
              <a:rPr lang="es-EC" sz="8000" dirty="0"/>
              <a:t>. </a:t>
            </a:r>
            <a:r>
              <a:rPr lang="es-EC" sz="8000" b="1" dirty="0">
                <a:solidFill>
                  <a:schemeClr val="accent6">
                    <a:lumMod val="75000"/>
                  </a:schemeClr>
                </a:solidFill>
              </a:rPr>
              <a:t>Estas diferencias se dan porque fueron los beneficiarios quienes aportaron con sus criterios y </a:t>
            </a:r>
            <a:r>
              <a:rPr lang="es-EC" sz="8000" b="1" dirty="0" smtClean="0">
                <a:solidFill>
                  <a:schemeClr val="accent6">
                    <a:lumMod val="75000"/>
                  </a:schemeClr>
                </a:solidFill>
              </a:rPr>
              <a:t>opiniones </a:t>
            </a:r>
            <a:r>
              <a:rPr lang="es-EC" sz="8000" b="1" dirty="0">
                <a:solidFill>
                  <a:schemeClr val="accent6">
                    <a:lumMod val="75000"/>
                  </a:schemeClr>
                </a:solidFill>
              </a:rPr>
              <a:t>para seleccionar las especies con las que se deben trabajar en las actividades forestales dentro del cantón Otavalo</a:t>
            </a:r>
            <a:r>
              <a:rPr lang="es-EC" sz="8000" dirty="0"/>
              <a:t>, ya sea por los usos que las personas </a:t>
            </a:r>
            <a:r>
              <a:rPr lang="es-EC" sz="8000" dirty="0" smtClean="0"/>
              <a:t>especialmente </a:t>
            </a:r>
            <a:r>
              <a:rPr lang="es-EC" sz="8000" dirty="0"/>
              <a:t>de las comunidades dan a los arboles en variadas actividades, </a:t>
            </a:r>
            <a:r>
              <a:rPr lang="es-EC" sz="8000" dirty="0" smtClean="0"/>
              <a:t>así </a:t>
            </a:r>
            <a:r>
              <a:rPr lang="es-EC" sz="8000" dirty="0"/>
              <a:t>como los beneficios que estas especies dan a las comunidades </a:t>
            </a:r>
            <a:r>
              <a:rPr lang="es-EC" sz="8000" dirty="0" smtClean="0"/>
              <a:t>ambientalmente, </a:t>
            </a:r>
            <a:r>
              <a:rPr lang="es-EC" sz="8000" dirty="0"/>
              <a:t>culturalmente y </a:t>
            </a:r>
            <a:r>
              <a:rPr lang="es-EC" sz="8000" dirty="0" smtClean="0"/>
              <a:t>económicamente.</a:t>
            </a:r>
            <a:endParaRPr lang="es-EC" sz="8000" dirty="0"/>
          </a:p>
          <a:p>
            <a:r>
              <a:rPr lang="es-EC" sz="8000" dirty="0"/>
              <a:t> </a:t>
            </a:r>
          </a:p>
          <a:p>
            <a:endParaRPr lang="es-EC" dirty="0"/>
          </a:p>
          <a:p>
            <a:endParaRPr lang="es-EC" dirty="0" smtClean="0"/>
          </a:p>
          <a:p>
            <a:endParaRPr lang="es-EC" dirty="0"/>
          </a:p>
          <a:p>
            <a:endParaRPr lang="es-EC" dirty="0" smtClean="0"/>
          </a:p>
          <a:p>
            <a:endParaRPr lang="es-EC" dirty="0"/>
          </a:p>
          <a:p>
            <a:endParaRPr lang="es-EC" dirty="0" smtClean="0"/>
          </a:p>
          <a:p>
            <a:endParaRPr lang="es-EC" dirty="0"/>
          </a:p>
          <a:p>
            <a:endParaRPr lang="es-EC" dirty="0"/>
          </a:p>
        </p:txBody>
      </p:sp>
    </p:spTree>
    <p:extLst>
      <p:ext uri="{BB962C8B-B14F-4D97-AF65-F5344CB8AC3E}">
        <p14:creationId xmlns:p14="http://schemas.microsoft.com/office/powerpoint/2010/main" val="20198984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err="1" smtClean="0"/>
              <a:t>Obj</a:t>
            </a:r>
            <a:r>
              <a:rPr lang="es-EC" dirty="0" smtClean="0"/>
              <a:t> 2: </a:t>
            </a:r>
            <a:endParaRPr lang="es-EC" dirty="0"/>
          </a:p>
        </p:txBody>
      </p:sp>
      <p:sp>
        <p:nvSpPr>
          <p:cNvPr id="3" name="Marcador de texto 2"/>
          <p:cNvSpPr>
            <a:spLocks noGrp="1"/>
          </p:cNvSpPr>
          <p:nvPr>
            <p:ph type="body" idx="1"/>
          </p:nvPr>
        </p:nvSpPr>
        <p:spPr>
          <a:xfrm>
            <a:off x="3221351" y="911537"/>
            <a:ext cx="8535988" cy="5615871"/>
          </a:xfrm>
        </p:spPr>
        <p:txBody>
          <a:bodyPr>
            <a:normAutofit fontScale="92500" lnSpcReduction="20000"/>
          </a:bodyPr>
          <a:lstStyle/>
          <a:p>
            <a:pPr algn="just"/>
            <a:r>
              <a:rPr lang="es-EC" dirty="0" smtClean="0"/>
              <a:t>Muñoz (2017). </a:t>
            </a:r>
            <a:r>
              <a:rPr lang="es-ES" dirty="0"/>
              <a:t>Zonificación socio-ecológica de especies forestales prioritarias en el cantón Montufar, provincia del </a:t>
            </a:r>
            <a:r>
              <a:rPr lang="es-ES" dirty="0" smtClean="0"/>
              <a:t>Carchi </a:t>
            </a:r>
            <a:r>
              <a:rPr lang="es-ES" dirty="0" smtClean="0"/>
              <a:t>maneja criterios como: altura sobre el nivel del mar, precipitación, temperatura, suelos.</a:t>
            </a:r>
          </a:p>
          <a:p>
            <a:pPr algn="just"/>
            <a:r>
              <a:rPr lang="es-ES" dirty="0" smtClean="0"/>
              <a:t>Mientras que en la presente investigación a mas de los mencionados se trabajo con el </a:t>
            </a:r>
            <a:endParaRPr lang="es-ES" dirty="0" smtClean="0"/>
          </a:p>
          <a:p>
            <a:pPr algn="just"/>
            <a:r>
              <a:rPr lang="es-EC" b="1" dirty="0" smtClean="0">
                <a:solidFill>
                  <a:schemeClr val="accent6">
                    <a:lumMod val="75000"/>
                  </a:schemeClr>
                </a:solidFill>
              </a:rPr>
              <a:t>Criterio de la pendiente</a:t>
            </a:r>
          </a:p>
          <a:p>
            <a:pPr algn="just"/>
            <a:endParaRPr lang="es-EC" dirty="0"/>
          </a:p>
          <a:p>
            <a:pPr algn="just"/>
            <a:r>
              <a:rPr lang="es-ES" dirty="0" err="1"/>
              <a:t>Schlatter</a:t>
            </a:r>
            <a:r>
              <a:rPr lang="es-ES" dirty="0"/>
              <a:t> (1987)</a:t>
            </a:r>
            <a:r>
              <a:rPr lang="es-ES" dirty="0" smtClean="0"/>
              <a:t>toma </a:t>
            </a:r>
            <a:r>
              <a:rPr lang="es-ES" dirty="0"/>
              <a:t>en cuenta este criterio y menciona que existe un mejor crecimiento para las especies forestales en pendientes menores, esto en casos cuando se desee obtener buenos resultados en actividades forestales, esto se evidencio en los recorridos dentro del cantón, ya que en pendientes con un porcentaje alto las especies tienen un menor desarrollo en comparación a las que se localizan en pendientes bajas en el caso del eucalipto, pino, aliso, arrayan que se notó claramente. </a:t>
            </a:r>
            <a:endParaRPr lang="es-ES" dirty="0" smtClean="0"/>
          </a:p>
          <a:p>
            <a:pPr algn="just"/>
            <a:r>
              <a:rPr lang="es-ES" dirty="0" smtClean="0"/>
              <a:t>Delgado </a:t>
            </a:r>
            <a:r>
              <a:rPr lang="es-ES" dirty="0"/>
              <a:t>et al (2010) citan a </a:t>
            </a:r>
            <a:r>
              <a:rPr lang="es-ES" dirty="0" err="1"/>
              <a:t>Pritchett</a:t>
            </a:r>
            <a:r>
              <a:rPr lang="es-ES" dirty="0"/>
              <a:t> (1990) que menciona a la textura, y (</a:t>
            </a:r>
            <a:r>
              <a:rPr lang="es-ES" dirty="0" err="1"/>
              <a:t>Spurr</a:t>
            </a:r>
            <a:r>
              <a:rPr lang="es-ES" dirty="0"/>
              <a:t> y Barnes, 1980; </a:t>
            </a:r>
            <a:r>
              <a:rPr lang="es-ES" dirty="0" err="1"/>
              <a:t>Pritchett</a:t>
            </a:r>
            <a:r>
              <a:rPr lang="es-ES" dirty="0"/>
              <a:t>, 1990) mencionan a la pendiente como subcriterios de igual importancia para la determinación de estas áreas a zonificar.</a:t>
            </a:r>
            <a:endParaRPr lang="es-EC" dirty="0"/>
          </a:p>
        </p:txBody>
      </p:sp>
    </p:spTree>
    <p:extLst>
      <p:ext uri="{BB962C8B-B14F-4D97-AF65-F5344CB8AC3E}">
        <p14:creationId xmlns:p14="http://schemas.microsoft.com/office/powerpoint/2010/main" val="10057168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Obj:3</a:t>
            </a:r>
            <a:endParaRPr lang="es-EC" dirty="0"/>
          </a:p>
        </p:txBody>
      </p:sp>
      <p:sp>
        <p:nvSpPr>
          <p:cNvPr id="3" name="Marcador de texto 2"/>
          <p:cNvSpPr>
            <a:spLocks noGrp="1"/>
          </p:cNvSpPr>
          <p:nvPr>
            <p:ph type="body" idx="1"/>
          </p:nvPr>
        </p:nvSpPr>
        <p:spPr>
          <a:xfrm>
            <a:off x="684211" y="2756079"/>
            <a:ext cx="9245399" cy="3238321"/>
          </a:xfrm>
        </p:spPr>
        <p:txBody>
          <a:bodyPr>
            <a:normAutofit/>
          </a:bodyPr>
          <a:lstStyle/>
          <a:p>
            <a:r>
              <a:rPr lang="es-EC" dirty="0" smtClean="0"/>
              <a:t>Variación: </a:t>
            </a:r>
            <a:r>
              <a:rPr lang="es-ES" dirty="0" smtClean="0"/>
              <a:t> </a:t>
            </a:r>
            <a:r>
              <a:rPr lang="es-ES" dirty="0"/>
              <a:t>las condiciones climáticas de cada región dependen de una serie de factores como la latitud, los vientos, la altura sobre el nivel del mar, las corrientes marinas, vegetación, por tanto estas varían entre regiones incluso entre lugares dentro de una misma región lo que indica que para obtener buenos resultados en las actividades forestales no solo se debe tener como referencia el rango altitudinal como generalmente se maneja sino que se debe tener información más a detalle de los requerimientos ecológicos de las especies ya que estas condiciones pueden variar entre regiones incluso entre cantones.</a:t>
            </a:r>
            <a:endParaRPr lang="es-EC" dirty="0"/>
          </a:p>
        </p:txBody>
      </p:sp>
    </p:spTree>
    <p:extLst>
      <p:ext uri="{BB962C8B-B14F-4D97-AF65-F5344CB8AC3E}">
        <p14:creationId xmlns:p14="http://schemas.microsoft.com/office/powerpoint/2010/main" val="6603497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5613" y="0"/>
            <a:ext cx="10058400" cy="911180"/>
          </a:xfrm>
        </p:spPr>
        <p:txBody>
          <a:bodyPr/>
          <a:lstStyle/>
          <a:p>
            <a:r>
              <a:rPr lang="es-EC" dirty="0" smtClean="0"/>
              <a:t>CONCLUSIONES Y RECOMENDACIONES.</a:t>
            </a:r>
            <a:endParaRPr lang="es-EC" dirty="0"/>
          </a:p>
        </p:txBody>
      </p:sp>
      <p:sp>
        <p:nvSpPr>
          <p:cNvPr id="3" name="Marcador de texto 2"/>
          <p:cNvSpPr>
            <a:spLocks noGrp="1"/>
          </p:cNvSpPr>
          <p:nvPr>
            <p:ph type="body" idx="1"/>
          </p:nvPr>
        </p:nvSpPr>
        <p:spPr>
          <a:xfrm>
            <a:off x="684212" y="665018"/>
            <a:ext cx="11161424" cy="5594114"/>
          </a:xfrm>
        </p:spPr>
        <p:txBody>
          <a:bodyPr>
            <a:normAutofit/>
          </a:bodyPr>
          <a:lstStyle/>
          <a:p>
            <a:pPr lvl="1"/>
            <a:r>
              <a:rPr lang="es-ES" b="1" dirty="0"/>
              <a:t>CONCLUSIONES </a:t>
            </a:r>
            <a:endParaRPr lang="es-EC" b="1" dirty="0"/>
          </a:p>
          <a:p>
            <a:pPr algn="just"/>
            <a:r>
              <a:rPr lang="es-ES" dirty="0"/>
              <a:t>Al ser la venta de madera el principal ingreso en el tema forestal por parte de las personas las especies como son el eucalipto y pino fueron seleccionadas como prioritarias en el aspecto económico, de las misma manera el aliso y pumamaqui por sus características y condiciones se determinaron como prioritarias en el aspecto ecológico y las especies de arrayan y laurel de cera en el aspecto sociocultural por el uso que las personas les dan a estas especies. </a:t>
            </a:r>
            <a:endParaRPr lang="es-EC" dirty="0"/>
          </a:p>
        </p:txBody>
      </p:sp>
    </p:spTree>
    <p:extLst>
      <p:ext uri="{BB962C8B-B14F-4D97-AF65-F5344CB8AC3E}">
        <p14:creationId xmlns:p14="http://schemas.microsoft.com/office/powerpoint/2010/main" val="4069373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4212" y="376311"/>
            <a:ext cx="11287394" cy="2240280"/>
          </a:xfrm>
        </p:spPr>
        <p:txBody>
          <a:bodyPr>
            <a:normAutofit fontScale="90000"/>
          </a:bodyPr>
          <a:lstStyle/>
          <a:p>
            <a:r>
              <a:rPr lang="es-EC" dirty="0" smtClean="0"/>
              <a:t>OBJETIVO GENERAL</a:t>
            </a:r>
            <a:br>
              <a:rPr lang="es-EC" dirty="0" smtClean="0"/>
            </a:br>
            <a:r>
              <a:rPr lang="es-EC" dirty="0"/>
              <a:t/>
            </a:r>
            <a:br>
              <a:rPr lang="es-EC" dirty="0"/>
            </a:br>
            <a:r>
              <a:rPr lang="es-EC" dirty="0"/>
              <a:t>Determinar las especies forestales prioritarias y su zonificación en suelos de aptitud forestal en el cantón Otavalo.</a:t>
            </a:r>
            <a:br>
              <a:rPr lang="es-EC" dirty="0"/>
            </a:br>
            <a:endParaRPr lang="es-EC" dirty="0"/>
          </a:p>
        </p:txBody>
      </p:sp>
      <p:sp>
        <p:nvSpPr>
          <p:cNvPr id="3" name="Marcador de texto 2"/>
          <p:cNvSpPr>
            <a:spLocks noGrp="1"/>
          </p:cNvSpPr>
          <p:nvPr>
            <p:ph type="body" idx="1"/>
          </p:nvPr>
        </p:nvSpPr>
        <p:spPr>
          <a:xfrm>
            <a:off x="239151" y="2616590"/>
            <a:ext cx="11732455" cy="4037427"/>
          </a:xfrm>
        </p:spPr>
        <p:txBody>
          <a:bodyPr>
            <a:normAutofit/>
          </a:bodyPr>
          <a:lstStyle/>
          <a:p>
            <a:r>
              <a:rPr lang="es-EC" b="1" dirty="0" smtClean="0"/>
              <a:t>OBJETIVOS ESPECIFICOS</a:t>
            </a:r>
          </a:p>
          <a:p>
            <a:endParaRPr lang="es-EC" b="1" dirty="0"/>
          </a:p>
          <a:p>
            <a:r>
              <a:rPr lang="es-ES" b="1" dirty="0" smtClean="0"/>
              <a:t>1.-</a:t>
            </a:r>
            <a:r>
              <a:rPr lang="es-ES" b="1" dirty="0"/>
              <a:t>Determinar las especies forestales prioritarias en base a su importancia económica, ecológica y socio-cultural a través de la aplicación de encuestas.</a:t>
            </a:r>
            <a:endParaRPr lang="es-EC" b="1" dirty="0"/>
          </a:p>
          <a:p>
            <a:pPr lvl="0"/>
            <a:r>
              <a:rPr lang="es-ES" b="1" dirty="0" smtClean="0"/>
              <a:t>2.-</a:t>
            </a:r>
            <a:r>
              <a:rPr lang="es-EC" b="1" dirty="0"/>
              <a:t>Zonificar las áreas con criterios ecológicos para el desarrollo de especies forestales prioritarias</a:t>
            </a:r>
            <a:r>
              <a:rPr lang="es-ES" b="1" dirty="0" smtClean="0"/>
              <a:t>. </a:t>
            </a:r>
            <a:endParaRPr lang="es-EC" b="1" dirty="0"/>
          </a:p>
          <a:p>
            <a:pPr lvl="0"/>
            <a:r>
              <a:rPr lang="es-ES" b="1" dirty="0" smtClean="0"/>
              <a:t>3.- Validar </a:t>
            </a:r>
            <a:r>
              <a:rPr lang="es-ES" b="1" dirty="0"/>
              <a:t>las zonas ecológicas identificadas mediante comprobación de campo.</a:t>
            </a:r>
            <a:endParaRPr lang="es-EC" b="1" dirty="0"/>
          </a:p>
          <a:p>
            <a:endParaRPr lang="es-EC" b="1" dirty="0"/>
          </a:p>
        </p:txBody>
      </p:sp>
    </p:spTree>
    <p:extLst>
      <p:ext uri="{BB962C8B-B14F-4D97-AF65-F5344CB8AC3E}">
        <p14:creationId xmlns:p14="http://schemas.microsoft.com/office/powerpoint/2010/main" val="28221908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684212" y="1661375"/>
            <a:ext cx="8535988" cy="4333025"/>
          </a:xfrm>
        </p:spPr>
        <p:txBody>
          <a:bodyPr>
            <a:normAutofit/>
          </a:bodyPr>
          <a:lstStyle/>
          <a:p>
            <a:pPr algn="just"/>
            <a:r>
              <a:rPr lang="es-ES" dirty="0"/>
              <a:t>El área que reúne las condiciones ecológicas para el </a:t>
            </a:r>
            <a:r>
              <a:rPr lang="es-ES" dirty="0" smtClean="0"/>
              <a:t>desarrollo de las especies prioritaria en </a:t>
            </a:r>
            <a:r>
              <a:rPr lang="es-ES" dirty="0"/>
              <a:t>el cantón </a:t>
            </a:r>
            <a:r>
              <a:rPr lang="es-ES" dirty="0" smtClean="0"/>
              <a:t>Otavalo según la bibliografía consultada </a:t>
            </a:r>
            <a:r>
              <a:rPr lang="es-ES" dirty="0"/>
              <a:t>es para </a:t>
            </a:r>
            <a:r>
              <a:rPr lang="es-ES" dirty="0" smtClean="0"/>
              <a:t>el eucalipto </a:t>
            </a:r>
            <a:r>
              <a:rPr lang="es-ES" dirty="0"/>
              <a:t>de </a:t>
            </a:r>
            <a:r>
              <a:rPr lang="es-ES" dirty="0" smtClean="0"/>
              <a:t>5.826,67 </a:t>
            </a:r>
            <a:r>
              <a:rPr lang="es-ES" dirty="0"/>
              <a:t>ha. Para el pino es de </a:t>
            </a:r>
            <a:r>
              <a:rPr lang="es-ES" dirty="0" smtClean="0"/>
              <a:t>1.142,68 </a:t>
            </a:r>
            <a:r>
              <a:rPr lang="es-ES" dirty="0"/>
              <a:t>ha, el área para el aliso es de 11.620,71 ha siendo la especie con mayor superficie disponible para su buen desarrollo dentro del cantón, para la especie de pumamaqui el área es de 394,80 así de la misma manera para el arrayan es de </a:t>
            </a:r>
            <a:r>
              <a:rPr lang="es-ES" dirty="0" smtClean="0"/>
              <a:t>888,01 </a:t>
            </a:r>
            <a:r>
              <a:rPr lang="es-ES" dirty="0"/>
              <a:t>ha y para el laurel de cera </a:t>
            </a:r>
            <a:r>
              <a:rPr lang="es-ES" dirty="0" smtClean="0"/>
              <a:t>l </a:t>
            </a:r>
            <a:r>
              <a:rPr lang="es-ES" dirty="0"/>
              <a:t>área disponible es de </a:t>
            </a:r>
            <a:r>
              <a:rPr lang="es-ES" dirty="0" smtClean="0"/>
              <a:t>1.479,89ha </a:t>
            </a:r>
            <a:r>
              <a:rPr lang="es-ES" dirty="0"/>
              <a:t>dentro del cantón Otavalo, sumando un total de 21.352, 74 ha siendo el 42 % del total de la superficie del cantón.</a:t>
            </a:r>
            <a:endParaRPr lang="es-EC" dirty="0"/>
          </a:p>
        </p:txBody>
      </p:sp>
    </p:spTree>
    <p:extLst>
      <p:ext uri="{BB962C8B-B14F-4D97-AF65-F5344CB8AC3E}">
        <p14:creationId xmlns:p14="http://schemas.microsoft.com/office/powerpoint/2010/main" val="23280866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684212" y="1841679"/>
            <a:ext cx="8535988" cy="4152721"/>
          </a:xfrm>
        </p:spPr>
        <p:txBody>
          <a:bodyPr>
            <a:normAutofit/>
          </a:bodyPr>
          <a:lstStyle/>
          <a:p>
            <a:pPr algn="just"/>
            <a:r>
              <a:rPr lang="es-ES" dirty="0" smtClean="0"/>
              <a:t>El </a:t>
            </a:r>
            <a:r>
              <a:rPr lang="es-ES" dirty="0"/>
              <a:t>total del área validada para establecer las especies dentro del cantón  Otavalo para la especie de eucalipto es de 552,21ha tanto de la alternativa uno denominada como potencial sumado la alternativa dos como moderadamente potencial, así mismo para el pino se cuenta con una área de 562,16 ha, para las especies en el aspecto ecológico al aliso cuenta con un total de 895,28 ha y el pumamaqui con una área de 1.683,41 ha y finalmente para las especies en el aspecto sociocultural la especie de arrayan tiene un área de 1.481,6 ha, y el laurel de cera con una superficie de 354,73ha.</a:t>
            </a:r>
            <a:endParaRPr lang="es-EC" dirty="0"/>
          </a:p>
        </p:txBody>
      </p:sp>
    </p:spTree>
    <p:extLst>
      <p:ext uri="{BB962C8B-B14F-4D97-AF65-F5344CB8AC3E}">
        <p14:creationId xmlns:p14="http://schemas.microsoft.com/office/powerpoint/2010/main" val="32522648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684212" y="901521"/>
            <a:ext cx="9902222" cy="4889679"/>
          </a:xfrm>
        </p:spPr>
        <p:txBody>
          <a:bodyPr>
            <a:normAutofit fontScale="92500" lnSpcReduction="10000"/>
          </a:bodyPr>
          <a:lstStyle/>
          <a:p>
            <a:pPr lvl="1"/>
            <a:r>
              <a:rPr lang="es-ES" b="1" dirty="0"/>
              <a:t>RECOMENDACIONES </a:t>
            </a:r>
            <a:endParaRPr lang="es-EC" b="1" dirty="0"/>
          </a:p>
          <a:p>
            <a:pPr algn="just"/>
            <a:r>
              <a:rPr lang="es-ES" dirty="0"/>
              <a:t>Continuar con estudios donde se pueda determinar otras especies de interés en diferentes aspectos y el porqué de su elección, para que así exista una variabilidad y sostenibilidad forestal en el cantón, así como también aumentar la masa forestal.</a:t>
            </a:r>
            <a:endParaRPr lang="es-EC" dirty="0"/>
          </a:p>
          <a:p>
            <a:pPr algn="just"/>
            <a:r>
              <a:rPr lang="es-ES" dirty="0" smtClean="0"/>
              <a:t>Conocer </a:t>
            </a:r>
            <a:r>
              <a:rPr lang="es-ES" dirty="0"/>
              <a:t>y compartir los usos y las actividades que los comuneros realizan con las especies forestes en talleres y capacitaciones para que se dé un mayor interés de las personas en temas forestales ya sea con especies nativas o exóticas.</a:t>
            </a:r>
            <a:endParaRPr lang="es-EC" dirty="0"/>
          </a:p>
          <a:p>
            <a:pPr algn="just"/>
            <a:r>
              <a:rPr lang="es-ES" dirty="0" smtClean="0"/>
              <a:t>Manejar </a:t>
            </a:r>
            <a:r>
              <a:rPr lang="es-ES" dirty="0"/>
              <a:t>adecuadamente y compartir datos reales sobre el porcentaje de prendimiento de las plantas en las actividades forestales entre las instituciones relacionadas al tema forestal con las juntas parroquiales y comunidades donde se las llevan a cabo</a:t>
            </a:r>
            <a:r>
              <a:rPr lang="es-ES" dirty="0" smtClean="0"/>
              <a:t>.</a:t>
            </a:r>
          </a:p>
          <a:p>
            <a:pPr algn="just"/>
            <a:r>
              <a:rPr lang="es-ES" dirty="0"/>
              <a:t>Que las instituciones y organismos relacionados al tema forestal promuevan y socialicen actividades para forestar y reforestar los sitios que intervienen en el estudio con las especies forestales seleccionadas como prioritarias.</a:t>
            </a:r>
            <a:endParaRPr lang="es-EC" dirty="0"/>
          </a:p>
        </p:txBody>
      </p:sp>
    </p:spTree>
    <p:extLst>
      <p:ext uri="{BB962C8B-B14F-4D97-AF65-F5344CB8AC3E}">
        <p14:creationId xmlns:p14="http://schemas.microsoft.com/office/powerpoint/2010/main" val="40176246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GRACIAS</a:t>
            </a:r>
            <a:endParaRPr lang="es-EC" dirty="0"/>
          </a:p>
        </p:txBody>
      </p:sp>
    </p:spTree>
    <p:extLst>
      <p:ext uri="{BB962C8B-B14F-4D97-AF65-F5344CB8AC3E}">
        <p14:creationId xmlns:p14="http://schemas.microsoft.com/office/powerpoint/2010/main" val="13564300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gracias</a:t>
            </a:r>
            <a:endParaRPr lang="es-EC" dirty="0"/>
          </a:p>
        </p:txBody>
      </p:sp>
    </p:spTree>
    <p:extLst>
      <p:ext uri="{BB962C8B-B14F-4D97-AF65-F5344CB8AC3E}">
        <p14:creationId xmlns:p14="http://schemas.microsoft.com/office/powerpoint/2010/main" val="8260296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4212" y="685800"/>
            <a:ext cx="11188919" cy="5518052"/>
          </a:xfrm>
        </p:spPr>
        <p:txBody>
          <a:bodyPr/>
          <a:lstStyle/>
          <a:p>
            <a:pPr lvl="1"/>
            <a:r>
              <a:rPr lang="es-ES" sz="3200" b="1" dirty="0">
                <a:solidFill>
                  <a:schemeClr val="bg1"/>
                </a:solidFill>
              </a:rPr>
              <a:t>Preguntas directrices</a:t>
            </a:r>
            <a:r>
              <a:rPr lang="es-EC" sz="3200" b="1" dirty="0">
                <a:solidFill>
                  <a:schemeClr val="bg1"/>
                </a:solidFill>
              </a:rPr>
              <a:t/>
            </a:r>
            <a:br>
              <a:rPr lang="es-EC" sz="3200" b="1" dirty="0">
                <a:solidFill>
                  <a:schemeClr val="bg1"/>
                </a:solidFill>
              </a:rPr>
            </a:br>
            <a:r>
              <a:rPr lang="es-ES" sz="3200" dirty="0">
                <a:solidFill>
                  <a:schemeClr val="bg1"/>
                </a:solidFill>
              </a:rPr>
              <a:t>¿Qué especies prioritarias se recomienda implementar en el cantón?</a:t>
            </a:r>
            <a:r>
              <a:rPr lang="es-EC" sz="3200" dirty="0">
                <a:solidFill>
                  <a:schemeClr val="bg1"/>
                </a:solidFill>
              </a:rPr>
              <a:t/>
            </a:r>
            <a:br>
              <a:rPr lang="es-EC" sz="3200" dirty="0">
                <a:solidFill>
                  <a:schemeClr val="bg1"/>
                </a:solidFill>
              </a:rPr>
            </a:br>
            <a:r>
              <a:rPr lang="es-ES" sz="3200" dirty="0">
                <a:solidFill>
                  <a:schemeClr val="bg1"/>
                </a:solidFill>
              </a:rPr>
              <a:t>¿Cuáles son las zonas más aptas para el establecimiento de </a:t>
            </a:r>
            <a:r>
              <a:rPr lang="es-ES" sz="3200" dirty="0" smtClean="0">
                <a:solidFill>
                  <a:schemeClr val="bg1"/>
                </a:solidFill>
              </a:rPr>
              <a:t>las </a:t>
            </a:r>
            <a:r>
              <a:rPr lang="es-ES" sz="3200" dirty="0">
                <a:solidFill>
                  <a:schemeClr val="bg1"/>
                </a:solidFill>
              </a:rPr>
              <a:t>especies prioritarias seleccionadas?</a:t>
            </a:r>
            <a:r>
              <a:rPr lang="es-EC" sz="3200" dirty="0">
                <a:solidFill>
                  <a:schemeClr val="bg1"/>
                </a:solidFill>
              </a:rPr>
              <a:t/>
            </a:r>
            <a:br>
              <a:rPr lang="es-EC" sz="3200" dirty="0">
                <a:solidFill>
                  <a:schemeClr val="bg1"/>
                </a:solidFill>
              </a:rPr>
            </a:br>
            <a:r>
              <a:rPr lang="es-ES" sz="3200" dirty="0">
                <a:solidFill>
                  <a:schemeClr val="bg1"/>
                </a:solidFill>
              </a:rPr>
              <a:t>¿Cómo se </a:t>
            </a:r>
            <a:r>
              <a:rPr lang="es-ES" sz="3200" dirty="0" smtClean="0">
                <a:solidFill>
                  <a:schemeClr val="bg1"/>
                </a:solidFill>
              </a:rPr>
              <a:t>confirman </a:t>
            </a:r>
            <a:r>
              <a:rPr lang="es-ES" sz="3200" dirty="0">
                <a:solidFill>
                  <a:schemeClr val="bg1"/>
                </a:solidFill>
              </a:rPr>
              <a:t>las zonas ecológicas identificadas?</a:t>
            </a:r>
            <a:r>
              <a:rPr lang="es-EC" dirty="0"/>
              <a:t/>
            </a:r>
            <a:br>
              <a:rPr lang="es-EC" dirty="0"/>
            </a:br>
            <a:endParaRPr lang="es-EC" dirty="0"/>
          </a:p>
        </p:txBody>
      </p:sp>
    </p:spTree>
    <p:extLst>
      <p:ext uri="{BB962C8B-B14F-4D97-AF65-F5344CB8AC3E}">
        <p14:creationId xmlns:p14="http://schemas.microsoft.com/office/powerpoint/2010/main" val="9655619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684213" y="685800"/>
            <a:ext cx="10058400" cy="1128932"/>
          </a:xfrm>
        </p:spPr>
        <p:txBody>
          <a:bodyPr/>
          <a:lstStyle/>
          <a:p>
            <a:r>
              <a:rPr lang="es-EC" dirty="0" smtClean="0"/>
              <a:t>METODOLOGÍA</a:t>
            </a:r>
            <a:endParaRPr lang="es-EC" dirty="0"/>
          </a:p>
        </p:txBody>
      </p:sp>
      <p:sp>
        <p:nvSpPr>
          <p:cNvPr id="5" name="Rectángulo 4"/>
          <p:cNvSpPr/>
          <p:nvPr/>
        </p:nvSpPr>
        <p:spPr>
          <a:xfrm>
            <a:off x="5725551" y="478302"/>
            <a:ext cx="6217920" cy="6133513"/>
          </a:xfrm>
          <a:prstGeom prst="rect">
            <a:avLst/>
          </a:prstGeom>
          <a:solidFill>
            <a:schemeClr val="bg2">
              <a:lumMod val="60000"/>
              <a:lumOff val="40000"/>
              <a:alpha val="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endParaRPr lang="es-EC" sz="2000" dirty="0" smtClean="0"/>
          </a:p>
          <a:p>
            <a:endParaRPr lang="es-EC" sz="2000" dirty="0" smtClean="0"/>
          </a:p>
          <a:p>
            <a:r>
              <a:rPr lang="es-EC" sz="2000" dirty="0"/>
              <a:t>Otavalo se encuentra ubicado a 78° 15’ 49’’ longitud W y 0° 13’ 43’’ latitud N, entre 960 - 4440 </a:t>
            </a:r>
            <a:r>
              <a:rPr lang="es-EC" sz="2000" dirty="0" err="1" smtClean="0"/>
              <a:t>msmn</a:t>
            </a:r>
            <a:r>
              <a:rPr lang="es-EC" sz="2000" dirty="0"/>
              <a:t> </a:t>
            </a:r>
            <a:r>
              <a:rPr lang="es-EC" sz="2000" dirty="0" smtClean="0"/>
              <a:t>y </a:t>
            </a:r>
            <a:r>
              <a:rPr lang="es-EC" sz="2000" dirty="0"/>
              <a:t>una superficie de </a:t>
            </a:r>
            <a:r>
              <a:rPr lang="es-EC" sz="2000" dirty="0" smtClean="0"/>
              <a:t>50747 ha. </a:t>
            </a:r>
            <a:endParaRPr lang="es-EC" sz="2000" dirty="0"/>
          </a:p>
          <a:p>
            <a:endParaRPr lang="es-EC" sz="2000" dirty="0"/>
          </a:p>
          <a:p>
            <a:r>
              <a:rPr lang="es-EC" sz="2000" dirty="0" smtClean="0"/>
              <a:t>La </a:t>
            </a:r>
            <a:r>
              <a:rPr lang="es-EC" sz="2000" dirty="0"/>
              <a:t>temperatura promedio es de 14 grados centígrados.</a:t>
            </a:r>
          </a:p>
        </p:txBody>
      </p:sp>
      <p:pic>
        <p:nvPicPr>
          <p:cNvPr id="6" name="Imagen 5"/>
          <p:cNvPicPr/>
          <p:nvPr/>
        </p:nvPicPr>
        <p:blipFill>
          <a:blip r:embed="rId2">
            <a:extLst>
              <a:ext uri="{28A0092B-C50C-407E-A947-70E740481C1C}">
                <a14:useLocalDpi xmlns:a14="http://schemas.microsoft.com/office/drawing/2010/main" val="0"/>
              </a:ext>
            </a:extLst>
          </a:blip>
          <a:stretch>
            <a:fillRect/>
          </a:stretch>
        </p:blipFill>
        <p:spPr>
          <a:xfrm>
            <a:off x="148999" y="1814732"/>
            <a:ext cx="5576552" cy="3719136"/>
          </a:xfrm>
          <a:prstGeom prst="rect">
            <a:avLst/>
          </a:prstGeom>
          <a:ln w="38100">
            <a:solidFill>
              <a:schemeClr val="bg1"/>
            </a:solidFill>
          </a:ln>
        </p:spPr>
      </p:pic>
    </p:spTree>
    <p:extLst>
      <p:ext uri="{BB962C8B-B14F-4D97-AF65-F5344CB8AC3E}">
        <p14:creationId xmlns:p14="http://schemas.microsoft.com/office/powerpoint/2010/main" val="34244907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6589" y="362243"/>
            <a:ext cx="10058400" cy="875714"/>
          </a:xfrm>
        </p:spPr>
        <p:txBody>
          <a:bodyPr/>
          <a:lstStyle/>
          <a:p>
            <a:r>
              <a:rPr lang="es-EC" dirty="0" smtClean="0"/>
              <a:t>MATERIALES Y EQUIPOS</a:t>
            </a:r>
            <a:endParaRPr lang="es-EC" dirty="0"/>
          </a:p>
        </p:txBody>
      </p:sp>
      <p:sp>
        <p:nvSpPr>
          <p:cNvPr id="3" name="Marcador de texto 2"/>
          <p:cNvSpPr>
            <a:spLocks noGrp="1"/>
          </p:cNvSpPr>
          <p:nvPr>
            <p:ph type="body" idx="1"/>
          </p:nvPr>
        </p:nvSpPr>
        <p:spPr>
          <a:xfrm>
            <a:off x="684211" y="1364566"/>
            <a:ext cx="10612145" cy="4629834"/>
          </a:xfrm>
        </p:spPr>
        <p:txBody>
          <a:bodyPr>
            <a:normAutofit fontScale="92500" lnSpcReduction="20000"/>
          </a:bodyPr>
          <a:lstStyle/>
          <a:p>
            <a:pPr lvl="4"/>
            <a:r>
              <a:rPr lang="es-ES" sz="2400" b="1" dirty="0" smtClean="0">
                <a:solidFill>
                  <a:schemeClr val="bg1"/>
                </a:solidFill>
              </a:rPr>
              <a:t>Laboratorio</a:t>
            </a:r>
            <a:endParaRPr lang="es-EC" sz="2400" b="1" dirty="0">
              <a:solidFill>
                <a:schemeClr val="bg1"/>
              </a:solidFill>
            </a:endParaRPr>
          </a:p>
          <a:p>
            <a:pPr lvl="0"/>
            <a:r>
              <a:rPr lang="es-ES" sz="2400" dirty="0">
                <a:solidFill>
                  <a:schemeClr val="bg1"/>
                </a:solidFill>
              </a:rPr>
              <a:t>Computador Portátil</a:t>
            </a:r>
            <a:endParaRPr lang="es-EC" sz="2400" dirty="0">
              <a:solidFill>
                <a:schemeClr val="bg1"/>
              </a:solidFill>
            </a:endParaRPr>
          </a:p>
          <a:p>
            <a:pPr lvl="0"/>
            <a:r>
              <a:rPr lang="es-ES" sz="2400" dirty="0">
                <a:solidFill>
                  <a:schemeClr val="bg1"/>
                </a:solidFill>
              </a:rPr>
              <a:t>Software ArcGIS 10.1</a:t>
            </a:r>
            <a:endParaRPr lang="es-EC" sz="2400" dirty="0">
              <a:solidFill>
                <a:schemeClr val="bg1"/>
              </a:solidFill>
            </a:endParaRPr>
          </a:p>
          <a:p>
            <a:pPr lvl="0"/>
            <a:r>
              <a:rPr lang="es-ES" sz="2400" dirty="0">
                <a:solidFill>
                  <a:schemeClr val="bg1"/>
                </a:solidFill>
              </a:rPr>
              <a:t>Cartografía digital a diferentes escalas.</a:t>
            </a:r>
            <a:endParaRPr lang="es-EC" sz="2400" dirty="0">
              <a:solidFill>
                <a:schemeClr val="bg1"/>
              </a:solidFill>
            </a:endParaRPr>
          </a:p>
          <a:p>
            <a:pPr lvl="4"/>
            <a:r>
              <a:rPr lang="es-ES" sz="2400" b="1" dirty="0">
                <a:solidFill>
                  <a:schemeClr val="bg1"/>
                </a:solidFill>
              </a:rPr>
              <a:t>Equipos e instrumentos</a:t>
            </a:r>
            <a:endParaRPr lang="es-EC" sz="2400" b="1" dirty="0">
              <a:solidFill>
                <a:schemeClr val="bg1"/>
              </a:solidFill>
            </a:endParaRPr>
          </a:p>
          <a:p>
            <a:pPr lvl="0"/>
            <a:r>
              <a:rPr lang="es-ES" sz="2400" dirty="0">
                <a:solidFill>
                  <a:schemeClr val="bg1"/>
                </a:solidFill>
              </a:rPr>
              <a:t>Navegador GPS</a:t>
            </a:r>
            <a:endParaRPr lang="es-EC" sz="2400" dirty="0">
              <a:solidFill>
                <a:schemeClr val="bg1"/>
              </a:solidFill>
            </a:endParaRPr>
          </a:p>
          <a:p>
            <a:pPr lvl="0"/>
            <a:r>
              <a:rPr lang="es-ES" sz="2400" dirty="0">
                <a:solidFill>
                  <a:schemeClr val="bg1"/>
                </a:solidFill>
              </a:rPr>
              <a:t>Cámara fotográfica digital</a:t>
            </a:r>
            <a:endParaRPr lang="es-EC" sz="2400" dirty="0">
              <a:solidFill>
                <a:schemeClr val="bg1"/>
              </a:solidFill>
            </a:endParaRPr>
          </a:p>
          <a:p>
            <a:pPr lvl="0"/>
            <a:r>
              <a:rPr lang="es-ES" sz="2400" dirty="0">
                <a:solidFill>
                  <a:schemeClr val="bg1"/>
                </a:solidFill>
              </a:rPr>
              <a:t>Libreta de campo</a:t>
            </a:r>
            <a:endParaRPr lang="es-EC" sz="2400" dirty="0">
              <a:solidFill>
                <a:schemeClr val="bg1"/>
              </a:solidFill>
            </a:endParaRPr>
          </a:p>
          <a:p>
            <a:pPr lvl="0"/>
            <a:r>
              <a:rPr lang="es-ES" sz="2400" dirty="0">
                <a:solidFill>
                  <a:schemeClr val="bg1"/>
                </a:solidFill>
              </a:rPr>
              <a:t>Cintas diamétricas</a:t>
            </a:r>
            <a:endParaRPr lang="es-EC" sz="2400" dirty="0">
              <a:solidFill>
                <a:schemeClr val="bg1"/>
              </a:solidFill>
            </a:endParaRPr>
          </a:p>
          <a:p>
            <a:pPr lvl="0"/>
            <a:r>
              <a:rPr lang="es-ES" sz="2400" dirty="0">
                <a:solidFill>
                  <a:schemeClr val="bg1"/>
                </a:solidFill>
              </a:rPr>
              <a:t>Cintas métricas</a:t>
            </a:r>
            <a:endParaRPr lang="es-EC" sz="2400" dirty="0">
              <a:solidFill>
                <a:schemeClr val="bg1"/>
              </a:solidFill>
            </a:endParaRPr>
          </a:p>
          <a:p>
            <a:pPr lvl="0"/>
            <a:r>
              <a:rPr lang="es-ES" sz="2400" dirty="0">
                <a:solidFill>
                  <a:schemeClr val="bg1"/>
                </a:solidFill>
              </a:rPr>
              <a:t>Vehículo.</a:t>
            </a:r>
            <a:endParaRPr lang="es-EC" sz="2400" dirty="0">
              <a:solidFill>
                <a:schemeClr val="bg1"/>
              </a:solidFill>
            </a:endParaRPr>
          </a:p>
          <a:p>
            <a:endParaRPr lang="es-EC" dirty="0"/>
          </a:p>
        </p:txBody>
      </p:sp>
    </p:spTree>
    <p:extLst>
      <p:ext uri="{BB962C8B-B14F-4D97-AF65-F5344CB8AC3E}">
        <p14:creationId xmlns:p14="http://schemas.microsoft.com/office/powerpoint/2010/main" val="36137692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bg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5400" dirty="0" smtClean="0"/>
              <a:t>METODOLOGÍA</a:t>
            </a:r>
            <a:endParaRPr lang="es-EC" sz="5400" dirty="0"/>
          </a:p>
        </p:txBody>
      </p:sp>
    </p:spTree>
    <p:extLst>
      <p:ext uri="{BB962C8B-B14F-4D97-AF65-F5344CB8AC3E}">
        <p14:creationId xmlns:p14="http://schemas.microsoft.com/office/powerpoint/2010/main" val="35961468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15401" y="277837"/>
            <a:ext cx="10058400" cy="974188"/>
          </a:xfrm>
        </p:spPr>
        <p:txBody>
          <a:bodyPr/>
          <a:lstStyle/>
          <a:p>
            <a:pPr lvl="2" algn="l" defTabSz="457200" rtl="0">
              <a:spcBef>
                <a:spcPct val="0"/>
              </a:spcBef>
            </a:pPr>
            <a:r>
              <a:rPr lang="es-ES" b="1" dirty="0">
                <a:solidFill>
                  <a:schemeClr val="bg1"/>
                </a:solidFill>
              </a:rPr>
              <a:t>Objetivo 1: Definir especies forestales prioritarias en base a su importancia económica, ecológica y socio-cultural.</a:t>
            </a:r>
            <a:r>
              <a:rPr lang="es-EC" b="1" dirty="0"/>
              <a:t/>
            </a:r>
            <a:br>
              <a:rPr lang="es-EC" b="1" dirty="0"/>
            </a:br>
            <a:endParaRPr lang="es-EC" dirty="0"/>
          </a:p>
        </p:txBody>
      </p:sp>
      <p:sp>
        <p:nvSpPr>
          <p:cNvPr id="3" name="Marcador de texto 2"/>
          <p:cNvSpPr>
            <a:spLocks noGrp="1"/>
          </p:cNvSpPr>
          <p:nvPr>
            <p:ph type="body" idx="1"/>
          </p:nvPr>
        </p:nvSpPr>
        <p:spPr>
          <a:xfrm>
            <a:off x="684212" y="2733095"/>
            <a:ext cx="5182017" cy="4742375"/>
          </a:xfrm>
        </p:spPr>
        <p:txBody>
          <a:bodyPr/>
          <a:lstStyle/>
          <a:p>
            <a:pPr marL="342900" lvl="0" indent="-342900">
              <a:buFont typeface="Arial" panose="020B0604020202020204" pitchFamily="34" charset="0"/>
              <a:buChar char="•"/>
            </a:pPr>
            <a:r>
              <a:rPr lang="es-ES" dirty="0" smtClean="0"/>
              <a:t>MAE</a:t>
            </a:r>
          </a:p>
          <a:p>
            <a:pPr marL="342900" lvl="0" indent="-342900">
              <a:buFont typeface="Arial" panose="020B0604020202020204" pitchFamily="34" charset="0"/>
              <a:buChar char="•"/>
            </a:pPr>
            <a:r>
              <a:rPr lang="es-ES" dirty="0" smtClean="0"/>
              <a:t>MAGAP</a:t>
            </a:r>
          </a:p>
          <a:p>
            <a:pPr marL="342900" lvl="0" indent="-342900">
              <a:buFont typeface="Arial" panose="020B0604020202020204" pitchFamily="34" charset="0"/>
              <a:buChar char="•"/>
            </a:pPr>
            <a:r>
              <a:rPr lang="es-ES" dirty="0" smtClean="0"/>
              <a:t>GOBIERNO PROVINCIAL DE IMBABURA</a:t>
            </a:r>
            <a:endParaRPr lang="es-EC" dirty="0"/>
          </a:p>
          <a:p>
            <a:pPr marL="342900" lvl="0" indent="-342900">
              <a:buFont typeface="Arial" panose="020B0604020202020204" pitchFamily="34" charset="0"/>
              <a:buChar char="•"/>
            </a:pPr>
            <a:r>
              <a:rPr lang="es-ES" dirty="0"/>
              <a:t>GAD Municipal de Otavalo.</a:t>
            </a:r>
            <a:endParaRPr lang="es-EC" dirty="0"/>
          </a:p>
          <a:p>
            <a:pPr marL="342900" lvl="0" indent="-342900">
              <a:buFont typeface="Arial" panose="020B0604020202020204" pitchFamily="34" charset="0"/>
              <a:buChar char="•"/>
            </a:pPr>
            <a:r>
              <a:rPr lang="es-ES" dirty="0"/>
              <a:t>GADS Parroquiales.</a:t>
            </a:r>
            <a:endParaRPr lang="es-EC" dirty="0"/>
          </a:p>
          <a:p>
            <a:pPr marL="342900" lvl="0" indent="-342900">
              <a:buFont typeface="Arial" panose="020B0604020202020204" pitchFamily="34" charset="0"/>
              <a:buChar char="•"/>
            </a:pPr>
            <a:r>
              <a:rPr lang="es-ES" dirty="0" smtClean="0"/>
              <a:t>Comunidades de las parroquias del cantón.</a:t>
            </a:r>
            <a:endParaRPr lang="es-EC" dirty="0"/>
          </a:p>
          <a:p>
            <a:endParaRPr lang="es-EC"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9275" y="1299129"/>
            <a:ext cx="1453682" cy="1223098"/>
          </a:xfrm>
          <a:prstGeom prst="rect">
            <a:avLst/>
          </a:prstGeom>
        </p:spPr>
      </p:pic>
      <p:graphicFrame>
        <p:nvGraphicFramePr>
          <p:cNvPr id="5" name="Tabla 4"/>
          <p:cNvGraphicFramePr>
            <a:graphicFrameLocks noGrp="1"/>
          </p:cNvGraphicFramePr>
          <p:nvPr>
            <p:extLst>
              <p:ext uri="{D42A27DB-BD31-4B8C-83A1-F6EECF244321}">
                <p14:modId xmlns:p14="http://schemas.microsoft.com/office/powerpoint/2010/main" val="3446021783"/>
              </p:ext>
            </p:extLst>
          </p:nvPr>
        </p:nvGraphicFramePr>
        <p:xfrm>
          <a:off x="7734300" y="5322772"/>
          <a:ext cx="4457700" cy="1508760"/>
        </p:xfrm>
        <a:graphic>
          <a:graphicData uri="http://schemas.openxmlformats.org/drawingml/2006/table">
            <a:tbl>
              <a:tblPr firstRow="1" firstCol="1" bandRow="1">
                <a:tableStyleId>{5C22544A-7EE6-4342-B048-85BDC9FD1C3A}</a:tableStyleId>
              </a:tblPr>
              <a:tblGrid>
                <a:gridCol w="1536700"/>
                <a:gridCol w="1422400"/>
                <a:gridCol w="1498600"/>
              </a:tblGrid>
              <a:tr h="200025">
                <a:tc>
                  <a:txBody>
                    <a:bodyPr/>
                    <a:lstStyle/>
                    <a:p>
                      <a:pPr algn="ctr">
                        <a:lnSpc>
                          <a:spcPct val="150000"/>
                        </a:lnSpc>
                        <a:spcAft>
                          <a:spcPts val="0"/>
                        </a:spcAft>
                      </a:pPr>
                      <a:r>
                        <a:rPr lang="es-ES" sz="1100" dirty="0">
                          <a:effectLst/>
                        </a:rPr>
                        <a:t>Económico</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50000"/>
                        </a:lnSpc>
                        <a:spcAft>
                          <a:spcPts val="0"/>
                        </a:spcAft>
                      </a:pPr>
                      <a:r>
                        <a:rPr lang="es-ES" sz="1100">
                          <a:effectLst/>
                        </a:rPr>
                        <a:t>Ecológico</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50000"/>
                        </a:lnSpc>
                        <a:spcAft>
                          <a:spcPts val="0"/>
                        </a:spcAft>
                      </a:pPr>
                      <a:r>
                        <a:rPr lang="es-ES" sz="1100" dirty="0">
                          <a:effectLst/>
                        </a:rPr>
                        <a:t>Socio-cultural</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r>
              <a:tr h="200025">
                <a:tc>
                  <a:txBody>
                    <a:bodyPr/>
                    <a:lstStyle/>
                    <a:p>
                      <a:pPr algn="just">
                        <a:lnSpc>
                          <a:spcPct val="150000"/>
                        </a:lnSpc>
                        <a:spcAft>
                          <a:spcPts val="0"/>
                        </a:spcAft>
                      </a:pPr>
                      <a:r>
                        <a:rPr lang="es-ES" sz="1100" dirty="0">
                          <a:effectLst/>
                        </a:rPr>
                        <a:t>1</a:t>
                      </a:r>
                      <a:r>
                        <a:rPr lang="es-ES" sz="1100" dirty="0" smtClean="0">
                          <a:effectLst/>
                        </a:rPr>
                        <a:t>.-</a:t>
                      </a:r>
                      <a:endParaRPr lang="es-EC" sz="1200" i="1"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lnSpc>
                          <a:spcPct val="150000"/>
                        </a:lnSpc>
                        <a:spcAft>
                          <a:spcPts val="0"/>
                        </a:spcAft>
                      </a:pPr>
                      <a:r>
                        <a:rPr lang="es-ES" sz="1100" dirty="0">
                          <a:effectLst/>
                        </a:rPr>
                        <a:t>1</a:t>
                      </a:r>
                      <a:r>
                        <a:rPr lang="es-ES" sz="1100" dirty="0" smtClean="0">
                          <a:effectLst/>
                        </a:rPr>
                        <a:t>.-</a:t>
                      </a:r>
                      <a:endParaRPr lang="es-EC" sz="1200" i="1"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lnSpc>
                          <a:spcPct val="150000"/>
                        </a:lnSpc>
                        <a:spcAft>
                          <a:spcPts val="0"/>
                        </a:spcAft>
                      </a:pPr>
                      <a:r>
                        <a:rPr lang="es-ES" sz="1100" dirty="0">
                          <a:effectLst/>
                        </a:rPr>
                        <a:t>1</a:t>
                      </a:r>
                      <a:r>
                        <a:rPr lang="es-ES" sz="1100" dirty="0" smtClean="0">
                          <a:effectLst/>
                        </a:rPr>
                        <a:t>.-</a:t>
                      </a:r>
                      <a:endParaRPr lang="es-EC" sz="1200" i="1" dirty="0">
                        <a:effectLst/>
                        <a:latin typeface="Times New Roman" panose="02020603050405020304" pitchFamily="18" charset="0"/>
                        <a:ea typeface="Times New Roman" panose="02020603050405020304" pitchFamily="18" charset="0"/>
                      </a:endParaRPr>
                    </a:p>
                  </a:txBody>
                  <a:tcPr marL="44450" marR="44450" marT="0" marB="0" anchor="ctr"/>
                </a:tc>
              </a:tr>
              <a:tr h="200025">
                <a:tc>
                  <a:txBody>
                    <a:bodyPr/>
                    <a:lstStyle/>
                    <a:p>
                      <a:pPr algn="just">
                        <a:lnSpc>
                          <a:spcPct val="150000"/>
                        </a:lnSpc>
                        <a:spcAft>
                          <a:spcPts val="0"/>
                        </a:spcAft>
                      </a:pPr>
                      <a:r>
                        <a:rPr lang="es-ES" sz="1100" dirty="0">
                          <a:effectLst/>
                        </a:rPr>
                        <a:t>2</a:t>
                      </a:r>
                      <a:r>
                        <a:rPr lang="es-ES" sz="1100" dirty="0" smtClean="0">
                          <a:effectLst/>
                        </a:rPr>
                        <a:t>.-</a:t>
                      </a:r>
                      <a:endParaRPr lang="es-EC" sz="1200" i="1"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lnSpc>
                          <a:spcPct val="150000"/>
                        </a:lnSpc>
                        <a:spcAft>
                          <a:spcPts val="0"/>
                        </a:spcAft>
                      </a:pPr>
                      <a:r>
                        <a:rPr lang="es-ES" sz="1100" dirty="0">
                          <a:effectLst/>
                        </a:rPr>
                        <a:t>2</a:t>
                      </a:r>
                      <a:r>
                        <a:rPr lang="es-ES" sz="1100" dirty="0" smtClean="0">
                          <a:effectLst/>
                        </a:rPr>
                        <a:t>.-</a:t>
                      </a:r>
                      <a:r>
                        <a:rPr lang="es-ES" sz="1100" i="1" dirty="0" smtClean="0">
                          <a:effectLst/>
                        </a:rPr>
                        <a:t>.</a:t>
                      </a:r>
                      <a:endParaRPr lang="es-EC" sz="1200" i="1"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lnSpc>
                          <a:spcPct val="150000"/>
                        </a:lnSpc>
                        <a:spcAft>
                          <a:spcPts val="0"/>
                        </a:spcAft>
                      </a:pPr>
                      <a:r>
                        <a:rPr lang="es-ES" sz="1100" dirty="0">
                          <a:effectLst/>
                        </a:rPr>
                        <a:t>2</a:t>
                      </a:r>
                      <a:r>
                        <a:rPr lang="es-ES" sz="1100" dirty="0" smtClean="0">
                          <a:effectLst/>
                        </a:rPr>
                        <a:t>.-</a:t>
                      </a:r>
                      <a:r>
                        <a:rPr lang="es-ES" sz="1100" i="1" dirty="0" smtClean="0">
                          <a:effectLst/>
                        </a:rPr>
                        <a:t>.</a:t>
                      </a:r>
                      <a:endParaRPr lang="es-EC" sz="1200" i="1" dirty="0">
                        <a:effectLst/>
                        <a:latin typeface="Times New Roman" panose="02020603050405020304" pitchFamily="18" charset="0"/>
                        <a:ea typeface="Times New Roman" panose="02020603050405020304" pitchFamily="18" charset="0"/>
                      </a:endParaRPr>
                    </a:p>
                  </a:txBody>
                  <a:tcPr marL="44450" marR="44450" marT="0" marB="0" anchor="ctr"/>
                </a:tc>
              </a:tr>
              <a:tr h="200025">
                <a:tc>
                  <a:txBody>
                    <a:bodyPr/>
                    <a:lstStyle/>
                    <a:p>
                      <a:pPr algn="just">
                        <a:lnSpc>
                          <a:spcPct val="150000"/>
                        </a:lnSpc>
                        <a:spcAft>
                          <a:spcPts val="0"/>
                        </a:spcAft>
                      </a:pPr>
                      <a:r>
                        <a:rPr lang="es-ES" sz="1100" dirty="0" smtClean="0">
                          <a:effectLst/>
                        </a:rPr>
                        <a:t>3.-</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lnSpc>
                          <a:spcPct val="150000"/>
                        </a:lnSpc>
                        <a:spcAft>
                          <a:spcPts val="0"/>
                        </a:spcAft>
                      </a:pPr>
                      <a:r>
                        <a:rPr lang="es-ES" sz="1100">
                          <a:effectLst/>
                        </a:rPr>
                        <a:t>3.-</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lnSpc>
                          <a:spcPct val="150000"/>
                        </a:lnSpc>
                        <a:spcAft>
                          <a:spcPts val="0"/>
                        </a:spcAft>
                      </a:pPr>
                      <a:r>
                        <a:rPr lang="es-ES" sz="1100">
                          <a:effectLst/>
                        </a:rPr>
                        <a:t>3.-</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r>
              <a:tr h="200025">
                <a:tc>
                  <a:txBody>
                    <a:bodyPr/>
                    <a:lstStyle/>
                    <a:p>
                      <a:pPr algn="just">
                        <a:lnSpc>
                          <a:spcPct val="150000"/>
                        </a:lnSpc>
                        <a:spcAft>
                          <a:spcPts val="0"/>
                        </a:spcAft>
                      </a:pPr>
                      <a:r>
                        <a:rPr lang="es-ES" sz="1100" dirty="0" smtClean="0">
                          <a:effectLst/>
                        </a:rPr>
                        <a:t>4.-</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lnSpc>
                          <a:spcPct val="150000"/>
                        </a:lnSpc>
                        <a:spcAft>
                          <a:spcPts val="0"/>
                        </a:spcAft>
                      </a:pPr>
                      <a:r>
                        <a:rPr lang="es-ES" sz="1100">
                          <a:effectLst/>
                        </a:rPr>
                        <a:t>4.-</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lnSpc>
                          <a:spcPct val="150000"/>
                        </a:lnSpc>
                        <a:spcAft>
                          <a:spcPts val="0"/>
                        </a:spcAft>
                      </a:pPr>
                      <a:r>
                        <a:rPr lang="es-ES" sz="1100">
                          <a:effectLst/>
                        </a:rPr>
                        <a:t>4.-</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r>
              <a:tr h="200025">
                <a:tc>
                  <a:txBody>
                    <a:bodyPr/>
                    <a:lstStyle/>
                    <a:p>
                      <a:pPr algn="just">
                        <a:lnSpc>
                          <a:spcPct val="150000"/>
                        </a:lnSpc>
                        <a:spcAft>
                          <a:spcPts val="0"/>
                        </a:spcAft>
                      </a:pPr>
                      <a:r>
                        <a:rPr lang="es-ES" sz="1100" dirty="0" smtClean="0">
                          <a:effectLst/>
                        </a:rPr>
                        <a:t>5.-</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lnSpc>
                          <a:spcPct val="150000"/>
                        </a:lnSpc>
                        <a:spcAft>
                          <a:spcPts val="0"/>
                        </a:spcAft>
                      </a:pPr>
                      <a:r>
                        <a:rPr lang="es-ES" sz="1100" dirty="0" smtClean="0">
                          <a:effectLst/>
                        </a:rPr>
                        <a:t>5.-</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lnSpc>
                          <a:spcPct val="150000"/>
                        </a:lnSpc>
                        <a:spcAft>
                          <a:spcPts val="0"/>
                        </a:spcAft>
                      </a:pPr>
                      <a:r>
                        <a:rPr lang="es-ES" sz="1100" dirty="0" smtClean="0">
                          <a:effectLst/>
                        </a:rPr>
                        <a:t>5.-</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r>
            </a:tbl>
          </a:graphicData>
        </a:graphic>
      </p:graphicFrame>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14" y="1281527"/>
            <a:ext cx="1335396" cy="1193596"/>
          </a:xfrm>
          <a:prstGeom prst="rect">
            <a:avLst/>
          </a:prstGeom>
        </p:spPr>
      </p:pic>
      <p:sp>
        <p:nvSpPr>
          <p:cNvPr id="7" name="Flecha abajo 6"/>
          <p:cNvSpPr/>
          <p:nvPr/>
        </p:nvSpPr>
        <p:spPr>
          <a:xfrm rot="16389724">
            <a:off x="1464845" y="1691162"/>
            <a:ext cx="339041" cy="3104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Multidocumento 7"/>
          <p:cNvSpPr/>
          <p:nvPr/>
        </p:nvSpPr>
        <p:spPr>
          <a:xfrm>
            <a:off x="9619301" y="3281457"/>
            <a:ext cx="1280113" cy="1017432"/>
          </a:xfrm>
          <a:prstGeom prst="flowChartMultidocumen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Flecha abajo 15"/>
          <p:cNvSpPr/>
          <p:nvPr/>
        </p:nvSpPr>
        <p:spPr>
          <a:xfrm rot="1293315">
            <a:off x="8104587" y="4407076"/>
            <a:ext cx="746974" cy="8302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Flecha abajo 16"/>
          <p:cNvSpPr/>
          <p:nvPr/>
        </p:nvSpPr>
        <p:spPr>
          <a:xfrm rot="20530908">
            <a:off x="11235107" y="4459318"/>
            <a:ext cx="746974" cy="7908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Flecha abajo 17"/>
          <p:cNvSpPr/>
          <p:nvPr/>
        </p:nvSpPr>
        <p:spPr>
          <a:xfrm>
            <a:off x="9512384" y="4494727"/>
            <a:ext cx="746974" cy="6878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4302" y="920198"/>
            <a:ext cx="3543299" cy="2153271"/>
          </a:xfrm>
          <a:prstGeom prst="rect">
            <a:avLst/>
          </a:prstGeom>
        </p:spPr>
      </p:pic>
      <p:pic>
        <p:nvPicPr>
          <p:cNvPr id="10" name="Imagen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3459" y="764931"/>
            <a:ext cx="3704823" cy="2308538"/>
          </a:xfrm>
          <a:prstGeom prst="rect">
            <a:avLst/>
          </a:prstGeom>
        </p:spPr>
      </p:pic>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2420" y="3156055"/>
            <a:ext cx="2978473" cy="2285667"/>
          </a:xfrm>
          <a:prstGeom prst="rect">
            <a:avLst/>
          </a:prstGeom>
        </p:spPr>
      </p:pic>
    </p:spTree>
    <p:extLst>
      <p:ext uri="{BB962C8B-B14F-4D97-AF65-F5344CB8AC3E}">
        <p14:creationId xmlns:p14="http://schemas.microsoft.com/office/powerpoint/2010/main" val="3245203050"/>
      </p:ext>
    </p:extLst>
  </p:cSld>
  <p:clrMapOvr>
    <a:masterClrMapping/>
  </p:clrMapOvr>
  <p:timing>
    <p:tnLst>
      <p:par>
        <p:cTn id="1" dur="indefinite" restart="never" nodeType="tmRoot"/>
      </p:par>
    </p:tnLst>
  </p:timing>
</p:sld>
</file>

<file path=ppt/theme/theme1.xml><?xml version="1.0" encoding="utf-8"?>
<a:theme xmlns:a="http://schemas.openxmlformats.org/drawingml/2006/main" name="Base">
  <a:themeElements>
    <a:clrScheme name="Base">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e">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e">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Sector">
  <a:themeElements>
    <a:clrScheme name="Sector">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ctor">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ctor">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TM03457452[[fn=Celestial]]</Template>
  <TotalTime>3216</TotalTime>
  <Words>1907</Words>
  <Application>Microsoft Office PowerPoint</Application>
  <PresentationFormat>Panorámica</PresentationFormat>
  <Paragraphs>410</Paragraphs>
  <Slides>44</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44</vt:i4>
      </vt:variant>
    </vt:vector>
  </HeadingPairs>
  <TitlesOfParts>
    <vt:vector size="52" baseType="lpstr">
      <vt:lpstr>Arial</vt:lpstr>
      <vt:lpstr>Calibri</vt:lpstr>
      <vt:lpstr>Century Gothic</vt:lpstr>
      <vt:lpstr>Corbel</vt:lpstr>
      <vt:lpstr>Times New Roman</vt:lpstr>
      <vt:lpstr>Wingdings 3</vt:lpstr>
      <vt:lpstr>Base</vt:lpstr>
      <vt:lpstr>Sector</vt:lpstr>
      <vt:lpstr>Universidad Técnica del Norte FACULTAD DE INGENIERÍA EN CIENCIAS AGROPECUARIAS Y AMBIENTALES Carrera de Ingeniería Forestal </vt:lpstr>
      <vt:lpstr>Con el objetivo de mantener y aumentar el recurso forestal en el país, se realizan actividades de forestación y reforestación las cuales se las lleva a cabo con una limitada información sobre las condiciones ecológicas existentes en el lugar en relación a los requerimientos ecológicos que las especies de interés necesitan para su desarrollo, y muchas veces sin definir que especies forestales son de importancia para los beneficiarios ya sea en aspectos como el económico, ecológico y sociocultural, corriendo el riesgo de que estas actividades no logren cumplir los objetivos planteados.  </vt:lpstr>
      <vt:lpstr> El presente estudio determinó las especies forestales prioritarias, en base a las necesidades e intereses de la población del Cantón Otavalo en términos económicos, ecológicos y socioculturales; así como también los lugares potencialmente aptos para el establecimiento de las mismas, para contribuir a que las actividades y programas vinculados con la forestación y reforestación sean altamente productivos, que además de elevar los rendimientos y la resistencia a factores adversos, contribuya a la ampliación y conservación de estas especies como también el aumento de la masa forestal de cantón.   </vt:lpstr>
      <vt:lpstr>OBJETIVO GENERAL  Determinar las especies forestales prioritarias y su zonificación en suelos de aptitud forestal en el cantón Otavalo. </vt:lpstr>
      <vt:lpstr>Preguntas directrices ¿Qué especies prioritarias se recomienda implementar en el cantón? ¿Cuáles son las zonas más aptas para el establecimiento de las especies prioritarias seleccionadas? ¿Cómo se confirman las zonas ecológicas identificadas? </vt:lpstr>
      <vt:lpstr>METODOLOGÍA</vt:lpstr>
      <vt:lpstr>MATERIALES Y EQUIPOS</vt:lpstr>
      <vt:lpstr>METODOLOGÍA</vt:lpstr>
      <vt:lpstr>Objetivo 1: Definir especies forestales prioritarias en base a su importancia económica, ecológica y socio-cultural. </vt:lpstr>
      <vt:lpstr>Objetivo 2: Identificar con criterios ecológicos las áreas para el desarrollo de especies forestales prioritarias.  </vt:lpstr>
      <vt:lpstr>Presentación de PowerPoint</vt:lpstr>
      <vt:lpstr>Presentación de PowerPoint</vt:lpstr>
      <vt:lpstr>Presentación de PowerPoint</vt:lpstr>
      <vt:lpstr>Objetivo 3: Validar las zonas ecológicas identificadas mediante comprobación de campo.</vt:lpstr>
      <vt:lpstr>Presentación de PowerPoint</vt:lpstr>
      <vt:lpstr>Presentación de PowerPoint</vt:lpstr>
      <vt:lpstr>Presentación de PowerPoint</vt:lpstr>
      <vt:lpstr>Presentación de PowerPoint</vt:lpstr>
      <vt:lpstr>Resultados y conclusiones</vt:lpstr>
      <vt:lpstr>Presentación de PowerPoint</vt:lpstr>
      <vt:lpstr>Resultados OB: 1</vt:lpstr>
      <vt:lpstr>Presentación de PowerPoint</vt:lpstr>
      <vt:lpstr>Presentación de PowerPoint</vt:lpstr>
      <vt:lpstr>OBJETIVO 2</vt:lpstr>
      <vt:lpstr>Presentación de PowerPoint</vt:lpstr>
      <vt:lpstr>Presentación de PowerPoint</vt:lpstr>
      <vt:lpstr>Presentación de PowerPoint</vt:lpstr>
      <vt:lpstr>VALIDACIÓN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DISCUSIÓN</vt:lpstr>
      <vt:lpstr>Obj 2: </vt:lpstr>
      <vt:lpstr>Obj:3</vt:lpstr>
      <vt:lpstr>CONCLUSIONES Y RECOMENDACIONES.</vt:lpstr>
      <vt:lpstr>Presentación de PowerPoint</vt:lpstr>
      <vt:lpstr>Presentación de PowerPoint</vt:lpstr>
      <vt:lpstr>Presentación de PowerPoint</vt:lpstr>
      <vt:lpstr>GRACIAS</vt:lpstr>
      <vt:lpstr>gracias</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Universidad Técnica del Norte FACULTAD DE INGENIERÍA EN CIENCIAS AGROPECUARIAS Y AMBIENTALES Carrera de Ingeniería Forestal</dc:title>
  <dc:creator>william sani</dc:creator>
  <cp:lastModifiedBy>AMERICAN</cp:lastModifiedBy>
  <cp:revision>102</cp:revision>
  <dcterms:created xsi:type="dcterms:W3CDTF">2016-02-09T19:23:45Z</dcterms:created>
  <dcterms:modified xsi:type="dcterms:W3CDTF">2017-10-26T08:54:16Z</dcterms:modified>
</cp:coreProperties>
</file>