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260" r:id="rId3"/>
    <p:sldId id="261" r:id="rId4"/>
    <p:sldId id="262" r:id="rId5"/>
    <p:sldId id="29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307" r:id="rId14"/>
    <p:sldId id="273" r:id="rId15"/>
    <p:sldId id="272" r:id="rId16"/>
    <p:sldId id="274" r:id="rId17"/>
    <p:sldId id="275" r:id="rId18"/>
    <p:sldId id="308" r:id="rId19"/>
    <p:sldId id="277" r:id="rId20"/>
    <p:sldId id="27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293" r:id="rId33"/>
    <p:sldId id="294" r:id="rId34"/>
    <p:sldId id="295" r:id="rId35"/>
    <p:sldId id="296" r:id="rId36"/>
    <p:sldId id="297" r:id="rId37"/>
    <p:sldId id="321" r:id="rId38"/>
    <p:sldId id="322" r:id="rId39"/>
    <p:sldId id="305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0909" autoAdjust="0"/>
  </p:normalViewPr>
  <p:slideViewPr>
    <p:cSldViewPr>
      <p:cViewPr varScale="1">
        <p:scale>
          <a:sx n="64" d="100"/>
          <a:sy n="64" d="100"/>
        </p:scale>
        <p:origin x="15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RESULTADOS!$R$12</c:f>
              <c:strCache>
                <c:ptCount val="1"/>
                <c:pt idx="0">
                  <c:v>Bosquete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1,63 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2,96 cm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126458A-8B5D-4A28-B5A9-2F3EFBDBE631}" type="VALUE">
                      <a:rPr lang="en-US"/>
                      <a:pPr/>
                      <a:t>[VALOR]</a:t>
                    </a:fld>
                    <a:r>
                      <a:rPr lang="en-US"/>
                      <a:t>  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(RESULTADOS!$S$12,RESULTADOS!$T$12,RESULTADOS!$U$12)</c:f>
              <c:numCache>
                <c:formatCode>0.00</c:formatCode>
                <c:ptCount val="3"/>
                <c:pt idx="0">
                  <c:v>1.6266666666666667</c:v>
                </c:pt>
                <c:pt idx="1">
                  <c:v>2.9622222222222225</c:v>
                </c:pt>
                <c:pt idx="2">
                  <c:v>1.2409999999999999</c:v>
                </c:pt>
              </c:numCache>
            </c:numRef>
          </c:val>
        </c:ser>
        <c:ser>
          <c:idx val="1"/>
          <c:order val="1"/>
          <c:tx>
            <c:strRef>
              <c:f>RESULTADOS!$R$13</c:f>
              <c:strCache>
                <c:ptCount val="1"/>
                <c:pt idx="0">
                  <c:v>Lindero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1,27 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1,76 cm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7BD0D3E-3216-4B23-BCA8-B0E255EACFB0}" type="VALUE">
                      <a:rPr lang="en-US"/>
                      <a:pPr/>
                      <a:t>[VALOR]</a:t>
                    </a:fld>
                    <a:r>
                      <a:rPr lang="en-US"/>
                      <a:t> 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(RESULTADOS!$S$13,RESULTADOS!$T$13,RESULTADOS!$U$13)</c:f>
              <c:numCache>
                <c:formatCode>0.00</c:formatCode>
                <c:ptCount val="3"/>
                <c:pt idx="0">
                  <c:v>1.2655555555555555</c:v>
                </c:pt>
                <c:pt idx="1">
                  <c:v>1.7611111111111113</c:v>
                </c:pt>
                <c:pt idx="2">
                  <c:v>0.85194444444444439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939240272"/>
        <c:axId val="-1939241360"/>
      </c:barChart>
      <c:catAx>
        <c:axId val="-1939240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1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H</a:t>
                </a:r>
                <a:r>
                  <a:rPr lang="es-EC" sz="11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DB                                DC</a:t>
                </a:r>
                <a:endParaRPr lang="es-EC" sz="11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2302926062097949"/>
              <c:y val="0.869626669800603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939241360"/>
        <c:crosses val="autoZero"/>
        <c:auto val="1"/>
        <c:lblAlgn val="ctr"/>
        <c:lblOffset val="100"/>
        <c:noMultiLvlLbl val="0"/>
      </c:catAx>
      <c:valAx>
        <c:axId val="-1939241360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93924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222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RESULTADOS!$A$25</c:f>
              <c:strCache>
                <c:ptCount val="1"/>
                <c:pt idx="0">
                  <c:v>Bosquete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RESULTADOS!$B$24:$F$24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cat>
          <c:val>
            <c:numRef>
              <c:f>RESULTADOS!$B$25:$F$25</c:f>
              <c:numCache>
                <c:formatCode>0.00</c:formatCode>
                <c:ptCount val="5"/>
                <c:pt idx="0">
                  <c:v>0.42420000000000002</c:v>
                </c:pt>
                <c:pt idx="1">
                  <c:v>0.85170212765957454</c:v>
                </c:pt>
                <c:pt idx="2">
                  <c:v>1.2421739130434786</c:v>
                </c:pt>
                <c:pt idx="3">
                  <c:v>1.5913333333333333</c:v>
                </c:pt>
                <c:pt idx="4">
                  <c:v>2.0524444444444438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RESULTADOS!$A$26</c:f>
              <c:strCache>
                <c:ptCount val="1"/>
                <c:pt idx="0">
                  <c:v>Lindero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RESULTADOS!$B$24:$F$24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cat>
          <c:val>
            <c:numRef>
              <c:f>RESULTADOS!$B$26:$F$26</c:f>
              <c:numCache>
                <c:formatCode>0.00</c:formatCode>
                <c:ptCount val="5"/>
                <c:pt idx="0">
                  <c:v>0.43307692307692308</c:v>
                </c:pt>
                <c:pt idx="1">
                  <c:v>0.92120000000000002</c:v>
                </c:pt>
                <c:pt idx="2">
                  <c:v>1.2504166666666665</c:v>
                </c:pt>
                <c:pt idx="3">
                  <c:v>1.4130434782608696</c:v>
                </c:pt>
                <c:pt idx="4">
                  <c:v>1.7016666666666664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39237008"/>
        <c:axId val="-1939236464"/>
      </c:lineChart>
      <c:catAx>
        <c:axId val="-1939237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Meses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939236464"/>
        <c:crosses val="autoZero"/>
        <c:auto val="1"/>
        <c:lblAlgn val="ctr"/>
        <c:lblOffset val="100"/>
        <c:noMultiLvlLbl val="0"/>
      </c:catAx>
      <c:valAx>
        <c:axId val="-1939236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Altura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93923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945800524934375"/>
          <c:y val="0.40294667434863324"/>
          <c:w val="0.17943088363954507"/>
          <c:h val="0.1714298055602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RESULTADOS!$A$37</c:f>
              <c:strCache>
                <c:ptCount val="1"/>
                <c:pt idx="0">
                  <c:v>Bosquete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RESULTADOS!$B$36:$F$36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cat>
          <c:val>
            <c:numRef>
              <c:f>RESULTADOS!$B$37:$F$37</c:f>
              <c:numCache>
                <c:formatCode>0.00</c:formatCode>
                <c:ptCount val="5"/>
                <c:pt idx="0">
                  <c:v>0.14940000000000001</c:v>
                </c:pt>
                <c:pt idx="1">
                  <c:v>0.45617021276595743</c:v>
                </c:pt>
                <c:pt idx="2">
                  <c:v>0.73934782608695659</c:v>
                </c:pt>
                <c:pt idx="3">
                  <c:v>1.0391111111111111</c:v>
                </c:pt>
                <c:pt idx="4">
                  <c:v>1.3927777777777777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RESULTADOS!$A$38</c:f>
              <c:strCache>
                <c:ptCount val="1"/>
                <c:pt idx="0">
                  <c:v>Lindero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RESULTADOS!$B$36:$F$36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cat>
          <c:val>
            <c:numRef>
              <c:f>RESULTADOS!$B$38:$F$38</c:f>
              <c:numCache>
                <c:formatCode>0.00</c:formatCode>
                <c:ptCount val="5"/>
                <c:pt idx="0">
                  <c:v>0.19923076923076924</c:v>
                </c:pt>
                <c:pt idx="1">
                  <c:v>0.43979999999999997</c:v>
                </c:pt>
                <c:pt idx="2">
                  <c:v>0.72145833333333331</c:v>
                </c:pt>
                <c:pt idx="3">
                  <c:v>0.88217391304347825</c:v>
                </c:pt>
                <c:pt idx="4">
                  <c:v>1.0536111111111111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19991152"/>
        <c:axId val="-1819980816"/>
      </c:lineChart>
      <c:catAx>
        <c:axId val="-1819991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lang="es-EC"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Meses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lang="es-EC"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C"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19980816"/>
        <c:crosses val="autoZero"/>
        <c:auto val="1"/>
        <c:lblAlgn val="ctr"/>
        <c:lblOffset val="100"/>
        <c:noMultiLvlLbl val="0"/>
      </c:catAx>
      <c:valAx>
        <c:axId val="-18199808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Diámetro de copa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s-EC"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1999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331507170842"/>
          <c:y val="5.4369760294351734E-2"/>
          <c:w val="0.68003803971930588"/>
          <c:h val="0.74137274109602747"/>
        </c:manualLayout>
      </c:layout>
      <c:lineChart>
        <c:grouping val="standard"/>
        <c:varyColors val="0"/>
        <c:ser>
          <c:idx val="0"/>
          <c:order val="0"/>
          <c:tx>
            <c:strRef>
              <c:f>RESULTADOS!$A$29</c:f>
              <c:strCache>
                <c:ptCount val="1"/>
                <c:pt idx="0">
                  <c:v>Bosquete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RESULTADOS!$B$32:$F$32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cat>
          <c:val>
            <c:numRef>
              <c:f>RESULTADOS!$B$29:$F$29</c:f>
              <c:numCache>
                <c:formatCode>0.00</c:formatCode>
                <c:ptCount val="5"/>
                <c:pt idx="0">
                  <c:v>0.45400000000000007</c:v>
                </c:pt>
                <c:pt idx="1">
                  <c:v>0.93617021276595747</c:v>
                </c:pt>
                <c:pt idx="2">
                  <c:v>1.7260869565217396</c:v>
                </c:pt>
                <c:pt idx="3">
                  <c:v>2.3977777777777778</c:v>
                </c:pt>
                <c:pt idx="4">
                  <c:v>3.419999999999999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RESULTADOS!$A$30</c:f>
              <c:strCache>
                <c:ptCount val="1"/>
                <c:pt idx="0">
                  <c:v>Lindero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RESULTADOS!$B$32:$F$32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</c:numCache>
            </c:numRef>
          </c:cat>
          <c:val>
            <c:numRef>
              <c:f>RESULTADOS!$B$30:$F$30</c:f>
              <c:numCache>
                <c:formatCode>0.00</c:formatCode>
                <c:ptCount val="5"/>
                <c:pt idx="0">
                  <c:v>0.44615384615384623</c:v>
                </c:pt>
                <c:pt idx="1">
                  <c:v>0.97599999999999998</c:v>
                </c:pt>
                <c:pt idx="2">
                  <c:v>1.4958333333333333</c:v>
                </c:pt>
                <c:pt idx="3">
                  <c:v>1.8217391304347825</c:v>
                </c:pt>
                <c:pt idx="4">
                  <c:v>2.1999999999999997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19981360"/>
        <c:axId val="-1819990608"/>
      </c:lineChart>
      <c:catAx>
        <c:axId val="-1819981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EC"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s-EC"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19990608"/>
        <c:crosses val="autoZero"/>
        <c:auto val="1"/>
        <c:lblAlgn val="ctr"/>
        <c:lblOffset val="100"/>
        <c:noMultiLvlLbl val="0"/>
      </c:catAx>
      <c:valAx>
        <c:axId val="-18199906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C"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Diámetro Basal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EC"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1998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12467191601056"/>
          <c:y val="0.34780037911927675"/>
          <c:w val="0.18143066491688542"/>
          <c:h val="0.18977462304349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C"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 algn="ctr">
        <a:defRPr lang="es-EC" sz="9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10690917156483"/>
          <c:y val="5.4312251906114911E-2"/>
          <c:w val="0.77965527432080262"/>
          <c:h val="0.6223534697960648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74,00%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14,00%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/>
                      <a:t>2,00%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10,00%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53,80%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5829383886255926E-3"/>
                  <c:y val="-2.89226319595084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11,50%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3,80%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30,70%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RESULTADOS!$H$2:$O$3</c:f>
              <c:multiLvlStrCache>
                <c:ptCount val="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</c:lvl>
                <c:lvl>
                  <c:pt idx="0">
                    <c:v>BOSQUETE</c:v>
                  </c:pt>
                  <c:pt idx="4">
                    <c:v>LINDERO</c:v>
                  </c:pt>
                </c:lvl>
              </c:multiLvlStrCache>
            </c:multiLvlStrRef>
          </c:cat>
          <c:val>
            <c:numRef>
              <c:f>RESULTADOS!$H$4:$O$4</c:f>
              <c:numCache>
                <c:formatCode>General</c:formatCode>
                <c:ptCount val="8"/>
                <c:pt idx="0">
                  <c:v>37</c:v>
                </c:pt>
                <c:pt idx="1">
                  <c:v>7</c:v>
                </c:pt>
                <c:pt idx="2">
                  <c:v>1</c:v>
                </c:pt>
                <c:pt idx="3">
                  <c:v>5</c:v>
                </c:pt>
                <c:pt idx="4">
                  <c:v>14</c:v>
                </c:pt>
                <c:pt idx="5">
                  <c:v>3</c:v>
                </c:pt>
                <c:pt idx="6">
                  <c:v>1</c:v>
                </c:pt>
                <c:pt idx="7">
                  <c:v>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819983536"/>
        <c:axId val="-1819996048"/>
      </c:barChart>
      <c:catAx>
        <c:axId val="-181998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19996048"/>
        <c:crosses val="autoZero"/>
        <c:auto val="1"/>
        <c:lblAlgn val="ctr"/>
        <c:lblOffset val="100"/>
        <c:noMultiLvlLbl val="0"/>
      </c:catAx>
      <c:valAx>
        <c:axId val="-18199960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N° PLANTAS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1998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ACA73-3508-4847-894A-90694DFC591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286E7C6-89AF-4DD1-9289-B50F293BDA2D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1990 la cobertura vegetal natural de Ecuador  fue de 15’519.590 ha  ( 62 %) </a:t>
          </a:r>
          <a:endParaRPr lang="es-E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56B1B-AB2B-4191-88D6-37C181229DDD}" type="parTrans" cxnId="{BBC6865D-E809-494C-9150-6D8C7C303D18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3AD4C842-3CEA-42DE-B170-D2AA58A68178}" type="sibTrans" cxnId="{BBC6865D-E809-494C-9150-6D8C7C303D18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C1FFF75-F700-4414-9555-20FDE604FB6D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Pasturas o áreas agrícolas </a:t>
          </a:r>
          <a:endParaRPr lang="es-E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B9A4D-EBC0-4A7A-877A-24703D4C98A9}" type="parTrans" cxnId="{E5EDA866-B0A4-493D-B7CD-D24AD64B5D96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CD1192C-9135-46E4-82DE-E1E3D2E91998}" type="sibTrans" cxnId="{E5EDA866-B0A4-493D-B7CD-D24AD64B5D96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B4301FC-211E-4B3F-9ED1-47F713CBE78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En el cantón </a:t>
          </a:r>
          <a:r>
            <a:rPr lang="es-E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Cotacachi</a:t>
          </a:r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se pierden 1301 ha de bosque primario cada año </a:t>
          </a:r>
          <a:endParaRPr lang="es-E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3D994-7A3B-449E-ACDF-F775605846C6}" type="parTrans" cxnId="{90E52BE6-2D1A-48A8-B761-C5F2AADF6013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C592733A-DE7B-4E22-8C00-34FDDE5B642D}" type="sibTrans" cxnId="{90E52BE6-2D1A-48A8-B761-C5F2AADF6013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EF74CA7A-2326-4D40-9602-30341DF43C6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Alnus</a:t>
          </a:r>
          <a:r>
            <a:rPr lang="es-ES" sz="1800" b="1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b="1" i="1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nepalensis</a:t>
          </a:r>
          <a:r>
            <a:rPr lang="es-ES" sz="1800" b="1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b="1" i="0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D.Don</a:t>
          </a:r>
          <a:r>
            <a:rPr lang="es-ES" sz="1800" b="1" dirty="0" smtClean="0">
              <a:solidFill>
                <a:schemeClr val="tx1"/>
              </a:solidFill>
              <a:latin typeface="Cambria" panose="02040503050406030204" pitchFamily="18" charset="0"/>
              <a:ea typeface="Times New Roman" panose="02020603050405020304" pitchFamily="18" charset="0"/>
            </a:rPr>
            <a:t> </a:t>
          </a:r>
          <a:endParaRPr lang="es-ES" sz="18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D8AC1C55-4827-468D-9D06-33E0B05F7749}" type="parTrans" cxnId="{2D16513E-BEE2-43C1-9600-B8B7E7BB4E6C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2A01A936-37AA-4671-989D-BD7A42A82DD2}" type="sibTrans" cxnId="{2D16513E-BEE2-43C1-9600-B8B7E7BB4E6C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3E94EFA-2799-4D63-8DA0-B33C1FE4C48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Bosqutes</a:t>
          </a:r>
          <a:r>
            <a:rPr lang="es-E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 árboles en linderos</a:t>
          </a:r>
          <a:endParaRPr lang="es-E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52AB1A-65D3-4E7D-8832-377B1058187C}" type="parTrans" cxnId="{640CADAE-3BF5-447A-9095-EFAC9837E898}">
      <dgm:prSet/>
      <dgm:spPr/>
      <dgm:t>
        <a:bodyPr/>
        <a:lstStyle/>
        <a:p>
          <a:endParaRPr lang="es-ES"/>
        </a:p>
      </dgm:t>
    </dgm:pt>
    <dgm:pt modelId="{11A18ED4-C928-4B43-AEBF-E4A19DE06769}" type="sibTrans" cxnId="{640CADAE-3BF5-447A-9095-EFAC9837E898}">
      <dgm:prSet/>
      <dgm:spPr/>
      <dgm:t>
        <a:bodyPr/>
        <a:lstStyle/>
        <a:p>
          <a:endParaRPr lang="es-ES"/>
        </a:p>
      </dgm:t>
    </dgm:pt>
    <dgm:pt modelId="{58A3071D-BBD6-4833-9A23-6B994E022C90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2008 se redujo a  14’123.637 ha  ( 57 %) </a:t>
          </a:r>
          <a:endParaRPr lang="es-E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38059-0822-4584-BD5B-EEC88EA446B6}" type="sibTrans" cxnId="{2BFF68DD-1632-4E49-9AA1-A178D140AB42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E1334981-F953-4A01-8FCC-8BA81C4BCAD8}" type="parTrans" cxnId="{2BFF68DD-1632-4E49-9AA1-A178D140AB42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05BF68E0-478E-48A0-B5A8-D5B374E76ADC}" type="pres">
      <dgm:prSet presAssocID="{A0DACA73-3508-4847-894A-90694DFC591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2CE3BD-1B38-446D-8E15-F02B449902D1}" type="pres">
      <dgm:prSet presAssocID="{C286E7C6-89AF-4DD1-9289-B50F293BDA2D}" presName="composite" presStyleCnt="0"/>
      <dgm:spPr/>
    </dgm:pt>
    <dgm:pt modelId="{EC09826C-72BD-48A4-B11A-4DD116141033}" type="pres">
      <dgm:prSet presAssocID="{C286E7C6-89AF-4DD1-9289-B50F293BDA2D}" presName="imgShp" presStyleLbl="fgImgPlace1" presStyleIdx="0" presStyleCnt="6" custScaleX="182079" custScaleY="123983" custLinFactNeighborX="-97163" custLinFactNeighborY="-352"/>
      <dgm:spPr/>
      <dgm:t>
        <a:bodyPr/>
        <a:lstStyle/>
        <a:p>
          <a:endParaRPr lang="es-ES"/>
        </a:p>
      </dgm:t>
    </dgm:pt>
    <dgm:pt modelId="{38D234BD-C68A-47DE-93D0-B40719AD256F}" type="pres">
      <dgm:prSet presAssocID="{C286E7C6-89AF-4DD1-9289-B50F293BDA2D}" presName="txShp" presStyleLbl="node1" presStyleIdx="0" presStyleCnt="6" custScaleX="1365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8099EE-819E-441B-AD70-29F2653FB1DD}" type="pres">
      <dgm:prSet presAssocID="{3AD4C842-3CEA-42DE-B170-D2AA58A68178}" presName="spacing" presStyleCnt="0"/>
      <dgm:spPr/>
    </dgm:pt>
    <dgm:pt modelId="{74189B23-8AC6-4BF9-88C3-ACF2706F142B}" type="pres">
      <dgm:prSet presAssocID="{58A3071D-BBD6-4833-9A23-6B994E022C90}" presName="composite" presStyleCnt="0"/>
      <dgm:spPr/>
    </dgm:pt>
    <dgm:pt modelId="{827E2D90-EF78-456E-ABFD-5FA467DA32D8}" type="pres">
      <dgm:prSet presAssocID="{58A3071D-BBD6-4833-9A23-6B994E022C90}" presName="imgShp" presStyleLbl="fgImgPlace1" presStyleIdx="1" presStyleCnt="6" custScaleX="184954" custScaleY="123866" custLinFactNeighborX="-95726" custLinFactNeighborY="-7255"/>
      <dgm:spPr/>
      <dgm:t>
        <a:bodyPr/>
        <a:lstStyle/>
        <a:p>
          <a:endParaRPr lang="es-ES"/>
        </a:p>
      </dgm:t>
    </dgm:pt>
    <dgm:pt modelId="{1A7B303A-6242-4EB5-A199-E6EB39CAAE23}" type="pres">
      <dgm:prSet presAssocID="{58A3071D-BBD6-4833-9A23-6B994E022C90}" presName="txShp" presStyleLbl="node1" presStyleIdx="1" presStyleCnt="6" custScaleX="136505" custLinFactNeighborX="647" custLinFactNeighborY="-68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C0B127-E1AE-4A7D-8427-C7AF6ED0D4C7}" type="pres">
      <dgm:prSet presAssocID="{22638059-0822-4584-BD5B-EEC88EA446B6}" presName="spacing" presStyleCnt="0"/>
      <dgm:spPr/>
    </dgm:pt>
    <dgm:pt modelId="{D66DB42A-DA1D-499A-A0B4-9DAD316F77FB}" type="pres">
      <dgm:prSet presAssocID="{FC1FFF75-F700-4414-9555-20FDE604FB6D}" presName="composite" presStyleCnt="0"/>
      <dgm:spPr/>
    </dgm:pt>
    <dgm:pt modelId="{52B47A60-4139-4EDD-9CC8-D5BBE3C0D141}" type="pres">
      <dgm:prSet presAssocID="{FC1FFF75-F700-4414-9555-20FDE604FB6D}" presName="imgShp" presStyleLbl="fgImgPlace1" presStyleIdx="2" presStyleCnt="6" custScaleX="170932" custScaleY="137077" custLinFactNeighborX="-97686" custLinFactNeighborY="-1160"/>
      <dgm:spPr/>
      <dgm:t>
        <a:bodyPr/>
        <a:lstStyle/>
        <a:p>
          <a:endParaRPr lang="es-ES"/>
        </a:p>
      </dgm:t>
    </dgm:pt>
    <dgm:pt modelId="{61959669-66A2-45CE-83BA-65143F8FAECD}" type="pres">
      <dgm:prSet presAssocID="{FC1FFF75-F700-4414-9555-20FDE604FB6D}" presName="txShp" presStyleLbl="node1" presStyleIdx="2" presStyleCnt="6" custScaleX="1365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1A92D-7F13-4D99-976E-85B95BD651E3}" type="pres">
      <dgm:prSet presAssocID="{7CD1192C-9135-46E4-82DE-E1E3D2E91998}" presName="spacing" presStyleCnt="0"/>
      <dgm:spPr/>
    </dgm:pt>
    <dgm:pt modelId="{272E3B89-1771-41B7-88E1-C2F3EF281A4B}" type="pres">
      <dgm:prSet presAssocID="{4B4301FC-211E-4B3F-9ED1-47F713CBE788}" presName="composite" presStyleCnt="0"/>
      <dgm:spPr/>
    </dgm:pt>
    <dgm:pt modelId="{DF3F3AFC-FC0D-4D3B-8FAA-A60DD527DF39}" type="pres">
      <dgm:prSet presAssocID="{4B4301FC-211E-4B3F-9ED1-47F713CBE788}" presName="imgShp" presStyleLbl="fgImgPlace1" presStyleIdx="3" presStyleCnt="6" custScaleX="174253" custScaleY="135175" custLinFactNeighborX="-96025" custLinFactNeighborY="-11208"/>
      <dgm:spPr/>
      <dgm:t>
        <a:bodyPr/>
        <a:lstStyle/>
        <a:p>
          <a:endParaRPr lang="es-ES"/>
        </a:p>
      </dgm:t>
    </dgm:pt>
    <dgm:pt modelId="{E292D405-9055-4F46-8307-BA956053D845}" type="pres">
      <dgm:prSet presAssocID="{4B4301FC-211E-4B3F-9ED1-47F713CBE788}" presName="txShp" presStyleLbl="node1" presStyleIdx="3" presStyleCnt="6" custScaleX="1365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9EB53-CF2B-4886-998A-73CBA93C39EE}" type="pres">
      <dgm:prSet presAssocID="{C592733A-DE7B-4E22-8C00-34FDDE5B642D}" presName="spacing" presStyleCnt="0"/>
      <dgm:spPr/>
    </dgm:pt>
    <dgm:pt modelId="{64FE199E-2650-4871-954D-7C8A3E3B048C}" type="pres">
      <dgm:prSet presAssocID="{EF74CA7A-2326-4D40-9602-30341DF43C65}" presName="composite" presStyleCnt="0"/>
      <dgm:spPr/>
    </dgm:pt>
    <dgm:pt modelId="{21FAC2BB-6D17-4291-9E53-AC1B9A25B517}" type="pres">
      <dgm:prSet presAssocID="{EF74CA7A-2326-4D40-9602-30341DF43C65}" presName="imgShp" presStyleLbl="fgImgPlace1" presStyleIdx="4" presStyleCnt="6" custScaleX="177976" custScaleY="126072" custLinFactNeighborX="-88320" custLinFactNeighborY="2379"/>
      <dgm:spPr/>
      <dgm:t>
        <a:bodyPr/>
        <a:lstStyle/>
        <a:p>
          <a:endParaRPr lang="es-ES"/>
        </a:p>
      </dgm:t>
    </dgm:pt>
    <dgm:pt modelId="{E8303134-6352-420F-8F21-C1DCD90569AE}" type="pres">
      <dgm:prSet presAssocID="{EF74CA7A-2326-4D40-9602-30341DF43C65}" presName="txShp" presStyleLbl="node1" presStyleIdx="4" presStyleCnt="6" custScaleX="1365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A29BF2-3CC0-41CE-A4CD-64B7A04858A6}" type="pres">
      <dgm:prSet presAssocID="{2A01A936-37AA-4671-989D-BD7A42A82DD2}" presName="spacing" presStyleCnt="0"/>
      <dgm:spPr/>
    </dgm:pt>
    <dgm:pt modelId="{7F3C06C1-42FE-468F-BD81-C1DB88B54C77}" type="pres">
      <dgm:prSet presAssocID="{53E94EFA-2799-4D63-8DA0-B33C1FE4C48E}" presName="composite" presStyleCnt="0"/>
      <dgm:spPr/>
    </dgm:pt>
    <dgm:pt modelId="{AE0F3951-5D98-40E4-BD46-EBF69D00A547}" type="pres">
      <dgm:prSet presAssocID="{53E94EFA-2799-4D63-8DA0-B33C1FE4C48E}" presName="imgShp" presStyleLbl="fgImgPlace1" presStyleIdx="5" presStyleCnt="6" custScaleX="177922" custScaleY="127435" custLinFactNeighborX="-99242" custLinFactNeighborY="-3865"/>
      <dgm:spPr/>
      <dgm:t>
        <a:bodyPr/>
        <a:lstStyle/>
        <a:p>
          <a:endParaRPr lang="es-ES"/>
        </a:p>
      </dgm:t>
    </dgm:pt>
    <dgm:pt modelId="{C7671638-6107-49A5-8DE9-6E196ECE8371}" type="pres">
      <dgm:prSet presAssocID="{53E94EFA-2799-4D63-8DA0-B33C1FE4C48E}" presName="txShp" presStyleLbl="node1" presStyleIdx="5" presStyleCnt="6" custScaleX="1369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EDA866-B0A4-493D-B7CD-D24AD64B5D96}" srcId="{A0DACA73-3508-4847-894A-90694DFC591B}" destId="{FC1FFF75-F700-4414-9555-20FDE604FB6D}" srcOrd="2" destOrd="0" parTransId="{229B9A4D-EBC0-4A7A-877A-24703D4C98A9}" sibTransId="{7CD1192C-9135-46E4-82DE-E1E3D2E91998}"/>
    <dgm:cxn modelId="{2BFF68DD-1632-4E49-9AA1-A178D140AB42}" srcId="{A0DACA73-3508-4847-894A-90694DFC591B}" destId="{58A3071D-BBD6-4833-9A23-6B994E022C90}" srcOrd="1" destOrd="0" parTransId="{E1334981-F953-4A01-8FCC-8BA81C4BCAD8}" sibTransId="{22638059-0822-4584-BD5B-EEC88EA446B6}"/>
    <dgm:cxn modelId="{0B1674C1-F171-4CC0-BDA7-12757FDAE6DD}" type="presOf" srcId="{EF74CA7A-2326-4D40-9602-30341DF43C65}" destId="{E8303134-6352-420F-8F21-C1DCD90569AE}" srcOrd="0" destOrd="0" presId="urn:microsoft.com/office/officeart/2005/8/layout/vList3"/>
    <dgm:cxn modelId="{A9A84E9C-D859-489A-BA02-C5B835D84F94}" type="presOf" srcId="{A0DACA73-3508-4847-894A-90694DFC591B}" destId="{05BF68E0-478E-48A0-B5A8-D5B374E76ADC}" srcOrd="0" destOrd="0" presId="urn:microsoft.com/office/officeart/2005/8/layout/vList3"/>
    <dgm:cxn modelId="{2D16513E-BEE2-43C1-9600-B8B7E7BB4E6C}" srcId="{A0DACA73-3508-4847-894A-90694DFC591B}" destId="{EF74CA7A-2326-4D40-9602-30341DF43C65}" srcOrd="4" destOrd="0" parTransId="{D8AC1C55-4827-468D-9D06-33E0B05F7749}" sibTransId="{2A01A936-37AA-4671-989D-BD7A42A82DD2}"/>
    <dgm:cxn modelId="{E31E56F9-134F-4E31-92BB-3D5D75D42374}" type="presOf" srcId="{C286E7C6-89AF-4DD1-9289-B50F293BDA2D}" destId="{38D234BD-C68A-47DE-93D0-B40719AD256F}" srcOrd="0" destOrd="0" presId="urn:microsoft.com/office/officeart/2005/8/layout/vList3"/>
    <dgm:cxn modelId="{E89BBE00-AEDF-476C-AD7B-2105FBB03489}" type="presOf" srcId="{58A3071D-BBD6-4833-9A23-6B994E022C90}" destId="{1A7B303A-6242-4EB5-A199-E6EB39CAAE23}" srcOrd="0" destOrd="0" presId="urn:microsoft.com/office/officeart/2005/8/layout/vList3"/>
    <dgm:cxn modelId="{640CADAE-3BF5-447A-9095-EFAC9837E898}" srcId="{A0DACA73-3508-4847-894A-90694DFC591B}" destId="{53E94EFA-2799-4D63-8DA0-B33C1FE4C48E}" srcOrd="5" destOrd="0" parTransId="{3F52AB1A-65D3-4E7D-8832-377B1058187C}" sibTransId="{11A18ED4-C928-4B43-AEBF-E4A19DE06769}"/>
    <dgm:cxn modelId="{BBC6865D-E809-494C-9150-6D8C7C303D18}" srcId="{A0DACA73-3508-4847-894A-90694DFC591B}" destId="{C286E7C6-89AF-4DD1-9289-B50F293BDA2D}" srcOrd="0" destOrd="0" parTransId="{5B156B1B-AB2B-4191-88D6-37C181229DDD}" sibTransId="{3AD4C842-3CEA-42DE-B170-D2AA58A68178}"/>
    <dgm:cxn modelId="{A90486AF-5D3A-450B-AF87-ECD1AA3F9141}" type="presOf" srcId="{53E94EFA-2799-4D63-8DA0-B33C1FE4C48E}" destId="{C7671638-6107-49A5-8DE9-6E196ECE8371}" srcOrd="0" destOrd="0" presId="urn:microsoft.com/office/officeart/2005/8/layout/vList3"/>
    <dgm:cxn modelId="{0823D1CE-D667-408C-91E9-662C5644958C}" type="presOf" srcId="{FC1FFF75-F700-4414-9555-20FDE604FB6D}" destId="{61959669-66A2-45CE-83BA-65143F8FAECD}" srcOrd="0" destOrd="0" presId="urn:microsoft.com/office/officeart/2005/8/layout/vList3"/>
    <dgm:cxn modelId="{90E52BE6-2D1A-48A8-B761-C5F2AADF6013}" srcId="{A0DACA73-3508-4847-894A-90694DFC591B}" destId="{4B4301FC-211E-4B3F-9ED1-47F713CBE788}" srcOrd="3" destOrd="0" parTransId="{0893D994-7A3B-449E-ACDF-F775605846C6}" sibTransId="{C592733A-DE7B-4E22-8C00-34FDDE5B642D}"/>
    <dgm:cxn modelId="{ACE296FD-D201-4FAB-B021-781629CDDC99}" type="presOf" srcId="{4B4301FC-211E-4B3F-9ED1-47F713CBE788}" destId="{E292D405-9055-4F46-8307-BA956053D845}" srcOrd="0" destOrd="0" presId="urn:microsoft.com/office/officeart/2005/8/layout/vList3"/>
    <dgm:cxn modelId="{CAF6C7CE-32C5-45C6-A84B-5E0915F2D3F2}" type="presParOf" srcId="{05BF68E0-478E-48A0-B5A8-D5B374E76ADC}" destId="{D72CE3BD-1B38-446D-8E15-F02B449902D1}" srcOrd="0" destOrd="0" presId="urn:microsoft.com/office/officeart/2005/8/layout/vList3"/>
    <dgm:cxn modelId="{D8114C5D-A9E8-4917-9DE5-94194622FC79}" type="presParOf" srcId="{D72CE3BD-1B38-446D-8E15-F02B449902D1}" destId="{EC09826C-72BD-48A4-B11A-4DD116141033}" srcOrd="0" destOrd="0" presId="urn:microsoft.com/office/officeart/2005/8/layout/vList3"/>
    <dgm:cxn modelId="{C8FCC9D5-630F-4BE9-ADF4-8E82508E4FB3}" type="presParOf" srcId="{D72CE3BD-1B38-446D-8E15-F02B449902D1}" destId="{38D234BD-C68A-47DE-93D0-B40719AD256F}" srcOrd="1" destOrd="0" presId="urn:microsoft.com/office/officeart/2005/8/layout/vList3"/>
    <dgm:cxn modelId="{8E9BD1E7-2757-49AB-B669-0CD2A6216B4F}" type="presParOf" srcId="{05BF68E0-478E-48A0-B5A8-D5B374E76ADC}" destId="{BB8099EE-819E-441B-AD70-29F2653FB1DD}" srcOrd="1" destOrd="0" presId="urn:microsoft.com/office/officeart/2005/8/layout/vList3"/>
    <dgm:cxn modelId="{AAA3979F-D9BB-4005-A74E-7CA6BA4C5ECC}" type="presParOf" srcId="{05BF68E0-478E-48A0-B5A8-D5B374E76ADC}" destId="{74189B23-8AC6-4BF9-88C3-ACF2706F142B}" srcOrd="2" destOrd="0" presId="urn:microsoft.com/office/officeart/2005/8/layout/vList3"/>
    <dgm:cxn modelId="{0870C499-CE54-45DC-8775-C8A47E5858C5}" type="presParOf" srcId="{74189B23-8AC6-4BF9-88C3-ACF2706F142B}" destId="{827E2D90-EF78-456E-ABFD-5FA467DA32D8}" srcOrd="0" destOrd="0" presId="urn:microsoft.com/office/officeart/2005/8/layout/vList3"/>
    <dgm:cxn modelId="{F0721837-BE5A-4F95-BD12-ECCDC366EA22}" type="presParOf" srcId="{74189B23-8AC6-4BF9-88C3-ACF2706F142B}" destId="{1A7B303A-6242-4EB5-A199-E6EB39CAAE23}" srcOrd="1" destOrd="0" presId="urn:microsoft.com/office/officeart/2005/8/layout/vList3"/>
    <dgm:cxn modelId="{EA05C2D9-12DF-417A-A099-E5A491F1D3E7}" type="presParOf" srcId="{05BF68E0-478E-48A0-B5A8-D5B374E76ADC}" destId="{F7C0B127-E1AE-4A7D-8427-C7AF6ED0D4C7}" srcOrd="3" destOrd="0" presId="urn:microsoft.com/office/officeart/2005/8/layout/vList3"/>
    <dgm:cxn modelId="{B6D96B0A-59A1-4891-8C95-37518DD6E77A}" type="presParOf" srcId="{05BF68E0-478E-48A0-B5A8-D5B374E76ADC}" destId="{D66DB42A-DA1D-499A-A0B4-9DAD316F77FB}" srcOrd="4" destOrd="0" presId="urn:microsoft.com/office/officeart/2005/8/layout/vList3"/>
    <dgm:cxn modelId="{850F0EB0-14D0-43C9-A6C2-835E2A60D72F}" type="presParOf" srcId="{D66DB42A-DA1D-499A-A0B4-9DAD316F77FB}" destId="{52B47A60-4139-4EDD-9CC8-D5BBE3C0D141}" srcOrd="0" destOrd="0" presId="urn:microsoft.com/office/officeart/2005/8/layout/vList3"/>
    <dgm:cxn modelId="{AFDA254D-EF87-4117-882E-8044EBC57B43}" type="presParOf" srcId="{D66DB42A-DA1D-499A-A0B4-9DAD316F77FB}" destId="{61959669-66A2-45CE-83BA-65143F8FAECD}" srcOrd="1" destOrd="0" presId="urn:microsoft.com/office/officeart/2005/8/layout/vList3"/>
    <dgm:cxn modelId="{19EFB0EF-227E-4BF2-8DED-D22004F5F1D3}" type="presParOf" srcId="{05BF68E0-478E-48A0-B5A8-D5B374E76ADC}" destId="{AD01A92D-7F13-4D99-976E-85B95BD651E3}" srcOrd="5" destOrd="0" presId="urn:microsoft.com/office/officeart/2005/8/layout/vList3"/>
    <dgm:cxn modelId="{EB0AD3E6-F2EA-4D39-954D-EE1F3A9C2E72}" type="presParOf" srcId="{05BF68E0-478E-48A0-B5A8-D5B374E76ADC}" destId="{272E3B89-1771-41B7-88E1-C2F3EF281A4B}" srcOrd="6" destOrd="0" presId="urn:microsoft.com/office/officeart/2005/8/layout/vList3"/>
    <dgm:cxn modelId="{2F6F41AB-A748-4805-9EEF-EA579619D2C0}" type="presParOf" srcId="{272E3B89-1771-41B7-88E1-C2F3EF281A4B}" destId="{DF3F3AFC-FC0D-4D3B-8FAA-A60DD527DF39}" srcOrd="0" destOrd="0" presId="urn:microsoft.com/office/officeart/2005/8/layout/vList3"/>
    <dgm:cxn modelId="{7D8ABC99-87A4-434C-A103-4385D65B31A7}" type="presParOf" srcId="{272E3B89-1771-41B7-88E1-C2F3EF281A4B}" destId="{E292D405-9055-4F46-8307-BA956053D845}" srcOrd="1" destOrd="0" presId="urn:microsoft.com/office/officeart/2005/8/layout/vList3"/>
    <dgm:cxn modelId="{36CEE749-E1ED-48D6-B134-916C440724DA}" type="presParOf" srcId="{05BF68E0-478E-48A0-B5A8-D5B374E76ADC}" destId="{8609EB53-CF2B-4886-998A-73CBA93C39EE}" srcOrd="7" destOrd="0" presId="urn:microsoft.com/office/officeart/2005/8/layout/vList3"/>
    <dgm:cxn modelId="{52B37048-3C9B-4D3E-88A9-4541B87C2A9D}" type="presParOf" srcId="{05BF68E0-478E-48A0-B5A8-D5B374E76ADC}" destId="{64FE199E-2650-4871-954D-7C8A3E3B048C}" srcOrd="8" destOrd="0" presId="urn:microsoft.com/office/officeart/2005/8/layout/vList3"/>
    <dgm:cxn modelId="{C29B9864-02B5-4876-932A-3225E22D1C9C}" type="presParOf" srcId="{64FE199E-2650-4871-954D-7C8A3E3B048C}" destId="{21FAC2BB-6D17-4291-9E53-AC1B9A25B517}" srcOrd="0" destOrd="0" presId="urn:microsoft.com/office/officeart/2005/8/layout/vList3"/>
    <dgm:cxn modelId="{B709BD74-22D8-4DFA-842C-FB9ACEAB93B2}" type="presParOf" srcId="{64FE199E-2650-4871-954D-7C8A3E3B048C}" destId="{E8303134-6352-420F-8F21-C1DCD90569AE}" srcOrd="1" destOrd="0" presId="urn:microsoft.com/office/officeart/2005/8/layout/vList3"/>
    <dgm:cxn modelId="{5907D988-E7D0-4CD6-B70E-8950C9E3561A}" type="presParOf" srcId="{05BF68E0-478E-48A0-B5A8-D5B374E76ADC}" destId="{F1A29BF2-3CC0-41CE-A4CD-64B7A04858A6}" srcOrd="9" destOrd="0" presId="urn:microsoft.com/office/officeart/2005/8/layout/vList3"/>
    <dgm:cxn modelId="{26D7D4D5-645C-4E49-8D50-75955FD95578}" type="presParOf" srcId="{05BF68E0-478E-48A0-B5A8-D5B374E76ADC}" destId="{7F3C06C1-42FE-468F-BD81-C1DB88B54C77}" srcOrd="10" destOrd="0" presId="urn:microsoft.com/office/officeart/2005/8/layout/vList3"/>
    <dgm:cxn modelId="{473704F0-1968-46BF-BAEA-FA678370209C}" type="presParOf" srcId="{7F3C06C1-42FE-468F-BD81-C1DB88B54C77}" destId="{AE0F3951-5D98-40E4-BD46-EBF69D00A547}" srcOrd="0" destOrd="0" presId="urn:microsoft.com/office/officeart/2005/8/layout/vList3"/>
    <dgm:cxn modelId="{F1835CA5-EDF5-4E48-89A7-EA7F0EC80E41}" type="presParOf" srcId="{7F3C06C1-42FE-468F-BD81-C1DB88B54C77}" destId="{C7671638-6107-49A5-8DE9-6E196ECE8371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FBA1D-2637-46B5-994F-FBAE5027E9F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CDF3774-91FE-446F-8726-4E91AED41EAE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Determinar el crecimiento inicial de  aliso (</a:t>
          </a:r>
          <a:r>
            <a:rPr lang="es-ES" sz="20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Alnus</a:t>
          </a:r>
          <a:r>
            <a:rPr lang="es-E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nepalensis</a:t>
          </a:r>
          <a:r>
            <a:rPr lang="es-ES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D. Don) en dos prácticas agroforestales, establecidas en la Zona de </a:t>
          </a:r>
          <a:r>
            <a:rPr lang="es-E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Intag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Noroccidente del Ecuador</a:t>
          </a:r>
          <a:r>
            <a:rPr lang="es-EC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948C2-A0FE-462F-A220-C5AD0F64BBC9}" type="parTrans" cxnId="{5011FC0F-8393-47E0-834A-D24723B55525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18C3D-CC6A-46B3-83A9-1CA51E183A76}" type="sibTrans" cxnId="{5011FC0F-8393-47E0-834A-D24723B55525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50E62-958E-46C1-A176-D3BBAFF91A8D}">
      <dgm:prSet phldrT="[Texto]" custT="1"/>
      <dgm:spPr/>
      <dgm:t>
        <a:bodyPr/>
        <a:lstStyle/>
        <a:p>
          <a:pPr algn="ctr"/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Determinar la sobrevivencia de la especie en las dos prácticas agroforestales.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F19FF-C81A-447E-BCB4-75C0CDA16B96}" type="parTrans" cxnId="{56FA280B-1667-4A76-B6FB-BE99F35111FB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FE338-437E-4244-9CCD-6C42C1E16D5B}" type="sibTrans" cxnId="{56FA280B-1667-4A76-B6FB-BE99F35111FB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36963B-9760-4678-B3FA-1AB87991FA9D}">
      <dgm:prSet phldrT="[Texto]" custT="1"/>
      <dgm:spPr/>
      <dgm:t>
        <a:bodyPr/>
        <a:lstStyle/>
        <a:p>
          <a:r>
            <a:rPr lang="es-ES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Determinar los costos de establecimiento y manejo del primer año en cada una de las prácticas agroforestales.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13747-5E47-4165-A153-52AA852E7625}" type="parTrans" cxnId="{2A87EE2B-07E7-4A05-974C-F1184CFE94AC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A330C-0F14-4E36-B7BA-1071BD53D441}" type="sibTrans" cxnId="{2A87EE2B-07E7-4A05-974C-F1184CFE94AC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AE4D2-AF6A-4124-B998-555860F48FC7}">
      <dgm:prSet custT="1"/>
      <dgm:spPr/>
      <dgm:t>
        <a:bodyPr/>
        <a:lstStyle/>
        <a:p>
          <a:r>
            <a:rPr lang="es-ES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Analizar el incremento corriente anual  y el estado fitosanitario de las prácticas agroforestales.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87774-B99F-4670-99FB-1D155A9EDB08}" type="parTrans" cxnId="{5811D410-D370-4360-8E56-DC6325D2B334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9EFC8-0F60-4FA8-94DA-80DD9E53DB79}" type="sibTrans" cxnId="{5811D410-D370-4360-8E56-DC6325D2B33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4438F-1E2E-40FD-BEA1-485B9DA87A62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EE0E5-6AF9-427A-A93B-55A0C7E99F6D}" type="parTrans" cxnId="{C030377B-84A8-43FF-B5BF-82ADAD0FCE7F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3778B2-FFC3-4B7F-A3DA-7D4D603A777C}" type="sibTrans" cxnId="{C030377B-84A8-43FF-B5BF-82ADAD0FCE7F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B9231-99F2-4150-AC01-064563702031}">
      <dgm:prSet phldrT="[Texto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BA891-BAE9-42B4-A136-F3A8EF3D7EBF}" type="sibTrans" cxnId="{09E1BD1E-7520-4F83-88C3-7C27FA69C4A7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65707-3B3A-462E-8A2A-C67DC256437E}" type="parTrans" cxnId="{09E1BD1E-7520-4F83-88C3-7C27FA69C4A7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C861F-590B-4DB1-8C5B-45FC70ECD396}">
      <dgm:prSet phldrT="[Texto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AE40E-233C-435F-9CBB-327B3F1A65AE}" type="sibTrans" cxnId="{66B291B4-FDAA-476F-81F2-3B1D74B724D2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A983E-F5D6-4D4C-AF79-C6E47C4DBAF7}" type="parTrans" cxnId="{66B291B4-FDAA-476F-81F2-3B1D74B724D2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D7A92-5602-4308-B9F4-F7763F336A0E}" type="pres">
      <dgm:prSet presAssocID="{324FBA1D-2637-46B5-994F-FBAE5027E9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5862CD-97C0-448C-AA40-DDC001F84AF9}" type="pres">
      <dgm:prSet presAssocID="{2CDF3774-91FE-446F-8726-4E91AED41EAE}" presName="root1" presStyleCnt="0"/>
      <dgm:spPr/>
    </dgm:pt>
    <dgm:pt modelId="{32E224F1-D1EC-4933-89DD-D222D521ECD4}" type="pres">
      <dgm:prSet presAssocID="{2CDF3774-91FE-446F-8726-4E91AED41EAE}" presName="LevelOneTextNode" presStyleLbl="node0" presStyleIdx="0" presStyleCnt="1" custScaleX="130171" custScaleY="222410" custLinFactNeighborX="-2542" custLinFactNeighborY="-17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2E1C0C-26B5-4F31-9D63-AC753D4BFFD0}" type="pres">
      <dgm:prSet presAssocID="{2CDF3774-91FE-446F-8726-4E91AED41EAE}" presName="level2hierChild" presStyleCnt="0"/>
      <dgm:spPr/>
    </dgm:pt>
    <dgm:pt modelId="{C7E227A9-BC61-4D23-B6FC-7FCBAC3D2D6F}" type="pres">
      <dgm:prSet presAssocID="{6FEF19FF-C81A-447E-BCB4-75C0CDA16B96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AAD5D182-0EA2-48CB-99CE-04B49397E62F}" type="pres">
      <dgm:prSet presAssocID="{6FEF19FF-C81A-447E-BCB4-75C0CDA16B96}" presName="connTx" presStyleLbl="parChTrans1D2" presStyleIdx="0" presStyleCnt="3"/>
      <dgm:spPr/>
      <dgm:t>
        <a:bodyPr/>
        <a:lstStyle/>
        <a:p>
          <a:endParaRPr lang="es-ES"/>
        </a:p>
      </dgm:t>
    </dgm:pt>
    <dgm:pt modelId="{8C72B79B-8400-42C0-B12B-D7846630B1FA}" type="pres">
      <dgm:prSet presAssocID="{A3E50E62-958E-46C1-A176-D3BBAFF91A8D}" presName="root2" presStyleCnt="0"/>
      <dgm:spPr/>
    </dgm:pt>
    <dgm:pt modelId="{C92A3916-2CF8-4DED-8029-F77CD4F90185}" type="pres">
      <dgm:prSet presAssocID="{A3E50E62-958E-46C1-A176-D3BBAFF91A8D}" presName="LevelTwoTextNode" presStyleLbl="node2" presStyleIdx="0" presStyleCnt="3" custScaleX="107317" custScaleY="137009" custLinFactNeighborX="-3321" custLinFactNeighborY="-47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BFAF0-8052-4259-9A47-23CF613DA8CC}" type="pres">
      <dgm:prSet presAssocID="{A3E50E62-958E-46C1-A176-D3BBAFF91A8D}" presName="level3hierChild" presStyleCnt="0"/>
      <dgm:spPr/>
    </dgm:pt>
    <dgm:pt modelId="{5968B10F-A99C-47EA-B399-F1013CF302CD}" type="pres">
      <dgm:prSet presAssocID="{F3CA983E-F5D6-4D4C-AF79-C6E47C4DBAF7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64FEC768-18B5-40D2-804D-8BF67C621429}" type="pres">
      <dgm:prSet presAssocID="{F3CA983E-F5D6-4D4C-AF79-C6E47C4DBAF7}" presName="connTx" presStyleLbl="parChTrans1D3" presStyleIdx="0" presStyleCnt="3"/>
      <dgm:spPr/>
      <dgm:t>
        <a:bodyPr/>
        <a:lstStyle/>
        <a:p>
          <a:endParaRPr lang="es-ES"/>
        </a:p>
      </dgm:t>
    </dgm:pt>
    <dgm:pt modelId="{AD3709DB-C03C-4350-95E7-23C810AC573F}" type="pres">
      <dgm:prSet presAssocID="{7A4C861F-590B-4DB1-8C5B-45FC70ECD396}" presName="root2" presStyleCnt="0"/>
      <dgm:spPr/>
    </dgm:pt>
    <dgm:pt modelId="{6B13BBB8-386D-44D5-B3D7-8744A323A303}" type="pres">
      <dgm:prSet presAssocID="{7A4C861F-590B-4DB1-8C5B-45FC70ECD39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A7D43-61EA-4391-96B3-B119ACA22465}" type="pres">
      <dgm:prSet presAssocID="{7A4C861F-590B-4DB1-8C5B-45FC70ECD396}" presName="level3hierChild" presStyleCnt="0"/>
      <dgm:spPr/>
    </dgm:pt>
    <dgm:pt modelId="{14A68AA7-240C-4BAA-80E0-6850F429A1F2}" type="pres">
      <dgm:prSet presAssocID="{0D987774-B99F-4670-99FB-1D155A9EDB08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1B07E494-FD04-4A50-A260-39B57584E74C}" type="pres">
      <dgm:prSet presAssocID="{0D987774-B99F-4670-99FB-1D155A9EDB08}" presName="connTx" presStyleLbl="parChTrans1D2" presStyleIdx="1" presStyleCnt="3"/>
      <dgm:spPr/>
      <dgm:t>
        <a:bodyPr/>
        <a:lstStyle/>
        <a:p>
          <a:endParaRPr lang="es-ES"/>
        </a:p>
      </dgm:t>
    </dgm:pt>
    <dgm:pt modelId="{A41EB1EE-576D-4ECA-909F-D63E2006B210}" type="pres">
      <dgm:prSet presAssocID="{E09AE4D2-AF6A-4124-B998-555860F48FC7}" presName="root2" presStyleCnt="0"/>
      <dgm:spPr/>
    </dgm:pt>
    <dgm:pt modelId="{0EB466D9-49D8-48D7-AB14-D8045FD25565}" type="pres">
      <dgm:prSet presAssocID="{E09AE4D2-AF6A-4124-B998-555860F48FC7}" presName="LevelTwoTextNode" presStyleLbl="node2" presStyleIdx="1" presStyleCnt="3" custScaleX="105702" custScaleY="122230" custLinFactNeighborX="23" custLinFactNeighborY="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66341F-17D1-4B6F-8FDA-7F7AA2F60A08}" type="pres">
      <dgm:prSet presAssocID="{E09AE4D2-AF6A-4124-B998-555860F48FC7}" presName="level3hierChild" presStyleCnt="0"/>
      <dgm:spPr/>
    </dgm:pt>
    <dgm:pt modelId="{56412574-F0D2-446A-8F07-F88BED8C6702}" type="pres">
      <dgm:prSet presAssocID="{082EE0E5-6AF9-427A-A93B-55A0C7E99F6D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D97F2AB5-89A2-49B2-9932-5B59BFAA09EB}" type="pres">
      <dgm:prSet presAssocID="{082EE0E5-6AF9-427A-A93B-55A0C7E99F6D}" presName="connTx" presStyleLbl="parChTrans1D3" presStyleIdx="1" presStyleCnt="3"/>
      <dgm:spPr/>
      <dgm:t>
        <a:bodyPr/>
        <a:lstStyle/>
        <a:p>
          <a:endParaRPr lang="es-ES"/>
        </a:p>
      </dgm:t>
    </dgm:pt>
    <dgm:pt modelId="{2CB7DB90-DBE7-47EE-B928-3A269DB1CBA1}" type="pres">
      <dgm:prSet presAssocID="{DD74438F-1E2E-40FD-BEA1-485B9DA87A62}" presName="root2" presStyleCnt="0"/>
      <dgm:spPr/>
    </dgm:pt>
    <dgm:pt modelId="{A9BA8F3B-9CE1-4C83-A250-8AAA3B678DAA}" type="pres">
      <dgm:prSet presAssocID="{DD74438F-1E2E-40FD-BEA1-485B9DA87A6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CE3BD7-3E0D-4EDD-B663-2A4B2A924BB1}" type="pres">
      <dgm:prSet presAssocID="{DD74438F-1E2E-40FD-BEA1-485B9DA87A62}" presName="level3hierChild" presStyleCnt="0"/>
      <dgm:spPr/>
    </dgm:pt>
    <dgm:pt modelId="{4A1E5367-E1D7-4196-BB66-50C82347223B}" type="pres">
      <dgm:prSet presAssocID="{1BA13747-5E47-4165-A153-52AA852E7625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D4A55B94-E288-45ED-B662-43668457C3F7}" type="pres">
      <dgm:prSet presAssocID="{1BA13747-5E47-4165-A153-52AA852E7625}" presName="connTx" presStyleLbl="parChTrans1D2" presStyleIdx="2" presStyleCnt="3"/>
      <dgm:spPr/>
      <dgm:t>
        <a:bodyPr/>
        <a:lstStyle/>
        <a:p>
          <a:endParaRPr lang="es-ES"/>
        </a:p>
      </dgm:t>
    </dgm:pt>
    <dgm:pt modelId="{6B8D54AD-A8B0-4AD3-B0DE-AB7F64C01369}" type="pres">
      <dgm:prSet presAssocID="{3D36963B-9760-4678-B3FA-1AB87991FA9D}" presName="root2" presStyleCnt="0"/>
      <dgm:spPr/>
    </dgm:pt>
    <dgm:pt modelId="{0AA5EABD-302C-4779-8C3B-D0C698A459CD}" type="pres">
      <dgm:prSet presAssocID="{3D36963B-9760-4678-B3FA-1AB87991FA9D}" presName="LevelTwoTextNode" presStyleLbl="node2" presStyleIdx="2" presStyleCnt="3" custScaleX="108755" custScaleY="173107" custLinFactNeighborX="23" custLinFactNeighborY="31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C51C8-AC92-4679-A8B7-D8F51900D231}" type="pres">
      <dgm:prSet presAssocID="{3D36963B-9760-4678-B3FA-1AB87991FA9D}" presName="level3hierChild" presStyleCnt="0"/>
      <dgm:spPr/>
    </dgm:pt>
    <dgm:pt modelId="{4AE832F4-33F9-4F6F-B0B9-6A66551B5C55}" type="pres">
      <dgm:prSet presAssocID="{44165707-3B3A-462E-8A2A-C67DC256437E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E32F1BCC-4F3A-4712-BBE1-B717759819A8}" type="pres">
      <dgm:prSet presAssocID="{44165707-3B3A-462E-8A2A-C67DC256437E}" presName="connTx" presStyleLbl="parChTrans1D3" presStyleIdx="2" presStyleCnt="3"/>
      <dgm:spPr/>
      <dgm:t>
        <a:bodyPr/>
        <a:lstStyle/>
        <a:p>
          <a:endParaRPr lang="es-ES"/>
        </a:p>
      </dgm:t>
    </dgm:pt>
    <dgm:pt modelId="{458FA84E-BEC0-4896-9293-076C87ABD4AA}" type="pres">
      <dgm:prSet presAssocID="{A40B9231-99F2-4150-AC01-064563702031}" presName="root2" presStyleCnt="0"/>
      <dgm:spPr/>
    </dgm:pt>
    <dgm:pt modelId="{2F141650-C09D-448F-BEE0-60761577C05E}" type="pres">
      <dgm:prSet presAssocID="{A40B9231-99F2-4150-AC01-064563702031}" presName="LevelTwoTextNode" presStyleLbl="node3" presStyleIdx="2" presStyleCnt="3" custLinFactNeighborX="3062" custLinFactNeighborY="34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922A16-A0C2-4E4C-B639-05053FCDEF03}" type="pres">
      <dgm:prSet presAssocID="{A40B9231-99F2-4150-AC01-064563702031}" presName="level3hierChild" presStyleCnt="0"/>
      <dgm:spPr/>
    </dgm:pt>
  </dgm:ptLst>
  <dgm:cxnLst>
    <dgm:cxn modelId="{E03EE2B5-B39E-4984-B2C5-F527ED3E54BA}" type="presOf" srcId="{DD74438F-1E2E-40FD-BEA1-485B9DA87A62}" destId="{A9BA8F3B-9CE1-4C83-A250-8AAA3B678DAA}" srcOrd="0" destOrd="0" presId="urn:microsoft.com/office/officeart/2005/8/layout/hierarchy2"/>
    <dgm:cxn modelId="{F1A77A58-9532-433F-AB38-35B810081484}" type="presOf" srcId="{3D36963B-9760-4678-B3FA-1AB87991FA9D}" destId="{0AA5EABD-302C-4779-8C3B-D0C698A459CD}" srcOrd="0" destOrd="0" presId="urn:microsoft.com/office/officeart/2005/8/layout/hierarchy2"/>
    <dgm:cxn modelId="{EFB900D8-0029-4C93-B636-A3EC92D38E99}" type="presOf" srcId="{1BA13747-5E47-4165-A153-52AA852E7625}" destId="{D4A55B94-E288-45ED-B662-43668457C3F7}" srcOrd="1" destOrd="0" presId="urn:microsoft.com/office/officeart/2005/8/layout/hierarchy2"/>
    <dgm:cxn modelId="{0AAF09DD-02EE-4F5C-AE11-F065382DC0DE}" type="presOf" srcId="{1BA13747-5E47-4165-A153-52AA852E7625}" destId="{4A1E5367-E1D7-4196-BB66-50C82347223B}" srcOrd="0" destOrd="0" presId="urn:microsoft.com/office/officeart/2005/8/layout/hierarchy2"/>
    <dgm:cxn modelId="{98B4D5A9-6079-49D2-89F6-3C59886C4919}" type="presOf" srcId="{44165707-3B3A-462E-8A2A-C67DC256437E}" destId="{E32F1BCC-4F3A-4712-BBE1-B717759819A8}" srcOrd="1" destOrd="0" presId="urn:microsoft.com/office/officeart/2005/8/layout/hierarchy2"/>
    <dgm:cxn modelId="{66B291B4-FDAA-476F-81F2-3B1D74B724D2}" srcId="{A3E50E62-958E-46C1-A176-D3BBAFF91A8D}" destId="{7A4C861F-590B-4DB1-8C5B-45FC70ECD396}" srcOrd="0" destOrd="0" parTransId="{F3CA983E-F5D6-4D4C-AF79-C6E47C4DBAF7}" sibTransId="{F64AE40E-233C-435F-9CBB-327B3F1A65AE}"/>
    <dgm:cxn modelId="{56FA280B-1667-4A76-B6FB-BE99F35111FB}" srcId="{2CDF3774-91FE-446F-8726-4E91AED41EAE}" destId="{A3E50E62-958E-46C1-A176-D3BBAFF91A8D}" srcOrd="0" destOrd="0" parTransId="{6FEF19FF-C81A-447E-BCB4-75C0CDA16B96}" sibTransId="{EA0FE338-437E-4244-9CCD-6C42C1E16D5B}"/>
    <dgm:cxn modelId="{5811D410-D370-4360-8E56-DC6325D2B334}" srcId="{2CDF3774-91FE-446F-8726-4E91AED41EAE}" destId="{E09AE4D2-AF6A-4124-B998-555860F48FC7}" srcOrd="1" destOrd="0" parTransId="{0D987774-B99F-4670-99FB-1D155A9EDB08}" sibTransId="{31F9EFC8-0F60-4FA8-94DA-80DD9E53DB79}"/>
    <dgm:cxn modelId="{C17DBC20-97DB-4F96-A55E-6897C8FE1B18}" type="presOf" srcId="{0D987774-B99F-4670-99FB-1D155A9EDB08}" destId="{1B07E494-FD04-4A50-A260-39B57584E74C}" srcOrd="1" destOrd="0" presId="urn:microsoft.com/office/officeart/2005/8/layout/hierarchy2"/>
    <dgm:cxn modelId="{0D45CD74-3B94-4926-BA4B-FE6156C0D58D}" type="presOf" srcId="{A40B9231-99F2-4150-AC01-064563702031}" destId="{2F141650-C09D-448F-BEE0-60761577C05E}" srcOrd="0" destOrd="0" presId="urn:microsoft.com/office/officeart/2005/8/layout/hierarchy2"/>
    <dgm:cxn modelId="{B50CA04E-FC43-4766-B11B-BE167989ACB5}" type="presOf" srcId="{A3E50E62-958E-46C1-A176-D3BBAFF91A8D}" destId="{C92A3916-2CF8-4DED-8029-F77CD4F90185}" srcOrd="0" destOrd="0" presId="urn:microsoft.com/office/officeart/2005/8/layout/hierarchy2"/>
    <dgm:cxn modelId="{10877A34-EF09-44D5-B019-BD1EE6C9B428}" type="presOf" srcId="{7A4C861F-590B-4DB1-8C5B-45FC70ECD396}" destId="{6B13BBB8-386D-44D5-B3D7-8744A323A303}" srcOrd="0" destOrd="0" presId="urn:microsoft.com/office/officeart/2005/8/layout/hierarchy2"/>
    <dgm:cxn modelId="{362DB4F1-7BDA-4DF4-9D3C-F68D0A272E9B}" type="presOf" srcId="{082EE0E5-6AF9-427A-A93B-55A0C7E99F6D}" destId="{D97F2AB5-89A2-49B2-9932-5B59BFAA09EB}" srcOrd="1" destOrd="0" presId="urn:microsoft.com/office/officeart/2005/8/layout/hierarchy2"/>
    <dgm:cxn modelId="{9D75EE0D-92FC-4FEB-AAF8-8966E397AFA3}" type="presOf" srcId="{6FEF19FF-C81A-447E-BCB4-75C0CDA16B96}" destId="{AAD5D182-0EA2-48CB-99CE-04B49397E62F}" srcOrd="1" destOrd="0" presId="urn:microsoft.com/office/officeart/2005/8/layout/hierarchy2"/>
    <dgm:cxn modelId="{1D7AEFD2-7579-46F8-A05B-E02B860186C1}" type="presOf" srcId="{E09AE4D2-AF6A-4124-B998-555860F48FC7}" destId="{0EB466D9-49D8-48D7-AB14-D8045FD25565}" srcOrd="0" destOrd="0" presId="urn:microsoft.com/office/officeart/2005/8/layout/hierarchy2"/>
    <dgm:cxn modelId="{F9C8EBF2-8E71-4D10-B55A-32988EE56D9B}" type="presOf" srcId="{2CDF3774-91FE-446F-8726-4E91AED41EAE}" destId="{32E224F1-D1EC-4933-89DD-D222D521ECD4}" srcOrd="0" destOrd="0" presId="urn:microsoft.com/office/officeart/2005/8/layout/hierarchy2"/>
    <dgm:cxn modelId="{7981B886-B9F8-4B7E-8324-699AB80F8B5E}" type="presOf" srcId="{F3CA983E-F5D6-4D4C-AF79-C6E47C4DBAF7}" destId="{64FEC768-18B5-40D2-804D-8BF67C621429}" srcOrd="1" destOrd="0" presId="urn:microsoft.com/office/officeart/2005/8/layout/hierarchy2"/>
    <dgm:cxn modelId="{2F0270EC-53E3-4404-A889-D722991615A2}" type="presOf" srcId="{0D987774-B99F-4670-99FB-1D155A9EDB08}" destId="{14A68AA7-240C-4BAA-80E0-6850F429A1F2}" srcOrd="0" destOrd="0" presId="urn:microsoft.com/office/officeart/2005/8/layout/hierarchy2"/>
    <dgm:cxn modelId="{9B760AD8-51F5-4605-818F-257602CBF520}" type="presOf" srcId="{6FEF19FF-C81A-447E-BCB4-75C0CDA16B96}" destId="{C7E227A9-BC61-4D23-B6FC-7FCBAC3D2D6F}" srcOrd="0" destOrd="0" presId="urn:microsoft.com/office/officeart/2005/8/layout/hierarchy2"/>
    <dgm:cxn modelId="{09E1BD1E-7520-4F83-88C3-7C27FA69C4A7}" srcId="{3D36963B-9760-4678-B3FA-1AB87991FA9D}" destId="{A40B9231-99F2-4150-AC01-064563702031}" srcOrd="0" destOrd="0" parTransId="{44165707-3B3A-462E-8A2A-C67DC256437E}" sibTransId="{CADBA891-BAE9-42B4-A136-F3A8EF3D7EBF}"/>
    <dgm:cxn modelId="{2A87EE2B-07E7-4A05-974C-F1184CFE94AC}" srcId="{2CDF3774-91FE-446F-8726-4E91AED41EAE}" destId="{3D36963B-9760-4678-B3FA-1AB87991FA9D}" srcOrd="2" destOrd="0" parTransId="{1BA13747-5E47-4165-A153-52AA852E7625}" sibTransId="{3FFA330C-0F14-4E36-B7BA-1071BD53D441}"/>
    <dgm:cxn modelId="{B1A64446-19BD-42E9-909C-C302D7EFB655}" type="presOf" srcId="{324FBA1D-2637-46B5-994F-FBAE5027E9F8}" destId="{867D7A92-5602-4308-B9F4-F7763F336A0E}" srcOrd="0" destOrd="0" presId="urn:microsoft.com/office/officeart/2005/8/layout/hierarchy2"/>
    <dgm:cxn modelId="{B0361663-A644-4F94-B2D0-70F2B696987E}" type="presOf" srcId="{44165707-3B3A-462E-8A2A-C67DC256437E}" destId="{4AE832F4-33F9-4F6F-B0B9-6A66551B5C55}" srcOrd="0" destOrd="0" presId="urn:microsoft.com/office/officeart/2005/8/layout/hierarchy2"/>
    <dgm:cxn modelId="{424AC2A3-C1E2-48B0-A1D5-B4C543A97E03}" type="presOf" srcId="{082EE0E5-6AF9-427A-A93B-55A0C7E99F6D}" destId="{56412574-F0D2-446A-8F07-F88BED8C6702}" srcOrd="0" destOrd="0" presId="urn:microsoft.com/office/officeart/2005/8/layout/hierarchy2"/>
    <dgm:cxn modelId="{045BA9A9-3E84-4CAE-B243-85AD795CF1DF}" type="presOf" srcId="{F3CA983E-F5D6-4D4C-AF79-C6E47C4DBAF7}" destId="{5968B10F-A99C-47EA-B399-F1013CF302CD}" srcOrd="0" destOrd="0" presId="urn:microsoft.com/office/officeart/2005/8/layout/hierarchy2"/>
    <dgm:cxn modelId="{5011FC0F-8393-47E0-834A-D24723B55525}" srcId="{324FBA1D-2637-46B5-994F-FBAE5027E9F8}" destId="{2CDF3774-91FE-446F-8726-4E91AED41EAE}" srcOrd="0" destOrd="0" parTransId="{5B7948C2-A0FE-462F-A220-C5AD0F64BBC9}" sibTransId="{9C518C3D-CC6A-46B3-83A9-1CA51E183A76}"/>
    <dgm:cxn modelId="{C030377B-84A8-43FF-B5BF-82ADAD0FCE7F}" srcId="{E09AE4D2-AF6A-4124-B998-555860F48FC7}" destId="{DD74438F-1E2E-40FD-BEA1-485B9DA87A62}" srcOrd="0" destOrd="0" parTransId="{082EE0E5-6AF9-427A-A93B-55A0C7E99F6D}" sibTransId="{853778B2-FFC3-4B7F-A3DA-7D4D603A777C}"/>
    <dgm:cxn modelId="{1DDB8B4C-F765-464A-A267-524CEE344002}" type="presParOf" srcId="{867D7A92-5602-4308-B9F4-F7763F336A0E}" destId="{205862CD-97C0-448C-AA40-DDC001F84AF9}" srcOrd="0" destOrd="0" presId="urn:microsoft.com/office/officeart/2005/8/layout/hierarchy2"/>
    <dgm:cxn modelId="{DA42C172-58EE-4CB1-978F-38C71C2F742E}" type="presParOf" srcId="{205862CD-97C0-448C-AA40-DDC001F84AF9}" destId="{32E224F1-D1EC-4933-89DD-D222D521ECD4}" srcOrd="0" destOrd="0" presId="urn:microsoft.com/office/officeart/2005/8/layout/hierarchy2"/>
    <dgm:cxn modelId="{94FF82A8-E19F-4CF2-AE2F-24F80D80384C}" type="presParOf" srcId="{205862CD-97C0-448C-AA40-DDC001F84AF9}" destId="{FC2E1C0C-26B5-4F31-9D63-AC753D4BFFD0}" srcOrd="1" destOrd="0" presId="urn:microsoft.com/office/officeart/2005/8/layout/hierarchy2"/>
    <dgm:cxn modelId="{C518EC31-986E-4EBF-945F-F4263B508FFE}" type="presParOf" srcId="{FC2E1C0C-26B5-4F31-9D63-AC753D4BFFD0}" destId="{C7E227A9-BC61-4D23-B6FC-7FCBAC3D2D6F}" srcOrd="0" destOrd="0" presId="urn:microsoft.com/office/officeart/2005/8/layout/hierarchy2"/>
    <dgm:cxn modelId="{CA8418C2-5EF5-4B30-BCD4-D5BB6B394071}" type="presParOf" srcId="{C7E227A9-BC61-4D23-B6FC-7FCBAC3D2D6F}" destId="{AAD5D182-0EA2-48CB-99CE-04B49397E62F}" srcOrd="0" destOrd="0" presId="urn:microsoft.com/office/officeart/2005/8/layout/hierarchy2"/>
    <dgm:cxn modelId="{2FDA614A-FBC7-49D9-A43D-9E4009FAA8F7}" type="presParOf" srcId="{FC2E1C0C-26B5-4F31-9D63-AC753D4BFFD0}" destId="{8C72B79B-8400-42C0-B12B-D7846630B1FA}" srcOrd="1" destOrd="0" presId="urn:microsoft.com/office/officeart/2005/8/layout/hierarchy2"/>
    <dgm:cxn modelId="{EA645538-1ADA-49E7-8F89-BAA6AC464577}" type="presParOf" srcId="{8C72B79B-8400-42C0-B12B-D7846630B1FA}" destId="{C92A3916-2CF8-4DED-8029-F77CD4F90185}" srcOrd="0" destOrd="0" presId="urn:microsoft.com/office/officeart/2005/8/layout/hierarchy2"/>
    <dgm:cxn modelId="{CB9C9A1C-2DCA-42A2-8CA2-CDCEA89B50D2}" type="presParOf" srcId="{8C72B79B-8400-42C0-B12B-D7846630B1FA}" destId="{FB2BFAF0-8052-4259-9A47-23CF613DA8CC}" srcOrd="1" destOrd="0" presId="urn:microsoft.com/office/officeart/2005/8/layout/hierarchy2"/>
    <dgm:cxn modelId="{5D2FAB4D-AFF4-4D9A-B965-DFD50E5B00FE}" type="presParOf" srcId="{FB2BFAF0-8052-4259-9A47-23CF613DA8CC}" destId="{5968B10F-A99C-47EA-B399-F1013CF302CD}" srcOrd="0" destOrd="0" presId="urn:microsoft.com/office/officeart/2005/8/layout/hierarchy2"/>
    <dgm:cxn modelId="{76DC249B-39D8-4926-86DA-3762E59BBD4A}" type="presParOf" srcId="{5968B10F-A99C-47EA-B399-F1013CF302CD}" destId="{64FEC768-18B5-40D2-804D-8BF67C621429}" srcOrd="0" destOrd="0" presId="urn:microsoft.com/office/officeart/2005/8/layout/hierarchy2"/>
    <dgm:cxn modelId="{EEA89D8C-A81B-4F6D-8F3F-F74034AD8EFD}" type="presParOf" srcId="{FB2BFAF0-8052-4259-9A47-23CF613DA8CC}" destId="{AD3709DB-C03C-4350-95E7-23C810AC573F}" srcOrd="1" destOrd="0" presId="urn:microsoft.com/office/officeart/2005/8/layout/hierarchy2"/>
    <dgm:cxn modelId="{40DF5E0E-A891-4967-8062-BB3F553F0CDF}" type="presParOf" srcId="{AD3709DB-C03C-4350-95E7-23C810AC573F}" destId="{6B13BBB8-386D-44D5-B3D7-8744A323A303}" srcOrd="0" destOrd="0" presId="urn:microsoft.com/office/officeart/2005/8/layout/hierarchy2"/>
    <dgm:cxn modelId="{BEB68326-A682-413A-89F4-B72AF99222A4}" type="presParOf" srcId="{AD3709DB-C03C-4350-95E7-23C810AC573F}" destId="{F99A7D43-61EA-4391-96B3-B119ACA22465}" srcOrd="1" destOrd="0" presId="urn:microsoft.com/office/officeart/2005/8/layout/hierarchy2"/>
    <dgm:cxn modelId="{E4F276EC-434D-4294-B1FC-D38EF9CA8C52}" type="presParOf" srcId="{FC2E1C0C-26B5-4F31-9D63-AC753D4BFFD0}" destId="{14A68AA7-240C-4BAA-80E0-6850F429A1F2}" srcOrd="2" destOrd="0" presId="urn:microsoft.com/office/officeart/2005/8/layout/hierarchy2"/>
    <dgm:cxn modelId="{3BA952DA-8810-45A7-BDA7-B6E06334AE3B}" type="presParOf" srcId="{14A68AA7-240C-4BAA-80E0-6850F429A1F2}" destId="{1B07E494-FD04-4A50-A260-39B57584E74C}" srcOrd="0" destOrd="0" presId="urn:microsoft.com/office/officeart/2005/8/layout/hierarchy2"/>
    <dgm:cxn modelId="{9D45DBF4-9EF9-4C5F-ABBE-0CE9B00C24D8}" type="presParOf" srcId="{FC2E1C0C-26B5-4F31-9D63-AC753D4BFFD0}" destId="{A41EB1EE-576D-4ECA-909F-D63E2006B210}" srcOrd="3" destOrd="0" presId="urn:microsoft.com/office/officeart/2005/8/layout/hierarchy2"/>
    <dgm:cxn modelId="{C01DBED8-454A-4019-BACC-B65BD090DF9E}" type="presParOf" srcId="{A41EB1EE-576D-4ECA-909F-D63E2006B210}" destId="{0EB466D9-49D8-48D7-AB14-D8045FD25565}" srcOrd="0" destOrd="0" presId="urn:microsoft.com/office/officeart/2005/8/layout/hierarchy2"/>
    <dgm:cxn modelId="{C6B861D3-0F37-4664-B0B1-359092F82DD9}" type="presParOf" srcId="{A41EB1EE-576D-4ECA-909F-D63E2006B210}" destId="{0066341F-17D1-4B6F-8FDA-7F7AA2F60A08}" srcOrd="1" destOrd="0" presId="urn:microsoft.com/office/officeart/2005/8/layout/hierarchy2"/>
    <dgm:cxn modelId="{1997E68A-F53C-4432-84CF-C324F716A4E8}" type="presParOf" srcId="{0066341F-17D1-4B6F-8FDA-7F7AA2F60A08}" destId="{56412574-F0D2-446A-8F07-F88BED8C6702}" srcOrd="0" destOrd="0" presId="urn:microsoft.com/office/officeart/2005/8/layout/hierarchy2"/>
    <dgm:cxn modelId="{39E31D24-62C4-4CBE-A077-74AA5B965758}" type="presParOf" srcId="{56412574-F0D2-446A-8F07-F88BED8C6702}" destId="{D97F2AB5-89A2-49B2-9932-5B59BFAA09EB}" srcOrd="0" destOrd="0" presId="urn:microsoft.com/office/officeart/2005/8/layout/hierarchy2"/>
    <dgm:cxn modelId="{1AAF6C7F-EC90-4DF6-AE7F-2F69BF6EE22D}" type="presParOf" srcId="{0066341F-17D1-4B6F-8FDA-7F7AA2F60A08}" destId="{2CB7DB90-DBE7-47EE-B928-3A269DB1CBA1}" srcOrd="1" destOrd="0" presId="urn:microsoft.com/office/officeart/2005/8/layout/hierarchy2"/>
    <dgm:cxn modelId="{02B3875D-8299-4720-91B0-0B270920B9B2}" type="presParOf" srcId="{2CB7DB90-DBE7-47EE-B928-3A269DB1CBA1}" destId="{A9BA8F3B-9CE1-4C83-A250-8AAA3B678DAA}" srcOrd="0" destOrd="0" presId="urn:microsoft.com/office/officeart/2005/8/layout/hierarchy2"/>
    <dgm:cxn modelId="{47E91BDF-1B9B-4223-910F-A4D823948C4F}" type="presParOf" srcId="{2CB7DB90-DBE7-47EE-B928-3A269DB1CBA1}" destId="{28CE3BD7-3E0D-4EDD-B663-2A4B2A924BB1}" srcOrd="1" destOrd="0" presId="urn:microsoft.com/office/officeart/2005/8/layout/hierarchy2"/>
    <dgm:cxn modelId="{1C46F589-9B7B-450E-AA9E-2FA9A743BFFE}" type="presParOf" srcId="{FC2E1C0C-26B5-4F31-9D63-AC753D4BFFD0}" destId="{4A1E5367-E1D7-4196-BB66-50C82347223B}" srcOrd="4" destOrd="0" presId="urn:microsoft.com/office/officeart/2005/8/layout/hierarchy2"/>
    <dgm:cxn modelId="{DEC0D2C2-4F6C-4F8A-839A-D822AF5800B1}" type="presParOf" srcId="{4A1E5367-E1D7-4196-BB66-50C82347223B}" destId="{D4A55B94-E288-45ED-B662-43668457C3F7}" srcOrd="0" destOrd="0" presId="urn:microsoft.com/office/officeart/2005/8/layout/hierarchy2"/>
    <dgm:cxn modelId="{8BC65841-B8BB-48C4-AF8E-1E46BAFE3F59}" type="presParOf" srcId="{FC2E1C0C-26B5-4F31-9D63-AC753D4BFFD0}" destId="{6B8D54AD-A8B0-4AD3-B0DE-AB7F64C01369}" srcOrd="5" destOrd="0" presId="urn:microsoft.com/office/officeart/2005/8/layout/hierarchy2"/>
    <dgm:cxn modelId="{1E4AE0F8-FD69-4CED-BC6F-D29AA6E3DF86}" type="presParOf" srcId="{6B8D54AD-A8B0-4AD3-B0DE-AB7F64C01369}" destId="{0AA5EABD-302C-4779-8C3B-D0C698A459CD}" srcOrd="0" destOrd="0" presId="urn:microsoft.com/office/officeart/2005/8/layout/hierarchy2"/>
    <dgm:cxn modelId="{5C3C08DC-0B3F-48CD-93CF-A42EBF7342BE}" type="presParOf" srcId="{6B8D54AD-A8B0-4AD3-B0DE-AB7F64C01369}" destId="{5CEC51C8-AC92-4679-A8B7-D8F51900D231}" srcOrd="1" destOrd="0" presId="urn:microsoft.com/office/officeart/2005/8/layout/hierarchy2"/>
    <dgm:cxn modelId="{2B2CD4D2-8E1B-4DAE-BB22-EE12360944A4}" type="presParOf" srcId="{5CEC51C8-AC92-4679-A8B7-D8F51900D231}" destId="{4AE832F4-33F9-4F6F-B0B9-6A66551B5C55}" srcOrd="0" destOrd="0" presId="urn:microsoft.com/office/officeart/2005/8/layout/hierarchy2"/>
    <dgm:cxn modelId="{71BCDEEF-629E-434E-90A7-8082229E8BA1}" type="presParOf" srcId="{4AE832F4-33F9-4F6F-B0B9-6A66551B5C55}" destId="{E32F1BCC-4F3A-4712-BBE1-B717759819A8}" srcOrd="0" destOrd="0" presId="urn:microsoft.com/office/officeart/2005/8/layout/hierarchy2"/>
    <dgm:cxn modelId="{C9DEB1ED-96D4-4EFC-B63A-16E3EDA5B92F}" type="presParOf" srcId="{5CEC51C8-AC92-4679-A8B7-D8F51900D231}" destId="{458FA84E-BEC0-4896-9293-076C87ABD4AA}" srcOrd="1" destOrd="0" presId="urn:microsoft.com/office/officeart/2005/8/layout/hierarchy2"/>
    <dgm:cxn modelId="{773147E9-4FF7-4555-ACDD-E5CEEFA8DB38}" type="presParOf" srcId="{458FA84E-BEC0-4896-9293-076C87ABD4AA}" destId="{2F141650-C09D-448F-BEE0-60761577C05E}" srcOrd="0" destOrd="0" presId="urn:microsoft.com/office/officeart/2005/8/layout/hierarchy2"/>
    <dgm:cxn modelId="{74AD4244-D4A3-4987-A7ED-82BCB25EF5C3}" type="presParOf" srcId="{458FA84E-BEC0-4896-9293-076C87ABD4AA}" destId="{7F922A16-A0C2-4E4C-B639-05053FCDEF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1DDB2B-1F5C-4E3C-ABF3-D3E4E1AE8E2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8D4E2E-C6F5-4144-AC54-1BB714DF7F38}">
      <dgm:prSet phldrT="[Texto]"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¿La sobrevivencia de </a:t>
          </a:r>
          <a:r>
            <a:rPr lang="es-ES" b="1" i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Alnus</a:t>
          </a:r>
          <a:r>
            <a:rPr lang="es-ES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b="1" i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nepalensis</a:t>
          </a:r>
          <a:r>
            <a:rPr lang="es-ES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se ve influenciada por las  prácticas agroforestales?</a:t>
          </a:r>
          <a:endParaRPr lang="es-ES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CEF46C5-1DD6-4003-BBD7-B966019C1FA1}" type="parTrans" cxnId="{CAF5637E-ED43-4BF7-B958-AD73A4E3E817}">
      <dgm:prSet/>
      <dgm:spPr/>
      <dgm:t>
        <a:bodyPr/>
        <a:lstStyle/>
        <a:p>
          <a:endParaRPr lang="es-ES" b="1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36013-5E65-4FE8-8402-AB436BA6D816}" type="sibTrans" cxnId="{CAF5637E-ED43-4BF7-B958-AD73A4E3E817}">
      <dgm:prSet/>
      <dgm:spPr/>
      <dgm:t>
        <a:bodyPr/>
        <a:lstStyle/>
        <a:p>
          <a:endParaRPr lang="es-ES" b="1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CE25FB-22F4-419A-833B-1B1648CC4621}">
      <dgm:prSet phldrT="[Texto]"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¿Cuál es el incremento corriente anual de las variables </a:t>
          </a:r>
          <a:r>
            <a:rPr lang="es-ES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dendrométricas</a:t>
          </a:r>
          <a:r>
            <a:rPr lang="es-E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analizadas en las  prácticas agroforestales?</a:t>
          </a:r>
          <a:endParaRPr lang="es-ES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34D222F-C813-48D9-B287-CDD0E5CE6A12}" type="parTrans" cxnId="{C7B30463-55D3-49F4-9409-DD7DBE6FD7C0}">
      <dgm:prSet/>
      <dgm:spPr/>
      <dgm:t>
        <a:bodyPr/>
        <a:lstStyle/>
        <a:p>
          <a:endParaRPr lang="es-ES" b="1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F81207-93AC-4292-A9C9-6DF11BE4DBE6}" type="sibTrans" cxnId="{C7B30463-55D3-49F4-9409-DD7DBE6FD7C0}">
      <dgm:prSet/>
      <dgm:spPr/>
      <dgm:t>
        <a:bodyPr/>
        <a:lstStyle/>
        <a:p>
          <a:endParaRPr lang="es-ES" b="1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BDBAB1-70BA-4701-BC0A-371EF4EDDB99}">
      <dgm:prSet phldrT="[Texto]"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¿Las dos prácticas agroforestales tienen el mismo costo de establecimiento?</a:t>
          </a:r>
          <a:endParaRPr lang="es-ES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E1B583F7-7280-4568-ACD1-77520EF54B04}" type="parTrans" cxnId="{1A8A7911-7341-4D77-99F6-C21550592C75}">
      <dgm:prSet/>
      <dgm:spPr/>
      <dgm:t>
        <a:bodyPr/>
        <a:lstStyle/>
        <a:p>
          <a:endParaRPr lang="es-ES" b="1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23CEAD-DF57-46BD-BABA-407F74F12F69}" type="sibTrans" cxnId="{1A8A7911-7341-4D77-99F6-C21550592C75}">
      <dgm:prSet/>
      <dgm:spPr/>
      <dgm:t>
        <a:bodyPr/>
        <a:lstStyle/>
        <a:p>
          <a:endParaRPr lang="es-ES" b="1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504B3D-C1D9-4C5E-A182-8773F7439BE9}" type="pres">
      <dgm:prSet presAssocID="{561DDB2B-1F5C-4E3C-ABF3-D3E4E1AE8E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402B0AE-3AE3-4850-BE0C-198396E3D0EA}" type="pres">
      <dgm:prSet presAssocID="{561DDB2B-1F5C-4E3C-ABF3-D3E4E1AE8E25}" presName="Name1" presStyleCnt="0"/>
      <dgm:spPr/>
    </dgm:pt>
    <dgm:pt modelId="{D60B192D-3B58-4C94-94C7-B46BDBA84EB0}" type="pres">
      <dgm:prSet presAssocID="{561DDB2B-1F5C-4E3C-ABF3-D3E4E1AE8E25}" presName="cycle" presStyleCnt="0"/>
      <dgm:spPr/>
    </dgm:pt>
    <dgm:pt modelId="{DBA4184E-6426-471D-9DEA-5E362DEBDF12}" type="pres">
      <dgm:prSet presAssocID="{561DDB2B-1F5C-4E3C-ABF3-D3E4E1AE8E25}" presName="srcNode" presStyleLbl="node1" presStyleIdx="0" presStyleCnt="3"/>
      <dgm:spPr/>
    </dgm:pt>
    <dgm:pt modelId="{37818C81-C0C7-4334-8B0C-001CD3FB875F}" type="pres">
      <dgm:prSet presAssocID="{561DDB2B-1F5C-4E3C-ABF3-D3E4E1AE8E25}" presName="conn" presStyleLbl="parChTrans1D2" presStyleIdx="0" presStyleCnt="1"/>
      <dgm:spPr/>
      <dgm:t>
        <a:bodyPr/>
        <a:lstStyle/>
        <a:p>
          <a:endParaRPr lang="es-ES"/>
        </a:p>
      </dgm:t>
    </dgm:pt>
    <dgm:pt modelId="{FFF98D21-B3E0-430F-BA4E-A1B94E23D1F7}" type="pres">
      <dgm:prSet presAssocID="{561DDB2B-1F5C-4E3C-ABF3-D3E4E1AE8E25}" presName="extraNode" presStyleLbl="node1" presStyleIdx="0" presStyleCnt="3"/>
      <dgm:spPr/>
    </dgm:pt>
    <dgm:pt modelId="{BBFA9FF1-8AF7-463C-BEC7-04A90DD82187}" type="pres">
      <dgm:prSet presAssocID="{561DDB2B-1F5C-4E3C-ABF3-D3E4E1AE8E25}" presName="dstNode" presStyleLbl="node1" presStyleIdx="0" presStyleCnt="3"/>
      <dgm:spPr/>
    </dgm:pt>
    <dgm:pt modelId="{8EE10D02-046F-4A9A-AE77-DBED9640AB53}" type="pres">
      <dgm:prSet presAssocID="{DE8D4E2E-C6F5-4144-AC54-1BB714DF7F3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09B4BF-A2AE-49BB-84BC-D1E195F382DE}" type="pres">
      <dgm:prSet presAssocID="{DE8D4E2E-C6F5-4144-AC54-1BB714DF7F38}" presName="accent_1" presStyleCnt="0"/>
      <dgm:spPr/>
    </dgm:pt>
    <dgm:pt modelId="{B0A05125-E5AA-4BD8-AF80-9805C92F5D2B}" type="pres">
      <dgm:prSet presAssocID="{DE8D4E2E-C6F5-4144-AC54-1BB714DF7F38}" presName="accentRepeatNode" presStyleLbl="solidFgAcc1" presStyleIdx="0" presStyleCnt="3"/>
      <dgm:spPr/>
    </dgm:pt>
    <dgm:pt modelId="{A60C7DB3-704B-4391-B7FA-1939BB327933}" type="pres">
      <dgm:prSet presAssocID="{D1CE25FB-22F4-419A-833B-1B1648CC462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98D0D4-C087-469E-8F6B-887AEEF1552E}" type="pres">
      <dgm:prSet presAssocID="{D1CE25FB-22F4-419A-833B-1B1648CC4621}" presName="accent_2" presStyleCnt="0"/>
      <dgm:spPr/>
    </dgm:pt>
    <dgm:pt modelId="{EFEED528-A04B-40AE-9B22-33B6E3F35175}" type="pres">
      <dgm:prSet presAssocID="{D1CE25FB-22F4-419A-833B-1B1648CC4621}" presName="accentRepeatNode" presStyleLbl="solidFgAcc1" presStyleIdx="1" presStyleCnt="3"/>
      <dgm:spPr/>
    </dgm:pt>
    <dgm:pt modelId="{48E5F4FF-2B43-4418-A0BD-50C5B3C35D90}" type="pres">
      <dgm:prSet presAssocID="{82BDBAB1-70BA-4701-BC0A-371EF4EDDB9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1BA93E-8B81-4733-8119-3AA0FB10CC98}" type="pres">
      <dgm:prSet presAssocID="{82BDBAB1-70BA-4701-BC0A-371EF4EDDB99}" presName="accent_3" presStyleCnt="0"/>
      <dgm:spPr/>
    </dgm:pt>
    <dgm:pt modelId="{DB9D5D04-786E-415D-A1FD-62EABECB2BAC}" type="pres">
      <dgm:prSet presAssocID="{82BDBAB1-70BA-4701-BC0A-371EF4EDDB99}" presName="accentRepeatNode" presStyleLbl="solidFgAcc1" presStyleIdx="2" presStyleCnt="3"/>
      <dgm:spPr/>
    </dgm:pt>
  </dgm:ptLst>
  <dgm:cxnLst>
    <dgm:cxn modelId="{976CA3CE-56EE-4960-8E39-BFA89F22A81A}" type="presOf" srcId="{9F536013-5E65-4FE8-8402-AB436BA6D816}" destId="{37818C81-C0C7-4334-8B0C-001CD3FB875F}" srcOrd="0" destOrd="0" presId="urn:microsoft.com/office/officeart/2008/layout/VerticalCurvedList"/>
    <dgm:cxn modelId="{5396A0B6-EBCE-44CB-9635-E04A37E0DA23}" type="presOf" srcId="{DE8D4E2E-C6F5-4144-AC54-1BB714DF7F38}" destId="{8EE10D02-046F-4A9A-AE77-DBED9640AB53}" srcOrd="0" destOrd="0" presId="urn:microsoft.com/office/officeart/2008/layout/VerticalCurvedList"/>
    <dgm:cxn modelId="{4CDAA77E-7549-4A34-A4E3-E852FF0FE987}" type="presOf" srcId="{561DDB2B-1F5C-4E3C-ABF3-D3E4E1AE8E25}" destId="{DD504B3D-C1D9-4C5E-A182-8773F7439BE9}" srcOrd="0" destOrd="0" presId="urn:microsoft.com/office/officeart/2008/layout/VerticalCurvedList"/>
    <dgm:cxn modelId="{7208C8B9-A5F6-464A-AD09-6956B76EF727}" type="presOf" srcId="{82BDBAB1-70BA-4701-BC0A-371EF4EDDB99}" destId="{48E5F4FF-2B43-4418-A0BD-50C5B3C35D90}" srcOrd="0" destOrd="0" presId="urn:microsoft.com/office/officeart/2008/layout/VerticalCurvedList"/>
    <dgm:cxn modelId="{CAF5637E-ED43-4BF7-B958-AD73A4E3E817}" srcId="{561DDB2B-1F5C-4E3C-ABF3-D3E4E1AE8E25}" destId="{DE8D4E2E-C6F5-4144-AC54-1BB714DF7F38}" srcOrd="0" destOrd="0" parTransId="{1CEF46C5-1DD6-4003-BBD7-B966019C1FA1}" sibTransId="{9F536013-5E65-4FE8-8402-AB436BA6D816}"/>
    <dgm:cxn modelId="{C7B30463-55D3-49F4-9409-DD7DBE6FD7C0}" srcId="{561DDB2B-1F5C-4E3C-ABF3-D3E4E1AE8E25}" destId="{D1CE25FB-22F4-419A-833B-1B1648CC4621}" srcOrd="1" destOrd="0" parTransId="{034D222F-C813-48D9-B287-CDD0E5CE6A12}" sibTransId="{18F81207-93AC-4292-A9C9-6DF11BE4DBE6}"/>
    <dgm:cxn modelId="{1A8A7911-7341-4D77-99F6-C21550592C75}" srcId="{561DDB2B-1F5C-4E3C-ABF3-D3E4E1AE8E25}" destId="{82BDBAB1-70BA-4701-BC0A-371EF4EDDB99}" srcOrd="2" destOrd="0" parTransId="{E1B583F7-7280-4568-ACD1-77520EF54B04}" sibTransId="{E123CEAD-DF57-46BD-BABA-407F74F12F69}"/>
    <dgm:cxn modelId="{F5A71FC0-9974-4DAD-8A64-34C17AB551E7}" type="presOf" srcId="{D1CE25FB-22F4-419A-833B-1B1648CC4621}" destId="{A60C7DB3-704B-4391-B7FA-1939BB327933}" srcOrd="0" destOrd="0" presId="urn:microsoft.com/office/officeart/2008/layout/VerticalCurvedList"/>
    <dgm:cxn modelId="{BCBAAFB3-C176-4589-9250-9FFB1C7C8D27}" type="presParOf" srcId="{DD504B3D-C1D9-4C5E-A182-8773F7439BE9}" destId="{2402B0AE-3AE3-4850-BE0C-198396E3D0EA}" srcOrd="0" destOrd="0" presId="urn:microsoft.com/office/officeart/2008/layout/VerticalCurvedList"/>
    <dgm:cxn modelId="{7740F272-EA77-469D-8060-37457D6CB95C}" type="presParOf" srcId="{2402B0AE-3AE3-4850-BE0C-198396E3D0EA}" destId="{D60B192D-3B58-4C94-94C7-B46BDBA84EB0}" srcOrd="0" destOrd="0" presId="urn:microsoft.com/office/officeart/2008/layout/VerticalCurvedList"/>
    <dgm:cxn modelId="{C4C42330-65AE-461A-B1C6-B91E3D85A11B}" type="presParOf" srcId="{D60B192D-3B58-4C94-94C7-B46BDBA84EB0}" destId="{DBA4184E-6426-471D-9DEA-5E362DEBDF12}" srcOrd="0" destOrd="0" presId="urn:microsoft.com/office/officeart/2008/layout/VerticalCurvedList"/>
    <dgm:cxn modelId="{6504FA2F-5AA1-4292-97BB-F7FA25D8A8D6}" type="presParOf" srcId="{D60B192D-3B58-4C94-94C7-B46BDBA84EB0}" destId="{37818C81-C0C7-4334-8B0C-001CD3FB875F}" srcOrd="1" destOrd="0" presId="urn:microsoft.com/office/officeart/2008/layout/VerticalCurvedList"/>
    <dgm:cxn modelId="{132C0E01-9ACA-43EB-A2EC-643961025290}" type="presParOf" srcId="{D60B192D-3B58-4C94-94C7-B46BDBA84EB0}" destId="{FFF98D21-B3E0-430F-BA4E-A1B94E23D1F7}" srcOrd="2" destOrd="0" presId="urn:microsoft.com/office/officeart/2008/layout/VerticalCurvedList"/>
    <dgm:cxn modelId="{C8322947-6A59-4DBE-95EE-FBC9A421848A}" type="presParOf" srcId="{D60B192D-3B58-4C94-94C7-B46BDBA84EB0}" destId="{BBFA9FF1-8AF7-463C-BEC7-04A90DD82187}" srcOrd="3" destOrd="0" presId="urn:microsoft.com/office/officeart/2008/layout/VerticalCurvedList"/>
    <dgm:cxn modelId="{325BE6DF-D87A-4BDA-82DA-A714FBF705A5}" type="presParOf" srcId="{2402B0AE-3AE3-4850-BE0C-198396E3D0EA}" destId="{8EE10D02-046F-4A9A-AE77-DBED9640AB53}" srcOrd="1" destOrd="0" presId="urn:microsoft.com/office/officeart/2008/layout/VerticalCurvedList"/>
    <dgm:cxn modelId="{686FA036-5F04-4DBC-A832-5AB284E4B26A}" type="presParOf" srcId="{2402B0AE-3AE3-4850-BE0C-198396E3D0EA}" destId="{B709B4BF-A2AE-49BB-84BC-D1E195F382DE}" srcOrd="2" destOrd="0" presId="urn:microsoft.com/office/officeart/2008/layout/VerticalCurvedList"/>
    <dgm:cxn modelId="{FA479EE0-58A7-4C8E-BD51-CE6AAD3FEE62}" type="presParOf" srcId="{B709B4BF-A2AE-49BB-84BC-D1E195F382DE}" destId="{B0A05125-E5AA-4BD8-AF80-9805C92F5D2B}" srcOrd="0" destOrd="0" presId="urn:microsoft.com/office/officeart/2008/layout/VerticalCurvedList"/>
    <dgm:cxn modelId="{98A2D6BB-F6E3-40EE-96F2-1258A657F710}" type="presParOf" srcId="{2402B0AE-3AE3-4850-BE0C-198396E3D0EA}" destId="{A60C7DB3-704B-4391-B7FA-1939BB327933}" srcOrd="3" destOrd="0" presId="urn:microsoft.com/office/officeart/2008/layout/VerticalCurvedList"/>
    <dgm:cxn modelId="{4FA916E4-5986-496C-BDC1-5DAD3BE87B3F}" type="presParOf" srcId="{2402B0AE-3AE3-4850-BE0C-198396E3D0EA}" destId="{8D98D0D4-C087-469E-8F6B-887AEEF1552E}" srcOrd="4" destOrd="0" presId="urn:microsoft.com/office/officeart/2008/layout/VerticalCurvedList"/>
    <dgm:cxn modelId="{B20AEA78-5B4F-4ED2-B0CA-6CF2929DACD3}" type="presParOf" srcId="{8D98D0D4-C087-469E-8F6B-887AEEF1552E}" destId="{EFEED528-A04B-40AE-9B22-33B6E3F35175}" srcOrd="0" destOrd="0" presId="urn:microsoft.com/office/officeart/2008/layout/VerticalCurvedList"/>
    <dgm:cxn modelId="{8D29E0D1-414E-46D6-8CB2-E61841128C6C}" type="presParOf" srcId="{2402B0AE-3AE3-4850-BE0C-198396E3D0EA}" destId="{48E5F4FF-2B43-4418-A0BD-50C5B3C35D90}" srcOrd="5" destOrd="0" presId="urn:microsoft.com/office/officeart/2008/layout/VerticalCurvedList"/>
    <dgm:cxn modelId="{1139DD7A-BF46-4627-B6A8-900E8432ECF1}" type="presParOf" srcId="{2402B0AE-3AE3-4850-BE0C-198396E3D0EA}" destId="{8C1BA93E-8B81-4733-8119-3AA0FB10CC98}" srcOrd="6" destOrd="0" presId="urn:microsoft.com/office/officeart/2008/layout/VerticalCurvedList"/>
    <dgm:cxn modelId="{D94D8A9A-433B-4812-873E-6B2A181D77C7}" type="presParOf" srcId="{8C1BA93E-8B81-4733-8119-3AA0FB10CC98}" destId="{DB9D5D04-786E-415D-A1FD-62EABECB2B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273774-FC98-4C88-996A-052BF4418927}" type="doc">
      <dgm:prSet loTypeId="urn:microsoft.com/office/officeart/2009/3/layout/BlockDescending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5E37CB8-1024-4EF8-8C7B-D84E24CC702B}">
      <dgm:prSet/>
      <dgm:spPr/>
      <dgm:t>
        <a:bodyPr/>
        <a:lstStyle/>
        <a:p>
          <a:pPr rtl="0"/>
          <a:r>
            <a:rPr lang="es-ES" b="1" dirty="0" smtClean="0">
              <a:solidFill>
                <a:srgbClr val="000000"/>
              </a:solidFill>
            </a:rPr>
            <a:t>MATERIALES</a:t>
          </a:r>
          <a:endParaRPr lang="es-EC" dirty="0">
            <a:solidFill>
              <a:srgbClr val="000000"/>
            </a:solidFill>
          </a:endParaRPr>
        </a:p>
      </dgm:t>
    </dgm:pt>
    <dgm:pt modelId="{14C4A378-1BAA-4BE3-AE53-1108B745A297}" type="parTrans" cxnId="{30DA76CD-A0EF-46B0-8D74-504970302E84}">
      <dgm:prSet/>
      <dgm:spPr/>
      <dgm:t>
        <a:bodyPr/>
        <a:lstStyle/>
        <a:p>
          <a:endParaRPr lang="es-EC"/>
        </a:p>
      </dgm:t>
    </dgm:pt>
    <dgm:pt modelId="{98588183-B074-40C8-B748-D440C5636642}" type="sibTrans" cxnId="{30DA76CD-A0EF-46B0-8D74-504970302E84}">
      <dgm:prSet/>
      <dgm:spPr/>
      <dgm:t>
        <a:bodyPr/>
        <a:lstStyle/>
        <a:p>
          <a:endParaRPr lang="es-EC"/>
        </a:p>
      </dgm:t>
    </dgm:pt>
    <dgm:pt modelId="{50176B1C-EA77-4084-AEA2-4EF5944CDCFC}">
      <dgm:prSet/>
      <dgm:spPr/>
      <dgm:t>
        <a:bodyPr/>
        <a:lstStyle/>
        <a:p>
          <a:pPr rtl="0"/>
          <a:r>
            <a:rPr lang="es-ES" b="1" dirty="0" smtClean="0">
              <a:solidFill>
                <a:srgbClr val="000000"/>
              </a:solidFill>
            </a:rPr>
            <a:t>Cinta métrica</a:t>
          </a:r>
          <a:endParaRPr lang="es-EC" dirty="0">
            <a:solidFill>
              <a:srgbClr val="000000"/>
            </a:solidFill>
          </a:endParaRPr>
        </a:p>
      </dgm:t>
    </dgm:pt>
    <dgm:pt modelId="{91EA87A4-771F-4CC5-8692-1569E5E264FA}" type="parTrans" cxnId="{1D31899B-1257-4DA8-BE9C-B4392EB48967}">
      <dgm:prSet/>
      <dgm:spPr/>
      <dgm:t>
        <a:bodyPr/>
        <a:lstStyle/>
        <a:p>
          <a:endParaRPr lang="es-EC"/>
        </a:p>
      </dgm:t>
    </dgm:pt>
    <dgm:pt modelId="{CDE35062-B266-4027-A021-FCE3C4CF4735}" type="sibTrans" cxnId="{1D31899B-1257-4DA8-BE9C-B4392EB48967}">
      <dgm:prSet/>
      <dgm:spPr/>
      <dgm:t>
        <a:bodyPr/>
        <a:lstStyle/>
        <a:p>
          <a:endParaRPr lang="es-EC"/>
        </a:p>
      </dgm:t>
    </dgm:pt>
    <dgm:pt modelId="{BB8BF38F-41E9-4A24-B1B5-BE981AD87F2E}">
      <dgm:prSet/>
      <dgm:spPr/>
      <dgm:t>
        <a:bodyPr/>
        <a:lstStyle/>
        <a:p>
          <a:pPr rtl="0"/>
          <a:r>
            <a:rPr lang="es-ES" b="1" smtClean="0">
              <a:solidFill>
                <a:srgbClr val="000000"/>
              </a:solidFill>
            </a:rPr>
            <a:t>Flexómetro </a:t>
          </a:r>
          <a:endParaRPr lang="es-EC">
            <a:solidFill>
              <a:srgbClr val="000000"/>
            </a:solidFill>
          </a:endParaRPr>
        </a:p>
      </dgm:t>
    </dgm:pt>
    <dgm:pt modelId="{29D4E1DF-589A-46B4-9D6E-4358569F64F7}" type="parTrans" cxnId="{2EEF70CE-9606-40F4-AE36-2CFE509B6860}">
      <dgm:prSet/>
      <dgm:spPr/>
      <dgm:t>
        <a:bodyPr/>
        <a:lstStyle/>
        <a:p>
          <a:endParaRPr lang="es-EC"/>
        </a:p>
      </dgm:t>
    </dgm:pt>
    <dgm:pt modelId="{B3E5BD55-7A46-4294-B0C4-923F8BE8D90E}" type="sibTrans" cxnId="{2EEF70CE-9606-40F4-AE36-2CFE509B6860}">
      <dgm:prSet/>
      <dgm:spPr/>
      <dgm:t>
        <a:bodyPr/>
        <a:lstStyle/>
        <a:p>
          <a:endParaRPr lang="es-EC"/>
        </a:p>
      </dgm:t>
    </dgm:pt>
    <dgm:pt modelId="{32BC23C4-2F54-49BA-8258-22430E1812AE}">
      <dgm:prSet/>
      <dgm:spPr/>
      <dgm:t>
        <a:bodyPr/>
        <a:lstStyle/>
        <a:p>
          <a:pPr rtl="0"/>
          <a:r>
            <a:rPr lang="es-ES" b="1" smtClean="0">
              <a:solidFill>
                <a:srgbClr val="000000"/>
              </a:solidFill>
            </a:rPr>
            <a:t>Calibrador</a:t>
          </a:r>
          <a:endParaRPr lang="es-EC">
            <a:solidFill>
              <a:srgbClr val="000000"/>
            </a:solidFill>
          </a:endParaRPr>
        </a:p>
      </dgm:t>
    </dgm:pt>
    <dgm:pt modelId="{228EB125-0ADA-4F67-B477-1659A927C9D4}" type="parTrans" cxnId="{FFCA5A7D-49B4-4862-95DB-DC767E440A5E}">
      <dgm:prSet/>
      <dgm:spPr/>
      <dgm:t>
        <a:bodyPr/>
        <a:lstStyle/>
        <a:p>
          <a:endParaRPr lang="es-EC"/>
        </a:p>
      </dgm:t>
    </dgm:pt>
    <dgm:pt modelId="{DFC014B9-7147-4459-9257-E925033F10F9}" type="sibTrans" cxnId="{FFCA5A7D-49B4-4862-95DB-DC767E440A5E}">
      <dgm:prSet/>
      <dgm:spPr/>
      <dgm:t>
        <a:bodyPr/>
        <a:lstStyle/>
        <a:p>
          <a:endParaRPr lang="es-EC"/>
        </a:p>
      </dgm:t>
    </dgm:pt>
    <dgm:pt modelId="{896D921A-42C3-4B1D-BB5B-154CEB5B9398}">
      <dgm:prSet/>
      <dgm:spPr/>
      <dgm:t>
        <a:bodyPr/>
        <a:lstStyle/>
        <a:p>
          <a:pPr rtl="0"/>
          <a:r>
            <a:rPr lang="es-ES" b="1" smtClean="0">
              <a:solidFill>
                <a:srgbClr val="000000"/>
              </a:solidFill>
            </a:rPr>
            <a:t>Pala hoyadora</a:t>
          </a:r>
          <a:endParaRPr lang="es-EC">
            <a:solidFill>
              <a:srgbClr val="000000"/>
            </a:solidFill>
          </a:endParaRPr>
        </a:p>
      </dgm:t>
    </dgm:pt>
    <dgm:pt modelId="{C4B6C683-C928-4134-A9A3-9D07160A0E2E}" type="parTrans" cxnId="{3BB01EDB-D357-48CE-8B32-E598900E7B46}">
      <dgm:prSet/>
      <dgm:spPr/>
      <dgm:t>
        <a:bodyPr/>
        <a:lstStyle/>
        <a:p>
          <a:endParaRPr lang="es-EC"/>
        </a:p>
      </dgm:t>
    </dgm:pt>
    <dgm:pt modelId="{9E92BAB7-3287-4620-916D-B120869862A7}" type="sibTrans" cxnId="{3BB01EDB-D357-48CE-8B32-E598900E7B46}">
      <dgm:prSet/>
      <dgm:spPr/>
      <dgm:t>
        <a:bodyPr/>
        <a:lstStyle/>
        <a:p>
          <a:endParaRPr lang="es-EC"/>
        </a:p>
      </dgm:t>
    </dgm:pt>
    <dgm:pt modelId="{8C058923-FAE4-49ED-8A5E-9F9394DC03B0}">
      <dgm:prSet/>
      <dgm:spPr/>
      <dgm:t>
        <a:bodyPr/>
        <a:lstStyle/>
        <a:p>
          <a:pPr rtl="0"/>
          <a:r>
            <a:rPr lang="es-ES" b="1" smtClean="0">
              <a:solidFill>
                <a:srgbClr val="000000"/>
              </a:solidFill>
            </a:rPr>
            <a:t>Machete</a:t>
          </a:r>
          <a:endParaRPr lang="es-EC">
            <a:solidFill>
              <a:srgbClr val="000000"/>
            </a:solidFill>
          </a:endParaRPr>
        </a:p>
      </dgm:t>
    </dgm:pt>
    <dgm:pt modelId="{DC244CF5-7A83-477C-B0EF-C180757DE611}" type="parTrans" cxnId="{8EF84817-E68A-42BB-AF3D-425234AAC816}">
      <dgm:prSet/>
      <dgm:spPr/>
      <dgm:t>
        <a:bodyPr/>
        <a:lstStyle/>
        <a:p>
          <a:endParaRPr lang="es-EC"/>
        </a:p>
      </dgm:t>
    </dgm:pt>
    <dgm:pt modelId="{720790CD-7804-444E-A2BB-85D3E33856E2}" type="sibTrans" cxnId="{8EF84817-E68A-42BB-AF3D-425234AAC816}">
      <dgm:prSet/>
      <dgm:spPr/>
      <dgm:t>
        <a:bodyPr/>
        <a:lstStyle/>
        <a:p>
          <a:endParaRPr lang="es-EC"/>
        </a:p>
      </dgm:t>
    </dgm:pt>
    <dgm:pt modelId="{213EB8BB-29B4-4EE0-9AEA-A4F3708E6062}">
      <dgm:prSet/>
      <dgm:spPr/>
      <dgm:t>
        <a:bodyPr/>
        <a:lstStyle/>
        <a:p>
          <a:pPr rtl="0"/>
          <a:r>
            <a:rPr lang="es-ES" b="1" smtClean="0">
              <a:solidFill>
                <a:srgbClr val="000000"/>
              </a:solidFill>
            </a:rPr>
            <a:t>Equipos de escritorio</a:t>
          </a:r>
          <a:endParaRPr lang="es-EC">
            <a:solidFill>
              <a:srgbClr val="000000"/>
            </a:solidFill>
          </a:endParaRPr>
        </a:p>
      </dgm:t>
    </dgm:pt>
    <dgm:pt modelId="{5F8D0941-727B-43C5-BF12-D7F1195015AC}" type="parTrans" cxnId="{4F27E154-A924-45DD-B384-9D0669340656}">
      <dgm:prSet/>
      <dgm:spPr/>
      <dgm:t>
        <a:bodyPr/>
        <a:lstStyle/>
        <a:p>
          <a:endParaRPr lang="es-EC"/>
        </a:p>
      </dgm:t>
    </dgm:pt>
    <dgm:pt modelId="{EAB76BF1-11D6-4994-BE6E-5B60F29507A4}" type="sibTrans" cxnId="{4F27E154-A924-45DD-B384-9D0669340656}">
      <dgm:prSet/>
      <dgm:spPr/>
      <dgm:t>
        <a:bodyPr/>
        <a:lstStyle/>
        <a:p>
          <a:endParaRPr lang="es-EC"/>
        </a:p>
      </dgm:t>
    </dgm:pt>
    <dgm:pt modelId="{882E4ABE-209B-4426-85DD-B16D5020BCEB}">
      <dgm:prSet/>
      <dgm:spPr/>
      <dgm:t>
        <a:bodyPr/>
        <a:lstStyle/>
        <a:p>
          <a:pPr rtl="0"/>
          <a:r>
            <a:rPr lang="es-ES" b="1" dirty="0" smtClean="0">
              <a:solidFill>
                <a:srgbClr val="000000"/>
              </a:solidFill>
            </a:rPr>
            <a:t>EQUIPOS</a:t>
          </a:r>
          <a:endParaRPr lang="es-EC" dirty="0">
            <a:solidFill>
              <a:srgbClr val="000000"/>
            </a:solidFill>
          </a:endParaRPr>
        </a:p>
      </dgm:t>
    </dgm:pt>
    <dgm:pt modelId="{BB8765C9-B6EF-46B0-ACB4-5D79422BBFAB}" type="parTrans" cxnId="{B4DA48FF-1BC6-403F-ABBA-EA7625E8FE33}">
      <dgm:prSet/>
      <dgm:spPr/>
      <dgm:t>
        <a:bodyPr/>
        <a:lstStyle/>
        <a:p>
          <a:endParaRPr lang="es-EC"/>
        </a:p>
      </dgm:t>
    </dgm:pt>
    <dgm:pt modelId="{46D4A543-E6D4-4992-96B5-D36259EA3C94}" type="sibTrans" cxnId="{B4DA48FF-1BC6-403F-ABBA-EA7625E8FE33}">
      <dgm:prSet/>
      <dgm:spPr/>
      <dgm:t>
        <a:bodyPr/>
        <a:lstStyle/>
        <a:p>
          <a:endParaRPr lang="es-EC"/>
        </a:p>
      </dgm:t>
    </dgm:pt>
    <dgm:pt modelId="{BB3E338B-24A7-4C7F-8642-B44226421D62}">
      <dgm:prSet/>
      <dgm:spPr/>
      <dgm:t>
        <a:bodyPr/>
        <a:lstStyle/>
        <a:p>
          <a:pPr rtl="0"/>
          <a:r>
            <a:rPr lang="es-ES" b="1" smtClean="0">
              <a:solidFill>
                <a:srgbClr val="000000"/>
              </a:solidFill>
            </a:rPr>
            <a:t>Equipo informático</a:t>
          </a:r>
          <a:endParaRPr lang="es-EC">
            <a:solidFill>
              <a:srgbClr val="000000"/>
            </a:solidFill>
          </a:endParaRPr>
        </a:p>
      </dgm:t>
    </dgm:pt>
    <dgm:pt modelId="{8694462A-8EB3-4B49-9CBF-0FDE7770954A}" type="parTrans" cxnId="{77283988-5295-49F7-8ED9-4869D2DBEC9B}">
      <dgm:prSet/>
      <dgm:spPr/>
      <dgm:t>
        <a:bodyPr/>
        <a:lstStyle/>
        <a:p>
          <a:endParaRPr lang="es-EC"/>
        </a:p>
      </dgm:t>
    </dgm:pt>
    <dgm:pt modelId="{0F5D06D4-843C-4FB3-89BA-B90F74CB8665}" type="sibTrans" cxnId="{77283988-5295-49F7-8ED9-4869D2DBEC9B}">
      <dgm:prSet/>
      <dgm:spPr/>
      <dgm:t>
        <a:bodyPr/>
        <a:lstStyle/>
        <a:p>
          <a:endParaRPr lang="es-EC"/>
        </a:p>
      </dgm:t>
    </dgm:pt>
    <dgm:pt modelId="{0F5B1CC5-F76D-4E68-860E-09FD4962BD3D}">
      <dgm:prSet/>
      <dgm:spPr/>
      <dgm:t>
        <a:bodyPr/>
        <a:lstStyle/>
        <a:p>
          <a:pPr rtl="0"/>
          <a:r>
            <a:rPr lang="es-ES" b="1" smtClean="0">
              <a:solidFill>
                <a:srgbClr val="000000"/>
              </a:solidFill>
            </a:rPr>
            <a:t>GPS</a:t>
          </a:r>
          <a:endParaRPr lang="es-EC">
            <a:solidFill>
              <a:srgbClr val="000000"/>
            </a:solidFill>
          </a:endParaRPr>
        </a:p>
      </dgm:t>
    </dgm:pt>
    <dgm:pt modelId="{F94F32B2-A7FD-4B26-80BF-2AE57F28A5B8}" type="parTrans" cxnId="{2576B3C7-1C78-47A4-9622-219F6753A007}">
      <dgm:prSet/>
      <dgm:spPr/>
      <dgm:t>
        <a:bodyPr/>
        <a:lstStyle/>
        <a:p>
          <a:endParaRPr lang="es-EC"/>
        </a:p>
      </dgm:t>
    </dgm:pt>
    <dgm:pt modelId="{85849532-9EEC-4F2C-B8C7-9D590543404A}" type="sibTrans" cxnId="{2576B3C7-1C78-47A4-9622-219F6753A007}">
      <dgm:prSet/>
      <dgm:spPr/>
      <dgm:t>
        <a:bodyPr/>
        <a:lstStyle/>
        <a:p>
          <a:endParaRPr lang="es-EC"/>
        </a:p>
      </dgm:t>
    </dgm:pt>
    <dgm:pt modelId="{B40B2E3C-226F-4DF6-96E5-6160B9B24C36}">
      <dgm:prSet/>
      <dgm:spPr/>
      <dgm:t>
        <a:bodyPr/>
        <a:lstStyle/>
        <a:p>
          <a:pPr rtl="0"/>
          <a:r>
            <a:rPr lang="es-ES" b="1" dirty="0" smtClean="0">
              <a:solidFill>
                <a:srgbClr val="000000"/>
              </a:solidFill>
            </a:rPr>
            <a:t>Cámara fotográfica</a:t>
          </a:r>
          <a:endParaRPr lang="es-EC" dirty="0">
            <a:solidFill>
              <a:srgbClr val="000000"/>
            </a:solidFill>
          </a:endParaRPr>
        </a:p>
      </dgm:t>
    </dgm:pt>
    <dgm:pt modelId="{4E0DA3BE-808E-4910-A8B1-C06BBB6663E9}" type="parTrans" cxnId="{6C2D00AF-4EAC-400A-B183-D99A7099E5C3}">
      <dgm:prSet/>
      <dgm:spPr/>
      <dgm:t>
        <a:bodyPr/>
        <a:lstStyle/>
        <a:p>
          <a:endParaRPr lang="es-EC"/>
        </a:p>
      </dgm:t>
    </dgm:pt>
    <dgm:pt modelId="{9FDF0559-8DC7-437B-BBFF-3023E690D24E}" type="sibTrans" cxnId="{6C2D00AF-4EAC-400A-B183-D99A7099E5C3}">
      <dgm:prSet/>
      <dgm:spPr/>
      <dgm:t>
        <a:bodyPr/>
        <a:lstStyle/>
        <a:p>
          <a:endParaRPr lang="es-EC"/>
        </a:p>
      </dgm:t>
    </dgm:pt>
    <dgm:pt modelId="{CF5CC68B-B1EF-4FD7-9041-16AB873FC899}">
      <dgm:prSet/>
      <dgm:spPr/>
      <dgm:t>
        <a:bodyPr/>
        <a:lstStyle/>
        <a:p>
          <a:pPr rtl="0"/>
          <a:r>
            <a:rPr lang="es-ES" b="1" smtClean="0">
              <a:solidFill>
                <a:srgbClr val="000000"/>
              </a:solidFill>
            </a:rPr>
            <a:t>INSUMOS</a:t>
          </a:r>
          <a:endParaRPr lang="es-EC">
            <a:solidFill>
              <a:srgbClr val="000000"/>
            </a:solidFill>
          </a:endParaRPr>
        </a:p>
      </dgm:t>
    </dgm:pt>
    <dgm:pt modelId="{E1413FBB-9EAA-4340-9BBE-D3DFA42A1AF7}" type="parTrans" cxnId="{D2A0FADD-4BD5-4386-87F9-4568F1A9932B}">
      <dgm:prSet/>
      <dgm:spPr/>
      <dgm:t>
        <a:bodyPr/>
        <a:lstStyle/>
        <a:p>
          <a:endParaRPr lang="es-EC"/>
        </a:p>
      </dgm:t>
    </dgm:pt>
    <dgm:pt modelId="{B78EBF39-BCC6-4C1A-B58A-78F1D2B1BF90}" type="sibTrans" cxnId="{D2A0FADD-4BD5-4386-87F9-4568F1A9932B}">
      <dgm:prSet/>
      <dgm:spPr/>
      <dgm:t>
        <a:bodyPr/>
        <a:lstStyle/>
        <a:p>
          <a:endParaRPr lang="es-EC"/>
        </a:p>
      </dgm:t>
    </dgm:pt>
    <dgm:pt modelId="{5B46AA14-2187-48D9-9B71-B36D79207502}">
      <dgm:prSet/>
      <dgm:spPr/>
      <dgm:t>
        <a:bodyPr/>
        <a:lstStyle/>
        <a:p>
          <a:pPr rtl="0"/>
          <a:r>
            <a:rPr lang="es-ES" b="1" smtClean="0">
              <a:solidFill>
                <a:srgbClr val="000000"/>
              </a:solidFill>
            </a:rPr>
            <a:t>Plantas</a:t>
          </a:r>
          <a:endParaRPr lang="es-EC">
            <a:solidFill>
              <a:srgbClr val="000000"/>
            </a:solidFill>
          </a:endParaRPr>
        </a:p>
      </dgm:t>
    </dgm:pt>
    <dgm:pt modelId="{EB328A15-BF90-4B32-B05C-CC44C61E1A60}" type="parTrans" cxnId="{D3C1685B-CCD4-4C5D-B8B7-2123900A1365}">
      <dgm:prSet/>
      <dgm:spPr/>
      <dgm:t>
        <a:bodyPr/>
        <a:lstStyle/>
        <a:p>
          <a:endParaRPr lang="es-EC"/>
        </a:p>
      </dgm:t>
    </dgm:pt>
    <dgm:pt modelId="{22090A26-9C9D-41C5-9CCA-0BD246CBF023}" type="sibTrans" cxnId="{D3C1685B-CCD4-4C5D-B8B7-2123900A1365}">
      <dgm:prSet/>
      <dgm:spPr/>
      <dgm:t>
        <a:bodyPr/>
        <a:lstStyle/>
        <a:p>
          <a:endParaRPr lang="es-EC"/>
        </a:p>
      </dgm:t>
    </dgm:pt>
    <dgm:pt modelId="{60171386-5EE5-477E-8602-D007AAFFA5AE}">
      <dgm:prSet/>
      <dgm:spPr/>
      <dgm:t>
        <a:bodyPr/>
        <a:lstStyle/>
        <a:p>
          <a:pPr rtl="0"/>
          <a:r>
            <a:rPr lang="es-ES" b="1" dirty="0" err="1" smtClean="0">
              <a:solidFill>
                <a:srgbClr val="000000"/>
              </a:solidFill>
            </a:rPr>
            <a:t>Bocashi</a:t>
          </a:r>
          <a:endParaRPr lang="es-EC" dirty="0">
            <a:solidFill>
              <a:srgbClr val="000000"/>
            </a:solidFill>
          </a:endParaRPr>
        </a:p>
      </dgm:t>
    </dgm:pt>
    <dgm:pt modelId="{071F6B85-E417-4D78-B22F-6B9622567B51}" type="parTrans" cxnId="{F8114F97-9249-40F3-BCA9-B7C740A1B4F5}">
      <dgm:prSet/>
      <dgm:spPr/>
      <dgm:t>
        <a:bodyPr/>
        <a:lstStyle/>
        <a:p>
          <a:endParaRPr lang="es-EC"/>
        </a:p>
      </dgm:t>
    </dgm:pt>
    <dgm:pt modelId="{4E8CF0E5-FAF4-4FC1-ADAB-1A621E881641}" type="sibTrans" cxnId="{F8114F97-9249-40F3-BCA9-B7C740A1B4F5}">
      <dgm:prSet/>
      <dgm:spPr/>
      <dgm:t>
        <a:bodyPr/>
        <a:lstStyle/>
        <a:p>
          <a:endParaRPr lang="es-EC"/>
        </a:p>
      </dgm:t>
    </dgm:pt>
    <dgm:pt modelId="{D7C3C058-EC74-4D9B-B1C6-31B476CDAFD0}" type="pres">
      <dgm:prSet presAssocID="{D2273774-FC98-4C88-996A-052BF441892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9708B94-B49F-461B-A3B7-B7FFF24B4C35}" type="pres">
      <dgm:prSet presAssocID="{C5E37CB8-1024-4EF8-8C7B-D84E24CC702B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F6F578-9E3E-4E3F-80F0-C7C392FD080D}" type="pres">
      <dgm:prSet presAssocID="{C5E37CB8-1024-4EF8-8C7B-D84E24CC702B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1764492-2E7D-4696-859A-2A73BDBD8BAD}" type="pres">
      <dgm:prSet presAssocID="{C5E37CB8-1024-4EF8-8C7B-D84E24CC702B}" presName="accentShape_1" presStyleCnt="0"/>
      <dgm:spPr/>
    </dgm:pt>
    <dgm:pt modelId="{1741DB00-80B1-4675-9F20-D275255AFAD6}" type="pres">
      <dgm:prSet presAssocID="{C5E37CB8-1024-4EF8-8C7B-D84E24CC702B}" presName="imageRepeatNode" presStyleLbl="node1" presStyleIdx="0" presStyleCnt="3"/>
      <dgm:spPr/>
      <dgm:t>
        <a:bodyPr/>
        <a:lstStyle/>
        <a:p>
          <a:endParaRPr lang="es-EC"/>
        </a:p>
      </dgm:t>
    </dgm:pt>
    <dgm:pt modelId="{36ECCB4D-ED42-49E9-85F7-9C71C87C5CEB}" type="pres">
      <dgm:prSet presAssocID="{882E4ABE-209B-4426-85DD-B16D5020BCEB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C41B98AB-7E68-4080-8777-E2B8671E58EF}" type="pres">
      <dgm:prSet presAssocID="{882E4ABE-209B-4426-85DD-B16D5020BCEB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A290749B-8E88-429B-8A74-D3DC6D6BE369}" type="pres">
      <dgm:prSet presAssocID="{882E4ABE-209B-4426-85DD-B16D5020BCEB}" presName="accentShape_2" presStyleCnt="0"/>
      <dgm:spPr/>
    </dgm:pt>
    <dgm:pt modelId="{06BADE9C-0964-4F95-8E98-69FCBF2A8EE4}" type="pres">
      <dgm:prSet presAssocID="{882E4ABE-209B-4426-85DD-B16D5020BCEB}" presName="imageRepeatNode" presStyleLbl="node1" presStyleIdx="1" presStyleCnt="3"/>
      <dgm:spPr/>
    </dgm:pt>
    <dgm:pt modelId="{A43A29AD-B49F-4E94-BF73-1D8F101F3A3B}" type="pres">
      <dgm:prSet presAssocID="{CF5CC68B-B1EF-4FD7-9041-16AB873FC899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6619536-6A1C-4101-A0DE-4EC4C61C7DBB}" type="pres">
      <dgm:prSet presAssocID="{CF5CC68B-B1EF-4FD7-9041-16AB873FC899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56390319-EE42-42AF-B97C-12DE46AEA7E8}" type="pres">
      <dgm:prSet presAssocID="{CF5CC68B-B1EF-4FD7-9041-16AB873FC899}" presName="accentShape_3" presStyleCnt="0"/>
      <dgm:spPr/>
    </dgm:pt>
    <dgm:pt modelId="{531AD77D-2E8B-47D8-AF99-9BEAA3E044EF}" type="pres">
      <dgm:prSet presAssocID="{CF5CC68B-B1EF-4FD7-9041-16AB873FC899}" presName="imageRepeatNode" presStyleLbl="node1" presStyleIdx="2" presStyleCnt="3"/>
      <dgm:spPr/>
    </dgm:pt>
  </dgm:ptLst>
  <dgm:cxnLst>
    <dgm:cxn modelId="{FFCA5A7D-49B4-4862-95DB-DC767E440A5E}" srcId="{C5E37CB8-1024-4EF8-8C7B-D84E24CC702B}" destId="{32BC23C4-2F54-49BA-8258-22430E1812AE}" srcOrd="2" destOrd="0" parTransId="{228EB125-0ADA-4F67-B477-1659A927C9D4}" sibTransId="{DFC014B9-7147-4459-9257-E925033F10F9}"/>
    <dgm:cxn modelId="{77283988-5295-49F7-8ED9-4869D2DBEC9B}" srcId="{882E4ABE-209B-4426-85DD-B16D5020BCEB}" destId="{BB3E338B-24A7-4C7F-8642-B44226421D62}" srcOrd="0" destOrd="0" parTransId="{8694462A-8EB3-4B49-9CBF-0FDE7770954A}" sibTransId="{0F5D06D4-843C-4FB3-89BA-B90F74CB8665}"/>
    <dgm:cxn modelId="{3BB01EDB-D357-48CE-8B32-E598900E7B46}" srcId="{C5E37CB8-1024-4EF8-8C7B-D84E24CC702B}" destId="{896D921A-42C3-4B1D-BB5B-154CEB5B9398}" srcOrd="3" destOrd="0" parTransId="{C4B6C683-C928-4134-A9A3-9D07160A0E2E}" sibTransId="{9E92BAB7-3287-4620-916D-B120869862A7}"/>
    <dgm:cxn modelId="{61796C7E-51E6-4046-870C-B51DE307014F}" type="presOf" srcId="{CF5CC68B-B1EF-4FD7-9041-16AB873FC899}" destId="{531AD77D-2E8B-47D8-AF99-9BEAA3E044EF}" srcOrd="1" destOrd="0" presId="urn:microsoft.com/office/officeart/2009/3/layout/BlockDescendingList"/>
    <dgm:cxn modelId="{398BE6C2-9B40-477A-AEAF-459D488FD590}" type="presOf" srcId="{BB8BF38F-41E9-4A24-B1B5-BE981AD87F2E}" destId="{47F6F578-9E3E-4E3F-80F0-C7C392FD080D}" srcOrd="0" destOrd="1" presId="urn:microsoft.com/office/officeart/2009/3/layout/BlockDescendingList"/>
    <dgm:cxn modelId="{6C2D00AF-4EAC-400A-B183-D99A7099E5C3}" srcId="{882E4ABE-209B-4426-85DD-B16D5020BCEB}" destId="{B40B2E3C-226F-4DF6-96E5-6160B9B24C36}" srcOrd="2" destOrd="0" parTransId="{4E0DA3BE-808E-4910-A8B1-C06BBB6663E9}" sibTransId="{9FDF0559-8DC7-437B-BBFF-3023E690D24E}"/>
    <dgm:cxn modelId="{A5BD77A6-185E-4029-B3A3-106B28339CB1}" type="presOf" srcId="{60171386-5EE5-477E-8602-D007AAFFA5AE}" destId="{F6619536-6A1C-4101-A0DE-4EC4C61C7DBB}" srcOrd="0" destOrd="1" presId="urn:microsoft.com/office/officeart/2009/3/layout/BlockDescendingList"/>
    <dgm:cxn modelId="{2EEF70CE-9606-40F4-AE36-2CFE509B6860}" srcId="{C5E37CB8-1024-4EF8-8C7B-D84E24CC702B}" destId="{BB8BF38F-41E9-4A24-B1B5-BE981AD87F2E}" srcOrd="1" destOrd="0" parTransId="{29D4E1DF-589A-46B4-9D6E-4358569F64F7}" sibTransId="{B3E5BD55-7A46-4294-B0C4-923F8BE8D90E}"/>
    <dgm:cxn modelId="{F8114F97-9249-40F3-BCA9-B7C740A1B4F5}" srcId="{CF5CC68B-B1EF-4FD7-9041-16AB873FC899}" destId="{60171386-5EE5-477E-8602-D007AAFFA5AE}" srcOrd="1" destOrd="0" parTransId="{071F6B85-E417-4D78-B22F-6B9622567B51}" sibTransId="{4E8CF0E5-FAF4-4FC1-ADAB-1A621E881641}"/>
    <dgm:cxn modelId="{D2A0FADD-4BD5-4386-87F9-4568F1A9932B}" srcId="{D2273774-FC98-4C88-996A-052BF4418927}" destId="{CF5CC68B-B1EF-4FD7-9041-16AB873FC899}" srcOrd="2" destOrd="0" parTransId="{E1413FBB-9EAA-4340-9BBE-D3DFA42A1AF7}" sibTransId="{B78EBF39-BCC6-4C1A-B58A-78F1D2B1BF90}"/>
    <dgm:cxn modelId="{B4DA48FF-1BC6-403F-ABBA-EA7625E8FE33}" srcId="{D2273774-FC98-4C88-996A-052BF4418927}" destId="{882E4ABE-209B-4426-85DD-B16D5020BCEB}" srcOrd="1" destOrd="0" parTransId="{BB8765C9-B6EF-46B0-ACB4-5D79422BBFAB}" sibTransId="{46D4A543-E6D4-4992-96B5-D36259EA3C94}"/>
    <dgm:cxn modelId="{2576B3C7-1C78-47A4-9622-219F6753A007}" srcId="{882E4ABE-209B-4426-85DD-B16D5020BCEB}" destId="{0F5B1CC5-F76D-4E68-860E-09FD4962BD3D}" srcOrd="1" destOrd="0" parTransId="{F94F32B2-A7FD-4B26-80BF-2AE57F28A5B8}" sibTransId="{85849532-9EEC-4F2C-B8C7-9D590543404A}"/>
    <dgm:cxn modelId="{1D31899B-1257-4DA8-BE9C-B4392EB48967}" srcId="{C5E37CB8-1024-4EF8-8C7B-D84E24CC702B}" destId="{50176B1C-EA77-4084-AEA2-4EF5944CDCFC}" srcOrd="0" destOrd="0" parTransId="{91EA87A4-771F-4CC5-8692-1569E5E264FA}" sibTransId="{CDE35062-B266-4027-A021-FCE3C4CF4735}"/>
    <dgm:cxn modelId="{4F27E154-A924-45DD-B384-9D0669340656}" srcId="{C5E37CB8-1024-4EF8-8C7B-D84E24CC702B}" destId="{213EB8BB-29B4-4EE0-9AEA-A4F3708E6062}" srcOrd="5" destOrd="0" parTransId="{5F8D0941-727B-43C5-BF12-D7F1195015AC}" sibTransId="{EAB76BF1-11D6-4994-BE6E-5B60F29507A4}"/>
    <dgm:cxn modelId="{6F00063B-A762-4FFE-BB49-DCDE869EB12D}" type="presOf" srcId="{882E4ABE-209B-4426-85DD-B16D5020BCEB}" destId="{06BADE9C-0964-4F95-8E98-69FCBF2A8EE4}" srcOrd="1" destOrd="0" presId="urn:microsoft.com/office/officeart/2009/3/layout/BlockDescendingList"/>
    <dgm:cxn modelId="{017F83D4-9F9A-4917-8C92-8DE7D36C764B}" type="presOf" srcId="{8C058923-FAE4-49ED-8A5E-9F9394DC03B0}" destId="{47F6F578-9E3E-4E3F-80F0-C7C392FD080D}" srcOrd="0" destOrd="4" presId="urn:microsoft.com/office/officeart/2009/3/layout/BlockDescendingList"/>
    <dgm:cxn modelId="{C0F81D6F-24FA-4624-82B2-B7E0C0E4D8B0}" type="presOf" srcId="{50176B1C-EA77-4084-AEA2-4EF5944CDCFC}" destId="{47F6F578-9E3E-4E3F-80F0-C7C392FD080D}" srcOrd="0" destOrd="0" presId="urn:microsoft.com/office/officeart/2009/3/layout/BlockDescendingList"/>
    <dgm:cxn modelId="{0236855B-97FE-4AEA-B5CB-BC6D118EE8AD}" type="presOf" srcId="{882E4ABE-209B-4426-85DD-B16D5020BCEB}" destId="{36ECCB4D-ED42-49E9-85F7-9C71C87C5CEB}" srcOrd="0" destOrd="0" presId="urn:microsoft.com/office/officeart/2009/3/layout/BlockDescendingList"/>
    <dgm:cxn modelId="{EDC59767-4F84-46C2-A960-F86DE38ED79E}" type="presOf" srcId="{896D921A-42C3-4B1D-BB5B-154CEB5B9398}" destId="{47F6F578-9E3E-4E3F-80F0-C7C392FD080D}" srcOrd="0" destOrd="3" presId="urn:microsoft.com/office/officeart/2009/3/layout/BlockDescendingList"/>
    <dgm:cxn modelId="{3DD821E8-2525-4111-B0D0-DBBCD1ED6A3E}" type="presOf" srcId="{CF5CC68B-B1EF-4FD7-9041-16AB873FC899}" destId="{A43A29AD-B49F-4E94-BF73-1D8F101F3A3B}" srcOrd="0" destOrd="0" presId="urn:microsoft.com/office/officeart/2009/3/layout/BlockDescendingList"/>
    <dgm:cxn modelId="{30DA76CD-A0EF-46B0-8D74-504970302E84}" srcId="{D2273774-FC98-4C88-996A-052BF4418927}" destId="{C5E37CB8-1024-4EF8-8C7B-D84E24CC702B}" srcOrd="0" destOrd="0" parTransId="{14C4A378-1BAA-4BE3-AE53-1108B745A297}" sibTransId="{98588183-B074-40C8-B748-D440C5636642}"/>
    <dgm:cxn modelId="{97CEC096-5441-408D-8AFA-A40EF1FE8DAB}" type="presOf" srcId="{32BC23C4-2F54-49BA-8258-22430E1812AE}" destId="{47F6F578-9E3E-4E3F-80F0-C7C392FD080D}" srcOrd="0" destOrd="2" presId="urn:microsoft.com/office/officeart/2009/3/layout/BlockDescendingList"/>
    <dgm:cxn modelId="{60319C0B-76CF-45ED-B051-A5365A6AA5B7}" type="presOf" srcId="{BB3E338B-24A7-4C7F-8642-B44226421D62}" destId="{C41B98AB-7E68-4080-8777-E2B8671E58EF}" srcOrd="0" destOrd="0" presId="urn:microsoft.com/office/officeart/2009/3/layout/BlockDescendingList"/>
    <dgm:cxn modelId="{950DDC16-48AD-4DF3-831E-6569E908F545}" type="presOf" srcId="{5B46AA14-2187-48D9-9B71-B36D79207502}" destId="{F6619536-6A1C-4101-A0DE-4EC4C61C7DBB}" srcOrd="0" destOrd="0" presId="urn:microsoft.com/office/officeart/2009/3/layout/BlockDescendingList"/>
    <dgm:cxn modelId="{C8502ECA-E1B8-487F-B980-FD4561E1F6D8}" type="presOf" srcId="{C5E37CB8-1024-4EF8-8C7B-D84E24CC702B}" destId="{99708B94-B49F-461B-A3B7-B7FFF24B4C35}" srcOrd="0" destOrd="0" presId="urn:microsoft.com/office/officeart/2009/3/layout/BlockDescendingList"/>
    <dgm:cxn modelId="{18DAC32E-9BF1-497C-B44F-8000BE52F7E9}" type="presOf" srcId="{213EB8BB-29B4-4EE0-9AEA-A4F3708E6062}" destId="{47F6F578-9E3E-4E3F-80F0-C7C392FD080D}" srcOrd="0" destOrd="5" presId="urn:microsoft.com/office/officeart/2009/3/layout/BlockDescendingList"/>
    <dgm:cxn modelId="{A2C4BBBE-BF99-479A-A5EE-08189D6C3D6A}" type="presOf" srcId="{D2273774-FC98-4C88-996A-052BF4418927}" destId="{D7C3C058-EC74-4D9B-B1C6-31B476CDAFD0}" srcOrd="0" destOrd="0" presId="urn:microsoft.com/office/officeart/2009/3/layout/BlockDescendingList"/>
    <dgm:cxn modelId="{8EF84817-E68A-42BB-AF3D-425234AAC816}" srcId="{C5E37CB8-1024-4EF8-8C7B-D84E24CC702B}" destId="{8C058923-FAE4-49ED-8A5E-9F9394DC03B0}" srcOrd="4" destOrd="0" parTransId="{DC244CF5-7A83-477C-B0EF-C180757DE611}" sibTransId="{720790CD-7804-444E-A2BB-85D3E33856E2}"/>
    <dgm:cxn modelId="{C79D1AEB-96B4-4749-9563-366322BD62D4}" type="presOf" srcId="{0F5B1CC5-F76D-4E68-860E-09FD4962BD3D}" destId="{C41B98AB-7E68-4080-8777-E2B8671E58EF}" srcOrd="0" destOrd="1" presId="urn:microsoft.com/office/officeart/2009/3/layout/BlockDescendingList"/>
    <dgm:cxn modelId="{E027CBBA-03F2-4094-B394-091CDDCC517D}" type="presOf" srcId="{C5E37CB8-1024-4EF8-8C7B-D84E24CC702B}" destId="{1741DB00-80B1-4675-9F20-D275255AFAD6}" srcOrd="1" destOrd="0" presId="urn:microsoft.com/office/officeart/2009/3/layout/BlockDescendingList"/>
    <dgm:cxn modelId="{DF4CB1C2-A731-4E37-91EA-80ECA2132567}" type="presOf" srcId="{B40B2E3C-226F-4DF6-96E5-6160B9B24C36}" destId="{C41B98AB-7E68-4080-8777-E2B8671E58EF}" srcOrd="0" destOrd="2" presId="urn:microsoft.com/office/officeart/2009/3/layout/BlockDescendingList"/>
    <dgm:cxn modelId="{D3C1685B-CCD4-4C5D-B8B7-2123900A1365}" srcId="{CF5CC68B-B1EF-4FD7-9041-16AB873FC899}" destId="{5B46AA14-2187-48D9-9B71-B36D79207502}" srcOrd="0" destOrd="0" parTransId="{EB328A15-BF90-4B32-B05C-CC44C61E1A60}" sibTransId="{22090A26-9C9D-41C5-9CCA-0BD246CBF023}"/>
    <dgm:cxn modelId="{D99312DB-662E-4EF7-9B35-8377CED40F67}" type="presParOf" srcId="{D7C3C058-EC74-4D9B-B1C6-31B476CDAFD0}" destId="{99708B94-B49F-461B-A3B7-B7FFF24B4C35}" srcOrd="0" destOrd="0" presId="urn:microsoft.com/office/officeart/2009/3/layout/BlockDescendingList"/>
    <dgm:cxn modelId="{88FBD9AF-6FD6-4DCA-8178-62AF0F33A744}" type="presParOf" srcId="{D7C3C058-EC74-4D9B-B1C6-31B476CDAFD0}" destId="{47F6F578-9E3E-4E3F-80F0-C7C392FD080D}" srcOrd="1" destOrd="0" presId="urn:microsoft.com/office/officeart/2009/3/layout/BlockDescendingList"/>
    <dgm:cxn modelId="{9FB76E6F-D310-4F22-ADD8-11A05A5D8E92}" type="presParOf" srcId="{D7C3C058-EC74-4D9B-B1C6-31B476CDAFD0}" destId="{21764492-2E7D-4696-859A-2A73BDBD8BAD}" srcOrd="2" destOrd="0" presId="urn:microsoft.com/office/officeart/2009/3/layout/BlockDescendingList"/>
    <dgm:cxn modelId="{7C8E1DF3-4732-4C50-9925-3A36FBC41D09}" type="presParOf" srcId="{21764492-2E7D-4696-859A-2A73BDBD8BAD}" destId="{1741DB00-80B1-4675-9F20-D275255AFAD6}" srcOrd="0" destOrd="0" presId="urn:microsoft.com/office/officeart/2009/3/layout/BlockDescendingList"/>
    <dgm:cxn modelId="{4ABA8FAB-C4B4-4C7B-9300-6804EC2ECB24}" type="presParOf" srcId="{D7C3C058-EC74-4D9B-B1C6-31B476CDAFD0}" destId="{36ECCB4D-ED42-49E9-85F7-9C71C87C5CEB}" srcOrd="3" destOrd="0" presId="urn:microsoft.com/office/officeart/2009/3/layout/BlockDescendingList"/>
    <dgm:cxn modelId="{FE4308FE-6B2A-4AAC-A2B3-835A92757EEB}" type="presParOf" srcId="{D7C3C058-EC74-4D9B-B1C6-31B476CDAFD0}" destId="{C41B98AB-7E68-4080-8777-E2B8671E58EF}" srcOrd="4" destOrd="0" presId="urn:microsoft.com/office/officeart/2009/3/layout/BlockDescendingList"/>
    <dgm:cxn modelId="{B7E0B646-4D91-4B91-8304-F7C1287BDB19}" type="presParOf" srcId="{D7C3C058-EC74-4D9B-B1C6-31B476CDAFD0}" destId="{A290749B-8E88-429B-8A74-D3DC6D6BE369}" srcOrd="5" destOrd="0" presId="urn:microsoft.com/office/officeart/2009/3/layout/BlockDescendingList"/>
    <dgm:cxn modelId="{6934DB33-B712-4375-A9EC-C1F15B116A1A}" type="presParOf" srcId="{A290749B-8E88-429B-8A74-D3DC6D6BE369}" destId="{06BADE9C-0964-4F95-8E98-69FCBF2A8EE4}" srcOrd="0" destOrd="0" presId="urn:microsoft.com/office/officeart/2009/3/layout/BlockDescendingList"/>
    <dgm:cxn modelId="{E03A81BC-D7C6-4274-AF24-F7C9C1FB75D1}" type="presParOf" srcId="{D7C3C058-EC74-4D9B-B1C6-31B476CDAFD0}" destId="{A43A29AD-B49F-4E94-BF73-1D8F101F3A3B}" srcOrd="6" destOrd="0" presId="urn:microsoft.com/office/officeart/2009/3/layout/BlockDescendingList"/>
    <dgm:cxn modelId="{A0171F1E-352C-45B8-B79C-CA3D5F4E1580}" type="presParOf" srcId="{D7C3C058-EC74-4D9B-B1C6-31B476CDAFD0}" destId="{F6619536-6A1C-4101-A0DE-4EC4C61C7DBB}" srcOrd="7" destOrd="0" presId="urn:microsoft.com/office/officeart/2009/3/layout/BlockDescendingList"/>
    <dgm:cxn modelId="{6203D500-E9FF-42AB-83FE-C2EA9CC562DC}" type="presParOf" srcId="{D7C3C058-EC74-4D9B-B1C6-31B476CDAFD0}" destId="{56390319-EE42-42AF-B97C-12DE46AEA7E8}" srcOrd="8" destOrd="0" presId="urn:microsoft.com/office/officeart/2009/3/layout/BlockDescendingList"/>
    <dgm:cxn modelId="{68A0AA46-A1C9-4F6A-AD89-64668485DC35}" type="presParOf" srcId="{56390319-EE42-42AF-B97C-12DE46AEA7E8}" destId="{531AD77D-2E8B-47D8-AF99-9BEAA3E044EF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234BD-C68A-47DE-93D0-B40719AD256F}">
      <dsp:nvSpPr>
        <dsp:cNvPr id="0" name=""/>
        <dsp:cNvSpPr/>
      </dsp:nvSpPr>
      <dsp:spPr>
        <a:xfrm rot="10800000">
          <a:off x="393070" y="84692"/>
          <a:ext cx="7782810" cy="686112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5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es-E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s-E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1990 la cobertura vegetal natural de Ecuador  fue de 15’519.590 ha  ( 62 %) 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64598" y="84692"/>
        <a:ext cx="7611282" cy="686112"/>
      </dsp:txXfrm>
    </dsp:sp>
    <dsp:sp modelId="{EC09826C-72BD-48A4-B11A-4DD116141033}">
      <dsp:nvSpPr>
        <dsp:cNvPr id="0" name=""/>
        <dsp:cNvSpPr/>
      </dsp:nvSpPr>
      <dsp:spPr>
        <a:xfrm>
          <a:off x="144018" y="2"/>
          <a:ext cx="1249266" cy="85066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B303A-6242-4EB5-A199-E6EB39CAAE23}">
      <dsp:nvSpPr>
        <dsp:cNvPr id="0" name=""/>
        <dsp:cNvSpPr/>
      </dsp:nvSpPr>
      <dsp:spPr>
        <a:xfrm rot="10800000">
          <a:off x="432075" y="1092593"/>
          <a:ext cx="7778536" cy="686112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5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2008 se redujo a  14’123.637 ha  ( 57 %) 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03603" y="1092593"/>
        <a:ext cx="7607008" cy="686112"/>
      </dsp:txXfrm>
    </dsp:sp>
    <dsp:sp modelId="{827E2D90-EF78-456E-ABFD-5FA467DA32D8}">
      <dsp:nvSpPr>
        <dsp:cNvPr id="0" name=""/>
        <dsp:cNvSpPr/>
      </dsp:nvSpPr>
      <dsp:spPr>
        <a:xfrm>
          <a:off x="144015" y="1008112"/>
          <a:ext cx="1268992" cy="8498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59669-66A2-45CE-83BA-65143F8FAECD}">
      <dsp:nvSpPr>
        <dsp:cNvPr id="0" name=""/>
        <dsp:cNvSpPr/>
      </dsp:nvSpPr>
      <dsp:spPr>
        <a:xfrm rot="10800000">
          <a:off x="393070" y="2239754"/>
          <a:ext cx="7782810" cy="686112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5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Pasturas o áreas agrícolas 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64598" y="2239754"/>
        <a:ext cx="7611282" cy="686112"/>
      </dsp:txXfrm>
    </dsp:sp>
    <dsp:sp modelId="{52B47A60-4139-4EDD-9CC8-D5BBE3C0D141}">
      <dsp:nvSpPr>
        <dsp:cNvPr id="0" name=""/>
        <dsp:cNvSpPr/>
      </dsp:nvSpPr>
      <dsp:spPr>
        <a:xfrm>
          <a:off x="178670" y="2104600"/>
          <a:ext cx="1172785" cy="9405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2D405-9055-4F46-8307-BA956053D845}">
      <dsp:nvSpPr>
        <dsp:cNvPr id="0" name=""/>
        <dsp:cNvSpPr/>
      </dsp:nvSpPr>
      <dsp:spPr>
        <a:xfrm rot="10800000">
          <a:off x="393070" y="3378541"/>
          <a:ext cx="7782810" cy="686112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5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En el cantón </a:t>
          </a:r>
          <a:r>
            <a:rPr lang="es-ES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Cotacachi</a:t>
          </a:r>
          <a:r>
            <a:rPr lang="es-E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se pierden 1301 ha de bosque primario cada año 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64598" y="3378541"/>
        <a:ext cx="7611282" cy="686112"/>
      </dsp:txXfrm>
    </dsp:sp>
    <dsp:sp modelId="{DF3F3AFC-FC0D-4D3B-8FAA-A60DD527DF39}">
      <dsp:nvSpPr>
        <dsp:cNvPr id="0" name=""/>
        <dsp:cNvSpPr/>
      </dsp:nvSpPr>
      <dsp:spPr>
        <a:xfrm>
          <a:off x="178674" y="3180972"/>
          <a:ext cx="1195571" cy="9274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03134-6352-420F-8F21-C1DCD90569AE}">
      <dsp:nvSpPr>
        <dsp:cNvPr id="0" name=""/>
        <dsp:cNvSpPr/>
      </dsp:nvSpPr>
      <dsp:spPr>
        <a:xfrm rot="10800000">
          <a:off x="393070" y="4479575"/>
          <a:ext cx="7782810" cy="686112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5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Alnus</a:t>
          </a:r>
          <a:r>
            <a:rPr lang="es-E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nepalensis</a:t>
          </a:r>
          <a:r>
            <a:rPr lang="es-ES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D.Don</a:t>
          </a:r>
          <a:r>
            <a:rPr lang="es-ES" sz="1800" b="1" kern="1200" dirty="0" smtClean="0">
              <a:solidFill>
                <a:schemeClr val="tx1"/>
              </a:solidFill>
              <a:latin typeface="Cambria" panose="02040503050406030204" pitchFamily="18" charset="0"/>
              <a:ea typeface="Times New Roman" panose="02020603050405020304" pitchFamily="18" charset="0"/>
            </a:rPr>
            <a:t> </a:t>
          </a:r>
          <a:endParaRPr lang="es-ES" sz="18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10800000">
        <a:off x="564598" y="4479575"/>
        <a:ext cx="7611282" cy="686112"/>
      </dsp:txXfrm>
    </dsp:sp>
    <dsp:sp modelId="{21FAC2BB-6D17-4291-9E53-AC1B9A25B517}">
      <dsp:nvSpPr>
        <dsp:cNvPr id="0" name=""/>
        <dsp:cNvSpPr/>
      </dsp:nvSpPr>
      <dsp:spPr>
        <a:xfrm>
          <a:off x="218767" y="4406456"/>
          <a:ext cx="1221115" cy="864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71638-6107-49A5-8DE9-6E196ECE8371}">
      <dsp:nvSpPr>
        <dsp:cNvPr id="0" name=""/>
        <dsp:cNvSpPr/>
      </dsp:nvSpPr>
      <dsp:spPr>
        <a:xfrm rot="10800000">
          <a:off x="382528" y="5554056"/>
          <a:ext cx="7803894" cy="686112"/>
        </a:xfrm>
        <a:prstGeom prst="homePlat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5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Bosqutes</a:t>
          </a:r>
          <a:r>
            <a:rPr lang="es-E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 árboles en linderos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54056" y="5554056"/>
        <a:ext cx="7632366" cy="686112"/>
      </dsp:txXfrm>
    </dsp:sp>
    <dsp:sp modelId="{AE0F3951-5D98-40E4-BD46-EBF69D00A547}">
      <dsp:nvSpPr>
        <dsp:cNvPr id="0" name=""/>
        <dsp:cNvSpPr/>
      </dsp:nvSpPr>
      <dsp:spPr>
        <a:xfrm>
          <a:off x="144015" y="5433420"/>
          <a:ext cx="1220744" cy="8743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24F1-D1EC-4933-89DD-D222D521ECD4}">
      <dsp:nvSpPr>
        <dsp:cNvPr id="0" name=""/>
        <dsp:cNvSpPr/>
      </dsp:nvSpPr>
      <dsp:spPr>
        <a:xfrm>
          <a:off x="0" y="1659843"/>
          <a:ext cx="2803799" cy="239528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Determinar el crecimiento inicial de  aliso (</a:t>
          </a:r>
          <a:r>
            <a:rPr lang="es-ES" sz="20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Alnus</a:t>
          </a:r>
          <a:r>
            <a:rPr lang="es-ES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nepalensis</a:t>
          </a:r>
          <a:r>
            <a:rPr lang="es-ES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D. Don) en dos prácticas agroforestales, establecidas en la Zona de </a:t>
          </a:r>
          <a:r>
            <a:rPr lang="es-E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Intag</a:t>
          </a: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Noroccidente del Ecuador</a:t>
          </a:r>
          <a:r>
            <a:rPr lang="es-EC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55" y="1729998"/>
        <a:ext cx="2663489" cy="2254974"/>
      </dsp:txXfrm>
    </dsp:sp>
    <dsp:sp modelId="{C7E227A9-BC61-4D23-B6FC-7FCBAC3D2D6F}">
      <dsp:nvSpPr>
        <dsp:cNvPr id="0" name=""/>
        <dsp:cNvSpPr/>
      </dsp:nvSpPr>
      <dsp:spPr>
        <a:xfrm rot="17460059">
          <a:off x="2090729" y="1804028"/>
          <a:ext cx="2222732" cy="31829"/>
        </a:xfrm>
        <a:custGeom>
          <a:avLst/>
          <a:gdLst/>
          <a:ahLst/>
          <a:cxnLst/>
          <a:rect l="0" t="0" r="0" b="0"/>
          <a:pathLst>
            <a:path>
              <a:moveTo>
                <a:pt x="0" y="15914"/>
              </a:moveTo>
              <a:lnTo>
                <a:pt x="2222732" y="159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6527" y="1764374"/>
        <a:ext cx="111136" cy="111136"/>
      </dsp:txXfrm>
    </dsp:sp>
    <dsp:sp modelId="{C92A3916-2CF8-4DED-8029-F77CD4F90185}">
      <dsp:nvSpPr>
        <dsp:cNvPr id="0" name=""/>
        <dsp:cNvSpPr/>
      </dsp:nvSpPr>
      <dsp:spPr>
        <a:xfrm>
          <a:off x="3600391" y="44628"/>
          <a:ext cx="2311539" cy="14755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Determinar la sobrevivencia de la especie en las dos prácticas agroforestales.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3608" y="87845"/>
        <a:ext cx="2225105" cy="1389108"/>
      </dsp:txXfrm>
    </dsp:sp>
    <dsp:sp modelId="{5968B10F-A99C-47EA-B399-F1013CF302CD}">
      <dsp:nvSpPr>
        <dsp:cNvPr id="0" name=""/>
        <dsp:cNvSpPr/>
      </dsp:nvSpPr>
      <dsp:spPr>
        <a:xfrm rot="1722210">
          <a:off x="5846566" y="1021952"/>
          <a:ext cx="1063833" cy="31829"/>
        </a:xfrm>
        <a:custGeom>
          <a:avLst/>
          <a:gdLst/>
          <a:ahLst/>
          <a:cxnLst/>
          <a:rect l="0" t="0" r="0" b="0"/>
          <a:pathLst>
            <a:path>
              <a:moveTo>
                <a:pt x="0" y="15914"/>
              </a:moveTo>
              <a:lnTo>
                <a:pt x="1063833" y="159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1888" y="1011271"/>
        <a:ext cx="53191" cy="53191"/>
      </dsp:txXfrm>
    </dsp:sp>
    <dsp:sp modelId="{6B13BBB8-386D-44D5-B3D7-8744A323A303}">
      <dsp:nvSpPr>
        <dsp:cNvPr id="0" name=""/>
        <dsp:cNvSpPr/>
      </dsp:nvSpPr>
      <dsp:spPr>
        <a:xfrm>
          <a:off x="6845037" y="754851"/>
          <a:ext cx="2153935" cy="1076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76580" y="786394"/>
        <a:ext cx="2090849" cy="1013881"/>
      </dsp:txXfrm>
    </dsp:sp>
    <dsp:sp modelId="{14A68AA7-240C-4BAA-80E0-6850F429A1F2}">
      <dsp:nvSpPr>
        <dsp:cNvPr id="0" name=""/>
        <dsp:cNvSpPr/>
      </dsp:nvSpPr>
      <dsp:spPr>
        <a:xfrm rot="10741">
          <a:off x="2803797" y="2842927"/>
          <a:ext cx="868623" cy="31829"/>
        </a:xfrm>
        <a:custGeom>
          <a:avLst/>
          <a:gdLst/>
          <a:ahLst/>
          <a:cxnLst/>
          <a:rect l="0" t="0" r="0" b="0"/>
          <a:pathLst>
            <a:path>
              <a:moveTo>
                <a:pt x="0" y="15914"/>
              </a:moveTo>
              <a:lnTo>
                <a:pt x="868623" y="159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6393" y="2837126"/>
        <a:ext cx="43431" cy="43431"/>
      </dsp:txXfrm>
    </dsp:sp>
    <dsp:sp modelId="{0EB466D9-49D8-48D7-AB14-D8045FD25565}">
      <dsp:nvSpPr>
        <dsp:cNvPr id="0" name=""/>
        <dsp:cNvSpPr/>
      </dsp:nvSpPr>
      <dsp:spPr>
        <a:xfrm>
          <a:off x="3672418" y="2202010"/>
          <a:ext cx="2276753" cy="13163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Analizar el incremento corriente anual  y el estado fitosanitario de las prácticas agroforestales.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0973" y="2240565"/>
        <a:ext cx="2199643" cy="1239267"/>
      </dsp:txXfrm>
    </dsp:sp>
    <dsp:sp modelId="{56412574-F0D2-446A-8F07-F88BED8C6702}">
      <dsp:nvSpPr>
        <dsp:cNvPr id="0" name=""/>
        <dsp:cNvSpPr/>
      </dsp:nvSpPr>
      <dsp:spPr>
        <a:xfrm rot="21562637">
          <a:off x="5949146" y="2839605"/>
          <a:ext cx="861129" cy="31829"/>
        </a:xfrm>
        <a:custGeom>
          <a:avLst/>
          <a:gdLst/>
          <a:ahLst/>
          <a:cxnLst/>
          <a:rect l="0" t="0" r="0" b="0"/>
          <a:pathLst>
            <a:path>
              <a:moveTo>
                <a:pt x="0" y="15914"/>
              </a:moveTo>
              <a:lnTo>
                <a:pt x="861129" y="159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8183" y="2833991"/>
        <a:ext cx="43056" cy="43056"/>
      </dsp:txXfrm>
    </dsp:sp>
    <dsp:sp modelId="{A9BA8F3B-9CE1-4C83-A250-8AAA3B678DAA}">
      <dsp:nvSpPr>
        <dsp:cNvPr id="0" name=""/>
        <dsp:cNvSpPr/>
      </dsp:nvSpPr>
      <dsp:spPr>
        <a:xfrm>
          <a:off x="6810251" y="2312356"/>
          <a:ext cx="2153935" cy="1076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1794" y="2343899"/>
        <a:ext cx="2090849" cy="1013881"/>
      </dsp:txXfrm>
    </dsp:sp>
    <dsp:sp modelId="{4A1E5367-E1D7-4196-BB66-50C82347223B}">
      <dsp:nvSpPr>
        <dsp:cNvPr id="0" name=""/>
        <dsp:cNvSpPr/>
      </dsp:nvSpPr>
      <dsp:spPr>
        <a:xfrm rot="4045210">
          <a:off x="2107007" y="3885968"/>
          <a:ext cx="2262203" cy="31829"/>
        </a:xfrm>
        <a:custGeom>
          <a:avLst/>
          <a:gdLst/>
          <a:ahLst/>
          <a:cxnLst/>
          <a:rect l="0" t="0" r="0" b="0"/>
          <a:pathLst>
            <a:path>
              <a:moveTo>
                <a:pt x="0" y="15914"/>
              </a:moveTo>
              <a:lnTo>
                <a:pt x="2262203" y="159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1554" y="3845328"/>
        <a:ext cx="113110" cy="113110"/>
      </dsp:txXfrm>
    </dsp:sp>
    <dsp:sp modelId="{0AA5EABD-302C-4779-8C3B-D0C698A459CD}">
      <dsp:nvSpPr>
        <dsp:cNvPr id="0" name=""/>
        <dsp:cNvSpPr/>
      </dsp:nvSpPr>
      <dsp:spPr>
        <a:xfrm>
          <a:off x="3672418" y="4014127"/>
          <a:ext cx="2342512" cy="18643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Determinar los costos de establecimiento y manejo del primer año en cada una de las prácticas agroforestales.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7022" y="4068731"/>
        <a:ext cx="2233304" cy="1755098"/>
      </dsp:txXfrm>
    </dsp:sp>
    <dsp:sp modelId="{4AE832F4-33F9-4F6F-B0B9-6A66551B5C55}">
      <dsp:nvSpPr>
        <dsp:cNvPr id="0" name=""/>
        <dsp:cNvSpPr/>
      </dsp:nvSpPr>
      <dsp:spPr>
        <a:xfrm rot="104813">
          <a:off x="6014730" y="4943596"/>
          <a:ext cx="868031" cy="31829"/>
        </a:xfrm>
        <a:custGeom>
          <a:avLst/>
          <a:gdLst/>
          <a:ahLst/>
          <a:cxnLst/>
          <a:rect l="0" t="0" r="0" b="0"/>
          <a:pathLst>
            <a:path>
              <a:moveTo>
                <a:pt x="0" y="15914"/>
              </a:moveTo>
              <a:lnTo>
                <a:pt x="868031" y="159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7045" y="4937810"/>
        <a:ext cx="43401" cy="43401"/>
      </dsp:txXfrm>
    </dsp:sp>
    <dsp:sp modelId="{2F141650-C09D-448F-BEE0-60761577C05E}">
      <dsp:nvSpPr>
        <dsp:cNvPr id="0" name=""/>
        <dsp:cNvSpPr/>
      </dsp:nvSpPr>
      <dsp:spPr>
        <a:xfrm>
          <a:off x="6882560" y="4434258"/>
          <a:ext cx="2153935" cy="1076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4103" y="4465801"/>
        <a:ext cx="2090849" cy="1013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18C81-C0C7-4334-8B0C-001CD3FB875F}">
      <dsp:nvSpPr>
        <dsp:cNvPr id="0" name=""/>
        <dsp:cNvSpPr/>
      </dsp:nvSpPr>
      <dsp:spPr>
        <a:xfrm>
          <a:off x="-6104772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10D02-046F-4A9A-AE77-DBED9640AB53}">
      <dsp:nvSpPr>
        <dsp:cNvPr id="0" name=""/>
        <dsp:cNvSpPr/>
      </dsp:nvSpPr>
      <dsp:spPr>
        <a:xfrm>
          <a:off x="749603" y="540060"/>
          <a:ext cx="7600804" cy="1080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4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¿La sobrevivencia de </a:t>
          </a:r>
          <a:r>
            <a:rPr lang="es-ES" sz="2300" b="1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Alnus</a:t>
          </a:r>
          <a:r>
            <a:rPr lang="es-ES" sz="2300" b="1" i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300" b="1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nepalensis</a:t>
          </a:r>
          <a:r>
            <a:rPr lang="es-ES" sz="2300" b="1" i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se ve influenciada por las  prácticas agroforestales?</a:t>
          </a:r>
          <a:endParaRPr lang="es-ES" sz="23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749603" y="540060"/>
        <a:ext cx="7600804" cy="1080120"/>
      </dsp:txXfrm>
    </dsp:sp>
    <dsp:sp modelId="{B0A05125-E5AA-4BD8-AF80-9805C92F5D2B}">
      <dsp:nvSpPr>
        <dsp:cNvPr id="0" name=""/>
        <dsp:cNvSpPr/>
      </dsp:nvSpPr>
      <dsp:spPr>
        <a:xfrm>
          <a:off x="74528" y="405045"/>
          <a:ext cx="1350150" cy="135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C7DB3-704B-4391-B7FA-1939BB327933}">
      <dsp:nvSpPr>
        <dsp:cNvPr id="0" name=""/>
        <dsp:cNvSpPr/>
      </dsp:nvSpPr>
      <dsp:spPr>
        <a:xfrm>
          <a:off x="1142226" y="2160240"/>
          <a:ext cx="7208180" cy="10801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4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¿Cuál es el incremento corriente anual de las variables </a:t>
          </a:r>
          <a:r>
            <a:rPr lang="es-ES" sz="23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dendrométricas</a:t>
          </a:r>
          <a:r>
            <a:rPr lang="es-ES" sz="2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analizadas en las  prácticas agroforestales?</a:t>
          </a:r>
          <a:endParaRPr lang="es-ES" sz="23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142226" y="2160240"/>
        <a:ext cx="7208180" cy="1080120"/>
      </dsp:txXfrm>
    </dsp:sp>
    <dsp:sp modelId="{EFEED528-A04B-40AE-9B22-33B6E3F35175}">
      <dsp:nvSpPr>
        <dsp:cNvPr id="0" name=""/>
        <dsp:cNvSpPr/>
      </dsp:nvSpPr>
      <dsp:spPr>
        <a:xfrm>
          <a:off x="467151" y="2025225"/>
          <a:ext cx="1350150" cy="135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5F4FF-2B43-4418-A0BD-50C5B3C35D90}">
      <dsp:nvSpPr>
        <dsp:cNvPr id="0" name=""/>
        <dsp:cNvSpPr/>
      </dsp:nvSpPr>
      <dsp:spPr>
        <a:xfrm>
          <a:off x="749603" y="3780420"/>
          <a:ext cx="7600804" cy="10801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4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¿Las dos prácticas agroforestales tienen el mismo costo de establecimiento?</a:t>
          </a:r>
          <a:endParaRPr lang="es-ES" sz="23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749603" y="3780420"/>
        <a:ext cx="7600804" cy="1080120"/>
      </dsp:txXfrm>
    </dsp:sp>
    <dsp:sp modelId="{DB9D5D04-786E-415D-A1FD-62EABECB2BAC}">
      <dsp:nvSpPr>
        <dsp:cNvPr id="0" name=""/>
        <dsp:cNvSpPr/>
      </dsp:nvSpPr>
      <dsp:spPr>
        <a:xfrm>
          <a:off x="74528" y="3645405"/>
          <a:ext cx="1350150" cy="135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AD77D-2E8B-47D8-AF99-9BEAA3E044EF}">
      <dsp:nvSpPr>
        <dsp:cNvPr id="0" name=""/>
        <dsp:cNvSpPr/>
      </dsp:nvSpPr>
      <dsp:spPr>
        <a:xfrm>
          <a:off x="5459635" y="1315411"/>
          <a:ext cx="2110184" cy="4014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217170" bIns="48260" numCol="1" spcCol="1270" anchor="ctr" anchorCtr="0">
          <a:noAutofit/>
        </a:bodyPr>
        <a:lstStyle/>
        <a:p>
          <a:pPr lvl="0" algn="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smtClean="0">
              <a:solidFill>
                <a:srgbClr val="000000"/>
              </a:solidFill>
            </a:rPr>
            <a:t>INSUMOS</a:t>
          </a:r>
          <a:endParaRPr lang="es-EC" sz="3800" kern="1200">
            <a:solidFill>
              <a:srgbClr val="000000"/>
            </a:solidFill>
          </a:endParaRPr>
        </a:p>
      </dsp:txBody>
      <dsp:txXfrm rot="16200000">
        <a:off x="5436746" y="2847731"/>
        <a:ext cx="3613286" cy="548647"/>
      </dsp:txXfrm>
    </dsp:sp>
    <dsp:sp modelId="{06BADE9C-0964-4F95-8E98-69FCBF2A8EE4}">
      <dsp:nvSpPr>
        <dsp:cNvPr id="0" name=""/>
        <dsp:cNvSpPr/>
      </dsp:nvSpPr>
      <dsp:spPr>
        <a:xfrm>
          <a:off x="3160772" y="638164"/>
          <a:ext cx="2110184" cy="46898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217170" bIns="48260" numCol="1" spcCol="1270" anchor="ctr" anchorCtr="0">
          <a:noAutofit/>
        </a:bodyPr>
        <a:lstStyle/>
        <a:p>
          <a:pPr lvl="0" algn="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dirty="0" smtClean="0">
              <a:solidFill>
                <a:srgbClr val="000000"/>
              </a:solidFill>
            </a:rPr>
            <a:t>EQUIPOS</a:t>
          </a:r>
          <a:endParaRPr lang="es-EC" sz="3800" kern="1200" dirty="0">
            <a:solidFill>
              <a:srgbClr val="000000"/>
            </a:solidFill>
          </a:endParaRPr>
        </a:p>
      </dsp:txBody>
      <dsp:txXfrm rot="16200000">
        <a:off x="2834086" y="2474281"/>
        <a:ext cx="4220881" cy="548647"/>
      </dsp:txXfrm>
    </dsp:sp>
    <dsp:sp modelId="{1741DB00-80B1-4675-9F20-D275255AFAD6}">
      <dsp:nvSpPr>
        <dsp:cNvPr id="0" name=""/>
        <dsp:cNvSpPr/>
      </dsp:nvSpPr>
      <dsp:spPr>
        <a:xfrm>
          <a:off x="855116" y="0"/>
          <a:ext cx="2110184" cy="53280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217170" bIns="48260" numCol="1" spcCol="1270" anchor="ctr" anchorCtr="0">
          <a:noAutofit/>
        </a:bodyPr>
        <a:lstStyle/>
        <a:p>
          <a:pPr lvl="0" algn="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dirty="0" smtClean="0">
              <a:solidFill>
                <a:srgbClr val="000000"/>
              </a:solidFill>
            </a:rPr>
            <a:t>MATERIALES</a:t>
          </a:r>
          <a:endParaRPr lang="es-EC" sz="3800" kern="1200" dirty="0">
            <a:solidFill>
              <a:srgbClr val="000000"/>
            </a:solidFill>
          </a:endParaRPr>
        </a:p>
      </dsp:txBody>
      <dsp:txXfrm rot="16200000">
        <a:off x="241256" y="2123290"/>
        <a:ext cx="4795229" cy="548647"/>
      </dsp:txXfrm>
    </dsp:sp>
    <dsp:sp modelId="{47F6F578-9E3E-4E3F-80F0-C7C392FD080D}">
      <dsp:nvSpPr>
        <dsp:cNvPr id="0" name=""/>
        <dsp:cNvSpPr/>
      </dsp:nvSpPr>
      <dsp:spPr>
        <a:xfrm>
          <a:off x="855116" y="0"/>
          <a:ext cx="1498230" cy="53537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rgbClr val="000000"/>
              </a:solidFill>
            </a:rPr>
            <a:t>Cinta métrica</a:t>
          </a:r>
          <a:endParaRPr lang="es-EC" sz="1900" kern="1200" dirty="0">
            <a:solidFill>
              <a:srgbClr val="000000"/>
            </a:solidFill>
          </a:endParaRP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solidFill>
                <a:srgbClr val="000000"/>
              </a:solidFill>
            </a:rPr>
            <a:t>Flexómetro </a:t>
          </a:r>
          <a:endParaRPr lang="es-EC" sz="1900" kern="1200">
            <a:solidFill>
              <a:srgbClr val="000000"/>
            </a:solidFill>
          </a:endParaRP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solidFill>
                <a:srgbClr val="000000"/>
              </a:solidFill>
            </a:rPr>
            <a:t>Calibrador</a:t>
          </a:r>
          <a:endParaRPr lang="es-EC" sz="1900" kern="1200">
            <a:solidFill>
              <a:srgbClr val="000000"/>
            </a:solidFill>
          </a:endParaRP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solidFill>
                <a:srgbClr val="000000"/>
              </a:solidFill>
            </a:rPr>
            <a:t>Pala hoyadora</a:t>
          </a:r>
          <a:endParaRPr lang="es-EC" sz="1900" kern="1200">
            <a:solidFill>
              <a:srgbClr val="000000"/>
            </a:solidFill>
          </a:endParaRP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solidFill>
                <a:srgbClr val="000000"/>
              </a:solidFill>
            </a:rPr>
            <a:t>Machete</a:t>
          </a:r>
          <a:endParaRPr lang="es-EC" sz="1900" kern="1200">
            <a:solidFill>
              <a:srgbClr val="000000"/>
            </a:solidFill>
          </a:endParaRP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solidFill>
                <a:srgbClr val="000000"/>
              </a:solidFill>
            </a:rPr>
            <a:t>Equipos de escritorio</a:t>
          </a:r>
          <a:endParaRPr lang="es-EC" sz="1900" kern="1200">
            <a:solidFill>
              <a:srgbClr val="000000"/>
            </a:solidFill>
          </a:endParaRPr>
        </a:p>
      </dsp:txBody>
      <dsp:txXfrm>
        <a:off x="855116" y="0"/>
        <a:ext cx="1498230" cy="5353731"/>
      </dsp:txXfrm>
    </dsp:sp>
    <dsp:sp modelId="{C41B98AB-7E68-4080-8777-E2B8671E58EF}">
      <dsp:nvSpPr>
        <dsp:cNvPr id="0" name=""/>
        <dsp:cNvSpPr/>
      </dsp:nvSpPr>
      <dsp:spPr>
        <a:xfrm>
          <a:off x="3160772" y="638164"/>
          <a:ext cx="1498230" cy="47155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solidFill>
                <a:srgbClr val="000000"/>
              </a:solidFill>
            </a:rPr>
            <a:t>Equipo informático</a:t>
          </a:r>
          <a:endParaRPr lang="es-EC" sz="1900" kern="1200">
            <a:solidFill>
              <a:srgbClr val="000000"/>
            </a:solidFill>
          </a:endParaRP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solidFill>
                <a:srgbClr val="000000"/>
              </a:solidFill>
            </a:rPr>
            <a:t>GPS</a:t>
          </a:r>
          <a:endParaRPr lang="es-EC" sz="1900" kern="1200">
            <a:solidFill>
              <a:srgbClr val="000000"/>
            </a:solidFill>
          </a:endParaRP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rgbClr val="000000"/>
              </a:solidFill>
            </a:rPr>
            <a:t>Cámara fotográfica</a:t>
          </a:r>
          <a:endParaRPr lang="es-EC" sz="1900" kern="1200" dirty="0">
            <a:solidFill>
              <a:srgbClr val="000000"/>
            </a:solidFill>
          </a:endParaRPr>
        </a:p>
      </dsp:txBody>
      <dsp:txXfrm>
        <a:off x="3160772" y="638164"/>
        <a:ext cx="1498230" cy="4715566"/>
      </dsp:txXfrm>
    </dsp:sp>
    <dsp:sp modelId="{F6619536-6A1C-4101-A0DE-4EC4C61C7DBB}">
      <dsp:nvSpPr>
        <dsp:cNvPr id="0" name=""/>
        <dsp:cNvSpPr/>
      </dsp:nvSpPr>
      <dsp:spPr>
        <a:xfrm>
          <a:off x="5459635" y="1315411"/>
          <a:ext cx="1498230" cy="40383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solidFill>
                <a:srgbClr val="000000"/>
              </a:solidFill>
            </a:rPr>
            <a:t>Plantas</a:t>
          </a:r>
          <a:endParaRPr lang="es-EC" sz="1900" kern="1200">
            <a:solidFill>
              <a:srgbClr val="000000"/>
            </a:solidFill>
          </a:endParaRP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>
              <a:solidFill>
                <a:srgbClr val="000000"/>
              </a:solidFill>
            </a:rPr>
            <a:t>Bocashi</a:t>
          </a:r>
          <a:endParaRPr lang="es-EC" sz="1900" kern="1200" dirty="0">
            <a:solidFill>
              <a:srgbClr val="000000"/>
            </a:solidFill>
          </a:endParaRPr>
        </a:p>
      </dsp:txBody>
      <dsp:txXfrm>
        <a:off x="5459635" y="1315411"/>
        <a:ext cx="1498230" cy="4038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81AC-B52C-4C38-B634-63CBE4D55A0C}" type="datetimeFigureOut">
              <a:rPr lang="es-MX" smtClean="0"/>
              <a:t>16/07/2018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AD50E-BD4E-4264-9A0D-F927FE0B0A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56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El estudio se realizó con la asociación de artesanas Mujer y Ambiente ubicada en la parroquia Plaza Gutiérrez, </a:t>
            </a:r>
            <a:r>
              <a:rPr lang="es-ES" dirty="0" smtClean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al occidente del cantón San Miguel de Ibarra, Provincia de Imbabura.</a:t>
            </a:r>
            <a:endParaRPr lang="es-EC" dirty="0" smtClean="0">
              <a:solidFill>
                <a:schemeClr val="tx1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4C4D85-207E-4978-ADC9-5EEF31F00E39}" type="slidenum">
              <a:rPr lang="es-ES_tradnl" altLang="es-EC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_tradnl" altLang="es-EC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93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smtClean="0">
              <a:latin typeface="Arial" panose="020B0604020202020204" pitchFamily="34" charset="0"/>
            </a:endParaRPr>
          </a:p>
        </p:txBody>
      </p:sp>
      <p:sp>
        <p:nvSpPr>
          <p:cNvPr id="419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5F725E-75CC-4CCC-980E-4FC015FF126A}" type="slidenum">
              <a:rPr lang="es-ES_tradnl" altLang="es-EC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ES_tradnl" altLang="es-EC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32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smtClean="0">
              <a:latin typeface="Arial" panose="020B0604020202020204" pitchFamily="34" charset="0"/>
            </a:endParaRPr>
          </a:p>
        </p:txBody>
      </p:sp>
      <p:sp>
        <p:nvSpPr>
          <p:cNvPr id="419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5F725E-75CC-4CCC-980E-4FC015FF126A}" type="slidenum">
              <a:rPr lang="es-ES_tradnl" altLang="es-EC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ES_tradnl" altLang="es-EC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41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smtClean="0">
              <a:latin typeface="Arial" panose="020B0604020202020204" pitchFamily="34" charset="0"/>
            </a:endParaRPr>
          </a:p>
        </p:txBody>
      </p:sp>
      <p:sp>
        <p:nvSpPr>
          <p:cNvPr id="419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5F725E-75CC-4CCC-980E-4FC015FF126A}" type="slidenum">
              <a:rPr lang="es-ES_tradnl" altLang="es-EC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ES_tradnl" altLang="es-EC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30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smtClean="0">
              <a:latin typeface="Arial" panose="020B0604020202020204" pitchFamily="34" charset="0"/>
            </a:endParaRPr>
          </a:p>
        </p:txBody>
      </p:sp>
      <p:sp>
        <p:nvSpPr>
          <p:cNvPr id="419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5F725E-75CC-4CCC-980E-4FC015FF126A}" type="slidenum">
              <a:rPr lang="es-ES_tradnl" altLang="es-EC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ES_tradnl" altLang="es-EC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45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smtClean="0">
              <a:latin typeface="Arial" panose="020B0604020202020204" pitchFamily="34" charset="0"/>
            </a:endParaRPr>
          </a:p>
        </p:txBody>
      </p:sp>
      <p:sp>
        <p:nvSpPr>
          <p:cNvPr id="419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5F725E-75CC-4CCC-980E-4FC015FF126A}" type="slidenum">
              <a:rPr lang="es-ES_tradnl" altLang="es-EC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ES_tradnl" altLang="es-EC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0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smtClean="0">
              <a:latin typeface="Arial" panose="020B0604020202020204" pitchFamily="34" charset="0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22B924-1D47-4B37-ACE5-7B798C558F0D}" type="slidenum">
              <a:rPr lang="es-ES_tradnl" altLang="es-EC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_tradnl" altLang="es-EC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9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smtClean="0">
              <a:latin typeface="Arial" panose="020B0604020202020204" pitchFamily="34" charset="0"/>
            </a:endParaRPr>
          </a:p>
        </p:txBody>
      </p:sp>
      <p:sp>
        <p:nvSpPr>
          <p:cNvPr id="419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5F725E-75CC-4CCC-980E-4FC015FF126A}" type="slidenum">
              <a:rPr lang="es-ES_tradnl" altLang="es-EC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_tradnl" altLang="es-EC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68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smtClean="0">
              <a:latin typeface="Arial" panose="020B0604020202020204" pitchFamily="34" charset="0"/>
            </a:endParaRPr>
          </a:p>
        </p:txBody>
      </p:sp>
      <p:sp>
        <p:nvSpPr>
          <p:cNvPr id="419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5F725E-75CC-4CCC-980E-4FC015FF126A}" type="slidenum">
              <a:rPr lang="es-ES_tradnl" altLang="es-EC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_tradnl" altLang="es-EC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7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smtClean="0">
              <a:latin typeface="Arial" panose="020B0604020202020204" pitchFamily="34" charset="0"/>
            </a:endParaRPr>
          </a:p>
        </p:txBody>
      </p:sp>
      <p:sp>
        <p:nvSpPr>
          <p:cNvPr id="419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5F725E-75CC-4CCC-980E-4FC015FF126A}" type="slidenum">
              <a:rPr lang="es-ES_tradnl" altLang="es-EC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_tradnl" altLang="es-EC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smtClean="0">
              <a:latin typeface="Arial" panose="020B0604020202020204" pitchFamily="34" charset="0"/>
            </a:endParaRPr>
          </a:p>
        </p:txBody>
      </p:sp>
      <p:sp>
        <p:nvSpPr>
          <p:cNvPr id="419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5F725E-75CC-4CCC-980E-4FC015FF126A}" type="slidenum">
              <a:rPr lang="es-ES_tradnl" altLang="es-EC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_tradnl" altLang="es-EC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0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smtClean="0">
              <a:latin typeface="Arial" panose="020B0604020202020204" pitchFamily="34" charset="0"/>
            </a:endParaRPr>
          </a:p>
        </p:txBody>
      </p:sp>
      <p:sp>
        <p:nvSpPr>
          <p:cNvPr id="419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5F725E-75CC-4CCC-980E-4FC015FF126A}" type="slidenum">
              <a:rPr lang="es-ES_tradnl" altLang="es-EC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_tradnl" altLang="es-EC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37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smtClean="0">
              <a:latin typeface="Arial" panose="020B0604020202020204" pitchFamily="34" charset="0"/>
            </a:endParaRPr>
          </a:p>
        </p:txBody>
      </p:sp>
      <p:sp>
        <p:nvSpPr>
          <p:cNvPr id="419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5F725E-75CC-4CCC-980E-4FC015FF126A}" type="slidenum">
              <a:rPr lang="es-ES_tradnl" altLang="es-EC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ES_tradnl" altLang="es-EC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5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 altLang="es-EC" smtClean="0">
              <a:latin typeface="Arial" panose="020B0604020202020204" pitchFamily="34" charset="0"/>
            </a:endParaRPr>
          </a:p>
        </p:txBody>
      </p:sp>
      <p:sp>
        <p:nvSpPr>
          <p:cNvPr id="419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5F725E-75CC-4CCC-980E-4FC015FF126A}" type="slidenum">
              <a:rPr lang="es-ES_tradnl" altLang="es-EC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ES_tradnl" altLang="es-EC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5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1F46C-2F05-4D7E-B443-31D8054EAEBF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7207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5E26-AF0C-4C78-8650-62FEF52B9D46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70188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CE4F7-1FCA-4AB7-AC5B-DF94EA4B6271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5106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CA6C8-6A39-457A-85D3-2D6D4B017CC6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361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30E2-1F20-4FFC-B57C-C12B1F1E12D7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6186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98260-1D17-4756-8853-1943E00803D9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009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D8DB-1BE3-4042-9196-4AE4755BE364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0264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42CCF-7FF4-4D26-AF8A-6A95CA393293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539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7B2F-CAD0-45EC-992C-931EDC0275DA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8896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03DBF-B863-4D10-86C9-379E43E3B652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1427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FDBC4-C4D8-467B-B0B3-ACBC8503DA6B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9595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MX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684AFA-9AF7-4C78-9844-B3783EDBDA43}" type="slidenum">
              <a:rPr lang="es-ES" altLang="es-MX"/>
              <a:pPr/>
              <a:t>‹Nº›</a:t>
            </a:fld>
            <a:endParaRPr lang="es-ES" altLang="es-MX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6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3">
            <a:extLst>
              <a:ext uri="{FF2B5EF4-FFF2-40B4-BE49-F238E27FC236}">
                <a16:creationId xmlns:a16="http://schemas.microsoft.com/office/drawing/2014/main" xmlns="" id="{DE6DC99F-587D-43F6-8B3D-B2A34FEEE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1" y="0"/>
            <a:ext cx="9132887" cy="20882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s-E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“CRECIMIENTO INICIAL DE ALISO (</a:t>
            </a:r>
            <a:r>
              <a:rPr lang="es-E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Alnus</a:t>
            </a:r>
            <a:r>
              <a:rPr lang="es-E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nepalensis</a:t>
            </a:r>
            <a:r>
              <a:rPr lang="es-E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Don)</a:t>
            </a:r>
            <a:r>
              <a:rPr lang="es-E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DOS PRÁCTICAS AGROFORESTALES ESTABLECIDAS, EN LA ZONA DE INTAG, NOROCCIDENTE DEL ECUADOR</a:t>
            </a:r>
            <a:r>
              <a:rPr lang="es-E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xmlns="" id="{BEFA983B-ACBC-41C1-B261-63070D267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1" y="2708920"/>
            <a:ext cx="9132887" cy="11521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6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800" b="1" dirty="0">
                <a:latin typeface="Cambria" pitchFamily="18" charset="0"/>
              </a:rPr>
              <a:t>AUTOR</a:t>
            </a: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latin typeface="Cambria" pitchFamily="18" charset="0"/>
              </a:rPr>
              <a:t>Danilo Geovanny Arteaga Velasco</a:t>
            </a:r>
            <a:endParaRPr lang="es-ES_tradnl" sz="2800" b="1" dirty="0"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xmlns="" id="{ED22629F-37D6-419E-920D-71DF55892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93096"/>
            <a:ext cx="9132887" cy="11521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6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800" b="1" dirty="0">
                <a:latin typeface="Cambria" pitchFamily="18" charset="0"/>
              </a:rPr>
              <a:t>DIRECTOR</a:t>
            </a: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latin typeface="Cambria" pitchFamily="18" charset="0"/>
              </a:rPr>
              <a:t>Ing. Hugo Vinicio Vallejos Álvarez, </a:t>
            </a:r>
            <a:r>
              <a:rPr lang="es-ES_tradnl" sz="2800" b="1" dirty="0" err="1" smtClean="0">
                <a:latin typeface="Cambria" pitchFamily="18" charset="0"/>
              </a:rPr>
              <a:t>Mgs</a:t>
            </a:r>
            <a:r>
              <a:rPr lang="es-ES_tradnl" sz="2800" b="1" dirty="0" smtClean="0">
                <a:latin typeface="Cambria" pitchFamily="18" charset="0"/>
              </a:rPr>
              <a:t>. </a:t>
            </a: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800" b="1" dirty="0">
              <a:latin typeface="Cambria" pitchFamily="18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xmlns="" id="{73F050A6-3580-4A4F-AE71-978604C25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5517232"/>
            <a:ext cx="9132886" cy="11521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600" b="1" dirty="0">
              <a:solidFill>
                <a:srgbClr val="008000"/>
              </a:solidFill>
              <a:latin typeface="Cambria" pitchFamily="18" charset="0"/>
            </a:endParaRPr>
          </a:p>
          <a:p>
            <a:pPr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2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bg2"/>
                </a:solidFill>
                <a:latin typeface="Cambria" pitchFamily="18" charset="0"/>
              </a:rPr>
              <a:t>Ibarra – Ecuador</a:t>
            </a: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bg2"/>
                </a:solidFill>
                <a:latin typeface="Cambria" pitchFamily="18" charset="0"/>
              </a:rPr>
              <a:t>2018</a:t>
            </a: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DA58C376-3F9D-4FC4-82A0-D71159412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-27384"/>
            <a:ext cx="9132887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6000"/>
              </a:lnSpc>
              <a:defRPr/>
            </a:pPr>
            <a:endParaRPr lang="es-ES_tradnl" sz="6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hangingPunct="1">
              <a:lnSpc>
                <a:spcPct val="96000"/>
              </a:lnSpc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</a:t>
            </a:r>
            <a:r>
              <a:rPr lang="es-ES_tradnl" sz="3200" b="1" dirty="0" smtClean="0">
                <a:solidFill>
                  <a:srgbClr val="C00000"/>
                </a:solidFill>
                <a:latin typeface="Cambria" pitchFamily="18" charset="0"/>
              </a:rPr>
              <a:t>Materiales,  equipos e insumos</a:t>
            </a:r>
            <a:endParaRPr lang="es-ES_tradnl" sz="16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 eaLnBrk="1" hangingPunct="1">
              <a:lnSpc>
                <a:spcPct val="96000"/>
              </a:lnSpc>
              <a:defRPr/>
            </a:pPr>
            <a:endParaRPr lang="es-ES_tradnl" sz="16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30725" name="Picture 9" descr="http://www.uteg.edu.ec/_documentos/image/noticias%202012/hab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25"/>
            <a:ext cx="6731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1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60278975"/>
              </p:ext>
            </p:extLst>
          </p:nvPr>
        </p:nvGraphicFramePr>
        <p:xfrm>
          <a:off x="179512" y="1196752"/>
          <a:ext cx="8424936" cy="535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8580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:a16="http://schemas.microsoft.com/office/drawing/2014/main" xmlns="" id="{2924D130-DB01-4F10-8830-6AA541DC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780928"/>
            <a:ext cx="6624737" cy="10081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6000"/>
              </a:lnSpc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es-ES_tradnl" sz="6600" b="1" dirty="0">
                <a:latin typeface="Cambria" pitchFamily="18" charset="0"/>
              </a:rPr>
              <a:t>METODOLOGÍA  </a:t>
            </a:r>
          </a:p>
        </p:txBody>
      </p:sp>
    </p:spTree>
    <p:extLst>
      <p:ext uri="{BB962C8B-B14F-4D97-AF65-F5344CB8AC3E}">
        <p14:creationId xmlns:p14="http://schemas.microsoft.com/office/powerpoint/2010/main" val="6244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0" y="27780"/>
            <a:ext cx="9039300" cy="6486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Metodología</a:t>
            </a:r>
            <a:endParaRPr lang="es-ES_tradnl" sz="3200" b="1" dirty="0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90" name="21 Grupo">
            <a:extLst>
              <a:ext uri="{FF2B5EF4-FFF2-40B4-BE49-F238E27FC236}">
                <a16:creationId xmlns:a16="http://schemas.microsoft.com/office/drawing/2014/main" xmlns="" id="{CC9AB91E-0467-4448-AD2B-18B5D7742DC5}"/>
              </a:ext>
            </a:extLst>
          </p:cNvPr>
          <p:cNvGrpSpPr>
            <a:grpSpLocks/>
          </p:cNvGrpSpPr>
          <p:nvPr/>
        </p:nvGrpSpPr>
        <p:grpSpPr bwMode="auto">
          <a:xfrm>
            <a:off x="27220" y="762252"/>
            <a:ext cx="7483737" cy="792955"/>
            <a:chOff x="1328200" y="2743132"/>
            <a:chExt cx="7686435" cy="455900"/>
          </a:xfrm>
          <a:solidFill>
            <a:schemeClr val="bg1">
              <a:lumMod val="85000"/>
            </a:schemeClr>
          </a:solidFill>
        </p:grpSpPr>
        <p:sp>
          <p:nvSpPr>
            <p:cNvPr id="5" name="4 Pentágono">
              <a:extLst>
                <a:ext uri="{FF2B5EF4-FFF2-40B4-BE49-F238E27FC236}">
                  <a16:creationId xmlns:a16="http://schemas.microsoft.com/office/drawing/2014/main" xmlns="" id="{A6F2700E-71EE-4407-A3F1-5937DBA64264}"/>
                </a:ext>
              </a:extLst>
            </p:cNvPr>
            <p:cNvSpPr/>
            <p:nvPr/>
          </p:nvSpPr>
          <p:spPr>
            <a:xfrm rot="10800000">
              <a:off x="1328200" y="2743132"/>
              <a:ext cx="7686435" cy="455900"/>
            </a:xfrm>
            <a:prstGeom prst="homePlat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114210"/>
                <a:satOff val="5584"/>
                <a:lumOff val="9412"/>
                <a:alphaOff val="0"/>
              </a:schemeClr>
            </a:fillRef>
            <a:effectRef idx="3">
              <a:schemeClr val="accent4">
                <a:hueOff val="4114210"/>
                <a:satOff val="5584"/>
                <a:lumOff val="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>
              <a:extLst>
                <a:ext uri="{FF2B5EF4-FFF2-40B4-BE49-F238E27FC236}">
                  <a16:creationId xmlns:a16="http://schemas.microsoft.com/office/drawing/2014/main" xmlns="" id="{3FBB3F37-91C6-4694-9395-F1395620D246}"/>
                </a:ext>
              </a:extLst>
            </p:cNvPr>
            <p:cNvSpPr/>
            <p:nvPr/>
          </p:nvSpPr>
          <p:spPr>
            <a:xfrm>
              <a:off x="1821770" y="2794711"/>
              <a:ext cx="7192865" cy="3651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963" tIns="68580" rIns="128016" bIns="68580" spcCol="1270" anchor="ctr"/>
            <a:lstStyle/>
            <a:p>
              <a:pPr algn="just" defTabSz="800100" eaLnBrk="1" fontAlgn="auto" hangingPunct="1"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DISEÑO DE LAS PRÁCTICAS AGROFORESTALES</a:t>
              </a:r>
              <a:endParaRPr lang="es-EC" b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2 Rectángulo redondeado">
            <a:extLst>
              <a:ext uri="{FF2B5EF4-FFF2-40B4-BE49-F238E27FC236}">
                <a16:creationId xmlns:a16="http://schemas.microsoft.com/office/drawing/2014/main" xmlns="" id="{48308739-AC8B-4206-A7CE-65A5EC2840EB}"/>
              </a:ext>
            </a:extLst>
          </p:cNvPr>
          <p:cNvSpPr/>
          <p:nvPr/>
        </p:nvSpPr>
        <p:spPr>
          <a:xfrm>
            <a:off x="0" y="1586724"/>
            <a:ext cx="5250941" cy="817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BOSQUETE</a:t>
            </a:r>
            <a:endParaRPr lang="es-EC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2 Rectángulo redondeado">
                <a:extLst>
                  <a:ext uri="{FF2B5EF4-FFF2-40B4-BE49-F238E27FC236}">
                    <a16:creationId xmlns:a16="http://schemas.microsoft.com/office/drawing/2014/main" xmlns="" id="{99388BCF-97AB-41BF-9383-31766B051E21}"/>
                  </a:ext>
                </a:extLst>
              </p:cNvPr>
              <p:cNvSpPr/>
              <p:nvPr/>
            </p:nvSpPr>
            <p:spPr>
              <a:xfrm>
                <a:off x="0" y="2708920"/>
                <a:ext cx="5580112" cy="388843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b="1" i="1" dirty="0" smtClean="0"/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b="1" i="1" dirty="0" smtClean="0">
                  <a:solidFill>
                    <a:srgbClr val="000000"/>
                  </a:solidFill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solidFill>
                            <a:srgbClr val="000000"/>
                          </a:solidFill>
                          <a:latin typeface="Cambria Math"/>
                        </a:rPr>
                        <m:t>𝐧</m:t>
                      </m:r>
                      <m:r>
                        <a:rPr lang="es-ES" b="1">
                          <a:solidFill>
                            <a:srgbClr val="000000"/>
                          </a:solidFill>
                          <a:latin typeface="Cambria Math"/>
                        </a:rPr>
                        <m:t> =</m:t>
                      </m:r>
                      <m:r>
                        <a:rPr lang="es-ES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Su</m:t>
                          </m:r>
                        </m:num>
                        <m:den>
                          <m:r>
                            <a:rPr lang="es-ES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s-ES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es-ES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E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s-ES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es-ES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es-E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s-ES" b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ES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0,866</m:t>
                          </m:r>
                        </m:den>
                      </m:f>
                    </m:oMath>
                  </m:oMathPara>
                </a14:m>
                <a:endParaRPr lang="es-EC" dirty="0" smtClean="0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C" dirty="0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C" dirty="0" smtClean="0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C" dirty="0" smtClean="0">
                  <a:solidFill>
                    <a:srgbClr val="0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dirty="0">
                    <a:solidFill>
                      <a:srgbClr val="000000"/>
                    </a:solidFill>
                  </a:rPr>
                  <a:t>Donde:</a:t>
                </a:r>
                <a:endParaRPr lang="es-EC" dirty="0">
                  <a:solidFill>
                    <a:srgbClr val="000000"/>
                  </a:solidFill>
                </a:endParaRPr>
              </a:p>
              <a:p>
                <a:r>
                  <a:rPr lang="es-ES" dirty="0">
                    <a:solidFill>
                      <a:srgbClr val="000000"/>
                    </a:solidFill>
                  </a:rPr>
                  <a:t> </a:t>
                </a:r>
                <a:endParaRPr lang="es-EC" dirty="0" smtClean="0">
                  <a:solidFill>
                    <a:srgbClr val="000000"/>
                  </a:solidFill>
                </a:endParaRPr>
              </a:p>
              <a:p>
                <a:r>
                  <a:rPr lang="es-ES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es-ES" dirty="0" smtClean="0">
                    <a:solidFill>
                      <a:srgbClr val="000000"/>
                    </a:solidFill>
                  </a:rPr>
                  <a:t>=  Número de plantas.</a:t>
                </a:r>
                <a:endParaRPr lang="es-EC" dirty="0" smtClean="0">
                  <a:solidFill>
                    <a:srgbClr val="000000"/>
                  </a:solidFill>
                </a:endParaRPr>
              </a:p>
              <a:p>
                <a:r>
                  <a:rPr lang="es-ES" b="1" dirty="0" smtClean="0">
                    <a:solidFill>
                      <a:srgbClr val="000000"/>
                    </a:solidFill>
                  </a:rPr>
                  <a:t>Su</a:t>
                </a:r>
                <a:r>
                  <a:rPr lang="es-ES" dirty="0" smtClean="0">
                    <a:solidFill>
                      <a:srgbClr val="000000"/>
                    </a:solidFill>
                  </a:rPr>
                  <a:t> </a:t>
                </a:r>
                <a:r>
                  <a:rPr lang="es-ES" dirty="0">
                    <a:solidFill>
                      <a:srgbClr val="000000"/>
                    </a:solidFill>
                  </a:rPr>
                  <a:t>= </a:t>
                </a:r>
                <a:r>
                  <a:rPr lang="es-ES" dirty="0" smtClean="0">
                    <a:solidFill>
                      <a:srgbClr val="000000"/>
                    </a:solidFill>
                  </a:rPr>
                  <a:t>Superficie </a:t>
                </a:r>
                <a:r>
                  <a:rPr lang="es-ES" dirty="0">
                    <a:solidFill>
                      <a:srgbClr val="000000"/>
                    </a:solidFill>
                  </a:rPr>
                  <a:t>del campo en </a:t>
                </a:r>
                <a:r>
                  <a:rPr lang="es-ES" dirty="0" smtClean="0">
                    <a:solidFill>
                      <a:srgbClr val="000000"/>
                    </a:solidFill>
                  </a:rPr>
                  <a:t>metros cuadrados</a:t>
                </a:r>
                <a:r>
                  <a:rPr lang="es-ES" dirty="0">
                    <a:solidFill>
                      <a:srgbClr val="000000"/>
                    </a:solidFill>
                  </a:rPr>
                  <a:t>.</a:t>
                </a:r>
                <a:endParaRPr lang="es-EC" dirty="0">
                  <a:solidFill>
                    <a:srgbClr val="000000"/>
                  </a:solidFill>
                </a:endParaRPr>
              </a:p>
              <a:p>
                <a:r>
                  <a:rPr lang="es-ES" b="1" dirty="0">
                    <a:solidFill>
                      <a:srgbClr val="000000"/>
                    </a:solidFill>
                  </a:rPr>
                  <a:t>m x m</a:t>
                </a:r>
                <a:r>
                  <a:rPr lang="es-ES" dirty="0">
                    <a:solidFill>
                      <a:srgbClr val="000000"/>
                    </a:solidFill>
                  </a:rPr>
                  <a:t> </a:t>
                </a:r>
                <a:r>
                  <a:rPr lang="es-ES" dirty="0" smtClean="0">
                    <a:solidFill>
                      <a:srgbClr val="000000"/>
                    </a:solidFill>
                  </a:rPr>
                  <a:t>=  </a:t>
                </a:r>
                <a:r>
                  <a:rPr lang="es-ES" dirty="0">
                    <a:solidFill>
                      <a:srgbClr val="000000"/>
                    </a:solidFill>
                  </a:rPr>
                  <a:t>Distancia entre plantas.</a:t>
                </a:r>
                <a:endParaRPr lang="es-EC" dirty="0">
                  <a:solidFill>
                    <a:srgbClr val="000000"/>
                  </a:solidFill>
                </a:endParaRPr>
              </a:p>
              <a:p>
                <a:r>
                  <a:rPr lang="es-ES" b="1" dirty="0">
                    <a:solidFill>
                      <a:srgbClr val="000000"/>
                    </a:solidFill>
                  </a:rPr>
                  <a:t>0,866 </a:t>
                </a:r>
                <a:r>
                  <a:rPr lang="es-ES" dirty="0" smtClean="0">
                    <a:solidFill>
                      <a:srgbClr val="000000"/>
                    </a:solidFill>
                  </a:rPr>
                  <a:t> </a:t>
                </a:r>
                <a:r>
                  <a:rPr lang="es-ES" dirty="0">
                    <a:solidFill>
                      <a:srgbClr val="000000"/>
                    </a:solidFill>
                  </a:rPr>
                  <a:t>=  </a:t>
                </a:r>
                <a:r>
                  <a:rPr lang="es-ES" dirty="0" smtClean="0">
                    <a:solidFill>
                      <a:srgbClr val="000000"/>
                    </a:solidFill>
                  </a:rPr>
                  <a:t>Coeficiente </a:t>
                </a:r>
                <a:r>
                  <a:rPr lang="es-ES" dirty="0">
                    <a:solidFill>
                      <a:srgbClr val="000000"/>
                    </a:solidFill>
                  </a:rPr>
                  <a:t>ya calculado.</a:t>
                </a:r>
                <a:endParaRPr lang="es-EC" dirty="0">
                  <a:solidFill>
                    <a:srgbClr val="000000"/>
                  </a:solidFill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C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C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2 Rectángulo redondeado">
                <a:extLst>
                  <a:ext uri="{FF2B5EF4-FFF2-40B4-BE49-F238E27FC236}">
                    <a16:creationId xmlns:a16="http://schemas.microsoft.com/office/drawing/2014/main" xmlns="" id="{99388BCF-97AB-41BF-9383-31766B051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08920"/>
                <a:ext cx="5580112" cy="388843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0979"/>
            <a:ext cx="66479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6" name="Picture 2" descr="Resultado de imagen para sistema tres bolillo en plantaciones forest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37" y="2852936"/>
            <a:ext cx="3537953" cy="25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0" y="27780"/>
            <a:ext cx="9039300" cy="6486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Metodología</a:t>
            </a:r>
            <a:endParaRPr lang="es-ES_tradnl" sz="3200" b="1" dirty="0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90" name="21 Grupo">
            <a:extLst>
              <a:ext uri="{FF2B5EF4-FFF2-40B4-BE49-F238E27FC236}">
                <a16:creationId xmlns:a16="http://schemas.microsoft.com/office/drawing/2014/main" xmlns="" id="{CC9AB91E-0467-4448-AD2B-18B5D7742DC5}"/>
              </a:ext>
            </a:extLst>
          </p:cNvPr>
          <p:cNvGrpSpPr>
            <a:grpSpLocks/>
          </p:cNvGrpSpPr>
          <p:nvPr/>
        </p:nvGrpSpPr>
        <p:grpSpPr bwMode="auto">
          <a:xfrm>
            <a:off x="14438" y="740901"/>
            <a:ext cx="7483737" cy="792955"/>
            <a:chOff x="1328200" y="2743132"/>
            <a:chExt cx="7686435" cy="455900"/>
          </a:xfrm>
          <a:solidFill>
            <a:schemeClr val="bg1">
              <a:lumMod val="85000"/>
            </a:schemeClr>
          </a:solidFill>
        </p:grpSpPr>
        <p:sp>
          <p:nvSpPr>
            <p:cNvPr id="5" name="4 Pentágono">
              <a:extLst>
                <a:ext uri="{FF2B5EF4-FFF2-40B4-BE49-F238E27FC236}">
                  <a16:creationId xmlns:a16="http://schemas.microsoft.com/office/drawing/2014/main" xmlns="" id="{A6F2700E-71EE-4407-A3F1-5937DBA64264}"/>
                </a:ext>
              </a:extLst>
            </p:cNvPr>
            <p:cNvSpPr/>
            <p:nvPr/>
          </p:nvSpPr>
          <p:spPr>
            <a:xfrm rot="10800000">
              <a:off x="1328200" y="2743132"/>
              <a:ext cx="7686435" cy="455900"/>
            </a:xfrm>
            <a:prstGeom prst="homePlat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114210"/>
                <a:satOff val="5584"/>
                <a:lumOff val="9412"/>
                <a:alphaOff val="0"/>
              </a:schemeClr>
            </a:fillRef>
            <a:effectRef idx="3">
              <a:schemeClr val="accent4">
                <a:hueOff val="4114210"/>
                <a:satOff val="5584"/>
                <a:lumOff val="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>
              <a:extLst>
                <a:ext uri="{FF2B5EF4-FFF2-40B4-BE49-F238E27FC236}">
                  <a16:creationId xmlns:a16="http://schemas.microsoft.com/office/drawing/2014/main" xmlns="" id="{3FBB3F37-91C6-4694-9395-F1395620D246}"/>
                </a:ext>
              </a:extLst>
            </p:cNvPr>
            <p:cNvSpPr/>
            <p:nvPr/>
          </p:nvSpPr>
          <p:spPr>
            <a:xfrm>
              <a:off x="1821770" y="2794711"/>
              <a:ext cx="7192865" cy="3651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963" tIns="68580" rIns="128016" bIns="68580" spcCol="1270" anchor="ctr"/>
            <a:lstStyle/>
            <a:p>
              <a:pPr algn="just" defTabSz="800100" eaLnBrk="1" fontAlgn="auto" hangingPunct="1"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DISEÑO DE LAS PRÁCTICAS AGROFORESTALES</a:t>
              </a:r>
              <a:endParaRPr lang="es-EC" b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2 Rectángulo redondeado">
            <a:extLst>
              <a:ext uri="{FF2B5EF4-FFF2-40B4-BE49-F238E27FC236}">
                <a16:creationId xmlns:a16="http://schemas.microsoft.com/office/drawing/2014/main" xmlns="" id="{48308739-AC8B-4206-A7CE-65A5EC2840EB}"/>
              </a:ext>
            </a:extLst>
          </p:cNvPr>
          <p:cNvSpPr/>
          <p:nvPr/>
        </p:nvSpPr>
        <p:spPr>
          <a:xfrm>
            <a:off x="0" y="1586724"/>
            <a:ext cx="5250941" cy="817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ARBOLES EN LINDERO</a:t>
            </a:r>
            <a:endParaRPr lang="es-EC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2 Rectángulo redondeado">
            <a:extLst>
              <a:ext uri="{FF2B5EF4-FFF2-40B4-BE49-F238E27FC236}">
                <a16:creationId xmlns:a16="http://schemas.microsoft.com/office/drawing/2014/main" xmlns="" id="{99388BCF-97AB-41BF-9383-31766B051E21}"/>
              </a:ext>
            </a:extLst>
          </p:cNvPr>
          <p:cNvSpPr/>
          <p:nvPr/>
        </p:nvSpPr>
        <p:spPr>
          <a:xfrm>
            <a:off x="0" y="2708920"/>
            <a:ext cx="5580112" cy="38884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i="1" dirty="0" smtClean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000000"/>
                </a:solidFill>
              </a:rPr>
              <a:t>n =</a:t>
            </a:r>
            <a:r>
              <a:rPr lang="es-ES" dirty="0">
                <a:solidFill>
                  <a:srgbClr val="000000"/>
                </a:solidFill>
              </a:rPr>
              <a:t> (l/m)  + </a:t>
            </a:r>
            <a:r>
              <a:rPr lang="es-ES" dirty="0" smtClean="0">
                <a:solidFill>
                  <a:srgbClr val="000000"/>
                </a:solidFill>
              </a:rPr>
              <a:t>1</a:t>
            </a:r>
          </a:p>
          <a:p>
            <a:endParaRPr lang="es-ES" dirty="0" smtClean="0">
              <a:solidFill>
                <a:srgbClr val="000000"/>
              </a:solidFill>
            </a:endParaRPr>
          </a:p>
          <a:p>
            <a:r>
              <a:rPr lang="es-ES" dirty="0" smtClean="0">
                <a:solidFill>
                  <a:srgbClr val="000000"/>
                </a:solidFill>
              </a:rPr>
              <a:t>Donde</a:t>
            </a:r>
            <a:r>
              <a:rPr lang="es-ES" dirty="0">
                <a:solidFill>
                  <a:srgbClr val="000000"/>
                </a:solidFill>
              </a:rPr>
              <a:t>: </a:t>
            </a:r>
            <a:endParaRPr lang="es-EC" dirty="0">
              <a:solidFill>
                <a:srgbClr val="00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 </a:t>
            </a:r>
            <a:endParaRPr lang="es-EC" dirty="0">
              <a:solidFill>
                <a:srgbClr val="000000"/>
              </a:solidFill>
            </a:endParaRPr>
          </a:p>
          <a:p>
            <a:r>
              <a:rPr lang="es-ES" b="1" dirty="0">
                <a:solidFill>
                  <a:srgbClr val="000000"/>
                </a:solidFill>
              </a:rPr>
              <a:t>n</a:t>
            </a:r>
            <a:r>
              <a:rPr lang="es-ES" dirty="0">
                <a:solidFill>
                  <a:srgbClr val="000000"/>
                </a:solidFill>
              </a:rPr>
              <a:t>	= 	Número de plantas.</a:t>
            </a:r>
            <a:endParaRPr lang="es-EC" dirty="0">
              <a:solidFill>
                <a:srgbClr val="000000"/>
              </a:solidFill>
            </a:endParaRPr>
          </a:p>
          <a:p>
            <a:r>
              <a:rPr lang="es-ES" b="1" dirty="0">
                <a:solidFill>
                  <a:srgbClr val="000000"/>
                </a:solidFill>
              </a:rPr>
              <a:t>l</a:t>
            </a:r>
            <a:r>
              <a:rPr lang="es-ES" dirty="0">
                <a:solidFill>
                  <a:srgbClr val="000000"/>
                </a:solidFill>
              </a:rPr>
              <a:t>	= 	Longitud total a plantar.</a:t>
            </a:r>
            <a:endParaRPr lang="es-EC" dirty="0">
              <a:solidFill>
                <a:srgbClr val="000000"/>
              </a:solidFill>
            </a:endParaRPr>
          </a:p>
          <a:p>
            <a:r>
              <a:rPr lang="es-ES" b="1" dirty="0">
                <a:solidFill>
                  <a:srgbClr val="000000"/>
                </a:solidFill>
              </a:rPr>
              <a:t>m</a:t>
            </a:r>
            <a:r>
              <a:rPr lang="es-ES" dirty="0">
                <a:solidFill>
                  <a:srgbClr val="000000"/>
                </a:solidFill>
              </a:rPr>
              <a:t>	= 	Distancia entre planta </a:t>
            </a:r>
            <a:endParaRPr lang="es-EC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	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368"/>
            <a:ext cx="6647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48" y="2564904"/>
            <a:ext cx="339624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0" y="27780"/>
            <a:ext cx="9039300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Metodología </a:t>
            </a:r>
          </a:p>
          <a:p>
            <a:pPr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8 Pentágono">
            <a:extLst>
              <a:ext uri="{FF2B5EF4-FFF2-40B4-BE49-F238E27FC236}">
                <a16:creationId xmlns:a16="http://schemas.microsoft.com/office/drawing/2014/main" xmlns="" id="{EEC3B722-7CE7-40A0-AC7C-6FBEFF87D7D4}"/>
              </a:ext>
            </a:extLst>
          </p:cNvPr>
          <p:cNvSpPr/>
          <p:nvPr/>
        </p:nvSpPr>
        <p:spPr>
          <a:xfrm>
            <a:off x="779239" y="799757"/>
            <a:ext cx="7002731" cy="68502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742807"/>
              <a:satOff val="3723"/>
              <a:lumOff val="6275"/>
              <a:alphaOff val="0"/>
            </a:schemeClr>
          </a:fillRef>
          <a:effectRef idx="3">
            <a:schemeClr val="accent4">
              <a:hueOff val="2742807"/>
              <a:satOff val="3723"/>
              <a:lumOff val="627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la sobrevivencia de la especie en las dos prácticas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agroforestales.</a:t>
            </a:r>
            <a:endParaRPr lang="es-EC" b="1" dirty="0"/>
          </a:p>
        </p:txBody>
      </p:sp>
      <p:sp>
        <p:nvSpPr>
          <p:cNvPr id="15" name="2 Rectángulo redondeado">
            <a:extLst>
              <a:ext uri="{FF2B5EF4-FFF2-40B4-BE49-F238E27FC236}">
                <a16:creationId xmlns:a16="http://schemas.microsoft.com/office/drawing/2014/main" xmlns="" id="{99388BCF-97AB-41BF-9383-31766B051E21}"/>
              </a:ext>
            </a:extLst>
          </p:cNvPr>
          <p:cNvSpPr/>
          <p:nvPr/>
        </p:nvSpPr>
        <p:spPr>
          <a:xfrm>
            <a:off x="3347864" y="1772816"/>
            <a:ext cx="5580112" cy="47525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EC" dirty="0" smtClean="0"/>
          </a:p>
          <a:p>
            <a:pPr algn="just"/>
            <a:endParaRPr lang="es-EC" dirty="0"/>
          </a:p>
          <a:p>
            <a:pPr algn="just"/>
            <a:endParaRPr lang="es-EC" dirty="0" smtClean="0"/>
          </a:p>
          <a:p>
            <a:pPr algn="just"/>
            <a:endParaRPr lang="es-EC" dirty="0"/>
          </a:p>
          <a:p>
            <a:pPr algn="just"/>
            <a:endParaRPr lang="es-EC" dirty="0" smtClean="0"/>
          </a:p>
          <a:p>
            <a:pPr algn="just"/>
            <a:endParaRPr lang="es-EC" dirty="0"/>
          </a:p>
          <a:p>
            <a:pPr algn="just"/>
            <a:endParaRPr lang="es-EC" dirty="0" smtClean="0"/>
          </a:p>
          <a:p>
            <a:pPr algn="just"/>
            <a:r>
              <a:rPr lang="es-EC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Centeno (1993)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3563888" y="2184688"/>
                <a:ext cx="4721805" cy="666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C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%= 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C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𝑚𝑒𝑟𝑜</m:t>
                          </m:r>
                          <m:r>
                            <a:rPr lang="es-EC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C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á</m:t>
                          </m:r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𝑟𝑏𝑜𝑙𝑒𝑠</m:t>
                          </m:r>
                          <m:r>
                            <a:rPr lang="es-EC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𝑣𝑖𝑣𝑜𝑠</m:t>
                          </m:r>
                        </m:num>
                        <m:den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C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𝑚𝑒𝑟𝑜</m:t>
                          </m:r>
                          <m:r>
                            <a:rPr lang="es-EC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C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𝑎𝑟𝑏𝑜𝑙𝑒𝑠</m:t>
                          </m:r>
                          <m:r>
                            <a:rPr lang="es-EC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𝑝𝑙𝑛𝑎𝑡𝑎𝑑𝑜𝑠</m:t>
                          </m:r>
                        </m:den>
                      </m:f>
                      <m:r>
                        <a:rPr lang="es-EC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C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100</m:t>
                      </m:r>
                    </m:oMath>
                  </m:oMathPara>
                </a14:m>
                <a:endParaRPr lang="es-EC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184688"/>
                <a:ext cx="4721805" cy="6662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94494"/>
              </p:ext>
            </p:extLst>
          </p:nvPr>
        </p:nvGraphicFramePr>
        <p:xfrm>
          <a:off x="3545631" y="3573016"/>
          <a:ext cx="5184577" cy="13681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97804"/>
                <a:gridCol w="2586773"/>
              </a:tblGrid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Categoría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de sobrevivencia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</a:rPr>
                        <a:t>Muy bueno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</a:rPr>
                        <a:t>80 – 100%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</a:rPr>
                        <a:t>Bueno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</a:rPr>
                        <a:t>60 – 79%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</a:rPr>
                        <a:t>Regular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</a:rPr>
                        <a:t>40 – 59%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</a:rPr>
                        <a:t>Malo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</a:rPr>
                        <a:t>&lt; 40%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2" y="1988840"/>
            <a:ext cx="302714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0" y="27780"/>
            <a:ext cx="9039300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Metodología </a:t>
            </a:r>
          </a:p>
          <a:p>
            <a:pPr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Rectángulo 1"/>
          <p:cNvSpPr>
            <a:spLocks noChangeArrowheads="1"/>
          </p:cNvSpPr>
          <p:nvPr/>
        </p:nvSpPr>
        <p:spPr bwMode="auto">
          <a:xfrm>
            <a:off x="1564084" y="925829"/>
            <a:ext cx="6120531" cy="49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938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ClrTx/>
              <a:buFontTx/>
              <a:buNone/>
            </a:pPr>
            <a:endParaRPr lang="es-EC" altLang="es-EC" sz="20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4 Pentágono">
            <a:extLst>
              <a:ext uri="{FF2B5EF4-FFF2-40B4-BE49-F238E27FC236}">
                <a16:creationId xmlns:a16="http://schemas.microsoft.com/office/drawing/2014/main" xmlns="" id="{A6F2700E-71EE-4407-A3F1-5937DBA64264}"/>
              </a:ext>
            </a:extLst>
          </p:cNvPr>
          <p:cNvSpPr/>
          <p:nvPr/>
        </p:nvSpPr>
        <p:spPr bwMode="auto">
          <a:xfrm>
            <a:off x="1" y="942100"/>
            <a:ext cx="6228184" cy="79295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4114210"/>
              <a:satOff val="5584"/>
              <a:lumOff val="9412"/>
              <a:alphaOff val="0"/>
            </a:schemeClr>
          </a:fillRef>
          <a:effectRef idx="3">
            <a:schemeClr val="accent4">
              <a:hueOff val="4114210"/>
              <a:satOff val="5584"/>
              <a:lumOff val="941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Analizar el incremento corriente anual  y el estado fitosanitario de las prácticas agroforestales</a:t>
            </a:r>
            <a:endParaRPr lang="es-EC" b="1" dirty="0"/>
          </a:p>
        </p:txBody>
      </p:sp>
      <p:sp>
        <p:nvSpPr>
          <p:cNvPr id="14" name="2 Rectángulo redondeado">
            <a:extLst>
              <a:ext uri="{FF2B5EF4-FFF2-40B4-BE49-F238E27FC236}">
                <a16:creationId xmlns:a16="http://schemas.microsoft.com/office/drawing/2014/main" xmlns="" id="{99388BCF-97AB-41BF-9383-31766B051E21}"/>
              </a:ext>
            </a:extLst>
          </p:cNvPr>
          <p:cNvSpPr/>
          <p:nvPr/>
        </p:nvSpPr>
        <p:spPr>
          <a:xfrm>
            <a:off x="-30734" y="1937380"/>
            <a:ext cx="5826870" cy="47525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EC" dirty="0" smtClean="0"/>
          </a:p>
          <a:p>
            <a:pPr algn="just"/>
            <a:endParaRPr lang="es-EC" dirty="0"/>
          </a:p>
          <a:p>
            <a:pPr algn="just"/>
            <a:endParaRPr lang="es-EC" dirty="0" smtClean="0"/>
          </a:p>
          <a:p>
            <a:pPr algn="just"/>
            <a:endParaRPr lang="es-EC" dirty="0"/>
          </a:p>
          <a:p>
            <a:pPr algn="just"/>
            <a:endParaRPr lang="es-EC" dirty="0" smtClean="0"/>
          </a:p>
          <a:p>
            <a:pPr algn="just"/>
            <a:r>
              <a:rPr lang="es-EC" dirty="0" smtClean="0">
                <a:solidFill>
                  <a:srgbClr val="000000"/>
                </a:solidFill>
              </a:rPr>
              <a:t>INCREMENTO CORRIENTE ANUAL (ICA)</a:t>
            </a:r>
          </a:p>
          <a:p>
            <a:pPr algn="just"/>
            <a:endParaRPr lang="es-EC" dirty="0">
              <a:solidFill>
                <a:srgbClr val="000000"/>
              </a:solidFill>
            </a:endParaRPr>
          </a:p>
          <a:p>
            <a:pPr algn="just"/>
            <a:r>
              <a:rPr lang="es-ES" dirty="0">
                <a:solidFill>
                  <a:srgbClr val="000000"/>
                </a:solidFill>
              </a:rPr>
              <a:t>ICA= Y</a:t>
            </a:r>
            <a:r>
              <a:rPr lang="es-ES" baseline="-25000" dirty="0">
                <a:solidFill>
                  <a:srgbClr val="000000"/>
                </a:solidFill>
              </a:rPr>
              <a:t>(t + 1) </a:t>
            </a:r>
            <a:r>
              <a:rPr lang="es-ES" dirty="0">
                <a:solidFill>
                  <a:srgbClr val="000000"/>
                </a:solidFill>
              </a:rPr>
              <a:t>– Y</a:t>
            </a:r>
            <a:r>
              <a:rPr lang="es-ES" baseline="-25000" dirty="0">
                <a:solidFill>
                  <a:srgbClr val="000000"/>
                </a:solidFill>
              </a:rPr>
              <a:t>(t)</a:t>
            </a:r>
            <a:endParaRPr lang="es-EC" dirty="0">
              <a:solidFill>
                <a:srgbClr val="000000"/>
              </a:solidFill>
            </a:endParaRPr>
          </a:p>
          <a:p>
            <a:pPr algn="just"/>
            <a:endParaRPr lang="es-EC" dirty="0" smtClean="0">
              <a:solidFill>
                <a:srgbClr val="00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Donde</a:t>
            </a:r>
            <a:r>
              <a:rPr lang="es-ES" dirty="0" smtClean="0">
                <a:solidFill>
                  <a:srgbClr val="000000"/>
                </a:solidFill>
              </a:rPr>
              <a:t>:</a:t>
            </a:r>
          </a:p>
          <a:p>
            <a:endParaRPr lang="es-EC" dirty="0">
              <a:solidFill>
                <a:srgbClr val="000000"/>
              </a:solidFill>
            </a:endParaRPr>
          </a:p>
          <a:p>
            <a:r>
              <a:rPr lang="es-ES" sz="1600" b="1" dirty="0">
                <a:solidFill>
                  <a:srgbClr val="000000"/>
                </a:solidFill>
              </a:rPr>
              <a:t>ICA=</a:t>
            </a:r>
            <a:r>
              <a:rPr lang="es-ES" sz="1600" dirty="0">
                <a:solidFill>
                  <a:srgbClr val="000000"/>
                </a:solidFill>
              </a:rPr>
              <a:t> Incremento corriente anual</a:t>
            </a:r>
            <a:endParaRPr lang="es-EC" sz="1600" dirty="0">
              <a:solidFill>
                <a:srgbClr val="000000"/>
              </a:solidFill>
            </a:endParaRPr>
          </a:p>
          <a:p>
            <a:r>
              <a:rPr lang="es-ES" sz="1600" b="1" dirty="0">
                <a:solidFill>
                  <a:srgbClr val="000000"/>
                </a:solidFill>
              </a:rPr>
              <a:t>Y</a:t>
            </a:r>
            <a:r>
              <a:rPr lang="es-ES" sz="1600" baseline="-25000" dirty="0">
                <a:solidFill>
                  <a:srgbClr val="000000"/>
                </a:solidFill>
              </a:rPr>
              <a:t> (</a:t>
            </a:r>
            <a:r>
              <a:rPr lang="es-ES" sz="1600" b="1" baseline="-25000" dirty="0">
                <a:solidFill>
                  <a:srgbClr val="000000"/>
                </a:solidFill>
              </a:rPr>
              <a:t>t + 1)</a:t>
            </a:r>
            <a:r>
              <a:rPr lang="es-ES" sz="1600" baseline="-25000" dirty="0">
                <a:solidFill>
                  <a:srgbClr val="000000"/>
                </a:solidFill>
              </a:rPr>
              <a:t> </a:t>
            </a:r>
            <a:r>
              <a:rPr lang="es-ES" sz="1600" b="1" dirty="0">
                <a:solidFill>
                  <a:srgbClr val="000000"/>
                </a:solidFill>
              </a:rPr>
              <a:t>= </a:t>
            </a:r>
            <a:r>
              <a:rPr lang="es-ES" sz="1600" dirty="0">
                <a:solidFill>
                  <a:srgbClr val="000000"/>
                </a:solidFill>
              </a:rPr>
              <a:t>Segunda dimensión de la variable considerada.</a:t>
            </a:r>
            <a:endParaRPr lang="es-EC" sz="1600" dirty="0">
              <a:solidFill>
                <a:srgbClr val="000000"/>
              </a:solidFill>
            </a:endParaRPr>
          </a:p>
          <a:p>
            <a:r>
              <a:rPr lang="es-ES" sz="1600" b="1" dirty="0">
                <a:solidFill>
                  <a:srgbClr val="000000"/>
                </a:solidFill>
              </a:rPr>
              <a:t>Y</a:t>
            </a:r>
            <a:r>
              <a:rPr lang="es-ES" sz="1600" b="1" baseline="-25000" dirty="0">
                <a:solidFill>
                  <a:srgbClr val="000000"/>
                </a:solidFill>
              </a:rPr>
              <a:t>(t)</a:t>
            </a:r>
            <a:r>
              <a:rPr lang="es-ES" sz="1600" b="1" dirty="0">
                <a:solidFill>
                  <a:srgbClr val="000000"/>
                </a:solidFill>
              </a:rPr>
              <a:t>=</a:t>
            </a:r>
            <a:r>
              <a:rPr lang="es-ES" sz="1600" dirty="0">
                <a:solidFill>
                  <a:srgbClr val="000000"/>
                </a:solidFill>
              </a:rPr>
              <a:t> Medición </a:t>
            </a:r>
            <a:r>
              <a:rPr lang="es-ES" sz="1600" dirty="0" err="1">
                <a:solidFill>
                  <a:srgbClr val="000000"/>
                </a:solidFill>
              </a:rPr>
              <a:t>incial</a:t>
            </a:r>
            <a:r>
              <a:rPr lang="es-ES" sz="1600" dirty="0">
                <a:solidFill>
                  <a:srgbClr val="000000"/>
                </a:solidFill>
              </a:rPr>
              <a:t> de la variable considerada</a:t>
            </a:r>
            <a:r>
              <a:rPr lang="es-ES" dirty="0">
                <a:solidFill>
                  <a:srgbClr val="000000"/>
                </a:solidFill>
              </a:rPr>
              <a:t>.</a:t>
            </a:r>
            <a:endParaRPr lang="es-EC" dirty="0">
              <a:solidFill>
                <a:srgbClr val="000000"/>
              </a:solidFill>
            </a:endParaRPr>
          </a:p>
          <a:p>
            <a:pPr algn="just"/>
            <a:endParaRPr lang="es-EC" dirty="0">
              <a:solidFill>
                <a:srgbClr val="000000"/>
              </a:solidFill>
            </a:endParaRPr>
          </a:p>
          <a:p>
            <a:pPr algn="just"/>
            <a:r>
              <a:rPr lang="es-EC" dirty="0" smtClean="0">
                <a:solidFill>
                  <a:srgbClr val="000000"/>
                </a:solidFill>
              </a:rPr>
              <a:t>DIÁMETRO BASAL</a:t>
            </a:r>
            <a:endParaRPr lang="es-EC" dirty="0">
              <a:solidFill>
                <a:srgbClr val="000000"/>
              </a:solidFill>
            </a:endParaRPr>
          </a:p>
          <a:p>
            <a:pPr algn="just"/>
            <a:r>
              <a:rPr lang="es-EC" dirty="0" smtClean="0">
                <a:solidFill>
                  <a:srgbClr val="000000"/>
                </a:solidFill>
              </a:rPr>
              <a:t>DIÁMETRO DE COPA</a:t>
            </a:r>
          </a:p>
          <a:p>
            <a:pPr algn="just"/>
            <a:r>
              <a:rPr lang="es-EC" dirty="0" smtClean="0">
                <a:solidFill>
                  <a:srgbClr val="000000"/>
                </a:solidFill>
              </a:rPr>
              <a:t>ALTURA</a:t>
            </a:r>
          </a:p>
          <a:p>
            <a:pPr algn="just"/>
            <a:endParaRPr lang="es-EC" dirty="0"/>
          </a:p>
          <a:p>
            <a:pPr algn="just"/>
            <a:endParaRPr lang="es-EC" dirty="0" smtClean="0"/>
          </a:p>
          <a:p>
            <a:pPr algn="just"/>
            <a:endParaRPr lang="es-EC" dirty="0"/>
          </a:p>
          <a:p>
            <a:pPr algn="just"/>
            <a:endParaRPr lang="es-EC" dirty="0" smtClean="0"/>
          </a:p>
          <a:p>
            <a:pPr algn="just"/>
            <a:endParaRPr lang="es-EC" dirty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</p:txBody>
      </p:sp>
      <p:pic>
        <p:nvPicPr>
          <p:cNvPr id="15" name="Marcador de contenido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767555"/>
            <a:ext cx="2226652" cy="186935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Marcador de contenido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7" y="2664692"/>
            <a:ext cx="2267744" cy="196171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7" name="Marcador de contenido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7" y="4626410"/>
            <a:ext cx="2267744" cy="22315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608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151B56F6-0400-4EBD-90D5-8660F0EB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0" y="27780"/>
            <a:ext cx="9039300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Metodología</a:t>
            </a: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368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4 Pentágono">
            <a:extLst>
              <a:ext uri="{FF2B5EF4-FFF2-40B4-BE49-F238E27FC236}">
                <a16:creationId xmlns:a16="http://schemas.microsoft.com/office/drawing/2014/main" xmlns="" id="{A6F2700E-71EE-4407-A3F1-5937DBA64264}"/>
              </a:ext>
            </a:extLst>
          </p:cNvPr>
          <p:cNvSpPr/>
          <p:nvPr/>
        </p:nvSpPr>
        <p:spPr bwMode="auto">
          <a:xfrm>
            <a:off x="0" y="892497"/>
            <a:ext cx="6228184" cy="79295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4114210"/>
              <a:satOff val="5584"/>
              <a:lumOff val="9412"/>
              <a:alphaOff val="0"/>
            </a:schemeClr>
          </a:fillRef>
          <a:effectRef idx="3">
            <a:schemeClr val="accent4">
              <a:hueOff val="4114210"/>
              <a:satOff val="5584"/>
              <a:lumOff val="941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Analizar el incremento corriente anual  y el estado fitosanitario de las prácticas agroforestales</a:t>
            </a:r>
            <a:endParaRPr lang="es-EC" b="1" dirty="0"/>
          </a:p>
        </p:txBody>
      </p:sp>
      <p:sp>
        <p:nvSpPr>
          <p:cNvPr id="14" name="2 Rectángulo redondeado">
            <a:extLst>
              <a:ext uri="{FF2B5EF4-FFF2-40B4-BE49-F238E27FC236}">
                <a16:creationId xmlns:a16="http://schemas.microsoft.com/office/drawing/2014/main" xmlns="" id="{99388BCF-97AB-41BF-9383-31766B051E21}"/>
              </a:ext>
            </a:extLst>
          </p:cNvPr>
          <p:cNvSpPr/>
          <p:nvPr/>
        </p:nvSpPr>
        <p:spPr>
          <a:xfrm>
            <a:off x="-4297" y="1838174"/>
            <a:ext cx="5826870" cy="47525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s-EC" b="1" dirty="0" smtClean="0">
              <a:solidFill>
                <a:srgbClr val="000000"/>
              </a:solidFill>
            </a:endParaRPr>
          </a:p>
          <a:p>
            <a:pPr algn="just"/>
            <a:endParaRPr lang="es-EC" b="1" dirty="0">
              <a:solidFill>
                <a:srgbClr val="000000"/>
              </a:solidFill>
            </a:endParaRPr>
          </a:p>
          <a:p>
            <a:pPr algn="just"/>
            <a:endParaRPr lang="es-EC" b="1" dirty="0" smtClean="0">
              <a:solidFill>
                <a:srgbClr val="000000"/>
              </a:solidFill>
            </a:endParaRPr>
          </a:p>
          <a:p>
            <a:pPr algn="just"/>
            <a:endParaRPr lang="es-EC" b="1" dirty="0">
              <a:solidFill>
                <a:srgbClr val="000000"/>
              </a:solidFill>
            </a:endParaRPr>
          </a:p>
          <a:p>
            <a:pPr algn="just"/>
            <a:endParaRPr lang="es-EC" b="1" dirty="0" smtClean="0">
              <a:solidFill>
                <a:srgbClr val="000000"/>
              </a:solidFill>
            </a:endParaRPr>
          </a:p>
          <a:p>
            <a:pPr algn="just"/>
            <a:endParaRPr lang="es-EC" b="1" dirty="0">
              <a:solidFill>
                <a:srgbClr val="000000"/>
              </a:solidFill>
            </a:endParaRPr>
          </a:p>
          <a:p>
            <a:pPr algn="just"/>
            <a:endParaRPr lang="es-EC" b="1" dirty="0" smtClean="0">
              <a:solidFill>
                <a:srgbClr val="000000"/>
              </a:solidFill>
            </a:endParaRPr>
          </a:p>
          <a:p>
            <a:pPr algn="just"/>
            <a:endParaRPr lang="es-EC" b="1" dirty="0">
              <a:solidFill>
                <a:srgbClr val="000000"/>
              </a:solidFill>
            </a:endParaRPr>
          </a:p>
          <a:p>
            <a:pPr algn="just"/>
            <a:r>
              <a:rPr lang="es-EC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</a:t>
            </a: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Murillo y Camacho (1997)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580980"/>
              </p:ext>
            </p:extLst>
          </p:nvPr>
        </p:nvGraphicFramePr>
        <p:xfrm>
          <a:off x="104700" y="2880820"/>
          <a:ext cx="5607685" cy="21945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32435"/>
                <a:gridCol w="1755140"/>
                <a:gridCol w="3420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N°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Estado</a:t>
                      </a:r>
                      <a:r>
                        <a:rPr lang="es-E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fitosanitario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Parámetros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</a:rPr>
                        <a:t>Sano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</a:rPr>
                        <a:t>Plantas sin evidencia de problemas.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</a:rPr>
                        <a:t>Aceptablemente sano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</a:rPr>
                        <a:t>Plantas que presenten problemas fitosanitarios siempre y cuando no superen el 50% del follaje.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</a:rPr>
                        <a:t>Enfermo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</a:rPr>
                        <a:t>Pérdida del eje dominante, pérdida del follaje en más del 50%, pudriciones, caídas de ramas, torcida, bifurcada.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</a:rPr>
                        <a:t>Muerto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</a:rPr>
                        <a:t>Planta ausente o muerta en pie.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97081"/>
            <a:ext cx="2798038" cy="26599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97425"/>
            <a:ext cx="2827843" cy="275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0" y="27780"/>
            <a:ext cx="9039300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Metodología </a:t>
            </a:r>
          </a:p>
          <a:p>
            <a:pPr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4 Pentágono">
            <a:extLst>
              <a:ext uri="{FF2B5EF4-FFF2-40B4-BE49-F238E27FC236}">
                <a16:creationId xmlns:a16="http://schemas.microsoft.com/office/drawing/2014/main" xmlns="" id="{A6F2700E-71EE-4407-A3F1-5937DBA64264}"/>
              </a:ext>
            </a:extLst>
          </p:cNvPr>
          <p:cNvSpPr/>
          <p:nvPr/>
        </p:nvSpPr>
        <p:spPr bwMode="auto">
          <a:xfrm>
            <a:off x="0" y="892497"/>
            <a:ext cx="6228184" cy="79295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4114210"/>
              <a:satOff val="5584"/>
              <a:lumOff val="9412"/>
              <a:alphaOff val="0"/>
            </a:schemeClr>
          </a:fillRef>
          <a:effectRef idx="3">
            <a:schemeClr val="accent4">
              <a:hueOff val="4114210"/>
              <a:satOff val="5584"/>
              <a:lumOff val="941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los costos de establecimiento y manejo del primer año en cada una de las prácticas </a:t>
            </a:r>
            <a:r>
              <a:rPr lang="es-E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agroforestales.</a:t>
            </a:r>
            <a:endParaRPr lang="es-EC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2 Rectángulo redondeado">
                <a:extLst>
                  <a:ext uri="{FF2B5EF4-FFF2-40B4-BE49-F238E27FC236}">
                    <a16:creationId xmlns:a16="http://schemas.microsoft.com/office/drawing/2014/main" xmlns="" id="{99388BCF-97AB-41BF-9383-31766B051E21}"/>
                  </a:ext>
                </a:extLst>
              </p:cNvPr>
              <p:cNvSpPr/>
              <p:nvPr/>
            </p:nvSpPr>
            <p:spPr>
              <a:xfrm>
                <a:off x="6047656" y="2204864"/>
                <a:ext cx="3096344" cy="338437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r>
                  <a:rPr lang="es-E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s-E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S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ES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s-ES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s-ES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lang="es-EC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C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C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Donde:</a:t>
                </a:r>
                <a:endParaRPr lang="es-EC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</a:t>
                </a:r>
                <a:r>
                  <a:rPr lang="es-E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Costo inicial</a:t>
                </a:r>
                <a:endParaRPr lang="es-EC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</a:t>
                </a:r>
                <a:r>
                  <a:rPr lang="es-E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Valor de salvamento</a:t>
                </a:r>
                <a:endParaRPr lang="es-EC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</a:t>
                </a:r>
                <a:r>
                  <a:rPr lang="es-E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vida útil</a:t>
                </a:r>
                <a:endParaRPr lang="es-EC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C" dirty="0"/>
              </a:p>
              <a:p>
                <a:endParaRPr lang="es-EC" dirty="0" smtClean="0"/>
              </a:p>
              <a:p>
                <a:endParaRPr lang="es-EC" dirty="0"/>
              </a:p>
              <a:p>
                <a:endParaRPr lang="es-EC" dirty="0" smtClean="0"/>
              </a:p>
              <a:p>
                <a:endParaRPr lang="es-EC" dirty="0"/>
              </a:p>
              <a:p>
                <a:endParaRPr lang="es-EC" dirty="0" smtClean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14" name="2 Rectángulo redondeado">
                <a:extLst>
                  <a:ext uri="{FF2B5EF4-FFF2-40B4-BE49-F238E27FC236}">
                    <a16:creationId xmlns:a16="http://schemas.microsoft.com/office/drawing/2014/main" xmlns="" id="{99388BCF-97AB-41BF-9383-31766B051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656" y="2204864"/>
                <a:ext cx="3096344" cy="338437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052649"/>
              </p:ext>
            </p:extLst>
          </p:nvPr>
        </p:nvGraphicFramePr>
        <p:xfrm>
          <a:off x="0" y="1841088"/>
          <a:ext cx="5816600" cy="46268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96465"/>
                <a:gridCol w="1205865"/>
                <a:gridCol w="825500"/>
                <a:gridCol w="826770"/>
                <a:gridCol w="762000"/>
              </a:tblGrid>
              <a:tr h="301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Actividades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Unidad de medida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# Jornales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Costo/Jornal USD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Costo total USD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</a:rPr>
                        <a:t>1.- Preparación del terreno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</a:rPr>
                        <a:t>a.        Limpia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b.       Señalamiento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</a:rPr>
                        <a:t>c.        Hoyado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</a:rPr>
                        <a:t>d. Depreciación </a:t>
                      </a: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</a:rPr>
                        <a:t>de herramientas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2.- Plantación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a.      Número de plántulas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b.       Transporte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c.      Distribución de plántulas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d.      Plantación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e.       Fertilización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3.- Mantenimiento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j.   Coronamiento (3/año)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4.-Asistencia técnica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                      Subtotal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5.-Imprevistos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54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0" y="27780"/>
            <a:ext cx="9039300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Metodología </a:t>
            </a:r>
          </a:p>
          <a:p>
            <a:pPr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4 Pentágono">
            <a:extLst>
              <a:ext uri="{FF2B5EF4-FFF2-40B4-BE49-F238E27FC236}">
                <a16:creationId xmlns:a16="http://schemas.microsoft.com/office/drawing/2014/main" xmlns="" id="{A6F2700E-71EE-4407-A3F1-5937DBA64264}"/>
              </a:ext>
            </a:extLst>
          </p:cNvPr>
          <p:cNvSpPr/>
          <p:nvPr/>
        </p:nvSpPr>
        <p:spPr bwMode="auto">
          <a:xfrm>
            <a:off x="0" y="892497"/>
            <a:ext cx="6228184" cy="79295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4114210"/>
              <a:satOff val="5584"/>
              <a:lumOff val="9412"/>
              <a:alphaOff val="0"/>
            </a:schemeClr>
          </a:fillRef>
          <a:effectRef idx="3">
            <a:schemeClr val="accent4">
              <a:hueOff val="4114210"/>
              <a:satOff val="5584"/>
              <a:lumOff val="941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los costos de establecimiento y manejo del primer año en cada una de las prácticas </a:t>
            </a:r>
            <a:r>
              <a:rPr lang="es-E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agroforestales.</a:t>
            </a:r>
            <a:endParaRPr lang="es-EC" b="1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58" y="1851255"/>
            <a:ext cx="7056784" cy="4665194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1095958" y="6497586"/>
            <a:ext cx="3649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Fuente: Aguirre </a:t>
            </a:r>
            <a: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&amp; Vizcaíno (2010) 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:a16="http://schemas.microsoft.com/office/drawing/2014/main" xmlns="" id="{2924D130-DB01-4F10-8830-6AA541DC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348880"/>
            <a:ext cx="6624737" cy="21602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6000"/>
              </a:lnSpc>
              <a:defRPr/>
            </a:pPr>
            <a:r>
              <a:rPr lang="es-ES_tradnl" sz="6600" b="1" dirty="0">
                <a:latin typeface="Cambria" pitchFamily="18" charset="0"/>
              </a:rPr>
              <a:t> Resultados y Discusión  </a:t>
            </a:r>
          </a:p>
        </p:txBody>
      </p:sp>
    </p:spTree>
    <p:extLst>
      <p:ext uri="{BB962C8B-B14F-4D97-AF65-F5344CB8AC3E}">
        <p14:creationId xmlns:p14="http://schemas.microsoft.com/office/powerpoint/2010/main" val="22455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:a16="http://schemas.microsoft.com/office/drawing/2014/main" xmlns="" id="{2924D130-DB01-4F10-8830-6AA541DC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3" y="2132856"/>
            <a:ext cx="8784976" cy="20882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6000"/>
              </a:lnSpc>
              <a:defRPr/>
            </a:pPr>
            <a:endParaRPr lang="es-ES_tradnl" sz="6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hangingPunct="1">
              <a:lnSpc>
                <a:spcPct val="96000"/>
              </a:lnSpc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</a:t>
            </a:r>
            <a:endParaRPr lang="es-EC" sz="6600" b="1" dirty="0">
              <a:solidFill>
                <a:srgbClr val="0000CC"/>
              </a:solidFill>
              <a:latin typeface="Cambria" pitchFamily="18" charset="0"/>
            </a:endParaRPr>
          </a:p>
          <a:p>
            <a:pPr algn="ctr" eaLnBrk="1" hangingPunct="1">
              <a:lnSpc>
                <a:spcPct val="96000"/>
              </a:lnSpc>
              <a:defRPr/>
            </a:pPr>
            <a:r>
              <a:rPr lang="es-EC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_tradnl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6000"/>
              </a:lnSpc>
              <a:defRPr/>
            </a:pPr>
            <a:endParaRPr lang="es-ES_tradnl" sz="6600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94"/>
            <a:ext cx="9130423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Resultados y Discusión</a:t>
            </a: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grpSp>
        <p:nvGrpSpPr>
          <p:cNvPr id="16390" name="21 Grupo">
            <a:extLst>
              <a:ext uri="{FF2B5EF4-FFF2-40B4-BE49-F238E27FC236}">
                <a16:creationId xmlns:a16="http://schemas.microsoft.com/office/drawing/2014/main" xmlns="" id="{B92367F4-56E0-40F0-B379-77893715D49D}"/>
              </a:ext>
            </a:extLst>
          </p:cNvPr>
          <p:cNvGrpSpPr>
            <a:grpSpLocks/>
          </p:cNvGrpSpPr>
          <p:nvPr/>
        </p:nvGrpSpPr>
        <p:grpSpPr bwMode="auto">
          <a:xfrm>
            <a:off x="1331640" y="958469"/>
            <a:ext cx="7505732" cy="543696"/>
            <a:chOff x="1124583" y="2767558"/>
            <a:chExt cx="7898410" cy="710236"/>
          </a:xfrm>
          <a:solidFill>
            <a:schemeClr val="bg1">
              <a:lumMod val="85000"/>
            </a:schemeClr>
          </a:solidFill>
        </p:grpSpPr>
        <p:sp>
          <p:nvSpPr>
            <p:cNvPr id="5" name="4 Pentágono">
              <a:extLst>
                <a:ext uri="{FF2B5EF4-FFF2-40B4-BE49-F238E27FC236}">
                  <a16:creationId xmlns:a16="http://schemas.microsoft.com/office/drawing/2014/main" xmlns="" id="{A6F2700E-71EE-4407-A3F1-5937DBA64264}"/>
                </a:ext>
              </a:extLst>
            </p:cNvPr>
            <p:cNvSpPr/>
            <p:nvPr/>
          </p:nvSpPr>
          <p:spPr>
            <a:xfrm rot="10800000">
              <a:off x="1124583" y="2767558"/>
              <a:ext cx="7898410" cy="710236"/>
            </a:xfrm>
            <a:prstGeom prst="homePlat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114210"/>
                <a:satOff val="5584"/>
                <a:lumOff val="9412"/>
                <a:alphaOff val="0"/>
              </a:schemeClr>
            </a:fillRef>
            <a:effectRef idx="3">
              <a:schemeClr val="accent4">
                <a:hueOff val="4114210"/>
                <a:satOff val="5584"/>
                <a:lumOff val="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>
              <a:extLst>
                <a:ext uri="{FF2B5EF4-FFF2-40B4-BE49-F238E27FC236}">
                  <a16:creationId xmlns:a16="http://schemas.microsoft.com/office/drawing/2014/main" xmlns="" id="{3FBB3F37-91C6-4694-9395-F1395620D246}"/>
                </a:ext>
              </a:extLst>
            </p:cNvPr>
            <p:cNvSpPr/>
            <p:nvPr/>
          </p:nvSpPr>
          <p:spPr>
            <a:xfrm>
              <a:off x="1732030" y="2958901"/>
              <a:ext cx="7290963" cy="3275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963" tIns="68580" rIns="128016" bIns="68580" spcCol="1270" anchor="ctr"/>
            <a:lstStyle/>
            <a:p>
              <a:r>
                <a:rPr lang="es-ES" sz="2000" b="1" dirty="0"/>
                <a:t>Sobrevivencia de la especie en las dos prácticas agroforestales</a:t>
              </a:r>
              <a:endParaRPr lang="es-EC" sz="2000" b="1" dirty="0"/>
            </a:p>
          </p:txBody>
        </p:sp>
      </p:grp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732" y="2290762"/>
            <a:ext cx="4960710" cy="38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94"/>
            <a:ext cx="9130423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Resultados y Discusión</a:t>
            </a: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grpSp>
        <p:nvGrpSpPr>
          <p:cNvPr id="16390" name="21 Grupo">
            <a:extLst>
              <a:ext uri="{FF2B5EF4-FFF2-40B4-BE49-F238E27FC236}">
                <a16:creationId xmlns:a16="http://schemas.microsoft.com/office/drawing/2014/main" xmlns="" id="{B92367F4-56E0-40F0-B379-77893715D49D}"/>
              </a:ext>
            </a:extLst>
          </p:cNvPr>
          <p:cNvGrpSpPr>
            <a:grpSpLocks/>
          </p:cNvGrpSpPr>
          <p:nvPr/>
        </p:nvGrpSpPr>
        <p:grpSpPr bwMode="auto">
          <a:xfrm>
            <a:off x="1331640" y="813547"/>
            <a:ext cx="7505732" cy="543696"/>
            <a:chOff x="1124583" y="2767558"/>
            <a:chExt cx="7898410" cy="710236"/>
          </a:xfrm>
          <a:solidFill>
            <a:schemeClr val="bg1">
              <a:lumMod val="85000"/>
            </a:schemeClr>
          </a:solidFill>
        </p:grpSpPr>
        <p:sp>
          <p:nvSpPr>
            <p:cNvPr id="5" name="4 Pentágono">
              <a:extLst>
                <a:ext uri="{FF2B5EF4-FFF2-40B4-BE49-F238E27FC236}">
                  <a16:creationId xmlns:a16="http://schemas.microsoft.com/office/drawing/2014/main" xmlns="" id="{A6F2700E-71EE-4407-A3F1-5937DBA64264}"/>
                </a:ext>
              </a:extLst>
            </p:cNvPr>
            <p:cNvSpPr/>
            <p:nvPr/>
          </p:nvSpPr>
          <p:spPr>
            <a:xfrm rot="10800000">
              <a:off x="1124583" y="2767558"/>
              <a:ext cx="7898410" cy="710236"/>
            </a:xfrm>
            <a:prstGeom prst="homePlat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114210"/>
                <a:satOff val="5584"/>
                <a:lumOff val="9412"/>
                <a:alphaOff val="0"/>
              </a:schemeClr>
            </a:fillRef>
            <a:effectRef idx="3">
              <a:schemeClr val="accent4">
                <a:hueOff val="4114210"/>
                <a:satOff val="5584"/>
                <a:lumOff val="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>
              <a:extLst>
                <a:ext uri="{FF2B5EF4-FFF2-40B4-BE49-F238E27FC236}">
                  <a16:creationId xmlns:a16="http://schemas.microsoft.com/office/drawing/2014/main" xmlns="" id="{3FBB3F37-91C6-4694-9395-F1395620D246}"/>
                </a:ext>
              </a:extLst>
            </p:cNvPr>
            <p:cNvSpPr/>
            <p:nvPr/>
          </p:nvSpPr>
          <p:spPr>
            <a:xfrm>
              <a:off x="1732030" y="2958901"/>
              <a:ext cx="7290963" cy="3275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963" tIns="68580" rIns="128016" bIns="68580" spcCol="1270" anchor="ctr"/>
            <a:lstStyle/>
            <a:p>
              <a:r>
                <a:rPr lang="es-ES" sz="2000" b="1" dirty="0"/>
                <a:t>Sobrevivencia de la especie en las dos prácticas agroforestales</a:t>
              </a:r>
              <a:endParaRPr lang="es-EC" sz="2000" b="1" dirty="0"/>
            </a:p>
          </p:txBody>
        </p:sp>
      </p:grp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48705"/>
              </p:ext>
            </p:extLst>
          </p:nvPr>
        </p:nvGraphicFramePr>
        <p:xfrm>
          <a:off x="107504" y="2348880"/>
          <a:ext cx="8950912" cy="376749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68152"/>
                <a:gridCol w="1678104"/>
                <a:gridCol w="1440160"/>
                <a:gridCol w="1346232"/>
                <a:gridCol w="861573"/>
                <a:gridCol w="1346429"/>
                <a:gridCol w="910262"/>
              </a:tblGrid>
              <a:tr h="660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Autor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Sistema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Sobrevivencia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Sitio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Altitud     (msnm)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Precipitación  (mm/año)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T. </a:t>
                      </a:r>
                      <a:r>
                        <a:rPr lang="es-ES" sz="1600" dirty="0" err="1">
                          <a:effectLst/>
                        </a:rPr>
                        <a:t>Prom</a:t>
                      </a:r>
                      <a:r>
                        <a:rPr lang="es-ES" sz="1600" dirty="0">
                          <a:effectLst/>
                        </a:rPr>
                        <a:t>      (°C)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791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solidFill>
                            <a:srgbClr val="000000"/>
                          </a:solidFill>
                          <a:effectLst/>
                        </a:rPr>
                        <a:t>Imbaquingo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 y Naranjo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Sistema </a:t>
                      </a:r>
                      <a:r>
                        <a:rPr lang="es-ES" sz="1800" dirty="0" err="1">
                          <a:solidFill>
                            <a:srgbClr val="000000"/>
                          </a:solidFill>
                          <a:effectLst/>
                        </a:rPr>
                        <a:t>silvopastoril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lang="es-ES" sz="1800" i="1" dirty="0" err="1">
                          <a:solidFill>
                            <a:srgbClr val="000000"/>
                          </a:solidFill>
                          <a:effectLst/>
                        </a:rPr>
                        <a:t>Alnus</a:t>
                      </a:r>
                      <a:r>
                        <a:rPr lang="es-ES" sz="180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S" sz="1800" i="1" dirty="0" err="1">
                          <a:solidFill>
                            <a:srgbClr val="000000"/>
                          </a:solidFill>
                          <a:effectLst/>
                        </a:rPr>
                        <a:t>nepalensis</a:t>
                      </a:r>
                      <a:r>
                        <a:rPr lang="es-ES" sz="1800" i="1" dirty="0">
                          <a:solidFill>
                            <a:srgbClr val="000000"/>
                          </a:solidFill>
                          <a:effectLst/>
                        </a:rPr>
                        <a:t> - </a:t>
                      </a:r>
                      <a:r>
                        <a:rPr lang="es-ES" sz="1800" i="1" dirty="0" err="1">
                          <a:solidFill>
                            <a:srgbClr val="000000"/>
                          </a:solidFill>
                          <a:effectLst/>
                        </a:rPr>
                        <a:t>Brachiaria</a:t>
                      </a:r>
                      <a:r>
                        <a:rPr lang="es-ES" sz="180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S" sz="1800" i="1" dirty="0" err="1">
                          <a:solidFill>
                            <a:srgbClr val="000000"/>
                          </a:solidFill>
                          <a:effectLst/>
                        </a:rPr>
                        <a:t>decumbens</a:t>
                      </a:r>
                      <a:endParaRPr lang="es-EC" sz="1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100 %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Cuellaje                     San Joaquín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1970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1797,20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17,00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76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85 %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Selva Alegre             San Luis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1654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2191,40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18,10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97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100 %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Selva Alegre </a:t>
                      </a:r>
                      <a:r>
                        <a:rPr lang="es-ES" sz="1800" dirty="0" err="1">
                          <a:solidFill>
                            <a:srgbClr val="000000"/>
                          </a:solidFill>
                          <a:effectLst/>
                        </a:rPr>
                        <a:t>Quininde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es-ES" sz="1800" dirty="0" err="1">
                          <a:solidFill>
                            <a:srgbClr val="000000"/>
                          </a:solidFill>
                          <a:effectLst/>
                        </a:rPr>
                        <a:t>Talacos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1734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2191,40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18,10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50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El presente estudio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Bosquete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90 %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Peñaherrera Conrala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1600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1500,00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</a:rPr>
                        <a:t>17,50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50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Lindero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</a:rPr>
                        <a:t>69,20%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750875" y="1503720"/>
            <a:ext cx="689999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Sobrevivencia de </a:t>
            </a:r>
            <a:r>
              <a:rPr lang="es-E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Alnus</a:t>
            </a:r>
            <a:r>
              <a:rPr lang="es-E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nepalensis</a:t>
            </a:r>
            <a:r>
              <a:rPr lang="es-E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investigaciones relacionadas</a:t>
            </a:r>
            <a:endParaRPr lang="es-EC" sz="1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94"/>
            <a:ext cx="9130423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Resultados y Discusión</a:t>
            </a: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grpSp>
        <p:nvGrpSpPr>
          <p:cNvPr id="16390" name="21 Grupo">
            <a:extLst>
              <a:ext uri="{FF2B5EF4-FFF2-40B4-BE49-F238E27FC236}">
                <a16:creationId xmlns:a16="http://schemas.microsoft.com/office/drawing/2014/main" xmlns="" id="{B92367F4-56E0-40F0-B379-77893715D49D}"/>
              </a:ext>
            </a:extLst>
          </p:cNvPr>
          <p:cNvGrpSpPr>
            <a:grpSpLocks/>
          </p:cNvGrpSpPr>
          <p:nvPr/>
        </p:nvGrpSpPr>
        <p:grpSpPr bwMode="auto">
          <a:xfrm>
            <a:off x="1331640" y="958469"/>
            <a:ext cx="7505732" cy="543696"/>
            <a:chOff x="1124583" y="2767558"/>
            <a:chExt cx="7898410" cy="710236"/>
          </a:xfrm>
          <a:solidFill>
            <a:schemeClr val="bg1">
              <a:lumMod val="85000"/>
            </a:schemeClr>
          </a:solidFill>
        </p:grpSpPr>
        <p:sp>
          <p:nvSpPr>
            <p:cNvPr id="5" name="4 Pentágono">
              <a:extLst>
                <a:ext uri="{FF2B5EF4-FFF2-40B4-BE49-F238E27FC236}">
                  <a16:creationId xmlns:a16="http://schemas.microsoft.com/office/drawing/2014/main" xmlns="" id="{A6F2700E-71EE-4407-A3F1-5937DBA64264}"/>
                </a:ext>
              </a:extLst>
            </p:cNvPr>
            <p:cNvSpPr/>
            <p:nvPr/>
          </p:nvSpPr>
          <p:spPr>
            <a:xfrm rot="10800000">
              <a:off x="1124583" y="2767558"/>
              <a:ext cx="7898410" cy="710236"/>
            </a:xfrm>
            <a:prstGeom prst="homePlat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114210"/>
                <a:satOff val="5584"/>
                <a:lumOff val="9412"/>
                <a:alphaOff val="0"/>
              </a:schemeClr>
            </a:fillRef>
            <a:effectRef idx="3">
              <a:schemeClr val="accent4">
                <a:hueOff val="4114210"/>
                <a:satOff val="5584"/>
                <a:lumOff val="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>
              <a:extLst>
                <a:ext uri="{FF2B5EF4-FFF2-40B4-BE49-F238E27FC236}">
                  <a16:creationId xmlns:a16="http://schemas.microsoft.com/office/drawing/2014/main" xmlns="" id="{3FBB3F37-91C6-4694-9395-F1395620D246}"/>
                </a:ext>
              </a:extLst>
            </p:cNvPr>
            <p:cNvSpPr/>
            <p:nvPr/>
          </p:nvSpPr>
          <p:spPr>
            <a:xfrm>
              <a:off x="1732030" y="2958901"/>
              <a:ext cx="7290963" cy="3275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963" tIns="68580" rIns="128016" bIns="68580" spcCol="1270" anchor="ctr"/>
            <a:lstStyle/>
            <a:p>
              <a:pPr lvl="0"/>
              <a:r>
                <a:rPr lang="es-E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Analizar el incremento corriente anual  y el estado fitosanitario de las prácticas agroforestales</a:t>
              </a:r>
              <a:endParaRPr lang="es-EC" sz="2000" b="1" dirty="0"/>
            </a:p>
          </p:txBody>
        </p:sp>
      </p:grp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253679426"/>
              </p:ext>
            </p:extLst>
          </p:nvPr>
        </p:nvGraphicFramePr>
        <p:xfrm>
          <a:off x="1874566" y="2060848"/>
          <a:ext cx="615381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62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94"/>
            <a:ext cx="9130423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Resultados y Discusión</a:t>
            </a: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grpSp>
        <p:nvGrpSpPr>
          <p:cNvPr id="16390" name="21 Grupo">
            <a:extLst>
              <a:ext uri="{FF2B5EF4-FFF2-40B4-BE49-F238E27FC236}">
                <a16:creationId xmlns:a16="http://schemas.microsoft.com/office/drawing/2014/main" xmlns="" id="{B92367F4-56E0-40F0-B379-77893715D49D}"/>
              </a:ext>
            </a:extLst>
          </p:cNvPr>
          <p:cNvGrpSpPr>
            <a:grpSpLocks/>
          </p:cNvGrpSpPr>
          <p:nvPr/>
        </p:nvGrpSpPr>
        <p:grpSpPr bwMode="auto">
          <a:xfrm>
            <a:off x="1331640" y="826027"/>
            <a:ext cx="7505732" cy="543696"/>
            <a:chOff x="1124583" y="2767558"/>
            <a:chExt cx="7898410" cy="710236"/>
          </a:xfrm>
          <a:solidFill>
            <a:schemeClr val="bg1">
              <a:lumMod val="85000"/>
            </a:schemeClr>
          </a:solidFill>
        </p:grpSpPr>
        <p:sp>
          <p:nvSpPr>
            <p:cNvPr id="5" name="4 Pentágono">
              <a:extLst>
                <a:ext uri="{FF2B5EF4-FFF2-40B4-BE49-F238E27FC236}">
                  <a16:creationId xmlns:a16="http://schemas.microsoft.com/office/drawing/2014/main" xmlns="" id="{A6F2700E-71EE-4407-A3F1-5937DBA64264}"/>
                </a:ext>
              </a:extLst>
            </p:cNvPr>
            <p:cNvSpPr/>
            <p:nvPr/>
          </p:nvSpPr>
          <p:spPr>
            <a:xfrm rot="10800000">
              <a:off x="1124583" y="2767558"/>
              <a:ext cx="7898410" cy="710236"/>
            </a:xfrm>
            <a:prstGeom prst="homePlat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114210"/>
                <a:satOff val="5584"/>
                <a:lumOff val="9412"/>
                <a:alphaOff val="0"/>
              </a:schemeClr>
            </a:fillRef>
            <a:effectRef idx="3">
              <a:schemeClr val="accent4">
                <a:hueOff val="4114210"/>
                <a:satOff val="5584"/>
                <a:lumOff val="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>
              <a:extLst>
                <a:ext uri="{FF2B5EF4-FFF2-40B4-BE49-F238E27FC236}">
                  <a16:creationId xmlns:a16="http://schemas.microsoft.com/office/drawing/2014/main" xmlns="" id="{3FBB3F37-91C6-4694-9395-F1395620D246}"/>
                </a:ext>
              </a:extLst>
            </p:cNvPr>
            <p:cNvSpPr/>
            <p:nvPr/>
          </p:nvSpPr>
          <p:spPr>
            <a:xfrm>
              <a:off x="1732030" y="2958901"/>
              <a:ext cx="7290963" cy="3275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963" tIns="68580" rIns="128016" bIns="68580" spcCol="1270" anchor="ctr"/>
            <a:lstStyle/>
            <a:p>
              <a:pPr lvl="0"/>
              <a:r>
                <a:rPr lang="es-E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Analizar el incremento corriente anual  y el estado fitosanitario de las prácticas agroforestales</a:t>
              </a:r>
              <a:endParaRPr lang="es-EC" sz="2000" b="1" dirty="0"/>
            </a:p>
          </p:txBody>
        </p:sp>
      </p:grp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70710"/>
              </p:ext>
            </p:extLst>
          </p:nvPr>
        </p:nvGraphicFramePr>
        <p:xfrm>
          <a:off x="100715" y="2204864"/>
          <a:ext cx="8928992" cy="432484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16224"/>
                <a:gridCol w="2455061"/>
                <a:gridCol w="720080"/>
                <a:gridCol w="720080"/>
                <a:gridCol w="648072"/>
                <a:gridCol w="2369475"/>
              </a:tblGrid>
              <a:tr h="2411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Investigador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Práctica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IMA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Sitio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08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tx1"/>
                          </a:solidFill>
                          <a:effectLst/>
                        </a:rPr>
                        <a:t>H (m)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tx1"/>
                          </a:solidFill>
                          <a:effectLst/>
                        </a:rPr>
                        <a:t>DB (cm)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tx1"/>
                          </a:solidFill>
                          <a:effectLst/>
                        </a:rPr>
                        <a:t>DC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tx1"/>
                          </a:solidFill>
                          <a:effectLst/>
                        </a:rPr>
                        <a:t>(m)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94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España (2016)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Plantación pura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3,24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5,59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1,82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Plaza Gutierrez -  La Delicia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234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err="1">
                          <a:solidFill>
                            <a:srgbClr val="000000"/>
                          </a:solidFill>
                          <a:effectLst/>
                        </a:rPr>
                        <a:t>Imbaquingo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 y Naranjo (2010)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Sistema </a:t>
                      </a:r>
                      <a:r>
                        <a:rPr lang="es-EC" sz="1800" dirty="0" err="1">
                          <a:solidFill>
                            <a:srgbClr val="000000"/>
                          </a:solidFill>
                          <a:effectLst/>
                        </a:rPr>
                        <a:t>silvopastoril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C" sz="180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C" sz="1800" i="1" dirty="0" err="1">
                          <a:solidFill>
                            <a:srgbClr val="000000"/>
                          </a:solidFill>
                          <a:effectLst/>
                        </a:rPr>
                        <a:t>Alnus</a:t>
                      </a:r>
                      <a:r>
                        <a:rPr lang="es-EC" sz="180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C" sz="1800" i="1" dirty="0" err="1">
                          <a:solidFill>
                            <a:srgbClr val="000000"/>
                          </a:solidFill>
                          <a:effectLst/>
                        </a:rPr>
                        <a:t>nepalensis</a:t>
                      </a:r>
                      <a:r>
                        <a:rPr lang="es-EC" sz="1800" i="1" dirty="0">
                          <a:solidFill>
                            <a:srgbClr val="000000"/>
                          </a:solidFill>
                          <a:effectLst/>
                        </a:rPr>
                        <a:t> - </a:t>
                      </a:r>
                      <a:r>
                        <a:rPr lang="es-EC" sz="1800" i="1" dirty="0" err="1">
                          <a:solidFill>
                            <a:srgbClr val="000000"/>
                          </a:solidFill>
                          <a:effectLst/>
                        </a:rPr>
                        <a:t>Brachiaria</a:t>
                      </a:r>
                      <a:r>
                        <a:rPr lang="es-EC" sz="180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C" sz="1800" i="1" dirty="0" err="1">
                          <a:solidFill>
                            <a:srgbClr val="000000"/>
                          </a:solidFill>
                          <a:effectLst/>
                        </a:rPr>
                        <a:t>decumbens</a:t>
                      </a:r>
                      <a:r>
                        <a:rPr lang="es-EC" sz="1800" i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s-EC" sz="1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4,14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4,95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1,41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err="1">
                          <a:solidFill>
                            <a:srgbClr val="000000"/>
                          </a:solidFill>
                          <a:effectLst/>
                        </a:rPr>
                        <a:t>Cuellaje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 -                    San Joaquín 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23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4,54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4,58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1,38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Selva Alegre -             San Luis 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553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</a:rPr>
                        <a:t>3,14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2,87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1,55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Selva Alegre - Quininde      Talacos 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96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En este estudio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Bosquete 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1.63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2,96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1,24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Peñaherrera - Conralá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26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Lindero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1,27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1,76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0,85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539552" y="1493139"/>
            <a:ext cx="376487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IMA de investigaciones relacionadas</a:t>
            </a:r>
            <a:endParaRPr lang="es-EC" b="1" i="1" dirty="0"/>
          </a:p>
        </p:txBody>
      </p:sp>
    </p:spTree>
    <p:extLst>
      <p:ext uri="{BB962C8B-B14F-4D97-AF65-F5344CB8AC3E}">
        <p14:creationId xmlns:p14="http://schemas.microsoft.com/office/powerpoint/2010/main" val="16562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94"/>
            <a:ext cx="9130423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Resultados y Discusión</a:t>
            </a: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187624" y="735606"/>
            <a:ext cx="261289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Tendencia de crecimiento</a:t>
            </a:r>
            <a:endParaRPr lang="es-EC" b="1" i="1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33820714"/>
              </p:ext>
            </p:extLst>
          </p:nvPr>
        </p:nvGraphicFramePr>
        <p:xfrm>
          <a:off x="107504" y="1268760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192523900"/>
              </p:ext>
            </p:extLst>
          </p:nvPr>
        </p:nvGraphicFramePr>
        <p:xfrm>
          <a:off x="3203848" y="4005064"/>
          <a:ext cx="5832648" cy="274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32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94"/>
            <a:ext cx="9130423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Resultados y Discusión</a:t>
            </a: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187624" y="735606"/>
            <a:ext cx="261289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Tendencia de crecimiento</a:t>
            </a:r>
            <a:endParaRPr lang="es-EC" b="1" i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164494445"/>
              </p:ext>
            </p:extLst>
          </p:nvPr>
        </p:nvGraphicFramePr>
        <p:xfrm>
          <a:off x="1187624" y="1196752"/>
          <a:ext cx="6640134" cy="315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4785"/>
              </p:ext>
            </p:extLst>
          </p:nvPr>
        </p:nvGraphicFramePr>
        <p:xfrm>
          <a:off x="1259632" y="4467688"/>
          <a:ext cx="6408714" cy="22736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54202"/>
                <a:gridCol w="1474124"/>
                <a:gridCol w="600068"/>
                <a:gridCol w="1584176"/>
                <a:gridCol w="576064"/>
                <a:gridCol w="720080"/>
              </a:tblGrid>
              <a:tr h="438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Práctica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Variables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Significancia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95%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99%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973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Lindero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HT VS DB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</a:rPr>
                        <a:t>0,99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**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</a:rPr>
                        <a:t>0,81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</a:rPr>
                        <a:t>0,95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97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DB VS DC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</a:rPr>
                        <a:t>0,99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**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97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HT VS DC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</a:rPr>
                        <a:t>0,99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**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973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Bosquete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HT VS DB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</a:rPr>
                        <a:t>0,99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**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97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</a:rPr>
                        <a:t>DB VS DC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</a:rPr>
                        <a:t>0,99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**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64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HT VS DC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</a:rPr>
                        <a:t>0,99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</a:rPr>
                        <a:t>**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8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94"/>
            <a:ext cx="9130423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Resultados y Discusión</a:t>
            </a: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grpSp>
        <p:nvGrpSpPr>
          <p:cNvPr id="16390" name="21 Grupo">
            <a:extLst>
              <a:ext uri="{FF2B5EF4-FFF2-40B4-BE49-F238E27FC236}">
                <a16:creationId xmlns:a16="http://schemas.microsoft.com/office/drawing/2014/main" xmlns="" id="{B92367F4-56E0-40F0-B379-77893715D49D}"/>
              </a:ext>
            </a:extLst>
          </p:cNvPr>
          <p:cNvGrpSpPr>
            <a:grpSpLocks/>
          </p:cNvGrpSpPr>
          <p:nvPr/>
        </p:nvGrpSpPr>
        <p:grpSpPr bwMode="auto">
          <a:xfrm>
            <a:off x="1606355" y="788971"/>
            <a:ext cx="7505732" cy="543696"/>
            <a:chOff x="1124583" y="2767558"/>
            <a:chExt cx="7898410" cy="710236"/>
          </a:xfrm>
          <a:solidFill>
            <a:schemeClr val="bg1">
              <a:lumMod val="85000"/>
            </a:schemeClr>
          </a:solidFill>
        </p:grpSpPr>
        <p:sp>
          <p:nvSpPr>
            <p:cNvPr id="5" name="4 Pentágono">
              <a:extLst>
                <a:ext uri="{FF2B5EF4-FFF2-40B4-BE49-F238E27FC236}">
                  <a16:creationId xmlns:a16="http://schemas.microsoft.com/office/drawing/2014/main" xmlns="" id="{A6F2700E-71EE-4407-A3F1-5937DBA64264}"/>
                </a:ext>
              </a:extLst>
            </p:cNvPr>
            <p:cNvSpPr/>
            <p:nvPr/>
          </p:nvSpPr>
          <p:spPr>
            <a:xfrm rot="10800000">
              <a:off x="1124583" y="2767558"/>
              <a:ext cx="7898410" cy="710236"/>
            </a:xfrm>
            <a:prstGeom prst="homePlat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114210"/>
                <a:satOff val="5584"/>
                <a:lumOff val="9412"/>
                <a:alphaOff val="0"/>
              </a:schemeClr>
            </a:fillRef>
            <a:effectRef idx="3">
              <a:schemeClr val="accent4">
                <a:hueOff val="4114210"/>
                <a:satOff val="5584"/>
                <a:lumOff val="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>
              <a:extLst>
                <a:ext uri="{FF2B5EF4-FFF2-40B4-BE49-F238E27FC236}">
                  <a16:creationId xmlns:a16="http://schemas.microsoft.com/office/drawing/2014/main" xmlns="" id="{3FBB3F37-91C6-4694-9395-F1395620D246}"/>
                </a:ext>
              </a:extLst>
            </p:cNvPr>
            <p:cNvSpPr/>
            <p:nvPr/>
          </p:nvSpPr>
          <p:spPr>
            <a:xfrm>
              <a:off x="1732030" y="2958901"/>
              <a:ext cx="7290963" cy="3275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963" tIns="68580" rIns="128016" bIns="68580" spcCol="1270" anchor="ctr"/>
            <a:lstStyle/>
            <a:p>
              <a:pPr lvl="0"/>
              <a:r>
                <a:rPr lang="es-E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Analizar el incremento corriente anual  y el estado fitosanitario de las prácticas agroforestales</a:t>
              </a:r>
              <a:endParaRPr lang="es-EC" sz="2000" b="1" dirty="0"/>
            </a:p>
          </p:txBody>
        </p:sp>
      </p:grp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196685508"/>
              </p:ext>
            </p:extLst>
          </p:nvPr>
        </p:nvGraphicFramePr>
        <p:xfrm>
          <a:off x="107504" y="1384649"/>
          <a:ext cx="6552728" cy="348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082870"/>
              </p:ext>
            </p:extLst>
          </p:nvPr>
        </p:nvGraphicFramePr>
        <p:xfrm>
          <a:off x="107504" y="5013176"/>
          <a:ext cx="8884425" cy="17068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52436"/>
                <a:gridCol w="2268888"/>
                <a:gridCol w="616310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N°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Estado</a:t>
                      </a:r>
                      <a:r>
                        <a:rPr lang="es-E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fitosanitario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Parámetros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Sano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Plantas sin evidencia de problemas.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Aceptablemente sano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Plantas que presenten problemas fitosanitarios siempre y cuando no superen el 50% del follaje.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</a:rPr>
                        <a:t>Enfermo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Pérdida del eje dominante, pérdida del follaje en más del 50%, pudriciones, caídas de ramas, torcida, bifurcada.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</a:rPr>
                        <a:t>Muerto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Planta ausente o muerta en pie.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6948264" y="4293096"/>
            <a:ext cx="205926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C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Murillo y Camacho (</a:t>
            </a:r>
            <a:r>
              <a:rPr lang="es-EC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1997)</a:t>
            </a:r>
            <a:endParaRPr lang="es-E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94"/>
            <a:ext cx="9130423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Resultados y Discusión</a:t>
            </a: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grpSp>
        <p:nvGrpSpPr>
          <p:cNvPr id="16390" name="21 Grupo">
            <a:extLst>
              <a:ext uri="{FF2B5EF4-FFF2-40B4-BE49-F238E27FC236}">
                <a16:creationId xmlns:a16="http://schemas.microsoft.com/office/drawing/2014/main" xmlns="" id="{B92367F4-56E0-40F0-B379-77893715D49D}"/>
              </a:ext>
            </a:extLst>
          </p:cNvPr>
          <p:cNvGrpSpPr>
            <a:grpSpLocks/>
          </p:cNvGrpSpPr>
          <p:nvPr/>
        </p:nvGrpSpPr>
        <p:grpSpPr bwMode="auto">
          <a:xfrm>
            <a:off x="1606355" y="788971"/>
            <a:ext cx="7505732" cy="543696"/>
            <a:chOff x="1124583" y="2767558"/>
            <a:chExt cx="7898410" cy="710236"/>
          </a:xfrm>
          <a:solidFill>
            <a:schemeClr val="bg1">
              <a:lumMod val="85000"/>
            </a:schemeClr>
          </a:solidFill>
        </p:grpSpPr>
        <p:sp>
          <p:nvSpPr>
            <p:cNvPr id="5" name="4 Pentágono">
              <a:extLst>
                <a:ext uri="{FF2B5EF4-FFF2-40B4-BE49-F238E27FC236}">
                  <a16:creationId xmlns:a16="http://schemas.microsoft.com/office/drawing/2014/main" xmlns="" id="{A6F2700E-71EE-4407-A3F1-5937DBA64264}"/>
                </a:ext>
              </a:extLst>
            </p:cNvPr>
            <p:cNvSpPr/>
            <p:nvPr/>
          </p:nvSpPr>
          <p:spPr>
            <a:xfrm rot="10800000">
              <a:off x="1124583" y="2767558"/>
              <a:ext cx="7898410" cy="710236"/>
            </a:xfrm>
            <a:prstGeom prst="homePlat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114210"/>
                <a:satOff val="5584"/>
                <a:lumOff val="9412"/>
                <a:alphaOff val="0"/>
              </a:schemeClr>
            </a:fillRef>
            <a:effectRef idx="3">
              <a:schemeClr val="accent4">
                <a:hueOff val="4114210"/>
                <a:satOff val="5584"/>
                <a:lumOff val="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>
              <a:extLst>
                <a:ext uri="{FF2B5EF4-FFF2-40B4-BE49-F238E27FC236}">
                  <a16:creationId xmlns:a16="http://schemas.microsoft.com/office/drawing/2014/main" xmlns="" id="{3FBB3F37-91C6-4694-9395-F1395620D246}"/>
                </a:ext>
              </a:extLst>
            </p:cNvPr>
            <p:cNvSpPr/>
            <p:nvPr/>
          </p:nvSpPr>
          <p:spPr>
            <a:xfrm>
              <a:off x="1732030" y="2958901"/>
              <a:ext cx="7290963" cy="3275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963" tIns="68580" rIns="128016" bIns="68580" spcCol="1270" anchor="ctr"/>
            <a:lstStyle/>
            <a:p>
              <a:pPr lvl="0"/>
              <a:r>
                <a:rPr lang="es-E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Determinar los costos de establecimiento y manejo del primer año en cada una de las prácticas agroforestales</a:t>
              </a:r>
              <a:endParaRPr lang="es-EC" sz="2000" b="1" dirty="0"/>
            </a:p>
          </p:txBody>
        </p:sp>
      </p:grp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248884"/>
              </p:ext>
            </p:extLst>
          </p:nvPr>
        </p:nvGraphicFramePr>
        <p:xfrm>
          <a:off x="1043608" y="1479145"/>
          <a:ext cx="7980114" cy="50832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87632"/>
                <a:gridCol w="1190017"/>
                <a:gridCol w="980014"/>
                <a:gridCol w="1277022"/>
                <a:gridCol w="1045429"/>
              </a:tblGrid>
              <a:tr h="389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Actividades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Unidad de medida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# Jornales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Costo/Jornal USD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 total USD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1.- Preparación del terreno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a.        Limpia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b.       Señalamiento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2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c.        Hoyado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92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d.       Depreciación de herramientas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69,49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2.- Plantación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a.      Número de plántulas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50  plantas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0,20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b.       Transporte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30 km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c.      Distribución de plántulas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1,73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d.      Plantación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e.       Fertilización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0,5 qq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20,00 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10,00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1,1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69,06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3.- Mantenimiento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j.   Coronamiento (3/año)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4.-Asistencia técnica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8,00%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12,46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                      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12,46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5.-Imprevistos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5,00%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8,41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8,41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5,10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176,75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 rot="16200000">
            <a:off x="-1981598" y="3717903"/>
            <a:ext cx="511257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de establecimiento y manejo del primer año en bosquete, sistema tres </a:t>
            </a:r>
            <a:r>
              <a:rPr lang="es-E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bollilo</a:t>
            </a:r>
            <a:endParaRPr lang="es-EC" sz="1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5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94"/>
            <a:ext cx="9130423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Resultados y Discusión</a:t>
            </a: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grpSp>
        <p:nvGrpSpPr>
          <p:cNvPr id="16390" name="21 Grupo">
            <a:extLst>
              <a:ext uri="{FF2B5EF4-FFF2-40B4-BE49-F238E27FC236}">
                <a16:creationId xmlns:a16="http://schemas.microsoft.com/office/drawing/2014/main" xmlns="" id="{B92367F4-56E0-40F0-B379-77893715D49D}"/>
              </a:ext>
            </a:extLst>
          </p:cNvPr>
          <p:cNvGrpSpPr>
            <a:grpSpLocks/>
          </p:cNvGrpSpPr>
          <p:nvPr/>
        </p:nvGrpSpPr>
        <p:grpSpPr bwMode="auto">
          <a:xfrm>
            <a:off x="1606355" y="788971"/>
            <a:ext cx="7505732" cy="543696"/>
            <a:chOff x="1124583" y="2767558"/>
            <a:chExt cx="7898410" cy="710236"/>
          </a:xfrm>
          <a:solidFill>
            <a:schemeClr val="bg1">
              <a:lumMod val="85000"/>
            </a:schemeClr>
          </a:solidFill>
        </p:grpSpPr>
        <p:sp>
          <p:nvSpPr>
            <p:cNvPr id="5" name="4 Pentágono">
              <a:extLst>
                <a:ext uri="{FF2B5EF4-FFF2-40B4-BE49-F238E27FC236}">
                  <a16:creationId xmlns:a16="http://schemas.microsoft.com/office/drawing/2014/main" xmlns="" id="{A6F2700E-71EE-4407-A3F1-5937DBA64264}"/>
                </a:ext>
              </a:extLst>
            </p:cNvPr>
            <p:cNvSpPr/>
            <p:nvPr/>
          </p:nvSpPr>
          <p:spPr>
            <a:xfrm rot="10800000">
              <a:off x="1124583" y="2767558"/>
              <a:ext cx="7898410" cy="710236"/>
            </a:xfrm>
            <a:prstGeom prst="homePlat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114210"/>
                <a:satOff val="5584"/>
                <a:lumOff val="9412"/>
                <a:alphaOff val="0"/>
              </a:schemeClr>
            </a:fillRef>
            <a:effectRef idx="3">
              <a:schemeClr val="accent4">
                <a:hueOff val="4114210"/>
                <a:satOff val="5584"/>
                <a:lumOff val="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>
              <a:extLst>
                <a:ext uri="{FF2B5EF4-FFF2-40B4-BE49-F238E27FC236}">
                  <a16:creationId xmlns:a16="http://schemas.microsoft.com/office/drawing/2014/main" xmlns="" id="{3FBB3F37-91C6-4694-9395-F1395620D246}"/>
                </a:ext>
              </a:extLst>
            </p:cNvPr>
            <p:cNvSpPr/>
            <p:nvPr/>
          </p:nvSpPr>
          <p:spPr>
            <a:xfrm>
              <a:off x="1732030" y="2958901"/>
              <a:ext cx="7290963" cy="3275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963" tIns="68580" rIns="128016" bIns="68580" spcCol="1270" anchor="ctr"/>
            <a:lstStyle/>
            <a:p>
              <a:pPr lvl="0"/>
              <a:r>
                <a:rPr lang="es-E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Determinar los costos de establecimiento y manejo del primer año en cada una de las prácticas agroforestales</a:t>
              </a:r>
              <a:endParaRPr lang="es-EC" sz="2000" b="1" dirty="0"/>
            </a:p>
          </p:txBody>
        </p:sp>
      </p:grp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 rot="16200000">
            <a:off x="-1953668" y="3845876"/>
            <a:ext cx="493646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b="1" i="1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de establecimiento y manejo del primer año en </a:t>
            </a:r>
            <a:r>
              <a:rPr lang="es-ES" b="1" i="1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lindero</a:t>
            </a:r>
            <a:endParaRPr lang="es-EC" b="1" i="1" dirty="0">
              <a:solidFill>
                <a:schemeClr val="l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08553"/>
              </p:ext>
            </p:extLst>
          </p:nvPr>
        </p:nvGraphicFramePr>
        <p:xfrm>
          <a:off x="971600" y="1729997"/>
          <a:ext cx="7996470" cy="49072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37496"/>
                <a:gridCol w="1186895"/>
                <a:gridCol w="1049865"/>
                <a:gridCol w="1172349"/>
                <a:gridCol w="10498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Actividades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Unidad de medida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# Jornales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Costo/Jornal USD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 total USD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1.- Preparación del terreno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a.        Limpia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0,50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8,67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b.       Señalamiento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0,50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8,67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c.        Hoyado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0,50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8,67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d.       Depreciación de herramientas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43,51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2.- Plantación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</a:rPr>
                        <a:t>a.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     Número de plántulas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26  PLANTAS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0,20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5,20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</a:rPr>
                        <a:t>b.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       Transporte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30 km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30,00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</a:rPr>
                        <a:t>c.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      Distribución de plántulas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0,10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1,73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</a:rPr>
                        <a:t>d.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     Plantación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0,50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8,67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</a:rPr>
                        <a:t>e.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       Fertilización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0,25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</a:rPr>
                        <a:t>qq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0,60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50,60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3.- Mantenimiento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</a:rPr>
                        <a:t>a.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       Coronamiento (3/año)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4.-Asistencia técnica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8,00%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8,90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8,90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5.-Imprevistos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5,00%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6,00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6,00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3,10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126,34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1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94"/>
            <a:ext cx="9130423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Resultados y Discusión</a:t>
            </a: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grpSp>
        <p:nvGrpSpPr>
          <p:cNvPr id="16390" name="21 Grupo">
            <a:extLst>
              <a:ext uri="{FF2B5EF4-FFF2-40B4-BE49-F238E27FC236}">
                <a16:creationId xmlns:a16="http://schemas.microsoft.com/office/drawing/2014/main" xmlns="" id="{B92367F4-56E0-40F0-B379-77893715D49D}"/>
              </a:ext>
            </a:extLst>
          </p:cNvPr>
          <p:cNvGrpSpPr>
            <a:grpSpLocks/>
          </p:cNvGrpSpPr>
          <p:nvPr/>
        </p:nvGrpSpPr>
        <p:grpSpPr bwMode="auto">
          <a:xfrm>
            <a:off x="1606355" y="788971"/>
            <a:ext cx="7505732" cy="543696"/>
            <a:chOff x="1124583" y="2767558"/>
            <a:chExt cx="7898410" cy="710236"/>
          </a:xfrm>
          <a:solidFill>
            <a:schemeClr val="bg1">
              <a:lumMod val="85000"/>
            </a:schemeClr>
          </a:solidFill>
        </p:grpSpPr>
        <p:sp>
          <p:nvSpPr>
            <p:cNvPr id="5" name="4 Pentágono">
              <a:extLst>
                <a:ext uri="{FF2B5EF4-FFF2-40B4-BE49-F238E27FC236}">
                  <a16:creationId xmlns:a16="http://schemas.microsoft.com/office/drawing/2014/main" xmlns="" id="{A6F2700E-71EE-4407-A3F1-5937DBA64264}"/>
                </a:ext>
              </a:extLst>
            </p:cNvPr>
            <p:cNvSpPr/>
            <p:nvPr/>
          </p:nvSpPr>
          <p:spPr>
            <a:xfrm rot="10800000">
              <a:off x="1124583" y="2767558"/>
              <a:ext cx="7898410" cy="710236"/>
            </a:xfrm>
            <a:prstGeom prst="homePlat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114210"/>
                <a:satOff val="5584"/>
                <a:lumOff val="9412"/>
                <a:alphaOff val="0"/>
              </a:schemeClr>
            </a:fillRef>
            <a:effectRef idx="3">
              <a:schemeClr val="accent4">
                <a:hueOff val="4114210"/>
                <a:satOff val="5584"/>
                <a:lumOff val="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>
              <a:extLst>
                <a:ext uri="{FF2B5EF4-FFF2-40B4-BE49-F238E27FC236}">
                  <a16:creationId xmlns:a16="http://schemas.microsoft.com/office/drawing/2014/main" xmlns="" id="{3FBB3F37-91C6-4694-9395-F1395620D246}"/>
                </a:ext>
              </a:extLst>
            </p:cNvPr>
            <p:cNvSpPr/>
            <p:nvPr/>
          </p:nvSpPr>
          <p:spPr>
            <a:xfrm>
              <a:off x="1732030" y="2958901"/>
              <a:ext cx="7290963" cy="3275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963" tIns="68580" rIns="128016" bIns="68580" spcCol="1270" anchor="ctr"/>
            <a:lstStyle/>
            <a:p>
              <a:pPr lvl="0"/>
              <a:r>
                <a:rPr lang="es-E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Determinar los costos de establecimiento y manejo del primer año en cada una de las prácticas agroforestales</a:t>
              </a:r>
              <a:endParaRPr lang="es-EC" sz="2000" b="1" dirty="0"/>
            </a:p>
          </p:txBody>
        </p:sp>
      </p:grp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 rot="16200000">
            <a:off x="-2053606" y="3789912"/>
            <a:ext cx="5256585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b="1" i="1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de establecimiento y manejo del primer </a:t>
            </a:r>
            <a:r>
              <a:rPr lang="es-ES" b="1" i="1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año de una ha en bosquete, sistema tres bolillo</a:t>
            </a:r>
            <a:endParaRPr lang="es-EC" b="1" i="1" dirty="0">
              <a:solidFill>
                <a:schemeClr val="l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51397"/>
              </p:ext>
            </p:extLst>
          </p:nvPr>
        </p:nvGraphicFramePr>
        <p:xfrm>
          <a:off x="1043608" y="1479145"/>
          <a:ext cx="7920880" cy="535289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56384"/>
                <a:gridCol w="1178542"/>
                <a:gridCol w="981698"/>
                <a:gridCol w="1266586"/>
                <a:gridCol w="1037670"/>
              </a:tblGrid>
              <a:tr h="338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Actividades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Unidad de medida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# Jornales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Costo/Jornal USD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 total USD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458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1.- Preparación del terreno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1690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a.        Limpia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51,99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1690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b.       Señalamiento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51,99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1690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c.        Hoyado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51,99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3340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d.       Depreciación de herramientas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458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9,00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173,47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458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2.- Plantación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458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a.      Número de plántulas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721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0,20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144,2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1690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b.        Transporte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30 km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30,00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1690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c.       Distribución de plántulas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1690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d.      Plantación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52,00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1690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e.        Fertilización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7,5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</a:rPr>
                        <a:t>qq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150,00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458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4,00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393,52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458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3.- Mantenimiento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1690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a.  Coronamiento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51,99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169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51,99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458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4.-Asistencia técnica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8,00%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49,50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458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49,50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169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5.-Imprevistos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5,00%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33,42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458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33,42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458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16,00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701,92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072850709"/>
              </p:ext>
            </p:extLst>
          </p:nvPr>
        </p:nvGraphicFramePr>
        <p:xfrm>
          <a:off x="323528" y="299837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1339530" cy="10801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61249"/>
            <a:ext cx="1331761" cy="1080120"/>
          </a:xfrm>
          <a:prstGeom prst="rect">
            <a:avLst/>
          </a:prstGeom>
        </p:spPr>
      </p:pic>
      <p:sp>
        <p:nvSpPr>
          <p:cNvPr id="2" name="AutoShape 2" descr="Resultado de imagen para deforestacion en el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0" name="Picture 4" descr="Resultado de imagen para deforestacion en el ecuad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0" y="3429000"/>
            <a:ext cx="13255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n para deforestacion en el ecuado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111"/>
            <a:ext cx="1339530" cy="101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sultado de imagen para deforestacion en el ecuad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170071"/>
            <a:ext cx="1346699" cy="110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esultado de imagen para pastura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76872"/>
            <a:ext cx="13466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5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94"/>
            <a:ext cx="9130423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Resultados y Discusión</a:t>
            </a: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grpSp>
        <p:nvGrpSpPr>
          <p:cNvPr id="16390" name="21 Grupo">
            <a:extLst>
              <a:ext uri="{FF2B5EF4-FFF2-40B4-BE49-F238E27FC236}">
                <a16:creationId xmlns:a16="http://schemas.microsoft.com/office/drawing/2014/main" xmlns="" id="{B92367F4-56E0-40F0-B379-77893715D49D}"/>
              </a:ext>
            </a:extLst>
          </p:cNvPr>
          <p:cNvGrpSpPr>
            <a:grpSpLocks/>
          </p:cNvGrpSpPr>
          <p:nvPr/>
        </p:nvGrpSpPr>
        <p:grpSpPr bwMode="auto">
          <a:xfrm>
            <a:off x="1606355" y="788971"/>
            <a:ext cx="7505732" cy="543696"/>
            <a:chOff x="1124583" y="2767558"/>
            <a:chExt cx="7898410" cy="710236"/>
          </a:xfrm>
          <a:solidFill>
            <a:schemeClr val="bg1">
              <a:lumMod val="85000"/>
            </a:schemeClr>
          </a:solidFill>
        </p:grpSpPr>
        <p:sp>
          <p:nvSpPr>
            <p:cNvPr id="5" name="4 Pentágono">
              <a:extLst>
                <a:ext uri="{FF2B5EF4-FFF2-40B4-BE49-F238E27FC236}">
                  <a16:creationId xmlns:a16="http://schemas.microsoft.com/office/drawing/2014/main" xmlns="" id="{A6F2700E-71EE-4407-A3F1-5937DBA64264}"/>
                </a:ext>
              </a:extLst>
            </p:cNvPr>
            <p:cNvSpPr/>
            <p:nvPr/>
          </p:nvSpPr>
          <p:spPr>
            <a:xfrm rot="10800000">
              <a:off x="1124583" y="2767558"/>
              <a:ext cx="7898410" cy="710236"/>
            </a:xfrm>
            <a:prstGeom prst="homePlat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114210"/>
                <a:satOff val="5584"/>
                <a:lumOff val="9412"/>
                <a:alphaOff val="0"/>
              </a:schemeClr>
            </a:fillRef>
            <a:effectRef idx="3">
              <a:schemeClr val="accent4">
                <a:hueOff val="4114210"/>
                <a:satOff val="5584"/>
                <a:lumOff val="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>
              <a:extLst>
                <a:ext uri="{FF2B5EF4-FFF2-40B4-BE49-F238E27FC236}">
                  <a16:creationId xmlns:a16="http://schemas.microsoft.com/office/drawing/2014/main" xmlns="" id="{3FBB3F37-91C6-4694-9395-F1395620D246}"/>
                </a:ext>
              </a:extLst>
            </p:cNvPr>
            <p:cNvSpPr/>
            <p:nvPr/>
          </p:nvSpPr>
          <p:spPr>
            <a:xfrm>
              <a:off x="1732030" y="2958901"/>
              <a:ext cx="7290963" cy="3275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963" tIns="68580" rIns="128016" bIns="68580" spcCol="1270" anchor="ctr"/>
            <a:lstStyle/>
            <a:p>
              <a:pPr lvl="0"/>
              <a:r>
                <a:rPr lang="es-E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Determinar los costos de establecimiento y manejo del primer año en cada una de las prácticas agroforestales</a:t>
              </a:r>
              <a:endParaRPr lang="es-EC" sz="2000" b="1" dirty="0"/>
            </a:p>
          </p:txBody>
        </p:sp>
      </p:grp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 rot="16200000">
            <a:off x="-2147104" y="3825915"/>
            <a:ext cx="5184577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b="1" i="1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de establecimiento y manejo del </a:t>
            </a:r>
            <a:r>
              <a:rPr lang="es-ES" b="1" i="1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 año de una ha en árboles en  lindero</a:t>
            </a:r>
            <a:endParaRPr lang="es-EC" b="1" i="1" dirty="0">
              <a:solidFill>
                <a:schemeClr val="l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565701"/>
              </p:ext>
            </p:extLst>
          </p:nvPr>
        </p:nvGraphicFramePr>
        <p:xfrm>
          <a:off x="840359" y="1556791"/>
          <a:ext cx="8196137" cy="521802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44276"/>
                <a:gridCol w="1298081"/>
                <a:gridCol w="1076079"/>
                <a:gridCol w="1201622"/>
                <a:gridCol w="1076079"/>
              </a:tblGrid>
              <a:tr h="4208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Actividades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Unidad de medida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# Jornales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Costo/Jornal USD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 total USD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3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1.- Preparación del terreno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104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a.        Limpia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34,66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104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b.       Señalamiento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34,66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104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c.        Hoyado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34,66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d.       Depreciación de herramientas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33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6,00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121,48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3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2.- Plantación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339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</a:rPr>
                        <a:t>a.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     Número de plántulas 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101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0,20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20,20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104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</a:rPr>
                        <a:t>b.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       Transporte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30 km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30,00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104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</a:rPr>
                        <a:t>c.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      Distribución de plántulas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104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</a:rPr>
                        <a:t>d.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     Plantación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104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</a:rPr>
                        <a:t>e.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       Fertilización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2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</a:rPr>
                        <a:t>qq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40,00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33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2,00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124,86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339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3.- Mantenimiento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104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</a:rPr>
                        <a:t>a.</a:t>
                      </a:r>
                      <a:r>
                        <a:rPr lang="es-EC" sz="14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 Coronamiento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Jornal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104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1,00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17,33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3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4.-Asistencia técnica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8,00%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21,10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3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21,10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1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5.-Imprevistos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5,00%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14,24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33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Subtotal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14,24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  <a:tr h="233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9,00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299,00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87" marR="3658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2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94"/>
            <a:ext cx="9130423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Resultados y Discusión</a:t>
            </a: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grpSp>
        <p:nvGrpSpPr>
          <p:cNvPr id="16390" name="21 Grupo">
            <a:extLst>
              <a:ext uri="{FF2B5EF4-FFF2-40B4-BE49-F238E27FC236}">
                <a16:creationId xmlns:a16="http://schemas.microsoft.com/office/drawing/2014/main" xmlns="" id="{B92367F4-56E0-40F0-B379-77893715D49D}"/>
              </a:ext>
            </a:extLst>
          </p:cNvPr>
          <p:cNvGrpSpPr>
            <a:grpSpLocks/>
          </p:cNvGrpSpPr>
          <p:nvPr/>
        </p:nvGrpSpPr>
        <p:grpSpPr bwMode="auto">
          <a:xfrm>
            <a:off x="1606355" y="788971"/>
            <a:ext cx="7505732" cy="543696"/>
            <a:chOff x="1124583" y="2767558"/>
            <a:chExt cx="7898410" cy="710236"/>
          </a:xfrm>
          <a:solidFill>
            <a:schemeClr val="bg1">
              <a:lumMod val="85000"/>
            </a:schemeClr>
          </a:solidFill>
        </p:grpSpPr>
        <p:sp>
          <p:nvSpPr>
            <p:cNvPr id="5" name="4 Pentágono">
              <a:extLst>
                <a:ext uri="{FF2B5EF4-FFF2-40B4-BE49-F238E27FC236}">
                  <a16:creationId xmlns:a16="http://schemas.microsoft.com/office/drawing/2014/main" xmlns="" id="{A6F2700E-71EE-4407-A3F1-5937DBA64264}"/>
                </a:ext>
              </a:extLst>
            </p:cNvPr>
            <p:cNvSpPr/>
            <p:nvPr/>
          </p:nvSpPr>
          <p:spPr>
            <a:xfrm rot="10800000">
              <a:off x="1124583" y="2767558"/>
              <a:ext cx="7898410" cy="710236"/>
            </a:xfrm>
            <a:prstGeom prst="homePlat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114210"/>
                <a:satOff val="5584"/>
                <a:lumOff val="9412"/>
                <a:alphaOff val="0"/>
              </a:schemeClr>
            </a:fillRef>
            <a:effectRef idx="3">
              <a:schemeClr val="accent4">
                <a:hueOff val="4114210"/>
                <a:satOff val="5584"/>
                <a:lumOff val="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>
              <a:extLst>
                <a:ext uri="{FF2B5EF4-FFF2-40B4-BE49-F238E27FC236}">
                  <a16:creationId xmlns:a16="http://schemas.microsoft.com/office/drawing/2014/main" xmlns="" id="{3FBB3F37-91C6-4694-9395-F1395620D246}"/>
                </a:ext>
              </a:extLst>
            </p:cNvPr>
            <p:cNvSpPr/>
            <p:nvPr/>
          </p:nvSpPr>
          <p:spPr>
            <a:xfrm>
              <a:off x="1732030" y="2958901"/>
              <a:ext cx="7290963" cy="3275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963" tIns="68580" rIns="128016" bIns="68580" spcCol="1270" anchor="ctr"/>
            <a:lstStyle/>
            <a:p>
              <a:pPr lvl="0"/>
              <a:r>
                <a:rPr lang="es-ES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Determinar los costos de establecimiento y manejo del primer año en cada una de las prácticas agroforestales</a:t>
              </a:r>
              <a:endParaRPr lang="es-EC" sz="2000" b="1" dirty="0"/>
            </a:p>
          </p:txBody>
        </p:sp>
      </p:grp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16713"/>
              </p:ext>
            </p:extLst>
          </p:nvPr>
        </p:nvGraphicFramePr>
        <p:xfrm>
          <a:off x="1331640" y="2492896"/>
          <a:ext cx="6480720" cy="28803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/>
                <a:gridCol w="2160240"/>
                <a:gridCol w="2160240"/>
              </a:tblGrid>
              <a:tr h="503022"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Investigador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Densidad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USD</a:t>
                      </a:r>
                      <a:endParaRPr lang="es-EC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230">
                <a:tc>
                  <a:txBody>
                    <a:bodyPr/>
                    <a:lstStyle/>
                    <a:p>
                      <a:r>
                        <a:rPr lang="es-EC" sz="2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Imbaquingo</a:t>
                      </a:r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Naranjo (2010)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947,60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3022"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MAGAP (2014)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710,00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3022">
                <a:tc rowSpan="2"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C" sz="2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 presente estudio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 (bosquete)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701,92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302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(lindero)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299,00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4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:a16="http://schemas.microsoft.com/office/drawing/2014/main" xmlns="" id="{2924D130-DB01-4F10-8830-6AA541DC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348880"/>
            <a:ext cx="6624737" cy="10801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6000"/>
              </a:lnSpc>
              <a:defRPr/>
            </a:pPr>
            <a:r>
              <a:rPr lang="es-ES_tradnl" sz="6600" b="1" dirty="0">
                <a:latin typeface="Cambria" pitchFamily="18" charset="0"/>
              </a:rPr>
              <a:t> Conclusiones</a:t>
            </a:r>
          </a:p>
        </p:txBody>
      </p:sp>
    </p:spTree>
    <p:extLst>
      <p:ext uri="{BB962C8B-B14F-4D97-AF65-F5344CB8AC3E}">
        <p14:creationId xmlns:p14="http://schemas.microsoft.com/office/powerpoint/2010/main" val="6821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" y="-1193"/>
            <a:ext cx="9039300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Conclusiones  </a:t>
            </a: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pPr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648753" y="1556792"/>
            <a:ext cx="8052122" cy="1728192"/>
          </a:xfrm>
          <a:prstGeom prst="roundRect">
            <a:avLst/>
          </a:prstGeom>
          <a:solidFill>
            <a:schemeClr val="tx2">
              <a:lumMod val="5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622460" y="3601889"/>
            <a:ext cx="8052122" cy="2520750"/>
          </a:xfrm>
          <a:prstGeom prst="roundRect">
            <a:avLst/>
          </a:prstGeom>
          <a:solidFill>
            <a:schemeClr val="accent4">
              <a:lumMod val="2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5" name="2 Rectángulo redondeado">
            <a:extLst>
              <a:ext uri="{FF2B5EF4-FFF2-40B4-BE49-F238E27FC236}">
                <a16:creationId xmlns:a16="http://schemas.microsoft.com/office/drawing/2014/main" xmlns="" id="{5CC3A5D2-9EF3-4B58-8406-D40D33AABD26}"/>
              </a:ext>
            </a:extLst>
          </p:cNvPr>
          <p:cNvSpPr/>
          <p:nvPr/>
        </p:nvSpPr>
        <p:spPr>
          <a:xfrm>
            <a:off x="537679" y="1124744"/>
            <a:ext cx="8136903" cy="5328592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sobrevivencia de </a:t>
            </a:r>
            <a:r>
              <a:rPr lang="es-E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Alnus</a:t>
            </a:r>
            <a:r>
              <a:rPr lang="es-E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nepalesis</a:t>
            </a: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Don   en la práctica bosquete fue de   90 % mientras que en la práctica  lindero fue de 69,20</a:t>
            </a:r>
            <a:r>
              <a:rPr lang="es-E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lvl="0" algn="just">
              <a:lnSpc>
                <a:spcPct val="150000"/>
              </a:lnSpc>
              <a:defRPr/>
            </a:pPr>
            <a:endParaRPr lang="es-MX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MX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incremento corriente anual para las variables evaluadas fueron: para  altura: 1,63 m - 1,27 m, diámetro basal: 2,96 cm - 1,76 cm,  diámetro de copa: 1,24 m -  0,85 m en  las prácticas de bosquete y lindero respectivamente.</a:t>
            </a:r>
            <a:endParaRPr lang="es-EC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" y="-1193"/>
            <a:ext cx="9039300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Conclusiones  </a:t>
            </a: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pPr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660188" y="2132620"/>
            <a:ext cx="8052122" cy="1584412"/>
          </a:xfrm>
          <a:prstGeom prst="roundRect">
            <a:avLst/>
          </a:prstGeom>
          <a:solidFill>
            <a:schemeClr val="accent3">
              <a:lumMod val="5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redondeado 6"/>
          <p:cNvSpPr/>
          <p:nvPr/>
        </p:nvSpPr>
        <p:spPr>
          <a:xfrm>
            <a:off x="656194" y="3932820"/>
            <a:ext cx="8052122" cy="129543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2 Rectángulo redondeado">
            <a:extLst>
              <a:ext uri="{FF2B5EF4-FFF2-40B4-BE49-F238E27FC236}">
                <a16:creationId xmlns:a16="http://schemas.microsoft.com/office/drawing/2014/main" xmlns="" id="{5CC3A5D2-9EF3-4B58-8406-D40D33AABD26}"/>
              </a:ext>
            </a:extLst>
          </p:cNvPr>
          <p:cNvSpPr/>
          <p:nvPr/>
        </p:nvSpPr>
        <p:spPr>
          <a:xfrm>
            <a:off x="774232" y="1916832"/>
            <a:ext cx="7692082" cy="3528392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bg1"/>
                </a:solidFill>
              </a:rPr>
              <a:t>El las prácticas de bosquete y lindero  no se registró presencia de plagas y enfermedades durante la </a:t>
            </a:r>
            <a:r>
              <a:rPr lang="es-ES" dirty="0" smtClean="0">
                <a:solidFill>
                  <a:schemeClr val="bg1"/>
                </a:solidFill>
              </a:rPr>
              <a:t>investigación</a:t>
            </a:r>
          </a:p>
          <a:p>
            <a:pPr algn="just">
              <a:lnSpc>
                <a:spcPct val="150000"/>
              </a:lnSpc>
              <a:defRPr/>
            </a:pPr>
            <a:r>
              <a:rPr lang="es-EC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</a:t>
            </a:r>
            <a:endParaRPr lang="es-MX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MX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Los costos de establecimiento y manejo del primer años para bosquete fue de $ 176,75 dólares americanos en 700 m</a:t>
            </a:r>
            <a:r>
              <a:rPr lang="es-ES" baseline="30000" dirty="0">
                <a:solidFill>
                  <a:schemeClr val="bg1"/>
                </a:solidFill>
              </a:rPr>
              <a:t>2</a:t>
            </a:r>
            <a:r>
              <a:rPr lang="es-ES" dirty="0">
                <a:solidFill>
                  <a:schemeClr val="bg1"/>
                </a:solidFill>
              </a:rPr>
              <a:t>, y lindero de $ 126,34 dólares americanos, en 100 metros lineales.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:a16="http://schemas.microsoft.com/office/drawing/2014/main" xmlns="" id="{2924D130-DB01-4F10-8830-6AA541DC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492896"/>
            <a:ext cx="7272809" cy="11521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6000"/>
              </a:lnSpc>
              <a:defRPr/>
            </a:pPr>
            <a:r>
              <a:rPr lang="es-ES_tradnl" sz="6600" b="1" dirty="0">
                <a:latin typeface="Cambria" pitchFamily="18" charset="0"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7503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37E5B7B7-CD7E-4590-BFD2-43E7A3B1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1" y="-1193"/>
            <a:ext cx="9039300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Recomendaciones  </a:t>
            </a: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pPr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67829" y="1634045"/>
            <a:ext cx="7827838" cy="825597"/>
          </a:xfrm>
          <a:prstGeom prst="roundRect">
            <a:avLst/>
          </a:prstGeom>
          <a:solidFill>
            <a:schemeClr val="accent5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742677" y="3160923"/>
            <a:ext cx="7852990" cy="860440"/>
          </a:xfrm>
          <a:prstGeom prst="roundRect">
            <a:avLst/>
          </a:prstGeom>
          <a:solidFill>
            <a:schemeClr val="tx1">
              <a:lumMod val="20000"/>
              <a:lumOff val="8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redondeado 8"/>
          <p:cNvSpPr/>
          <p:nvPr/>
        </p:nvSpPr>
        <p:spPr>
          <a:xfrm>
            <a:off x="742677" y="4319021"/>
            <a:ext cx="7852990" cy="801812"/>
          </a:xfrm>
          <a:prstGeom prst="roundRect">
            <a:avLst/>
          </a:prstGeom>
          <a:solidFill>
            <a:schemeClr val="tx1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Rectángulo redondeado">
            <a:extLst>
              <a:ext uri="{FF2B5EF4-FFF2-40B4-BE49-F238E27FC236}">
                <a16:creationId xmlns:a16="http://schemas.microsoft.com/office/drawing/2014/main" xmlns="" id="{5CC3A5D2-9EF3-4B58-8406-D40D33AABD26}"/>
              </a:ext>
            </a:extLst>
          </p:cNvPr>
          <p:cNvSpPr/>
          <p:nvPr/>
        </p:nvSpPr>
        <p:spPr>
          <a:xfrm>
            <a:off x="590922" y="1088519"/>
            <a:ext cx="8030418" cy="5328592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Difundir los resultados de la presente investigación a instituciones públicas y privadas para que fomenten plantaciones comerciales con dicha especie</a:t>
            </a:r>
            <a:r>
              <a:rPr lang="es-E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s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s-EC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s-EC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Symbol" panose="05050102010706020507" pitchFamily="18" charset="2"/>
              <a:buChar char=""/>
              <a:defRPr/>
            </a:pPr>
            <a:r>
              <a:rPr lang="es-E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propone realizar este tipo de investigaciones en áreas  más extensas, como una hectárea, para evitar extrapolar </a:t>
            </a:r>
            <a:r>
              <a:rPr lang="es-E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costos</a:t>
            </a:r>
          </a:p>
          <a:p>
            <a:pPr marL="342900" lvl="0" indent="-342900" algn="just">
              <a:lnSpc>
                <a:spcPct val="150000"/>
              </a:lnSpc>
              <a:spcAft>
                <a:spcPts val="1800"/>
              </a:spcAft>
              <a:buFont typeface="Symbol" panose="05050102010706020507" pitchFamily="18" charset="2"/>
              <a:buChar char=""/>
              <a:defRPr/>
            </a:pPr>
            <a:r>
              <a:rPr lang="es-E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Seguir con investigaciones de la especie para dar seguimiento de su comportamiento en los posteriores años</a:t>
            </a:r>
            <a:r>
              <a:rPr lang="es-E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defRPr/>
            </a:pPr>
            <a:endParaRPr lang="es-EC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6672"/>
            <a:ext cx="5904656" cy="59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6632"/>
            <a:ext cx="6192688" cy="65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>
            <a:extLst>
              <a:ext uri="{FF2B5EF4-FFF2-40B4-BE49-F238E27FC236}">
                <a16:creationId xmlns:a16="http://schemas.microsoft.com/office/drawing/2014/main" xmlns="" id="{C8697A27-73EA-422E-BA48-C66380E04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2420888"/>
            <a:ext cx="4716016" cy="12961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C" sz="9600" b="1" dirty="0">
                <a:latin typeface="Calibri" panose="020F0502020204030204" pitchFamily="34" charset="0"/>
                <a:cs typeface="Calibri" panose="020F0502020204030204" pitchFamily="34" charset="0"/>
              </a:rPr>
              <a:t>GRACIAS</a:t>
            </a:r>
            <a:endParaRPr lang="es-ES_tradnl" sz="9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6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:a16="http://schemas.microsoft.com/office/drawing/2014/main" xmlns="" id="{2924D130-DB01-4F10-8830-6AA541DC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3" y="2132856"/>
            <a:ext cx="8784976" cy="20882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6000"/>
              </a:lnSpc>
              <a:defRPr/>
            </a:pPr>
            <a:endParaRPr lang="es-ES_tradnl" sz="6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hangingPunct="1">
              <a:lnSpc>
                <a:spcPct val="96000"/>
              </a:lnSpc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</a:t>
            </a:r>
            <a:endParaRPr lang="es-EC" sz="6600" b="1" dirty="0">
              <a:solidFill>
                <a:srgbClr val="0000CC"/>
              </a:solidFill>
              <a:latin typeface="Cambria" pitchFamily="18" charset="0"/>
            </a:endParaRPr>
          </a:p>
          <a:p>
            <a:pPr algn="ctr" eaLnBrk="1" hangingPunct="1">
              <a:lnSpc>
                <a:spcPct val="96000"/>
              </a:lnSpc>
              <a:defRPr/>
            </a:pPr>
            <a:r>
              <a:rPr lang="es-EC" sz="6600" b="1" dirty="0">
                <a:latin typeface="Calibri" panose="020F0502020204030204" pitchFamily="34" charset="0"/>
                <a:cs typeface="Calibri" panose="020F0502020204030204" pitchFamily="34" charset="0"/>
              </a:rPr>
              <a:t>OBJETIVOS </a:t>
            </a:r>
            <a:endParaRPr lang="es-ES_tradnl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6000"/>
              </a:lnSpc>
              <a:defRPr/>
            </a:pPr>
            <a:endParaRPr lang="es-ES_tradnl" sz="6600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8C62E657-BC31-408E-9401-C478EF9CA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780"/>
            <a:ext cx="9144000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Objetivos </a:t>
            </a:r>
          </a:p>
          <a:p>
            <a:pPr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7683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97282276"/>
              </p:ext>
            </p:extLst>
          </p:nvPr>
        </p:nvGraphicFramePr>
        <p:xfrm>
          <a:off x="35496" y="722931"/>
          <a:ext cx="9036496" cy="6090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67553"/>
            <a:ext cx="2203492" cy="1918773"/>
          </a:xfrm>
          <a:prstGeom prst="rect">
            <a:avLst/>
          </a:prstGeom>
        </p:spPr>
      </p:pic>
      <p:pic>
        <p:nvPicPr>
          <p:cNvPr id="7" name="Marcador de contenido 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2852936"/>
            <a:ext cx="2203492" cy="172819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42" name="Picture 2" descr="Resultado de imagen para dola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1" y="4869160"/>
            <a:ext cx="226141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:a16="http://schemas.microsoft.com/office/drawing/2014/main" xmlns="" id="{2924D130-DB01-4F10-8830-6AA541DC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1628800"/>
            <a:ext cx="5760641" cy="29523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6000"/>
              </a:lnSpc>
              <a:defRPr/>
            </a:pPr>
            <a:endParaRPr lang="es-ES_tradnl" sz="6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hangingPunct="1">
              <a:lnSpc>
                <a:spcPct val="96000"/>
              </a:lnSpc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</a:t>
            </a:r>
            <a:endParaRPr lang="es-EC" sz="6600" b="1" dirty="0">
              <a:solidFill>
                <a:srgbClr val="0000CC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6600" b="1" dirty="0">
                <a:latin typeface="Cambria" pitchFamily="18" charset="0"/>
              </a:rPr>
              <a:t>PREGUNTAS DIRECTRICES</a:t>
            </a:r>
          </a:p>
          <a:p>
            <a:pPr algn="ctr" eaLnBrk="1" hangingPunct="1">
              <a:lnSpc>
                <a:spcPct val="96000"/>
              </a:lnSpc>
              <a:defRPr/>
            </a:pPr>
            <a:endParaRPr lang="es-ES_tradnl" sz="6600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A46BAFB0-2812-413B-A8B4-BC61A3BA4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0"/>
            <a:ext cx="9132887" cy="739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6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Preguntas directrices</a:t>
            </a:r>
            <a:endParaRPr lang="es-ES_tradnl" sz="16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7683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66799804"/>
              </p:ext>
            </p:extLst>
          </p:nvPr>
        </p:nvGraphicFramePr>
        <p:xfrm>
          <a:off x="323528" y="1196752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59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:a16="http://schemas.microsoft.com/office/drawing/2014/main" xmlns="" id="{2924D130-DB01-4F10-8830-6AA541DC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1628800"/>
            <a:ext cx="6624737" cy="29523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6000"/>
              </a:lnSpc>
              <a:defRPr/>
            </a:pPr>
            <a:endParaRPr lang="es-ES_tradnl" sz="6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hangingPunct="1">
              <a:lnSpc>
                <a:spcPct val="96000"/>
              </a:lnSpc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</a:t>
            </a:r>
            <a:endParaRPr lang="es-EC" sz="6600" b="1" dirty="0">
              <a:solidFill>
                <a:srgbClr val="0000CC"/>
              </a:solidFill>
              <a:latin typeface="Cambria" pitchFamily="18" charset="0"/>
            </a:endParaRPr>
          </a:p>
          <a:p>
            <a:pPr algn="ctr" eaLnBrk="1" fontAlgn="auto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6600" b="1" dirty="0">
                <a:latin typeface="Cambria" pitchFamily="18" charset="0"/>
              </a:rPr>
              <a:t>MATERIALES Y MÉTODOS </a:t>
            </a:r>
          </a:p>
          <a:p>
            <a:pPr algn="ctr" eaLnBrk="1" hangingPunct="1">
              <a:lnSpc>
                <a:spcPct val="96000"/>
              </a:lnSpc>
              <a:defRPr/>
            </a:pPr>
            <a:endParaRPr lang="es-ES_tradnl" sz="6600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AD4888A1-54B4-4DC8-8F20-2B73B9C2A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-27384"/>
            <a:ext cx="9132887" cy="711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6000"/>
              </a:lnSpc>
              <a:defRPr/>
            </a:pPr>
            <a:endParaRPr lang="es-ES_tradnl" sz="600" b="1" dirty="0">
              <a:solidFill>
                <a:srgbClr val="008000"/>
              </a:solidFill>
              <a:latin typeface="Cambria" pitchFamily="18" charset="0"/>
            </a:endParaRPr>
          </a:p>
          <a:p>
            <a:pPr algn="ctr" eaLnBrk="1" hangingPunct="1">
              <a:lnSpc>
                <a:spcPct val="96000"/>
              </a:lnSpc>
              <a:defRPr/>
            </a:pPr>
            <a:r>
              <a:rPr lang="es-ES_tradnl" sz="3200" b="1" dirty="0">
                <a:solidFill>
                  <a:srgbClr val="C00000"/>
                </a:solidFill>
                <a:latin typeface="Cambria" pitchFamily="18" charset="0"/>
              </a:rPr>
              <a:t>   Ubicación del sitio</a:t>
            </a:r>
          </a:p>
          <a:p>
            <a:pPr algn="ctr" eaLnBrk="1" hangingPunct="1">
              <a:lnSpc>
                <a:spcPct val="96000"/>
              </a:lnSpc>
              <a:defRPr/>
            </a:pPr>
            <a:endParaRPr lang="es-ES_tradnl" sz="16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 eaLnBrk="1" hangingPunct="1">
              <a:lnSpc>
                <a:spcPct val="96000"/>
              </a:lnSpc>
              <a:defRPr/>
            </a:pPr>
            <a:endParaRPr lang="es-ES_tradnl" sz="1600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 eaLnBrk="1" hangingPunct="1">
              <a:lnSpc>
                <a:spcPct val="96000"/>
              </a:lnSpc>
              <a:defRPr/>
            </a:pPr>
            <a:endParaRPr lang="es-ES_tradnl" sz="16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768350" cy="71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4 Rectángulo redondeado">
            <a:extLst>
              <a:ext uri="{FF2B5EF4-FFF2-40B4-BE49-F238E27FC236}">
                <a16:creationId xmlns:a16="http://schemas.microsoft.com/office/drawing/2014/main" xmlns="" id="{CDD2897C-7DDE-487E-9477-35EBD010A24B}"/>
              </a:ext>
            </a:extLst>
          </p:cNvPr>
          <p:cNvSpPr/>
          <p:nvPr/>
        </p:nvSpPr>
        <p:spPr>
          <a:xfrm>
            <a:off x="6744148" y="5445224"/>
            <a:ext cx="2198075" cy="8562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EC" b="1" dirty="0">
                <a:solidFill>
                  <a:schemeClr val="tx1"/>
                </a:solidFill>
                <a:latin typeface="Cambria" panose="02040503050406030204" pitchFamily="18" charset="0"/>
              </a:rPr>
              <a:t>Precipitación media anual: </a:t>
            </a:r>
            <a:endParaRPr lang="es-EC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 eaLnBrk="1" hangingPunct="1">
              <a:defRPr/>
            </a:pPr>
            <a:r>
              <a:rPr lang="es-ES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1500  </a:t>
            </a:r>
            <a:r>
              <a:rPr lang="es-ES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mm.</a:t>
            </a:r>
            <a:endParaRPr lang="es-EC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14 Rectángulo redondeado">
            <a:extLst>
              <a:ext uri="{FF2B5EF4-FFF2-40B4-BE49-F238E27FC236}">
                <a16:creationId xmlns:a16="http://schemas.microsoft.com/office/drawing/2014/main" xmlns="" id="{A05D5B5B-B4F7-4CBE-BD5C-CD1CB4D3A764}"/>
              </a:ext>
            </a:extLst>
          </p:cNvPr>
          <p:cNvSpPr/>
          <p:nvPr/>
        </p:nvSpPr>
        <p:spPr>
          <a:xfrm>
            <a:off x="6709818" y="2364791"/>
            <a:ext cx="2218557" cy="7001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s-E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Altitud:</a:t>
            </a:r>
          </a:p>
          <a:p>
            <a:pPr algn="just" eaLnBrk="1" hangingPunct="1">
              <a:defRPr/>
            </a:pPr>
            <a:r>
              <a:rPr lang="es-ES" dirty="0" smtClean="0">
                <a:solidFill>
                  <a:schemeClr val="tx1"/>
                </a:solidFill>
                <a:latin typeface="Cambria" panose="02040503050406030204" pitchFamily="18" charset="0"/>
              </a:rPr>
              <a:t>1600  </a:t>
            </a:r>
            <a:r>
              <a:rPr lang="es-ES" dirty="0">
                <a:solidFill>
                  <a:schemeClr val="tx1"/>
                </a:solidFill>
                <a:latin typeface="Cambria" panose="02040503050406030204" pitchFamily="18" charset="0"/>
              </a:rPr>
              <a:t>msnm. </a:t>
            </a:r>
            <a:r>
              <a:rPr lang="es-ES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endParaRPr lang="es-ES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8" name="Rectángulo 2"/>
          <p:cNvSpPr>
            <a:spLocks noChangeArrowheads="1"/>
          </p:cNvSpPr>
          <p:nvPr/>
        </p:nvSpPr>
        <p:spPr bwMode="auto">
          <a:xfrm>
            <a:off x="2449513" y="32448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C" altLang="es-EC">
              <a:solidFill>
                <a:schemeClr val="tx1"/>
              </a:solidFill>
            </a:endParaRPr>
          </a:p>
        </p:txBody>
      </p:sp>
      <p:sp>
        <p:nvSpPr>
          <p:cNvPr id="10" name="14 Rectángulo redondeado">
            <a:extLst>
              <a:ext uri="{FF2B5EF4-FFF2-40B4-BE49-F238E27FC236}">
                <a16:creationId xmlns:a16="http://schemas.microsoft.com/office/drawing/2014/main" xmlns="" id="{35E24629-A16B-42AB-8B2B-C2A17C92590C}"/>
              </a:ext>
            </a:extLst>
          </p:cNvPr>
          <p:cNvSpPr/>
          <p:nvPr/>
        </p:nvSpPr>
        <p:spPr>
          <a:xfrm>
            <a:off x="6718460" y="3744070"/>
            <a:ext cx="2209915" cy="102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s-EC" b="1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Temperatura media anual:</a:t>
            </a:r>
            <a:r>
              <a:rPr lang="es-EC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s-EC" dirty="0" smtClean="0">
              <a:solidFill>
                <a:schemeClr val="tx1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es-ES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17,50 </a:t>
            </a:r>
            <a:r>
              <a:rPr lang="es-ES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ºC</a:t>
            </a:r>
            <a:r>
              <a:rPr lang="es-ES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defRPr/>
            </a:pPr>
            <a:endParaRPr lang="es-ES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4 Rectángulo redondeado">
            <a:extLst>
              <a:ext uri="{FF2B5EF4-FFF2-40B4-BE49-F238E27FC236}">
                <a16:creationId xmlns:a16="http://schemas.microsoft.com/office/drawing/2014/main" xmlns="" id="{A05D5B5B-B4F7-4CBE-BD5C-CD1CB4D3A764}"/>
              </a:ext>
            </a:extLst>
          </p:cNvPr>
          <p:cNvSpPr/>
          <p:nvPr/>
        </p:nvSpPr>
        <p:spPr>
          <a:xfrm>
            <a:off x="230956" y="824574"/>
            <a:ext cx="8697419" cy="9482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estudio se realizó en el sector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Conralá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parroquia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Peñaherrera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cantón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Cotacachi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ubicado a 55 km al sur - este  del cantón Ibarra  provincia de Imbabura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En los predios del señor Eduardo Cevallos.</a:t>
            </a:r>
          </a:p>
          <a:p>
            <a:pPr eaLnBrk="1" hangingPunct="1">
              <a:defRPr/>
            </a:pPr>
            <a:endParaRPr lang="es-ES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0279" y="2560817"/>
            <a:ext cx="8732345" cy="51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052050"/>
              </p:ext>
            </p:extLst>
          </p:nvPr>
        </p:nvGraphicFramePr>
        <p:xfrm>
          <a:off x="250278" y="1912778"/>
          <a:ext cx="6325993" cy="493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5" imgW="13387320" imgH="9472320" progId="AcroExch.Document.11">
                  <p:embed/>
                </p:oleObj>
              </mc:Choice>
              <mc:Fallback>
                <p:oleObj name="Acrobat Document" r:id="rId5" imgW="13387320" imgH="9472320" progId="AcroExch.Documen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78" y="1912778"/>
                        <a:ext cx="6325993" cy="4935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6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2">
      <a:dk1>
        <a:srgbClr val="FFFFFF"/>
      </a:dk1>
      <a:lt1>
        <a:srgbClr val="C00000"/>
      </a:lt1>
      <a:dk2>
        <a:srgbClr val="FFFFFF"/>
      </a:dk2>
      <a:lt2>
        <a:srgbClr val="661900"/>
      </a:lt2>
      <a:accent1>
        <a:srgbClr val="CC3300"/>
      </a:accent1>
      <a:accent2>
        <a:srgbClr val="C86560"/>
      </a:accent2>
      <a:accent3>
        <a:srgbClr val="A3A3A3"/>
      </a:accent3>
      <a:accent4>
        <a:srgbClr val="EEE1DD"/>
      </a:accent4>
      <a:accent5>
        <a:srgbClr val="56362A"/>
      </a:accent5>
      <a:accent6>
        <a:srgbClr val="FEA384"/>
      </a:accent6>
      <a:hlink>
        <a:srgbClr val="FFFF14"/>
      </a:hlink>
      <a:folHlink>
        <a:srgbClr val="FFFF14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1951</Words>
  <Application>Microsoft Office PowerPoint</Application>
  <PresentationFormat>Presentación en pantalla (4:3)</PresentationFormat>
  <Paragraphs>901</Paragraphs>
  <Slides>39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</vt:lpstr>
      <vt:lpstr>Cambria Math</vt:lpstr>
      <vt:lpstr>Century Gothic</vt:lpstr>
      <vt:lpstr>Symbol</vt:lpstr>
      <vt:lpstr>Times New Roman</vt:lpstr>
      <vt:lpstr>Diseño predeterminado</vt:lpstr>
      <vt:lpstr>Acrobat 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HP245</cp:lastModifiedBy>
  <cp:revision>306</cp:revision>
  <dcterms:created xsi:type="dcterms:W3CDTF">2010-05-23T14:28:12Z</dcterms:created>
  <dcterms:modified xsi:type="dcterms:W3CDTF">2018-07-16T16:04:03Z</dcterms:modified>
</cp:coreProperties>
</file>