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04" r:id="rId3"/>
    <p:sldId id="258" r:id="rId4"/>
    <p:sldId id="259" r:id="rId5"/>
    <p:sldId id="260" r:id="rId6"/>
    <p:sldId id="261" r:id="rId7"/>
    <p:sldId id="316" r:id="rId8"/>
    <p:sldId id="305" r:id="rId9"/>
    <p:sldId id="262" r:id="rId10"/>
    <p:sldId id="263" r:id="rId11"/>
    <p:sldId id="264" r:id="rId12"/>
    <p:sldId id="265" r:id="rId13"/>
    <p:sldId id="310" r:id="rId14"/>
    <p:sldId id="311" r:id="rId15"/>
    <p:sldId id="312" r:id="rId16"/>
    <p:sldId id="314" r:id="rId17"/>
    <p:sldId id="322" r:id="rId18"/>
    <p:sldId id="323" r:id="rId19"/>
    <p:sldId id="266" r:id="rId20"/>
    <p:sldId id="267" r:id="rId21"/>
    <p:sldId id="268" r:id="rId22"/>
    <p:sldId id="269" r:id="rId23"/>
    <p:sldId id="270" r:id="rId24"/>
    <p:sldId id="272" r:id="rId25"/>
    <p:sldId id="273" r:id="rId26"/>
    <p:sldId id="275" r:id="rId27"/>
    <p:sldId id="277" r:id="rId28"/>
    <p:sldId id="317" r:id="rId29"/>
    <p:sldId id="318" r:id="rId30"/>
    <p:sldId id="319" r:id="rId31"/>
    <p:sldId id="320" r:id="rId32"/>
    <p:sldId id="321" r:id="rId33"/>
    <p:sldId id="278" r:id="rId34"/>
    <p:sldId id="306" r:id="rId35"/>
    <p:sldId id="279" r:id="rId36"/>
    <p:sldId id="303"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4" autoAdjust="0"/>
    <p:restoredTop sz="94624" autoAdjust="0"/>
  </p:normalViewPr>
  <p:slideViewPr>
    <p:cSldViewPr>
      <p:cViewPr varScale="1">
        <p:scale>
          <a:sx n="54" d="100"/>
          <a:sy n="54" d="100"/>
        </p:scale>
        <p:origin x="882" y="54"/>
      </p:cViewPr>
      <p:guideLst>
        <p:guide orient="horz" pos="2160"/>
        <p:guide pos="2880"/>
      </p:guideLst>
    </p:cSldViewPr>
  </p:slideViewPr>
  <p:outlineViewPr>
    <p:cViewPr>
      <p:scale>
        <a:sx n="33" d="100"/>
        <a:sy n="33" d="100"/>
      </p:scale>
      <p:origin x="0" y="6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37629-469C-4A7D-8372-6ACC180708AA}" type="doc">
      <dgm:prSet loTypeId="urn:microsoft.com/office/officeart/2005/8/layout/hierarchy1" loCatId="hierarchy" qsTypeId="urn:microsoft.com/office/officeart/2005/8/quickstyle/simple3" qsCatId="simple" csTypeId="urn:microsoft.com/office/officeart/2005/8/colors/accent0_2" csCatId="mainScheme" phldr="1"/>
      <dgm:spPr/>
      <dgm:t>
        <a:bodyPr/>
        <a:lstStyle/>
        <a:p>
          <a:endParaRPr lang="es-ES"/>
        </a:p>
      </dgm:t>
    </dgm:pt>
    <dgm:pt modelId="{7B21A8C7-5A61-40E6-A7EA-809714C35D4B}">
      <dgm:prSet phldrT="[Texto]" custT="1"/>
      <dgm:spPr/>
      <dgm:t>
        <a:bodyPr/>
        <a:lstStyle/>
        <a:p>
          <a:r>
            <a:rPr lang="es-ES" sz="3600" b="1" dirty="0" smtClean="0"/>
            <a:t>MORFOLOGÍA URBANA</a:t>
          </a:r>
          <a:endParaRPr lang="es-ES" sz="3600" b="1" dirty="0"/>
        </a:p>
      </dgm:t>
    </dgm:pt>
    <dgm:pt modelId="{5A474117-428E-4B35-B8C9-BCB927C67D4D}" type="parTrans" cxnId="{12F85336-5BF7-45DF-BAD2-572D2D2B892B}">
      <dgm:prSet/>
      <dgm:spPr/>
      <dgm:t>
        <a:bodyPr/>
        <a:lstStyle/>
        <a:p>
          <a:endParaRPr lang="es-ES"/>
        </a:p>
      </dgm:t>
    </dgm:pt>
    <dgm:pt modelId="{A95F86DB-E211-4B92-BEE8-6A1F739A56F7}" type="sibTrans" cxnId="{12F85336-5BF7-45DF-BAD2-572D2D2B892B}">
      <dgm:prSet/>
      <dgm:spPr/>
      <dgm:t>
        <a:bodyPr/>
        <a:lstStyle/>
        <a:p>
          <a:endParaRPr lang="es-ES"/>
        </a:p>
      </dgm:t>
    </dgm:pt>
    <dgm:pt modelId="{A1580447-23EE-4526-B5EB-9C7808C8242C}">
      <dgm:prSet phldrT="[Texto]" custT="1"/>
      <dgm:spPr/>
      <dgm:t>
        <a:bodyPr/>
        <a:lstStyle/>
        <a:p>
          <a:r>
            <a:rPr lang="es-ES" sz="2000" b="1" dirty="0" smtClean="0"/>
            <a:t>CAMBIOS DE TIPOLOGÍA DE CONSTRUCCIONES</a:t>
          </a:r>
          <a:endParaRPr lang="es-ES" sz="2000" b="1" dirty="0"/>
        </a:p>
      </dgm:t>
    </dgm:pt>
    <dgm:pt modelId="{DB24D9EE-70DA-4EAD-A243-8CF91EDD2557}" type="parTrans" cxnId="{732620C2-A2D3-4704-9086-9306460AF3B3}">
      <dgm:prSet/>
      <dgm:spPr/>
      <dgm:t>
        <a:bodyPr/>
        <a:lstStyle/>
        <a:p>
          <a:endParaRPr lang="es-ES"/>
        </a:p>
      </dgm:t>
    </dgm:pt>
    <dgm:pt modelId="{1482269F-A0C2-4093-AECD-036791AA5C5A}" type="sibTrans" cxnId="{732620C2-A2D3-4704-9086-9306460AF3B3}">
      <dgm:prSet/>
      <dgm:spPr/>
      <dgm:t>
        <a:bodyPr/>
        <a:lstStyle/>
        <a:p>
          <a:endParaRPr lang="es-ES"/>
        </a:p>
      </dgm:t>
    </dgm:pt>
    <dgm:pt modelId="{52A27E8F-320C-47F3-B5EA-70784DFABA3A}">
      <dgm:prSet phldrT="[Texto]"/>
      <dgm:spPr/>
      <dgm:t>
        <a:bodyPr/>
        <a:lstStyle/>
        <a:p>
          <a:pPr algn="just"/>
          <a:r>
            <a:rPr lang="es-ES" dirty="0" smtClean="0"/>
            <a:t>El crecimiento inmobiliario no solo ha obligado expansión de superficie sino también ha afectado la morfología del centro de la ciudad según datos históricos y fotografías históricas de la misma, muestran un Otavalo colonial en especial el parque Central y sus manzanas aledañas.</a:t>
          </a:r>
          <a:endParaRPr lang="es-ES" dirty="0"/>
        </a:p>
      </dgm:t>
    </dgm:pt>
    <dgm:pt modelId="{0C13D62B-2F6A-42DB-93F4-A68C9AE77298}" type="parTrans" cxnId="{E3D5915B-7B02-488D-91AF-79394E63FBED}">
      <dgm:prSet/>
      <dgm:spPr/>
      <dgm:t>
        <a:bodyPr/>
        <a:lstStyle/>
        <a:p>
          <a:endParaRPr lang="es-ES"/>
        </a:p>
      </dgm:t>
    </dgm:pt>
    <dgm:pt modelId="{75F7CD80-7660-48FB-B082-1F786F5FD721}" type="sibTrans" cxnId="{E3D5915B-7B02-488D-91AF-79394E63FBED}">
      <dgm:prSet/>
      <dgm:spPr/>
      <dgm:t>
        <a:bodyPr/>
        <a:lstStyle/>
        <a:p>
          <a:endParaRPr lang="es-ES"/>
        </a:p>
      </dgm:t>
    </dgm:pt>
    <dgm:pt modelId="{C4CBE698-2EE6-4B92-A98F-9F26FF52A33D}">
      <dgm:prSet phldrT="[Texto]" custT="1"/>
      <dgm:spPr/>
      <dgm:t>
        <a:bodyPr/>
        <a:lstStyle/>
        <a:p>
          <a:pPr algn="ctr"/>
          <a:r>
            <a:rPr lang="es-ES" sz="1700" b="1" dirty="0" smtClean="0"/>
            <a:t>SECTORES CONSOLIDADOS CON MAYOR DENSIDAD DE CONSTRUCCIONES</a:t>
          </a:r>
          <a:endParaRPr lang="es-ES" sz="1700" b="1" dirty="0"/>
        </a:p>
      </dgm:t>
    </dgm:pt>
    <dgm:pt modelId="{78DA3E50-03B8-4F55-A4DA-17A7751ABBD9}" type="parTrans" cxnId="{BFD67034-22E3-4A54-A74B-091EDC03B967}">
      <dgm:prSet/>
      <dgm:spPr/>
      <dgm:t>
        <a:bodyPr/>
        <a:lstStyle/>
        <a:p>
          <a:endParaRPr lang="es-ES"/>
        </a:p>
      </dgm:t>
    </dgm:pt>
    <dgm:pt modelId="{C0CDDD74-77BD-4D78-80AE-B0570DEA75D3}" type="sibTrans" cxnId="{BFD67034-22E3-4A54-A74B-091EDC03B967}">
      <dgm:prSet/>
      <dgm:spPr/>
      <dgm:t>
        <a:bodyPr/>
        <a:lstStyle/>
        <a:p>
          <a:endParaRPr lang="es-ES"/>
        </a:p>
      </dgm:t>
    </dgm:pt>
    <dgm:pt modelId="{E404ADBF-0475-4BAD-AB7A-BBC1CB5C361F}">
      <dgm:prSet phldrT="[Texto]"/>
      <dgm:spPr/>
      <dgm:t>
        <a:bodyPr/>
        <a:lstStyle/>
        <a:p>
          <a:pPr algn="just"/>
          <a:r>
            <a:rPr lang="es-ES" dirty="0" smtClean="0"/>
            <a:t>Los sectores  con mayor densidad de construcciones es todo el centro de la ciudad, es un área bastante </a:t>
          </a:r>
          <a:r>
            <a:rPr lang="es-ES" dirty="0" smtClean="0"/>
            <a:t>consolidada, </a:t>
          </a:r>
          <a:r>
            <a:rPr lang="es-ES" dirty="0" smtClean="0"/>
            <a:t>según la interpretación de una (fotografía área mediante el Sistema de Información Geográfica </a:t>
          </a:r>
          <a:r>
            <a:rPr lang="es-ES" dirty="0" err="1" smtClean="0"/>
            <a:t>ArcGis</a:t>
          </a:r>
          <a:r>
            <a:rPr lang="es-ES" dirty="0" smtClean="0"/>
            <a:t> 9.1 y corroborada mediante salidas al campo, </a:t>
          </a:r>
          <a:endParaRPr lang="es-ES" dirty="0"/>
        </a:p>
      </dgm:t>
    </dgm:pt>
    <dgm:pt modelId="{111FE9FB-38D9-459F-87DE-CBBF31E5E019}" type="parTrans" cxnId="{1DC3DCC4-5208-40B3-83D0-7598429BD0D4}">
      <dgm:prSet/>
      <dgm:spPr/>
      <dgm:t>
        <a:bodyPr/>
        <a:lstStyle/>
        <a:p>
          <a:endParaRPr lang="es-ES"/>
        </a:p>
      </dgm:t>
    </dgm:pt>
    <dgm:pt modelId="{B5F50631-6A7C-4AFB-9CD3-97E43458F1B8}" type="sibTrans" cxnId="{1DC3DCC4-5208-40B3-83D0-7598429BD0D4}">
      <dgm:prSet/>
      <dgm:spPr/>
      <dgm:t>
        <a:bodyPr/>
        <a:lstStyle/>
        <a:p>
          <a:endParaRPr lang="es-ES"/>
        </a:p>
      </dgm:t>
    </dgm:pt>
    <dgm:pt modelId="{02F2AD5D-F4A0-4B0C-ADC7-CF99B825F48E}" type="pres">
      <dgm:prSet presAssocID="{FF637629-469C-4A7D-8372-6ACC180708AA}" presName="hierChild1" presStyleCnt="0">
        <dgm:presLayoutVars>
          <dgm:chPref val="1"/>
          <dgm:dir/>
          <dgm:animOne val="branch"/>
          <dgm:animLvl val="lvl"/>
          <dgm:resizeHandles/>
        </dgm:presLayoutVars>
      </dgm:prSet>
      <dgm:spPr/>
      <dgm:t>
        <a:bodyPr/>
        <a:lstStyle/>
        <a:p>
          <a:endParaRPr lang="es-ES"/>
        </a:p>
      </dgm:t>
    </dgm:pt>
    <dgm:pt modelId="{4F1DAF46-092F-4037-959A-EA83992B415A}" type="pres">
      <dgm:prSet presAssocID="{7B21A8C7-5A61-40E6-A7EA-809714C35D4B}" presName="hierRoot1" presStyleCnt="0"/>
      <dgm:spPr/>
      <dgm:t>
        <a:bodyPr/>
        <a:lstStyle/>
        <a:p>
          <a:endParaRPr lang="es-ES"/>
        </a:p>
      </dgm:t>
    </dgm:pt>
    <dgm:pt modelId="{D8FA8CC7-DB96-4202-97AD-EE29E3A5EFE2}" type="pres">
      <dgm:prSet presAssocID="{7B21A8C7-5A61-40E6-A7EA-809714C35D4B}" presName="composite" presStyleCnt="0"/>
      <dgm:spPr/>
      <dgm:t>
        <a:bodyPr/>
        <a:lstStyle/>
        <a:p>
          <a:endParaRPr lang="es-ES"/>
        </a:p>
      </dgm:t>
    </dgm:pt>
    <dgm:pt modelId="{2F3DDD2F-0CC0-41A4-808E-93A09C679877}" type="pres">
      <dgm:prSet presAssocID="{7B21A8C7-5A61-40E6-A7EA-809714C35D4B}" presName="background" presStyleLbl="node0" presStyleIdx="0" presStyleCnt="1"/>
      <dgm:spPr/>
      <dgm:t>
        <a:bodyPr/>
        <a:lstStyle/>
        <a:p>
          <a:endParaRPr lang="es-ES"/>
        </a:p>
      </dgm:t>
    </dgm:pt>
    <dgm:pt modelId="{10A92F28-0C17-4BC5-A705-3FCF8EE9103E}" type="pres">
      <dgm:prSet presAssocID="{7B21A8C7-5A61-40E6-A7EA-809714C35D4B}" presName="text" presStyleLbl="fgAcc0" presStyleIdx="0" presStyleCnt="1" custScaleX="268420">
        <dgm:presLayoutVars>
          <dgm:chPref val="3"/>
        </dgm:presLayoutVars>
      </dgm:prSet>
      <dgm:spPr/>
      <dgm:t>
        <a:bodyPr/>
        <a:lstStyle/>
        <a:p>
          <a:endParaRPr lang="es-ES"/>
        </a:p>
      </dgm:t>
    </dgm:pt>
    <dgm:pt modelId="{3BD7CA32-4673-4233-9862-0F337FBD37D8}" type="pres">
      <dgm:prSet presAssocID="{7B21A8C7-5A61-40E6-A7EA-809714C35D4B}" presName="hierChild2" presStyleCnt="0"/>
      <dgm:spPr/>
      <dgm:t>
        <a:bodyPr/>
        <a:lstStyle/>
        <a:p>
          <a:endParaRPr lang="es-ES"/>
        </a:p>
      </dgm:t>
    </dgm:pt>
    <dgm:pt modelId="{78AE62CE-557E-4B6F-A430-FB3CF483FAF2}" type="pres">
      <dgm:prSet presAssocID="{DB24D9EE-70DA-4EAD-A243-8CF91EDD2557}" presName="Name10" presStyleLbl="parChTrans1D2" presStyleIdx="0" presStyleCnt="2"/>
      <dgm:spPr/>
      <dgm:t>
        <a:bodyPr/>
        <a:lstStyle/>
        <a:p>
          <a:endParaRPr lang="es-ES"/>
        </a:p>
      </dgm:t>
    </dgm:pt>
    <dgm:pt modelId="{40AC393E-E021-457E-A9A9-00CE0772819A}" type="pres">
      <dgm:prSet presAssocID="{A1580447-23EE-4526-B5EB-9C7808C8242C}" presName="hierRoot2" presStyleCnt="0"/>
      <dgm:spPr/>
      <dgm:t>
        <a:bodyPr/>
        <a:lstStyle/>
        <a:p>
          <a:endParaRPr lang="es-ES"/>
        </a:p>
      </dgm:t>
    </dgm:pt>
    <dgm:pt modelId="{1CF41105-C0CF-47D8-889C-B74AAA2AE049}" type="pres">
      <dgm:prSet presAssocID="{A1580447-23EE-4526-B5EB-9C7808C8242C}" presName="composite2" presStyleCnt="0"/>
      <dgm:spPr/>
      <dgm:t>
        <a:bodyPr/>
        <a:lstStyle/>
        <a:p>
          <a:endParaRPr lang="es-ES"/>
        </a:p>
      </dgm:t>
    </dgm:pt>
    <dgm:pt modelId="{E7173655-A901-40A8-B316-EECCD9653F0B}" type="pres">
      <dgm:prSet presAssocID="{A1580447-23EE-4526-B5EB-9C7808C8242C}" presName="background2" presStyleLbl="node2" presStyleIdx="0" presStyleCnt="2"/>
      <dgm:spPr/>
      <dgm:t>
        <a:bodyPr/>
        <a:lstStyle/>
        <a:p>
          <a:endParaRPr lang="es-ES"/>
        </a:p>
      </dgm:t>
    </dgm:pt>
    <dgm:pt modelId="{AF539B50-14B7-4A6C-BDE3-FB5BB68327AC}" type="pres">
      <dgm:prSet presAssocID="{A1580447-23EE-4526-B5EB-9C7808C8242C}" presName="text2" presStyleLbl="fgAcc2" presStyleIdx="0" presStyleCnt="2" custScaleX="119171">
        <dgm:presLayoutVars>
          <dgm:chPref val="3"/>
        </dgm:presLayoutVars>
      </dgm:prSet>
      <dgm:spPr/>
      <dgm:t>
        <a:bodyPr/>
        <a:lstStyle/>
        <a:p>
          <a:endParaRPr lang="es-ES"/>
        </a:p>
      </dgm:t>
    </dgm:pt>
    <dgm:pt modelId="{506D1F7C-6D97-4E7B-BE4A-684D19769922}" type="pres">
      <dgm:prSet presAssocID="{A1580447-23EE-4526-B5EB-9C7808C8242C}" presName="hierChild3" presStyleCnt="0"/>
      <dgm:spPr/>
      <dgm:t>
        <a:bodyPr/>
        <a:lstStyle/>
        <a:p>
          <a:endParaRPr lang="es-ES"/>
        </a:p>
      </dgm:t>
    </dgm:pt>
    <dgm:pt modelId="{D40C3B3E-8E69-47F3-B974-0BCA27B5BFF0}" type="pres">
      <dgm:prSet presAssocID="{0C13D62B-2F6A-42DB-93F4-A68C9AE77298}" presName="Name17" presStyleLbl="parChTrans1D3" presStyleIdx="0" presStyleCnt="2"/>
      <dgm:spPr/>
      <dgm:t>
        <a:bodyPr/>
        <a:lstStyle/>
        <a:p>
          <a:endParaRPr lang="es-ES"/>
        </a:p>
      </dgm:t>
    </dgm:pt>
    <dgm:pt modelId="{01D58B18-4ED8-4A53-B138-64758E31551A}" type="pres">
      <dgm:prSet presAssocID="{52A27E8F-320C-47F3-B5EA-70784DFABA3A}" presName="hierRoot3" presStyleCnt="0"/>
      <dgm:spPr/>
      <dgm:t>
        <a:bodyPr/>
        <a:lstStyle/>
        <a:p>
          <a:endParaRPr lang="es-ES"/>
        </a:p>
      </dgm:t>
    </dgm:pt>
    <dgm:pt modelId="{23769915-5270-4CFF-9244-0F6EC3F28B74}" type="pres">
      <dgm:prSet presAssocID="{52A27E8F-320C-47F3-B5EA-70784DFABA3A}" presName="composite3" presStyleCnt="0"/>
      <dgm:spPr/>
      <dgm:t>
        <a:bodyPr/>
        <a:lstStyle/>
        <a:p>
          <a:endParaRPr lang="es-ES"/>
        </a:p>
      </dgm:t>
    </dgm:pt>
    <dgm:pt modelId="{4C5B5096-12CC-46DD-A1FA-2B22157A6873}" type="pres">
      <dgm:prSet presAssocID="{52A27E8F-320C-47F3-B5EA-70784DFABA3A}" presName="background3" presStyleLbl="node3" presStyleIdx="0" presStyleCnt="2"/>
      <dgm:spPr/>
      <dgm:t>
        <a:bodyPr/>
        <a:lstStyle/>
        <a:p>
          <a:endParaRPr lang="es-ES"/>
        </a:p>
      </dgm:t>
    </dgm:pt>
    <dgm:pt modelId="{75CAA49E-2E10-4CF9-A151-9BC717E3650B}" type="pres">
      <dgm:prSet presAssocID="{52A27E8F-320C-47F3-B5EA-70784DFABA3A}" presName="text3" presStyleLbl="fgAcc3" presStyleIdx="0" presStyleCnt="2" custScaleX="228905">
        <dgm:presLayoutVars>
          <dgm:chPref val="3"/>
        </dgm:presLayoutVars>
      </dgm:prSet>
      <dgm:spPr/>
      <dgm:t>
        <a:bodyPr/>
        <a:lstStyle/>
        <a:p>
          <a:endParaRPr lang="es-ES"/>
        </a:p>
      </dgm:t>
    </dgm:pt>
    <dgm:pt modelId="{4FF37E91-47AE-4C92-B2FC-EAA6FB813EE0}" type="pres">
      <dgm:prSet presAssocID="{52A27E8F-320C-47F3-B5EA-70784DFABA3A}" presName="hierChild4" presStyleCnt="0"/>
      <dgm:spPr/>
      <dgm:t>
        <a:bodyPr/>
        <a:lstStyle/>
        <a:p>
          <a:endParaRPr lang="es-ES"/>
        </a:p>
      </dgm:t>
    </dgm:pt>
    <dgm:pt modelId="{D9A1B97E-C82B-4FB5-9E08-B2232D95521D}" type="pres">
      <dgm:prSet presAssocID="{78DA3E50-03B8-4F55-A4DA-17A7751ABBD9}" presName="Name10" presStyleLbl="parChTrans1D2" presStyleIdx="1" presStyleCnt="2"/>
      <dgm:spPr/>
      <dgm:t>
        <a:bodyPr/>
        <a:lstStyle/>
        <a:p>
          <a:endParaRPr lang="es-ES"/>
        </a:p>
      </dgm:t>
    </dgm:pt>
    <dgm:pt modelId="{56AC785B-4E1B-46C5-86F8-30900094F307}" type="pres">
      <dgm:prSet presAssocID="{C4CBE698-2EE6-4B92-A98F-9F26FF52A33D}" presName="hierRoot2" presStyleCnt="0"/>
      <dgm:spPr/>
      <dgm:t>
        <a:bodyPr/>
        <a:lstStyle/>
        <a:p>
          <a:endParaRPr lang="es-ES"/>
        </a:p>
      </dgm:t>
    </dgm:pt>
    <dgm:pt modelId="{F45EF211-BF10-4AE6-A7E2-87F7C2483C3F}" type="pres">
      <dgm:prSet presAssocID="{C4CBE698-2EE6-4B92-A98F-9F26FF52A33D}" presName="composite2" presStyleCnt="0"/>
      <dgm:spPr/>
      <dgm:t>
        <a:bodyPr/>
        <a:lstStyle/>
        <a:p>
          <a:endParaRPr lang="es-ES"/>
        </a:p>
      </dgm:t>
    </dgm:pt>
    <dgm:pt modelId="{62DA9723-5C32-4F2F-8D0A-74717156118B}" type="pres">
      <dgm:prSet presAssocID="{C4CBE698-2EE6-4B92-A98F-9F26FF52A33D}" presName="background2" presStyleLbl="node2" presStyleIdx="1" presStyleCnt="2"/>
      <dgm:spPr/>
      <dgm:t>
        <a:bodyPr/>
        <a:lstStyle/>
        <a:p>
          <a:endParaRPr lang="es-ES"/>
        </a:p>
      </dgm:t>
    </dgm:pt>
    <dgm:pt modelId="{21B4B7C4-F1AC-4EFA-8DA0-FE785FF87F24}" type="pres">
      <dgm:prSet presAssocID="{C4CBE698-2EE6-4B92-A98F-9F26FF52A33D}" presName="text2" presStyleLbl="fgAcc2" presStyleIdx="1" presStyleCnt="2" custScaleX="151735">
        <dgm:presLayoutVars>
          <dgm:chPref val="3"/>
        </dgm:presLayoutVars>
      </dgm:prSet>
      <dgm:spPr/>
      <dgm:t>
        <a:bodyPr/>
        <a:lstStyle/>
        <a:p>
          <a:endParaRPr lang="es-ES"/>
        </a:p>
      </dgm:t>
    </dgm:pt>
    <dgm:pt modelId="{DCF5084E-5A88-4EEC-8C78-8D018BF329A1}" type="pres">
      <dgm:prSet presAssocID="{C4CBE698-2EE6-4B92-A98F-9F26FF52A33D}" presName="hierChild3" presStyleCnt="0"/>
      <dgm:spPr/>
      <dgm:t>
        <a:bodyPr/>
        <a:lstStyle/>
        <a:p>
          <a:endParaRPr lang="es-ES"/>
        </a:p>
      </dgm:t>
    </dgm:pt>
    <dgm:pt modelId="{6AA25A47-E3BF-4B8D-8CE2-62AB7B15A4FD}" type="pres">
      <dgm:prSet presAssocID="{111FE9FB-38D9-459F-87DE-CBBF31E5E019}" presName="Name17" presStyleLbl="parChTrans1D3" presStyleIdx="1" presStyleCnt="2"/>
      <dgm:spPr/>
      <dgm:t>
        <a:bodyPr/>
        <a:lstStyle/>
        <a:p>
          <a:endParaRPr lang="es-ES"/>
        </a:p>
      </dgm:t>
    </dgm:pt>
    <dgm:pt modelId="{E012BD56-A49C-4241-A177-2EA0AB2ED97E}" type="pres">
      <dgm:prSet presAssocID="{E404ADBF-0475-4BAD-AB7A-BBC1CB5C361F}" presName="hierRoot3" presStyleCnt="0"/>
      <dgm:spPr/>
      <dgm:t>
        <a:bodyPr/>
        <a:lstStyle/>
        <a:p>
          <a:endParaRPr lang="es-ES"/>
        </a:p>
      </dgm:t>
    </dgm:pt>
    <dgm:pt modelId="{FAD15177-941A-4CAA-AD53-1AB0BA5CCDA6}" type="pres">
      <dgm:prSet presAssocID="{E404ADBF-0475-4BAD-AB7A-BBC1CB5C361F}" presName="composite3" presStyleCnt="0"/>
      <dgm:spPr/>
      <dgm:t>
        <a:bodyPr/>
        <a:lstStyle/>
        <a:p>
          <a:endParaRPr lang="es-ES"/>
        </a:p>
      </dgm:t>
    </dgm:pt>
    <dgm:pt modelId="{87F9EA0E-9E97-4DCA-86D3-BAC62F238801}" type="pres">
      <dgm:prSet presAssocID="{E404ADBF-0475-4BAD-AB7A-BBC1CB5C361F}" presName="background3" presStyleLbl="node3" presStyleIdx="1" presStyleCnt="2"/>
      <dgm:spPr/>
      <dgm:t>
        <a:bodyPr/>
        <a:lstStyle/>
        <a:p>
          <a:endParaRPr lang="es-ES"/>
        </a:p>
      </dgm:t>
    </dgm:pt>
    <dgm:pt modelId="{BF156655-8697-403F-A321-3EA0C953910E}" type="pres">
      <dgm:prSet presAssocID="{E404ADBF-0475-4BAD-AB7A-BBC1CB5C361F}" presName="text3" presStyleLbl="fgAcc3" presStyleIdx="1" presStyleCnt="2" custScaleX="175788">
        <dgm:presLayoutVars>
          <dgm:chPref val="3"/>
        </dgm:presLayoutVars>
      </dgm:prSet>
      <dgm:spPr/>
      <dgm:t>
        <a:bodyPr/>
        <a:lstStyle/>
        <a:p>
          <a:endParaRPr lang="es-ES"/>
        </a:p>
      </dgm:t>
    </dgm:pt>
    <dgm:pt modelId="{0E0BD5C8-D245-4124-B279-ADFF3F8140A3}" type="pres">
      <dgm:prSet presAssocID="{E404ADBF-0475-4BAD-AB7A-BBC1CB5C361F}" presName="hierChild4" presStyleCnt="0"/>
      <dgm:spPr/>
      <dgm:t>
        <a:bodyPr/>
        <a:lstStyle/>
        <a:p>
          <a:endParaRPr lang="es-ES"/>
        </a:p>
      </dgm:t>
    </dgm:pt>
  </dgm:ptLst>
  <dgm:cxnLst>
    <dgm:cxn modelId="{46E921D4-9607-4F88-95B3-91C92F3B7F18}" type="presOf" srcId="{C4CBE698-2EE6-4B92-A98F-9F26FF52A33D}" destId="{21B4B7C4-F1AC-4EFA-8DA0-FE785FF87F24}" srcOrd="0" destOrd="0" presId="urn:microsoft.com/office/officeart/2005/8/layout/hierarchy1"/>
    <dgm:cxn modelId="{8F8C6B21-A9ED-4BBE-BAE8-C15AAA92E460}" type="presOf" srcId="{A1580447-23EE-4526-B5EB-9C7808C8242C}" destId="{AF539B50-14B7-4A6C-BDE3-FB5BB68327AC}" srcOrd="0" destOrd="0" presId="urn:microsoft.com/office/officeart/2005/8/layout/hierarchy1"/>
    <dgm:cxn modelId="{12F85336-5BF7-45DF-BAD2-572D2D2B892B}" srcId="{FF637629-469C-4A7D-8372-6ACC180708AA}" destId="{7B21A8C7-5A61-40E6-A7EA-809714C35D4B}" srcOrd="0" destOrd="0" parTransId="{5A474117-428E-4B35-B8C9-BCB927C67D4D}" sibTransId="{A95F86DB-E211-4B92-BEE8-6A1F739A56F7}"/>
    <dgm:cxn modelId="{7036195D-2CA0-41B6-BEB3-11B1B26D2621}" type="presOf" srcId="{FF637629-469C-4A7D-8372-6ACC180708AA}" destId="{02F2AD5D-F4A0-4B0C-ADC7-CF99B825F48E}" srcOrd="0" destOrd="0" presId="urn:microsoft.com/office/officeart/2005/8/layout/hierarchy1"/>
    <dgm:cxn modelId="{D820183F-7A54-46C0-B3FD-D1D1153A6EA6}" type="presOf" srcId="{78DA3E50-03B8-4F55-A4DA-17A7751ABBD9}" destId="{D9A1B97E-C82B-4FB5-9E08-B2232D95521D}" srcOrd="0" destOrd="0" presId="urn:microsoft.com/office/officeart/2005/8/layout/hierarchy1"/>
    <dgm:cxn modelId="{97DDF78B-F707-44D1-BCE4-31066EDFDF91}" type="presOf" srcId="{7B21A8C7-5A61-40E6-A7EA-809714C35D4B}" destId="{10A92F28-0C17-4BC5-A705-3FCF8EE9103E}" srcOrd="0" destOrd="0" presId="urn:microsoft.com/office/officeart/2005/8/layout/hierarchy1"/>
    <dgm:cxn modelId="{8E0D11F5-7CE2-4A63-9079-19C532184936}" type="presOf" srcId="{0C13D62B-2F6A-42DB-93F4-A68C9AE77298}" destId="{D40C3B3E-8E69-47F3-B974-0BCA27B5BFF0}" srcOrd="0" destOrd="0" presId="urn:microsoft.com/office/officeart/2005/8/layout/hierarchy1"/>
    <dgm:cxn modelId="{14A691A1-C4A0-4C79-9AFA-F4E63E67ACBE}" type="presOf" srcId="{52A27E8F-320C-47F3-B5EA-70784DFABA3A}" destId="{75CAA49E-2E10-4CF9-A151-9BC717E3650B}" srcOrd="0" destOrd="0" presId="urn:microsoft.com/office/officeart/2005/8/layout/hierarchy1"/>
    <dgm:cxn modelId="{E3D5915B-7B02-488D-91AF-79394E63FBED}" srcId="{A1580447-23EE-4526-B5EB-9C7808C8242C}" destId="{52A27E8F-320C-47F3-B5EA-70784DFABA3A}" srcOrd="0" destOrd="0" parTransId="{0C13D62B-2F6A-42DB-93F4-A68C9AE77298}" sibTransId="{75F7CD80-7660-48FB-B082-1F786F5FD721}"/>
    <dgm:cxn modelId="{BFD67034-22E3-4A54-A74B-091EDC03B967}" srcId="{7B21A8C7-5A61-40E6-A7EA-809714C35D4B}" destId="{C4CBE698-2EE6-4B92-A98F-9F26FF52A33D}" srcOrd="1" destOrd="0" parTransId="{78DA3E50-03B8-4F55-A4DA-17A7751ABBD9}" sibTransId="{C0CDDD74-77BD-4D78-80AE-B0570DEA75D3}"/>
    <dgm:cxn modelId="{732620C2-A2D3-4704-9086-9306460AF3B3}" srcId="{7B21A8C7-5A61-40E6-A7EA-809714C35D4B}" destId="{A1580447-23EE-4526-B5EB-9C7808C8242C}" srcOrd="0" destOrd="0" parTransId="{DB24D9EE-70DA-4EAD-A243-8CF91EDD2557}" sibTransId="{1482269F-A0C2-4093-AECD-036791AA5C5A}"/>
    <dgm:cxn modelId="{3175EDE5-8496-42DD-9213-27766D1A6268}" type="presOf" srcId="{DB24D9EE-70DA-4EAD-A243-8CF91EDD2557}" destId="{78AE62CE-557E-4B6F-A430-FB3CF483FAF2}" srcOrd="0" destOrd="0" presId="urn:microsoft.com/office/officeart/2005/8/layout/hierarchy1"/>
    <dgm:cxn modelId="{F96A48EE-C08F-4A81-8957-19C94EA0D3CF}" type="presOf" srcId="{111FE9FB-38D9-459F-87DE-CBBF31E5E019}" destId="{6AA25A47-E3BF-4B8D-8CE2-62AB7B15A4FD}" srcOrd="0" destOrd="0" presId="urn:microsoft.com/office/officeart/2005/8/layout/hierarchy1"/>
    <dgm:cxn modelId="{9BF7BD63-0C13-4C25-A47D-F7D553917F7F}" type="presOf" srcId="{E404ADBF-0475-4BAD-AB7A-BBC1CB5C361F}" destId="{BF156655-8697-403F-A321-3EA0C953910E}" srcOrd="0" destOrd="0" presId="urn:microsoft.com/office/officeart/2005/8/layout/hierarchy1"/>
    <dgm:cxn modelId="{1DC3DCC4-5208-40B3-83D0-7598429BD0D4}" srcId="{C4CBE698-2EE6-4B92-A98F-9F26FF52A33D}" destId="{E404ADBF-0475-4BAD-AB7A-BBC1CB5C361F}" srcOrd="0" destOrd="0" parTransId="{111FE9FB-38D9-459F-87DE-CBBF31E5E019}" sibTransId="{B5F50631-6A7C-4AFB-9CD3-97E43458F1B8}"/>
    <dgm:cxn modelId="{A94F3BAE-A47F-47B4-A8E1-D4207A62104F}" type="presParOf" srcId="{02F2AD5D-F4A0-4B0C-ADC7-CF99B825F48E}" destId="{4F1DAF46-092F-4037-959A-EA83992B415A}" srcOrd="0" destOrd="0" presId="urn:microsoft.com/office/officeart/2005/8/layout/hierarchy1"/>
    <dgm:cxn modelId="{C881A6E8-0A05-4F59-BDDA-A67FD5E722F3}" type="presParOf" srcId="{4F1DAF46-092F-4037-959A-EA83992B415A}" destId="{D8FA8CC7-DB96-4202-97AD-EE29E3A5EFE2}" srcOrd="0" destOrd="0" presId="urn:microsoft.com/office/officeart/2005/8/layout/hierarchy1"/>
    <dgm:cxn modelId="{4D9A77E6-C727-4764-9801-DCD5ADB82805}" type="presParOf" srcId="{D8FA8CC7-DB96-4202-97AD-EE29E3A5EFE2}" destId="{2F3DDD2F-0CC0-41A4-808E-93A09C679877}" srcOrd="0" destOrd="0" presId="urn:microsoft.com/office/officeart/2005/8/layout/hierarchy1"/>
    <dgm:cxn modelId="{23086336-834F-4C33-B4E7-699305C0F46D}" type="presParOf" srcId="{D8FA8CC7-DB96-4202-97AD-EE29E3A5EFE2}" destId="{10A92F28-0C17-4BC5-A705-3FCF8EE9103E}" srcOrd="1" destOrd="0" presId="urn:microsoft.com/office/officeart/2005/8/layout/hierarchy1"/>
    <dgm:cxn modelId="{4695CA79-EB66-499C-B513-C25F1AA7ED1A}" type="presParOf" srcId="{4F1DAF46-092F-4037-959A-EA83992B415A}" destId="{3BD7CA32-4673-4233-9862-0F337FBD37D8}" srcOrd="1" destOrd="0" presId="urn:microsoft.com/office/officeart/2005/8/layout/hierarchy1"/>
    <dgm:cxn modelId="{28505079-55FB-4C11-89BB-BC8436413D9B}" type="presParOf" srcId="{3BD7CA32-4673-4233-9862-0F337FBD37D8}" destId="{78AE62CE-557E-4B6F-A430-FB3CF483FAF2}" srcOrd="0" destOrd="0" presId="urn:microsoft.com/office/officeart/2005/8/layout/hierarchy1"/>
    <dgm:cxn modelId="{11FFC963-A2E5-4E45-858A-3641BF7BC3A4}" type="presParOf" srcId="{3BD7CA32-4673-4233-9862-0F337FBD37D8}" destId="{40AC393E-E021-457E-A9A9-00CE0772819A}" srcOrd="1" destOrd="0" presId="urn:microsoft.com/office/officeart/2005/8/layout/hierarchy1"/>
    <dgm:cxn modelId="{C167EBE8-07D1-48CF-BD42-7D2705D383A9}" type="presParOf" srcId="{40AC393E-E021-457E-A9A9-00CE0772819A}" destId="{1CF41105-C0CF-47D8-889C-B74AAA2AE049}" srcOrd="0" destOrd="0" presId="urn:microsoft.com/office/officeart/2005/8/layout/hierarchy1"/>
    <dgm:cxn modelId="{BD0A7D32-CE76-4359-AE3D-83D99CCB04BA}" type="presParOf" srcId="{1CF41105-C0CF-47D8-889C-B74AAA2AE049}" destId="{E7173655-A901-40A8-B316-EECCD9653F0B}" srcOrd="0" destOrd="0" presId="urn:microsoft.com/office/officeart/2005/8/layout/hierarchy1"/>
    <dgm:cxn modelId="{406B2899-E1A6-4F26-92FB-A941EE36B699}" type="presParOf" srcId="{1CF41105-C0CF-47D8-889C-B74AAA2AE049}" destId="{AF539B50-14B7-4A6C-BDE3-FB5BB68327AC}" srcOrd="1" destOrd="0" presId="urn:microsoft.com/office/officeart/2005/8/layout/hierarchy1"/>
    <dgm:cxn modelId="{6FB00671-B614-45A3-9E17-C5132FA5D84C}" type="presParOf" srcId="{40AC393E-E021-457E-A9A9-00CE0772819A}" destId="{506D1F7C-6D97-4E7B-BE4A-684D19769922}" srcOrd="1" destOrd="0" presId="urn:microsoft.com/office/officeart/2005/8/layout/hierarchy1"/>
    <dgm:cxn modelId="{52817679-AF9F-43AC-939B-5784C3DC2E8E}" type="presParOf" srcId="{506D1F7C-6D97-4E7B-BE4A-684D19769922}" destId="{D40C3B3E-8E69-47F3-B974-0BCA27B5BFF0}" srcOrd="0" destOrd="0" presId="urn:microsoft.com/office/officeart/2005/8/layout/hierarchy1"/>
    <dgm:cxn modelId="{6548EB16-223E-4416-A504-C6A01D40F034}" type="presParOf" srcId="{506D1F7C-6D97-4E7B-BE4A-684D19769922}" destId="{01D58B18-4ED8-4A53-B138-64758E31551A}" srcOrd="1" destOrd="0" presId="urn:microsoft.com/office/officeart/2005/8/layout/hierarchy1"/>
    <dgm:cxn modelId="{1D0A8C5E-0BAE-406E-B544-D1771DDC3E7C}" type="presParOf" srcId="{01D58B18-4ED8-4A53-B138-64758E31551A}" destId="{23769915-5270-4CFF-9244-0F6EC3F28B74}" srcOrd="0" destOrd="0" presId="urn:microsoft.com/office/officeart/2005/8/layout/hierarchy1"/>
    <dgm:cxn modelId="{56166104-4058-4E21-8EBA-1BCCA7EA658A}" type="presParOf" srcId="{23769915-5270-4CFF-9244-0F6EC3F28B74}" destId="{4C5B5096-12CC-46DD-A1FA-2B22157A6873}" srcOrd="0" destOrd="0" presId="urn:microsoft.com/office/officeart/2005/8/layout/hierarchy1"/>
    <dgm:cxn modelId="{12AA32D0-04A7-4961-9392-1768965D5DD7}" type="presParOf" srcId="{23769915-5270-4CFF-9244-0F6EC3F28B74}" destId="{75CAA49E-2E10-4CF9-A151-9BC717E3650B}" srcOrd="1" destOrd="0" presId="urn:microsoft.com/office/officeart/2005/8/layout/hierarchy1"/>
    <dgm:cxn modelId="{65924E02-5C8A-4A22-B44D-352A69452E70}" type="presParOf" srcId="{01D58B18-4ED8-4A53-B138-64758E31551A}" destId="{4FF37E91-47AE-4C92-B2FC-EAA6FB813EE0}" srcOrd="1" destOrd="0" presId="urn:microsoft.com/office/officeart/2005/8/layout/hierarchy1"/>
    <dgm:cxn modelId="{D5E1FB97-600F-4292-963B-8508DC048230}" type="presParOf" srcId="{3BD7CA32-4673-4233-9862-0F337FBD37D8}" destId="{D9A1B97E-C82B-4FB5-9E08-B2232D95521D}" srcOrd="2" destOrd="0" presId="urn:microsoft.com/office/officeart/2005/8/layout/hierarchy1"/>
    <dgm:cxn modelId="{888D8FA1-5CC8-43E4-9ED0-88B9DBF18FE4}" type="presParOf" srcId="{3BD7CA32-4673-4233-9862-0F337FBD37D8}" destId="{56AC785B-4E1B-46C5-86F8-30900094F307}" srcOrd="3" destOrd="0" presId="urn:microsoft.com/office/officeart/2005/8/layout/hierarchy1"/>
    <dgm:cxn modelId="{21504331-A302-4AAD-A1FF-D6E6ACF9C111}" type="presParOf" srcId="{56AC785B-4E1B-46C5-86F8-30900094F307}" destId="{F45EF211-BF10-4AE6-A7E2-87F7C2483C3F}" srcOrd="0" destOrd="0" presId="urn:microsoft.com/office/officeart/2005/8/layout/hierarchy1"/>
    <dgm:cxn modelId="{59D438D1-B1F4-42BF-AC33-BDFE5CC8D855}" type="presParOf" srcId="{F45EF211-BF10-4AE6-A7E2-87F7C2483C3F}" destId="{62DA9723-5C32-4F2F-8D0A-74717156118B}" srcOrd="0" destOrd="0" presId="urn:microsoft.com/office/officeart/2005/8/layout/hierarchy1"/>
    <dgm:cxn modelId="{D4EA372D-14D3-457F-9451-16EFEC153629}" type="presParOf" srcId="{F45EF211-BF10-4AE6-A7E2-87F7C2483C3F}" destId="{21B4B7C4-F1AC-4EFA-8DA0-FE785FF87F24}" srcOrd="1" destOrd="0" presId="urn:microsoft.com/office/officeart/2005/8/layout/hierarchy1"/>
    <dgm:cxn modelId="{C0E25638-D9F5-4EDE-9BF4-2FA556689C4A}" type="presParOf" srcId="{56AC785B-4E1B-46C5-86F8-30900094F307}" destId="{DCF5084E-5A88-4EEC-8C78-8D018BF329A1}" srcOrd="1" destOrd="0" presId="urn:microsoft.com/office/officeart/2005/8/layout/hierarchy1"/>
    <dgm:cxn modelId="{5BACA8B6-64DF-4BEF-B6F6-CBD98B133D9C}" type="presParOf" srcId="{DCF5084E-5A88-4EEC-8C78-8D018BF329A1}" destId="{6AA25A47-E3BF-4B8D-8CE2-62AB7B15A4FD}" srcOrd="0" destOrd="0" presId="urn:microsoft.com/office/officeart/2005/8/layout/hierarchy1"/>
    <dgm:cxn modelId="{A2BB0AF6-A18A-48A6-A64E-A25107C84936}" type="presParOf" srcId="{DCF5084E-5A88-4EEC-8C78-8D018BF329A1}" destId="{E012BD56-A49C-4241-A177-2EA0AB2ED97E}" srcOrd="1" destOrd="0" presId="urn:microsoft.com/office/officeart/2005/8/layout/hierarchy1"/>
    <dgm:cxn modelId="{6F65446C-9BCD-4E4A-A7E5-2B6CDCC3882A}" type="presParOf" srcId="{E012BD56-A49C-4241-A177-2EA0AB2ED97E}" destId="{FAD15177-941A-4CAA-AD53-1AB0BA5CCDA6}" srcOrd="0" destOrd="0" presId="urn:microsoft.com/office/officeart/2005/8/layout/hierarchy1"/>
    <dgm:cxn modelId="{CD43F039-D42E-4921-AC18-2C87877F0CC2}" type="presParOf" srcId="{FAD15177-941A-4CAA-AD53-1AB0BA5CCDA6}" destId="{87F9EA0E-9E97-4DCA-86D3-BAC62F238801}" srcOrd="0" destOrd="0" presId="urn:microsoft.com/office/officeart/2005/8/layout/hierarchy1"/>
    <dgm:cxn modelId="{01AC66D9-7CBF-4726-A4B2-682133FD5BCD}" type="presParOf" srcId="{FAD15177-941A-4CAA-AD53-1AB0BA5CCDA6}" destId="{BF156655-8697-403F-A321-3EA0C953910E}" srcOrd="1" destOrd="0" presId="urn:microsoft.com/office/officeart/2005/8/layout/hierarchy1"/>
    <dgm:cxn modelId="{E0B9EFB6-0D09-44E2-A323-BBD80DB2BCF3}" type="presParOf" srcId="{E012BD56-A49C-4241-A177-2EA0AB2ED97E}" destId="{0E0BD5C8-D245-4124-B279-ADFF3F8140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04E36-28D7-49DB-8DB7-7DD9D470697C}" type="doc">
      <dgm:prSet loTypeId="urn:microsoft.com/office/officeart/2005/8/layout/hProcess9" loCatId="process" qsTypeId="urn:microsoft.com/office/officeart/2005/8/quickstyle/3d5" qsCatId="3D" csTypeId="urn:microsoft.com/office/officeart/2005/8/colors/accent1_2" csCatId="accent1" phldr="1"/>
      <dgm:spPr/>
    </dgm:pt>
    <dgm:pt modelId="{FB91F68F-7FD0-441C-8EE0-F9FBAA70C416}">
      <dgm:prSet phldrT="[Texto]"/>
      <dgm:spPr/>
      <dgm:t>
        <a:bodyPr/>
        <a:lstStyle/>
        <a:p>
          <a:r>
            <a:rPr lang="es-ES" b="1" smtClean="0">
              <a:effectLst/>
            </a:rPr>
            <a:t>UBICACIÓN</a:t>
          </a:r>
          <a:endParaRPr lang="es-ES" b="1" dirty="0">
            <a:effectLst/>
          </a:endParaRPr>
        </a:p>
      </dgm:t>
    </dgm:pt>
    <dgm:pt modelId="{D1071F32-0848-4EE0-BD91-9AA5CAD52FD3}" type="parTrans" cxnId="{7D46F341-1762-4789-B3ED-09957BA3E95A}">
      <dgm:prSet/>
      <dgm:spPr/>
      <dgm:t>
        <a:bodyPr/>
        <a:lstStyle/>
        <a:p>
          <a:endParaRPr lang="es-ES"/>
        </a:p>
      </dgm:t>
    </dgm:pt>
    <dgm:pt modelId="{B4429D33-0D37-4F8D-88F2-4FB5061497B5}" type="sibTrans" cxnId="{7D46F341-1762-4789-B3ED-09957BA3E95A}">
      <dgm:prSet/>
      <dgm:spPr/>
      <dgm:t>
        <a:bodyPr/>
        <a:lstStyle/>
        <a:p>
          <a:endParaRPr lang="es-ES"/>
        </a:p>
      </dgm:t>
    </dgm:pt>
    <dgm:pt modelId="{77872E4E-3A7A-43B3-B10A-C3BAFEE44490}">
      <dgm:prSet phldrT="[Texto]"/>
      <dgm:spPr/>
      <dgm:t>
        <a:bodyPr/>
        <a:lstStyle/>
        <a:p>
          <a:r>
            <a:rPr lang="es-ES" b="1" smtClean="0"/>
            <a:t>HERRAMIENTAS</a:t>
          </a:r>
          <a:endParaRPr lang="es-ES" b="1" dirty="0"/>
        </a:p>
      </dgm:t>
    </dgm:pt>
    <dgm:pt modelId="{3E11F07C-C57C-4739-ACEF-866B9FF3D16A}" type="parTrans" cxnId="{E82EACB8-C90C-4243-AB68-7593143CEE5C}">
      <dgm:prSet/>
      <dgm:spPr/>
      <dgm:t>
        <a:bodyPr/>
        <a:lstStyle/>
        <a:p>
          <a:endParaRPr lang="es-ES"/>
        </a:p>
      </dgm:t>
    </dgm:pt>
    <dgm:pt modelId="{B2710F71-0359-43D9-BA26-864E8064274A}" type="sibTrans" cxnId="{E82EACB8-C90C-4243-AB68-7593143CEE5C}">
      <dgm:prSet/>
      <dgm:spPr/>
      <dgm:t>
        <a:bodyPr/>
        <a:lstStyle/>
        <a:p>
          <a:endParaRPr lang="es-ES"/>
        </a:p>
      </dgm:t>
    </dgm:pt>
    <dgm:pt modelId="{0577E9A9-1252-4B3C-8F00-932F1A4BF74B}">
      <dgm:prSet/>
      <dgm:spPr/>
      <dgm:t>
        <a:bodyPr/>
        <a:lstStyle/>
        <a:p>
          <a:r>
            <a:rPr lang="es-ES" b="1" smtClean="0"/>
            <a:t>MATERIALES Y MÉTODOS</a:t>
          </a:r>
          <a:endParaRPr lang="es-ES" b="1" dirty="0"/>
        </a:p>
      </dgm:t>
    </dgm:pt>
    <dgm:pt modelId="{E6E4F9FE-DFE8-4EF2-B73E-71A99DB4B855}" type="parTrans" cxnId="{A9D440AC-302A-402C-8256-98C06D748AEC}">
      <dgm:prSet/>
      <dgm:spPr/>
      <dgm:t>
        <a:bodyPr/>
        <a:lstStyle/>
        <a:p>
          <a:endParaRPr lang="es-ES"/>
        </a:p>
      </dgm:t>
    </dgm:pt>
    <dgm:pt modelId="{8E69919A-41A3-4FDB-9D9F-09061D46626A}" type="sibTrans" cxnId="{A9D440AC-302A-402C-8256-98C06D748AEC}">
      <dgm:prSet/>
      <dgm:spPr/>
      <dgm:t>
        <a:bodyPr/>
        <a:lstStyle/>
        <a:p>
          <a:endParaRPr lang="es-ES"/>
        </a:p>
      </dgm:t>
    </dgm:pt>
    <dgm:pt modelId="{DBECF44F-0A24-4DB9-B1EA-A2E9A4477DC3}" type="pres">
      <dgm:prSet presAssocID="{6A804E36-28D7-49DB-8DB7-7DD9D470697C}" presName="CompostProcess" presStyleCnt="0">
        <dgm:presLayoutVars>
          <dgm:dir/>
          <dgm:resizeHandles val="exact"/>
        </dgm:presLayoutVars>
      </dgm:prSet>
      <dgm:spPr/>
    </dgm:pt>
    <dgm:pt modelId="{4762B441-319D-4FF7-BA91-317AAA88F815}" type="pres">
      <dgm:prSet presAssocID="{6A804E36-28D7-49DB-8DB7-7DD9D470697C}" presName="arrow" presStyleLbl="bgShp" presStyleIdx="0" presStyleCnt="1"/>
      <dgm:spPr/>
    </dgm:pt>
    <dgm:pt modelId="{AEEC99A7-6FAC-4B3E-AD4E-BED35C086BB5}" type="pres">
      <dgm:prSet presAssocID="{6A804E36-28D7-49DB-8DB7-7DD9D470697C}" presName="linearProcess" presStyleCnt="0"/>
      <dgm:spPr/>
    </dgm:pt>
    <dgm:pt modelId="{9501CE8A-AFE4-4B92-AB52-F293EC66490D}" type="pres">
      <dgm:prSet presAssocID="{FB91F68F-7FD0-441C-8EE0-F9FBAA70C416}" presName="textNode" presStyleLbl="node1" presStyleIdx="0" presStyleCnt="3">
        <dgm:presLayoutVars>
          <dgm:bulletEnabled val="1"/>
        </dgm:presLayoutVars>
      </dgm:prSet>
      <dgm:spPr/>
      <dgm:t>
        <a:bodyPr/>
        <a:lstStyle/>
        <a:p>
          <a:endParaRPr lang="es-ES"/>
        </a:p>
      </dgm:t>
    </dgm:pt>
    <dgm:pt modelId="{06DE6630-DE68-4BD3-A195-4613DB3C2477}" type="pres">
      <dgm:prSet presAssocID="{B4429D33-0D37-4F8D-88F2-4FB5061497B5}" presName="sibTrans" presStyleCnt="0"/>
      <dgm:spPr/>
    </dgm:pt>
    <dgm:pt modelId="{8E9C56F1-539C-449B-BF68-63CF5F579684}" type="pres">
      <dgm:prSet presAssocID="{0577E9A9-1252-4B3C-8F00-932F1A4BF74B}" presName="textNode" presStyleLbl="node1" presStyleIdx="1" presStyleCnt="3">
        <dgm:presLayoutVars>
          <dgm:bulletEnabled val="1"/>
        </dgm:presLayoutVars>
      </dgm:prSet>
      <dgm:spPr/>
      <dgm:t>
        <a:bodyPr/>
        <a:lstStyle/>
        <a:p>
          <a:endParaRPr lang="es-ES"/>
        </a:p>
      </dgm:t>
    </dgm:pt>
    <dgm:pt modelId="{0E1D9DCE-C901-4437-82D2-4BF5A8FEE931}" type="pres">
      <dgm:prSet presAssocID="{8E69919A-41A3-4FDB-9D9F-09061D46626A}" presName="sibTrans" presStyleCnt="0"/>
      <dgm:spPr/>
    </dgm:pt>
    <dgm:pt modelId="{A38D15FF-019C-4208-B618-BB8B578CA492}" type="pres">
      <dgm:prSet presAssocID="{77872E4E-3A7A-43B3-B10A-C3BAFEE44490}" presName="textNode" presStyleLbl="node1" presStyleIdx="2" presStyleCnt="3">
        <dgm:presLayoutVars>
          <dgm:bulletEnabled val="1"/>
        </dgm:presLayoutVars>
      </dgm:prSet>
      <dgm:spPr/>
      <dgm:t>
        <a:bodyPr/>
        <a:lstStyle/>
        <a:p>
          <a:endParaRPr lang="es-ES"/>
        </a:p>
      </dgm:t>
    </dgm:pt>
  </dgm:ptLst>
  <dgm:cxnLst>
    <dgm:cxn modelId="{01048FDE-14CA-4C89-A769-53ECBE351B2C}" type="presOf" srcId="{77872E4E-3A7A-43B3-B10A-C3BAFEE44490}" destId="{A38D15FF-019C-4208-B618-BB8B578CA492}" srcOrd="0" destOrd="0" presId="urn:microsoft.com/office/officeart/2005/8/layout/hProcess9"/>
    <dgm:cxn modelId="{A9D440AC-302A-402C-8256-98C06D748AEC}" srcId="{6A804E36-28D7-49DB-8DB7-7DD9D470697C}" destId="{0577E9A9-1252-4B3C-8F00-932F1A4BF74B}" srcOrd="1" destOrd="0" parTransId="{E6E4F9FE-DFE8-4EF2-B73E-71A99DB4B855}" sibTransId="{8E69919A-41A3-4FDB-9D9F-09061D46626A}"/>
    <dgm:cxn modelId="{E82EACB8-C90C-4243-AB68-7593143CEE5C}" srcId="{6A804E36-28D7-49DB-8DB7-7DD9D470697C}" destId="{77872E4E-3A7A-43B3-B10A-C3BAFEE44490}" srcOrd="2" destOrd="0" parTransId="{3E11F07C-C57C-4739-ACEF-866B9FF3D16A}" sibTransId="{B2710F71-0359-43D9-BA26-864E8064274A}"/>
    <dgm:cxn modelId="{470D1833-50F9-4048-B316-48A344CA6810}" type="presOf" srcId="{FB91F68F-7FD0-441C-8EE0-F9FBAA70C416}" destId="{9501CE8A-AFE4-4B92-AB52-F293EC66490D}" srcOrd="0" destOrd="0" presId="urn:microsoft.com/office/officeart/2005/8/layout/hProcess9"/>
    <dgm:cxn modelId="{7D46F341-1762-4789-B3ED-09957BA3E95A}" srcId="{6A804E36-28D7-49DB-8DB7-7DD9D470697C}" destId="{FB91F68F-7FD0-441C-8EE0-F9FBAA70C416}" srcOrd="0" destOrd="0" parTransId="{D1071F32-0848-4EE0-BD91-9AA5CAD52FD3}" sibTransId="{B4429D33-0D37-4F8D-88F2-4FB5061497B5}"/>
    <dgm:cxn modelId="{363AC3B6-4A57-4470-A800-DD5E6B30A98E}" type="presOf" srcId="{0577E9A9-1252-4B3C-8F00-932F1A4BF74B}" destId="{8E9C56F1-539C-449B-BF68-63CF5F579684}" srcOrd="0" destOrd="0" presId="urn:microsoft.com/office/officeart/2005/8/layout/hProcess9"/>
    <dgm:cxn modelId="{2029DC9D-4057-41E5-BCB1-4814ECD153D2}" type="presOf" srcId="{6A804E36-28D7-49DB-8DB7-7DD9D470697C}" destId="{DBECF44F-0A24-4DB9-B1EA-A2E9A4477DC3}" srcOrd="0" destOrd="0" presId="urn:microsoft.com/office/officeart/2005/8/layout/hProcess9"/>
    <dgm:cxn modelId="{DFD23EBB-9EB3-4F93-BD8C-07D808AEBE2C}" type="presParOf" srcId="{DBECF44F-0A24-4DB9-B1EA-A2E9A4477DC3}" destId="{4762B441-319D-4FF7-BA91-317AAA88F815}" srcOrd="0" destOrd="0" presId="urn:microsoft.com/office/officeart/2005/8/layout/hProcess9"/>
    <dgm:cxn modelId="{314B8100-AFED-4892-839D-16FB7E306D05}" type="presParOf" srcId="{DBECF44F-0A24-4DB9-B1EA-A2E9A4477DC3}" destId="{AEEC99A7-6FAC-4B3E-AD4E-BED35C086BB5}" srcOrd="1" destOrd="0" presId="urn:microsoft.com/office/officeart/2005/8/layout/hProcess9"/>
    <dgm:cxn modelId="{7CB5D559-2620-4ECD-8A3A-4F11A9BB0FCB}" type="presParOf" srcId="{AEEC99A7-6FAC-4B3E-AD4E-BED35C086BB5}" destId="{9501CE8A-AFE4-4B92-AB52-F293EC66490D}" srcOrd="0" destOrd="0" presId="urn:microsoft.com/office/officeart/2005/8/layout/hProcess9"/>
    <dgm:cxn modelId="{9CB2531A-1231-4609-9E5E-78B0D7B7C397}" type="presParOf" srcId="{AEEC99A7-6FAC-4B3E-AD4E-BED35C086BB5}" destId="{06DE6630-DE68-4BD3-A195-4613DB3C2477}" srcOrd="1" destOrd="0" presId="urn:microsoft.com/office/officeart/2005/8/layout/hProcess9"/>
    <dgm:cxn modelId="{2DC38074-6938-448A-BEB2-A311B47F72B1}" type="presParOf" srcId="{AEEC99A7-6FAC-4B3E-AD4E-BED35C086BB5}" destId="{8E9C56F1-539C-449B-BF68-63CF5F579684}" srcOrd="2" destOrd="0" presId="urn:microsoft.com/office/officeart/2005/8/layout/hProcess9"/>
    <dgm:cxn modelId="{C9EAC607-D1C6-4554-AC0B-0B54EE52C1F0}" type="presParOf" srcId="{AEEC99A7-6FAC-4B3E-AD4E-BED35C086BB5}" destId="{0E1D9DCE-C901-4437-82D2-4BF5A8FEE931}" srcOrd="3" destOrd="0" presId="urn:microsoft.com/office/officeart/2005/8/layout/hProcess9"/>
    <dgm:cxn modelId="{D7133391-E46A-427F-BC75-2F2387C43450}" type="presParOf" srcId="{AEEC99A7-6FAC-4B3E-AD4E-BED35C086BB5}" destId="{A38D15FF-019C-4208-B618-BB8B578CA49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25A47-E3BF-4B8D-8CE2-62AB7B15A4FD}">
      <dsp:nvSpPr>
        <dsp:cNvPr id="0" name=""/>
        <dsp:cNvSpPr/>
      </dsp:nvSpPr>
      <dsp:spPr>
        <a:xfrm>
          <a:off x="6807015" y="3235056"/>
          <a:ext cx="91440" cy="587502"/>
        </a:xfrm>
        <a:custGeom>
          <a:avLst/>
          <a:gdLst/>
          <a:ahLst/>
          <a:cxnLst/>
          <a:rect l="0" t="0" r="0" b="0"/>
          <a:pathLst>
            <a:path>
              <a:moveTo>
                <a:pt x="45720" y="0"/>
              </a:moveTo>
              <a:lnTo>
                <a:pt x="45720" y="587502"/>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1B97E-C82B-4FB5-9E08-B2232D95521D}">
      <dsp:nvSpPr>
        <dsp:cNvPr id="0" name=""/>
        <dsp:cNvSpPr/>
      </dsp:nvSpPr>
      <dsp:spPr>
        <a:xfrm>
          <a:off x="4748969" y="1364811"/>
          <a:ext cx="2103765" cy="587502"/>
        </a:xfrm>
        <a:custGeom>
          <a:avLst/>
          <a:gdLst/>
          <a:ahLst/>
          <a:cxnLst/>
          <a:rect l="0" t="0" r="0" b="0"/>
          <a:pathLst>
            <a:path>
              <a:moveTo>
                <a:pt x="0" y="0"/>
              </a:moveTo>
              <a:lnTo>
                <a:pt x="0" y="400366"/>
              </a:lnTo>
              <a:lnTo>
                <a:pt x="2103765" y="400366"/>
              </a:lnTo>
              <a:lnTo>
                <a:pt x="2103765" y="587502"/>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C3B3E-8E69-47F3-B974-0BCA27B5BFF0}">
      <dsp:nvSpPr>
        <dsp:cNvPr id="0" name=""/>
        <dsp:cNvSpPr/>
      </dsp:nvSpPr>
      <dsp:spPr>
        <a:xfrm>
          <a:off x="2270576" y="3235056"/>
          <a:ext cx="91440" cy="587502"/>
        </a:xfrm>
        <a:custGeom>
          <a:avLst/>
          <a:gdLst/>
          <a:ahLst/>
          <a:cxnLst/>
          <a:rect l="0" t="0" r="0" b="0"/>
          <a:pathLst>
            <a:path>
              <a:moveTo>
                <a:pt x="45720" y="0"/>
              </a:moveTo>
              <a:lnTo>
                <a:pt x="45720" y="587502"/>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E62CE-557E-4B6F-A430-FB3CF483FAF2}">
      <dsp:nvSpPr>
        <dsp:cNvPr id="0" name=""/>
        <dsp:cNvSpPr/>
      </dsp:nvSpPr>
      <dsp:spPr>
        <a:xfrm>
          <a:off x="2316296" y="1364811"/>
          <a:ext cx="2432672" cy="587502"/>
        </a:xfrm>
        <a:custGeom>
          <a:avLst/>
          <a:gdLst/>
          <a:ahLst/>
          <a:cxnLst/>
          <a:rect l="0" t="0" r="0" b="0"/>
          <a:pathLst>
            <a:path>
              <a:moveTo>
                <a:pt x="2432672" y="0"/>
              </a:moveTo>
              <a:lnTo>
                <a:pt x="2432672" y="400366"/>
              </a:lnTo>
              <a:lnTo>
                <a:pt x="0" y="400366"/>
              </a:lnTo>
              <a:lnTo>
                <a:pt x="0" y="587502"/>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DDD2F-0CC0-41A4-808E-93A09C679877}">
      <dsp:nvSpPr>
        <dsp:cNvPr id="0" name=""/>
        <dsp:cNvSpPr/>
      </dsp:nvSpPr>
      <dsp:spPr>
        <a:xfrm>
          <a:off x="2037837" y="82068"/>
          <a:ext cx="5422263" cy="1282742"/>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A92F28-0C17-4BC5-A705-3FCF8EE9103E}">
      <dsp:nvSpPr>
        <dsp:cNvPr id="0" name=""/>
        <dsp:cNvSpPr/>
      </dsp:nvSpPr>
      <dsp:spPr>
        <a:xfrm>
          <a:off x="2262289" y="295298"/>
          <a:ext cx="5422263" cy="1282742"/>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b="1" kern="1200" dirty="0" smtClean="0"/>
            <a:t>MORFOLOGÍA URBANA</a:t>
          </a:r>
          <a:endParaRPr lang="es-ES" sz="3600" b="1" kern="1200" dirty="0"/>
        </a:p>
      </dsp:txBody>
      <dsp:txXfrm>
        <a:off x="2299859" y="332868"/>
        <a:ext cx="5347123" cy="1207602"/>
      </dsp:txXfrm>
    </dsp:sp>
    <dsp:sp modelId="{E7173655-A901-40A8-B316-EECCD9653F0B}">
      <dsp:nvSpPr>
        <dsp:cNvPr id="0" name=""/>
        <dsp:cNvSpPr/>
      </dsp:nvSpPr>
      <dsp:spPr>
        <a:xfrm>
          <a:off x="1112629" y="1952314"/>
          <a:ext cx="2407334" cy="1282742"/>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539B50-14B7-4A6C-BDE3-FB5BB68327AC}">
      <dsp:nvSpPr>
        <dsp:cNvPr id="0" name=""/>
        <dsp:cNvSpPr/>
      </dsp:nvSpPr>
      <dsp:spPr>
        <a:xfrm>
          <a:off x="1337081" y="2165543"/>
          <a:ext cx="2407334" cy="1282742"/>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CAMBIOS DE TIPOLOGÍA DE CONSTRUCCIONES</a:t>
          </a:r>
          <a:endParaRPr lang="es-ES" sz="2000" b="1" kern="1200" dirty="0"/>
        </a:p>
      </dsp:txBody>
      <dsp:txXfrm>
        <a:off x="1374651" y="2203113"/>
        <a:ext cx="2332194" cy="1207602"/>
      </dsp:txXfrm>
    </dsp:sp>
    <dsp:sp modelId="{4C5B5096-12CC-46DD-A1FA-2B22157A6873}">
      <dsp:nvSpPr>
        <dsp:cNvPr id="0" name=""/>
        <dsp:cNvSpPr/>
      </dsp:nvSpPr>
      <dsp:spPr>
        <a:xfrm>
          <a:off x="4279" y="3822559"/>
          <a:ext cx="4624034" cy="1282742"/>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5CAA49E-2E10-4CF9-A151-9BC717E3650B}">
      <dsp:nvSpPr>
        <dsp:cNvPr id="0" name=""/>
        <dsp:cNvSpPr/>
      </dsp:nvSpPr>
      <dsp:spPr>
        <a:xfrm>
          <a:off x="228731" y="4035788"/>
          <a:ext cx="4624034" cy="1282742"/>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El crecimiento inmobiliario no solo ha obligado expansión de superficie sino también ha afectado la morfología del centro de la ciudad según datos históricos y fotografías históricas de la misma, muestran un Otavalo colonial en especial el parque Central y sus manzanas aledañas.</a:t>
          </a:r>
          <a:endParaRPr lang="es-ES" sz="1200" kern="1200" dirty="0"/>
        </a:p>
      </dsp:txBody>
      <dsp:txXfrm>
        <a:off x="266301" y="4073358"/>
        <a:ext cx="4548894" cy="1207602"/>
      </dsp:txXfrm>
    </dsp:sp>
    <dsp:sp modelId="{62DA9723-5C32-4F2F-8D0A-74717156118B}">
      <dsp:nvSpPr>
        <dsp:cNvPr id="0" name=""/>
        <dsp:cNvSpPr/>
      </dsp:nvSpPr>
      <dsp:spPr>
        <a:xfrm>
          <a:off x="5320160" y="1952314"/>
          <a:ext cx="3065148" cy="1282742"/>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B4B7C4-F1AC-4EFA-8DA0-FE785FF87F24}">
      <dsp:nvSpPr>
        <dsp:cNvPr id="0" name=""/>
        <dsp:cNvSpPr/>
      </dsp:nvSpPr>
      <dsp:spPr>
        <a:xfrm>
          <a:off x="5544612" y="2165543"/>
          <a:ext cx="3065148" cy="1282742"/>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SECTORES CONSOLIDADOS CON MAYOR DENSIDAD DE CONSTRUCCIONES</a:t>
          </a:r>
          <a:endParaRPr lang="es-ES" sz="1700" b="1" kern="1200" dirty="0"/>
        </a:p>
      </dsp:txBody>
      <dsp:txXfrm>
        <a:off x="5582182" y="2203113"/>
        <a:ext cx="2990008" cy="1207602"/>
      </dsp:txXfrm>
    </dsp:sp>
    <dsp:sp modelId="{87F9EA0E-9E97-4DCA-86D3-BAC62F238801}">
      <dsp:nvSpPr>
        <dsp:cNvPr id="0" name=""/>
        <dsp:cNvSpPr/>
      </dsp:nvSpPr>
      <dsp:spPr>
        <a:xfrm>
          <a:off x="5077217" y="3822559"/>
          <a:ext cx="3551035" cy="1282742"/>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F156655-8697-403F-A321-3EA0C953910E}">
      <dsp:nvSpPr>
        <dsp:cNvPr id="0" name=""/>
        <dsp:cNvSpPr/>
      </dsp:nvSpPr>
      <dsp:spPr>
        <a:xfrm>
          <a:off x="5301669" y="4035788"/>
          <a:ext cx="3551035" cy="1282742"/>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Los sectores  con mayor densidad de construcciones es todo el centro de la ciudad, es un área bastante </a:t>
          </a:r>
          <a:r>
            <a:rPr lang="es-ES" sz="1200" kern="1200" dirty="0" smtClean="0"/>
            <a:t>consolidada, </a:t>
          </a:r>
          <a:r>
            <a:rPr lang="es-ES" sz="1200" kern="1200" dirty="0" smtClean="0"/>
            <a:t>según la interpretación de una (fotografía área mediante el Sistema de Información Geográfica </a:t>
          </a:r>
          <a:r>
            <a:rPr lang="es-ES" sz="1200" kern="1200" dirty="0" err="1" smtClean="0"/>
            <a:t>ArcGis</a:t>
          </a:r>
          <a:r>
            <a:rPr lang="es-ES" sz="1200" kern="1200" dirty="0" smtClean="0"/>
            <a:t> 9.1 y corroborada mediante salidas al campo, </a:t>
          </a:r>
          <a:endParaRPr lang="es-ES" sz="1200" kern="1200" dirty="0"/>
        </a:p>
      </dsp:txBody>
      <dsp:txXfrm>
        <a:off x="5339239" y="4073358"/>
        <a:ext cx="3475895" cy="1207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2B441-319D-4FF7-BA91-317AAA88F815}">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9501CE8A-AFE4-4B92-AB52-F293EC66490D}">
      <dsp:nvSpPr>
        <dsp:cNvPr id="0" name=""/>
        <dsp:cNvSpPr/>
      </dsp:nvSpPr>
      <dsp:spPr>
        <a:xfrm>
          <a:off x="6548" y="1219199"/>
          <a:ext cx="1962150" cy="162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smtClean="0">
              <a:effectLst/>
            </a:rPr>
            <a:t>UBICACIÓN</a:t>
          </a:r>
          <a:endParaRPr lang="es-ES" sz="1800" b="1" kern="1200" dirty="0">
            <a:effectLst/>
          </a:endParaRPr>
        </a:p>
      </dsp:txBody>
      <dsp:txXfrm>
        <a:off x="85903" y="1298554"/>
        <a:ext cx="1803440" cy="1466890"/>
      </dsp:txXfrm>
    </dsp:sp>
    <dsp:sp modelId="{8E9C56F1-539C-449B-BF68-63CF5F579684}">
      <dsp:nvSpPr>
        <dsp:cNvPr id="0" name=""/>
        <dsp:cNvSpPr/>
      </dsp:nvSpPr>
      <dsp:spPr>
        <a:xfrm>
          <a:off x="2066925" y="1219199"/>
          <a:ext cx="1962150" cy="162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smtClean="0"/>
            <a:t>MATERIALES Y MÉTODOS</a:t>
          </a:r>
          <a:endParaRPr lang="es-ES" sz="1800" b="1" kern="1200" dirty="0"/>
        </a:p>
      </dsp:txBody>
      <dsp:txXfrm>
        <a:off x="2146280" y="1298554"/>
        <a:ext cx="1803440" cy="1466890"/>
      </dsp:txXfrm>
    </dsp:sp>
    <dsp:sp modelId="{A38D15FF-019C-4208-B618-BB8B578CA492}">
      <dsp:nvSpPr>
        <dsp:cNvPr id="0" name=""/>
        <dsp:cNvSpPr/>
      </dsp:nvSpPr>
      <dsp:spPr>
        <a:xfrm>
          <a:off x="4127301" y="1219199"/>
          <a:ext cx="1962150" cy="162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smtClean="0"/>
            <a:t>HERRAMIENTAS</a:t>
          </a:r>
          <a:endParaRPr lang="es-ES" sz="1800" b="1"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D0AD2-02E2-4422-B08E-4AEA6C646594}" type="datetimeFigureOut">
              <a:rPr lang="es-ES" smtClean="0"/>
              <a:pPr/>
              <a:t>02/05/2014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87247-C888-4544-B83D-747E5D288F5C}" type="slidenum">
              <a:rPr lang="es-ES" smtClean="0"/>
              <a:pPr/>
              <a:t>‹Nº›</a:t>
            </a:fld>
            <a:endParaRPr lang="es-ES"/>
          </a:p>
        </p:txBody>
      </p:sp>
    </p:spTree>
    <p:extLst>
      <p:ext uri="{BB962C8B-B14F-4D97-AF65-F5344CB8AC3E}">
        <p14:creationId xmlns:p14="http://schemas.microsoft.com/office/powerpoint/2010/main" val="113112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D87247-C888-4544-B83D-747E5D288F5C}" type="slidenum">
              <a:rPr lang="es-ES" smtClean="0"/>
              <a:pPr/>
              <a:t>1</a:t>
            </a:fld>
            <a:endParaRPr lang="es-ES"/>
          </a:p>
        </p:txBody>
      </p:sp>
    </p:spTree>
    <p:extLst>
      <p:ext uri="{BB962C8B-B14F-4D97-AF65-F5344CB8AC3E}">
        <p14:creationId xmlns:p14="http://schemas.microsoft.com/office/powerpoint/2010/main" val="168829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D87247-C888-4544-B83D-747E5D288F5C}" type="slidenum">
              <a:rPr lang="es-ES" smtClean="0"/>
              <a:pPr/>
              <a:t>2</a:t>
            </a:fld>
            <a:endParaRPr lang="es-ES"/>
          </a:p>
        </p:txBody>
      </p:sp>
    </p:spTree>
    <p:extLst>
      <p:ext uri="{BB962C8B-B14F-4D97-AF65-F5344CB8AC3E}">
        <p14:creationId xmlns:p14="http://schemas.microsoft.com/office/powerpoint/2010/main" val="62138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9D87247-C888-4544-B83D-747E5D288F5C}" type="slidenum">
              <a:rPr lang="es-ES" smtClean="0"/>
              <a:pPr/>
              <a:t>5</a:t>
            </a:fld>
            <a:endParaRPr lang="es-ES"/>
          </a:p>
        </p:txBody>
      </p:sp>
    </p:spTree>
    <p:extLst>
      <p:ext uri="{BB962C8B-B14F-4D97-AF65-F5344CB8AC3E}">
        <p14:creationId xmlns:p14="http://schemas.microsoft.com/office/powerpoint/2010/main" val="395973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9D87247-C888-4544-B83D-747E5D288F5C}" type="slidenum">
              <a:rPr lang="es-ES" smtClean="0"/>
              <a:pPr/>
              <a:t>6</a:t>
            </a:fld>
            <a:endParaRPr lang="es-ES"/>
          </a:p>
        </p:txBody>
      </p:sp>
    </p:spTree>
    <p:extLst>
      <p:ext uri="{BB962C8B-B14F-4D97-AF65-F5344CB8AC3E}">
        <p14:creationId xmlns:p14="http://schemas.microsoft.com/office/powerpoint/2010/main" val="183451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078BC9-E022-4215-983F-E734192CC19D}" type="slidenum">
              <a:rPr lang="es-ES" smtClean="0"/>
              <a:pPr/>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078BC9-E022-4215-983F-E734192CC19D}"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078BC9-E022-4215-983F-E734192CC19D}"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078BC9-E022-4215-983F-E734192CC19D}" type="slidenum">
              <a:rPr lang="es-ES" smtClean="0"/>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078BC9-E022-4215-983F-E734192CC19D}"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078BC9-E022-4215-983F-E734192CC19D}" type="slidenum">
              <a:rPr lang="es-ES" smtClean="0"/>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E078BC9-E022-4215-983F-E734192CC19D}" type="slidenum">
              <a:rPr lang="es-ES" smtClean="0"/>
              <a:pPr/>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E078BC9-E022-4215-983F-E734192CC19D}"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E078BC9-E022-4215-983F-E734192CC19D}"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078BC9-E022-4215-983F-E734192CC19D}"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D1B4C0D-C15C-4DE8-AACD-AD637AC32CFF}" type="datetimeFigureOut">
              <a:rPr lang="es-ES" smtClean="0"/>
              <a:pPr/>
              <a:t>02/05/2014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078BC9-E022-4215-983F-E734192CC19D}" type="slidenum">
              <a:rPr lang="es-ES" smtClean="0"/>
              <a:pPr/>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D1B4C0D-C15C-4DE8-AACD-AD637AC32CFF}" type="datetimeFigureOut">
              <a:rPr lang="es-ES" smtClean="0"/>
              <a:pPr/>
              <a:t>02/05/2014</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E078BC9-E022-4215-983F-E734192CC19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Imagen 1" descr="Descripción: Escudo Universidad Técnica del Norte"/>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07504" y="685784"/>
            <a:ext cx="1256897" cy="12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Subtítulo"/>
          <p:cNvSpPr>
            <a:spLocks noGrp="1"/>
          </p:cNvSpPr>
          <p:nvPr>
            <p:ph type="subTitle" idx="1"/>
          </p:nvPr>
        </p:nvSpPr>
        <p:spPr>
          <a:xfrm>
            <a:off x="1815310" y="2492896"/>
            <a:ext cx="5637010" cy="882119"/>
          </a:xfrm>
        </p:spPr>
        <p:txBody>
          <a:bodyPr/>
          <a:lstStyle/>
          <a:p>
            <a:pPr algn="ctr"/>
            <a:r>
              <a:rPr lang="es-ES" dirty="0" smtClean="0"/>
              <a:t>INGENIERIA EN AGRONEGOCIOS, AVALÚOS Y CATASTROS</a:t>
            </a:r>
            <a:endParaRPr lang="es-ES" dirty="0"/>
          </a:p>
        </p:txBody>
      </p:sp>
      <p:sp>
        <p:nvSpPr>
          <p:cNvPr id="2" name="1 Título"/>
          <p:cNvSpPr>
            <a:spLocks noGrp="1"/>
          </p:cNvSpPr>
          <p:nvPr>
            <p:ph type="ctrTitle"/>
          </p:nvPr>
        </p:nvSpPr>
        <p:spPr>
          <a:xfrm>
            <a:off x="971600" y="476672"/>
            <a:ext cx="7175351" cy="1793167"/>
          </a:xfrm>
        </p:spPr>
        <p:txBody>
          <a:bodyPr/>
          <a:lstStyle/>
          <a:p>
            <a:pPr marL="182880" indent="0" algn="ctr">
              <a:buNone/>
            </a:pPr>
            <a:r>
              <a:rPr lang="es-ES" dirty="0" smtClean="0"/>
              <a:t>UNIVERSIDAD TÉCNICA DEL NORTE</a:t>
            </a:r>
            <a:endParaRPr lang="es-ES" dirty="0"/>
          </a:p>
        </p:txBody>
      </p:sp>
      <p:sp>
        <p:nvSpPr>
          <p:cNvPr id="4" name="2 Subtítulo"/>
          <p:cNvSpPr txBox="1">
            <a:spLocks/>
          </p:cNvSpPr>
          <p:nvPr/>
        </p:nvSpPr>
        <p:spPr>
          <a:xfrm>
            <a:off x="1115616" y="3356992"/>
            <a:ext cx="7344816" cy="115212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just"/>
            <a:r>
              <a:rPr lang="es-ES" sz="2500" dirty="0">
                <a:solidFill>
                  <a:schemeClr val="accent6">
                    <a:lumMod val="50000"/>
                  </a:schemeClr>
                </a:solidFill>
                <a:effectLst>
                  <a:outerShdw blurRad="38100" dist="38100" dir="2700000" algn="tl">
                    <a:srgbClr val="000000">
                      <a:alpha val="43137"/>
                    </a:srgbClr>
                  </a:outerShdw>
                </a:effectLst>
              </a:rPr>
              <a:t>“</a:t>
            </a:r>
            <a:r>
              <a:rPr lang="es-ES" sz="2500" dirty="0" smtClean="0">
                <a:solidFill>
                  <a:schemeClr val="accent6">
                    <a:lumMod val="50000"/>
                  </a:schemeClr>
                </a:solidFill>
                <a:effectLst>
                  <a:outerShdw blurRad="38100" dist="38100" dir="2700000" algn="tl">
                    <a:srgbClr val="000000">
                      <a:alpha val="43137"/>
                    </a:srgbClr>
                  </a:outerShdw>
                </a:effectLst>
              </a:rPr>
              <a:t>CRECIMIENTO INMOBILIARIO DE LA CIUDAD DE OTAVALO CORRESPONDIENTE A LOS AÑOS: 1994, 2000, 2010</a:t>
            </a:r>
            <a:r>
              <a:rPr lang="es-ES" sz="2500" dirty="0">
                <a:solidFill>
                  <a:schemeClr val="accent6">
                    <a:lumMod val="50000"/>
                  </a:schemeClr>
                </a:solidFill>
                <a:effectLst>
                  <a:outerShdw blurRad="38100" dist="38100" dir="2700000" algn="tl">
                    <a:srgbClr val="000000">
                      <a:alpha val="43137"/>
                    </a:srgbClr>
                  </a:outerShdw>
                </a:effectLst>
              </a:rPr>
              <a:t>”</a:t>
            </a:r>
          </a:p>
        </p:txBody>
      </p:sp>
      <p:sp>
        <p:nvSpPr>
          <p:cNvPr id="5" name="2 Subtítulo"/>
          <p:cNvSpPr txBox="1">
            <a:spLocks/>
          </p:cNvSpPr>
          <p:nvPr/>
        </p:nvSpPr>
        <p:spPr>
          <a:xfrm>
            <a:off x="1259632" y="5085184"/>
            <a:ext cx="3888432" cy="158417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just"/>
            <a:r>
              <a:rPr lang="es-ES" sz="2000" dirty="0" smtClean="0"/>
              <a:t>AUTORAS: MUENALA MARTHA</a:t>
            </a:r>
          </a:p>
          <a:p>
            <a:pPr algn="just"/>
            <a:r>
              <a:rPr lang="es-ES" sz="2000" dirty="0" smtClean="0"/>
              <a:t>               PERUGACHI ERIKA</a:t>
            </a:r>
          </a:p>
          <a:p>
            <a:pPr algn="just"/>
            <a:endParaRPr lang="es-ES" sz="2000" dirty="0"/>
          </a:p>
          <a:p>
            <a:pPr algn="just"/>
            <a:r>
              <a:rPr lang="es-ES" sz="2000" dirty="0" smtClean="0"/>
              <a:t>DIRECTOR: ARQ. RAMIRO PÁEZ</a:t>
            </a:r>
            <a:endParaRPr lang="es-ES" sz="2000" dirty="0"/>
          </a:p>
        </p:txBody>
      </p:sp>
      <p:pic>
        <p:nvPicPr>
          <p:cNvPr id="1026" name="Picture 2" descr="descarga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831" y="4184088"/>
            <a:ext cx="3728963" cy="267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184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3528" y="1292567"/>
            <a:ext cx="4464496" cy="2306074"/>
          </a:xfrm>
          <a:prstGeom prst="rect">
            <a:avLst/>
          </a:prstGeom>
          <a:ln>
            <a:solidFill>
              <a:schemeClr val="tx1"/>
            </a:solidFill>
          </a:ln>
        </p:spPr>
        <p:txBody>
          <a:bodyPr wrap="square">
            <a:spAutoFit/>
          </a:bodyPr>
          <a:lstStyle/>
          <a:p>
            <a:pPr algn="just"/>
            <a:r>
              <a:rPr lang="es-ES" dirty="0" smtClean="0"/>
              <a:t>Según</a:t>
            </a:r>
            <a:r>
              <a:rPr lang="es-ES" b="1" dirty="0" smtClean="0"/>
              <a:t> </a:t>
            </a:r>
            <a:r>
              <a:rPr lang="es-ES" dirty="0" smtClean="0"/>
              <a:t>la Ordenanza VI del GAD de Otavalo que entro en vigencia en el 2008; Es </a:t>
            </a:r>
            <a:r>
              <a:rPr lang="es-ES" dirty="0"/>
              <a:t>aquella que se encuentra dentro de la delimitación realizada como tal por la Municipalidad y están en función del nivel de consolidación edificatoria, factibilidad de servicios, ubicación, topografía, etc.   </a:t>
            </a:r>
          </a:p>
        </p:txBody>
      </p:sp>
      <p:sp>
        <p:nvSpPr>
          <p:cNvPr id="13" name="12 Rectángulo"/>
          <p:cNvSpPr/>
          <p:nvPr/>
        </p:nvSpPr>
        <p:spPr>
          <a:xfrm>
            <a:off x="323528" y="4910721"/>
            <a:ext cx="6552728" cy="1477328"/>
          </a:xfrm>
          <a:prstGeom prst="rect">
            <a:avLst/>
          </a:prstGeom>
          <a:ln>
            <a:solidFill>
              <a:schemeClr val="tx1"/>
            </a:solidFill>
          </a:ln>
        </p:spPr>
        <p:txBody>
          <a:bodyPr wrap="square">
            <a:spAutoFit/>
          </a:bodyPr>
          <a:lstStyle/>
          <a:p>
            <a:pPr algn="just"/>
            <a:r>
              <a:rPr lang="es-ES" dirty="0"/>
              <a:t>Según </a:t>
            </a:r>
            <a:r>
              <a:rPr lang="es-ES" dirty="0" err="1"/>
              <a:t>Zulaica</a:t>
            </a:r>
            <a:r>
              <a:rPr lang="es-ES" dirty="0"/>
              <a:t> &amp; Rosana (2010), </a:t>
            </a:r>
            <a:r>
              <a:rPr lang="es-ES" dirty="0" smtClean="0"/>
              <a:t>El </a:t>
            </a:r>
            <a:r>
              <a:rPr lang="es-ES" dirty="0"/>
              <a:t>crecimiento </a:t>
            </a:r>
            <a:r>
              <a:rPr lang="es-ES" dirty="0" smtClean="0"/>
              <a:t>urbano analiza integradamente las </a:t>
            </a:r>
            <a:r>
              <a:rPr lang="es-ES" dirty="0"/>
              <a:t>transformaciones a partir de la definición de ámbitos </a:t>
            </a:r>
            <a:r>
              <a:rPr lang="es-ES" dirty="0" smtClean="0"/>
              <a:t>territoriales, </a:t>
            </a:r>
            <a:r>
              <a:rPr lang="es-ES" dirty="0"/>
              <a:t>que simbolizan los principales usos de suelo del </a:t>
            </a:r>
            <a:r>
              <a:rPr lang="es-ES" dirty="0" smtClean="0"/>
              <a:t>área; </a:t>
            </a:r>
            <a:r>
              <a:rPr lang="es-ES" dirty="0"/>
              <a:t>y evalúa cualitativamente la intensidad de los cambios producidos en cada ámbito </a:t>
            </a:r>
            <a:r>
              <a:rPr lang="es-ES" dirty="0" smtClean="0"/>
              <a:t>territorial.</a:t>
            </a:r>
            <a:endParaRPr lang="es-ES" dirty="0"/>
          </a:p>
        </p:txBody>
      </p:sp>
      <p:sp>
        <p:nvSpPr>
          <p:cNvPr id="2" name="Rectángulo 1"/>
          <p:cNvSpPr/>
          <p:nvPr/>
        </p:nvSpPr>
        <p:spPr>
          <a:xfrm>
            <a:off x="917067" y="345466"/>
            <a:ext cx="2658852" cy="477054"/>
          </a:xfrm>
          <a:prstGeom prst="rect">
            <a:avLst/>
          </a:prstGeom>
          <a:ln>
            <a:solidFill>
              <a:schemeClr val="accent1"/>
            </a:solidFill>
          </a:ln>
        </p:spPr>
        <p:txBody>
          <a:bodyPr wrap="square">
            <a:spAutoFit/>
          </a:bodyPr>
          <a:lstStyle/>
          <a:p>
            <a:pPr algn="ctr"/>
            <a:r>
              <a:rPr lang="es-ES" sz="2500" b="1" dirty="0">
                <a:effectLst>
                  <a:outerShdw blurRad="38100" dist="38100" dir="2700000" algn="tl">
                    <a:srgbClr val="000000">
                      <a:alpha val="43137"/>
                    </a:srgbClr>
                  </a:outerShdw>
                </a:effectLst>
              </a:rPr>
              <a:t>ÁREA URBANA</a:t>
            </a:r>
          </a:p>
        </p:txBody>
      </p:sp>
      <p:sp>
        <p:nvSpPr>
          <p:cNvPr id="3" name="Rectángulo 2"/>
          <p:cNvSpPr/>
          <p:nvPr/>
        </p:nvSpPr>
        <p:spPr>
          <a:xfrm>
            <a:off x="798660" y="3946048"/>
            <a:ext cx="3514232" cy="477054"/>
          </a:xfrm>
          <a:prstGeom prst="rect">
            <a:avLst/>
          </a:prstGeom>
          <a:ln>
            <a:solidFill>
              <a:schemeClr val="tx1"/>
            </a:solidFill>
          </a:ln>
        </p:spPr>
        <p:txBody>
          <a:bodyPr wrap="none">
            <a:spAutoFit/>
          </a:bodyPr>
          <a:lstStyle/>
          <a:p>
            <a:pPr algn="ctr"/>
            <a:r>
              <a:rPr lang="es-ES" sz="2500" b="1" dirty="0">
                <a:effectLst>
                  <a:outerShdw blurRad="38100" dist="38100" dir="2700000" algn="tl">
                    <a:srgbClr val="000000">
                      <a:alpha val="43137"/>
                    </a:srgbClr>
                  </a:outerShdw>
                </a:effectLst>
              </a:rPr>
              <a:t>CRECIMIENTO URBANO</a:t>
            </a:r>
          </a:p>
        </p:txBody>
      </p:sp>
      <p:cxnSp>
        <p:nvCxnSpPr>
          <p:cNvPr id="5" name="Conector recto de flecha 4"/>
          <p:cNvCxnSpPr>
            <a:stCxn id="2" idx="2"/>
          </p:cNvCxnSpPr>
          <p:nvPr/>
        </p:nvCxnSpPr>
        <p:spPr>
          <a:xfrm>
            <a:off x="2246493" y="822520"/>
            <a:ext cx="0" cy="470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2555776" y="4431888"/>
            <a:ext cx="0" cy="470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1" name="Picture 3" descr="100_28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6399" y="1287029"/>
            <a:ext cx="4008089" cy="30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4708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03648" y="332656"/>
            <a:ext cx="6564169" cy="553998"/>
          </a:xfrm>
          <a:prstGeom prst="rect">
            <a:avLst/>
          </a:prstGeom>
          <a:ln>
            <a:solidFill>
              <a:schemeClr val="tx1"/>
            </a:solidFill>
          </a:ln>
        </p:spPr>
        <p:txBody>
          <a:bodyPr wrap="none">
            <a:spAutoFit/>
          </a:bodyPr>
          <a:lstStyle/>
          <a:p>
            <a:pPr algn="ctr"/>
            <a:r>
              <a:rPr lang="es-ES" sz="3000" b="1" dirty="0">
                <a:effectLst>
                  <a:outerShdw blurRad="38100" dist="38100" dir="2700000" algn="tl">
                    <a:srgbClr val="000000">
                      <a:alpha val="43137"/>
                    </a:srgbClr>
                  </a:outerShdw>
                </a:effectLst>
              </a:rPr>
              <a:t>DELIMITACIÓN URBANA DE OTAVALO</a:t>
            </a:r>
          </a:p>
        </p:txBody>
      </p:sp>
      <p:cxnSp>
        <p:nvCxnSpPr>
          <p:cNvPr id="10" name="Conector recto de flecha 9"/>
          <p:cNvCxnSpPr/>
          <p:nvPr/>
        </p:nvCxnSpPr>
        <p:spPr>
          <a:xfrm>
            <a:off x="4685732" y="886654"/>
            <a:ext cx="0" cy="593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9 Rectángulo"/>
          <p:cNvSpPr/>
          <p:nvPr/>
        </p:nvSpPr>
        <p:spPr>
          <a:xfrm>
            <a:off x="473264" y="1480593"/>
            <a:ext cx="8424936" cy="1200329"/>
          </a:xfrm>
          <a:prstGeom prst="rect">
            <a:avLst/>
          </a:prstGeom>
          <a:ln>
            <a:solidFill>
              <a:schemeClr val="tx1"/>
            </a:solidFill>
          </a:ln>
        </p:spPr>
        <p:txBody>
          <a:bodyPr wrap="square">
            <a:spAutoFit/>
          </a:bodyPr>
          <a:lstStyle/>
          <a:p>
            <a:pPr algn="just"/>
            <a:r>
              <a:rPr lang="es-ES" dirty="0"/>
              <a:t>El área urbana de San Luis y el Jordán de Otavalo, es entendida desde el punto de vista técnico como el área potencialmente urbanizable y que cuenta con porcentaje de servicios básicos y de infraestructura. </a:t>
            </a:r>
          </a:p>
          <a:p>
            <a:pPr algn="just"/>
            <a:endParaRPr lang="es-ES" dirty="0"/>
          </a:p>
        </p:txBody>
      </p:sp>
      <p:pic>
        <p:nvPicPr>
          <p:cNvPr id="15" name="Picture 2" descr="PARROQUIAS URBANAS"/>
          <p:cNvPicPr>
            <a:picLocks noChangeAspect="1" noChangeArrowheads="1"/>
          </p:cNvPicPr>
          <p:nvPr/>
        </p:nvPicPr>
        <p:blipFill>
          <a:blip r:embed="rId2"/>
          <a:srcRect/>
          <a:stretch>
            <a:fillRect/>
          </a:stretch>
        </p:blipFill>
        <p:spPr bwMode="auto">
          <a:xfrm>
            <a:off x="1661396" y="2852936"/>
            <a:ext cx="6048672" cy="3822263"/>
          </a:xfrm>
          <a:prstGeom prst="rect">
            <a:avLst/>
          </a:prstGeom>
          <a:noFill/>
          <a:ln w="9525">
            <a:noFill/>
            <a:miter lim="800000"/>
            <a:headEnd/>
            <a:tailEnd/>
          </a:ln>
        </p:spPr>
      </p:pic>
    </p:spTree>
    <p:extLst>
      <p:ext uri="{BB962C8B-B14F-4D97-AF65-F5344CB8AC3E}">
        <p14:creationId xmlns:p14="http://schemas.microsoft.com/office/powerpoint/2010/main" val="237423979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9512" y="2667356"/>
            <a:ext cx="3780420" cy="2585323"/>
          </a:xfrm>
          <a:prstGeom prst="rect">
            <a:avLst/>
          </a:prstGeom>
          <a:ln>
            <a:solidFill>
              <a:schemeClr val="tx1"/>
            </a:solidFill>
          </a:ln>
        </p:spPr>
        <p:txBody>
          <a:bodyPr wrap="square">
            <a:spAutoFit/>
          </a:bodyPr>
          <a:lstStyle/>
          <a:p>
            <a:pPr algn="just"/>
            <a:r>
              <a:rPr lang="es-EC" dirty="0"/>
              <a:t>(</a:t>
            </a:r>
            <a:r>
              <a:rPr lang="es-EC" dirty="0" err="1"/>
              <a:t>Zulaica</a:t>
            </a:r>
            <a:r>
              <a:rPr lang="es-EC" dirty="0"/>
              <a:t> &amp; Rosana, 2010)</a:t>
            </a:r>
            <a:r>
              <a:rPr lang="es-ES" dirty="0"/>
              <a:t> Mencionan que el crecimiento y expansión de las ciudades sobre las áreas rurales circundantes genera un territorio en transición denominado periurbano, que presenta en general dificultades para su gestión local. </a:t>
            </a:r>
          </a:p>
          <a:p>
            <a:pPr algn="just"/>
            <a:endParaRPr lang="es-ES" dirty="0"/>
          </a:p>
        </p:txBody>
      </p:sp>
      <p:sp>
        <p:nvSpPr>
          <p:cNvPr id="7" name="6 Rectángulo"/>
          <p:cNvSpPr/>
          <p:nvPr/>
        </p:nvSpPr>
        <p:spPr>
          <a:xfrm>
            <a:off x="4571492" y="2667355"/>
            <a:ext cx="4320988" cy="2308324"/>
          </a:xfrm>
          <a:prstGeom prst="rect">
            <a:avLst/>
          </a:prstGeom>
          <a:ln>
            <a:solidFill>
              <a:schemeClr val="tx1"/>
            </a:solidFill>
          </a:ln>
        </p:spPr>
        <p:txBody>
          <a:bodyPr wrap="square">
            <a:spAutoFit/>
          </a:bodyPr>
          <a:lstStyle/>
          <a:p>
            <a:pPr algn="just"/>
            <a:r>
              <a:rPr lang="es-ES" dirty="0" smtClean="0"/>
              <a:t>Por ende, el </a:t>
            </a:r>
            <a:r>
              <a:rPr lang="es-ES" dirty="0"/>
              <a:t>crecimiento </a:t>
            </a:r>
            <a:r>
              <a:rPr lang="es-ES" dirty="0" smtClean="0"/>
              <a:t>inmobiliario (construcciones) </a:t>
            </a:r>
            <a:r>
              <a:rPr lang="es-ES" dirty="0"/>
              <a:t>requiere del crecimiento del espacio físico o superficie que lo denominan </a:t>
            </a:r>
            <a:r>
              <a:rPr lang="es-ES" dirty="0" smtClean="0"/>
              <a:t>periurbano</a:t>
            </a:r>
            <a:r>
              <a:rPr lang="es-ES" dirty="0"/>
              <a:t>.</a:t>
            </a:r>
            <a:r>
              <a:rPr lang="es-ES" dirty="0" smtClean="0"/>
              <a:t> En </a:t>
            </a:r>
            <a:r>
              <a:rPr lang="es-ES" dirty="0"/>
              <a:t>el caso de Otavalo a estas expansiones de la ciudad  lo conocen simplemente como área urbano dentro del catastro municipal.</a:t>
            </a:r>
          </a:p>
        </p:txBody>
      </p:sp>
      <p:sp>
        <p:nvSpPr>
          <p:cNvPr id="2" name="Rectángulo 1"/>
          <p:cNvSpPr/>
          <p:nvPr/>
        </p:nvSpPr>
        <p:spPr>
          <a:xfrm>
            <a:off x="1331640" y="332656"/>
            <a:ext cx="6624736" cy="923330"/>
          </a:xfrm>
          <a:prstGeom prst="rect">
            <a:avLst/>
          </a:prstGeom>
          <a:ln>
            <a:solidFill>
              <a:schemeClr val="tx1"/>
            </a:solidFill>
          </a:ln>
        </p:spPr>
        <p:txBody>
          <a:bodyPr wrap="square">
            <a:spAutoFit/>
          </a:bodyPr>
          <a:lstStyle/>
          <a:p>
            <a:pPr lvl="2" algn="ctr"/>
            <a:r>
              <a:rPr lang="x-none" sz="2700" b="1" cap="all" dirty="0">
                <a:effectLst>
                  <a:outerShdw blurRad="38100" dist="38100" dir="2700000" algn="tl">
                    <a:srgbClr val="000000">
                      <a:alpha val="43137"/>
                    </a:srgbClr>
                  </a:outerShdw>
                </a:effectLst>
              </a:rPr>
              <a:t>Tendencias de Crecimiento y Desarrollo Urbano</a:t>
            </a:r>
            <a:endParaRPr lang="es-ES" sz="2700" b="1" dirty="0">
              <a:effectLst>
                <a:outerShdw blurRad="38100" dist="38100" dir="2700000" algn="tl">
                  <a:srgbClr val="000000">
                    <a:alpha val="43137"/>
                  </a:srgbClr>
                </a:outerShdw>
              </a:effectLst>
            </a:endParaRPr>
          </a:p>
        </p:txBody>
      </p:sp>
      <p:cxnSp>
        <p:nvCxnSpPr>
          <p:cNvPr id="9" name="Conector recto de flecha 8"/>
          <p:cNvCxnSpPr/>
          <p:nvPr/>
        </p:nvCxnSpPr>
        <p:spPr>
          <a:xfrm flipH="1">
            <a:off x="2987824" y="1255986"/>
            <a:ext cx="1656184" cy="1164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a:stCxn id="6" idx="3"/>
          </p:cNvCxnSpPr>
          <p:nvPr/>
        </p:nvCxnSpPr>
        <p:spPr>
          <a:xfrm>
            <a:off x="3959932" y="3960018"/>
            <a:ext cx="611560" cy="333078"/>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97660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971600" y="2127339"/>
            <a:ext cx="7700753" cy="3477875"/>
          </a:xfrm>
          <a:prstGeom prst="rect">
            <a:avLst/>
          </a:prstGeom>
          <a:ln>
            <a:solidFill>
              <a:schemeClr val="tx1"/>
            </a:solidFill>
          </a:ln>
        </p:spPr>
        <p:txBody>
          <a:bodyPr wrap="square" anchor="ctr">
            <a:spAutoFit/>
          </a:bodyPr>
          <a:lstStyle/>
          <a:p>
            <a:pPr algn="just"/>
            <a:r>
              <a:rPr lang="es-ES" sz="2200" dirty="0" smtClean="0"/>
              <a:t>- La </a:t>
            </a:r>
            <a:r>
              <a:rPr lang="es-ES" sz="2200" dirty="0"/>
              <a:t>zonificación urbana se basa en la identificación y conceptualización de los atributos urbanos que poseen las distintas zonas identificadas y propuestas en la ciudad  </a:t>
            </a:r>
            <a:r>
              <a:rPr lang="es-EC" sz="2200" dirty="0"/>
              <a:t>(Gobierno </a:t>
            </a:r>
            <a:r>
              <a:rPr lang="es-EC" sz="2200" dirty="0" smtClean="0"/>
              <a:t>Autónomo </a:t>
            </a:r>
            <a:r>
              <a:rPr lang="es-EC" sz="2200" dirty="0"/>
              <a:t>Descentralizado Municipal de Otavalo, 2013</a:t>
            </a:r>
            <a:r>
              <a:rPr lang="es-EC" sz="2200" dirty="0" smtClean="0"/>
              <a:t>).</a:t>
            </a:r>
          </a:p>
          <a:p>
            <a:pPr algn="just"/>
            <a:r>
              <a:rPr lang="es-ES" sz="2200" dirty="0" smtClean="0"/>
              <a:t>- En </a:t>
            </a:r>
            <a:r>
              <a:rPr lang="es-ES" sz="2200" dirty="0"/>
              <a:t>estas condiciones Otavalo cuenta en la actualidad con 802,00 Ha, con procesos de ocupación del suelo consolidado, en complementación, conformación y formación, que constituirán las áreas en cuyo entorno se fija el perímetro urbano. </a:t>
            </a:r>
            <a:endParaRPr lang="es-ES" dirty="0"/>
          </a:p>
        </p:txBody>
      </p:sp>
      <p:sp>
        <p:nvSpPr>
          <p:cNvPr id="2" name="Rectángulo 1"/>
          <p:cNvSpPr/>
          <p:nvPr/>
        </p:nvSpPr>
        <p:spPr>
          <a:xfrm>
            <a:off x="1907704" y="714762"/>
            <a:ext cx="5544616" cy="553998"/>
          </a:xfrm>
          <a:prstGeom prst="rect">
            <a:avLst/>
          </a:prstGeom>
          <a:ln>
            <a:solidFill>
              <a:schemeClr val="accent1"/>
            </a:solidFill>
          </a:ln>
        </p:spPr>
        <p:txBody>
          <a:bodyPr wrap="square">
            <a:spAutoFit/>
          </a:bodyPr>
          <a:lstStyle/>
          <a:p>
            <a:pPr lvl="2" algn="ctr"/>
            <a:r>
              <a:rPr lang="es-ES" sz="3000" b="1" dirty="0" smtClean="0"/>
              <a:t>ZONIFICACIÓN URBANA</a:t>
            </a:r>
            <a:endParaRPr lang="es-ES" sz="3000" b="1" dirty="0"/>
          </a:p>
        </p:txBody>
      </p:sp>
      <p:cxnSp>
        <p:nvCxnSpPr>
          <p:cNvPr id="8" name="Conector recto de flecha 7"/>
          <p:cNvCxnSpPr>
            <a:endCxn id="7" idx="0"/>
          </p:cNvCxnSpPr>
          <p:nvPr/>
        </p:nvCxnSpPr>
        <p:spPr>
          <a:xfrm>
            <a:off x="4819926" y="1257930"/>
            <a:ext cx="2051" cy="86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874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ONAS"/>
          <p:cNvPicPr>
            <a:picLocks noChangeAspect="1" noChangeArrowheads="1"/>
          </p:cNvPicPr>
          <p:nvPr/>
        </p:nvPicPr>
        <p:blipFill>
          <a:blip r:embed="rId2" cstate="print"/>
          <a:srcRect/>
          <a:stretch>
            <a:fillRect/>
          </a:stretch>
        </p:blipFill>
        <p:spPr bwMode="auto">
          <a:xfrm>
            <a:off x="71405" y="214290"/>
            <a:ext cx="8980959" cy="6072230"/>
          </a:xfrm>
          <a:prstGeom prst="rect">
            <a:avLst/>
          </a:prstGeom>
          <a:noFill/>
          <a:ln w="9525">
            <a:noFill/>
            <a:miter lim="800000"/>
            <a:headEnd/>
            <a:tailEnd/>
          </a:ln>
        </p:spPr>
      </p:pic>
    </p:spTree>
    <p:extLst>
      <p:ext uri="{BB962C8B-B14F-4D97-AF65-F5344CB8AC3E}">
        <p14:creationId xmlns:p14="http://schemas.microsoft.com/office/powerpoint/2010/main" val="4294599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59486" y="2330515"/>
            <a:ext cx="7920880" cy="2123658"/>
          </a:xfrm>
          <a:prstGeom prst="rect">
            <a:avLst/>
          </a:prstGeom>
          <a:ln>
            <a:solidFill>
              <a:schemeClr val="tx1"/>
            </a:solidFill>
          </a:ln>
        </p:spPr>
        <p:txBody>
          <a:bodyPr wrap="square" anchor="ctr">
            <a:spAutoFit/>
          </a:bodyPr>
          <a:lstStyle/>
          <a:p>
            <a:pPr algn="just"/>
            <a:r>
              <a:rPr lang="es-ES" sz="2200" dirty="0"/>
              <a:t>El mosaico que posee la ciudad de Otavalo en cuanto a alturas de edificación se ha proliferado por no tener una normativa clara en cuanto este y muchos temas más de los atributos urbanos que deben normarse. A pesar de tener una zonificación y sectorización, no se establecen áreas claramente marcadas de alturas de </a:t>
            </a:r>
            <a:r>
              <a:rPr lang="es-ES" sz="2200" dirty="0" smtClean="0"/>
              <a:t>edificación</a:t>
            </a:r>
            <a:r>
              <a:rPr lang="es-ES" sz="2200" dirty="0"/>
              <a:t>.</a:t>
            </a:r>
          </a:p>
        </p:txBody>
      </p:sp>
      <p:sp>
        <p:nvSpPr>
          <p:cNvPr id="2" name="Rectángulo 1"/>
          <p:cNvSpPr/>
          <p:nvPr/>
        </p:nvSpPr>
        <p:spPr>
          <a:xfrm>
            <a:off x="2245892" y="476672"/>
            <a:ext cx="4846387" cy="1015663"/>
          </a:xfrm>
          <a:prstGeom prst="rect">
            <a:avLst/>
          </a:prstGeom>
          <a:ln>
            <a:solidFill>
              <a:schemeClr val="dk1"/>
            </a:solidFill>
          </a:ln>
        </p:spPr>
        <p:txBody>
          <a:bodyPr wrap="square">
            <a:spAutoFit/>
          </a:bodyPr>
          <a:lstStyle/>
          <a:p>
            <a:pPr lvl="2" algn="ctr"/>
            <a:r>
              <a:rPr lang="es-ES" sz="3000" b="1" dirty="0">
                <a:effectLst>
                  <a:outerShdw blurRad="38100" dist="38100" dir="2700000" algn="tl">
                    <a:srgbClr val="000000">
                      <a:alpha val="43137"/>
                    </a:srgbClr>
                  </a:outerShdw>
                </a:effectLst>
              </a:rPr>
              <a:t>ALTURAS DE LAS EDIFICACIONES</a:t>
            </a:r>
          </a:p>
        </p:txBody>
      </p:sp>
      <p:cxnSp>
        <p:nvCxnSpPr>
          <p:cNvPr id="7" name="Conector recto de flecha 6"/>
          <p:cNvCxnSpPr/>
          <p:nvPr/>
        </p:nvCxnSpPr>
        <p:spPr>
          <a:xfrm>
            <a:off x="4819926" y="1479471"/>
            <a:ext cx="2051" cy="86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16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54566757"/>
              </p:ext>
            </p:extLst>
          </p:nvPr>
        </p:nvGraphicFramePr>
        <p:xfrm>
          <a:off x="179512" y="548680"/>
          <a:ext cx="885698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492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93998" y="1897038"/>
            <a:ext cx="8496944" cy="4437112"/>
          </a:xfrm>
          <a:prstGeom prst="rect">
            <a:avLst/>
          </a:prstGeom>
          <a:ln>
            <a:solidFill>
              <a:schemeClr val="tx1"/>
            </a:solidFill>
          </a:ln>
        </p:spPr>
        <p:txBody>
          <a:bodyPr wrap="square">
            <a:spAutoFit/>
          </a:bodyPr>
          <a:lstStyle/>
          <a:p>
            <a:pPr algn="just">
              <a:lnSpc>
                <a:spcPct val="150000"/>
              </a:lnSpc>
              <a:spcAft>
                <a:spcPts val="1000"/>
              </a:spcAft>
            </a:pPr>
            <a:r>
              <a:rPr lang="es-ES" sz="1400" dirty="0">
                <a:latin typeface="+mj-lt"/>
                <a:ea typeface="Calibri" panose="020F0502020204030204" pitchFamily="34" charset="0"/>
                <a:cs typeface="Times New Roman" panose="02020603050405020304" pitchFamily="18" charset="0"/>
              </a:rPr>
              <a:t>El crecimiento urbano implica trasformaciones territoriales que se dan en tres fases o procesos centrales: expansión, consolidación y densificación.</a:t>
            </a:r>
          </a:p>
          <a:p>
            <a:pPr marL="342900" lvl="0" indent="-342900" algn="just">
              <a:lnSpc>
                <a:spcPct val="150000"/>
              </a:lnSpc>
              <a:spcAft>
                <a:spcPts val="1000"/>
              </a:spcAft>
              <a:buFont typeface="Arial" panose="020B0604020202020204" pitchFamily="34" charset="0"/>
              <a:buChar char="-"/>
            </a:pPr>
            <a:r>
              <a:rPr lang="es-ES" sz="1400" dirty="0">
                <a:latin typeface="+mj-lt"/>
                <a:ea typeface="Calibri" panose="020F0502020204030204" pitchFamily="34" charset="0"/>
                <a:cs typeface="Times New Roman" panose="02020603050405020304" pitchFamily="18" charset="0"/>
              </a:rPr>
              <a:t>Expansión: </a:t>
            </a:r>
            <a:r>
              <a:rPr lang="es-ES" sz="1400" dirty="0" err="1">
                <a:latin typeface="+mj-lt"/>
                <a:ea typeface="Calibri" panose="020F0502020204030204" pitchFamily="34" charset="0"/>
                <a:cs typeface="Times New Roman" panose="02020603050405020304" pitchFamily="18" charset="0"/>
              </a:rPr>
              <a:t>Caporossi</a:t>
            </a:r>
            <a:r>
              <a:rPr lang="es-ES" sz="1400" dirty="0">
                <a:latin typeface="+mj-lt"/>
                <a:ea typeface="Calibri" panose="020F0502020204030204" pitchFamily="34" charset="0"/>
                <a:cs typeface="Times New Roman" panose="02020603050405020304" pitchFamily="18" charset="0"/>
              </a:rPr>
              <a:t> indica que  la expansión se trata del cambio de superficie rural a urbana. Estas trasformaciones  surgen del fraccionamiento de la tierra, el cual constituye el primer acto en la generación del suelo urbano.</a:t>
            </a:r>
          </a:p>
          <a:p>
            <a:pPr marL="342900" lvl="0" indent="-342900" algn="just">
              <a:lnSpc>
                <a:spcPct val="150000"/>
              </a:lnSpc>
              <a:spcAft>
                <a:spcPts val="1000"/>
              </a:spcAft>
              <a:buFont typeface="Arial" panose="020B0604020202020204" pitchFamily="34" charset="0"/>
              <a:buChar char="-"/>
            </a:pPr>
            <a:r>
              <a:rPr lang="es-ES" sz="1400" dirty="0">
                <a:latin typeface="+mj-lt"/>
                <a:ea typeface="Calibri" panose="020F0502020204030204" pitchFamily="34" charset="0"/>
                <a:cs typeface="Times New Roman" panose="02020603050405020304" pitchFamily="18" charset="0"/>
              </a:rPr>
              <a:t>Consolidación: La consolidación de la trama urbana viene de la mano de las diferentes intervenciones que se suceden e en el tiempo, especialmente, la construcción por parte del estado de conjunto de infraestructuras y servicio, (agua, corriente, cloacas, pavimento, iluminación</a:t>
            </a:r>
            <a:r>
              <a:rPr lang="es-ES" sz="1400" dirty="0" smtClean="0">
                <a:latin typeface="+mj-lt"/>
                <a:ea typeface="Calibri" panose="020F0502020204030204" pitchFamily="34" charset="0"/>
                <a:cs typeface="Times New Roman" panose="02020603050405020304" pitchFamily="18" charset="0"/>
              </a:rPr>
              <a:t>).</a:t>
            </a:r>
          </a:p>
          <a:p>
            <a:pPr marL="342900" lvl="0" indent="-342900" algn="just">
              <a:lnSpc>
                <a:spcPct val="150000"/>
              </a:lnSpc>
              <a:spcAft>
                <a:spcPts val="1000"/>
              </a:spcAft>
              <a:buFont typeface="Arial" panose="020B0604020202020204" pitchFamily="34" charset="0"/>
              <a:buChar char="-"/>
            </a:pPr>
            <a:r>
              <a:rPr lang="es-ES" sz="1400" dirty="0" smtClean="0">
                <a:latin typeface="+mj-lt"/>
                <a:ea typeface="Calibri" panose="020F0502020204030204" pitchFamily="34" charset="0"/>
              </a:rPr>
              <a:t>Densificación</a:t>
            </a:r>
            <a:r>
              <a:rPr lang="es-ES" sz="1400" dirty="0">
                <a:latin typeface="+mj-lt"/>
                <a:ea typeface="Calibri" panose="020F0502020204030204" pitchFamily="34" charset="0"/>
              </a:rPr>
              <a:t>: Finalmente y como última etapa, este suelo urbano que incorpora suficiente valor agregado por superposición de sucesivas intervenciones comienza a densificarse. La densidad urbana implica el aumento de población y viviendas por unidad de superficie. </a:t>
            </a:r>
            <a:endParaRPr lang="es-ES" sz="1400" dirty="0" smtClean="0">
              <a:latin typeface="+mj-lt"/>
              <a:ea typeface="Calibri" panose="020F0502020204030204" pitchFamily="34" charset="0"/>
            </a:endParaRPr>
          </a:p>
          <a:p>
            <a:pPr>
              <a:lnSpc>
                <a:spcPct val="150000"/>
              </a:lnSpc>
            </a:pPr>
            <a:endParaRPr lang="es-ES" sz="1200" dirty="0">
              <a:latin typeface="+mj-lt"/>
            </a:endParaRPr>
          </a:p>
        </p:txBody>
      </p:sp>
      <p:sp>
        <p:nvSpPr>
          <p:cNvPr id="2" name="Rectángulo 1"/>
          <p:cNvSpPr/>
          <p:nvPr/>
        </p:nvSpPr>
        <p:spPr>
          <a:xfrm>
            <a:off x="755576" y="188640"/>
            <a:ext cx="8136904" cy="892552"/>
          </a:xfrm>
          <a:prstGeom prst="rect">
            <a:avLst/>
          </a:prstGeom>
          <a:ln>
            <a:solidFill>
              <a:schemeClr val="tx1"/>
            </a:solidFill>
          </a:ln>
        </p:spPr>
        <p:txBody>
          <a:bodyPr wrap="square">
            <a:spAutoFit/>
          </a:bodyPr>
          <a:lstStyle/>
          <a:p>
            <a:pPr marL="0" lvl="2" algn="ctr"/>
            <a:r>
              <a:rPr lang="es-ES" sz="2600" b="1" cap="all" dirty="0">
                <a:effectLst>
                  <a:outerShdw blurRad="38100" dist="38100" dir="2700000" algn="tl">
                    <a:srgbClr val="000000">
                      <a:alpha val="43137"/>
                    </a:srgbClr>
                  </a:outerShdw>
                </a:effectLst>
              </a:rPr>
              <a:t>La transformación territorial como consecuencia del crecimiento de la ciudad</a:t>
            </a:r>
          </a:p>
        </p:txBody>
      </p:sp>
      <p:cxnSp>
        <p:nvCxnSpPr>
          <p:cNvPr id="10" name="Conector recto de flecha 9"/>
          <p:cNvCxnSpPr>
            <a:stCxn id="2" idx="2"/>
          </p:cNvCxnSpPr>
          <p:nvPr/>
        </p:nvCxnSpPr>
        <p:spPr>
          <a:xfrm>
            <a:off x="4824028" y="1081192"/>
            <a:ext cx="0" cy="81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146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67544" y="2204864"/>
            <a:ext cx="8280920" cy="4001095"/>
          </a:xfrm>
          <a:prstGeom prst="rect">
            <a:avLst/>
          </a:prstGeom>
          <a:noFill/>
          <a:ln>
            <a:solidFill>
              <a:schemeClr val="tx1"/>
            </a:solidFill>
          </a:ln>
        </p:spPr>
        <p:txBody>
          <a:bodyPr wrap="square">
            <a:spAutoFit/>
          </a:bodyPr>
          <a:lstStyle/>
          <a:p>
            <a:pPr algn="just">
              <a:lnSpc>
                <a:spcPct val="200000"/>
              </a:lnSpc>
              <a:spcAft>
                <a:spcPts val="0"/>
              </a:spcAft>
            </a:pPr>
            <a:r>
              <a:rPr lang="es-ES" sz="1900" dirty="0">
                <a:latin typeface="Times New Roman" panose="02020603050405020304" pitchFamily="18" charset="0"/>
                <a:ea typeface="Calibri" panose="020F0502020204030204" pitchFamily="34" charset="0"/>
                <a:cs typeface="Times New Roman" panose="02020603050405020304" pitchFamily="18" charset="0"/>
              </a:rPr>
              <a:t>Tomado en cuenta lo que el (GADMO, Actualización del Plan de Desarrollo, 2012) menciona que desde el punto de vista técnico de la rama del urbanismo, es necesario el análisis de los Rendimientos del suelo urbano, que son medidos por los niveles de ocupación de la estructura edificada desde la unidad geográfica menor de análisis que es </a:t>
            </a:r>
            <a:r>
              <a:rPr lang="es-ES" sz="1900" dirty="0" smtClean="0">
                <a:latin typeface="Times New Roman" panose="02020603050405020304" pitchFamily="18" charset="0"/>
                <a:ea typeface="Calibri" panose="020F0502020204030204" pitchFamily="34" charset="0"/>
                <a:cs typeface="Times New Roman" panose="02020603050405020304" pitchFamily="18" charset="0"/>
              </a:rPr>
              <a:t>la manzana 121, </a:t>
            </a:r>
            <a:r>
              <a:rPr lang="es-ES" sz="1900" dirty="0">
                <a:latin typeface="Times New Roman" panose="02020603050405020304" pitchFamily="18" charset="0"/>
                <a:ea typeface="Calibri" panose="020F0502020204030204" pitchFamily="34" charset="0"/>
                <a:cs typeface="Times New Roman" panose="02020603050405020304" pitchFamily="18" charset="0"/>
              </a:rPr>
              <a:t>basado en el Coeficiente de Ocupación del Suelo, que establece la normativa municipal; y se identifican 4 niveles:</a:t>
            </a:r>
          </a:p>
          <a:p>
            <a:pPr algn="just">
              <a:lnSpc>
                <a:spcPct val="200000"/>
              </a:lnSpc>
              <a:spcAft>
                <a:spcPts val="0"/>
              </a:spcAft>
            </a:pPr>
            <a:r>
              <a:rPr lang="es-ES" sz="1300" dirty="0">
                <a:latin typeface="Times New Roman" panose="02020603050405020304" pitchFamily="18" charset="0"/>
                <a:ea typeface="Calibri" panose="020F0502020204030204" pitchFamily="34" charset="0"/>
                <a:cs typeface="Times New Roman" panose="02020603050405020304" pitchFamily="18" charset="0"/>
              </a:rPr>
              <a:t> </a:t>
            </a:r>
            <a:endParaRPr lang="es-ES"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2195736" y="476672"/>
            <a:ext cx="5256584" cy="892552"/>
          </a:xfrm>
          <a:prstGeom prst="rect">
            <a:avLst/>
          </a:prstGeom>
          <a:ln>
            <a:solidFill>
              <a:schemeClr val="tx1"/>
            </a:solidFill>
          </a:ln>
        </p:spPr>
        <p:txBody>
          <a:bodyPr wrap="square">
            <a:spAutoFit/>
          </a:bodyPr>
          <a:lstStyle/>
          <a:p>
            <a:pPr marL="0" lvl="2" algn="ctr"/>
            <a:r>
              <a:rPr lang="es-ES" sz="2600" b="1" cap="all" dirty="0">
                <a:effectLst>
                  <a:outerShdw blurRad="38100" dist="38100" dir="2700000" algn="tl">
                    <a:srgbClr val="000000">
                      <a:alpha val="43137"/>
                    </a:srgbClr>
                  </a:outerShdw>
                </a:effectLst>
              </a:rPr>
              <a:t>PROCESO HISTÓRICO DE CONSOLIDACIÓN</a:t>
            </a:r>
          </a:p>
        </p:txBody>
      </p:sp>
      <p:cxnSp>
        <p:nvCxnSpPr>
          <p:cNvPr id="7" name="Conector recto de flecha 6"/>
          <p:cNvCxnSpPr/>
          <p:nvPr/>
        </p:nvCxnSpPr>
        <p:spPr>
          <a:xfrm>
            <a:off x="4860032" y="1369224"/>
            <a:ext cx="0" cy="81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521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15616" y="2204864"/>
            <a:ext cx="6877388" cy="1296144"/>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 METODOLOGÍA</a:t>
            </a:r>
            <a:endParaRPr lang="es-ES" dirty="0"/>
          </a:p>
        </p:txBody>
      </p:sp>
    </p:spTree>
    <p:extLst>
      <p:ext uri="{BB962C8B-B14F-4D97-AF65-F5344CB8AC3E}">
        <p14:creationId xmlns:p14="http://schemas.microsoft.com/office/powerpoint/2010/main" val="79866274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195736" y="476672"/>
            <a:ext cx="4813920" cy="1143000"/>
          </a:xfrm>
        </p:spPr>
        <p:txBody>
          <a:bodyPr anchor="ctr"/>
          <a:lstStyle/>
          <a:p>
            <a:pPr marL="0" indent="0">
              <a:buNone/>
            </a:pPr>
            <a:r>
              <a:rPr lang="es-ES" dirty="0" smtClean="0"/>
              <a:t>INTRODUCCIÓN</a:t>
            </a:r>
            <a:endParaRPr lang="es-ES" dirty="0"/>
          </a:p>
        </p:txBody>
      </p:sp>
      <p:pic>
        <p:nvPicPr>
          <p:cNvPr id="3" name="Picture 2" descr="http://thumbs.dreamstime.com/x/el-concepto-de-levantamiento-de-las-propiedades-inmobiliarias-contiene-la-flecha-que-crece-251045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953" y="2204864"/>
            <a:ext cx="607531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6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3"/>
                                        </p:tgtEl>
                                      </p:cBhvr>
                                    </p:animEffect>
                                    <p:anim calcmode="lin" valueType="num">
                                      <p:cBhvr>
                                        <p:cTn id="12"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gtEl>
                                        <p:attrNameLst>
                                          <p:attrName>ppt_h</p:attrName>
                                        </p:attrNameLst>
                                      </p:cBhvr>
                                      <p:tavLst>
                                        <p:tav tm="0">
                                          <p:val>
                                            <p:strVal val="ppt_h"/>
                                          </p:val>
                                        </p:tav>
                                        <p:tav tm="100000">
                                          <p:val>
                                            <p:strVal val="ppt_h"/>
                                          </p:val>
                                        </p:tav>
                                      </p:tavLst>
                                    </p:anim>
                                    <p:set>
                                      <p:cBhvr>
                                        <p:cTn id="14"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lecha abajo"/>
          <p:cNvSpPr/>
          <p:nvPr/>
        </p:nvSpPr>
        <p:spPr>
          <a:xfrm>
            <a:off x="6156176" y="458112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abajo"/>
          <p:cNvSpPr/>
          <p:nvPr/>
        </p:nvSpPr>
        <p:spPr>
          <a:xfrm>
            <a:off x="4211960" y="429309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abajo"/>
          <p:cNvSpPr/>
          <p:nvPr/>
        </p:nvSpPr>
        <p:spPr>
          <a:xfrm>
            <a:off x="2555776" y="407707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sz="quarter" idx="13"/>
          </p:nvPr>
        </p:nvSpPr>
        <p:spPr>
          <a:xfrm>
            <a:off x="1691680" y="476672"/>
            <a:ext cx="5805264" cy="969288"/>
          </a:xfrm>
        </p:spPr>
        <p:txBody>
          <a:bodyPr/>
          <a:lstStyle/>
          <a:p>
            <a:pPr marL="45720" indent="0">
              <a:buNone/>
            </a:pPr>
            <a:r>
              <a:rPr lang="es-ES" dirty="0" smtClean="0"/>
              <a:t>La metodología que se empleo para esta investigación se fundamento en: </a:t>
            </a:r>
            <a:endParaRPr lang="es-ES" dirty="0"/>
          </a:p>
        </p:txBody>
      </p:sp>
      <p:graphicFrame>
        <p:nvGraphicFramePr>
          <p:cNvPr id="4" name="3 Diagrama"/>
          <p:cNvGraphicFramePr/>
          <p:nvPr>
            <p:extLst>
              <p:ext uri="{D42A27DB-BD31-4B8C-83A1-F6EECF244321}">
                <p14:modId xmlns:p14="http://schemas.microsoft.com/office/powerpoint/2010/main" val="2810622498"/>
              </p:ext>
            </p:extLst>
          </p:nvPr>
        </p:nvGraphicFramePr>
        <p:xfrm>
          <a:off x="1475656"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251520" y="4509120"/>
            <a:ext cx="2592288" cy="1368152"/>
          </a:xfrm>
          <a:prstGeom prst="roundRect">
            <a:avLst/>
          </a:prstGeom>
        </p:spPr>
        <p:style>
          <a:lnRef idx="1">
            <a:schemeClr val="dk1"/>
          </a:lnRef>
          <a:fillRef idx="1002">
            <a:schemeClr val="lt2"/>
          </a:fillRef>
          <a:effectRef idx="1">
            <a:schemeClr val="dk1"/>
          </a:effectRef>
          <a:fontRef idx="minor">
            <a:schemeClr val="dk1"/>
          </a:fontRef>
        </p:style>
        <p:txBody>
          <a:bodyPr rtlCol="0" anchor="ctr"/>
          <a:lstStyle/>
          <a:p>
            <a:r>
              <a:rPr lang="es-ES" sz="1500" dirty="0"/>
              <a:t>Provincia:		Imbabura</a:t>
            </a:r>
          </a:p>
          <a:p>
            <a:r>
              <a:rPr lang="es-ES" sz="1500" dirty="0"/>
              <a:t>Cantón:		Otavalo</a:t>
            </a:r>
          </a:p>
          <a:p>
            <a:r>
              <a:rPr lang="es-ES" sz="1500" dirty="0" smtClean="0"/>
              <a:t>Parroquias</a:t>
            </a:r>
            <a:r>
              <a:rPr lang="es-ES" sz="1500" dirty="0"/>
              <a:t>	</a:t>
            </a:r>
            <a:r>
              <a:rPr lang="es-ES" sz="1500" dirty="0" smtClean="0"/>
              <a:t>:</a:t>
            </a:r>
            <a:r>
              <a:rPr lang="es-ES" sz="1500" dirty="0"/>
              <a:t>	San Luis – </a:t>
            </a:r>
            <a:r>
              <a:rPr lang="es-ES" sz="1500" dirty="0" smtClean="0"/>
              <a:t>Jordán</a:t>
            </a:r>
            <a:endParaRPr lang="es-ES" sz="1500" dirty="0"/>
          </a:p>
        </p:txBody>
      </p:sp>
      <p:sp>
        <p:nvSpPr>
          <p:cNvPr id="10" name="9 Rectángulo redondeado"/>
          <p:cNvSpPr/>
          <p:nvPr/>
        </p:nvSpPr>
        <p:spPr>
          <a:xfrm>
            <a:off x="3203848" y="4653136"/>
            <a:ext cx="2016224" cy="1368152"/>
          </a:xfrm>
          <a:prstGeom prst="roundRect">
            <a:avLst/>
          </a:prstGeom>
        </p:spPr>
        <p:style>
          <a:lnRef idx="1">
            <a:schemeClr val="dk1"/>
          </a:lnRef>
          <a:fillRef idx="1002">
            <a:schemeClr val="lt2"/>
          </a:fillRef>
          <a:effectRef idx="1">
            <a:schemeClr val="dk1"/>
          </a:effectRef>
          <a:fontRef idx="minor">
            <a:schemeClr val="dk1"/>
          </a:fontRef>
        </p:style>
        <p:txBody>
          <a:bodyPr rtlCol="0" anchor="ctr"/>
          <a:lstStyle/>
          <a:p>
            <a:pPr marL="285750" indent="-285750">
              <a:buFontTx/>
              <a:buChar char="-"/>
            </a:pPr>
            <a:r>
              <a:rPr lang="es-ES" sz="1200" dirty="0" smtClean="0"/>
              <a:t>RECOPILACION Y ORGANIZACIÓN DE INFORMACIÓN.</a:t>
            </a:r>
          </a:p>
          <a:p>
            <a:pPr marL="285750" indent="-285750">
              <a:buFontTx/>
              <a:buChar char="-"/>
            </a:pPr>
            <a:r>
              <a:rPr lang="es-ES" sz="1200" dirty="0" smtClean="0"/>
              <a:t>DELIMITACION DEL AREA DE ESUDIO</a:t>
            </a:r>
          </a:p>
          <a:p>
            <a:pPr marL="285750" indent="-285750">
              <a:buFontTx/>
              <a:buChar char="-"/>
            </a:pPr>
            <a:r>
              <a:rPr lang="es-ES" sz="1200" dirty="0" smtClean="0"/>
              <a:t>INTERPRETACIÓN DE INFORMACIÓN</a:t>
            </a:r>
            <a:endParaRPr lang="es-ES" sz="1200" dirty="0"/>
          </a:p>
        </p:txBody>
      </p:sp>
      <p:sp>
        <p:nvSpPr>
          <p:cNvPr id="11" name="10 Rectángulo redondeado"/>
          <p:cNvSpPr/>
          <p:nvPr/>
        </p:nvSpPr>
        <p:spPr>
          <a:xfrm>
            <a:off x="5580112" y="4941734"/>
            <a:ext cx="2232248" cy="1368152"/>
          </a:xfrm>
          <a:prstGeom prst="roundRect">
            <a:avLst/>
          </a:prstGeom>
        </p:spPr>
        <p:style>
          <a:lnRef idx="1">
            <a:schemeClr val="dk1"/>
          </a:lnRef>
          <a:fillRef idx="1002">
            <a:schemeClr val="lt2"/>
          </a:fillRef>
          <a:effectRef idx="1">
            <a:schemeClr val="dk1"/>
          </a:effectRef>
          <a:fontRef idx="minor">
            <a:schemeClr val="dk1"/>
          </a:fontRef>
        </p:style>
        <p:txBody>
          <a:bodyPr rtlCol="0" anchor="ctr"/>
          <a:lstStyle/>
          <a:p>
            <a:pPr marL="285750" indent="-285750">
              <a:buFontTx/>
              <a:buChar char="-"/>
            </a:pPr>
            <a:r>
              <a:rPr lang="es-ES" sz="1500" dirty="0" smtClean="0"/>
              <a:t>ENTREVISTAS</a:t>
            </a:r>
          </a:p>
          <a:p>
            <a:pPr marL="285750" indent="-285750">
              <a:buFontTx/>
              <a:buChar char="-"/>
            </a:pPr>
            <a:r>
              <a:rPr lang="es-ES" sz="1500" dirty="0" smtClean="0"/>
              <a:t>BIBLIOGRAFÍA</a:t>
            </a:r>
            <a:endParaRPr lang="es-ES" sz="1500" dirty="0"/>
          </a:p>
        </p:txBody>
      </p:sp>
    </p:spTree>
    <p:extLst>
      <p:ext uri="{BB962C8B-B14F-4D97-AF65-F5344CB8AC3E}">
        <p14:creationId xmlns:p14="http://schemas.microsoft.com/office/powerpoint/2010/main" val="301205298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19672" y="260648"/>
            <a:ext cx="5832648" cy="792088"/>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3000" dirty="0" smtClean="0"/>
              <a:t>PROCESO DE LA INVESTIGACIÓN</a:t>
            </a:r>
            <a:endParaRPr lang="es-ES" sz="3000" dirty="0"/>
          </a:p>
        </p:txBody>
      </p:sp>
      <p:cxnSp>
        <p:nvCxnSpPr>
          <p:cNvPr id="9" name="8 Conector recto de flecha"/>
          <p:cNvCxnSpPr>
            <a:stCxn id="4" idx="2"/>
          </p:cNvCxnSpPr>
          <p:nvPr/>
        </p:nvCxnSpPr>
        <p:spPr>
          <a:xfrm>
            <a:off x="4535996" y="105273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redondeado"/>
          <p:cNvSpPr/>
          <p:nvPr/>
        </p:nvSpPr>
        <p:spPr>
          <a:xfrm>
            <a:off x="3383868" y="1700808"/>
            <a:ext cx="230425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PLANTEAMIENTO DEL PROBLEMA</a:t>
            </a:r>
            <a:endParaRPr lang="es-ES" dirty="0"/>
          </a:p>
        </p:txBody>
      </p:sp>
      <p:cxnSp>
        <p:nvCxnSpPr>
          <p:cNvPr id="16" name="15 Conector angular"/>
          <p:cNvCxnSpPr/>
          <p:nvPr/>
        </p:nvCxnSpPr>
        <p:spPr>
          <a:xfrm rot="10800000" flipV="1">
            <a:off x="2645786" y="2352327"/>
            <a:ext cx="738082" cy="525761"/>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17 Rectángulo redondeado"/>
          <p:cNvSpPr/>
          <p:nvPr/>
        </p:nvSpPr>
        <p:spPr>
          <a:xfrm>
            <a:off x="341529" y="2615208"/>
            <a:ext cx="230425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FORMULACIÓN DE OBJETIVOS</a:t>
            </a:r>
            <a:endParaRPr lang="es-ES" dirty="0"/>
          </a:p>
        </p:txBody>
      </p:sp>
      <p:cxnSp>
        <p:nvCxnSpPr>
          <p:cNvPr id="20" name="19 Conector angular"/>
          <p:cNvCxnSpPr/>
          <p:nvPr/>
        </p:nvCxnSpPr>
        <p:spPr>
          <a:xfrm rot="5400000">
            <a:off x="2926668" y="2820380"/>
            <a:ext cx="914400" cy="504056"/>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20 Rectángulo redondeado"/>
          <p:cNvSpPr/>
          <p:nvPr/>
        </p:nvSpPr>
        <p:spPr>
          <a:xfrm>
            <a:off x="2483769" y="3561153"/>
            <a:ext cx="230425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ELABORACIÓN DEL MARCO TEÓRICO</a:t>
            </a:r>
            <a:endParaRPr lang="es-ES" dirty="0"/>
          </a:p>
        </p:txBody>
      </p:sp>
      <p:sp>
        <p:nvSpPr>
          <p:cNvPr id="28" name="27 Rectángulo redondeado"/>
          <p:cNvSpPr/>
          <p:nvPr/>
        </p:nvSpPr>
        <p:spPr>
          <a:xfrm>
            <a:off x="5536526" y="3367590"/>
            <a:ext cx="1908213" cy="3240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BIBLIOGRAFÍA</a:t>
            </a:r>
            <a:endParaRPr lang="es-ES" dirty="0"/>
          </a:p>
        </p:txBody>
      </p:sp>
      <p:sp>
        <p:nvSpPr>
          <p:cNvPr id="29" name="28 Rectángulo redondeado"/>
          <p:cNvSpPr/>
          <p:nvPr/>
        </p:nvSpPr>
        <p:spPr>
          <a:xfrm>
            <a:off x="5571103" y="4060482"/>
            <a:ext cx="1908213" cy="5036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ARCHIVOS MUNICIPALES</a:t>
            </a:r>
            <a:endParaRPr lang="es-ES" dirty="0"/>
          </a:p>
        </p:txBody>
      </p:sp>
      <p:cxnSp>
        <p:nvCxnSpPr>
          <p:cNvPr id="31" name="30 Conector curvado"/>
          <p:cNvCxnSpPr>
            <a:stCxn id="21" idx="3"/>
          </p:cNvCxnSpPr>
          <p:nvPr/>
        </p:nvCxnSpPr>
        <p:spPr>
          <a:xfrm flipV="1">
            <a:off x="4788025" y="3529608"/>
            <a:ext cx="720079" cy="488745"/>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32 Conector curvado"/>
          <p:cNvCxnSpPr/>
          <p:nvPr/>
        </p:nvCxnSpPr>
        <p:spPr>
          <a:xfrm>
            <a:off x="4788025" y="4149080"/>
            <a:ext cx="720079" cy="163236"/>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2771800" y="4475553"/>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Rectángulo redondeado"/>
          <p:cNvSpPr/>
          <p:nvPr/>
        </p:nvSpPr>
        <p:spPr>
          <a:xfrm>
            <a:off x="107504" y="5124160"/>
            <a:ext cx="3741860" cy="537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RECOLECCIÓN Y ANÁLISIS DE INFORMACIÓN</a:t>
            </a:r>
            <a:endParaRPr lang="es-ES" dirty="0"/>
          </a:p>
        </p:txBody>
      </p:sp>
      <p:cxnSp>
        <p:nvCxnSpPr>
          <p:cNvPr id="39" name="38 Conector recto de flecha"/>
          <p:cNvCxnSpPr>
            <a:stCxn id="37" idx="3"/>
          </p:cNvCxnSpPr>
          <p:nvPr/>
        </p:nvCxnSpPr>
        <p:spPr>
          <a:xfrm>
            <a:off x="3849364" y="5392704"/>
            <a:ext cx="3625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Rectángulo redondeado"/>
          <p:cNvSpPr/>
          <p:nvPr/>
        </p:nvSpPr>
        <p:spPr>
          <a:xfrm>
            <a:off x="4211960" y="4935504"/>
            <a:ext cx="302433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Tx/>
              <a:buChar char="-"/>
            </a:pPr>
            <a:r>
              <a:rPr lang="es-ES" sz="1500" dirty="0" smtClean="0"/>
              <a:t>DATOS TOMADOS DE LA MUNICIPALIDAD</a:t>
            </a:r>
          </a:p>
          <a:p>
            <a:pPr marL="285750" indent="-285750" algn="just">
              <a:buFontTx/>
              <a:buChar char="-"/>
            </a:pPr>
            <a:r>
              <a:rPr lang="es-ES" sz="1500" dirty="0" smtClean="0"/>
              <a:t>FUNCIONARIOS MUNICIPALES</a:t>
            </a:r>
          </a:p>
          <a:p>
            <a:pPr marL="285750" indent="-285750" algn="just">
              <a:buFontTx/>
              <a:buChar char="-"/>
            </a:pPr>
            <a:r>
              <a:rPr lang="es-ES" sz="1500" dirty="0" smtClean="0"/>
              <a:t>PERSONAS PARTICULARES</a:t>
            </a:r>
            <a:endParaRPr lang="es-ES" sz="1500" dirty="0"/>
          </a:p>
        </p:txBody>
      </p:sp>
      <p:cxnSp>
        <p:nvCxnSpPr>
          <p:cNvPr id="44" name="43 Conector recto de flecha"/>
          <p:cNvCxnSpPr/>
          <p:nvPr/>
        </p:nvCxnSpPr>
        <p:spPr>
          <a:xfrm>
            <a:off x="7236296" y="5392704"/>
            <a:ext cx="3625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44 Abrir llave"/>
          <p:cNvSpPr/>
          <p:nvPr/>
        </p:nvSpPr>
        <p:spPr>
          <a:xfrm>
            <a:off x="7670900" y="4935504"/>
            <a:ext cx="14146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6" name="45 Rectángulo redondeado"/>
          <p:cNvSpPr/>
          <p:nvPr/>
        </p:nvSpPr>
        <p:spPr>
          <a:xfrm>
            <a:off x="7792562" y="4797152"/>
            <a:ext cx="1259338" cy="3240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200" b="1" dirty="0" smtClean="0"/>
              <a:t>ENTREVISTAS</a:t>
            </a:r>
            <a:endParaRPr lang="es-ES" sz="1200" b="1" dirty="0"/>
          </a:p>
        </p:txBody>
      </p:sp>
      <p:sp>
        <p:nvSpPr>
          <p:cNvPr id="47" name="46 Rectángulo redondeado"/>
          <p:cNvSpPr/>
          <p:nvPr/>
        </p:nvSpPr>
        <p:spPr>
          <a:xfrm>
            <a:off x="7812360" y="5625244"/>
            <a:ext cx="1259338" cy="3240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200" b="1" dirty="0" smtClean="0"/>
              <a:t>OBSERVACIÓN</a:t>
            </a:r>
            <a:endParaRPr lang="es-ES" sz="1200" b="1" dirty="0"/>
          </a:p>
        </p:txBody>
      </p:sp>
      <p:cxnSp>
        <p:nvCxnSpPr>
          <p:cNvPr id="50" name="49 Conector angular"/>
          <p:cNvCxnSpPr>
            <a:stCxn id="37" idx="2"/>
          </p:cNvCxnSpPr>
          <p:nvPr/>
        </p:nvCxnSpPr>
        <p:spPr>
          <a:xfrm rot="16200000" flipH="1">
            <a:off x="2159093" y="5480589"/>
            <a:ext cx="432050" cy="7933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1 Título"/>
          <p:cNvSpPr txBox="1">
            <a:spLocks/>
          </p:cNvSpPr>
          <p:nvPr/>
        </p:nvSpPr>
        <p:spPr>
          <a:xfrm>
            <a:off x="2771800" y="6057292"/>
            <a:ext cx="4043389" cy="540060"/>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sz="1800" dirty="0" smtClean="0">
                <a:solidFill>
                  <a:schemeClr val="accent6">
                    <a:lumMod val="50000"/>
                  </a:schemeClr>
                </a:solidFill>
              </a:rPr>
              <a:t>DETERMINAR EL CRECIMIENTO INMOBILIARIO</a:t>
            </a:r>
            <a:endParaRPr lang="es-ES" sz="1800" dirty="0">
              <a:solidFill>
                <a:schemeClr val="accent6">
                  <a:lumMod val="50000"/>
                </a:schemeClr>
              </a:solidFill>
            </a:endParaRPr>
          </a:p>
        </p:txBody>
      </p:sp>
    </p:spTree>
    <p:extLst>
      <p:ext uri="{BB962C8B-B14F-4D97-AF65-F5344CB8AC3E}">
        <p14:creationId xmlns:p14="http://schemas.microsoft.com/office/powerpoint/2010/main" val="16886457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15616" y="2204864"/>
            <a:ext cx="6877388" cy="1296144"/>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 RESULTADOS Y DISCUSIÓN</a:t>
            </a:r>
            <a:endParaRPr lang="es-ES" dirty="0"/>
          </a:p>
        </p:txBody>
      </p:sp>
    </p:spTree>
    <p:extLst>
      <p:ext uri="{BB962C8B-B14F-4D97-AF65-F5344CB8AC3E}">
        <p14:creationId xmlns:p14="http://schemas.microsoft.com/office/powerpoint/2010/main" val="2376994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59632" y="476672"/>
            <a:ext cx="6877388" cy="1296144"/>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TASAS DE CRECIMIENTO INMOBILIARIO</a:t>
            </a:r>
            <a:endParaRPr lang="es-ES" dirty="0"/>
          </a:p>
        </p:txBody>
      </p:sp>
      <p:sp>
        <p:nvSpPr>
          <p:cNvPr id="5" name="4 Rectángulo"/>
          <p:cNvSpPr/>
          <p:nvPr/>
        </p:nvSpPr>
        <p:spPr>
          <a:xfrm>
            <a:off x="500034" y="2357430"/>
            <a:ext cx="7786742" cy="2677656"/>
          </a:xfrm>
          <a:prstGeom prst="rect">
            <a:avLst/>
          </a:prstGeom>
        </p:spPr>
        <p:txBody>
          <a:bodyPr wrap="square">
            <a:spAutoFit/>
          </a:bodyPr>
          <a:lstStyle/>
          <a:p>
            <a:pPr algn="just"/>
            <a:r>
              <a:rPr lang="es-ES" sz="2400" dirty="0"/>
              <a:t>El crecimiento </a:t>
            </a:r>
            <a:r>
              <a:rPr lang="es-ES" sz="2400" dirty="0" smtClean="0"/>
              <a:t>inmobiliario (construcciones) exige expansión  del territorio o crecimiento de la ciudad, en el caso de Otavalo esta expansión se ha dado principalmente al Nor-Occidente de la ciudad, este crecimiento se dada principalmente por el crecimiento poblacional, la densidad </a:t>
            </a:r>
            <a:r>
              <a:rPr lang="es-ES" sz="2400" dirty="0"/>
              <a:t>de población y vivienda </a:t>
            </a:r>
            <a:r>
              <a:rPr lang="es-ES" sz="2400" dirty="0" smtClean="0"/>
              <a:t> concentrada </a:t>
            </a:r>
            <a:r>
              <a:rPr lang="es-ES" sz="2400" dirty="0"/>
              <a:t>en el centro de la </a:t>
            </a:r>
            <a:r>
              <a:rPr lang="es-ES" sz="2400" dirty="0" smtClean="0"/>
              <a:t>ciudad y otros factores. </a:t>
            </a:r>
            <a:endParaRPr lang="es-ES" sz="2400" dirty="0"/>
          </a:p>
        </p:txBody>
      </p:sp>
    </p:spTree>
    <p:extLst>
      <p:ext uri="{BB962C8B-B14F-4D97-AF65-F5344CB8AC3E}">
        <p14:creationId xmlns:p14="http://schemas.microsoft.com/office/powerpoint/2010/main" val="198975463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6013" y="172236"/>
            <a:ext cx="8715404" cy="861774"/>
          </a:xfrm>
          <a:prstGeom prst="rect">
            <a:avLst/>
          </a:prstGeom>
          <a:ln>
            <a:solidFill>
              <a:schemeClr val="tx1"/>
            </a:solidFill>
          </a:ln>
        </p:spPr>
        <p:txBody>
          <a:bodyPr wrap="square">
            <a:spAutoFit/>
          </a:bodyPr>
          <a:lstStyle/>
          <a:p>
            <a:pPr algn="ctr"/>
            <a:r>
              <a:rPr lang="es-ES" sz="2500" b="1" dirty="0" smtClean="0">
                <a:latin typeface="+mj-lt"/>
              </a:rPr>
              <a:t>CÁLCULO  DE LAS TASAS DE CRECIMIENTO DE CONSTRUCCIONES</a:t>
            </a:r>
            <a:endParaRPr lang="es-ES" sz="2500" dirty="0">
              <a:latin typeface="+mj-lt"/>
            </a:endParaRPr>
          </a:p>
        </p:txBody>
      </p:sp>
      <p:pic>
        <p:nvPicPr>
          <p:cNvPr id="410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480" y="2000240"/>
            <a:ext cx="5618470" cy="122413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71472" y="3714752"/>
            <a:ext cx="6880848" cy="1938992"/>
          </a:xfrm>
          <a:prstGeom prst="rect">
            <a:avLst/>
          </a:prstGeom>
        </p:spPr>
        <p:txBody>
          <a:bodyPr wrap="square">
            <a:spAutoFit/>
          </a:bodyPr>
          <a:lstStyle/>
          <a:p>
            <a:r>
              <a:rPr lang="es-ES" sz="2400" dirty="0"/>
              <a:t>En donde</a:t>
            </a:r>
            <a:r>
              <a:rPr lang="es-ES" sz="2400" dirty="0" smtClean="0"/>
              <a:t>:</a:t>
            </a:r>
          </a:p>
          <a:p>
            <a:endParaRPr lang="es-ES" sz="2400" dirty="0"/>
          </a:p>
          <a:p>
            <a:r>
              <a:rPr lang="es-ES" sz="2400" dirty="0"/>
              <a:t> TC: </a:t>
            </a:r>
            <a:r>
              <a:rPr lang="es-ES" sz="2400" dirty="0" smtClean="0"/>
              <a:t>Es </a:t>
            </a:r>
            <a:r>
              <a:rPr lang="es-ES" sz="2400" dirty="0"/>
              <a:t>la tasa de crecimiento.</a:t>
            </a:r>
          </a:p>
          <a:p>
            <a:r>
              <a:rPr lang="es-ES" sz="2400" dirty="0"/>
              <a:t> NAC: </a:t>
            </a:r>
            <a:r>
              <a:rPr lang="es-ES" sz="2400" dirty="0" smtClean="0"/>
              <a:t>Es </a:t>
            </a:r>
            <a:r>
              <a:rPr lang="es-ES" sz="2400" dirty="0"/>
              <a:t>el  número actual de construcciones.</a:t>
            </a:r>
          </a:p>
          <a:p>
            <a:r>
              <a:rPr lang="es-ES" sz="2400" dirty="0"/>
              <a:t> NAN: </a:t>
            </a:r>
            <a:r>
              <a:rPr lang="es-ES" sz="2400" dirty="0" smtClean="0"/>
              <a:t>Es  </a:t>
            </a:r>
            <a:r>
              <a:rPr lang="es-ES" sz="2400" dirty="0"/>
              <a:t>el número anterior de  construcciones</a:t>
            </a:r>
          </a:p>
        </p:txBody>
      </p:sp>
      <p:sp>
        <p:nvSpPr>
          <p:cNvPr id="6" name="5 Rectángulo"/>
          <p:cNvSpPr/>
          <p:nvPr/>
        </p:nvSpPr>
        <p:spPr>
          <a:xfrm>
            <a:off x="428596" y="1285860"/>
            <a:ext cx="2343204" cy="461665"/>
          </a:xfrm>
          <a:prstGeom prst="rect">
            <a:avLst/>
          </a:prstGeom>
        </p:spPr>
        <p:txBody>
          <a:bodyPr wrap="square">
            <a:spAutoFit/>
          </a:bodyPr>
          <a:lstStyle/>
          <a:p>
            <a:pPr algn="just"/>
            <a:r>
              <a:rPr lang="es-ES" sz="2400" b="1" dirty="0" smtClean="0">
                <a:effectLst>
                  <a:outerShdw blurRad="38100" dist="38100" dir="2700000" algn="tl">
                    <a:srgbClr val="000000">
                      <a:alpha val="43137"/>
                    </a:srgbClr>
                  </a:outerShdw>
                </a:effectLst>
              </a:rPr>
              <a:t>Fórmula:</a:t>
            </a:r>
            <a:endParaRPr lang="es-E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67928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47664" y="260648"/>
            <a:ext cx="6336704" cy="646331"/>
          </a:xfrm>
          <a:prstGeom prst="rect">
            <a:avLst/>
          </a:prstGeom>
        </p:spPr>
        <p:txBody>
          <a:bodyPr wrap="square">
            <a:spAutoFit/>
          </a:bodyPr>
          <a:lstStyle/>
          <a:p>
            <a:pPr algn="ctr"/>
            <a:r>
              <a:rPr lang="es-ES" dirty="0" smtClean="0"/>
              <a:t>TABLA: Tasa </a:t>
            </a:r>
            <a:r>
              <a:rPr lang="es-ES" dirty="0"/>
              <a:t>de crecimiento de construcciones en el área de estudio años 1994 - 2000 y 2000 - 2010</a:t>
            </a:r>
            <a:endParaRPr lang="es-ES" b="1" dirty="0"/>
          </a:p>
        </p:txBody>
      </p:sp>
      <p:graphicFrame>
        <p:nvGraphicFramePr>
          <p:cNvPr id="5" name="4 Tabla"/>
          <p:cNvGraphicFramePr>
            <a:graphicFrameLocks noGrp="1"/>
          </p:cNvGraphicFramePr>
          <p:nvPr>
            <p:extLst>
              <p:ext uri="{D42A27DB-BD31-4B8C-83A1-F6EECF244321}">
                <p14:modId xmlns:p14="http://schemas.microsoft.com/office/powerpoint/2010/main" val="348219338"/>
              </p:ext>
            </p:extLst>
          </p:nvPr>
        </p:nvGraphicFramePr>
        <p:xfrm>
          <a:off x="251521" y="1357298"/>
          <a:ext cx="8712967" cy="4447966"/>
        </p:xfrm>
        <a:graphic>
          <a:graphicData uri="http://schemas.openxmlformats.org/drawingml/2006/table">
            <a:tbl>
              <a:tblPr firstRow="1" firstCol="1" bandRow="1">
                <a:tableStyleId>{5940675A-B579-460E-94D1-54222C63F5DA}</a:tableStyleId>
              </a:tblPr>
              <a:tblGrid>
                <a:gridCol w="1018110"/>
                <a:gridCol w="1418772"/>
                <a:gridCol w="1491356"/>
                <a:gridCol w="1732335"/>
                <a:gridCol w="1664591"/>
                <a:gridCol w="1387803"/>
              </a:tblGrid>
              <a:tr h="1788198">
                <a:tc>
                  <a:txBody>
                    <a:bodyPr/>
                    <a:lstStyle/>
                    <a:p>
                      <a:pPr algn="ctr">
                        <a:lnSpc>
                          <a:spcPct val="150000"/>
                        </a:lnSpc>
                        <a:spcBef>
                          <a:spcPts val="1440"/>
                        </a:spcBef>
                        <a:spcAft>
                          <a:spcPts val="1440"/>
                        </a:spcAft>
                      </a:pPr>
                      <a:r>
                        <a:rPr lang="es-ES" sz="1200" b="1" dirty="0">
                          <a:solidFill>
                            <a:schemeClr val="tx1"/>
                          </a:solidFill>
                          <a:effectLst>
                            <a:outerShdw blurRad="38100" dist="38100" dir="2700000" algn="tl">
                              <a:srgbClr val="000000">
                                <a:alpha val="43137"/>
                              </a:srgbClr>
                            </a:outerShdw>
                          </a:effectLst>
                        </a:rPr>
                        <a:t>Años</a:t>
                      </a:r>
                      <a:endParaRPr lang="es-E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b="1" dirty="0">
                          <a:solidFill>
                            <a:schemeClr val="tx1"/>
                          </a:solidFill>
                          <a:effectLst>
                            <a:outerShdw blurRad="38100" dist="38100" dir="2700000" algn="tl">
                              <a:srgbClr val="000000">
                                <a:alpha val="43137"/>
                              </a:srgbClr>
                            </a:outerShdw>
                          </a:effectLst>
                        </a:rPr>
                        <a:t>Número Actual  De Construcciones</a:t>
                      </a:r>
                      <a:endParaRPr lang="es-E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b="1" dirty="0">
                          <a:solidFill>
                            <a:schemeClr val="tx1"/>
                          </a:solidFill>
                          <a:effectLst>
                            <a:outerShdw blurRad="38100" dist="38100" dir="2700000" algn="tl">
                              <a:srgbClr val="000000">
                                <a:alpha val="43137"/>
                              </a:srgbClr>
                            </a:outerShdw>
                          </a:effectLst>
                        </a:rPr>
                        <a:t>Número  Anterior  De Construcciones</a:t>
                      </a:r>
                      <a:endParaRPr lang="es-E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b="1" dirty="0">
                          <a:solidFill>
                            <a:schemeClr val="tx1"/>
                          </a:solidFill>
                          <a:effectLst>
                            <a:outerShdw blurRad="38100" dist="38100" dir="2700000" algn="tl">
                              <a:srgbClr val="000000">
                                <a:alpha val="43137"/>
                              </a:srgbClr>
                            </a:outerShdw>
                          </a:effectLst>
                        </a:rPr>
                        <a:t>Crecimiento absoluto de N° de viviendas en 6 y 10 años</a:t>
                      </a:r>
                      <a:endParaRPr lang="es-E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b="1" dirty="0">
                          <a:solidFill>
                            <a:schemeClr val="tx1"/>
                          </a:solidFill>
                          <a:effectLst>
                            <a:outerShdw blurRad="38100" dist="38100" dir="2700000" algn="tl">
                              <a:srgbClr val="000000">
                                <a:alpha val="43137"/>
                              </a:srgbClr>
                            </a:outerShdw>
                          </a:effectLst>
                        </a:rPr>
                        <a:t>Tasa De Crecimiento en 6 Y 10 años respectivamente (%)</a:t>
                      </a:r>
                      <a:endParaRPr lang="es-E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b="1" dirty="0">
                          <a:solidFill>
                            <a:schemeClr val="tx1"/>
                          </a:solidFill>
                          <a:effectLst>
                            <a:outerShdw blurRad="38100" dist="38100" dir="2700000" algn="tl">
                              <a:srgbClr val="000000">
                                <a:alpha val="43137"/>
                              </a:srgbClr>
                            </a:outerShdw>
                          </a:effectLst>
                        </a:rPr>
                        <a:t>Tasa de Crecimiento  Anual (%)</a:t>
                      </a:r>
                      <a:endParaRPr lang="es-E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r>
              <a:tr h="781005">
                <a:tc>
                  <a:txBody>
                    <a:bodyPr/>
                    <a:lstStyle/>
                    <a:p>
                      <a:pPr algn="ctr">
                        <a:lnSpc>
                          <a:spcPct val="150000"/>
                        </a:lnSpc>
                        <a:spcBef>
                          <a:spcPts val="1440"/>
                        </a:spcBef>
                        <a:spcAft>
                          <a:spcPts val="1440"/>
                        </a:spcAft>
                      </a:pPr>
                      <a:r>
                        <a:rPr lang="es-ES" sz="2400" b="1" dirty="0">
                          <a:effectLst/>
                        </a:rPr>
                        <a:t>1994</a:t>
                      </a:r>
                      <a:endParaRPr lang="es-ES" sz="2400" b="1"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a:effectLst/>
                        </a:rPr>
                        <a:t>3595</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a:effectLst/>
                        </a:rPr>
                        <a:t>___</a:t>
                      </a:r>
                      <a:endParaRPr lang="es-ES" sz="110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dirty="0">
                          <a:effectLst/>
                        </a:rPr>
                        <a:t>___</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a:effectLst/>
                        </a:rPr>
                        <a:t>___</a:t>
                      </a:r>
                      <a:endParaRPr lang="es-ES" sz="110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1200">
                          <a:effectLst/>
                        </a:rPr>
                        <a:t>___</a:t>
                      </a:r>
                      <a:endParaRPr lang="es-ES" sz="1100">
                        <a:effectLst/>
                        <a:latin typeface="Calibri"/>
                        <a:ea typeface="Calibri"/>
                        <a:cs typeface="Times New Roman"/>
                      </a:endParaRPr>
                    </a:p>
                  </a:txBody>
                  <a:tcPr marL="68580" marR="68580" marT="0" marB="0" anchor="ctr"/>
                </a:tc>
              </a:tr>
              <a:tr h="781005">
                <a:tc>
                  <a:txBody>
                    <a:bodyPr/>
                    <a:lstStyle/>
                    <a:p>
                      <a:pPr algn="ctr">
                        <a:lnSpc>
                          <a:spcPct val="150000"/>
                        </a:lnSpc>
                        <a:spcBef>
                          <a:spcPts val="1440"/>
                        </a:spcBef>
                        <a:spcAft>
                          <a:spcPts val="1440"/>
                        </a:spcAft>
                      </a:pPr>
                      <a:r>
                        <a:rPr lang="es-ES" sz="2400" b="1" dirty="0">
                          <a:effectLst/>
                        </a:rPr>
                        <a:t>2000</a:t>
                      </a:r>
                      <a:endParaRPr lang="es-ES" sz="2400" b="1"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a:effectLst/>
                        </a:rPr>
                        <a:t>4482</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a:effectLst/>
                        </a:rPr>
                        <a:t>3595</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a:effectLst/>
                        </a:rPr>
                        <a:t>887</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a:effectLst/>
                        </a:rPr>
                        <a:t>24.67</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smtClean="0">
                          <a:effectLst/>
                        </a:rPr>
                        <a:t>4.11%</a:t>
                      </a:r>
                      <a:endParaRPr lang="es-ES" sz="2400" dirty="0">
                        <a:effectLst/>
                        <a:latin typeface="Calibri"/>
                        <a:ea typeface="Calibri"/>
                        <a:cs typeface="Times New Roman"/>
                      </a:endParaRPr>
                    </a:p>
                  </a:txBody>
                  <a:tcPr marL="68580" marR="68580" marT="0" marB="0" anchor="ctr"/>
                </a:tc>
              </a:tr>
              <a:tr h="1097758">
                <a:tc>
                  <a:txBody>
                    <a:bodyPr/>
                    <a:lstStyle/>
                    <a:p>
                      <a:pPr algn="ctr">
                        <a:lnSpc>
                          <a:spcPct val="150000"/>
                        </a:lnSpc>
                        <a:spcBef>
                          <a:spcPts val="1440"/>
                        </a:spcBef>
                        <a:spcAft>
                          <a:spcPts val="1440"/>
                        </a:spcAft>
                      </a:pPr>
                      <a:r>
                        <a:rPr lang="es-ES" sz="2400" b="1" dirty="0">
                          <a:effectLst/>
                        </a:rPr>
                        <a:t>2010</a:t>
                      </a:r>
                      <a:endParaRPr lang="es-ES" sz="2400" b="1"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a:effectLst/>
                        </a:rPr>
                        <a:t>7721</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a:effectLst/>
                        </a:rPr>
                        <a:t>4482</a:t>
                      </a:r>
                      <a:endParaRPr lang="es-ES" sz="240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a:effectLst/>
                        </a:rPr>
                        <a:t>3239</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a:effectLst/>
                        </a:rPr>
                        <a:t>72.26</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Bef>
                          <a:spcPts val="1440"/>
                        </a:spcBef>
                        <a:spcAft>
                          <a:spcPts val="1440"/>
                        </a:spcAft>
                      </a:pPr>
                      <a:r>
                        <a:rPr lang="es-ES" sz="2400" dirty="0" smtClean="0">
                          <a:effectLst/>
                        </a:rPr>
                        <a:t>7.22%</a:t>
                      </a:r>
                      <a:endParaRPr lang="es-ES" sz="2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99397841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2008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512618" y="260648"/>
            <a:ext cx="7803798" cy="707886"/>
          </a:xfrm>
          <a:prstGeom prst="rect">
            <a:avLst/>
          </a:prstGeom>
        </p:spPr>
        <p:txBody>
          <a:bodyPr wrap="square">
            <a:spAutoFit/>
          </a:bodyPr>
          <a:lstStyle/>
          <a:p>
            <a:pPr algn="ctr"/>
            <a:r>
              <a:rPr lang="es-ES" sz="2000" dirty="0"/>
              <a:t>En </a:t>
            </a:r>
            <a:r>
              <a:rPr lang="es-ES" sz="2000" dirty="0" smtClean="0"/>
              <a:t>la siguiente figura se </a:t>
            </a:r>
            <a:r>
              <a:rPr lang="es-ES" sz="2000" dirty="0" err="1" smtClean="0"/>
              <a:t>determna</a:t>
            </a:r>
            <a:r>
              <a:rPr lang="es-ES" sz="2000" dirty="0" smtClean="0"/>
              <a:t> </a:t>
            </a:r>
            <a:r>
              <a:rPr lang="es-ES" sz="2000" dirty="0"/>
              <a:t>el crecimiento inmobiliario que se ha venido dando a partir del año 1994 hasta el 2010. </a:t>
            </a:r>
          </a:p>
        </p:txBody>
      </p:sp>
    </p:spTree>
    <p:extLst>
      <p:ext uri="{BB962C8B-B14F-4D97-AF65-F5344CB8AC3E}">
        <p14:creationId xmlns:p14="http://schemas.microsoft.com/office/powerpoint/2010/main" val="199643884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2786058"/>
            <a:ext cx="8136904" cy="1938992"/>
          </a:xfrm>
          <a:prstGeom prst="rect">
            <a:avLst/>
          </a:prstGeom>
        </p:spPr>
        <p:txBody>
          <a:bodyPr wrap="square">
            <a:spAutoFit/>
          </a:bodyPr>
          <a:lstStyle/>
          <a:p>
            <a:pPr algn="just"/>
            <a:r>
              <a:rPr lang="es-ES" sz="2400" dirty="0" smtClean="0"/>
              <a:t>El sector centro de la ciudad presenta mayor densidad de construcciones, según la interpretación de una (fotografía área mediante el Sistema de Información Geográfica ArcGIS 9.1 y corroborada mediante salidas al campo. </a:t>
            </a:r>
            <a:endParaRPr lang="es-ES" sz="2400" dirty="0"/>
          </a:p>
        </p:txBody>
      </p:sp>
      <p:sp>
        <p:nvSpPr>
          <p:cNvPr id="5" name="1 Título"/>
          <p:cNvSpPr txBox="1">
            <a:spLocks/>
          </p:cNvSpPr>
          <p:nvPr/>
        </p:nvSpPr>
        <p:spPr>
          <a:xfrm>
            <a:off x="1691680" y="454580"/>
            <a:ext cx="5832648" cy="1296144"/>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DENSIDAD DE CONSTRUCCIONES</a:t>
            </a:r>
            <a:endParaRPr lang="es-ES" dirty="0"/>
          </a:p>
        </p:txBody>
      </p:sp>
    </p:spTree>
    <p:extLst>
      <p:ext uri="{BB962C8B-B14F-4D97-AF65-F5344CB8AC3E}">
        <p14:creationId xmlns:p14="http://schemas.microsoft.com/office/powerpoint/2010/main" val="346755535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A DE DENSIDAD"/>
          <p:cNvPicPr>
            <a:picLocks noChangeAspect="1" noChangeArrowheads="1"/>
          </p:cNvPicPr>
          <p:nvPr/>
        </p:nvPicPr>
        <p:blipFill>
          <a:blip r:embed="rId2" cstate="print"/>
          <a:srcRect/>
          <a:stretch>
            <a:fillRect/>
          </a:stretch>
        </p:blipFill>
        <p:spPr bwMode="auto">
          <a:xfrm>
            <a:off x="928662" y="500042"/>
            <a:ext cx="7858179" cy="5643602"/>
          </a:xfrm>
          <a:prstGeom prst="rect">
            <a:avLst/>
          </a:prstGeom>
          <a:noFill/>
          <a:ln w="9525">
            <a:noFill/>
            <a:miter lim="800000"/>
            <a:headEnd/>
            <a:tailEnd/>
          </a:ln>
        </p:spPr>
      </p:pic>
    </p:spTree>
    <p:extLst>
      <p:ext uri="{BB962C8B-B14F-4D97-AF65-F5344CB8AC3E}">
        <p14:creationId xmlns:p14="http://schemas.microsoft.com/office/powerpoint/2010/main" val="346755535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857232"/>
            <a:ext cx="8136904" cy="4431983"/>
          </a:xfrm>
          <a:prstGeom prst="rect">
            <a:avLst/>
          </a:prstGeom>
        </p:spPr>
        <p:txBody>
          <a:bodyPr wrap="square">
            <a:spAutoFit/>
          </a:bodyPr>
          <a:lstStyle/>
          <a:p>
            <a:r>
              <a:rPr lang="es-ES" sz="2400" dirty="0" smtClean="0"/>
              <a:t> </a:t>
            </a:r>
          </a:p>
          <a:p>
            <a:pPr algn="just"/>
            <a:r>
              <a:rPr lang="es-ES" sz="2400" dirty="0" smtClean="0"/>
              <a:t>Se ha podido apreciar en los sectores del noroccidente de la ciudad en  las  cuales se han asentado las familias y sus edificaciones, lo que </a:t>
            </a:r>
            <a:r>
              <a:rPr lang="es-ES" sz="2400" dirty="0" smtClean="0"/>
              <a:t>mencionan (</a:t>
            </a:r>
            <a:r>
              <a:rPr lang="es-ES" sz="2400" dirty="0" err="1" smtClean="0"/>
              <a:t>Zulaica</a:t>
            </a:r>
            <a:r>
              <a:rPr lang="es-ES" sz="2400" dirty="0" smtClean="0"/>
              <a:t> </a:t>
            </a:r>
            <a:r>
              <a:rPr lang="es-ES" sz="2400" dirty="0" smtClean="0"/>
              <a:t>&amp; Rosana, 2010) cuanto a las fases del crecimiento urbano, estos sectores  solo están en la primera fase que es la de expansión, el cambio de tierras rurales a urbano, faltaría el siguiente paso que es el de consolidación; y finalmente la etapa de densificación; se ha podido constatar en campo que  muchos de estos sectores de crecimiento urbano carecen de infraestructura  y servicios.</a:t>
            </a:r>
          </a:p>
          <a:p>
            <a:pPr algn="just"/>
            <a:endParaRPr lang="es-ES" dirty="0"/>
          </a:p>
        </p:txBody>
      </p:sp>
    </p:spTree>
    <p:extLst>
      <p:ext uri="{BB962C8B-B14F-4D97-AF65-F5344CB8AC3E}">
        <p14:creationId xmlns:p14="http://schemas.microsoft.com/office/powerpoint/2010/main" val="346755535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20 Conector recto de flecha"/>
          <p:cNvCxnSpPr/>
          <p:nvPr/>
        </p:nvCxnSpPr>
        <p:spPr>
          <a:xfrm>
            <a:off x="4929190" y="4572008"/>
            <a:ext cx="447066" cy="221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rot="10800000" flipV="1">
            <a:off x="3991730" y="4572008"/>
            <a:ext cx="365957" cy="236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1 Título"/>
          <p:cNvSpPr txBox="1">
            <a:spLocks/>
          </p:cNvSpPr>
          <p:nvPr/>
        </p:nvSpPr>
        <p:spPr>
          <a:xfrm>
            <a:off x="2273052" y="548680"/>
            <a:ext cx="4813920" cy="1143000"/>
          </a:xfrm>
          <a:prstGeom prst="rect">
            <a:avLst/>
          </a:prstGeom>
          <a:ln>
            <a:solidFill>
              <a:schemeClr val="tx1"/>
            </a:solid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s-ES" dirty="0" smtClean="0"/>
              <a:t>PROBLEMÁTICA</a:t>
            </a:r>
            <a:endParaRPr lang="es-ES" dirty="0"/>
          </a:p>
        </p:txBody>
      </p:sp>
      <p:cxnSp>
        <p:nvCxnSpPr>
          <p:cNvPr id="7" name="6 Conector recto de flecha"/>
          <p:cNvCxnSpPr/>
          <p:nvPr/>
        </p:nvCxnSpPr>
        <p:spPr>
          <a:xfrm>
            <a:off x="4712234" y="1691680"/>
            <a:ext cx="0" cy="585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 Título"/>
          <p:cNvSpPr txBox="1">
            <a:spLocks/>
          </p:cNvSpPr>
          <p:nvPr/>
        </p:nvSpPr>
        <p:spPr>
          <a:xfrm>
            <a:off x="2515990" y="2279638"/>
            <a:ext cx="4392488" cy="1143000"/>
          </a:xfrm>
          <a:prstGeom prst="rect">
            <a:avLst/>
          </a:prstGeom>
          <a:ln>
            <a:solidFill>
              <a:schemeClr val="tx1"/>
            </a:solid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r>
              <a:rPr lang="es-ES" sz="1900" dirty="0" smtClean="0">
                <a:solidFill>
                  <a:schemeClr val="tx1"/>
                </a:solidFill>
                <a:effectLst/>
              </a:rPr>
              <a:t>Cambios </a:t>
            </a:r>
            <a:r>
              <a:rPr lang="es-ES" sz="1900" dirty="0">
                <a:solidFill>
                  <a:schemeClr val="tx1"/>
                </a:solidFill>
                <a:effectLst/>
              </a:rPr>
              <a:t>en la </a:t>
            </a:r>
            <a:r>
              <a:rPr lang="es-ES" sz="1900" dirty="0" smtClean="0">
                <a:solidFill>
                  <a:schemeClr val="tx1"/>
                </a:solidFill>
                <a:effectLst/>
              </a:rPr>
              <a:t>Ciudad y sus construcciones </a:t>
            </a:r>
            <a:endParaRPr lang="es-ES" sz="1900" b="0" dirty="0">
              <a:solidFill>
                <a:schemeClr val="tx1"/>
              </a:solidFill>
            </a:endParaRPr>
          </a:p>
        </p:txBody>
      </p:sp>
      <p:sp>
        <p:nvSpPr>
          <p:cNvPr id="18" name="17 CuadroTexto"/>
          <p:cNvSpPr txBox="1"/>
          <p:nvPr/>
        </p:nvSpPr>
        <p:spPr>
          <a:xfrm>
            <a:off x="2143108" y="4077079"/>
            <a:ext cx="4643470" cy="553998"/>
          </a:xfrm>
          <a:prstGeom prst="rect">
            <a:avLst/>
          </a:prstGeom>
          <a:noFill/>
        </p:spPr>
        <p:txBody>
          <a:bodyPr wrap="square" rtlCol="0">
            <a:spAutoFit/>
          </a:bodyPr>
          <a:lstStyle/>
          <a:p>
            <a:pPr algn="ctr"/>
            <a:r>
              <a:rPr lang="es-ES" sz="1500" b="1" dirty="0" smtClean="0"/>
              <a:t>CONSTRUCCIONES </a:t>
            </a:r>
            <a:r>
              <a:rPr lang="es-ES" sz="1500" b="1" dirty="0" smtClean="0"/>
              <a:t>CRECEN DE MANERA ACELERADA</a:t>
            </a:r>
            <a:endParaRPr lang="es-ES" sz="1500" b="1" dirty="0"/>
          </a:p>
        </p:txBody>
      </p:sp>
      <p:cxnSp>
        <p:nvCxnSpPr>
          <p:cNvPr id="19" name="18 Conector recto de flecha"/>
          <p:cNvCxnSpPr/>
          <p:nvPr/>
        </p:nvCxnSpPr>
        <p:spPr>
          <a:xfrm>
            <a:off x="4680012" y="3422638"/>
            <a:ext cx="0" cy="644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1475656" y="4834027"/>
            <a:ext cx="2995200" cy="323165"/>
          </a:xfrm>
          <a:prstGeom prst="rect">
            <a:avLst/>
          </a:prstGeom>
          <a:noFill/>
        </p:spPr>
        <p:txBody>
          <a:bodyPr wrap="square" rtlCol="0">
            <a:spAutoFit/>
          </a:bodyPr>
          <a:lstStyle/>
          <a:p>
            <a:r>
              <a:rPr lang="es-ES" sz="1500" b="1" dirty="0" smtClean="0"/>
              <a:t>CRECIMIENTO POBLACIONAL</a:t>
            </a:r>
            <a:endParaRPr lang="es-ES" sz="1500" b="1" dirty="0"/>
          </a:p>
        </p:txBody>
      </p:sp>
      <p:sp>
        <p:nvSpPr>
          <p:cNvPr id="38" name="37 CuadroTexto"/>
          <p:cNvSpPr txBox="1"/>
          <p:nvPr/>
        </p:nvSpPr>
        <p:spPr>
          <a:xfrm>
            <a:off x="4950706" y="4834027"/>
            <a:ext cx="2645630" cy="323165"/>
          </a:xfrm>
          <a:prstGeom prst="rect">
            <a:avLst/>
          </a:prstGeom>
          <a:noFill/>
        </p:spPr>
        <p:txBody>
          <a:bodyPr wrap="square" rtlCol="0">
            <a:spAutoFit/>
          </a:bodyPr>
          <a:lstStyle/>
          <a:p>
            <a:r>
              <a:rPr lang="es-ES" sz="1500" b="1" dirty="0" smtClean="0"/>
              <a:t>ACTIVIDADES ECONÓMICAS</a:t>
            </a:r>
            <a:endParaRPr lang="es-ES" sz="1500" b="1" dirty="0"/>
          </a:p>
        </p:txBody>
      </p:sp>
      <p:cxnSp>
        <p:nvCxnSpPr>
          <p:cNvPr id="48" name="47 Conector recto de flecha"/>
          <p:cNvCxnSpPr/>
          <p:nvPr/>
        </p:nvCxnSpPr>
        <p:spPr>
          <a:xfrm>
            <a:off x="3347864" y="5157192"/>
            <a:ext cx="6438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H="1">
            <a:off x="5292080" y="5157192"/>
            <a:ext cx="52804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1 Título"/>
          <p:cNvSpPr txBox="1">
            <a:spLocks/>
          </p:cNvSpPr>
          <p:nvPr/>
        </p:nvSpPr>
        <p:spPr>
          <a:xfrm>
            <a:off x="732415" y="5661248"/>
            <a:ext cx="3743248" cy="864096"/>
          </a:xfrm>
          <a:prstGeom prst="rect">
            <a:avLst/>
          </a:prstGeom>
          <a:ln>
            <a:solidFill>
              <a:schemeClr val="tx1"/>
            </a:solid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r>
              <a:rPr lang="es-ES" sz="1900" b="0" dirty="0" smtClean="0">
                <a:solidFill>
                  <a:schemeClr val="tx1"/>
                </a:solidFill>
              </a:rPr>
              <a:t>INFORMACIÓN DESACTUALIZADA</a:t>
            </a:r>
            <a:endParaRPr lang="es-ES" sz="1900" b="0" dirty="0">
              <a:solidFill>
                <a:schemeClr val="tx1"/>
              </a:solidFill>
            </a:endParaRPr>
          </a:p>
        </p:txBody>
      </p:sp>
      <p:sp>
        <p:nvSpPr>
          <p:cNvPr id="57" name="1 Título"/>
          <p:cNvSpPr txBox="1">
            <a:spLocks/>
          </p:cNvSpPr>
          <p:nvPr/>
        </p:nvSpPr>
        <p:spPr>
          <a:xfrm>
            <a:off x="4712234" y="5661248"/>
            <a:ext cx="4036230" cy="1008112"/>
          </a:xfrm>
          <a:prstGeom prst="rect">
            <a:avLst/>
          </a:prstGeom>
          <a:ln>
            <a:solidFill>
              <a:schemeClr val="tx1"/>
            </a:solid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r>
              <a:rPr lang="es-ES" sz="1700" b="0" dirty="0" smtClean="0">
                <a:solidFill>
                  <a:schemeClr val="tx1"/>
                </a:solidFill>
                <a:effectLst/>
              </a:rPr>
              <a:t>Se evidencia </a:t>
            </a:r>
            <a:r>
              <a:rPr lang="es-ES" sz="1700" b="0" dirty="0">
                <a:solidFill>
                  <a:schemeClr val="tx1"/>
                </a:solidFill>
                <a:effectLst/>
              </a:rPr>
              <a:t>la falta de un estudio o análisis profundizado del crecimiento de la ciudad en el aspecto </a:t>
            </a:r>
            <a:r>
              <a:rPr lang="es-ES" sz="1700" b="0" dirty="0" smtClean="0">
                <a:solidFill>
                  <a:schemeClr val="tx1"/>
                </a:solidFill>
                <a:effectLst/>
              </a:rPr>
              <a:t>inmobiliario.</a:t>
            </a:r>
            <a:endParaRPr lang="es-ES" sz="1700" b="0" dirty="0">
              <a:solidFill>
                <a:schemeClr val="tx1"/>
              </a:solidFill>
            </a:endParaRPr>
          </a:p>
        </p:txBody>
      </p:sp>
    </p:spTree>
    <p:extLst>
      <p:ext uri="{BB962C8B-B14F-4D97-AF65-F5344CB8AC3E}">
        <p14:creationId xmlns:p14="http://schemas.microsoft.com/office/powerpoint/2010/main" val="213241348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2571744"/>
            <a:ext cx="8136904" cy="3416320"/>
          </a:xfrm>
          <a:prstGeom prst="rect">
            <a:avLst/>
          </a:prstGeom>
        </p:spPr>
        <p:txBody>
          <a:bodyPr wrap="square">
            <a:spAutoFit/>
          </a:bodyPr>
          <a:lstStyle/>
          <a:p>
            <a:pPr algn="just"/>
            <a:r>
              <a:rPr lang="es-ES" sz="2400" dirty="0" smtClean="0"/>
              <a:t>En el casco histórico colonial de Otavalo se determinó el cambio que han sufrido las construcciones coloniales, este resultado fue posible obtenerlo mediante la interpretación de fotografías antiguas como nuestra la figura  y las actuales como nuestra las figuras apoyadas de las fichas catastrales de las construcciones proporcionadas por el municipio de Otavalo y la observación directa.</a:t>
            </a:r>
          </a:p>
          <a:p>
            <a:pPr algn="just"/>
            <a:endParaRPr lang="es-ES" sz="2400" dirty="0"/>
          </a:p>
        </p:txBody>
      </p:sp>
      <p:sp>
        <p:nvSpPr>
          <p:cNvPr id="5" name="1 Título"/>
          <p:cNvSpPr txBox="1">
            <a:spLocks/>
          </p:cNvSpPr>
          <p:nvPr/>
        </p:nvSpPr>
        <p:spPr>
          <a:xfrm>
            <a:off x="611560" y="476672"/>
            <a:ext cx="7858180" cy="1296144"/>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CONSTRUCCIONES COLONIALES-ACTUALES</a:t>
            </a:r>
            <a:endParaRPr lang="es-ES" dirty="0"/>
          </a:p>
        </p:txBody>
      </p:sp>
    </p:spTree>
    <p:extLst>
      <p:ext uri="{BB962C8B-B14F-4D97-AF65-F5344CB8AC3E}">
        <p14:creationId xmlns:p14="http://schemas.microsoft.com/office/powerpoint/2010/main" val="3467555356"/>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SC_0237"/>
          <p:cNvPicPr>
            <a:picLocks noChangeAspect="1" noChangeArrowheads="1"/>
          </p:cNvPicPr>
          <p:nvPr/>
        </p:nvPicPr>
        <p:blipFill>
          <a:blip r:embed="rId2"/>
          <a:srcRect/>
          <a:stretch>
            <a:fillRect/>
          </a:stretch>
        </p:blipFill>
        <p:spPr bwMode="auto">
          <a:xfrm>
            <a:off x="1785918" y="571480"/>
            <a:ext cx="6357982" cy="4929222"/>
          </a:xfrm>
          <a:prstGeom prst="rect">
            <a:avLst/>
          </a:prstGeom>
          <a:noFill/>
          <a:ln w="9525">
            <a:noFill/>
            <a:miter lim="800000"/>
            <a:headEnd/>
            <a:tailEnd/>
          </a:ln>
        </p:spPr>
      </p:pic>
      <p:sp>
        <p:nvSpPr>
          <p:cNvPr id="55300" name="Text Box 4"/>
          <p:cNvSpPr txBox="1">
            <a:spLocks noChangeArrowheads="1"/>
          </p:cNvSpPr>
          <p:nvPr/>
        </p:nvSpPr>
        <p:spPr bwMode="auto">
          <a:xfrm>
            <a:off x="2714612" y="5929330"/>
            <a:ext cx="4819650" cy="21544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u="none" strike="noStrike" cap="none" normalizeH="0" baseline="0" dirty="0" smtClean="0">
                <a:ln>
                  <a:noFill/>
                </a:ln>
                <a:effectLst/>
                <a:latin typeface="Arial" pitchFamily="34" charset="0"/>
                <a:cs typeface="Arial" pitchFamily="34" charset="0"/>
              </a:rPr>
              <a:t>Construcción 1, 2 y 3 de  tipo colonial</a:t>
            </a:r>
          </a:p>
        </p:txBody>
      </p:sp>
      <p:grpSp>
        <p:nvGrpSpPr>
          <p:cNvPr id="55301" name="Group 5"/>
          <p:cNvGrpSpPr>
            <a:grpSpLocks/>
          </p:cNvGrpSpPr>
          <p:nvPr/>
        </p:nvGrpSpPr>
        <p:grpSpPr bwMode="auto">
          <a:xfrm>
            <a:off x="3857620" y="785794"/>
            <a:ext cx="3929090" cy="401638"/>
            <a:chOff x="4590" y="13082"/>
            <a:chExt cx="3240" cy="631"/>
          </a:xfrm>
        </p:grpSpPr>
        <p:sp>
          <p:nvSpPr>
            <p:cNvPr id="55302" name="AutoShape 6"/>
            <p:cNvSpPr>
              <a:spLocks/>
            </p:cNvSpPr>
            <p:nvPr/>
          </p:nvSpPr>
          <p:spPr bwMode="auto">
            <a:xfrm>
              <a:off x="4590" y="13082"/>
              <a:ext cx="585" cy="510"/>
            </a:xfrm>
            <a:prstGeom prst="callout1">
              <a:avLst>
                <a:gd name="adj1" fmla="val 35296"/>
                <a:gd name="adj2" fmla="val -20514"/>
                <a:gd name="adj3" fmla="val 202940"/>
                <a:gd name="adj4" fmla="val -764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cs typeface="Arial" pitchFamily="34" charset="0"/>
                </a:rPr>
                <a:t>1</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3" name="AutoShape 7"/>
            <p:cNvSpPr>
              <a:spLocks/>
            </p:cNvSpPr>
            <p:nvPr/>
          </p:nvSpPr>
          <p:spPr bwMode="auto">
            <a:xfrm>
              <a:off x="6063" y="13082"/>
              <a:ext cx="585" cy="510"/>
            </a:xfrm>
            <a:prstGeom prst="callout1">
              <a:avLst>
                <a:gd name="adj1" fmla="val 35296"/>
                <a:gd name="adj2" fmla="val -20514"/>
                <a:gd name="adj3" fmla="val 202940"/>
                <a:gd name="adj4" fmla="val -764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cs typeface="Arial" pitchFamily="34" charset="0"/>
                </a:rPr>
                <a:t>2</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4" name="AutoShape 8"/>
            <p:cNvSpPr>
              <a:spLocks/>
            </p:cNvSpPr>
            <p:nvPr/>
          </p:nvSpPr>
          <p:spPr bwMode="auto">
            <a:xfrm>
              <a:off x="7245" y="13203"/>
              <a:ext cx="585" cy="510"/>
            </a:xfrm>
            <a:prstGeom prst="callout1">
              <a:avLst>
                <a:gd name="adj1" fmla="val 35296"/>
                <a:gd name="adj2" fmla="val -20514"/>
                <a:gd name="adj3" fmla="val 202940"/>
                <a:gd name="adj4" fmla="val -764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cs typeface="Arial" pitchFamily="34" charset="0"/>
                </a:rPr>
                <a:t>3</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46755535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2714612" y="5929330"/>
            <a:ext cx="4819650" cy="21544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u="none" strike="noStrike" cap="none" normalizeH="0" baseline="0" dirty="0" smtClean="0">
                <a:ln>
                  <a:noFill/>
                </a:ln>
                <a:effectLst/>
                <a:latin typeface="Arial" pitchFamily="34" charset="0"/>
                <a:cs typeface="Arial" pitchFamily="34" charset="0"/>
              </a:rPr>
              <a:t>Construcción 1, 2 y 3 </a:t>
            </a:r>
            <a:r>
              <a:rPr kumimoji="0" lang="es-ES" sz="1400" u="none" strike="noStrike" cap="none" normalizeH="0" dirty="0" smtClean="0">
                <a:ln>
                  <a:noFill/>
                </a:ln>
                <a:effectLst/>
                <a:latin typeface="Arial" pitchFamily="34" charset="0"/>
                <a:cs typeface="Arial" pitchFamily="34" charset="0"/>
              </a:rPr>
              <a:t> actuales</a:t>
            </a:r>
            <a:endParaRPr kumimoji="0" lang="es-ES" sz="1400" u="none" strike="noStrike" cap="none" normalizeH="0" baseline="0" dirty="0" smtClean="0">
              <a:ln>
                <a:noFill/>
              </a:ln>
              <a:effectLst/>
              <a:latin typeface="Arial" pitchFamily="34" charset="0"/>
              <a:cs typeface="Arial" pitchFamily="34" charset="0"/>
            </a:endParaRPr>
          </a:p>
        </p:txBody>
      </p:sp>
      <p:pic>
        <p:nvPicPr>
          <p:cNvPr id="56322" name="Picture 2" descr="parque-bolivar"/>
          <p:cNvPicPr>
            <a:picLocks noChangeAspect="1" noChangeArrowheads="1"/>
          </p:cNvPicPr>
          <p:nvPr/>
        </p:nvPicPr>
        <p:blipFill>
          <a:blip r:embed="rId2"/>
          <a:srcRect/>
          <a:stretch>
            <a:fillRect/>
          </a:stretch>
        </p:blipFill>
        <p:spPr bwMode="auto">
          <a:xfrm>
            <a:off x="642910" y="714356"/>
            <a:ext cx="8001056" cy="4857784"/>
          </a:xfrm>
          <a:prstGeom prst="rect">
            <a:avLst/>
          </a:prstGeom>
          <a:noFill/>
          <a:ln w="9525">
            <a:noFill/>
            <a:miter lim="800000"/>
            <a:headEnd/>
            <a:tailEnd/>
          </a:ln>
        </p:spPr>
      </p:pic>
      <p:grpSp>
        <p:nvGrpSpPr>
          <p:cNvPr id="56327" name="Group 7"/>
          <p:cNvGrpSpPr>
            <a:grpSpLocks/>
          </p:cNvGrpSpPr>
          <p:nvPr/>
        </p:nvGrpSpPr>
        <p:grpSpPr bwMode="auto">
          <a:xfrm>
            <a:off x="3214678" y="1928802"/>
            <a:ext cx="2857520" cy="401637"/>
            <a:chOff x="4590" y="13082"/>
            <a:chExt cx="3240" cy="631"/>
          </a:xfrm>
        </p:grpSpPr>
        <p:sp>
          <p:nvSpPr>
            <p:cNvPr id="56328" name="AutoShape 8"/>
            <p:cNvSpPr>
              <a:spLocks/>
            </p:cNvSpPr>
            <p:nvPr/>
          </p:nvSpPr>
          <p:spPr bwMode="auto">
            <a:xfrm>
              <a:off x="4590" y="13082"/>
              <a:ext cx="585" cy="510"/>
            </a:xfrm>
            <a:prstGeom prst="callout1">
              <a:avLst>
                <a:gd name="adj1" fmla="val 35296"/>
                <a:gd name="adj2" fmla="val -20514"/>
                <a:gd name="adj3" fmla="val 202940"/>
                <a:gd name="adj4" fmla="val -764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cs typeface="Arial" pitchFamily="34" charset="0"/>
                </a:rPr>
                <a:t>1</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9" name="AutoShape 9"/>
            <p:cNvSpPr>
              <a:spLocks/>
            </p:cNvSpPr>
            <p:nvPr/>
          </p:nvSpPr>
          <p:spPr bwMode="auto">
            <a:xfrm>
              <a:off x="6030" y="13082"/>
              <a:ext cx="585" cy="510"/>
            </a:xfrm>
            <a:prstGeom prst="callout1">
              <a:avLst>
                <a:gd name="adj1" fmla="val 35296"/>
                <a:gd name="adj2" fmla="val -20514"/>
                <a:gd name="adj3" fmla="val 202940"/>
                <a:gd name="adj4" fmla="val -764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cs typeface="Arial" pitchFamily="34" charset="0"/>
                </a:rPr>
                <a:t>2</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30" name="AutoShape 10"/>
            <p:cNvSpPr>
              <a:spLocks/>
            </p:cNvSpPr>
            <p:nvPr/>
          </p:nvSpPr>
          <p:spPr bwMode="auto">
            <a:xfrm>
              <a:off x="7245" y="13203"/>
              <a:ext cx="585" cy="510"/>
            </a:xfrm>
            <a:prstGeom prst="callout1">
              <a:avLst>
                <a:gd name="adj1" fmla="val 35296"/>
                <a:gd name="adj2" fmla="val -20514"/>
                <a:gd name="adj3" fmla="val 202940"/>
                <a:gd name="adj4" fmla="val -764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cs typeface="Arial" pitchFamily="34" charset="0"/>
                </a:rPr>
                <a:t>3</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46755535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91680" y="454580"/>
            <a:ext cx="5832648" cy="1296144"/>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CONCLUSIONES</a:t>
            </a:r>
            <a:endParaRPr lang="es-ES" dirty="0"/>
          </a:p>
        </p:txBody>
      </p:sp>
      <p:sp>
        <p:nvSpPr>
          <p:cNvPr id="16" name="15 Rectángulo"/>
          <p:cNvSpPr/>
          <p:nvPr/>
        </p:nvSpPr>
        <p:spPr>
          <a:xfrm>
            <a:off x="1043608" y="1750724"/>
            <a:ext cx="7596336" cy="3139321"/>
          </a:xfrm>
          <a:prstGeom prst="rect">
            <a:avLst/>
          </a:prstGeom>
        </p:spPr>
        <p:txBody>
          <a:bodyPr wrap="square">
            <a:spAutoFit/>
          </a:bodyPr>
          <a:lstStyle/>
          <a:p>
            <a:pPr lvl="0" algn="just"/>
            <a:r>
              <a:rPr lang="es-ES" sz="2200" dirty="0"/>
              <a:t>El crecimiento inmobiliario en la ciudad se da notablemente, dentro de los periodos establecidos en esta investigación 1994, 2000 y 2010.En el periodo de 1994 al </a:t>
            </a:r>
            <a:r>
              <a:rPr lang="es-ES" sz="2200" dirty="0" smtClean="0"/>
              <a:t>2000 </a:t>
            </a:r>
            <a:r>
              <a:rPr lang="es-ES" sz="2200" dirty="0"/>
              <a:t>existe una tasa de crecimiento del 24.67%, con un promedio de crecimiento del 4.11% cada año, del mismo modo en el periodo de </a:t>
            </a:r>
            <a:r>
              <a:rPr lang="es-ES" sz="2200" dirty="0" smtClean="0"/>
              <a:t>2000 </a:t>
            </a:r>
            <a:r>
              <a:rPr lang="es-ES" sz="2200" dirty="0"/>
              <a:t>al 2010 la tasa de crecimiento ha sido aun mayor a la del anterior periodo llegando al 72.26% cuya tasa promedio de crecimiento anual es del 7.22%</a:t>
            </a:r>
          </a:p>
        </p:txBody>
      </p:sp>
    </p:spTree>
    <p:extLst>
      <p:ext uri="{BB962C8B-B14F-4D97-AF65-F5344CB8AC3E}">
        <p14:creationId xmlns:p14="http://schemas.microsoft.com/office/powerpoint/2010/main" val="3932615081"/>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476672"/>
            <a:ext cx="5400600" cy="1754326"/>
          </a:xfrm>
          <a:prstGeom prst="rect">
            <a:avLst/>
          </a:prstGeom>
        </p:spPr>
        <p:txBody>
          <a:bodyPr wrap="square">
            <a:spAutoFit/>
          </a:bodyPr>
          <a:lstStyle/>
          <a:p>
            <a:pPr lvl="0" algn="just"/>
            <a:r>
              <a:rPr lang="es-ES" dirty="0"/>
              <a:t>El crecimiento inmobiliario ha obligado una trasformación territorial de los sectores aledaños a la ciudad, expandiese la ciudad hacia esos sectores; estas áreas necesitan una atención por parte de los organismos de control como es el GADMO.</a:t>
            </a:r>
          </a:p>
        </p:txBody>
      </p:sp>
      <p:sp>
        <p:nvSpPr>
          <p:cNvPr id="5" name="4 Rectángulo"/>
          <p:cNvSpPr/>
          <p:nvPr/>
        </p:nvSpPr>
        <p:spPr>
          <a:xfrm>
            <a:off x="4139952" y="2420888"/>
            <a:ext cx="4572000" cy="2308324"/>
          </a:xfrm>
          <a:prstGeom prst="rect">
            <a:avLst/>
          </a:prstGeom>
        </p:spPr>
        <p:txBody>
          <a:bodyPr>
            <a:spAutoFit/>
          </a:bodyPr>
          <a:lstStyle/>
          <a:p>
            <a:pPr lvl="0" algn="just"/>
            <a:r>
              <a:rPr lang="es-ES" dirty="0"/>
              <a:t>Las edificaciones y construcciones de la cabecera cantonal de Otavalo con el paso de los años ha ido modificándose tanto en sus diseños como en su estructura y materiales utilizados, esto considerando que antiguamente Otavalo era una ciudad colonial.    </a:t>
            </a:r>
          </a:p>
          <a:p>
            <a:r>
              <a:rPr lang="es-ES" dirty="0"/>
              <a:t> </a:t>
            </a:r>
          </a:p>
        </p:txBody>
      </p:sp>
      <p:sp>
        <p:nvSpPr>
          <p:cNvPr id="6" name="5 Rectángulo"/>
          <p:cNvSpPr/>
          <p:nvPr/>
        </p:nvSpPr>
        <p:spPr>
          <a:xfrm>
            <a:off x="1602191" y="4941168"/>
            <a:ext cx="6408712" cy="1477328"/>
          </a:xfrm>
          <a:prstGeom prst="rect">
            <a:avLst/>
          </a:prstGeom>
        </p:spPr>
        <p:txBody>
          <a:bodyPr wrap="square">
            <a:spAutoFit/>
          </a:bodyPr>
          <a:lstStyle/>
          <a:p>
            <a:pPr lvl="0" algn="just"/>
            <a:r>
              <a:rPr lang="es-ES" dirty="0"/>
              <a:t>El  alto grado de ocupación del territorio en el centro  de la ciudad de Otavalo y su densidad de viviendas han hecho que  la expansión urbana se dé  hacia sus extremos al  </a:t>
            </a:r>
            <a:r>
              <a:rPr lang="es-ES" dirty="0" err="1"/>
              <a:t>Nor</a:t>
            </a:r>
            <a:r>
              <a:rPr lang="es-ES" dirty="0"/>
              <a:t>‐Occidente de la ciudad y también a su otro extremo  Sur en menor superficie.</a:t>
            </a:r>
          </a:p>
        </p:txBody>
      </p:sp>
    </p:spTree>
    <p:extLst>
      <p:ext uri="{BB962C8B-B14F-4D97-AF65-F5344CB8AC3E}">
        <p14:creationId xmlns:p14="http://schemas.microsoft.com/office/powerpoint/2010/main" val="34644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91680" y="454580"/>
            <a:ext cx="5832648" cy="1296144"/>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RECOMENDACIONES</a:t>
            </a:r>
            <a:endParaRPr lang="es-ES" dirty="0"/>
          </a:p>
        </p:txBody>
      </p:sp>
      <p:sp>
        <p:nvSpPr>
          <p:cNvPr id="3" name="2 Rectángulo"/>
          <p:cNvSpPr/>
          <p:nvPr/>
        </p:nvSpPr>
        <p:spPr>
          <a:xfrm>
            <a:off x="1043608" y="1988840"/>
            <a:ext cx="7416824" cy="1200329"/>
          </a:xfrm>
          <a:prstGeom prst="rect">
            <a:avLst/>
          </a:prstGeom>
        </p:spPr>
        <p:txBody>
          <a:bodyPr wrap="square">
            <a:spAutoFit/>
          </a:bodyPr>
          <a:lstStyle/>
          <a:p>
            <a:pPr algn="just"/>
            <a:r>
              <a:rPr lang="es-ES" dirty="0"/>
              <a:t>Se recomienda tomar </a:t>
            </a:r>
            <a:r>
              <a:rPr lang="es-ES" dirty="0" smtClean="0"/>
              <a:t>medidas </a:t>
            </a:r>
            <a:r>
              <a:rPr lang="es-ES" dirty="0"/>
              <a:t>frente al acelerado crecimiento inmobiliario que se da en la ciudad de Otavalo, a los organismos correspondientes  para que se dé un  crecimiento y desarrollo ordenado de la ciudad</a:t>
            </a:r>
          </a:p>
        </p:txBody>
      </p:sp>
      <p:sp>
        <p:nvSpPr>
          <p:cNvPr id="5" name="4 Rectángulo"/>
          <p:cNvSpPr/>
          <p:nvPr/>
        </p:nvSpPr>
        <p:spPr>
          <a:xfrm>
            <a:off x="1043608" y="3427285"/>
            <a:ext cx="7416824" cy="1477328"/>
          </a:xfrm>
          <a:prstGeom prst="rect">
            <a:avLst/>
          </a:prstGeom>
        </p:spPr>
        <p:txBody>
          <a:bodyPr wrap="square">
            <a:spAutoFit/>
          </a:bodyPr>
          <a:lstStyle/>
          <a:p>
            <a:pPr lvl="0" algn="just"/>
            <a:r>
              <a:rPr lang="es-ES" dirty="0"/>
              <a:t>Se recomienda el estudio de temas similares tanto de la ciudad de Otavalo como de otras ciudades para que existan documentos bases  que pueden servir para estudios más profundos o que de ella se pueda tomar los resultados para revisión o redacciones teóricas y también para la toma de decisiones.</a:t>
            </a:r>
          </a:p>
        </p:txBody>
      </p:sp>
    </p:spTree>
    <p:extLst>
      <p:ext uri="{BB962C8B-B14F-4D97-AF65-F5344CB8AC3E}">
        <p14:creationId xmlns:p14="http://schemas.microsoft.com/office/powerpoint/2010/main" val="332164940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25045" y="3211697"/>
            <a:ext cx="5616624" cy="156966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es-ES" sz="9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a:t>
            </a:r>
            <a:endParaRPr lang="es-ES"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074" name="Picture 2" descr="http://2.bp.blogspot.com/-a6kbsyJii5s/UIC1fUQTHxI/AAAAAAAAPEA/0E-AiyiX6JA/s1600/utn_iba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39" y="260648"/>
            <a:ext cx="468051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1.gstatic.com/images?q=tbn:ANd9GcSzw4zZZgsybsdy568QJoDXyZHUC3gHuXdI1JVAKu3tEkJXoIM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013176"/>
            <a:ext cx="6056663"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89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par>
                                <p:cTn id="14" presetID="53" presetClass="entr" presetSubtype="16"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p:cTn id="16" dur="500" fill="hold"/>
                                        <p:tgtEl>
                                          <p:spTgt spid="3076"/>
                                        </p:tgtEl>
                                        <p:attrNameLst>
                                          <p:attrName>ppt_w</p:attrName>
                                        </p:attrNameLst>
                                      </p:cBhvr>
                                      <p:tavLst>
                                        <p:tav tm="0">
                                          <p:val>
                                            <p:fltVal val="0"/>
                                          </p:val>
                                        </p:tav>
                                        <p:tav tm="100000">
                                          <p:val>
                                            <p:strVal val="#ppt_w"/>
                                          </p:val>
                                        </p:tav>
                                      </p:tavLst>
                                    </p:anim>
                                    <p:anim calcmode="lin" valueType="num">
                                      <p:cBhvr>
                                        <p:cTn id="17" dur="500" fill="hold"/>
                                        <p:tgtEl>
                                          <p:spTgt spid="3076"/>
                                        </p:tgtEl>
                                        <p:attrNameLst>
                                          <p:attrName>ppt_h</p:attrName>
                                        </p:attrNameLst>
                                      </p:cBhvr>
                                      <p:tavLst>
                                        <p:tav tm="0">
                                          <p:val>
                                            <p:fltVal val="0"/>
                                          </p:val>
                                        </p:tav>
                                        <p:tav tm="100000">
                                          <p:val>
                                            <p:strVal val="#ppt_h"/>
                                          </p:val>
                                        </p:tav>
                                      </p:tavLst>
                                    </p:anim>
                                    <p:animEffect transition="in" filter="fade">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24 Conector recto de flecha"/>
          <p:cNvCxnSpPr/>
          <p:nvPr/>
        </p:nvCxnSpPr>
        <p:spPr>
          <a:xfrm rot="10800000" flipV="1">
            <a:off x="2357422" y="4892816"/>
            <a:ext cx="575518" cy="465009"/>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3023829" y="4892321"/>
            <a:ext cx="756083" cy="26487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4" name="1 Título"/>
          <p:cNvSpPr txBox="1">
            <a:spLocks/>
          </p:cNvSpPr>
          <p:nvPr/>
        </p:nvSpPr>
        <p:spPr>
          <a:xfrm>
            <a:off x="2273052" y="332656"/>
            <a:ext cx="4813920" cy="1143000"/>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s-ES" dirty="0" smtClean="0"/>
              <a:t>JUSTIFICACIÓN</a:t>
            </a:r>
            <a:endParaRPr lang="es-ES" dirty="0"/>
          </a:p>
        </p:txBody>
      </p:sp>
      <p:cxnSp>
        <p:nvCxnSpPr>
          <p:cNvPr id="8" name="7 Conector recto de flecha"/>
          <p:cNvCxnSpPr/>
          <p:nvPr/>
        </p:nvCxnSpPr>
        <p:spPr>
          <a:xfrm>
            <a:off x="4680012" y="1412776"/>
            <a:ext cx="0" cy="801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1 Título"/>
          <p:cNvSpPr txBox="1">
            <a:spLocks/>
          </p:cNvSpPr>
          <p:nvPr/>
        </p:nvSpPr>
        <p:spPr>
          <a:xfrm>
            <a:off x="2515990" y="2279638"/>
            <a:ext cx="4392488" cy="1143000"/>
          </a:xfrm>
          <a:prstGeom prst="rect">
            <a:avLst/>
          </a:prstGeom>
          <a:ln>
            <a:solidFill>
              <a:schemeClr val="tx1"/>
            </a:solid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r>
              <a:rPr lang="es-ES" sz="2000" b="0" dirty="0">
                <a:solidFill>
                  <a:schemeClr val="tx1"/>
                </a:solidFill>
                <a:effectLst/>
              </a:rPr>
              <a:t>G</a:t>
            </a:r>
            <a:r>
              <a:rPr lang="es-ES" sz="2000" b="0" dirty="0" smtClean="0">
                <a:solidFill>
                  <a:schemeClr val="tx1"/>
                </a:solidFill>
                <a:effectLst/>
              </a:rPr>
              <a:t>rado </a:t>
            </a:r>
            <a:r>
              <a:rPr lang="es-ES" sz="2000" b="0" dirty="0">
                <a:solidFill>
                  <a:schemeClr val="tx1"/>
                </a:solidFill>
                <a:effectLst/>
              </a:rPr>
              <a:t>de desconocimiento sobre el crecimiento de los bienes inmuebles urbanos de la ciudad. </a:t>
            </a:r>
            <a:endParaRPr lang="es-ES" sz="1900" b="0" dirty="0">
              <a:solidFill>
                <a:schemeClr val="tx1"/>
              </a:solidFill>
            </a:endParaRPr>
          </a:p>
        </p:txBody>
      </p:sp>
      <p:cxnSp>
        <p:nvCxnSpPr>
          <p:cNvPr id="11" name="10 Conector recto de flecha"/>
          <p:cNvCxnSpPr>
            <a:stCxn id="9" idx="2"/>
          </p:cNvCxnSpPr>
          <p:nvPr/>
        </p:nvCxnSpPr>
        <p:spPr>
          <a:xfrm>
            <a:off x="4712234" y="3422638"/>
            <a:ext cx="0" cy="58242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915816" y="4005064"/>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2903650" y="4005064"/>
            <a:ext cx="0" cy="58242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6444208" y="4005064"/>
            <a:ext cx="0" cy="58242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2015716" y="4587490"/>
            <a:ext cx="1800199" cy="3231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500" b="1" dirty="0" smtClean="0"/>
              <a:t>GADMO</a:t>
            </a:r>
            <a:endParaRPr lang="es-ES" sz="1500" b="1" dirty="0"/>
          </a:p>
        </p:txBody>
      </p:sp>
      <p:sp>
        <p:nvSpPr>
          <p:cNvPr id="17" name="16 CuadroTexto"/>
          <p:cNvSpPr txBox="1"/>
          <p:nvPr/>
        </p:nvSpPr>
        <p:spPr>
          <a:xfrm>
            <a:off x="5652120" y="4616835"/>
            <a:ext cx="1800199" cy="3231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500" b="1" dirty="0" smtClean="0"/>
              <a:t>PROPÓSITO</a:t>
            </a:r>
            <a:endParaRPr lang="es-ES" sz="1500" b="1" dirty="0"/>
          </a:p>
        </p:txBody>
      </p:sp>
      <p:cxnSp>
        <p:nvCxnSpPr>
          <p:cNvPr id="23" name="22 Conector recto de flecha"/>
          <p:cNvCxnSpPr/>
          <p:nvPr/>
        </p:nvCxnSpPr>
        <p:spPr>
          <a:xfrm flipH="1">
            <a:off x="5868144" y="4940000"/>
            <a:ext cx="900100" cy="46256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2032841" y="5386292"/>
            <a:ext cx="1369030" cy="553998"/>
          </a:xfrm>
          <a:prstGeom prst="rect">
            <a:avLst/>
          </a:prstGeom>
          <a:noFill/>
        </p:spPr>
        <p:txBody>
          <a:bodyPr wrap="square" rtlCol="0">
            <a:spAutoFit/>
          </a:bodyPr>
          <a:lstStyle/>
          <a:p>
            <a:r>
              <a:rPr lang="es-ES" sz="1500" b="1" dirty="0" smtClean="0"/>
              <a:t>RESEÑA HISTORICA</a:t>
            </a:r>
            <a:endParaRPr lang="es-ES" sz="1500" b="1" dirty="0"/>
          </a:p>
        </p:txBody>
      </p:sp>
      <p:sp>
        <p:nvSpPr>
          <p:cNvPr id="39" name="38 CuadroTexto"/>
          <p:cNvSpPr txBox="1"/>
          <p:nvPr/>
        </p:nvSpPr>
        <p:spPr>
          <a:xfrm>
            <a:off x="3203849" y="5174815"/>
            <a:ext cx="1476164" cy="553998"/>
          </a:xfrm>
          <a:prstGeom prst="rect">
            <a:avLst/>
          </a:prstGeom>
          <a:noFill/>
        </p:spPr>
        <p:txBody>
          <a:bodyPr wrap="square" rtlCol="0">
            <a:spAutoFit/>
          </a:bodyPr>
          <a:lstStyle/>
          <a:p>
            <a:pPr algn="just"/>
            <a:r>
              <a:rPr lang="es-ES" sz="1500" b="1" dirty="0" smtClean="0"/>
              <a:t>FUENTE DE CONSULTA</a:t>
            </a:r>
            <a:endParaRPr lang="es-ES" sz="1500" b="1" dirty="0"/>
          </a:p>
        </p:txBody>
      </p:sp>
      <p:sp>
        <p:nvSpPr>
          <p:cNvPr id="41" name="40 CuadroTexto"/>
          <p:cNvSpPr txBox="1"/>
          <p:nvPr/>
        </p:nvSpPr>
        <p:spPr>
          <a:xfrm>
            <a:off x="5096713" y="5402561"/>
            <a:ext cx="1221482" cy="323165"/>
          </a:xfrm>
          <a:prstGeom prst="rect">
            <a:avLst/>
          </a:prstGeom>
          <a:noFill/>
        </p:spPr>
        <p:txBody>
          <a:bodyPr wrap="square" rtlCol="0">
            <a:spAutoFit/>
          </a:bodyPr>
          <a:lstStyle/>
          <a:p>
            <a:pPr algn="just"/>
            <a:r>
              <a:rPr lang="es-ES" sz="1500" b="1" dirty="0" smtClean="0"/>
              <a:t>OBTENER</a:t>
            </a:r>
            <a:endParaRPr lang="es-ES" sz="1500" b="1" dirty="0"/>
          </a:p>
        </p:txBody>
      </p:sp>
      <p:cxnSp>
        <p:nvCxnSpPr>
          <p:cNvPr id="42" name="41 Conector recto de flecha"/>
          <p:cNvCxnSpPr/>
          <p:nvPr/>
        </p:nvCxnSpPr>
        <p:spPr>
          <a:xfrm>
            <a:off x="6768244" y="4943535"/>
            <a:ext cx="972108" cy="508279"/>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7129611" y="5451814"/>
            <a:ext cx="1221482" cy="323165"/>
          </a:xfrm>
          <a:prstGeom prst="rect">
            <a:avLst/>
          </a:prstGeom>
          <a:noFill/>
        </p:spPr>
        <p:txBody>
          <a:bodyPr wrap="square" rtlCol="0">
            <a:spAutoFit/>
          </a:bodyPr>
          <a:lstStyle/>
          <a:p>
            <a:pPr algn="just"/>
            <a:r>
              <a:rPr lang="es-ES" sz="1500" b="1" dirty="0" smtClean="0"/>
              <a:t>ANALIZAR</a:t>
            </a:r>
            <a:endParaRPr lang="es-ES" sz="1500" b="1" dirty="0"/>
          </a:p>
        </p:txBody>
      </p:sp>
      <p:sp>
        <p:nvSpPr>
          <p:cNvPr id="46" name="45 CuadroTexto"/>
          <p:cNvSpPr txBox="1"/>
          <p:nvPr/>
        </p:nvSpPr>
        <p:spPr>
          <a:xfrm>
            <a:off x="5715909" y="5937253"/>
            <a:ext cx="1800199" cy="3231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500" b="1" dirty="0" smtClean="0"/>
              <a:t>INFORMACIÓN</a:t>
            </a:r>
            <a:endParaRPr lang="es-ES" sz="1500" b="1" dirty="0"/>
          </a:p>
        </p:txBody>
      </p:sp>
    </p:spTree>
    <p:extLst>
      <p:ext uri="{BB962C8B-B14F-4D97-AF65-F5344CB8AC3E}">
        <p14:creationId xmlns:p14="http://schemas.microsoft.com/office/powerpoint/2010/main" val="173203022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73052" y="332656"/>
            <a:ext cx="4813920" cy="1143000"/>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s-ES" dirty="0" smtClean="0"/>
              <a:t>OBJETIVOS</a:t>
            </a:r>
            <a:endParaRPr lang="es-ES" dirty="0"/>
          </a:p>
        </p:txBody>
      </p:sp>
      <p:sp>
        <p:nvSpPr>
          <p:cNvPr id="5" name="1 Título"/>
          <p:cNvSpPr txBox="1">
            <a:spLocks/>
          </p:cNvSpPr>
          <p:nvPr/>
        </p:nvSpPr>
        <p:spPr>
          <a:xfrm>
            <a:off x="1187624" y="1561356"/>
            <a:ext cx="4093840" cy="1143000"/>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GENERAL</a:t>
            </a:r>
            <a:endParaRPr lang="es-ES" dirty="0"/>
          </a:p>
        </p:txBody>
      </p:sp>
      <p:sp>
        <p:nvSpPr>
          <p:cNvPr id="6" name="1 Título"/>
          <p:cNvSpPr txBox="1">
            <a:spLocks/>
          </p:cNvSpPr>
          <p:nvPr/>
        </p:nvSpPr>
        <p:spPr>
          <a:xfrm>
            <a:off x="0" y="3286124"/>
            <a:ext cx="5572164" cy="2088232"/>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Blip>
                <a:blip r:embed="rId3"/>
              </a:buBlip>
            </a:pPr>
            <a:r>
              <a:rPr lang="es-ES" sz="3000" dirty="0">
                <a:solidFill>
                  <a:schemeClr val="tx1"/>
                </a:solidFill>
                <a:effectLst/>
              </a:rPr>
              <a:t>Determinar el Crecimiento Inmobiliario de la Ciudad </a:t>
            </a:r>
            <a:r>
              <a:rPr lang="es-ES" sz="3000" dirty="0" smtClean="0">
                <a:solidFill>
                  <a:schemeClr val="tx1"/>
                </a:solidFill>
                <a:effectLst/>
              </a:rPr>
              <a:t>de Otavalo, correspondiente </a:t>
            </a:r>
            <a:r>
              <a:rPr lang="es-ES" sz="3000" dirty="0">
                <a:solidFill>
                  <a:schemeClr val="tx1"/>
                </a:solidFill>
                <a:effectLst/>
              </a:rPr>
              <a:t>a los años: 1994, 2000, 2010</a:t>
            </a:r>
            <a:endParaRPr lang="es-ES" sz="3000" dirty="0">
              <a:solidFill>
                <a:schemeClr val="tx1"/>
              </a:solidFill>
            </a:endParaRPr>
          </a:p>
        </p:txBody>
      </p:sp>
      <p:pic>
        <p:nvPicPr>
          <p:cNvPr id="7" name="Picture 2" descr="http://thumbs.dreamstime.com/x/el-concepto-de-levantamiento-de-las-propiedades-inmobiliarias-contiene-la-flecha-que-crece-251045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94" y="2357430"/>
            <a:ext cx="3643306" cy="350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816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28662" y="1428736"/>
            <a:ext cx="7632848" cy="1281577"/>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buBlip>
                <a:blip r:embed="rId3"/>
              </a:buBlip>
            </a:pPr>
            <a:r>
              <a:rPr lang="es-ES" sz="2400" dirty="0">
                <a:solidFill>
                  <a:schemeClr val="tx1"/>
                </a:solidFill>
                <a:effectLst/>
              </a:rPr>
              <a:t>Indagar información existentes de los años 1994, 2000 y 2010 sobre el crecimiento </a:t>
            </a:r>
            <a:r>
              <a:rPr lang="es-ES" sz="2400" dirty="0" smtClean="0">
                <a:solidFill>
                  <a:schemeClr val="tx1"/>
                </a:solidFill>
                <a:effectLst/>
              </a:rPr>
              <a:t>de </a:t>
            </a:r>
            <a:r>
              <a:rPr lang="es-ES" sz="2400" dirty="0" err="1" smtClean="0">
                <a:solidFill>
                  <a:schemeClr val="tx1"/>
                </a:solidFill>
                <a:effectLst/>
              </a:rPr>
              <a:t>laas</a:t>
            </a:r>
            <a:r>
              <a:rPr lang="es-ES" sz="2400" dirty="0" smtClean="0">
                <a:solidFill>
                  <a:schemeClr val="tx1"/>
                </a:solidFill>
                <a:effectLst/>
              </a:rPr>
              <a:t> construcciones que se han dado en la ciudad de Otavalo</a:t>
            </a:r>
            <a:endParaRPr lang="es-ES" sz="2400" dirty="0">
              <a:solidFill>
                <a:schemeClr val="tx1"/>
              </a:solidFill>
              <a:effectLst/>
            </a:endParaRPr>
          </a:p>
        </p:txBody>
      </p:sp>
      <p:sp>
        <p:nvSpPr>
          <p:cNvPr id="5" name="1 Título"/>
          <p:cNvSpPr txBox="1">
            <a:spLocks/>
          </p:cNvSpPr>
          <p:nvPr/>
        </p:nvSpPr>
        <p:spPr>
          <a:xfrm>
            <a:off x="862964" y="260648"/>
            <a:ext cx="4093840" cy="1143000"/>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ESPECÍFICOS</a:t>
            </a:r>
            <a:endParaRPr lang="es-ES" dirty="0"/>
          </a:p>
        </p:txBody>
      </p:sp>
      <p:sp>
        <p:nvSpPr>
          <p:cNvPr id="7" name="1 Título"/>
          <p:cNvSpPr txBox="1">
            <a:spLocks/>
          </p:cNvSpPr>
          <p:nvPr/>
        </p:nvSpPr>
        <p:spPr>
          <a:xfrm>
            <a:off x="1000100" y="4143380"/>
            <a:ext cx="7632848" cy="1008112"/>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Blip>
                <a:blip r:embed="rId3"/>
              </a:buBlip>
            </a:pPr>
            <a:r>
              <a:rPr lang="es-ES" sz="2400" dirty="0">
                <a:solidFill>
                  <a:schemeClr val="tx1"/>
                </a:solidFill>
                <a:effectLst/>
              </a:rPr>
              <a:t>Determinar los sectores con mayor  densidad de construcciones.</a:t>
            </a:r>
          </a:p>
        </p:txBody>
      </p:sp>
    </p:spTree>
    <p:extLst>
      <p:ext uri="{BB962C8B-B14F-4D97-AF65-F5344CB8AC3E}">
        <p14:creationId xmlns:p14="http://schemas.microsoft.com/office/powerpoint/2010/main" val="151397637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862964" y="260648"/>
            <a:ext cx="4093840" cy="1143000"/>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ESPECÍFICOS</a:t>
            </a:r>
            <a:endParaRPr lang="es-ES" dirty="0"/>
          </a:p>
        </p:txBody>
      </p:sp>
      <p:sp>
        <p:nvSpPr>
          <p:cNvPr id="9" name="1 Título"/>
          <p:cNvSpPr txBox="1">
            <a:spLocks/>
          </p:cNvSpPr>
          <p:nvPr/>
        </p:nvSpPr>
        <p:spPr>
          <a:xfrm>
            <a:off x="642910" y="1428736"/>
            <a:ext cx="7632848" cy="1224136"/>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Blip>
                <a:blip r:embed="rId2"/>
              </a:buBlip>
            </a:pPr>
            <a:r>
              <a:rPr lang="es-ES" sz="2800" dirty="0">
                <a:solidFill>
                  <a:schemeClr val="tx1"/>
                </a:solidFill>
                <a:effectLst/>
              </a:rPr>
              <a:t>Elaborar datos </a:t>
            </a:r>
            <a:r>
              <a:rPr lang="es-ES" sz="2800" dirty="0" smtClean="0">
                <a:solidFill>
                  <a:schemeClr val="tx1"/>
                </a:solidFill>
                <a:effectLst/>
              </a:rPr>
              <a:t>estadísticos del </a:t>
            </a:r>
            <a:r>
              <a:rPr lang="es-ES" sz="2800" dirty="0">
                <a:solidFill>
                  <a:schemeClr val="tx1"/>
                </a:solidFill>
                <a:effectLst/>
              </a:rPr>
              <a:t>volumen de crecimiento  de las edificaciones desde </a:t>
            </a:r>
            <a:r>
              <a:rPr lang="es-ES" sz="2800" dirty="0" smtClean="0">
                <a:solidFill>
                  <a:schemeClr val="tx1"/>
                </a:solidFill>
                <a:effectLst/>
              </a:rPr>
              <a:t>los </a:t>
            </a:r>
            <a:r>
              <a:rPr lang="es-ES" sz="2800" dirty="0">
                <a:solidFill>
                  <a:schemeClr val="tx1"/>
                </a:solidFill>
                <a:effectLst/>
              </a:rPr>
              <a:t>años 1994 al 2010.</a:t>
            </a:r>
          </a:p>
        </p:txBody>
      </p:sp>
      <p:sp>
        <p:nvSpPr>
          <p:cNvPr id="10" name="1 Título"/>
          <p:cNvSpPr txBox="1">
            <a:spLocks/>
          </p:cNvSpPr>
          <p:nvPr/>
        </p:nvSpPr>
        <p:spPr>
          <a:xfrm>
            <a:off x="785786" y="3786190"/>
            <a:ext cx="7632848" cy="1224136"/>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Blip>
                <a:blip r:embed="rId2"/>
              </a:buBlip>
            </a:pPr>
            <a:r>
              <a:rPr lang="es-ES" sz="2400" dirty="0" smtClean="0">
                <a:solidFill>
                  <a:schemeClr val="tx1"/>
                </a:solidFill>
                <a:effectLst/>
              </a:rPr>
              <a:t>Analizar los </a:t>
            </a:r>
            <a:r>
              <a:rPr lang="es-ES" sz="2400" dirty="0">
                <a:solidFill>
                  <a:schemeClr val="tx1"/>
                </a:solidFill>
                <a:effectLst/>
              </a:rPr>
              <a:t>cambios que han sufrido las construcciones en cuanto a su estructura desde años atrás hasta la actualidad</a:t>
            </a:r>
          </a:p>
        </p:txBody>
      </p:sp>
    </p:spTree>
    <p:extLst>
      <p:ext uri="{BB962C8B-B14F-4D97-AF65-F5344CB8AC3E}">
        <p14:creationId xmlns:p14="http://schemas.microsoft.com/office/powerpoint/2010/main" val="151397637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15616" y="2204864"/>
            <a:ext cx="6877388" cy="1296144"/>
          </a:xfrm>
          <a:prstGeom prst="rect">
            <a:avLst/>
          </a:prstGeom>
          <a:ln>
            <a:noFill/>
          </a:ln>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s-ES" dirty="0" smtClean="0"/>
              <a:t>MARCO TEÓRICO</a:t>
            </a:r>
            <a:endParaRPr lang="es-ES" dirty="0"/>
          </a:p>
        </p:txBody>
      </p:sp>
    </p:spTree>
    <p:extLst>
      <p:ext uri="{BB962C8B-B14F-4D97-AF65-F5344CB8AC3E}">
        <p14:creationId xmlns:p14="http://schemas.microsoft.com/office/powerpoint/2010/main" val="20331896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53760" y="2636912"/>
            <a:ext cx="4102216" cy="3391410"/>
          </a:xfrm>
          <a:ln>
            <a:solidFill>
              <a:schemeClr val="accent1">
                <a:shade val="50000"/>
              </a:schemeClr>
            </a:solidFill>
          </a:ln>
        </p:spPr>
        <p:txBody>
          <a:bodyPr>
            <a:normAutofit fontScale="92500" lnSpcReduction="10000"/>
          </a:bodyPr>
          <a:lstStyle/>
          <a:p>
            <a:pPr marL="45720" indent="0" algn="just">
              <a:buNone/>
            </a:pPr>
            <a:r>
              <a:rPr lang="es-ES" sz="2400" dirty="0" smtClean="0">
                <a:solidFill>
                  <a:schemeClr val="tx1"/>
                </a:solidFill>
              </a:rPr>
              <a:t>Crecimiento </a:t>
            </a:r>
            <a:r>
              <a:rPr lang="es-ES" sz="2400" dirty="0">
                <a:solidFill>
                  <a:schemeClr val="tx1"/>
                </a:solidFill>
              </a:rPr>
              <a:t>inmobiliario es el incremento del  número de  edificaciones (casas, conjuntos habitacionales, edificios, etc.) de un determinado sector, ciudad o país; la misma que hace que su estado actual sea diferente de su estado anterior (Alberto Juan, 2009).</a:t>
            </a:r>
          </a:p>
          <a:p>
            <a:pPr marL="45720" indent="0">
              <a:buNone/>
            </a:pPr>
            <a:endParaRPr lang="es-ES" dirty="0"/>
          </a:p>
        </p:txBody>
      </p:sp>
      <p:sp>
        <p:nvSpPr>
          <p:cNvPr id="15" name="Rectángulo redondeado 14"/>
          <p:cNvSpPr/>
          <p:nvPr/>
        </p:nvSpPr>
        <p:spPr>
          <a:xfrm>
            <a:off x="2411760" y="332656"/>
            <a:ext cx="4680520" cy="15051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a:solidFill>
                  <a:schemeClr val="tx1"/>
                </a:solidFill>
                <a:effectLst>
                  <a:outerShdw blurRad="38100" dist="38100" dir="2700000" algn="tl">
                    <a:srgbClr val="000000">
                      <a:alpha val="43137"/>
                    </a:srgbClr>
                  </a:outerShdw>
                </a:effectLst>
              </a:rPr>
              <a:t>CRECIMIENTO INMOBILIARIO</a:t>
            </a:r>
          </a:p>
          <a:p>
            <a:pPr algn="ctr"/>
            <a:endParaRPr lang="es-ES" dirty="0"/>
          </a:p>
        </p:txBody>
      </p:sp>
      <p:cxnSp>
        <p:nvCxnSpPr>
          <p:cNvPr id="18" name="Conector recto de flecha 17"/>
          <p:cNvCxnSpPr>
            <a:stCxn id="15" idx="2"/>
          </p:cNvCxnSpPr>
          <p:nvPr/>
        </p:nvCxnSpPr>
        <p:spPr>
          <a:xfrm flipH="1">
            <a:off x="3131840" y="1837790"/>
            <a:ext cx="1620180" cy="727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Imagen 10"/>
          <p:cNvPicPr>
            <a:picLocks noChangeAspect="1" noChangeArrowheads="1"/>
          </p:cNvPicPr>
          <p:nvPr/>
        </p:nvPicPr>
        <p:blipFill rotWithShape="1">
          <a:blip r:embed="rId2">
            <a:extLst>
              <a:ext uri="{28A0092B-C50C-407E-A947-70E740481C1C}">
                <a14:useLocalDpi xmlns:a14="http://schemas.microsoft.com/office/drawing/2010/main" val="0"/>
              </a:ext>
            </a:extLst>
          </a:blip>
          <a:srcRect l="6526" t="3960" r="6058" b="8900"/>
          <a:stretch/>
        </p:blipFill>
        <p:spPr bwMode="auto">
          <a:xfrm>
            <a:off x="4752020" y="2606642"/>
            <a:ext cx="4139952" cy="345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92995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768</TotalTime>
  <Words>1693</Words>
  <Application>Microsoft Office PowerPoint</Application>
  <PresentationFormat>Presentación en pantalla (4:3)</PresentationFormat>
  <Paragraphs>153</Paragraphs>
  <Slides>36</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Georgia</vt:lpstr>
      <vt:lpstr>Times New Roman</vt:lpstr>
      <vt:lpstr>Trebuchet MS</vt:lpstr>
      <vt:lpstr>Transmisión de listas</vt:lpstr>
      <vt:lpstr>UNIVERSIDAD TÉCNICA DEL NORTE</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TÉCNICA DEL NORTE</dc:title>
  <dc:creator>Perugachi</dc:creator>
  <cp:lastModifiedBy>Perugachi</cp:lastModifiedBy>
  <cp:revision>82</cp:revision>
  <dcterms:created xsi:type="dcterms:W3CDTF">2014-03-23T17:24:50Z</dcterms:created>
  <dcterms:modified xsi:type="dcterms:W3CDTF">2014-05-03T03:18:36Z</dcterms:modified>
</cp:coreProperties>
</file>