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7"/>
  </p:handoutMasterIdLst>
  <p:sldIdLst>
    <p:sldId id="323" r:id="rId2"/>
    <p:sldId id="258" r:id="rId3"/>
    <p:sldId id="309" r:id="rId4"/>
    <p:sldId id="310" r:id="rId5"/>
    <p:sldId id="311" r:id="rId6"/>
    <p:sldId id="270" r:id="rId7"/>
    <p:sldId id="312" r:id="rId8"/>
    <p:sldId id="273" r:id="rId9"/>
    <p:sldId id="278" r:id="rId10"/>
    <p:sldId id="281" r:id="rId11"/>
    <p:sldId id="282" r:id="rId12"/>
    <p:sldId id="283" r:id="rId13"/>
    <p:sldId id="284" r:id="rId14"/>
    <p:sldId id="279" r:id="rId15"/>
    <p:sldId id="313" r:id="rId16"/>
    <p:sldId id="316" r:id="rId17"/>
    <p:sldId id="324" r:id="rId18"/>
    <p:sldId id="317" r:id="rId19"/>
    <p:sldId id="302" r:id="rId20"/>
    <p:sldId id="318" r:id="rId21"/>
    <p:sldId id="305" r:id="rId22"/>
    <p:sldId id="319" r:id="rId23"/>
    <p:sldId id="320" r:id="rId24"/>
    <p:sldId id="321" r:id="rId25"/>
    <p:sldId id="325"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300"/>
    <a:srgbClr val="CA6444"/>
    <a:srgbClr val="446D7C"/>
    <a:srgbClr val="FFFFCC"/>
    <a:srgbClr val="FFCCFF"/>
    <a:srgbClr val="9999FF"/>
    <a:srgbClr val="C6DAC8"/>
    <a:srgbClr val="6666FF"/>
    <a:srgbClr val="FFFFFF"/>
    <a:srgbClr val="FFCCCC"/>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682" autoAdjust="0"/>
    <p:restoredTop sz="94660"/>
  </p:normalViewPr>
  <p:slideViewPr>
    <p:cSldViewPr>
      <p:cViewPr>
        <p:scale>
          <a:sx n="70" d="100"/>
          <a:sy n="70" d="100"/>
        </p:scale>
        <p:origin x="-456"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2019"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338" y="0"/>
            <a:ext cx="2972019" cy="457200"/>
          </a:xfrm>
          <a:prstGeom prst="rect">
            <a:avLst/>
          </a:prstGeom>
        </p:spPr>
        <p:txBody>
          <a:bodyPr vert="horz" lIns="91440" tIns="45720" rIns="91440" bIns="45720" rtlCol="0"/>
          <a:lstStyle>
            <a:lvl1pPr algn="r">
              <a:defRPr sz="1200"/>
            </a:lvl1pPr>
          </a:lstStyle>
          <a:p>
            <a:fld id="{D49ECE9D-6D44-42C6-B0BA-8C7556CFCFE4}" type="datetimeFigureOut">
              <a:rPr lang="es-ES" smtClean="0"/>
              <a:pPr/>
              <a:t>03/11/2010</a:t>
            </a:fld>
            <a:endParaRPr lang="es-ES"/>
          </a:p>
        </p:txBody>
      </p:sp>
      <p:sp>
        <p:nvSpPr>
          <p:cNvPr id="4" name="3 Marcador de pie de página"/>
          <p:cNvSpPr>
            <a:spLocks noGrp="1"/>
          </p:cNvSpPr>
          <p:nvPr>
            <p:ph type="ftr" sz="quarter" idx="2"/>
          </p:nvPr>
        </p:nvSpPr>
        <p:spPr>
          <a:xfrm>
            <a:off x="0" y="8685321"/>
            <a:ext cx="2972019"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338" y="8685321"/>
            <a:ext cx="2972019" cy="457200"/>
          </a:xfrm>
          <a:prstGeom prst="rect">
            <a:avLst/>
          </a:prstGeom>
        </p:spPr>
        <p:txBody>
          <a:bodyPr vert="horz" lIns="91440" tIns="45720" rIns="91440" bIns="45720" rtlCol="0" anchor="b"/>
          <a:lstStyle>
            <a:lvl1pPr algn="r">
              <a:defRPr sz="1200"/>
            </a:lvl1pPr>
          </a:lstStyle>
          <a:p>
            <a:fld id="{3205BCA9-7A66-48EC-A2A4-FFC932A35D7C}"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34ACA71D-239E-4C0F-AED4-6604E47FDBF9}" type="datetimeFigureOut">
              <a:rPr lang="es-ES" smtClean="0"/>
              <a:pPr/>
              <a:t>03/11/2010</a:t>
            </a:fld>
            <a:endParaRPr lang="es-ES" dirty="0"/>
          </a:p>
        </p:txBody>
      </p:sp>
      <p:sp>
        <p:nvSpPr>
          <p:cNvPr id="17" name="16 Marcador de pie de página"/>
          <p:cNvSpPr>
            <a:spLocks noGrp="1"/>
          </p:cNvSpPr>
          <p:nvPr>
            <p:ph type="ftr" sz="quarter" idx="11"/>
          </p:nvPr>
        </p:nvSpPr>
        <p:spPr/>
        <p:txBody>
          <a:bodyPr/>
          <a:lstStyle/>
          <a:p>
            <a:endParaRPr lang="es-ES" dirty="0"/>
          </a:p>
        </p:txBody>
      </p:sp>
      <p:sp>
        <p:nvSpPr>
          <p:cNvPr id="29" name="28 Marcador de número de diapositiva"/>
          <p:cNvSpPr>
            <a:spLocks noGrp="1"/>
          </p:cNvSpPr>
          <p:nvPr>
            <p:ph type="sldNum" sz="quarter" idx="12"/>
          </p:nvPr>
        </p:nvSpPr>
        <p:spPr/>
        <p:txBody>
          <a:bodyPr/>
          <a:lstStyle/>
          <a:p>
            <a:fld id="{D01FE0F5-648D-48BD-BB01-1AADC7FD8355}" type="slidenum">
              <a:rPr lang="es-ES" smtClean="0"/>
              <a:pPr/>
              <a:t>‹Nº›</a:t>
            </a:fld>
            <a:endParaRPr lang="es-ES" dirty="0"/>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4ACA71D-239E-4C0F-AED4-6604E47FDBF9}" type="datetimeFigureOut">
              <a:rPr lang="es-ES" smtClean="0"/>
              <a:pPr/>
              <a:t>03/11/2010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01FE0F5-648D-48BD-BB01-1AADC7FD8355}"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4ACA71D-239E-4C0F-AED4-6604E47FDBF9}" type="datetimeFigureOut">
              <a:rPr lang="es-ES" smtClean="0"/>
              <a:pPr/>
              <a:t>03/11/2010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01FE0F5-648D-48BD-BB01-1AADC7FD8355}"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4ACA71D-239E-4C0F-AED4-6604E47FDBF9}" type="datetimeFigureOut">
              <a:rPr lang="es-ES" smtClean="0"/>
              <a:pPr/>
              <a:t>03/11/2010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01FE0F5-648D-48BD-BB01-1AADC7FD8355}"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4ACA71D-239E-4C0F-AED4-6604E47FDBF9}" type="datetimeFigureOut">
              <a:rPr lang="es-ES" smtClean="0"/>
              <a:pPr/>
              <a:t>03/11/2010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a:xfrm>
            <a:off x="7924800" y="6416675"/>
            <a:ext cx="762000" cy="365125"/>
          </a:xfrm>
        </p:spPr>
        <p:txBody>
          <a:bodyPr/>
          <a:lstStyle/>
          <a:p>
            <a:fld id="{D01FE0F5-648D-48BD-BB01-1AADC7FD8355}"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4ACA71D-239E-4C0F-AED4-6604E47FDBF9}" type="datetimeFigureOut">
              <a:rPr lang="es-ES" smtClean="0"/>
              <a:pPr/>
              <a:t>03/11/2010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01FE0F5-648D-48BD-BB01-1AADC7FD8355}"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4ACA71D-239E-4C0F-AED4-6604E47FDBF9}" type="datetimeFigureOut">
              <a:rPr lang="es-ES" smtClean="0"/>
              <a:pPr/>
              <a:t>03/11/2010</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D01FE0F5-648D-48BD-BB01-1AADC7FD8355}"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4ACA71D-239E-4C0F-AED4-6604E47FDBF9}" type="datetimeFigureOut">
              <a:rPr lang="es-ES" smtClean="0"/>
              <a:pPr/>
              <a:t>03/11/2010</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D01FE0F5-648D-48BD-BB01-1AADC7FD8355}"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4ACA71D-239E-4C0F-AED4-6604E47FDBF9}" type="datetimeFigureOut">
              <a:rPr lang="es-ES" smtClean="0"/>
              <a:pPr/>
              <a:t>03/11/2010</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D01FE0F5-648D-48BD-BB01-1AADC7FD8355}"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4ACA71D-239E-4C0F-AED4-6604E47FDBF9}" type="datetimeFigureOut">
              <a:rPr lang="es-ES" smtClean="0"/>
              <a:pPr/>
              <a:t>03/11/2010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01FE0F5-648D-48BD-BB01-1AADC7FD8355}"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4ACA71D-239E-4C0F-AED4-6604E47FDBF9}" type="datetimeFigureOut">
              <a:rPr lang="es-ES" smtClean="0"/>
              <a:pPr/>
              <a:t>03/11/2010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01FE0F5-648D-48BD-BB01-1AADC7FD8355}"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8000">
              <a:schemeClr val="tx2">
                <a:lumMod val="20000"/>
                <a:lumOff val="80000"/>
              </a:schemeClr>
            </a:gs>
            <a:gs pos="100000">
              <a:schemeClr val="bg1">
                <a:shade val="45000"/>
                <a:satMod val="120000"/>
              </a:schemeClr>
            </a:gs>
          </a:gsLst>
          <a:path path="circle">
            <a:fillToRect r="100000" b="100000"/>
          </a:path>
          <a:tileRect/>
        </a:gradFill>
        <a:effectLst/>
      </p:bgPr>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4ACA71D-239E-4C0F-AED4-6604E47FDBF9}" type="datetimeFigureOut">
              <a:rPr lang="es-ES" smtClean="0"/>
              <a:pPr/>
              <a:t>03/11/2010</a:t>
            </a:fld>
            <a:endParaRPr lang="es-ES" dirty="0"/>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ES" dirty="0"/>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01FE0F5-648D-48BD-BB01-1AADC7FD8355}"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DEMANDA%20INSATISFECHA.xlsx"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VAN%20Y%20TIR.xlsx" TargetMode="External"/><Relationship Id="rId3" Type="http://schemas.openxmlformats.org/officeDocument/2006/relationships/hyperlink" Target="FLUJO%20DE%20CAJA.xlsx" TargetMode="External"/><Relationship Id="rId7" Type="http://schemas.openxmlformats.org/officeDocument/2006/relationships/hyperlink" Target="BAL.%20PROYE.%20RESULTADOS.xlsx" TargetMode="External"/><Relationship Id="rId2" Type="http://schemas.openxmlformats.org/officeDocument/2006/relationships/hyperlink" Target="INVERSION%20FIJA.xlsx" TargetMode="External"/><Relationship Id="rId1" Type="http://schemas.openxmlformats.org/officeDocument/2006/relationships/slideLayout" Target="../slideLayouts/slideLayout7.xml"/><Relationship Id="rId6" Type="http://schemas.openxmlformats.org/officeDocument/2006/relationships/hyperlink" Target="VENTAS%20PROYECTADAS.xlsx" TargetMode="External"/><Relationship Id="rId5" Type="http://schemas.openxmlformats.org/officeDocument/2006/relationships/hyperlink" Target="RESUMEN%20DE%20COSTOS%20Y%20GASTOS.xlsx" TargetMode="External"/><Relationship Id="rId4" Type="http://schemas.openxmlformats.org/officeDocument/2006/relationships/hyperlink" Target="CAPITAL%20DE%20TRABAJO.xlsx" TargetMode="External"/><Relationship Id="rId9" Type="http://schemas.openxmlformats.org/officeDocument/2006/relationships/hyperlink" Target="FINANCIAMIENTO.xls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714356"/>
            <a:ext cx="7929618" cy="5016758"/>
          </a:xfrm>
          <a:prstGeom prst="rect">
            <a:avLst/>
          </a:prstGeom>
        </p:spPr>
        <p:txBody>
          <a:bodyPr wrap="square">
            <a:spAutoFit/>
          </a:bodyPr>
          <a:lstStyle/>
          <a:p>
            <a:pPr algn="ctr"/>
            <a:r>
              <a:rPr lang="es-ES" sz="3200" b="1" dirty="0" smtClean="0">
                <a:ln w="19050">
                  <a:solidFill>
                    <a:schemeClr val="tx2">
                      <a:tint val="1000"/>
                    </a:schemeClr>
                  </a:solidFill>
                  <a:prstDash val="solid"/>
                </a:ln>
                <a:solidFill>
                  <a:srgbClr val="446D7C"/>
                </a:solidFill>
                <a:effectLst>
                  <a:outerShdw blurRad="50000" dist="50800" dir="7500000" algn="tl">
                    <a:srgbClr val="000000">
                      <a:shade val="5000"/>
                      <a:alpha val="35000"/>
                    </a:srgbClr>
                  </a:outerShdw>
                </a:effectLst>
              </a:rPr>
              <a:t>UNIVERSIDAD TÉCNICA DEL NORTE</a:t>
            </a:r>
          </a:p>
          <a:p>
            <a:pPr algn="ctr"/>
            <a:endParaRPr lang="es-ES" sz="3200" b="1" dirty="0" smtClean="0">
              <a:ln w="19050">
                <a:solidFill>
                  <a:schemeClr val="tx2">
                    <a:tint val="1000"/>
                  </a:schemeClr>
                </a:solidFill>
                <a:prstDash val="solid"/>
              </a:ln>
              <a:solidFill>
                <a:srgbClr val="446D7C"/>
              </a:solidFill>
              <a:effectLst>
                <a:outerShdw blurRad="50000" dist="50800" dir="7500000" algn="tl">
                  <a:srgbClr val="000000">
                    <a:shade val="5000"/>
                    <a:alpha val="35000"/>
                  </a:srgbClr>
                </a:outerShdw>
              </a:effectLst>
            </a:endParaRPr>
          </a:p>
          <a:p>
            <a:pPr algn="ctr"/>
            <a:endParaRPr lang="es-ES" sz="3200" b="1" dirty="0" smtClean="0">
              <a:ln w="19050">
                <a:solidFill>
                  <a:schemeClr val="tx2">
                    <a:tint val="1000"/>
                  </a:schemeClr>
                </a:solidFill>
                <a:prstDash val="solid"/>
              </a:ln>
              <a:solidFill>
                <a:srgbClr val="446D7C"/>
              </a:solidFill>
              <a:effectLst>
                <a:outerShdw blurRad="50000" dist="50800" dir="7500000" algn="tl">
                  <a:srgbClr val="000000">
                    <a:shade val="5000"/>
                    <a:alpha val="35000"/>
                  </a:srgbClr>
                </a:outerShdw>
              </a:effectLst>
            </a:endParaRPr>
          </a:p>
          <a:p>
            <a:pPr algn="ctr"/>
            <a:r>
              <a:rPr lang="es-ES" sz="3200" b="1" dirty="0" smtClean="0">
                <a:ln w="19050">
                  <a:solidFill>
                    <a:schemeClr val="tx2">
                      <a:tint val="1000"/>
                    </a:schemeClr>
                  </a:solidFill>
                  <a:prstDash val="solid"/>
                </a:ln>
                <a:solidFill>
                  <a:srgbClr val="446D7C"/>
                </a:solidFill>
                <a:effectLst>
                  <a:outerShdw blurRad="50000" dist="50800" dir="7500000" algn="tl">
                    <a:srgbClr val="000000">
                      <a:shade val="5000"/>
                      <a:alpha val="35000"/>
                    </a:srgbClr>
                  </a:outerShdw>
                </a:effectLst>
              </a:rPr>
              <a:t>FACULTAD DE CIENCIAS</a:t>
            </a:r>
          </a:p>
          <a:p>
            <a:pPr algn="ctr"/>
            <a:r>
              <a:rPr lang="es-ES" sz="3200" b="1" dirty="0" smtClean="0">
                <a:ln w="19050">
                  <a:solidFill>
                    <a:schemeClr val="tx2">
                      <a:tint val="1000"/>
                    </a:schemeClr>
                  </a:solidFill>
                  <a:prstDash val="solid"/>
                </a:ln>
                <a:solidFill>
                  <a:srgbClr val="446D7C"/>
                </a:solidFill>
                <a:effectLst>
                  <a:outerShdw blurRad="50000" dist="50800" dir="7500000" algn="tl">
                    <a:srgbClr val="000000">
                      <a:shade val="5000"/>
                      <a:alpha val="35000"/>
                    </a:srgbClr>
                  </a:outerShdw>
                </a:effectLst>
              </a:rPr>
              <a:t>ADMINISTRATIVAS Y ECONÓMICAS</a:t>
            </a:r>
          </a:p>
          <a:p>
            <a:pPr algn="ctr"/>
            <a:endParaRPr lang="es-ES" sz="3200" b="1" dirty="0" smtClean="0">
              <a:ln w="19050">
                <a:solidFill>
                  <a:schemeClr val="tx2">
                    <a:tint val="1000"/>
                  </a:schemeClr>
                </a:solidFill>
                <a:prstDash val="solid"/>
              </a:ln>
              <a:solidFill>
                <a:srgbClr val="446D7C"/>
              </a:solidFill>
              <a:effectLst>
                <a:outerShdw blurRad="50000" dist="50800" dir="7500000" algn="tl">
                  <a:srgbClr val="000000">
                    <a:shade val="5000"/>
                    <a:alpha val="35000"/>
                  </a:srgbClr>
                </a:outerShdw>
              </a:effectLst>
            </a:endParaRPr>
          </a:p>
          <a:p>
            <a:pPr algn="ctr"/>
            <a:endParaRPr lang="es-ES" sz="3200" b="1" dirty="0" smtClean="0">
              <a:ln w="19050">
                <a:solidFill>
                  <a:schemeClr val="tx2">
                    <a:tint val="1000"/>
                  </a:schemeClr>
                </a:solidFill>
                <a:prstDash val="solid"/>
              </a:ln>
              <a:solidFill>
                <a:srgbClr val="446D7C"/>
              </a:solidFill>
              <a:effectLst>
                <a:outerShdw blurRad="50000" dist="50800" dir="7500000" algn="tl">
                  <a:srgbClr val="000000">
                    <a:shade val="5000"/>
                    <a:alpha val="35000"/>
                  </a:srgbClr>
                </a:outerShdw>
              </a:effectLst>
            </a:endParaRPr>
          </a:p>
          <a:p>
            <a:pPr algn="ctr"/>
            <a:endParaRPr lang="es-ES" sz="3200" b="1" dirty="0" smtClean="0">
              <a:ln w="19050">
                <a:solidFill>
                  <a:schemeClr val="tx2">
                    <a:tint val="1000"/>
                  </a:schemeClr>
                </a:solidFill>
                <a:prstDash val="solid"/>
              </a:ln>
              <a:solidFill>
                <a:srgbClr val="446D7C"/>
              </a:solidFill>
              <a:effectLst>
                <a:outerShdw blurRad="50000" dist="50800" dir="7500000" algn="tl">
                  <a:srgbClr val="000000">
                    <a:shade val="5000"/>
                    <a:alpha val="35000"/>
                  </a:srgbClr>
                </a:outerShdw>
              </a:effectLst>
            </a:endParaRPr>
          </a:p>
          <a:p>
            <a:pPr algn="ctr"/>
            <a:r>
              <a:rPr lang="es-ES" sz="3200" b="1" dirty="0" smtClean="0">
                <a:ln w="19050">
                  <a:solidFill>
                    <a:schemeClr val="tx2">
                      <a:tint val="1000"/>
                    </a:schemeClr>
                  </a:solidFill>
                  <a:prstDash val="solid"/>
                </a:ln>
                <a:solidFill>
                  <a:srgbClr val="446D7C"/>
                </a:solidFill>
                <a:effectLst>
                  <a:outerShdw blurRad="50000" dist="50800" dir="7500000" algn="tl">
                    <a:srgbClr val="000000">
                      <a:shade val="5000"/>
                      <a:alpha val="35000"/>
                    </a:srgbClr>
                  </a:outerShdw>
                </a:effectLst>
              </a:rPr>
              <a:t>ESCUELA DE ADMINISTRACIÓN </a:t>
            </a:r>
          </a:p>
          <a:p>
            <a:pPr algn="ctr"/>
            <a:r>
              <a:rPr lang="es-ES" sz="3200" b="1" dirty="0" smtClean="0">
                <a:ln w="19050">
                  <a:solidFill>
                    <a:schemeClr val="tx2">
                      <a:tint val="1000"/>
                    </a:schemeClr>
                  </a:solidFill>
                  <a:prstDash val="solid"/>
                </a:ln>
                <a:solidFill>
                  <a:srgbClr val="446D7C"/>
                </a:solidFill>
                <a:effectLst>
                  <a:outerShdw blurRad="50000" dist="50800" dir="7500000" algn="tl">
                    <a:srgbClr val="000000">
                      <a:shade val="5000"/>
                      <a:alpha val="35000"/>
                    </a:srgbClr>
                  </a:outerShdw>
                </a:effectLst>
              </a:rPr>
              <a:t>DE EMPRESAS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071802" y="2071678"/>
            <a:ext cx="2571768" cy="2286016"/>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lumMod val="95000"/>
                    <a:lumOff val="5000"/>
                  </a:schemeClr>
                </a:solidFill>
                <a:latin typeface="Times New Roman" pitchFamily="18" charset="0"/>
                <a:cs typeface="Times New Roman" pitchFamily="18" charset="0"/>
              </a:rPr>
              <a:t>ETAPAS   DEL CICLO DE VIDA DEL PRODUCTO</a:t>
            </a:r>
            <a:endParaRPr lang="es-ES" b="1" dirty="0">
              <a:solidFill>
                <a:schemeClr val="tx1">
                  <a:lumMod val="95000"/>
                  <a:lumOff val="5000"/>
                </a:schemeClr>
              </a:solidFill>
              <a:latin typeface="Times New Roman" pitchFamily="18" charset="0"/>
              <a:cs typeface="Times New Roman" pitchFamily="18" charset="0"/>
            </a:endParaRPr>
          </a:p>
        </p:txBody>
      </p:sp>
      <p:sp>
        <p:nvSpPr>
          <p:cNvPr id="5" name="4 Elipse"/>
          <p:cNvSpPr/>
          <p:nvPr/>
        </p:nvSpPr>
        <p:spPr>
          <a:xfrm>
            <a:off x="5500694" y="285728"/>
            <a:ext cx="3071834" cy="2786082"/>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dirty="0" smtClean="0">
                <a:solidFill>
                  <a:schemeClr val="tx1">
                    <a:lumMod val="95000"/>
                    <a:lumOff val="5000"/>
                  </a:schemeClr>
                </a:solidFill>
                <a:latin typeface="Times New Roman" pitchFamily="18" charset="0"/>
                <a:cs typeface="Times New Roman" pitchFamily="18" charset="0"/>
              </a:rPr>
              <a:t>ETAPA DE  MADUREZ</a:t>
            </a:r>
          </a:p>
          <a:p>
            <a:pPr algn="ctr"/>
            <a:r>
              <a:rPr lang="es-ES" dirty="0" smtClean="0">
                <a:solidFill>
                  <a:schemeClr val="tx1">
                    <a:lumMod val="95000"/>
                    <a:lumOff val="5000"/>
                  </a:schemeClr>
                </a:solidFill>
                <a:latin typeface="Times New Roman" pitchFamily="18" charset="0"/>
                <a:cs typeface="Times New Roman" pitchFamily="18" charset="0"/>
              </a:rPr>
              <a:t>Se refiere a la imagen y a la lealtad que tiene el cliente por el producto</a:t>
            </a:r>
            <a:endParaRPr lang="es-ES" dirty="0">
              <a:solidFill>
                <a:schemeClr val="tx1">
                  <a:lumMod val="95000"/>
                  <a:lumOff val="5000"/>
                </a:schemeClr>
              </a:solidFill>
              <a:latin typeface="Times New Roman" pitchFamily="18" charset="0"/>
              <a:cs typeface="Times New Roman" pitchFamily="18" charset="0"/>
            </a:endParaRPr>
          </a:p>
        </p:txBody>
      </p:sp>
      <p:sp>
        <p:nvSpPr>
          <p:cNvPr id="6" name="5 Elipse"/>
          <p:cNvSpPr/>
          <p:nvPr/>
        </p:nvSpPr>
        <p:spPr>
          <a:xfrm>
            <a:off x="285720" y="285728"/>
            <a:ext cx="3071834" cy="2786082"/>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dirty="0" smtClean="0">
                <a:solidFill>
                  <a:schemeClr val="tx1">
                    <a:lumMod val="95000"/>
                    <a:lumOff val="5000"/>
                  </a:schemeClr>
                </a:solidFill>
                <a:latin typeface="Times New Roman" pitchFamily="18" charset="0"/>
                <a:cs typeface="Times New Roman" pitchFamily="18" charset="0"/>
              </a:rPr>
              <a:t>ETAPA DE INTRODUCCIÓN</a:t>
            </a:r>
          </a:p>
          <a:p>
            <a:pPr algn="ctr"/>
            <a:r>
              <a:rPr lang="es-ES" dirty="0" smtClean="0">
                <a:solidFill>
                  <a:schemeClr val="tx1">
                    <a:lumMod val="95000"/>
                    <a:lumOff val="5000"/>
                  </a:schemeClr>
                </a:solidFill>
                <a:latin typeface="Times New Roman" pitchFamily="18" charset="0"/>
                <a:cs typeface="Times New Roman" pitchFamily="18" charset="0"/>
              </a:rPr>
              <a:t>Es el momento en que se lanza el producto existe mucho gasto poca venta</a:t>
            </a:r>
            <a:endParaRPr lang="es-ES" dirty="0">
              <a:solidFill>
                <a:schemeClr val="tx1">
                  <a:lumMod val="95000"/>
                  <a:lumOff val="5000"/>
                </a:schemeClr>
              </a:solidFill>
              <a:latin typeface="Times New Roman" pitchFamily="18" charset="0"/>
              <a:cs typeface="Times New Roman" pitchFamily="18" charset="0"/>
            </a:endParaRPr>
          </a:p>
        </p:txBody>
      </p:sp>
      <p:sp>
        <p:nvSpPr>
          <p:cNvPr id="7" name="6 Elipse"/>
          <p:cNvSpPr/>
          <p:nvPr/>
        </p:nvSpPr>
        <p:spPr>
          <a:xfrm>
            <a:off x="428596" y="3601749"/>
            <a:ext cx="3071834" cy="2786082"/>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dirty="0" smtClean="0">
                <a:solidFill>
                  <a:schemeClr val="tx1">
                    <a:lumMod val="95000"/>
                    <a:lumOff val="5000"/>
                  </a:schemeClr>
                </a:solidFill>
                <a:latin typeface="Times New Roman" pitchFamily="18" charset="0"/>
                <a:cs typeface="Times New Roman" pitchFamily="18" charset="0"/>
              </a:rPr>
              <a:t>ETAPA DE CRECIMIENTO</a:t>
            </a:r>
          </a:p>
          <a:p>
            <a:pPr algn="ctr"/>
            <a:r>
              <a:rPr lang="es-ES" dirty="0" smtClean="0">
                <a:solidFill>
                  <a:schemeClr val="tx1">
                    <a:lumMod val="95000"/>
                    <a:lumOff val="5000"/>
                  </a:schemeClr>
                </a:solidFill>
                <a:latin typeface="Times New Roman" pitchFamily="18" charset="0"/>
                <a:cs typeface="Times New Roman" pitchFamily="18" charset="0"/>
              </a:rPr>
              <a:t>El producto ya es aceptado en el mercado  y existe un aumento de ventas</a:t>
            </a:r>
            <a:endParaRPr lang="es-ES" dirty="0">
              <a:solidFill>
                <a:schemeClr val="tx1">
                  <a:lumMod val="95000"/>
                  <a:lumOff val="5000"/>
                </a:schemeClr>
              </a:solidFill>
              <a:latin typeface="Times New Roman" pitchFamily="18" charset="0"/>
              <a:cs typeface="Times New Roman" pitchFamily="18" charset="0"/>
            </a:endParaRPr>
          </a:p>
        </p:txBody>
      </p:sp>
      <p:sp>
        <p:nvSpPr>
          <p:cNvPr id="8" name="7 Elipse"/>
          <p:cNvSpPr/>
          <p:nvPr/>
        </p:nvSpPr>
        <p:spPr>
          <a:xfrm>
            <a:off x="5572132" y="3643314"/>
            <a:ext cx="3071834" cy="2786082"/>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dirty="0" smtClean="0">
                <a:solidFill>
                  <a:schemeClr val="tx1">
                    <a:lumMod val="95000"/>
                    <a:lumOff val="5000"/>
                  </a:schemeClr>
                </a:solidFill>
                <a:latin typeface="Times New Roman" pitchFamily="18" charset="0"/>
                <a:cs typeface="Times New Roman" pitchFamily="18" charset="0"/>
              </a:rPr>
              <a:t>ETAPA DE DECLINACIÓN</a:t>
            </a:r>
          </a:p>
          <a:p>
            <a:pPr algn="ctr"/>
            <a:r>
              <a:rPr lang="es-ES" dirty="0" smtClean="0">
                <a:solidFill>
                  <a:schemeClr val="tx1">
                    <a:lumMod val="95000"/>
                    <a:lumOff val="5000"/>
                  </a:schemeClr>
                </a:solidFill>
                <a:latin typeface="Times New Roman" pitchFamily="18" charset="0"/>
                <a:cs typeface="Times New Roman" pitchFamily="18" charset="0"/>
              </a:rPr>
              <a:t>El producto  se encuentra en el mercado y se debe utilizar  otras estrategias</a:t>
            </a:r>
            <a:endParaRPr lang="es-ES" dirty="0">
              <a:solidFill>
                <a:schemeClr val="tx1">
                  <a:lumMod val="95000"/>
                  <a:lumOff val="5000"/>
                </a:schemeClr>
              </a:solidFill>
              <a:latin typeface="Times New Roman" pitchFamily="18" charset="0"/>
              <a:cs typeface="Times New Roman" pitchFamily="18" charset="0"/>
            </a:endParaRPr>
          </a:p>
        </p:txBody>
      </p:sp>
      <p:sp>
        <p:nvSpPr>
          <p:cNvPr id="10" name="9 Flecha doblada hacia arriba"/>
          <p:cNvSpPr/>
          <p:nvPr/>
        </p:nvSpPr>
        <p:spPr>
          <a:xfrm>
            <a:off x="5643570" y="2857496"/>
            <a:ext cx="571504" cy="357190"/>
          </a:xfrm>
          <a:prstGeom prst="bentUp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oblada hacia arriba"/>
          <p:cNvSpPr/>
          <p:nvPr/>
        </p:nvSpPr>
        <p:spPr>
          <a:xfrm rot="10800000">
            <a:off x="2500298" y="3357562"/>
            <a:ext cx="571504" cy="357190"/>
          </a:xfrm>
          <a:prstGeom prst="bentUp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doblada hacia arriba"/>
          <p:cNvSpPr/>
          <p:nvPr/>
        </p:nvSpPr>
        <p:spPr>
          <a:xfrm rot="5400000">
            <a:off x="5250661" y="4036223"/>
            <a:ext cx="571504" cy="357190"/>
          </a:xfrm>
          <a:prstGeom prst="bentUp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Flecha doblada hacia arriba"/>
          <p:cNvSpPr/>
          <p:nvPr/>
        </p:nvSpPr>
        <p:spPr>
          <a:xfrm rot="16200000">
            <a:off x="3266415" y="1750207"/>
            <a:ext cx="571504" cy="357190"/>
          </a:xfrm>
          <a:prstGeom prst="bentUp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229600" cy="489790"/>
          </a:xfrm>
        </p:spPr>
        <p:txBody>
          <a:bodyPr>
            <a:normAutofit/>
          </a:bodyPr>
          <a:lstStyle/>
          <a:p>
            <a:pPr algn="ctr"/>
            <a:r>
              <a:rPr lang="es-ES" sz="2400" dirty="0" smtClean="0">
                <a:solidFill>
                  <a:schemeClr val="tx1">
                    <a:lumMod val="95000"/>
                    <a:lumOff val="5000"/>
                  </a:schemeClr>
                </a:solidFill>
                <a:latin typeface="Times New Roman" pitchFamily="18" charset="0"/>
                <a:cs typeface="Times New Roman" pitchFamily="18" charset="0"/>
              </a:rPr>
              <a:t>ANÁLISIS  DEMANDA Y OFERTA</a:t>
            </a:r>
            <a:endParaRPr lang="es-ES" sz="2400" dirty="0">
              <a:solidFill>
                <a:schemeClr val="tx1">
                  <a:lumMod val="95000"/>
                  <a:lumOff val="5000"/>
                </a:schemeClr>
              </a:solidFill>
              <a:latin typeface="Times New Roman" pitchFamily="18" charset="0"/>
              <a:cs typeface="Times New Roman" pitchFamily="18" charset="0"/>
            </a:endParaRPr>
          </a:p>
        </p:txBody>
      </p:sp>
      <p:sp>
        <p:nvSpPr>
          <p:cNvPr id="6" name="5 CuadroTexto"/>
          <p:cNvSpPr txBox="1"/>
          <p:nvPr/>
        </p:nvSpPr>
        <p:spPr>
          <a:xfrm>
            <a:off x="1785918" y="4429132"/>
            <a:ext cx="1714512" cy="285752"/>
          </a:xfrm>
          <a:prstGeom prst="rect">
            <a:avLst/>
          </a:prstGeom>
          <a:noFill/>
        </p:spPr>
        <p:txBody>
          <a:bodyPr wrap="square" rtlCol="0">
            <a:spAutoFit/>
          </a:bodyPr>
          <a:lstStyle/>
          <a:p>
            <a:r>
              <a:rPr lang="es-ES" sz="1200" dirty="0" smtClean="0">
                <a:latin typeface="Times New Roman" pitchFamily="18" charset="0"/>
                <a:cs typeface="Times New Roman" pitchFamily="18" charset="0"/>
              </a:rPr>
              <a:t>Fuente:  PROFIAGRO</a:t>
            </a:r>
            <a:endParaRPr lang="es-ES" sz="1200" dirty="0">
              <a:latin typeface="Times New Roman" pitchFamily="18" charset="0"/>
              <a:cs typeface="Times New Roman" pitchFamily="18" charset="0"/>
            </a:endParaRPr>
          </a:p>
        </p:txBody>
      </p:sp>
      <p:graphicFrame>
        <p:nvGraphicFramePr>
          <p:cNvPr id="11" name="10 Tabla"/>
          <p:cNvGraphicFramePr>
            <a:graphicFrameLocks noGrp="1"/>
          </p:cNvGraphicFramePr>
          <p:nvPr/>
        </p:nvGraphicFramePr>
        <p:xfrm>
          <a:off x="1785918" y="1500174"/>
          <a:ext cx="5643601" cy="2828662"/>
        </p:xfrm>
        <a:graphic>
          <a:graphicData uri="http://schemas.openxmlformats.org/drawingml/2006/table">
            <a:tbl>
              <a:tblPr/>
              <a:tblGrid>
                <a:gridCol w="912609"/>
                <a:gridCol w="887259"/>
                <a:gridCol w="903103"/>
                <a:gridCol w="760508"/>
                <a:gridCol w="1090061"/>
                <a:gridCol w="1090061"/>
              </a:tblGrid>
              <a:tr h="335901">
                <a:tc rowSpan="2">
                  <a:txBody>
                    <a:bodyPr/>
                    <a:lstStyle/>
                    <a:p>
                      <a:pPr algn="ctr" fontAlgn="ctr"/>
                      <a:r>
                        <a:rPr lang="es-ES" sz="1200" b="1" i="0" u="none" strike="noStrike" dirty="0">
                          <a:solidFill>
                            <a:schemeClr val="bg2">
                              <a:lumMod val="10000"/>
                            </a:schemeClr>
                          </a:solidFill>
                          <a:latin typeface="Times New Roman"/>
                        </a:rPr>
                        <a:t>AÑOS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path path="circle">
                        <a:fillToRect l="100000" t="100000"/>
                      </a:path>
                      <a:tileRect r="-100000" b="-100000"/>
                    </a:gradFill>
                  </a:tcPr>
                </a:tc>
                <a:tc rowSpan="2">
                  <a:txBody>
                    <a:bodyPr/>
                    <a:lstStyle/>
                    <a:p>
                      <a:pPr algn="ctr" fontAlgn="ctr"/>
                      <a:r>
                        <a:rPr lang="es-ES" sz="1200" b="1" i="0" u="none" strike="noStrike" dirty="0">
                          <a:solidFill>
                            <a:schemeClr val="bg2">
                              <a:lumMod val="10000"/>
                            </a:schemeClr>
                          </a:solidFill>
                          <a:latin typeface="Times New Roman"/>
                        </a:rPr>
                        <a:t>DEMANDA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path path="circle">
                        <a:fillToRect l="100000" t="100000"/>
                      </a:path>
                      <a:tileRect r="-100000" b="-100000"/>
                    </a:gradFill>
                  </a:tcPr>
                </a:tc>
                <a:tc rowSpan="2">
                  <a:txBody>
                    <a:bodyPr/>
                    <a:lstStyle/>
                    <a:p>
                      <a:pPr algn="ctr" fontAlgn="ctr"/>
                      <a:r>
                        <a:rPr lang="es-ES" sz="1200" b="1" i="0" u="none" strike="noStrike" dirty="0">
                          <a:solidFill>
                            <a:schemeClr val="bg2">
                              <a:lumMod val="10000"/>
                            </a:schemeClr>
                          </a:solidFill>
                          <a:latin typeface="Times New Roman"/>
                        </a:rPr>
                        <a:t>OFERTA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path path="circle">
                        <a:fillToRect l="100000" t="100000"/>
                      </a:path>
                      <a:tileRect r="-100000" b="-100000"/>
                    </a:gradFill>
                  </a:tcPr>
                </a:tc>
                <a:tc rowSpan="2">
                  <a:txBody>
                    <a:bodyPr/>
                    <a:lstStyle/>
                    <a:p>
                      <a:pPr algn="ctr" fontAlgn="ctr"/>
                      <a:r>
                        <a:rPr lang="es-ES" sz="1200" b="1" i="0" u="none" strike="noStrike" dirty="0">
                          <a:solidFill>
                            <a:schemeClr val="bg2">
                              <a:lumMod val="10000"/>
                            </a:schemeClr>
                          </a:solidFill>
                          <a:latin typeface="Times New Roman"/>
                        </a:rPr>
                        <a:t>CUBRE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path path="circle">
                        <a:fillToRect l="100000" t="100000"/>
                      </a:path>
                      <a:tileRect r="-100000" b="-100000"/>
                    </a:gradFill>
                  </a:tcPr>
                </a:tc>
                <a:tc gridSpan="2">
                  <a:txBody>
                    <a:bodyPr/>
                    <a:lstStyle/>
                    <a:p>
                      <a:pPr algn="ctr" fontAlgn="t"/>
                      <a:r>
                        <a:rPr lang="es-ES" sz="1200" b="1" i="0" u="none" strike="noStrike" dirty="0">
                          <a:solidFill>
                            <a:schemeClr val="bg2">
                              <a:lumMod val="10000"/>
                            </a:schemeClr>
                          </a:solidFill>
                          <a:latin typeface="Times New Roman"/>
                        </a:rPr>
                        <a:t>DEM. INSATISFECHA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path path="circle">
                        <a:fillToRect l="100000" t="100000"/>
                      </a:path>
                      <a:tileRect r="-100000" b="-100000"/>
                    </a:gradFill>
                  </a:tcPr>
                </a:tc>
                <a:tc hMerge="1">
                  <a:txBody>
                    <a:bodyPr/>
                    <a:lstStyle/>
                    <a:p>
                      <a:endParaRPr lang="es-ES"/>
                    </a:p>
                  </a:txBody>
                  <a:tcPr/>
                </a:tc>
              </a:tr>
              <a:tr h="30704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1200" b="1" i="0" u="none" strike="noStrike" dirty="0">
                          <a:solidFill>
                            <a:schemeClr val="bg2">
                              <a:lumMod val="10000"/>
                            </a:schemeClr>
                          </a:solidFill>
                          <a:latin typeface="Times New Roman"/>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path path="circle">
                        <a:fillToRect l="100000" t="100000"/>
                      </a:path>
                      <a:tileRect r="-100000" b="-100000"/>
                    </a:gradFill>
                  </a:tcPr>
                </a:tc>
                <a:tc>
                  <a:txBody>
                    <a:bodyPr/>
                    <a:lstStyle/>
                    <a:p>
                      <a:pPr algn="ctr" fontAlgn="t"/>
                      <a:r>
                        <a:rPr lang="es-ES" sz="1200" b="1" i="0" u="none" strike="noStrike" dirty="0">
                          <a:solidFill>
                            <a:schemeClr val="bg2">
                              <a:lumMod val="10000"/>
                            </a:schemeClr>
                          </a:solidFill>
                          <a:latin typeface="Times New Roman"/>
                        </a:rPr>
                        <a:t>CANT.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path path="circle">
                        <a:fillToRect l="100000" t="100000"/>
                      </a:path>
                      <a:tileRect r="-100000" b="-100000"/>
                    </a:gradFill>
                  </a:tcPr>
                </a:tc>
              </a:tr>
              <a:tr h="437144">
                <a:tc>
                  <a:txBody>
                    <a:bodyPr/>
                    <a:lstStyle/>
                    <a:p>
                      <a:pPr algn="r" fontAlgn="b"/>
                      <a:r>
                        <a:rPr lang="es-ES" sz="1200" b="0" i="0" u="none" strike="noStrike" dirty="0">
                          <a:solidFill>
                            <a:srgbClr val="000000"/>
                          </a:solidFill>
                          <a:latin typeface="Times New Roman"/>
                        </a:rPr>
                        <a:t>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Times New Roman"/>
                        </a:rPr>
                        <a:t>356.148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Times New Roman"/>
                        </a:rPr>
                        <a:t>315.472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Calibri"/>
                        </a:rPr>
                        <a:t>88,58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Calibri"/>
                        </a:rPr>
                        <a:t>11,42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Times New Roman"/>
                        </a:rPr>
                        <a:t>40.676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144">
                <a:tc>
                  <a:txBody>
                    <a:bodyPr/>
                    <a:lstStyle/>
                    <a:p>
                      <a:pPr algn="r" fontAlgn="b"/>
                      <a:r>
                        <a:rPr lang="es-ES" sz="1200" b="0" i="0" u="none" strike="noStrike">
                          <a:solidFill>
                            <a:srgbClr val="000000"/>
                          </a:solidFill>
                          <a:latin typeface="Times New Roman"/>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Times New Roman"/>
                        </a:rPr>
                        <a:t>394.296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Times New Roman"/>
                        </a:rPr>
                        <a:t>347.285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Calibri"/>
                        </a:rPr>
                        <a:t>88,08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Calibri"/>
                        </a:rPr>
                        <a:t>11,92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Times New Roman"/>
                        </a:rPr>
                        <a:t>47.011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144">
                <a:tc>
                  <a:txBody>
                    <a:bodyPr/>
                    <a:lstStyle/>
                    <a:p>
                      <a:pPr algn="r" fontAlgn="b"/>
                      <a:r>
                        <a:rPr lang="es-ES" sz="1200" b="0" i="0" u="none" strike="noStrike">
                          <a:solidFill>
                            <a:srgbClr val="000000"/>
                          </a:solidFill>
                          <a:latin typeface="Times New Roman"/>
                        </a:rPr>
                        <a:t>2006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Times New Roman"/>
                        </a:rPr>
                        <a:t>422.616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Times New Roman"/>
                        </a:rPr>
                        <a:t>398.500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Calibri"/>
                        </a:rPr>
                        <a:t>94,29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Calibri"/>
                        </a:rPr>
                        <a:t>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Times New Roman"/>
                        </a:rPr>
                        <a:t>24.116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144">
                <a:tc>
                  <a:txBody>
                    <a:bodyPr/>
                    <a:lstStyle/>
                    <a:p>
                      <a:pPr algn="r" fontAlgn="b"/>
                      <a:r>
                        <a:rPr lang="es-ES" sz="1200" b="0" i="0" u="none" strike="noStrike">
                          <a:solidFill>
                            <a:srgbClr val="000000"/>
                          </a:solidFill>
                          <a:latin typeface="Times New Roman"/>
                        </a:rPr>
                        <a:t>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Times New Roman"/>
                        </a:rPr>
                        <a:t>471.111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Times New Roman"/>
                        </a:rPr>
                        <a:t>421.316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Calibri"/>
                        </a:rPr>
                        <a:t>89,43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Calibri"/>
                        </a:rPr>
                        <a:t>10,57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Times New Roman"/>
                        </a:rPr>
                        <a:t>49.795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144">
                <a:tc>
                  <a:txBody>
                    <a:bodyPr/>
                    <a:lstStyle/>
                    <a:p>
                      <a:pPr algn="r" fontAlgn="b"/>
                      <a:r>
                        <a:rPr lang="es-ES" sz="1200" b="0" i="0" u="none" strike="noStrike">
                          <a:solidFill>
                            <a:srgbClr val="000000"/>
                          </a:solidFill>
                          <a:latin typeface="Times New Roman"/>
                        </a:rPr>
                        <a:t>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Times New Roman"/>
                        </a:rPr>
                        <a:t>519.785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Times New Roman"/>
                        </a:rPr>
                        <a:t>455.420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Calibri"/>
                        </a:rPr>
                        <a:t>87,62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latin typeface="Calibri"/>
                        </a:rPr>
                        <a:t>12,38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dirty="0">
                          <a:solidFill>
                            <a:srgbClr val="000000"/>
                          </a:solidFill>
                          <a:latin typeface="Times New Roman"/>
                        </a:rPr>
                        <a:t>64.365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3" name="12 Flecha derecha">
            <a:hlinkClick r:id="rId2" action="ppaction://hlinkfile"/>
          </p:cNvPr>
          <p:cNvSpPr/>
          <p:nvPr/>
        </p:nvSpPr>
        <p:spPr>
          <a:xfrm>
            <a:off x="6500826" y="4929198"/>
            <a:ext cx="785818"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500042"/>
            <a:ext cx="7772400" cy="642942"/>
          </a:xfrm>
        </p:spPr>
        <p:txBody>
          <a:bodyPr/>
          <a:lstStyle/>
          <a:p>
            <a:pPr algn="ctr"/>
            <a:r>
              <a:rPr lang="es-ES" sz="3200" dirty="0" smtClean="0">
                <a:solidFill>
                  <a:schemeClr val="tx1">
                    <a:lumMod val="95000"/>
                    <a:lumOff val="5000"/>
                  </a:schemeClr>
                </a:solidFill>
                <a:latin typeface="Castellar" pitchFamily="18" charset="0"/>
              </a:rPr>
              <a:t>PROYECCIÓN DE PRECIOS</a:t>
            </a:r>
            <a:endParaRPr lang="es-ES" sz="3200" dirty="0">
              <a:solidFill>
                <a:schemeClr val="tx1">
                  <a:lumMod val="95000"/>
                  <a:lumOff val="5000"/>
                </a:schemeClr>
              </a:solidFill>
              <a:latin typeface="Castellar" pitchFamily="18" charset="0"/>
            </a:endParaRPr>
          </a:p>
        </p:txBody>
      </p:sp>
      <p:sp>
        <p:nvSpPr>
          <p:cNvPr id="3" name="2 Marcador de texto"/>
          <p:cNvSpPr>
            <a:spLocks noGrp="1"/>
          </p:cNvSpPr>
          <p:nvPr>
            <p:ph type="body" idx="1"/>
          </p:nvPr>
        </p:nvSpPr>
        <p:spPr>
          <a:xfrm>
            <a:off x="500034" y="1357298"/>
            <a:ext cx="8215370" cy="5143536"/>
          </a:xfrm>
        </p:spPr>
        <p:txBody>
          <a:bodyPr>
            <a:normAutofit/>
          </a:bodyPr>
          <a:lstStyle/>
          <a:p>
            <a:pPr algn="just"/>
            <a:r>
              <a:rPr lang="es-ES" sz="1800" dirty="0" smtClean="0">
                <a:latin typeface="+mj-lt"/>
              </a:rPr>
              <a:t>A nivel nacional el precio de la pitajaya fluctúa de acuerdo al flujo de producción nacional, al margen de comercialización y la utilidad de los intermediarios.</a:t>
            </a:r>
          </a:p>
          <a:p>
            <a:pPr algn="just"/>
            <a:endParaRPr lang="es-ES" sz="1800" dirty="0" smtClean="0">
              <a:latin typeface="+mj-lt"/>
            </a:endParaRPr>
          </a:p>
          <a:p>
            <a:pPr algn="just"/>
            <a:r>
              <a:rPr lang="es-ES" sz="1800" dirty="0" smtClean="0">
                <a:latin typeface="+mj-lt"/>
              </a:rPr>
              <a:t>El precio de la pitajaya por kilogramo directamente desde los productores  varia de 1.20 a 1.50 USD  de acuerdo al tamaño  y la calidad de la  fruta.</a:t>
            </a:r>
          </a:p>
          <a:p>
            <a:pPr algn="just"/>
            <a:endParaRPr lang="es-ES" sz="1800" dirty="0" smtClean="0">
              <a:latin typeface="+mj-lt"/>
            </a:endParaRPr>
          </a:p>
          <a:p>
            <a:pPr algn="just"/>
            <a:r>
              <a:rPr lang="es-ES" sz="1800" dirty="0" smtClean="0">
                <a:latin typeface="+mj-lt"/>
              </a:rPr>
              <a:t>En el mercado encontramos   con  el siguiente precio:</a:t>
            </a:r>
          </a:p>
          <a:p>
            <a:pPr algn="just"/>
            <a:r>
              <a:rPr lang="es-ES" sz="1800" dirty="0" smtClean="0">
                <a:latin typeface="+mj-lt"/>
              </a:rPr>
              <a:t> </a:t>
            </a:r>
            <a:endParaRPr lang="es-ES" sz="1800" dirty="0">
              <a:latin typeface="+mj-lt"/>
            </a:endParaRPr>
          </a:p>
        </p:txBody>
      </p:sp>
      <p:graphicFrame>
        <p:nvGraphicFramePr>
          <p:cNvPr id="4" name="3 Tabla"/>
          <p:cNvGraphicFramePr>
            <a:graphicFrameLocks noGrp="1"/>
          </p:cNvGraphicFramePr>
          <p:nvPr/>
        </p:nvGraphicFramePr>
        <p:xfrm>
          <a:off x="1714480" y="4214818"/>
          <a:ext cx="5072098" cy="1630680"/>
        </p:xfrm>
        <a:graphic>
          <a:graphicData uri="http://schemas.openxmlformats.org/drawingml/2006/table">
            <a:tbl>
              <a:tblPr firstRow="1" bandRow="1">
                <a:tableStyleId>{5C22544A-7EE6-4342-B048-85BDC9FD1C3A}</a:tableStyleId>
              </a:tblPr>
              <a:tblGrid>
                <a:gridCol w="2032000"/>
                <a:gridCol w="1254148"/>
                <a:gridCol w="1785950"/>
              </a:tblGrid>
              <a:tr h="370840">
                <a:tc>
                  <a:txBody>
                    <a:bodyPr/>
                    <a:lstStyle/>
                    <a:p>
                      <a:pPr algn="ctr"/>
                      <a:r>
                        <a:rPr lang="es-ES" sz="1400" dirty="0" smtClean="0">
                          <a:solidFill>
                            <a:schemeClr val="tx1">
                              <a:lumMod val="95000"/>
                              <a:lumOff val="5000"/>
                            </a:schemeClr>
                          </a:solidFill>
                          <a:latin typeface="Times New Roman" pitchFamily="18" charset="0"/>
                          <a:cs typeface="Times New Roman" pitchFamily="18" charset="0"/>
                        </a:rPr>
                        <a:t>CENTRO DE EXPENDIO</a:t>
                      </a:r>
                      <a:endParaRPr lang="es-ES" sz="1400" dirty="0">
                        <a:solidFill>
                          <a:schemeClr val="tx1">
                            <a:lumMod val="95000"/>
                            <a:lumOff val="5000"/>
                          </a:schemeClr>
                        </a:solidFill>
                        <a:latin typeface="Times New Roman" pitchFamily="18" charset="0"/>
                        <a:cs typeface="Times New Roman" pitchFamily="18" charset="0"/>
                      </a:endParaRPr>
                    </a:p>
                  </a:txBody>
                  <a:tcPr>
                    <a:gradFill flip="none" rotWithShape="1">
                      <a:gsLst>
                        <a:gs pos="56000">
                          <a:srgbClr val="FFFFFF"/>
                        </a:gs>
                        <a:gs pos="12000">
                          <a:srgbClr val="E6D78A"/>
                        </a:gs>
                        <a:gs pos="30000">
                          <a:srgbClr val="C7AC4C"/>
                        </a:gs>
                        <a:gs pos="45000">
                          <a:srgbClr val="E6D78A"/>
                        </a:gs>
                        <a:gs pos="77000">
                          <a:srgbClr val="C7AC4C"/>
                        </a:gs>
                        <a:gs pos="100000">
                          <a:srgbClr val="E6DCAC"/>
                        </a:gs>
                      </a:gsLst>
                      <a:lin ang="13500000" scaled="1"/>
                      <a:tileRect/>
                    </a:gradFill>
                  </a:tcPr>
                </a:tc>
                <a:tc>
                  <a:txBody>
                    <a:bodyPr/>
                    <a:lstStyle/>
                    <a:p>
                      <a:pPr algn="ctr"/>
                      <a:r>
                        <a:rPr lang="es-ES" sz="1400" dirty="0" smtClean="0">
                          <a:solidFill>
                            <a:schemeClr val="tx1">
                              <a:lumMod val="95000"/>
                              <a:lumOff val="5000"/>
                            </a:schemeClr>
                          </a:solidFill>
                          <a:latin typeface="Times New Roman" pitchFamily="18" charset="0"/>
                          <a:cs typeface="Times New Roman" pitchFamily="18" charset="0"/>
                        </a:rPr>
                        <a:t>FRUTA MED./KG.</a:t>
                      </a:r>
                      <a:endParaRPr lang="es-ES" sz="1400" dirty="0">
                        <a:solidFill>
                          <a:schemeClr val="tx1">
                            <a:lumMod val="95000"/>
                            <a:lumOff val="5000"/>
                          </a:schemeClr>
                        </a:solidFill>
                        <a:latin typeface="Times New Roman" pitchFamily="18" charset="0"/>
                        <a:cs typeface="Times New Roman" pitchFamily="18" charset="0"/>
                      </a:endParaRPr>
                    </a:p>
                  </a:txBody>
                  <a:tcPr>
                    <a:gradFill flip="none" rotWithShape="1">
                      <a:gsLst>
                        <a:gs pos="56000">
                          <a:srgbClr val="FFFFFF"/>
                        </a:gs>
                        <a:gs pos="12000">
                          <a:srgbClr val="E6D78A"/>
                        </a:gs>
                        <a:gs pos="30000">
                          <a:srgbClr val="C7AC4C"/>
                        </a:gs>
                        <a:gs pos="45000">
                          <a:srgbClr val="E6D78A"/>
                        </a:gs>
                        <a:gs pos="77000">
                          <a:srgbClr val="C7AC4C"/>
                        </a:gs>
                        <a:gs pos="100000">
                          <a:srgbClr val="E6DCAC"/>
                        </a:gs>
                      </a:gsLst>
                      <a:lin ang="13500000" scaled="1"/>
                      <a:tileRect/>
                    </a:gradFill>
                  </a:tcPr>
                </a:tc>
                <a:tc>
                  <a:txBody>
                    <a:bodyPr/>
                    <a:lstStyle/>
                    <a:p>
                      <a:pPr algn="ctr"/>
                      <a:r>
                        <a:rPr lang="es-ES" sz="1400" dirty="0" smtClean="0">
                          <a:solidFill>
                            <a:schemeClr val="tx1">
                              <a:lumMod val="95000"/>
                              <a:lumOff val="5000"/>
                            </a:schemeClr>
                          </a:solidFill>
                          <a:latin typeface="Times New Roman" pitchFamily="18" charset="0"/>
                          <a:cs typeface="Times New Roman" pitchFamily="18" charset="0"/>
                        </a:rPr>
                        <a:t>PRECIO USD</a:t>
                      </a:r>
                      <a:endParaRPr lang="es-ES" sz="1400" dirty="0">
                        <a:solidFill>
                          <a:schemeClr val="tx1">
                            <a:lumMod val="95000"/>
                            <a:lumOff val="5000"/>
                          </a:schemeClr>
                        </a:solidFill>
                        <a:latin typeface="Times New Roman" pitchFamily="18" charset="0"/>
                        <a:cs typeface="Times New Roman" pitchFamily="18" charset="0"/>
                      </a:endParaRPr>
                    </a:p>
                  </a:txBody>
                  <a:tcPr>
                    <a:gradFill flip="none" rotWithShape="1">
                      <a:gsLst>
                        <a:gs pos="56000">
                          <a:srgbClr val="FFFFFF"/>
                        </a:gs>
                        <a:gs pos="12000">
                          <a:srgbClr val="E6D78A"/>
                        </a:gs>
                        <a:gs pos="30000">
                          <a:srgbClr val="C7AC4C"/>
                        </a:gs>
                        <a:gs pos="45000">
                          <a:srgbClr val="E6D78A"/>
                        </a:gs>
                        <a:gs pos="77000">
                          <a:srgbClr val="C7AC4C"/>
                        </a:gs>
                        <a:gs pos="100000">
                          <a:srgbClr val="E6DCAC"/>
                        </a:gs>
                      </a:gsLst>
                      <a:lin ang="13500000" scaled="1"/>
                      <a:tileRect/>
                    </a:gradFill>
                  </a:tcPr>
                </a:tc>
              </a:tr>
              <a:tr h="370840">
                <a:tc>
                  <a:txBody>
                    <a:bodyPr/>
                    <a:lstStyle/>
                    <a:p>
                      <a:r>
                        <a:rPr lang="es-ES" dirty="0" smtClean="0"/>
                        <a:t>MAYORISTA</a:t>
                      </a:r>
                      <a:endParaRPr lang="es-ES" dirty="0"/>
                    </a:p>
                  </a:txBody>
                  <a:tcPr/>
                </a:tc>
                <a:tc>
                  <a:txBody>
                    <a:bodyPr/>
                    <a:lstStyle/>
                    <a:p>
                      <a:pPr algn="ctr"/>
                      <a:r>
                        <a:rPr lang="es-ES" dirty="0" smtClean="0"/>
                        <a:t>4</a:t>
                      </a:r>
                      <a:endParaRPr lang="es-ES" dirty="0"/>
                    </a:p>
                  </a:txBody>
                  <a:tcPr/>
                </a:tc>
                <a:tc>
                  <a:txBody>
                    <a:bodyPr/>
                    <a:lstStyle/>
                    <a:p>
                      <a:pPr algn="r"/>
                      <a:r>
                        <a:rPr lang="es-ES" sz="1600" dirty="0" smtClean="0">
                          <a:latin typeface="+mj-lt"/>
                        </a:rPr>
                        <a:t>1.80</a:t>
                      </a:r>
                      <a:endParaRPr lang="es-ES" sz="1600" dirty="0">
                        <a:latin typeface="+mj-lt"/>
                      </a:endParaRPr>
                    </a:p>
                  </a:txBody>
                  <a:tcPr/>
                </a:tc>
              </a:tr>
              <a:tr h="370840">
                <a:tc>
                  <a:txBody>
                    <a:bodyPr/>
                    <a:lstStyle/>
                    <a:p>
                      <a:r>
                        <a:rPr lang="es-ES" dirty="0" smtClean="0"/>
                        <a:t>MERCADO</a:t>
                      </a:r>
                      <a:endParaRPr lang="es-ES" dirty="0"/>
                    </a:p>
                  </a:txBody>
                  <a:tcPr/>
                </a:tc>
                <a:tc>
                  <a:txBody>
                    <a:bodyPr/>
                    <a:lstStyle/>
                    <a:p>
                      <a:pPr algn="ctr"/>
                      <a:r>
                        <a:rPr lang="es-ES" dirty="0" smtClean="0"/>
                        <a:t>4</a:t>
                      </a:r>
                      <a:endParaRPr lang="es-ES" dirty="0"/>
                    </a:p>
                  </a:txBody>
                  <a:tcPr/>
                </a:tc>
                <a:tc>
                  <a:txBody>
                    <a:bodyPr/>
                    <a:lstStyle/>
                    <a:p>
                      <a:pPr algn="r"/>
                      <a:r>
                        <a:rPr lang="es-ES" sz="1600" dirty="0" smtClean="0">
                          <a:latin typeface="+mj-lt"/>
                        </a:rPr>
                        <a:t>2.00</a:t>
                      </a:r>
                      <a:endParaRPr lang="es-ES" sz="1600" dirty="0">
                        <a:latin typeface="+mj-lt"/>
                      </a:endParaRPr>
                    </a:p>
                  </a:txBody>
                  <a:tcPr/>
                </a:tc>
              </a:tr>
              <a:tr h="370840">
                <a:tc>
                  <a:txBody>
                    <a:bodyPr/>
                    <a:lstStyle/>
                    <a:p>
                      <a:r>
                        <a:rPr lang="es-ES" dirty="0" smtClean="0"/>
                        <a:t>SUPERMAXI</a:t>
                      </a:r>
                      <a:endParaRPr lang="es-ES" dirty="0"/>
                    </a:p>
                  </a:txBody>
                  <a:tcPr/>
                </a:tc>
                <a:tc>
                  <a:txBody>
                    <a:bodyPr/>
                    <a:lstStyle/>
                    <a:p>
                      <a:pPr algn="ctr"/>
                      <a:r>
                        <a:rPr lang="es-ES" dirty="0" smtClean="0"/>
                        <a:t>4</a:t>
                      </a:r>
                      <a:endParaRPr lang="es-ES" dirty="0"/>
                    </a:p>
                  </a:txBody>
                  <a:tcPr/>
                </a:tc>
                <a:tc>
                  <a:txBody>
                    <a:bodyPr/>
                    <a:lstStyle/>
                    <a:p>
                      <a:pPr algn="r"/>
                      <a:r>
                        <a:rPr lang="es-ES" sz="1600" dirty="0" smtClean="0">
                          <a:latin typeface="+mj-lt"/>
                        </a:rPr>
                        <a:t>2.20</a:t>
                      </a:r>
                      <a:endParaRPr lang="es-ES" sz="1600" dirty="0">
                        <a:latin typeface="+mj-lt"/>
                      </a:endParaRPr>
                    </a:p>
                  </a:txBody>
                  <a:tcPr/>
                </a:tc>
              </a:tr>
            </a:tbl>
          </a:graphicData>
        </a:graphic>
      </p:graphicFrame>
      <p:sp>
        <p:nvSpPr>
          <p:cNvPr id="5" name="4 CuadroTexto"/>
          <p:cNvSpPr txBox="1"/>
          <p:nvPr/>
        </p:nvSpPr>
        <p:spPr>
          <a:xfrm>
            <a:off x="1714480" y="5857892"/>
            <a:ext cx="2500330" cy="553998"/>
          </a:xfrm>
          <a:prstGeom prst="rect">
            <a:avLst/>
          </a:prstGeom>
          <a:noFill/>
        </p:spPr>
        <p:txBody>
          <a:bodyPr wrap="square" rtlCol="0">
            <a:spAutoFit/>
          </a:bodyPr>
          <a:lstStyle/>
          <a:p>
            <a:r>
              <a:rPr lang="es-ES" sz="1200" dirty="0" smtClean="0">
                <a:latin typeface="Times New Roman" pitchFamily="18" charset="0"/>
                <a:cs typeface="Times New Roman" pitchFamily="18" charset="0"/>
              </a:rPr>
              <a:t>INVESTIGACIÓN DIRECTA</a:t>
            </a:r>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642918"/>
            <a:ext cx="7851648" cy="642942"/>
          </a:xfrm>
        </p:spPr>
        <p:txBody>
          <a:bodyPr>
            <a:normAutofit/>
          </a:bodyPr>
          <a:lstStyle/>
          <a:p>
            <a:pPr algn="ctr"/>
            <a:r>
              <a:rPr lang="es-ES" sz="2800" dirty="0" smtClean="0">
                <a:solidFill>
                  <a:schemeClr val="tx1">
                    <a:lumMod val="95000"/>
                    <a:lumOff val="5000"/>
                  </a:schemeClr>
                </a:solidFill>
              </a:rPr>
              <a:t>CONCLUSIÓN DEL ESTUDIO DE MERCADO</a:t>
            </a:r>
            <a:endParaRPr lang="es-ES" sz="2800" dirty="0">
              <a:solidFill>
                <a:schemeClr val="tx1">
                  <a:lumMod val="95000"/>
                  <a:lumOff val="5000"/>
                </a:schemeClr>
              </a:solidFill>
            </a:endParaRPr>
          </a:p>
        </p:txBody>
      </p:sp>
      <p:sp>
        <p:nvSpPr>
          <p:cNvPr id="3" name="2 Subtítulo"/>
          <p:cNvSpPr>
            <a:spLocks noGrp="1"/>
          </p:cNvSpPr>
          <p:nvPr>
            <p:ph type="subTitle" idx="1"/>
          </p:nvPr>
        </p:nvSpPr>
        <p:spPr>
          <a:xfrm>
            <a:off x="357158" y="1714488"/>
            <a:ext cx="8215370" cy="4286280"/>
          </a:xfrm>
        </p:spPr>
        <p:txBody>
          <a:bodyPr>
            <a:normAutofit/>
          </a:bodyPr>
          <a:lstStyle/>
          <a:p>
            <a:pPr algn="just"/>
            <a:r>
              <a:rPr lang="es-ES" sz="2000" dirty="0" smtClean="0"/>
              <a:t>Gracias  a los productores, comercializadores, agricultores y autoridades de la Parroquia quienes dieron la apertura necesaria para dar a conocer el producto y sus cualidades, mediante entrevistas, charlas educativas y videos que fueron de gran ayuda para que la comunidad se interese en el proyecto y llevarlo a cabo hasta su culminación. </a:t>
            </a:r>
          </a:p>
          <a:p>
            <a:pPr algn="just"/>
            <a:endParaRPr lang="es-ES" sz="2000" dirty="0" smtClean="0"/>
          </a:p>
          <a:p>
            <a:pPr algn="just"/>
            <a:r>
              <a:rPr lang="es-ES" sz="2000" dirty="0" smtClean="0"/>
              <a:t>Una vez investigado podemos decir que la demanda insatisfecha será cubierta con la producción de este proyecto, la cual ayudará a mejorar el nivel de vida de sus habitantes</a:t>
            </a:r>
          </a:p>
          <a:p>
            <a:pPr algn="just"/>
            <a:endParaRPr lang="es-ES" sz="2000" dirty="0" smtClean="0"/>
          </a:p>
          <a:p>
            <a:pPr algn="just"/>
            <a:endParaRPr lang="es-ES" sz="2000" dirty="0"/>
          </a:p>
        </p:txBody>
      </p:sp>
      <p:pic>
        <p:nvPicPr>
          <p:cNvPr id="4" name="3 Imagen" descr="http://www.tradewindsfruit.com/yellow_pitaya.jpg"/>
          <p:cNvPicPr/>
          <p:nvPr/>
        </p:nvPicPr>
        <p:blipFill>
          <a:blip r:embed="rId2"/>
          <a:srcRect/>
          <a:stretch>
            <a:fillRect/>
          </a:stretch>
        </p:blipFill>
        <p:spPr bwMode="auto">
          <a:xfrm>
            <a:off x="6357950" y="4786322"/>
            <a:ext cx="2557466" cy="185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Milton\Escritorio\FOTOGRAFIAS\IMG0072A.jpg"/>
          <p:cNvPicPr>
            <a:picLocks noChangeAspect="1" noChangeArrowheads="1"/>
          </p:cNvPicPr>
          <p:nvPr/>
        </p:nvPicPr>
        <p:blipFill>
          <a:blip r:embed="rId2"/>
          <a:srcRect/>
          <a:stretch>
            <a:fillRect/>
          </a:stretch>
        </p:blipFill>
        <p:spPr bwMode="auto">
          <a:xfrm>
            <a:off x="2000232" y="2071678"/>
            <a:ext cx="5500726" cy="3497739"/>
          </a:xfrm>
          <a:prstGeom prst="rect">
            <a:avLst/>
          </a:prstGeom>
          <a:noFill/>
        </p:spPr>
      </p:pic>
      <p:sp>
        <p:nvSpPr>
          <p:cNvPr id="3" name="2 Rectángulo"/>
          <p:cNvSpPr/>
          <p:nvPr/>
        </p:nvSpPr>
        <p:spPr>
          <a:xfrm>
            <a:off x="2357422" y="642918"/>
            <a:ext cx="4355744" cy="923330"/>
          </a:xfrm>
          <a:prstGeom prst="rect">
            <a:avLst/>
          </a:prstGeom>
          <a:noFill/>
        </p:spPr>
        <p:txBody>
          <a:bodyPr wrap="none" lIns="91440" tIns="45720" rIns="91440" bIns="45720">
            <a:spAutoFit/>
          </a:bodyPr>
          <a:lstStyle/>
          <a:p>
            <a:pPr algn="ctr"/>
            <a:r>
              <a:rPr lang="es-ES" sz="5400" dirty="0" smtClean="0">
                <a:ln>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rect">
                      <a:fillToRect l="100000" t="100000"/>
                    </a:path>
                    <a:tileRect r="-100000" b="-100000"/>
                  </a:gradFill>
                </a:ln>
                <a:solidFill>
                  <a:srgbClr val="002060"/>
                </a:solidFill>
                <a:latin typeface="Times New Roman" pitchFamily="18" charset="0"/>
              </a:rPr>
              <a:t>LA PITAJAYA</a:t>
            </a:r>
            <a:endParaRPr lang="es-ES" sz="5400" dirty="0">
              <a:ln>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rect">
                    <a:fillToRect l="100000" t="100000"/>
                  </a:path>
                  <a:tileRect r="-100000" b="-100000"/>
                </a:gradFill>
              </a:ln>
              <a:solidFill>
                <a:srgbClr val="002060"/>
              </a:solidFill>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dondear rectángulo de esquina diagonal"/>
          <p:cNvSpPr/>
          <p:nvPr/>
        </p:nvSpPr>
        <p:spPr>
          <a:xfrm>
            <a:off x="714348" y="1357298"/>
            <a:ext cx="1928826" cy="714380"/>
          </a:xfrm>
          <a:prstGeom prst="round2DiagRect">
            <a:avLst/>
          </a:prstGeom>
          <a:solidFill>
            <a:schemeClr val="bg1">
              <a:lumMod val="85000"/>
            </a:schemeClr>
          </a:solidFill>
          <a:ln cmpd="db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latin typeface="Times New Roman" pitchFamily="18" charset="0"/>
                <a:cs typeface="Times New Roman" pitchFamily="18" charset="0"/>
              </a:rPr>
              <a:t>LA PITAJAYA</a:t>
            </a:r>
            <a:endParaRPr lang="es-ES" b="1" dirty="0">
              <a:solidFill>
                <a:schemeClr val="tx1"/>
              </a:solidFill>
              <a:latin typeface="Times New Roman" pitchFamily="18" charset="0"/>
              <a:cs typeface="Times New Roman" pitchFamily="18" charset="0"/>
            </a:endParaRPr>
          </a:p>
        </p:txBody>
      </p:sp>
      <p:sp>
        <p:nvSpPr>
          <p:cNvPr id="4" name="3 Redondear rectángulo de esquina diagonal"/>
          <p:cNvSpPr/>
          <p:nvPr/>
        </p:nvSpPr>
        <p:spPr>
          <a:xfrm>
            <a:off x="3071802" y="714356"/>
            <a:ext cx="2071702" cy="1857388"/>
          </a:xfrm>
          <a:prstGeom prst="round2DiagRect">
            <a:avLst/>
          </a:prstGeom>
          <a:solidFill>
            <a:schemeClr val="bg1">
              <a:lumMod val="85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Times New Roman" pitchFamily="18" charset="0"/>
                <a:cs typeface="Times New Roman" pitchFamily="18" charset="0"/>
              </a:rPr>
              <a:t>Fruta  exótica de la  familia del cactus </a:t>
            </a:r>
            <a:endParaRPr lang="es-ES" dirty="0">
              <a:solidFill>
                <a:schemeClr val="tx1"/>
              </a:solidFill>
              <a:latin typeface="Times New Roman" pitchFamily="18" charset="0"/>
              <a:cs typeface="Times New Roman" pitchFamily="18" charset="0"/>
            </a:endParaRPr>
          </a:p>
        </p:txBody>
      </p:sp>
      <p:sp>
        <p:nvSpPr>
          <p:cNvPr id="5" name="4 Redondear rectángulo de esquina diagonal"/>
          <p:cNvSpPr/>
          <p:nvPr/>
        </p:nvSpPr>
        <p:spPr>
          <a:xfrm>
            <a:off x="5643570" y="1285860"/>
            <a:ext cx="2143140" cy="714380"/>
          </a:xfrm>
          <a:prstGeom prst="round2DiagRect">
            <a:avLst/>
          </a:prstGeom>
          <a:solidFill>
            <a:schemeClr val="bg1">
              <a:lumMod val="85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Times New Roman" pitchFamily="18" charset="0"/>
                <a:cs typeface="Times New Roman" pitchFamily="18" charset="0"/>
              </a:rPr>
              <a:t>Amarilla</a:t>
            </a:r>
          </a:p>
          <a:p>
            <a:pPr algn="ctr"/>
            <a:r>
              <a:rPr lang="es-ES" dirty="0" smtClean="0">
                <a:solidFill>
                  <a:schemeClr val="tx1"/>
                </a:solidFill>
                <a:latin typeface="Times New Roman" pitchFamily="18" charset="0"/>
                <a:cs typeface="Times New Roman" pitchFamily="18" charset="0"/>
              </a:rPr>
              <a:t>(</a:t>
            </a:r>
            <a:r>
              <a:rPr lang="es-ES" dirty="0" err="1" smtClean="0">
                <a:solidFill>
                  <a:schemeClr val="tx1"/>
                </a:solidFill>
                <a:latin typeface="Times New Roman" pitchFamily="18" charset="0"/>
                <a:cs typeface="Times New Roman" pitchFamily="18" charset="0"/>
              </a:rPr>
              <a:t>céreus</a:t>
            </a:r>
            <a:r>
              <a:rPr lang="es-ES" dirty="0" smtClean="0">
                <a:solidFill>
                  <a:schemeClr val="tx1"/>
                </a:solidFill>
                <a:latin typeface="Times New Roman" pitchFamily="18" charset="0"/>
                <a:cs typeface="Times New Roman" pitchFamily="18" charset="0"/>
              </a:rPr>
              <a:t> </a:t>
            </a:r>
            <a:r>
              <a:rPr lang="es-ES" dirty="0" err="1" smtClean="0">
                <a:solidFill>
                  <a:schemeClr val="tx1"/>
                </a:solidFill>
                <a:latin typeface="Times New Roman" pitchFamily="18" charset="0"/>
                <a:cs typeface="Times New Roman" pitchFamily="18" charset="0"/>
              </a:rPr>
              <a:t>triangularis</a:t>
            </a:r>
            <a:r>
              <a:rPr lang="es-ES" dirty="0" smtClean="0">
                <a:solidFill>
                  <a:schemeClr val="tx1"/>
                </a:solidFill>
                <a:latin typeface="Times New Roman" pitchFamily="18" charset="0"/>
                <a:cs typeface="Times New Roman" pitchFamily="18" charset="0"/>
              </a:rPr>
              <a:t>)</a:t>
            </a:r>
            <a:endParaRPr lang="es-ES" dirty="0">
              <a:solidFill>
                <a:schemeClr val="tx1"/>
              </a:solidFill>
              <a:latin typeface="Times New Roman" pitchFamily="18" charset="0"/>
              <a:cs typeface="Times New Roman" pitchFamily="18" charset="0"/>
            </a:endParaRPr>
          </a:p>
        </p:txBody>
      </p:sp>
      <p:sp>
        <p:nvSpPr>
          <p:cNvPr id="7" name="6 Flecha derecha"/>
          <p:cNvSpPr/>
          <p:nvPr/>
        </p:nvSpPr>
        <p:spPr>
          <a:xfrm>
            <a:off x="2643174" y="1643050"/>
            <a:ext cx="428628" cy="142876"/>
          </a:xfrm>
          <a:prstGeom prst="rightArrow">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13 Conector recto"/>
          <p:cNvCxnSpPr>
            <a:stCxn id="4" idx="0"/>
          </p:cNvCxnSpPr>
          <p:nvPr/>
        </p:nvCxnSpPr>
        <p:spPr>
          <a:xfrm>
            <a:off x="5143504" y="1643050"/>
            <a:ext cx="214314" cy="1588"/>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5286380" y="1643050"/>
            <a:ext cx="357190" cy="158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23 Redondear rectángulo de esquina diagonal"/>
          <p:cNvSpPr/>
          <p:nvPr/>
        </p:nvSpPr>
        <p:spPr>
          <a:xfrm>
            <a:off x="500034" y="4357694"/>
            <a:ext cx="2428892" cy="857256"/>
          </a:xfrm>
          <a:prstGeom prst="round2DiagRect">
            <a:avLst/>
          </a:prstGeom>
          <a:solidFill>
            <a:schemeClr val="bg1">
              <a:lumMod val="85000"/>
            </a:schemeClr>
          </a:solidFill>
          <a:ln cmpd="db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latin typeface="Times New Roman" pitchFamily="18" charset="0"/>
                <a:cs typeface="Times New Roman" pitchFamily="18" charset="0"/>
              </a:rPr>
              <a:t>REQUERIMIENTOS ECOLÓGICOS</a:t>
            </a:r>
            <a:endParaRPr lang="es-ES" b="1" dirty="0">
              <a:solidFill>
                <a:schemeClr val="tx1"/>
              </a:solidFill>
              <a:latin typeface="Times New Roman" pitchFamily="18" charset="0"/>
              <a:cs typeface="Times New Roman" pitchFamily="18" charset="0"/>
            </a:endParaRPr>
          </a:p>
        </p:txBody>
      </p:sp>
      <p:sp>
        <p:nvSpPr>
          <p:cNvPr id="26" name="25 Redondear rectángulo de esquina diagonal"/>
          <p:cNvSpPr/>
          <p:nvPr/>
        </p:nvSpPr>
        <p:spPr>
          <a:xfrm>
            <a:off x="3357554" y="3214686"/>
            <a:ext cx="5143536" cy="3214710"/>
          </a:xfrm>
          <a:prstGeom prst="round2DiagRect">
            <a:avLst/>
          </a:prstGeom>
          <a:solidFill>
            <a:schemeClr val="bg1">
              <a:lumMod val="85000"/>
            </a:schemeClr>
          </a:solidFill>
          <a:ln cmpd="db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es-ES" dirty="0" smtClean="0">
                <a:solidFill>
                  <a:schemeClr val="tx1"/>
                </a:solidFill>
                <a:latin typeface="Times New Roman" pitchFamily="18" charset="0"/>
                <a:cs typeface="Times New Roman" pitchFamily="18" charset="0"/>
              </a:rPr>
              <a:t> Reacciona positivamente a la exposición solar</a:t>
            </a:r>
          </a:p>
          <a:p>
            <a:pPr algn="just">
              <a:buFont typeface="Arial" pitchFamily="34" charset="0"/>
              <a:buChar char="•"/>
            </a:pPr>
            <a:r>
              <a:rPr lang="es-ES" dirty="0" smtClean="0">
                <a:solidFill>
                  <a:schemeClr val="tx1"/>
                </a:solidFill>
                <a:latin typeface="Times New Roman" pitchFamily="18" charset="0"/>
                <a:cs typeface="Times New Roman" pitchFamily="18" charset="0"/>
              </a:rPr>
              <a:t> En la sombra  su producción  es escasa</a:t>
            </a:r>
          </a:p>
          <a:p>
            <a:pPr algn="just">
              <a:buFont typeface="Arial" pitchFamily="34" charset="0"/>
              <a:buChar char="•"/>
            </a:pPr>
            <a:r>
              <a:rPr lang="es-ES" dirty="0" smtClean="0">
                <a:solidFill>
                  <a:schemeClr val="tx1"/>
                </a:solidFill>
                <a:latin typeface="Times New Roman" pitchFamily="18" charset="0"/>
                <a:cs typeface="Times New Roman" pitchFamily="18" charset="0"/>
              </a:rPr>
              <a:t>  Es resistente a las sequías prolongadas</a:t>
            </a:r>
          </a:p>
          <a:p>
            <a:pPr algn="just">
              <a:buFont typeface="Arial" pitchFamily="34" charset="0"/>
              <a:buChar char="•"/>
            </a:pPr>
            <a:r>
              <a:rPr lang="es-ES" dirty="0" smtClean="0">
                <a:solidFill>
                  <a:schemeClr val="tx1"/>
                </a:solidFill>
                <a:latin typeface="Times New Roman" pitchFamily="18" charset="0"/>
                <a:cs typeface="Times New Roman" pitchFamily="18" charset="0"/>
              </a:rPr>
              <a:t> Capta agua y nutrientes por las hojas</a:t>
            </a:r>
          </a:p>
          <a:p>
            <a:pPr algn="just">
              <a:buFont typeface="Arial" pitchFamily="34" charset="0"/>
              <a:buChar char="•"/>
            </a:pPr>
            <a:r>
              <a:rPr lang="es-ES" dirty="0" smtClean="0">
                <a:solidFill>
                  <a:schemeClr val="tx1"/>
                </a:solidFill>
                <a:latin typeface="Times New Roman" pitchFamily="18" charset="0"/>
                <a:cs typeface="Times New Roman" pitchFamily="18" charset="0"/>
              </a:rPr>
              <a:t> El suelo para su cultivo debe tener buen drenaje</a:t>
            </a:r>
          </a:p>
          <a:p>
            <a:pPr algn="just">
              <a:buFont typeface="Arial" pitchFamily="34" charset="0"/>
              <a:buChar char="•"/>
            </a:pPr>
            <a:r>
              <a:rPr lang="es-ES" dirty="0" smtClean="0">
                <a:solidFill>
                  <a:schemeClr val="tx1"/>
                </a:solidFill>
                <a:latin typeface="Times New Roman" pitchFamily="18" charset="0"/>
                <a:cs typeface="Times New Roman" pitchFamily="18" charset="0"/>
              </a:rPr>
              <a:t> Los suelos de textura  francos arenosos son los mejores</a:t>
            </a:r>
          </a:p>
          <a:p>
            <a:pPr algn="just">
              <a:buFont typeface="Arial" pitchFamily="34" charset="0"/>
              <a:buChar char="•"/>
            </a:pPr>
            <a:r>
              <a:rPr lang="es-ES" dirty="0" smtClean="0">
                <a:solidFill>
                  <a:schemeClr val="tx1"/>
                </a:solidFill>
                <a:latin typeface="Times New Roman" pitchFamily="18" charset="0"/>
                <a:cs typeface="Times New Roman" pitchFamily="18" charset="0"/>
              </a:rPr>
              <a:t> Su fruto es muy apreciado en el mercado  internacional  </a:t>
            </a:r>
          </a:p>
        </p:txBody>
      </p:sp>
      <p:sp>
        <p:nvSpPr>
          <p:cNvPr id="27" name="26 Flecha derecha"/>
          <p:cNvSpPr/>
          <p:nvPr/>
        </p:nvSpPr>
        <p:spPr>
          <a:xfrm>
            <a:off x="2928926" y="4714884"/>
            <a:ext cx="428628" cy="142876"/>
          </a:xfrm>
          <a:prstGeom prst="rightArrow">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10 Imagen"/>
          <p:cNvPicPr/>
          <p:nvPr/>
        </p:nvPicPr>
        <p:blipFill>
          <a:blip r:embed="rId2"/>
          <a:srcRect/>
          <a:stretch>
            <a:fillRect/>
          </a:stretch>
        </p:blipFill>
        <p:spPr bwMode="auto">
          <a:xfrm>
            <a:off x="571472" y="2428868"/>
            <a:ext cx="2357454" cy="17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5984" y="571480"/>
            <a:ext cx="4286280" cy="642942"/>
          </a:xfrm>
          <a:prstGeom prst="rect">
            <a:avLst/>
          </a:prstGeom>
          <a:scene3d>
            <a:camera prst="perspectiveRelaxedModerately">
              <a:rot lat="20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lumMod val="95000"/>
                    <a:lumOff val="5000"/>
                  </a:schemeClr>
                </a:solidFill>
                <a:latin typeface="Times New Roman" pitchFamily="18" charset="0"/>
                <a:cs typeface="Times New Roman" pitchFamily="18" charset="0"/>
              </a:rPr>
              <a:t>MOTIVOS PARA LA CREACIÓN DE  LA MICROEMPRESA</a:t>
            </a:r>
            <a:endParaRPr lang="es-ES" dirty="0"/>
          </a:p>
        </p:txBody>
      </p:sp>
      <p:sp>
        <p:nvSpPr>
          <p:cNvPr id="3" name="2 Rectángulo"/>
          <p:cNvSpPr/>
          <p:nvPr/>
        </p:nvSpPr>
        <p:spPr>
          <a:xfrm>
            <a:off x="2786050" y="1571612"/>
            <a:ext cx="3286148" cy="1285884"/>
          </a:xfrm>
          <a:prstGeom prst="rect">
            <a:avLst/>
          </a:prstGeom>
          <a:scene3d>
            <a:camera prst="perspectiveRelaxedModerately" fov="2700000">
              <a:rot lat="20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latin typeface="Times New Roman" pitchFamily="18" charset="0"/>
                <a:cs typeface="Times New Roman" pitchFamily="18" charset="0"/>
              </a:rPr>
              <a:t>Disponer de capital necesario</a:t>
            </a:r>
          </a:p>
          <a:p>
            <a:pPr algn="just"/>
            <a:r>
              <a:rPr lang="es-ES" dirty="0" smtClean="0">
                <a:solidFill>
                  <a:schemeClr val="tx1"/>
                </a:solidFill>
                <a:latin typeface="Times New Roman" pitchFamily="18" charset="0"/>
                <a:cs typeface="Times New Roman" pitchFamily="18" charset="0"/>
              </a:rPr>
              <a:t>Deseo de prosperar </a:t>
            </a:r>
          </a:p>
          <a:p>
            <a:pPr algn="just"/>
            <a:r>
              <a:rPr lang="es-ES" dirty="0" smtClean="0">
                <a:solidFill>
                  <a:schemeClr val="tx1"/>
                </a:solidFill>
                <a:latin typeface="Times New Roman" pitchFamily="18" charset="0"/>
                <a:cs typeface="Times New Roman" pitchFamily="18" charset="0"/>
              </a:rPr>
              <a:t>Le gusta ser independiente</a:t>
            </a:r>
          </a:p>
          <a:p>
            <a:pPr algn="just"/>
            <a:r>
              <a:rPr lang="es-ES" dirty="0" smtClean="0">
                <a:solidFill>
                  <a:schemeClr val="tx1"/>
                </a:solidFill>
                <a:latin typeface="Times New Roman" pitchFamily="18" charset="0"/>
                <a:cs typeface="Times New Roman" pitchFamily="18" charset="0"/>
              </a:rPr>
              <a:t>No encuentra trabajo</a:t>
            </a:r>
            <a:endParaRPr lang="es-ES" dirty="0">
              <a:solidFill>
                <a:schemeClr val="tx1"/>
              </a:solidFill>
            </a:endParaRPr>
          </a:p>
        </p:txBody>
      </p:sp>
      <p:sp>
        <p:nvSpPr>
          <p:cNvPr id="4" name="3 Rectángulo"/>
          <p:cNvSpPr/>
          <p:nvPr/>
        </p:nvSpPr>
        <p:spPr>
          <a:xfrm>
            <a:off x="2786050" y="3214686"/>
            <a:ext cx="3286148" cy="1714512"/>
          </a:xfrm>
          <a:prstGeom prst="rect">
            <a:avLst/>
          </a:prstGeom>
          <a:scene3d>
            <a:camera prst="perspectiveRelaxedModerately">
              <a:rot lat="210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latin typeface="Times New Roman" pitchFamily="18" charset="0"/>
                <a:cs typeface="Times New Roman" pitchFamily="18" charset="0"/>
              </a:rPr>
              <a:t>Sociedad Anónima debido a que va a existir la participación de la comunidad,</a:t>
            </a:r>
            <a:r>
              <a:rPr lang="es-ES" dirty="0" smtClean="0">
                <a:latin typeface="Times New Roman" pitchFamily="18" charset="0"/>
                <a:cs typeface="Times New Roman" pitchFamily="18" charset="0"/>
              </a:rPr>
              <a:t> </a:t>
            </a:r>
            <a:r>
              <a:rPr lang="es-ES" dirty="0" smtClean="0">
                <a:solidFill>
                  <a:schemeClr val="tx1"/>
                </a:solidFill>
                <a:latin typeface="Times New Roman" pitchFamily="18" charset="0"/>
                <a:cs typeface="Times New Roman" pitchFamily="18" charset="0"/>
              </a:rPr>
              <a:t>éste</a:t>
            </a:r>
            <a:r>
              <a:rPr lang="es-ES" dirty="0" smtClean="0">
                <a:latin typeface="Times New Roman" pitchFamily="18" charset="0"/>
                <a:cs typeface="Times New Roman" pitchFamily="18" charset="0"/>
              </a:rPr>
              <a:t> </a:t>
            </a:r>
            <a:r>
              <a:rPr lang="es-ES" dirty="0" smtClean="0">
                <a:solidFill>
                  <a:schemeClr val="tx1"/>
                </a:solidFill>
                <a:latin typeface="Times New Roman" pitchFamily="18" charset="0"/>
                <a:cs typeface="Times New Roman" pitchFamily="18" charset="0"/>
              </a:rPr>
              <a:t>constituye  el tipo de estructura jurídica más utilizada por la pequeña empresa</a:t>
            </a:r>
            <a:endParaRPr lang="es-ES" dirty="0">
              <a:solidFill>
                <a:schemeClr val="tx1"/>
              </a:solidFill>
            </a:endParaRPr>
          </a:p>
        </p:txBody>
      </p:sp>
      <p:sp>
        <p:nvSpPr>
          <p:cNvPr id="5" name="4 Flecha abajo"/>
          <p:cNvSpPr/>
          <p:nvPr/>
        </p:nvSpPr>
        <p:spPr>
          <a:xfrm>
            <a:off x="4143372" y="1214422"/>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abajo"/>
          <p:cNvSpPr/>
          <p:nvPr/>
        </p:nvSpPr>
        <p:spPr>
          <a:xfrm>
            <a:off x="4214810" y="2857496"/>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p:cNvPicPr>
            <a:picLocks noChangeAspect="1" noChangeArrowheads="1"/>
          </p:cNvPicPr>
          <p:nvPr/>
        </p:nvPicPr>
        <p:blipFill>
          <a:blip r:embed="rId2"/>
          <a:srcRect/>
          <a:stretch>
            <a:fillRect/>
          </a:stretch>
        </p:blipFill>
        <p:spPr bwMode="auto">
          <a:xfrm>
            <a:off x="6286512" y="4500570"/>
            <a:ext cx="2671685" cy="1928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643174" y="428604"/>
            <a:ext cx="3857652" cy="57150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latin typeface="Times New Roman" pitchFamily="18" charset="0"/>
                <a:cs typeface="Times New Roman" pitchFamily="18" charset="0"/>
              </a:rPr>
              <a:t>CONCEPTO PERSONAL DE MICROEMPRESA</a:t>
            </a:r>
            <a:endParaRPr lang="es-ES" dirty="0"/>
          </a:p>
        </p:txBody>
      </p:sp>
      <p:sp>
        <p:nvSpPr>
          <p:cNvPr id="6" name="5 Rectángulo redondeado"/>
          <p:cNvSpPr/>
          <p:nvPr/>
        </p:nvSpPr>
        <p:spPr>
          <a:xfrm>
            <a:off x="1785918" y="1500174"/>
            <a:ext cx="5500726" cy="171451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latin typeface="Times New Roman" pitchFamily="18" charset="0"/>
                <a:cs typeface="Times New Roman" pitchFamily="18" charset="0"/>
              </a:rPr>
              <a:t>Es una unidad económica organizada  con la finalidad de producir bienes y servicios  mediante la utilización del recursos humanos, materiales, tecnológicos y económicos,  generando empleo y a la vez obteniendo un margen de utilidad.</a:t>
            </a:r>
            <a:endParaRPr lang="es-ES" dirty="0"/>
          </a:p>
        </p:txBody>
      </p:sp>
      <p:sp>
        <p:nvSpPr>
          <p:cNvPr id="7" name="6 Rectángulo redondeado"/>
          <p:cNvSpPr/>
          <p:nvPr/>
        </p:nvSpPr>
        <p:spPr>
          <a:xfrm>
            <a:off x="475936" y="3816684"/>
            <a:ext cx="3500462" cy="228601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3152" lvl="0" algn="ctr">
              <a:spcBef>
                <a:spcPct val="20000"/>
              </a:spcBef>
              <a:buClr>
                <a:schemeClr val="tx1">
                  <a:shade val="95000"/>
                </a:schemeClr>
              </a:buClr>
              <a:buSzPct val="65000"/>
              <a:defRPr/>
            </a:pPr>
            <a:r>
              <a:rPr lang="es-ES" b="1" dirty="0" smtClean="0">
                <a:solidFill>
                  <a:schemeClr val="tx1"/>
                </a:solidFill>
                <a:latin typeface="Times New Roman" pitchFamily="18" charset="0"/>
                <a:cs typeface="Times New Roman" pitchFamily="18" charset="0"/>
              </a:rPr>
              <a:t>VISION  </a:t>
            </a:r>
          </a:p>
          <a:p>
            <a:pPr marL="73152" lvl="0" algn="just">
              <a:spcBef>
                <a:spcPct val="20000"/>
              </a:spcBef>
              <a:buClr>
                <a:schemeClr val="tx1">
                  <a:shade val="95000"/>
                </a:schemeClr>
              </a:buClr>
              <a:buSzPct val="65000"/>
              <a:defRPr/>
            </a:pPr>
            <a:r>
              <a:rPr lang="es-ES" dirty="0" smtClean="0">
                <a:solidFill>
                  <a:schemeClr val="tx1"/>
                </a:solidFill>
                <a:latin typeface="Times New Roman" pitchFamily="18" charset="0"/>
                <a:cs typeface="Times New Roman" pitchFamily="18" charset="0"/>
              </a:rPr>
              <a:t>Contribuir con la sociedad buscando las mejores alternativas para entregar un producto de óptima calidad.</a:t>
            </a:r>
          </a:p>
        </p:txBody>
      </p:sp>
      <p:sp>
        <p:nvSpPr>
          <p:cNvPr id="8" name="7 Rectángulo redondeado"/>
          <p:cNvSpPr/>
          <p:nvPr/>
        </p:nvSpPr>
        <p:spPr>
          <a:xfrm>
            <a:off x="4779918" y="3803036"/>
            <a:ext cx="3500462" cy="228601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3152" lvl="0" algn="ctr">
              <a:spcBef>
                <a:spcPct val="20000"/>
              </a:spcBef>
              <a:buClr>
                <a:schemeClr val="tx1">
                  <a:shade val="95000"/>
                </a:schemeClr>
              </a:buClr>
              <a:buSzPct val="65000"/>
              <a:defRPr/>
            </a:pPr>
            <a:r>
              <a:rPr lang="es-ES" b="1" dirty="0" smtClean="0">
                <a:solidFill>
                  <a:schemeClr val="tx1"/>
                </a:solidFill>
                <a:latin typeface="Times New Roman" pitchFamily="18" charset="0"/>
                <a:cs typeface="Times New Roman" pitchFamily="18" charset="0"/>
              </a:rPr>
              <a:t>MISION</a:t>
            </a:r>
          </a:p>
          <a:p>
            <a:pPr marL="73152" lvl="0" algn="just">
              <a:spcBef>
                <a:spcPct val="20000"/>
              </a:spcBef>
              <a:buClr>
                <a:schemeClr val="tx1">
                  <a:shade val="95000"/>
                </a:schemeClr>
              </a:buClr>
              <a:buSzPct val="65000"/>
              <a:defRPr/>
            </a:pPr>
            <a:r>
              <a:rPr lang="es-ES" dirty="0" smtClean="0">
                <a:solidFill>
                  <a:schemeClr val="tx1"/>
                </a:solidFill>
                <a:latin typeface="Times New Roman" pitchFamily="18" charset="0"/>
                <a:cs typeface="Times New Roman" pitchFamily="18" charset="0"/>
              </a:rPr>
              <a:t>Entregar un producto que satisfaga las necesidades y expectativas de los consumidores.</a:t>
            </a:r>
            <a:endParaRPr lang="es-ES" dirty="0">
              <a:solidFill>
                <a:schemeClr val="tx1"/>
              </a:solidFill>
              <a:latin typeface="Times New Roman" pitchFamily="18" charset="0"/>
              <a:cs typeface="Times New Roman" pitchFamily="18" charset="0"/>
            </a:endParaRPr>
          </a:p>
        </p:txBody>
      </p:sp>
      <p:sp>
        <p:nvSpPr>
          <p:cNvPr id="9" name="8 Flecha abajo"/>
          <p:cNvSpPr/>
          <p:nvPr/>
        </p:nvSpPr>
        <p:spPr>
          <a:xfrm>
            <a:off x="4214810" y="1000108"/>
            <a:ext cx="214314" cy="500066"/>
          </a:xfrm>
          <a:prstGeom prst="downArrow">
            <a:avLst/>
          </a:prstGeom>
          <a:solidFill>
            <a:schemeClr val="accent4">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10 Conector recto"/>
          <p:cNvCxnSpPr/>
          <p:nvPr/>
        </p:nvCxnSpPr>
        <p:spPr>
          <a:xfrm>
            <a:off x="2143108" y="3500438"/>
            <a:ext cx="4429156" cy="158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11 Flecha abajo"/>
          <p:cNvSpPr/>
          <p:nvPr/>
        </p:nvSpPr>
        <p:spPr>
          <a:xfrm>
            <a:off x="4214810" y="3214686"/>
            <a:ext cx="204790" cy="295276"/>
          </a:xfrm>
          <a:prstGeom prst="downArrow">
            <a:avLst/>
          </a:prstGeom>
          <a:solidFill>
            <a:schemeClr val="accent4">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abajo"/>
          <p:cNvSpPr/>
          <p:nvPr/>
        </p:nvSpPr>
        <p:spPr>
          <a:xfrm>
            <a:off x="6429388" y="3500438"/>
            <a:ext cx="204790" cy="295276"/>
          </a:xfrm>
          <a:prstGeom prst="downArrow">
            <a:avLst/>
          </a:prstGeom>
          <a:solidFill>
            <a:schemeClr val="accent4">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Flecha abajo"/>
          <p:cNvSpPr/>
          <p:nvPr/>
        </p:nvSpPr>
        <p:spPr>
          <a:xfrm>
            <a:off x="2071670" y="3500438"/>
            <a:ext cx="204790" cy="295276"/>
          </a:xfrm>
          <a:prstGeom prst="downArrow">
            <a:avLst/>
          </a:prstGeom>
          <a:solidFill>
            <a:schemeClr val="accent4">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22" name="Picture 2"/>
          <p:cNvPicPr>
            <a:picLocks noChangeAspect="1" noChangeArrowheads="1"/>
          </p:cNvPicPr>
          <p:nvPr/>
        </p:nvPicPr>
        <p:blipFill>
          <a:blip r:embed="rId2"/>
          <a:srcRect/>
          <a:stretch>
            <a:fillRect/>
          </a:stretch>
        </p:blipFill>
        <p:spPr bwMode="auto">
          <a:xfrm>
            <a:off x="214282" y="142852"/>
            <a:ext cx="2028825"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571736" y="428604"/>
            <a:ext cx="3214710" cy="642942"/>
          </a:xfrm>
          <a:prstGeom prst="roundRect">
            <a:avLst/>
          </a:prstGeom>
          <a:gradFill flip="none" rotWithShape="1">
            <a:gsLst>
              <a:gs pos="0">
                <a:srgbClr val="8488C4"/>
              </a:gs>
              <a:gs pos="53000">
                <a:srgbClr val="D4DEFF"/>
              </a:gs>
              <a:gs pos="83000">
                <a:srgbClr val="D4DEFF"/>
              </a:gs>
              <a:gs pos="100000">
                <a:srgbClr val="96AB94"/>
              </a:gs>
            </a:gsLst>
            <a:lin ang="36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lumMod val="95000"/>
                    <a:lumOff val="5000"/>
                  </a:schemeClr>
                </a:solidFill>
                <a:latin typeface="Times New Roman" pitchFamily="18" charset="0"/>
                <a:cs typeface="Times New Roman" pitchFamily="18" charset="0"/>
              </a:rPr>
              <a:t>UBICACIÓN DE LA PLANTA DE PRODUCCIÓN</a:t>
            </a:r>
            <a:endParaRPr lang="es-ES" dirty="0"/>
          </a:p>
        </p:txBody>
      </p:sp>
      <p:sp>
        <p:nvSpPr>
          <p:cNvPr id="3" name="2 Rectángulo redondeado"/>
          <p:cNvSpPr/>
          <p:nvPr/>
        </p:nvSpPr>
        <p:spPr>
          <a:xfrm>
            <a:off x="1357290" y="1428736"/>
            <a:ext cx="5643602" cy="785818"/>
          </a:xfrm>
          <a:prstGeom prst="roundRect">
            <a:avLst/>
          </a:prstGeom>
          <a:gradFill>
            <a:gsLst>
              <a:gs pos="0">
                <a:srgbClr val="8488C4"/>
              </a:gs>
              <a:gs pos="53000">
                <a:srgbClr val="D4DEFF"/>
              </a:gs>
              <a:gs pos="83000">
                <a:srgbClr val="D4DEFF"/>
              </a:gs>
              <a:gs pos="100000">
                <a:srgbClr val="96AB94"/>
              </a:gs>
            </a:gsLst>
            <a:lin ang="36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latin typeface="Times New Roman" pitchFamily="18" charset="0"/>
                <a:cs typeface="Times New Roman" pitchFamily="18" charset="0"/>
              </a:rPr>
              <a:t>Esta ubicado a pocas cuadras del parque central en donde se posee un terreno apto para la siembra de esta fruta.</a:t>
            </a:r>
            <a:endParaRPr lang="es-ES" dirty="0">
              <a:latin typeface="Times New Roman" pitchFamily="18" charset="0"/>
              <a:cs typeface="Times New Roman" pitchFamily="18" charset="0"/>
            </a:endParaRPr>
          </a:p>
        </p:txBody>
      </p:sp>
      <p:sp>
        <p:nvSpPr>
          <p:cNvPr id="4" name="3 Rectángulo redondeado"/>
          <p:cNvSpPr/>
          <p:nvPr/>
        </p:nvSpPr>
        <p:spPr>
          <a:xfrm>
            <a:off x="1571604" y="3571876"/>
            <a:ext cx="5286412" cy="2214578"/>
          </a:xfrm>
          <a:prstGeom prst="roundRect">
            <a:avLst/>
          </a:prstGeom>
          <a:gradFill>
            <a:gsLst>
              <a:gs pos="0">
                <a:srgbClr val="8488C4"/>
              </a:gs>
              <a:gs pos="53000">
                <a:srgbClr val="D4DEFF"/>
              </a:gs>
              <a:gs pos="83000">
                <a:srgbClr val="D4DEFF"/>
              </a:gs>
              <a:gs pos="100000">
                <a:srgbClr val="96AB94"/>
              </a:gs>
            </a:gsLst>
            <a:lin ang="36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es-ES" dirty="0" smtClean="0">
                <a:solidFill>
                  <a:schemeClr val="tx1"/>
                </a:solidFill>
                <a:latin typeface="Times New Roman" pitchFamily="18" charset="0"/>
                <a:cs typeface="Times New Roman" pitchFamily="18" charset="0"/>
              </a:rPr>
              <a:t>Debe  ser suelto</a:t>
            </a:r>
          </a:p>
          <a:p>
            <a:pPr algn="just">
              <a:buFont typeface="Arial" pitchFamily="34" charset="0"/>
              <a:buChar char="•"/>
            </a:pPr>
            <a:r>
              <a:rPr lang="es-ES" dirty="0" smtClean="0">
                <a:solidFill>
                  <a:schemeClr val="tx1"/>
                </a:solidFill>
                <a:latin typeface="Times New Roman" pitchFamily="18" charset="0"/>
                <a:cs typeface="Times New Roman" pitchFamily="18" charset="0"/>
              </a:rPr>
              <a:t>Tener buen drenaje</a:t>
            </a:r>
          </a:p>
          <a:p>
            <a:pPr algn="just">
              <a:buFont typeface="Arial" pitchFamily="34" charset="0"/>
              <a:buChar char="•"/>
            </a:pPr>
            <a:r>
              <a:rPr lang="es-ES" dirty="0" smtClean="0">
                <a:solidFill>
                  <a:schemeClr val="tx1"/>
                </a:solidFill>
                <a:latin typeface="Times New Roman" pitchFamily="18" charset="0"/>
                <a:cs typeface="Times New Roman" pitchFamily="18" charset="0"/>
              </a:rPr>
              <a:t> Abundante materia </a:t>
            </a:r>
            <a:r>
              <a:rPr lang="es-ES" dirty="0" smtClean="0">
                <a:solidFill>
                  <a:schemeClr val="tx1"/>
                </a:solidFill>
                <a:latin typeface="Times New Roman" pitchFamily="18" charset="0"/>
                <a:cs typeface="Times New Roman" pitchFamily="18" charset="0"/>
              </a:rPr>
              <a:t>orgánica </a:t>
            </a:r>
          </a:p>
          <a:p>
            <a:pPr algn="just">
              <a:buFont typeface="Arial" pitchFamily="34" charset="0"/>
              <a:buChar char="•"/>
            </a:pPr>
            <a:r>
              <a:rPr lang="es-ES" dirty="0" smtClean="0">
                <a:solidFill>
                  <a:schemeClr val="tx1"/>
                </a:solidFill>
                <a:latin typeface="Times New Roman" pitchFamily="18" charset="0"/>
                <a:cs typeface="Times New Roman" pitchFamily="18" charset="0"/>
              </a:rPr>
              <a:t>Se procede a la delineación y trazado de los  hoyos</a:t>
            </a:r>
          </a:p>
          <a:p>
            <a:pPr algn="just">
              <a:buFont typeface="Arial" pitchFamily="34" charset="0"/>
              <a:buChar char="•"/>
            </a:pPr>
            <a:r>
              <a:rPr lang="es-ES" dirty="0" smtClean="0">
                <a:solidFill>
                  <a:schemeClr val="tx1"/>
                </a:solidFill>
                <a:latin typeface="Times New Roman" pitchFamily="18" charset="0"/>
                <a:cs typeface="Times New Roman" pitchFamily="18" charset="0"/>
              </a:rPr>
              <a:t>Se coloca estacas</a:t>
            </a:r>
          </a:p>
          <a:p>
            <a:pPr algn="just">
              <a:buFont typeface="Arial" pitchFamily="34" charset="0"/>
              <a:buChar char="•"/>
            </a:pPr>
            <a:r>
              <a:rPr lang="es-ES" dirty="0" smtClean="0">
                <a:solidFill>
                  <a:schemeClr val="tx1"/>
                </a:solidFill>
                <a:latin typeface="Times New Roman" pitchFamily="18" charset="0"/>
                <a:cs typeface="Times New Roman" pitchFamily="18" charset="0"/>
              </a:rPr>
              <a:t>Se utiliza  esqueje porque es más económico y se obtiene mejor producción</a:t>
            </a:r>
            <a:r>
              <a:rPr lang="es-ES" sz="1600" dirty="0" smtClean="0">
                <a:solidFill>
                  <a:schemeClr val="tx1"/>
                </a:solidFill>
                <a:latin typeface="Times New Roman" pitchFamily="18" charset="0"/>
                <a:cs typeface="Times New Roman" pitchFamily="18" charset="0"/>
              </a:rPr>
              <a:t>. </a:t>
            </a:r>
          </a:p>
        </p:txBody>
      </p:sp>
      <p:sp>
        <p:nvSpPr>
          <p:cNvPr id="5" name="4 Rectángulo redondeado"/>
          <p:cNvSpPr/>
          <p:nvPr/>
        </p:nvSpPr>
        <p:spPr>
          <a:xfrm>
            <a:off x="2714612" y="2571744"/>
            <a:ext cx="3000396" cy="642942"/>
          </a:xfrm>
          <a:prstGeom prst="roundRect">
            <a:avLst/>
          </a:prstGeom>
          <a:gradFill>
            <a:gsLst>
              <a:gs pos="0">
                <a:srgbClr val="8488C4"/>
              </a:gs>
              <a:gs pos="53000">
                <a:srgbClr val="D4DEFF"/>
              </a:gs>
              <a:gs pos="83000">
                <a:srgbClr val="D4DEFF"/>
              </a:gs>
              <a:gs pos="100000">
                <a:srgbClr val="96AB94"/>
              </a:gs>
            </a:gsLst>
            <a:lin ang="36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Times New Roman" pitchFamily="18" charset="0"/>
                <a:cs typeface="Times New Roman" pitchFamily="18" charset="0"/>
              </a:rPr>
              <a:t>PREPARACIÓN DEL TERRENO</a:t>
            </a:r>
            <a:endParaRPr lang="es-ES" dirty="0">
              <a:solidFill>
                <a:schemeClr val="tx1"/>
              </a:solidFill>
            </a:endParaRPr>
          </a:p>
        </p:txBody>
      </p:sp>
      <p:sp>
        <p:nvSpPr>
          <p:cNvPr id="6" name="5 Flecha abajo"/>
          <p:cNvSpPr/>
          <p:nvPr/>
        </p:nvSpPr>
        <p:spPr>
          <a:xfrm>
            <a:off x="4071934" y="1071546"/>
            <a:ext cx="142876" cy="357190"/>
          </a:xfrm>
          <a:prstGeom prst="downArrow">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abajo"/>
          <p:cNvSpPr/>
          <p:nvPr/>
        </p:nvSpPr>
        <p:spPr>
          <a:xfrm>
            <a:off x="4071934" y="3214686"/>
            <a:ext cx="142876" cy="357190"/>
          </a:xfrm>
          <a:prstGeom prst="downArrow">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abajo"/>
          <p:cNvSpPr/>
          <p:nvPr/>
        </p:nvSpPr>
        <p:spPr>
          <a:xfrm>
            <a:off x="4071934" y="2214554"/>
            <a:ext cx="142876" cy="357190"/>
          </a:xfrm>
          <a:prstGeom prst="downArrow">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p:cNvPicPr>
            <a:picLocks noChangeAspect="1" noChangeArrowheads="1"/>
          </p:cNvPicPr>
          <p:nvPr/>
        </p:nvPicPr>
        <p:blipFill>
          <a:blip r:embed="rId2"/>
          <a:srcRect/>
          <a:stretch>
            <a:fillRect/>
          </a:stretch>
        </p:blipFill>
        <p:spPr bwMode="auto">
          <a:xfrm>
            <a:off x="7143768" y="4786322"/>
            <a:ext cx="1785950" cy="1714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642942"/>
          </a:xfrm>
        </p:spPr>
        <p:txBody>
          <a:bodyPr>
            <a:normAutofit/>
          </a:bodyPr>
          <a:lstStyle/>
          <a:p>
            <a:pPr algn="ctr"/>
            <a:r>
              <a:rPr lang="es-ES" sz="3200" dirty="0" smtClean="0">
                <a:solidFill>
                  <a:schemeClr val="tx1"/>
                </a:solidFill>
                <a:latin typeface="Times New Roman" pitchFamily="18" charset="0"/>
                <a:cs typeface="Times New Roman" pitchFamily="18" charset="0"/>
              </a:rPr>
              <a:t>VIVERO</a:t>
            </a:r>
            <a:endParaRPr lang="es-ES" sz="3200" dirty="0">
              <a:solidFill>
                <a:schemeClr val="tx1"/>
              </a:solidFill>
              <a:latin typeface="Times New Roman" pitchFamily="18" charset="0"/>
              <a:cs typeface="Times New Roman" pitchFamily="18" charset="0"/>
            </a:endParaRPr>
          </a:p>
        </p:txBody>
      </p:sp>
      <p:sp>
        <p:nvSpPr>
          <p:cNvPr id="4" name="3 Redondear rectángulo de esquina diagonal"/>
          <p:cNvSpPr/>
          <p:nvPr/>
        </p:nvSpPr>
        <p:spPr>
          <a:xfrm>
            <a:off x="2500298" y="1000108"/>
            <a:ext cx="4214842" cy="857256"/>
          </a:xfrm>
          <a:prstGeom prst="round2DiagRect">
            <a:avLst/>
          </a:prstGeom>
          <a:blipFill dpi="0" rotWithShape="1">
            <a:blip r:embed="rId2">
              <a:alphaModFix amt="55000"/>
            </a:blip>
            <a:srcRect/>
            <a:tile tx="-50800" ty="-16510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Times New Roman" pitchFamily="18" charset="0"/>
                <a:cs typeface="Times New Roman" pitchFamily="18" charset="0"/>
              </a:rPr>
              <a:t>Consiste  en preparar la semilla mediante enfundado o platabandas:</a:t>
            </a:r>
            <a:endParaRPr lang="es-ES" dirty="0">
              <a:solidFill>
                <a:schemeClr val="tx1"/>
              </a:solidFill>
              <a:latin typeface="Times New Roman" pitchFamily="18" charset="0"/>
              <a:cs typeface="Times New Roman" pitchFamily="18" charset="0"/>
            </a:endParaRPr>
          </a:p>
        </p:txBody>
      </p:sp>
      <p:sp>
        <p:nvSpPr>
          <p:cNvPr id="5" name="4 Redondear rectángulo de esquina diagonal"/>
          <p:cNvSpPr/>
          <p:nvPr/>
        </p:nvSpPr>
        <p:spPr>
          <a:xfrm>
            <a:off x="1285852" y="2357430"/>
            <a:ext cx="2214578" cy="500066"/>
          </a:xfrm>
          <a:prstGeom prst="round2DiagRect">
            <a:avLst/>
          </a:prstGeom>
          <a:blipFill dpi="0" rotWithShape="1">
            <a:blip r:embed="rId2">
              <a:alphaModFix amt="55000"/>
            </a:blip>
            <a:srcRect/>
            <a:tile tx="-50800" ty="-16510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Times New Roman" pitchFamily="18" charset="0"/>
                <a:cs typeface="Times New Roman" pitchFamily="18" charset="0"/>
              </a:rPr>
              <a:t>ENFUNDADO</a:t>
            </a:r>
            <a:endParaRPr lang="es-ES" dirty="0">
              <a:solidFill>
                <a:schemeClr val="tx1"/>
              </a:solidFill>
              <a:latin typeface="Times New Roman" pitchFamily="18" charset="0"/>
              <a:cs typeface="Times New Roman" pitchFamily="18" charset="0"/>
            </a:endParaRPr>
          </a:p>
        </p:txBody>
      </p:sp>
      <p:sp>
        <p:nvSpPr>
          <p:cNvPr id="6" name="5 Redondear rectángulo de esquina diagonal"/>
          <p:cNvSpPr/>
          <p:nvPr/>
        </p:nvSpPr>
        <p:spPr>
          <a:xfrm>
            <a:off x="5715008" y="2357430"/>
            <a:ext cx="2214578" cy="500066"/>
          </a:xfrm>
          <a:prstGeom prst="round2DiagRect">
            <a:avLst/>
          </a:prstGeom>
          <a:blipFill dpi="0" rotWithShape="1">
            <a:blip r:embed="rId2">
              <a:alphaModFix amt="55000"/>
            </a:blip>
            <a:srcRect/>
            <a:tile tx="-50800" ty="-16510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Times New Roman" pitchFamily="18" charset="0"/>
                <a:cs typeface="Times New Roman" pitchFamily="18" charset="0"/>
              </a:rPr>
              <a:t>PLATABANDAS</a:t>
            </a:r>
            <a:endParaRPr lang="es-ES" dirty="0">
              <a:solidFill>
                <a:schemeClr val="tx1"/>
              </a:solidFill>
              <a:latin typeface="Times New Roman" pitchFamily="18" charset="0"/>
              <a:cs typeface="Times New Roman" pitchFamily="18" charset="0"/>
            </a:endParaRPr>
          </a:p>
        </p:txBody>
      </p:sp>
      <p:sp>
        <p:nvSpPr>
          <p:cNvPr id="7" name="6 Redondear rectángulo de esquina diagonal"/>
          <p:cNvSpPr/>
          <p:nvPr/>
        </p:nvSpPr>
        <p:spPr>
          <a:xfrm>
            <a:off x="571472" y="3143248"/>
            <a:ext cx="3571900" cy="2000264"/>
          </a:xfrm>
          <a:prstGeom prst="round2DiagRect">
            <a:avLst/>
          </a:prstGeom>
          <a:blipFill dpi="0" rotWithShape="1">
            <a:blip r:embed="rId2">
              <a:alphaModFix amt="55000"/>
            </a:blip>
            <a:srcRect/>
            <a:tile tx="-50800" ty="-16510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smtClean="0">
                <a:solidFill>
                  <a:schemeClr val="tx1"/>
                </a:solidFill>
                <a:latin typeface="Times New Roman" pitchFamily="18" charset="0"/>
                <a:cs typeface="Times New Roman" pitchFamily="18" charset="0"/>
              </a:rPr>
              <a:t>Se realiza  a una altura de 24cm.  con  el fin de acumular agua y se absorba al interior, se coloca bajo sombra y en filas para facilitar el deshierbe, riego y  fertilizante, se coloca estacas y después de 4 a 6 meses se trasplanta al  lugar definitivo. </a:t>
            </a:r>
            <a:endParaRPr lang="es-ES" sz="1600" dirty="0">
              <a:solidFill>
                <a:schemeClr val="tx1"/>
              </a:solidFill>
              <a:latin typeface="Times New Roman" pitchFamily="18" charset="0"/>
              <a:cs typeface="Times New Roman" pitchFamily="18" charset="0"/>
            </a:endParaRPr>
          </a:p>
        </p:txBody>
      </p:sp>
      <p:cxnSp>
        <p:nvCxnSpPr>
          <p:cNvPr id="9" name="8 Conector recto"/>
          <p:cNvCxnSpPr/>
          <p:nvPr/>
        </p:nvCxnSpPr>
        <p:spPr>
          <a:xfrm>
            <a:off x="2357422" y="2071678"/>
            <a:ext cx="4429156"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rot="5400000">
            <a:off x="2215340" y="2213760"/>
            <a:ext cx="285752" cy="1588"/>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rot="5400000">
            <a:off x="6644496" y="2213760"/>
            <a:ext cx="285752" cy="1588"/>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4465637" y="1963727"/>
            <a:ext cx="214314" cy="1588"/>
          </a:xfrm>
          <a:prstGeom prst="line">
            <a:avLst/>
          </a:prstGeom>
          <a:ln w="38100">
            <a:gradFill>
              <a:gsLst>
                <a:gs pos="0">
                  <a:schemeClr val="accent3">
                    <a:lumMod val="50000"/>
                  </a:schemeClr>
                </a:gs>
                <a:gs pos="50000">
                  <a:schemeClr val="accent1">
                    <a:shade val="67500"/>
                    <a:satMod val="115000"/>
                  </a:schemeClr>
                </a:gs>
                <a:gs pos="100000">
                  <a:schemeClr val="accent1">
                    <a:shade val="100000"/>
                    <a:satMod val="11500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5" name="14 Redondear rectángulo de esquina diagonal"/>
          <p:cNvSpPr/>
          <p:nvPr/>
        </p:nvSpPr>
        <p:spPr>
          <a:xfrm>
            <a:off x="4786314" y="3143248"/>
            <a:ext cx="4000528" cy="2000264"/>
          </a:xfrm>
          <a:prstGeom prst="round2DiagRect">
            <a:avLst/>
          </a:prstGeom>
          <a:blipFill dpi="0" rotWithShape="1">
            <a:blip r:embed="rId2">
              <a:alphaModFix amt="55000"/>
            </a:blip>
            <a:srcRect/>
            <a:tile tx="-50800" ty="-16510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smtClean="0">
                <a:solidFill>
                  <a:schemeClr val="tx1"/>
                </a:solidFill>
                <a:latin typeface="Times New Roman" pitchFamily="18" charset="0"/>
                <a:cs typeface="Times New Roman" pitchFamily="18" charset="0"/>
              </a:rPr>
              <a:t>Se siembra el material vegetal directamente al terreno preparado,   se coloca estacas, cuando éstas han enraizado son trasplantadas al sitio definitivo.</a:t>
            </a:r>
          </a:p>
          <a:p>
            <a:pPr algn="just"/>
            <a:r>
              <a:rPr lang="es-ES" sz="1600" dirty="0" smtClean="0">
                <a:solidFill>
                  <a:schemeClr val="tx1"/>
                </a:solidFill>
                <a:latin typeface="Times New Roman" pitchFamily="18" charset="0"/>
                <a:cs typeface="Times New Roman" pitchFamily="18" charset="0"/>
              </a:rPr>
              <a:t>Se utiliza poco, demanda más trabajo y se corre el riesgo de que la planta  haya profundizado la raíz y al sacarlo se rompen.</a:t>
            </a:r>
            <a:endParaRPr lang="es-ES" sz="1600" dirty="0">
              <a:solidFill>
                <a:schemeClr val="tx1"/>
              </a:solidFill>
              <a:latin typeface="Times New Roman" pitchFamily="18" charset="0"/>
              <a:cs typeface="Times New Roman" pitchFamily="18" charset="0"/>
            </a:endParaRPr>
          </a:p>
        </p:txBody>
      </p:sp>
      <p:cxnSp>
        <p:nvCxnSpPr>
          <p:cNvPr id="18" name="17 Conector recto de flecha"/>
          <p:cNvCxnSpPr/>
          <p:nvPr/>
        </p:nvCxnSpPr>
        <p:spPr>
          <a:xfrm rot="5400000">
            <a:off x="2143902" y="2999578"/>
            <a:ext cx="285752" cy="1588"/>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rot="5400000">
            <a:off x="6644496" y="2999578"/>
            <a:ext cx="285752" cy="1588"/>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srcRect/>
          <a:stretch>
            <a:fillRect/>
          </a:stretch>
        </p:blipFill>
        <p:spPr bwMode="auto">
          <a:xfrm>
            <a:off x="1571604" y="5214950"/>
            <a:ext cx="1357322" cy="1392491"/>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6286512" y="5211752"/>
            <a:ext cx="928694" cy="1543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14356"/>
            <a:ext cx="8229600" cy="2928958"/>
          </a:xfrm>
        </p:spPr>
        <p:txBody>
          <a:bodyPr>
            <a:normAutofit/>
          </a:bodyPr>
          <a:lstStyle/>
          <a:p>
            <a:pPr algn="ctr"/>
            <a:r>
              <a:rPr lang="es-ES" sz="2200" dirty="0">
                <a:solidFill>
                  <a:schemeClr val="tx1"/>
                </a:solidFill>
                <a:effectLst/>
                <a:latin typeface="Algerian" pitchFamily="82" charset="0"/>
                <a:cs typeface="Times New Roman" pitchFamily="18" charset="0"/>
              </a:rPr>
              <a:t>TEMA:</a:t>
            </a:r>
            <a:br>
              <a:rPr lang="es-ES" sz="2200" dirty="0">
                <a:solidFill>
                  <a:schemeClr val="tx1"/>
                </a:solidFill>
                <a:effectLst/>
                <a:latin typeface="Algerian" pitchFamily="82" charset="0"/>
                <a:cs typeface="Times New Roman" pitchFamily="18" charset="0"/>
              </a:rPr>
            </a:br>
            <a:r>
              <a:rPr lang="es-ES" sz="2200" dirty="0" smtClean="0">
                <a:solidFill>
                  <a:schemeClr val="tx1"/>
                </a:solidFill>
                <a:effectLst/>
                <a:latin typeface="Algerian" pitchFamily="82" charset="0"/>
                <a:cs typeface="Times New Roman" pitchFamily="18" charset="0"/>
              </a:rPr>
              <a:t>CREACIÓN </a:t>
            </a:r>
            <a:r>
              <a:rPr lang="es-ES" sz="2200" dirty="0">
                <a:solidFill>
                  <a:schemeClr val="tx1"/>
                </a:solidFill>
                <a:effectLst/>
                <a:latin typeface="Algerian" pitchFamily="82" charset="0"/>
                <a:cs typeface="Times New Roman" pitchFamily="18" charset="0"/>
              </a:rPr>
              <a:t>DE UNA PLANTA PILOTO COMUNITARIA PARA LA </a:t>
            </a:r>
            <a:r>
              <a:rPr lang="es-ES" sz="2200" dirty="0" smtClean="0">
                <a:solidFill>
                  <a:schemeClr val="tx1"/>
                </a:solidFill>
                <a:effectLst/>
                <a:latin typeface="Algerian" pitchFamily="82" charset="0"/>
                <a:cs typeface="Times New Roman" pitchFamily="18" charset="0"/>
              </a:rPr>
              <a:t>PRODUCCIÓN </a:t>
            </a:r>
            <a:r>
              <a:rPr lang="es-ES" sz="2200" dirty="0">
                <a:solidFill>
                  <a:schemeClr val="tx1"/>
                </a:solidFill>
                <a:effectLst/>
                <a:latin typeface="Algerian" pitchFamily="82" charset="0"/>
                <a:cs typeface="Times New Roman" pitchFamily="18" charset="0"/>
              </a:rPr>
              <a:t>DE PITAJAYA EN SAN ANTONIO DE </a:t>
            </a:r>
            <a:r>
              <a:rPr lang="es-ES" sz="2200" dirty="0" smtClean="0">
                <a:solidFill>
                  <a:schemeClr val="tx1"/>
                </a:solidFill>
                <a:effectLst/>
                <a:latin typeface="Algerian" pitchFamily="82" charset="0"/>
                <a:cs typeface="Times New Roman" pitchFamily="18" charset="0"/>
              </a:rPr>
              <a:t>IBARRA</a:t>
            </a:r>
            <a:br>
              <a:rPr lang="es-ES" sz="2200" dirty="0" smtClean="0">
                <a:solidFill>
                  <a:schemeClr val="tx1"/>
                </a:solidFill>
                <a:effectLst/>
                <a:latin typeface="Algerian" pitchFamily="82" charset="0"/>
                <a:cs typeface="Times New Roman" pitchFamily="18" charset="0"/>
              </a:rPr>
            </a:br>
            <a:r>
              <a:rPr lang="es-ES" sz="2200" dirty="0" smtClean="0">
                <a:solidFill>
                  <a:schemeClr val="tx1"/>
                </a:solidFill>
                <a:effectLst/>
                <a:latin typeface="Algerian" pitchFamily="82" charset="0"/>
                <a:cs typeface="Times New Roman" pitchFamily="18" charset="0"/>
              </a:rPr>
              <a:t/>
            </a:r>
            <a:br>
              <a:rPr lang="es-ES" sz="2200" dirty="0" smtClean="0">
                <a:solidFill>
                  <a:schemeClr val="tx1"/>
                </a:solidFill>
                <a:effectLst/>
                <a:latin typeface="Algerian" pitchFamily="82" charset="0"/>
                <a:cs typeface="Times New Roman" pitchFamily="18" charset="0"/>
              </a:rPr>
            </a:br>
            <a:r>
              <a:rPr lang="es-ES" sz="2200" dirty="0" smtClean="0">
                <a:solidFill>
                  <a:schemeClr val="tx1"/>
                </a:solidFill>
                <a:effectLst/>
                <a:latin typeface="Algerian" pitchFamily="82" charset="0"/>
                <a:cs typeface="Times New Roman" pitchFamily="18" charset="0"/>
              </a:rPr>
              <a:t>PREVIO A LA OBTENCIÓN DEL TÍTULO DE INGENIEROS COMERCIALES</a:t>
            </a:r>
            <a:r>
              <a:rPr lang="es-ES" dirty="0">
                <a:solidFill>
                  <a:schemeClr val="tx1"/>
                </a:solidFill>
              </a:rPr>
              <a:t/>
            </a:r>
            <a:br>
              <a:rPr lang="es-ES" dirty="0">
                <a:solidFill>
                  <a:schemeClr val="tx1"/>
                </a:solidFill>
              </a:rPr>
            </a:br>
            <a:endParaRPr lang="es-ES" dirty="0">
              <a:solidFill>
                <a:schemeClr val="tx1"/>
              </a:solidFill>
            </a:endParaRPr>
          </a:p>
        </p:txBody>
      </p:sp>
      <p:pic>
        <p:nvPicPr>
          <p:cNvPr id="1027" name="Picture 3" descr="C:\Documents and Settings\Milton\Escritorio\FOTOGRAFIAS\fotos\DSC00167.JPG"/>
          <p:cNvPicPr>
            <a:picLocks noChangeAspect="1" noChangeArrowheads="1"/>
          </p:cNvPicPr>
          <p:nvPr/>
        </p:nvPicPr>
        <p:blipFill>
          <a:blip r:embed="rId2" cstate="print"/>
          <a:srcRect/>
          <a:stretch>
            <a:fillRect/>
          </a:stretch>
        </p:blipFill>
        <p:spPr bwMode="auto">
          <a:xfrm>
            <a:off x="3071802" y="3500438"/>
            <a:ext cx="3087683" cy="231576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srcRect/>
          <a:stretch>
            <a:fillRect/>
          </a:stretch>
        </p:blipFill>
        <p:spPr bwMode="auto">
          <a:xfrm>
            <a:off x="2643174" y="3286124"/>
            <a:ext cx="2205080" cy="1928827"/>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357950" y="1357298"/>
            <a:ext cx="2428892" cy="1285884"/>
          </a:xfrm>
          <a:prstGeom prst="rect">
            <a:avLst/>
          </a:prstGeom>
          <a:noFill/>
          <a:ln w="9525">
            <a:noFill/>
            <a:miter lim="800000"/>
            <a:headEnd/>
            <a:tailEnd/>
          </a:ln>
          <a:effectLst/>
        </p:spPr>
      </p:pic>
      <p:pic>
        <p:nvPicPr>
          <p:cNvPr id="18" name="Picture 2"/>
          <p:cNvPicPr>
            <a:picLocks noChangeAspect="1" noChangeArrowheads="1"/>
          </p:cNvPicPr>
          <p:nvPr/>
        </p:nvPicPr>
        <p:blipFill>
          <a:blip r:embed="rId4">
            <a:lum bright="-11000" contrast="-44000"/>
          </a:blip>
          <a:srcRect/>
          <a:stretch>
            <a:fillRect/>
          </a:stretch>
        </p:blipFill>
        <p:spPr bwMode="auto">
          <a:xfrm>
            <a:off x="928661" y="1357298"/>
            <a:ext cx="2335473" cy="1214446"/>
          </a:xfrm>
          <a:prstGeom prst="rect">
            <a:avLst/>
          </a:prstGeom>
          <a:noFill/>
          <a:ln w="9525">
            <a:noFill/>
            <a:miter lim="800000"/>
            <a:headEnd/>
            <a:tailEnd/>
          </a:ln>
          <a:effectLst/>
        </p:spPr>
      </p:pic>
      <p:pic>
        <p:nvPicPr>
          <p:cNvPr id="4098" name="Picture 2"/>
          <p:cNvPicPr>
            <a:picLocks noChangeAspect="1" noChangeArrowheads="1"/>
          </p:cNvPicPr>
          <p:nvPr/>
        </p:nvPicPr>
        <p:blipFill>
          <a:blip r:embed="rId5">
            <a:lum contrast="-28000"/>
          </a:blip>
          <a:srcRect/>
          <a:stretch>
            <a:fillRect/>
          </a:stretch>
        </p:blipFill>
        <p:spPr bwMode="auto">
          <a:xfrm>
            <a:off x="3632856" y="1357298"/>
            <a:ext cx="2376668" cy="1285884"/>
          </a:xfrm>
          <a:prstGeom prst="rect">
            <a:avLst/>
          </a:prstGeom>
          <a:noFill/>
          <a:ln w="9525">
            <a:noFill/>
            <a:miter lim="800000"/>
            <a:headEnd/>
            <a:tailEnd/>
          </a:ln>
          <a:effectLst/>
        </p:spPr>
      </p:pic>
      <p:sp>
        <p:nvSpPr>
          <p:cNvPr id="16" name="15 Flecha derecha"/>
          <p:cNvSpPr/>
          <p:nvPr/>
        </p:nvSpPr>
        <p:spPr>
          <a:xfrm>
            <a:off x="3286116" y="1785926"/>
            <a:ext cx="357190" cy="28575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Flecha derecha"/>
          <p:cNvSpPr/>
          <p:nvPr/>
        </p:nvSpPr>
        <p:spPr>
          <a:xfrm rot="10800000">
            <a:off x="6786578" y="3929066"/>
            <a:ext cx="428628" cy="35719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Flecha derecha"/>
          <p:cNvSpPr/>
          <p:nvPr/>
        </p:nvSpPr>
        <p:spPr>
          <a:xfrm rot="5400000">
            <a:off x="7572396" y="2714620"/>
            <a:ext cx="428628" cy="28575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CuadroTexto"/>
          <p:cNvSpPr txBox="1"/>
          <p:nvPr/>
        </p:nvSpPr>
        <p:spPr>
          <a:xfrm>
            <a:off x="2500298" y="500042"/>
            <a:ext cx="3357586" cy="369332"/>
          </a:xfrm>
          <a:prstGeom prst="rect">
            <a:avLst/>
          </a:prstGeom>
          <a:noFill/>
        </p:spPr>
        <p:txBody>
          <a:bodyPr wrap="square" rtlCol="0">
            <a:spAutoFit/>
          </a:bodyPr>
          <a:lstStyle/>
          <a:p>
            <a:pPr algn="ctr"/>
            <a:r>
              <a:rPr lang="es-ES" dirty="0" smtClean="0">
                <a:latin typeface="Times New Roman" pitchFamily="18" charset="0"/>
                <a:cs typeface="Times New Roman" pitchFamily="18" charset="0"/>
              </a:rPr>
              <a:t>ACTIVIDADES DE SIEMBRA</a:t>
            </a:r>
            <a:endParaRPr lang="es-ES" dirty="0">
              <a:latin typeface="Times New Roman" pitchFamily="18" charset="0"/>
              <a:cs typeface="Times New Roman" pitchFamily="18" charset="0"/>
            </a:endParaRPr>
          </a:p>
        </p:txBody>
      </p:sp>
      <p:sp>
        <p:nvSpPr>
          <p:cNvPr id="26" name="25 CuadroTexto"/>
          <p:cNvSpPr txBox="1"/>
          <p:nvPr/>
        </p:nvSpPr>
        <p:spPr>
          <a:xfrm>
            <a:off x="969606" y="1714488"/>
            <a:ext cx="2214578" cy="400110"/>
          </a:xfrm>
          <a:prstGeom prst="rect">
            <a:avLst/>
          </a:prstGeom>
          <a:noFill/>
          <a:ln>
            <a:noFill/>
          </a:ln>
        </p:spPr>
        <p:txBody>
          <a:bodyPr wrap="square" rtlCol="0">
            <a:spAutoFit/>
          </a:bodyPr>
          <a:lstStyle/>
          <a:p>
            <a:r>
              <a:rPr lang="es-ES" sz="2000" b="1" dirty="0" smtClean="0"/>
              <a:t>TRANSPLANTE</a:t>
            </a:r>
            <a:endParaRPr lang="es-ES" sz="2000" b="1" dirty="0"/>
          </a:p>
        </p:txBody>
      </p:sp>
      <p:sp>
        <p:nvSpPr>
          <p:cNvPr id="27" name="26 CuadroTexto"/>
          <p:cNvSpPr txBox="1"/>
          <p:nvPr/>
        </p:nvSpPr>
        <p:spPr>
          <a:xfrm>
            <a:off x="3857620" y="1785926"/>
            <a:ext cx="1857388" cy="369332"/>
          </a:xfrm>
          <a:prstGeom prst="rect">
            <a:avLst/>
          </a:prstGeom>
          <a:noFill/>
        </p:spPr>
        <p:txBody>
          <a:bodyPr wrap="square" rtlCol="0">
            <a:spAutoFit/>
          </a:bodyPr>
          <a:lstStyle/>
          <a:p>
            <a:pPr algn="ctr"/>
            <a:r>
              <a:rPr lang="es-ES" b="1" dirty="0" smtClean="0"/>
              <a:t>DESHIERBE</a:t>
            </a:r>
            <a:endParaRPr lang="es-ES" b="1" dirty="0"/>
          </a:p>
        </p:txBody>
      </p:sp>
      <p:sp>
        <p:nvSpPr>
          <p:cNvPr id="28" name="27 Flecha derecha"/>
          <p:cNvSpPr/>
          <p:nvPr/>
        </p:nvSpPr>
        <p:spPr>
          <a:xfrm>
            <a:off x="6000760" y="1785926"/>
            <a:ext cx="357190" cy="28575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CuadroTexto"/>
          <p:cNvSpPr txBox="1"/>
          <p:nvPr/>
        </p:nvSpPr>
        <p:spPr>
          <a:xfrm>
            <a:off x="6500826" y="2000240"/>
            <a:ext cx="2143140" cy="646331"/>
          </a:xfrm>
          <a:prstGeom prst="rect">
            <a:avLst/>
          </a:prstGeom>
          <a:noFill/>
        </p:spPr>
        <p:txBody>
          <a:bodyPr wrap="square" rtlCol="0">
            <a:spAutoFit/>
          </a:bodyPr>
          <a:lstStyle/>
          <a:p>
            <a:pPr algn="ctr"/>
            <a:r>
              <a:rPr lang="es-ES" b="1" dirty="0" smtClean="0"/>
              <a:t>FORMACIÓN DE GUÍAS</a:t>
            </a:r>
            <a:endParaRPr lang="es-ES" b="1" dirty="0"/>
          </a:p>
        </p:txBody>
      </p:sp>
      <p:pic>
        <p:nvPicPr>
          <p:cNvPr id="4100" name="Picture 4"/>
          <p:cNvPicPr>
            <a:picLocks noChangeAspect="1" noChangeArrowheads="1"/>
          </p:cNvPicPr>
          <p:nvPr/>
        </p:nvPicPr>
        <p:blipFill>
          <a:blip r:embed="rId6"/>
          <a:srcRect/>
          <a:stretch>
            <a:fillRect/>
          </a:stretch>
        </p:blipFill>
        <p:spPr bwMode="auto">
          <a:xfrm>
            <a:off x="7215206" y="3071810"/>
            <a:ext cx="1257300" cy="2066925"/>
          </a:xfrm>
          <a:prstGeom prst="rect">
            <a:avLst/>
          </a:prstGeom>
          <a:noFill/>
          <a:ln w="9525">
            <a:noFill/>
            <a:miter lim="800000"/>
            <a:headEnd/>
            <a:tailEnd/>
          </a:ln>
          <a:effectLst/>
        </p:spPr>
      </p:pic>
      <p:sp>
        <p:nvSpPr>
          <p:cNvPr id="30" name="29 CuadroTexto"/>
          <p:cNvSpPr txBox="1"/>
          <p:nvPr/>
        </p:nvSpPr>
        <p:spPr>
          <a:xfrm>
            <a:off x="7358082" y="3214686"/>
            <a:ext cx="1071570" cy="369332"/>
          </a:xfrm>
          <a:prstGeom prst="rect">
            <a:avLst/>
          </a:prstGeom>
          <a:noFill/>
        </p:spPr>
        <p:txBody>
          <a:bodyPr wrap="square" rtlCol="0">
            <a:spAutoFit/>
          </a:bodyPr>
          <a:lstStyle/>
          <a:p>
            <a:r>
              <a:rPr lang="es-ES" b="1" dirty="0" smtClean="0"/>
              <a:t>PODAS</a:t>
            </a:r>
            <a:endParaRPr lang="es-ES" b="1" dirty="0"/>
          </a:p>
        </p:txBody>
      </p:sp>
      <p:pic>
        <p:nvPicPr>
          <p:cNvPr id="31" name="30 Imagen" descr="http://www.hannachile.com/images/stories/articulos/riegomicro.jpg"/>
          <p:cNvPicPr/>
          <p:nvPr/>
        </p:nvPicPr>
        <p:blipFill>
          <a:blip r:embed="rId7"/>
          <a:srcRect/>
          <a:stretch>
            <a:fillRect/>
          </a:stretch>
        </p:blipFill>
        <p:spPr bwMode="auto">
          <a:xfrm>
            <a:off x="5286380" y="3143248"/>
            <a:ext cx="1500198" cy="2085973"/>
          </a:xfrm>
          <a:prstGeom prst="rect">
            <a:avLst/>
          </a:prstGeom>
          <a:noFill/>
          <a:ln w="9525">
            <a:noFill/>
            <a:miter lim="800000"/>
            <a:headEnd/>
            <a:tailEnd/>
          </a:ln>
        </p:spPr>
      </p:pic>
      <p:sp>
        <p:nvSpPr>
          <p:cNvPr id="32" name="31 CuadroTexto"/>
          <p:cNvSpPr txBox="1"/>
          <p:nvPr/>
        </p:nvSpPr>
        <p:spPr>
          <a:xfrm>
            <a:off x="5429256" y="4714884"/>
            <a:ext cx="1214446" cy="369332"/>
          </a:xfrm>
          <a:prstGeom prst="rect">
            <a:avLst/>
          </a:prstGeom>
          <a:noFill/>
        </p:spPr>
        <p:txBody>
          <a:bodyPr wrap="square" rtlCol="0">
            <a:spAutoFit/>
          </a:bodyPr>
          <a:lstStyle/>
          <a:p>
            <a:pPr algn="ctr"/>
            <a:r>
              <a:rPr lang="es-ES" b="1" dirty="0" smtClean="0"/>
              <a:t>RIEGO</a:t>
            </a:r>
            <a:endParaRPr lang="es-ES" b="1" dirty="0"/>
          </a:p>
        </p:txBody>
      </p:sp>
      <p:sp>
        <p:nvSpPr>
          <p:cNvPr id="33" name="32 Flecha derecha"/>
          <p:cNvSpPr/>
          <p:nvPr/>
        </p:nvSpPr>
        <p:spPr>
          <a:xfrm rot="10800000">
            <a:off x="4857752" y="4000504"/>
            <a:ext cx="428628" cy="35719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CuadroTexto"/>
          <p:cNvSpPr txBox="1"/>
          <p:nvPr/>
        </p:nvSpPr>
        <p:spPr>
          <a:xfrm>
            <a:off x="2786050" y="3429000"/>
            <a:ext cx="1928826" cy="584775"/>
          </a:xfrm>
          <a:prstGeom prst="rect">
            <a:avLst/>
          </a:prstGeom>
          <a:noFill/>
        </p:spPr>
        <p:txBody>
          <a:bodyPr wrap="square" rtlCol="0">
            <a:spAutoFit/>
          </a:bodyPr>
          <a:lstStyle/>
          <a:p>
            <a:pPr algn="ctr"/>
            <a:r>
              <a:rPr lang="es-ES" sz="1600" b="1" dirty="0" smtClean="0"/>
              <a:t>FERTILIZANTE Y ABONO</a:t>
            </a:r>
            <a:endParaRPr lang="es-ES" sz="1600" b="1" dirty="0"/>
          </a:p>
        </p:txBody>
      </p:sp>
      <p:sp>
        <p:nvSpPr>
          <p:cNvPr id="35" name="34 Flecha derecha"/>
          <p:cNvSpPr/>
          <p:nvPr/>
        </p:nvSpPr>
        <p:spPr>
          <a:xfrm rot="10800000">
            <a:off x="2214546" y="4000504"/>
            <a:ext cx="428628" cy="35719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102" name="Picture 6"/>
          <p:cNvPicPr>
            <a:picLocks noChangeAspect="1" noChangeArrowheads="1"/>
          </p:cNvPicPr>
          <p:nvPr/>
        </p:nvPicPr>
        <p:blipFill>
          <a:blip r:embed="rId8"/>
          <a:srcRect/>
          <a:stretch>
            <a:fillRect/>
          </a:stretch>
        </p:blipFill>
        <p:spPr bwMode="auto">
          <a:xfrm>
            <a:off x="642910" y="3286124"/>
            <a:ext cx="1510526" cy="1928826"/>
          </a:xfrm>
          <a:prstGeom prst="rect">
            <a:avLst/>
          </a:prstGeom>
          <a:noFill/>
          <a:ln w="9525">
            <a:noFill/>
            <a:miter lim="800000"/>
            <a:headEnd/>
            <a:tailEnd/>
          </a:ln>
          <a:effectLst/>
        </p:spPr>
      </p:pic>
      <p:sp>
        <p:nvSpPr>
          <p:cNvPr id="38" name="37 CuadroTexto"/>
          <p:cNvSpPr txBox="1"/>
          <p:nvPr/>
        </p:nvSpPr>
        <p:spPr>
          <a:xfrm>
            <a:off x="642910" y="3357562"/>
            <a:ext cx="1500198" cy="369332"/>
          </a:xfrm>
          <a:prstGeom prst="rect">
            <a:avLst/>
          </a:prstGeom>
          <a:noFill/>
        </p:spPr>
        <p:txBody>
          <a:bodyPr wrap="square" rtlCol="0">
            <a:spAutoFit/>
          </a:bodyPr>
          <a:lstStyle/>
          <a:p>
            <a:pPr algn="ctr"/>
            <a:r>
              <a:rPr lang="es-ES" b="1" dirty="0" smtClean="0"/>
              <a:t>COSECHA</a:t>
            </a:r>
            <a:endParaRPr lang="es-ES" b="1" dirty="0"/>
          </a:p>
        </p:txBody>
      </p:sp>
      <p:sp>
        <p:nvSpPr>
          <p:cNvPr id="39" name="38 Flecha doblada hacia arriba"/>
          <p:cNvSpPr/>
          <p:nvPr/>
        </p:nvSpPr>
        <p:spPr>
          <a:xfrm rot="5400000">
            <a:off x="1107257" y="5322107"/>
            <a:ext cx="714380" cy="500066"/>
          </a:xfrm>
          <a:prstGeom prst="ben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103" name="Picture 7"/>
          <p:cNvPicPr>
            <a:picLocks noChangeAspect="1" noChangeArrowheads="1"/>
          </p:cNvPicPr>
          <p:nvPr/>
        </p:nvPicPr>
        <p:blipFill>
          <a:blip r:embed="rId9"/>
          <a:srcRect/>
          <a:stretch>
            <a:fillRect/>
          </a:stretch>
        </p:blipFill>
        <p:spPr bwMode="auto">
          <a:xfrm>
            <a:off x="1714480" y="5357826"/>
            <a:ext cx="1928826" cy="1285884"/>
          </a:xfrm>
          <a:prstGeom prst="rect">
            <a:avLst/>
          </a:prstGeom>
          <a:noFill/>
          <a:ln w="9525">
            <a:noFill/>
            <a:miter lim="800000"/>
            <a:headEnd/>
            <a:tailEnd/>
          </a:ln>
          <a:effectLst/>
        </p:spPr>
      </p:pic>
      <p:sp>
        <p:nvSpPr>
          <p:cNvPr id="40" name="39 CuadroTexto"/>
          <p:cNvSpPr txBox="1"/>
          <p:nvPr/>
        </p:nvSpPr>
        <p:spPr>
          <a:xfrm>
            <a:off x="1887850" y="6215082"/>
            <a:ext cx="1643074" cy="369332"/>
          </a:xfrm>
          <a:prstGeom prst="rect">
            <a:avLst/>
          </a:prstGeom>
          <a:noFill/>
        </p:spPr>
        <p:txBody>
          <a:bodyPr wrap="square" rtlCol="0">
            <a:spAutoFit/>
          </a:bodyPr>
          <a:lstStyle/>
          <a:p>
            <a:pPr algn="ctr"/>
            <a:r>
              <a:rPr lang="es-ES" b="1" dirty="0" smtClean="0"/>
              <a:t>EMPAQUE</a:t>
            </a:r>
            <a:endParaRPr lang="es-E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00298" y="1428736"/>
            <a:ext cx="4214842" cy="71438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Times New Roman" pitchFamily="18" charset="0"/>
                <a:cs typeface="Times New Roman" pitchFamily="18" charset="0"/>
              </a:rPr>
              <a:t>JUNTA GENERAL DE ACCIONISTAS</a:t>
            </a:r>
            <a:endParaRPr lang="es-ES" dirty="0">
              <a:solidFill>
                <a:schemeClr val="tx1"/>
              </a:solidFill>
              <a:latin typeface="Times New Roman" pitchFamily="18" charset="0"/>
              <a:cs typeface="Times New Roman" pitchFamily="18" charset="0"/>
            </a:endParaRPr>
          </a:p>
        </p:txBody>
      </p:sp>
      <p:sp>
        <p:nvSpPr>
          <p:cNvPr id="6" name="5 Rectángulo"/>
          <p:cNvSpPr/>
          <p:nvPr/>
        </p:nvSpPr>
        <p:spPr>
          <a:xfrm>
            <a:off x="3357554" y="2571744"/>
            <a:ext cx="2500330" cy="71438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Times New Roman" pitchFamily="18" charset="0"/>
                <a:cs typeface="Times New Roman" pitchFamily="18" charset="0"/>
              </a:rPr>
              <a:t>GERENTE</a:t>
            </a:r>
            <a:endParaRPr lang="es-ES" dirty="0">
              <a:solidFill>
                <a:schemeClr val="tx1"/>
              </a:solidFill>
              <a:latin typeface="Times New Roman" pitchFamily="18" charset="0"/>
              <a:cs typeface="Times New Roman" pitchFamily="18" charset="0"/>
            </a:endParaRPr>
          </a:p>
        </p:txBody>
      </p:sp>
      <p:sp>
        <p:nvSpPr>
          <p:cNvPr id="7" name="6 Rectángulo"/>
          <p:cNvSpPr/>
          <p:nvPr/>
        </p:nvSpPr>
        <p:spPr>
          <a:xfrm>
            <a:off x="3357554" y="4000504"/>
            <a:ext cx="2500330" cy="71438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Times New Roman" pitchFamily="18" charset="0"/>
                <a:cs typeface="Times New Roman" pitchFamily="18" charset="0"/>
              </a:rPr>
              <a:t>AGRONOMO</a:t>
            </a:r>
            <a:endParaRPr lang="es-ES" dirty="0">
              <a:solidFill>
                <a:schemeClr val="tx1"/>
              </a:solidFill>
              <a:latin typeface="Times New Roman" pitchFamily="18" charset="0"/>
              <a:cs typeface="Times New Roman" pitchFamily="18" charset="0"/>
            </a:endParaRPr>
          </a:p>
        </p:txBody>
      </p:sp>
      <p:sp>
        <p:nvSpPr>
          <p:cNvPr id="8" name="7 Rectángulo"/>
          <p:cNvSpPr/>
          <p:nvPr/>
        </p:nvSpPr>
        <p:spPr>
          <a:xfrm>
            <a:off x="6286512" y="3214686"/>
            <a:ext cx="2500330" cy="71438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Times New Roman" pitchFamily="18" charset="0"/>
                <a:cs typeface="Times New Roman" pitchFamily="18" charset="0"/>
              </a:rPr>
              <a:t>CONTADORA - CAJERA</a:t>
            </a:r>
            <a:endParaRPr lang="es-ES" dirty="0">
              <a:solidFill>
                <a:schemeClr val="tx1"/>
              </a:solidFill>
              <a:latin typeface="Times New Roman" pitchFamily="18" charset="0"/>
              <a:cs typeface="Times New Roman" pitchFamily="18" charset="0"/>
            </a:endParaRPr>
          </a:p>
        </p:txBody>
      </p:sp>
      <p:sp>
        <p:nvSpPr>
          <p:cNvPr id="9" name="8 Rectángulo"/>
          <p:cNvSpPr/>
          <p:nvPr/>
        </p:nvSpPr>
        <p:spPr>
          <a:xfrm>
            <a:off x="1214414" y="5286388"/>
            <a:ext cx="2143140" cy="71438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Times New Roman" pitchFamily="18" charset="0"/>
                <a:cs typeface="Times New Roman" pitchFamily="18" charset="0"/>
              </a:rPr>
              <a:t>OPERARIOS</a:t>
            </a:r>
            <a:endParaRPr lang="es-ES" dirty="0">
              <a:solidFill>
                <a:schemeClr val="tx1"/>
              </a:solidFill>
              <a:latin typeface="Times New Roman" pitchFamily="18" charset="0"/>
              <a:cs typeface="Times New Roman" pitchFamily="18" charset="0"/>
            </a:endParaRPr>
          </a:p>
        </p:txBody>
      </p:sp>
      <p:sp>
        <p:nvSpPr>
          <p:cNvPr id="10" name="9 Rectángulo"/>
          <p:cNvSpPr/>
          <p:nvPr/>
        </p:nvSpPr>
        <p:spPr>
          <a:xfrm>
            <a:off x="3500430" y="5286388"/>
            <a:ext cx="2143140" cy="71438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Times New Roman" pitchFamily="18" charset="0"/>
                <a:cs typeface="Times New Roman" pitchFamily="18" charset="0"/>
              </a:rPr>
              <a:t>CONTROL DE CALIDAD</a:t>
            </a:r>
            <a:endParaRPr lang="es-ES" dirty="0">
              <a:solidFill>
                <a:schemeClr val="tx1"/>
              </a:solidFill>
              <a:latin typeface="Times New Roman" pitchFamily="18" charset="0"/>
              <a:cs typeface="Times New Roman" pitchFamily="18" charset="0"/>
            </a:endParaRPr>
          </a:p>
        </p:txBody>
      </p:sp>
      <p:cxnSp>
        <p:nvCxnSpPr>
          <p:cNvPr id="14" name="13 Conector recto"/>
          <p:cNvCxnSpPr/>
          <p:nvPr/>
        </p:nvCxnSpPr>
        <p:spPr>
          <a:xfrm rot="5400000">
            <a:off x="4287042" y="2356636"/>
            <a:ext cx="428628"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a:stCxn id="6" idx="2"/>
            <a:endCxn id="7" idx="0"/>
          </p:cNvCxnSpPr>
          <p:nvPr/>
        </p:nvCxnSpPr>
        <p:spPr>
          <a:xfrm rot="5400000">
            <a:off x="4250529" y="3643314"/>
            <a:ext cx="71438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4643438" y="3643314"/>
            <a:ext cx="1643074"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2143108" y="5000636"/>
            <a:ext cx="4714908"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a:endCxn id="10" idx="0"/>
          </p:cNvCxnSpPr>
          <p:nvPr/>
        </p:nvCxnSpPr>
        <p:spPr>
          <a:xfrm rot="5400000">
            <a:off x="4287042" y="4999842"/>
            <a:ext cx="571504"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5400000">
            <a:off x="2001026" y="5142718"/>
            <a:ext cx="285752"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rot="5400000">
            <a:off x="6715934" y="5142718"/>
            <a:ext cx="285752"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2500298" y="500042"/>
            <a:ext cx="4500594" cy="400110"/>
          </a:xfrm>
          <a:prstGeom prst="rect">
            <a:avLst/>
          </a:prstGeom>
          <a:noFill/>
        </p:spPr>
        <p:txBody>
          <a:bodyPr wrap="square" rtlCol="0">
            <a:spAutoFit/>
          </a:bodyPr>
          <a:lstStyle/>
          <a:p>
            <a:r>
              <a:rPr lang="es-ES" sz="2000" dirty="0" smtClean="0">
                <a:latin typeface="Times New Roman" pitchFamily="18" charset="0"/>
                <a:cs typeface="Times New Roman" pitchFamily="18" charset="0"/>
              </a:rPr>
              <a:t>ORGANIGRAMA  ESTRUCTURAL</a:t>
            </a:r>
            <a:endParaRPr lang="es-ES" sz="2000" dirty="0">
              <a:latin typeface="Times New Roman" pitchFamily="18" charset="0"/>
              <a:cs typeface="Times New Roman" pitchFamily="18" charset="0"/>
            </a:endParaRPr>
          </a:p>
        </p:txBody>
      </p:sp>
      <p:sp>
        <p:nvSpPr>
          <p:cNvPr id="16" name="15 Rectángulo"/>
          <p:cNvSpPr/>
          <p:nvPr/>
        </p:nvSpPr>
        <p:spPr>
          <a:xfrm>
            <a:off x="5786446" y="5286388"/>
            <a:ext cx="2143140" cy="71438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Times New Roman" pitchFamily="18" charset="0"/>
                <a:cs typeface="Times New Roman" pitchFamily="18" charset="0"/>
              </a:rPr>
              <a:t>VENDEDOR</a:t>
            </a:r>
            <a:endParaRPr lang="es-E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500034" y="714356"/>
            <a:ext cx="2357454" cy="785818"/>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Times New Roman" pitchFamily="18" charset="0"/>
                <a:cs typeface="Times New Roman" pitchFamily="18" charset="0"/>
              </a:rPr>
              <a:t>INVERSION FIJA</a:t>
            </a:r>
            <a:endParaRPr lang="es-ES" sz="1600" dirty="0">
              <a:solidFill>
                <a:schemeClr val="tx1"/>
              </a:solidFill>
              <a:latin typeface="Times New Roman" pitchFamily="18" charset="0"/>
              <a:cs typeface="Times New Roman" pitchFamily="18" charset="0"/>
            </a:endParaRPr>
          </a:p>
        </p:txBody>
      </p:sp>
      <p:sp>
        <p:nvSpPr>
          <p:cNvPr id="3" name="2 Rectángulo redondeado"/>
          <p:cNvSpPr/>
          <p:nvPr/>
        </p:nvSpPr>
        <p:spPr>
          <a:xfrm>
            <a:off x="500034" y="1598908"/>
            <a:ext cx="2357454" cy="785818"/>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Times New Roman" pitchFamily="18" charset="0"/>
                <a:cs typeface="Times New Roman" pitchFamily="18" charset="0"/>
              </a:rPr>
              <a:t>CAPITAL DE TRABAJO</a:t>
            </a:r>
            <a:endParaRPr lang="es-ES" sz="1600" dirty="0">
              <a:solidFill>
                <a:schemeClr val="tx1"/>
              </a:solidFill>
              <a:latin typeface="Times New Roman" pitchFamily="18" charset="0"/>
              <a:cs typeface="Times New Roman" pitchFamily="18" charset="0"/>
            </a:endParaRPr>
          </a:p>
        </p:txBody>
      </p:sp>
      <p:sp>
        <p:nvSpPr>
          <p:cNvPr id="5" name="4 Rectángulo redondeado"/>
          <p:cNvSpPr/>
          <p:nvPr/>
        </p:nvSpPr>
        <p:spPr>
          <a:xfrm>
            <a:off x="540978" y="3374408"/>
            <a:ext cx="2286016" cy="785818"/>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Times New Roman" pitchFamily="18" charset="0"/>
                <a:cs typeface="Times New Roman" pitchFamily="18" charset="0"/>
              </a:rPr>
              <a:t>VENTAS PROYECTADAS</a:t>
            </a:r>
            <a:endParaRPr lang="es-ES" sz="1600" dirty="0">
              <a:solidFill>
                <a:schemeClr val="tx1"/>
              </a:solidFill>
              <a:latin typeface="Times New Roman" pitchFamily="18" charset="0"/>
              <a:cs typeface="Times New Roman" pitchFamily="18" charset="0"/>
            </a:endParaRPr>
          </a:p>
        </p:txBody>
      </p:sp>
      <p:sp>
        <p:nvSpPr>
          <p:cNvPr id="6" name="5 Rectángulo redondeado"/>
          <p:cNvSpPr/>
          <p:nvPr/>
        </p:nvSpPr>
        <p:spPr>
          <a:xfrm>
            <a:off x="500034" y="2492424"/>
            <a:ext cx="2357454" cy="785818"/>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Times New Roman" pitchFamily="18" charset="0"/>
                <a:cs typeface="Times New Roman" pitchFamily="18" charset="0"/>
              </a:rPr>
              <a:t>RESUMEN DE COSTOS Y GASTOS</a:t>
            </a:r>
            <a:endParaRPr lang="es-ES" sz="1600" dirty="0">
              <a:solidFill>
                <a:schemeClr val="tx1"/>
              </a:solidFill>
              <a:latin typeface="Times New Roman" pitchFamily="18" charset="0"/>
              <a:cs typeface="Times New Roman" pitchFamily="18" charset="0"/>
            </a:endParaRPr>
          </a:p>
        </p:txBody>
      </p:sp>
      <p:sp>
        <p:nvSpPr>
          <p:cNvPr id="7" name="6 Rectángulo redondeado"/>
          <p:cNvSpPr/>
          <p:nvPr/>
        </p:nvSpPr>
        <p:spPr>
          <a:xfrm>
            <a:off x="500034" y="4249366"/>
            <a:ext cx="2357454" cy="785818"/>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Times New Roman" pitchFamily="18" charset="0"/>
                <a:cs typeface="Times New Roman" pitchFamily="18" charset="0"/>
              </a:rPr>
              <a:t>FLUJO DE CAJA</a:t>
            </a:r>
            <a:endParaRPr lang="es-ES" sz="1600" dirty="0">
              <a:solidFill>
                <a:schemeClr val="tx1"/>
              </a:solidFill>
              <a:latin typeface="Times New Roman" pitchFamily="18" charset="0"/>
              <a:cs typeface="Times New Roman" pitchFamily="18" charset="0"/>
            </a:endParaRPr>
          </a:p>
        </p:txBody>
      </p:sp>
      <p:sp>
        <p:nvSpPr>
          <p:cNvPr id="8" name="7 Rectángulo redondeado"/>
          <p:cNvSpPr/>
          <p:nvPr/>
        </p:nvSpPr>
        <p:spPr>
          <a:xfrm>
            <a:off x="500034" y="5999912"/>
            <a:ext cx="2357454" cy="785818"/>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VAN Y TIR</a:t>
            </a:r>
            <a:endParaRPr lang="es-ES" dirty="0">
              <a:solidFill>
                <a:schemeClr val="tx1"/>
              </a:solidFill>
            </a:endParaRPr>
          </a:p>
        </p:txBody>
      </p:sp>
      <p:sp>
        <p:nvSpPr>
          <p:cNvPr id="9" name="8 Rectángulo redondeado"/>
          <p:cNvSpPr/>
          <p:nvPr/>
        </p:nvSpPr>
        <p:spPr>
          <a:xfrm>
            <a:off x="500034" y="5130720"/>
            <a:ext cx="2357454" cy="785818"/>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BALANCE PROYECTADO</a:t>
            </a:r>
            <a:endParaRPr lang="es-ES" dirty="0">
              <a:solidFill>
                <a:schemeClr val="tx1"/>
              </a:solidFill>
            </a:endParaRPr>
          </a:p>
        </p:txBody>
      </p:sp>
      <p:sp>
        <p:nvSpPr>
          <p:cNvPr id="10" name="9 Explosión 1">
            <a:hlinkClick r:id="rId2" action="ppaction://hlinkfile"/>
          </p:cNvPr>
          <p:cNvSpPr/>
          <p:nvPr/>
        </p:nvSpPr>
        <p:spPr>
          <a:xfrm>
            <a:off x="7500958" y="928670"/>
            <a:ext cx="714380" cy="428628"/>
          </a:xfrm>
          <a:prstGeom prst="irregularSeal1">
            <a:avLst/>
          </a:prstGeom>
          <a:solidFill>
            <a:schemeClr val="accent1">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xplosión 1">
            <a:hlinkClick r:id="rId3" action="ppaction://hlinkfile"/>
          </p:cNvPr>
          <p:cNvSpPr/>
          <p:nvPr/>
        </p:nvSpPr>
        <p:spPr>
          <a:xfrm>
            <a:off x="7572396" y="4286256"/>
            <a:ext cx="714380" cy="428628"/>
          </a:xfrm>
          <a:prstGeom prst="irregularSeal1">
            <a:avLst/>
          </a:prstGeom>
          <a:solidFill>
            <a:schemeClr val="accent1">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xplosión 1">
            <a:hlinkClick r:id="rId4" action="ppaction://hlinkfile"/>
          </p:cNvPr>
          <p:cNvSpPr/>
          <p:nvPr/>
        </p:nvSpPr>
        <p:spPr>
          <a:xfrm>
            <a:off x="7500958" y="1714488"/>
            <a:ext cx="714380" cy="428628"/>
          </a:xfrm>
          <a:prstGeom prst="irregularSeal1">
            <a:avLst/>
          </a:prstGeom>
          <a:solidFill>
            <a:schemeClr val="accent1">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xplosión 1">
            <a:hlinkClick r:id="rId5" action="ppaction://hlinkfile"/>
          </p:cNvPr>
          <p:cNvSpPr/>
          <p:nvPr/>
        </p:nvSpPr>
        <p:spPr>
          <a:xfrm>
            <a:off x="7572396" y="2643182"/>
            <a:ext cx="714380" cy="428628"/>
          </a:xfrm>
          <a:prstGeom prst="irregularSeal1">
            <a:avLst/>
          </a:prstGeom>
          <a:solidFill>
            <a:schemeClr val="accent1">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xplosión 1">
            <a:hlinkClick r:id="rId6" action="ppaction://hlinkfile"/>
          </p:cNvPr>
          <p:cNvSpPr/>
          <p:nvPr/>
        </p:nvSpPr>
        <p:spPr>
          <a:xfrm>
            <a:off x="7572396" y="3500438"/>
            <a:ext cx="714380" cy="428628"/>
          </a:xfrm>
          <a:prstGeom prst="irregularSeal1">
            <a:avLst/>
          </a:prstGeom>
          <a:solidFill>
            <a:schemeClr val="accent1">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1785918" y="142852"/>
            <a:ext cx="5143536" cy="369332"/>
          </a:xfrm>
          <a:prstGeom prst="rect">
            <a:avLst/>
          </a:prstGeom>
          <a:noFill/>
        </p:spPr>
        <p:txBody>
          <a:bodyPr wrap="square" rtlCol="0">
            <a:spAutoFit/>
          </a:bodyPr>
          <a:lstStyle/>
          <a:p>
            <a:pPr algn="ctr"/>
            <a:r>
              <a:rPr lang="es-ES" b="1" i="1" dirty="0" smtClean="0">
                <a:latin typeface="Times New Roman" pitchFamily="18" charset="0"/>
                <a:cs typeface="Times New Roman" pitchFamily="18" charset="0"/>
              </a:rPr>
              <a:t>CUADRO DE CALCULOS</a:t>
            </a:r>
            <a:endParaRPr lang="es-ES" b="1" i="1" dirty="0">
              <a:latin typeface="Times New Roman" pitchFamily="18" charset="0"/>
              <a:cs typeface="Times New Roman" pitchFamily="18" charset="0"/>
            </a:endParaRPr>
          </a:p>
        </p:txBody>
      </p:sp>
      <p:sp>
        <p:nvSpPr>
          <p:cNvPr id="17" name="16 Explosión 1">
            <a:hlinkClick r:id="rId7" action="ppaction://hlinkfile"/>
          </p:cNvPr>
          <p:cNvSpPr/>
          <p:nvPr/>
        </p:nvSpPr>
        <p:spPr>
          <a:xfrm>
            <a:off x="7572396" y="5286388"/>
            <a:ext cx="714380" cy="428628"/>
          </a:xfrm>
          <a:prstGeom prst="irregularSeal1">
            <a:avLst/>
          </a:prstGeom>
          <a:solidFill>
            <a:schemeClr val="accent1">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xplosión 1">
            <a:hlinkClick r:id="rId8" action="ppaction://hlinkfile"/>
          </p:cNvPr>
          <p:cNvSpPr/>
          <p:nvPr/>
        </p:nvSpPr>
        <p:spPr>
          <a:xfrm>
            <a:off x="7643834" y="6215082"/>
            <a:ext cx="714380" cy="428628"/>
          </a:xfrm>
          <a:prstGeom prst="irregularSeal1">
            <a:avLst/>
          </a:prstGeom>
          <a:solidFill>
            <a:schemeClr val="accent1">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redondeado"/>
          <p:cNvSpPr/>
          <p:nvPr/>
        </p:nvSpPr>
        <p:spPr>
          <a:xfrm>
            <a:off x="3643306" y="714356"/>
            <a:ext cx="3143272" cy="785818"/>
          </a:xfrm>
          <a:prstGeom prst="roundRect">
            <a:avLst/>
          </a:prstGeom>
          <a:solidFill>
            <a:schemeClr val="accent1">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Times New Roman" pitchFamily="18" charset="0"/>
                <a:cs typeface="Times New Roman" pitchFamily="18" charset="0"/>
              </a:rPr>
              <a:t>Es el valor de todo aquello que se necesita para el proyecto</a:t>
            </a:r>
            <a:endParaRPr lang="es-ES" sz="1600" dirty="0">
              <a:solidFill>
                <a:schemeClr val="tx1"/>
              </a:solidFill>
              <a:latin typeface="Times New Roman" pitchFamily="18" charset="0"/>
              <a:cs typeface="Times New Roman" pitchFamily="18" charset="0"/>
            </a:endParaRPr>
          </a:p>
        </p:txBody>
      </p:sp>
      <p:sp>
        <p:nvSpPr>
          <p:cNvPr id="21" name="20 Rectángulo redondeado"/>
          <p:cNvSpPr/>
          <p:nvPr/>
        </p:nvSpPr>
        <p:spPr>
          <a:xfrm>
            <a:off x="3643306" y="1588458"/>
            <a:ext cx="3143272" cy="785818"/>
          </a:xfrm>
          <a:prstGeom prst="roundRect">
            <a:avLst/>
          </a:prstGeom>
          <a:solidFill>
            <a:schemeClr val="accent1">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Times New Roman" pitchFamily="18" charset="0"/>
                <a:cs typeface="Times New Roman" pitchFamily="18" charset="0"/>
              </a:rPr>
              <a:t>Se toma en cuenta MP, MO, GGF</a:t>
            </a:r>
            <a:endParaRPr lang="es-ES" sz="1600" dirty="0">
              <a:solidFill>
                <a:schemeClr val="tx1"/>
              </a:solidFill>
              <a:latin typeface="Times New Roman" pitchFamily="18" charset="0"/>
              <a:cs typeface="Times New Roman" pitchFamily="18" charset="0"/>
            </a:endParaRPr>
          </a:p>
        </p:txBody>
      </p:sp>
      <p:sp>
        <p:nvSpPr>
          <p:cNvPr id="22" name="21 Rectángulo redondeado"/>
          <p:cNvSpPr/>
          <p:nvPr/>
        </p:nvSpPr>
        <p:spPr>
          <a:xfrm>
            <a:off x="3650558" y="5143512"/>
            <a:ext cx="3143272" cy="785818"/>
          </a:xfrm>
          <a:prstGeom prst="roundRect">
            <a:avLst/>
          </a:prstGeom>
          <a:solidFill>
            <a:schemeClr val="accent1">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Times New Roman" pitchFamily="18" charset="0"/>
                <a:cs typeface="Times New Roman" pitchFamily="18" charset="0"/>
              </a:rPr>
              <a:t>Muestra el resultado de las operaciones  durante los próximos 5 años</a:t>
            </a:r>
            <a:endParaRPr lang="es-ES" sz="1600" dirty="0">
              <a:solidFill>
                <a:schemeClr val="tx1"/>
              </a:solidFill>
              <a:latin typeface="Times New Roman" pitchFamily="18" charset="0"/>
              <a:cs typeface="Times New Roman" pitchFamily="18" charset="0"/>
            </a:endParaRPr>
          </a:p>
        </p:txBody>
      </p:sp>
      <p:sp>
        <p:nvSpPr>
          <p:cNvPr id="23" name="22 Rectángulo redondeado"/>
          <p:cNvSpPr/>
          <p:nvPr/>
        </p:nvSpPr>
        <p:spPr>
          <a:xfrm>
            <a:off x="3640108" y="4228466"/>
            <a:ext cx="3143272" cy="785818"/>
          </a:xfrm>
          <a:prstGeom prst="roundRect">
            <a:avLst/>
          </a:prstGeom>
          <a:solidFill>
            <a:schemeClr val="accent1">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Times New Roman" pitchFamily="18" charset="0"/>
                <a:cs typeface="Times New Roman" pitchFamily="18" charset="0"/>
              </a:rPr>
              <a:t>Ayuda a determinas entradas y salidas de efectivo que el proyecto genere</a:t>
            </a:r>
            <a:endParaRPr lang="es-ES" sz="1600" dirty="0">
              <a:solidFill>
                <a:schemeClr val="tx1"/>
              </a:solidFill>
              <a:latin typeface="Times New Roman" pitchFamily="18" charset="0"/>
              <a:cs typeface="Times New Roman" pitchFamily="18" charset="0"/>
            </a:endParaRPr>
          </a:p>
        </p:txBody>
      </p:sp>
      <p:sp>
        <p:nvSpPr>
          <p:cNvPr id="24" name="23 Rectángulo redondeado"/>
          <p:cNvSpPr/>
          <p:nvPr/>
        </p:nvSpPr>
        <p:spPr>
          <a:xfrm>
            <a:off x="3626460" y="3357562"/>
            <a:ext cx="3143272" cy="785818"/>
          </a:xfrm>
          <a:prstGeom prst="roundRect">
            <a:avLst/>
          </a:prstGeom>
          <a:solidFill>
            <a:schemeClr val="accent1">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Times New Roman" pitchFamily="18" charset="0"/>
                <a:cs typeface="Times New Roman" pitchFamily="18" charset="0"/>
              </a:rPr>
              <a:t>El valor  por el número de futas producidas</a:t>
            </a:r>
            <a:endParaRPr lang="es-ES" sz="1600" dirty="0">
              <a:solidFill>
                <a:schemeClr val="tx1"/>
              </a:solidFill>
              <a:latin typeface="Times New Roman" pitchFamily="18" charset="0"/>
              <a:cs typeface="Times New Roman" pitchFamily="18" charset="0"/>
            </a:endParaRPr>
          </a:p>
        </p:txBody>
      </p:sp>
      <p:sp>
        <p:nvSpPr>
          <p:cNvPr id="25" name="24 Rectángulo redondeado"/>
          <p:cNvSpPr/>
          <p:nvPr/>
        </p:nvSpPr>
        <p:spPr>
          <a:xfrm>
            <a:off x="3640108" y="2486658"/>
            <a:ext cx="3143272" cy="785818"/>
          </a:xfrm>
          <a:prstGeom prst="roundRect">
            <a:avLst/>
          </a:prstGeom>
          <a:solidFill>
            <a:schemeClr val="accent1">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Times New Roman" pitchFamily="18" charset="0"/>
                <a:cs typeface="Times New Roman" pitchFamily="18" charset="0"/>
              </a:rPr>
              <a:t>Detalla el costo total más los gastos incurridos</a:t>
            </a:r>
            <a:endParaRPr lang="es-ES" sz="1600" dirty="0">
              <a:solidFill>
                <a:schemeClr val="tx1"/>
              </a:solidFill>
              <a:latin typeface="Times New Roman" pitchFamily="18" charset="0"/>
              <a:cs typeface="Times New Roman" pitchFamily="18" charset="0"/>
            </a:endParaRPr>
          </a:p>
        </p:txBody>
      </p:sp>
      <p:sp>
        <p:nvSpPr>
          <p:cNvPr id="26" name="25 Rectángulo redondeado"/>
          <p:cNvSpPr/>
          <p:nvPr/>
        </p:nvSpPr>
        <p:spPr>
          <a:xfrm>
            <a:off x="3701322" y="6000768"/>
            <a:ext cx="3143272" cy="785818"/>
          </a:xfrm>
          <a:prstGeom prst="roundRect">
            <a:avLst/>
          </a:prstGeom>
          <a:solidFill>
            <a:schemeClr val="accent1">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Times New Roman" pitchFamily="18" charset="0"/>
                <a:cs typeface="Times New Roman" pitchFamily="18" charset="0"/>
              </a:rPr>
              <a:t>VAN justifica la inversión</a:t>
            </a:r>
          </a:p>
          <a:p>
            <a:pPr algn="ctr"/>
            <a:r>
              <a:rPr lang="es-ES" sz="1600" dirty="0" smtClean="0">
                <a:solidFill>
                  <a:schemeClr val="tx1"/>
                </a:solidFill>
                <a:latin typeface="Times New Roman" pitchFamily="18" charset="0"/>
                <a:cs typeface="Times New Roman" pitchFamily="18" charset="0"/>
              </a:rPr>
              <a:t>TIR determina la tasa con que se recupera la inversión</a:t>
            </a:r>
            <a:endParaRPr lang="es-ES" sz="1600" dirty="0">
              <a:solidFill>
                <a:schemeClr val="tx1"/>
              </a:solidFill>
              <a:latin typeface="Times New Roman" pitchFamily="18" charset="0"/>
              <a:cs typeface="Times New Roman" pitchFamily="18" charset="0"/>
            </a:endParaRPr>
          </a:p>
        </p:txBody>
      </p:sp>
      <p:sp>
        <p:nvSpPr>
          <p:cNvPr id="27" name="26 Rectángulo redondeado">
            <a:hlinkClick r:id="rId9" action="ppaction://hlinkfile"/>
          </p:cNvPr>
          <p:cNvSpPr/>
          <p:nvPr/>
        </p:nvSpPr>
        <p:spPr>
          <a:xfrm>
            <a:off x="6929454" y="142852"/>
            <a:ext cx="2000264" cy="571504"/>
          </a:xfrm>
          <a:prstGeom prst="roundRect">
            <a:avLst/>
          </a:prstGeom>
          <a:solidFill>
            <a:schemeClr val="accent1">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Times New Roman" pitchFamily="18" charset="0"/>
                <a:cs typeface="Times New Roman" pitchFamily="18" charset="0"/>
              </a:rPr>
              <a:t>INVERSION</a:t>
            </a:r>
          </a:p>
          <a:p>
            <a:pPr algn="ctr"/>
            <a:r>
              <a:rPr lang="es-ES" sz="1600" dirty="0" smtClean="0">
                <a:solidFill>
                  <a:schemeClr val="tx1"/>
                </a:solidFill>
                <a:latin typeface="Times New Roman" pitchFamily="18" charset="0"/>
                <a:cs typeface="Times New Roman" pitchFamily="18" charset="0"/>
              </a:rPr>
              <a:t>30.271.40</a:t>
            </a:r>
            <a:endParaRPr lang="es-ES" sz="1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1472" y="500042"/>
            <a:ext cx="8001056" cy="5786478"/>
          </a:xfrm>
        </p:spPr>
        <p:txBody>
          <a:bodyPr>
            <a:normAutofit fontScale="92500" lnSpcReduction="10000"/>
          </a:bodyPr>
          <a:lstStyle/>
          <a:p>
            <a:r>
              <a:rPr lang="es-ES" b="1" dirty="0" smtClean="0">
                <a:latin typeface="MS Mincho" pitchFamily="49" charset="-128"/>
                <a:ea typeface="MS Mincho" pitchFamily="49" charset="-128"/>
              </a:rPr>
              <a:t>CONCLUSIONES</a:t>
            </a:r>
            <a:endParaRPr lang="es-ES" sz="1600" dirty="0" smtClean="0">
              <a:latin typeface="MS Mincho" pitchFamily="49" charset="-128"/>
              <a:ea typeface="MS Mincho" pitchFamily="49" charset="-128"/>
            </a:endParaRPr>
          </a:p>
          <a:p>
            <a:r>
              <a:rPr lang="es-ES" b="1" dirty="0" smtClean="0"/>
              <a:t> </a:t>
            </a:r>
            <a:endParaRPr lang="es-ES" dirty="0" smtClean="0"/>
          </a:p>
          <a:p>
            <a:pPr algn="just"/>
            <a:r>
              <a:rPr lang="es-ES" sz="2300" dirty="0" smtClean="0">
                <a:latin typeface="Times New Roman" pitchFamily="18" charset="0"/>
                <a:cs typeface="Times New Roman" pitchFamily="18" charset="0"/>
              </a:rPr>
              <a:t>La población de la Parroquia de San Antonio se encuentra muy interesada en cultivar productos no tradicionales,  sienten  temor por cuanto se necesita una inversión considerable.</a:t>
            </a:r>
          </a:p>
          <a:p>
            <a:pPr algn="just"/>
            <a:r>
              <a:rPr lang="es-ES" sz="2300" b="1" dirty="0" smtClean="0">
                <a:latin typeface="Times New Roman" pitchFamily="18" charset="0"/>
                <a:cs typeface="Times New Roman" pitchFamily="18" charset="0"/>
              </a:rPr>
              <a:t> </a:t>
            </a:r>
          </a:p>
          <a:p>
            <a:pPr algn="just"/>
            <a:r>
              <a:rPr lang="es-ES" sz="2300" dirty="0" smtClean="0">
                <a:latin typeface="Times New Roman" pitchFamily="18" charset="0"/>
                <a:cs typeface="Times New Roman" pitchFamily="18" charset="0"/>
              </a:rPr>
              <a:t>La fruta no es muy conocida en nuestro medio, sin embargo quienes la consumen la valoran por sus cualidades nutritivas.</a:t>
            </a:r>
          </a:p>
          <a:p>
            <a:pPr algn="just"/>
            <a:r>
              <a:rPr lang="es-ES" sz="2300" dirty="0" smtClean="0">
                <a:latin typeface="Times New Roman" pitchFamily="18" charset="0"/>
                <a:cs typeface="Times New Roman" pitchFamily="18" charset="0"/>
              </a:rPr>
              <a:t> </a:t>
            </a:r>
          </a:p>
          <a:p>
            <a:pPr algn="just"/>
            <a:r>
              <a:rPr lang="es-ES" sz="2300" dirty="0" smtClean="0">
                <a:latin typeface="Times New Roman" pitchFamily="18" charset="0"/>
                <a:cs typeface="Times New Roman" pitchFamily="18" charset="0"/>
              </a:rPr>
              <a:t>Una vez analizado el cálculo financiero podemos decir que el proyecto es factible ya que sí obtendremos utilidad por las ventas, su recuperación es aproximadamente en dos años, una vez que se encuentra en producción y cosecha la vida útil es de 20 años.</a:t>
            </a:r>
          </a:p>
          <a:p>
            <a:pPr algn="just"/>
            <a:endParaRPr lang="es-ES" sz="2300" dirty="0" smtClean="0">
              <a:latin typeface="Times New Roman" pitchFamily="18" charset="0"/>
              <a:cs typeface="Times New Roman" pitchFamily="18" charset="0"/>
            </a:endParaRPr>
          </a:p>
          <a:p>
            <a:pPr algn="just"/>
            <a:r>
              <a:rPr lang="es-ES" sz="2300" dirty="0" smtClean="0">
                <a:latin typeface="Times New Roman" pitchFamily="18" charset="0"/>
                <a:cs typeface="Times New Roman" pitchFamily="18" charset="0"/>
              </a:rPr>
              <a:t>Al momento de qué la población vean el cultivo habrá nuevos interesados.</a:t>
            </a:r>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274638"/>
            <a:ext cx="7829576" cy="5869006"/>
          </a:xfrm>
        </p:spPr>
        <p:txBody>
          <a:bodyPr>
            <a:normAutofit/>
          </a:bodyPr>
          <a:lstStyle/>
          <a:p>
            <a:pPr algn="l"/>
            <a:r>
              <a:rPr lang="es-ES" sz="2200" dirty="0" smtClean="0">
                <a:solidFill>
                  <a:schemeClr val="tx1"/>
                </a:solidFill>
                <a:effectLst/>
                <a:latin typeface="MS Mincho" pitchFamily="49" charset="-128"/>
                <a:ea typeface="MS Mincho" pitchFamily="49" charset="-128"/>
                <a:cs typeface="Times New Roman" pitchFamily="18" charset="0"/>
              </a:rPr>
              <a:t>			RECOMENDACIONES</a:t>
            </a:r>
            <a:r>
              <a:rPr lang="es-ES" sz="2200" dirty="0" smtClean="0">
                <a:solidFill>
                  <a:schemeClr val="tx1"/>
                </a:solidFill>
                <a:effectLst/>
                <a:latin typeface="MS Mincho" pitchFamily="49" charset="-128"/>
                <a:ea typeface="MS Mincho" pitchFamily="49" charset="-128"/>
                <a:cs typeface="Times New Roman" pitchFamily="18" charset="0"/>
              </a:rPr>
              <a:t/>
            </a:r>
            <a:br>
              <a:rPr lang="es-ES" sz="2200" dirty="0" smtClean="0">
                <a:solidFill>
                  <a:schemeClr val="tx1"/>
                </a:solidFill>
                <a:effectLst/>
                <a:latin typeface="MS Mincho" pitchFamily="49" charset="-128"/>
                <a:ea typeface="MS Mincho" pitchFamily="49" charset="-128"/>
                <a:cs typeface="Times New Roman" pitchFamily="18" charset="0"/>
              </a:rPr>
            </a:br>
            <a:r>
              <a:rPr lang="es-ES" sz="2200" dirty="0" smtClean="0">
                <a:latin typeface="Times New Roman" pitchFamily="18" charset="0"/>
                <a:cs typeface="Times New Roman" pitchFamily="18" charset="0"/>
              </a:rPr>
              <a:t/>
            </a:r>
            <a:br>
              <a:rPr lang="es-ES" sz="2200" dirty="0" smtClean="0">
                <a:latin typeface="Times New Roman" pitchFamily="18" charset="0"/>
                <a:cs typeface="Times New Roman" pitchFamily="18" charset="0"/>
              </a:rPr>
            </a:br>
            <a:r>
              <a:rPr lang="es-ES" sz="2300" b="0" dirty="0" smtClean="0">
                <a:solidFill>
                  <a:schemeClr val="tx1"/>
                </a:solidFill>
                <a:effectLst/>
                <a:latin typeface="Times New Roman" pitchFamily="18" charset="0"/>
                <a:cs typeface="Times New Roman" pitchFamily="18" charset="0"/>
              </a:rPr>
              <a:t>Las  autoridades   del  Ministerio  de Agricultura,  Ganadería  y Pesca   deben  buscar  la  forma  de   ayudar a  los   agricultores mediante créditos a bajo interés para que éstos puedan invertir en nuevos cultivos.</a:t>
            </a:r>
            <a:br>
              <a:rPr lang="es-ES" sz="2300" b="0" dirty="0" smtClean="0">
                <a:solidFill>
                  <a:schemeClr val="tx1"/>
                </a:solidFill>
                <a:effectLst/>
                <a:latin typeface="Times New Roman" pitchFamily="18" charset="0"/>
                <a:cs typeface="Times New Roman" pitchFamily="18" charset="0"/>
              </a:rPr>
            </a:br>
            <a:r>
              <a:rPr lang="es-ES" sz="2300" b="0" dirty="0" smtClean="0">
                <a:solidFill>
                  <a:schemeClr val="tx1"/>
                </a:solidFill>
                <a:effectLst/>
                <a:latin typeface="Times New Roman" pitchFamily="18" charset="0"/>
                <a:cs typeface="Times New Roman" pitchFamily="18" charset="0"/>
              </a:rPr>
              <a:t> </a:t>
            </a:r>
            <a:br>
              <a:rPr lang="es-ES" sz="2300" b="0" dirty="0" smtClean="0">
                <a:solidFill>
                  <a:schemeClr val="tx1"/>
                </a:solidFill>
                <a:effectLst/>
                <a:latin typeface="Times New Roman" pitchFamily="18" charset="0"/>
                <a:cs typeface="Times New Roman" pitchFamily="18" charset="0"/>
              </a:rPr>
            </a:br>
            <a:r>
              <a:rPr lang="es-ES" sz="2300" b="0" dirty="0" smtClean="0">
                <a:solidFill>
                  <a:schemeClr val="tx1"/>
                </a:solidFill>
                <a:effectLst/>
                <a:latin typeface="Times New Roman" pitchFamily="18" charset="0"/>
                <a:cs typeface="Times New Roman" pitchFamily="18" charset="0"/>
              </a:rPr>
              <a:t>Se   debe  capacitar   a los   agricultores  de la Parroquia con la finalidad  de dar a  conocer las  virtudes  que  tiene la  fruta, su forma de producción y su rentabilidad.</a:t>
            </a:r>
            <a:br>
              <a:rPr lang="es-ES" sz="2300" b="0" dirty="0" smtClean="0">
                <a:solidFill>
                  <a:schemeClr val="tx1"/>
                </a:solidFill>
                <a:effectLst/>
                <a:latin typeface="Times New Roman" pitchFamily="18" charset="0"/>
                <a:cs typeface="Times New Roman" pitchFamily="18" charset="0"/>
              </a:rPr>
            </a:br>
            <a:r>
              <a:rPr lang="es-ES" sz="2300" b="0" dirty="0" smtClean="0">
                <a:solidFill>
                  <a:schemeClr val="tx1"/>
                </a:solidFill>
                <a:effectLst/>
                <a:latin typeface="Times New Roman" pitchFamily="18" charset="0"/>
                <a:cs typeface="Times New Roman" pitchFamily="18" charset="0"/>
              </a:rPr>
              <a:t> </a:t>
            </a:r>
            <a:br>
              <a:rPr lang="es-ES" sz="2300" b="0" dirty="0" smtClean="0">
                <a:solidFill>
                  <a:schemeClr val="tx1"/>
                </a:solidFill>
                <a:effectLst/>
                <a:latin typeface="Times New Roman" pitchFamily="18" charset="0"/>
                <a:cs typeface="Times New Roman" pitchFamily="18" charset="0"/>
              </a:rPr>
            </a:br>
            <a:r>
              <a:rPr lang="es-ES" sz="2300" b="0" dirty="0" smtClean="0">
                <a:solidFill>
                  <a:schemeClr val="tx1"/>
                </a:solidFill>
                <a:effectLst/>
                <a:latin typeface="Times New Roman" pitchFamily="18" charset="0"/>
                <a:cs typeface="Times New Roman" pitchFamily="18" charset="0"/>
              </a:rPr>
              <a:t> </a:t>
            </a:r>
            <a:br>
              <a:rPr lang="es-ES" sz="2300" b="0" dirty="0" smtClean="0">
                <a:solidFill>
                  <a:schemeClr val="tx1"/>
                </a:solidFill>
                <a:effectLst/>
                <a:latin typeface="Times New Roman" pitchFamily="18" charset="0"/>
                <a:cs typeface="Times New Roman" pitchFamily="18" charset="0"/>
              </a:rPr>
            </a:br>
            <a:r>
              <a:rPr lang="es-ES" sz="2300" b="0" dirty="0" smtClean="0">
                <a:solidFill>
                  <a:schemeClr val="tx1"/>
                </a:solidFill>
                <a:effectLst/>
                <a:latin typeface="Times New Roman" pitchFamily="18" charset="0"/>
                <a:cs typeface="Times New Roman" pitchFamily="18" charset="0"/>
              </a:rPr>
              <a:t>Su cosecha se debe manejar con mucho cuidado para evitar que decaiga  su producción y la  calidad del producto  y así cultivar productos no tradicionales.</a:t>
            </a:r>
            <a:endParaRPr lang="es-ES" sz="2300" b="0" dirty="0">
              <a:solidFill>
                <a:schemeClr val="tx1"/>
              </a:solidFill>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ttp://www.vanguardia.com/archivofotos/stories/2008/oct/12/informes/12NEGOC03G002_BIG.jpg"/>
          <p:cNvPicPr/>
          <p:nvPr/>
        </p:nvPicPr>
        <p:blipFill>
          <a:blip r:embed="rId2">
            <a:lum bright="-4000" contrast="-38000"/>
          </a:blip>
          <a:srcRect/>
          <a:stretch>
            <a:fillRect/>
          </a:stretch>
        </p:blipFill>
        <p:spPr bwMode="auto">
          <a:xfrm>
            <a:off x="0" y="0"/>
            <a:ext cx="9144000" cy="6858000"/>
          </a:xfrm>
          <a:prstGeom prst="rect">
            <a:avLst/>
          </a:prstGeom>
          <a:noFill/>
          <a:ln w="9525">
            <a:noFill/>
            <a:miter lim="800000"/>
            <a:headEnd/>
            <a:tailEnd/>
          </a:ln>
        </p:spPr>
      </p:pic>
      <p:sp>
        <p:nvSpPr>
          <p:cNvPr id="4" name="3 CuadroTexto"/>
          <p:cNvSpPr txBox="1"/>
          <p:nvPr/>
        </p:nvSpPr>
        <p:spPr>
          <a:xfrm>
            <a:off x="428596" y="5715016"/>
            <a:ext cx="8286808" cy="1015663"/>
          </a:xfrm>
          <a:prstGeom prst="rect">
            <a:avLst/>
          </a:prstGeom>
          <a:noFill/>
        </p:spPr>
        <p:txBody>
          <a:bodyPr wrap="square" rtlCol="0">
            <a:spAutoFit/>
          </a:bodyPr>
          <a:lstStyle/>
          <a:p>
            <a:pPr algn="ctr"/>
            <a:r>
              <a:rPr lang="es-ES" sz="2000" b="1" dirty="0" smtClean="0"/>
              <a:t>ES UN CULTIVO DE ALTA RENTABILIDAD Y TIENE UN FUTURO PROMISORIO PARA LOS EMPRENDEDORES QUE VEN EN NUESTRA TIERRA OPORTUNIDADES DE HACER EMPRESA.</a:t>
            </a:r>
            <a:endParaRPr lang="es-ES"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571736" y="1428736"/>
            <a:ext cx="428628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smtClean="0">
                <a:solidFill>
                  <a:schemeClr val="tx1">
                    <a:lumMod val="95000"/>
                    <a:lumOff val="5000"/>
                  </a:schemeClr>
                </a:solidFill>
                <a:latin typeface="Times New Roman" pitchFamily="18" charset="0"/>
                <a:cs typeface="Times New Roman" pitchFamily="18" charset="0"/>
              </a:rPr>
              <a:t>San Antonio es una parroquia rural, que gracias a su clima    produce gran variedad de plantas.</a:t>
            </a:r>
            <a:endParaRPr lang="es-ES" sz="2000" dirty="0">
              <a:solidFill>
                <a:schemeClr val="tx1">
                  <a:lumMod val="95000"/>
                  <a:lumOff val="5000"/>
                </a:schemeClr>
              </a:solidFill>
              <a:latin typeface="Times New Roman" pitchFamily="18" charset="0"/>
              <a:cs typeface="Times New Roman" pitchFamily="18" charset="0"/>
            </a:endParaRPr>
          </a:p>
        </p:txBody>
      </p:sp>
      <p:sp>
        <p:nvSpPr>
          <p:cNvPr id="5" name="4 Subtítulo"/>
          <p:cNvSpPr>
            <a:spLocks noGrp="1"/>
          </p:cNvSpPr>
          <p:nvPr>
            <p:ph type="subTitle" idx="1"/>
          </p:nvPr>
        </p:nvSpPr>
        <p:spPr>
          <a:xfrm>
            <a:off x="2643174" y="2928934"/>
            <a:ext cx="4286280" cy="928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just"/>
            <a:r>
              <a:rPr lang="es-ES" dirty="0" smtClean="0">
                <a:latin typeface="Times New Roman" pitchFamily="18" charset="0"/>
                <a:cs typeface="Times New Roman" pitchFamily="18" charset="0"/>
              </a:rPr>
              <a:t>Cuenta con 14.987 habitantes,  el 70 % son artesanos, 30% se dedica  a la agricultura.</a:t>
            </a:r>
            <a:endParaRPr lang="es-ES" dirty="0">
              <a:solidFill>
                <a:schemeClr val="tx1">
                  <a:lumMod val="95000"/>
                  <a:lumOff val="5000"/>
                </a:schemeClr>
              </a:solidFill>
              <a:latin typeface="Times New Roman" pitchFamily="18" charset="0"/>
              <a:cs typeface="Times New Roman" pitchFamily="18" charset="0"/>
            </a:endParaRPr>
          </a:p>
        </p:txBody>
      </p:sp>
      <p:sp>
        <p:nvSpPr>
          <p:cNvPr id="6" name="4 Subtítulo"/>
          <p:cNvSpPr txBox="1">
            <a:spLocks/>
          </p:cNvSpPr>
          <p:nvPr/>
        </p:nvSpPr>
        <p:spPr>
          <a:xfrm>
            <a:off x="2585299" y="4429132"/>
            <a:ext cx="4286280" cy="928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noAutofit/>
          </a:bodyPr>
          <a:lstStyle/>
          <a:p>
            <a:pPr lvl="0" algn="just">
              <a:spcBef>
                <a:spcPct val="20000"/>
              </a:spcBef>
              <a:buClr>
                <a:schemeClr val="tx1">
                  <a:shade val="95000"/>
                </a:schemeClr>
              </a:buClr>
              <a:buSzPct val="65000"/>
            </a:pPr>
            <a:r>
              <a:rPr lang="es-ES" sz="2000" dirty="0" smtClean="0">
                <a:solidFill>
                  <a:schemeClr val="tx1">
                    <a:lumMod val="95000"/>
                    <a:lumOff val="5000"/>
                  </a:schemeClr>
                </a:solidFill>
                <a:latin typeface="Times New Roman" pitchFamily="18" charset="0"/>
                <a:cs typeface="Times New Roman" pitchFamily="18" charset="0"/>
              </a:rPr>
              <a:t>Expertos recomiendan  la producción de pitajaya. ya que su tierra  reúne las características necesarias. </a:t>
            </a:r>
            <a:endParaRPr kumimoji="0" lang="es-ES" sz="2000" b="0" i="0" u="none" strike="noStrike" kern="1200" cap="none" spc="0" normalizeH="0" baseline="0" noProof="0" dirty="0">
              <a:ln>
                <a:noFill/>
              </a:ln>
              <a:solidFill>
                <a:schemeClr val="tx1">
                  <a:lumMod val="95000"/>
                  <a:lumOff val="5000"/>
                </a:schemeClr>
              </a:solidFill>
              <a:effectLst/>
              <a:uLnTx/>
              <a:uFillTx/>
              <a:latin typeface="Times New Roman" pitchFamily="18" charset="0"/>
              <a:ea typeface="+mn-ea"/>
              <a:cs typeface="Times New Roman" pitchFamily="18" charset="0"/>
            </a:endParaRPr>
          </a:p>
        </p:txBody>
      </p:sp>
      <p:cxnSp>
        <p:nvCxnSpPr>
          <p:cNvPr id="10" name="9 Conector recto de flecha"/>
          <p:cNvCxnSpPr/>
          <p:nvPr/>
        </p:nvCxnSpPr>
        <p:spPr>
          <a:xfrm rot="5400000">
            <a:off x="4425148" y="2643182"/>
            <a:ext cx="57150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rot="5400000">
            <a:off x="4429918" y="4142586"/>
            <a:ext cx="57150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2857488" y="500042"/>
            <a:ext cx="3539751" cy="584775"/>
          </a:xfrm>
          <a:prstGeom prst="rect">
            <a:avLst/>
          </a:prstGeom>
          <a:noFill/>
        </p:spPr>
        <p:txBody>
          <a:bodyPr wrap="none" lIns="91440" tIns="45720" rIns="91440" bIns="45720">
            <a:spAutoFit/>
          </a:bodyPr>
          <a:lstStyle/>
          <a:p>
            <a:pPr algn="ctr"/>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ANTECEDENTES</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8 Imagen" descr="http://www.vanguardia.com/archivofotos/stories/2008/oct/12/informes/12NEGOC03G002_BIG.jpg"/>
          <p:cNvPicPr/>
          <p:nvPr/>
        </p:nvPicPr>
        <p:blipFill>
          <a:blip r:embed="rId2"/>
          <a:srcRect/>
          <a:stretch>
            <a:fillRect/>
          </a:stretch>
        </p:blipFill>
        <p:spPr bwMode="auto">
          <a:xfrm>
            <a:off x="7000892" y="4572008"/>
            <a:ext cx="1986916" cy="1585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714612" y="500042"/>
            <a:ext cx="3000396" cy="785818"/>
          </a:xfrm>
          <a:prstGeom prst="roundRect">
            <a:avLst/>
          </a:prstGeom>
          <a:gradFill>
            <a:gsLst>
              <a:gs pos="0">
                <a:srgbClr val="FFFFCC"/>
              </a:gs>
              <a:gs pos="100000">
                <a:schemeClr val="bg2">
                  <a:shade val="45000"/>
                  <a:satMod val="120000"/>
                </a:schemeClr>
              </a:gs>
            </a:gsLst>
            <a:path path="circle">
              <a:fillToRect r="100000" b="100000"/>
            </a:path>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tx1">
                    <a:lumMod val="95000"/>
                    <a:lumOff val="5000"/>
                  </a:schemeClr>
                </a:solidFill>
                <a:latin typeface="Bodoni MT Black" pitchFamily="18" charset="0"/>
                <a:cs typeface="Times New Roman" pitchFamily="18" charset="0"/>
              </a:rPr>
              <a:t>OBJETIVOS</a:t>
            </a:r>
            <a:endParaRPr lang="es-ES" sz="3200" dirty="0">
              <a:solidFill>
                <a:schemeClr val="tx1">
                  <a:lumMod val="95000"/>
                  <a:lumOff val="5000"/>
                </a:schemeClr>
              </a:solidFill>
              <a:latin typeface="Bodoni MT Black" pitchFamily="18" charset="0"/>
              <a:cs typeface="Times New Roman" pitchFamily="18" charset="0"/>
            </a:endParaRPr>
          </a:p>
        </p:txBody>
      </p:sp>
      <p:sp>
        <p:nvSpPr>
          <p:cNvPr id="5" name="4 Título"/>
          <p:cNvSpPr>
            <a:spLocks noGrp="1"/>
          </p:cNvSpPr>
          <p:nvPr>
            <p:ph type="title"/>
          </p:nvPr>
        </p:nvSpPr>
        <p:spPr>
          <a:xfrm>
            <a:off x="928662" y="1785926"/>
            <a:ext cx="2286016" cy="642921"/>
          </a:xfrm>
          <a:prstGeom prst="roundRect">
            <a:avLst/>
          </a:prstGeom>
          <a:gradFill>
            <a:gsLst>
              <a:gs pos="0">
                <a:srgbClr val="FFFFCC"/>
              </a:gs>
              <a:gs pos="100000">
                <a:schemeClr val="bg2">
                  <a:shade val="45000"/>
                  <a:satMod val="120000"/>
                </a:schemeClr>
              </a:gs>
            </a:gsLst>
            <a:path path="circle">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s-ES" sz="2000" dirty="0" smtClean="0">
                <a:solidFill>
                  <a:schemeClr val="tx1">
                    <a:lumMod val="95000"/>
                    <a:lumOff val="5000"/>
                  </a:schemeClr>
                </a:solidFill>
                <a:latin typeface="Times New Roman" pitchFamily="18" charset="0"/>
                <a:cs typeface="Times New Roman" pitchFamily="18" charset="0"/>
              </a:rPr>
              <a:t>GENERAL</a:t>
            </a:r>
            <a:endParaRPr lang="es-ES" sz="2000" dirty="0">
              <a:solidFill>
                <a:schemeClr val="tx1">
                  <a:lumMod val="95000"/>
                  <a:lumOff val="5000"/>
                </a:schemeClr>
              </a:solidFill>
              <a:latin typeface="Times New Roman" pitchFamily="18" charset="0"/>
              <a:cs typeface="Times New Roman" pitchFamily="18" charset="0"/>
            </a:endParaRPr>
          </a:p>
        </p:txBody>
      </p:sp>
      <p:sp>
        <p:nvSpPr>
          <p:cNvPr id="6" name="4 Título"/>
          <p:cNvSpPr txBox="1">
            <a:spLocks/>
          </p:cNvSpPr>
          <p:nvPr/>
        </p:nvSpPr>
        <p:spPr>
          <a:xfrm>
            <a:off x="5286380" y="1785926"/>
            <a:ext cx="2286016" cy="642921"/>
          </a:xfrm>
          <a:prstGeom prst="roundRect">
            <a:avLst/>
          </a:prstGeom>
          <a:gradFill>
            <a:gsLst>
              <a:gs pos="0">
                <a:srgbClr val="FFFFCC"/>
              </a:gs>
              <a:gs pos="100000">
                <a:schemeClr val="bg2">
                  <a:shade val="45000"/>
                  <a:satMod val="120000"/>
                </a:schemeClr>
              </a:gs>
            </a:gsLst>
            <a:path path="circle">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dirty="0" smtClean="0">
                <a:ln w="6350">
                  <a:noFill/>
                </a:ln>
                <a:solidFill>
                  <a:schemeClr val="tx1">
                    <a:lumMod val="95000"/>
                    <a:lumOff val="5000"/>
                  </a:schemeClr>
                </a:solidFill>
                <a:effectLst>
                  <a:outerShdw blurRad="114300" dist="101600" dir="2700000" algn="tl" rotWithShape="0">
                    <a:srgbClr val="000000">
                      <a:alpha val="40000"/>
                    </a:srgbClr>
                  </a:outerShdw>
                </a:effectLst>
                <a:uLnTx/>
                <a:uFillTx/>
                <a:latin typeface="Times New Roman" pitchFamily="18" charset="0"/>
                <a:ea typeface="+mn-ea"/>
                <a:cs typeface="Times New Roman" pitchFamily="18" charset="0"/>
              </a:rPr>
              <a:t>ESPECÍFICOS</a:t>
            </a:r>
            <a:endParaRPr kumimoji="0" lang="es-ES" sz="2000" b="1" i="0" u="none" strike="noStrike" kern="1200" cap="none" spc="0" normalizeH="0" baseline="0" noProof="0" dirty="0">
              <a:ln w="6350">
                <a:noFill/>
              </a:ln>
              <a:solidFill>
                <a:schemeClr val="tx1">
                  <a:lumMod val="95000"/>
                  <a:lumOff val="5000"/>
                </a:schemeClr>
              </a:solidFill>
              <a:effectLst>
                <a:outerShdw blurRad="114300" dist="101600" dir="2700000" algn="tl" rotWithShape="0">
                  <a:srgbClr val="000000">
                    <a:alpha val="40000"/>
                  </a:srgbClr>
                </a:outerShdw>
              </a:effectLst>
              <a:uLnTx/>
              <a:uFillTx/>
              <a:latin typeface="Times New Roman" pitchFamily="18" charset="0"/>
              <a:ea typeface="+mn-ea"/>
              <a:cs typeface="Times New Roman" pitchFamily="18" charset="0"/>
            </a:endParaRPr>
          </a:p>
        </p:txBody>
      </p:sp>
      <p:sp>
        <p:nvSpPr>
          <p:cNvPr id="7" name="4 Título"/>
          <p:cNvSpPr txBox="1">
            <a:spLocks/>
          </p:cNvSpPr>
          <p:nvPr/>
        </p:nvSpPr>
        <p:spPr>
          <a:xfrm>
            <a:off x="214282" y="2786058"/>
            <a:ext cx="3929090" cy="2857520"/>
          </a:xfrm>
          <a:prstGeom prst="roundRect">
            <a:avLst/>
          </a:prstGeom>
          <a:gradFill>
            <a:gsLst>
              <a:gs pos="0">
                <a:srgbClr val="FFFFCC"/>
              </a:gs>
              <a:gs pos="100000">
                <a:schemeClr val="bg2">
                  <a:shade val="45000"/>
                  <a:satMod val="120000"/>
                </a:schemeClr>
              </a:gs>
            </a:gsLst>
            <a:path path="circle">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scene3d>
              <a:camera prst="orthographicFront"/>
              <a:lightRig rig="soft" dir="t">
                <a:rot lat="0" lon="0" rev="16800000"/>
              </a:lightRig>
            </a:scene3d>
            <a:sp3d prstMaterial="softEdge">
              <a:bevelT w="38100" h="38100"/>
            </a:sp3d>
          </a:bodyPr>
          <a:lstStyle/>
          <a:p>
            <a:pPr algn="just"/>
            <a:r>
              <a:rPr lang="es-ES" sz="2000" dirty="0" smtClean="0">
                <a:solidFill>
                  <a:schemeClr val="tx1">
                    <a:lumMod val="95000"/>
                    <a:lumOff val="5000"/>
                  </a:schemeClr>
                </a:solidFill>
                <a:latin typeface="Times New Roman" pitchFamily="18" charset="0"/>
                <a:cs typeface="Times New Roman" pitchFamily="18" charset="0"/>
              </a:rPr>
              <a:t>Realizar el estudio necesario para la creación de una planta piloto  comunitaria   para la producción  de  pitajaya  en San Antonio de  Ibarra.</a:t>
            </a:r>
            <a:endParaRPr lang="es-ES" sz="2000" dirty="0">
              <a:solidFill>
                <a:schemeClr val="tx1">
                  <a:lumMod val="95000"/>
                  <a:lumOff val="5000"/>
                </a:schemeClr>
              </a:solidFill>
              <a:latin typeface="Times New Roman" pitchFamily="18" charset="0"/>
              <a:cs typeface="Times New Roman" pitchFamily="18" charset="0"/>
            </a:endParaRPr>
          </a:p>
        </p:txBody>
      </p:sp>
      <p:sp>
        <p:nvSpPr>
          <p:cNvPr id="8" name="4 Título"/>
          <p:cNvSpPr txBox="1">
            <a:spLocks/>
          </p:cNvSpPr>
          <p:nvPr/>
        </p:nvSpPr>
        <p:spPr>
          <a:xfrm>
            <a:off x="4572000" y="2786058"/>
            <a:ext cx="3929090" cy="3000396"/>
          </a:xfrm>
          <a:prstGeom prst="roundRect">
            <a:avLst/>
          </a:prstGeom>
          <a:gradFill>
            <a:gsLst>
              <a:gs pos="0">
                <a:srgbClr val="FFFFCC"/>
              </a:gs>
              <a:gs pos="100000">
                <a:schemeClr val="bg2">
                  <a:shade val="45000"/>
                  <a:satMod val="120000"/>
                </a:schemeClr>
              </a:gs>
            </a:gsLst>
            <a:path path="circle">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noAutofit/>
            <a:scene3d>
              <a:camera prst="orthographicFront"/>
              <a:lightRig rig="soft" dir="t">
                <a:rot lat="0" lon="0" rev="16800000"/>
              </a:lightRig>
            </a:scene3d>
            <a:sp3d prstMaterial="softEdge">
              <a:bevelT w="38100" h="38100"/>
            </a:sp3d>
          </a:bodyPr>
          <a:lstStyle/>
          <a:p>
            <a:pPr algn="just"/>
            <a:r>
              <a:rPr lang="es-ES" sz="1600" dirty="0" smtClean="0">
                <a:solidFill>
                  <a:schemeClr val="tx1">
                    <a:lumMod val="95000"/>
                    <a:lumOff val="5000"/>
                  </a:schemeClr>
                </a:solidFill>
                <a:latin typeface="Times New Roman" pitchFamily="18" charset="0"/>
                <a:cs typeface="Times New Roman" pitchFamily="18" charset="0"/>
              </a:rPr>
              <a:t>*Realizar     un    diagnóstico   externo</a:t>
            </a:r>
          </a:p>
          <a:p>
            <a:pPr algn="just"/>
            <a:r>
              <a:rPr lang="es-ES" sz="1600" dirty="0" smtClean="0">
                <a:solidFill>
                  <a:schemeClr val="tx1">
                    <a:lumMod val="95000"/>
                    <a:lumOff val="5000"/>
                  </a:schemeClr>
                </a:solidFill>
                <a:latin typeface="Times New Roman" pitchFamily="18" charset="0"/>
                <a:cs typeface="Times New Roman" pitchFamily="18" charset="0"/>
              </a:rPr>
              <a:t>* Identificar las bases científicas</a:t>
            </a:r>
          </a:p>
          <a:p>
            <a:pPr algn="just"/>
            <a:r>
              <a:rPr lang="es-ES" sz="1600" dirty="0" smtClean="0">
                <a:solidFill>
                  <a:schemeClr val="tx1">
                    <a:lumMod val="95000"/>
                    <a:lumOff val="5000"/>
                  </a:schemeClr>
                </a:solidFill>
                <a:latin typeface="Times New Roman" pitchFamily="18" charset="0"/>
                <a:cs typeface="Times New Roman" pitchFamily="18" charset="0"/>
              </a:rPr>
              <a:t>* Ejecutar un estudio de investigación    de mercado</a:t>
            </a:r>
          </a:p>
          <a:p>
            <a:pPr algn="just"/>
            <a:r>
              <a:rPr lang="es-ES" sz="1600" dirty="0" smtClean="0">
                <a:solidFill>
                  <a:schemeClr val="tx1">
                    <a:lumMod val="95000"/>
                    <a:lumOff val="5000"/>
                  </a:schemeClr>
                </a:solidFill>
                <a:latin typeface="Times New Roman" pitchFamily="18" charset="0"/>
                <a:cs typeface="Times New Roman" pitchFamily="18" charset="0"/>
              </a:rPr>
              <a:t>* Establecer un estudio técnico de </a:t>
            </a:r>
            <a:r>
              <a:rPr lang="es-ES" sz="1600" dirty="0" err="1" smtClean="0">
                <a:solidFill>
                  <a:schemeClr val="tx1">
                    <a:lumMod val="95000"/>
                    <a:lumOff val="5000"/>
                  </a:schemeClr>
                </a:solidFill>
                <a:latin typeface="Times New Roman" pitchFamily="18" charset="0"/>
                <a:cs typeface="Times New Roman" pitchFamily="18" charset="0"/>
              </a:rPr>
              <a:t>prefactibilidad</a:t>
            </a:r>
            <a:endParaRPr lang="es-ES" sz="1600" dirty="0" smtClean="0">
              <a:solidFill>
                <a:schemeClr val="tx1">
                  <a:lumMod val="95000"/>
                  <a:lumOff val="5000"/>
                </a:schemeClr>
              </a:solidFill>
              <a:latin typeface="Times New Roman" pitchFamily="18" charset="0"/>
              <a:cs typeface="Times New Roman" pitchFamily="18" charset="0"/>
            </a:endParaRPr>
          </a:p>
          <a:p>
            <a:pPr algn="just"/>
            <a:r>
              <a:rPr lang="es-ES" sz="1600" dirty="0" smtClean="0">
                <a:solidFill>
                  <a:schemeClr val="tx1">
                    <a:lumMod val="95000"/>
                    <a:lumOff val="5000"/>
                  </a:schemeClr>
                </a:solidFill>
                <a:latin typeface="Times New Roman" pitchFamily="18" charset="0"/>
                <a:cs typeface="Times New Roman" pitchFamily="18" charset="0"/>
              </a:rPr>
              <a:t>* Evaluar los aspectos económicos financieros</a:t>
            </a:r>
          </a:p>
          <a:p>
            <a:pPr algn="just"/>
            <a:r>
              <a:rPr lang="es-ES" sz="1600" dirty="0" smtClean="0">
                <a:solidFill>
                  <a:schemeClr val="tx1">
                    <a:lumMod val="95000"/>
                    <a:lumOff val="5000"/>
                  </a:schemeClr>
                </a:solidFill>
                <a:latin typeface="Times New Roman" pitchFamily="18" charset="0"/>
                <a:cs typeface="Times New Roman" pitchFamily="18" charset="0"/>
              </a:rPr>
              <a:t>* Determinar  la estructura orgánica y funcional del proyecto</a:t>
            </a:r>
          </a:p>
          <a:p>
            <a:pPr algn="just"/>
            <a:r>
              <a:rPr lang="es-ES" sz="1600" dirty="0" smtClean="0">
                <a:solidFill>
                  <a:schemeClr val="tx1">
                    <a:lumMod val="95000"/>
                    <a:lumOff val="5000"/>
                  </a:schemeClr>
                </a:solidFill>
                <a:latin typeface="Times New Roman" pitchFamily="18" charset="0"/>
                <a:cs typeface="Times New Roman" pitchFamily="18" charset="0"/>
              </a:rPr>
              <a:t>* Analizar  los principales  impactos</a:t>
            </a:r>
            <a:endParaRPr lang="es-ES" sz="1600" dirty="0">
              <a:solidFill>
                <a:schemeClr val="tx1">
                  <a:lumMod val="95000"/>
                  <a:lumOff val="5000"/>
                </a:schemeClr>
              </a:solidFill>
              <a:latin typeface="Times New Roman" pitchFamily="18" charset="0"/>
              <a:cs typeface="Times New Roman" pitchFamily="18" charset="0"/>
            </a:endParaRPr>
          </a:p>
        </p:txBody>
      </p:sp>
      <p:cxnSp>
        <p:nvCxnSpPr>
          <p:cNvPr id="10" name="9 Conector recto"/>
          <p:cNvCxnSpPr/>
          <p:nvPr/>
        </p:nvCxnSpPr>
        <p:spPr>
          <a:xfrm>
            <a:off x="2000232" y="1500174"/>
            <a:ext cx="4429156"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1857356" y="1643050"/>
            <a:ext cx="285752"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6287306" y="1642256"/>
            <a:ext cx="285752"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a:off x="1821637" y="2607463"/>
            <a:ext cx="35719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5400000">
            <a:off x="6251587" y="2606669"/>
            <a:ext cx="35719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5400000">
            <a:off x="4105311" y="1393017"/>
            <a:ext cx="214314"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714488"/>
            <a:ext cx="2571768" cy="642942"/>
          </a:xfrm>
          <a:prstGeom prst="rect">
            <a:avLst/>
          </a:prstGeom>
          <a:blipFill dpi="0" rotWithShape="1">
            <a:blip r:embed="rId2">
              <a:alphaModFix amt="34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tx1">
                    <a:lumMod val="95000"/>
                    <a:lumOff val="5000"/>
                  </a:schemeClr>
                </a:solidFill>
                <a:latin typeface="Times New Roman" pitchFamily="18" charset="0"/>
                <a:cs typeface="Times New Roman" pitchFamily="18" charset="0"/>
              </a:rPr>
              <a:t>AGRICULTORES</a:t>
            </a:r>
            <a:endParaRPr lang="es-ES" sz="2000" dirty="0">
              <a:solidFill>
                <a:schemeClr val="tx1">
                  <a:lumMod val="95000"/>
                  <a:lumOff val="5000"/>
                </a:schemeClr>
              </a:solidFill>
              <a:latin typeface="Times New Roman" pitchFamily="18" charset="0"/>
              <a:cs typeface="Times New Roman" pitchFamily="18" charset="0"/>
            </a:endParaRPr>
          </a:p>
        </p:txBody>
      </p:sp>
      <p:sp>
        <p:nvSpPr>
          <p:cNvPr id="6" name="5 Rectángulo redondeado"/>
          <p:cNvSpPr/>
          <p:nvPr/>
        </p:nvSpPr>
        <p:spPr>
          <a:xfrm>
            <a:off x="1643042" y="428604"/>
            <a:ext cx="5643602" cy="714380"/>
          </a:xfrm>
          <a:prstGeom prst="roundRect">
            <a:avLst/>
          </a:prstGeom>
          <a:blipFill dpi="0" rotWithShape="1">
            <a:blip r:embed="rId2">
              <a:alphaModFix amt="44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3">
                    <a:lumMod val="50000"/>
                  </a:schemeClr>
                </a:solidFill>
                <a:latin typeface="Baskerville Old Face" pitchFamily="18" charset="0"/>
                <a:cs typeface="Times New Roman" pitchFamily="18" charset="0"/>
              </a:rPr>
              <a:t>ANÁLISIS DE ENCUESTAS Y ENTREVISTAS</a:t>
            </a:r>
            <a:endParaRPr lang="es-ES" sz="2400" dirty="0">
              <a:solidFill>
                <a:schemeClr val="accent3">
                  <a:lumMod val="50000"/>
                </a:schemeClr>
              </a:solidFill>
              <a:latin typeface="Baskerville Old Face" pitchFamily="18" charset="0"/>
              <a:cs typeface="Times New Roman" pitchFamily="18" charset="0"/>
            </a:endParaRPr>
          </a:p>
        </p:txBody>
      </p:sp>
      <p:sp>
        <p:nvSpPr>
          <p:cNvPr id="7" name="6 Rectángulo"/>
          <p:cNvSpPr/>
          <p:nvPr/>
        </p:nvSpPr>
        <p:spPr>
          <a:xfrm>
            <a:off x="6000760" y="1714488"/>
            <a:ext cx="2571768" cy="642942"/>
          </a:xfrm>
          <a:prstGeom prst="rect">
            <a:avLst/>
          </a:prstGeom>
          <a:blipFill dpi="0" rotWithShape="1">
            <a:blip r:embed="rId2">
              <a:alphaModFix amt="33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tx1">
                    <a:lumMod val="95000"/>
                    <a:lumOff val="5000"/>
                  </a:schemeClr>
                </a:solidFill>
                <a:latin typeface="Times New Roman" pitchFamily="18" charset="0"/>
                <a:cs typeface="Times New Roman" pitchFamily="18" charset="0"/>
              </a:rPr>
              <a:t>PRODUCTORES</a:t>
            </a:r>
            <a:endParaRPr lang="es-ES" sz="2000" dirty="0">
              <a:solidFill>
                <a:schemeClr val="tx1">
                  <a:lumMod val="95000"/>
                  <a:lumOff val="5000"/>
                </a:schemeClr>
              </a:solidFill>
              <a:latin typeface="Times New Roman" pitchFamily="18" charset="0"/>
              <a:cs typeface="Times New Roman" pitchFamily="18" charset="0"/>
            </a:endParaRPr>
          </a:p>
        </p:txBody>
      </p:sp>
      <p:sp>
        <p:nvSpPr>
          <p:cNvPr id="8" name="7 Rectángulo"/>
          <p:cNvSpPr/>
          <p:nvPr/>
        </p:nvSpPr>
        <p:spPr>
          <a:xfrm>
            <a:off x="3143240" y="1714488"/>
            <a:ext cx="2571768" cy="642942"/>
          </a:xfrm>
          <a:prstGeom prst="rect">
            <a:avLst/>
          </a:prstGeom>
          <a:blipFill dpi="0" rotWithShape="1">
            <a:blip r:embed="rId2">
              <a:alphaModFix amt="33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tx1">
                    <a:lumMod val="95000"/>
                    <a:lumOff val="5000"/>
                  </a:schemeClr>
                </a:solidFill>
                <a:latin typeface="Times New Roman" pitchFamily="18" charset="0"/>
                <a:cs typeface="Times New Roman" pitchFamily="18" charset="0"/>
              </a:rPr>
              <a:t>CONSUMIDORES</a:t>
            </a:r>
            <a:endParaRPr lang="es-ES" sz="2000" dirty="0">
              <a:solidFill>
                <a:schemeClr val="tx1">
                  <a:lumMod val="95000"/>
                  <a:lumOff val="5000"/>
                </a:schemeClr>
              </a:solidFill>
              <a:latin typeface="Times New Roman" pitchFamily="18" charset="0"/>
              <a:cs typeface="Times New Roman" pitchFamily="18" charset="0"/>
            </a:endParaRPr>
          </a:p>
        </p:txBody>
      </p:sp>
      <p:sp>
        <p:nvSpPr>
          <p:cNvPr id="9" name="8 Rectángulo"/>
          <p:cNvSpPr/>
          <p:nvPr/>
        </p:nvSpPr>
        <p:spPr>
          <a:xfrm>
            <a:off x="500034" y="2643182"/>
            <a:ext cx="2571768" cy="2643206"/>
          </a:xfrm>
          <a:prstGeom prst="rect">
            <a:avLst/>
          </a:prstGeom>
          <a:blipFill dpi="0" rotWithShape="1">
            <a:blip r:embed="rId2">
              <a:alphaModFix amt="33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lumMod val="95000"/>
                    <a:lumOff val="5000"/>
                  </a:schemeClr>
                </a:solidFill>
                <a:latin typeface="Times New Roman" pitchFamily="18" charset="0"/>
                <a:cs typeface="Times New Roman" pitchFamily="18" charset="0"/>
              </a:rPr>
              <a:t>Mejorará su nivel de vida, tendrán la oportunidad de ser pioneros en la producción y comercialización de pitajaya, dar a conocer la fruta y experimentar con grupos de trabajo.</a:t>
            </a:r>
            <a:endParaRPr lang="es-ES" dirty="0">
              <a:solidFill>
                <a:schemeClr val="tx1">
                  <a:lumMod val="95000"/>
                  <a:lumOff val="5000"/>
                </a:schemeClr>
              </a:solidFill>
              <a:latin typeface="Times New Roman" pitchFamily="18" charset="0"/>
              <a:cs typeface="Times New Roman" pitchFamily="18" charset="0"/>
            </a:endParaRPr>
          </a:p>
        </p:txBody>
      </p:sp>
      <p:sp>
        <p:nvSpPr>
          <p:cNvPr id="10" name="9 Rectángulo"/>
          <p:cNvSpPr/>
          <p:nvPr/>
        </p:nvSpPr>
        <p:spPr>
          <a:xfrm>
            <a:off x="3357554" y="2643182"/>
            <a:ext cx="2571768" cy="2643206"/>
          </a:xfrm>
          <a:prstGeom prst="rect">
            <a:avLst/>
          </a:prstGeom>
          <a:blipFill dpi="0" rotWithShape="1">
            <a:blip r:embed="rId2">
              <a:alphaModFix amt="33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lumMod val="95000"/>
                    <a:lumOff val="5000"/>
                  </a:schemeClr>
                </a:solidFill>
                <a:latin typeface="Times New Roman" pitchFamily="18" charset="0"/>
                <a:cs typeface="Times New Roman" pitchFamily="18" charset="0"/>
              </a:rPr>
              <a:t>Conocen la fruta  aunque existe cierta limitación por el precio actual, sin embargo quienes la consumen  se encuentran satisfechos debido a que es un fruta con muchas cualidades alimenticias y medicinales.</a:t>
            </a:r>
          </a:p>
        </p:txBody>
      </p:sp>
      <p:sp>
        <p:nvSpPr>
          <p:cNvPr id="11" name="10 Rectángulo"/>
          <p:cNvSpPr/>
          <p:nvPr/>
        </p:nvSpPr>
        <p:spPr>
          <a:xfrm>
            <a:off x="6072198" y="2643182"/>
            <a:ext cx="2571768" cy="2643206"/>
          </a:xfrm>
          <a:prstGeom prst="rect">
            <a:avLst/>
          </a:prstGeom>
          <a:blipFill dpi="0" rotWithShape="1">
            <a:blip r:embed="rId2">
              <a:alphaModFix amt="33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lumMod val="95000"/>
                    <a:lumOff val="5000"/>
                  </a:schemeClr>
                </a:solidFill>
                <a:latin typeface="Times New Roman" pitchFamily="18" charset="0"/>
                <a:cs typeface="Times New Roman" pitchFamily="18" charset="0"/>
              </a:rPr>
              <a:t>El clima de San Antonio es adecuado, todo depende de la preparación del terreno, al inicio su producción es baja pero sube considerablemente a lo largo de su vida útil.   </a:t>
            </a:r>
            <a:endParaRPr lang="es-ES" dirty="0">
              <a:solidFill>
                <a:schemeClr val="tx1">
                  <a:lumMod val="95000"/>
                  <a:lumOff val="5000"/>
                </a:schemeClr>
              </a:solidFill>
              <a:latin typeface="Times New Roman" pitchFamily="18" charset="0"/>
              <a:cs typeface="Times New Roman" pitchFamily="18" charset="0"/>
            </a:endParaRPr>
          </a:p>
        </p:txBody>
      </p:sp>
      <p:cxnSp>
        <p:nvCxnSpPr>
          <p:cNvPr id="13" name="12 Conector recto"/>
          <p:cNvCxnSpPr/>
          <p:nvPr/>
        </p:nvCxnSpPr>
        <p:spPr>
          <a:xfrm>
            <a:off x="1714480" y="1428736"/>
            <a:ext cx="5500726"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13 Flecha abajo"/>
          <p:cNvSpPr/>
          <p:nvPr/>
        </p:nvSpPr>
        <p:spPr>
          <a:xfrm>
            <a:off x="4429124" y="1142984"/>
            <a:ext cx="45719"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abajo"/>
          <p:cNvSpPr/>
          <p:nvPr/>
        </p:nvSpPr>
        <p:spPr>
          <a:xfrm>
            <a:off x="1714480" y="1428736"/>
            <a:ext cx="45719"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abajo"/>
          <p:cNvSpPr/>
          <p:nvPr/>
        </p:nvSpPr>
        <p:spPr>
          <a:xfrm>
            <a:off x="7215206" y="1428736"/>
            <a:ext cx="45719"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Flecha abajo"/>
          <p:cNvSpPr/>
          <p:nvPr/>
        </p:nvSpPr>
        <p:spPr>
          <a:xfrm>
            <a:off x="1714480" y="2357430"/>
            <a:ext cx="45719"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Flecha abajo"/>
          <p:cNvSpPr/>
          <p:nvPr/>
        </p:nvSpPr>
        <p:spPr>
          <a:xfrm>
            <a:off x="4429124" y="2357430"/>
            <a:ext cx="45719"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Flecha abajo"/>
          <p:cNvSpPr/>
          <p:nvPr/>
        </p:nvSpPr>
        <p:spPr>
          <a:xfrm>
            <a:off x="7215206" y="2357430"/>
            <a:ext cx="45719"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Milton\Escritorio\FOTOGRAFIAS\IMG0072A.jpg"/>
          <p:cNvPicPr>
            <a:picLocks noChangeAspect="1" noChangeArrowheads="1"/>
          </p:cNvPicPr>
          <p:nvPr/>
        </p:nvPicPr>
        <p:blipFill>
          <a:blip r:embed="rId2">
            <a:lum bright="52000" contrast="-49000"/>
          </a:blip>
          <a:srcRect/>
          <a:stretch>
            <a:fillRect/>
          </a:stretch>
        </p:blipFill>
        <p:spPr bwMode="auto">
          <a:xfrm>
            <a:off x="0" y="0"/>
            <a:ext cx="9100078" cy="6858000"/>
          </a:xfrm>
          <a:prstGeom prst="rect">
            <a:avLst/>
          </a:prstGeom>
          <a:noFill/>
        </p:spPr>
      </p:pic>
      <p:sp>
        <p:nvSpPr>
          <p:cNvPr id="2" name="1 Rectángulo redondeado"/>
          <p:cNvSpPr/>
          <p:nvPr/>
        </p:nvSpPr>
        <p:spPr>
          <a:xfrm>
            <a:off x="428596" y="1142984"/>
            <a:ext cx="4000528" cy="2428892"/>
          </a:xfrm>
          <a:prstGeom prst="roundRect">
            <a:avLst>
              <a:gd name="adj" fmla="val 17765"/>
            </a:avLst>
          </a:prstGeom>
          <a:solidFill>
            <a:schemeClr val="accent3">
              <a:lumMod val="75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latin typeface="Times New Roman" pitchFamily="18" charset="0"/>
                <a:cs typeface="Times New Roman" pitchFamily="18" charset="0"/>
              </a:rPr>
              <a:t>FORTALEZAS  </a:t>
            </a:r>
            <a:endParaRPr lang="es-ES" dirty="0" smtClean="0">
              <a:solidFill>
                <a:srgbClr val="00B050"/>
              </a:solidFill>
              <a:latin typeface="Times New Roman" pitchFamily="18" charset="0"/>
              <a:cs typeface="Times New Roman" pitchFamily="18" charset="0"/>
            </a:endParaRPr>
          </a:p>
          <a:p>
            <a:pPr algn="just"/>
            <a:endParaRPr lang="es-ES" dirty="0" smtClean="0">
              <a:solidFill>
                <a:schemeClr val="tx1"/>
              </a:solidFill>
              <a:latin typeface="Times New Roman" pitchFamily="18" charset="0"/>
              <a:cs typeface="Times New Roman" pitchFamily="18" charset="0"/>
            </a:endParaRPr>
          </a:p>
          <a:p>
            <a:pPr algn="just">
              <a:buFont typeface="Arial" pitchFamily="34" charset="0"/>
              <a:buChar char="•"/>
            </a:pPr>
            <a:r>
              <a:rPr lang="es-ES" dirty="0" smtClean="0">
                <a:solidFill>
                  <a:schemeClr val="tx1"/>
                </a:solidFill>
                <a:latin typeface="Times New Roman" pitchFamily="18" charset="0"/>
                <a:cs typeface="Times New Roman" pitchFamily="18" charset="0"/>
              </a:rPr>
              <a:t>  Clima excelente para el cultivo      de pitajaya</a:t>
            </a:r>
          </a:p>
          <a:p>
            <a:pPr algn="just">
              <a:buFont typeface="Arial" pitchFamily="34" charset="0"/>
              <a:buChar char="•"/>
            </a:pPr>
            <a:r>
              <a:rPr lang="es-ES" dirty="0" smtClean="0">
                <a:solidFill>
                  <a:schemeClr val="tx1"/>
                </a:solidFill>
                <a:latin typeface="Times New Roman" pitchFamily="18" charset="0"/>
                <a:cs typeface="Times New Roman" pitchFamily="18" charset="0"/>
              </a:rPr>
              <a:t>  Colaboración de la comunidad para experimentar con un nuevo cultivo</a:t>
            </a:r>
          </a:p>
          <a:p>
            <a:pPr algn="just">
              <a:buFont typeface="Arial" pitchFamily="34" charset="0"/>
              <a:buChar char="•"/>
            </a:pPr>
            <a:r>
              <a:rPr lang="es-ES" dirty="0" smtClean="0">
                <a:solidFill>
                  <a:schemeClr val="tx1"/>
                </a:solidFill>
                <a:latin typeface="Times New Roman" pitchFamily="18" charset="0"/>
                <a:cs typeface="Times New Roman" pitchFamily="18" charset="0"/>
              </a:rPr>
              <a:t>  Precio es accesible a toda economía</a:t>
            </a:r>
          </a:p>
          <a:p>
            <a:pPr algn="just">
              <a:buFont typeface="Arial" pitchFamily="34" charset="0"/>
              <a:buChar char="•"/>
            </a:pPr>
            <a:endParaRPr lang="es-ES" dirty="0">
              <a:solidFill>
                <a:srgbClr val="00B050"/>
              </a:solidFill>
              <a:latin typeface="Times New Roman" pitchFamily="18" charset="0"/>
              <a:cs typeface="Times New Roman" pitchFamily="18" charset="0"/>
            </a:endParaRPr>
          </a:p>
        </p:txBody>
      </p:sp>
      <p:sp>
        <p:nvSpPr>
          <p:cNvPr id="3" name="2 Rectángulo redondeado"/>
          <p:cNvSpPr/>
          <p:nvPr/>
        </p:nvSpPr>
        <p:spPr>
          <a:xfrm>
            <a:off x="428596" y="3857628"/>
            <a:ext cx="4000528" cy="2500330"/>
          </a:xfrm>
          <a:prstGeom prst="roundRect">
            <a:avLst>
              <a:gd name="adj" fmla="val 17765"/>
            </a:avLst>
          </a:prstGeom>
          <a:solidFill>
            <a:schemeClr val="accent3">
              <a:lumMod val="75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s-ES" b="1" dirty="0" smtClean="0">
                <a:solidFill>
                  <a:schemeClr val="tx1"/>
                </a:solidFill>
                <a:latin typeface="Times New Roman" pitchFamily="18" charset="0"/>
                <a:ea typeface="Times New Roman" pitchFamily="18" charset="0"/>
                <a:cs typeface="Times New Roman" pitchFamily="18" charset="0"/>
              </a:rPr>
              <a:t>AMENAZAS</a:t>
            </a:r>
          </a:p>
          <a:p>
            <a:pPr lvl="0" algn="ctr" fontAlgn="base">
              <a:spcBef>
                <a:spcPct val="0"/>
              </a:spcBef>
              <a:spcAft>
                <a:spcPct val="0"/>
              </a:spcAft>
            </a:pPr>
            <a:endParaRPr lang="es-ES" sz="1600" dirty="0" smtClean="0">
              <a:solidFill>
                <a:schemeClr val="tx1"/>
              </a:solidFill>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es-ES" dirty="0" smtClean="0">
                <a:solidFill>
                  <a:schemeClr val="tx1"/>
                </a:solidFill>
                <a:latin typeface="Times New Roman" pitchFamily="18" charset="0"/>
                <a:ea typeface="Times New Roman" pitchFamily="18" charset="0"/>
                <a:cs typeface="Times New Roman" pitchFamily="18" charset="0"/>
              </a:rPr>
              <a:t>  Competencia de frutas sustitutivas</a:t>
            </a:r>
          </a:p>
          <a:p>
            <a:pPr lvl="0" eaLnBrk="0" fontAlgn="base" hangingPunct="0">
              <a:spcBef>
                <a:spcPct val="0"/>
              </a:spcBef>
              <a:spcAft>
                <a:spcPct val="0"/>
              </a:spcAft>
              <a:buFont typeface="Arial" pitchFamily="34" charset="0"/>
              <a:buChar char="•"/>
            </a:pPr>
            <a:r>
              <a:rPr lang="es-ES" dirty="0" smtClean="0">
                <a:solidFill>
                  <a:schemeClr val="tx1"/>
                </a:solidFill>
                <a:latin typeface="Times New Roman" pitchFamily="18" charset="0"/>
                <a:ea typeface="Times New Roman" pitchFamily="18" charset="0"/>
                <a:cs typeface="Times New Roman" pitchFamily="18" charset="0"/>
              </a:rPr>
              <a:t>  Mal manejo de la fruta en la cosecha</a:t>
            </a:r>
            <a:endParaRPr lang="es-ES" sz="1600" dirty="0" smtClean="0">
              <a:solidFill>
                <a:schemeClr val="tx1"/>
              </a:solidFill>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es-ES" dirty="0" smtClean="0">
                <a:solidFill>
                  <a:schemeClr val="tx1"/>
                </a:solidFill>
                <a:latin typeface="Times New Roman" pitchFamily="18" charset="0"/>
                <a:ea typeface="Times New Roman" pitchFamily="18" charset="0"/>
                <a:cs typeface="Times New Roman" pitchFamily="18" charset="0"/>
              </a:rPr>
              <a:t>  Existencia de importaciones</a:t>
            </a:r>
            <a:endParaRPr lang="es-ES" sz="2800" dirty="0" smtClean="0">
              <a:solidFill>
                <a:schemeClr val="bg1"/>
              </a:solidFill>
            </a:endParaRPr>
          </a:p>
          <a:p>
            <a:pPr lvl="0" eaLnBrk="0" fontAlgn="base" hangingPunct="0">
              <a:spcBef>
                <a:spcPct val="0"/>
              </a:spcBef>
              <a:spcAft>
                <a:spcPct val="0"/>
              </a:spcAft>
            </a:pPr>
            <a:endParaRPr lang="es-ES" sz="2800" dirty="0" smtClean="0">
              <a:solidFill>
                <a:schemeClr val="bg1"/>
              </a:solidFill>
            </a:endParaRPr>
          </a:p>
        </p:txBody>
      </p:sp>
      <p:sp>
        <p:nvSpPr>
          <p:cNvPr id="5" name="4 Rectángulo"/>
          <p:cNvSpPr/>
          <p:nvPr/>
        </p:nvSpPr>
        <p:spPr>
          <a:xfrm>
            <a:off x="2928926" y="428604"/>
            <a:ext cx="3463923" cy="646331"/>
          </a:xfrm>
          <a:prstGeom prst="rect">
            <a:avLst/>
          </a:prstGeom>
          <a:noFill/>
        </p:spPr>
        <p:txBody>
          <a:bodyPr wrap="square" lIns="91440" tIns="45720" rIns="91440" bIns="45720">
            <a:spAutoFit/>
          </a:bodyPr>
          <a:lstStyle/>
          <a:p>
            <a:pPr algn="ctr"/>
            <a:r>
              <a:rPr kumimoji="0" lang="es-ES" sz="3600" b="1" i="0" u="none" strike="noStrike" cap="none" spc="0"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FODA</a:t>
            </a:r>
            <a:endParaRPr lang="es-E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5 Rectángulo redondeado"/>
          <p:cNvSpPr/>
          <p:nvPr/>
        </p:nvSpPr>
        <p:spPr>
          <a:xfrm>
            <a:off x="4786314" y="3857628"/>
            <a:ext cx="4000528" cy="2500330"/>
          </a:xfrm>
          <a:prstGeom prst="roundRect">
            <a:avLst>
              <a:gd name="adj" fmla="val 17765"/>
            </a:avLst>
          </a:prstGeom>
          <a:solidFill>
            <a:schemeClr val="accent3">
              <a:lumMod val="75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s-ES" b="1" dirty="0" smtClean="0">
                <a:solidFill>
                  <a:schemeClr val="tx1"/>
                </a:solidFill>
                <a:latin typeface="Times New Roman" pitchFamily="18" charset="0"/>
                <a:ea typeface="Times New Roman" pitchFamily="18" charset="0"/>
                <a:cs typeface="Times New Roman" pitchFamily="18" charset="0"/>
              </a:rPr>
              <a:t>OPORTUNIDADES</a:t>
            </a:r>
          </a:p>
          <a:p>
            <a:pPr lvl="0" eaLnBrk="0" fontAlgn="base" hangingPunct="0">
              <a:spcBef>
                <a:spcPct val="0"/>
              </a:spcBef>
              <a:spcAft>
                <a:spcPct val="0"/>
              </a:spcAft>
            </a:pPr>
            <a:endParaRPr lang="es-ES" dirty="0" smtClean="0">
              <a:solidFill>
                <a:schemeClr val="tx1"/>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es-ES" dirty="0" smtClean="0">
                <a:solidFill>
                  <a:schemeClr val="tx1"/>
                </a:solidFill>
                <a:latin typeface="Times New Roman" pitchFamily="18" charset="0"/>
                <a:ea typeface="Times New Roman" pitchFamily="18" charset="0"/>
                <a:cs typeface="Times New Roman" pitchFamily="18" charset="0"/>
              </a:rPr>
              <a:t>  Dar a conocer la fruta</a:t>
            </a:r>
          </a:p>
          <a:p>
            <a:pPr lvl="0" eaLnBrk="0" fontAlgn="base" hangingPunct="0">
              <a:spcBef>
                <a:spcPct val="0"/>
              </a:spcBef>
              <a:spcAft>
                <a:spcPct val="0"/>
              </a:spcAft>
              <a:buFont typeface="Arial" pitchFamily="34" charset="0"/>
              <a:buChar char="•"/>
            </a:pPr>
            <a:r>
              <a:rPr lang="es-ES" dirty="0" smtClean="0">
                <a:solidFill>
                  <a:schemeClr val="tx1"/>
                </a:solidFill>
                <a:latin typeface="Times New Roman" pitchFamily="18" charset="0"/>
                <a:ea typeface="Times New Roman" pitchFamily="18" charset="0"/>
                <a:cs typeface="Times New Roman" pitchFamily="18" charset="0"/>
              </a:rPr>
              <a:t>  La fruta posee valores nutritivos y medicinales</a:t>
            </a:r>
          </a:p>
          <a:p>
            <a:pPr lvl="0" eaLnBrk="0" fontAlgn="base" hangingPunct="0">
              <a:spcBef>
                <a:spcPct val="0"/>
              </a:spcBef>
              <a:spcAft>
                <a:spcPct val="0"/>
              </a:spcAft>
              <a:buFont typeface="Arial" pitchFamily="34" charset="0"/>
              <a:buChar char="•"/>
            </a:pPr>
            <a:r>
              <a:rPr lang="es-ES" dirty="0" smtClean="0">
                <a:solidFill>
                  <a:schemeClr val="tx1"/>
                </a:solidFill>
                <a:latin typeface="Times New Roman" pitchFamily="18" charset="0"/>
                <a:ea typeface="Times New Roman" pitchFamily="18" charset="0"/>
                <a:cs typeface="Times New Roman" pitchFamily="18" charset="0"/>
              </a:rPr>
              <a:t>   Pocos productores nacionales</a:t>
            </a:r>
            <a:endParaRPr lang="es-ES" sz="2800" dirty="0" smtClean="0">
              <a:solidFill>
                <a:schemeClr val="tx1"/>
              </a:solidFill>
              <a:latin typeface="Times New Roman" pitchFamily="18" charset="0"/>
              <a:cs typeface="Times New Roman" pitchFamily="18" charset="0"/>
            </a:endParaRPr>
          </a:p>
        </p:txBody>
      </p:sp>
      <p:sp>
        <p:nvSpPr>
          <p:cNvPr id="7" name="6 Rectángulo redondeado"/>
          <p:cNvSpPr/>
          <p:nvPr/>
        </p:nvSpPr>
        <p:spPr>
          <a:xfrm>
            <a:off x="4786314" y="1142984"/>
            <a:ext cx="4000528" cy="2428892"/>
          </a:xfrm>
          <a:prstGeom prst="roundRect">
            <a:avLst>
              <a:gd name="adj" fmla="val 17765"/>
            </a:avLst>
          </a:prstGeom>
          <a:solidFill>
            <a:schemeClr val="accent3">
              <a:lumMod val="75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s-ES" b="1" dirty="0" smtClean="0">
                <a:solidFill>
                  <a:schemeClr val="tx1"/>
                </a:solidFill>
                <a:latin typeface="Times New Roman" pitchFamily="18" charset="0"/>
                <a:ea typeface="Times New Roman" pitchFamily="18" charset="0"/>
                <a:cs typeface="Times New Roman" pitchFamily="18" charset="0"/>
              </a:rPr>
              <a:t>DEBILIDADES  </a:t>
            </a:r>
            <a:endParaRPr lang="es-ES" b="1" dirty="0" smtClean="0">
              <a:solidFill>
                <a:srgbClr val="00B050"/>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es-ES" sz="1600" dirty="0" smtClean="0">
              <a:solidFill>
                <a:schemeClr val="tx1"/>
              </a:solidFill>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es-ES" dirty="0" smtClean="0">
                <a:solidFill>
                  <a:schemeClr val="tx1"/>
                </a:solidFill>
                <a:latin typeface="Times New Roman" pitchFamily="18" charset="0"/>
                <a:ea typeface="Times New Roman" pitchFamily="18" charset="0"/>
                <a:cs typeface="Times New Roman" pitchFamily="18" charset="0"/>
              </a:rPr>
              <a:t>   Plagas y enfermedades</a:t>
            </a:r>
            <a:endParaRPr lang="es-ES" sz="1600" dirty="0" smtClean="0">
              <a:solidFill>
                <a:schemeClr val="tx1"/>
              </a:solidFill>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es-ES" dirty="0" smtClean="0">
                <a:solidFill>
                  <a:schemeClr val="tx1"/>
                </a:solidFill>
                <a:latin typeface="Times New Roman" pitchFamily="18" charset="0"/>
                <a:ea typeface="Times New Roman" pitchFamily="18" charset="0"/>
                <a:cs typeface="Times New Roman" pitchFamily="18" charset="0"/>
              </a:rPr>
              <a:t>   Fruta no muy conocida</a:t>
            </a:r>
            <a:endParaRPr lang="es-ES" sz="1600" dirty="0" smtClean="0">
              <a:solidFill>
                <a:schemeClr val="tx1"/>
              </a:solidFill>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es-ES" dirty="0" smtClean="0">
                <a:solidFill>
                  <a:schemeClr val="tx1"/>
                </a:solidFill>
                <a:latin typeface="Times New Roman" pitchFamily="18" charset="0"/>
                <a:ea typeface="Times New Roman" pitchFamily="18" charset="0"/>
                <a:cs typeface="Times New Roman" pitchFamily="18" charset="0"/>
              </a:rPr>
              <a:t>   El desconocimiento en la forma de producción</a:t>
            </a:r>
            <a:endParaRPr lang="es-ES" sz="2800" dirty="0" smtClean="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inta perforada"/>
          <p:cNvSpPr/>
          <p:nvPr/>
        </p:nvSpPr>
        <p:spPr>
          <a:xfrm>
            <a:off x="500034" y="2714620"/>
            <a:ext cx="3000396" cy="135732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lumMod val="95000"/>
                    <a:lumOff val="5000"/>
                  </a:schemeClr>
                </a:solidFill>
                <a:latin typeface="Times New Roman" pitchFamily="18" charset="0"/>
                <a:cs typeface="Times New Roman" pitchFamily="18" charset="0"/>
              </a:rPr>
              <a:t>IDENTIFICACIÓN DEL  PROBLEMA</a:t>
            </a:r>
            <a:endParaRPr lang="es-ES" dirty="0"/>
          </a:p>
        </p:txBody>
      </p:sp>
      <p:sp>
        <p:nvSpPr>
          <p:cNvPr id="7" name="6 Título"/>
          <p:cNvSpPr>
            <a:spLocks noGrp="1"/>
          </p:cNvSpPr>
          <p:nvPr>
            <p:ph type="ctrTitle"/>
          </p:nvPr>
        </p:nvSpPr>
        <p:spPr>
          <a:xfrm>
            <a:off x="4357686" y="2000240"/>
            <a:ext cx="2500330" cy="92869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s-ES" sz="1800" b="0" cap="none" dirty="0" smtClean="0">
                <a:solidFill>
                  <a:schemeClr val="tx1">
                    <a:lumMod val="95000"/>
                    <a:lumOff val="5000"/>
                  </a:schemeClr>
                </a:solidFill>
                <a:latin typeface="Times New Roman" pitchFamily="18" charset="0"/>
                <a:cs typeface="Times New Roman" pitchFamily="18" charset="0"/>
              </a:rPr>
              <a:t>No es muy conocida</a:t>
            </a:r>
            <a:endParaRPr lang="es-ES" sz="1800" b="0" cap="none" dirty="0">
              <a:solidFill>
                <a:schemeClr val="tx1">
                  <a:lumMod val="95000"/>
                  <a:lumOff val="5000"/>
                </a:schemeClr>
              </a:solidFill>
              <a:latin typeface="Times New Roman" pitchFamily="18" charset="0"/>
              <a:cs typeface="Times New Roman" pitchFamily="18" charset="0"/>
            </a:endParaRPr>
          </a:p>
        </p:txBody>
      </p:sp>
      <p:sp>
        <p:nvSpPr>
          <p:cNvPr id="8" name="6 Título"/>
          <p:cNvSpPr txBox="1">
            <a:spLocks/>
          </p:cNvSpPr>
          <p:nvPr/>
        </p:nvSpPr>
        <p:spPr>
          <a:xfrm>
            <a:off x="4357686" y="785794"/>
            <a:ext cx="2419368" cy="92869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vert="horz" lIns="45720" tIns="0" rIns="45720" bIns="0" rtlCol="0" anchor="ctr">
            <a:normAutofit/>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800" b="0" i="0" u="none" strike="noStrike" kern="1200" cap="none" spc="0" normalizeH="0" baseline="0" noProof="0" dirty="0" smtClean="0">
                <a:ln w="6350">
                  <a:noFill/>
                </a:ln>
                <a:solidFill>
                  <a:schemeClr val="tx1">
                    <a:lumMod val="95000"/>
                    <a:lumOff val="5000"/>
                  </a:schemeClr>
                </a:solidFill>
                <a:effectLst>
                  <a:outerShdw blurRad="127000" dist="200000" dir="2700000" algn="tl" rotWithShape="0">
                    <a:srgbClr val="000000">
                      <a:alpha val="30000"/>
                    </a:srgbClr>
                  </a:outerShdw>
                </a:effectLst>
                <a:uLnTx/>
                <a:uFillTx/>
                <a:latin typeface="Times New Roman" pitchFamily="18" charset="0"/>
                <a:ea typeface="+mn-ea"/>
                <a:cs typeface="Times New Roman" pitchFamily="18" charset="0"/>
              </a:rPr>
              <a:t>Existen pocos  cultivos</a:t>
            </a:r>
            <a:endParaRPr kumimoji="0" lang="es-ES" sz="1800" b="0" i="0" u="none" strike="noStrike" kern="1200" cap="none" spc="0" normalizeH="0" baseline="0" noProof="0" dirty="0">
              <a:ln w="6350">
                <a:noFill/>
              </a:ln>
              <a:solidFill>
                <a:schemeClr val="tx1">
                  <a:lumMod val="95000"/>
                  <a:lumOff val="5000"/>
                </a:schemeClr>
              </a:solidFill>
              <a:effectLst>
                <a:outerShdw blurRad="127000" dist="200000" dir="2700000" algn="tl" rotWithShape="0">
                  <a:srgbClr val="000000">
                    <a:alpha val="30000"/>
                  </a:srgbClr>
                </a:outerShdw>
              </a:effectLst>
              <a:uLnTx/>
              <a:uFillTx/>
              <a:latin typeface="Times New Roman" pitchFamily="18" charset="0"/>
              <a:ea typeface="+mn-ea"/>
              <a:cs typeface="Times New Roman" pitchFamily="18" charset="0"/>
            </a:endParaRPr>
          </a:p>
        </p:txBody>
      </p:sp>
      <p:sp>
        <p:nvSpPr>
          <p:cNvPr id="9" name="6 Título"/>
          <p:cNvSpPr txBox="1">
            <a:spLocks/>
          </p:cNvSpPr>
          <p:nvPr/>
        </p:nvSpPr>
        <p:spPr>
          <a:xfrm>
            <a:off x="4357686" y="3286124"/>
            <a:ext cx="2571768" cy="92869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vert="horz" lIns="45720" tIns="0" rIns="45720" bIns="0" rtlCol="0" anchor="ctr">
            <a:normAutofit/>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800" b="0" i="0" u="none" strike="noStrike" kern="1200" cap="none" spc="0" normalizeH="0" baseline="0" noProof="0" dirty="0" smtClean="0">
                <a:ln w="6350">
                  <a:noFill/>
                </a:ln>
                <a:solidFill>
                  <a:schemeClr val="tx1">
                    <a:lumMod val="95000"/>
                    <a:lumOff val="5000"/>
                  </a:schemeClr>
                </a:solidFill>
                <a:effectLst>
                  <a:outerShdw blurRad="127000" dist="200000" dir="2700000" algn="tl" rotWithShape="0">
                    <a:srgbClr val="000000">
                      <a:alpha val="30000"/>
                    </a:srgbClr>
                  </a:outerShdw>
                </a:effectLst>
                <a:uLnTx/>
                <a:uFillTx/>
                <a:latin typeface="Times New Roman" pitchFamily="18" charset="0"/>
                <a:ea typeface="+mn-ea"/>
                <a:cs typeface="Times New Roman" pitchFamily="18" charset="0"/>
              </a:rPr>
              <a:t>Se necesita de</a:t>
            </a:r>
            <a:r>
              <a:rPr kumimoji="0" lang="es-ES" sz="1800" b="0" i="0" u="none" strike="noStrike" kern="1200" cap="none" spc="0" normalizeH="0" noProof="0" dirty="0" smtClean="0">
                <a:ln w="6350">
                  <a:noFill/>
                </a:ln>
                <a:solidFill>
                  <a:schemeClr val="tx1">
                    <a:lumMod val="95000"/>
                    <a:lumOff val="5000"/>
                  </a:schemeClr>
                </a:solidFill>
                <a:effectLst>
                  <a:outerShdw blurRad="127000" dist="200000" dir="2700000" algn="tl" rotWithShape="0">
                    <a:srgbClr val="000000">
                      <a:alpha val="30000"/>
                    </a:srgbClr>
                  </a:outerShdw>
                </a:effectLst>
                <a:uLnTx/>
                <a:uFillTx/>
                <a:latin typeface="Times New Roman" pitchFamily="18" charset="0"/>
                <a:ea typeface="+mn-ea"/>
                <a:cs typeface="Times New Roman" pitchFamily="18" charset="0"/>
              </a:rPr>
              <a:t> gran inversión</a:t>
            </a:r>
            <a:endParaRPr kumimoji="0" lang="es-ES" sz="1800" b="0" i="0" u="none" strike="noStrike" kern="1200" cap="none" spc="0" normalizeH="0" baseline="0" noProof="0" dirty="0">
              <a:ln w="6350">
                <a:noFill/>
              </a:ln>
              <a:solidFill>
                <a:schemeClr val="tx1">
                  <a:lumMod val="95000"/>
                  <a:lumOff val="5000"/>
                </a:schemeClr>
              </a:solidFill>
              <a:effectLst>
                <a:outerShdw blurRad="127000" dist="200000" dir="2700000" algn="tl" rotWithShape="0">
                  <a:srgbClr val="000000">
                    <a:alpha val="30000"/>
                  </a:srgbClr>
                </a:outerShdw>
              </a:effectLst>
              <a:uLnTx/>
              <a:uFillTx/>
              <a:latin typeface="Times New Roman" pitchFamily="18" charset="0"/>
              <a:ea typeface="+mn-ea"/>
              <a:cs typeface="Times New Roman" pitchFamily="18" charset="0"/>
            </a:endParaRPr>
          </a:p>
        </p:txBody>
      </p:sp>
      <p:sp>
        <p:nvSpPr>
          <p:cNvPr id="10" name="6 Título"/>
          <p:cNvSpPr txBox="1">
            <a:spLocks/>
          </p:cNvSpPr>
          <p:nvPr/>
        </p:nvSpPr>
        <p:spPr>
          <a:xfrm>
            <a:off x="4357686" y="4500570"/>
            <a:ext cx="2714644" cy="92869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vert="horz" lIns="45720" tIns="0" rIns="45720" bIns="0" rtlCol="0" anchor="ctr">
            <a:normAutofit/>
            <a:scene3d>
              <a:camera prst="orthographicFront"/>
              <a:lightRig rig="soft" dir="t">
                <a:rot lat="0" lon="0" rev="17220000"/>
              </a:lightRig>
            </a:scene3d>
            <a:sp3d prstMaterial="softEdge">
              <a:bevelT w="38100" h="38100"/>
            </a:sp3d>
          </a:bodyPr>
          <a:lstStyle/>
          <a:p>
            <a:pPr lvl="0" algn="ctr">
              <a:spcBef>
                <a:spcPct val="0"/>
              </a:spcBef>
              <a:defRPr/>
            </a:pPr>
            <a:r>
              <a:rPr lang="es-ES" dirty="0" smtClean="0">
                <a:ln w="6350">
                  <a:noFill/>
                </a:ln>
                <a:solidFill>
                  <a:schemeClr val="tx1">
                    <a:lumMod val="95000"/>
                    <a:lumOff val="5000"/>
                  </a:schemeClr>
                </a:solidFill>
                <a:effectLst>
                  <a:outerShdw blurRad="127000" dist="200000" dir="2700000" algn="tl" rotWithShape="0">
                    <a:srgbClr val="000000">
                      <a:alpha val="30000"/>
                    </a:srgbClr>
                  </a:outerShdw>
                </a:effectLst>
                <a:latin typeface="Times New Roman" pitchFamily="18" charset="0"/>
                <a:cs typeface="Times New Roman" pitchFamily="18" charset="0"/>
              </a:rPr>
              <a:t>Falta de decisión de los agricultores</a:t>
            </a:r>
            <a:endParaRPr lang="es-ES" dirty="0">
              <a:ln w="6350">
                <a:noFill/>
              </a:ln>
              <a:solidFill>
                <a:schemeClr val="tx1">
                  <a:lumMod val="95000"/>
                  <a:lumOff val="5000"/>
                </a:schemeClr>
              </a:solidFill>
              <a:effectLst>
                <a:outerShdw blurRad="127000" dist="200000" dir="2700000" algn="tl" rotWithShape="0">
                  <a:srgbClr val="000000">
                    <a:alpha val="30000"/>
                  </a:srgbClr>
                </a:outerShdw>
              </a:effectLst>
              <a:latin typeface="Times New Roman" pitchFamily="18" charset="0"/>
              <a:cs typeface="Times New Roman" pitchFamily="18" charset="0"/>
            </a:endParaRPr>
          </a:p>
        </p:txBody>
      </p:sp>
      <p:cxnSp>
        <p:nvCxnSpPr>
          <p:cNvPr id="13" name="12 Conector recto de flecha"/>
          <p:cNvCxnSpPr>
            <a:endCxn id="8" idx="1"/>
          </p:cNvCxnSpPr>
          <p:nvPr/>
        </p:nvCxnSpPr>
        <p:spPr>
          <a:xfrm rot="5400000" flipH="1" flipV="1">
            <a:off x="2946786" y="1803786"/>
            <a:ext cx="1964545" cy="8572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endCxn id="7" idx="1"/>
          </p:cNvCxnSpPr>
          <p:nvPr/>
        </p:nvCxnSpPr>
        <p:spPr>
          <a:xfrm flipV="1">
            <a:off x="3500430" y="2464587"/>
            <a:ext cx="857256" cy="7500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endCxn id="9" idx="1"/>
          </p:cNvCxnSpPr>
          <p:nvPr/>
        </p:nvCxnSpPr>
        <p:spPr>
          <a:xfrm>
            <a:off x="3500430" y="3214686"/>
            <a:ext cx="857256" cy="53578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endCxn id="10" idx="1"/>
          </p:cNvCxnSpPr>
          <p:nvPr/>
        </p:nvCxnSpPr>
        <p:spPr>
          <a:xfrm rot="16200000" flipH="1">
            <a:off x="3053943" y="3661173"/>
            <a:ext cx="1750231" cy="8572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42910" y="642918"/>
            <a:ext cx="7929618" cy="2000264"/>
          </a:xfrm>
        </p:spPr>
        <p:txBody>
          <a:bodyPr>
            <a:normAutofit fontScale="92500" lnSpcReduction="10000"/>
          </a:bodyPr>
          <a:lstStyle/>
          <a:p>
            <a:pPr algn="ctr"/>
            <a:r>
              <a:rPr lang="es-ES" sz="3400" b="1" dirty="0" smtClean="0">
                <a:solidFill>
                  <a:schemeClr val="tx1">
                    <a:lumMod val="95000"/>
                    <a:lumOff val="5000"/>
                  </a:schemeClr>
                </a:solidFill>
                <a:latin typeface="RomanT" pitchFamily="2" charset="0"/>
                <a:cs typeface="RomanT" pitchFamily="2" charset="0"/>
              </a:rPr>
              <a:t>PRESENTACIÓN DE LA PITAJAYA</a:t>
            </a:r>
          </a:p>
          <a:p>
            <a:pPr algn="just"/>
            <a:r>
              <a:rPr lang="es-ES" sz="2600" dirty="0" smtClean="0">
                <a:latin typeface="Times New Roman" pitchFamily="18" charset="0"/>
                <a:cs typeface="Times New Roman" pitchFamily="18" charset="0"/>
              </a:rPr>
              <a:t>La </a:t>
            </a:r>
            <a:r>
              <a:rPr lang="es-ES" sz="2600" dirty="0" smtClean="0">
                <a:latin typeface="Times New Roman" pitchFamily="18" charset="0"/>
                <a:cs typeface="Times New Roman" pitchFamily="18" charset="0"/>
              </a:rPr>
              <a:t>pitajaya al ser una planta de grandes valores </a:t>
            </a:r>
            <a:r>
              <a:rPr lang="es-ES" sz="2600" dirty="0" smtClean="0">
                <a:latin typeface="Times New Roman" pitchFamily="18" charset="0"/>
                <a:cs typeface="Times New Roman" pitchFamily="18" charset="0"/>
              </a:rPr>
              <a:t>nutritivos y medicinales, </a:t>
            </a:r>
            <a:r>
              <a:rPr lang="es-ES" sz="2600" dirty="0" smtClean="0">
                <a:latin typeface="Times New Roman" pitchFamily="18" charset="0"/>
                <a:cs typeface="Times New Roman" pitchFamily="18" charset="0"/>
              </a:rPr>
              <a:t>de excelente sabor y por el desconocimiento de la población en general ha despertado el interés de ser estudiada y analizada.</a:t>
            </a:r>
            <a:endParaRPr lang="es-ES" sz="2600" dirty="0"/>
          </a:p>
        </p:txBody>
      </p:sp>
      <p:sp>
        <p:nvSpPr>
          <p:cNvPr id="4" name="2 Subtítulo"/>
          <p:cNvSpPr txBox="1">
            <a:spLocks/>
          </p:cNvSpPr>
          <p:nvPr/>
        </p:nvSpPr>
        <p:spPr>
          <a:xfrm>
            <a:off x="714348" y="4214818"/>
            <a:ext cx="7715304" cy="2071702"/>
          </a:xfrm>
          <a:prstGeom prst="rect">
            <a:avLst/>
          </a:prstGeom>
        </p:spPr>
        <p:txBody>
          <a:bodyPr vert="horz">
            <a:normAutofit fontScale="92500" lnSpcReduction="10000"/>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s-ES" sz="2900" b="1" i="0" u="none" strike="noStrike" kern="1200" cap="none" spc="0" normalizeH="0" baseline="0" noProof="0" dirty="0" smtClean="0">
                <a:ln>
                  <a:noFill/>
                </a:ln>
                <a:solidFill>
                  <a:schemeClr val="tx1"/>
                </a:solidFill>
                <a:effectLst/>
                <a:uLnTx/>
                <a:uFillTx/>
                <a:latin typeface="RomanT" pitchFamily="2" charset="0"/>
                <a:cs typeface="RomanT" pitchFamily="2" charset="0"/>
              </a:rPr>
              <a:t>IDENTIFICACIÓN DEL PRODUCTO</a:t>
            </a:r>
          </a:p>
          <a:p>
            <a:pPr marL="0" marR="0" lvl="0" indent="0" algn="just"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La </a:t>
            </a:r>
            <a:r>
              <a:rPr kumimoji="0" lang="es-E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pitajaya se encuentra en estado silvestre, </a:t>
            </a:r>
            <a:r>
              <a:rPr kumimoji="0" lang="es-E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es de </a:t>
            </a:r>
            <a:r>
              <a:rPr kumimoji="0" lang="es-E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color amarillo</a:t>
            </a:r>
            <a:r>
              <a:rPr kumimoji="0" lang="es-ES" sz="20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intenso, </a:t>
            </a:r>
            <a:r>
              <a:rPr kumimoji="0" lang="es-E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a:t>
            </a:r>
            <a:r>
              <a:rPr kumimoji="0" lang="es-ES" sz="20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cultivo </a:t>
            </a:r>
            <a:r>
              <a:rPr lang="es-ES" sz="2000" dirty="0" smtClean="0">
                <a:latin typeface="Times New Roman" pitchFamily="18" charset="0"/>
                <a:cs typeface="Times New Roman" pitchFamily="18" charset="0"/>
              </a:rPr>
              <a:t>consiste en utilizar estacas,  mezclando abundante materia orgánica.  </a:t>
            </a:r>
            <a:endParaRPr kumimoji="0" lang="es-E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Es conocida por sus cualidades medicinales como un eficaz laxante, previene y desinflama hemorroides alivia úlcera y gastritis, la recomiendan para tratar la diabetes, regula la presión arterial</a:t>
            </a:r>
            <a:r>
              <a:rPr kumimoji="0" lang="es-ES" sz="2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pic>
        <p:nvPicPr>
          <p:cNvPr id="5" name="4 Imagen" descr="pitahaya"/>
          <p:cNvPicPr/>
          <p:nvPr/>
        </p:nvPicPr>
        <p:blipFill>
          <a:blip r:embed="rId2"/>
          <a:srcRect/>
          <a:stretch>
            <a:fillRect/>
          </a:stretch>
        </p:blipFill>
        <p:spPr bwMode="auto">
          <a:xfrm>
            <a:off x="3571868" y="2357430"/>
            <a:ext cx="2100268" cy="16906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596" y="357166"/>
            <a:ext cx="8215370" cy="6286544"/>
          </a:xfrm>
        </p:spPr>
        <p:txBody>
          <a:bodyPr/>
          <a:lstStyle/>
          <a:p>
            <a:pPr algn="ctr"/>
            <a:r>
              <a:rPr lang="es-ES" dirty="0" smtClean="0">
                <a:latin typeface="Times New Roman" pitchFamily="18" charset="0"/>
                <a:cs typeface="Times New Roman" pitchFamily="18" charset="0"/>
              </a:rPr>
              <a:t>MERCADO META</a:t>
            </a:r>
            <a:endParaRPr lang="es-ES" dirty="0">
              <a:latin typeface="Times New Roman" pitchFamily="18" charset="0"/>
              <a:cs typeface="Times New Roman" pitchFamily="18" charset="0"/>
            </a:endParaRPr>
          </a:p>
        </p:txBody>
      </p:sp>
      <p:sp>
        <p:nvSpPr>
          <p:cNvPr id="4" name="3 Rectángulo redondeado"/>
          <p:cNvSpPr/>
          <p:nvPr/>
        </p:nvSpPr>
        <p:spPr>
          <a:xfrm>
            <a:off x="1285852" y="1285860"/>
            <a:ext cx="6357982" cy="114300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es-MX" dirty="0" smtClean="0">
                <a:solidFill>
                  <a:schemeClr val="tx1">
                    <a:lumMod val="95000"/>
                    <a:lumOff val="5000"/>
                  </a:schemeClr>
                </a:solidFill>
                <a:latin typeface="Times New Roman" pitchFamily="18" charset="0"/>
                <a:ea typeface="Times New Roman" pitchFamily="18" charset="0"/>
                <a:cs typeface="Times New Roman" pitchFamily="18" charset="0"/>
              </a:rPr>
              <a:t>Se refiere hacia donde y hacia quienes queremos llegar con nuestro producto y todo lo que abarca para la decisión de   compra.</a:t>
            </a:r>
            <a:endParaRPr lang="es-ES" sz="1600" dirty="0" smtClean="0">
              <a:solidFill>
                <a:schemeClr val="tx1">
                  <a:lumMod val="95000"/>
                  <a:lumOff val="5000"/>
                </a:schemeClr>
              </a:solidFill>
              <a:latin typeface="Arial" pitchFamily="34" charset="0"/>
            </a:endParaRPr>
          </a:p>
        </p:txBody>
      </p:sp>
      <p:sp>
        <p:nvSpPr>
          <p:cNvPr id="6" name="5 Rectángulo redondeado"/>
          <p:cNvSpPr/>
          <p:nvPr/>
        </p:nvSpPr>
        <p:spPr>
          <a:xfrm>
            <a:off x="2428860" y="2714620"/>
            <a:ext cx="4000528" cy="71438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lumMod val="95000"/>
                    <a:lumOff val="5000"/>
                  </a:schemeClr>
                </a:solidFill>
                <a:latin typeface="Times New Roman" pitchFamily="18" charset="0"/>
                <a:cs typeface="Times New Roman" pitchFamily="18" charset="0"/>
              </a:rPr>
              <a:t>Características que influyen en el comportamiento del consumidor</a:t>
            </a:r>
            <a:endParaRPr lang="es-ES" dirty="0">
              <a:solidFill>
                <a:schemeClr val="tx1">
                  <a:lumMod val="95000"/>
                  <a:lumOff val="5000"/>
                </a:schemeClr>
              </a:solidFill>
              <a:latin typeface="Times New Roman" pitchFamily="18" charset="0"/>
              <a:cs typeface="Times New Roman" pitchFamily="18" charset="0"/>
            </a:endParaRPr>
          </a:p>
        </p:txBody>
      </p:sp>
      <p:sp>
        <p:nvSpPr>
          <p:cNvPr id="9" name="8 Rectángulo redondeado"/>
          <p:cNvSpPr/>
          <p:nvPr/>
        </p:nvSpPr>
        <p:spPr>
          <a:xfrm>
            <a:off x="500034" y="3857628"/>
            <a:ext cx="1571636" cy="500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lumMod val="95000"/>
                    <a:lumOff val="5000"/>
                  </a:schemeClr>
                </a:solidFill>
                <a:latin typeface="Times New Roman" pitchFamily="18" charset="0"/>
                <a:cs typeface="Times New Roman" pitchFamily="18" charset="0"/>
              </a:rPr>
              <a:t>Culturales</a:t>
            </a:r>
            <a:endParaRPr lang="es-ES" dirty="0">
              <a:solidFill>
                <a:schemeClr val="tx1">
                  <a:lumMod val="95000"/>
                  <a:lumOff val="5000"/>
                </a:schemeClr>
              </a:solidFill>
              <a:latin typeface="Times New Roman" pitchFamily="18" charset="0"/>
              <a:cs typeface="Times New Roman" pitchFamily="18" charset="0"/>
            </a:endParaRPr>
          </a:p>
        </p:txBody>
      </p:sp>
      <p:sp>
        <p:nvSpPr>
          <p:cNvPr id="12" name="11 Rectángulo redondeado"/>
          <p:cNvSpPr/>
          <p:nvPr/>
        </p:nvSpPr>
        <p:spPr>
          <a:xfrm>
            <a:off x="6500826" y="3857628"/>
            <a:ext cx="1643074" cy="500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lumMod val="95000"/>
                    <a:lumOff val="5000"/>
                  </a:schemeClr>
                </a:solidFill>
                <a:latin typeface="Times New Roman" pitchFamily="18" charset="0"/>
                <a:cs typeface="Times New Roman" pitchFamily="18" charset="0"/>
              </a:rPr>
              <a:t>Psicológica</a:t>
            </a:r>
            <a:endParaRPr lang="es-ES" dirty="0">
              <a:solidFill>
                <a:schemeClr val="tx1">
                  <a:lumMod val="95000"/>
                  <a:lumOff val="5000"/>
                </a:schemeClr>
              </a:solidFill>
              <a:latin typeface="Times New Roman" pitchFamily="18" charset="0"/>
              <a:cs typeface="Times New Roman" pitchFamily="18" charset="0"/>
            </a:endParaRPr>
          </a:p>
        </p:txBody>
      </p:sp>
      <p:sp>
        <p:nvSpPr>
          <p:cNvPr id="17" name="16 Marco"/>
          <p:cNvSpPr/>
          <p:nvPr/>
        </p:nvSpPr>
        <p:spPr>
          <a:xfrm>
            <a:off x="2714612" y="285728"/>
            <a:ext cx="3786214" cy="642942"/>
          </a:xfrm>
          <a:prstGeom prst="fram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8" name="17 Flecha derecha"/>
          <p:cNvSpPr/>
          <p:nvPr/>
        </p:nvSpPr>
        <p:spPr>
          <a:xfrm rot="5400000">
            <a:off x="4250529" y="964389"/>
            <a:ext cx="357190" cy="285752"/>
          </a:xfrm>
          <a:prstGeom prst="rightArrow">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Flecha abajo"/>
          <p:cNvSpPr/>
          <p:nvPr/>
        </p:nvSpPr>
        <p:spPr>
          <a:xfrm>
            <a:off x="7215206" y="4357694"/>
            <a:ext cx="142876" cy="214314"/>
          </a:xfrm>
          <a:prstGeom prst="downArrow">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Flecha abajo"/>
          <p:cNvSpPr/>
          <p:nvPr/>
        </p:nvSpPr>
        <p:spPr>
          <a:xfrm>
            <a:off x="1214414" y="4357694"/>
            <a:ext cx="142876" cy="214314"/>
          </a:xfrm>
          <a:prstGeom prst="downArrow">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Flecha abajo"/>
          <p:cNvSpPr/>
          <p:nvPr/>
        </p:nvSpPr>
        <p:spPr>
          <a:xfrm>
            <a:off x="3214678" y="4357694"/>
            <a:ext cx="142876" cy="214314"/>
          </a:xfrm>
          <a:prstGeom prst="downArrow">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Flecha abajo"/>
          <p:cNvSpPr/>
          <p:nvPr/>
        </p:nvSpPr>
        <p:spPr>
          <a:xfrm>
            <a:off x="5286380" y="4357694"/>
            <a:ext cx="142876" cy="214314"/>
          </a:xfrm>
          <a:prstGeom prst="downArrow">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redondeado"/>
          <p:cNvSpPr/>
          <p:nvPr/>
        </p:nvSpPr>
        <p:spPr>
          <a:xfrm>
            <a:off x="2571736" y="3857628"/>
            <a:ext cx="1571636" cy="500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lumMod val="95000"/>
                    <a:lumOff val="5000"/>
                  </a:schemeClr>
                </a:solidFill>
                <a:latin typeface="Times New Roman" pitchFamily="18" charset="0"/>
                <a:cs typeface="Times New Roman" pitchFamily="18" charset="0"/>
              </a:rPr>
              <a:t>Sociales</a:t>
            </a:r>
            <a:endParaRPr lang="es-ES" dirty="0">
              <a:solidFill>
                <a:schemeClr val="tx1">
                  <a:lumMod val="95000"/>
                  <a:lumOff val="5000"/>
                </a:schemeClr>
              </a:solidFill>
              <a:latin typeface="Times New Roman" pitchFamily="18" charset="0"/>
              <a:cs typeface="Times New Roman" pitchFamily="18" charset="0"/>
            </a:endParaRPr>
          </a:p>
        </p:txBody>
      </p:sp>
      <p:sp>
        <p:nvSpPr>
          <p:cNvPr id="25" name="24 Rectángulo redondeado"/>
          <p:cNvSpPr/>
          <p:nvPr/>
        </p:nvSpPr>
        <p:spPr>
          <a:xfrm>
            <a:off x="4500562" y="3857628"/>
            <a:ext cx="1643074" cy="500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lumMod val="95000"/>
                    <a:lumOff val="5000"/>
                  </a:schemeClr>
                </a:solidFill>
                <a:latin typeface="Times New Roman" pitchFamily="18" charset="0"/>
                <a:cs typeface="Times New Roman" pitchFamily="18" charset="0"/>
              </a:rPr>
              <a:t>Personales</a:t>
            </a:r>
            <a:endParaRPr lang="es-ES" dirty="0">
              <a:solidFill>
                <a:schemeClr val="tx1">
                  <a:lumMod val="95000"/>
                  <a:lumOff val="5000"/>
                </a:schemeClr>
              </a:solidFill>
              <a:latin typeface="Times New Roman" pitchFamily="18" charset="0"/>
              <a:cs typeface="Times New Roman" pitchFamily="18" charset="0"/>
            </a:endParaRPr>
          </a:p>
        </p:txBody>
      </p:sp>
      <p:sp>
        <p:nvSpPr>
          <p:cNvPr id="26" name="25 Flecha abajo"/>
          <p:cNvSpPr/>
          <p:nvPr/>
        </p:nvSpPr>
        <p:spPr>
          <a:xfrm>
            <a:off x="4286248" y="2428868"/>
            <a:ext cx="142876" cy="285752"/>
          </a:xfrm>
          <a:prstGeom prst="downArrow">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redondeado"/>
          <p:cNvSpPr/>
          <p:nvPr/>
        </p:nvSpPr>
        <p:spPr>
          <a:xfrm>
            <a:off x="500034" y="4608720"/>
            <a:ext cx="1571636" cy="11062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lumMod val="95000"/>
                    <a:lumOff val="5000"/>
                  </a:schemeClr>
                </a:solidFill>
                <a:latin typeface="Times New Roman" pitchFamily="18" charset="0"/>
                <a:cs typeface="Times New Roman" pitchFamily="18" charset="0"/>
              </a:rPr>
              <a:t>Experimentar con productos no tradicionales</a:t>
            </a:r>
            <a:endParaRPr lang="es-ES" dirty="0">
              <a:solidFill>
                <a:schemeClr val="tx1">
                  <a:lumMod val="95000"/>
                  <a:lumOff val="5000"/>
                </a:schemeClr>
              </a:solidFill>
              <a:latin typeface="Times New Roman" pitchFamily="18" charset="0"/>
              <a:cs typeface="Times New Roman" pitchFamily="18" charset="0"/>
            </a:endParaRPr>
          </a:p>
        </p:txBody>
      </p:sp>
      <p:sp>
        <p:nvSpPr>
          <p:cNvPr id="19" name="18 Rectángulo redondeado"/>
          <p:cNvSpPr/>
          <p:nvPr/>
        </p:nvSpPr>
        <p:spPr>
          <a:xfrm>
            <a:off x="6572264" y="4643446"/>
            <a:ext cx="1571636" cy="11062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lumMod val="95000"/>
                    <a:lumOff val="5000"/>
                  </a:schemeClr>
                </a:solidFill>
                <a:latin typeface="Times New Roman" pitchFamily="18" charset="0"/>
                <a:cs typeface="Times New Roman" pitchFamily="18" charset="0"/>
              </a:rPr>
              <a:t> Comporta-miento de la persona</a:t>
            </a:r>
            <a:endParaRPr lang="es-ES" dirty="0">
              <a:solidFill>
                <a:schemeClr val="tx1">
                  <a:lumMod val="95000"/>
                  <a:lumOff val="5000"/>
                </a:schemeClr>
              </a:solidFill>
              <a:latin typeface="Times New Roman" pitchFamily="18" charset="0"/>
              <a:cs typeface="Times New Roman" pitchFamily="18" charset="0"/>
            </a:endParaRPr>
          </a:p>
        </p:txBody>
      </p:sp>
      <p:sp>
        <p:nvSpPr>
          <p:cNvPr id="20" name="19 Rectángulo redondeado"/>
          <p:cNvSpPr/>
          <p:nvPr/>
        </p:nvSpPr>
        <p:spPr>
          <a:xfrm>
            <a:off x="4500562" y="4643446"/>
            <a:ext cx="1571636" cy="11062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lumMod val="95000"/>
                    <a:lumOff val="5000"/>
                  </a:schemeClr>
                </a:solidFill>
                <a:latin typeface="Times New Roman" pitchFamily="18" charset="0"/>
                <a:cs typeface="Times New Roman" pitchFamily="18" charset="0"/>
              </a:rPr>
              <a:t>Cada una es diferente  y toma sus decisiones </a:t>
            </a:r>
            <a:endParaRPr lang="es-ES" dirty="0">
              <a:solidFill>
                <a:schemeClr val="tx1">
                  <a:lumMod val="95000"/>
                  <a:lumOff val="5000"/>
                </a:schemeClr>
              </a:solidFill>
              <a:latin typeface="Times New Roman" pitchFamily="18" charset="0"/>
              <a:cs typeface="Times New Roman" pitchFamily="18" charset="0"/>
            </a:endParaRPr>
          </a:p>
        </p:txBody>
      </p:sp>
      <p:sp>
        <p:nvSpPr>
          <p:cNvPr id="21" name="20 Rectángulo redondeado"/>
          <p:cNvSpPr/>
          <p:nvPr/>
        </p:nvSpPr>
        <p:spPr>
          <a:xfrm>
            <a:off x="2500298" y="4643446"/>
            <a:ext cx="1571636" cy="11062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lumMod val="95000"/>
                    <a:lumOff val="5000"/>
                  </a:schemeClr>
                </a:solidFill>
                <a:latin typeface="Times New Roman" pitchFamily="18" charset="0"/>
                <a:cs typeface="Times New Roman" pitchFamily="18" charset="0"/>
              </a:rPr>
              <a:t>Integración de personas para formar grupos</a:t>
            </a:r>
            <a:endParaRPr lang="es-ES" dirty="0">
              <a:solidFill>
                <a:schemeClr val="tx1">
                  <a:lumMod val="95000"/>
                  <a:lumOff val="5000"/>
                </a:schemeClr>
              </a:solidFill>
              <a:latin typeface="Times New Roman" pitchFamily="18" charset="0"/>
              <a:cs typeface="Times New Roman" pitchFamily="18" charset="0"/>
            </a:endParaRPr>
          </a:p>
        </p:txBody>
      </p:sp>
      <p:cxnSp>
        <p:nvCxnSpPr>
          <p:cNvPr id="23" name="22 Conector recto"/>
          <p:cNvCxnSpPr/>
          <p:nvPr/>
        </p:nvCxnSpPr>
        <p:spPr>
          <a:xfrm>
            <a:off x="1142976" y="3643314"/>
            <a:ext cx="607223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9" name="28 Flecha abajo"/>
          <p:cNvSpPr/>
          <p:nvPr/>
        </p:nvSpPr>
        <p:spPr>
          <a:xfrm>
            <a:off x="4286248" y="3429000"/>
            <a:ext cx="71438" cy="214314"/>
          </a:xfrm>
          <a:prstGeom prst="downArrow">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Flecha abajo"/>
          <p:cNvSpPr/>
          <p:nvPr/>
        </p:nvSpPr>
        <p:spPr>
          <a:xfrm>
            <a:off x="1142976" y="3643314"/>
            <a:ext cx="71438" cy="214314"/>
          </a:xfrm>
          <a:prstGeom prst="downArrow">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Flecha abajo"/>
          <p:cNvSpPr/>
          <p:nvPr/>
        </p:nvSpPr>
        <p:spPr>
          <a:xfrm>
            <a:off x="3286116" y="3643314"/>
            <a:ext cx="71438" cy="214314"/>
          </a:xfrm>
          <a:prstGeom prst="downArrow">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Flecha abajo"/>
          <p:cNvSpPr/>
          <p:nvPr/>
        </p:nvSpPr>
        <p:spPr>
          <a:xfrm>
            <a:off x="5214942" y="3643314"/>
            <a:ext cx="71438" cy="214314"/>
          </a:xfrm>
          <a:prstGeom prst="downArrow">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Flecha abajo"/>
          <p:cNvSpPr/>
          <p:nvPr/>
        </p:nvSpPr>
        <p:spPr>
          <a:xfrm>
            <a:off x="7215206" y="3643314"/>
            <a:ext cx="71438" cy="214314"/>
          </a:xfrm>
          <a:prstGeom prst="downArrow">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3204</TotalTime>
  <Words>1356</Words>
  <Application>Microsoft Office PowerPoint</Application>
  <PresentationFormat>Presentación en pantalla (4:3)</PresentationFormat>
  <Paragraphs>234</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Vértice</vt:lpstr>
      <vt:lpstr>Diapositiva 1</vt:lpstr>
      <vt:lpstr>TEMA: CREACIÓN DE UNA PLANTA PILOTO COMUNITARIA PARA LA PRODUCCIÓN DE PITAJAYA EN SAN ANTONIO DE IBARRA  PREVIO A LA OBTENCIÓN DEL TÍTULO DE INGENIEROS COMERCIALES </vt:lpstr>
      <vt:lpstr>Diapositiva 3</vt:lpstr>
      <vt:lpstr>GENERAL</vt:lpstr>
      <vt:lpstr>Diapositiva 5</vt:lpstr>
      <vt:lpstr>Diapositiva 6</vt:lpstr>
      <vt:lpstr>No es muy conocida</vt:lpstr>
      <vt:lpstr>Diapositiva 8</vt:lpstr>
      <vt:lpstr>Diapositiva 9</vt:lpstr>
      <vt:lpstr>Diapositiva 10</vt:lpstr>
      <vt:lpstr>ANÁLISIS  DEMANDA Y OFERTA</vt:lpstr>
      <vt:lpstr>PROYECCIÓN DE PRECIOS</vt:lpstr>
      <vt:lpstr>CONCLUSIÓN DEL ESTUDIO DE MERCADO</vt:lpstr>
      <vt:lpstr>Diapositiva 14</vt:lpstr>
      <vt:lpstr>Diapositiva 15</vt:lpstr>
      <vt:lpstr>Diapositiva 16</vt:lpstr>
      <vt:lpstr>Diapositiva 17</vt:lpstr>
      <vt:lpstr>Diapositiva 18</vt:lpstr>
      <vt:lpstr>VIVERO</vt:lpstr>
      <vt:lpstr>Diapositiva 20</vt:lpstr>
      <vt:lpstr>Diapositiva 21</vt:lpstr>
      <vt:lpstr>Diapositiva 22</vt:lpstr>
      <vt:lpstr>Diapositiva 23</vt:lpstr>
      <vt:lpstr>   RECOMENDACIONES  Las  autoridades   del  Ministerio  de Agricultura,  Ganadería  y Pesca   deben  buscar  la  forma  de   ayudar a  los   agricultores mediante créditos a bajo interés para que éstos puedan invertir en nuevos cultivos.   Se   debe  capacitar   a los   agricultores  de la Parroquia con la finalidad  de dar a  conocer las  virtudes  que  tiene la  fruta, su forma de producción y su rentabilidad.     Su cosecha se debe manejar con mucho cuidado para evitar que decaiga  su producción y la  calidad del producto  y así cultivar productos no tradicionales.</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TECNICA DEL NORTE   FACULTAD DE CIENCIAS ADMINISTRATIVAS Y ECONOMICAS     ESCUELA DE ADMINISTRACION DE EMPRESAS</dc:title>
  <dc:creator>Milton Garcia</dc:creator>
  <cp:lastModifiedBy>Milton Garcia</cp:lastModifiedBy>
  <cp:revision>301</cp:revision>
  <dcterms:created xsi:type="dcterms:W3CDTF">2010-01-28T16:35:07Z</dcterms:created>
  <dcterms:modified xsi:type="dcterms:W3CDTF">2010-11-03T16:21:00Z</dcterms:modified>
</cp:coreProperties>
</file>