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59"/>
  </p:notesMasterIdLst>
  <p:sldIdLst>
    <p:sldId id="274" r:id="rId2"/>
    <p:sldId id="275" r:id="rId3"/>
    <p:sldId id="257" r:id="rId4"/>
    <p:sldId id="281" r:id="rId5"/>
    <p:sldId id="260" r:id="rId6"/>
    <p:sldId id="259" r:id="rId7"/>
    <p:sldId id="323" r:id="rId8"/>
    <p:sldId id="324" r:id="rId9"/>
    <p:sldId id="330" r:id="rId10"/>
    <p:sldId id="327" r:id="rId11"/>
    <p:sldId id="279" r:id="rId12"/>
    <p:sldId id="284" r:id="rId13"/>
    <p:sldId id="290" r:id="rId14"/>
    <p:sldId id="262" r:id="rId15"/>
    <p:sldId id="282" r:id="rId16"/>
    <p:sldId id="283" r:id="rId17"/>
    <p:sldId id="263" r:id="rId18"/>
    <p:sldId id="292" r:id="rId19"/>
    <p:sldId id="277" r:id="rId20"/>
    <p:sldId id="278" r:id="rId21"/>
    <p:sldId id="267" r:id="rId22"/>
    <p:sldId id="276" r:id="rId23"/>
    <p:sldId id="331" r:id="rId24"/>
    <p:sldId id="268" r:id="rId25"/>
    <p:sldId id="293" r:id="rId26"/>
    <p:sldId id="295" r:id="rId27"/>
    <p:sldId id="269" r:id="rId28"/>
    <p:sldId id="264" r:id="rId29"/>
    <p:sldId id="340" r:id="rId30"/>
    <p:sldId id="339" r:id="rId31"/>
    <p:sldId id="335" r:id="rId32"/>
    <p:sldId id="305" r:id="rId33"/>
    <p:sldId id="308" r:id="rId34"/>
    <p:sldId id="270" r:id="rId35"/>
    <p:sldId id="310" r:id="rId36"/>
    <p:sldId id="348" r:id="rId37"/>
    <p:sldId id="309" r:id="rId38"/>
    <p:sldId id="311" r:id="rId39"/>
    <p:sldId id="349" r:id="rId40"/>
    <p:sldId id="307" r:id="rId41"/>
    <p:sldId id="312" r:id="rId42"/>
    <p:sldId id="342" r:id="rId43"/>
    <p:sldId id="336" r:id="rId44"/>
    <p:sldId id="313" r:id="rId45"/>
    <p:sldId id="315" r:id="rId46"/>
    <p:sldId id="321" r:id="rId47"/>
    <p:sldId id="337" r:id="rId48"/>
    <p:sldId id="319" r:id="rId49"/>
    <p:sldId id="343" r:id="rId50"/>
    <p:sldId id="273" r:id="rId51"/>
    <p:sldId id="344" r:id="rId52"/>
    <p:sldId id="322" r:id="rId53"/>
    <p:sldId id="346" r:id="rId54"/>
    <p:sldId id="347" r:id="rId55"/>
    <p:sldId id="352" r:id="rId56"/>
    <p:sldId id="351" r:id="rId57"/>
    <p:sldId id="350" r:id="rId58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A488322-F2BA-4B5B-9748-0D474271808F}" styleName="Estilo medio 3 - 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Estilo medio 4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BDBED569-4797-4DF1-A0F4-6AAB3CD982D8}" styleName="Estilo claro 3 - Acento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Estilo claro 3 - Acento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7AC3CCA-C797-4891-BE02-D94E43425B78}" styleName="Estilo me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506" y="-2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Toshiba-i3\Documents\graficos%20para%20diapositiva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Libro1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Toshiba-i3\Documents\graficos%20para%20diapositiva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s-MX"/>
              <a:t>Zonas fisiográficas según el tipo de pendiente</a:t>
            </a:r>
          </a:p>
        </c:rich>
      </c:tx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92D050"/>
              </a:solidFill>
            </c:spPr>
          </c:dPt>
          <c:dPt>
            <c:idx val="1"/>
            <c:bubble3D val="0"/>
            <c:spPr>
              <a:solidFill>
                <a:srgbClr val="FFFF00"/>
              </a:solidFill>
            </c:spPr>
          </c:dPt>
          <c:dPt>
            <c:idx val="2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</c:spPr>
          </c:dPt>
          <c:dPt>
            <c:idx val="3"/>
            <c:bubble3D val="0"/>
            <c:spPr>
              <a:solidFill>
                <a:schemeClr val="accent6">
                  <a:lumMod val="75000"/>
                </a:schemeClr>
              </a:solidFill>
            </c:spPr>
          </c:dPt>
          <c:dPt>
            <c:idx val="4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</c:spPr>
          </c:dPt>
          <c:dPt>
            <c:idx val="5"/>
            <c:bubble3D val="0"/>
            <c:spPr>
              <a:solidFill>
                <a:srgbClr val="C00000"/>
              </a:solidFill>
            </c:spPr>
          </c:dPt>
          <c:dLbls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Hoja4!$A$9:$A$14</c:f>
              <c:strCache>
                <c:ptCount val="6"/>
                <c:pt idx="0">
                  <c:v>Zona estable</c:v>
                </c:pt>
                <c:pt idx="1">
                  <c:v>Zona potencialmnete inestable</c:v>
                </c:pt>
                <c:pt idx="2">
                  <c:v>Zona medianamente inestable</c:v>
                </c:pt>
                <c:pt idx="3">
                  <c:v>Zona inestable</c:v>
                </c:pt>
                <c:pt idx="4">
                  <c:v>Zona muy inestable</c:v>
                </c:pt>
                <c:pt idx="5">
                  <c:v>Zona de alta inestabilidad</c:v>
                </c:pt>
              </c:strCache>
            </c:strRef>
          </c:cat>
          <c:val>
            <c:numRef>
              <c:f>Hoja4!$B$9:$B$14</c:f>
              <c:numCache>
                <c:formatCode>0.00</c:formatCode>
                <c:ptCount val="6"/>
                <c:pt idx="0">
                  <c:v>48.13455685975007</c:v>
                </c:pt>
                <c:pt idx="1">
                  <c:v>32.509680559015905</c:v>
                </c:pt>
                <c:pt idx="2">
                  <c:v>10.807066400601673</c:v>
                </c:pt>
                <c:pt idx="3">
                  <c:v>5.0231797871324826</c:v>
                </c:pt>
                <c:pt idx="4">
                  <c:v>2.3361406760441383</c:v>
                </c:pt>
                <c:pt idx="5">
                  <c:v>1.189375717455742</c:v>
                </c:pt>
              </c:numCache>
            </c:numRef>
          </c:val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</c:legend>
    <c:plotVisOnly val="1"/>
    <c:dispBlanksAs val="gap"/>
    <c:showDLblsOverMax val="0"/>
  </c:chart>
  <c:spPr>
    <a:noFill/>
    <a:ln>
      <a:solidFill>
        <a:schemeClr val="tx1"/>
      </a:solidFill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s-MX"/>
              <a:t>Conflictos de</a:t>
            </a:r>
            <a:r>
              <a:rPr lang="es-MX" baseline="0"/>
              <a:t> uso del suelo</a:t>
            </a:r>
            <a:endParaRPr lang="es-MX"/>
          </a:p>
        </c:rich>
      </c:tx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C00000"/>
              </a:solidFill>
            </c:spPr>
          </c:dPt>
          <c:dPt>
            <c:idx val="1"/>
            <c:bubble3D val="0"/>
            <c:spPr>
              <a:solidFill>
                <a:srgbClr val="FFFF00"/>
              </a:solidFill>
            </c:spPr>
          </c:dPt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Hoja2!$C$5:$C$7</c:f>
              <c:strCache>
                <c:ptCount val="3"/>
                <c:pt idx="0">
                  <c:v>Sobreuso</c:v>
                </c:pt>
                <c:pt idx="1">
                  <c:v>Subutilizado</c:v>
                </c:pt>
                <c:pt idx="2">
                  <c:v>Uso adecuado</c:v>
                </c:pt>
              </c:strCache>
            </c:strRef>
          </c:cat>
          <c:val>
            <c:numRef>
              <c:f>Hoja2!$D$5:$D$7</c:f>
              <c:numCache>
                <c:formatCode>General</c:formatCode>
                <c:ptCount val="3"/>
                <c:pt idx="0">
                  <c:v>20</c:v>
                </c:pt>
                <c:pt idx="1">
                  <c:v>50</c:v>
                </c:pt>
                <c:pt idx="2">
                  <c:v>30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ayout/>
      <c:overlay val="0"/>
    </c:legend>
    <c:plotVisOnly val="1"/>
    <c:dispBlanksAs val="gap"/>
    <c:showDLblsOverMax val="0"/>
  </c:chart>
  <c:spPr>
    <a:ln>
      <a:solidFill>
        <a:schemeClr val="tx1"/>
      </a:solidFill>
    </a:ln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s-MX"/>
              <a:t>Accesibilidad de la ciudad</a:t>
            </a:r>
          </a:p>
        </c:rich>
      </c:tx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FFFF00"/>
              </a:solidFill>
            </c:spPr>
          </c:dPt>
          <c:dPt>
            <c:idx val="1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</c:spPr>
          </c:dPt>
          <c:dPt>
            <c:idx val="2"/>
            <c:bubble3D val="0"/>
            <c:spPr>
              <a:solidFill>
                <a:srgbClr val="FFC000"/>
              </a:solidFill>
            </c:spPr>
          </c:dPt>
          <c:dPt>
            <c:idx val="3"/>
            <c:bubble3D val="0"/>
            <c:spPr>
              <a:solidFill>
                <a:srgbClr val="C00000"/>
              </a:solidFill>
            </c:spPr>
          </c:dPt>
          <c:dLbls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Hoja3!$A$7:$A$10</c:f>
              <c:strCache>
                <c:ptCount val="4"/>
                <c:pt idx="0">
                  <c:v>Muy buena</c:v>
                </c:pt>
                <c:pt idx="1">
                  <c:v>Buena</c:v>
                </c:pt>
                <c:pt idx="2">
                  <c:v>Media</c:v>
                </c:pt>
                <c:pt idx="3">
                  <c:v>Limitada</c:v>
                </c:pt>
              </c:strCache>
            </c:strRef>
          </c:cat>
          <c:val>
            <c:numRef>
              <c:f>Hoja3!$B$7:$B$10</c:f>
              <c:numCache>
                <c:formatCode>General</c:formatCode>
                <c:ptCount val="4"/>
                <c:pt idx="0">
                  <c:v>18.579999999999998</c:v>
                </c:pt>
                <c:pt idx="1">
                  <c:v>37.229999999999997</c:v>
                </c:pt>
                <c:pt idx="2">
                  <c:v>28.21</c:v>
                </c:pt>
                <c:pt idx="3">
                  <c:v>15.98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</c:legend>
    <c:plotVisOnly val="1"/>
    <c:dispBlanksAs val="gap"/>
    <c:showDLblsOverMax val="0"/>
  </c:chart>
  <c:spPr>
    <a:noFill/>
    <a:ln>
      <a:solidFill>
        <a:schemeClr val="accent1"/>
      </a:solidFill>
    </a:ln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D7D7C6-F327-44FB-A1E5-21700DCF3344}" type="datetimeFigureOut">
              <a:rPr lang="es-MX" smtClean="0"/>
              <a:t>09/03/2014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409144-8C23-4DA1-9017-107F08E134E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527266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Marcador de imagen d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5364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07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07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07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07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07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07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07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07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07" charset="-128"/>
              </a:defRPr>
            </a:lvl9pPr>
          </a:lstStyle>
          <a:p>
            <a:fld id="{B1DDAB2F-E3A6-4D07-9536-2FF54A08C61B}" type="slidenum">
              <a:rPr lang="es-ES_tradnl"/>
              <a:pPr/>
              <a:t>1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3376867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calificó la vulnerabilidad de 24.849 edificaciones, lo que equivale el 65,85% de los predios existentes en la ciudad.</a:t>
            </a:r>
          </a:p>
          <a:p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409144-8C23-4DA1-9017-107F08E134EC}" type="slidenum">
              <a:rPr lang="es-MX" smtClean="0"/>
              <a:t>49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73640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Este sector presenta el mayor porcentaje de edificaciones en la ciudad con  vulnerabilidad media a inundaciones (71,91%); porque </a:t>
            </a:r>
            <a:r>
              <a:rPr lang="es-ES" smtClean="0"/>
              <a:t>es húmedo</a:t>
            </a:r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FF49C0-8A76-4ED0-97E3-F02268ACA612}" type="slidenum">
              <a:rPr lang="es-EC" smtClean="0"/>
              <a:t>50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557139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Este sector presenta el mayor porcentaje de edificaciones en la ciudad con  vulnerabilidad media a inundaciones (71,91%); porque </a:t>
            </a:r>
            <a:r>
              <a:rPr lang="es-ES" smtClean="0"/>
              <a:t>es húmedo</a:t>
            </a:r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FF49C0-8A76-4ED0-97E3-F02268ACA612}" type="slidenum">
              <a:rPr lang="es-EC" smtClean="0"/>
              <a:t>51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557139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es-ES" sz="1200" dirty="0" smtClean="0"/>
              <a:t>En las últimas décadas, la vulnerabilidad a los impactos de las amenazas naturales ha aumentado a nivel nacional y por ende en la ciudad de Ibarra.</a:t>
            </a:r>
          </a:p>
          <a:p>
            <a:pPr marL="0" indent="0" algn="just">
              <a:buNone/>
            </a:pPr>
            <a:r>
              <a:rPr lang="es-ES" sz="1200" dirty="0" smtClean="0"/>
              <a:t> </a:t>
            </a:r>
          </a:p>
          <a:p>
            <a:pPr marL="0" indent="0" algn="just">
              <a:buNone/>
            </a:pPr>
            <a:r>
              <a:rPr lang="es-ES" sz="1200" dirty="0" smtClean="0"/>
              <a:t>Las cabeceras cantonales, como Ibarra, se han constituido en ejes socioeconómicos de sus respectivas provincias</a:t>
            </a:r>
          </a:p>
          <a:p>
            <a:pPr marL="0" indent="0" algn="just">
              <a:buNone/>
            </a:pPr>
            <a:endParaRPr lang="es-ES" sz="1200" dirty="0" smtClean="0"/>
          </a:p>
          <a:p>
            <a:pPr algn="just">
              <a:buFont typeface="+mj-lt"/>
              <a:buAutoNum type="alphaLcPeriod"/>
            </a:pPr>
            <a:r>
              <a:rPr lang="es-MX" sz="1200" dirty="0" smtClean="0"/>
              <a:t>Concentración de población                                                      </a:t>
            </a:r>
          </a:p>
          <a:p>
            <a:pPr algn="just">
              <a:buFont typeface="+mj-lt"/>
              <a:buAutoNum type="alphaLcPeriod"/>
            </a:pPr>
            <a:endParaRPr lang="es-MX" sz="1200" dirty="0" smtClean="0"/>
          </a:p>
          <a:p>
            <a:pPr algn="just">
              <a:buFont typeface="+mj-lt"/>
              <a:buAutoNum type="alphaLcPeriod"/>
            </a:pPr>
            <a:r>
              <a:rPr lang="es-MX" sz="1200" dirty="0" smtClean="0"/>
              <a:t>Aglomeración de elementos</a:t>
            </a:r>
          </a:p>
          <a:p>
            <a:pPr marL="0" indent="0" algn="just">
              <a:buNone/>
            </a:pPr>
            <a:r>
              <a:rPr lang="es-MX" dirty="0" smtClean="0"/>
              <a:t>Literal b: </a:t>
            </a:r>
            <a:r>
              <a:rPr lang="es-ES" sz="1200" dirty="0" smtClean="0"/>
              <a:t>; y es por esta razón, que la población se concentra en estos espacios territoriales. </a:t>
            </a:r>
          </a:p>
          <a:p>
            <a:pPr marL="0" indent="0" algn="just">
              <a:buNone/>
            </a:pPr>
            <a:endParaRPr lang="es-ES" sz="1200" dirty="0" smtClean="0"/>
          </a:p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409144-8C23-4DA1-9017-107F08E134EC}" type="slidenum">
              <a:rPr lang="es-MX" smtClean="0"/>
              <a:t>4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1170726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r>
              <a:rPr lang="es-ES" dirty="0" smtClean="0"/>
              <a:t>No existe una caracterización territorial actualizada de la ciudad de Ibarra mediante:                       a. accesibilidad</a:t>
            </a:r>
          </a:p>
          <a:p>
            <a:pPr lvl="0" algn="just"/>
            <a:r>
              <a:rPr lang="es-ES" dirty="0" smtClean="0"/>
              <a:t>b. elementos esenciales c. conflictos de uso de suelo. </a:t>
            </a:r>
          </a:p>
          <a:p>
            <a:pPr marL="0" lvl="0" indent="0">
              <a:buNone/>
            </a:pPr>
            <a:r>
              <a:rPr lang="es-MX" dirty="0" smtClean="0"/>
              <a:t>No existe  </a:t>
            </a:r>
            <a:r>
              <a:rPr lang="es-ES" dirty="0" smtClean="0"/>
              <a:t>una zonificación de las sectores vulnerables de la ciudad de Ibarra considerando: </a:t>
            </a:r>
          </a:p>
          <a:p>
            <a:pPr marL="514350" lvl="0" indent="-514350">
              <a:buAutoNum type="alphaLcParenR"/>
            </a:pPr>
            <a:r>
              <a:rPr lang="es-ES" dirty="0" smtClean="0"/>
              <a:t>vulnerabilidad físico estructural </a:t>
            </a:r>
          </a:p>
          <a:p>
            <a:pPr marL="514350" lvl="0" indent="-514350">
              <a:buAutoNum type="alphaLcParenR"/>
            </a:pPr>
            <a:r>
              <a:rPr lang="es-ES" dirty="0" smtClean="0"/>
              <a:t>la densidad poblacional </a:t>
            </a:r>
          </a:p>
          <a:p>
            <a:pPr marL="514350" lvl="0" indent="-514350">
              <a:buAutoNum type="alphaLcParenR"/>
            </a:pPr>
            <a:r>
              <a:rPr lang="es-ES" dirty="0" smtClean="0"/>
              <a:t>concentración de los elementos esenciales. </a:t>
            </a:r>
            <a:endParaRPr lang="es-MX" dirty="0" smtClean="0"/>
          </a:p>
          <a:p>
            <a:pPr lvl="0" algn="just"/>
            <a:endParaRPr lang="es-MX" dirty="0" smtClean="0"/>
          </a:p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409144-8C23-4DA1-9017-107F08E134EC}" type="slidenum">
              <a:rPr lang="es-MX" smtClean="0"/>
              <a:t>6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2403018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Caracterización</a:t>
            </a:r>
            <a:r>
              <a:rPr lang="es-ES" baseline="0" dirty="0" smtClean="0"/>
              <a:t> de la amenaza sobre el territorio y el efecto sobre el elemento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409144-8C23-4DA1-9017-107F08E134EC}" type="slidenum">
              <a:rPr lang="es-MX" smtClean="0"/>
              <a:t>13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869622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Anexo 2</a:t>
            </a:r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FF49C0-8A76-4ED0-97E3-F02268ACA612}" type="slidenum">
              <a:rPr lang="es-EC" smtClean="0"/>
              <a:t>17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6658311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409144-8C23-4DA1-9017-107F08E134EC}" type="slidenum">
              <a:rPr lang="es-MX" smtClean="0"/>
              <a:t>20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131717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409144-8C23-4DA1-9017-107F08E134EC}" type="slidenum">
              <a:rPr lang="es-MX" smtClean="0"/>
              <a:t>27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058466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Se concluye que únicamente existe un elemento con vulnerabilidad alta a inundarse, el cual es el parque de la Familia. Además, existen tres elementos con vulnerabilidad alta a erupciones volcánicas, los cuales son: el relleno sanitario, un estadio barrial localizado en el barrio 15 de Diciembre y un cementerio de tipo parroquial ubicado en Priorato.</a:t>
            </a:r>
          </a:p>
          <a:p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Las amenazas en las que se presenta menor vulnerabilidad de los elementos esenciales son: sísmica y deslizamientos, puesto que 92 de 96 elementos presentan vulnerabilidad baja. Del mismo modo, en un número más reducido pero a la vez considerable, 51 elementos presentan vulnerabilidad baja a erupciones volcánicas e inundaciones</a:t>
            </a:r>
            <a:r>
              <a:rPr lang="es-MX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por consiguiente, se concluye que existe 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 predominancia de vulnerabilidad baja a las amenazas dentro de los elementos esenciales.</a:t>
            </a:r>
          </a:p>
          <a:p>
            <a:r>
              <a:rPr lang="es-MX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s-E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Existe un número considerable de elementos esenciales que presentan vulnerabilidad media a inundaciones y erupciones volcánicas (44 ante inundación y 42 ante erupciones volcánicas); dicho comportamiento se produce principalmente porque muchos de los elementos no presentan cubierta (parques, estadios y subestaciones eléctricas), presentan cubiertas de tipo metálico (supermercado AKÍ y coliseos) o a la vez se asientan en suelos con pendientes escarpadas (por ejemplo: central telefónica Radio Base “La Loma”).</a:t>
            </a:r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409144-8C23-4DA1-9017-107F08E134EC}" type="slidenum">
              <a:rPr lang="es-MX" smtClean="0"/>
              <a:t>44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781060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ningún elemento esencial correspondiente a salud, educación o administración presentan vulnerabilidad físico estructural alta pero si presentan vulnerabilidad funcional alta por dependencia. </a:t>
            </a:r>
            <a:endParaRPr lang="es-E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Elementos pertenecientes a las áreas esenciales de comunicación, abastecimiento de combustibles y abastecimiento de alimentos presentan en su totalidad vulnerabilidad funcional media por dependencia la cual es diferente a la vulnerabilidad físico estructural que aproximadamente un 90% es baja</a:t>
            </a:r>
            <a:endParaRPr lang="es-MX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409144-8C23-4DA1-9017-107F08E134EC}" type="slidenum">
              <a:rPr lang="es-MX" smtClean="0"/>
              <a:t>46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862767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C834C-7C1D-4325-BBB3-B64EEB0CA32C}" type="datetimeFigureOut">
              <a:rPr lang="es-MX" smtClean="0"/>
              <a:t>09/03/2014</a:t>
            </a:fld>
            <a:endParaRPr lang="es-MX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D60B9C3-DA5F-4D10-B6EE-B80A89FFDDE7}" type="slidenum">
              <a:rPr lang="es-MX" smtClean="0"/>
              <a:t>‹Nº›</a:t>
            </a:fld>
            <a:endParaRPr lang="es-MX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MX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C834C-7C1D-4325-BBB3-B64EEB0CA32C}" type="datetimeFigureOut">
              <a:rPr lang="es-MX" smtClean="0"/>
              <a:t>09/03/2014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0B9C3-DA5F-4D10-B6EE-B80A89FFDDE7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C834C-7C1D-4325-BBB3-B64EEB0CA32C}" type="datetimeFigureOut">
              <a:rPr lang="es-MX" smtClean="0"/>
              <a:t>09/03/2014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0B9C3-DA5F-4D10-B6EE-B80A89FFDDE7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C834C-7C1D-4325-BBB3-B64EEB0CA32C}" type="datetimeFigureOut">
              <a:rPr lang="es-MX" smtClean="0"/>
              <a:t>09/03/2014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0B9C3-DA5F-4D10-B6EE-B80A89FFDDE7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C834C-7C1D-4325-BBB3-B64EEB0CA32C}" type="datetimeFigureOut">
              <a:rPr lang="es-MX" smtClean="0"/>
              <a:t>09/03/2014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0B9C3-DA5F-4D10-B6EE-B80A89FFDDE7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C834C-7C1D-4325-BBB3-B64EEB0CA32C}" type="datetimeFigureOut">
              <a:rPr lang="es-MX" smtClean="0"/>
              <a:t>09/03/2014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0B9C3-DA5F-4D10-B6EE-B80A89FFDDE7}" type="slidenum">
              <a:rPr lang="es-MX" smtClean="0"/>
              <a:t>‹Nº›</a:t>
            </a:fld>
            <a:endParaRPr lang="es-MX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C834C-7C1D-4325-BBB3-B64EEB0CA32C}" type="datetimeFigureOut">
              <a:rPr lang="es-MX" smtClean="0"/>
              <a:t>09/03/2014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0B9C3-DA5F-4D10-B6EE-B80A89FFDDE7}" type="slidenum">
              <a:rPr lang="es-MX" smtClean="0"/>
              <a:t>‹Nº›</a:t>
            </a:fld>
            <a:endParaRPr lang="es-MX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C834C-7C1D-4325-BBB3-B64EEB0CA32C}" type="datetimeFigureOut">
              <a:rPr lang="es-MX" smtClean="0"/>
              <a:t>09/03/2014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0B9C3-DA5F-4D10-B6EE-B80A89FFDDE7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C834C-7C1D-4325-BBB3-B64EEB0CA32C}" type="datetimeFigureOut">
              <a:rPr lang="es-MX" smtClean="0"/>
              <a:t>09/03/2014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0B9C3-DA5F-4D10-B6EE-B80A89FFDDE7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C834C-7C1D-4325-BBB3-B64EEB0CA32C}" type="datetimeFigureOut">
              <a:rPr lang="es-MX" smtClean="0"/>
              <a:t>09/03/2014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0B9C3-DA5F-4D10-B6EE-B80A89FFDDE7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C834C-7C1D-4325-BBB3-B64EEB0CA32C}" type="datetimeFigureOut">
              <a:rPr lang="es-MX" smtClean="0"/>
              <a:t>09/03/2014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0B9C3-DA5F-4D10-B6EE-B80A89FFDDE7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737C834C-7C1D-4325-BBB3-B64EEB0CA32C}" type="datetimeFigureOut">
              <a:rPr lang="es-MX" smtClean="0"/>
              <a:t>09/03/2014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ED60B9C3-DA5F-4D10-B6EE-B80A89FFDDE7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gi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chart" Target="../charts/chart1.xml"/><Relationship Id="rId7" Type="http://schemas.openxmlformats.org/officeDocument/2006/relationships/chart" Target="../charts/chart3.xm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Relationship Id="rId9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72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5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72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8.jpeg"/><Relationship Id="rId4" Type="http://schemas.openxmlformats.org/officeDocument/2006/relationships/image" Target="../media/image6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1.jpeg"/><Relationship Id="rId4" Type="http://schemas.openxmlformats.org/officeDocument/2006/relationships/image" Target="../media/image80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gif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85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6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1.jpeg"/><Relationship Id="rId4" Type="http://schemas.openxmlformats.org/officeDocument/2006/relationships/image" Target="../media/image5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1.jpeg"/><Relationship Id="rId4" Type="http://schemas.openxmlformats.org/officeDocument/2006/relationships/image" Target="../media/image50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image" Target="../media/image94.jpe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7" Type="http://schemas.openxmlformats.org/officeDocument/2006/relationships/image" Target="../media/image10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jpg"/><Relationship Id="rId5" Type="http://schemas.openxmlformats.org/officeDocument/2006/relationships/image" Target="../media/image103.jpg"/><Relationship Id="rId4" Type="http://schemas.openxmlformats.org/officeDocument/2006/relationships/image" Target="../media/image102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" Target="slide54.xml"/><Relationship Id="rId2" Type="http://schemas.openxmlformats.org/officeDocument/2006/relationships/slide" Target="slide53.xml"/><Relationship Id="rId1" Type="http://schemas.openxmlformats.org/officeDocument/2006/relationships/slideLayout" Target="../slideLayouts/slideLayout2.xml"/><Relationship Id="rId4" Type="http://schemas.openxmlformats.org/officeDocument/2006/relationships/slide" Target="slide5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slide" Target="slide52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3.png"/><Relationship Id="rId4" Type="http://schemas.openxmlformats.org/officeDocument/2006/relationships/slide" Target="slide5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gif"/><Relationship Id="rId5" Type="http://schemas.openxmlformats.org/officeDocument/2006/relationships/image" Target="../media/image14.gif"/><Relationship Id="rId4" Type="http://schemas.openxmlformats.org/officeDocument/2006/relationships/image" Target="../media/image13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3" name="CuadroTexto 24"/>
          <p:cNvSpPr txBox="1">
            <a:spLocks noChangeArrowheads="1"/>
          </p:cNvSpPr>
          <p:nvPr/>
        </p:nvSpPr>
        <p:spPr bwMode="auto">
          <a:xfrm>
            <a:off x="611560" y="1556792"/>
            <a:ext cx="80772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07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07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07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07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07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07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07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07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07" charset="-128"/>
              </a:defRPr>
            </a:lvl9pPr>
          </a:lstStyle>
          <a:p>
            <a:pPr algn="ctr"/>
            <a:r>
              <a:rPr lang="es-ES_tradnl" sz="2400" b="1" dirty="0" smtClean="0"/>
              <a:t>UNIVERSIDAD TÉCNICA DEL NORTE</a:t>
            </a:r>
          </a:p>
          <a:p>
            <a:pPr algn="ctr"/>
            <a:endParaRPr lang="es-ES_tradnl" sz="2400" b="1" dirty="0" smtClean="0"/>
          </a:p>
          <a:p>
            <a:pPr algn="ctr"/>
            <a:r>
              <a:rPr lang="es-ES_tradnl" sz="2400" b="1" dirty="0" smtClean="0"/>
              <a:t>FACULTAD DE INGENIERÍA EN CIENCIAS AMBIENTALES Y AGROPECUARIAS</a:t>
            </a:r>
          </a:p>
          <a:p>
            <a:pPr algn="ctr"/>
            <a:endParaRPr lang="es-ES_tradnl" sz="2400" b="1" dirty="0" smtClean="0"/>
          </a:p>
          <a:p>
            <a:pPr algn="ctr"/>
            <a:r>
              <a:rPr lang="es-ES_tradnl" sz="2400" b="1" dirty="0" smtClean="0"/>
              <a:t>ESCUELA DE RECURSOS NATURALES RENOVABLES</a:t>
            </a:r>
            <a:endParaRPr lang="es-ES_tradnl" sz="2400" b="1" dirty="0"/>
          </a:p>
        </p:txBody>
      </p:sp>
      <p:sp>
        <p:nvSpPr>
          <p:cNvPr id="14345" name="CuadroTexto 26"/>
          <p:cNvSpPr txBox="1">
            <a:spLocks noChangeArrowheads="1"/>
          </p:cNvSpPr>
          <p:nvPr/>
        </p:nvSpPr>
        <p:spPr bwMode="auto">
          <a:xfrm>
            <a:off x="401638" y="5766434"/>
            <a:ext cx="412591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07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07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07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07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07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07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07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07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07" charset="-128"/>
              </a:defRPr>
            </a:lvl9pPr>
          </a:lstStyle>
          <a:p>
            <a:pPr algn="ctr"/>
            <a:r>
              <a:rPr lang="es-ES_tradnl" sz="1600" b="1" dirty="0" smtClean="0"/>
              <a:t>EXPOSITOR:</a:t>
            </a:r>
          </a:p>
          <a:p>
            <a:pPr algn="ctr"/>
            <a:r>
              <a:rPr lang="es-ES_tradnl" sz="1600" dirty="0" smtClean="0"/>
              <a:t>Darío Paúl Arias</a:t>
            </a:r>
            <a:endParaRPr lang="es-ES_tradnl" sz="1600" dirty="0"/>
          </a:p>
        </p:txBody>
      </p:sp>
      <p:cxnSp>
        <p:nvCxnSpPr>
          <p:cNvPr id="30" name="Conector recto 29"/>
          <p:cNvCxnSpPr>
            <a:cxnSpLocks noChangeShapeType="1"/>
          </p:cNvCxnSpPr>
          <p:nvPr/>
        </p:nvCxnSpPr>
        <p:spPr bwMode="auto">
          <a:xfrm>
            <a:off x="401638" y="-187325"/>
            <a:ext cx="7853362" cy="1587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Conector recto 20"/>
          <p:cNvCxnSpPr>
            <a:cxnSpLocks noChangeShapeType="1"/>
          </p:cNvCxnSpPr>
          <p:nvPr/>
        </p:nvCxnSpPr>
        <p:spPr bwMode="auto">
          <a:xfrm>
            <a:off x="867569" y="1412776"/>
            <a:ext cx="6921500" cy="1588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" name="Conector recto 27"/>
          <p:cNvCxnSpPr>
            <a:cxnSpLocks noChangeShapeType="1"/>
          </p:cNvCxnSpPr>
          <p:nvPr/>
        </p:nvCxnSpPr>
        <p:spPr bwMode="auto">
          <a:xfrm>
            <a:off x="107504" y="5414608"/>
            <a:ext cx="8858250" cy="1588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" name="CuadroTexto 25"/>
          <p:cNvSpPr txBox="1">
            <a:spLocks noChangeArrowheads="1"/>
          </p:cNvSpPr>
          <p:nvPr/>
        </p:nvSpPr>
        <p:spPr bwMode="auto">
          <a:xfrm>
            <a:off x="4751297" y="6330301"/>
            <a:ext cx="22689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07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07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07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07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07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07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07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07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07" charset="-128"/>
              </a:defRPr>
            </a:lvl9pPr>
          </a:lstStyle>
          <a:p>
            <a:r>
              <a:rPr lang="es-ES_tradnl" b="1" dirty="0" smtClean="0"/>
              <a:t>Fecha:07/03/2014</a:t>
            </a:r>
            <a:endParaRPr lang="es-ES_tradnl" b="1" dirty="0"/>
          </a:p>
        </p:txBody>
      </p:sp>
      <p:pic>
        <p:nvPicPr>
          <p:cNvPr id="1026" name="Imagen 4" descr="Descripción: http://ecuadoruniversitario.com/wp-content/uploads/2011/10/ecuadoruniversitario_com_logo_utn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1383806" cy="1061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920217" y="4005064"/>
            <a:ext cx="72328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i="1" dirty="0" smtClean="0"/>
              <a:t>TEMA: </a:t>
            </a:r>
            <a:r>
              <a:rPr lang="es-ES" b="1" dirty="0"/>
              <a:t>DETERMINACIÓN DE LA VULNERABILIDAD </a:t>
            </a:r>
            <a:r>
              <a:rPr lang="es-ES" b="1" dirty="0" smtClean="0"/>
              <a:t> FÍSICO </a:t>
            </a:r>
            <a:r>
              <a:rPr lang="es-ES" b="1" dirty="0"/>
              <a:t>ESTRUCTURAL </a:t>
            </a:r>
            <a:r>
              <a:rPr lang="es-ES" b="1" dirty="0" smtClean="0"/>
              <a:t>DE EDIFICACIONES </a:t>
            </a:r>
            <a:r>
              <a:rPr lang="es-ES" b="1" dirty="0"/>
              <a:t>ANTE CUATRO TIPOS DE AMENAZAS: SÍSMICA, VOLCÁNICA, INUNDACIONES Y DESLIZAMIENTOS EN LA CIUDAD DE IBARRA</a:t>
            </a:r>
            <a:endParaRPr lang="es-ES" dirty="0"/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401" b="56904"/>
          <a:stretch/>
        </p:blipFill>
        <p:spPr>
          <a:xfrm>
            <a:off x="3998314" y="188640"/>
            <a:ext cx="1076627" cy="944254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BF9F2"/>
              </a:clrFrom>
              <a:clrTo>
                <a:srgbClr val="FBF9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939"/>
          <a:stretch/>
        </p:blipFill>
        <p:spPr>
          <a:xfrm>
            <a:off x="7617281" y="188640"/>
            <a:ext cx="1045467" cy="875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600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81041" y="1616791"/>
            <a:ext cx="2143140" cy="714380"/>
          </a:xfrm>
          <a:prstGeom prst="rect">
            <a:avLst/>
          </a:prstGeom>
          <a:solidFill>
            <a:schemeClr val="bg2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b="1" dirty="0" smtClean="0"/>
              <a:t>Vulnerabilidad</a:t>
            </a:r>
            <a:endParaRPr lang="es-EC" b="1" dirty="0"/>
          </a:p>
        </p:txBody>
      </p:sp>
      <p:sp>
        <p:nvSpPr>
          <p:cNvPr id="5" name="4 CuadroTexto"/>
          <p:cNvSpPr txBox="1"/>
          <p:nvPr/>
        </p:nvSpPr>
        <p:spPr>
          <a:xfrm>
            <a:off x="2786050" y="1500174"/>
            <a:ext cx="58579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dirty="0" smtClean="0"/>
              <a:t>“</a:t>
            </a:r>
            <a:r>
              <a:rPr lang="es-ES" sz="2400" dirty="0"/>
              <a:t>La propensión de un elemento o de un conjunto de elementos a sufrir ataques y daños en caso de manifestación de fenómenos destructores y/o generar condiciones propicias a su ocurrencia o al agravamiento de sus efectos</a:t>
            </a:r>
            <a:r>
              <a:rPr lang="es-ES" sz="2400" dirty="0" smtClean="0"/>
              <a:t>” (D’Ercole, 1998)</a:t>
            </a:r>
            <a:endParaRPr lang="es-EC" sz="2200" dirty="0"/>
          </a:p>
        </p:txBody>
      </p:sp>
      <p:sp>
        <p:nvSpPr>
          <p:cNvPr id="6" name="5 Rectángulo"/>
          <p:cNvSpPr/>
          <p:nvPr/>
        </p:nvSpPr>
        <p:spPr>
          <a:xfrm>
            <a:off x="6500826" y="4725144"/>
            <a:ext cx="2143140" cy="920296"/>
          </a:xfrm>
          <a:prstGeom prst="rect">
            <a:avLst/>
          </a:prstGeom>
          <a:solidFill>
            <a:schemeClr val="bg2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b="1" dirty="0" smtClean="0"/>
              <a:t>Vulnerabilidad física del territorio</a:t>
            </a:r>
            <a:endParaRPr lang="es-EC" b="1" dirty="0"/>
          </a:p>
        </p:txBody>
      </p:sp>
      <p:sp>
        <p:nvSpPr>
          <p:cNvPr id="7" name="6 CuadroTexto"/>
          <p:cNvSpPr txBox="1"/>
          <p:nvPr/>
        </p:nvSpPr>
        <p:spPr>
          <a:xfrm>
            <a:off x="295066" y="4215388"/>
            <a:ext cx="54292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dirty="0" smtClean="0"/>
              <a:t>“</a:t>
            </a:r>
            <a:r>
              <a:rPr lang="es-ES" sz="2400" dirty="0"/>
              <a:t>Se refiere especialmente a la localización de los asentamientos humanos en zonas de riesgo, y a las deficiencias de sus estructuras físicas para "absorber" los efectos de esos riesgos</a:t>
            </a:r>
            <a:r>
              <a:rPr lang="es-ES" sz="2400" dirty="0" smtClean="0"/>
              <a:t>” (Wilches-Chaux,1993)</a:t>
            </a:r>
            <a:endParaRPr lang="es-EC" sz="2200" dirty="0"/>
          </a:p>
        </p:txBody>
      </p:sp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457200" y="404664"/>
            <a:ext cx="8186766" cy="951494"/>
          </a:xfrm>
        </p:spPr>
        <p:txBody>
          <a:bodyPr/>
          <a:lstStyle/>
          <a:p>
            <a:r>
              <a:rPr lang="es-EC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Definiciones principales</a:t>
            </a:r>
            <a:endParaRPr lang="es-EC" sz="32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65" y="2403512"/>
            <a:ext cx="666750" cy="1285875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654336"/>
            <a:ext cx="1047750" cy="1047750"/>
          </a:xfrm>
          <a:prstGeom prst="rect">
            <a:avLst/>
          </a:prstGeom>
        </p:spPr>
      </p:pic>
      <p:sp>
        <p:nvSpPr>
          <p:cNvPr id="9" name="8 Flecha derecha"/>
          <p:cNvSpPr/>
          <p:nvPr/>
        </p:nvSpPr>
        <p:spPr>
          <a:xfrm>
            <a:off x="982515" y="3046449"/>
            <a:ext cx="277117" cy="238535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5531582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0 Imagen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20" t="3754" r="3934" b="31386"/>
          <a:stretch/>
        </p:blipFill>
        <p:spPr>
          <a:xfrm>
            <a:off x="5814041" y="3286326"/>
            <a:ext cx="2435511" cy="33923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33224" y="116632"/>
            <a:ext cx="8229600" cy="1008112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s-MX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MATERIALES Y MÉTODOS</a:t>
            </a:r>
            <a:endParaRPr lang="es-MX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318848" y="1042436"/>
            <a:ext cx="8280919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3000" b="1" dirty="0">
                <a:ln w="11430"/>
                <a:solidFill>
                  <a:schemeClr val="bg2">
                    <a:lumMod val="2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¿</a:t>
            </a:r>
            <a:r>
              <a:rPr lang="es-ES" sz="3000" b="1" cap="none" spc="0" dirty="0" smtClean="0">
                <a:ln w="11430"/>
                <a:solidFill>
                  <a:schemeClr val="bg2">
                    <a:lumMod val="2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Qué información se utilizó?</a:t>
            </a:r>
            <a:endParaRPr lang="es-ES" sz="3000" b="1" cap="none" spc="0" dirty="0">
              <a:ln w="11430"/>
              <a:solidFill>
                <a:schemeClr val="bg2">
                  <a:lumMod val="2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163369" y="2017963"/>
            <a:ext cx="36294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b="1" dirty="0" smtClean="0"/>
              <a:t>Bases de datos geo referenciadas</a:t>
            </a:r>
          </a:p>
          <a:p>
            <a:r>
              <a:rPr lang="es-MX" dirty="0" smtClean="0"/>
              <a:t>      (</a:t>
            </a:r>
            <a:r>
              <a:rPr lang="es-MX" dirty="0"/>
              <a:t>hasta el año 2012) 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163369" y="2664294"/>
            <a:ext cx="2258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b="1" dirty="0" smtClean="0"/>
              <a:t>Catastro municipal</a:t>
            </a:r>
            <a:endParaRPr lang="es-MX" b="1" dirty="0"/>
          </a:p>
        </p:txBody>
      </p:sp>
      <p:sp>
        <p:nvSpPr>
          <p:cNvPr id="7" name="6 CuadroTexto"/>
          <p:cNvSpPr txBox="1"/>
          <p:nvPr/>
        </p:nvSpPr>
        <p:spPr>
          <a:xfrm>
            <a:off x="147226" y="3093724"/>
            <a:ext cx="3150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b="1" dirty="0" smtClean="0"/>
              <a:t>Información censal del 2010</a:t>
            </a:r>
            <a:endParaRPr lang="es-MX" b="1" dirty="0"/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39" y="3645025"/>
            <a:ext cx="4002796" cy="30336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1" name="10 CuadroTexto"/>
          <p:cNvSpPr txBox="1"/>
          <p:nvPr/>
        </p:nvSpPr>
        <p:spPr>
          <a:xfrm>
            <a:off x="4459307" y="1652906"/>
            <a:ext cx="2100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i="1" dirty="0" smtClean="0"/>
              <a:t>CARTOGRAFÍA BASE</a:t>
            </a:r>
            <a:endParaRPr lang="es-MX" b="1" i="1" dirty="0"/>
          </a:p>
        </p:txBody>
      </p:sp>
      <p:sp>
        <p:nvSpPr>
          <p:cNvPr id="12" name="11 CuadroTexto"/>
          <p:cNvSpPr txBox="1"/>
          <p:nvPr/>
        </p:nvSpPr>
        <p:spPr>
          <a:xfrm>
            <a:off x="4055004" y="2355754"/>
            <a:ext cx="3472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b="1" dirty="0" smtClean="0"/>
              <a:t>Uso de suelo      Escala 1:50.000</a:t>
            </a:r>
            <a:endParaRPr lang="es-MX" b="1" dirty="0"/>
          </a:p>
        </p:txBody>
      </p:sp>
      <p:sp>
        <p:nvSpPr>
          <p:cNvPr id="13" name="12 CuadroTexto"/>
          <p:cNvSpPr txBox="1"/>
          <p:nvPr/>
        </p:nvSpPr>
        <p:spPr>
          <a:xfrm>
            <a:off x="4069096" y="2022238"/>
            <a:ext cx="358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b="1" dirty="0" smtClean="0"/>
              <a:t>Geología </a:t>
            </a:r>
            <a:r>
              <a:rPr lang="es-MX" b="1" dirty="0"/>
              <a:t> </a:t>
            </a:r>
            <a:r>
              <a:rPr lang="es-MX" b="1" dirty="0" smtClean="0"/>
              <a:t>           Escala 1:100.000</a:t>
            </a:r>
            <a:endParaRPr lang="es-MX" b="1" dirty="0"/>
          </a:p>
        </p:txBody>
      </p:sp>
      <p:sp>
        <p:nvSpPr>
          <p:cNvPr id="14" name="13 CuadroTexto"/>
          <p:cNvSpPr txBox="1"/>
          <p:nvPr/>
        </p:nvSpPr>
        <p:spPr>
          <a:xfrm>
            <a:off x="4069096" y="2726938"/>
            <a:ext cx="3483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b="1" dirty="0" smtClean="0"/>
              <a:t>Curvas de nivel  Escala 1:10.000</a:t>
            </a:r>
            <a:endParaRPr lang="es-MX" b="1" dirty="0"/>
          </a:p>
        </p:txBody>
      </p:sp>
      <p:sp>
        <p:nvSpPr>
          <p:cNvPr id="15" name="14 CuadroTexto"/>
          <p:cNvSpPr txBox="1"/>
          <p:nvPr/>
        </p:nvSpPr>
        <p:spPr>
          <a:xfrm>
            <a:off x="4069095" y="3096270"/>
            <a:ext cx="3623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b="1" dirty="0" smtClean="0"/>
              <a:t>Isoyetas               Escala 1:50.000</a:t>
            </a:r>
            <a:endParaRPr lang="es-MX" b="1" dirty="0"/>
          </a:p>
        </p:txBody>
      </p:sp>
      <p:sp>
        <p:nvSpPr>
          <p:cNvPr id="17" name="16 CuadroTexto"/>
          <p:cNvSpPr txBox="1"/>
          <p:nvPr/>
        </p:nvSpPr>
        <p:spPr>
          <a:xfrm>
            <a:off x="4103036" y="3465602"/>
            <a:ext cx="16899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b="1" dirty="0" smtClean="0"/>
              <a:t>Ortofotos de</a:t>
            </a:r>
          </a:p>
          <a:p>
            <a:r>
              <a:rPr lang="es-MX" b="1" dirty="0" smtClean="0"/>
              <a:t>      la ciudad</a:t>
            </a:r>
            <a:endParaRPr lang="es-MX" b="1" dirty="0"/>
          </a:p>
        </p:txBody>
      </p:sp>
      <p:sp>
        <p:nvSpPr>
          <p:cNvPr id="19" name="18 Cerrar llave"/>
          <p:cNvSpPr/>
          <p:nvPr/>
        </p:nvSpPr>
        <p:spPr>
          <a:xfrm>
            <a:off x="7817909" y="1994779"/>
            <a:ext cx="437699" cy="1339029"/>
          </a:xfrm>
          <a:prstGeom prst="rightBrace">
            <a:avLst/>
          </a:prstGeom>
          <a:solidFill>
            <a:schemeClr val="bg1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20" name="19 CuadroTexto"/>
          <p:cNvSpPr txBox="1"/>
          <p:nvPr/>
        </p:nvSpPr>
        <p:spPr>
          <a:xfrm>
            <a:off x="8141328" y="2502811"/>
            <a:ext cx="968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s-ES" b="1" dirty="0" smtClean="0"/>
              <a:t>SIG</a:t>
            </a:r>
            <a:endParaRPr lang="es-MX" b="1" dirty="0"/>
          </a:p>
        </p:txBody>
      </p:sp>
      <p:sp>
        <p:nvSpPr>
          <p:cNvPr id="21" name="20 CuadroTexto"/>
          <p:cNvSpPr txBox="1"/>
          <p:nvPr/>
        </p:nvSpPr>
        <p:spPr>
          <a:xfrm>
            <a:off x="672017" y="1676848"/>
            <a:ext cx="2148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i="1" dirty="0" smtClean="0"/>
              <a:t>INFORMACIÓN BASE</a:t>
            </a:r>
            <a:endParaRPr lang="es-MX" b="1" i="1" dirty="0"/>
          </a:p>
        </p:txBody>
      </p:sp>
    </p:spTree>
    <p:extLst>
      <p:ext uri="{BB962C8B-B14F-4D97-AF65-F5344CB8AC3E}">
        <p14:creationId xmlns:p14="http://schemas.microsoft.com/office/powerpoint/2010/main" val="2445427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537" y="1991363"/>
            <a:ext cx="4895238" cy="340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32" t="26266" r="25629" b="27099"/>
          <a:stretch/>
        </p:blipFill>
        <p:spPr bwMode="auto">
          <a:xfrm>
            <a:off x="683567" y="1759982"/>
            <a:ext cx="3694415" cy="469335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4932040" y="5429875"/>
            <a:ext cx="2020105" cy="2616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isometricOffAxis2Left"/>
              <a:lightRig rig="threePt" dir="t"/>
            </a:scene3d>
          </a:bodyPr>
          <a:lstStyle/>
          <a:p>
            <a:r>
              <a:rPr lang="es-ES" sz="1100" dirty="0" smtClean="0"/>
              <a:t>Fuente: </a:t>
            </a:r>
            <a:r>
              <a:rPr lang="es-ES" sz="1100" dirty="0" err="1" smtClean="0"/>
              <a:t>Arcgis</a:t>
            </a:r>
            <a:r>
              <a:rPr lang="es-ES" sz="1100" dirty="0" smtClean="0"/>
              <a:t> </a:t>
            </a:r>
            <a:r>
              <a:rPr lang="es-ES" sz="1100" dirty="0" err="1" smtClean="0"/>
              <a:t>Resources</a:t>
            </a:r>
            <a:r>
              <a:rPr lang="es-ES" sz="1100" dirty="0" smtClean="0"/>
              <a:t> (2011)</a:t>
            </a:r>
            <a:endParaRPr lang="es-ES" sz="1100" dirty="0"/>
          </a:p>
        </p:txBody>
      </p:sp>
      <p:sp>
        <p:nvSpPr>
          <p:cNvPr id="6" name="5 Rectángulo"/>
          <p:cNvSpPr/>
          <p:nvPr/>
        </p:nvSpPr>
        <p:spPr>
          <a:xfrm>
            <a:off x="318848" y="1042436"/>
            <a:ext cx="8280919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3000" b="1" dirty="0" err="1" smtClean="0">
                <a:ln w="11430"/>
                <a:solidFill>
                  <a:schemeClr val="bg2">
                    <a:lumMod val="2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Geodatabase</a:t>
            </a:r>
            <a:endParaRPr lang="es-ES" sz="3000" b="1" cap="none" spc="0" dirty="0">
              <a:ln w="11430"/>
              <a:solidFill>
                <a:schemeClr val="bg2">
                  <a:lumMod val="2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433224" y="116632"/>
            <a:ext cx="8229600" cy="1008112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s-MX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MATERIALES Y MÉTODOS</a:t>
            </a:r>
            <a:endParaRPr lang="es-MX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8169092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433224" y="128673"/>
            <a:ext cx="7883192" cy="780047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s-MX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MATERIALES Y MÉTODOS</a:t>
            </a:r>
            <a:endParaRPr lang="es-MX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0126" y="1573556"/>
            <a:ext cx="8229600" cy="4497363"/>
          </a:xfrm>
        </p:spPr>
        <p:txBody>
          <a:bodyPr/>
          <a:lstStyle/>
          <a:p>
            <a:r>
              <a:rPr lang="es-MX" sz="2000" dirty="0" smtClean="0"/>
              <a:t>Uso de cartografía base y especializada</a:t>
            </a:r>
          </a:p>
          <a:p>
            <a:r>
              <a:rPr lang="es-MX" sz="2000" dirty="0" smtClean="0"/>
              <a:t>Variabilidad y desfase en escalas cartográficas</a:t>
            </a:r>
          </a:p>
          <a:p>
            <a:endParaRPr lang="es-MX" dirty="0"/>
          </a:p>
        </p:txBody>
      </p:sp>
      <p:sp>
        <p:nvSpPr>
          <p:cNvPr id="5" name="4 Rectángulo"/>
          <p:cNvSpPr/>
          <p:nvPr/>
        </p:nvSpPr>
        <p:spPr>
          <a:xfrm>
            <a:off x="318849" y="908720"/>
            <a:ext cx="8141584" cy="553998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Limitaciones</a:t>
            </a:r>
          </a:p>
        </p:txBody>
      </p:sp>
      <p:pic>
        <p:nvPicPr>
          <p:cNvPr id="6" name="3 Marcador de contenido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0" t="51208" r="50000" b="6086"/>
          <a:stretch/>
        </p:blipFill>
        <p:spPr>
          <a:xfrm>
            <a:off x="6450086" y="2628344"/>
            <a:ext cx="2279355" cy="341364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3 Marcador de contenido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3" t="4588" r="47995" b="51514"/>
          <a:stretch/>
        </p:blipFill>
        <p:spPr>
          <a:xfrm>
            <a:off x="3851301" y="2789060"/>
            <a:ext cx="2623092" cy="335699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" name="0 Imagen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2" t="15316" r="54596" b="25503"/>
          <a:stretch/>
        </p:blipFill>
        <p:spPr bwMode="auto">
          <a:xfrm>
            <a:off x="648180" y="3067294"/>
            <a:ext cx="2754777" cy="307875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1589813" y="2774033"/>
            <a:ext cx="1380443" cy="27699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isometricOffAxis1Right"/>
              <a:lightRig rig="threePt" dir="t"/>
            </a:scene3d>
          </a:bodyPr>
          <a:lstStyle/>
          <a:p>
            <a:r>
              <a:rPr lang="es-MX" sz="1200" b="1" dirty="0" smtClean="0"/>
              <a:t>Catastro municipal</a:t>
            </a:r>
            <a:endParaRPr lang="es-MX" sz="1200" b="1" dirty="0"/>
          </a:p>
        </p:txBody>
      </p:sp>
      <p:sp>
        <p:nvSpPr>
          <p:cNvPr id="10" name="9 CuadroTexto"/>
          <p:cNvSpPr txBox="1"/>
          <p:nvPr/>
        </p:nvSpPr>
        <p:spPr>
          <a:xfrm>
            <a:off x="1335346" y="6237312"/>
            <a:ext cx="1084656" cy="27699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isometricOffAxis1Right"/>
              <a:lightRig rig="threePt" dir="t"/>
            </a:scene3d>
          </a:bodyPr>
          <a:lstStyle/>
          <a:p>
            <a:r>
              <a:rPr lang="es-MX" sz="1200" b="1" dirty="0" smtClean="0"/>
              <a:t>Escala 1:5.000</a:t>
            </a:r>
            <a:endParaRPr lang="es-MX" sz="1200" b="1" dirty="0"/>
          </a:p>
        </p:txBody>
      </p:sp>
      <p:sp>
        <p:nvSpPr>
          <p:cNvPr id="11" name="10 CuadroTexto"/>
          <p:cNvSpPr txBox="1"/>
          <p:nvPr/>
        </p:nvSpPr>
        <p:spPr>
          <a:xfrm>
            <a:off x="6012160" y="6251212"/>
            <a:ext cx="1241750" cy="27699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isometricOffAxis1Right"/>
              <a:lightRig rig="threePt" dir="t"/>
            </a:scene3d>
          </a:bodyPr>
          <a:lstStyle/>
          <a:p>
            <a:r>
              <a:rPr lang="es-MX" sz="1200" b="1" dirty="0" smtClean="0"/>
              <a:t>Escala 1:250.000</a:t>
            </a:r>
            <a:endParaRPr lang="es-MX" sz="1200" b="1" dirty="0"/>
          </a:p>
        </p:txBody>
      </p:sp>
      <p:cxnSp>
        <p:nvCxnSpPr>
          <p:cNvPr id="12" name="11 Conector recto"/>
          <p:cNvCxnSpPr/>
          <p:nvPr/>
        </p:nvCxnSpPr>
        <p:spPr>
          <a:xfrm>
            <a:off x="5971722" y="1772816"/>
            <a:ext cx="1048550" cy="0"/>
          </a:xfrm>
          <a:prstGeom prst="line">
            <a:avLst/>
          </a:prstGeom>
          <a:ln w="127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Conector recto"/>
          <p:cNvCxnSpPr/>
          <p:nvPr/>
        </p:nvCxnSpPr>
        <p:spPr>
          <a:xfrm flipH="1">
            <a:off x="7020272" y="1772816"/>
            <a:ext cx="19920" cy="504056"/>
          </a:xfrm>
          <a:prstGeom prst="line">
            <a:avLst/>
          </a:prstGeom>
          <a:ln w="127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"/>
          <p:cNvCxnSpPr/>
          <p:nvPr/>
        </p:nvCxnSpPr>
        <p:spPr>
          <a:xfrm flipH="1">
            <a:off x="6474393" y="2276872"/>
            <a:ext cx="565800" cy="0"/>
          </a:xfrm>
          <a:prstGeom prst="line">
            <a:avLst/>
          </a:prstGeom>
          <a:ln w="127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16 CuadroTexto"/>
          <p:cNvSpPr txBox="1"/>
          <p:nvPr/>
        </p:nvSpPr>
        <p:spPr>
          <a:xfrm>
            <a:off x="7219749" y="1670901"/>
            <a:ext cx="17393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b="1" i="1" dirty="0" smtClean="0">
                <a:solidFill>
                  <a:schemeClr val="bg2">
                    <a:lumMod val="50000"/>
                  </a:schemeClr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Vulnerabilidad</a:t>
            </a:r>
          </a:p>
          <a:p>
            <a:r>
              <a:rPr lang="es-MX" sz="2000" b="1" i="1" dirty="0" smtClean="0">
                <a:solidFill>
                  <a:schemeClr val="bg2">
                    <a:lumMod val="5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por exposición</a:t>
            </a:r>
            <a:endParaRPr lang="es-MX" sz="2000" b="1" i="1" dirty="0">
              <a:solidFill>
                <a:schemeClr val="bg2">
                  <a:lumMod val="50000"/>
                </a:schemeClr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2000197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746135" y="1606488"/>
            <a:ext cx="3753857" cy="92333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b="1" dirty="0"/>
              <a:t>Metodología  para delimitar los </a:t>
            </a:r>
          </a:p>
          <a:p>
            <a:r>
              <a:rPr lang="es-MX" b="1" dirty="0"/>
              <a:t>elementos y espacios geográficos </a:t>
            </a:r>
          </a:p>
          <a:p>
            <a:r>
              <a:rPr lang="es-MX" b="1" dirty="0"/>
              <a:t>estratégicos”</a:t>
            </a: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71059" y="188640"/>
            <a:ext cx="8229600" cy="850106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s-MX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METODOLOGÍAS</a:t>
            </a:r>
            <a:endParaRPr lang="es-MX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cxnSp>
        <p:nvCxnSpPr>
          <p:cNvPr id="14" name="13 Conector recto"/>
          <p:cNvCxnSpPr/>
          <p:nvPr/>
        </p:nvCxnSpPr>
        <p:spPr>
          <a:xfrm flipH="1">
            <a:off x="4499992" y="2062863"/>
            <a:ext cx="40442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3" name="22 CuadroTexto"/>
          <p:cNvSpPr txBox="1"/>
          <p:nvPr/>
        </p:nvSpPr>
        <p:spPr>
          <a:xfrm>
            <a:off x="5305241" y="1268760"/>
            <a:ext cx="3616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Metodología para determinar los EE</a:t>
            </a:r>
            <a:endParaRPr lang="es-MX" dirty="0"/>
          </a:p>
        </p:txBody>
      </p:sp>
      <p:sp>
        <p:nvSpPr>
          <p:cNvPr id="24" name="23 CuadroTexto"/>
          <p:cNvSpPr txBox="1"/>
          <p:nvPr/>
        </p:nvSpPr>
        <p:spPr>
          <a:xfrm>
            <a:off x="5317820" y="2068153"/>
            <a:ext cx="30164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Metodología para determinar </a:t>
            </a:r>
          </a:p>
          <a:p>
            <a:r>
              <a:rPr lang="es-MX" dirty="0" smtClean="0"/>
              <a:t>la accesibilidad</a:t>
            </a:r>
            <a:endParaRPr lang="es-MX" dirty="0"/>
          </a:p>
        </p:txBody>
      </p:sp>
      <p:cxnSp>
        <p:nvCxnSpPr>
          <p:cNvPr id="41" name="40 Conector recto"/>
          <p:cNvCxnSpPr/>
          <p:nvPr/>
        </p:nvCxnSpPr>
        <p:spPr>
          <a:xfrm>
            <a:off x="6104135" y="3792126"/>
            <a:ext cx="235993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42" name="41 CuadroTexto"/>
          <p:cNvSpPr txBox="1"/>
          <p:nvPr/>
        </p:nvSpPr>
        <p:spPr>
          <a:xfrm>
            <a:off x="6340128" y="3489589"/>
            <a:ext cx="24281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Metodología para la</a:t>
            </a:r>
          </a:p>
          <a:p>
            <a:r>
              <a:rPr lang="es-MX" dirty="0" smtClean="0"/>
              <a:t>Vulnerabilidad de los EE</a:t>
            </a:r>
            <a:endParaRPr lang="es-MX" dirty="0"/>
          </a:p>
        </p:txBody>
      </p:sp>
      <p:sp>
        <p:nvSpPr>
          <p:cNvPr id="9" name="8 Rectángulo"/>
          <p:cNvSpPr/>
          <p:nvPr/>
        </p:nvSpPr>
        <p:spPr>
          <a:xfrm>
            <a:off x="852594" y="2996953"/>
            <a:ext cx="5251541" cy="1590347"/>
          </a:xfrm>
          <a:prstGeom prst="rect">
            <a:avLst/>
          </a:prstGeom>
          <a:noFill/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dirty="0">
              <a:solidFill>
                <a:schemeClr val="tx1"/>
              </a:solidFill>
            </a:endParaRPr>
          </a:p>
        </p:txBody>
      </p:sp>
      <p:grpSp>
        <p:nvGrpSpPr>
          <p:cNvPr id="10" name="9 Grupo"/>
          <p:cNvGrpSpPr/>
          <p:nvPr/>
        </p:nvGrpSpPr>
        <p:grpSpPr>
          <a:xfrm>
            <a:off x="852594" y="5697089"/>
            <a:ext cx="6095670" cy="684239"/>
            <a:chOff x="1043608" y="1628800"/>
            <a:chExt cx="2896854" cy="684239"/>
          </a:xfrm>
          <a:noFill/>
        </p:grpSpPr>
        <p:sp>
          <p:nvSpPr>
            <p:cNvPr id="11" name="10 CuadroTexto"/>
            <p:cNvSpPr txBox="1"/>
            <p:nvPr/>
          </p:nvSpPr>
          <p:spPr>
            <a:xfrm>
              <a:off x="1043608" y="1772816"/>
              <a:ext cx="2799757" cy="369332"/>
            </a:xfrm>
            <a:prstGeom prst="rect">
              <a:avLst/>
            </a:prstGeom>
            <a:grpFill/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s-MX" b="1" dirty="0" smtClean="0"/>
                <a:t>Metodología  para determinar los sectores vulnerables</a:t>
              </a:r>
              <a:endParaRPr lang="es-MX" b="1" dirty="0"/>
            </a:p>
          </p:txBody>
        </p:sp>
        <p:sp>
          <p:nvSpPr>
            <p:cNvPr id="12" name="11 Rectángulo"/>
            <p:cNvSpPr/>
            <p:nvPr/>
          </p:nvSpPr>
          <p:spPr>
            <a:xfrm>
              <a:off x="1043608" y="1628800"/>
              <a:ext cx="2896854" cy="684239"/>
            </a:xfrm>
            <a:prstGeom prst="rect">
              <a:avLst/>
            </a:prstGeom>
            <a:grpFill/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MX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29" name="28 Conector recto"/>
          <p:cNvCxnSpPr/>
          <p:nvPr/>
        </p:nvCxnSpPr>
        <p:spPr>
          <a:xfrm flipH="1" flipV="1">
            <a:off x="4942929" y="1553328"/>
            <a:ext cx="4544" cy="904745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cxnSp>
      <p:cxnSp>
        <p:nvCxnSpPr>
          <p:cNvPr id="31" name="30 Conector recto"/>
          <p:cNvCxnSpPr/>
          <p:nvPr/>
        </p:nvCxnSpPr>
        <p:spPr>
          <a:xfrm>
            <a:off x="4945201" y="1553328"/>
            <a:ext cx="360040" cy="0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cxnSp>
      <p:cxnSp>
        <p:nvCxnSpPr>
          <p:cNvPr id="32" name="31 Conector recto"/>
          <p:cNvCxnSpPr/>
          <p:nvPr/>
        </p:nvCxnSpPr>
        <p:spPr>
          <a:xfrm>
            <a:off x="4947473" y="2458073"/>
            <a:ext cx="360040" cy="0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cxnSp>
      <p:cxnSp>
        <p:nvCxnSpPr>
          <p:cNvPr id="16" name="15 Conector recto"/>
          <p:cNvCxnSpPr/>
          <p:nvPr/>
        </p:nvCxnSpPr>
        <p:spPr>
          <a:xfrm flipH="1">
            <a:off x="259858" y="2068153"/>
            <a:ext cx="485052" cy="0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cxnSp>
      <p:cxnSp>
        <p:nvCxnSpPr>
          <p:cNvPr id="19" name="18 Conector recto"/>
          <p:cNvCxnSpPr/>
          <p:nvPr/>
        </p:nvCxnSpPr>
        <p:spPr>
          <a:xfrm>
            <a:off x="259858" y="2062863"/>
            <a:ext cx="1" cy="3957390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cxnSp>
      <p:cxnSp>
        <p:nvCxnSpPr>
          <p:cNvPr id="21" name="20 Conector recto"/>
          <p:cNvCxnSpPr>
            <a:stCxn id="9" idx="1"/>
          </p:cNvCxnSpPr>
          <p:nvPr/>
        </p:nvCxnSpPr>
        <p:spPr>
          <a:xfrm flipH="1">
            <a:off x="270466" y="3792127"/>
            <a:ext cx="582128" cy="20629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cxnSp>
      <p:cxnSp>
        <p:nvCxnSpPr>
          <p:cNvPr id="26" name="25 Conector recto"/>
          <p:cNvCxnSpPr>
            <a:stCxn id="11" idx="1"/>
          </p:cNvCxnSpPr>
          <p:nvPr/>
        </p:nvCxnSpPr>
        <p:spPr>
          <a:xfrm flipH="1" flipV="1">
            <a:off x="270465" y="6020253"/>
            <a:ext cx="582129" cy="5518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cxnSp>
      <p:sp>
        <p:nvSpPr>
          <p:cNvPr id="37" name="36 Rectángulo"/>
          <p:cNvSpPr/>
          <p:nvPr/>
        </p:nvSpPr>
        <p:spPr>
          <a:xfrm>
            <a:off x="938976" y="3109972"/>
            <a:ext cx="48571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/>
              <a:t>Metodología  para  determinar la vulnerabilidad físico estructural de las edificaciones ante la presencia de sismos, inundaciones, deslizamientos y erupciones volcánicas</a:t>
            </a:r>
          </a:p>
        </p:txBody>
      </p:sp>
    </p:spTree>
    <p:extLst>
      <p:ext uri="{BB962C8B-B14F-4D97-AF65-F5344CB8AC3E}">
        <p14:creationId xmlns:p14="http://schemas.microsoft.com/office/powerpoint/2010/main" val="1935247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4" y="-1"/>
            <a:ext cx="9096866" cy="6893719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00239" y="1124744"/>
            <a:ext cx="8843761" cy="1143000"/>
          </a:xfrm>
        </p:spPr>
        <p:txBody>
          <a:bodyPr>
            <a:noAutofit/>
          </a:bodyPr>
          <a:lstStyle/>
          <a:p>
            <a:r>
              <a:rPr lang="es-MX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METODOLOGÍA PARA DELIMITAR LOS </a:t>
            </a:r>
            <a:br>
              <a:rPr lang="es-MX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es-MX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ELEMENTOS Y ESPACIOS GEOGRÁFICOS </a:t>
            </a:r>
            <a:br>
              <a:rPr lang="es-MX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es-MX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ESTRATÉGICOS</a:t>
            </a:r>
            <a:endParaRPr lang="es-MX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5855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1556792"/>
            <a:ext cx="4920816" cy="4525963"/>
          </a:xfrm>
        </p:spPr>
        <p:txBody>
          <a:bodyPr>
            <a:normAutofit lnSpcReduction="10000"/>
          </a:bodyPr>
          <a:lstStyle/>
          <a:p>
            <a:r>
              <a:rPr lang="es-MX" sz="2400" b="1" dirty="0" smtClean="0"/>
              <a:t>Número </a:t>
            </a:r>
            <a:r>
              <a:rPr lang="es-MX" sz="2400" b="1" dirty="0"/>
              <a:t>de vías de entrada y salida de cada </a:t>
            </a:r>
            <a:r>
              <a:rPr lang="es-MX" sz="2400" b="1" dirty="0" smtClean="0"/>
              <a:t>zona</a:t>
            </a:r>
          </a:p>
          <a:p>
            <a:endParaRPr lang="es-MX" sz="2400" b="1" dirty="0" smtClean="0"/>
          </a:p>
          <a:p>
            <a:pPr marL="342900" lvl="4" indent="-342900">
              <a:buFont typeface="Arial" panose="020B0604020202020204" pitchFamily="34" charset="0"/>
              <a:buChar char="•"/>
            </a:pPr>
            <a:r>
              <a:rPr lang="es-MX" sz="2400" b="1" dirty="0"/>
              <a:t>Tipo de </a:t>
            </a:r>
            <a:r>
              <a:rPr lang="es-MX" sz="2400" b="1" dirty="0" smtClean="0"/>
              <a:t>revestimiento</a:t>
            </a:r>
          </a:p>
          <a:p>
            <a:pPr marL="342900" lvl="4" indent="-342900">
              <a:buFont typeface="Arial" panose="020B0604020202020204" pitchFamily="34" charset="0"/>
              <a:buChar char="•"/>
            </a:pPr>
            <a:endParaRPr lang="es-MX" sz="2400" b="1" dirty="0"/>
          </a:p>
          <a:p>
            <a:pPr marL="342900" lvl="4" indent="-342900">
              <a:buFont typeface="Arial" panose="020B0604020202020204" pitchFamily="34" charset="0"/>
              <a:buChar char="•"/>
            </a:pPr>
            <a:r>
              <a:rPr lang="es-MX" sz="2400" b="1" dirty="0" smtClean="0"/>
              <a:t>Conexidad</a:t>
            </a:r>
          </a:p>
          <a:p>
            <a:pPr marL="342900" lvl="4" indent="-342900">
              <a:buFont typeface="Arial" panose="020B0604020202020204" pitchFamily="34" charset="0"/>
              <a:buChar char="•"/>
            </a:pPr>
            <a:endParaRPr lang="es-MX" sz="2400" b="1" dirty="0"/>
          </a:p>
          <a:p>
            <a:r>
              <a:rPr lang="es-MX" sz="2400" b="1" dirty="0" smtClean="0"/>
              <a:t>Existencia o ausencia de vías de penetración</a:t>
            </a:r>
          </a:p>
          <a:p>
            <a:endParaRPr lang="es-MX" sz="2400" b="1" dirty="0" smtClean="0"/>
          </a:p>
          <a:p>
            <a:r>
              <a:rPr lang="es-MX" sz="2400" b="1" dirty="0" smtClean="0"/>
              <a:t>Pendiente promedio</a:t>
            </a:r>
            <a:endParaRPr lang="es-MX" sz="2400" b="1" dirty="0"/>
          </a:p>
        </p:txBody>
      </p:sp>
      <p:sp>
        <p:nvSpPr>
          <p:cNvPr id="4" name="2 Marcador de contenido"/>
          <p:cNvSpPr txBox="1">
            <a:spLocks/>
          </p:cNvSpPr>
          <p:nvPr/>
        </p:nvSpPr>
        <p:spPr>
          <a:xfrm>
            <a:off x="539552" y="476672"/>
            <a:ext cx="8424936" cy="792087"/>
          </a:xfrm>
          <a:prstGeom prst="rect">
            <a:avLst/>
          </a:prstGeom>
        </p:spPr>
        <p:txBody>
          <a:bodyPr vert="horz" lIns="91440" tIns="45720" rIns="91440" bIns="45720" rtlCol="0"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sz="3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Metodología para determinar la Accesibilidad</a:t>
            </a: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176" y="4681350"/>
            <a:ext cx="2826274" cy="1972755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450" y="4681350"/>
            <a:ext cx="2822549" cy="1972755"/>
          </a:xfrm>
          <a:prstGeom prst="rect">
            <a:avLst/>
          </a:prstGeom>
        </p:spPr>
      </p:pic>
      <p:sp>
        <p:nvSpPr>
          <p:cNvPr id="7" name="6 CuadroTexto"/>
          <p:cNvSpPr txBox="1"/>
          <p:nvPr/>
        </p:nvSpPr>
        <p:spPr>
          <a:xfrm>
            <a:off x="3546442" y="6611779"/>
            <a:ext cx="18934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000" dirty="0" smtClean="0"/>
              <a:t>Fuente: Diario El Comercio, 2013</a:t>
            </a:r>
            <a:endParaRPr lang="es-MX" sz="1000" dirty="0"/>
          </a:p>
        </p:txBody>
      </p:sp>
      <p:sp>
        <p:nvSpPr>
          <p:cNvPr id="8" name="7 CuadroTexto"/>
          <p:cNvSpPr txBox="1"/>
          <p:nvPr/>
        </p:nvSpPr>
        <p:spPr>
          <a:xfrm>
            <a:off x="6877065" y="6664341"/>
            <a:ext cx="20537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000" dirty="0" smtClean="0"/>
              <a:t>Fuente: Periódico Expectativa, 2013</a:t>
            </a:r>
            <a:endParaRPr lang="es-MX" sz="1000" dirty="0"/>
          </a:p>
        </p:txBody>
      </p:sp>
      <p:pic>
        <p:nvPicPr>
          <p:cNvPr id="9" name="0 Imagen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4" b="2774"/>
          <a:stretch/>
        </p:blipFill>
        <p:spPr bwMode="auto">
          <a:xfrm>
            <a:off x="5796136" y="1412776"/>
            <a:ext cx="2874404" cy="25922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8844630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20 Rectángulo"/>
          <p:cNvSpPr/>
          <p:nvPr/>
        </p:nvSpPr>
        <p:spPr>
          <a:xfrm>
            <a:off x="5024928" y="5877272"/>
            <a:ext cx="1628367" cy="369332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19" name="18 Rectángulo"/>
          <p:cNvSpPr/>
          <p:nvPr/>
        </p:nvSpPr>
        <p:spPr>
          <a:xfrm>
            <a:off x="5426686" y="4005064"/>
            <a:ext cx="3218895" cy="369332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41934" y="476672"/>
            <a:ext cx="8538077" cy="652934"/>
          </a:xfrm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s-EC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Metodología para determinar elementos esenciales </a:t>
            </a:r>
            <a:endParaRPr lang="es-EC" sz="28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9491965"/>
              </p:ext>
            </p:extLst>
          </p:nvPr>
        </p:nvGraphicFramePr>
        <p:xfrm>
          <a:off x="539552" y="1811530"/>
          <a:ext cx="4269937" cy="4503272"/>
        </p:xfrm>
        <a:graphic>
          <a:graphicData uri="http://schemas.openxmlformats.org/drawingml/2006/table">
            <a:tbl>
              <a:tblPr firstRow="1" firstCol="1" bandRow="1">
                <a:tableStyleId>{616DA210-FB5B-4158-B5E0-FEB733F419BA}</a:tableStyleId>
              </a:tblPr>
              <a:tblGrid>
                <a:gridCol w="1652879"/>
                <a:gridCol w="2617058"/>
              </a:tblGrid>
              <a:tr h="2739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smtClean="0">
                          <a:effectLst/>
                        </a:rPr>
                        <a:t>GRUPO</a:t>
                      </a:r>
                      <a:endParaRPr lang="es-EC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 </a:t>
                      </a:r>
                      <a:r>
                        <a:rPr lang="es-EC" sz="1400" dirty="0" smtClean="0">
                          <a:effectLst/>
                        </a:rPr>
                        <a:t>AREA ESENCIAL</a:t>
                      </a:r>
                      <a:endParaRPr lang="es-EC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273919">
                <a:tc rowSpan="6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200" dirty="0" smtClean="0">
                          <a:effectLst/>
                        </a:rPr>
                        <a:t>Población y sus necesidades</a:t>
                      </a:r>
                      <a:endParaRPr lang="es-EC" sz="11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Educación</a:t>
                      </a:r>
                      <a:endParaRPr lang="es-EC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27391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Salud</a:t>
                      </a:r>
                      <a:endParaRPr lang="es-EC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27391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Recreación</a:t>
                      </a:r>
                      <a:endParaRPr lang="es-EC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27391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Patrimonio</a:t>
                      </a:r>
                      <a:endParaRPr lang="es-EC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27391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Asilos</a:t>
                      </a:r>
                      <a:endParaRPr lang="es-EC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234788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smtClean="0">
                          <a:effectLst/>
                        </a:rPr>
                        <a:t>Cementerios</a:t>
                      </a:r>
                      <a:endParaRPr lang="es-EC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273919">
                <a:tc row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Logística urbana</a:t>
                      </a:r>
                      <a:endParaRPr lang="es-EC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Suministro </a:t>
                      </a:r>
                      <a:r>
                        <a:rPr lang="es-EC" sz="1400" dirty="0">
                          <a:effectLst/>
                        </a:rPr>
                        <a:t>de agua</a:t>
                      </a:r>
                      <a:endParaRPr lang="es-EC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27391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Abastecimiento de alimentos</a:t>
                      </a:r>
                      <a:endParaRPr lang="es-EC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27391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Suministro</a:t>
                      </a:r>
                      <a:r>
                        <a:rPr lang="es-EC" sz="1400" baseline="0" dirty="0" smtClean="0">
                          <a:effectLst/>
                        </a:rPr>
                        <a:t> </a:t>
                      </a:r>
                      <a:r>
                        <a:rPr lang="es-EC" sz="1400" dirty="0" smtClean="0">
                          <a:effectLst/>
                        </a:rPr>
                        <a:t>de </a:t>
                      </a:r>
                      <a:r>
                        <a:rPr lang="es-EC" sz="1400" dirty="0">
                          <a:effectLst/>
                        </a:rPr>
                        <a:t>electricidad</a:t>
                      </a:r>
                      <a:endParaRPr lang="es-EC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27391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Abastecimiento de combustibles</a:t>
                      </a:r>
                      <a:endParaRPr lang="es-EC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27391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Movilidad </a:t>
                      </a:r>
                      <a:endParaRPr lang="es-EC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27391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Comunicaciones</a:t>
                      </a:r>
                      <a:endParaRPr lang="es-EC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273919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Capacidad de Gestión y Administración</a:t>
                      </a:r>
                      <a:endParaRPr lang="es-EC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Administración</a:t>
                      </a:r>
                      <a:endParaRPr lang="es-EC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27391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Seguridad y organismos de </a:t>
                      </a:r>
                      <a:r>
                        <a:rPr lang="es-EC" sz="1400" dirty="0" smtClean="0">
                          <a:effectLst/>
                        </a:rPr>
                        <a:t>socorro</a:t>
                      </a:r>
                      <a:endParaRPr lang="es-EC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</a:tbl>
          </a:graphicData>
        </a:graphic>
      </p:graphicFrame>
      <p:sp>
        <p:nvSpPr>
          <p:cNvPr id="9" name="8 Rectángulo"/>
          <p:cNvSpPr/>
          <p:nvPr/>
        </p:nvSpPr>
        <p:spPr>
          <a:xfrm>
            <a:off x="5004048" y="1594208"/>
            <a:ext cx="2082282" cy="1595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spcAft>
                <a:spcPts val="1000"/>
              </a:spcAft>
              <a:buFont typeface="Arial" pitchFamily="34" charset="0"/>
              <a:buChar char="•"/>
            </a:pPr>
            <a:r>
              <a:rPr lang="es-EC" b="1" dirty="0" smtClean="0">
                <a:effectLst/>
                <a:latin typeface="Times New Roman"/>
                <a:ea typeface="Calibri"/>
                <a:cs typeface="Times New Roman"/>
              </a:rPr>
              <a:t>Concentración </a:t>
            </a:r>
          </a:p>
          <a:p>
            <a:pPr marL="285750" indent="-285750" algn="just">
              <a:lnSpc>
                <a:spcPct val="150000"/>
              </a:lnSpc>
              <a:spcAft>
                <a:spcPts val="1000"/>
              </a:spcAft>
              <a:buFont typeface="Arial" pitchFamily="34" charset="0"/>
              <a:buChar char="•"/>
            </a:pPr>
            <a:r>
              <a:rPr lang="es-EC" b="1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Funcionalidad</a:t>
            </a:r>
            <a:endParaRPr lang="es-EC" sz="1600" dirty="0">
              <a:ea typeface="Calibri"/>
              <a:cs typeface="Times New Roman"/>
            </a:endParaRPr>
          </a:p>
          <a:p>
            <a:pPr marL="285750" indent="-285750" algn="just">
              <a:lnSpc>
                <a:spcPct val="150000"/>
              </a:lnSpc>
              <a:spcAft>
                <a:spcPts val="0"/>
              </a:spcAft>
              <a:buFont typeface="Arial" pitchFamily="34" charset="0"/>
              <a:buChar char="•"/>
            </a:pPr>
            <a:r>
              <a:rPr lang="es-EC" b="1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Cobertura</a:t>
            </a:r>
            <a:endParaRPr lang="es-EC" sz="1600" dirty="0">
              <a:ea typeface="Calibri"/>
              <a:cs typeface="Times New Roman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7036134" y="1578535"/>
            <a:ext cx="2082282" cy="1595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s-EC" b="1" dirty="0" smtClean="0">
                <a:solidFill>
                  <a:schemeClr val="bg2">
                    <a:lumMod val="50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s-EC" b="1" dirty="0">
                <a:solidFill>
                  <a:schemeClr val="bg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s-EC" b="1" dirty="0" smtClean="0">
                <a:solidFill>
                  <a:schemeClr val="bg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  </a:t>
            </a:r>
            <a:r>
              <a:rPr lang="es-EC" b="1" dirty="0" smtClean="0">
                <a:solidFill>
                  <a:schemeClr val="bg2">
                    <a:lumMod val="50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Dependencia</a:t>
            </a:r>
          </a:p>
          <a:p>
            <a:pPr marL="285750" indent="-285750" algn="just">
              <a:lnSpc>
                <a:spcPct val="150000"/>
              </a:lnSpc>
              <a:spcAft>
                <a:spcPts val="1000"/>
              </a:spcAft>
              <a:buFont typeface="Arial" pitchFamily="34" charset="0"/>
              <a:buChar char="•"/>
            </a:pPr>
            <a:r>
              <a:rPr lang="es-EC" b="1" dirty="0" smtClean="0">
                <a:solidFill>
                  <a:schemeClr val="bg2">
                    <a:lumMod val="50000"/>
                  </a:schemeClr>
                </a:solidFill>
                <a:effectLst/>
                <a:latin typeface="Times New Roman"/>
                <a:ea typeface="Times New Roman"/>
                <a:cs typeface="Times New Roman"/>
              </a:rPr>
              <a:t>Funcionalidad</a:t>
            </a:r>
            <a:endParaRPr lang="es-EC" sz="1600" dirty="0">
              <a:solidFill>
                <a:schemeClr val="bg2">
                  <a:lumMod val="50000"/>
                </a:schemeClr>
              </a:solidFill>
              <a:ea typeface="Calibri"/>
              <a:cs typeface="Times New Roman"/>
            </a:endParaRPr>
          </a:p>
          <a:p>
            <a:pPr marL="285750" indent="-285750" algn="just">
              <a:lnSpc>
                <a:spcPct val="150000"/>
              </a:lnSpc>
              <a:spcAft>
                <a:spcPts val="0"/>
              </a:spcAft>
              <a:buFont typeface="Arial" pitchFamily="34" charset="0"/>
              <a:buChar char="•"/>
            </a:pPr>
            <a:r>
              <a:rPr lang="es-EC" b="1" dirty="0" smtClean="0">
                <a:solidFill>
                  <a:schemeClr val="bg2">
                    <a:lumMod val="50000"/>
                  </a:schemeClr>
                </a:solidFill>
                <a:effectLst/>
                <a:latin typeface="Times New Roman"/>
                <a:ea typeface="Times New Roman"/>
                <a:cs typeface="Times New Roman"/>
              </a:rPr>
              <a:t>Cobertura</a:t>
            </a:r>
            <a:endParaRPr lang="es-EC" sz="1600" dirty="0">
              <a:solidFill>
                <a:schemeClr val="bg2">
                  <a:lumMod val="50000"/>
                </a:schemeClr>
              </a:solidFill>
              <a:ea typeface="Calibri"/>
              <a:cs typeface="Times New Roman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539552" y="6349627"/>
            <a:ext cx="23485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dirty="0" smtClean="0"/>
              <a:t>Fuente: D’Ercole &amp; Metzger (2002)</a:t>
            </a:r>
            <a:endParaRPr lang="es-MX" sz="1200" dirty="0"/>
          </a:p>
        </p:txBody>
      </p:sp>
      <p:cxnSp>
        <p:nvCxnSpPr>
          <p:cNvPr id="5" name="4 Conector recto"/>
          <p:cNvCxnSpPr>
            <a:stCxn id="6" idx="2"/>
          </p:cNvCxnSpPr>
          <p:nvPr/>
        </p:nvCxnSpPr>
        <p:spPr>
          <a:xfrm>
            <a:off x="8077275" y="3173844"/>
            <a:ext cx="0" cy="412229"/>
          </a:xfrm>
          <a:prstGeom prst="lin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sp>
        <p:nvSpPr>
          <p:cNvPr id="11" name="10 CuadroTexto"/>
          <p:cNvSpPr txBox="1"/>
          <p:nvPr/>
        </p:nvSpPr>
        <p:spPr>
          <a:xfrm>
            <a:off x="5426686" y="4005064"/>
            <a:ext cx="3465794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dirty="0" smtClean="0"/>
              <a:t>Niveles de importancia de los EE</a:t>
            </a:r>
            <a:endParaRPr lang="es-MX" dirty="0"/>
          </a:p>
        </p:txBody>
      </p:sp>
      <p:cxnSp>
        <p:nvCxnSpPr>
          <p:cNvPr id="12" name="11 Conector recto"/>
          <p:cNvCxnSpPr/>
          <p:nvPr/>
        </p:nvCxnSpPr>
        <p:spPr>
          <a:xfrm>
            <a:off x="6070653" y="3189517"/>
            <a:ext cx="0" cy="370369"/>
          </a:xfrm>
          <a:prstGeom prst="lin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cxnSp>
        <p:nvCxnSpPr>
          <p:cNvPr id="14" name="13 Conector recto"/>
          <p:cNvCxnSpPr/>
          <p:nvPr/>
        </p:nvCxnSpPr>
        <p:spPr>
          <a:xfrm>
            <a:off x="6057920" y="3559886"/>
            <a:ext cx="2032086" cy="24108"/>
          </a:xfrm>
          <a:prstGeom prst="lin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cxnSp>
        <p:nvCxnSpPr>
          <p:cNvPr id="16" name="15 Conector recto"/>
          <p:cNvCxnSpPr>
            <a:endCxn id="11" idx="0"/>
          </p:cNvCxnSpPr>
          <p:nvPr/>
        </p:nvCxnSpPr>
        <p:spPr>
          <a:xfrm>
            <a:off x="7159583" y="3586073"/>
            <a:ext cx="0" cy="418991"/>
          </a:xfrm>
          <a:prstGeom prst="lin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sp>
        <p:nvSpPr>
          <p:cNvPr id="17" name="16 CuadroTexto"/>
          <p:cNvSpPr txBox="1"/>
          <p:nvPr/>
        </p:nvSpPr>
        <p:spPr>
          <a:xfrm>
            <a:off x="5030235" y="4867780"/>
            <a:ext cx="1665841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wrap="none" rtlCol="0">
            <a:spAutoFit/>
          </a:bodyPr>
          <a:lstStyle/>
          <a:p>
            <a:r>
              <a:rPr lang="es-MX" sz="1600" dirty="0" smtClean="0"/>
              <a:t>Tiempo normal</a:t>
            </a:r>
            <a:endParaRPr lang="es-MX" sz="1600" dirty="0"/>
          </a:p>
        </p:txBody>
      </p:sp>
      <p:sp>
        <p:nvSpPr>
          <p:cNvPr id="18" name="17 CuadroTexto"/>
          <p:cNvSpPr txBox="1"/>
          <p:nvPr/>
        </p:nvSpPr>
        <p:spPr>
          <a:xfrm>
            <a:off x="5167063" y="5877272"/>
            <a:ext cx="1409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Tiempo crisis</a:t>
            </a:r>
            <a:endParaRPr lang="es-MX" dirty="0"/>
          </a:p>
        </p:txBody>
      </p:sp>
      <p:sp>
        <p:nvSpPr>
          <p:cNvPr id="20" name="19 Rectángulo"/>
          <p:cNvSpPr/>
          <p:nvPr/>
        </p:nvSpPr>
        <p:spPr>
          <a:xfrm>
            <a:off x="5004048" y="4845982"/>
            <a:ext cx="1628367" cy="3693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22" name="21 CuadroTexto"/>
          <p:cNvSpPr txBox="1"/>
          <p:nvPr/>
        </p:nvSpPr>
        <p:spPr>
          <a:xfrm>
            <a:off x="7086330" y="4547185"/>
            <a:ext cx="10711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s-MX" dirty="0" smtClean="0"/>
              <a:t>Alta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MX" dirty="0" smtClean="0"/>
              <a:t>Media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MX" dirty="0" smtClean="0"/>
              <a:t>Baja</a:t>
            </a:r>
            <a:endParaRPr lang="es-MX" dirty="0"/>
          </a:p>
        </p:txBody>
      </p:sp>
      <p:sp>
        <p:nvSpPr>
          <p:cNvPr id="23" name="22 CuadroTexto"/>
          <p:cNvSpPr txBox="1"/>
          <p:nvPr/>
        </p:nvSpPr>
        <p:spPr>
          <a:xfrm>
            <a:off x="7150576" y="5648187"/>
            <a:ext cx="10711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s-MX" dirty="0" smtClean="0"/>
              <a:t>Alta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MX" dirty="0" smtClean="0"/>
              <a:t>Media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MX" dirty="0" smtClean="0"/>
              <a:t>Baja</a:t>
            </a:r>
            <a:endParaRPr lang="es-MX" dirty="0"/>
          </a:p>
        </p:txBody>
      </p:sp>
      <p:cxnSp>
        <p:nvCxnSpPr>
          <p:cNvPr id="25" name="24 Conector recto"/>
          <p:cNvCxnSpPr>
            <a:stCxn id="20" idx="3"/>
          </p:cNvCxnSpPr>
          <p:nvPr/>
        </p:nvCxnSpPr>
        <p:spPr>
          <a:xfrm>
            <a:off x="6632415" y="5030648"/>
            <a:ext cx="243841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6" name="25 Conector recto"/>
          <p:cNvCxnSpPr/>
          <p:nvPr/>
        </p:nvCxnSpPr>
        <p:spPr>
          <a:xfrm>
            <a:off x="6674295" y="6089714"/>
            <a:ext cx="243841" cy="0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8" name="27 Conector recto"/>
          <p:cNvCxnSpPr/>
          <p:nvPr/>
        </p:nvCxnSpPr>
        <p:spPr>
          <a:xfrm>
            <a:off x="6876256" y="4725144"/>
            <a:ext cx="0" cy="5119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28 Conector recto"/>
          <p:cNvCxnSpPr/>
          <p:nvPr/>
        </p:nvCxnSpPr>
        <p:spPr>
          <a:xfrm>
            <a:off x="6936392" y="5853868"/>
            <a:ext cx="0" cy="511968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2" name="31 Conector recto"/>
          <p:cNvCxnSpPr/>
          <p:nvPr/>
        </p:nvCxnSpPr>
        <p:spPr>
          <a:xfrm>
            <a:off x="6876256" y="4725144"/>
            <a:ext cx="243841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3" name="32 Conector recto"/>
          <p:cNvCxnSpPr/>
          <p:nvPr/>
        </p:nvCxnSpPr>
        <p:spPr>
          <a:xfrm>
            <a:off x="6876256" y="5013176"/>
            <a:ext cx="243841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4" name="33 Conector recto"/>
          <p:cNvCxnSpPr/>
          <p:nvPr/>
        </p:nvCxnSpPr>
        <p:spPr>
          <a:xfrm>
            <a:off x="6876255" y="5221088"/>
            <a:ext cx="243841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5" name="34 Conector recto"/>
          <p:cNvCxnSpPr/>
          <p:nvPr/>
        </p:nvCxnSpPr>
        <p:spPr>
          <a:xfrm>
            <a:off x="6952043" y="5853868"/>
            <a:ext cx="243841" cy="0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6" name="35 Conector recto"/>
          <p:cNvCxnSpPr/>
          <p:nvPr/>
        </p:nvCxnSpPr>
        <p:spPr>
          <a:xfrm>
            <a:off x="6952043" y="6111560"/>
            <a:ext cx="243841" cy="0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7" name="36 Conector recto"/>
          <p:cNvCxnSpPr/>
          <p:nvPr/>
        </p:nvCxnSpPr>
        <p:spPr>
          <a:xfrm>
            <a:off x="6952185" y="6361672"/>
            <a:ext cx="243841" cy="0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999700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75" t="27848" r="40842" b="41297"/>
          <a:stretch/>
        </p:blipFill>
        <p:spPr bwMode="auto">
          <a:xfrm>
            <a:off x="-32054" y="0"/>
            <a:ext cx="9176053" cy="678280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blurRad="6350" stA="50000" endA="300" endPos="55500" dist="1016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39552" y="980728"/>
            <a:ext cx="8229600" cy="1944216"/>
          </a:xfrm>
          <a:noFill/>
        </p:spPr>
        <p:txBody>
          <a:bodyPr/>
          <a:lstStyle/>
          <a:p>
            <a:pPr marL="0" indent="0" algn="just">
              <a:buNone/>
            </a:pPr>
            <a:r>
              <a:rPr lang="es-MX" b="1" dirty="0" smtClean="0">
                <a:solidFill>
                  <a:schemeClr val="bg1"/>
                </a:solidFill>
              </a:rPr>
              <a:t>METODOLOGÍA  PARA  DETERMINAR LA VULNERABILIDAD FÍSICO ESTRUCTURAL DE LAS EDIFICACIONES ANTE LA PRESENCIA DE SISMOS, INUNDACIONES, DESLIZAMIENTOS Y ERUPCIONES VOLCÁNICAS</a:t>
            </a:r>
            <a:endParaRPr lang="es-MX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104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-252536" y="260648"/>
            <a:ext cx="9684568" cy="418058"/>
          </a:xfrm>
        </p:spPr>
        <p:txBody>
          <a:bodyPr>
            <a:noAutofit/>
          </a:bodyPr>
          <a:lstStyle/>
          <a:p>
            <a:r>
              <a:rPr lang="es-MX" sz="3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Metodología para la vulnerabilidad físico estructural</a:t>
            </a:r>
            <a:endParaRPr lang="es-MX" sz="3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5934640"/>
              </p:ext>
            </p:extLst>
          </p:nvPr>
        </p:nvGraphicFramePr>
        <p:xfrm>
          <a:off x="323528" y="620688"/>
          <a:ext cx="8424936" cy="5929362"/>
        </p:xfrm>
        <a:graphic>
          <a:graphicData uri="http://schemas.openxmlformats.org/drawingml/2006/table">
            <a:tbl>
              <a:tblPr firstRow="1" firstCol="1" bandRow="1">
                <a:tableStyleId>{616DA210-FB5B-4158-B5E0-FEB733F419BA}</a:tableStyleId>
              </a:tblPr>
              <a:tblGrid>
                <a:gridCol w="1992329"/>
                <a:gridCol w="3019169"/>
                <a:gridCol w="1096147"/>
                <a:gridCol w="1363452"/>
                <a:gridCol w="953839"/>
              </a:tblGrid>
              <a:tr h="224730">
                <a:tc row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Variable de vulnerabilidad</a:t>
                      </a:r>
                      <a:endParaRPr lang="es-MX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Información del catastro</a:t>
                      </a:r>
                      <a:endParaRPr lang="es-MX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</a:rPr>
                        <a:t>Amenazas</a:t>
                      </a:r>
                      <a:endParaRPr lang="es-MX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265784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 Sísmica</a:t>
                      </a:r>
                      <a:endParaRPr lang="es-MX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Inundación</a:t>
                      </a:r>
                      <a:endParaRPr lang="es-MX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Volcánica</a:t>
                      </a:r>
                      <a:endParaRPr lang="es-MX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</a:tr>
              <a:tr h="237096">
                <a:tc rowSpan="7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Sistema estructural</a:t>
                      </a:r>
                      <a:endParaRPr lang="es-MX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Hormigón armado</a:t>
                      </a:r>
                      <a:endParaRPr lang="es-MX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0</a:t>
                      </a:r>
                      <a:endParaRPr lang="es-MX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</a:t>
                      </a:r>
                      <a:endParaRPr lang="es-MX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1</a:t>
                      </a:r>
                      <a:endParaRPr lang="es-MX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</a:tr>
              <a:tr h="237096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Estructura metálica</a:t>
                      </a:r>
                      <a:endParaRPr lang="es-MX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1</a:t>
                      </a:r>
                      <a:endParaRPr lang="es-MX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</a:t>
                      </a:r>
                      <a:endParaRPr lang="es-MX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5</a:t>
                      </a:r>
                      <a:endParaRPr lang="es-MX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</a:tr>
              <a:tr h="237096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Estructura de madera</a:t>
                      </a:r>
                      <a:endParaRPr lang="es-MX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</a:t>
                      </a:r>
                      <a:endParaRPr lang="es-MX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10</a:t>
                      </a:r>
                      <a:endParaRPr lang="es-MX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10</a:t>
                      </a:r>
                      <a:endParaRPr lang="es-MX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</a:tr>
              <a:tr h="237096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Estructura de caña</a:t>
                      </a:r>
                      <a:endParaRPr lang="es-MX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10</a:t>
                      </a:r>
                      <a:endParaRPr lang="es-MX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10</a:t>
                      </a:r>
                      <a:endParaRPr lang="es-MX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10</a:t>
                      </a:r>
                      <a:endParaRPr lang="es-MX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</a:tr>
              <a:tr h="237096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Estructura de pared portante</a:t>
                      </a:r>
                      <a:endParaRPr lang="es-MX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5</a:t>
                      </a:r>
                      <a:endParaRPr lang="es-MX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5</a:t>
                      </a:r>
                      <a:endParaRPr lang="es-MX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5</a:t>
                      </a:r>
                      <a:endParaRPr lang="es-MX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</a:tr>
              <a:tr h="237096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Mixta madera/hormigón</a:t>
                      </a:r>
                      <a:endParaRPr lang="es-MX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5</a:t>
                      </a:r>
                      <a:endParaRPr lang="es-MX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5</a:t>
                      </a:r>
                      <a:endParaRPr lang="es-MX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5</a:t>
                      </a:r>
                      <a:endParaRPr lang="es-MX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</a:tr>
              <a:tr h="237096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Mixta metálica/hormigón</a:t>
                      </a:r>
                      <a:endParaRPr lang="es-MX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</a:t>
                      </a:r>
                      <a:endParaRPr lang="es-MX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1</a:t>
                      </a:r>
                      <a:endParaRPr lang="es-MX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5</a:t>
                      </a:r>
                      <a:endParaRPr lang="es-MX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</a:tr>
              <a:tr h="237096">
                <a:tc rowSpan="5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Tipo de material en paredes</a:t>
                      </a:r>
                      <a:endParaRPr lang="es-MX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Pared de ladrillo</a:t>
                      </a:r>
                      <a:endParaRPr lang="es-MX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</a:t>
                      </a:r>
                      <a:endParaRPr lang="es-MX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1</a:t>
                      </a:r>
                      <a:endParaRPr lang="es-MX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1</a:t>
                      </a:r>
                      <a:endParaRPr lang="es-MX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</a:tr>
              <a:tr h="237096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Pared de bloque</a:t>
                      </a:r>
                      <a:endParaRPr lang="es-MX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</a:t>
                      </a:r>
                      <a:endParaRPr lang="es-MX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5</a:t>
                      </a:r>
                      <a:endParaRPr lang="es-MX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5</a:t>
                      </a:r>
                      <a:endParaRPr lang="es-MX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</a:tr>
              <a:tr h="237096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Pared de piedra</a:t>
                      </a:r>
                      <a:endParaRPr lang="es-MX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10</a:t>
                      </a:r>
                      <a:endParaRPr lang="es-MX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5</a:t>
                      </a:r>
                      <a:endParaRPr lang="es-MX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5</a:t>
                      </a:r>
                      <a:endParaRPr lang="es-MX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</a:tr>
              <a:tr h="237096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Pierda de adobe</a:t>
                      </a:r>
                      <a:endParaRPr lang="es-MX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10</a:t>
                      </a:r>
                      <a:endParaRPr lang="es-MX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5</a:t>
                      </a:r>
                      <a:endParaRPr lang="es-MX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5</a:t>
                      </a:r>
                      <a:endParaRPr lang="es-MX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</a:tr>
              <a:tr h="265784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Pared de tapial, madera o bahareque</a:t>
                      </a:r>
                      <a:endParaRPr lang="es-MX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5</a:t>
                      </a:r>
                      <a:endParaRPr lang="es-MX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5</a:t>
                      </a:r>
                      <a:endParaRPr lang="es-MX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5</a:t>
                      </a:r>
                      <a:endParaRPr lang="es-MX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</a:tr>
              <a:tr h="237096">
                <a:tc rowSpan="7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Tipo de cubierta</a:t>
                      </a:r>
                      <a:endParaRPr lang="es-MX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Cubierta metálica</a:t>
                      </a:r>
                      <a:endParaRPr lang="es-MX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5</a:t>
                      </a:r>
                      <a:endParaRPr lang="es-MX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</a:t>
                      </a:r>
                      <a:endParaRPr lang="es-MX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10</a:t>
                      </a:r>
                      <a:endParaRPr lang="es-MX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</a:tr>
              <a:tr h="237096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Losa de hormigón armado</a:t>
                      </a:r>
                      <a:endParaRPr lang="es-MX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0</a:t>
                      </a:r>
                      <a:endParaRPr lang="es-MX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0</a:t>
                      </a:r>
                      <a:endParaRPr lang="es-MX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1</a:t>
                      </a:r>
                      <a:endParaRPr lang="es-MX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</a:tr>
              <a:tr h="237096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Vigas de madera y zinc</a:t>
                      </a:r>
                      <a:endParaRPr lang="es-MX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5</a:t>
                      </a:r>
                      <a:endParaRPr lang="es-MX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5</a:t>
                      </a:r>
                      <a:endParaRPr lang="es-MX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10</a:t>
                      </a:r>
                      <a:endParaRPr lang="es-MX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</a:tr>
              <a:tr h="237096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Caña y zinc</a:t>
                      </a:r>
                      <a:endParaRPr lang="es-MX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10</a:t>
                      </a:r>
                      <a:endParaRPr lang="es-MX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10</a:t>
                      </a:r>
                      <a:endParaRPr lang="es-MX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10</a:t>
                      </a:r>
                      <a:endParaRPr lang="es-MX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</a:tr>
              <a:tr h="237096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Vigas de madera y teja</a:t>
                      </a:r>
                      <a:endParaRPr lang="es-MX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5</a:t>
                      </a:r>
                      <a:endParaRPr lang="es-MX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5</a:t>
                      </a:r>
                      <a:endParaRPr lang="es-MX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5</a:t>
                      </a:r>
                      <a:endParaRPr lang="es-MX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</a:tr>
              <a:tr h="237096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Losa de hormigón armado</a:t>
                      </a:r>
                      <a:endParaRPr lang="es-MX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0</a:t>
                      </a:r>
                      <a:endParaRPr lang="es-MX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NA</a:t>
                      </a:r>
                      <a:endParaRPr lang="es-MX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NA</a:t>
                      </a:r>
                      <a:endParaRPr lang="es-MX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</a:tr>
              <a:tr h="237096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Vigas y entramado madera</a:t>
                      </a:r>
                      <a:endParaRPr lang="es-MX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5</a:t>
                      </a:r>
                      <a:endParaRPr lang="es-MX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NA</a:t>
                      </a:r>
                      <a:endParaRPr lang="es-MX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NA</a:t>
                      </a:r>
                      <a:endParaRPr lang="es-MX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</a:tr>
              <a:tr h="237096">
                <a:tc rowSpan="3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Sistema de entrepisos</a:t>
                      </a:r>
                      <a:endParaRPr lang="es-MX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Entramado de madera/caña</a:t>
                      </a:r>
                      <a:endParaRPr lang="es-MX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10</a:t>
                      </a:r>
                      <a:endParaRPr lang="es-MX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NA</a:t>
                      </a:r>
                      <a:endParaRPr lang="es-MX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NA</a:t>
                      </a:r>
                      <a:endParaRPr lang="es-MX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</a:tr>
              <a:tr h="237096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Entramado metálico</a:t>
                      </a:r>
                      <a:endParaRPr lang="es-MX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</a:t>
                      </a:r>
                      <a:endParaRPr lang="es-MX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NA</a:t>
                      </a:r>
                      <a:endParaRPr lang="es-MX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NA</a:t>
                      </a:r>
                      <a:endParaRPr lang="es-MX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</a:tr>
              <a:tr h="265784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Entramado hormigón/metálico</a:t>
                      </a:r>
                      <a:endParaRPr lang="es-MX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</a:t>
                      </a:r>
                      <a:endParaRPr lang="es-MX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NA</a:t>
                      </a:r>
                      <a:endParaRPr lang="es-MX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NA</a:t>
                      </a:r>
                      <a:endParaRPr lang="es-MX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6615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49796" y="274183"/>
            <a:ext cx="7772400" cy="532475"/>
          </a:xfrm>
        </p:spPr>
        <p:txBody>
          <a:bodyPr>
            <a:normAutofit fontScale="90000"/>
          </a:bodyPr>
          <a:lstStyle/>
          <a:p>
            <a:r>
              <a:rPr lang="es-ES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CONTENIDO</a:t>
            </a:r>
            <a:endParaRPr lang="es-ES" sz="4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" name="2 Subtítulo"/>
          <p:cNvSpPr txBox="1">
            <a:spLocks/>
          </p:cNvSpPr>
          <p:nvPr/>
        </p:nvSpPr>
        <p:spPr>
          <a:xfrm>
            <a:off x="467544" y="836712"/>
            <a:ext cx="8136904" cy="568863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sz="1600" dirty="0">
                <a:solidFill>
                  <a:schemeClr val="tx1"/>
                </a:solidFill>
              </a:rPr>
              <a:t>	</a:t>
            </a:r>
            <a:r>
              <a:rPr lang="es-ES" sz="2000" dirty="0" smtClean="0">
                <a:solidFill>
                  <a:schemeClr val="tx1"/>
                </a:solidFill>
              </a:rPr>
              <a:t>1.- Ubicación geográfica y datos generales</a:t>
            </a:r>
          </a:p>
          <a:p>
            <a:pPr algn="l"/>
            <a:r>
              <a:rPr lang="es-ES" sz="2000" dirty="0" smtClean="0">
                <a:solidFill>
                  <a:schemeClr val="tx1"/>
                </a:solidFill>
              </a:rPr>
              <a:t>	2.- Antecedentes</a:t>
            </a:r>
          </a:p>
          <a:p>
            <a:pPr algn="l"/>
            <a:r>
              <a:rPr lang="es-ES" sz="2000" dirty="0">
                <a:solidFill>
                  <a:schemeClr val="tx1"/>
                </a:solidFill>
              </a:rPr>
              <a:t>	</a:t>
            </a:r>
            <a:r>
              <a:rPr lang="es-ES" sz="2000" dirty="0" smtClean="0">
                <a:solidFill>
                  <a:schemeClr val="tx1"/>
                </a:solidFill>
              </a:rPr>
              <a:t>3.-Descripción del problema</a:t>
            </a:r>
          </a:p>
          <a:p>
            <a:pPr algn="l"/>
            <a:r>
              <a:rPr lang="es-ES" sz="2000" dirty="0">
                <a:solidFill>
                  <a:schemeClr val="tx1"/>
                </a:solidFill>
              </a:rPr>
              <a:t> </a:t>
            </a:r>
            <a:r>
              <a:rPr lang="es-ES" sz="2000" dirty="0" smtClean="0">
                <a:solidFill>
                  <a:schemeClr val="tx1"/>
                </a:solidFill>
              </a:rPr>
              <a:t>             4. Objetivos</a:t>
            </a:r>
          </a:p>
          <a:p>
            <a:pPr lvl="2" algn="l"/>
            <a:r>
              <a:rPr lang="es-ES" sz="2000" dirty="0">
                <a:solidFill>
                  <a:schemeClr val="tx1"/>
                </a:solidFill>
              </a:rPr>
              <a:t>5</a:t>
            </a:r>
            <a:r>
              <a:rPr lang="es-ES" sz="2000" dirty="0" smtClean="0">
                <a:solidFill>
                  <a:schemeClr val="tx1"/>
                </a:solidFill>
              </a:rPr>
              <a:t>.- Marco Teórico</a:t>
            </a:r>
          </a:p>
          <a:p>
            <a:pPr lvl="2" algn="l"/>
            <a:r>
              <a:rPr lang="es-ES" sz="2000" dirty="0">
                <a:solidFill>
                  <a:schemeClr val="tx1"/>
                </a:solidFill>
              </a:rPr>
              <a:t>6</a:t>
            </a:r>
            <a:r>
              <a:rPr lang="es-ES" sz="2000" dirty="0" smtClean="0">
                <a:solidFill>
                  <a:schemeClr val="tx1"/>
                </a:solidFill>
              </a:rPr>
              <a:t>.- Materiales y Métodos</a:t>
            </a:r>
          </a:p>
          <a:p>
            <a:pPr lvl="2" algn="l"/>
            <a:r>
              <a:rPr lang="es-ES" sz="2000" dirty="0" smtClean="0">
                <a:solidFill>
                  <a:schemeClr val="tx1"/>
                </a:solidFill>
              </a:rPr>
              <a:t>7.- Metodologías</a:t>
            </a:r>
          </a:p>
          <a:p>
            <a:pPr lvl="2" algn="l"/>
            <a:r>
              <a:rPr lang="es-ES" sz="2000" dirty="0" smtClean="0">
                <a:solidFill>
                  <a:schemeClr val="tx1"/>
                </a:solidFill>
              </a:rPr>
              <a:t>8. .-Metodologías para determinar el perfil territorial</a:t>
            </a:r>
          </a:p>
          <a:p>
            <a:pPr lvl="2" algn="l"/>
            <a:r>
              <a:rPr lang="es-ES" sz="2000" dirty="0" smtClean="0">
                <a:solidFill>
                  <a:schemeClr val="tx1"/>
                </a:solidFill>
              </a:rPr>
              <a:t>7.- Metodología para determinar los elementos esenciales (EE)</a:t>
            </a:r>
          </a:p>
          <a:p>
            <a:pPr lvl="2" algn="l"/>
            <a:r>
              <a:rPr lang="es-ES" sz="2000" dirty="0" smtClean="0">
                <a:solidFill>
                  <a:schemeClr val="tx1"/>
                </a:solidFill>
              </a:rPr>
              <a:t>8.- Metodología para determinar la vulnerabilidad físico estructural de las edificaciones</a:t>
            </a:r>
          </a:p>
          <a:p>
            <a:pPr lvl="2" algn="l"/>
            <a:r>
              <a:rPr lang="es-ES" sz="2000" dirty="0">
                <a:solidFill>
                  <a:schemeClr val="tx1"/>
                </a:solidFill>
              </a:rPr>
              <a:t>9</a:t>
            </a:r>
            <a:r>
              <a:rPr lang="es-ES" sz="2000" dirty="0" smtClean="0">
                <a:solidFill>
                  <a:schemeClr val="tx1"/>
                </a:solidFill>
              </a:rPr>
              <a:t>.-Metodología para determinar los sectores vulnerables</a:t>
            </a:r>
          </a:p>
          <a:p>
            <a:pPr lvl="2" algn="l"/>
            <a:r>
              <a:rPr lang="es-ES" sz="2000" dirty="0" smtClean="0">
                <a:solidFill>
                  <a:schemeClr val="tx1"/>
                </a:solidFill>
              </a:rPr>
              <a:t>10.- Resultados</a:t>
            </a:r>
            <a:r>
              <a:rPr lang="es-ES" sz="2000" dirty="0">
                <a:solidFill>
                  <a:schemeClr val="tx1"/>
                </a:solidFill>
              </a:rPr>
              <a:t> </a:t>
            </a:r>
            <a:r>
              <a:rPr lang="es-ES" sz="2000" dirty="0" smtClean="0">
                <a:solidFill>
                  <a:schemeClr val="tx1"/>
                </a:solidFill>
              </a:rPr>
              <a:t>(Perfil territorial, elementos esenciales, vulnerabilidad físico estructural)</a:t>
            </a:r>
          </a:p>
          <a:p>
            <a:pPr lvl="2" algn="l"/>
            <a:r>
              <a:rPr lang="es-ES" sz="2000" dirty="0" smtClean="0">
                <a:solidFill>
                  <a:schemeClr val="tx1"/>
                </a:solidFill>
              </a:rPr>
              <a:t>11. Conclusiones</a:t>
            </a:r>
          </a:p>
          <a:p>
            <a:pPr lvl="2" algn="l"/>
            <a:r>
              <a:rPr lang="es-ES" sz="2000" dirty="0" smtClean="0">
                <a:solidFill>
                  <a:schemeClr val="tx1"/>
                </a:solidFill>
              </a:rPr>
              <a:t>12. Recomendaciones</a:t>
            </a:r>
            <a:endParaRPr lang="es-ES" sz="16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0563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30375547"/>
              </p:ext>
            </p:extLst>
          </p:nvPr>
        </p:nvGraphicFramePr>
        <p:xfrm>
          <a:off x="366374" y="924640"/>
          <a:ext cx="8136903" cy="5888736"/>
        </p:xfrm>
        <a:graphic>
          <a:graphicData uri="http://schemas.openxmlformats.org/drawingml/2006/table">
            <a:tbl>
              <a:tblPr firstRow="1" firstCol="1" bandRow="1">
                <a:tableStyleId>{616DA210-FB5B-4158-B5E0-FEB733F419BA}</a:tableStyleId>
              </a:tblPr>
              <a:tblGrid>
                <a:gridCol w="2420083"/>
                <a:gridCol w="2420083"/>
                <a:gridCol w="1058672"/>
                <a:gridCol w="1316837"/>
                <a:gridCol w="921228"/>
              </a:tblGrid>
              <a:tr h="229885">
                <a:tc rowSpan="5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Número de pisos</a:t>
                      </a:r>
                      <a:endParaRPr lang="es-MX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1 piso</a:t>
                      </a:r>
                      <a:endParaRPr lang="es-MX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0</a:t>
                      </a:r>
                      <a:endParaRPr lang="es-MX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10</a:t>
                      </a:r>
                      <a:endParaRPr lang="es-MX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10</a:t>
                      </a:r>
                      <a:endParaRPr lang="es-MX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</a:tr>
              <a:tr h="229885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2 pisos</a:t>
                      </a:r>
                      <a:endParaRPr lang="es-MX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</a:t>
                      </a:r>
                      <a:endParaRPr lang="es-MX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5</a:t>
                      </a:r>
                      <a:endParaRPr lang="es-MX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5</a:t>
                      </a:r>
                      <a:endParaRPr lang="es-MX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</a:tr>
              <a:tr h="229885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3 pisos</a:t>
                      </a:r>
                      <a:endParaRPr lang="es-MX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5</a:t>
                      </a:r>
                      <a:endParaRPr lang="es-MX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</a:t>
                      </a:r>
                      <a:endParaRPr lang="es-MX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1</a:t>
                      </a:r>
                      <a:endParaRPr lang="es-MX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</a:tr>
              <a:tr h="229885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4 pisos</a:t>
                      </a:r>
                      <a:endParaRPr lang="es-MX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10</a:t>
                      </a:r>
                      <a:endParaRPr lang="es-MX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</a:t>
                      </a:r>
                      <a:endParaRPr lang="es-MX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1</a:t>
                      </a:r>
                      <a:endParaRPr lang="es-MX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</a:tr>
              <a:tr h="229885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5 pisos o más</a:t>
                      </a:r>
                      <a:endParaRPr lang="es-MX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10</a:t>
                      </a:r>
                      <a:endParaRPr lang="es-MX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1</a:t>
                      </a:r>
                      <a:endParaRPr lang="es-MX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</a:t>
                      </a:r>
                      <a:endParaRPr lang="es-MX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</a:tr>
              <a:tr h="229885">
                <a:tc rowSpan="4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Año de construcción</a:t>
                      </a:r>
                      <a:endParaRPr lang="es-MX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Antes de 1970</a:t>
                      </a:r>
                      <a:endParaRPr lang="es-MX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10</a:t>
                      </a:r>
                      <a:endParaRPr lang="es-MX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10</a:t>
                      </a:r>
                      <a:endParaRPr lang="es-MX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10</a:t>
                      </a:r>
                      <a:endParaRPr lang="es-MX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</a:tr>
              <a:tr h="229885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Entre 1971-1980</a:t>
                      </a:r>
                      <a:endParaRPr lang="es-MX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5</a:t>
                      </a:r>
                      <a:endParaRPr lang="es-MX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5</a:t>
                      </a:r>
                      <a:endParaRPr lang="es-MX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5</a:t>
                      </a:r>
                      <a:endParaRPr lang="es-MX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</a:tr>
              <a:tr h="229885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Entre 1981-1990</a:t>
                      </a:r>
                      <a:endParaRPr lang="es-MX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</a:t>
                      </a:r>
                      <a:endParaRPr lang="es-MX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</a:t>
                      </a:r>
                      <a:endParaRPr lang="es-MX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1</a:t>
                      </a:r>
                      <a:endParaRPr lang="es-MX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</a:tr>
              <a:tr h="229885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Entre 1991-2010</a:t>
                      </a:r>
                      <a:endParaRPr lang="es-MX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0</a:t>
                      </a:r>
                      <a:endParaRPr lang="es-MX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0</a:t>
                      </a:r>
                      <a:endParaRPr lang="es-MX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0</a:t>
                      </a:r>
                      <a:endParaRPr lang="es-MX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</a:tr>
              <a:tr h="229885">
                <a:tc rowSpan="4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Estado de conservación</a:t>
                      </a:r>
                      <a:endParaRPr lang="es-MX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Bueno</a:t>
                      </a:r>
                      <a:endParaRPr lang="es-MX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0</a:t>
                      </a:r>
                      <a:endParaRPr lang="es-MX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0</a:t>
                      </a:r>
                      <a:endParaRPr lang="es-MX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0</a:t>
                      </a:r>
                      <a:endParaRPr lang="es-MX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</a:tr>
              <a:tr h="229885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Aceptable</a:t>
                      </a:r>
                      <a:endParaRPr lang="es-MX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</a:t>
                      </a:r>
                      <a:endParaRPr lang="es-MX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</a:t>
                      </a:r>
                      <a:endParaRPr lang="es-MX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</a:t>
                      </a:r>
                      <a:endParaRPr lang="es-MX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</a:tr>
              <a:tr h="229885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Regular</a:t>
                      </a:r>
                      <a:endParaRPr lang="es-MX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5</a:t>
                      </a:r>
                      <a:endParaRPr lang="es-MX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5</a:t>
                      </a:r>
                      <a:endParaRPr lang="es-MX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5</a:t>
                      </a:r>
                      <a:endParaRPr lang="es-MX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</a:tr>
              <a:tr h="229885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Malo</a:t>
                      </a:r>
                      <a:endParaRPr lang="es-MX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10</a:t>
                      </a:r>
                      <a:endParaRPr lang="es-MX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10</a:t>
                      </a:r>
                      <a:endParaRPr lang="es-MX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10</a:t>
                      </a:r>
                      <a:endParaRPr lang="es-MX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</a:tr>
              <a:tr h="229885">
                <a:tc rowSpan="4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Características del suelo bajo la edificación</a:t>
                      </a:r>
                      <a:endParaRPr lang="es-MX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Firme, seco</a:t>
                      </a:r>
                      <a:endParaRPr lang="es-MX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0</a:t>
                      </a:r>
                      <a:endParaRPr lang="es-MX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0</a:t>
                      </a:r>
                      <a:endParaRPr lang="es-MX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0</a:t>
                      </a:r>
                      <a:endParaRPr lang="es-MX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</a:tr>
              <a:tr h="229885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Inundable</a:t>
                      </a:r>
                      <a:endParaRPr lang="es-MX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</a:t>
                      </a:r>
                      <a:endParaRPr lang="es-MX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10</a:t>
                      </a:r>
                      <a:endParaRPr lang="es-MX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10</a:t>
                      </a:r>
                      <a:endParaRPr lang="es-MX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</a:tr>
              <a:tr h="229885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 Ciénega </a:t>
                      </a:r>
                      <a:endParaRPr lang="es-MX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5</a:t>
                      </a:r>
                      <a:endParaRPr lang="es-MX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10</a:t>
                      </a:r>
                      <a:endParaRPr lang="es-MX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10</a:t>
                      </a:r>
                      <a:endParaRPr lang="es-MX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</a:tr>
              <a:tr h="229885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húmedo, blando, relleno</a:t>
                      </a:r>
                      <a:endParaRPr lang="es-MX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10</a:t>
                      </a:r>
                      <a:endParaRPr lang="es-MX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5</a:t>
                      </a:r>
                      <a:endParaRPr lang="es-MX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5</a:t>
                      </a:r>
                      <a:endParaRPr lang="es-MX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</a:tr>
              <a:tr h="229885">
                <a:tc rowSpan="4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Topografía del sitio</a:t>
                      </a:r>
                      <a:endParaRPr lang="es-MX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A nivel, terreno plano</a:t>
                      </a:r>
                      <a:endParaRPr lang="es-MX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0</a:t>
                      </a:r>
                      <a:endParaRPr lang="es-MX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5</a:t>
                      </a:r>
                      <a:endParaRPr lang="es-MX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1</a:t>
                      </a:r>
                      <a:endParaRPr lang="es-MX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</a:tr>
              <a:tr h="229885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Bajo nivel calzada</a:t>
                      </a:r>
                      <a:endParaRPr lang="es-MX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5</a:t>
                      </a:r>
                      <a:endParaRPr lang="es-MX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10</a:t>
                      </a:r>
                      <a:endParaRPr lang="es-MX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10</a:t>
                      </a:r>
                      <a:endParaRPr lang="es-MX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</a:tr>
              <a:tr h="229885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Sobre nivel calzada</a:t>
                      </a:r>
                      <a:endParaRPr lang="es-MX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0</a:t>
                      </a:r>
                      <a:endParaRPr lang="es-MX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0</a:t>
                      </a:r>
                      <a:endParaRPr lang="es-MX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1</a:t>
                      </a:r>
                      <a:endParaRPr lang="es-MX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</a:tr>
              <a:tr h="229885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Escarpe positivo o negativo</a:t>
                      </a:r>
                      <a:endParaRPr lang="es-MX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10</a:t>
                      </a:r>
                      <a:endParaRPr lang="es-MX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</a:t>
                      </a:r>
                      <a:endParaRPr lang="es-MX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10</a:t>
                      </a:r>
                      <a:endParaRPr lang="es-MX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</a:tr>
              <a:tr h="229885">
                <a:tc rowSpan="3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Forma de la construcción</a:t>
                      </a:r>
                      <a:endParaRPr lang="es-MX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Regular</a:t>
                      </a:r>
                      <a:endParaRPr lang="es-MX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0</a:t>
                      </a:r>
                      <a:endParaRPr lang="es-MX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0</a:t>
                      </a:r>
                      <a:endParaRPr lang="es-MX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0</a:t>
                      </a:r>
                      <a:endParaRPr lang="es-MX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</a:tr>
              <a:tr h="229885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Irregular</a:t>
                      </a:r>
                      <a:endParaRPr lang="es-MX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5</a:t>
                      </a:r>
                      <a:endParaRPr lang="es-MX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NA*</a:t>
                      </a:r>
                      <a:endParaRPr lang="es-MX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NA</a:t>
                      </a:r>
                      <a:endParaRPr lang="es-MX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</a:tr>
              <a:tr h="229885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Irregularidad severa</a:t>
                      </a:r>
                      <a:endParaRPr lang="es-MX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10</a:t>
                      </a:r>
                      <a:endParaRPr lang="es-MX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10</a:t>
                      </a:r>
                      <a:endParaRPr lang="es-MX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10</a:t>
                      </a:r>
                      <a:endParaRPr lang="es-MX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</a:tr>
            </a:tbl>
          </a:graphicData>
        </a:graphic>
      </p:graphicFrame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7979882"/>
              </p:ext>
            </p:extLst>
          </p:nvPr>
        </p:nvGraphicFramePr>
        <p:xfrm>
          <a:off x="366153" y="476672"/>
          <a:ext cx="8136903" cy="444707"/>
        </p:xfrm>
        <a:graphic>
          <a:graphicData uri="http://schemas.openxmlformats.org/drawingml/2006/table">
            <a:tbl>
              <a:tblPr firstRow="1" firstCol="1" bandRow="1">
                <a:tableStyleId>{616DA210-FB5B-4158-B5E0-FEB733F419BA}</a:tableStyleId>
              </a:tblPr>
              <a:tblGrid>
                <a:gridCol w="2420082"/>
                <a:gridCol w="2391302"/>
                <a:gridCol w="1132091"/>
                <a:gridCol w="1272198"/>
                <a:gridCol w="921230"/>
              </a:tblGrid>
              <a:tr h="199343">
                <a:tc row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Variable de vulnerabilidad</a:t>
                      </a:r>
                      <a:endParaRPr lang="es-MX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Información del catastro</a:t>
                      </a:r>
                      <a:endParaRPr lang="es-MX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</a:rPr>
                        <a:t>Amenazas</a:t>
                      </a:r>
                      <a:endParaRPr lang="es-MX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235759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 Sísmica</a:t>
                      </a:r>
                      <a:endParaRPr lang="es-MX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Inundación</a:t>
                      </a:r>
                      <a:endParaRPr lang="es-MX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Volcánica</a:t>
                      </a:r>
                      <a:endParaRPr lang="es-MX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955" marR="23955" marT="0" marB="0" anchor="ctr"/>
                </a:tc>
              </a:tr>
            </a:tbl>
          </a:graphicData>
        </a:graphic>
      </p:graphicFrame>
      <p:sp>
        <p:nvSpPr>
          <p:cNvPr id="3" name="2 Rectángulo"/>
          <p:cNvSpPr/>
          <p:nvPr/>
        </p:nvSpPr>
        <p:spPr>
          <a:xfrm>
            <a:off x="5220072" y="908720"/>
            <a:ext cx="3312368" cy="216024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-252536" y="116632"/>
            <a:ext cx="9684568" cy="418058"/>
          </a:xfrm>
        </p:spPr>
        <p:txBody>
          <a:bodyPr>
            <a:noAutofit/>
          </a:bodyPr>
          <a:lstStyle/>
          <a:p>
            <a:r>
              <a:rPr lang="es-MX" sz="3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Metodología para la vulnerabilidad </a:t>
            </a:r>
            <a:r>
              <a:rPr lang="es-MX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físico</a:t>
            </a:r>
            <a:r>
              <a:rPr lang="es-MX" sz="3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estructural</a:t>
            </a:r>
            <a:endParaRPr lang="es-MX" sz="3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73482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1319763"/>
              </p:ext>
            </p:extLst>
          </p:nvPr>
        </p:nvGraphicFramePr>
        <p:xfrm>
          <a:off x="1115616" y="1749034"/>
          <a:ext cx="6984776" cy="4697303"/>
        </p:xfrm>
        <a:graphic>
          <a:graphicData uri="http://schemas.openxmlformats.org/drawingml/2006/table">
            <a:tbl>
              <a:tblPr firstRow="1" firstCol="1" bandRow="1">
                <a:tableStyleId>{616DA210-FB5B-4158-B5E0-FEB733F419BA}</a:tableStyleId>
              </a:tblPr>
              <a:tblGrid>
                <a:gridCol w="2930939"/>
                <a:gridCol w="1541353"/>
                <a:gridCol w="1542954"/>
                <a:gridCol w="969530"/>
              </a:tblGrid>
              <a:tr h="281365">
                <a:tc gridSpan="4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Amenaza volcánica</a:t>
                      </a:r>
                      <a:endParaRPr lang="es-MX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108285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Variable</a:t>
                      </a:r>
                      <a:endParaRPr lang="es-MX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Valores posibles del indicador</a:t>
                      </a:r>
                      <a:endParaRPr lang="es-MX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Ponderación</a:t>
                      </a:r>
                      <a:endParaRPr lang="es-MX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Valor máximo</a:t>
                      </a:r>
                      <a:endParaRPr lang="es-MX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28136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Sistema estructural</a:t>
                      </a:r>
                      <a:endParaRPr lang="es-MX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0; 1; 5; 10</a:t>
                      </a:r>
                      <a:endParaRPr lang="es-MX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0,5</a:t>
                      </a:r>
                      <a:endParaRPr lang="es-MX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5</a:t>
                      </a:r>
                      <a:endParaRPr lang="es-MX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28136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Material en paredes</a:t>
                      </a:r>
                      <a:endParaRPr lang="es-MX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400" dirty="0">
                          <a:effectLst/>
                        </a:rPr>
                        <a:t>0; 1; 5; 10</a:t>
                      </a:r>
                      <a:endParaRPr lang="es-MX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0,8</a:t>
                      </a:r>
                      <a:endParaRPr lang="es-MX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8</a:t>
                      </a:r>
                      <a:endParaRPr lang="es-MX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28136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Tipo de cubierta</a:t>
                      </a:r>
                      <a:endParaRPr lang="es-MX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400">
                          <a:effectLst/>
                        </a:rPr>
                        <a:t>0; 1; 5; 10</a:t>
                      </a:r>
                      <a:endParaRPr lang="es-MX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3</a:t>
                      </a:r>
                      <a:endParaRPr lang="es-MX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30</a:t>
                      </a:r>
                      <a:endParaRPr lang="es-MX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28136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Número de pisos</a:t>
                      </a:r>
                      <a:endParaRPr lang="es-MX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400">
                          <a:effectLst/>
                        </a:rPr>
                        <a:t>0; 1; 5; 10</a:t>
                      </a:r>
                      <a:endParaRPr lang="es-MX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1</a:t>
                      </a:r>
                      <a:endParaRPr lang="es-MX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10</a:t>
                      </a:r>
                      <a:endParaRPr lang="es-MX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28136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Año de construcción</a:t>
                      </a:r>
                      <a:endParaRPr lang="es-MX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400">
                          <a:effectLst/>
                        </a:rPr>
                        <a:t>0; 1; 5; 10</a:t>
                      </a:r>
                      <a:endParaRPr lang="es-MX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0,4</a:t>
                      </a:r>
                      <a:endParaRPr lang="es-MX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4</a:t>
                      </a:r>
                      <a:endParaRPr lang="es-MX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52706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Estado de conservación</a:t>
                      </a:r>
                      <a:endParaRPr lang="es-MX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400">
                          <a:effectLst/>
                        </a:rPr>
                        <a:t>0; 1; 5; 10</a:t>
                      </a:r>
                      <a:endParaRPr lang="es-MX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0,5</a:t>
                      </a:r>
                      <a:endParaRPr lang="es-MX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5</a:t>
                      </a:r>
                      <a:endParaRPr lang="es-MX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52706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Características del suelo </a:t>
                      </a:r>
                      <a:endParaRPr lang="es-MX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400">
                          <a:effectLst/>
                        </a:rPr>
                        <a:t>0; 1; 5; 10</a:t>
                      </a:r>
                      <a:endParaRPr lang="es-MX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0,8</a:t>
                      </a:r>
                      <a:endParaRPr lang="es-MX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8</a:t>
                      </a:r>
                      <a:endParaRPr lang="es-MX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28136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Topografía del sitio</a:t>
                      </a:r>
                      <a:endParaRPr lang="es-MX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400">
                          <a:effectLst/>
                        </a:rPr>
                        <a:t>0; 1; 5; 10</a:t>
                      </a:r>
                      <a:endParaRPr lang="es-MX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3</a:t>
                      </a:r>
                      <a:endParaRPr lang="es-MX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30</a:t>
                      </a:r>
                      <a:endParaRPr lang="es-MX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28136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 </a:t>
                      </a:r>
                      <a:endParaRPr lang="es-MX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Valor mínimo=0</a:t>
                      </a:r>
                      <a:endParaRPr lang="es-MX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100</a:t>
                      </a:r>
                      <a:endParaRPr lang="es-MX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</a:tbl>
          </a:graphicData>
        </a:graphic>
      </p:graphicFrame>
      <p:sp>
        <p:nvSpPr>
          <p:cNvPr id="5" name="4 CuadroTexto"/>
          <p:cNvSpPr txBox="1"/>
          <p:nvPr/>
        </p:nvSpPr>
        <p:spPr>
          <a:xfrm>
            <a:off x="1311161" y="828282"/>
            <a:ext cx="6768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Índices de vulnerabilidad para amenaza volcánica</a:t>
            </a:r>
            <a:endParaRPr lang="es-MX" sz="2400" dirty="0"/>
          </a:p>
        </p:txBody>
      </p:sp>
      <p:sp>
        <p:nvSpPr>
          <p:cNvPr id="6" name="5 CuadroTexto"/>
          <p:cNvSpPr txBox="1"/>
          <p:nvPr/>
        </p:nvSpPr>
        <p:spPr>
          <a:xfrm>
            <a:off x="1115616" y="6578119"/>
            <a:ext cx="12442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000" dirty="0" smtClean="0"/>
              <a:t>Fuente: SNGR(2012)</a:t>
            </a:r>
            <a:endParaRPr lang="es-MX" sz="1000" dirty="0"/>
          </a:p>
        </p:txBody>
      </p:sp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-252536" y="260648"/>
            <a:ext cx="9684568" cy="418058"/>
          </a:xfrm>
        </p:spPr>
        <p:txBody>
          <a:bodyPr>
            <a:noAutofit/>
          </a:bodyPr>
          <a:lstStyle/>
          <a:p>
            <a:r>
              <a:rPr lang="es-MX" sz="3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Metodología para la vulnerabilidad física estructural</a:t>
            </a:r>
            <a:endParaRPr lang="es-MX" sz="3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64797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11" t="52844" r="35234" b="34280"/>
          <a:stretch/>
        </p:blipFill>
        <p:spPr bwMode="auto">
          <a:xfrm>
            <a:off x="107505" y="5700045"/>
            <a:ext cx="4769296" cy="941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95" t="26204" r="27491" b="14205"/>
          <a:stretch/>
        </p:blipFill>
        <p:spPr bwMode="auto">
          <a:xfrm>
            <a:off x="1574861" y="1124745"/>
            <a:ext cx="5373404" cy="418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0" y="1340768"/>
            <a:ext cx="1763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latin typeface="Elephant" panose="02020904090505020303" pitchFamily="18" charset="0"/>
              </a:rPr>
              <a:t>Por ejemplo:</a:t>
            </a:r>
            <a:endParaRPr lang="es-MX" b="1" dirty="0">
              <a:latin typeface="Elephant" panose="02020904090505020303" pitchFamily="18" charset="0"/>
            </a:endParaRPr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245" y="1340768"/>
            <a:ext cx="1649035" cy="164903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98" t="54365" r="36526" b="33929"/>
          <a:stretch/>
        </p:blipFill>
        <p:spPr bwMode="auto">
          <a:xfrm>
            <a:off x="5357867" y="5700045"/>
            <a:ext cx="3431913" cy="907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1668610" y="5293452"/>
            <a:ext cx="12522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000" dirty="0" smtClean="0"/>
              <a:t>Fuente: SNGR(2012</a:t>
            </a:r>
            <a:r>
              <a:rPr lang="es-MX" sz="1200" dirty="0" smtClean="0"/>
              <a:t>)</a:t>
            </a:r>
            <a:endParaRPr lang="es-MX" sz="1200" dirty="0"/>
          </a:p>
        </p:txBody>
      </p:sp>
      <p:sp>
        <p:nvSpPr>
          <p:cNvPr id="10" name="1 Título"/>
          <p:cNvSpPr>
            <a:spLocks noGrp="1"/>
          </p:cNvSpPr>
          <p:nvPr>
            <p:ph type="title"/>
          </p:nvPr>
        </p:nvSpPr>
        <p:spPr>
          <a:xfrm>
            <a:off x="-252536" y="260648"/>
            <a:ext cx="9684568" cy="418058"/>
          </a:xfrm>
        </p:spPr>
        <p:txBody>
          <a:bodyPr>
            <a:noAutofit/>
          </a:bodyPr>
          <a:lstStyle/>
          <a:p>
            <a:r>
              <a:rPr lang="es-MX" sz="3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Metodología para la vulnerabilidad física estructural</a:t>
            </a:r>
            <a:endParaRPr lang="es-MX" sz="3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14205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2800" dirty="0" smtClean="0"/>
              <a:t>Metodología para determinar la vulnerabilidad de los elementos esenciales</a:t>
            </a:r>
            <a:endParaRPr lang="es-MX" sz="2800" dirty="0"/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26" t="25475" r="53118" b="13230"/>
          <a:stretch/>
        </p:blipFill>
        <p:spPr bwMode="auto">
          <a:xfrm>
            <a:off x="4644008" y="2048019"/>
            <a:ext cx="3960440" cy="4779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467544" y="1585532"/>
            <a:ext cx="3203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/>
              <a:t>Vulnerabilidad físico estructural</a:t>
            </a:r>
            <a:endParaRPr lang="es-MX" b="1" dirty="0"/>
          </a:p>
        </p:txBody>
      </p:sp>
      <p:sp>
        <p:nvSpPr>
          <p:cNvPr id="6" name="5 CuadroTexto"/>
          <p:cNvSpPr txBox="1"/>
          <p:nvPr/>
        </p:nvSpPr>
        <p:spPr>
          <a:xfrm>
            <a:off x="483565" y="2301523"/>
            <a:ext cx="34613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Metodología físico estructural para</a:t>
            </a:r>
          </a:p>
          <a:p>
            <a:r>
              <a:rPr lang="es-MX" dirty="0" smtClean="0"/>
              <a:t>edificaciones</a:t>
            </a:r>
            <a:endParaRPr lang="es-MX" dirty="0"/>
          </a:p>
        </p:txBody>
      </p:sp>
      <p:sp>
        <p:nvSpPr>
          <p:cNvPr id="8" name="7 CuadroTexto"/>
          <p:cNvSpPr txBox="1"/>
          <p:nvPr/>
        </p:nvSpPr>
        <p:spPr>
          <a:xfrm>
            <a:off x="5054920" y="1582560"/>
            <a:ext cx="258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/>
              <a:t>Vulnerabilidad funcional</a:t>
            </a:r>
            <a:endParaRPr lang="es-MX" b="1" dirty="0"/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53" r="11052" b="10377"/>
          <a:stretch/>
        </p:blipFill>
        <p:spPr>
          <a:xfrm>
            <a:off x="89012" y="3234723"/>
            <a:ext cx="3960439" cy="280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445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116632"/>
            <a:ext cx="7992888" cy="1340768"/>
          </a:xfrm>
        </p:spPr>
        <p:txBody>
          <a:bodyPr>
            <a:noAutofit/>
          </a:bodyPr>
          <a:lstStyle/>
          <a:p>
            <a:r>
              <a:rPr lang="es-MX" sz="3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Metodología para determinar los sectores vulnerables</a:t>
            </a:r>
            <a:endParaRPr lang="es-MX" sz="3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44952" y="1556792"/>
            <a:ext cx="4199056" cy="3210422"/>
          </a:xfrm>
        </p:spPr>
        <p:txBody>
          <a:bodyPr>
            <a:normAutofit fontScale="85000" lnSpcReduction="20000"/>
          </a:bodyPr>
          <a:lstStyle/>
          <a:p>
            <a:pPr lvl="0" algn="just"/>
            <a:r>
              <a:rPr lang="es-ES" dirty="0"/>
              <a:t>Se estableció la unidad territorial de trabajo, </a:t>
            </a:r>
            <a:r>
              <a:rPr lang="es-ES" b="1" dirty="0" smtClean="0"/>
              <a:t>“sector censal” </a:t>
            </a:r>
          </a:p>
          <a:p>
            <a:pPr lvl="0" algn="just"/>
            <a:endParaRPr lang="es-ES" dirty="0" smtClean="0"/>
          </a:p>
          <a:p>
            <a:pPr lvl="0" algn="just"/>
            <a:r>
              <a:rPr lang="es-ES" dirty="0" smtClean="0"/>
              <a:t>Se </a:t>
            </a:r>
            <a:r>
              <a:rPr lang="es-ES" dirty="0"/>
              <a:t>contó el número de elementos esenciales altamente importantes, </a:t>
            </a:r>
            <a:r>
              <a:rPr lang="es-ES" dirty="0" smtClean="0"/>
              <a:t>por malla y por sector censal </a:t>
            </a:r>
          </a:p>
          <a:p>
            <a:pPr algn="just"/>
            <a:endParaRPr lang="es-MX" dirty="0"/>
          </a:p>
          <a:p>
            <a:pPr lvl="0" algn="just"/>
            <a:r>
              <a:rPr lang="es-ES" dirty="0"/>
              <a:t>Se </a:t>
            </a:r>
            <a:r>
              <a:rPr lang="es-ES" dirty="0" smtClean="0"/>
              <a:t>determinó los sectores vulnerables a través de:</a:t>
            </a:r>
            <a:endParaRPr lang="es-MX" dirty="0"/>
          </a:p>
        </p:txBody>
      </p:sp>
      <p:pic>
        <p:nvPicPr>
          <p:cNvPr id="4" name="0 Imagen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617" b="13414"/>
          <a:stretch/>
        </p:blipFill>
        <p:spPr bwMode="auto">
          <a:xfrm>
            <a:off x="5004048" y="1627700"/>
            <a:ext cx="2068880" cy="26513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0 Imagen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81" b="13414"/>
          <a:stretch/>
        </p:blipFill>
        <p:spPr bwMode="auto">
          <a:xfrm>
            <a:off x="7080086" y="1628800"/>
            <a:ext cx="2063914" cy="26513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1" y="4767214"/>
            <a:ext cx="1800200" cy="1884598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080" y="4457334"/>
            <a:ext cx="3134968" cy="2194478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1" y="4467175"/>
            <a:ext cx="2160240" cy="1962150"/>
          </a:xfrm>
          <a:prstGeom prst="rect">
            <a:avLst/>
          </a:prstGeom>
        </p:spPr>
      </p:pic>
      <p:sp>
        <p:nvSpPr>
          <p:cNvPr id="9" name="8 Más"/>
          <p:cNvSpPr/>
          <p:nvPr/>
        </p:nvSpPr>
        <p:spPr>
          <a:xfrm>
            <a:off x="2560503" y="5256176"/>
            <a:ext cx="601216" cy="45720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9 Más"/>
          <p:cNvSpPr/>
          <p:nvPr/>
        </p:nvSpPr>
        <p:spPr>
          <a:xfrm>
            <a:off x="5292081" y="5284776"/>
            <a:ext cx="601216" cy="45720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4246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512" y="1124744"/>
            <a:ext cx="8373616" cy="1143000"/>
          </a:xfrm>
        </p:spPr>
        <p:txBody>
          <a:bodyPr>
            <a:noAutofit/>
          </a:bodyPr>
          <a:lstStyle/>
          <a:p>
            <a:r>
              <a:rPr lang="es-MX" sz="4000" dirty="0" smtClean="0">
                <a:latin typeface="Arial" pitchFamily="34" charset="0"/>
                <a:cs typeface="Arial" pitchFamily="34" charset="0"/>
              </a:rPr>
              <a:t>RESULTADOS</a:t>
            </a:r>
            <a:br>
              <a:rPr lang="es-MX" sz="4000" dirty="0" smtClean="0">
                <a:latin typeface="Arial" pitchFamily="34" charset="0"/>
                <a:cs typeface="Arial" pitchFamily="34" charset="0"/>
              </a:rPr>
            </a:br>
            <a:r>
              <a:rPr lang="es-MX" sz="4000" dirty="0" smtClean="0">
                <a:latin typeface="Arial" pitchFamily="34" charset="0"/>
                <a:cs typeface="Arial" pitchFamily="34" charset="0"/>
              </a:rPr>
              <a:t>CARACTERIZACIÓN TERRITORIAL</a:t>
            </a:r>
            <a:endParaRPr lang="es-MX" sz="4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8779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8397" y="188640"/>
            <a:ext cx="8424936" cy="922114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s-MX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es-MX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es-MX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CARACTERIZACIÓN TERRITORIAL</a:t>
            </a:r>
            <a:endParaRPr lang="es-MX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0 Imagen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0" t="9980" r="6804" b="10084"/>
          <a:stretch/>
        </p:blipFill>
        <p:spPr>
          <a:xfrm>
            <a:off x="179512" y="1412776"/>
            <a:ext cx="2448272" cy="3240359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5" name="1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46399900"/>
              </p:ext>
            </p:extLst>
          </p:nvPr>
        </p:nvGraphicFramePr>
        <p:xfrm>
          <a:off x="84575" y="4889809"/>
          <a:ext cx="2975257" cy="19681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0 Imagen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0" t="12360" r="10269" b="36683"/>
          <a:stretch/>
        </p:blipFill>
        <p:spPr bwMode="auto">
          <a:xfrm>
            <a:off x="6012160" y="1238208"/>
            <a:ext cx="2880320" cy="349973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0 Imagen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0" t="8014" r="8194" b="11091"/>
          <a:stretch/>
        </p:blipFill>
        <p:spPr>
          <a:xfrm>
            <a:off x="3219427" y="1323016"/>
            <a:ext cx="2653615" cy="3330119"/>
          </a:xfrm>
          <a:prstGeom prst="rect">
            <a:avLst/>
          </a:prstGeom>
        </p:spPr>
      </p:pic>
      <p:graphicFrame>
        <p:nvGraphicFramePr>
          <p:cNvPr id="9" name="1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23348111"/>
              </p:ext>
            </p:extLst>
          </p:nvPr>
        </p:nvGraphicFramePr>
        <p:xfrm>
          <a:off x="3131841" y="4822749"/>
          <a:ext cx="2741202" cy="20352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0" name="3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40538181"/>
              </p:ext>
            </p:extLst>
          </p:nvPr>
        </p:nvGraphicFramePr>
        <p:xfrm>
          <a:off x="6081388" y="4949846"/>
          <a:ext cx="3096344" cy="1872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11" name="0 Imagen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71" t="53744" r="6804" b="10084"/>
          <a:stretch/>
        </p:blipFill>
        <p:spPr>
          <a:xfrm>
            <a:off x="1475656" y="2924944"/>
            <a:ext cx="1153353" cy="173214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0 Imagen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05" t="47405" r="10269" b="36683"/>
          <a:stretch/>
        </p:blipFill>
        <p:spPr bwMode="auto">
          <a:xfrm>
            <a:off x="8028384" y="3284984"/>
            <a:ext cx="1115616" cy="151594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4283968" y="3955248"/>
            <a:ext cx="524535" cy="8456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3" name="0 Imagen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23" t="59371" r="8194" b="11091"/>
          <a:stretch/>
        </p:blipFill>
        <p:spPr>
          <a:xfrm>
            <a:off x="4767271" y="2906409"/>
            <a:ext cx="1149280" cy="170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15823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Graphic spid="9" grpId="0">
        <p:bldAsOne/>
      </p:bldGraphic>
      <p:bldGraphic spid="10" grpId="0">
        <p:bldAsOne/>
      </p:bldGraphic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62" y="1282764"/>
            <a:ext cx="4953000" cy="5314587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es-MX" dirty="0" smtClean="0"/>
              <a:t/>
            </a:r>
            <a:br>
              <a:rPr lang="es-MX" dirty="0" smtClean="0"/>
            </a:br>
            <a:r>
              <a:rPr lang="es-MX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Densidad poblacional</a:t>
            </a:r>
            <a:endParaRPr lang="es-MX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5369726" y="2350035"/>
            <a:ext cx="2808312" cy="424731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s-ES" b="1" i="1" dirty="0" smtClean="0"/>
              <a:t>32 ZONAS CENSALES (INEC)</a:t>
            </a:r>
          </a:p>
          <a:p>
            <a:endParaRPr lang="es-ES" b="1" i="1" dirty="0" smtClean="0"/>
          </a:p>
          <a:p>
            <a:r>
              <a:rPr lang="es-ES" b="1" dirty="0" smtClean="0"/>
              <a:t>Alta: </a:t>
            </a:r>
            <a:r>
              <a:rPr lang="es-ES" dirty="0" smtClean="0"/>
              <a:t>12 zonas (ubicadas alrededor del centro de Ibarra) </a:t>
            </a:r>
          </a:p>
          <a:p>
            <a:endParaRPr lang="es-ES" dirty="0" smtClean="0"/>
          </a:p>
          <a:p>
            <a:r>
              <a:rPr lang="es-ES" b="1" dirty="0" smtClean="0"/>
              <a:t>Media: </a:t>
            </a:r>
            <a:r>
              <a:rPr lang="es-ES" dirty="0" smtClean="0"/>
              <a:t>6 zonas (una ubicada en una barrio céntrico y otras a </a:t>
            </a:r>
            <a:r>
              <a:rPr lang="es-ES" dirty="0"/>
              <a:t>l</a:t>
            </a:r>
            <a:r>
              <a:rPr lang="es-ES" dirty="0" smtClean="0"/>
              <a:t>os alrededores) </a:t>
            </a:r>
          </a:p>
          <a:p>
            <a:endParaRPr lang="es-ES" dirty="0"/>
          </a:p>
          <a:p>
            <a:r>
              <a:rPr lang="es-ES" b="1" dirty="0" smtClean="0"/>
              <a:t>Baja: </a:t>
            </a:r>
            <a:r>
              <a:rPr lang="es-ES" dirty="0" smtClean="0"/>
              <a:t>14 zonas de densidad baja (ubicadas en zonas alejadas del centro de la ciudad)</a:t>
            </a:r>
            <a:endParaRPr lang="es-MX" dirty="0"/>
          </a:p>
        </p:txBody>
      </p:sp>
      <p:sp>
        <p:nvSpPr>
          <p:cNvPr id="6" name="5 CuadroTexto"/>
          <p:cNvSpPr txBox="1"/>
          <p:nvPr/>
        </p:nvSpPr>
        <p:spPr>
          <a:xfrm>
            <a:off x="5160299" y="1671798"/>
            <a:ext cx="3227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Densidad poblacional: 31hab/ha</a:t>
            </a:r>
            <a:endParaRPr lang="es-MX" dirty="0"/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8" y="1303158"/>
            <a:ext cx="4817819" cy="5293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8 Imagen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62" t="50980" r="34571" b="46063"/>
          <a:stretch/>
        </p:blipFill>
        <p:spPr>
          <a:xfrm>
            <a:off x="5034059" y="3212976"/>
            <a:ext cx="379183" cy="2710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9 Imagen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43" t="53448" r="33823" b="44026"/>
          <a:stretch/>
        </p:blipFill>
        <p:spPr>
          <a:xfrm>
            <a:off x="5034059" y="4375230"/>
            <a:ext cx="475490" cy="2314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10 Imagen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62" t="55605" r="35325" b="42185"/>
          <a:stretch/>
        </p:blipFill>
        <p:spPr>
          <a:xfrm>
            <a:off x="5077577" y="5733256"/>
            <a:ext cx="335666" cy="2025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704452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207522"/>
            <a:ext cx="8229600" cy="778098"/>
          </a:xfrm>
        </p:spPr>
        <p:txBody>
          <a:bodyPr/>
          <a:lstStyle/>
          <a:p>
            <a:r>
              <a:rPr lang="es-MX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Elementos esenciales</a:t>
            </a:r>
            <a:endParaRPr lang="es-MX" sz="32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7" name="0 Imagen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72" t="26254" r="8189" b="36098"/>
          <a:stretch/>
        </p:blipFill>
        <p:spPr bwMode="auto">
          <a:xfrm>
            <a:off x="6660232" y="1354952"/>
            <a:ext cx="2483768" cy="48811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7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5" t="7017" r="32913" b="38065"/>
          <a:stretch/>
        </p:blipFill>
        <p:spPr>
          <a:xfrm>
            <a:off x="179512" y="1426959"/>
            <a:ext cx="2960683" cy="45943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9 Imagen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0" t="6645" r="35114" b="39008"/>
          <a:stretch/>
        </p:blipFill>
        <p:spPr>
          <a:xfrm>
            <a:off x="3347864" y="1426960"/>
            <a:ext cx="2948655" cy="4594328"/>
          </a:xfrm>
          <a:prstGeom prst="rect">
            <a:avLst/>
          </a:prstGeom>
        </p:spPr>
      </p:pic>
      <p:pic>
        <p:nvPicPr>
          <p:cNvPr id="9" name="0 Imagen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47" t="53723" r="39815" b="36370"/>
          <a:stretch/>
        </p:blipFill>
        <p:spPr bwMode="auto">
          <a:xfrm>
            <a:off x="5381931" y="5091278"/>
            <a:ext cx="1317552" cy="11164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10 CuadroTexto"/>
          <p:cNvSpPr txBox="1"/>
          <p:nvPr/>
        </p:nvSpPr>
        <p:spPr>
          <a:xfrm>
            <a:off x="827584" y="985620"/>
            <a:ext cx="1882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/>
              <a:t>TIEMPO NORMAL</a:t>
            </a:r>
          </a:p>
        </p:txBody>
      </p:sp>
      <p:sp>
        <p:nvSpPr>
          <p:cNvPr id="12" name="11 CuadroTexto"/>
          <p:cNvSpPr txBox="1"/>
          <p:nvPr/>
        </p:nvSpPr>
        <p:spPr>
          <a:xfrm>
            <a:off x="3923928" y="997680"/>
            <a:ext cx="1907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/>
              <a:t>TIEMPO DE CRISIS</a:t>
            </a:r>
            <a:endParaRPr lang="es-MX" b="1" dirty="0"/>
          </a:p>
        </p:txBody>
      </p:sp>
      <p:sp>
        <p:nvSpPr>
          <p:cNvPr id="3" name="2 Elipse"/>
          <p:cNvSpPr/>
          <p:nvPr/>
        </p:nvSpPr>
        <p:spPr>
          <a:xfrm>
            <a:off x="1115616" y="2996952"/>
            <a:ext cx="720080" cy="72717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cxnSp>
        <p:nvCxnSpPr>
          <p:cNvPr id="5" name="4 Conector recto de flecha"/>
          <p:cNvCxnSpPr>
            <a:stCxn id="3" idx="4"/>
          </p:cNvCxnSpPr>
          <p:nvPr/>
        </p:nvCxnSpPr>
        <p:spPr>
          <a:xfrm>
            <a:off x="1475656" y="3724124"/>
            <a:ext cx="504056" cy="15107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5 CuadroTexto"/>
          <p:cNvSpPr txBox="1"/>
          <p:nvPr/>
        </p:nvSpPr>
        <p:spPr>
          <a:xfrm>
            <a:off x="1979712" y="5091278"/>
            <a:ext cx="11114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/>
              <a:t>C</a:t>
            </a:r>
            <a:r>
              <a:rPr lang="es-MX" sz="1400" dirty="0" smtClean="0"/>
              <a:t>entro de la </a:t>
            </a:r>
          </a:p>
          <a:p>
            <a:r>
              <a:rPr lang="es-MX" sz="1400" dirty="0" smtClean="0"/>
              <a:t>ciudad</a:t>
            </a:r>
            <a:endParaRPr lang="es-MX" sz="1400" dirty="0"/>
          </a:p>
        </p:txBody>
      </p:sp>
    </p:spTree>
    <p:extLst>
      <p:ext uri="{BB962C8B-B14F-4D97-AF65-F5344CB8AC3E}">
        <p14:creationId xmlns:p14="http://schemas.microsoft.com/office/powerpoint/2010/main" val="2816338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3" grpId="0" animBg="1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10308" y="188640"/>
            <a:ext cx="8229600" cy="979512"/>
          </a:xfrm>
        </p:spPr>
        <p:txBody>
          <a:bodyPr/>
          <a:lstStyle/>
          <a:p>
            <a:r>
              <a:rPr lang="es-ES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Elementos esenciales</a:t>
            </a:r>
            <a:endParaRPr lang="es-ES" sz="32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3" t="21266" r="1772" b="25907"/>
          <a:stretch/>
        </p:blipFill>
        <p:spPr>
          <a:xfrm>
            <a:off x="1219077" y="1771291"/>
            <a:ext cx="2453171" cy="2060664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077" y="3831955"/>
            <a:ext cx="2459906" cy="2159063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982" y="1771291"/>
            <a:ext cx="2653813" cy="2121522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72" y="3850876"/>
            <a:ext cx="2672124" cy="2140142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13"/>
          <a:stretch/>
        </p:blipFill>
        <p:spPr>
          <a:xfrm>
            <a:off x="6300192" y="3816264"/>
            <a:ext cx="2227373" cy="2174753"/>
          </a:xfrm>
          <a:prstGeom prst="rect">
            <a:avLst/>
          </a:prstGeom>
        </p:spPr>
      </p:pic>
      <p:pic>
        <p:nvPicPr>
          <p:cNvPr id="11" name="10 Imagen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05" b="44756"/>
          <a:stretch/>
        </p:blipFill>
        <p:spPr>
          <a:xfrm>
            <a:off x="6300191" y="1700809"/>
            <a:ext cx="2227373" cy="2150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839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130622"/>
            <a:ext cx="8676456" cy="634082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s-EC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UBICACIÓN GEOGRÁFICA Y DATOS GENERALES</a:t>
            </a:r>
            <a:endParaRPr lang="es-EC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0107337"/>
              </p:ext>
            </p:extLst>
          </p:nvPr>
        </p:nvGraphicFramePr>
        <p:xfrm>
          <a:off x="5580112" y="836712"/>
          <a:ext cx="3168352" cy="5643372"/>
        </p:xfrm>
        <a:graphic>
          <a:graphicData uri="http://schemas.openxmlformats.org/drawingml/2006/table">
            <a:tbl>
              <a:tblPr firstRow="1" firstCol="1" bandRow="1"/>
              <a:tblGrid>
                <a:gridCol w="1194994"/>
                <a:gridCol w="245166"/>
                <a:gridCol w="1728192"/>
              </a:tblGrid>
              <a:tr h="44450">
                <a:tc gridSpan="3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LIMITES CANTONALES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Norte:</a:t>
                      </a:r>
                      <a:r>
                        <a:rPr lang="es-EC" sz="1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provincia del Carchi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Oeste:</a:t>
                      </a:r>
                      <a:r>
                        <a:rPr lang="es-EC" sz="1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cantones Urcuquí, Antonio Ante y Otavalo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Este:</a:t>
                      </a:r>
                      <a:r>
                        <a:rPr lang="es-EC" sz="1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cantón Pimampiro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Sur:</a:t>
                      </a:r>
                      <a:r>
                        <a:rPr lang="es-EC" sz="1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provincia de Pichincha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44450">
                <a:tc gridSpan="3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FECHA DE FUNDACIÓN: 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28 de Septiembre de 1606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4445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ALTITUD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2220 msnm.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44450">
                <a:tc gridSpan="3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SUPERFICIE: </a:t>
                      </a:r>
                      <a:r>
                        <a:rPr lang="es-EC" sz="14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1139,67 </a:t>
                      </a:r>
                      <a:r>
                        <a:rPr lang="es-EC" sz="1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Km</a:t>
                      </a:r>
                      <a:r>
                        <a:rPr lang="es-EC" sz="1400" baseline="30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Ciudad: 42,96 </a:t>
                      </a:r>
                      <a:r>
                        <a:rPr lang="es-EC" sz="14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Km</a:t>
                      </a:r>
                      <a:r>
                        <a:rPr lang="es-EC" sz="1400" baseline="300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es-EC" sz="14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Zona </a:t>
                      </a:r>
                      <a:r>
                        <a:rPr lang="es-EC" sz="14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rural : </a:t>
                      </a:r>
                      <a:r>
                        <a:rPr lang="es-EC" sz="140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1.096,71 </a:t>
                      </a:r>
                      <a:r>
                        <a:rPr lang="es-EC" sz="14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Km</a:t>
                      </a:r>
                      <a:r>
                        <a:rPr lang="es-EC" sz="1400" baseline="300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es-EC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44450">
                <a:tc gridSpan="3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POBLACIÓN: </a:t>
                      </a:r>
                      <a:endParaRPr lang="es-EC" sz="1400" b="1" dirty="0" smtClean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Cantón </a:t>
                      </a:r>
                      <a:r>
                        <a:rPr lang="es-EC" sz="140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Batang"/>
                          <a:cs typeface="Times New Roman"/>
                        </a:rPr>
                        <a:t>181.175 </a:t>
                      </a:r>
                      <a:r>
                        <a:rPr lang="es-EC" sz="14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Batang"/>
                          <a:cs typeface="Times New Roman"/>
                        </a:rPr>
                        <a:t>habitantes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68910">
                <a:tc gridSpan="3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Ciudad:</a:t>
                      </a:r>
                      <a:r>
                        <a:rPr lang="es-EC" sz="1400" b="1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EC" sz="140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131.856</a:t>
                      </a:r>
                      <a:r>
                        <a:rPr lang="es-EC" sz="1400" baseline="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habitantes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44450"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Parroquia Urbanas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Parroquias Rurales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</a:tr>
              <a:tr h="44450"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 i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San Francisco</a:t>
                      </a:r>
                      <a:endParaRPr lang="es-EC" sz="1400" b="1" i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San Antonio</a:t>
                      </a:r>
                      <a:endParaRPr lang="es-EC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</a:tr>
              <a:tr h="44450"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 i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El Sagrario</a:t>
                      </a:r>
                      <a:endParaRPr lang="es-EC" sz="1400" b="1" i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La  Esperanza</a:t>
                      </a:r>
                      <a:endParaRPr lang="es-EC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</a:tr>
              <a:tr h="44450"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 i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Caranqui</a:t>
                      </a:r>
                      <a:endParaRPr lang="es-EC" sz="1400" b="1" i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Angochagua</a:t>
                      </a:r>
                      <a:endParaRPr lang="es-EC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</a:tr>
              <a:tr h="44450"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 i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Alpachaca</a:t>
                      </a:r>
                      <a:endParaRPr lang="es-EC" sz="1400" b="1" i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Ambuquí</a:t>
                      </a:r>
                      <a:endParaRPr lang="es-EC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</a:tr>
              <a:tr h="44450"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 i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Priorato</a:t>
                      </a:r>
                      <a:endParaRPr lang="es-EC" sz="1400" b="1" i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Salinas</a:t>
                      </a:r>
                      <a:endParaRPr lang="es-EC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</a:tr>
              <a:tr h="44450"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La Carolina</a:t>
                      </a:r>
                      <a:endParaRPr lang="es-EC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</a:tr>
            </a:tbl>
          </a:graphicData>
        </a:graphic>
      </p:graphicFrame>
      <p:pic>
        <p:nvPicPr>
          <p:cNvPr id="3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800008"/>
            <a:ext cx="4680520" cy="6057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359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116632"/>
            <a:ext cx="8147248" cy="620688"/>
          </a:xfrm>
        </p:spPr>
        <p:txBody>
          <a:bodyPr/>
          <a:lstStyle/>
          <a:p>
            <a:r>
              <a:rPr lang="es-ES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Elementos esenciales</a:t>
            </a:r>
            <a:endParaRPr lang="es-ES" sz="32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2705665"/>
              </p:ext>
            </p:extLst>
          </p:nvPr>
        </p:nvGraphicFramePr>
        <p:xfrm>
          <a:off x="467544" y="692696"/>
          <a:ext cx="8280919" cy="5833295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2397108"/>
                <a:gridCol w="4815973"/>
                <a:gridCol w="622749"/>
                <a:gridCol w="445089"/>
              </a:tblGrid>
              <a:tr h="547775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</a:rPr>
                        <a:t>Área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139" marR="2513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effectLst/>
                        </a:rPr>
                        <a:t>Elementos esenciales</a:t>
                      </a:r>
                      <a:endParaRPr lang="es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139" marR="2513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effectLst/>
                        </a:rPr>
                        <a:t>Importancia en</a:t>
                      </a:r>
                      <a:endParaRPr lang="es-ES" sz="12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effectLst/>
                        </a:rPr>
                        <a:t>tiempo</a:t>
                      </a:r>
                      <a:endParaRPr lang="es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139" marR="2513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365183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effectLst/>
                        </a:rPr>
                        <a:t>Normal</a:t>
                      </a:r>
                      <a:endParaRPr lang="es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139" marR="251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effectLst/>
                        </a:rPr>
                        <a:t>Crisis</a:t>
                      </a:r>
                      <a:endParaRPr lang="es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139" marR="251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592"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</a:rPr>
                        <a:t>Abastecimiento de alimentos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139" marR="2513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effectLst/>
                        </a:rPr>
                        <a:t>Supermaxi</a:t>
                      </a:r>
                      <a:endParaRPr lang="es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139" marR="251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effectLst/>
                        </a:rPr>
                        <a:t>Media</a:t>
                      </a:r>
                      <a:endParaRPr lang="es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139" marR="251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effectLst/>
                        </a:rPr>
                        <a:t>Alta</a:t>
                      </a:r>
                      <a:endParaRPr lang="es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139" marR="251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882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</a:rPr>
                        <a:t>Empresa Municipal de Rastro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139" marR="251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effectLst/>
                        </a:rPr>
                        <a:t>Alta</a:t>
                      </a:r>
                      <a:endParaRPr lang="es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139" marR="251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effectLst/>
                        </a:rPr>
                        <a:t>Media</a:t>
                      </a:r>
                      <a:endParaRPr lang="es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139" marR="251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592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</a:rPr>
                        <a:t>Mercado “Amazonas”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139" marR="251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effectLst/>
                        </a:rPr>
                        <a:t>Alta</a:t>
                      </a:r>
                      <a:endParaRPr lang="es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139" marR="251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effectLst/>
                        </a:rPr>
                        <a:t>Alta</a:t>
                      </a:r>
                      <a:endParaRPr lang="es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139" marR="251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592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</a:rPr>
                        <a:t>Abastecimiento de combustibles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139" marR="2513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</a:rPr>
                        <a:t>Gasolinera de Petróleos y Servicios ubicada en La Florida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139" marR="251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effectLst/>
                        </a:rPr>
                        <a:t>Media</a:t>
                      </a:r>
                      <a:endParaRPr lang="es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139" marR="251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effectLst/>
                        </a:rPr>
                        <a:t>Alta</a:t>
                      </a:r>
                      <a:endParaRPr lang="es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139" marR="251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592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</a:rPr>
                        <a:t>Envasadora de gas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139" marR="251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effectLst/>
                        </a:rPr>
                        <a:t>Alta</a:t>
                      </a:r>
                      <a:endParaRPr lang="es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139" marR="251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effectLst/>
                        </a:rPr>
                        <a:t>Alta</a:t>
                      </a:r>
                      <a:endParaRPr lang="es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139" marR="251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592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</a:rPr>
                        <a:t>Administración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139" marR="2513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</a:rPr>
                        <a:t>Municipio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139" marR="251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effectLst/>
                        </a:rPr>
                        <a:t>Alta</a:t>
                      </a:r>
                      <a:endParaRPr lang="es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139" marR="251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effectLst/>
                        </a:rPr>
                        <a:t>Alta</a:t>
                      </a:r>
                      <a:endParaRPr lang="es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139" marR="251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592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effectLst/>
                        </a:rPr>
                        <a:t>Secretaría Nacional de Gestión de Riesgos</a:t>
                      </a:r>
                      <a:endParaRPr lang="es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139" marR="251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effectLst/>
                        </a:rPr>
                        <a:t>Media</a:t>
                      </a:r>
                      <a:endParaRPr lang="es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139" marR="251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effectLst/>
                        </a:rPr>
                        <a:t>Alta</a:t>
                      </a:r>
                      <a:endParaRPr lang="es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139" marR="251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2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effectLst/>
                        </a:rPr>
                        <a:t>Asilos</a:t>
                      </a:r>
                      <a:endParaRPr lang="es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139" marR="2513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effectLst/>
                        </a:rPr>
                        <a:t>Asilo “León Ruales”</a:t>
                      </a:r>
                      <a:endParaRPr lang="es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139" marR="251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effectLst/>
                        </a:rPr>
                        <a:t>Baja</a:t>
                      </a:r>
                      <a:endParaRPr lang="es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139" marR="251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effectLst/>
                        </a:rPr>
                        <a:t>Media</a:t>
                      </a:r>
                      <a:endParaRPr lang="es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139" marR="251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5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</a:rPr>
                        <a:t>Cementerios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139" marR="2513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effectLst/>
                        </a:rPr>
                        <a:t>Cementerio “Jardín de Paz”</a:t>
                      </a:r>
                      <a:endParaRPr lang="es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139" marR="251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effectLst/>
                        </a:rPr>
                        <a:t>Alta</a:t>
                      </a:r>
                      <a:endParaRPr lang="es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139" marR="251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effectLst/>
                        </a:rPr>
                        <a:t>Alta</a:t>
                      </a:r>
                      <a:endParaRPr lang="es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139" marR="251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038"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</a:rPr>
                        <a:t>Comunicación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139" marR="2513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</a:rPr>
                        <a:t>Centrales  de comunicaciones: Azaya, Caranqui, Milagro, la Victoria, </a:t>
                      </a:r>
                      <a:endParaRPr lang="es-MX" sz="1200" dirty="0" smtClean="0">
                        <a:effectLst/>
                      </a:endParaRPr>
                    </a:p>
                  </a:txBody>
                  <a:tcPr marL="25139" marR="2513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effectLst/>
                        </a:rPr>
                        <a:t>Alta</a:t>
                      </a:r>
                      <a:endParaRPr lang="es-ES" sz="12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139" marR="251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effectLst/>
                        </a:rPr>
                        <a:t>Alta</a:t>
                      </a:r>
                      <a:endParaRPr lang="es-ES" sz="12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139" marR="251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592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</a:rPr>
                        <a:t>Corporación Nacional de Telecomunicaciones (CNT)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139" marR="251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effectLst/>
                        </a:rPr>
                        <a:t>Alta</a:t>
                      </a:r>
                      <a:endParaRPr lang="es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139" marR="251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</a:rPr>
                        <a:t>Alta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139" marR="251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592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</a:rPr>
                        <a:t>Grupo Corporativo del Norte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139" marR="251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effectLst/>
                        </a:rPr>
                        <a:t>Media</a:t>
                      </a:r>
                      <a:endParaRPr lang="es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139" marR="251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effectLst/>
                        </a:rPr>
                        <a:t>Alta</a:t>
                      </a:r>
                      <a:endParaRPr lang="es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139" marR="251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592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</a:rPr>
                        <a:t>Educación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139" marR="2513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effectLst/>
                        </a:rPr>
                        <a:t>Unidad educativa particular “La Inmaculada”</a:t>
                      </a:r>
                      <a:endParaRPr lang="es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139" marR="251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effectLst/>
                        </a:rPr>
                        <a:t>Media</a:t>
                      </a:r>
                      <a:endParaRPr lang="es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139" marR="251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</a:rPr>
                        <a:t>Baja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139" marR="251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592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effectLst/>
                        </a:rPr>
                        <a:t>Unidad educativa “Teodoro Gómez de la Torre”</a:t>
                      </a:r>
                      <a:endParaRPr lang="es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139" marR="251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effectLst/>
                        </a:rPr>
                        <a:t>Alta</a:t>
                      </a:r>
                      <a:endParaRPr lang="es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139" marR="251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</a:rPr>
                        <a:t>Alta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139" marR="251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5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effectLst/>
                        </a:rPr>
                        <a:t>Salud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139" marR="2513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effectLst/>
                        </a:rPr>
                        <a:t>Hospital San Vicente de Paúl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139" marR="251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effectLst/>
                        </a:rPr>
                        <a:t>Alta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139" marR="251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effectLst/>
                        </a:rPr>
                        <a:t>Alta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139" marR="251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5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effectLst/>
                        </a:rPr>
                        <a:t>Recreación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139" marR="2513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effectLst/>
                        </a:rPr>
                        <a:t>Parque Céntrica </a:t>
                      </a:r>
                      <a:r>
                        <a:rPr lang="es-ES" sz="1200" dirty="0" err="1" smtClean="0">
                          <a:effectLst/>
                        </a:rPr>
                        <a:t>Boulevar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139" marR="251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effectLst/>
                        </a:rPr>
                        <a:t>Alta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139" marR="251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effectLst/>
                        </a:rPr>
                        <a:t>Alta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139" marR="251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5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effectLst/>
                        </a:rPr>
                        <a:t>Patrimonial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139" marR="2513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effectLst/>
                        </a:rPr>
                        <a:t>Iglesia Catedral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139" marR="251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effectLst/>
                        </a:rPr>
                        <a:t>Alta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139" marR="251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effectLst/>
                        </a:rPr>
                        <a:t>Alta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139" marR="251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5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effectLst/>
                        </a:rPr>
                        <a:t>Suministro</a:t>
                      </a:r>
                      <a:r>
                        <a:rPr lang="es-ES" sz="1200" baseline="0" dirty="0" smtClean="0">
                          <a:effectLst/>
                        </a:rPr>
                        <a:t> de energía eléctrica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139" marR="2513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effectLst/>
                        </a:rPr>
                        <a:t>Subestación eléctrica San Agustín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139" marR="251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effectLst/>
                        </a:rPr>
                        <a:t>Media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139" marR="251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effectLst/>
                        </a:rPr>
                        <a:t>Alta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139" marR="251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5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effectLst/>
                        </a:rPr>
                        <a:t>Suministro de agua</a:t>
                      </a:r>
                      <a:r>
                        <a:rPr lang="es-ES" sz="1200" baseline="0" dirty="0" smtClean="0">
                          <a:effectLst/>
                        </a:rPr>
                        <a:t> potable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139" marR="2513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effectLst/>
                        </a:rPr>
                        <a:t>Planta de tratamiento y potabilización «Azaya»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139" marR="251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effectLst/>
                        </a:rPr>
                        <a:t>Media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139" marR="251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effectLst/>
                        </a:rPr>
                        <a:t>Alta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139" marR="251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5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Movilidad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139" marR="2513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Terminal terrestre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139" marR="251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Alta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139" marR="251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Alta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139" marR="2513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64280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0" t="9336" r="34349" b="10760"/>
          <a:stretch/>
        </p:blipFill>
        <p:spPr bwMode="auto">
          <a:xfrm>
            <a:off x="0" y="9328"/>
            <a:ext cx="9144000" cy="68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23528" y="404664"/>
            <a:ext cx="8229600" cy="1143000"/>
          </a:xfrm>
        </p:spPr>
        <p:txBody>
          <a:bodyPr/>
          <a:lstStyle/>
          <a:p>
            <a:r>
              <a:rPr lang="es-ES" dirty="0" smtClean="0">
                <a:solidFill>
                  <a:schemeClr val="bg1"/>
                </a:solidFill>
              </a:rPr>
              <a:t>RESULTADOS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179512" y="1433774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chemeClr val="bg1"/>
                </a:solidFill>
              </a:rPr>
              <a:t>VULNERABILIDAD FÍSICO ESTRUCTURAL DE LAS EDIFICACIONES (VFEE)</a:t>
            </a:r>
            <a:endParaRPr lang="es-E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6892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0 Imagen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51" t="11183" r="22035" b="38737"/>
          <a:stretch/>
        </p:blipFill>
        <p:spPr>
          <a:xfrm>
            <a:off x="349890" y="988795"/>
            <a:ext cx="3528392" cy="4440106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/>
          <a:p>
            <a:r>
              <a:rPr lang="es-MX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VFEE </a:t>
            </a:r>
            <a:r>
              <a:rPr lang="es-MX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ante sismos</a:t>
            </a:r>
            <a:endParaRPr lang="es-MX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6" name="5 Imagen" descr="I:\PAUL\VULNERABILIDAD FISICA ESTRUCTURAL\FISICO_VOLCANICO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2" t="73496" r="74736" b="22241"/>
          <a:stretch/>
        </p:blipFill>
        <p:spPr bwMode="auto">
          <a:xfrm>
            <a:off x="457856" y="5772868"/>
            <a:ext cx="1656183" cy="10819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9 Documento"/>
          <p:cNvSpPr/>
          <p:nvPr/>
        </p:nvSpPr>
        <p:spPr>
          <a:xfrm>
            <a:off x="4604200" y="1157553"/>
            <a:ext cx="4085080" cy="1044218"/>
          </a:xfrm>
          <a:prstGeom prst="flowChartDocument">
            <a:avLst/>
          </a:prstGeom>
          <a:noFill/>
          <a:ln w="317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10 Rectángulo"/>
          <p:cNvSpPr/>
          <p:nvPr/>
        </p:nvSpPr>
        <p:spPr>
          <a:xfrm>
            <a:off x="4709992" y="1296052"/>
            <a:ext cx="37079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i="1" dirty="0" smtClean="0"/>
              <a:t>91,8% </a:t>
            </a:r>
            <a:r>
              <a:rPr lang="es-ES" b="1" dirty="0"/>
              <a:t>presenta </a:t>
            </a:r>
            <a:r>
              <a:rPr lang="es-ES" b="1" i="1" dirty="0">
                <a:solidFill>
                  <a:srgbClr val="FF0000"/>
                </a:solidFill>
              </a:rPr>
              <a:t>vulnerabilidad  baja </a:t>
            </a:r>
            <a:r>
              <a:rPr lang="es-ES" dirty="0"/>
              <a:t>, un </a:t>
            </a:r>
            <a:r>
              <a:rPr lang="es-ES" b="1" dirty="0" smtClean="0">
                <a:solidFill>
                  <a:srgbClr val="FFC000"/>
                </a:solidFill>
              </a:rPr>
              <a:t>8,2% </a:t>
            </a:r>
            <a:r>
              <a:rPr lang="es-ES" b="1" i="1" dirty="0">
                <a:solidFill>
                  <a:srgbClr val="FFC000"/>
                </a:solidFill>
              </a:rPr>
              <a:t>vulnerabilidad </a:t>
            </a:r>
            <a:r>
              <a:rPr lang="es-ES" b="1" i="1" dirty="0" smtClean="0">
                <a:solidFill>
                  <a:srgbClr val="FFC000"/>
                </a:solidFill>
              </a:rPr>
              <a:t>media</a:t>
            </a:r>
            <a:endParaRPr lang="es-MX" b="1" dirty="0">
              <a:solidFill>
                <a:srgbClr val="FFC000"/>
              </a:solidFill>
            </a:endParaRPr>
          </a:p>
        </p:txBody>
      </p:sp>
      <p:pic>
        <p:nvPicPr>
          <p:cNvPr id="12" name="0 Imagen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428" y="2636912"/>
            <a:ext cx="2720975" cy="2040890"/>
          </a:xfrm>
          <a:prstGeom prst="rect">
            <a:avLst/>
          </a:prstGeom>
        </p:spPr>
      </p:pic>
      <p:pic>
        <p:nvPicPr>
          <p:cNvPr id="13" name="0 Imagen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757" y="4784490"/>
            <a:ext cx="2762250" cy="1976755"/>
          </a:xfrm>
          <a:prstGeom prst="rect">
            <a:avLst/>
          </a:prstGeom>
        </p:spPr>
      </p:pic>
      <p:sp>
        <p:nvSpPr>
          <p:cNvPr id="14" name="13 CuadroTexto"/>
          <p:cNvSpPr txBox="1"/>
          <p:nvPr/>
        </p:nvSpPr>
        <p:spPr>
          <a:xfrm>
            <a:off x="7677616" y="3551535"/>
            <a:ext cx="769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/>
              <a:t>= Baja</a:t>
            </a:r>
            <a:endParaRPr lang="es-MX" b="1" dirty="0"/>
          </a:p>
        </p:txBody>
      </p:sp>
      <p:sp>
        <p:nvSpPr>
          <p:cNvPr id="15" name="14 CuadroTexto"/>
          <p:cNvSpPr txBox="1"/>
          <p:nvPr/>
        </p:nvSpPr>
        <p:spPr>
          <a:xfrm>
            <a:off x="7725555" y="5558467"/>
            <a:ext cx="963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/>
              <a:t>= Media</a:t>
            </a:r>
            <a:endParaRPr lang="es-MX" b="1" dirty="0"/>
          </a:p>
        </p:txBody>
      </p:sp>
      <p:grpSp>
        <p:nvGrpSpPr>
          <p:cNvPr id="4" name="3 Grupo"/>
          <p:cNvGrpSpPr/>
          <p:nvPr/>
        </p:nvGrpSpPr>
        <p:grpSpPr>
          <a:xfrm>
            <a:off x="-78032" y="919856"/>
            <a:ext cx="4788024" cy="4980885"/>
            <a:chOff x="72008" y="968395"/>
            <a:chExt cx="4788024" cy="4980885"/>
          </a:xfrm>
        </p:grpSpPr>
        <p:pic>
          <p:nvPicPr>
            <p:cNvPr id="5" name="4 Imagen" descr="I:\PAUL\VULNERABILIDAD FISICA ESTRUCTURAL\Mapa de Vulnerabilidad fisica_SISMOS.jpg"/>
            <p:cNvPicPr/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16" t="12494" r="17102" b="37675"/>
            <a:stretch/>
          </p:blipFill>
          <p:spPr bwMode="auto">
            <a:xfrm>
              <a:off x="72008" y="977613"/>
              <a:ext cx="4427984" cy="4971667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8" name="17 Elipse"/>
            <p:cNvSpPr/>
            <p:nvPr/>
          </p:nvSpPr>
          <p:spPr>
            <a:xfrm>
              <a:off x="2771800" y="968395"/>
              <a:ext cx="679014" cy="73241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9" name="18 Elipse"/>
            <p:cNvSpPr/>
            <p:nvPr/>
          </p:nvSpPr>
          <p:spPr>
            <a:xfrm>
              <a:off x="2195736" y="2696587"/>
              <a:ext cx="679014" cy="73241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0" name="19 Elipse"/>
            <p:cNvSpPr/>
            <p:nvPr/>
          </p:nvSpPr>
          <p:spPr>
            <a:xfrm>
              <a:off x="1732127" y="4078793"/>
              <a:ext cx="913933" cy="917605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cxnSp>
          <p:nvCxnSpPr>
            <p:cNvPr id="22" name="21 Conector recto de flecha"/>
            <p:cNvCxnSpPr>
              <a:stCxn id="18" idx="2"/>
            </p:cNvCxnSpPr>
            <p:nvPr/>
          </p:nvCxnSpPr>
          <p:spPr>
            <a:xfrm flipH="1" flipV="1">
              <a:off x="1497827" y="1334601"/>
              <a:ext cx="1273973" cy="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23 Conector recto de flecha"/>
            <p:cNvCxnSpPr>
              <a:stCxn id="19" idx="6"/>
            </p:cNvCxnSpPr>
            <p:nvPr/>
          </p:nvCxnSpPr>
          <p:spPr>
            <a:xfrm flipV="1">
              <a:off x="2874750" y="3062793"/>
              <a:ext cx="648072" cy="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25 Conector recto de flecha"/>
            <p:cNvCxnSpPr>
              <a:stCxn id="20" idx="6"/>
            </p:cNvCxnSpPr>
            <p:nvPr/>
          </p:nvCxnSpPr>
          <p:spPr>
            <a:xfrm>
              <a:off x="2646060" y="4537596"/>
              <a:ext cx="598235" cy="1409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29 CuadroTexto"/>
            <p:cNvSpPr txBox="1"/>
            <p:nvPr/>
          </p:nvSpPr>
          <p:spPr>
            <a:xfrm>
              <a:off x="791227" y="1196101"/>
              <a:ext cx="72167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12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Priorato</a:t>
              </a:r>
              <a:endParaRPr lang="es-MX" sz="12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30 CuadroTexto"/>
            <p:cNvSpPr txBox="1"/>
            <p:nvPr/>
          </p:nvSpPr>
          <p:spPr>
            <a:xfrm>
              <a:off x="3496602" y="2872178"/>
              <a:ext cx="85792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12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Centro de</a:t>
              </a:r>
            </a:p>
            <a:p>
              <a:r>
                <a:rPr lang="es-MX" sz="12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La ciudad</a:t>
              </a:r>
              <a:endParaRPr lang="es-MX" sz="12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31 CuadroTexto"/>
            <p:cNvSpPr txBox="1"/>
            <p:nvPr/>
          </p:nvSpPr>
          <p:spPr>
            <a:xfrm>
              <a:off x="3275856" y="4182179"/>
              <a:ext cx="158417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2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Caranqui</a:t>
              </a:r>
            </a:p>
            <a:p>
              <a:r>
                <a:rPr lang="es-MX" sz="12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Ejido de Caranqui</a:t>
              </a:r>
            </a:p>
            <a:p>
              <a:r>
                <a:rPr lang="es-MX" sz="12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Guayaquil de las Piedras</a:t>
              </a:r>
              <a:endParaRPr lang="es-MX" sz="12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34 Elipse"/>
            <p:cNvSpPr/>
            <p:nvPr/>
          </p:nvSpPr>
          <p:spPr>
            <a:xfrm>
              <a:off x="1006228" y="2736674"/>
              <a:ext cx="559437" cy="54774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cxnSp>
          <p:nvCxnSpPr>
            <p:cNvPr id="36" name="35 Conector recto de flecha"/>
            <p:cNvCxnSpPr/>
            <p:nvPr/>
          </p:nvCxnSpPr>
          <p:spPr>
            <a:xfrm flipH="1" flipV="1">
              <a:off x="745888" y="3028514"/>
              <a:ext cx="297720" cy="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37 CuadroTexto"/>
          <p:cNvSpPr txBox="1"/>
          <p:nvPr/>
        </p:nvSpPr>
        <p:spPr>
          <a:xfrm>
            <a:off x="-60918" y="2841475"/>
            <a:ext cx="8227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Milagro</a:t>
            </a:r>
            <a:endParaRPr lang="es-MX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32 CuadroTexto"/>
          <p:cNvSpPr txBox="1"/>
          <p:nvPr/>
        </p:nvSpPr>
        <p:spPr>
          <a:xfrm>
            <a:off x="5698254" y="2181203"/>
            <a:ext cx="2991026" cy="369332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MX" dirty="0" smtClean="0"/>
              <a:t>Todo el territorio expuesto</a:t>
            </a:r>
            <a:endParaRPr lang="es-MX" dirty="0"/>
          </a:p>
        </p:txBody>
      </p:sp>
      <p:pic>
        <p:nvPicPr>
          <p:cNvPr id="7" name="6 Imagen" descr="D:\Paul TESIS\mapas jpg\23. EE_vulnerabilidad_deslizamientos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58" t="70430" r="8514" b="20718"/>
          <a:stretch/>
        </p:blipFill>
        <p:spPr bwMode="auto">
          <a:xfrm>
            <a:off x="2285994" y="5426858"/>
            <a:ext cx="1252696" cy="14401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704728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4" grpId="0"/>
      <p:bldP spid="15" grpId="0"/>
      <p:bldP spid="38" grpId="0"/>
      <p:bldP spid="3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3568" y="260648"/>
            <a:ext cx="7704856" cy="1008112"/>
          </a:xfrm>
        </p:spPr>
        <p:txBody>
          <a:bodyPr/>
          <a:lstStyle/>
          <a:p>
            <a:r>
              <a:rPr lang="es-MX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VFEE </a:t>
            </a:r>
            <a:r>
              <a:rPr lang="es-MX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ante sismos</a:t>
            </a:r>
            <a:endParaRPr lang="es-MX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sz="half" idx="2"/>
          </p:nvPr>
        </p:nvSpPr>
        <p:spPr>
          <a:xfrm>
            <a:off x="457200" y="1600200"/>
            <a:ext cx="4186808" cy="3701008"/>
          </a:xfrm>
        </p:spPr>
        <p:txBody>
          <a:bodyPr>
            <a:noAutofit/>
          </a:bodyPr>
          <a:lstStyle/>
          <a:p>
            <a:pPr algn="just"/>
            <a:r>
              <a:rPr lang="es-ES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s-ES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dificaciones </a:t>
            </a:r>
            <a:r>
              <a:rPr lang="es-ES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variables </a:t>
            </a:r>
            <a:r>
              <a:rPr lang="es-ES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como: </a:t>
            </a:r>
            <a:r>
              <a:rPr lang="es-ES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sistemas estructurales de caña o madera, paredes de madera, con cubiertas de caña y zinc, sistemas de entrepisos de caña y madera; forma de construcción  muy irregular y número de pisos en más de </a:t>
            </a:r>
            <a:r>
              <a:rPr lang="es-ES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“cuatro” no  </a:t>
            </a:r>
            <a:r>
              <a:rPr lang="es-ES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encuentran </a:t>
            </a:r>
            <a:r>
              <a:rPr lang="es-ES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la ciudad.</a:t>
            </a:r>
          </a:p>
          <a:p>
            <a:pPr algn="just"/>
            <a:endParaRPr lang="es-E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s-E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ES" sz="14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Edificaciones con estructuras </a:t>
            </a:r>
            <a:r>
              <a:rPr lang="es-ES" sz="14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pared portante o mixta; pared de piedra, tapial o adobe; cubierta de madera, madera y teja o madera y zinc; forma de construcción irregular; entrepisos de madera, número de pisos en más de 1 o suelos húmedos, </a:t>
            </a:r>
            <a:r>
              <a:rPr lang="es-ES" sz="14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plásticos, construcción antes de 1970.</a:t>
            </a:r>
          </a:p>
          <a:p>
            <a:pPr algn="just"/>
            <a:endParaRPr lang="es-E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Predominan: forma de construcción regular, sistemas estructurales de hormigón armado, paredes de bloque o ladrillo, </a:t>
            </a:r>
            <a:r>
              <a:rPr lang="es-E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cubierta 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de losa de hormigón armado, número de pisos: uno y </a:t>
            </a:r>
            <a:r>
              <a:rPr lang="es-E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dos, suelos de régimen seco y topografía a nivel</a:t>
            </a:r>
            <a:endParaRPr lang="es-E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s-MX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42" t="21993" r="41553" b="18038"/>
          <a:stretch/>
        </p:blipFill>
        <p:spPr bwMode="auto">
          <a:xfrm>
            <a:off x="5292080" y="1268761"/>
            <a:ext cx="1776479" cy="1771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0 Image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241" y="3356992"/>
            <a:ext cx="1798318" cy="1728192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11" t="23260" r="29010" b="19937"/>
          <a:stretch/>
        </p:blipFill>
        <p:spPr bwMode="auto">
          <a:xfrm>
            <a:off x="5251660" y="5275391"/>
            <a:ext cx="2090177" cy="1556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148106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0 Imagen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3" t="8287" r="14847" b="36277"/>
          <a:stretch/>
        </p:blipFill>
        <p:spPr>
          <a:xfrm>
            <a:off x="71990" y="1166733"/>
            <a:ext cx="3338839" cy="4062467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-24720"/>
            <a:ext cx="8229600" cy="922114"/>
          </a:xfrm>
        </p:spPr>
        <p:txBody>
          <a:bodyPr>
            <a:normAutofit/>
          </a:bodyPr>
          <a:lstStyle/>
          <a:p>
            <a:r>
              <a:rPr lang="es-MX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VFEE </a:t>
            </a:r>
            <a:r>
              <a:rPr lang="es-MX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ante erupciones volcánicas</a:t>
            </a:r>
            <a:endParaRPr lang="es-MX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6" name="5 Imagen" descr="I:\PAUL\VULNERABILIDAD FISICA ESTRUCTURAL\FISICO_VOLCANICO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2" t="73496" r="74736" b="22241"/>
          <a:stretch/>
        </p:blipFill>
        <p:spPr bwMode="auto">
          <a:xfrm>
            <a:off x="467544" y="5587400"/>
            <a:ext cx="1656183" cy="10819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7 Imagen" descr="D:\Paul TESIS\mapas jpg\23. EE_vulnerabilidad_deslizamientos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58" t="70430" r="8514" b="20718"/>
          <a:stretch/>
        </p:blipFill>
        <p:spPr bwMode="auto">
          <a:xfrm>
            <a:off x="2267744" y="5229200"/>
            <a:ext cx="1252696" cy="144016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8 Rectángulo"/>
          <p:cNvSpPr/>
          <p:nvPr/>
        </p:nvSpPr>
        <p:spPr>
          <a:xfrm>
            <a:off x="4587000" y="1234701"/>
            <a:ext cx="42236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i="1" dirty="0"/>
              <a:t>69% </a:t>
            </a:r>
            <a:r>
              <a:rPr lang="es-ES" b="1" dirty="0"/>
              <a:t>presenta </a:t>
            </a:r>
            <a:r>
              <a:rPr lang="es-ES" b="1" i="1" dirty="0"/>
              <a:t>vulnerabilidad </a:t>
            </a:r>
            <a:r>
              <a:rPr lang="es-ES" b="1" i="1" dirty="0" smtClean="0"/>
              <a:t> baja </a:t>
            </a:r>
            <a:r>
              <a:rPr lang="es-ES" dirty="0" smtClean="0"/>
              <a:t>, un </a:t>
            </a:r>
            <a:r>
              <a:rPr lang="es-ES" b="1" dirty="0" smtClean="0">
                <a:solidFill>
                  <a:schemeClr val="bg2">
                    <a:lumMod val="50000"/>
                  </a:schemeClr>
                </a:solidFill>
              </a:rPr>
              <a:t>30</a:t>
            </a:r>
            <a:r>
              <a:rPr lang="es-ES" b="1" dirty="0">
                <a:solidFill>
                  <a:schemeClr val="bg2">
                    <a:lumMod val="50000"/>
                  </a:schemeClr>
                </a:solidFill>
              </a:rPr>
              <a:t>% </a:t>
            </a:r>
            <a:r>
              <a:rPr lang="es-ES" b="1" i="1" dirty="0" smtClean="0">
                <a:solidFill>
                  <a:schemeClr val="bg2">
                    <a:lumMod val="50000"/>
                  </a:schemeClr>
                </a:solidFill>
              </a:rPr>
              <a:t>vulnerabilidad </a:t>
            </a:r>
            <a:r>
              <a:rPr lang="es-ES" b="1" i="1" dirty="0">
                <a:solidFill>
                  <a:schemeClr val="bg2">
                    <a:lumMod val="50000"/>
                  </a:schemeClr>
                </a:solidFill>
              </a:rPr>
              <a:t>media </a:t>
            </a:r>
            <a:r>
              <a:rPr lang="es-ES" b="1" dirty="0"/>
              <a:t>y</a:t>
            </a:r>
            <a:r>
              <a:rPr lang="es-ES" dirty="0"/>
              <a:t> únicamente </a:t>
            </a:r>
            <a:r>
              <a:rPr lang="es-ES" b="1" dirty="0">
                <a:solidFill>
                  <a:srgbClr val="C00000"/>
                </a:solidFill>
              </a:rPr>
              <a:t>el 1% </a:t>
            </a:r>
            <a:r>
              <a:rPr lang="es-ES" b="1" dirty="0" smtClean="0">
                <a:solidFill>
                  <a:srgbClr val="C00000"/>
                </a:solidFill>
              </a:rPr>
              <a:t>una vulnerabilidad </a:t>
            </a:r>
            <a:r>
              <a:rPr lang="es-ES" b="1" dirty="0">
                <a:solidFill>
                  <a:srgbClr val="C00000"/>
                </a:solidFill>
              </a:rPr>
              <a:t>alta. </a:t>
            </a:r>
            <a:endParaRPr lang="es-MX" b="1" dirty="0">
              <a:solidFill>
                <a:srgbClr val="C00000"/>
              </a:solidFill>
            </a:endParaRPr>
          </a:p>
        </p:txBody>
      </p:sp>
      <p:pic>
        <p:nvPicPr>
          <p:cNvPr id="7" name="0 Imagen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664" y="2746612"/>
            <a:ext cx="2114576" cy="1730495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5380638" y="4489375"/>
            <a:ext cx="4875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b="1" dirty="0" smtClean="0">
                <a:solidFill>
                  <a:srgbClr val="C00000"/>
                </a:solidFill>
              </a:rPr>
              <a:t>Alta</a:t>
            </a:r>
            <a:endParaRPr lang="es-MX" sz="1400" b="1" dirty="0">
              <a:solidFill>
                <a:srgbClr val="C00000"/>
              </a:solidFill>
            </a:endParaRPr>
          </a:p>
        </p:txBody>
      </p:sp>
      <p:pic>
        <p:nvPicPr>
          <p:cNvPr id="10" name="0 Imagen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001" y="2746612"/>
            <a:ext cx="2015271" cy="1730495"/>
          </a:xfrm>
          <a:prstGeom prst="rect">
            <a:avLst/>
          </a:prstGeom>
        </p:spPr>
      </p:pic>
      <p:sp>
        <p:nvSpPr>
          <p:cNvPr id="11" name="10 CuadroTexto"/>
          <p:cNvSpPr txBox="1"/>
          <p:nvPr/>
        </p:nvSpPr>
        <p:spPr>
          <a:xfrm>
            <a:off x="7812360" y="4489375"/>
            <a:ext cx="6607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b="1" dirty="0" smtClean="0">
                <a:solidFill>
                  <a:srgbClr val="FFC000"/>
                </a:solidFill>
              </a:rPr>
              <a:t>Media</a:t>
            </a:r>
            <a:endParaRPr lang="es-MX" sz="1400" b="1" dirty="0">
              <a:solidFill>
                <a:srgbClr val="FFC000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6917027" y="6399178"/>
            <a:ext cx="4988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 smtClean="0"/>
              <a:t>Baja</a:t>
            </a:r>
            <a:endParaRPr lang="es-MX" sz="1400" dirty="0"/>
          </a:p>
        </p:txBody>
      </p:sp>
      <p:sp>
        <p:nvSpPr>
          <p:cNvPr id="5" name="4 CuadroTexto"/>
          <p:cNvSpPr txBox="1"/>
          <p:nvPr/>
        </p:nvSpPr>
        <p:spPr>
          <a:xfrm>
            <a:off x="-48736" y="827420"/>
            <a:ext cx="8650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>
                <a:solidFill>
                  <a:srgbClr val="002060"/>
                </a:solidFill>
              </a:rPr>
              <a:t>Vulnerabilidad físico estructural de las edificaciones ante erupciones  volcánicas</a:t>
            </a:r>
            <a:endParaRPr lang="es-MX" b="1" dirty="0">
              <a:solidFill>
                <a:srgbClr val="002060"/>
              </a:solidFill>
            </a:endParaRPr>
          </a:p>
        </p:txBody>
      </p:sp>
      <p:sp>
        <p:nvSpPr>
          <p:cNvPr id="14" name="13 Documento"/>
          <p:cNvSpPr/>
          <p:nvPr/>
        </p:nvSpPr>
        <p:spPr>
          <a:xfrm>
            <a:off x="4463872" y="1234701"/>
            <a:ext cx="4248472" cy="1273521"/>
          </a:xfrm>
          <a:prstGeom prst="flowChartDocumen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pSp>
        <p:nvGrpSpPr>
          <p:cNvPr id="17" name="16 Grupo"/>
          <p:cNvGrpSpPr/>
          <p:nvPr/>
        </p:nvGrpSpPr>
        <p:grpSpPr>
          <a:xfrm>
            <a:off x="6917026" y="2326889"/>
            <a:ext cx="1795317" cy="369332"/>
            <a:chOff x="6107012" y="2418798"/>
            <a:chExt cx="3041796" cy="439987"/>
          </a:xfrm>
        </p:grpSpPr>
        <p:sp>
          <p:nvSpPr>
            <p:cNvPr id="15" name="14 Tarjeta"/>
            <p:cNvSpPr/>
            <p:nvPr/>
          </p:nvSpPr>
          <p:spPr>
            <a:xfrm>
              <a:off x="6107142" y="2418798"/>
              <a:ext cx="3041666" cy="432048"/>
            </a:xfrm>
            <a:prstGeom prst="flowChartPunchedCard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6" name="15 CuadroTexto"/>
            <p:cNvSpPr txBox="1"/>
            <p:nvPr/>
          </p:nvSpPr>
          <p:spPr>
            <a:xfrm>
              <a:off x="6107012" y="2489453"/>
              <a:ext cx="14908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dirty="0" smtClean="0"/>
                <a:t>99% expuesto</a:t>
              </a:r>
              <a:endParaRPr lang="es-MX" dirty="0"/>
            </a:p>
          </p:txBody>
        </p:sp>
      </p:grpSp>
      <p:pic>
        <p:nvPicPr>
          <p:cNvPr id="18" name="0 Imagen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450" y="5013176"/>
            <a:ext cx="2117798" cy="1844824"/>
          </a:xfrm>
          <a:prstGeom prst="rect">
            <a:avLst/>
          </a:prstGeom>
        </p:spPr>
      </p:pic>
      <p:grpSp>
        <p:nvGrpSpPr>
          <p:cNvPr id="25" name="24 Grupo"/>
          <p:cNvGrpSpPr/>
          <p:nvPr/>
        </p:nvGrpSpPr>
        <p:grpSpPr>
          <a:xfrm>
            <a:off x="71990" y="1196752"/>
            <a:ext cx="3736410" cy="4204020"/>
            <a:chOff x="-697231" y="1196752"/>
            <a:chExt cx="4721969" cy="4390648"/>
          </a:xfrm>
        </p:grpSpPr>
        <p:grpSp>
          <p:nvGrpSpPr>
            <p:cNvPr id="12" name="11 Grupo"/>
            <p:cNvGrpSpPr/>
            <p:nvPr/>
          </p:nvGrpSpPr>
          <p:grpSpPr>
            <a:xfrm>
              <a:off x="-580469" y="1196752"/>
              <a:ext cx="4605207" cy="4390648"/>
              <a:chOff x="-580469" y="1196752"/>
              <a:chExt cx="4605207" cy="4390648"/>
            </a:xfrm>
          </p:grpSpPr>
          <p:pic>
            <p:nvPicPr>
              <p:cNvPr id="4" name="3 Imagen" descr="I:\PAUL\VULNERABILIDAD FISICA ESTRUCTURAL\FISICO_VOLCANICO.jpg"/>
              <p:cNvPicPr/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851" t="14078" r="18627" b="37759"/>
              <a:stretch/>
            </p:blipFill>
            <p:spPr bwMode="auto">
              <a:xfrm>
                <a:off x="-580469" y="1196752"/>
                <a:ext cx="4360381" cy="4390648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19" name="18 Elipse"/>
              <p:cNvSpPr/>
              <p:nvPr/>
            </p:nvSpPr>
            <p:spPr>
              <a:xfrm>
                <a:off x="1331640" y="2840602"/>
                <a:ext cx="679014" cy="7324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cxnSp>
            <p:nvCxnSpPr>
              <p:cNvPr id="20" name="19 Conector recto de flecha"/>
              <p:cNvCxnSpPr>
                <a:stCxn id="19" idx="6"/>
              </p:cNvCxnSpPr>
              <p:nvPr/>
            </p:nvCxnSpPr>
            <p:spPr>
              <a:xfrm flipV="1">
                <a:off x="2010654" y="3206808"/>
                <a:ext cx="648072" cy="1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20 CuadroTexto"/>
              <p:cNvSpPr txBox="1"/>
              <p:nvPr/>
            </p:nvSpPr>
            <p:spPr>
              <a:xfrm>
                <a:off x="2659887" y="3079870"/>
                <a:ext cx="78592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sz="1200" i="1" dirty="0" smtClean="0"/>
                  <a:t>Centro de</a:t>
                </a:r>
              </a:p>
              <a:p>
                <a:r>
                  <a:rPr lang="es-MX" sz="1200" i="1" dirty="0" smtClean="0"/>
                  <a:t>La ciudad</a:t>
                </a:r>
                <a:endParaRPr lang="es-MX" sz="1200" i="1" dirty="0"/>
              </a:p>
            </p:txBody>
          </p:sp>
          <p:sp>
            <p:nvSpPr>
              <p:cNvPr id="22" name="21 Elipse"/>
              <p:cNvSpPr/>
              <p:nvPr/>
            </p:nvSpPr>
            <p:spPr>
              <a:xfrm>
                <a:off x="1091341" y="1422928"/>
                <a:ext cx="679015" cy="7324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3" name="22 Elipse"/>
              <p:cNvSpPr/>
              <p:nvPr/>
            </p:nvSpPr>
            <p:spPr>
              <a:xfrm>
                <a:off x="1949423" y="1244516"/>
                <a:ext cx="679015" cy="7324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4" name="23 Elipse"/>
              <p:cNvSpPr/>
              <p:nvPr/>
            </p:nvSpPr>
            <p:spPr>
              <a:xfrm>
                <a:off x="-467940" y="3206809"/>
                <a:ext cx="679014" cy="7324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cxnSp>
            <p:nvCxnSpPr>
              <p:cNvPr id="26" name="25 Conector recto de flecha"/>
              <p:cNvCxnSpPr>
                <a:stCxn id="24" idx="3"/>
              </p:cNvCxnSpPr>
              <p:nvPr/>
            </p:nvCxnSpPr>
            <p:spPr>
              <a:xfrm flipH="1">
                <a:off x="-467940" y="3831964"/>
                <a:ext cx="99439" cy="38418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28 Conector recto de flecha"/>
              <p:cNvCxnSpPr>
                <a:stCxn id="22" idx="2"/>
              </p:cNvCxnSpPr>
              <p:nvPr/>
            </p:nvCxnSpPr>
            <p:spPr>
              <a:xfrm flipH="1">
                <a:off x="713515" y="1789136"/>
                <a:ext cx="377826" cy="1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30 Conector recto de flecha"/>
              <p:cNvCxnSpPr>
                <a:stCxn id="23" idx="6"/>
              </p:cNvCxnSpPr>
              <p:nvPr/>
            </p:nvCxnSpPr>
            <p:spPr>
              <a:xfrm>
                <a:off x="2628437" y="1610723"/>
                <a:ext cx="319179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31 CuadroTexto"/>
              <p:cNvSpPr txBox="1"/>
              <p:nvPr/>
            </p:nvSpPr>
            <p:spPr>
              <a:xfrm>
                <a:off x="-291365" y="1541918"/>
                <a:ext cx="100487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sz="1200" i="1" dirty="0" smtClean="0"/>
                  <a:t>Huertos</a:t>
                </a:r>
              </a:p>
              <a:p>
                <a:r>
                  <a:rPr lang="es-MX" sz="1200" i="1" dirty="0" smtClean="0"/>
                  <a:t>familiares</a:t>
                </a:r>
                <a:endParaRPr lang="es-MX" sz="1200" i="1" dirty="0"/>
              </a:p>
            </p:txBody>
          </p:sp>
          <p:sp>
            <p:nvSpPr>
              <p:cNvPr id="33" name="32 CuadroTexto"/>
              <p:cNvSpPr txBox="1"/>
              <p:nvPr/>
            </p:nvSpPr>
            <p:spPr>
              <a:xfrm>
                <a:off x="3019859" y="1403417"/>
                <a:ext cx="100487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sz="1200" i="1" dirty="0" smtClean="0"/>
                  <a:t>Priorato</a:t>
                </a:r>
                <a:endParaRPr lang="es-MX" sz="1200" i="1" dirty="0"/>
              </a:p>
            </p:txBody>
          </p:sp>
          <p:sp>
            <p:nvSpPr>
              <p:cNvPr id="35" name="34 Elipse"/>
              <p:cNvSpPr/>
              <p:nvPr/>
            </p:nvSpPr>
            <p:spPr>
              <a:xfrm>
                <a:off x="613023" y="4176741"/>
                <a:ext cx="913933" cy="917605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cxnSp>
            <p:nvCxnSpPr>
              <p:cNvPr id="36" name="35 Conector recto de flecha"/>
              <p:cNvCxnSpPr>
                <a:stCxn id="35" idx="6"/>
              </p:cNvCxnSpPr>
              <p:nvPr/>
            </p:nvCxnSpPr>
            <p:spPr>
              <a:xfrm>
                <a:off x="1526956" y="4635545"/>
                <a:ext cx="598235" cy="14092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" name="26 CuadroTexto"/>
            <p:cNvSpPr txBox="1"/>
            <p:nvPr/>
          </p:nvSpPr>
          <p:spPr>
            <a:xfrm>
              <a:off x="-697231" y="4225680"/>
              <a:ext cx="908306" cy="675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200" i="1" dirty="0" smtClean="0"/>
                <a:t>La Florida</a:t>
              </a:r>
            </a:p>
            <a:p>
              <a:r>
                <a:rPr lang="es-MX" sz="1200" i="1" dirty="0" smtClean="0"/>
                <a:t>Chorlaví</a:t>
              </a:r>
              <a:endParaRPr lang="es-MX" sz="1200" i="1" dirty="0"/>
            </a:p>
          </p:txBody>
        </p:sp>
      </p:grpSp>
      <p:sp>
        <p:nvSpPr>
          <p:cNvPr id="37" name="36 CuadroTexto"/>
          <p:cNvSpPr txBox="1"/>
          <p:nvPr/>
        </p:nvSpPr>
        <p:spPr>
          <a:xfrm>
            <a:off x="2333692" y="4398424"/>
            <a:ext cx="15841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i="1" dirty="0" smtClean="0"/>
              <a:t>Ejido de Caranqui</a:t>
            </a:r>
          </a:p>
          <a:p>
            <a:r>
              <a:rPr lang="es-MX" sz="1200" i="1" dirty="0" smtClean="0"/>
              <a:t>Caranqui</a:t>
            </a:r>
          </a:p>
          <a:p>
            <a:r>
              <a:rPr lang="es-MX" sz="1200" i="1" dirty="0" smtClean="0"/>
              <a:t>Guayaquil de las Piedras</a:t>
            </a:r>
            <a:endParaRPr lang="es-MX" sz="1200" i="1" dirty="0"/>
          </a:p>
        </p:txBody>
      </p:sp>
    </p:spTree>
    <p:extLst>
      <p:ext uri="{BB962C8B-B14F-4D97-AF65-F5344CB8AC3E}">
        <p14:creationId xmlns:p14="http://schemas.microsoft.com/office/powerpoint/2010/main" val="1510864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/>
      <p:bldP spid="11" grpId="0"/>
      <p:bldP spid="13" grpId="0"/>
      <p:bldP spid="14" grpId="0" animBg="1"/>
      <p:bldP spid="3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VFEE </a:t>
            </a:r>
            <a:r>
              <a:rPr lang="es-MX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ante erupciones volcánicas</a:t>
            </a:r>
            <a:endParaRPr lang="es-MX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sz="half" idx="2"/>
          </p:nvPr>
        </p:nvSpPr>
        <p:spPr>
          <a:xfrm>
            <a:off x="467544" y="1823892"/>
            <a:ext cx="4038600" cy="4818084"/>
          </a:xfrm>
        </p:spPr>
        <p:txBody>
          <a:bodyPr>
            <a:normAutofit fontScale="62500" lnSpcReduction="20000"/>
          </a:bodyPr>
          <a:lstStyle/>
          <a:p>
            <a:pPr algn="just"/>
            <a:r>
              <a:rPr lang="es-E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s-E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dificaciones </a:t>
            </a:r>
            <a:r>
              <a:rPr lang="es-E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variables </a:t>
            </a:r>
            <a:r>
              <a:rPr lang="es-E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como: topografía del sitio bajo nivel o con escarpe, cubierta metálica, vigas de madera y zinc; número de pisos uno; paredes de adobe, tapial, madera ý construcción antes de 1970.</a:t>
            </a:r>
          </a:p>
          <a:p>
            <a:pPr algn="just"/>
            <a:r>
              <a:rPr lang="es-E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“Sistema estructural de caña y madera, cubiertas de caña y zinc” </a:t>
            </a:r>
            <a:endParaRPr lang="es-E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ES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Edificaciones con estructuras </a:t>
            </a:r>
            <a:r>
              <a:rPr lang="es-ES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pared portante o mixta; </a:t>
            </a:r>
            <a:r>
              <a:rPr lang="es-ES" u="sng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topografía a nivel, paredes de adobe, tapial</a:t>
            </a:r>
            <a:r>
              <a:rPr lang="es-ES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s-ES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cubierta de </a:t>
            </a:r>
            <a:r>
              <a:rPr lang="es-ES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madera y zinc, número de pisos más de dos.</a:t>
            </a:r>
          </a:p>
          <a:p>
            <a:pPr algn="just"/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s-E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Predominan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: sistemas estructurales de hormigón armado, paredes de bloque o 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ladrillo, topografía a nivel, suelo de régimen seco, cubierta 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de losa de hormigón armado, número de pisos: uno y dos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0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698693"/>
            <a:ext cx="1849364" cy="1584176"/>
          </a:xfrm>
          <a:prstGeom prst="rect">
            <a:avLst/>
          </a:prstGeom>
        </p:spPr>
      </p:pic>
      <p:pic>
        <p:nvPicPr>
          <p:cNvPr id="8" name="0 Image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054" y="3356992"/>
            <a:ext cx="1853591" cy="1584176"/>
          </a:xfrm>
          <a:prstGeom prst="rect">
            <a:avLst/>
          </a:prstGeom>
        </p:spPr>
      </p:pic>
      <p:pic>
        <p:nvPicPr>
          <p:cNvPr id="9" name="0 Imagen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445" y="5013176"/>
            <a:ext cx="1800200" cy="16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8141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467544" y="-24720"/>
            <a:ext cx="8229600" cy="922114"/>
          </a:xfrm>
        </p:spPr>
        <p:txBody>
          <a:bodyPr>
            <a:normAutofit/>
          </a:bodyPr>
          <a:lstStyle/>
          <a:p>
            <a:r>
              <a:rPr lang="es-MX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VFE </a:t>
            </a:r>
            <a:r>
              <a:rPr lang="es-MX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ante inundaciones</a:t>
            </a:r>
            <a:endParaRPr lang="es-MX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pSp>
        <p:nvGrpSpPr>
          <p:cNvPr id="6" name="5 Grupo"/>
          <p:cNvGrpSpPr/>
          <p:nvPr/>
        </p:nvGrpSpPr>
        <p:grpSpPr>
          <a:xfrm>
            <a:off x="5076056" y="1255875"/>
            <a:ext cx="3041796" cy="439987"/>
            <a:chOff x="6107012" y="2418798"/>
            <a:chExt cx="3041796" cy="439987"/>
          </a:xfrm>
        </p:grpSpPr>
        <p:sp>
          <p:nvSpPr>
            <p:cNvPr id="7" name="6 Tarjeta"/>
            <p:cNvSpPr/>
            <p:nvPr/>
          </p:nvSpPr>
          <p:spPr>
            <a:xfrm>
              <a:off x="6107142" y="2418798"/>
              <a:ext cx="3041666" cy="432048"/>
            </a:xfrm>
            <a:prstGeom prst="flowChartPunchedCard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8" name="7 CuadroTexto"/>
            <p:cNvSpPr txBox="1"/>
            <p:nvPr/>
          </p:nvSpPr>
          <p:spPr>
            <a:xfrm>
              <a:off x="6107012" y="2489453"/>
              <a:ext cx="29275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dirty="0" smtClean="0"/>
                <a:t>55% expuesto a anegamiento</a:t>
              </a:r>
              <a:endParaRPr lang="es-MX" dirty="0"/>
            </a:p>
          </p:txBody>
        </p:sp>
      </p:grpSp>
      <p:pic>
        <p:nvPicPr>
          <p:cNvPr id="9" name="0 Imagen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0" t="8485" r="19610" b="37439"/>
          <a:stretch/>
        </p:blipFill>
        <p:spPr>
          <a:xfrm>
            <a:off x="107504" y="829697"/>
            <a:ext cx="4752528" cy="602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0517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11 Grupo"/>
          <p:cNvGrpSpPr/>
          <p:nvPr/>
        </p:nvGrpSpPr>
        <p:grpSpPr>
          <a:xfrm>
            <a:off x="111226" y="1164534"/>
            <a:ext cx="4021360" cy="4102543"/>
            <a:chOff x="35985" y="1190416"/>
            <a:chExt cx="4316758" cy="4518041"/>
          </a:xfrm>
        </p:grpSpPr>
        <p:pic>
          <p:nvPicPr>
            <p:cNvPr id="4" name="3 Imagen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45" t="14471" r="15709" b="38229"/>
            <a:stretch/>
          </p:blipFill>
          <p:spPr bwMode="auto">
            <a:xfrm>
              <a:off x="44815" y="1190416"/>
              <a:ext cx="3448449" cy="4352698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9" name="18 Elipse"/>
            <p:cNvSpPr/>
            <p:nvPr/>
          </p:nvSpPr>
          <p:spPr>
            <a:xfrm>
              <a:off x="1516722" y="2839451"/>
              <a:ext cx="727742" cy="6384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1" name="20 CuadroTexto"/>
            <p:cNvSpPr txBox="1"/>
            <p:nvPr/>
          </p:nvSpPr>
          <p:spPr>
            <a:xfrm>
              <a:off x="2843808" y="3022143"/>
              <a:ext cx="121353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1200" i="1" dirty="0" smtClean="0"/>
                <a:t>Centro de</a:t>
              </a:r>
            </a:p>
            <a:p>
              <a:r>
                <a:rPr lang="es-MX" sz="1200" i="1" dirty="0" smtClean="0"/>
                <a:t>La ciudad</a:t>
              </a:r>
            </a:p>
            <a:p>
              <a:r>
                <a:rPr lang="es-MX" sz="1200" i="1" dirty="0" smtClean="0"/>
                <a:t>Barrio Tahuando</a:t>
              </a:r>
              <a:endParaRPr lang="es-MX" sz="1200" i="1" dirty="0"/>
            </a:p>
          </p:txBody>
        </p:sp>
        <p:sp>
          <p:nvSpPr>
            <p:cNvPr id="22" name="21 Elipse"/>
            <p:cNvSpPr/>
            <p:nvPr/>
          </p:nvSpPr>
          <p:spPr>
            <a:xfrm>
              <a:off x="1880593" y="1196752"/>
              <a:ext cx="679014" cy="73241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4" name="23 Elipse"/>
            <p:cNvSpPr/>
            <p:nvPr/>
          </p:nvSpPr>
          <p:spPr>
            <a:xfrm>
              <a:off x="395536" y="3283754"/>
              <a:ext cx="576064" cy="625154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cxnSp>
          <p:nvCxnSpPr>
            <p:cNvPr id="26" name="25 Conector recto de flecha"/>
            <p:cNvCxnSpPr>
              <a:stCxn id="24" idx="3"/>
            </p:cNvCxnSpPr>
            <p:nvPr/>
          </p:nvCxnSpPr>
          <p:spPr>
            <a:xfrm flipH="1">
              <a:off x="395537" y="3817356"/>
              <a:ext cx="84362" cy="47574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26 CuadroTexto"/>
            <p:cNvSpPr txBox="1"/>
            <p:nvPr/>
          </p:nvSpPr>
          <p:spPr>
            <a:xfrm>
              <a:off x="35985" y="4106040"/>
              <a:ext cx="8276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200" i="1" dirty="0" smtClean="0"/>
                <a:t>La Florida</a:t>
              </a:r>
            </a:p>
            <a:p>
              <a:r>
                <a:rPr lang="es-MX" sz="1200" i="1" dirty="0" smtClean="0"/>
                <a:t>Chorlaví</a:t>
              </a:r>
              <a:endParaRPr lang="es-MX" sz="1200" i="1" dirty="0"/>
            </a:p>
          </p:txBody>
        </p:sp>
        <p:cxnSp>
          <p:nvCxnSpPr>
            <p:cNvPr id="29" name="28 Conector recto de flecha"/>
            <p:cNvCxnSpPr>
              <a:stCxn id="22" idx="2"/>
            </p:cNvCxnSpPr>
            <p:nvPr/>
          </p:nvCxnSpPr>
          <p:spPr>
            <a:xfrm flipH="1" flipV="1">
              <a:off x="1237482" y="1562958"/>
              <a:ext cx="643111" cy="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31 CuadroTexto"/>
            <p:cNvSpPr txBox="1"/>
            <p:nvPr/>
          </p:nvSpPr>
          <p:spPr>
            <a:xfrm>
              <a:off x="524960" y="1416723"/>
              <a:ext cx="100487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200" i="1" dirty="0" smtClean="0"/>
                <a:t>Priorato</a:t>
              </a:r>
              <a:endParaRPr lang="es-MX" sz="1200" i="1" dirty="0"/>
            </a:p>
          </p:txBody>
        </p:sp>
        <p:sp>
          <p:nvSpPr>
            <p:cNvPr id="35" name="34 Elipse"/>
            <p:cNvSpPr/>
            <p:nvPr/>
          </p:nvSpPr>
          <p:spPr>
            <a:xfrm>
              <a:off x="1115616" y="4167579"/>
              <a:ext cx="913933" cy="917605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7" name="36 CuadroTexto"/>
            <p:cNvSpPr txBox="1"/>
            <p:nvPr/>
          </p:nvSpPr>
          <p:spPr>
            <a:xfrm>
              <a:off x="2768567" y="4877460"/>
              <a:ext cx="158417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200" i="1" dirty="0" smtClean="0"/>
                <a:t>Caranqui</a:t>
              </a:r>
            </a:p>
            <a:p>
              <a:r>
                <a:rPr lang="es-MX" sz="1200" i="1" dirty="0" smtClean="0"/>
                <a:t>Ejido de Caranqui</a:t>
              </a:r>
            </a:p>
            <a:p>
              <a:r>
                <a:rPr lang="es-MX" sz="1200" i="1" dirty="0" smtClean="0"/>
                <a:t>Guayaquil de las Piedras</a:t>
              </a:r>
              <a:endParaRPr lang="es-MX" sz="1200" i="1" dirty="0"/>
            </a:p>
          </p:txBody>
        </p:sp>
        <p:sp>
          <p:nvSpPr>
            <p:cNvPr id="38" name="37 Elipse"/>
            <p:cNvSpPr/>
            <p:nvPr/>
          </p:nvSpPr>
          <p:spPr>
            <a:xfrm>
              <a:off x="1027400" y="3255749"/>
              <a:ext cx="664279" cy="79947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cxnSp>
          <p:nvCxnSpPr>
            <p:cNvPr id="34" name="33 Conector recto de flecha"/>
            <p:cNvCxnSpPr>
              <a:stCxn id="38" idx="6"/>
            </p:cNvCxnSpPr>
            <p:nvPr/>
          </p:nvCxnSpPr>
          <p:spPr>
            <a:xfrm>
              <a:off x="1691679" y="3655488"/>
              <a:ext cx="997499" cy="25604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43 Conector recto de flecha"/>
            <p:cNvCxnSpPr>
              <a:stCxn id="35" idx="6"/>
              <a:endCxn id="37" idx="1"/>
            </p:cNvCxnSpPr>
            <p:nvPr/>
          </p:nvCxnSpPr>
          <p:spPr>
            <a:xfrm>
              <a:off x="2029549" y="4626382"/>
              <a:ext cx="739018" cy="66657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45 CuadroTexto"/>
            <p:cNvSpPr txBox="1"/>
            <p:nvPr/>
          </p:nvSpPr>
          <p:spPr>
            <a:xfrm>
              <a:off x="2685393" y="3760807"/>
              <a:ext cx="117173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1200" i="1" dirty="0" smtClean="0"/>
                <a:t>Parque Céntrica</a:t>
              </a:r>
            </a:p>
            <a:p>
              <a:r>
                <a:rPr lang="es-MX" sz="1200" i="1" dirty="0" smtClean="0"/>
                <a:t>Pilanquí</a:t>
              </a:r>
            </a:p>
            <a:p>
              <a:r>
                <a:rPr lang="es-MX" sz="1200" i="1" dirty="0" smtClean="0"/>
                <a:t>Yacucalle</a:t>
              </a:r>
            </a:p>
            <a:p>
              <a:r>
                <a:rPr lang="es-MX" sz="1200" i="1" dirty="0" smtClean="0"/>
                <a:t>Yuyucocha</a:t>
              </a:r>
              <a:endParaRPr lang="es-MX" sz="1200" i="1" dirty="0"/>
            </a:p>
          </p:txBody>
        </p:sp>
      </p:grp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-24720"/>
            <a:ext cx="8229600" cy="922114"/>
          </a:xfrm>
        </p:spPr>
        <p:txBody>
          <a:bodyPr>
            <a:normAutofit/>
          </a:bodyPr>
          <a:lstStyle/>
          <a:p>
            <a:r>
              <a:rPr lang="es-MX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VFE </a:t>
            </a:r>
            <a:r>
              <a:rPr lang="es-MX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ante inundaciones</a:t>
            </a:r>
            <a:endParaRPr lang="es-MX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6" name="5 Imagen" descr="I:\PAUL\VULNERABILIDAD FISICA ESTRUCTURAL\FISICO_VOLCANICO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2" t="73496" r="74736" b="22241"/>
          <a:stretch/>
        </p:blipFill>
        <p:spPr bwMode="auto">
          <a:xfrm>
            <a:off x="35496" y="5772869"/>
            <a:ext cx="1656183" cy="10819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7 Imagen" descr="D:\Paul TESIS\mapas jpg\23. EE_vulnerabilidad_deslizamientos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58" t="70430" r="8514" b="20718"/>
          <a:stretch/>
        </p:blipFill>
        <p:spPr bwMode="auto">
          <a:xfrm>
            <a:off x="1691679" y="5587400"/>
            <a:ext cx="1252696" cy="127059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8 Rectángulo"/>
          <p:cNvSpPr/>
          <p:nvPr/>
        </p:nvSpPr>
        <p:spPr>
          <a:xfrm>
            <a:off x="4587000" y="1234700"/>
            <a:ext cx="43774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i="1" dirty="0" smtClean="0">
                <a:solidFill>
                  <a:srgbClr val="C00000"/>
                </a:solidFill>
              </a:rPr>
              <a:t>0,04% </a:t>
            </a:r>
            <a:r>
              <a:rPr lang="es-ES" b="1" dirty="0">
                <a:solidFill>
                  <a:srgbClr val="C00000"/>
                </a:solidFill>
              </a:rPr>
              <a:t>presenta </a:t>
            </a:r>
            <a:r>
              <a:rPr lang="es-ES" b="1" i="1" dirty="0">
                <a:solidFill>
                  <a:srgbClr val="C00000"/>
                </a:solidFill>
              </a:rPr>
              <a:t>vulnerabilidad </a:t>
            </a:r>
            <a:r>
              <a:rPr lang="es-ES" b="1" i="1" dirty="0" smtClean="0">
                <a:solidFill>
                  <a:srgbClr val="C00000"/>
                </a:solidFill>
              </a:rPr>
              <a:t> alta </a:t>
            </a:r>
            <a:r>
              <a:rPr lang="es-ES" dirty="0" smtClean="0"/>
              <a:t>, un </a:t>
            </a:r>
            <a:r>
              <a:rPr lang="es-ES" b="1" dirty="0" smtClean="0">
                <a:solidFill>
                  <a:schemeClr val="bg2">
                    <a:lumMod val="50000"/>
                  </a:schemeClr>
                </a:solidFill>
              </a:rPr>
              <a:t>29,57% </a:t>
            </a:r>
            <a:r>
              <a:rPr lang="es-ES" b="1" i="1" dirty="0" smtClean="0">
                <a:solidFill>
                  <a:schemeClr val="bg2">
                    <a:lumMod val="50000"/>
                  </a:schemeClr>
                </a:solidFill>
              </a:rPr>
              <a:t>vulnerabilidad </a:t>
            </a:r>
            <a:r>
              <a:rPr lang="es-ES" b="1" i="1" dirty="0">
                <a:solidFill>
                  <a:schemeClr val="bg2">
                    <a:lumMod val="50000"/>
                  </a:schemeClr>
                </a:solidFill>
              </a:rPr>
              <a:t>media </a:t>
            </a:r>
            <a:r>
              <a:rPr lang="es-ES" b="1" dirty="0"/>
              <a:t>y</a:t>
            </a:r>
            <a:r>
              <a:rPr lang="es-ES" dirty="0"/>
              <a:t> </a:t>
            </a:r>
            <a:r>
              <a:rPr lang="es-ES" dirty="0" smtClean="0"/>
              <a:t> </a:t>
            </a:r>
            <a:r>
              <a:rPr lang="es-ES" b="1" dirty="0" smtClean="0"/>
              <a:t>70,39% </a:t>
            </a:r>
            <a:r>
              <a:rPr lang="es-ES" b="1" i="1" dirty="0" smtClean="0"/>
              <a:t>vulnerabilidad baja</a:t>
            </a:r>
            <a:r>
              <a:rPr lang="es-ES" b="1" dirty="0" smtClean="0"/>
              <a:t>. </a:t>
            </a:r>
            <a:endParaRPr lang="es-MX" b="1" dirty="0"/>
          </a:p>
        </p:txBody>
      </p:sp>
      <p:pic>
        <p:nvPicPr>
          <p:cNvPr id="7" name="0 Imagen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664" y="2778898"/>
            <a:ext cx="2114576" cy="1585932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5380638" y="4449380"/>
            <a:ext cx="4875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b="1" dirty="0" smtClean="0">
                <a:solidFill>
                  <a:srgbClr val="C00000"/>
                </a:solidFill>
              </a:rPr>
              <a:t>Alta</a:t>
            </a:r>
            <a:endParaRPr lang="es-MX" sz="1400" b="1" dirty="0">
              <a:solidFill>
                <a:srgbClr val="C00000"/>
              </a:solidFill>
            </a:endParaRPr>
          </a:p>
        </p:txBody>
      </p:sp>
      <p:pic>
        <p:nvPicPr>
          <p:cNvPr id="10" name="0 Imagen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001" y="2706617"/>
            <a:ext cx="2015271" cy="1730495"/>
          </a:xfrm>
          <a:prstGeom prst="rect">
            <a:avLst/>
          </a:prstGeom>
        </p:spPr>
      </p:pic>
      <p:sp>
        <p:nvSpPr>
          <p:cNvPr id="11" name="10 CuadroTexto"/>
          <p:cNvSpPr txBox="1"/>
          <p:nvPr/>
        </p:nvSpPr>
        <p:spPr>
          <a:xfrm>
            <a:off x="7812360" y="4449380"/>
            <a:ext cx="6607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b="1" dirty="0" smtClean="0">
                <a:solidFill>
                  <a:srgbClr val="FFC000"/>
                </a:solidFill>
              </a:rPr>
              <a:t>Media</a:t>
            </a:r>
            <a:endParaRPr lang="es-MX" sz="1400" b="1" dirty="0">
              <a:solidFill>
                <a:srgbClr val="FFC000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6917027" y="6399178"/>
            <a:ext cx="4988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 smtClean="0"/>
              <a:t>Baja</a:t>
            </a:r>
            <a:endParaRPr lang="es-MX" sz="1400" dirty="0"/>
          </a:p>
        </p:txBody>
      </p:sp>
      <p:sp>
        <p:nvSpPr>
          <p:cNvPr id="5" name="4 CuadroTexto"/>
          <p:cNvSpPr txBox="1"/>
          <p:nvPr/>
        </p:nvSpPr>
        <p:spPr>
          <a:xfrm>
            <a:off x="-48736" y="827420"/>
            <a:ext cx="7714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>
                <a:solidFill>
                  <a:srgbClr val="002060"/>
                </a:solidFill>
              </a:rPr>
              <a:t>Vulnerabilidad físico estructural de las edificaciones ante inundaciones</a:t>
            </a:r>
            <a:endParaRPr lang="es-MX" b="1" dirty="0">
              <a:solidFill>
                <a:srgbClr val="002060"/>
              </a:solidFill>
            </a:endParaRPr>
          </a:p>
        </p:txBody>
      </p:sp>
      <p:sp>
        <p:nvSpPr>
          <p:cNvPr id="14" name="13 Documento"/>
          <p:cNvSpPr/>
          <p:nvPr/>
        </p:nvSpPr>
        <p:spPr>
          <a:xfrm>
            <a:off x="4536112" y="1232057"/>
            <a:ext cx="4428376" cy="923330"/>
          </a:xfrm>
          <a:prstGeom prst="flowChartDocumen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8" name="0 Imagen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450" y="5013176"/>
            <a:ext cx="2117798" cy="1844824"/>
          </a:xfrm>
          <a:prstGeom prst="rect">
            <a:avLst/>
          </a:prstGeom>
        </p:spPr>
      </p:pic>
      <p:cxnSp>
        <p:nvCxnSpPr>
          <p:cNvPr id="20" name="19 Conector recto de flecha"/>
          <p:cNvCxnSpPr>
            <a:stCxn id="19" idx="6"/>
          </p:cNvCxnSpPr>
          <p:nvPr/>
        </p:nvCxnSpPr>
        <p:spPr>
          <a:xfrm>
            <a:off x="2168577" y="2951784"/>
            <a:ext cx="750472" cy="22799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7350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1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6473" y="188640"/>
            <a:ext cx="8229600" cy="980728"/>
          </a:xfrm>
        </p:spPr>
        <p:txBody>
          <a:bodyPr>
            <a:normAutofit/>
          </a:bodyPr>
          <a:lstStyle/>
          <a:p>
            <a:r>
              <a:rPr lang="es-MX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VFEE </a:t>
            </a:r>
            <a:r>
              <a:rPr lang="es-MX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ante inundaciones</a:t>
            </a:r>
            <a:endParaRPr lang="es-MX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sz="half" idx="2"/>
          </p:nvPr>
        </p:nvSpPr>
        <p:spPr>
          <a:xfrm>
            <a:off x="457200" y="1600200"/>
            <a:ext cx="4038600" cy="4997152"/>
          </a:xfrm>
        </p:spPr>
        <p:txBody>
          <a:bodyPr>
            <a:normAutofit fontScale="62500" lnSpcReduction="20000"/>
          </a:bodyPr>
          <a:lstStyle/>
          <a:p>
            <a:pPr algn="just"/>
            <a:r>
              <a:rPr lang="es-E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s-E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dificaciones </a:t>
            </a:r>
            <a:r>
              <a:rPr lang="es-E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variables </a:t>
            </a:r>
            <a:r>
              <a:rPr lang="es-E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como: características de suelo del tipo inundable o Ciénega; topografía del suelo: bajo calzada; materiales de paredes del tipo: piedra, adobe, tapial, paredes de adobe, tapial, madera, bahareque y número de pisos: uno. </a:t>
            </a:r>
          </a:p>
          <a:p>
            <a:pPr marL="0" indent="0" algn="just">
              <a:buNone/>
            </a:pPr>
            <a:r>
              <a:rPr lang="es-E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“Cubierta de caña y zinc”</a:t>
            </a:r>
            <a:endParaRPr lang="es-E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s-E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Predominan: edificaciones de estructura soportante o edificaciones antiguas, en estado de deterioro, con paredes de tapial, adobe, </a:t>
            </a:r>
            <a:r>
              <a:rPr lang="es-ES" u="sng" dirty="0" smtClean="0">
                <a:latin typeface="Arial" panose="020B0604020202020204" pitchFamily="34" charset="0"/>
                <a:cs typeface="Arial" panose="020B0604020202020204" pitchFamily="34" charset="0"/>
              </a:rPr>
              <a:t>suelo de régimen seco, número de pisos más de dos</a:t>
            </a:r>
            <a:endParaRPr lang="es-ES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s-E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Edificaciones con sistema estructural de hormigón armado, paredes de ladrillo, número de pisos en más de dos y localizados sobre suelos de régimen seco y topografía plana. </a:t>
            </a:r>
          </a:p>
          <a:p>
            <a:pPr algn="just"/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0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28800"/>
            <a:ext cx="2114576" cy="1585932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777" y="1593826"/>
            <a:ext cx="2208246" cy="1656184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7" t="20095" r="54097" b="29430"/>
          <a:stretch/>
        </p:blipFill>
        <p:spPr bwMode="auto">
          <a:xfrm>
            <a:off x="4602056" y="5085184"/>
            <a:ext cx="2214620" cy="1519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8 Flecha derecha"/>
          <p:cNvSpPr/>
          <p:nvPr/>
        </p:nvSpPr>
        <p:spPr>
          <a:xfrm>
            <a:off x="6686576" y="2350349"/>
            <a:ext cx="260201" cy="14313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" name="9 Imagen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13" t="4220" r="31898" b="27089"/>
          <a:stretch/>
        </p:blipFill>
        <p:spPr>
          <a:xfrm>
            <a:off x="6943666" y="3510189"/>
            <a:ext cx="1870604" cy="2046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81416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4 Grupo"/>
          <p:cNvGrpSpPr/>
          <p:nvPr/>
        </p:nvGrpSpPr>
        <p:grpSpPr>
          <a:xfrm>
            <a:off x="5538118" y="1899022"/>
            <a:ext cx="3498378" cy="439987"/>
            <a:chOff x="6107012" y="2418798"/>
            <a:chExt cx="3498378" cy="439987"/>
          </a:xfrm>
        </p:grpSpPr>
        <p:sp>
          <p:nvSpPr>
            <p:cNvPr id="6" name="5 Tarjeta"/>
            <p:cNvSpPr/>
            <p:nvPr/>
          </p:nvSpPr>
          <p:spPr>
            <a:xfrm>
              <a:off x="6107142" y="2418798"/>
              <a:ext cx="3390744" cy="432048"/>
            </a:xfrm>
            <a:prstGeom prst="flowChartPunchedCard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7" name="6 CuadroTexto"/>
            <p:cNvSpPr txBox="1"/>
            <p:nvPr/>
          </p:nvSpPr>
          <p:spPr>
            <a:xfrm>
              <a:off x="6107012" y="2489453"/>
              <a:ext cx="34983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dirty="0" smtClean="0"/>
                <a:t>11% expuesto a deslizamientos</a:t>
              </a:r>
              <a:endParaRPr lang="es-MX" dirty="0"/>
            </a:p>
          </p:txBody>
        </p:sp>
      </p:grpSp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/>
          <a:p>
            <a:r>
              <a:rPr lang="es-MX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VFE </a:t>
            </a:r>
            <a:r>
              <a:rPr lang="es-MX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ante deslizamientos</a:t>
            </a:r>
            <a:endParaRPr lang="es-MX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9" name="0 Imagen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50" t="7227" r="10989" b="37157"/>
          <a:stretch/>
        </p:blipFill>
        <p:spPr>
          <a:xfrm>
            <a:off x="395536" y="692696"/>
            <a:ext cx="4968552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771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87524" y="0"/>
            <a:ext cx="7880920" cy="705215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s-MX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ANTECEDENTES</a:t>
            </a:r>
            <a:endParaRPr lang="es-MX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65212" y="1124745"/>
            <a:ext cx="8229600" cy="2448271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endParaRPr lang="es-MX" sz="1400" dirty="0"/>
          </a:p>
          <a:p>
            <a:pPr marL="0" indent="0" algn="just">
              <a:buNone/>
            </a:pPr>
            <a:endParaRPr lang="es-ES" sz="1400" dirty="0"/>
          </a:p>
          <a:p>
            <a:pPr marL="0" indent="0" algn="just">
              <a:buNone/>
            </a:pPr>
            <a:endParaRPr lang="es-ES" sz="1400" dirty="0"/>
          </a:p>
          <a:p>
            <a:pPr marL="0" indent="0" algn="just">
              <a:buNone/>
            </a:pPr>
            <a:endParaRPr lang="es-MX" sz="1400" dirty="0"/>
          </a:p>
          <a:p>
            <a:pPr marL="0" indent="0" algn="just">
              <a:buNone/>
            </a:pPr>
            <a:r>
              <a:rPr lang="es-ES" sz="1200" dirty="0"/>
              <a:t> </a:t>
            </a:r>
            <a:endParaRPr lang="es-MX" sz="1200" dirty="0"/>
          </a:p>
          <a:p>
            <a:pPr marL="0" indent="0">
              <a:buNone/>
            </a:pPr>
            <a:endParaRPr lang="es-MX" sz="1200" dirty="0"/>
          </a:p>
        </p:txBody>
      </p:sp>
      <p:sp>
        <p:nvSpPr>
          <p:cNvPr id="4" name="3 Pergamino horizontal"/>
          <p:cNvSpPr/>
          <p:nvPr/>
        </p:nvSpPr>
        <p:spPr>
          <a:xfrm>
            <a:off x="323528" y="5172366"/>
            <a:ext cx="8424936" cy="1857033"/>
          </a:xfrm>
          <a:prstGeom prst="horizontalScroll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S" sz="1400" dirty="0">
                <a:latin typeface="Arial" pitchFamily="34" charset="0"/>
                <a:cs typeface="Arial" pitchFamily="34" charset="0"/>
              </a:rPr>
              <a:t>Según Programa de las Naciones Unidas para el Desarrollo, PNUD &amp; Secretaría Nacional de Gestión de Riesgos (2012) “las amenazas que mayor impacto han causado en el Ecuador son las inundaciones, los eventos sísmicos, volcánicos y los movimientos de masas o deslizamientos” </a:t>
            </a:r>
          </a:p>
          <a:p>
            <a:pPr algn="just"/>
            <a:endParaRPr lang="es-ES" sz="1600" dirty="0">
              <a:latin typeface="Arial" pitchFamily="34" charset="0"/>
              <a:cs typeface="Arial" pitchFamily="34" charset="0"/>
            </a:endParaRPr>
          </a:p>
          <a:p>
            <a:pPr algn="ctr"/>
            <a:endParaRPr lang="es-MX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91" y="908720"/>
            <a:ext cx="2784309" cy="2088232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878335"/>
            <a:ext cx="2728812" cy="2118617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001" y="620688"/>
            <a:ext cx="1908212" cy="2055518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pic>
        <p:nvPicPr>
          <p:cNvPr id="10" name="9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1" y="3222215"/>
            <a:ext cx="2660550" cy="2016199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pic>
        <p:nvPicPr>
          <p:cNvPr id="11" name="10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4126" y="3100791"/>
            <a:ext cx="2776087" cy="2137623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cxnSp>
        <p:nvCxnSpPr>
          <p:cNvPr id="14" name="13 Conector recto de flecha"/>
          <p:cNvCxnSpPr/>
          <p:nvPr/>
        </p:nvCxnSpPr>
        <p:spPr>
          <a:xfrm>
            <a:off x="4955405" y="1751677"/>
            <a:ext cx="336675" cy="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Conector recto de flecha"/>
          <p:cNvCxnSpPr>
            <a:stCxn id="6" idx="2"/>
          </p:cNvCxnSpPr>
          <p:nvPr/>
        </p:nvCxnSpPr>
        <p:spPr>
          <a:xfrm>
            <a:off x="1571446" y="2996952"/>
            <a:ext cx="0" cy="432048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21 Conector recto de flecha"/>
          <p:cNvCxnSpPr/>
          <p:nvPr/>
        </p:nvCxnSpPr>
        <p:spPr>
          <a:xfrm flipV="1">
            <a:off x="2765180" y="4026564"/>
            <a:ext cx="1584176" cy="9851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28 Conector recto de flecha"/>
          <p:cNvCxnSpPr/>
          <p:nvPr/>
        </p:nvCxnSpPr>
        <p:spPr>
          <a:xfrm>
            <a:off x="5932074" y="2676206"/>
            <a:ext cx="0" cy="417463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0 Imagen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2884937"/>
            <a:ext cx="1752481" cy="1999432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cxnSp>
        <p:nvCxnSpPr>
          <p:cNvPr id="26" name="25 Conector recto de flecha"/>
          <p:cNvCxnSpPr/>
          <p:nvPr/>
        </p:nvCxnSpPr>
        <p:spPr>
          <a:xfrm flipV="1">
            <a:off x="7020272" y="3884653"/>
            <a:ext cx="216024" cy="49255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772087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0 Imagen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2" t="8438" r="17634" b="36584"/>
          <a:stretch/>
        </p:blipFill>
        <p:spPr>
          <a:xfrm>
            <a:off x="348855" y="926261"/>
            <a:ext cx="3395750" cy="4199003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/>
          <a:p>
            <a:r>
              <a:rPr lang="es-MX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VFEE </a:t>
            </a:r>
            <a:r>
              <a:rPr lang="es-MX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ante deslizamientos</a:t>
            </a:r>
            <a:endParaRPr lang="es-MX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6" name="5 Imagen" descr="I:\PAUL\VULNERABILIDAD FISICA ESTRUCTURAL\FISICO_VOLCANICO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2" t="73496" r="74736" b="22241"/>
          <a:stretch/>
        </p:blipFill>
        <p:spPr bwMode="auto">
          <a:xfrm>
            <a:off x="457856" y="5772868"/>
            <a:ext cx="1656183" cy="10819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6 Imagen" descr="D:\Paul TESIS\mapas jpg\23. EE_vulnerabilidad_deslizamientos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58" t="70430" r="8514" b="20718"/>
          <a:stretch/>
        </p:blipFill>
        <p:spPr bwMode="auto">
          <a:xfrm>
            <a:off x="2285994" y="5426858"/>
            <a:ext cx="1252696" cy="144016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9 Documento"/>
          <p:cNvSpPr/>
          <p:nvPr/>
        </p:nvSpPr>
        <p:spPr>
          <a:xfrm>
            <a:off x="4634332" y="1139544"/>
            <a:ext cx="4045272" cy="1008111"/>
          </a:xfrm>
          <a:prstGeom prst="flowChartDocumen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11" name="10 Rectángulo"/>
          <p:cNvSpPr/>
          <p:nvPr/>
        </p:nvSpPr>
        <p:spPr>
          <a:xfrm>
            <a:off x="4634332" y="1139545"/>
            <a:ext cx="40452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i="1" dirty="0" smtClean="0">
                <a:solidFill>
                  <a:srgbClr val="C00000"/>
                </a:solidFill>
              </a:rPr>
              <a:t>0,33% </a:t>
            </a:r>
            <a:r>
              <a:rPr lang="es-ES" b="1" dirty="0">
                <a:solidFill>
                  <a:srgbClr val="C00000"/>
                </a:solidFill>
              </a:rPr>
              <a:t>presenta </a:t>
            </a:r>
            <a:r>
              <a:rPr lang="es-ES" b="1" i="1" dirty="0">
                <a:solidFill>
                  <a:srgbClr val="C00000"/>
                </a:solidFill>
              </a:rPr>
              <a:t>vulnerabilidad  </a:t>
            </a:r>
            <a:r>
              <a:rPr lang="es-ES" b="1" i="1" dirty="0" smtClean="0">
                <a:solidFill>
                  <a:srgbClr val="C00000"/>
                </a:solidFill>
              </a:rPr>
              <a:t>alta</a:t>
            </a:r>
            <a:r>
              <a:rPr lang="es-ES" dirty="0" smtClean="0"/>
              <a:t>, </a:t>
            </a:r>
            <a:r>
              <a:rPr lang="es-ES" dirty="0"/>
              <a:t>un </a:t>
            </a:r>
            <a:r>
              <a:rPr lang="es-ES" b="1" dirty="0" smtClean="0">
                <a:solidFill>
                  <a:schemeClr val="bg2">
                    <a:lumMod val="50000"/>
                  </a:schemeClr>
                </a:solidFill>
              </a:rPr>
              <a:t>11,59% </a:t>
            </a:r>
            <a:r>
              <a:rPr lang="es-ES" b="1" i="1" dirty="0">
                <a:solidFill>
                  <a:schemeClr val="bg2">
                    <a:lumMod val="50000"/>
                  </a:schemeClr>
                </a:solidFill>
              </a:rPr>
              <a:t>vulnerabilidad </a:t>
            </a:r>
            <a:r>
              <a:rPr lang="es-ES" b="1" i="1" dirty="0" smtClean="0">
                <a:solidFill>
                  <a:schemeClr val="bg2">
                    <a:lumMod val="50000"/>
                  </a:schemeClr>
                </a:solidFill>
              </a:rPr>
              <a:t>media, </a:t>
            </a:r>
            <a:r>
              <a:rPr lang="es-ES" b="1" i="1" dirty="0" smtClean="0"/>
              <a:t>88,08% vulnerabilidad baja</a:t>
            </a:r>
            <a:endParaRPr lang="es-MX" b="1" dirty="0"/>
          </a:p>
        </p:txBody>
      </p:sp>
      <p:sp>
        <p:nvSpPr>
          <p:cNvPr id="14" name="13 CuadroTexto"/>
          <p:cNvSpPr txBox="1"/>
          <p:nvPr/>
        </p:nvSpPr>
        <p:spPr>
          <a:xfrm>
            <a:off x="6804248" y="3191885"/>
            <a:ext cx="769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/>
              <a:t>= Baja</a:t>
            </a:r>
            <a:endParaRPr lang="es-MX" b="1" dirty="0"/>
          </a:p>
        </p:txBody>
      </p:sp>
      <p:sp>
        <p:nvSpPr>
          <p:cNvPr id="15" name="14 CuadroTexto"/>
          <p:cNvSpPr txBox="1"/>
          <p:nvPr/>
        </p:nvSpPr>
        <p:spPr>
          <a:xfrm>
            <a:off x="6850319" y="5397087"/>
            <a:ext cx="740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/>
              <a:t>= Alta</a:t>
            </a:r>
            <a:endParaRPr lang="es-MX" b="1" dirty="0"/>
          </a:p>
        </p:txBody>
      </p:sp>
      <p:sp>
        <p:nvSpPr>
          <p:cNvPr id="25" name="24 Elipse"/>
          <p:cNvSpPr/>
          <p:nvPr/>
        </p:nvSpPr>
        <p:spPr>
          <a:xfrm>
            <a:off x="1770917" y="2559003"/>
            <a:ext cx="551626" cy="48488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cxnSp>
        <p:nvCxnSpPr>
          <p:cNvPr id="36" name="35 Conector recto de flecha"/>
          <p:cNvCxnSpPr>
            <a:stCxn id="19" idx="6"/>
          </p:cNvCxnSpPr>
          <p:nvPr/>
        </p:nvCxnSpPr>
        <p:spPr>
          <a:xfrm>
            <a:off x="2727605" y="2704975"/>
            <a:ext cx="284558" cy="8855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0 Imagen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59" b="21328"/>
          <a:stretch/>
        </p:blipFill>
        <p:spPr>
          <a:xfrm>
            <a:off x="4722212" y="2605436"/>
            <a:ext cx="1807581" cy="1759668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8" t="30079" r="21625" b="18313"/>
          <a:stretch/>
        </p:blipFill>
        <p:spPr>
          <a:xfrm>
            <a:off x="4722212" y="4892211"/>
            <a:ext cx="2017577" cy="1425718"/>
          </a:xfrm>
          <a:prstGeom prst="rect">
            <a:avLst/>
          </a:prstGeom>
        </p:spPr>
      </p:pic>
      <p:grpSp>
        <p:nvGrpSpPr>
          <p:cNvPr id="4" name="3 Grupo"/>
          <p:cNvGrpSpPr/>
          <p:nvPr/>
        </p:nvGrpSpPr>
        <p:grpSpPr>
          <a:xfrm>
            <a:off x="348855" y="926261"/>
            <a:ext cx="4081744" cy="4199003"/>
            <a:chOff x="249034" y="1300119"/>
            <a:chExt cx="4081744" cy="4199003"/>
          </a:xfrm>
        </p:grpSpPr>
        <p:pic>
          <p:nvPicPr>
            <p:cNvPr id="5" name="4 Imagen"/>
            <p:cNvPicPr/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76" t="11498" r="17021" b="36828"/>
            <a:stretch/>
          </p:blipFill>
          <p:spPr bwMode="auto">
            <a:xfrm>
              <a:off x="249034" y="1300119"/>
              <a:ext cx="3395750" cy="4199003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8" name="17 Elipse"/>
            <p:cNvSpPr/>
            <p:nvPr/>
          </p:nvSpPr>
          <p:spPr>
            <a:xfrm>
              <a:off x="2114039" y="1398788"/>
              <a:ext cx="754496" cy="74886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  <p:sp>
          <p:nvSpPr>
            <p:cNvPr id="19" name="18 Elipse"/>
            <p:cNvSpPr/>
            <p:nvPr/>
          </p:nvSpPr>
          <p:spPr>
            <a:xfrm>
              <a:off x="2285994" y="2924944"/>
              <a:ext cx="341790" cy="30777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  <p:sp>
          <p:nvSpPr>
            <p:cNvPr id="20" name="19 Elipse"/>
            <p:cNvSpPr/>
            <p:nvPr/>
          </p:nvSpPr>
          <p:spPr>
            <a:xfrm>
              <a:off x="635999" y="3736200"/>
              <a:ext cx="551626" cy="48488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  <p:cxnSp>
          <p:nvCxnSpPr>
            <p:cNvPr id="22" name="21 Conector recto de flecha"/>
            <p:cNvCxnSpPr>
              <a:stCxn id="18" idx="2"/>
            </p:cNvCxnSpPr>
            <p:nvPr/>
          </p:nvCxnSpPr>
          <p:spPr>
            <a:xfrm flipH="1" flipV="1">
              <a:off x="840069" y="1764996"/>
              <a:ext cx="1273970" cy="822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30 CuadroTexto"/>
            <p:cNvSpPr txBox="1"/>
            <p:nvPr/>
          </p:nvSpPr>
          <p:spPr>
            <a:xfrm>
              <a:off x="2924027" y="3013499"/>
              <a:ext cx="10073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1400" i="1" dirty="0" err="1" smtClean="0"/>
                <a:t>Yuracrucito</a:t>
              </a:r>
              <a:endParaRPr lang="es-MX" sz="1400" i="1" dirty="0"/>
            </a:p>
          </p:txBody>
        </p:sp>
        <p:sp>
          <p:nvSpPr>
            <p:cNvPr id="32" name="31 CuadroTexto"/>
            <p:cNvSpPr txBox="1"/>
            <p:nvPr/>
          </p:nvSpPr>
          <p:spPr>
            <a:xfrm>
              <a:off x="2746602" y="4307436"/>
              <a:ext cx="158417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400" i="1" dirty="0" smtClean="0"/>
                <a:t>Caranqui</a:t>
              </a:r>
            </a:p>
            <a:p>
              <a:r>
                <a:rPr lang="es-MX" sz="1400" i="1" dirty="0" smtClean="0"/>
                <a:t>Ejido de Caranqui</a:t>
              </a:r>
            </a:p>
            <a:p>
              <a:r>
                <a:rPr lang="es-MX" sz="1400" i="1" dirty="0" smtClean="0"/>
                <a:t>Guayaquil de las Piedras</a:t>
              </a:r>
              <a:endParaRPr lang="es-MX" sz="1400" i="1" dirty="0"/>
            </a:p>
          </p:txBody>
        </p:sp>
        <p:cxnSp>
          <p:nvCxnSpPr>
            <p:cNvPr id="8" name="7 Conector recto de flecha"/>
            <p:cNvCxnSpPr>
              <a:stCxn id="20" idx="4"/>
            </p:cNvCxnSpPr>
            <p:nvPr/>
          </p:nvCxnSpPr>
          <p:spPr>
            <a:xfrm flipH="1">
              <a:off x="457856" y="4221087"/>
              <a:ext cx="453956" cy="45671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20 Conector recto de flecha"/>
            <p:cNvCxnSpPr/>
            <p:nvPr/>
          </p:nvCxnSpPr>
          <p:spPr>
            <a:xfrm>
              <a:off x="2112173" y="3320758"/>
              <a:ext cx="700348" cy="48996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28 CuadroTexto"/>
            <p:cNvSpPr txBox="1"/>
            <p:nvPr/>
          </p:nvSpPr>
          <p:spPr>
            <a:xfrm>
              <a:off x="2802448" y="3547038"/>
              <a:ext cx="8866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1400" i="1" dirty="0" smtClean="0"/>
                <a:t>Centro de</a:t>
              </a:r>
            </a:p>
            <a:p>
              <a:r>
                <a:rPr lang="es-MX" sz="1400" i="1" dirty="0" smtClean="0"/>
                <a:t>La ciudad</a:t>
              </a:r>
              <a:endParaRPr lang="es-MX" sz="1400" i="1" dirty="0"/>
            </a:p>
          </p:txBody>
        </p:sp>
        <p:sp>
          <p:nvSpPr>
            <p:cNvPr id="33" name="32 Elipse"/>
            <p:cNvSpPr/>
            <p:nvPr/>
          </p:nvSpPr>
          <p:spPr>
            <a:xfrm>
              <a:off x="1217883" y="4015080"/>
              <a:ext cx="828679" cy="87713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cxnSp>
          <p:nvCxnSpPr>
            <p:cNvPr id="27" name="26 Conector recto de flecha"/>
            <p:cNvCxnSpPr>
              <a:stCxn id="33" idx="6"/>
              <a:endCxn id="32" idx="1"/>
            </p:cNvCxnSpPr>
            <p:nvPr/>
          </p:nvCxnSpPr>
          <p:spPr>
            <a:xfrm>
              <a:off x="2046562" y="4453646"/>
              <a:ext cx="700040" cy="33084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29 CuadroTexto"/>
          <p:cNvSpPr txBox="1"/>
          <p:nvPr/>
        </p:nvSpPr>
        <p:spPr>
          <a:xfrm>
            <a:off x="165960" y="1280248"/>
            <a:ext cx="7739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i="1" dirty="0" smtClean="0"/>
              <a:t>Priorato</a:t>
            </a:r>
            <a:endParaRPr lang="es-MX" sz="1400" i="1" dirty="0"/>
          </a:p>
        </p:txBody>
      </p:sp>
      <p:sp>
        <p:nvSpPr>
          <p:cNvPr id="9" name="8 CuadroTexto"/>
          <p:cNvSpPr txBox="1"/>
          <p:nvPr/>
        </p:nvSpPr>
        <p:spPr>
          <a:xfrm>
            <a:off x="0" y="4338673"/>
            <a:ext cx="8899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 smtClean="0"/>
              <a:t>La Florida</a:t>
            </a:r>
            <a:endParaRPr lang="es-MX" sz="1400" dirty="0"/>
          </a:p>
        </p:txBody>
      </p:sp>
      <p:sp>
        <p:nvSpPr>
          <p:cNvPr id="12" name="11 Elipse"/>
          <p:cNvSpPr/>
          <p:nvPr/>
        </p:nvSpPr>
        <p:spPr>
          <a:xfrm>
            <a:off x="1929267" y="2656739"/>
            <a:ext cx="339085" cy="36902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47708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58416" y="116632"/>
            <a:ext cx="7427168" cy="980728"/>
          </a:xfrm>
        </p:spPr>
        <p:txBody>
          <a:bodyPr>
            <a:normAutofit/>
          </a:bodyPr>
          <a:lstStyle/>
          <a:p>
            <a:r>
              <a:rPr lang="es-MX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VFEE </a:t>
            </a:r>
            <a:r>
              <a:rPr lang="es-MX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ante deslizamientos</a:t>
            </a:r>
            <a:endParaRPr lang="es-MX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sz="half" idx="2"/>
          </p:nvPr>
        </p:nvSpPr>
        <p:spPr>
          <a:xfrm>
            <a:off x="323528" y="1340768"/>
            <a:ext cx="4038600" cy="1800200"/>
          </a:xfrm>
        </p:spPr>
        <p:txBody>
          <a:bodyPr>
            <a:normAutofit fontScale="62500" lnSpcReduction="20000"/>
          </a:bodyPr>
          <a:lstStyle/>
          <a:p>
            <a:pPr algn="just"/>
            <a:r>
              <a:rPr lang="es-E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Edificaciones con variables como: características de suelo del tipo </a:t>
            </a:r>
            <a:r>
              <a:rPr lang="es-E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inundable, ciénega o de régimen húmedo; </a:t>
            </a:r>
            <a:r>
              <a:rPr lang="es-E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topografía del </a:t>
            </a:r>
            <a:r>
              <a:rPr lang="es-E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suelo con escarpe o bajo </a:t>
            </a:r>
            <a:r>
              <a:rPr lang="es-E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calzada; materiales de paredes del tipo: piedra, adobe, tapial, paredes de adobe, tapial, madera, bahareque y número de pisos: uno. </a:t>
            </a:r>
          </a:p>
          <a:p>
            <a:pPr algn="just"/>
            <a:endParaRPr lang="es-E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34" t="32236" r="16455" b="26920"/>
          <a:stretch/>
        </p:blipFill>
        <p:spPr>
          <a:xfrm>
            <a:off x="4589478" y="3933056"/>
            <a:ext cx="4166558" cy="2088232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6" t="31182" r="33669" b="25280"/>
          <a:stretch/>
        </p:blipFill>
        <p:spPr>
          <a:xfrm>
            <a:off x="4589478" y="1412776"/>
            <a:ext cx="4166558" cy="2016224"/>
          </a:xfrm>
          <a:prstGeom prst="rect">
            <a:avLst/>
          </a:prstGeom>
        </p:spPr>
      </p:pic>
      <p:sp>
        <p:nvSpPr>
          <p:cNvPr id="6" name="2 Marcador de contenido"/>
          <p:cNvSpPr>
            <a:spLocks noGrp="1"/>
          </p:cNvSpPr>
          <p:nvPr>
            <p:ph sz="half" idx="2"/>
          </p:nvPr>
        </p:nvSpPr>
        <p:spPr>
          <a:xfrm>
            <a:off x="323528" y="4509120"/>
            <a:ext cx="4038600" cy="1584176"/>
          </a:xfrm>
        </p:spPr>
        <p:txBody>
          <a:bodyPr>
            <a:normAutofit/>
          </a:bodyPr>
          <a:lstStyle/>
          <a:p>
            <a:pPr algn="just"/>
            <a:endParaRPr lang="es-ES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E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Edificaciones ubicadas en topografía a nivel, suelos de régimen seco, tipo de forma regular, estructura aporticado, paredes de bloque y ladrillo</a:t>
            </a:r>
            <a:endParaRPr lang="es-MX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2 Marcador de contenido"/>
          <p:cNvSpPr>
            <a:spLocks noGrp="1"/>
          </p:cNvSpPr>
          <p:nvPr>
            <p:ph sz="half" idx="2"/>
          </p:nvPr>
        </p:nvSpPr>
        <p:spPr>
          <a:xfrm>
            <a:off x="395536" y="2996952"/>
            <a:ext cx="4038600" cy="1440160"/>
          </a:xfrm>
        </p:spPr>
        <p:txBody>
          <a:bodyPr>
            <a:normAutofit/>
          </a:bodyPr>
          <a:lstStyle/>
          <a:p>
            <a:pPr algn="just"/>
            <a:r>
              <a:rPr lang="es-E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Predominan: sistemas </a:t>
            </a:r>
            <a:r>
              <a:rPr lang="es-ES" sz="1500" dirty="0">
                <a:latin typeface="Arial" panose="020B0604020202020204" pitchFamily="34" charset="0"/>
                <a:cs typeface="Arial" panose="020B0604020202020204" pitchFamily="34" charset="0"/>
              </a:rPr>
              <a:t>estructurales </a:t>
            </a:r>
            <a:r>
              <a:rPr lang="es-E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soportantes, </a:t>
            </a:r>
            <a:r>
              <a:rPr lang="es-ES" sz="1500" dirty="0">
                <a:latin typeface="Arial" panose="020B0604020202020204" pitchFamily="34" charset="0"/>
                <a:cs typeface="Arial" panose="020B0604020202020204" pitchFamily="34" charset="0"/>
              </a:rPr>
              <a:t>paredes de </a:t>
            </a:r>
            <a:r>
              <a:rPr lang="es-E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bloque, cubiertas de madera y teja. </a:t>
            </a:r>
            <a:r>
              <a:rPr lang="es-E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Ubicados en suelos con pendiente escarpada</a:t>
            </a:r>
            <a:endParaRPr lang="es-E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98141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23528" y="476672"/>
            <a:ext cx="8229600" cy="691480"/>
          </a:xfrm>
        </p:spPr>
        <p:txBody>
          <a:bodyPr/>
          <a:lstStyle/>
          <a:p>
            <a:r>
              <a:rPr lang="es-ES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Representatividad de los resultados</a:t>
            </a:r>
            <a:endParaRPr lang="es-ES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98" t="54365" r="36526" b="33929"/>
          <a:stretch/>
        </p:blipFill>
        <p:spPr bwMode="auto">
          <a:xfrm>
            <a:off x="5685826" y="5589240"/>
            <a:ext cx="3431913" cy="907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63" t="32397" r="28827" b="20609"/>
          <a:stretch/>
        </p:blipFill>
        <p:spPr bwMode="auto">
          <a:xfrm>
            <a:off x="299044" y="1340768"/>
            <a:ext cx="6122136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5220072" y="2348880"/>
            <a:ext cx="1080120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4662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25649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ES" dirty="0" smtClean="0">
                <a:solidFill>
                  <a:schemeClr val="bg1"/>
                </a:solidFill>
              </a:rPr>
              <a:t>RESULTADOS</a:t>
            </a:r>
            <a:br>
              <a:rPr lang="es-ES" dirty="0" smtClean="0">
                <a:solidFill>
                  <a:schemeClr val="bg1"/>
                </a:solidFill>
              </a:rPr>
            </a:br>
            <a:r>
              <a:rPr lang="es-ES" dirty="0" smtClean="0">
                <a:solidFill>
                  <a:schemeClr val="bg1"/>
                </a:solidFill>
              </a:rPr>
              <a:t>VULNERABILIDAD DE LOS ELEMENTOS ESENCIALES</a:t>
            </a:r>
            <a:endParaRPr lang="es-E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0110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9552" y="184714"/>
            <a:ext cx="8064896" cy="792088"/>
          </a:xfrm>
        </p:spPr>
        <p:txBody>
          <a:bodyPr>
            <a:noAutofit/>
          </a:bodyPr>
          <a:lstStyle/>
          <a:p>
            <a:r>
              <a:rPr lang="es-MX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Vulnerabilidad físico estructural de los EE</a:t>
            </a:r>
            <a:endParaRPr lang="es-MX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" name="0 Imagen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24" t="6985" r="10612" b="41562"/>
          <a:stretch/>
        </p:blipFill>
        <p:spPr bwMode="auto">
          <a:xfrm>
            <a:off x="20810" y="1161468"/>
            <a:ext cx="4392488" cy="54726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0 Imagen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72" t="26254" r="8189" b="36098"/>
          <a:stretch/>
        </p:blipFill>
        <p:spPr bwMode="auto">
          <a:xfrm>
            <a:off x="3851920" y="1702929"/>
            <a:ext cx="2260542" cy="48091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7 Imagen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58" t="71111" r="8856" b="20000"/>
          <a:stretch/>
        </p:blipFill>
        <p:spPr>
          <a:xfrm>
            <a:off x="2627784" y="5229200"/>
            <a:ext cx="1333083" cy="1290464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6444208" y="1412776"/>
            <a:ext cx="2448272" cy="181588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/>
            <a:r>
              <a:rPr lang="es-ES" sz="1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Vulnerabilidad alta:</a:t>
            </a:r>
          </a:p>
          <a:p>
            <a:pPr lvl="0" algn="just"/>
            <a:r>
              <a:rPr lang="es-ES" sz="1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Parque </a:t>
            </a:r>
            <a:r>
              <a:rPr lang="es-ES" sz="1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de la </a:t>
            </a:r>
            <a:r>
              <a:rPr lang="es-ES" sz="1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Familia a inundación.</a:t>
            </a:r>
          </a:p>
          <a:p>
            <a:pPr lvl="0" algn="just"/>
            <a:endParaRPr lang="es-ES" sz="14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lvl="0" algn="just"/>
            <a:r>
              <a:rPr lang="es-ES" sz="1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Relleno sanitario y estadio barrial en el barrio 15 de Diciembre a erupciones volcánicas</a:t>
            </a:r>
            <a:endParaRPr lang="es-ES" sz="1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6444208" y="3933056"/>
            <a:ext cx="2268760" cy="236988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/>
            <a:r>
              <a:rPr lang="es-ES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Vulnerabilidad media:</a:t>
            </a:r>
          </a:p>
          <a:p>
            <a:pPr lvl="0" algn="just"/>
            <a:r>
              <a:rPr lang="es-ES" sz="1600" dirty="0"/>
              <a:t>44 ante inundación y 42 ante erupciones </a:t>
            </a:r>
            <a:r>
              <a:rPr lang="es-ES" sz="1600" dirty="0" smtClean="0"/>
              <a:t>volcánicas.</a:t>
            </a:r>
          </a:p>
          <a:p>
            <a:pPr lvl="0" algn="just"/>
            <a:r>
              <a:rPr lang="es-ES" sz="1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Subestaciones eléctricas, parquee, cementerios, coliseos supermercados </a:t>
            </a:r>
            <a:r>
              <a:rPr lang="es-ES" sz="16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AKI’s</a:t>
            </a:r>
            <a:endParaRPr lang="es-ES" sz="1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899592" y="976802"/>
            <a:ext cx="1473480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s-E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Ante sismos</a:t>
            </a:r>
            <a:endParaRPr lang="es-E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cxnSp>
        <p:nvCxnSpPr>
          <p:cNvPr id="10" name="9 Conector recto"/>
          <p:cNvCxnSpPr/>
          <p:nvPr/>
        </p:nvCxnSpPr>
        <p:spPr>
          <a:xfrm>
            <a:off x="6300192" y="1026571"/>
            <a:ext cx="0" cy="5881198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8849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3" t="22278" r="21646" b="34008"/>
          <a:stretch/>
        </p:blipFill>
        <p:spPr>
          <a:xfrm>
            <a:off x="6664535" y="5085184"/>
            <a:ext cx="2484328" cy="1706740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7504"/>
          </a:xfrm>
        </p:spPr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s-MX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Vulnerabilidad de EE por dependencia</a:t>
            </a:r>
            <a:endParaRPr lang="es-MX" sz="32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5" name="0 Imagen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7" t="8058" r="22435" b="40865"/>
          <a:stretch/>
        </p:blipFill>
        <p:spPr bwMode="auto">
          <a:xfrm>
            <a:off x="251520" y="1340768"/>
            <a:ext cx="3888432" cy="51845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0 Imagen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72" t="26254" r="8189" b="36098"/>
          <a:stretch/>
        </p:blipFill>
        <p:spPr bwMode="auto">
          <a:xfrm>
            <a:off x="4067944" y="1799064"/>
            <a:ext cx="2260542" cy="48091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5 Imagen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58" t="71111" r="8856" b="20000"/>
          <a:stretch/>
        </p:blipFill>
        <p:spPr>
          <a:xfrm>
            <a:off x="2483768" y="5567536"/>
            <a:ext cx="1333083" cy="1290464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6689240" y="1700808"/>
            <a:ext cx="2195736" cy="286232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ES" dirty="0"/>
              <a:t>E</a:t>
            </a:r>
            <a:r>
              <a:rPr lang="es-ES" dirty="0" smtClean="0"/>
              <a:t>lementos </a:t>
            </a:r>
            <a:r>
              <a:rPr lang="es-ES" dirty="0"/>
              <a:t>de salud, educación y administración son los más dependientes de los servicios proporcionados por los elementos del grupo “logística urbana”</a:t>
            </a:r>
          </a:p>
        </p:txBody>
      </p:sp>
    </p:spTree>
    <p:extLst>
      <p:ext uri="{BB962C8B-B14F-4D97-AF65-F5344CB8AC3E}">
        <p14:creationId xmlns:p14="http://schemas.microsoft.com/office/powerpoint/2010/main" val="1527603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77809" y="0"/>
            <a:ext cx="8229600" cy="868961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s-MX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Vulnerabilidad EE</a:t>
            </a:r>
            <a:endParaRPr lang="es-MX" sz="32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sz="half" idx="2"/>
          </p:nvPr>
        </p:nvSpPr>
        <p:spPr>
          <a:xfrm>
            <a:off x="457200" y="1600200"/>
            <a:ext cx="8435280" cy="5069160"/>
          </a:xfrm>
        </p:spPr>
        <p:txBody>
          <a:bodyPr>
            <a:normAutofit/>
          </a:bodyPr>
          <a:lstStyle/>
          <a:p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0 Image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962848"/>
            <a:ext cx="2304256" cy="2151059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72" r="33096" b="27160"/>
          <a:stretch/>
        </p:blipFill>
        <p:spPr>
          <a:xfrm>
            <a:off x="3235967" y="1962848"/>
            <a:ext cx="2853439" cy="2151059"/>
          </a:xfrm>
          <a:prstGeom prst="rect">
            <a:avLst/>
          </a:prstGeom>
        </p:spPr>
      </p:pic>
      <p:pic>
        <p:nvPicPr>
          <p:cNvPr id="7" name="0 Imagen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984"/>
          <a:stretch/>
        </p:blipFill>
        <p:spPr bwMode="auto">
          <a:xfrm>
            <a:off x="6624736" y="1962848"/>
            <a:ext cx="2339752" cy="21325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0 Imagen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797152"/>
            <a:ext cx="2304255" cy="2050611"/>
          </a:xfrm>
          <a:prstGeom prst="rect">
            <a:avLst/>
          </a:prstGeom>
        </p:spPr>
      </p:pic>
      <p:pic>
        <p:nvPicPr>
          <p:cNvPr id="11" name="10 Imagen"/>
          <p:cNvPicPr/>
          <p:nvPr/>
        </p:nvPicPr>
        <p:blipFill rotWithShape="1">
          <a:blip r:embed="rId7"/>
          <a:srcRect l="18394" t="32716" r="54709" b="25308"/>
          <a:stretch/>
        </p:blipFill>
        <p:spPr bwMode="auto">
          <a:xfrm>
            <a:off x="3382478" y="4701024"/>
            <a:ext cx="2706928" cy="21123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12 CuadroTexto"/>
          <p:cNvSpPr txBox="1"/>
          <p:nvPr/>
        </p:nvSpPr>
        <p:spPr>
          <a:xfrm>
            <a:off x="3419468" y="980728"/>
            <a:ext cx="2227918" cy="36933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Vulnerabilidad alta</a:t>
            </a:r>
            <a:endParaRPr lang="es-MX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3409061" y="4324547"/>
            <a:ext cx="2497222" cy="36933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es-MX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Vulnerabilidad media</a:t>
            </a:r>
            <a:endParaRPr lang="es-MX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13 Conector recto"/>
          <p:cNvCxnSpPr/>
          <p:nvPr/>
        </p:nvCxnSpPr>
        <p:spPr>
          <a:xfrm flipV="1">
            <a:off x="3131840" y="1403566"/>
            <a:ext cx="0" cy="2902230"/>
          </a:xfrm>
          <a:prstGeom prst="line">
            <a:avLst/>
          </a:prstGeom>
          <a:ln>
            <a:solidFill>
              <a:srgbClr val="C0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6" name="15 Conector recto"/>
          <p:cNvCxnSpPr/>
          <p:nvPr/>
        </p:nvCxnSpPr>
        <p:spPr>
          <a:xfrm flipV="1">
            <a:off x="6491388" y="1435256"/>
            <a:ext cx="0" cy="2889291"/>
          </a:xfrm>
          <a:prstGeom prst="line">
            <a:avLst/>
          </a:prstGeom>
          <a:ln>
            <a:solidFill>
              <a:srgbClr val="C0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7" name="16 Conector recto"/>
          <p:cNvCxnSpPr/>
          <p:nvPr/>
        </p:nvCxnSpPr>
        <p:spPr>
          <a:xfrm>
            <a:off x="-38573" y="1403006"/>
            <a:ext cx="9144000" cy="0"/>
          </a:xfrm>
          <a:prstGeom prst="line">
            <a:avLst/>
          </a:prstGeom>
          <a:ln>
            <a:solidFill>
              <a:srgbClr val="C0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8" name="17 Conector recto"/>
          <p:cNvCxnSpPr/>
          <p:nvPr/>
        </p:nvCxnSpPr>
        <p:spPr>
          <a:xfrm>
            <a:off x="0" y="4305796"/>
            <a:ext cx="9144000" cy="0"/>
          </a:xfrm>
          <a:prstGeom prst="line">
            <a:avLst/>
          </a:prstGeom>
          <a:ln>
            <a:solidFill>
              <a:srgbClr val="C0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9" name="18 Conector recto"/>
          <p:cNvCxnSpPr/>
          <p:nvPr/>
        </p:nvCxnSpPr>
        <p:spPr>
          <a:xfrm>
            <a:off x="0" y="4701024"/>
            <a:ext cx="9144000" cy="0"/>
          </a:xfrm>
          <a:prstGeom prst="line">
            <a:avLst/>
          </a:prstGeom>
          <a:ln>
            <a:solidFill>
              <a:srgbClr val="C0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0" name="19 Conector recto"/>
          <p:cNvCxnSpPr/>
          <p:nvPr/>
        </p:nvCxnSpPr>
        <p:spPr>
          <a:xfrm flipV="1">
            <a:off x="3131840" y="4701024"/>
            <a:ext cx="0" cy="2156976"/>
          </a:xfrm>
          <a:prstGeom prst="line">
            <a:avLst/>
          </a:prstGeom>
          <a:ln>
            <a:solidFill>
              <a:srgbClr val="C0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3" name="22 Conector recto"/>
          <p:cNvCxnSpPr/>
          <p:nvPr/>
        </p:nvCxnSpPr>
        <p:spPr>
          <a:xfrm flipH="1" flipV="1">
            <a:off x="6491388" y="4701024"/>
            <a:ext cx="11494" cy="2146740"/>
          </a:xfrm>
          <a:prstGeom prst="line">
            <a:avLst/>
          </a:prstGeom>
          <a:ln>
            <a:solidFill>
              <a:srgbClr val="C0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9" name="8 Imagen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55" r="5063" b="15100"/>
          <a:stretch/>
        </p:blipFill>
        <p:spPr>
          <a:xfrm>
            <a:off x="6671835" y="4752775"/>
            <a:ext cx="2475950" cy="2008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956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268760"/>
            <a:ext cx="8229600" cy="1143000"/>
          </a:xfrm>
        </p:spPr>
        <p:txBody>
          <a:bodyPr>
            <a:noAutofit/>
          </a:bodyPr>
          <a:lstStyle/>
          <a:p>
            <a:r>
              <a:rPr lang="es-ES" sz="3200" b="1" dirty="0" smtClean="0">
                <a:solidFill>
                  <a:schemeClr val="bg1"/>
                </a:solidFill>
              </a:rPr>
              <a:t/>
            </a:r>
            <a:br>
              <a:rPr lang="es-ES" sz="3200" b="1" dirty="0" smtClean="0">
                <a:solidFill>
                  <a:schemeClr val="bg1"/>
                </a:solidFill>
              </a:rPr>
            </a:br>
            <a:r>
              <a:rPr lang="es-ES" sz="3200" b="1" dirty="0" smtClean="0">
                <a:solidFill>
                  <a:schemeClr val="bg1"/>
                </a:solidFill>
              </a:rPr>
              <a:t/>
            </a:r>
            <a:br>
              <a:rPr lang="es-ES" sz="3200" b="1" dirty="0" smtClean="0">
                <a:solidFill>
                  <a:schemeClr val="bg1"/>
                </a:solidFill>
              </a:rPr>
            </a:br>
            <a:r>
              <a:rPr lang="es-ES" sz="3200" b="1" dirty="0" smtClean="0">
                <a:solidFill>
                  <a:schemeClr val="bg1"/>
                </a:solidFill>
              </a:rPr>
              <a:t>RESULTADOS </a:t>
            </a:r>
            <a:br>
              <a:rPr lang="es-ES" sz="3200" b="1" dirty="0" smtClean="0">
                <a:solidFill>
                  <a:schemeClr val="bg1"/>
                </a:solidFill>
              </a:rPr>
            </a:br>
            <a:r>
              <a:rPr lang="es-ES" sz="3200" b="1" dirty="0" smtClean="0">
                <a:solidFill>
                  <a:schemeClr val="bg1"/>
                </a:solidFill>
              </a:rPr>
              <a:t>CLASIFICACIÓN DE LOS SECTORES VULNERABLES DE LA CIUDAD</a:t>
            </a:r>
            <a:endParaRPr lang="es-E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159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0"/>
            <a:ext cx="8075240" cy="126876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s-MX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RESULTADOS</a:t>
            </a:r>
            <a:endParaRPr lang="es-MX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0 Imagen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2"/>
          <a:stretch/>
        </p:blipFill>
        <p:spPr bwMode="auto">
          <a:xfrm>
            <a:off x="611560" y="1481136"/>
            <a:ext cx="7488832" cy="51882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543969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69148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s-E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CONCLUSIONES</a:t>
            </a:r>
            <a:endParaRPr lang="es-ES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3 Marcador de contenido"/>
          <p:cNvSpPr>
            <a:spLocks noGrp="1"/>
          </p:cNvSpPr>
          <p:nvPr>
            <p:ph sz="quarter" idx="13"/>
          </p:nvPr>
        </p:nvSpPr>
        <p:spPr>
          <a:xfrm>
            <a:off x="395536" y="1340768"/>
            <a:ext cx="7806640" cy="4997152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es-ES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Existe </a:t>
            </a:r>
            <a:r>
              <a:rPr lang="es-ES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 gran concentración de edificaciones con vulnerabilidad baja hacia las cuatro amenazas </a:t>
            </a:r>
            <a:r>
              <a:rPr lang="es-ES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estudiadas: 91,8</a:t>
            </a:r>
            <a:r>
              <a:rPr lang="es-ES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a </a:t>
            </a:r>
            <a:r>
              <a:rPr lang="es-ES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sismos, 88,08</a:t>
            </a:r>
            <a:r>
              <a:rPr lang="es-ES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a </a:t>
            </a:r>
            <a:r>
              <a:rPr lang="es-ES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deslizamientos, 70,39</a:t>
            </a:r>
            <a:r>
              <a:rPr lang="es-ES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a inundaciones y </a:t>
            </a:r>
            <a:r>
              <a:rPr lang="es-ES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69</a:t>
            </a:r>
            <a:r>
              <a:rPr lang="es-ES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a erupciones volcánicas. </a:t>
            </a:r>
          </a:p>
          <a:p>
            <a:pPr algn="just"/>
            <a:endParaRPr lang="es-ES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ES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vulnerabilidad alta de las edificaciones frente a las amenazas tiene una concentración </a:t>
            </a:r>
            <a:r>
              <a:rPr lang="es-ES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ínfima: menos </a:t>
            </a:r>
            <a:r>
              <a:rPr lang="es-ES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 1% presenta vulnerabilidad alta a deslizamientos y a inundaciones, y  únicamente  el 1% a erupciones </a:t>
            </a:r>
            <a:r>
              <a:rPr lang="es-ES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volcánicas.</a:t>
            </a:r>
          </a:p>
          <a:p>
            <a:pPr algn="just"/>
            <a:endParaRPr lang="es-ES" b="1" dirty="0" smtClean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es-ES" b="1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Las áreas esenciales menos </a:t>
            </a:r>
            <a:r>
              <a:rPr lang="es-ES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vulnerables estructuralmente y más dependientes funcionalmente son: educación, administración y asilos.</a:t>
            </a:r>
          </a:p>
          <a:p>
            <a:pPr lvl="0" algn="just"/>
            <a:endParaRPr lang="es-ES" b="1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 algn="just"/>
            <a:r>
              <a:rPr lang="es-ES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Áreas como: abastecimiento </a:t>
            </a:r>
            <a:r>
              <a:rPr lang="es-ES" b="1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de combustibles, educación, movilidad, suministro de agua potable, seguridad y organismos de </a:t>
            </a:r>
            <a:r>
              <a:rPr lang="es-ES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socorro presentan baja vulnerabilidad (f-e)</a:t>
            </a:r>
          </a:p>
          <a:p>
            <a:pPr lvl="0" algn="just"/>
            <a:endParaRPr lang="es-ES" b="1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 algn="just"/>
            <a:r>
              <a:rPr lang="es-ES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El área más vulnerable (f-e) es </a:t>
            </a:r>
            <a:r>
              <a:rPr lang="es-ES" b="1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la </a:t>
            </a:r>
            <a:r>
              <a:rPr lang="es-ES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sanitaria.</a:t>
            </a:r>
            <a:endParaRPr lang="es-ES" b="1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es-E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432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2 Marcador de contenido"/>
          <p:cNvSpPr txBox="1">
            <a:spLocks/>
          </p:cNvSpPr>
          <p:nvPr/>
        </p:nvSpPr>
        <p:spPr>
          <a:xfrm>
            <a:off x="737260" y="5311800"/>
            <a:ext cx="4629507" cy="88486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400" dirty="0" smtClean="0">
                <a:latin typeface="Arial" pitchFamily="34" charset="0"/>
                <a:cs typeface="Arial" pitchFamily="34" charset="0"/>
              </a:rPr>
              <a:t>Son los lugares de morada de la población</a:t>
            </a:r>
            <a:endParaRPr lang="es-MX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23 Rectángulo"/>
          <p:cNvSpPr/>
          <p:nvPr/>
        </p:nvSpPr>
        <p:spPr>
          <a:xfrm>
            <a:off x="467544" y="1986718"/>
            <a:ext cx="7590001" cy="90732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isometricOffAxis1Left"/>
              <a:lightRig rig="threePt" dir="t"/>
            </a:scene3d>
          </a:bodyPr>
          <a:lstStyle/>
          <a:p>
            <a:pPr algn="ctr"/>
            <a:endParaRPr lang="es-MX" dirty="0"/>
          </a:p>
        </p:txBody>
      </p:sp>
      <p:sp>
        <p:nvSpPr>
          <p:cNvPr id="25" name="24 Llamada de flecha hacia abajo"/>
          <p:cNvSpPr/>
          <p:nvPr/>
        </p:nvSpPr>
        <p:spPr>
          <a:xfrm>
            <a:off x="519143" y="3488704"/>
            <a:ext cx="5400600" cy="1812504"/>
          </a:xfrm>
          <a:prstGeom prst="downArrowCallou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30" name="29 Rectángulo redondeado"/>
          <p:cNvSpPr/>
          <p:nvPr/>
        </p:nvSpPr>
        <p:spPr>
          <a:xfrm>
            <a:off x="5956823" y="4094991"/>
            <a:ext cx="3007661" cy="268657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33" name="32 Flecha izquierda y arriba"/>
          <p:cNvSpPr/>
          <p:nvPr/>
        </p:nvSpPr>
        <p:spPr>
          <a:xfrm rot="16200000">
            <a:off x="6674636" y="3106156"/>
            <a:ext cx="221839" cy="1731621"/>
          </a:xfrm>
          <a:prstGeom prst="leftUpArrow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s-MX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DESCRIPCIÓN DEL PROBLEMA</a:t>
            </a:r>
            <a:endParaRPr lang="es-MX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92821" y="2134180"/>
            <a:ext cx="7377385" cy="75986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s-E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es-E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 </a:t>
            </a:r>
            <a:r>
              <a:rPr lang="es-E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necesario analizar todos los lugares de concentración de </a:t>
            </a:r>
            <a:r>
              <a:rPr lang="es-E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la población</a:t>
            </a:r>
            <a:endParaRPr lang="es-MX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2 Marcador de contenido"/>
          <p:cNvSpPr txBox="1">
            <a:spLocks/>
          </p:cNvSpPr>
          <p:nvPr/>
        </p:nvSpPr>
        <p:spPr>
          <a:xfrm>
            <a:off x="628234" y="3488704"/>
            <a:ext cx="5328592" cy="11883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400" dirty="0" smtClean="0">
                <a:latin typeface="Arial" pitchFamily="34" charset="0"/>
                <a:cs typeface="Arial" pitchFamily="34" charset="0"/>
              </a:rPr>
              <a:t>Indispensable analizar la vulnerabilidad físico estructural de las edificaciones</a:t>
            </a:r>
            <a:endParaRPr lang="es-MX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28 CuadroTexto"/>
          <p:cNvSpPr txBox="1"/>
          <p:nvPr/>
        </p:nvSpPr>
        <p:spPr>
          <a:xfrm>
            <a:off x="6084165" y="4188415"/>
            <a:ext cx="288031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 smtClean="0"/>
              <a:t>Evaluación de las características de construcción  sus variables con el fin de determinar debilidades y resistencia  a amenazas de origen natural</a:t>
            </a:r>
            <a:endParaRPr lang="es-MX" sz="2000" dirty="0"/>
          </a:p>
        </p:txBody>
      </p:sp>
      <p:sp>
        <p:nvSpPr>
          <p:cNvPr id="4" name="3 Rectángulo"/>
          <p:cNvSpPr/>
          <p:nvPr/>
        </p:nvSpPr>
        <p:spPr>
          <a:xfrm>
            <a:off x="713335" y="1268760"/>
            <a:ext cx="709841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¿Por qué estudiar la vulnerabilidad física?</a:t>
            </a:r>
            <a:endParaRPr lang="es-ES" sz="2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cxnSp>
        <p:nvCxnSpPr>
          <p:cNvPr id="6" name="5 Conector recto de flecha"/>
          <p:cNvCxnSpPr/>
          <p:nvPr/>
        </p:nvCxnSpPr>
        <p:spPr>
          <a:xfrm>
            <a:off x="2843808" y="2894043"/>
            <a:ext cx="0" cy="594661"/>
          </a:xfrm>
          <a:prstGeom prst="straightConnector1">
            <a:avLst/>
          </a:prstGeom>
          <a:ln w="22225">
            <a:solidFill>
              <a:schemeClr val="bg2">
                <a:lumMod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079004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763488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s-MX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CONCLUSIONES</a:t>
            </a:r>
            <a:endParaRPr lang="es-MX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1" y="1204465"/>
            <a:ext cx="349187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s-ES" sz="1600" dirty="0" smtClean="0">
                <a:latin typeface="Arial" pitchFamily="34" charset="0"/>
                <a:cs typeface="Arial" pitchFamily="34" charset="0"/>
              </a:rPr>
              <a:t>     El </a:t>
            </a:r>
            <a:r>
              <a:rPr lang="es-ES" sz="1600" dirty="0">
                <a:latin typeface="Arial" pitchFamily="34" charset="0"/>
                <a:cs typeface="Arial" pitchFamily="34" charset="0"/>
              </a:rPr>
              <a:t>Sector censal 1 </a:t>
            </a:r>
            <a:endParaRPr lang="es-ES" sz="1600" dirty="0" smtClean="0">
              <a:latin typeface="Arial" pitchFamily="34" charset="0"/>
              <a:cs typeface="Arial" pitchFamily="34" charset="0"/>
            </a:endParaRPr>
          </a:p>
          <a:p>
            <a:pPr marL="285750" lvl="0" indent="-285750" algn="just">
              <a:buFont typeface="Wingdings" panose="05000000000000000000" pitchFamily="2" charset="2"/>
              <a:buChar char="§"/>
            </a:pPr>
            <a:r>
              <a:rPr lang="es-ES" sz="1600" dirty="0">
                <a:latin typeface="Arial" pitchFamily="34" charset="0"/>
                <a:cs typeface="Arial" pitchFamily="34" charset="0"/>
              </a:rPr>
              <a:t>C</a:t>
            </a:r>
            <a:r>
              <a:rPr lang="es-ES" sz="1600" dirty="0" smtClean="0">
                <a:latin typeface="Arial" pitchFamily="34" charset="0"/>
                <a:cs typeface="Arial" pitchFamily="34" charset="0"/>
              </a:rPr>
              <a:t>oncentra 10 EE </a:t>
            </a:r>
          </a:p>
          <a:p>
            <a:pPr marL="285750" lvl="0" indent="-285750" algn="just">
              <a:buFont typeface="Wingdings" panose="05000000000000000000" pitchFamily="2" charset="2"/>
              <a:buChar char="§"/>
            </a:pPr>
            <a:r>
              <a:rPr lang="es-ES" sz="1600" dirty="0" smtClean="0">
                <a:latin typeface="Arial" pitchFamily="34" charset="0"/>
                <a:cs typeface="Arial" pitchFamily="34" charset="0"/>
              </a:rPr>
              <a:t>Densidad </a:t>
            </a:r>
            <a:r>
              <a:rPr lang="es-ES" sz="1600" dirty="0">
                <a:latin typeface="Arial" pitchFamily="34" charset="0"/>
                <a:cs typeface="Arial" pitchFamily="34" charset="0"/>
              </a:rPr>
              <a:t>poblacional media </a:t>
            </a:r>
            <a:endParaRPr lang="es-ES" sz="1600" dirty="0" smtClean="0">
              <a:latin typeface="Arial" pitchFamily="34" charset="0"/>
              <a:cs typeface="Arial" pitchFamily="34" charset="0"/>
            </a:endParaRPr>
          </a:p>
          <a:p>
            <a:pPr marL="285750" lvl="0" indent="-285750" algn="just">
              <a:buFont typeface="Wingdings" panose="05000000000000000000" pitchFamily="2" charset="2"/>
              <a:buChar char="§"/>
            </a:pPr>
            <a:r>
              <a:rPr lang="es-ES" sz="1600" dirty="0" smtClean="0">
                <a:latin typeface="Arial" pitchFamily="34" charset="0"/>
                <a:cs typeface="Arial" pitchFamily="34" charset="0"/>
              </a:rPr>
              <a:t>0,43% (edificaciones) presenta vulnerabilidad </a:t>
            </a:r>
            <a:r>
              <a:rPr lang="es-ES" sz="1600" dirty="0">
                <a:latin typeface="Arial" pitchFamily="34" charset="0"/>
                <a:cs typeface="Arial" pitchFamily="34" charset="0"/>
              </a:rPr>
              <a:t>alta a </a:t>
            </a:r>
            <a:r>
              <a:rPr lang="es-ES" sz="1600" dirty="0" smtClean="0">
                <a:latin typeface="Arial" pitchFamily="34" charset="0"/>
                <a:cs typeface="Arial" pitchFamily="34" charset="0"/>
              </a:rPr>
              <a:t>deslizamientos</a:t>
            </a:r>
            <a:r>
              <a:rPr lang="es-ES" sz="1600" dirty="0">
                <a:latin typeface="Arial" pitchFamily="34" charset="0"/>
                <a:cs typeface="Arial" pitchFamily="34" charset="0"/>
              </a:rPr>
              <a:t>; </a:t>
            </a:r>
            <a:r>
              <a:rPr lang="es-ES" sz="1600" dirty="0" smtClean="0">
                <a:latin typeface="Arial" pitchFamily="34" charset="0"/>
                <a:cs typeface="Arial" pitchFamily="34" charset="0"/>
              </a:rPr>
              <a:t>  </a:t>
            </a:r>
          </a:p>
          <a:p>
            <a:pPr marL="285750" lvl="0" indent="-285750" algn="just">
              <a:buFont typeface="Wingdings" panose="05000000000000000000" pitchFamily="2" charset="2"/>
              <a:buChar char="§"/>
            </a:pPr>
            <a:r>
              <a:rPr lang="es-ES" sz="1600" dirty="0" smtClean="0">
                <a:latin typeface="Arial" pitchFamily="34" charset="0"/>
                <a:cs typeface="Arial" pitchFamily="34" charset="0"/>
              </a:rPr>
              <a:t>Vulnerabilidad media: 53% a erupciones </a:t>
            </a:r>
            <a:r>
              <a:rPr lang="es-ES" sz="1600" dirty="0">
                <a:latin typeface="Arial" pitchFamily="34" charset="0"/>
                <a:cs typeface="Arial" pitchFamily="34" charset="0"/>
              </a:rPr>
              <a:t>volcánicas, </a:t>
            </a:r>
            <a:r>
              <a:rPr lang="es-ES" sz="1600" dirty="0" smtClean="0">
                <a:latin typeface="Arial" pitchFamily="34" charset="0"/>
                <a:cs typeface="Arial" pitchFamily="34" charset="0"/>
              </a:rPr>
              <a:t>48</a:t>
            </a:r>
            <a:r>
              <a:rPr lang="es-ES" sz="1600" dirty="0">
                <a:latin typeface="Arial" pitchFamily="34" charset="0"/>
                <a:cs typeface="Arial" pitchFamily="34" charset="0"/>
              </a:rPr>
              <a:t>% a inundaciones, </a:t>
            </a:r>
            <a:r>
              <a:rPr lang="es-ES" sz="1600" dirty="0" smtClean="0">
                <a:latin typeface="Arial" pitchFamily="34" charset="0"/>
                <a:cs typeface="Arial" pitchFamily="34" charset="0"/>
              </a:rPr>
              <a:t>26</a:t>
            </a:r>
            <a:r>
              <a:rPr lang="es-ES" sz="1600" dirty="0">
                <a:latin typeface="Arial" pitchFamily="34" charset="0"/>
                <a:cs typeface="Arial" pitchFamily="34" charset="0"/>
              </a:rPr>
              <a:t>% a deslizamientos y  </a:t>
            </a:r>
            <a:r>
              <a:rPr lang="es-ES" sz="1600" dirty="0" smtClean="0">
                <a:latin typeface="Arial" pitchFamily="34" charset="0"/>
                <a:cs typeface="Arial" pitchFamily="34" charset="0"/>
              </a:rPr>
              <a:t>a sismos en un 38,48%. </a:t>
            </a:r>
          </a:p>
          <a:p>
            <a:pPr marL="285750" lvl="0" indent="-285750" algn="just">
              <a:buFont typeface="Wingdings" panose="05000000000000000000" pitchFamily="2" charset="2"/>
              <a:buChar char="§"/>
            </a:pPr>
            <a:endParaRPr lang="es-MX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0" y="4293096"/>
            <a:ext cx="1679681" cy="172819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7 CuadroTexto"/>
          <p:cNvSpPr txBox="1"/>
          <p:nvPr/>
        </p:nvSpPr>
        <p:spPr>
          <a:xfrm>
            <a:off x="3691822" y="1204465"/>
            <a:ext cx="244827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s-ES" sz="1600" dirty="0" smtClean="0">
                <a:latin typeface="Arial" pitchFamily="34" charset="0"/>
                <a:cs typeface="Arial" pitchFamily="34" charset="0"/>
              </a:rPr>
              <a:t>El Sector 30 </a:t>
            </a:r>
          </a:p>
          <a:p>
            <a:pPr lvl="0" algn="just"/>
            <a:r>
              <a:rPr lang="es-ES" sz="1600" dirty="0">
                <a:latin typeface="Arial" pitchFamily="34" charset="0"/>
                <a:cs typeface="Arial" pitchFamily="34" charset="0"/>
              </a:rPr>
              <a:t>C</a:t>
            </a:r>
            <a:r>
              <a:rPr lang="es-ES" sz="1600" dirty="0" smtClean="0">
                <a:latin typeface="Arial" pitchFamily="34" charset="0"/>
                <a:cs typeface="Arial" pitchFamily="34" charset="0"/>
              </a:rPr>
              <a:t>oncentra 6 EE </a:t>
            </a:r>
          </a:p>
          <a:p>
            <a:pPr lvl="0" algn="just"/>
            <a:r>
              <a:rPr lang="es-ES" sz="1600" dirty="0" smtClean="0">
                <a:latin typeface="Arial" pitchFamily="34" charset="0"/>
                <a:cs typeface="Arial" pitchFamily="34" charset="0"/>
              </a:rPr>
              <a:t>Vulnerabilidad media, 71,91% a inundaciones y 24,85% a erupciones volcánicas. </a:t>
            </a:r>
          </a:p>
          <a:p>
            <a:pPr lvl="0" algn="just"/>
            <a:r>
              <a:rPr lang="es-ES" sz="1600" dirty="0" smtClean="0"/>
              <a:t>Vulnerabilidad baja: 97,02</a:t>
            </a:r>
            <a:r>
              <a:rPr lang="es-ES" sz="1600" dirty="0"/>
              <a:t>% </a:t>
            </a:r>
            <a:r>
              <a:rPr lang="es-ES" sz="1600" dirty="0" smtClean="0"/>
              <a:t>a </a:t>
            </a:r>
            <a:r>
              <a:rPr lang="es-ES" sz="1600" dirty="0"/>
              <a:t>sismos</a:t>
            </a:r>
            <a:endParaRPr lang="es-MX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6444208" y="1204465"/>
            <a:ext cx="237626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s-ES" sz="1600" dirty="0" smtClean="0">
                <a:latin typeface="Arial" pitchFamily="34" charset="0"/>
                <a:cs typeface="Arial" pitchFamily="34" charset="0"/>
              </a:rPr>
              <a:t>El Sector 11</a:t>
            </a:r>
          </a:p>
          <a:p>
            <a:pPr lvl="0" algn="just"/>
            <a:r>
              <a:rPr lang="es-ES" sz="1600" dirty="0">
                <a:latin typeface="Arial" pitchFamily="34" charset="0"/>
                <a:cs typeface="Arial" pitchFamily="34" charset="0"/>
              </a:rPr>
              <a:t>C</a:t>
            </a:r>
            <a:r>
              <a:rPr lang="es-ES" sz="1600" dirty="0" smtClean="0">
                <a:latin typeface="Arial" pitchFamily="34" charset="0"/>
                <a:cs typeface="Arial" pitchFamily="34" charset="0"/>
              </a:rPr>
              <a:t>oncentra 4 EE </a:t>
            </a:r>
          </a:p>
          <a:p>
            <a:pPr lvl="0" algn="just"/>
            <a:r>
              <a:rPr lang="es-ES" sz="1600" dirty="0" smtClean="0"/>
              <a:t>Vulnerabilidad baja  98% (edificaciones) a sismos; 93,53% a deslizamientos; 79,55% a erupciones volcánicas </a:t>
            </a:r>
            <a:r>
              <a:rPr lang="es-ES" sz="1600" dirty="0"/>
              <a:t>y </a:t>
            </a:r>
            <a:r>
              <a:rPr lang="es-ES" sz="1600" dirty="0" smtClean="0"/>
              <a:t>79,1</a:t>
            </a:r>
            <a:r>
              <a:rPr lang="es-ES" sz="1600" dirty="0"/>
              <a:t>% </a:t>
            </a:r>
            <a:r>
              <a:rPr lang="es-ES" sz="1600" dirty="0" smtClean="0"/>
              <a:t>a </a:t>
            </a:r>
            <a:r>
              <a:rPr lang="es-ES" sz="1600" dirty="0"/>
              <a:t>inundaciones </a:t>
            </a:r>
            <a:r>
              <a:rPr lang="es-ES" sz="1600" dirty="0" smtClean="0"/>
              <a:t>Densidad </a:t>
            </a:r>
            <a:r>
              <a:rPr lang="es-ES" sz="1600" dirty="0"/>
              <a:t>poblacional </a:t>
            </a:r>
            <a:r>
              <a:rPr lang="es-ES" sz="1600" dirty="0" smtClean="0"/>
              <a:t>media</a:t>
            </a:r>
            <a:endParaRPr lang="es-MX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940" y="4216176"/>
            <a:ext cx="1727359" cy="1805113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376" y="4204104"/>
            <a:ext cx="1387516" cy="1817185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958" y="4184119"/>
            <a:ext cx="1440160" cy="1837170"/>
          </a:xfrm>
          <a:prstGeom prst="rect">
            <a:avLst/>
          </a:prstGeom>
        </p:spPr>
      </p:pic>
      <p:cxnSp>
        <p:nvCxnSpPr>
          <p:cNvPr id="12" name="11 Conector recto"/>
          <p:cNvCxnSpPr/>
          <p:nvPr/>
        </p:nvCxnSpPr>
        <p:spPr>
          <a:xfrm flipV="1">
            <a:off x="3563888" y="1052736"/>
            <a:ext cx="0" cy="5805264"/>
          </a:xfrm>
          <a:prstGeom prst="line">
            <a:avLst/>
          </a:prstGeom>
          <a:ln>
            <a:solidFill>
              <a:schemeClr val="tx1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6" name="15 Conector recto"/>
          <p:cNvCxnSpPr/>
          <p:nvPr/>
        </p:nvCxnSpPr>
        <p:spPr>
          <a:xfrm flipV="1">
            <a:off x="6468172" y="1052736"/>
            <a:ext cx="0" cy="5805264"/>
          </a:xfrm>
          <a:prstGeom prst="line">
            <a:avLst/>
          </a:prstGeom>
          <a:ln>
            <a:solidFill>
              <a:schemeClr val="tx1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8" name="17 Conector recto"/>
          <p:cNvCxnSpPr/>
          <p:nvPr/>
        </p:nvCxnSpPr>
        <p:spPr>
          <a:xfrm>
            <a:off x="0" y="1052736"/>
            <a:ext cx="9144000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9" t="12342" r="82742" b="69440"/>
          <a:stretch/>
        </p:blipFill>
        <p:spPr bwMode="auto">
          <a:xfrm>
            <a:off x="6625342" y="4251452"/>
            <a:ext cx="2456975" cy="1625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474129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736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s-MX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CONCLUSIONES</a:t>
            </a:r>
            <a:endParaRPr lang="es-MX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232817" y="1340768"/>
            <a:ext cx="32403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s-ES" sz="1600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es-ES" sz="1600" dirty="0">
                <a:latin typeface="Arial" pitchFamily="34" charset="0"/>
                <a:cs typeface="Arial" pitchFamily="34" charset="0"/>
              </a:rPr>
              <a:t>El sector </a:t>
            </a:r>
            <a:r>
              <a:rPr lang="es-ES" sz="1600" dirty="0" smtClean="0">
                <a:latin typeface="Arial" pitchFamily="34" charset="0"/>
                <a:cs typeface="Arial" pitchFamily="34" charset="0"/>
              </a:rPr>
              <a:t>19</a:t>
            </a:r>
          </a:p>
          <a:p>
            <a:pPr lvl="0" algn="just"/>
            <a:r>
              <a:rPr lang="es-ES" sz="1600" dirty="0" smtClean="0">
                <a:latin typeface="Arial" pitchFamily="34" charset="0"/>
                <a:cs typeface="Arial" pitchFamily="34" charset="0"/>
              </a:rPr>
              <a:t>Más vulnerable a inundaciones</a:t>
            </a:r>
          </a:p>
          <a:p>
            <a:pPr lvl="0" algn="just"/>
            <a:r>
              <a:rPr lang="es-ES" sz="1600" dirty="0" smtClean="0">
                <a:latin typeface="Arial" pitchFamily="34" charset="0"/>
                <a:cs typeface="Arial" pitchFamily="34" charset="0"/>
              </a:rPr>
              <a:t>5</a:t>
            </a:r>
            <a:r>
              <a:rPr lang="es-ES" sz="1600" dirty="0">
                <a:latin typeface="Arial" pitchFamily="34" charset="0"/>
                <a:cs typeface="Arial" pitchFamily="34" charset="0"/>
              </a:rPr>
              <a:t>% </a:t>
            </a:r>
            <a:r>
              <a:rPr lang="es-ES" sz="1600" dirty="0" smtClean="0">
                <a:latin typeface="Arial" pitchFamily="34" charset="0"/>
                <a:cs typeface="Arial" pitchFamily="34" charset="0"/>
              </a:rPr>
              <a:t>vulnerabilidad alta</a:t>
            </a:r>
          </a:p>
          <a:p>
            <a:pPr lvl="0" algn="just"/>
            <a:r>
              <a:rPr lang="es-ES" sz="1600" dirty="0" smtClean="0">
                <a:latin typeface="Arial" pitchFamily="34" charset="0"/>
                <a:cs typeface="Arial" pitchFamily="34" charset="0"/>
              </a:rPr>
              <a:t>2 EE</a:t>
            </a:r>
          </a:p>
          <a:p>
            <a:pPr lvl="0" algn="just"/>
            <a:r>
              <a:rPr lang="es-ES" sz="1600" dirty="0" smtClean="0">
                <a:latin typeface="Arial" pitchFamily="34" charset="0"/>
                <a:cs typeface="Arial" pitchFamily="34" charset="0"/>
              </a:rPr>
              <a:t>Densidad poblacional baja</a:t>
            </a:r>
            <a:endParaRPr lang="es-MX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0" y="4305556"/>
            <a:ext cx="1679681" cy="185207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7 CuadroTexto"/>
          <p:cNvSpPr txBox="1"/>
          <p:nvPr/>
        </p:nvSpPr>
        <p:spPr>
          <a:xfrm>
            <a:off x="3533672" y="1323573"/>
            <a:ext cx="25504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s-ES" sz="1600" dirty="0" smtClean="0">
                <a:latin typeface="Arial" pitchFamily="34" charset="0"/>
                <a:cs typeface="Arial" pitchFamily="34" charset="0"/>
              </a:rPr>
              <a:t>El Sector 16</a:t>
            </a:r>
          </a:p>
          <a:p>
            <a:pPr lvl="0" algn="just"/>
            <a:r>
              <a:rPr lang="es-ES" sz="1600" dirty="0" smtClean="0">
                <a:latin typeface="Arial" pitchFamily="34" charset="0"/>
                <a:cs typeface="Arial" pitchFamily="34" charset="0"/>
              </a:rPr>
              <a:t>Más vulnerable a deslizamientos</a:t>
            </a:r>
          </a:p>
          <a:p>
            <a:pPr lvl="0" algn="just"/>
            <a:r>
              <a:rPr lang="es-ES" sz="1600" dirty="0" smtClean="0">
                <a:latin typeface="Arial" pitchFamily="34" charset="0"/>
                <a:cs typeface="Arial" pitchFamily="34" charset="0"/>
              </a:rPr>
              <a:t>2,52% vulnerabilidad alta</a:t>
            </a:r>
          </a:p>
          <a:p>
            <a:pPr lvl="0" algn="just"/>
            <a:r>
              <a:rPr lang="es-ES" sz="1600" dirty="0" smtClean="0">
                <a:latin typeface="Arial" pitchFamily="34" charset="0"/>
                <a:cs typeface="Arial" pitchFamily="34" charset="0"/>
              </a:rPr>
              <a:t>1 EE</a:t>
            </a:r>
          </a:p>
          <a:p>
            <a:pPr lvl="0" algn="just"/>
            <a:r>
              <a:rPr lang="es-ES" sz="1600" dirty="0" smtClean="0">
                <a:latin typeface="Arial" pitchFamily="34" charset="0"/>
                <a:cs typeface="Arial" pitchFamily="34" charset="0"/>
              </a:rPr>
              <a:t>Densidad poblacional baja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6372200" y="1306378"/>
            <a:ext cx="237626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s-ES" sz="1600" dirty="0" smtClean="0">
                <a:latin typeface="Arial" pitchFamily="34" charset="0"/>
                <a:cs typeface="Arial" pitchFamily="34" charset="0"/>
              </a:rPr>
              <a:t>El Sector 12</a:t>
            </a:r>
          </a:p>
          <a:p>
            <a:pPr lvl="0" algn="just"/>
            <a:r>
              <a:rPr lang="es-ES" sz="1600" dirty="0" smtClean="0"/>
              <a:t>Densidad poblacional media</a:t>
            </a:r>
          </a:p>
          <a:p>
            <a:pPr lvl="0" algn="just"/>
            <a:r>
              <a:rPr lang="es-ES" sz="1600" dirty="0" smtClean="0"/>
              <a:t>Ningún EE</a:t>
            </a:r>
          </a:p>
          <a:p>
            <a:pPr lvl="0" algn="just"/>
            <a:r>
              <a:rPr lang="es-ES" sz="1600" dirty="0" smtClean="0"/>
              <a:t>Vulnerabilidad baja (¨90%) a las cuatro amenazas. </a:t>
            </a:r>
            <a:endParaRPr lang="es-MX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521" y="4305557"/>
            <a:ext cx="1727359" cy="1852070"/>
          </a:xfrm>
          <a:prstGeom prst="rect">
            <a:avLst/>
          </a:prstGeom>
        </p:spPr>
      </p:pic>
      <p:pic>
        <p:nvPicPr>
          <p:cNvPr id="11" name="0 Imagen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037" y="4204105"/>
            <a:ext cx="1730752" cy="1953522"/>
          </a:xfrm>
          <a:prstGeom prst="rect">
            <a:avLst/>
          </a:prstGeom>
        </p:spPr>
      </p:pic>
      <p:cxnSp>
        <p:nvCxnSpPr>
          <p:cNvPr id="12" name="11 Conector recto"/>
          <p:cNvCxnSpPr/>
          <p:nvPr/>
        </p:nvCxnSpPr>
        <p:spPr>
          <a:xfrm flipV="1">
            <a:off x="3563888" y="1052736"/>
            <a:ext cx="0" cy="5805264"/>
          </a:xfrm>
          <a:prstGeom prst="line">
            <a:avLst/>
          </a:prstGeom>
          <a:ln>
            <a:solidFill>
              <a:schemeClr val="tx1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3" name="12 Conector recto"/>
          <p:cNvCxnSpPr/>
          <p:nvPr/>
        </p:nvCxnSpPr>
        <p:spPr>
          <a:xfrm flipV="1">
            <a:off x="6372200" y="1052736"/>
            <a:ext cx="0" cy="5805264"/>
          </a:xfrm>
          <a:prstGeom prst="line">
            <a:avLst/>
          </a:prstGeom>
          <a:ln>
            <a:solidFill>
              <a:schemeClr val="tx1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4" name="13 Conector recto"/>
          <p:cNvCxnSpPr/>
          <p:nvPr/>
        </p:nvCxnSpPr>
        <p:spPr>
          <a:xfrm>
            <a:off x="0" y="1052736"/>
            <a:ext cx="9144000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74" r="54898" b="41142"/>
          <a:stretch/>
        </p:blipFill>
        <p:spPr bwMode="auto">
          <a:xfrm>
            <a:off x="6516216" y="3955368"/>
            <a:ext cx="2612535" cy="2303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202759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619472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s-MX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RECOMENDACIONES</a:t>
            </a:r>
            <a:endParaRPr lang="es-MX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 algn="just">
              <a:buNone/>
            </a:pPr>
            <a:r>
              <a:rPr lang="es-MX" dirty="0" smtClean="0">
                <a:hlinkClick r:id="rId2" action="ppaction://hlinksldjump"/>
              </a:rPr>
              <a:t>a. Acciones </a:t>
            </a:r>
            <a:r>
              <a:rPr lang="es-MX" dirty="0">
                <a:hlinkClick r:id="rId2" action="ppaction://hlinksldjump"/>
              </a:rPr>
              <a:t>que mejoren el conocimiento de la vulnerabilidad físico estructural y sus escenarios de emergencia </a:t>
            </a:r>
            <a:endParaRPr lang="es-MX" dirty="0"/>
          </a:p>
          <a:p>
            <a:pPr algn="just"/>
            <a:endParaRPr lang="es-MX" dirty="0"/>
          </a:p>
          <a:p>
            <a:pPr marL="0" lvl="0" indent="0" algn="just">
              <a:buNone/>
            </a:pPr>
            <a:r>
              <a:rPr lang="es-MX" dirty="0" smtClean="0">
                <a:hlinkClick r:id="rId3" action="ppaction://hlinksldjump"/>
              </a:rPr>
              <a:t>b. Recomendaciones </a:t>
            </a:r>
            <a:r>
              <a:rPr lang="es-MX" dirty="0">
                <a:hlinkClick r:id="rId3" action="ppaction://hlinksldjump"/>
              </a:rPr>
              <a:t>que mejoren las acciones efectivas de reducción de vulnerabilidad vistos desde la prevención.</a:t>
            </a:r>
            <a:endParaRPr lang="es-MX" dirty="0"/>
          </a:p>
          <a:p>
            <a:pPr marL="0" indent="0" algn="just">
              <a:buNone/>
            </a:pPr>
            <a:endParaRPr lang="es-MX" dirty="0"/>
          </a:p>
          <a:p>
            <a:pPr marL="0" lvl="0" indent="0" algn="just">
              <a:buNone/>
            </a:pPr>
            <a:r>
              <a:rPr lang="es-MX" dirty="0" smtClean="0"/>
              <a:t>c. </a:t>
            </a:r>
            <a:r>
              <a:rPr lang="es-MX" dirty="0" smtClean="0">
                <a:hlinkClick r:id="rId4" action="ppaction://hlinksldjump"/>
              </a:rPr>
              <a:t>Recomendaciones </a:t>
            </a:r>
            <a:r>
              <a:rPr lang="es-MX" dirty="0">
                <a:hlinkClick r:id="rId4" action="ppaction://hlinksldjump"/>
              </a:rPr>
              <a:t>que mejoren las acciones de gestión de emergencia a cargo de las instituciones responsables.</a:t>
            </a:r>
            <a:endParaRPr lang="es-MX" dirty="0"/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074962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1500" y="-571500"/>
            <a:ext cx="8001000" cy="9144000"/>
          </a:xfrm>
          <a:prstGeom prst="rect">
            <a:avLst/>
          </a:prstGeom>
        </p:spPr>
      </p:pic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619472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s-MX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RECOMENDACIONES</a:t>
            </a:r>
            <a:endParaRPr lang="es-MX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84408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0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4784"/>
            <a:ext cx="2483768" cy="2736304"/>
          </a:xfrm>
          <a:prstGeom prst="rect">
            <a:avLst/>
          </a:prstGeom>
        </p:spPr>
      </p:pic>
      <p:pic>
        <p:nvPicPr>
          <p:cNvPr id="5" name="0 Image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2636911"/>
            <a:ext cx="2829122" cy="2499912"/>
          </a:xfrm>
          <a:prstGeom prst="rect">
            <a:avLst/>
          </a:prstGeom>
        </p:spPr>
      </p:pic>
      <p:pic>
        <p:nvPicPr>
          <p:cNvPr id="1026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5" t="46044" r="45913" b="21045"/>
          <a:stretch/>
        </p:blipFill>
        <p:spPr bwMode="auto">
          <a:xfrm>
            <a:off x="5312890" y="3933056"/>
            <a:ext cx="3831110" cy="240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619472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s-MX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RECOMENDACIONES</a:t>
            </a:r>
            <a:endParaRPr lang="es-MX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3352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84200"/>
            <a:ext cx="9164410" cy="627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69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25"/>
          <a:stretch/>
        </p:blipFill>
        <p:spPr>
          <a:xfrm>
            <a:off x="0" y="1038515"/>
            <a:ext cx="9144000" cy="5804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782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2492896"/>
            <a:ext cx="8229600" cy="964704"/>
          </a:xfrm>
        </p:spPr>
        <p:txBody>
          <a:bodyPr/>
          <a:lstStyle/>
          <a:p>
            <a:pPr algn="ctr"/>
            <a:r>
              <a:rPr lang="es-ES" b="1" dirty="0" smtClean="0"/>
              <a:t>GRACIAS POR LA ATENCIÓN PRESTADA 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2520484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4832" y="0"/>
            <a:ext cx="8229600" cy="922114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s-MX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DESCRIPCIÓN DEL PROBLEMA</a:t>
            </a:r>
            <a:endParaRPr lang="es-MX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43147" y="980729"/>
            <a:ext cx="8229600" cy="90743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MX" dirty="0" smtClean="0"/>
              <a:t>No existía  un estudio sobre la vulnerabilidad físico estructural de las edificaciones de la ciudad de Ibarra</a:t>
            </a:r>
          </a:p>
          <a:p>
            <a:pPr marL="0" indent="0" algn="just">
              <a:buNone/>
            </a:pPr>
            <a:endParaRPr lang="es-MX" dirty="0"/>
          </a:p>
          <a:p>
            <a:pPr marL="0" indent="0" algn="just">
              <a:buNone/>
            </a:pPr>
            <a:endParaRPr lang="es-MX" dirty="0" smtClean="0"/>
          </a:p>
          <a:p>
            <a:pPr marL="0" indent="0" algn="just">
              <a:buNone/>
            </a:pPr>
            <a:endParaRPr lang="es-MX" sz="2600" dirty="0"/>
          </a:p>
        </p:txBody>
      </p:sp>
      <p:sp>
        <p:nvSpPr>
          <p:cNvPr id="4" name="2 Marcador de contenido"/>
          <p:cNvSpPr txBox="1">
            <a:spLocks/>
          </p:cNvSpPr>
          <p:nvPr/>
        </p:nvSpPr>
        <p:spPr>
          <a:xfrm>
            <a:off x="1635942" y="4228672"/>
            <a:ext cx="3376251" cy="5797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es-ES" sz="1800" dirty="0" smtClean="0"/>
              <a:t>c.      una </a:t>
            </a:r>
            <a:r>
              <a:rPr lang="es-ES" sz="1800" dirty="0"/>
              <a:t>zonificación de </a:t>
            </a:r>
            <a:r>
              <a:rPr lang="es-ES" sz="1800" dirty="0" smtClean="0"/>
              <a:t>los     sectores vulnerables</a:t>
            </a:r>
            <a:endParaRPr lang="es-MX" sz="1800" dirty="0"/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888161"/>
            <a:ext cx="1468039" cy="1139160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420" y="1888161"/>
            <a:ext cx="1224136" cy="1154380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65" y="1852355"/>
            <a:ext cx="1307177" cy="1231165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852355"/>
            <a:ext cx="1297808" cy="1128713"/>
          </a:xfrm>
          <a:prstGeom prst="rect">
            <a:avLst/>
          </a:prstGeom>
        </p:spPr>
      </p:pic>
      <p:sp>
        <p:nvSpPr>
          <p:cNvPr id="11" name="10 CuadroTexto"/>
          <p:cNvSpPr txBox="1"/>
          <p:nvPr/>
        </p:nvSpPr>
        <p:spPr>
          <a:xfrm>
            <a:off x="394832" y="3864013"/>
            <a:ext cx="2482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s-ES" dirty="0" smtClean="0"/>
              <a:t>No existe </a:t>
            </a:r>
            <a:r>
              <a:rPr lang="es-ES" dirty="0"/>
              <a:t>:</a:t>
            </a:r>
            <a:endParaRPr lang="es-MX" dirty="0"/>
          </a:p>
        </p:txBody>
      </p:sp>
      <p:sp>
        <p:nvSpPr>
          <p:cNvPr id="12" name="11 CuadroTexto"/>
          <p:cNvSpPr txBox="1"/>
          <p:nvPr/>
        </p:nvSpPr>
        <p:spPr>
          <a:xfrm>
            <a:off x="5292080" y="3641092"/>
            <a:ext cx="3500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s-ES" dirty="0" smtClean="0"/>
              <a:t>b. Estudio de la vulnerabilidad de los elementos esenciales .</a:t>
            </a:r>
            <a:endParaRPr lang="es-MX" dirty="0"/>
          </a:p>
        </p:txBody>
      </p:sp>
      <p:sp>
        <p:nvSpPr>
          <p:cNvPr id="13" name="12 CuadroTexto"/>
          <p:cNvSpPr txBox="1"/>
          <p:nvPr/>
        </p:nvSpPr>
        <p:spPr>
          <a:xfrm>
            <a:off x="1649215" y="3630704"/>
            <a:ext cx="3742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buFont typeface="+mj-lt"/>
              <a:buAutoNum type="alphaLcPeriod"/>
            </a:pPr>
            <a:r>
              <a:rPr lang="es-ES" dirty="0" smtClean="0"/>
              <a:t>una caracterización territorial </a:t>
            </a:r>
          </a:p>
          <a:p>
            <a:pPr lvl="0" algn="just"/>
            <a:r>
              <a:rPr lang="es-MX" dirty="0"/>
              <a:t> </a:t>
            </a:r>
            <a:r>
              <a:rPr lang="es-MX" dirty="0" smtClean="0"/>
              <a:t>      (sectores estratégicos)</a:t>
            </a:r>
            <a:endParaRPr lang="es-MX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1" t="25997" r="51072" b="34177"/>
          <a:stretch/>
        </p:blipFill>
        <p:spPr bwMode="auto">
          <a:xfrm>
            <a:off x="2699792" y="4829077"/>
            <a:ext cx="3489779" cy="1999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7 Conector recto"/>
          <p:cNvCxnSpPr/>
          <p:nvPr/>
        </p:nvCxnSpPr>
        <p:spPr>
          <a:xfrm>
            <a:off x="0" y="3501008"/>
            <a:ext cx="9144000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4 CuadroTexto"/>
          <p:cNvSpPr txBox="1"/>
          <p:nvPr/>
        </p:nvSpPr>
        <p:spPr>
          <a:xfrm>
            <a:off x="532550" y="3088174"/>
            <a:ext cx="899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Sismos</a:t>
            </a:r>
            <a:endParaRPr lang="es-ES" dirty="0"/>
          </a:p>
        </p:txBody>
      </p:sp>
      <p:sp>
        <p:nvSpPr>
          <p:cNvPr id="15" name="14 CuadroTexto"/>
          <p:cNvSpPr txBox="1"/>
          <p:nvPr/>
        </p:nvSpPr>
        <p:spPr>
          <a:xfrm>
            <a:off x="1680406" y="3076928"/>
            <a:ext cx="1752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Deslizamientos</a:t>
            </a:r>
            <a:endParaRPr lang="es-ES" dirty="0"/>
          </a:p>
        </p:txBody>
      </p:sp>
      <p:sp>
        <p:nvSpPr>
          <p:cNvPr id="16" name="15 CuadroTexto"/>
          <p:cNvSpPr txBox="1"/>
          <p:nvPr/>
        </p:nvSpPr>
        <p:spPr>
          <a:xfrm>
            <a:off x="3467423" y="3071865"/>
            <a:ext cx="2029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 algn="ctr"/>
            <a:r>
              <a:rPr lang="es-ES" dirty="0" smtClean="0"/>
              <a:t>Inundaciones</a:t>
            </a:r>
            <a:endParaRPr lang="es-ES" dirty="0"/>
          </a:p>
        </p:txBody>
      </p:sp>
      <p:sp>
        <p:nvSpPr>
          <p:cNvPr id="17" name="16 CuadroTexto"/>
          <p:cNvSpPr txBox="1"/>
          <p:nvPr/>
        </p:nvSpPr>
        <p:spPr>
          <a:xfrm>
            <a:off x="5491190" y="3126604"/>
            <a:ext cx="2910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 algn="ctr"/>
            <a:r>
              <a:rPr lang="es-ES" dirty="0" smtClean="0"/>
              <a:t>Erupciones volcánicas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2298592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69148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s-EC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OBJETIVOS</a:t>
            </a:r>
            <a:endParaRPr lang="es-EC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2285992"/>
            <a:ext cx="7467600" cy="41879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C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Objetivo general</a:t>
            </a:r>
          </a:p>
          <a:p>
            <a:pPr>
              <a:buNone/>
            </a:pPr>
            <a:endParaRPr lang="es-EC" sz="2800" dirty="0" smtClean="0"/>
          </a:p>
          <a:p>
            <a:pPr marL="0" lvl="0" indent="0" algn="just">
              <a:buNone/>
            </a:pP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Determinar 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la vulnerabilidad 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físico 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estructural de las edificaciones, ante cuatro tipo de amenazas: sísmica, volcánica, inundaciones y deslizamientos en la ciudad de Ibarra.</a:t>
            </a: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None/>
            </a:pPr>
            <a:endParaRPr lang="es-EC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357640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83568" y="1988840"/>
            <a:ext cx="7467600" cy="4320480"/>
          </a:xfrm>
        </p:spPr>
        <p:txBody>
          <a:bodyPr>
            <a:normAutofit fontScale="77500" lnSpcReduction="20000"/>
          </a:bodyPr>
          <a:lstStyle/>
          <a:p>
            <a:pPr lvl="0" algn="just"/>
            <a:r>
              <a:rPr lang="es-ES" dirty="0">
                <a:latin typeface="Arial" pitchFamily="34" charset="0"/>
                <a:cs typeface="Arial" pitchFamily="34" charset="0"/>
              </a:rPr>
              <a:t>Identificar los elementos y espacios geográficos estratégicos a través de la ubicación de los elementos esenciales y el estado de accesibilidad de la ciudad.</a:t>
            </a:r>
          </a:p>
          <a:p>
            <a:pPr marL="0" indent="0" algn="just">
              <a:buNone/>
            </a:pPr>
            <a:endParaRPr lang="es-MX" sz="2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es-ES" sz="2900" dirty="0">
                <a:latin typeface="Arial" panose="020B0604020202020204" pitchFamily="34" charset="0"/>
                <a:cs typeface="Arial" panose="020B0604020202020204" pitchFamily="34" charset="0"/>
              </a:rPr>
              <a:t>Analizar la vulnerabilidad de los elementos esenciales a: sismos, inundaciones, erupciones volcánicas y deslizamientos.</a:t>
            </a:r>
            <a:endParaRPr lang="es-MX" sz="2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es-MX" sz="2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es-ES" sz="2900" dirty="0">
                <a:latin typeface="Arial" panose="020B0604020202020204" pitchFamily="34" charset="0"/>
                <a:cs typeface="Arial" panose="020B0604020202020204" pitchFamily="34" charset="0"/>
              </a:rPr>
              <a:t>Realizar una zonificación de las sectores vulnerables de la ciudad de Ibarra ante la presencia de cuatro tipo de amenazas: sísmica, volcánica, deslizamientos e inundaciones, considerando la vulnerabilidad física estructural, la densidad poblacional y la concentración de los elementos esenciales. </a:t>
            </a:r>
            <a:endParaRPr lang="es-MX" sz="2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s-EC" sz="2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1331640" y="966428"/>
            <a:ext cx="6336704" cy="864406"/>
          </a:xfrm>
        </p:spPr>
        <p:txBody>
          <a:bodyPr>
            <a:normAutofit/>
          </a:bodyPr>
          <a:lstStyle/>
          <a:p>
            <a:r>
              <a:rPr lang="es-MX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Objetivos específicos</a:t>
            </a:r>
            <a:endParaRPr lang="es-MX" sz="2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467544" y="274948"/>
            <a:ext cx="8229600" cy="6914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s-EC" sz="2800" b="1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OBJETIVOS</a:t>
            </a:r>
            <a:endParaRPr lang="es-EC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7096887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404664"/>
            <a:ext cx="8186766" cy="951494"/>
          </a:xfrm>
        </p:spPr>
        <p:txBody>
          <a:bodyPr/>
          <a:lstStyle/>
          <a:p>
            <a:r>
              <a:rPr lang="es-EC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Definiciones principales</a:t>
            </a:r>
            <a:endParaRPr lang="es-EC" sz="32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79512" y="1616791"/>
            <a:ext cx="2143140" cy="714380"/>
          </a:xfrm>
          <a:prstGeom prst="rect">
            <a:avLst/>
          </a:prstGeom>
          <a:solidFill>
            <a:schemeClr val="bg2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b="1" dirty="0" smtClean="0"/>
              <a:t>Espacio geográfico</a:t>
            </a:r>
            <a:endParaRPr lang="es-EC" b="1" dirty="0"/>
          </a:p>
        </p:txBody>
      </p:sp>
      <p:sp>
        <p:nvSpPr>
          <p:cNvPr id="5" name="4 CuadroTexto"/>
          <p:cNvSpPr txBox="1"/>
          <p:nvPr/>
        </p:nvSpPr>
        <p:spPr>
          <a:xfrm>
            <a:off x="2786050" y="1500174"/>
            <a:ext cx="58579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dirty="0" smtClean="0"/>
              <a:t>“</a:t>
            </a:r>
            <a:r>
              <a:rPr lang="es-ES" sz="2400" dirty="0"/>
              <a:t>Es un espacio habitable, donde las condiciones naturales permiten la organización de la vida en la sociedad</a:t>
            </a:r>
            <a:r>
              <a:rPr lang="es-ES" sz="2400" dirty="0" smtClean="0"/>
              <a:t>” (RAE, 2010)</a:t>
            </a:r>
            <a:endParaRPr lang="es-EC" sz="2200" dirty="0"/>
          </a:p>
        </p:txBody>
      </p:sp>
      <p:sp>
        <p:nvSpPr>
          <p:cNvPr id="6" name="5 Rectángulo"/>
          <p:cNvSpPr/>
          <p:nvPr/>
        </p:nvSpPr>
        <p:spPr>
          <a:xfrm>
            <a:off x="6012160" y="4252315"/>
            <a:ext cx="2143140" cy="714380"/>
          </a:xfrm>
          <a:prstGeom prst="rect">
            <a:avLst/>
          </a:prstGeom>
          <a:solidFill>
            <a:schemeClr val="bg2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b="1" dirty="0" smtClean="0"/>
              <a:t>Amenaza</a:t>
            </a:r>
            <a:endParaRPr lang="es-EC" b="1" dirty="0"/>
          </a:p>
        </p:txBody>
      </p:sp>
      <p:sp>
        <p:nvSpPr>
          <p:cNvPr id="7" name="6 CuadroTexto"/>
          <p:cNvSpPr txBox="1"/>
          <p:nvPr/>
        </p:nvSpPr>
        <p:spPr>
          <a:xfrm>
            <a:off x="179512" y="3824675"/>
            <a:ext cx="54292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dirty="0" smtClean="0"/>
              <a:t>“Es </a:t>
            </a:r>
            <a:r>
              <a:rPr lang="es-ES" sz="2400" dirty="0"/>
              <a:t>la probabilidad de ocurrencia de un suceso potencialmente desastroso durante cierto periodo de tiempo en un sitio </a:t>
            </a:r>
            <a:r>
              <a:rPr lang="es-ES" sz="2400" dirty="0" smtClean="0"/>
              <a:t>dado” (UNDRO, 1979)</a:t>
            </a:r>
            <a:endParaRPr lang="es-EC" sz="2200" dirty="0"/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5301208"/>
            <a:ext cx="2499706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92318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jecutivo">
  <a:themeElements>
    <a:clrScheme name="Ejecutivo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jecutivo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jecutiv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6842</TotalTime>
  <Words>3104</Words>
  <Application>Microsoft Office PowerPoint</Application>
  <PresentationFormat>Presentación en pantalla (4:3)</PresentationFormat>
  <Paragraphs>757</Paragraphs>
  <Slides>57</Slides>
  <Notes>12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57</vt:i4>
      </vt:variant>
    </vt:vector>
  </HeadingPairs>
  <TitlesOfParts>
    <vt:vector size="58" baseType="lpstr">
      <vt:lpstr>Ejecutivo</vt:lpstr>
      <vt:lpstr>Presentación de PowerPoint</vt:lpstr>
      <vt:lpstr>CONTENIDO</vt:lpstr>
      <vt:lpstr>UBICACIÓN GEOGRÁFICA Y DATOS GENERALES</vt:lpstr>
      <vt:lpstr>ANTECEDENTES</vt:lpstr>
      <vt:lpstr>DESCRIPCIÓN DEL PROBLEMA</vt:lpstr>
      <vt:lpstr>DESCRIPCIÓN DEL PROBLEMA</vt:lpstr>
      <vt:lpstr>OBJETIVOS</vt:lpstr>
      <vt:lpstr>Objetivos específicos</vt:lpstr>
      <vt:lpstr>Definiciones principales</vt:lpstr>
      <vt:lpstr>Definiciones principales</vt:lpstr>
      <vt:lpstr>MATERIALES Y MÉTODOS</vt:lpstr>
      <vt:lpstr>MATERIALES Y MÉTODOS</vt:lpstr>
      <vt:lpstr>MATERIALES Y MÉTODOS</vt:lpstr>
      <vt:lpstr>METODOLOGÍAS</vt:lpstr>
      <vt:lpstr>METODOLOGÍA PARA DELIMITAR LOS  ELEMENTOS Y ESPACIOS GEOGRÁFICOS  ESTRATÉGICOS</vt:lpstr>
      <vt:lpstr>Presentación de PowerPoint</vt:lpstr>
      <vt:lpstr>Metodología para determinar elementos esenciales </vt:lpstr>
      <vt:lpstr>Presentación de PowerPoint</vt:lpstr>
      <vt:lpstr>Metodología para la vulnerabilidad físico estructural</vt:lpstr>
      <vt:lpstr>Metodología para la vulnerabilidad físico estructural</vt:lpstr>
      <vt:lpstr>Metodología para la vulnerabilidad física estructural</vt:lpstr>
      <vt:lpstr>Metodología para la vulnerabilidad física estructural</vt:lpstr>
      <vt:lpstr>Metodología para determinar la vulnerabilidad de los elementos esenciales</vt:lpstr>
      <vt:lpstr>Metodología para determinar los sectores vulnerables</vt:lpstr>
      <vt:lpstr>RESULTADOS CARACTERIZACIÓN TERRITORIAL</vt:lpstr>
      <vt:lpstr> CARACTERIZACIÓN TERRITORIAL</vt:lpstr>
      <vt:lpstr> Densidad poblacional</vt:lpstr>
      <vt:lpstr>Elementos esenciales</vt:lpstr>
      <vt:lpstr>Elementos esenciales</vt:lpstr>
      <vt:lpstr>Elementos esenciales</vt:lpstr>
      <vt:lpstr>RESULTADOS</vt:lpstr>
      <vt:lpstr>VFEE ante sismos</vt:lpstr>
      <vt:lpstr>VFEE ante sismos</vt:lpstr>
      <vt:lpstr>VFEE ante erupciones volcánicas</vt:lpstr>
      <vt:lpstr>VFEE ante erupciones volcánicas</vt:lpstr>
      <vt:lpstr>VFE ante inundaciones</vt:lpstr>
      <vt:lpstr>VFE ante inundaciones</vt:lpstr>
      <vt:lpstr>VFEE ante inundaciones</vt:lpstr>
      <vt:lpstr>VFE ante deslizamientos</vt:lpstr>
      <vt:lpstr>VFEE ante deslizamientos</vt:lpstr>
      <vt:lpstr>VFEE ante deslizamientos</vt:lpstr>
      <vt:lpstr>Representatividad de los resultados</vt:lpstr>
      <vt:lpstr>RESULTADOS VULNERABILIDAD DE LOS ELEMENTOS ESENCIALES</vt:lpstr>
      <vt:lpstr>Vulnerabilidad físico estructural de los EE</vt:lpstr>
      <vt:lpstr>Vulnerabilidad de EE por dependencia</vt:lpstr>
      <vt:lpstr>Vulnerabilidad EE</vt:lpstr>
      <vt:lpstr>  RESULTADOS  CLASIFICACIÓN DE LOS SECTORES VULNERABLES DE LA CIUDAD</vt:lpstr>
      <vt:lpstr>RESULTADOS</vt:lpstr>
      <vt:lpstr>CONCLUSIONES</vt:lpstr>
      <vt:lpstr>CONCLUSIONES</vt:lpstr>
      <vt:lpstr>CONCLUSIONES</vt:lpstr>
      <vt:lpstr>RECOMENDACIONES</vt:lpstr>
      <vt:lpstr>RECOMENDACIONES</vt:lpstr>
      <vt:lpstr>RECOMENDACIONES</vt:lpstr>
      <vt:lpstr>Presentación de PowerPoint</vt:lpstr>
      <vt:lpstr>Presentación de PowerPoint</vt:lpstr>
      <vt:lpstr>Presentación de PowerPoint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Toshiba-i3</dc:creator>
  <cp:lastModifiedBy>Paul</cp:lastModifiedBy>
  <cp:revision>245</cp:revision>
  <dcterms:created xsi:type="dcterms:W3CDTF">2013-10-16T14:46:17Z</dcterms:created>
  <dcterms:modified xsi:type="dcterms:W3CDTF">2014-03-09T23:00:58Z</dcterms:modified>
</cp:coreProperties>
</file>