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95" r:id="rId18"/>
    <p:sldId id="277" r:id="rId19"/>
    <p:sldId id="278" r:id="rId20"/>
    <p:sldId id="279" r:id="rId21"/>
    <p:sldId id="280" r:id="rId22"/>
    <p:sldId id="283" r:id="rId23"/>
    <p:sldId id="284" r:id="rId24"/>
    <p:sldId id="285" r:id="rId25"/>
    <p:sldId id="286" r:id="rId26"/>
    <p:sldId id="287" r:id="rId27"/>
    <p:sldId id="288" r:id="rId28"/>
    <p:sldId id="289" r:id="rId29"/>
    <p:sldId id="292" r:id="rId30"/>
    <p:sldId id="297" r:id="rId31"/>
    <p:sldId id="293" r:id="rId32"/>
    <p:sldId id="294" r:id="rId33"/>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E02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p:scale>
          <a:sx n="70" d="100"/>
          <a:sy n="70" d="100"/>
        </p:scale>
        <p:origin x="-1380"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3D501A-728F-4B09-8945-ADFA59DF2866}" type="datetimeFigureOut">
              <a:rPr lang="es-EC" smtClean="0"/>
              <a:t>17/07/2014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8761DC-B436-4C6E-8D6A-59C98AB32A5D}" type="slidenum">
              <a:rPr lang="es-EC" smtClean="0"/>
              <a:t>‹Nº›</a:t>
            </a:fld>
            <a:endParaRPr lang="es-EC"/>
          </a:p>
        </p:txBody>
      </p:sp>
    </p:spTree>
    <p:extLst>
      <p:ext uri="{BB962C8B-B14F-4D97-AF65-F5344CB8AC3E}">
        <p14:creationId xmlns:p14="http://schemas.microsoft.com/office/powerpoint/2010/main" val="78952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48761DC-B436-4C6E-8D6A-59C98AB32A5D}" type="slidenum">
              <a:rPr lang="es-EC" smtClean="0"/>
              <a:t>6</a:t>
            </a:fld>
            <a:endParaRPr lang="es-EC"/>
          </a:p>
        </p:txBody>
      </p:sp>
    </p:spTree>
    <p:extLst>
      <p:ext uri="{BB962C8B-B14F-4D97-AF65-F5344CB8AC3E}">
        <p14:creationId xmlns:p14="http://schemas.microsoft.com/office/powerpoint/2010/main" val="172354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48761DC-B436-4C6E-8D6A-59C98AB32A5D}" type="slidenum">
              <a:rPr lang="es-EC" smtClean="0"/>
              <a:t>25</a:t>
            </a:fld>
            <a:endParaRPr lang="es-EC"/>
          </a:p>
        </p:txBody>
      </p:sp>
    </p:spTree>
    <p:extLst>
      <p:ext uri="{BB962C8B-B14F-4D97-AF65-F5344CB8AC3E}">
        <p14:creationId xmlns:p14="http://schemas.microsoft.com/office/powerpoint/2010/main" val="1331847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DE1FC7D-6A2C-46D0-AD20-036BD927C8A9}" type="datetimeFigureOut">
              <a:rPr lang="es-EC" smtClean="0"/>
              <a:t>17/07/2014</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724E36BB-BC12-45A7-A538-95344E788514}"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E1FC7D-6A2C-46D0-AD20-036BD927C8A9}" type="datetimeFigureOut">
              <a:rPr lang="es-EC" smtClean="0"/>
              <a:t>17/07/2014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24E36BB-BC12-45A7-A538-95344E788514}"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E1FC7D-6A2C-46D0-AD20-036BD927C8A9}" type="datetimeFigureOut">
              <a:rPr lang="es-EC" smtClean="0"/>
              <a:t>17/07/2014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24E36BB-BC12-45A7-A538-95344E788514}"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E1FC7D-6A2C-46D0-AD20-036BD927C8A9}" type="datetimeFigureOut">
              <a:rPr lang="es-EC" smtClean="0"/>
              <a:t>17/07/2014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24E36BB-BC12-45A7-A538-95344E788514}"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DE1FC7D-6A2C-46D0-AD20-036BD927C8A9}" type="datetimeFigureOut">
              <a:rPr lang="es-EC" smtClean="0"/>
              <a:t>17/07/2014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24E36BB-BC12-45A7-A538-95344E788514}"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DE1FC7D-6A2C-46D0-AD20-036BD927C8A9}" type="datetimeFigureOut">
              <a:rPr lang="es-EC" smtClean="0"/>
              <a:t>17/07/2014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24E36BB-BC12-45A7-A538-95344E788514}"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DE1FC7D-6A2C-46D0-AD20-036BD927C8A9}" type="datetimeFigureOut">
              <a:rPr lang="es-EC" smtClean="0"/>
              <a:t>17/07/2014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24E36BB-BC12-45A7-A538-95344E788514}"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ADE1FC7D-6A2C-46D0-AD20-036BD927C8A9}" type="datetimeFigureOut">
              <a:rPr lang="es-EC" smtClean="0"/>
              <a:t>17/07/2014</a:t>
            </a:fld>
            <a:endParaRPr lang="es-EC"/>
          </a:p>
        </p:txBody>
      </p:sp>
      <p:sp>
        <p:nvSpPr>
          <p:cNvPr id="8" name="7 Marcador de número de diapositiva"/>
          <p:cNvSpPr>
            <a:spLocks noGrp="1"/>
          </p:cNvSpPr>
          <p:nvPr>
            <p:ph type="sldNum" sz="quarter" idx="11"/>
          </p:nvPr>
        </p:nvSpPr>
        <p:spPr/>
        <p:txBody>
          <a:bodyPr/>
          <a:lstStyle/>
          <a:p>
            <a:fld id="{724E36BB-BC12-45A7-A538-95344E788514}" type="slidenum">
              <a:rPr lang="es-EC" smtClean="0"/>
              <a:t>‹Nº›</a:t>
            </a:fld>
            <a:endParaRPr lang="es-EC"/>
          </a:p>
        </p:txBody>
      </p:sp>
      <p:sp>
        <p:nvSpPr>
          <p:cNvPr id="9" name="8 Marcador de pie de página"/>
          <p:cNvSpPr>
            <a:spLocks noGrp="1"/>
          </p:cNvSpPr>
          <p:nvPr>
            <p:ph type="ftr" sz="quarter" idx="12"/>
          </p:nvPr>
        </p:nvSpPr>
        <p:spPr/>
        <p:txBody>
          <a:bodyPr/>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E1FC7D-6A2C-46D0-AD20-036BD927C8A9}" type="datetimeFigureOut">
              <a:rPr lang="es-EC" smtClean="0"/>
              <a:t>17/07/2014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24E36BB-BC12-45A7-A538-95344E788514}"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DE1FC7D-6A2C-46D0-AD20-036BD927C8A9}" type="datetimeFigureOut">
              <a:rPr lang="es-EC" smtClean="0"/>
              <a:t>17/07/2014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156448" y="6422064"/>
            <a:ext cx="762000" cy="365125"/>
          </a:xfrm>
        </p:spPr>
        <p:txBody>
          <a:bodyPr/>
          <a:lstStyle/>
          <a:p>
            <a:fld id="{724E36BB-BC12-45A7-A538-95344E788514}"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ADE1FC7D-6A2C-46D0-AD20-036BD927C8A9}" type="datetimeFigureOut">
              <a:rPr lang="es-EC" smtClean="0"/>
              <a:t>17/07/2014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24E36BB-BC12-45A7-A538-95344E788514}"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78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DE1FC7D-6A2C-46D0-AD20-036BD927C8A9}" type="datetimeFigureOut">
              <a:rPr lang="es-EC" smtClean="0"/>
              <a:t>17/07/2014</a:t>
            </a:fld>
            <a:endParaRPr lang="es-EC"/>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C"/>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724E36BB-BC12-45A7-A538-95344E788514}"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ANEXOS/UBICACI&#211;N%20SITIOS.pptx"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ANEXOS/especies.pptx" TargetMode="External"/><Relationship Id="rId2" Type="http://schemas.openxmlformats.org/officeDocument/2006/relationships/hyperlink" Target="ANEXOS/sitios.pptx" TargetMode="External"/><Relationship Id="rId1" Type="http://schemas.openxmlformats.org/officeDocument/2006/relationships/slideLayout" Target="../slideLayouts/slideLayout4.xml"/><Relationship Id="rId6" Type="http://schemas.openxmlformats.org/officeDocument/2006/relationships/hyperlink" Target="ANEXOS/sustratos.pptx" TargetMode="External"/><Relationship Id="rId5" Type="http://schemas.openxmlformats.org/officeDocument/2006/relationships/hyperlink" Target="ANEXOS/instalacion.pptx" TargetMode="External"/><Relationship Id="rId4" Type="http://schemas.openxmlformats.org/officeDocument/2006/relationships/hyperlink" Target="ANEXOS/terreno.ppt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251520" y="1196752"/>
            <a:ext cx="8640960" cy="1584176"/>
          </a:xfrm>
        </p:spPr>
        <p:txBody>
          <a:bodyPr>
            <a:normAutofit fontScale="90000"/>
            <a:scene3d>
              <a:camera prst="orthographicFront"/>
              <a:lightRig rig="soft" dir="t">
                <a:rot lat="0" lon="0" rev="10800000"/>
              </a:lightRig>
            </a:scene3d>
            <a:sp3d>
              <a:bevelT w="27940" h="12700"/>
              <a:contourClr>
                <a:srgbClr val="DDDDDD"/>
              </a:contourClr>
            </a:sp3d>
          </a:bodyPr>
          <a:lstStyle/>
          <a:p>
            <a:pPr algn="ctr"/>
            <a:r>
              <a:rPr lang="es-ES" sz="4900" b="1" spc="150" dirty="0" smtClean="0">
                <a:ln w="11430"/>
                <a:solidFill>
                  <a:schemeClr val="bg1"/>
                </a:solidFill>
                <a:effectLst>
                  <a:outerShdw blurRad="25400" algn="tl" rotWithShape="0">
                    <a:srgbClr val="000000">
                      <a:alpha val="43000"/>
                    </a:srgbClr>
                  </a:outerShdw>
                </a:effectLst>
              </a:rPr>
              <a:t>UNIVERSIDAD TÉCNICA DEL NORTE</a:t>
            </a:r>
            <a:r>
              <a:rPr lang="es-EC" sz="2400" b="1" spc="150" dirty="0" smtClean="0">
                <a:ln w="11430"/>
                <a:solidFill>
                  <a:schemeClr val="bg1"/>
                </a:solidFill>
                <a:effectLst>
                  <a:outerShdw blurRad="25400" algn="tl" rotWithShape="0">
                    <a:srgbClr val="000000">
                      <a:alpha val="43000"/>
                    </a:srgbClr>
                  </a:outerShdw>
                </a:effectLst>
              </a:rPr>
              <a:t/>
            </a:r>
            <a:br>
              <a:rPr lang="es-EC" sz="2400" b="1" spc="150" dirty="0" smtClean="0">
                <a:ln w="11430"/>
                <a:solidFill>
                  <a:schemeClr val="bg1"/>
                </a:solidFill>
                <a:effectLst>
                  <a:outerShdw blurRad="25400" algn="tl" rotWithShape="0">
                    <a:srgbClr val="000000">
                      <a:alpha val="43000"/>
                    </a:srgbClr>
                  </a:outerShdw>
                </a:effectLst>
              </a:rPr>
            </a:br>
            <a:r>
              <a:rPr lang="es-EC" sz="2700" b="1" spc="150" dirty="0" smtClean="0">
                <a:ln w="11430"/>
                <a:solidFill>
                  <a:schemeClr val="bg1"/>
                </a:solidFill>
                <a:effectLst>
                  <a:outerShdw blurRad="25400" algn="tl" rotWithShape="0">
                    <a:srgbClr val="000000">
                      <a:alpha val="43000"/>
                    </a:srgbClr>
                  </a:outerShdw>
                </a:effectLst>
              </a:rPr>
              <a:t/>
            </a:r>
            <a:br>
              <a:rPr lang="es-EC" sz="2700" b="1" spc="150" dirty="0" smtClean="0">
                <a:ln w="11430"/>
                <a:solidFill>
                  <a:schemeClr val="bg1"/>
                </a:solidFill>
                <a:effectLst>
                  <a:outerShdw blurRad="25400" algn="tl" rotWithShape="0">
                    <a:srgbClr val="000000">
                      <a:alpha val="43000"/>
                    </a:srgbClr>
                  </a:outerShdw>
                </a:effectLst>
              </a:rPr>
            </a:br>
            <a:r>
              <a:rPr lang="es-ES" sz="2700" b="1" spc="150" dirty="0" smtClean="0">
                <a:ln w="11430"/>
                <a:solidFill>
                  <a:schemeClr val="bg1"/>
                </a:solidFill>
                <a:effectLst>
                  <a:outerShdw blurRad="25400" algn="tl" rotWithShape="0">
                    <a:srgbClr val="000000">
                      <a:alpha val="43000"/>
                    </a:srgbClr>
                  </a:outerShdw>
                </a:effectLst>
              </a:rPr>
              <a:t>FACULTAD DE INGENIERÍA EN CIENCIAS AGROPECUARIAS</a:t>
            </a:r>
            <a:r>
              <a:rPr lang="es-EC" sz="2700" b="1" spc="150" dirty="0" smtClean="0">
                <a:ln w="11430"/>
                <a:solidFill>
                  <a:schemeClr val="bg1"/>
                </a:solidFill>
                <a:effectLst>
                  <a:outerShdw blurRad="25400" algn="tl" rotWithShape="0">
                    <a:srgbClr val="000000">
                      <a:alpha val="43000"/>
                    </a:srgbClr>
                  </a:outerShdw>
                </a:effectLst>
              </a:rPr>
              <a:t/>
            </a:r>
            <a:br>
              <a:rPr lang="es-EC" sz="2700" b="1" spc="150" dirty="0" smtClean="0">
                <a:ln w="11430"/>
                <a:solidFill>
                  <a:schemeClr val="bg1"/>
                </a:solidFill>
                <a:effectLst>
                  <a:outerShdw blurRad="25400" algn="tl" rotWithShape="0">
                    <a:srgbClr val="000000">
                      <a:alpha val="43000"/>
                    </a:srgbClr>
                  </a:outerShdw>
                </a:effectLst>
              </a:rPr>
            </a:br>
            <a:r>
              <a:rPr lang="es-ES" sz="2700" b="1" spc="150" dirty="0" smtClean="0">
                <a:ln w="11430"/>
                <a:solidFill>
                  <a:schemeClr val="bg1"/>
                </a:solidFill>
                <a:effectLst>
                  <a:outerShdw blurRad="25400" algn="tl" rotWithShape="0">
                    <a:srgbClr val="000000">
                      <a:alpha val="43000"/>
                    </a:srgbClr>
                  </a:outerShdw>
                </a:effectLst>
              </a:rPr>
              <a:t>Y AMBIENTALES</a:t>
            </a:r>
            <a:r>
              <a:rPr lang="es-ES" sz="1800" b="1" spc="150" dirty="0" smtClean="0">
                <a:ln w="11430"/>
                <a:solidFill>
                  <a:schemeClr val="bg1"/>
                </a:solidFill>
                <a:effectLst>
                  <a:outerShdw blurRad="25400" algn="tl" rotWithShape="0">
                    <a:srgbClr val="000000">
                      <a:alpha val="43000"/>
                    </a:srgbClr>
                  </a:outerShdw>
                </a:effectLst>
              </a:rPr>
              <a:t/>
            </a:r>
            <a:br>
              <a:rPr lang="es-ES" sz="1800" b="1" spc="150" dirty="0" smtClean="0">
                <a:ln w="11430"/>
                <a:solidFill>
                  <a:schemeClr val="bg1"/>
                </a:solidFill>
                <a:effectLst>
                  <a:outerShdw blurRad="25400" algn="tl" rotWithShape="0">
                    <a:srgbClr val="000000">
                      <a:alpha val="43000"/>
                    </a:srgbClr>
                  </a:outerShdw>
                </a:effectLst>
              </a:rPr>
            </a:br>
            <a:r>
              <a:rPr lang="es-EC" sz="1800" b="1" spc="150" dirty="0">
                <a:ln w="11430"/>
                <a:solidFill>
                  <a:schemeClr val="bg1"/>
                </a:solidFill>
                <a:effectLst>
                  <a:outerShdw blurRad="25400" algn="tl" rotWithShape="0">
                    <a:srgbClr val="000000">
                      <a:alpha val="43000"/>
                    </a:srgbClr>
                  </a:outerShdw>
                </a:effectLst>
              </a:rPr>
              <a:t/>
            </a:r>
            <a:br>
              <a:rPr lang="es-EC" sz="1800" b="1" spc="150" dirty="0">
                <a:ln w="11430"/>
                <a:solidFill>
                  <a:schemeClr val="bg1"/>
                </a:solidFill>
                <a:effectLst>
                  <a:outerShdw blurRad="25400" algn="tl" rotWithShape="0">
                    <a:srgbClr val="000000">
                      <a:alpha val="43000"/>
                    </a:srgbClr>
                  </a:outerShdw>
                </a:effectLst>
              </a:rPr>
            </a:br>
            <a:r>
              <a:rPr lang="es-ES" sz="2200" b="1" spc="150" dirty="0">
                <a:ln w="11430"/>
                <a:solidFill>
                  <a:schemeClr val="bg1"/>
                </a:solidFill>
                <a:effectLst>
                  <a:outerShdw blurRad="25400" algn="tl" rotWithShape="0">
                    <a:srgbClr val="000000">
                      <a:alpha val="43000"/>
                    </a:srgbClr>
                  </a:outerShdw>
                </a:effectLst>
              </a:rPr>
              <a:t>CARRERA  DE INGENIERÍA </a:t>
            </a:r>
            <a:r>
              <a:rPr lang="es-ES" sz="2200" b="1" spc="150" dirty="0" smtClean="0">
                <a:ln w="11430"/>
                <a:solidFill>
                  <a:schemeClr val="bg1"/>
                </a:solidFill>
                <a:effectLst>
                  <a:outerShdw blurRad="25400" algn="tl" rotWithShape="0">
                    <a:srgbClr val="000000">
                      <a:alpha val="43000"/>
                    </a:srgbClr>
                  </a:outerShdw>
                </a:effectLst>
              </a:rPr>
              <a:t>FORESTAL</a:t>
            </a:r>
            <a:r>
              <a:rPr lang="es-ES" sz="1800" b="1" spc="150" dirty="0" smtClean="0">
                <a:ln w="11430"/>
                <a:solidFill>
                  <a:schemeClr val="bg1"/>
                </a:solidFill>
                <a:effectLst>
                  <a:outerShdw blurRad="25400" algn="tl" rotWithShape="0">
                    <a:srgbClr val="000000">
                      <a:alpha val="43000"/>
                    </a:srgbClr>
                  </a:outerShdw>
                </a:effectLst>
              </a:rPr>
              <a:t/>
            </a:r>
            <a:br>
              <a:rPr lang="es-ES" sz="1800" b="1" spc="150" dirty="0" smtClean="0">
                <a:ln w="11430"/>
                <a:solidFill>
                  <a:schemeClr val="bg1"/>
                </a:solidFill>
                <a:effectLst>
                  <a:outerShdw blurRad="25400" algn="tl" rotWithShape="0">
                    <a:srgbClr val="000000">
                      <a:alpha val="43000"/>
                    </a:srgbClr>
                  </a:outerShdw>
                </a:effectLst>
              </a:rPr>
            </a:br>
            <a:r>
              <a:rPr lang="es-EC" sz="1200" b="1" spc="150" dirty="0">
                <a:ln w="11430"/>
                <a:solidFill>
                  <a:srgbClr val="F8F8F8"/>
                </a:solidFill>
                <a:effectLst>
                  <a:outerShdw blurRad="25400" algn="tl" rotWithShape="0">
                    <a:srgbClr val="000000">
                      <a:alpha val="43000"/>
                    </a:srgbClr>
                  </a:outerShdw>
                </a:effectLst>
              </a:rPr>
              <a:t/>
            </a:r>
            <a:br>
              <a:rPr lang="es-EC" sz="1200" b="1" spc="150" dirty="0">
                <a:ln w="11430"/>
                <a:solidFill>
                  <a:srgbClr val="F8F8F8"/>
                </a:solidFill>
                <a:effectLst>
                  <a:outerShdw blurRad="25400" algn="tl" rotWithShape="0">
                    <a:srgbClr val="000000">
                      <a:alpha val="43000"/>
                    </a:srgbClr>
                  </a:outerShdw>
                </a:effectLst>
              </a:rPr>
            </a:br>
            <a:endParaRPr lang="es-EC" sz="1200" b="1" spc="150" dirty="0">
              <a:ln w="11430"/>
              <a:solidFill>
                <a:srgbClr val="F8F8F8"/>
              </a:solidFill>
              <a:effectLst>
                <a:outerShdw blurRad="25400" algn="tl" rotWithShape="0">
                  <a:srgbClr val="000000">
                    <a:alpha val="43000"/>
                  </a:srgbClr>
                </a:outerShdw>
              </a:effectLst>
            </a:endParaRPr>
          </a:p>
        </p:txBody>
      </p:sp>
      <p:sp>
        <p:nvSpPr>
          <p:cNvPr id="7" name="6 Marcador de contenido"/>
          <p:cNvSpPr>
            <a:spLocks noGrp="1"/>
          </p:cNvSpPr>
          <p:nvPr>
            <p:ph idx="1"/>
          </p:nvPr>
        </p:nvSpPr>
        <p:spPr>
          <a:xfrm>
            <a:off x="467544" y="3212976"/>
            <a:ext cx="8064896" cy="1777408"/>
          </a:xfrm>
        </p:spPr>
        <p:txBody>
          <a:bodyPr>
            <a:normAutofit fontScale="55000" lnSpcReduction="20000"/>
            <a:scene3d>
              <a:camera prst="orthographicFront"/>
              <a:lightRig rig="soft" dir="t">
                <a:rot lat="0" lon="0" rev="10800000"/>
              </a:lightRig>
            </a:scene3d>
            <a:sp3d>
              <a:bevelT w="27940" h="12700"/>
              <a:contourClr>
                <a:srgbClr val="DDDDDD"/>
              </a:contourClr>
            </a:sp3d>
          </a:bodyPr>
          <a:lstStyle/>
          <a:p>
            <a:pPr marL="36576" indent="0" algn="ctr">
              <a:buNone/>
            </a:pPr>
            <a:endParaRPr lang="es-ES" sz="3500" b="1" spc="150" dirty="0" smtClean="0">
              <a:ln w="11430"/>
              <a:solidFill>
                <a:schemeClr val="bg1"/>
              </a:solidFill>
              <a:effectLst>
                <a:outerShdw blurRad="25400" algn="tl" rotWithShape="0">
                  <a:srgbClr val="000000">
                    <a:alpha val="43000"/>
                  </a:srgbClr>
                </a:outerShdw>
              </a:effectLst>
            </a:endParaRPr>
          </a:p>
          <a:p>
            <a:pPr marL="36576" indent="0" algn="ctr">
              <a:buNone/>
            </a:pPr>
            <a:r>
              <a:rPr lang="es-ES" sz="3500" b="1" spc="150" dirty="0" smtClean="0">
                <a:ln w="11430"/>
                <a:solidFill>
                  <a:schemeClr val="bg1"/>
                </a:solidFill>
                <a:effectLst>
                  <a:outerShdw blurRad="25400" algn="tl" rotWithShape="0">
                    <a:srgbClr val="000000">
                      <a:alpha val="43000"/>
                    </a:srgbClr>
                  </a:outerShdw>
                </a:effectLst>
              </a:rPr>
              <a:t>“DETERMINACION DEL  CRECIMIENTO INICIAL DE PLANTACIONES DE CASUARINA (</a:t>
            </a:r>
            <a:r>
              <a:rPr lang="es-ES" sz="3500" b="1" i="1" spc="150" dirty="0" smtClean="0">
                <a:ln w="11430"/>
                <a:solidFill>
                  <a:schemeClr val="bg1"/>
                </a:solidFill>
                <a:effectLst>
                  <a:outerShdw blurRad="25400" algn="tl" rotWithShape="0">
                    <a:srgbClr val="000000">
                      <a:alpha val="43000"/>
                    </a:srgbClr>
                  </a:outerShdw>
                </a:effectLst>
              </a:rPr>
              <a:t>Casuarina equisetifolia </a:t>
            </a:r>
            <a:r>
              <a:rPr lang="es-ES" sz="3500" b="1" spc="150" dirty="0" smtClean="0">
                <a:ln w="11430"/>
                <a:solidFill>
                  <a:schemeClr val="bg1"/>
                </a:solidFill>
                <a:effectLst>
                  <a:outerShdw blurRad="25400" algn="tl" rotWithShape="0">
                    <a:srgbClr val="000000">
                      <a:alpha val="43000"/>
                    </a:srgbClr>
                  </a:outerShdw>
                </a:effectLst>
              </a:rPr>
              <a:t>L</a:t>
            </a:r>
            <a:r>
              <a:rPr lang="es-ES" sz="3500" b="1" i="1" spc="150" dirty="0" smtClean="0">
                <a:ln w="11430"/>
                <a:solidFill>
                  <a:schemeClr val="bg1"/>
                </a:solidFill>
                <a:effectLst>
                  <a:outerShdw blurRad="25400" algn="tl" rotWithShape="0">
                    <a:srgbClr val="000000">
                      <a:alpha val="43000"/>
                    </a:srgbClr>
                  </a:outerShdw>
                </a:effectLst>
              </a:rPr>
              <a:t>.)</a:t>
            </a:r>
            <a:r>
              <a:rPr lang="es-ES" sz="3500" b="1" spc="150" dirty="0" smtClean="0">
                <a:ln w="11430"/>
                <a:solidFill>
                  <a:schemeClr val="bg1"/>
                </a:solidFill>
                <a:effectLst>
                  <a:outerShdw blurRad="25400" algn="tl" rotWithShape="0">
                    <a:srgbClr val="000000">
                      <a:alpha val="43000"/>
                    </a:srgbClr>
                  </a:outerShdw>
                </a:effectLst>
              </a:rPr>
              <a:t> Y ACACIA  NEGRA</a:t>
            </a:r>
            <a:r>
              <a:rPr lang="es-ES" sz="3500" b="1" i="1" spc="150" dirty="0" smtClean="0">
                <a:ln w="11430"/>
                <a:solidFill>
                  <a:schemeClr val="bg1"/>
                </a:solidFill>
                <a:effectLst>
                  <a:outerShdw blurRad="25400" algn="tl" rotWithShape="0">
                    <a:srgbClr val="000000">
                      <a:alpha val="43000"/>
                    </a:srgbClr>
                  </a:outerShdw>
                </a:effectLst>
              </a:rPr>
              <a:t> (Acacia melanoxylon </a:t>
            </a:r>
            <a:r>
              <a:rPr lang="es-ES" sz="3500" b="1" spc="150" dirty="0" smtClean="0">
                <a:ln w="11430"/>
                <a:solidFill>
                  <a:schemeClr val="bg1"/>
                </a:solidFill>
                <a:effectLst>
                  <a:outerShdw blurRad="25400" algn="tl" rotWithShape="0">
                    <a:srgbClr val="000000">
                      <a:alpha val="43000"/>
                    </a:srgbClr>
                  </a:outerShdw>
                </a:effectLst>
              </a:rPr>
              <a:t>R. BR</a:t>
            </a:r>
            <a:r>
              <a:rPr lang="es-ES" sz="3500" b="1" i="1" spc="150" dirty="0" smtClean="0">
                <a:ln w="11430"/>
                <a:solidFill>
                  <a:schemeClr val="bg1"/>
                </a:solidFill>
                <a:effectLst>
                  <a:outerShdw blurRad="25400" algn="tl" rotWithShape="0">
                    <a:srgbClr val="000000">
                      <a:alpha val="43000"/>
                    </a:srgbClr>
                  </a:outerShdw>
                </a:effectLst>
              </a:rPr>
              <a:t>.</a:t>
            </a:r>
            <a:r>
              <a:rPr lang="es-ES" sz="3500" b="1" spc="150" dirty="0" smtClean="0">
                <a:ln w="11430"/>
                <a:solidFill>
                  <a:schemeClr val="bg1"/>
                </a:solidFill>
                <a:effectLst>
                  <a:outerShdw blurRad="25400" algn="tl" rotWithShape="0">
                    <a:srgbClr val="000000">
                      <a:alpha val="43000"/>
                    </a:srgbClr>
                  </a:outerShdw>
                </a:effectLst>
              </a:rPr>
              <a:t>)  MEDIANTE LA APLICACIÓN DE   RETENEDORES DE AGUA,  YAHUARCOCHA, IBARRA,   IMBABURA.”</a:t>
            </a:r>
            <a:endParaRPr lang="es-EC" sz="3500" b="1" spc="150" dirty="0" smtClean="0">
              <a:ln w="11430"/>
              <a:solidFill>
                <a:schemeClr val="bg1"/>
              </a:solidFill>
              <a:effectLst>
                <a:outerShdw blurRad="25400" algn="tl" rotWithShape="0">
                  <a:srgbClr val="000000">
                    <a:alpha val="43000"/>
                  </a:srgbClr>
                </a:outerShdw>
              </a:effectLst>
            </a:endParaRPr>
          </a:p>
        </p:txBody>
      </p:sp>
      <p:sp>
        <p:nvSpPr>
          <p:cNvPr id="2" name="1 Rectángulo"/>
          <p:cNvSpPr/>
          <p:nvPr/>
        </p:nvSpPr>
        <p:spPr>
          <a:xfrm>
            <a:off x="2123728" y="4990384"/>
            <a:ext cx="4572000" cy="1200329"/>
          </a:xfrm>
          <a:prstGeom prst="rect">
            <a:avLst/>
          </a:prstGeom>
        </p:spPr>
        <p:txBody>
          <a:bodyPr>
            <a:spAutoFit/>
          </a:bodyPr>
          <a:lstStyle/>
          <a:p>
            <a:pPr marL="36576" indent="0" algn="ctr">
              <a:buNone/>
            </a:pPr>
            <a:r>
              <a:rPr lang="es-EC" b="1" dirty="0">
                <a:solidFill>
                  <a:schemeClr val="bg1"/>
                </a:solidFill>
                <a:effectLst>
                  <a:glow rad="228600">
                    <a:schemeClr val="accent1">
                      <a:satMod val="175000"/>
                      <a:alpha val="40000"/>
                    </a:schemeClr>
                  </a:glow>
                </a:effectLst>
              </a:rPr>
              <a:t>AUTOR: Luis Valenzuela.</a:t>
            </a:r>
          </a:p>
          <a:p>
            <a:pPr marL="36576" indent="0" algn="ctr">
              <a:buNone/>
            </a:pPr>
            <a:endParaRPr lang="es-EC" b="1" dirty="0">
              <a:solidFill>
                <a:schemeClr val="bg1"/>
              </a:solidFill>
              <a:effectLst>
                <a:glow rad="228600">
                  <a:schemeClr val="accent1">
                    <a:satMod val="175000"/>
                    <a:alpha val="40000"/>
                  </a:schemeClr>
                </a:glow>
              </a:effectLst>
            </a:endParaRPr>
          </a:p>
          <a:p>
            <a:pPr marL="36576" indent="0" algn="ctr">
              <a:buNone/>
            </a:pPr>
            <a:r>
              <a:rPr lang="es-EC" b="1" dirty="0">
                <a:solidFill>
                  <a:schemeClr val="bg1"/>
                </a:solidFill>
                <a:effectLst>
                  <a:glow rad="228600">
                    <a:schemeClr val="accent1">
                      <a:satMod val="175000"/>
                      <a:alpha val="40000"/>
                    </a:schemeClr>
                  </a:glow>
                </a:effectLst>
              </a:rPr>
              <a:t>Director:  Ing. Carlos Arcos MSc.</a:t>
            </a:r>
          </a:p>
          <a:p>
            <a:pPr marL="36576" indent="0" algn="ctr">
              <a:buNone/>
            </a:pPr>
            <a:r>
              <a:rPr lang="es-EC" b="1" dirty="0">
                <a:solidFill>
                  <a:schemeClr val="bg1"/>
                </a:solidFill>
                <a:effectLst>
                  <a:glow rad="228600">
                    <a:schemeClr val="accent1">
                      <a:satMod val="175000"/>
                      <a:alpha val="40000"/>
                    </a:schemeClr>
                  </a:glow>
                </a:effectLst>
              </a:rPr>
              <a:t>2014</a:t>
            </a:r>
          </a:p>
        </p:txBody>
      </p:sp>
    </p:spTree>
    <p:extLst>
      <p:ext uri="{BB962C8B-B14F-4D97-AF65-F5344CB8AC3E}">
        <p14:creationId xmlns:p14="http://schemas.microsoft.com/office/powerpoint/2010/main" val="692887246"/>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bg1"/>
                </a:solidFill>
              </a:rPr>
              <a:t>TOMA DE DATOS </a:t>
            </a:r>
            <a:endParaRPr lang="es-EC" dirty="0">
              <a:solidFill>
                <a:schemeClr val="bg1"/>
              </a:solidFill>
            </a:endParaRPr>
          </a:p>
        </p:txBody>
      </p:sp>
      <p:sp>
        <p:nvSpPr>
          <p:cNvPr id="3" name="2 Marcador de contenido"/>
          <p:cNvSpPr>
            <a:spLocks noGrp="1"/>
          </p:cNvSpPr>
          <p:nvPr>
            <p:ph idx="1"/>
          </p:nvPr>
        </p:nvSpPr>
        <p:spPr>
          <a:noFill/>
        </p:spPr>
        <p:txBody>
          <a:bodyPr>
            <a:normAutofit/>
          </a:bodyPr>
          <a:lstStyle/>
          <a:p>
            <a:pPr marL="379476" lvl="2" indent="-342900">
              <a:buClr>
                <a:schemeClr val="accent1"/>
              </a:buClr>
              <a:buSzPct val="80000"/>
              <a:buFont typeface="Arial" pitchFamily="34" charset="0"/>
              <a:buChar char="•"/>
            </a:pPr>
            <a:r>
              <a:rPr lang="es-EC" b="1" dirty="0" smtClean="0">
                <a:solidFill>
                  <a:schemeClr val="bg1"/>
                </a:solidFill>
              </a:rPr>
              <a:t>Sobrevivencia.</a:t>
            </a:r>
          </a:p>
          <a:p>
            <a:pPr marL="36576" lvl="2" indent="0">
              <a:buClr>
                <a:schemeClr val="accent1"/>
              </a:buClr>
              <a:buSzPct val="80000"/>
              <a:buNone/>
            </a:pPr>
            <a:endParaRPr lang="es-EC" b="1" dirty="0" smtClean="0">
              <a:solidFill>
                <a:schemeClr val="bg1"/>
              </a:solidFill>
            </a:endParaRPr>
          </a:p>
          <a:p>
            <a:pPr marL="379476" lvl="2" indent="-342900">
              <a:buClr>
                <a:schemeClr val="accent1"/>
              </a:buClr>
              <a:buSzPct val="80000"/>
              <a:buFont typeface="Arial" pitchFamily="34" charset="0"/>
              <a:buChar char="•"/>
            </a:pPr>
            <a:r>
              <a:rPr lang="es-EC" b="1" dirty="0">
                <a:solidFill>
                  <a:schemeClr val="bg1"/>
                </a:solidFill>
              </a:rPr>
              <a:t>Altura total.</a:t>
            </a:r>
          </a:p>
          <a:p>
            <a:pPr marL="379476" lvl="2" indent="-342900">
              <a:buClr>
                <a:schemeClr val="accent1"/>
              </a:buClr>
              <a:buSzPct val="80000"/>
              <a:buFont typeface="Arial" pitchFamily="34" charset="0"/>
              <a:buChar char="•"/>
            </a:pPr>
            <a:r>
              <a:rPr lang="es-ES" b="1" dirty="0">
                <a:solidFill>
                  <a:schemeClr val="bg1"/>
                </a:solidFill>
              </a:rPr>
              <a:t>D</a:t>
            </a:r>
            <a:r>
              <a:rPr lang="es-ES" b="1" dirty="0" smtClean="0">
                <a:solidFill>
                  <a:schemeClr val="bg1"/>
                </a:solidFill>
              </a:rPr>
              <a:t>iámetro </a:t>
            </a:r>
            <a:r>
              <a:rPr lang="es-ES" b="1" dirty="0">
                <a:solidFill>
                  <a:schemeClr val="bg1"/>
                </a:solidFill>
              </a:rPr>
              <a:t>basal.</a:t>
            </a:r>
            <a:r>
              <a:rPr lang="es-EC" b="1" dirty="0" smtClean="0">
                <a:solidFill>
                  <a:schemeClr val="bg1"/>
                </a:solidFill>
              </a:rPr>
              <a:t> </a:t>
            </a:r>
          </a:p>
          <a:p>
            <a:pPr marL="379476" lvl="2" indent="-342900">
              <a:buClr>
                <a:schemeClr val="accent1"/>
              </a:buClr>
              <a:buSzPct val="80000"/>
              <a:buFont typeface="Arial" pitchFamily="34" charset="0"/>
              <a:buChar char="•"/>
            </a:pPr>
            <a:r>
              <a:rPr lang="es-EC" b="1" dirty="0">
                <a:solidFill>
                  <a:schemeClr val="bg1"/>
                </a:solidFill>
              </a:rPr>
              <a:t>Estado Fitosanitario.</a:t>
            </a:r>
          </a:p>
          <a:p>
            <a:pPr marL="379476" lvl="2" indent="-342900">
              <a:buClr>
                <a:schemeClr val="accent1"/>
              </a:buClr>
              <a:buSzPct val="80000"/>
              <a:buFont typeface="Arial" pitchFamily="34" charset="0"/>
              <a:buChar char="•"/>
            </a:pPr>
            <a:endParaRPr lang="es-EC" b="1" dirty="0"/>
          </a:p>
          <a:p>
            <a:pPr marL="36576" indent="0">
              <a:buNone/>
            </a:pPr>
            <a:endParaRPr lang="es-EC" sz="1800" dirty="0" smtClean="0"/>
          </a:p>
          <a:p>
            <a:pPr marL="36576" indent="0">
              <a:buNone/>
            </a:pPr>
            <a:endParaRPr lang="es-EC" sz="18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642556"/>
            <a:ext cx="5760640" cy="922348"/>
          </a:xfrm>
          <a:prstGeom prst="rect">
            <a:avLst/>
          </a:prstGeom>
          <a:solidFill>
            <a:srgbClr val="FFFFFF"/>
          </a:solidFill>
          <a:ln>
            <a:noFill/>
          </a:ln>
        </p:spPr>
      </p:pic>
      <p:graphicFrame>
        <p:nvGraphicFramePr>
          <p:cNvPr id="5" name="4 Tabla"/>
          <p:cNvGraphicFramePr>
            <a:graphicFrameLocks noGrp="1"/>
          </p:cNvGraphicFramePr>
          <p:nvPr>
            <p:extLst>
              <p:ext uri="{D42A27DB-BD31-4B8C-83A1-F6EECF244321}">
                <p14:modId xmlns:p14="http://schemas.microsoft.com/office/powerpoint/2010/main" val="3976386744"/>
              </p:ext>
            </p:extLst>
          </p:nvPr>
        </p:nvGraphicFramePr>
        <p:xfrm>
          <a:off x="3131840" y="3789040"/>
          <a:ext cx="5832648" cy="2736305"/>
        </p:xfrm>
        <a:graphic>
          <a:graphicData uri="http://schemas.openxmlformats.org/drawingml/2006/table">
            <a:tbl>
              <a:tblPr firstRow="1" firstCol="1" bandRow="1">
                <a:tableStyleId>{5C22544A-7EE6-4342-B048-85BDC9FD1C3A}</a:tableStyleId>
              </a:tblPr>
              <a:tblGrid>
                <a:gridCol w="1008111"/>
                <a:gridCol w="1477969"/>
                <a:gridCol w="3346568"/>
              </a:tblGrid>
              <a:tr h="532413">
                <a:tc>
                  <a:txBody>
                    <a:bodyPr/>
                    <a:lstStyle/>
                    <a:p>
                      <a:pPr algn="ctr">
                        <a:lnSpc>
                          <a:spcPct val="115000"/>
                        </a:lnSpc>
                        <a:spcAft>
                          <a:spcPts val="0"/>
                        </a:spcAft>
                      </a:pPr>
                      <a:r>
                        <a:rPr lang="es-EC" sz="1800" dirty="0">
                          <a:effectLst/>
                        </a:rPr>
                        <a:t>Puntaje      </a:t>
                      </a:r>
                      <a:endParaRPr lang="es-EC"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a:effectLst/>
                        </a:rPr>
                        <a:t>Categoría</a:t>
                      </a:r>
                      <a:endParaRPr lang="es-EC" sz="18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800" dirty="0">
                          <a:effectLst/>
                        </a:rPr>
                        <a:t>Características</a:t>
                      </a:r>
                      <a:endParaRPr lang="es-EC" sz="1800" dirty="0">
                        <a:effectLst/>
                        <a:latin typeface="Calibri"/>
                        <a:ea typeface="Calibri"/>
                        <a:cs typeface="Times New Roman"/>
                      </a:endParaRPr>
                    </a:p>
                  </a:txBody>
                  <a:tcPr marL="68580" marR="68580" marT="0" marB="0" anchor="ctr"/>
                </a:tc>
              </a:tr>
              <a:tr h="606653">
                <a:tc>
                  <a:txBody>
                    <a:bodyPr/>
                    <a:lstStyle/>
                    <a:p>
                      <a:pPr algn="ctr">
                        <a:lnSpc>
                          <a:spcPct val="115000"/>
                        </a:lnSpc>
                        <a:spcAft>
                          <a:spcPts val="0"/>
                        </a:spcAft>
                      </a:pPr>
                      <a:r>
                        <a:rPr lang="es-EC" sz="1600" dirty="0">
                          <a:effectLst/>
                        </a:rPr>
                        <a:t>4</a:t>
                      </a:r>
                      <a:endParaRPr lang="es-EC"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Excelente</a:t>
                      </a:r>
                      <a:endParaRPr lang="es-EC"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Sin lesiones de plagas y enfermedades</a:t>
                      </a:r>
                      <a:endParaRPr lang="es-EC" sz="1600" dirty="0">
                        <a:effectLst/>
                        <a:latin typeface="Calibri"/>
                        <a:ea typeface="Calibri"/>
                        <a:cs typeface="Times New Roman"/>
                      </a:endParaRPr>
                    </a:p>
                  </a:txBody>
                  <a:tcPr marL="68580" marR="68580" marT="0" marB="0" anchor="ctr"/>
                </a:tc>
              </a:tr>
              <a:tr h="532413">
                <a:tc>
                  <a:txBody>
                    <a:bodyPr/>
                    <a:lstStyle/>
                    <a:p>
                      <a:pPr algn="ctr">
                        <a:lnSpc>
                          <a:spcPct val="115000"/>
                        </a:lnSpc>
                        <a:spcAft>
                          <a:spcPts val="0"/>
                        </a:spcAft>
                      </a:pPr>
                      <a:r>
                        <a:rPr lang="es-EC" sz="1600" dirty="0">
                          <a:effectLst/>
                        </a:rPr>
                        <a:t>3</a:t>
                      </a:r>
                      <a:endParaRPr lang="es-EC"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Bueno</a:t>
                      </a:r>
                      <a:endParaRPr lang="es-EC"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Lesiones en un 25% del área foliar</a:t>
                      </a:r>
                      <a:endParaRPr lang="es-EC" sz="1600" dirty="0">
                        <a:effectLst/>
                        <a:latin typeface="Calibri"/>
                        <a:ea typeface="Calibri"/>
                        <a:cs typeface="Times New Roman"/>
                      </a:endParaRPr>
                    </a:p>
                  </a:txBody>
                  <a:tcPr marL="68580" marR="68580" marT="0" marB="0" anchor="ctr"/>
                </a:tc>
              </a:tr>
              <a:tr h="532413">
                <a:tc>
                  <a:txBody>
                    <a:bodyPr/>
                    <a:lstStyle/>
                    <a:p>
                      <a:pPr algn="ctr">
                        <a:lnSpc>
                          <a:spcPct val="115000"/>
                        </a:lnSpc>
                        <a:spcAft>
                          <a:spcPts val="0"/>
                        </a:spcAft>
                      </a:pPr>
                      <a:r>
                        <a:rPr lang="es-EC" sz="1600">
                          <a:effectLst/>
                        </a:rPr>
                        <a:t>2</a:t>
                      </a:r>
                      <a:endParaRPr lang="es-EC"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a:effectLst/>
                        </a:rPr>
                        <a:t>Regular</a:t>
                      </a:r>
                      <a:endParaRPr lang="es-EC" sz="16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Lesiones en un 50% del área foliar</a:t>
                      </a:r>
                      <a:endParaRPr lang="es-EC" sz="1600" dirty="0">
                        <a:effectLst/>
                        <a:latin typeface="Calibri"/>
                        <a:ea typeface="Calibri"/>
                        <a:cs typeface="Times New Roman"/>
                      </a:endParaRPr>
                    </a:p>
                  </a:txBody>
                  <a:tcPr marL="68580" marR="68580" marT="0" marB="0" anchor="ctr"/>
                </a:tc>
              </a:tr>
              <a:tr h="532413">
                <a:tc>
                  <a:txBody>
                    <a:bodyPr/>
                    <a:lstStyle/>
                    <a:p>
                      <a:pPr algn="ctr">
                        <a:lnSpc>
                          <a:spcPct val="115000"/>
                        </a:lnSpc>
                        <a:spcAft>
                          <a:spcPts val="0"/>
                        </a:spcAft>
                      </a:pPr>
                      <a:r>
                        <a:rPr lang="es-EC" sz="1600" dirty="0">
                          <a:effectLst/>
                        </a:rPr>
                        <a:t>1</a:t>
                      </a:r>
                      <a:endParaRPr lang="es-EC"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Malo</a:t>
                      </a:r>
                      <a:endParaRPr lang="es-EC"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EC" sz="1600" dirty="0">
                          <a:effectLst/>
                        </a:rPr>
                        <a:t>Lesiones en un 75% del área foliar</a:t>
                      </a:r>
                      <a:endParaRPr lang="es-EC" sz="1600" dirty="0">
                        <a:effectLst/>
                        <a:latin typeface="Calibri"/>
                        <a:ea typeface="Calibri"/>
                        <a:cs typeface="Times New Roman"/>
                      </a:endParaRPr>
                    </a:p>
                  </a:txBody>
                  <a:tcPr marL="68580" marR="68580" marT="0" marB="0" anchor="ctr"/>
                </a:tc>
              </a:tr>
            </a:tbl>
          </a:graphicData>
        </a:graphic>
      </p:graphicFrame>
      <p:sp>
        <p:nvSpPr>
          <p:cNvPr id="6" name="5 Rectángulo"/>
          <p:cNvSpPr/>
          <p:nvPr/>
        </p:nvSpPr>
        <p:spPr>
          <a:xfrm>
            <a:off x="3131840" y="6508297"/>
            <a:ext cx="1281120" cy="261610"/>
          </a:xfrm>
          <a:prstGeom prst="rect">
            <a:avLst/>
          </a:prstGeom>
        </p:spPr>
        <p:txBody>
          <a:bodyPr wrap="none">
            <a:spAutoFit/>
          </a:bodyPr>
          <a:lstStyle/>
          <a:p>
            <a:r>
              <a:rPr lang="es-ES" sz="1100" b="1" dirty="0">
                <a:solidFill>
                  <a:schemeClr val="bg1"/>
                </a:solidFill>
              </a:rPr>
              <a:t>Fuente: C.E.S.A </a:t>
            </a:r>
            <a:endParaRPr lang="es-EC" sz="1100" b="1" dirty="0">
              <a:solidFill>
                <a:schemeClr val="bg1"/>
              </a:solidFill>
            </a:endParaRPr>
          </a:p>
        </p:txBody>
      </p:sp>
    </p:spTree>
    <p:extLst>
      <p:ext uri="{BB962C8B-B14F-4D97-AF65-F5344CB8AC3E}">
        <p14:creationId xmlns:p14="http://schemas.microsoft.com/office/powerpoint/2010/main" val="3107613121"/>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bg1"/>
                </a:solidFill>
              </a:rPr>
              <a:t>DISEÑO EXPERIMENTAL </a:t>
            </a:r>
            <a:endParaRPr lang="es-EC" b="1" dirty="0">
              <a:solidFill>
                <a:schemeClr val="bg1"/>
              </a:solidFill>
            </a:endParaRPr>
          </a:p>
        </p:txBody>
      </p:sp>
      <p:sp>
        <p:nvSpPr>
          <p:cNvPr id="3" name="2 Marcador de contenido"/>
          <p:cNvSpPr>
            <a:spLocks noGrp="1"/>
          </p:cNvSpPr>
          <p:nvPr>
            <p:ph idx="1"/>
          </p:nvPr>
        </p:nvSpPr>
        <p:spPr/>
        <p:txBody>
          <a:bodyPr/>
          <a:lstStyle/>
          <a:p>
            <a:pPr marL="36576" indent="0">
              <a:buNone/>
            </a:pPr>
            <a:r>
              <a:rPr lang="es-EC" dirty="0"/>
              <a:t> </a:t>
            </a:r>
            <a:r>
              <a:rPr lang="es-EC" dirty="0" smtClean="0"/>
              <a:t>       </a:t>
            </a:r>
            <a:endParaRPr lang="es-EC"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71" t="17163" r="18904" b="11772"/>
          <a:stretch/>
        </p:blipFill>
        <p:spPr bwMode="auto">
          <a:xfrm>
            <a:off x="467544" y="1412776"/>
            <a:ext cx="8352928" cy="5001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203362"/>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251837277"/>
              </p:ext>
            </p:extLst>
          </p:nvPr>
        </p:nvGraphicFramePr>
        <p:xfrm>
          <a:off x="539552" y="908720"/>
          <a:ext cx="8280920" cy="4475749"/>
        </p:xfrm>
        <a:graphic>
          <a:graphicData uri="http://schemas.openxmlformats.org/drawingml/2006/table">
            <a:tbl>
              <a:tblPr firstRow="1" firstCol="1" bandRow="1">
                <a:tableStyleId>{5C22544A-7EE6-4342-B048-85BDC9FD1C3A}</a:tableStyleId>
              </a:tblPr>
              <a:tblGrid>
                <a:gridCol w="1664830"/>
                <a:gridCol w="1664830"/>
                <a:gridCol w="1664830"/>
                <a:gridCol w="1664830"/>
                <a:gridCol w="1621600"/>
              </a:tblGrid>
              <a:tr h="864096">
                <a:tc>
                  <a:txBody>
                    <a:bodyPr/>
                    <a:lstStyle/>
                    <a:p>
                      <a:pPr algn="ctr">
                        <a:lnSpc>
                          <a:spcPct val="115000"/>
                        </a:lnSpc>
                        <a:spcAft>
                          <a:spcPts val="0"/>
                        </a:spcAft>
                      </a:pPr>
                      <a:r>
                        <a:rPr lang="es-ES" sz="1600" dirty="0">
                          <a:effectLst/>
                        </a:rPr>
                        <a:t>FUENTES DE VARIACION</a:t>
                      </a:r>
                      <a:endParaRPr lang="es-EC" sz="16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600" dirty="0">
                          <a:effectLst/>
                        </a:rPr>
                        <a:t>SC</a:t>
                      </a:r>
                      <a:endParaRPr lang="es-EC" sz="16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600">
                          <a:effectLst/>
                        </a:rPr>
                        <a:t>GL</a:t>
                      </a:r>
                      <a:endParaRPr lang="es-EC" sz="16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600">
                          <a:effectLst/>
                        </a:rPr>
                        <a:t>CM</a:t>
                      </a:r>
                      <a:endParaRPr lang="es-EC" sz="16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600">
                          <a:effectLst/>
                        </a:rPr>
                        <a:t>FC</a:t>
                      </a:r>
                      <a:endParaRPr lang="es-EC" sz="1600">
                        <a:effectLst/>
                        <a:latin typeface="Times New Roman"/>
                        <a:ea typeface="Times New Roman"/>
                        <a:cs typeface="Times New Roman"/>
                      </a:endParaRPr>
                    </a:p>
                  </a:txBody>
                  <a:tcPr marL="44450" marR="44450" marT="0" marB="0" anchor="ctr"/>
                </a:tc>
              </a:tr>
              <a:tr h="411527">
                <a:tc>
                  <a:txBody>
                    <a:bodyPr/>
                    <a:lstStyle/>
                    <a:p>
                      <a:pPr algn="just">
                        <a:lnSpc>
                          <a:spcPct val="115000"/>
                        </a:lnSpc>
                        <a:spcAft>
                          <a:spcPts val="0"/>
                        </a:spcAft>
                      </a:pPr>
                      <a:r>
                        <a:rPr lang="es-ES" sz="1600">
                          <a:effectLst/>
                        </a:rPr>
                        <a:t>Bloques</a:t>
                      </a:r>
                      <a:endParaRPr lang="es-EC" sz="16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S" sz="1600" dirty="0">
                          <a:effectLst/>
                        </a:rPr>
                        <a:t>ΣY</a:t>
                      </a:r>
                      <a:r>
                        <a:rPr lang="es-ES" sz="1600" baseline="-25000" dirty="0">
                          <a:effectLst/>
                        </a:rPr>
                        <a:t>j</a:t>
                      </a:r>
                      <a:r>
                        <a:rPr lang="es-ES" sz="1600" dirty="0">
                          <a:effectLst/>
                        </a:rPr>
                        <a:t>²/t-FC</a:t>
                      </a:r>
                      <a:endParaRPr lang="es-EC" sz="16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S" sz="1600" dirty="0">
                          <a:effectLst/>
                        </a:rPr>
                        <a:t>n-1 (4-1=3)</a:t>
                      </a:r>
                      <a:endParaRPr lang="es-EC" sz="16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S" sz="1600">
                          <a:effectLst/>
                        </a:rPr>
                        <a:t>SCb/GL</a:t>
                      </a:r>
                      <a:endParaRPr lang="es-EC" sz="16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S" sz="1600">
                          <a:effectLst/>
                        </a:rPr>
                        <a:t>CMb/CM</a:t>
                      </a:r>
                      <a:r>
                        <a:rPr lang="es-ES" sz="1600" baseline="-25000">
                          <a:effectLst/>
                        </a:rPr>
                        <a:t>E</a:t>
                      </a:r>
                      <a:endParaRPr lang="es-EC" sz="1600">
                        <a:effectLst/>
                        <a:latin typeface="Times New Roman"/>
                        <a:ea typeface="Times New Roman"/>
                        <a:cs typeface="Times New Roman"/>
                      </a:endParaRPr>
                    </a:p>
                  </a:txBody>
                  <a:tcPr marL="44450" marR="44450" marT="0" marB="0" anchor="ctr"/>
                </a:tc>
              </a:tr>
              <a:tr h="411527">
                <a:tc>
                  <a:txBody>
                    <a:bodyPr/>
                    <a:lstStyle/>
                    <a:p>
                      <a:pPr algn="just">
                        <a:lnSpc>
                          <a:spcPct val="115000"/>
                        </a:lnSpc>
                        <a:spcAft>
                          <a:spcPts val="0"/>
                        </a:spcAft>
                      </a:pPr>
                      <a:r>
                        <a:rPr lang="es-ES" sz="1600">
                          <a:effectLst/>
                        </a:rPr>
                        <a:t>Tratamientos</a:t>
                      </a:r>
                      <a:endParaRPr lang="es-EC" sz="1600">
                        <a:effectLst/>
                        <a:latin typeface="Times New Roman"/>
                        <a:ea typeface="Times New Roman"/>
                        <a:cs typeface="Times New Roman"/>
                      </a:endParaRPr>
                    </a:p>
                  </a:txBody>
                  <a:tcPr marL="44450" marR="44450" marT="0" marB="0" anchor="ctr"/>
                </a:tc>
                <a:tc rowSpan="4">
                  <a:txBody>
                    <a:bodyPr/>
                    <a:lstStyle/>
                    <a:p>
                      <a:pPr algn="just">
                        <a:lnSpc>
                          <a:spcPct val="115000"/>
                        </a:lnSpc>
                        <a:spcAft>
                          <a:spcPts val="0"/>
                        </a:spcAft>
                      </a:pPr>
                      <a:r>
                        <a:rPr lang="es-ES" sz="1600">
                          <a:effectLst/>
                        </a:rPr>
                        <a:t>ΣY</a:t>
                      </a:r>
                      <a:r>
                        <a:rPr lang="es-ES" sz="1600" baseline="-25000">
                          <a:effectLst/>
                        </a:rPr>
                        <a:t>i</a:t>
                      </a:r>
                      <a:r>
                        <a:rPr lang="es-ES" sz="1600">
                          <a:effectLst/>
                        </a:rPr>
                        <a:t>²/n-FC</a:t>
                      </a:r>
                      <a:endParaRPr lang="es-EC" sz="16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S" sz="1600" dirty="0">
                          <a:effectLst/>
                        </a:rPr>
                        <a:t>t-1 (15-1=14)</a:t>
                      </a:r>
                      <a:endParaRPr lang="es-EC" sz="1600" dirty="0">
                        <a:effectLst/>
                        <a:latin typeface="Times New Roman"/>
                        <a:ea typeface="Times New Roman"/>
                        <a:cs typeface="Times New Roman"/>
                      </a:endParaRPr>
                    </a:p>
                  </a:txBody>
                  <a:tcPr marL="44450" marR="44450" marT="0" marB="0" anchor="ctr"/>
                </a:tc>
                <a:tc rowSpan="4">
                  <a:txBody>
                    <a:bodyPr/>
                    <a:lstStyle/>
                    <a:p>
                      <a:pPr algn="just">
                        <a:lnSpc>
                          <a:spcPct val="115000"/>
                        </a:lnSpc>
                        <a:spcAft>
                          <a:spcPts val="0"/>
                        </a:spcAft>
                      </a:pPr>
                      <a:r>
                        <a:rPr lang="es-ES" sz="1600">
                          <a:effectLst/>
                        </a:rPr>
                        <a:t>SC</a:t>
                      </a:r>
                      <a:r>
                        <a:rPr lang="es-ES" sz="1600" baseline="-25000">
                          <a:effectLst/>
                        </a:rPr>
                        <a:t>t</a:t>
                      </a:r>
                      <a:r>
                        <a:rPr lang="es-ES" sz="1600">
                          <a:effectLst/>
                        </a:rPr>
                        <a:t>/GL</a:t>
                      </a:r>
                      <a:endParaRPr lang="es-EC" sz="1600">
                        <a:effectLst/>
                        <a:latin typeface="Times New Roman"/>
                        <a:ea typeface="Times New Roman"/>
                        <a:cs typeface="Times New Roman"/>
                      </a:endParaRPr>
                    </a:p>
                  </a:txBody>
                  <a:tcPr marL="44450" marR="44450" marT="0" marB="0" anchor="ctr"/>
                </a:tc>
                <a:tc rowSpan="4">
                  <a:txBody>
                    <a:bodyPr/>
                    <a:lstStyle/>
                    <a:p>
                      <a:pPr algn="just">
                        <a:lnSpc>
                          <a:spcPct val="115000"/>
                        </a:lnSpc>
                        <a:spcAft>
                          <a:spcPts val="0"/>
                        </a:spcAft>
                      </a:pPr>
                      <a:r>
                        <a:rPr lang="es-ES" sz="1600" dirty="0">
                          <a:effectLst/>
                        </a:rPr>
                        <a:t>CMt/CM</a:t>
                      </a:r>
                      <a:r>
                        <a:rPr lang="es-ES" sz="1600" baseline="-25000" dirty="0">
                          <a:effectLst/>
                        </a:rPr>
                        <a:t>E</a:t>
                      </a:r>
                      <a:endParaRPr lang="es-EC" sz="1600" dirty="0">
                        <a:effectLst/>
                        <a:latin typeface="Times New Roman"/>
                        <a:ea typeface="Times New Roman"/>
                        <a:cs typeface="Times New Roman"/>
                      </a:endParaRPr>
                    </a:p>
                  </a:txBody>
                  <a:tcPr marL="44450" marR="44450" marT="0" marB="0" anchor="ctr"/>
                </a:tc>
              </a:tr>
              <a:tr h="411527">
                <a:tc>
                  <a:txBody>
                    <a:bodyPr/>
                    <a:lstStyle/>
                    <a:p>
                      <a:pPr algn="just">
                        <a:lnSpc>
                          <a:spcPct val="115000"/>
                        </a:lnSpc>
                        <a:spcAft>
                          <a:spcPts val="0"/>
                        </a:spcAft>
                      </a:pPr>
                      <a:r>
                        <a:rPr lang="es-ES" sz="1600">
                          <a:effectLst/>
                        </a:rPr>
                        <a:t>Especie</a:t>
                      </a:r>
                      <a:endParaRPr lang="es-EC" sz="1600">
                        <a:effectLst/>
                        <a:latin typeface="Times New Roman"/>
                        <a:ea typeface="Times New Roman"/>
                        <a:cs typeface="Times New Roman"/>
                      </a:endParaRPr>
                    </a:p>
                  </a:txBody>
                  <a:tcPr marL="44450" marR="44450" marT="0" marB="0" anchor="ctr"/>
                </a:tc>
                <a:tc vMerge="1">
                  <a:txBody>
                    <a:bodyPr/>
                    <a:lstStyle/>
                    <a:p>
                      <a:endParaRPr lang="es-EC"/>
                    </a:p>
                  </a:txBody>
                  <a:tcPr/>
                </a:tc>
                <a:tc>
                  <a:txBody>
                    <a:bodyPr/>
                    <a:lstStyle/>
                    <a:p>
                      <a:pPr algn="just">
                        <a:lnSpc>
                          <a:spcPct val="115000"/>
                        </a:lnSpc>
                        <a:spcAft>
                          <a:spcPts val="0"/>
                        </a:spcAft>
                      </a:pPr>
                      <a:r>
                        <a:rPr lang="es-ES" sz="1600" dirty="0">
                          <a:effectLst/>
                        </a:rPr>
                        <a:t>t-1 (3-1=2)</a:t>
                      </a:r>
                      <a:endParaRPr lang="es-EC" sz="1600" dirty="0">
                        <a:effectLst/>
                        <a:latin typeface="Times New Roman"/>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r>
              <a:tr h="411527">
                <a:tc>
                  <a:txBody>
                    <a:bodyPr/>
                    <a:lstStyle/>
                    <a:p>
                      <a:pPr algn="just">
                        <a:lnSpc>
                          <a:spcPct val="115000"/>
                        </a:lnSpc>
                        <a:spcAft>
                          <a:spcPts val="0"/>
                        </a:spcAft>
                      </a:pPr>
                      <a:r>
                        <a:rPr lang="es-ES" sz="1600">
                          <a:effectLst/>
                        </a:rPr>
                        <a:t>Retenedor</a:t>
                      </a:r>
                      <a:endParaRPr lang="es-EC" sz="1600">
                        <a:effectLst/>
                        <a:latin typeface="Times New Roman"/>
                        <a:ea typeface="Times New Roman"/>
                        <a:cs typeface="Times New Roman"/>
                      </a:endParaRPr>
                    </a:p>
                  </a:txBody>
                  <a:tcPr marL="44450" marR="44450" marT="0" marB="0" anchor="ctr"/>
                </a:tc>
                <a:tc vMerge="1">
                  <a:txBody>
                    <a:bodyPr/>
                    <a:lstStyle/>
                    <a:p>
                      <a:endParaRPr lang="es-EC"/>
                    </a:p>
                  </a:txBody>
                  <a:tcPr/>
                </a:tc>
                <a:tc>
                  <a:txBody>
                    <a:bodyPr/>
                    <a:lstStyle/>
                    <a:p>
                      <a:pPr algn="just">
                        <a:lnSpc>
                          <a:spcPct val="115000"/>
                        </a:lnSpc>
                        <a:spcAft>
                          <a:spcPts val="0"/>
                        </a:spcAft>
                      </a:pPr>
                      <a:r>
                        <a:rPr lang="es-ES" sz="1600" dirty="0">
                          <a:effectLst/>
                        </a:rPr>
                        <a:t>t-1 (5-1=4)</a:t>
                      </a:r>
                      <a:endParaRPr lang="es-EC" sz="1600" dirty="0">
                        <a:effectLst/>
                        <a:latin typeface="Times New Roman"/>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r>
              <a:tr h="411527">
                <a:tc>
                  <a:txBody>
                    <a:bodyPr/>
                    <a:lstStyle/>
                    <a:p>
                      <a:pPr algn="just">
                        <a:lnSpc>
                          <a:spcPct val="115000"/>
                        </a:lnSpc>
                        <a:spcAft>
                          <a:spcPts val="0"/>
                        </a:spcAft>
                      </a:pPr>
                      <a:r>
                        <a:rPr lang="es-ES" sz="1600">
                          <a:effectLst/>
                        </a:rPr>
                        <a:t>Esp x Rtdor</a:t>
                      </a:r>
                      <a:endParaRPr lang="es-EC" sz="1600">
                        <a:effectLst/>
                        <a:latin typeface="Times New Roman"/>
                        <a:ea typeface="Times New Roman"/>
                        <a:cs typeface="Times New Roman"/>
                      </a:endParaRPr>
                    </a:p>
                  </a:txBody>
                  <a:tcPr marL="44450" marR="44450" marT="0" marB="0" anchor="ctr"/>
                </a:tc>
                <a:tc vMerge="1">
                  <a:txBody>
                    <a:bodyPr/>
                    <a:lstStyle/>
                    <a:p>
                      <a:endParaRPr lang="es-EC"/>
                    </a:p>
                  </a:txBody>
                  <a:tcPr/>
                </a:tc>
                <a:tc>
                  <a:txBody>
                    <a:bodyPr/>
                    <a:lstStyle/>
                    <a:p>
                      <a:pPr algn="just">
                        <a:lnSpc>
                          <a:spcPct val="115000"/>
                        </a:lnSpc>
                        <a:spcAft>
                          <a:spcPts val="0"/>
                        </a:spcAft>
                      </a:pPr>
                      <a:r>
                        <a:rPr lang="es-ES" sz="1600" dirty="0">
                          <a:effectLst/>
                        </a:rPr>
                        <a:t>(4 x 2=8)</a:t>
                      </a:r>
                      <a:endParaRPr lang="es-EC" sz="1600" dirty="0">
                        <a:effectLst/>
                        <a:latin typeface="Times New Roman"/>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r>
              <a:tr h="730964">
                <a:tc>
                  <a:txBody>
                    <a:bodyPr/>
                    <a:lstStyle/>
                    <a:p>
                      <a:pPr algn="just">
                        <a:lnSpc>
                          <a:spcPct val="115000"/>
                        </a:lnSpc>
                        <a:spcAft>
                          <a:spcPts val="0"/>
                        </a:spcAft>
                      </a:pPr>
                      <a:r>
                        <a:rPr lang="es-ES" sz="1600">
                          <a:effectLst/>
                        </a:rPr>
                        <a:t>Error</a:t>
                      </a:r>
                      <a:endParaRPr lang="es-EC" sz="16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S" sz="1600">
                          <a:effectLst/>
                        </a:rPr>
                        <a:t>ΣΣY</a:t>
                      </a:r>
                      <a:r>
                        <a:rPr lang="es-ES" sz="1600" baseline="-25000">
                          <a:effectLst/>
                        </a:rPr>
                        <a:t>ij</a:t>
                      </a:r>
                      <a:r>
                        <a:rPr lang="es-ES" sz="1600">
                          <a:effectLst/>
                        </a:rPr>
                        <a:t>²-ΣY</a:t>
                      </a:r>
                      <a:r>
                        <a:rPr lang="es-ES" sz="1600" baseline="-25000">
                          <a:effectLst/>
                        </a:rPr>
                        <a:t>j</a:t>
                      </a:r>
                      <a:r>
                        <a:rPr lang="es-ES" sz="1600">
                          <a:effectLst/>
                        </a:rPr>
                        <a:t>²/t- ΣY</a:t>
                      </a:r>
                      <a:r>
                        <a:rPr lang="es-ES" sz="1600" baseline="-25000">
                          <a:effectLst/>
                        </a:rPr>
                        <a:t>i</a:t>
                      </a:r>
                      <a:r>
                        <a:rPr lang="es-ES" sz="1600">
                          <a:effectLst/>
                        </a:rPr>
                        <a:t>²/n+FC</a:t>
                      </a:r>
                      <a:endParaRPr lang="es-EC" sz="16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S" sz="1600">
                          <a:effectLst/>
                        </a:rPr>
                        <a:t>(t-1)(n-1) (14*3=42)</a:t>
                      </a:r>
                      <a:endParaRPr lang="es-EC" sz="16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S" sz="1600">
                          <a:effectLst/>
                        </a:rPr>
                        <a:t>SC</a:t>
                      </a:r>
                      <a:r>
                        <a:rPr lang="es-ES" sz="1600" baseline="-25000">
                          <a:effectLst/>
                        </a:rPr>
                        <a:t>E</a:t>
                      </a:r>
                      <a:r>
                        <a:rPr lang="es-ES" sz="1600">
                          <a:effectLst/>
                        </a:rPr>
                        <a:t>/GL</a:t>
                      </a:r>
                      <a:endParaRPr lang="es-EC" sz="1600">
                        <a:effectLst/>
                        <a:latin typeface="Times New Roman"/>
                        <a:ea typeface="Times New Roman"/>
                        <a:cs typeface="Times New Roman"/>
                      </a:endParaRPr>
                    </a:p>
                  </a:txBody>
                  <a:tcPr marL="44450" marR="44450" marT="0" marB="0" anchor="ctr"/>
                </a:tc>
                <a:tc>
                  <a:txBody>
                    <a:bodyPr/>
                    <a:lstStyle/>
                    <a:p>
                      <a:pPr>
                        <a:lnSpc>
                          <a:spcPct val="115000"/>
                        </a:lnSpc>
                      </a:pPr>
                      <a:endParaRPr lang="es-EC" sz="1600" dirty="0">
                        <a:effectLst/>
                        <a:latin typeface="Calibri"/>
                        <a:cs typeface="Times New Roman"/>
                      </a:endParaRPr>
                    </a:p>
                  </a:txBody>
                  <a:tcPr marL="44450" marR="44450" marT="0" marB="0" anchor="ctr"/>
                </a:tc>
              </a:tr>
              <a:tr h="411527">
                <a:tc rowSpan="2">
                  <a:txBody>
                    <a:bodyPr/>
                    <a:lstStyle/>
                    <a:p>
                      <a:pPr algn="just">
                        <a:lnSpc>
                          <a:spcPct val="115000"/>
                        </a:lnSpc>
                        <a:spcAft>
                          <a:spcPts val="0"/>
                        </a:spcAft>
                      </a:pPr>
                      <a:r>
                        <a:rPr lang="es-ES" sz="1600" dirty="0">
                          <a:effectLst/>
                        </a:rPr>
                        <a:t>Total</a:t>
                      </a:r>
                      <a:endParaRPr lang="es-EC" sz="1600" dirty="0">
                        <a:effectLst/>
                        <a:latin typeface="Times New Roman"/>
                        <a:ea typeface="Times New Roman"/>
                        <a:cs typeface="Times New Roman"/>
                      </a:endParaRPr>
                    </a:p>
                  </a:txBody>
                  <a:tcPr marL="44450" marR="44450" marT="0" marB="0" anchor="ctr"/>
                </a:tc>
                <a:tc rowSpan="2">
                  <a:txBody>
                    <a:bodyPr/>
                    <a:lstStyle/>
                    <a:p>
                      <a:pPr algn="just">
                        <a:lnSpc>
                          <a:spcPct val="115000"/>
                        </a:lnSpc>
                        <a:spcAft>
                          <a:spcPts val="0"/>
                        </a:spcAft>
                      </a:pPr>
                      <a:r>
                        <a:rPr lang="es-ES" sz="1600">
                          <a:effectLst/>
                        </a:rPr>
                        <a:t>ΣΣY</a:t>
                      </a:r>
                      <a:r>
                        <a:rPr lang="es-ES" sz="1600" baseline="-25000">
                          <a:effectLst/>
                        </a:rPr>
                        <a:t>ij</a:t>
                      </a:r>
                      <a:r>
                        <a:rPr lang="es-ES" sz="1600">
                          <a:effectLst/>
                        </a:rPr>
                        <a:t>² - FC</a:t>
                      </a:r>
                      <a:endParaRPr lang="es-EC" sz="16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S" sz="1600">
                          <a:effectLst/>
                        </a:rPr>
                        <a:t>tn-1</a:t>
                      </a:r>
                      <a:endParaRPr lang="es-EC" sz="1600">
                        <a:effectLst/>
                        <a:latin typeface="Times New Roman"/>
                        <a:ea typeface="Times New Roman"/>
                        <a:cs typeface="Times New Roman"/>
                      </a:endParaRPr>
                    </a:p>
                  </a:txBody>
                  <a:tcPr marL="44450" marR="44450" marT="0" marB="0" anchor="ctr"/>
                </a:tc>
                <a:tc rowSpan="2">
                  <a:txBody>
                    <a:bodyPr/>
                    <a:lstStyle/>
                    <a:p>
                      <a:pPr>
                        <a:lnSpc>
                          <a:spcPct val="115000"/>
                        </a:lnSpc>
                      </a:pPr>
                      <a:endParaRPr lang="es-EC" sz="1600">
                        <a:effectLst/>
                        <a:latin typeface="Calibri"/>
                        <a:cs typeface="Times New Roman"/>
                      </a:endParaRPr>
                    </a:p>
                  </a:txBody>
                  <a:tcPr marL="44450" marR="44450" marT="0" marB="0" anchor="ctr"/>
                </a:tc>
                <a:tc rowSpan="2">
                  <a:txBody>
                    <a:bodyPr/>
                    <a:lstStyle/>
                    <a:p>
                      <a:pPr>
                        <a:lnSpc>
                          <a:spcPct val="115000"/>
                        </a:lnSpc>
                      </a:pPr>
                      <a:endParaRPr lang="es-EC" sz="1600" dirty="0">
                        <a:effectLst/>
                        <a:latin typeface="Calibri"/>
                        <a:cs typeface="Times New Roman"/>
                      </a:endParaRPr>
                    </a:p>
                  </a:txBody>
                  <a:tcPr marL="44450" marR="44450" marT="0" marB="0" anchor="ctr"/>
                </a:tc>
              </a:tr>
              <a:tr h="411527">
                <a:tc vMerge="1">
                  <a:txBody>
                    <a:bodyPr/>
                    <a:lstStyle/>
                    <a:p>
                      <a:endParaRPr lang="es-EC"/>
                    </a:p>
                  </a:txBody>
                  <a:tcPr/>
                </a:tc>
                <a:tc vMerge="1">
                  <a:txBody>
                    <a:bodyPr/>
                    <a:lstStyle/>
                    <a:p>
                      <a:endParaRPr lang="es-EC"/>
                    </a:p>
                  </a:txBody>
                  <a:tcPr/>
                </a:tc>
                <a:tc>
                  <a:txBody>
                    <a:bodyPr/>
                    <a:lstStyle/>
                    <a:p>
                      <a:pPr algn="just">
                        <a:lnSpc>
                          <a:spcPct val="115000"/>
                        </a:lnSpc>
                        <a:spcAft>
                          <a:spcPts val="0"/>
                        </a:spcAft>
                      </a:pPr>
                      <a:r>
                        <a:rPr lang="es-ES" sz="1600" dirty="0">
                          <a:effectLst/>
                        </a:rPr>
                        <a:t>(15*4-1=59)</a:t>
                      </a:r>
                      <a:endParaRPr lang="es-EC" sz="1600" dirty="0">
                        <a:effectLst/>
                        <a:latin typeface="Times New Roman"/>
                        <a:ea typeface="Times New Roman"/>
                        <a:cs typeface="Times New Roman"/>
                      </a:endParaRPr>
                    </a:p>
                  </a:txBody>
                  <a:tcPr marL="44450" marR="44450" marT="0" marB="0" anchor="ctr"/>
                </a:tc>
                <a:tc vMerge="1">
                  <a:txBody>
                    <a:bodyPr/>
                    <a:lstStyle/>
                    <a:p>
                      <a:endParaRPr lang="es-EC"/>
                    </a:p>
                  </a:txBody>
                  <a:tcPr/>
                </a:tc>
                <a:tc vMerge="1">
                  <a:txBody>
                    <a:bodyPr/>
                    <a:lstStyle/>
                    <a:p>
                      <a:endParaRPr lang="es-EC"/>
                    </a:p>
                  </a:txBody>
                  <a:tcPr/>
                </a:tc>
              </a:tr>
            </a:tbl>
          </a:graphicData>
        </a:graphic>
      </p:graphicFrame>
    </p:spTree>
    <p:extLst>
      <p:ext uri="{BB962C8B-B14F-4D97-AF65-F5344CB8AC3E}">
        <p14:creationId xmlns:p14="http://schemas.microsoft.com/office/powerpoint/2010/main" val="3173890876"/>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solidFill>
                  <a:schemeClr val="bg1"/>
                </a:solidFill>
              </a:rPr>
              <a:t>CARACTERÍSTICAS DEL ENSAYO </a:t>
            </a:r>
            <a:endParaRPr lang="es-EC"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20182403"/>
              </p:ext>
            </p:extLst>
          </p:nvPr>
        </p:nvGraphicFramePr>
        <p:xfrm>
          <a:off x="323528" y="1484784"/>
          <a:ext cx="8424937" cy="4768548"/>
        </p:xfrm>
        <a:graphic>
          <a:graphicData uri="http://schemas.openxmlformats.org/drawingml/2006/table">
            <a:tbl>
              <a:tblPr>
                <a:tableStyleId>{5C22544A-7EE6-4342-B048-85BDC9FD1C3A}</a:tableStyleId>
              </a:tblPr>
              <a:tblGrid>
                <a:gridCol w="3588958"/>
                <a:gridCol w="2262263"/>
                <a:gridCol w="2573716"/>
              </a:tblGrid>
              <a:tr h="596638">
                <a:tc>
                  <a:txBody>
                    <a:bodyPr/>
                    <a:lstStyle/>
                    <a:p>
                      <a:pPr algn="ctr">
                        <a:lnSpc>
                          <a:spcPct val="150000"/>
                        </a:lnSpc>
                        <a:spcBef>
                          <a:spcPts val="1400"/>
                        </a:spcBef>
                        <a:spcAft>
                          <a:spcPts val="0"/>
                        </a:spcAft>
                      </a:pPr>
                      <a:r>
                        <a:rPr lang="es-ES_tradnl" sz="2600" dirty="0">
                          <a:effectLst/>
                        </a:rPr>
                        <a:t>Características</a:t>
                      </a:r>
                      <a:endParaRPr lang="es-EC" sz="2600" dirty="0">
                        <a:effectLst/>
                        <a:latin typeface="Times New Roman"/>
                        <a:ea typeface="Times New Roman"/>
                        <a:cs typeface="Times New Roman"/>
                      </a:endParaRPr>
                    </a:p>
                  </a:txBody>
                  <a:tcPr marL="0" marR="0" marT="0" marB="0" anchor="ctr">
                    <a:solidFill>
                      <a:schemeClr val="accent1">
                        <a:lumMod val="60000"/>
                        <a:lumOff val="40000"/>
                      </a:schemeClr>
                    </a:solidFill>
                  </a:tcPr>
                </a:tc>
                <a:tc>
                  <a:txBody>
                    <a:bodyPr/>
                    <a:lstStyle/>
                    <a:p>
                      <a:pPr algn="ctr">
                        <a:lnSpc>
                          <a:spcPct val="150000"/>
                        </a:lnSpc>
                        <a:spcBef>
                          <a:spcPts val="1400"/>
                        </a:spcBef>
                        <a:spcAft>
                          <a:spcPts val="0"/>
                        </a:spcAft>
                      </a:pPr>
                      <a:r>
                        <a:rPr lang="es-ES_tradnl" sz="2600" dirty="0">
                          <a:effectLst/>
                        </a:rPr>
                        <a:t>Unidad</a:t>
                      </a:r>
                      <a:endParaRPr lang="es-EC" sz="2600" dirty="0">
                        <a:effectLst/>
                        <a:latin typeface="Times New Roman"/>
                        <a:ea typeface="Times New Roman"/>
                        <a:cs typeface="Times New Roman"/>
                      </a:endParaRPr>
                    </a:p>
                  </a:txBody>
                  <a:tcPr marL="0" marR="0" marT="0" marB="0" anchor="ctr">
                    <a:solidFill>
                      <a:schemeClr val="accent1">
                        <a:lumMod val="60000"/>
                        <a:lumOff val="40000"/>
                      </a:schemeClr>
                    </a:solidFill>
                  </a:tcPr>
                </a:tc>
                <a:tc>
                  <a:txBody>
                    <a:bodyPr/>
                    <a:lstStyle/>
                    <a:p>
                      <a:pPr algn="ctr">
                        <a:lnSpc>
                          <a:spcPct val="150000"/>
                        </a:lnSpc>
                        <a:spcBef>
                          <a:spcPts val="1400"/>
                        </a:spcBef>
                        <a:spcAft>
                          <a:spcPts val="0"/>
                        </a:spcAft>
                      </a:pPr>
                      <a:r>
                        <a:rPr lang="es-ES_tradnl" sz="2600" dirty="0">
                          <a:effectLst/>
                        </a:rPr>
                        <a:t>N° de U</a:t>
                      </a:r>
                      <a:endParaRPr lang="es-EC" sz="2600" dirty="0">
                        <a:effectLst/>
                        <a:latin typeface="Times New Roman"/>
                        <a:ea typeface="Times New Roman"/>
                        <a:cs typeface="Times New Roman"/>
                      </a:endParaRPr>
                    </a:p>
                  </a:txBody>
                  <a:tcPr marL="0" marR="0" marT="0" marB="0" anchor="ctr">
                    <a:solidFill>
                      <a:schemeClr val="accent1">
                        <a:lumMod val="60000"/>
                        <a:lumOff val="40000"/>
                      </a:schemeClr>
                    </a:solidFill>
                  </a:tcPr>
                </a:tc>
              </a:tr>
              <a:tr h="596638">
                <a:tc>
                  <a:txBody>
                    <a:bodyPr/>
                    <a:lstStyle/>
                    <a:p>
                      <a:pPr>
                        <a:lnSpc>
                          <a:spcPct val="150000"/>
                        </a:lnSpc>
                        <a:spcBef>
                          <a:spcPts val="1400"/>
                        </a:spcBef>
                        <a:spcAft>
                          <a:spcPts val="0"/>
                        </a:spcAft>
                      </a:pPr>
                      <a:r>
                        <a:rPr lang="es-ES_tradnl" sz="2600" dirty="0">
                          <a:effectLst/>
                        </a:rPr>
                        <a:t>Tratamientos</a:t>
                      </a:r>
                      <a:endParaRPr lang="es-EC" sz="2600" dirty="0">
                        <a:effectLst/>
                        <a:latin typeface="Times New Roman"/>
                        <a:ea typeface="Times New Roman"/>
                        <a:cs typeface="Times New Roman"/>
                      </a:endParaRPr>
                    </a:p>
                  </a:txBody>
                  <a:tcPr marL="0" marR="0" marT="0" marB="0" anchor="ctr">
                    <a:solidFill>
                      <a:schemeClr val="accent1">
                        <a:lumMod val="60000"/>
                        <a:lumOff val="40000"/>
                      </a:schemeClr>
                    </a:solidFill>
                  </a:tcPr>
                </a:tc>
                <a:tc>
                  <a:txBody>
                    <a:bodyPr/>
                    <a:lstStyle/>
                    <a:p>
                      <a:pPr algn="ctr">
                        <a:lnSpc>
                          <a:spcPct val="150000"/>
                        </a:lnSpc>
                        <a:spcBef>
                          <a:spcPts val="1400"/>
                        </a:spcBef>
                        <a:spcAft>
                          <a:spcPts val="0"/>
                        </a:spcAft>
                      </a:pPr>
                      <a:r>
                        <a:rPr lang="es-ES_tradnl" sz="2600" dirty="0">
                          <a:effectLst/>
                        </a:rPr>
                        <a:t>T</a:t>
                      </a:r>
                      <a:endParaRPr lang="es-EC" sz="2600" dirty="0">
                        <a:effectLst/>
                        <a:latin typeface="Times New Roman"/>
                        <a:ea typeface="Times New Roman"/>
                        <a:cs typeface="Times New Roman"/>
                      </a:endParaRPr>
                    </a:p>
                  </a:txBody>
                  <a:tcPr marL="0" marR="0" marT="0" marB="0" anchor="ctr"/>
                </a:tc>
                <a:tc>
                  <a:txBody>
                    <a:bodyPr/>
                    <a:lstStyle/>
                    <a:p>
                      <a:pPr algn="ctr">
                        <a:lnSpc>
                          <a:spcPct val="150000"/>
                        </a:lnSpc>
                        <a:spcBef>
                          <a:spcPts val="1400"/>
                        </a:spcBef>
                        <a:spcAft>
                          <a:spcPts val="0"/>
                        </a:spcAft>
                      </a:pPr>
                      <a:r>
                        <a:rPr lang="es-ES_tradnl" sz="2600" dirty="0">
                          <a:effectLst/>
                        </a:rPr>
                        <a:t>8</a:t>
                      </a:r>
                      <a:endParaRPr lang="es-EC" sz="2600" dirty="0">
                        <a:effectLst/>
                        <a:latin typeface="Times New Roman"/>
                        <a:ea typeface="Times New Roman"/>
                        <a:cs typeface="Times New Roman"/>
                      </a:endParaRPr>
                    </a:p>
                  </a:txBody>
                  <a:tcPr marL="0" marR="0" marT="0" marB="0" anchor="ctr"/>
                </a:tc>
              </a:tr>
              <a:tr h="596638">
                <a:tc>
                  <a:txBody>
                    <a:bodyPr/>
                    <a:lstStyle/>
                    <a:p>
                      <a:pPr>
                        <a:lnSpc>
                          <a:spcPct val="150000"/>
                        </a:lnSpc>
                        <a:spcBef>
                          <a:spcPts val="1400"/>
                        </a:spcBef>
                        <a:spcAft>
                          <a:spcPts val="0"/>
                        </a:spcAft>
                      </a:pPr>
                      <a:r>
                        <a:rPr lang="es-ES_tradnl" sz="2600" dirty="0">
                          <a:effectLst/>
                        </a:rPr>
                        <a:t>Superficie por tratamiento</a:t>
                      </a:r>
                      <a:endParaRPr lang="es-EC" sz="2600" dirty="0">
                        <a:effectLst/>
                        <a:latin typeface="Times New Roman"/>
                        <a:ea typeface="Times New Roman"/>
                        <a:cs typeface="Times New Roman"/>
                      </a:endParaRPr>
                    </a:p>
                  </a:txBody>
                  <a:tcPr marL="0" marR="0" marT="0" marB="0" anchor="ctr">
                    <a:solidFill>
                      <a:schemeClr val="accent1">
                        <a:lumMod val="60000"/>
                        <a:lumOff val="40000"/>
                      </a:schemeClr>
                    </a:solidFill>
                  </a:tcPr>
                </a:tc>
                <a:tc>
                  <a:txBody>
                    <a:bodyPr/>
                    <a:lstStyle/>
                    <a:p>
                      <a:pPr algn="ctr">
                        <a:lnSpc>
                          <a:spcPct val="150000"/>
                        </a:lnSpc>
                        <a:spcBef>
                          <a:spcPts val="1400"/>
                        </a:spcBef>
                        <a:spcAft>
                          <a:spcPts val="0"/>
                        </a:spcAft>
                      </a:pPr>
                      <a:r>
                        <a:rPr lang="es-ES_tradnl" sz="2600" dirty="0">
                          <a:effectLst/>
                        </a:rPr>
                        <a:t>m</a:t>
                      </a:r>
                      <a:r>
                        <a:rPr lang="es-ES_tradnl" sz="2600" baseline="30000" dirty="0">
                          <a:effectLst/>
                        </a:rPr>
                        <a:t>2</a:t>
                      </a:r>
                      <a:endParaRPr lang="es-EC" sz="2600" dirty="0">
                        <a:effectLst/>
                        <a:latin typeface="Times New Roman"/>
                        <a:ea typeface="Times New Roman"/>
                        <a:cs typeface="Times New Roman"/>
                      </a:endParaRPr>
                    </a:p>
                  </a:txBody>
                  <a:tcPr marL="0" marR="0" marT="0" marB="0" anchor="ctr"/>
                </a:tc>
                <a:tc>
                  <a:txBody>
                    <a:bodyPr/>
                    <a:lstStyle/>
                    <a:p>
                      <a:pPr algn="ctr">
                        <a:lnSpc>
                          <a:spcPct val="150000"/>
                        </a:lnSpc>
                        <a:spcBef>
                          <a:spcPts val="1400"/>
                        </a:spcBef>
                        <a:spcAft>
                          <a:spcPts val="0"/>
                        </a:spcAft>
                      </a:pPr>
                      <a:r>
                        <a:rPr lang="es-ES_tradnl" sz="2600" smtClean="0">
                          <a:effectLst/>
                        </a:rPr>
                        <a:t>264,9</a:t>
                      </a:r>
                      <a:endParaRPr lang="es-EC" sz="2600" dirty="0">
                        <a:effectLst/>
                        <a:latin typeface="Times New Roman"/>
                        <a:ea typeface="Times New Roman"/>
                        <a:cs typeface="Times New Roman"/>
                      </a:endParaRPr>
                    </a:p>
                  </a:txBody>
                  <a:tcPr marL="0" marR="0" marT="0" marB="0" anchor="ctr"/>
                </a:tc>
              </a:tr>
              <a:tr h="596638">
                <a:tc>
                  <a:txBody>
                    <a:bodyPr/>
                    <a:lstStyle/>
                    <a:p>
                      <a:pPr>
                        <a:lnSpc>
                          <a:spcPct val="150000"/>
                        </a:lnSpc>
                        <a:spcBef>
                          <a:spcPts val="1400"/>
                        </a:spcBef>
                        <a:spcAft>
                          <a:spcPts val="0"/>
                        </a:spcAft>
                      </a:pPr>
                      <a:r>
                        <a:rPr lang="es-ES_tradnl" sz="2600" dirty="0">
                          <a:effectLst/>
                        </a:rPr>
                        <a:t>Superficie total</a:t>
                      </a:r>
                      <a:endParaRPr lang="es-EC" sz="2600" dirty="0">
                        <a:effectLst/>
                        <a:latin typeface="Times New Roman"/>
                        <a:ea typeface="Times New Roman"/>
                        <a:cs typeface="Times New Roman"/>
                      </a:endParaRPr>
                    </a:p>
                  </a:txBody>
                  <a:tcPr marL="0" marR="0" marT="0" marB="0" anchor="ctr">
                    <a:solidFill>
                      <a:schemeClr val="accent1">
                        <a:lumMod val="60000"/>
                        <a:lumOff val="40000"/>
                      </a:schemeClr>
                    </a:solidFill>
                  </a:tcPr>
                </a:tc>
                <a:tc>
                  <a:txBody>
                    <a:bodyPr/>
                    <a:lstStyle/>
                    <a:p>
                      <a:pPr algn="ctr">
                        <a:lnSpc>
                          <a:spcPct val="150000"/>
                        </a:lnSpc>
                        <a:spcBef>
                          <a:spcPts val="1400"/>
                        </a:spcBef>
                        <a:spcAft>
                          <a:spcPts val="0"/>
                        </a:spcAft>
                      </a:pPr>
                      <a:r>
                        <a:rPr lang="es-ES_tradnl" sz="2600" dirty="0">
                          <a:effectLst/>
                        </a:rPr>
                        <a:t>m</a:t>
                      </a:r>
                      <a:r>
                        <a:rPr lang="es-ES_tradnl" sz="2600" baseline="30000" dirty="0">
                          <a:effectLst/>
                        </a:rPr>
                        <a:t>2</a:t>
                      </a:r>
                      <a:endParaRPr lang="es-EC" sz="2600" dirty="0">
                        <a:effectLst/>
                        <a:latin typeface="Times New Roman"/>
                        <a:ea typeface="Times New Roman"/>
                        <a:cs typeface="Times New Roman"/>
                      </a:endParaRPr>
                    </a:p>
                  </a:txBody>
                  <a:tcPr marL="0" marR="0" marT="0" marB="0" anchor="ctr"/>
                </a:tc>
                <a:tc>
                  <a:txBody>
                    <a:bodyPr/>
                    <a:lstStyle/>
                    <a:p>
                      <a:pPr algn="ctr">
                        <a:lnSpc>
                          <a:spcPct val="150000"/>
                        </a:lnSpc>
                        <a:spcBef>
                          <a:spcPts val="1400"/>
                        </a:spcBef>
                        <a:spcAft>
                          <a:spcPts val="0"/>
                        </a:spcAft>
                      </a:pPr>
                      <a:r>
                        <a:rPr lang="es-ES_tradnl" sz="2600" dirty="0">
                          <a:effectLst/>
                        </a:rPr>
                        <a:t>4239,5</a:t>
                      </a:r>
                      <a:endParaRPr lang="es-EC" sz="2600" dirty="0">
                        <a:effectLst/>
                        <a:latin typeface="Times New Roman"/>
                        <a:ea typeface="Times New Roman"/>
                        <a:cs typeface="Times New Roman"/>
                      </a:endParaRPr>
                    </a:p>
                  </a:txBody>
                  <a:tcPr marL="0" marR="0" marT="0" marB="0" anchor="ctr"/>
                </a:tc>
              </a:tr>
              <a:tr h="596638">
                <a:tc>
                  <a:txBody>
                    <a:bodyPr/>
                    <a:lstStyle/>
                    <a:p>
                      <a:pPr>
                        <a:lnSpc>
                          <a:spcPct val="150000"/>
                        </a:lnSpc>
                        <a:spcBef>
                          <a:spcPts val="1400"/>
                        </a:spcBef>
                        <a:spcAft>
                          <a:spcPts val="0"/>
                        </a:spcAft>
                      </a:pPr>
                      <a:r>
                        <a:rPr lang="es-ES_tradnl" sz="2600" dirty="0">
                          <a:effectLst/>
                        </a:rPr>
                        <a:t>Plantas por tratamiento</a:t>
                      </a:r>
                      <a:endParaRPr lang="es-EC" sz="2600" dirty="0">
                        <a:effectLst/>
                        <a:latin typeface="Times New Roman"/>
                        <a:ea typeface="Times New Roman"/>
                        <a:cs typeface="Times New Roman"/>
                      </a:endParaRPr>
                    </a:p>
                  </a:txBody>
                  <a:tcPr marL="0" marR="0" marT="0" marB="0" anchor="ctr">
                    <a:solidFill>
                      <a:schemeClr val="accent1">
                        <a:lumMod val="60000"/>
                        <a:lumOff val="40000"/>
                      </a:schemeClr>
                    </a:solidFill>
                  </a:tcPr>
                </a:tc>
                <a:tc>
                  <a:txBody>
                    <a:bodyPr/>
                    <a:lstStyle/>
                    <a:p>
                      <a:pPr algn="ctr">
                        <a:lnSpc>
                          <a:spcPct val="150000"/>
                        </a:lnSpc>
                        <a:spcBef>
                          <a:spcPts val="1400"/>
                        </a:spcBef>
                        <a:spcAft>
                          <a:spcPts val="0"/>
                        </a:spcAft>
                      </a:pPr>
                      <a:r>
                        <a:rPr lang="es-ES_tradnl" sz="2600">
                          <a:effectLst/>
                        </a:rPr>
                        <a:t>P</a:t>
                      </a:r>
                      <a:endParaRPr lang="es-EC" sz="2600">
                        <a:effectLst/>
                        <a:latin typeface="Times New Roman"/>
                        <a:ea typeface="Times New Roman"/>
                        <a:cs typeface="Times New Roman"/>
                      </a:endParaRPr>
                    </a:p>
                  </a:txBody>
                  <a:tcPr marL="0" marR="0" marT="0" marB="0" anchor="ctr"/>
                </a:tc>
                <a:tc>
                  <a:txBody>
                    <a:bodyPr/>
                    <a:lstStyle/>
                    <a:p>
                      <a:pPr algn="ctr">
                        <a:lnSpc>
                          <a:spcPct val="150000"/>
                        </a:lnSpc>
                        <a:spcBef>
                          <a:spcPts val="1400"/>
                        </a:spcBef>
                        <a:spcAft>
                          <a:spcPts val="0"/>
                        </a:spcAft>
                      </a:pPr>
                      <a:r>
                        <a:rPr lang="es-ES_tradnl" sz="2600" dirty="0">
                          <a:effectLst/>
                        </a:rPr>
                        <a:t>10</a:t>
                      </a:r>
                      <a:endParaRPr lang="es-EC" sz="2600" dirty="0">
                        <a:effectLst/>
                        <a:latin typeface="Times New Roman"/>
                        <a:ea typeface="Times New Roman"/>
                        <a:cs typeface="Times New Roman"/>
                      </a:endParaRPr>
                    </a:p>
                  </a:txBody>
                  <a:tcPr marL="0" marR="0" marT="0" marB="0" anchor="ctr"/>
                </a:tc>
              </a:tr>
              <a:tr h="596638">
                <a:tc>
                  <a:txBody>
                    <a:bodyPr/>
                    <a:lstStyle/>
                    <a:p>
                      <a:pPr>
                        <a:lnSpc>
                          <a:spcPct val="150000"/>
                        </a:lnSpc>
                        <a:spcBef>
                          <a:spcPts val="1400"/>
                        </a:spcBef>
                        <a:spcAft>
                          <a:spcPts val="0"/>
                        </a:spcAft>
                      </a:pPr>
                      <a:r>
                        <a:rPr lang="es-ES_tradnl" sz="2600" dirty="0">
                          <a:effectLst/>
                        </a:rPr>
                        <a:t>Plantas en ensayo</a:t>
                      </a:r>
                      <a:endParaRPr lang="es-EC" sz="2600" dirty="0">
                        <a:effectLst/>
                        <a:latin typeface="Times New Roman"/>
                        <a:ea typeface="Times New Roman"/>
                        <a:cs typeface="Times New Roman"/>
                      </a:endParaRPr>
                    </a:p>
                  </a:txBody>
                  <a:tcPr marL="0" marR="0" marT="0" marB="0" anchor="ctr">
                    <a:solidFill>
                      <a:schemeClr val="accent1">
                        <a:lumMod val="60000"/>
                        <a:lumOff val="40000"/>
                      </a:schemeClr>
                    </a:solidFill>
                  </a:tcPr>
                </a:tc>
                <a:tc>
                  <a:txBody>
                    <a:bodyPr/>
                    <a:lstStyle/>
                    <a:p>
                      <a:pPr algn="ctr">
                        <a:lnSpc>
                          <a:spcPct val="150000"/>
                        </a:lnSpc>
                        <a:spcBef>
                          <a:spcPts val="1400"/>
                        </a:spcBef>
                        <a:spcAft>
                          <a:spcPts val="0"/>
                        </a:spcAft>
                      </a:pPr>
                      <a:r>
                        <a:rPr lang="es-ES_tradnl" sz="2600">
                          <a:effectLst/>
                        </a:rPr>
                        <a:t>P</a:t>
                      </a:r>
                      <a:endParaRPr lang="es-EC" sz="2600">
                        <a:effectLst/>
                        <a:latin typeface="Times New Roman"/>
                        <a:ea typeface="Times New Roman"/>
                        <a:cs typeface="Times New Roman"/>
                      </a:endParaRPr>
                    </a:p>
                  </a:txBody>
                  <a:tcPr marL="0" marR="0" marT="0" marB="0" anchor="ctr"/>
                </a:tc>
                <a:tc>
                  <a:txBody>
                    <a:bodyPr/>
                    <a:lstStyle/>
                    <a:p>
                      <a:pPr algn="ctr">
                        <a:lnSpc>
                          <a:spcPct val="150000"/>
                        </a:lnSpc>
                        <a:spcBef>
                          <a:spcPts val="1400"/>
                        </a:spcBef>
                        <a:spcAft>
                          <a:spcPts val="0"/>
                        </a:spcAft>
                      </a:pPr>
                      <a:r>
                        <a:rPr lang="es-ES_tradnl" sz="2600" dirty="0">
                          <a:effectLst/>
                        </a:rPr>
                        <a:t>640</a:t>
                      </a:r>
                      <a:endParaRPr lang="es-EC" sz="2600" dirty="0">
                        <a:effectLst/>
                        <a:latin typeface="Times New Roman"/>
                        <a:ea typeface="Times New Roman"/>
                        <a:cs typeface="Times New Roman"/>
                      </a:endParaRPr>
                    </a:p>
                  </a:txBody>
                  <a:tcPr marL="0" marR="0" marT="0" marB="0" anchor="ctr"/>
                </a:tc>
              </a:tr>
              <a:tr h="596638">
                <a:tc>
                  <a:txBody>
                    <a:bodyPr/>
                    <a:lstStyle/>
                    <a:p>
                      <a:pPr>
                        <a:lnSpc>
                          <a:spcPct val="150000"/>
                        </a:lnSpc>
                        <a:spcBef>
                          <a:spcPts val="1400"/>
                        </a:spcBef>
                        <a:spcAft>
                          <a:spcPts val="0"/>
                        </a:spcAft>
                      </a:pPr>
                      <a:r>
                        <a:rPr lang="es-ES_tradnl" sz="2600" dirty="0">
                          <a:effectLst/>
                        </a:rPr>
                        <a:t>Jornales utilizados</a:t>
                      </a:r>
                      <a:endParaRPr lang="es-EC" sz="2600" dirty="0">
                        <a:effectLst/>
                        <a:latin typeface="Times New Roman"/>
                        <a:ea typeface="Times New Roman"/>
                        <a:cs typeface="Times New Roman"/>
                      </a:endParaRPr>
                    </a:p>
                  </a:txBody>
                  <a:tcPr marL="0" marR="0" marT="0" marB="0" anchor="ctr">
                    <a:solidFill>
                      <a:schemeClr val="accent1">
                        <a:lumMod val="60000"/>
                        <a:lumOff val="40000"/>
                      </a:schemeClr>
                    </a:solidFill>
                  </a:tcPr>
                </a:tc>
                <a:tc>
                  <a:txBody>
                    <a:bodyPr/>
                    <a:lstStyle/>
                    <a:p>
                      <a:pPr algn="ctr">
                        <a:lnSpc>
                          <a:spcPct val="150000"/>
                        </a:lnSpc>
                        <a:spcBef>
                          <a:spcPts val="1400"/>
                        </a:spcBef>
                        <a:spcAft>
                          <a:spcPts val="0"/>
                        </a:spcAft>
                      </a:pPr>
                      <a:r>
                        <a:rPr lang="es-ES_tradnl" sz="2600">
                          <a:effectLst/>
                        </a:rPr>
                        <a:t>J</a:t>
                      </a:r>
                      <a:endParaRPr lang="es-EC" sz="2600">
                        <a:effectLst/>
                        <a:latin typeface="Times New Roman"/>
                        <a:ea typeface="Times New Roman"/>
                        <a:cs typeface="Times New Roman"/>
                      </a:endParaRPr>
                    </a:p>
                  </a:txBody>
                  <a:tcPr marL="0" marR="0" marT="0" marB="0" anchor="ctr"/>
                </a:tc>
                <a:tc>
                  <a:txBody>
                    <a:bodyPr/>
                    <a:lstStyle/>
                    <a:p>
                      <a:pPr algn="ctr">
                        <a:lnSpc>
                          <a:spcPct val="150000"/>
                        </a:lnSpc>
                        <a:spcBef>
                          <a:spcPts val="1400"/>
                        </a:spcBef>
                        <a:spcAft>
                          <a:spcPts val="0"/>
                        </a:spcAft>
                      </a:pPr>
                      <a:r>
                        <a:rPr lang="es-ES_tradnl" sz="2600" dirty="0">
                          <a:effectLst/>
                        </a:rPr>
                        <a:t>30</a:t>
                      </a:r>
                      <a:endParaRPr lang="es-EC" sz="2600" dirty="0">
                        <a:effectLst/>
                        <a:latin typeface="Times New Roman"/>
                        <a:ea typeface="Times New Roman"/>
                        <a:cs typeface="Times New Roman"/>
                      </a:endParaRPr>
                    </a:p>
                  </a:txBody>
                  <a:tcPr marL="0" marR="0" marT="0" marB="0" anchor="ctr"/>
                </a:tc>
              </a:tr>
            </a:tbl>
          </a:graphicData>
        </a:graphic>
      </p:graphicFrame>
    </p:spTree>
    <p:extLst>
      <p:ext uri="{BB962C8B-B14F-4D97-AF65-F5344CB8AC3E}">
        <p14:creationId xmlns:p14="http://schemas.microsoft.com/office/powerpoint/2010/main" val="4110263795"/>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solidFill>
                  <a:schemeClr val="bg1"/>
                </a:solidFill>
              </a:rPr>
              <a:t>FACTORES DE ESTUDIO </a:t>
            </a:r>
            <a:endParaRPr lang="es-EC" dirty="0">
              <a:solidFill>
                <a:schemeClr val="bg1"/>
              </a:solidFill>
            </a:endParaRPr>
          </a:p>
        </p:txBody>
      </p:sp>
      <p:sp>
        <p:nvSpPr>
          <p:cNvPr id="3" name="2 Marcador de contenido"/>
          <p:cNvSpPr>
            <a:spLocks noGrp="1"/>
          </p:cNvSpPr>
          <p:nvPr>
            <p:ph sz="half" idx="1"/>
          </p:nvPr>
        </p:nvSpPr>
        <p:spPr/>
        <p:txBody>
          <a:bodyPr/>
          <a:lstStyle/>
          <a:p>
            <a:pPr marL="36576" lvl="0" indent="0">
              <a:buNone/>
            </a:pPr>
            <a:r>
              <a:rPr lang="es-ES" b="1" dirty="0">
                <a:solidFill>
                  <a:schemeClr val="bg1"/>
                </a:solidFill>
              </a:rPr>
              <a:t>F</a:t>
            </a:r>
            <a:r>
              <a:rPr lang="es-EC" b="1" dirty="0">
                <a:solidFill>
                  <a:schemeClr val="bg1"/>
                </a:solidFill>
              </a:rPr>
              <a:t>actor</a:t>
            </a:r>
            <a:r>
              <a:rPr lang="es-ES" b="1" dirty="0">
                <a:solidFill>
                  <a:schemeClr val="bg1"/>
                </a:solidFill>
              </a:rPr>
              <a:t> A: E</a:t>
            </a:r>
            <a:r>
              <a:rPr lang="es-EC" b="1" dirty="0">
                <a:solidFill>
                  <a:schemeClr val="bg1"/>
                </a:solidFill>
              </a:rPr>
              <a:t>specie</a:t>
            </a:r>
            <a:r>
              <a:rPr lang="es-EC" b="1" dirty="0" smtClean="0">
                <a:solidFill>
                  <a:schemeClr val="bg1"/>
                </a:solidFill>
              </a:rPr>
              <a:t>.</a:t>
            </a:r>
          </a:p>
          <a:p>
            <a:pPr marL="36576" lvl="0" indent="0">
              <a:buNone/>
            </a:pPr>
            <a:endParaRPr lang="es-EC" b="1" dirty="0">
              <a:solidFill>
                <a:schemeClr val="bg1"/>
              </a:solidFill>
            </a:endParaRPr>
          </a:p>
          <a:p>
            <a:r>
              <a:rPr lang="es-ES" dirty="0">
                <a:solidFill>
                  <a:schemeClr val="bg1"/>
                </a:solidFill>
              </a:rPr>
              <a:t>Ca: Casuarina</a:t>
            </a:r>
            <a:endParaRPr lang="es-EC" dirty="0">
              <a:solidFill>
                <a:schemeClr val="bg1"/>
              </a:solidFill>
            </a:endParaRPr>
          </a:p>
          <a:p>
            <a:pPr marL="36576" indent="0">
              <a:buNone/>
            </a:pPr>
            <a:r>
              <a:rPr lang="es-ES" dirty="0">
                <a:solidFill>
                  <a:schemeClr val="bg1"/>
                </a:solidFill>
              </a:rPr>
              <a:t> </a:t>
            </a:r>
            <a:endParaRPr lang="es-EC" dirty="0">
              <a:solidFill>
                <a:schemeClr val="bg1"/>
              </a:solidFill>
            </a:endParaRPr>
          </a:p>
          <a:p>
            <a:r>
              <a:rPr lang="es-ES" dirty="0">
                <a:solidFill>
                  <a:schemeClr val="bg1"/>
                </a:solidFill>
              </a:rPr>
              <a:t>Ac: Acacia negra</a:t>
            </a:r>
            <a:endParaRPr lang="es-EC" dirty="0">
              <a:solidFill>
                <a:schemeClr val="bg1"/>
              </a:solidFill>
            </a:endParaRPr>
          </a:p>
        </p:txBody>
      </p:sp>
      <p:sp>
        <p:nvSpPr>
          <p:cNvPr id="4" name="3 Marcador de contenido"/>
          <p:cNvSpPr>
            <a:spLocks noGrp="1"/>
          </p:cNvSpPr>
          <p:nvPr>
            <p:ph sz="half" idx="2"/>
          </p:nvPr>
        </p:nvSpPr>
        <p:spPr/>
        <p:txBody>
          <a:bodyPr/>
          <a:lstStyle/>
          <a:p>
            <a:pPr marL="36576" indent="0">
              <a:buNone/>
            </a:pPr>
            <a:r>
              <a:rPr lang="es-ES" b="1" dirty="0">
                <a:solidFill>
                  <a:schemeClr val="bg1"/>
                </a:solidFill>
              </a:rPr>
              <a:t>F</a:t>
            </a:r>
            <a:r>
              <a:rPr lang="es-EC" b="1" dirty="0" smtClean="0">
                <a:solidFill>
                  <a:schemeClr val="bg1"/>
                </a:solidFill>
              </a:rPr>
              <a:t>actor</a:t>
            </a:r>
            <a:r>
              <a:rPr lang="es-ES" b="1" dirty="0" smtClean="0">
                <a:solidFill>
                  <a:schemeClr val="bg1"/>
                </a:solidFill>
              </a:rPr>
              <a:t> </a:t>
            </a:r>
            <a:r>
              <a:rPr lang="es-ES" b="1" dirty="0">
                <a:solidFill>
                  <a:schemeClr val="bg1"/>
                </a:solidFill>
              </a:rPr>
              <a:t>B: </a:t>
            </a:r>
            <a:r>
              <a:rPr lang="es-EC" b="1" dirty="0" smtClean="0">
                <a:solidFill>
                  <a:schemeClr val="bg1"/>
                </a:solidFill>
              </a:rPr>
              <a:t>Retenedor.</a:t>
            </a:r>
          </a:p>
          <a:p>
            <a:pPr marL="36576" indent="0">
              <a:buNone/>
            </a:pPr>
            <a:endParaRPr lang="es-EC" dirty="0"/>
          </a:p>
          <a:p>
            <a:pPr marL="36576" indent="0">
              <a:buNone/>
            </a:pPr>
            <a:endParaRPr lang="es-EC" dirty="0"/>
          </a:p>
        </p:txBody>
      </p:sp>
      <p:graphicFrame>
        <p:nvGraphicFramePr>
          <p:cNvPr id="5" name="4 Tabla"/>
          <p:cNvGraphicFramePr>
            <a:graphicFrameLocks noGrp="1"/>
          </p:cNvGraphicFramePr>
          <p:nvPr>
            <p:extLst>
              <p:ext uri="{D42A27DB-BD31-4B8C-83A1-F6EECF244321}">
                <p14:modId xmlns:p14="http://schemas.microsoft.com/office/powerpoint/2010/main" val="2283757906"/>
              </p:ext>
            </p:extLst>
          </p:nvPr>
        </p:nvGraphicFramePr>
        <p:xfrm>
          <a:off x="3923928" y="2708920"/>
          <a:ext cx="5040560" cy="2429928"/>
        </p:xfrm>
        <a:graphic>
          <a:graphicData uri="http://schemas.openxmlformats.org/drawingml/2006/table">
            <a:tbl>
              <a:tblPr firstRow="1" firstCol="1" bandRow="1">
                <a:tableStyleId>{5C22544A-7EE6-4342-B048-85BDC9FD1C3A}</a:tableStyleId>
              </a:tblPr>
              <a:tblGrid>
                <a:gridCol w="1576652"/>
                <a:gridCol w="3463908"/>
              </a:tblGrid>
              <a:tr h="647374">
                <a:tc>
                  <a:txBody>
                    <a:bodyPr/>
                    <a:lstStyle/>
                    <a:p>
                      <a:pPr algn="ctr">
                        <a:lnSpc>
                          <a:spcPct val="115000"/>
                        </a:lnSpc>
                        <a:spcAft>
                          <a:spcPts val="0"/>
                        </a:spcAft>
                      </a:pPr>
                      <a:r>
                        <a:rPr lang="es-ES" sz="1600" dirty="0">
                          <a:effectLst/>
                        </a:rPr>
                        <a:t>RETENEDOR</a:t>
                      </a:r>
                      <a:endParaRPr lang="es-EC" sz="16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2000" dirty="0">
                          <a:effectLst/>
                        </a:rPr>
                        <a:t>DESCRIPCIÓN DE RETENEDORES</a:t>
                      </a:r>
                      <a:endParaRPr lang="es-EC" sz="2000" dirty="0">
                        <a:effectLst/>
                        <a:latin typeface="Times New Roman"/>
                        <a:ea typeface="Times New Roman"/>
                        <a:cs typeface="Times New Roman"/>
                      </a:endParaRPr>
                    </a:p>
                  </a:txBody>
                  <a:tcPr marL="44450" marR="44450" marT="0" marB="0" anchor="ctr"/>
                </a:tc>
              </a:tr>
              <a:tr h="432222">
                <a:tc>
                  <a:txBody>
                    <a:bodyPr/>
                    <a:lstStyle/>
                    <a:p>
                      <a:pPr algn="just">
                        <a:lnSpc>
                          <a:spcPct val="115000"/>
                        </a:lnSpc>
                        <a:spcAft>
                          <a:spcPts val="0"/>
                        </a:spcAft>
                      </a:pPr>
                      <a:r>
                        <a:rPr lang="es-ES" sz="1800" dirty="0">
                          <a:effectLst/>
                        </a:rPr>
                        <a:t>R1</a:t>
                      </a:r>
                      <a:endParaRPr lang="es-EC" sz="18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S" sz="1800" dirty="0">
                          <a:effectLst/>
                        </a:rPr>
                        <a:t>5 gr. Gel seco.</a:t>
                      </a:r>
                      <a:endParaRPr lang="es-EC" sz="1800" dirty="0">
                        <a:effectLst/>
                        <a:latin typeface="Times New Roman"/>
                        <a:ea typeface="Times New Roman"/>
                        <a:cs typeface="Times New Roman"/>
                      </a:endParaRPr>
                    </a:p>
                  </a:txBody>
                  <a:tcPr marL="44450" marR="44450" marT="0" marB="0" anchor="ctr"/>
                </a:tc>
              </a:tr>
              <a:tr h="432222">
                <a:tc>
                  <a:txBody>
                    <a:bodyPr/>
                    <a:lstStyle/>
                    <a:p>
                      <a:pPr algn="just">
                        <a:lnSpc>
                          <a:spcPct val="115000"/>
                        </a:lnSpc>
                        <a:spcAft>
                          <a:spcPts val="0"/>
                        </a:spcAft>
                      </a:pPr>
                      <a:r>
                        <a:rPr lang="es-ES" sz="1800">
                          <a:effectLst/>
                        </a:rPr>
                        <a:t>R2</a:t>
                      </a:r>
                      <a:endParaRPr lang="es-EC" sz="18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S" sz="1800" dirty="0">
                          <a:effectLst/>
                        </a:rPr>
                        <a:t>5gr. Gel hidratado, en 1lt. agua </a:t>
                      </a:r>
                      <a:endParaRPr lang="es-EC" sz="1800" dirty="0">
                        <a:effectLst/>
                        <a:latin typeface="Times New Roman"/>
                        <a:ea typeface="Times New Roman"/>
                        <a:cs typeface="Times New Roman"/>
                      </a:endParaRPr>
                    </a:p>
                  </a:txBody>
                  <a:tcPr marL="44450" marR="44450" marT="0" marB="0" anchor="ctr"/>
                </a:tc>
              </a:tr>
              <a:tr h="432222">
                <a:tc>
                  <a:txBody>
                    <a:bodyPr/>
                    <a:lstStyle/>
                    <a:p>
                      <a:pPr algn="just">
                        <a:lnSpc>
                          <a:spcPct val="115000"/>
                        </a:lnSpc>
                        <a:spcAft>
                          <a:spcPts val="0"/>
                        </a:spcAft>
                      </a:pPr>
                      <a:r>
                        <a:rPr lang="es-ES" sz="1800">
                          <a:effectLst/>
                        </a:rPr>
                        <a:t>R3</a:t>
                      </a:r>
                      <a:endParaRPr lang="es-EC" sz="18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S" sz="1800" dirty="0">
                          <a:effectLst/>
                        </a:rPr>
                        <a:t>Materia orgánica.</a:t>
                      </a:r>
                      <a:endParaRPr lang="es-EC" sz="1800" dirty="0">
                        <a:effectLst/>
                        <a:latin typeface="Times New Roman"/>
                        <a:ea typeface="Times New Roman"/>
                        <a:cs typeface="Times New Roman"/>
                      </a:endParaRPr>
                    </a:p>
                  </a:txBody>
                  <a:tcPr marL="44450" marR="44450" marT="0" marB="0" anchor="ctr"/>
                </a:tc>
              </a:tr>
              <a:tr h="432222">
                <a:tc>
                  <a:txBody>
                    <a:bodyPr/>
                    <a:lstStyle/>
                    <a:p>
                      <a:pPr algn="just">
                        <a:lnSpc>
                          <a:spcPct val="115000"/>
                        </a:lnSpc>
                        <a:spcAft>
                          <a:spcPts val="0"/>
                        </a:spcAft>
                      </a:pPr>
                      <a:r>
                        <a:rPr lang="es-ES" sz="1800" dirty="0" smtClean="0">
                          <a:effectLst/>
                        </a:rPr>
                        <a:t>R4</a:t>
                      </a:r>
                      <a:endParaRPr lang="es-EC" sz="18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S" sz="1800" dirty="0">
                          <a:effectLst/>
                        </a:rPr>
                        <a:t>Testigo.</a:t>
                      </a:r>
                      <a:endParaRPr lang="es-EC" sz="1800" dirty="0">
                        <a:effectLst/>
                        <a:latin typeface="Times New Roman"/>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3880615972"/>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7467600" cy="864096"/>
          </a:xfrm>
        </p:spPr>
        <p:txBody>
          <a:bodyPr>
            <a:normAutofit fontScale="90000"/>
          </a:bodyPr>
          <a:lstStyle/>
          <a:p>
            <a:pPr algn="ctr"/>
            <a:r>
              <a:rPr lang="es-ES" sz="4000" b="1" dirty="0" smtClean="0">
                <a:solidFill>
                  <a:schemeClr val="bg1"/>
                </a:solidFill>
              </a:rPr>
              <a:t>DESCRIPCIÓN DE COMPONENTES / TRATAMIENTO</a:t>
            </a:r>
            <a:r>
              <a:rPr lang="es-ES" sz="1800" b="1" dirty="0" smtClean="0">
                <a:solidFill>
                  <a:schemeClr val="bg1"/>
                </a:solidFill>
              </a:rPr>
              <a:t>.</a:t>
            </a:r>
            <a:r>
              <a:rPr lang="es-EC" dirty="0"/>
              <a:t/>
            </a:r>
            <a:br>
              <a:rPr lang="es-EC" dirty="0"/>
            </a:b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83211497"/>
              </p:ext>
            </p:extLst>
          </p:nvPr>
        </p:nvGraphicFramePr>
        <p:xfrm>
          <a:off x="323529" y="1700801"/>
          <a:ext cx="8568951" cy="4896550"/>
        </p:xfrm>
        <a:graphic>
          <a:graphicData uri="http://schemas.openxmlformats.org/drawingml/2006/table">
            <a:tbl>
              <a:tblPr firstRow="1" firstCol="1" bandRow="1">
                <a:tableStyleId>{5C22544A-7EE6-4342-B048-85BDC9FD1C3A}</a:tableStyleId>
              </a:tblPr>
              <a:tblGrid>
                <a:gridCol w="2266168"/>
                <a:gridCol w="1274720"/>
                <a:gridCol w="5028063"/>
              </a:tblGrid>
              <a:tr h="697726">
                <a:tc>
                  <a:txBody>
                    <a:bodyPr/>
                    <a:lstStyle/>
                    <a:p>
                      <a:pPr algn="ctr">
                        <a:lnSpc>
                          <a:spcPct val="115000"/>
                        </a:lnSpc>
                        <a:spcAft>
                          <a:spcPts val="0"/>
                        </a:spcAft>
                      </a:pPr>
                      <a:r>
                        <a:rPr lang="es-ES" sz="2600" dirty="0">
                          <a:effectLst/>
                        </a:rPr>
                        <a:t>Tratamientos</a:t>
                      </a:r>
                      <a:endParaRPr lang="es-EC" sz="2600" dirty="0">
                        <a:effectLst/>
                        <a:latin typeface="Times New Roman"/>
                        <a:ea typeface="Arial"/>
                        <a:cs typeface="Times New Roman"/>
                      </a:endParaRPr>
                    </a:p>
                  </a:txBody>
                  <a:tcPr marL="68580" marR="68580" marT="0" marB="0" anchor="ctr"/>
                </a:tc>
                <a:tc>
                  <a:txBody>
                    <a:bodyPr/>
                    <a:lstStyle/>
                    <a:p>
                      <a:pPr algn="ctr">
                        <a:lnSpc>
                          <a:spcPct val="115000"/>
                        </a:lnSpc>
                        <a:spcAft>
                          <a:spcPts val="0"/>
                        </a:spcAft>
                      </a:pPr>
                      <a:r>
                        <a:rPr lang="es-ES" sz="2600" dirty="0">
                          <a:effectLst/>
                        </a:rPr>
                        <a:t>Código</a:t>
                      </a:r>
                      <a:endParaRPr lang="es-EC" sz="2600" dirty="0">
                        <a:effectLst/>
                        <a:latin typeface="Times New Roman"/>
                        <a:ea typeface="Arial"/>
                        <a:cs typeface="Times New Roman"/>
                      </a:endParaRPr>
                    </a:p>
                  </a:txBody>
                  <a:tcPr marL="68580" marR="68580" marT="0" marB="0" anchor="ctr"/>
                </a:tc>
                <a:tc>
                  <a:txBody>
                    <a:bodyPr/>
                    <a:lstStyle/>
                    <a:p>
                      <a:pPr algn="ctr">
                        <a:lnSpc>
                          <a:spcPct val="115000"/>
                        </a:lnSpc>
                        <a:spcAft>
                          <a:spcPts val="0"/>
                        </a:spcAft>
                      </a:pPr>
                      <a:r>
                        <a:rPr lang="es-ES" sz="2600" dirty="0">
                          <a:effectLst/>
                        </a:rPr>
                        <a:t>Componentes/ tratamiento</a:t>
                      </a:r>
                      <a:endParaRPr lang="es-EC" sz="2600" dirty="0">
                        <a:effectLst/>
                        <a:latin typeface="Times New Roman"/>
                        <a:ea typeface="Arial"/>
                        <a:cs typeface="Times New Roman"/>
                      </a:endParaRPr>
                    </a:p>
                  </a:txBody>
                  <a:tcPr marL="68580" marR="68580" marT="0" marB="0" anchor="ctr"/>
                </a:tc>
              </a:tr>
              <a:tr h="524853">
                <a:tc>
                  <a:txBody>
                    <a:bodyPr/>
                    <a:lstStyle/>
                    <a:p>
                      <a:pPr>
                        <a:lnSpc>
                          <a:spcPct val="115000"/>
                        </a:lnSpc>
                        <a:spcAft>
                          <a:spcPts val="0"/>
                        </a:spcAft>
                      </a:pPr>
                      <a:r>
                        <a:rPr lang="es-ES" sz="2600" dirty="0">
                          <a:effectLst/>
                        </a:rPr>
                        <a:t>T1</a:t>
                      </a:r>
                      <a:endParaRPr lang="es-EC" sz="2600" dirty="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dirty="0">
                          <a:effectLst/>
                        </a:rPr>
                        <a:t>CaR1</a:t>
                      </a:r>
                      <a:endParaRPr lang="es-EC" sz="2600" dirty="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dirty="0">
                          <a:effectLst/>
                        </a:rPr>
                        <a:t>Casuarina + gel seco</a:t>
                      </a:r>
                      <a:endParaRPr lang="es-EC" sz="2600" dirty="0">
                        <a:effectLst/>
                        <a:latin typeface="Times New Roman"/>
                        <a:ea typeface="Arial"/>
                        <a:cs typeface="Times New Roman"/>
                      </a:endParaRPr>
                    </a:p>
                  </a:txBody>
                  <a:tcPr marL="68580" marR="68580" marT="0" marB="0" anchor="ctr"/>
                </a:tc>
              </a:tr>
              <a:tr h="524853">
                <a:tc>
                  <a:txBody>
                    <a:bodyPr/>
                    <a:lstStyle/>
                    <a:p>
                      <a:pPr>
                        <a:lnSpc>
                          <a:spcPct val="115000"/>
                        </a:lnSpc>
                        <a:spcAft>
                          <a:spcPts val="0"/>
                        </a:spcAft>
                      </a:pPr>
                      <a:r>
                        <a:rPr lang="es-ES" sz="2600">
                          <a:effectLst/>
                        </a:rPr>
                        <a:t>T2</a:t>
                      </a:r>
                      <a:endParaRPr lang="es-EC" sz="260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dirty="0">
                          <a:effectLst/>
                        </a:rPr>
                        <a:t>CaR2</a:t>
                      </a:r>
                      <a:endParaRPr lang="es-EC" sz="2600" dirty="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dirty="0">
                          <a:effectLst/>
                        </a:rPr>
                        <a:t>Casuarina +  Gel hidratado</a:t>
                      </a:r>
                      <a:endParaRPr lang="es-EC" sz="2600" dirty="0">
                        <a:effectLst/>
                        <a:latin typeface="Times New Roman"/>
                        <a:ea typeface="Arial"/>
                        <a:cs typeface="Times New Roman"/>
                      </a:endParaRPr>
                    </a:p>
                  </a:txBody>
                  <a:tcPr marL="68580" marR="68580" marT="0" marB="0" anchor="ctr"/>
                </a:tc>
              </a:tr>
              <a:tr h="524853">
                <a:tc>
                  <a:txBody>
                    <a:bodyPr/>
                    <a:lstStyle/>
                    <a:p>
                      <a:pPr>
                        <a:lnSpc>
                          <a:spcPct val="115000"/>
                        </a:lnSpc>
                        <a:spcAft>
                          <a:spcPts val="0"/>
                        </a:spcAft>
                      </a:pPr>
                      <a:r>
                        <a:rPr lang="es-ES" sz="2600">
                          <a:effectLst/>
                        </a:rPr>
                        <a:t>T3</a:t>
                      </a:r>
                      <a:endParaRPr lang="es-EC" sz="260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a:effectLst/>
                        </a:rPr>
                        <a:t>CaR3</a:t>
                      </a:r>
                      <a:endParaRPr lang="es-EC" sz="260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dirty="0">
                          <a:effectLst/>
                        </a:rPr>
                        <a:t>Casuarina + materia orgánica</a:t>
                      </a:r>
                      <a:endParaRPr lang="es-EC" sz="2600" dirty="0">
                        <a:effectLst/>
                        <a:latin typeface="Times New Roman"/>
                        <a:ea typeface="Arial"/>
                        <a:cs typeface="Times New Roman"/>
                      </a:endParaRPr>
                    </a:p>
                  </a:txBody>
                  <a:tcPr marL="68580" marR="68580" marT="0" marB="0" anchor="ctr"/>
                </a:tc>
              </a:tr>
              <a:tr h="524853">
                <a:tc>
                  <a:txBody>
                    <a:bodyPr/>
                    <a:lstStyle/>
                    <a:p>
                      <a:pPr>
                        <a:lnSpc>
                          <a:spcPct val="115000"/>
                        </a:lnSpc>
                        <a:spcAft>
                          <a:spcPts val="0"/>
                        </a:spcAft>
                      </a:pPr>
                      <a:r>
                        <a:rPr lang="es-ES" sz="2600">
                          <a:effectLst/>
                        </a:rPr>
                        <a:t>T4</a:t>
                      </a:r>
                      <a:endParaRPr lang="es-EC" sz="260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dirty="0" smtClean="0">
                          <a:effectLst/>
                        </a:rPr>
                        <a:t>CaR4</a:t>
                      </a:r>
                      <a:endParaRPr lang="es-EC" sz="2600" dirty="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dirty="0">
                          <a:effectLst/>
                        </a:rPr>
                        <a:t>Casuarina solo</a:t>
                      </a:r>
                      <a:endParaRPr lang="es-EC" sz="2600" dirty="0">
                        <a:effectLst/>
                        <a:latin typeface="Times New Roman"/>
                        <a:ea typeface="Arial"/>
                        <a:cs typeface="Times New Roman"/>
                      </a:endParaRPr>
                    </a:p>
                  </a:txBody>
                  <a:tcPr marL="68580" marR="68580" marT="0" marB="0" anchor="ctr"/>
                </a:tc>
              </a:tr>
              <a:tr h="524853">
                <a:tc>
                  <a:txBody>
                    <a:bodyPr/>
                    <a:lstStyle/>
                    <a:p>
                      <a:pPr>
                        <a:lnSpc>
                          <a:spcPct val="115000"/>
                        </a:lnSpc>
                        <a:spcAft>
                          <a:spcPts val="0"/>
                        </a:spcAft>
                      </a:pPr>
                      <a:r>
                        <a:rPr lang="es-ES" sz="2600">
                          <a:effectLst/>
                        </a:rPr>
                        <a:t>T5</a:t>
                      </a:r>
                      <a:endParaRPr lang="es-EC" sz="260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a:effectLst/>
                        </a:rPr>
                        <a:t>AcR1</a:t>
                      </a:r>
                      <a:endParaRPr lang="es-EC" sz="260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dirty="0">
                          <a:effectLst/>
                        </a:rPr>
                        <a:t>Acacia negra + gel seco</a:t>
                      </a:r>
                      <a:endParaRPr lang="es-EC" sz="2600" dirty="0">
                        <a:effectLst/>
                        <a:latin typeface="Times New Roman"/>
                        <a:ea typeface="Arial"/>
                        <a:cs typeface="Times New Roman"/>
                      </a:endParaRPr>
                    </a:p>
                  </a:txBody>
                  <a:tcPr marL="68580" marR="68580" marT="0" marB="0" anchor="ctr"/>
                </a:tc>
              </a:tr>
              <a:tr h="524853">
                <a:tc>
                  <a:txBody>
                    <a:bodyPr/>
                    <a:lstStyle/>
                    <a:p>
                      <a:pPr>
                        <a:lnSpc>
                          <a:spcPct val="115000"/>
                        </a:lnSpc>
                        <a:spcAft>
                          <a:spcPts val="0"/>
                        </a:spcAft>
                      </a:pPr>
                      <a:r>
                        <a:rPr lang="es-ES" sz="2600">
                          <a:effectLst/>
                        </a:rPr>
                        <a:t>T6</a:t>
                      </a:r>
                      <a:endParaRPr lang="es-EC" sz="260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a:effectLst/>
                        </a:rPr>
                        <a:t>AcR2</a:t>
                      </a:r>
                      <a:endParaRPr lang="es-EC" sz="260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dirty="0">
                          <a:effectLst/>
                        </a:rPr>
                        <a:t>Acacia negra +  Gel hidratado</a:t>
                      </a:r>
                      <a:endParaRPr lang="es-EC" sz="2600" dirty="0">
                        <a:effectLst/>
                        <a:latin typeface="Times New Roman"/>
                        <a:ea typeface="Arial"/>
                        <a:cs typeface="Times New Roman"/>
                      </a:endParaRPr>
                    </a:p>
                  </a:txBody>
                  <a:tcPr marL="68580" marR="68580" marT="0" marB="0" anchor="ctr"/>
                </a:tc>
              </a:tr>
              <a:tr h="524853">
                <a:tc>
                  <a:txBody>
                    <a:bodyPr/>
                    <a:lstStyle/>
                    <a:p>
                      <a:pPr>
                        <a:lnSpc>
                          <a:spcPct val="115000"/>
                        </a:lnSpc>
                        <a:spcAft>
                          <a:spcPts val="0"/>
                        </a:spcAft>
                      </a:pPr>
                      <a:r>
                        <a:rPr lang="es-ES" sz="2600">
                          <a:effectLst/>
                        </a:rPr>
                        <a:t>T7</a:t>
                      </a:r>
                      <a:endParaRPr lang="es-EC" sz="260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a:effectLst/>
                        </a:rPr>
                        <a:t>AcR3</a:t>
                      </a:r>
                      <a:endParaRPr lang="es-EC" sz="260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dirty="0">
                          <a:effectLst/>
                        </a:rPr>
                        <a:t>Acacia negra+ materia orgánica</a:t>
                      </a:r>
                      <a:endParaRPr lang="es-EC" sz="2600" dirty="0">
                        <a:effectLst/>
                        <a:latin typeface="Times New Roman"/>
                        <a:ea typeface="Arial"/>
                        <a:cs typeface="Times New Roman"/>
                      </a:endParaRPr>
                    </a:p>
                  </a:txBody>
                  <a:tcPr marL="68580" marR="68580" marT="0" marB="0" anchor="ctr"/>
                </a:tc>
              </a:tr>
              <a:tr h="524853">
                <a:tc>
                  <a:txBody>
                    <a:bodyPr/>
                    <a:lstStyle/>
                    <a:p>
                      <a:pPr>
                        <a:lnSpc>
                          <a:spcPct val="115000"/>
                        </a:lnSpc>
                        <a:spcAft>
                          <a:spcPts val="0"/>
                        </a:spcAft>
                      </a:pPr>
                      <a:r>
                        <a:rPr lang="es-ES" sz="2600" dirty="0">
                          <a:effectLst/>
                        </a:rPr>
                        <a:t>T8</a:t>
                      </a:r>
                      <a:endParaRPr lang="es-EC" sz="2600" dirty="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dirty="0" smtClean="0">
                          <a:effectLst/>
                        </a:rPr>
                        <a:t>AcR4</a:t>
                      </a:r>
                      <a:endParaRPr lang="es-EC" sz="2600" dirty="0">
                        <a:effectLst/>
                        <a:latin typeface="Times New Roman"/>
                        <a:ea typeface="Arial"/>
                        <a:cs typeface="Times New Roman"/>
                      </a:endParaRPr>
                    </a:p>
                  </a:txBody>
                  <a:tcPr marL="68580" marR="68580" marT="0" marB="0" anchor="ctr"/>
                </a:tc>
                <a:tc>
                  <a:txBody>
                    <a:bodyPr/>
                    <a:lstStyle/>
                    <a:p>
                      <a:pPr>
                        <a:lnSpc>
                          <a:spcPct val="115000"/>
                        </a:lnSpc>
                        <a:spcAft>
                          <a:spcPts val="0"/>
                        </a:spcAft>
                      </a:pPr>
                      <a:r>
                        <a:rPr lang="es-ES" sz="2600" dirty="0">
                          <a:effectLst/>
                        </a:rPr>
                        <a:t>Acacia negra solo</a:t>
                      </a:r>
                      <a:endParaRPr lang="es-EC" sz="2600" dirty="0">
                        <a:effectLst/>
                        <a:latin typeface="Times New Roman"/>
                        <a:ea typeface="Arial"/>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057968058"/>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003232" cy="5649491"/>
          </a:xfrm>
        </p:spPr>
        <p:txBody>
          <a:bodyPr/>
          <a:lstStyle/>
          <a:p>
            <a:pPr marL="36576" indent="0">
              <a:buNone/>
            </a:pPr>
            <a:endParaRPr lang="es-EC" sz="3200" dirty="0" smtClean="0"/>
          </a:p>
          <a:p>
            <a:pPr marL="36576" indent="0">
              <a:buNone/>
            </a:pPr>
            <a:endParaRPr lang="es-EC" sz="3200" dirty="0"/>
          </a:p>
          <a:p>
            <a:pPr marL="36576" indent="0" algn="ctr">
              <a:buNone/>
            </a:pPr>
            <a:r>
              <a:rPr lang="es-EC" sz="8000" dirty="0" smtClean="0">
                <a:solidFill>
                  <a:schemeClr val="bg1"/>
                </a:solidFill>
              </a:rPr>
              <a:t>RESULTADOS Y DISCUSIÓN </a:t>
            </a:r>
            <a:endParaRPr lang="es-EC" sz="7200" dirty="0">
              <a:solidFill>
                <a:schemeClr val="bg1"/>
              </a:solidFill>
            </a:endParaRPr>
          </a:p>
        </p:txBody>
      </p:sp>
    </p:spTree>
    <p:extLst>
      <p:ext uri="{BB962C8B-B14F-4D97-AF65-F5344CB8AC3E}">
        <p14:creationId xmlns:p14="http://schemas.microsoft.com/office/powerpoint/2010/main" val="41292416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507288" cy="1143000"/>
          </a:xfrm>
        </p:spPr>
        <p:txBody>
          <a:bodyPr>
            <a:noAutofit/>
          </a:bodyPr>
          <a:lstStyle/>
          <a:p>
            <a:pPr algn="ctr"/>
            <a:r>
              <a:rPr lang="es-EC" sz="3200" b="1" dirty="0">
                <a:solidFill>
                  <a:schemeClr val="bg1"/>
                </a:solidFill>
              </a:rPr>
              <a:t>Porcentaje de sobrevivencia a los 120 días</a:t>
            </a:r>
            <a:endParaRPr lang="es-EC" sz="3200" dirty="0">
              <a:solidFill>
                <a:schemeClr val="bg1"/>
              </a:solidFill>
            </a:endParaRPr>
          </a:p>
        </p:txBody>
      </p:sp>
      <p:pic>
        <p:nvPicPr>
          <p:cNvPr id="4" name="3 Marcador de contenido"/>
          <p:cNvPicPr>
            <a:picLocks noGrp="1"/>
          </p:cNvPicPr>
          <p:nvPr>
            <p:ph idx="1"/>
          </p:nvPr>
        </p:nvPicPr>
        <p:blipFill rotWithShape="1">
          <a:blip r:embed="rId2"/>
          <a:srcRect l="36261" t="26704" r="7507" b="13336"/>
          <a:stretch/>
        </p:blipFill>
        <p:spPr bwMode="auto">
          <a:xfrm>
            <a:off x="251520" y="1670084"/>
            <a:ext cx="8640959" cy="49992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3281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80920" cy="648072"/>
          </a:xfrm>
        </p:spPr>
        <p:txBody>
          <a:bodyPr>
            <a:noAutofit/>
          </a:bodyPr>
          <a:lstStyle/>
          <a:p>
            <a:pPr algn="ctr"/>
            <a:r>
              <a:rPr lang="es-ES" sz="3200" b="1" dirty="0">
                <a:solidFill>
                  <a:schemeClr val="bg1"/>
                </a:solidFill>
              </a:rPr>
              <a:t>Altura a los </a:t>
            </a:r>
            <a:r>
              <a:rPr lang="es-ES" sz="3200" b="1" dirty="0" smtClean="0">
                <a:solidFill>
                  <a:schemeClr val="bg1"/>
                </a:solidFill>
              </a:rPr>
              <a:t>60 días</a:t>
            </a:r>
            <a:endParaRPr lang="es-EC" sz="3200"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62069798"/>
              </p:ext>
            </p:extLst>
          </p:nvPr>
        </p:nvGraphicFramePr>
        <p:xfrm>
          <a:off x="670314" y="1628800"/>
          <a:ext cx="6493974" cy="2294910"/>
        </p:xfrm>
        <a:graphic>
          <a:graphicData uri="http://schemas.openxmlformats.org/drawingml/2006/table">
            <a:tbl>
              <a:tblPr firstRow="1" firstCol="1" bandRow="1">
                <a:tableStyleId>{5C22544A-7EE6-4342-B048-85BDC9FD1C3A}</a:tableStyleId>
              </a:tblPr>
              <a:tblGrid>
                <a:gridCol w="1441935"/>
                <a:gridCol w="450655"/>
                <a:gridCol w="587634"/>
                <a:gridCol w="646803"/>
                <a:gridCol w="701921"/>
                <a:gridCol w="603845"/>
                <a:gridCol w="702731"/>
                <a:gridCol w="1358450"/>
              </a:tblGrid>
              <a:tr h="254525">
                <a:tc gridSpan="8">
                  <a:txBody>
                    <a:bodyPr/>
                    <a:lstStyle/>
                    <a:p>
                      <a:pPr algn="ctr">
                        <a:lnSpc>
                          <a:spcPct val="115000"/>
                        </a:lnSpc>
                        <a:spcAft>
                          <a:spcPts val="0"/>
                        </a:spcAft>
                      </a:pPr>
                      <a:r>
                        <a:rPr lang="es-EC" sz="1600" dirty="0">
                          <a:effectLst/>
                        </a:rPr>
                        <a:t>ADEVA</a:t>
                      </a:r>
                      <a:endParaRPr lang="es-EC" sz="1200" dirty="0">
                        <a:effectLst/>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49708">
                <a:tc>
                  <a:txBody>
                    <a:bodyPr/>
                    <a:lstStyle/>
                    <a:p>
                      <a:pPr algn="ctr">
                        <a:lnSpc>
                          <a:spcPct val="115000"/>
                        </a:lnSpc>
                        <a:spcAft>
                          <a:spcPts val="0"/>
                        </a:spcAft>
                      </a:pPr>
                      <a:r>
                        <a:rPr lang="es-EC" sz="1100" dirty="0">
                          <a:effectLst/>
                        </a:rPr>
                        <a:t>FV</a:t>
                      </a:r>
                      <a:endParaRPr lang="es-EC"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GL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dirty="0">
                          <a:effectLst/>
                        </a:rPr>
                        <a:t>SC</a:t>
                      </a:r>
                      <a:endParaRPr lang="es-EC"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dirty="0">
                          <a:effectLst/>
                        </a:rPr>
                        <a:t>CM</a:t>
                      </a:r>
                      <a:endParaRPr lang="es-EC"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cal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0,95</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0.99</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SIGNIFICANCIA</a:t>
                      </a:r>
                      <a:endParaRPr lang="es-EC" sz="1200">
                        <a:effectLst/>
                        <a:latin typeface="Times New Roman"/>
                        <a:ea typeface="Times New Roman"/>
                        <a:cs typeface="Times New Roman"/>
                      </a:endParaRPr>
                    </a:p>
                  </a:txBody>
                  <a:tcPr marL="44450" marR="44450" marT="0" marB="0" anchor="ctr"/>
                </a:tc>
              </a:tr>
              <a:tr h="174986">
                <a:tc>
                  <a:txBody>
                    <a:bodyPr/>
                    <a:lstStyle/>
                    <a:p>
                      <a:pPr>
                        <a:lnSpc>
                          <a:spcPct val="115000"/>
                        </a:lnSpc>
                        <a:spcAft>
                          <a:spcPts val="0"/>
                        </a:spcAft>
                      </a:pPr>
                      <a:r>
                        <a:rPr lang="es-EC" sz="1050" dirty="0">
                          <a:effectLst/>
                        </a:rPr>
                        <a:t>BLOQUES</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33,13</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11,04</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1,67</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ns</a:t>
                      </a:r>
                      <a:endParaRPr lang="es-EC" sz="1400" dirty="0">
                        <a:effectLst/>
                        <a:latin typeface="Times New Roman"/>
                        <a:ea typeface="Times New Roman"/>
                        <a:cs typeface="Times New Roman"/>
                      </a:endParaRPr>
                    </a:p>
                  </a:txBody>
                  <a:tcPr marL="44450" marR="44450" marT="0" marB="0" anchor="ctr"/>
                </a:tc>
              </a:tr>
              <a:tr h="249708">
                <a:tc>
                  <a:txBody>
                    <a:bodyPr/>
                    <a:lstStyle/>
                    <a:p>
                      <a:pPr>
                        <a:lnSpc>
                          <a:spcPct val="115000"/>
                        </a:lnSpc>
                        <a:spcAft>
                          <a:spcPts val="0"/>
                        </a:spcAft>
                      </a:pPr>
                      <a:r>
                        <a:rPr lang="es-EC" sz="1050" dirty="0">
                          <a:effectLst/>
                        </a:rPr>
                        <a:t>TRATAMIENTOS</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7</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322,20</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46,03</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6,97</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2,49</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3,65</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a:t>
                      </a:r>
                      <a:endParaRPr lang="es-EC" sz="1400">
                        <a:effectLst/>
                        <a:latin typeface="Times New Roman"/>
                        <a:ea typeface="Times New Roman"/>
                        <a:cs typeface="Times New Roman"/>
                      </a:endParaRPr>
                    </a:p>
                  </a:txBody>
                  <a:tcPr marL="44450" marR="44450" marT="0" marB="0" anchor="ctr"/>
                </a:tc>
              </a:tr>
              <a:tr h="249708">
                <a:tc>
                  <a:txBody>
                    <a:bodyPr/>
                    <a:lstStyle/>
                    <a:p>
                      <a:pPr>
                        <a:lnSpc>
                          <a:spcPct val="115000"/>
                        </a:lnSpc>
                        <a:spcAft>
                          <a:spcPts val="0"/>
                        </a:spcAft>
                      </a:pPr>
                      <a:r>
                        <a:rPr lang="es-EC" sz="1050">
                          <a:effectLst/>
                        </a:rPr>
                        <a:t>ESPECIES</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251,38</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251,38</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38,06</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4,32</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8,02</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a:t>
                      </a:r>
                      <a:endParaRPr lang="es-EC" sz="1400">
                        <a:effectLst/>
                        <a:latin typeface="Times New Roman"/>
                        <a:ea typeface="Times New Roman"/>
                        <a:cs typeface="Times New Roman"/>
                      </a:endParaRPr>
                    </a:p>
                  </a:txBody>
                  <a:tcPr marL="44450" marR="44450" marT="0" marB="0" anchor="ctr"/>
                </a:tc>
              </a:tr>
              <a:tr h="174986">
                <a:tc>
                  <a:txBody>
                    <a:bodyPr/>
                    <a:lstStyle/>
                    <a:p>
                      <a:pPr>
                        <a:lnSpc>
                          <a:spcPct val="115000"/>
                        </a:lnSpc>
                        <a:spcAft>
                          <a:spcPts val="0"/>
                        </a:spcAft>
                      </a:pPr>
                      <a:r>
                        <a:rPr lang="es-EC" sz="1050">
                          <a:effectLst/>
                        </a:rPr>
                        <a:t>RETENEDORES</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56,28</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18,76</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2,84</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ns</a:t>
                      </a:r>
                      <a:endParaRPr lang="es-EC" sz="1400" dirty="0">
                        <a:effectLst/>
                        <a:latin typeface="Times New Roman"/>
                        <a:ea typeface="Times New Roman"/>
                        <a:cs typeface="Times New Roman"/>
                      </a:endParaRPr>
                    </a:p>
                  </a:txBody>
                  <a:tcPr marL="44450" marR="44450" marT="0" marB="0" anchor="ctr"/>
                </a:tc>
              </a:tr>
              <a:tr h="226992">
                <a:tc>
                  <a:txBody>
                    <a:bodyPr/>
                    <a:lstStyle/>
                    <a:p>
                      <a:pPr>
                        <a:lnSpc>
                          <a:spcPct val="115000"/>
                        </a:lnSpc>
                        <a:spcAft>
                          <a:spcPts val="0"/>
                        </a:spcAft>
                      </a:pPr>
                      <a:r>
                        <a:rPr lang="es-EC" sz="1050">
                          <a:effectLst/>
                        </a:rPr>
                        <a:t>INTERACCIÓN E*R</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14,54</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4,85</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0,73</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ns</a:t>
                      </a:r>
                      <a:endParaRPr lang="es-EC" sz="1400">
                        <a:effectLst/>
                        <a:latin typeface="Times New Roman"/>
                        <a:ea typeface="Times New Roman"/>
                        <a:cs typeface="Times New Roman"/>
                      </a:endParaRPr>
                    </a:p>
                  </a:txBody>
                  <a:tcPr marL="44450" marR="44450" marT="0" marB="0" anchor="ctr"/>
                </a:tc>
              </a:tr>
              <a:tr h="318157">
                <a:tc>
                  <a:txBody>
                    <a:bodyPr/>
                    <a:lstStyle/>
                    <a:p>
                      <a:pPr>
                        <a:lnSpc>
                          <a:spcPct val="115000"/>
                        </a:lnSpc>
                        <a:spcAft>
                          <a:spcPts val="0"/>
                        </a:spcAft>
                      </a:pPr>
                      <a:r>
                        <a:rPr lang="es-EC" sz="1050">
                          <a:effectLst/>
                        </a:rPr>
                        <a:t>ERROR EXPERIMENTAL</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21</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138,69</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6,60</a:t>
                      </a:r>
                      <a:endParaRPr lang="es-EC" sz="1400">
                        <a:effectLst/>
                        <a:latin typeface="Times New Roman"/>
                        <a:ea typeface="Times New Roman"/>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r>
              <a:tr h="249708">
                <a:tc>
                  <a:txBody>
                    <a:bodyPr/>
                    <a:lstStyle/>
                    <a:p>
                      <a:pPr>
                        <a:lnSpc>
                          <a:spcPct val="115000"/>
                        </a:lnSpc>
                        <a:spcAft>
                          <a:spcPts val="0"/>
                        </a:spcAft>
                      </a:pPr>
                      <a:r>
                        <a:rPr lang="es-EC" sz="1050">
                          <a:effectLst/>
                        </a:rPr>
                        <a:t>TOTAL</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31</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494,03</a:t>
                      </a:r>
                      <a:endParaRPr lang="es-EC" sz="1400">
                        <a:effectLst/>
                        <a:latin typeface="Times New Roman"/>
                        <a:ea typeface="Times New Roman"/>
                        <a:cs typeface="Times New Roman"/>
                      </a:endParaRPr>
                    </a:p>
                  </a:txBody>
                  <a:tcPr marL="44450" marR="44450" marT="0" marB="0" anchor="ctr"/>
                </a:tc>
                <a:tc>
                  <a:txBody>
                    <a:bodyPr/>
                    <a:lstStyle/>
                    <a:p>
                      <a:pPr>
                        <a:lnSpc>
                          <a:spcPct val="115000"/>
                        </a:lnSpc>
                      </a:pPr>
                      <a:endParaRPr lang="es-EC" sz="1200" dirty="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dirty="0">
                        <a:effectLst/>
                        <a:latin typeface="Calibri"/>
                        <a:cs typeface="Times New Roman"/>
                      </a:endParaRPr>
                    </a:p>
                  </a:txBody>
                  <a:tcPr marL="44450" marR="44450" marT="0" marB="0" anchor="ctr"/>
                </a:tc>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574747955"/>
              </p:ext>
            </p:extLst>
          </p:nvPr>
        </p:nvGraphicFramePr>
        <p:xfrm>
          <a:off x="683568" y="4437112"/>
          <a:ext cx="6480720" cy="2252969"/>
        </p:xfrm>
        <a:graphic>
          <a:graphicData uri="http://schemas.openxmlformats.org/drawingml/2006/table">
            <a:tbl>
              <a:tblPr firstRow="1" firstCol="1" bandRow="1">
                <a:tableStyleId>{5C22544A-7EE6-4342-B048-85BDC9FD1C3A}</a:tableStyleId>
              </a:tblPr>
              <a:tblGrid>
                <a:gridCol w="1354804"/>
                <a:gridCol w="462675"/>
                <a:gridCol w="717917"/>
                <a:gridCol w="734933"/>
                <a:gridCol w="619061"/>
                <a:gridCol w="734123"/>
                <a:gridCol w="610958"/>
                <a:gridCol w="1246249"/>
              </a:tblGrid>
              <a:tr h="249189">
                <a:tc gridSpan="8">
                  <a:txBody>
                    <a:bodyPr/>
                    <a:lstStyle/>
                    <a:p>
                      <a:pPr algn="ctr">
                        <a:lnSpc>
                          <a:spcPct val="115000"/>
                        </a:lnSpc>
                        <a:spcAft>
                          <a:spcPts val="0"/>
                        </a:spcAft>
                      </a:pPr>
                      <a:r>
                        <a:rPr lang="es-EC" sz="1600" dirty="0">
                          <a:effectLst/>
                        </a:rPr>
                        <a:t>ADEVA</a:t>
                      </a:r>
                      <a:endParaRPr lang="es-EC" sz="1200" dirty="0">
                        <a:effectLst/>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342635">
                <a:tc>
                  <a:txBody>
                    <a:bodyPr/>
                    <a:lstStyle/>
                    <a:p>
                      <a:pPr algn="ctr">
                        <a:lnSpc>
                          <a:spcPct val="115000"/>
                        </a:lnSpc>
                        <a:spcAft>
                          <a:spcPts val="0"/>
                        </a:spcAft>
                      </a:pPr>
                      <a:r>
                        <a:rPr lang="es-EC" sz="1100">
                          <a:effectLst/>
                        </a:rPr>
                        <a:t>FV</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GL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dirty="0">
                          <a:effectLst/>
                        </a:rPr>
                        <a:t>SC</a:t>
                      </a:r>
                      <a:endParaRPr lang="es-EC"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CM</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cal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0,95%</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0.99%</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900" dirty="0">
                          <a:effectLst/>
                        </a:rPr>
                        <a:t>SIGNIFICANCIA</a:t>
                      </a:r>
                      <a:endParaRPr lang="es-EC" sz="1200" dirty="0">
                        <a:effectLst/>
                        <a:latin typeface="Times New Roman"/>
                        <a:ea typeface="Times New Roman"/>
                        <a:cs typeface="Times New Roman"/>
                      </a:endParaRPr>
                    </a:p>
                  </a:txBody>
                  <a:tcPr marL="44450" marR="44450" marT="0" marB="0" anchor="ctr"/>
                </a:tc>
              </a:tr>
              <a:tr h="186892">
                <a:tc>
                  <a:txBody>
                    <a:bodyPr/>
                    <a:lstStyle/>
                    <a:p>
                      <a:pPr>
                        <a:lnSpc>
                          <a:spcPct val="115000"/>
                        </a:lnSpc>
                        <a:spcAft>
                          <a:spcPts val="0"/>
                        </a:spcAft>
                      </a:pPr>
                      <a:r>
                        <a:rPr lang="es-EC" sz="1050">
                          <a:effectLst/>
                        </a:rPr>
                        <a:t>BLOQUES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42,53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14,18</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2,28</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dirty="0">
                          <a:effectLst/>
                        </a:rPr>
                        <a:t>ns</a:t>
                      </a:r>
                      <a:endParaRPr lang="es-EC" sz="1200" dirty="0">
                        <a:effectLst/>
                        <a:latin typeface="Times New Roman"/>
                        <a:ea typeface="Times New Roman"/>
                        <a:cs typeface="Times New Roman"/>
                      </a:endParaRPr>
                    </a:p>
                  </a:txBody>
                  <a:tcPr marL="44450" marR="44450" marT="0" marB="0" anchor="ctr"/>
                </a:tc>
              </a:tr>
              <a:tr h="205328">
                <a:tc>
                  <a:txBody>
                    <a:bodyPr/>
                    <a:lstStyle/>
                    <a:p>
                      <a:pPr>
                        <a:lnSpc>
                          <a:spcPct val="115000"/>
                        </a:lnSpc>
                        <a:spcAft>
                          <a:spcPts val="0"/>
                        </a:spcAft>
                      </a:pPr>
                      <a:r>
                        <a:rPr lang="es-EC" sz="1050">
                          <a:effectLst/>
                        </a:rPr>
                        <a:t>TRATAMIENTOS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1478,42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211,20</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33,94</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2,49</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3,65</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dirty="0">
                          <a:effectLst/>
                        </a:rPr>
                        <a:t>**</a:t>
                      </a:r>
                      <a:endParaRPr lang="es-EC" sz="1200" dirty="0">
                        <a:effectLst/>
                        <a:latin typeface="Times New Roman"/>
                        <a:ea typeface="Times New Roman"/>
                        <a:cs typeface="Times New Roman"/>
                      </a:endParaRPr>
                    </a:p>
                  </a:txBody>
                  <a:tcPr marL="44450" marR="44450" marT="0" marB="0" anchor="ctr"/>
                </a:tc>
              </a:tr>
              <a:tr h="205328">
                <a:tc>
                  <a:txBody>
                    <a:bodyPr/>
                    <a:lstStyle/>
                    <a:p>
                      <a:pPr>
                        <a:lnSpc>
                          <a:spcPct val="115000"/>
                        </a:lnSpc>
                        <a:spcAft>
                          <a:spcPts val="0"/>
                        </a:spcAft>
                      </a:pPr>
                      <a:r>
                        <a:rPr lang="es-EC" sz="1050">
                          <a:effectLst/>
                        </a:rPr>
                        <a:t>ESPECIES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1210,44</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1210,44</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240,84</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4,32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8,02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a:t>
                      </a:r>
                      <a:endParaRPr lang="es-EC" sz="1200">
                        <a:effectLst/>
                        <a:latin typeface="Times New Roman"/>
                        <a:ea typeface="Times New Roman"/>
                        <a:cs typeface="Times New Roman"/>
                      </a:endParaRPr>
                    </a:p>
                  </a:txBody>
                  <a:tcPr marL="44450" marR="44450" marT="0" marB="0" anchor="ctr"/>
                </a:tc>
              </a:tr>
              <a:tr h="186892">
                <a:tc>
                  <a:txBody>
                    <a:bodyPr/>
                    <a:lstStyle/>
                    <a:p>
                      <a:pPr>
                        <a:lnSpc>
                          <a:spcPct val="115000"/>
                        </a:lnSpc>
                        <a:spcAft>
                          <a:spcPts val="0"/>
                        </a:spcAft>
                      </a:pPr>
                      <a:r>
                        <a:rPr lang="es-EC" sz="1050">
                          <a:effectLst/>
                        </a:rPr>
                        <a:t>RETENEDORES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57,29</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19,10</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3,80</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a:t>
                      </a:r>
                      <a:endParaRPr lang="es-EC" sz="1200">
                        <a:effectLst/>
                        <a:latin typeface="Times New Roman"/>
                        <a:ea typeface="Times New Roman"/>
                        <a:cs typeface="Times New Roman"/>
                      </a:endParaRPr>
                    </a:p>
                  </a:txBody>
                  <a:tcPr marL="44450" marR="44450" marT="0" marB="0" anchor="ctr"/>
                </a:tc>
              </a:tr>
              <a:tr h="186892">
                <a:tc>
                  <a:txBody>
                    <a:bodyPr/>
                    <a:lstStyle/>
                    <a:p>
                      <a:pPr>
                        <a:lnSpc>
                          <a:spcPct val="115000"/>
                        </a:lnSpc>
                        <a:spcAft>
                          <a:spcPts val="0"/>
                        </a:spcAft>
                      </a:pPr>
                      <a:r>
                        <a:rPr lang="es-EC" sz="1050">
                          <a:effectLst/>
                        </a:rPr>
                        <a:t>INTERACCIÓN E*R</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24,18</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8,06</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1,60</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dirty="0">
                          <a:effectLst/>
                        </a:rPr>
                        <a:t>ns</a:t>
                      </a:r>
                      <a:endParaRPr lang="es-EC" sz="1200" dirty="0">
                        <a:effectLst/>
                        <a:latin typeface="Times New Roman"/>
                        <a:ea typeface="Times New Roman"/>
                        <a:cs typeface="Times New Roman"/>
                      </a:endParaRPr>
                    </a:p>
                  </a:txBody>
                  <a:tcPr marL="44450" marR="44450" marT="0" marB="0" anchor="ctr"/>
                </a:tc>
              </a:tr>
              <a:tr h="311487">
                <a:tc>
                  <a:txBody>
                    <a:bodyPr/>
                    <a:lstStyle/>
                    <a:p>
                      <a:pPr>
                        <a:lnSpc>
                          <a:spcPct val="115000"/>
                        </a:lnSpc>
                        <a:spcAft>
                          <a:spcPts val="0"/>
                        </a:spcAft>
                      </a:pPr>
                      <a:r>
                        <a:rPr lang="es-EC" sz="1050">
                          <a:effectLst/>
                        </a:rPr>
                        <a:t>ERROR EXPERIMENTAL</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130,66</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6,22</a:t>
                      </a:r>
                      <a:endParaRPr lang="es-EC" sz="1400">
                        <a:effectLst/>
                        <a:latin typeface="Times New Roman"/>
                        <a:ea typeface="Times New Roman"/>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r>
              <a:tr h="205328">
                <a:tc>
                  <a:txBody>
                    <a:bodyPr/>
                    <a:lstStyle/>
                    <a:p>
                      <a:pPr>
                        <a:lnSpc>
                          <a:spcPct val="115000"/>
                        </a:lnSpc>
                        <a:spcAft>
                          <a:spcPts val="0"/>
                        </a:spcAft>
                      </a:pPr>
                      <a:r>
                        <a:rPr lang="es-EC" sz="1050">
                          <a:effectLst/>
                        </a:rPr>
                        <a:t>TOTAL</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dirty="0">
                          <a:effectLst/>
                        </a:rPr>
                        <a:t>1651,61</a:t>
                      </a:r>
                      <a:endParaRPr lang="es-EC" sz="1400" dirty="0">
                        <a:effectLst/>
                        <a:latin typeface="Times New Roman"/>
                        <a:ea typeface="Times New Roman"/>
                        <a:cs typeface="Times New Roman"/>
                      </a:endParaRPr>
                    </a:p>
                  </a:txBody>
                  <a:tcPr marL="44450" marR="44450" marT="0" marB="0" anchor="ctr"/>
                </a:tc>
                <a:tc>
                  <a:txBody>
                    <a:bodyPr/>
                    <a:lstStyle/>
                    <a:p>
                      <a:pPr>
                        <a:lnSpc>
                          <a:spcPct val="115000"/>
                        </a:lnSpc>
                      </a:pPr>
                      <a:endParaRPr lang="es-EC" sz="1200" dirty="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dirty="0">
                        <a:effectLst/>
                        <a:latin typeface="Calibri"/>
                        <a:cs typeface="Times New Roman"/>
                      </a:endParaRPr>
                    </a:p>
                  </a:txBody>
                  <a:tcPr marL="44450" marR="44450" marT="0" marB="0" anchor="ctr"/>
                </a:tc>
              </a:tr>
            </a:tbl>
          </a:graphicData>
        </a:graphic>
      </p:graphicFrame>
      <p:sp>
        <p:nvSpPr>
          <p:cNvPr id="6" name="5 Rectángulo"/>
          <p:cNvSpPr/>
          <p:nvPr/>
        </p:nvSpPr>
        <p:spPr>
          <a:xfrm>
            <a:off x="683568" y="1052736"/>
            <a:ext cx="2241319" cy="523220"/>
          </a:xfrm>
          <a:prstGeom prst="rect">
            <a:avLst/>
          </a:prstGeom>
        </p:spPr>
        <p:txBody>
          <a:bodyPr wrap="none">
            <a:spAutoFit/>
          </a:bodyPr>
          <a:lstStyle/>
          <a:p>
            <a:r>
              <a:rPr lang="es-ES" sz="2800" b="1" dirty="0" smtClean="0">
                <a:solidFill>
                  <a:schemeClr val="bg1"/>
                </a:solidFill>
              </a:rPr>
              <a:t>La Portada. </a:t>
            </a:r>
            <a:endParaRPr lang="es-EC" sz="2800" b="1" dirty="0">
              <a:solidFill>
                <a:schemeClr val="bg1"/>
              </a:solidFill>
            </a:endParaRPr>
          </a:p>
        </p:txBody>
      </p:sp>
      <p:sp>
        <p:nvSpPr>
          <p:cNvPr id="7" name="6 Rectángulo"/>
          <p:cNvSpPr/>
          <p:nvPr/>
        </p:nvSpPr>
        <p:spPr>
          <a:xfrm>
            <a:off x="632011" y="3861048"/>
            <a:ext cx="1797287" cy="523220"/>
          </a:xfrm>
          <a:prstGeom prst="rect">
            <a:avLst/>
          </a:prstGeom>
        </p:spPr>
        <p:txBody>
          <a:bodyPr wrap="none">
            <a:spAutoFit/>
          </a:bodyPr>
          <a:lstStyle/>
          <a:p>
            <a:r>
              <a:rPr lang="es-ES" sz="2800" b="1" dirty="0" smtClean="0">
                <a:solidFill>
                  <a:schemeClr val="bg1"/>
                </a:solidFill>
              </a:rPr>
              <a:t>El Pinllo. </a:t>
            </a:r>
            <a:endParaRPr lang="es-EC" sz="2800" b="1" dirty="0">
              <a:solidFill>
                <a:schemeClr val="bg1"/>
              </a:solidFill>
            </a:endParaRPr>
          </a:p>
        </p:txBody>
      </p:sp>
    </p:spTree>
    <p:extLst>
      <p:ext uri="{BB962C8B-B14F-4D97-AF65-F5344CB8AC3E}">
        <p14:creationId xmlns:p14="http://schemas.microsoft.com/office/powerpoint/2010/main" val="2951578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Marcador de contenido"/>
          <p:cNvGraphicFramePr>
            <a:graphicFrameLocks noGrp="1"/>
          </p:cNvGraphicFramePr>
          <p:nvPr>
            <p:ph sz="half" idx="2"/>
            <p:extLst>
              <p:ext uri="{D42A27DB-BD31-4B8C-83A1-F6EECF244321}">
                <p14:modId xmlns:p14="http://schemas.microsoft.com/office/powerpoint/2010/main" val="1688767500"/>
              </p:ext>
            </p:extLst>
          </p:nvPr>
        </p:nvGraphicFramePr>
        <p:xfrm>
          <a:off x="557559" y="774063"/>
          <a:ext cx="2747560" cy="1135380"/>
        </p:xfrm>
        <a:graphic>
          <a:graphicData uri="http://schemas.openxmlformats.org/drawingml/2006/table">
            <a:tbl>
              <a:tblPr firstRow="1" firstCol="1" bandRow="1">
                <a:tableStyleId>{5C22544A-7EE6-4342-B048-85BDC9FD1C3A}</a:tableStyleId>
              </a:tblPr>
              <a:tblGrid>
                <a:gridCol w="1019916"/>
                <a:gridCol w="863822"/>
                <a:gridCol w="431911"/>
                <a:gridCol w="431911"/>
              </a:tblGrid>
              <a:tr h="370205">
                <a:tc>
                  <a:txBody>
                    <a:bodyPr/>
                    <a:lstStyle/>
                    <a:p>
                      <a:pPr algn="just">
                        <a:lnSpc>
                          <a:spcPct val="115000"/>
                        </a:lnSpc>
                        <a:spcAft>
                          <a:spcPts val="0"/>
                        </a:spcAft>
                      </a:pPr>
                      <a:r>
                        <a:rPr lang="es-EC" sz="1200" dirty="0">
                          <a:effectLst/>
                        </a:rPr>
                        <a:t>ESPECIES</a:t>
                      </a:r>
                      <a:endParaRPr lang="es-EC" sz="12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200">
                          <a:effectLst/>
                        </a:rPr>
                        <a:t>MEDIAS</a:t>
                      </a:r>
                      <a:endParaRPr lang="es-EC" sz="1200">
                        <a:effectLst/>
                        <a:latin typeface="Times New Roman"/>
                        <a:ea typeface="Times New Roman"/>
                        <a:cs typeface="Times New Roman"/>
                      </a:endParaRPr>
                    </a:p>
                  </a:txBody>
                  <a:tcPr marL="44450" marR="44450" marT="0" marB="0" anchor="ctr"/>
                </a:tc>
                <a:tc gridSpan="2">
                  <a:txBody>
                    <a:bodyPr/>
                    <a:lstStyle/>
                    <a:p>
                      <a:pPr algn="just">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c hMerge="1">
                  <a:txBody>
                    <a:bodyPr/>
                    <a:lstStyle/>
                    <a:p>
                      <a:endParaRPr lang="es-EC"/>
                    </a:p>
                  </a:txBody>
                  <a:tcPr/>
                </a:tc>
              </a:tr>
              <a:tr h="400050">
                <a:tc>
                  <a:txBody>
                    <a:bodyPr/>
                    <a:lstStyle/>
                    <a:p>
                      <a:pPr algn="just">
                        <a:lnSpc>
                          <a:spcPct val="115000"/>
                        </a:lnSpc>
                        <a:spcAft>
                          <a:spcPts val="0"/>
                        </a:spcAft>
                      </a:pPr>
                      <a:r>
                        <a:rPr lang="es-EC" sz="1400" dirty="0">
                          <a:effectLst/>
                        </a:rPr>
                        <a:t>Acacia</a:t>
                      </a:r>
                      <a:endParaRPr lang="es-EC" sz="14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dirty="0">
                          <a:effectLst/>
                        </a:rPr>
                        <a:t>13,91</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400">
                        <a:effectLst/>
                        <a:latin typeface="Calibri"/>
                        <a:cs typeface="Times New Roman"/>
                      </a:endParaRPr>
                    </a:p>
                  </a:txBody>
                  <a:tcPr marL="44450" marR="44450" marT="0" marB="0" anchor="ctr"/>
                </a:tc>
              </a:tr>
              <a:tr h="365125">
                <a:tc>
                  <a:txBody>
                    <a:bodyPr/>
                    <a:lstStyle/>
                    <a:p>
                      <a:pPr algn="just">
                        <a:lnSpc>
                          <a:spcPct val="115000"/>
                        </a:lnSpc>
                        <a:spcAft>
                          <a:spcPts val="0"/>
                        </a:spcAft>
                      </a:pPr>
                      <a:r>
                        <a:rPr lang="es-EC" sz="1400">
                          <a:effectLst/>
                        </a:rPr>
                        <a:t>Casuarina</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dirty="0">
                          <a:effectLst/>
                        </a:rPr>
                        <a:t>8,31</a:t>
                      </a:r>
                      <a:endParaRPr lang="es-EC" sz="1400" dirty="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400" dirty="0">
                        <a:effectLst/>
                        <a:latin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nchor="ctr"/>
                </a:tc>
              </a:tr>
            </a:tbl>
          </a:graphicData>
        </a:graphic>
      </p:graphicFrame>
      <p:sp>
        <p:nvSpPr>
          <p:cNvPr id="5" name="4 Marcador de contenido"/>
          <p:cNvSpPr>
            <a:spLocks noGrp="1"/>
          </p:cNvSpPr>
          <p:nvPr>
            <p:ph sz="half" idx="1"/>
          </p:nvPr>
        </p:nvSpPr>
        <p:spPr>
          <a:xfrm>
            <a:off x="423460" y="188640"/>
            <a:ext cx="1981953" cy="461665"/>
          </a:xfrm>
          <a:prstGeom prst="rect">
            <a:avLst/>
          </a:prstGeom>
        </p:spPr>
        <p:txBody>
          <a:bodyPr wrap="none">
            <a:spAutoFit/>
          </a:bodyPr>
          <a:lstStyle/>
          <a:p>
            <a:pPr marL="36576" indent="0">
              <a:buNone/>
            </a:pPr>
            <a:r>
              <a:rPr lang="es-ES" sz="2400" b="1" dirty="0" smtClean="0">
                <a:solidFill>
                  <a:schemeClr val="bg1"/>
                </a:solidFill>
              </a:rPr>
              <a:t>La Portada</a:t>
            </a:r>
            <a:r>
              <a:rPr lang="es-ES" sz="2400" b="1" dirty="0" smtClean="0">
                <a:solidFill>
                  <a:srgbClr val="02E02C"/>
                </a:solidFill>
              </a:rPr>
              <a:t>. </a:t>
            </a:r>
            <a:endParaRPr lang="es-EC" sz="2400" b="1" dirty="0">
              <a:solidFill>
                <a:srgbClr val="02E02C"/>
              </a:solidFill>
            </a:endParaRPr>
          </a:p>
        </p:txBody>
      </p:sp>
      <p:sp>
        <p:nvSpPr>
          <p:cNvPr id="8" name="7 Rectángulo"/>
          <p:cNvSpPr/>
          <p:nvPr/>
        </p:nvSpPr>
        <p:spPr>
          <a:xfrm>
            <a:off x="651126" y="3291962"/>
            <a:ext cx="1564852" cy="461665"/>
          </a:xfrm>
          <a:prstGeom prst="rect">
            <a:avLst/>
          </a:prstGeom>
        </p:spPr>
        <p:txBody>
          <a:bodyPr wrap="none">
            <a:spAutoFit/>
          </a:bodyPr>
          <a:lstStyle/>
          <a:p>
            <a:r>
              <a:rPr lang="es-ES" sz="2400" b="1" dirty="0" smtClean="0">
                <a:solidFill>
                  <a:schemeClr val="bg1"/>
                </a:solidFill>
              </a:rPr>
              <a:t>El Pinllo. </a:t>
            </a:r>
            <a:endParaRPr lang="es-EC" sz="2400" b="1" dirty="0">
              <a:solidFill>
                <a:schemeClr val="bg1"/>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2882584854"/>
              </p:ext>
            </p:extLst>
          </p:nvPr>
        </p:nvGraphicFramePr>
        <p:xfrm>
          <a:off x="539552" y="2140753"/>
          <a:ext cx="2743199" cy="1191768"/>
        </p:xfrm>
        <a:graphic>
          <a:graphicData uri="http://schemas.openxmlformats.org/drawingml/2006/table">
            <a:tbl>
              <a:tblPr firstRow="1" firstCol="1" bandRow="1">
                <a:tableStyleId>{5C22544A-7EE6-4342-B048-85BDC9FD1C3A}</a:tableStyleId>
              </a:tblPr>
              <a:tblGrid>
                <a:gridCol w="1301075"/>
                <a:gridCol w="721062"/>
                <a:gridCol w="721062"/>
              </a:tblGrid>
              <a:tr h="208280">
                <a:tc>
                  <a:txBody>
                    <a:bodyPr/>
                    <a:lstStyle/>
                    <a:p>
                      <a:pPr algn="just">
                        <a:lnSpc>
                          <a:spcPct val="115000"/>
                        </a:lnSpc>
                        <a:spcAft>
                          <a:spcPts val="0"/>
                        </a:spcAft>
                      </a:pPr>
                      <a:r>
                        <a:rPr lang="es-EC" sz="1200" dirty="0">
                          <a:effectLst/>
                        </a:rPr>
                        <a:t>RETENEDORES</a:t>
                      </a:r>
                      <a:endParaRPr lang="es-EC" sz="12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200">
                          <a:effectLst/>
                        </a:rPr>
                        <a:t>MEDIAS</a:t>
                      </a:r>
                      <a:endParaRPr lang="es-EC" sz="12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r>
              <a:tr h="238125">
                <a:tc>
                  <a:txBody>
                    <a:bodyPr/>
                    <a:lstStyle/>
                    <a:p>
                      <a:pPr algn="just">
                        <a:lnSpc>
                          <a:spcPct val="115000"/>
                        </a:lnSpc>
                        <a:spcAft>
                          <a:spcPts val="0"/>
                        </a:spcAft>
                      </a:pPr>
                      <a:r>
                        <a:rPr lang="es-EC" sz="1200" dirty="0">
                          <a:effectLst/>
                        </a:rPr>
                        <a:t>Gel seco</a:t>
                      </a:r>
                      <a:endParaRPr lang="es-EC" sz="14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12,14</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A</a:t>
                      </a:r>
                      <a:endParaRPr lang="es-EC" sz="1400" dirty="0">
                        <a:effectLst/>
                        <a:latin typeface="Times New Roman"/>
                        <a:ea typeface="Times New Roman"/>
                        <a:cs typeface="Times New Roman"/>
                      </a:endParaRPr>
                    </a:p>
                  </a:txBody>
                  <a:tcPr marL="44450" marR="44450" marT="0" marB="0" anchor="ctr"/>
                </a:tc>
              </a:tr>
              <a:tr h="208280">
                <a:tc>
                  <a:txBody>
                    <a:bodyPr/>
                    <a:lstStyle/>
                    <a:p>
                      <a:pPr algn="just">
                        <a:lnSpc>
                          <a:spcPct val="115000"/>
                        </a:lnSpc>
                        <a:spcAft>
                          <a:spcPts val="0"/>
                        </a:spcAft>
                      </a:pPr>
                      <a:r>
                        <a:rPr lang="es-EC" sz="1200" dirty="0">
                          <a:effectLst/>
                        </a:rPr>
                        <a:t>Materia orgánica</a:t>
                      </a:r>
                      <a:endParaRPr lang="es-EC" sz="14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11,78</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r>
              <a:tr h="233045">
                <a:tc>
                  <a:txBody>
                    <a:bodyPr/>
                    <a:lstStyle/>
                    <a:p>
                      <a:pPr algn="just">
                        <a:lnSpc>
                          <a:spcPct val="115000"/>
                        </a:lnSpc>
                        <a:spcAft>
                          <a:spcPts val="0"/>
                        </a:spcAft>
                      </a:pPr>
                      <a:r>
                        <a:rPr lang="es-EC" sz="1200">
                          <a:effectLst/>
                        </a:rPr>
                        <a:t>Gel hidratado</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11,69</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r>
              <a:tr h="236220">
                <a:tc>
                  <a:txBody>
                    <a:bodyPr/>
                    <a:lstStyle/>
                    <a:p>
                      <a:pPr algn="just">
                        <a:lnSpc>
                          <a:spcPct val="115000"/>
                        </a:lnSpc>
                        <a:spcAft>
                          <a:spcPts val="0"/>
                        </a:spcAft>
                      </a:pPr>
                      <a:r>
                        <a:rPr lang="es-EC" sz="1200" dirty="0">
                          <a:effectLst/>
                        </a:rPr>
                        <a:t>Sin retenedor</a:t>
                      </a:r>
                      <a:endParaRPr lang="es-EC" sz="14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dirty="0">
                          <a:effectLst/>
                        </a:rPr>
                        <a:t>8,83</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A</a:t>
                      </a:r>
                      <a:endParaRPr lang="es-EC" sz="1400" dirty="0">
                        <a:effectLst/>
                        <a:latin typeface="Times New Roman"/>
                        <a:ea typeface="Times New Roman"/>
                        <a:cs typeface="Times New Roman"/>
                      </a:endParaRPr>
                    </a:p>
                  </a:txBody>
                  <a:tcPr marL="44450" marR="44450" marT="0" marB="0" anchor="ct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736648623"/>
              </p:ext>
            </p:extLst>
          </p:nvPr>
        </p:nvGraphicFramePr>
        <p:xfrm>
          <a:off x="539553" y="3933056"/>
          <a:ext cx="2736304" cy="1152128"/>
        </p:xfrm>
        <a:graphic>
          <a:graphicData uri="http://schemas.openxmlformats.org/drawingml/2006/table">
            <a:tbl>
              <a:tblPr firstRow="1" firstCol="1" bandRow="1">
                <a:tableStyleId>{5C22544A-7EE6-4342-B048-85BDC9FD1C3A}</a:tableStyleId>
              </a:tblPr>
              <a:tblGrid>
                <a:gridCol w="1011119"/>
                <a:gridCol w="996124"/>
                <a:gridCol w="367029"/>
                <a:gridCol w="362032"/>
              </a:tblGrid>
              <a:tr h="344216">
                <a:tc>
                  <a:txBody>
                    <a:bodyPr/>
                    <a:lstStyle/>
                    <a:p>
                      <a:pPr algn="just">
                        <a:lnSpc>
                          <a:spcPct val="115000"/>
                        </a:lnSpc>
                        <a:spcAft>
                          <a:spcPts val="0"/>
                        </a:spcAft>
                      </a:pPr>
                      <a:r>
                        <a:rPr lang="es-EC" sz="1200" dirty="0">
                          <a:effectLst/>
                        </a:rPr>
                        <a:t>ESPECIES</a:t>
                      </a:r>
                      <a:endParaRPr lang="es-EC" sz="12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200" dirty="0">
                          <a:effectLst/>
                        </a:rPr>
                        <a:t>MEDIAS</a:t>
                      </a:r>
                      <a:endParaRPr lang="es-EC" sz="1200" dirty="0">
                        <a:effectLst/>
                        <a:latin typeface="Times New Roman"/>
                        <a:ea typeface="Times New Roman"/>
                        <a:cs typeface="Times New Roman"/>
                      </a:endParaRPr>
                    </a:p>
                  </a:txBody>
                  <a:tcPr marL="44450" marR="44450" marT="0" marB="0" anchor="ctr"/>
                </a:tc>
                <a:tc gridSpan="2">
                  <a:txBody>
                    <a:bodyPr/>
                    <a:lstStyle/>
                    <a:p>
                      <a:pPr algn="just">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c hMerge="1">
                  <a:txBody>
                    <a:bodyPr/>
                    <a:lstStyle/>
                    <a:p>
                      <a:endParaRPr lang="es-EC"/>
                    </a:p>
                  </a:txBody>
                  <a:tcPr/>
                </a:tc>
              </a:tr>
              <a:tr h="403956">
                <a:tc>
                  <a:txBody>
                    <a:bodyPr/>
                    <a:lstStyle/>
                    <a:p>
                      <a:pPr algn="just">
                        <a:lnSpc>
                          <a:spcPct val="115000"/>
                        </a:lnSpc>
                        <a:spcAft>
                          <a:spcPts val="0"/>
                        </a:spcAft>
                      </a:pPr>
                      <a:r>
                        <a:rPr lang="es-EC" sz="1400">
                          <a:effectLst/>
                        </a:rPr>
                        <a:t>Acacia</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dirty="0">
                          <a:effectLst/>
                        </a:rPr>
                        <a:t>16,54</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dirty="0">
                        <a:effectLst/>
                        <a:latin typeface="Calibri"/>
                        <a:cs typeface="Times New Roman"/>
                      </a:endParaRPr>
                    </a:p>
                  </a:txBody>
                  <a:tcPr marL="44450" marR="44450" marT="0" marB="0" anchor="ctr"/>
                </a:tc>
              </a:tr>
              <a:tr h="403956">
                <a:tc>
                  <a:txBody>
                    <a:bodyPr/>
                    <a:lstStyle/>
                    <a:p>
                      <a:pPr algn="just">
                        <a:lnSpc>
                          <a:spcPct val="115000"/>
                        </a:lnSpc>
                        <a:spcAft>
                          <a:spcPts val="0"/>
                        </a:spcAft>
                      </a:pPr>
                      <a:r>
                        <a:rPr lang="es-EC" sz="1400" dirty="0">
                          <a:effectLst/>
                        </a:rPr>
                        <a:t>Casuarina</a:t>
                      </a:r>
                      <a:endParaRPr lang="es-EC" sz="14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dirty="0">
                          <a:effectLst/>
                        </a:rPr>
                        <a:t>4,24</a:t>
                      </a:r>
                      <a:endParaRPr lang="es-EC" sz="1400" dirty="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nchor="ct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3455615212"/>
              </p:ext>
            </p:extLst>
          </p:nvPr>
        </p:nvGraphicFramePr>
        <p:xfrm>
          <a:off x="539552" y="5301208"/>
          <a:ext cx="2736304" cy="1269488"/>
        </p:xfrm>
        <a:graphic>
          <a:graphicData uri="http://schemas.openxmlformats.org/drawingml/2006/table">
            <a:tbl>
              <a:tblPr firstRow="1" firstCol="1" bandRow="1">
                <a:tableStyleId>{5C22544A-7EE6-4342-B048-85BDC9FD1C3A}</a:tableStyleId>
              </a:tblPr>
              <a:tblGrid>
                <a:gridCol w="1296144"/>
                <a:gridCol w="720080"/>
                <a:gridCol w="360040"/>
                <a:gridCol w="360040"/>
              </a:tblGrid>
              <a:tr h="288032">
                <a:tc>
                  <a:txBody>
                    <a:bodyPr/>
                    <a:lstStyle/>
                    <a:p>
                      <a:pPr algn="just">
                        <a:lnSpc>
                          <a:spcPct val="115000"/>
                        </a:lnSpc>
                        <a:spcAft>
                          <a:spcPts val="0"/>
                        </a:spcAft>
                      </a:pPr>
                      <a:r>
                        <a:rPr lang="es-EC" sz="1200" dirty="0">
                          <a:effectLst/>
                        </a:rPr>
                        <a:t>RETENEDORES</a:t>
                      </a:r>
                      <a:endParaRPr lang="es-EC" sz="12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200" dirty="0">
                          <a:effectLst/>
                        </a:rPr>
                        <a:t>MEDIAS</a:t>
                      </a:r>
                      <a:endParaRPr lang="es-EC" sz="1200" dirty="0">
                        <a:effectLst/>
                        <a:latin typeface="Times New Roman"/>
                        <a:ea typeface="Times New Roman"/>
                        <a:cs typeface="Times New Roman"/>
                      </a:endParaRPr>
                    </a:p>
                  </a:txBody>
                  <a:tcPr marL="44450" marR="44450" marT="0" marB="0" anchor="ctr"/>
                </a:tc>
                <a:tc gridSpan="2">
                  <a:txBody>
                    <a:bodyPr/>
                    <a:lstStyle/>
                    <a:p>
                      <a:pPr algn="just">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c hMerge="1">
                  <a:txBody>
                    <a:bodyPr/>
                    <a:lstStyle/>
                    <a:p>
                      <a:endParaRPr lang="es-EC"/>
                    </a:p>
                  </a:txBody>
                  <a:tcPr/>
                </a:tc>
              </a:tr>
              <a:tr h="236005">
                <a:tc>
                  <a:txBody>
                    <a:bodyPr/>
                    <a:lstStyle/>
                    <a:p>
                      <a:pPr algn="l">
                        <a:lnSpc>
                          <a:spcPct val="115000"/>
                        </a:lnSpc>
                        <a:spcAft>
                          <a:spcPts val="0"/>
                        </a:spcAft>
                      </a:pPr>
                      <a:r>
                        <a:rPr lang="es-EC" sz="1400">
                          <a:effectLst/>
                        </a:rPr>
                        <a:t>R3</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400">
                          <a:effectLst/>
                        </a:rPr>
                        <a:t>12,04</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dirty="0">
                        <a:effectLst/>
                        <a:latin typeface="Calibri"/>
                        <a:cs typeface="Times New Roman"/>
                      </a:endParaRPr>
                    </a:p>
                  </a:txBody>
                  <a:tcPr marL="44450" marR="44450" marT="0" marB="0" anchor="ctr"/>
                </a:tc>
              </a:tr>
              <a:tr h="236005">
                <a:tc>
                  <a:txBody>
                    <a:bodyPr/>
                    <a:lstStyle/>
                    <a:p>
                      <a:pPr algn="l">
                        <a:lnSpc>
                          <a:spcPct val="115000"/>
                        </a:lnSpc>
                        <a:spcAft>
                          <a:spcPts val="0"/>
                        </a:spcAft>
                      </a:pPr>
                      <a:r>
                        <a:rPr lang="es-EC" sz="1400">
                          <a:effectLst/>
                        </a:rPr>
                        <a:t>R2</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400" dirty="0">
                          <a:effectLst/>
                        </a:rPr>
                        <a:t>11,21</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nchor="ctr"/>
                </a:tc>
              </a:tr>
              <a:tr h="236005">
                <a:tc>
                  <a:txBody>
                    <a:bodyPr/>
                    <a:lstStyle/>
                    <a:p>
                      <a:pPr algn="l">
                        <a:lnSpc>
                          <a:spcPct val="115000"/>
                        </a:lnSpc>
                        <a:spcAft>
                          <a:spcPts val="0"/>
                        </a:spcAft>
                      </a:pPr>
                      <a:r>
                        <a:rPr lang="es-EC" sz="1400">
                          <a:effectLst/>
                        </a:rPr>
                        <a:t>R1</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400">
                          <a:effectLst/>
                        </a:rPr>
                        <a:t>9,75</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B</a:t>
                      </a:r>
                      <a:endParaRPr lang="es-EC" sz="1400">
                        <a:effectLst/>
                        <a:latin typeface="Times New Roman"/>
                        <a:ea typeface="Times New Roman"/>
                        <a:cs typeface="Times New Roman"/>
                      </a:endParaRPr>
                    </a:p>
                  </a:txBody>
                  <a:tcPr marL="44450" marR="44450" marT="0" marB="0" anchor="ctr"/>
                </a:tc>
              </a:tr>
              <a:tr h="236005">
                <a:tc>
                  <a:txBody>
                    <a:bodyPr/>
                    <a:lstStyle/>
                    <a:p>
                      <a:pPr algn="l">
                        <a:lnSpc>
                          <a:spcPct val="115000"/>
                        </a:lnSpc>
                        <a:spcAft>
                          <a:spcPts val="0"/>
                        </a:spcAft>
                      </a:pPr>
                      <a:r>
                        <a:rPr lang="es-EC" sz="1400" dirty="0" smtClean="0">
                          <a:effectLst/>
                        </a:rPr>
                        <a:t>R4</a:t>
                      </a:r>
                      <a:endParaRPr lang="es-EC" sz="1400" dirty="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400">
                          <a:effectLst/>
                        </a:rPr>
                        <a:t>8,56</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nchor="ctr"/>
                </a:tc>
              </a:tr>
            </a:tbl>
          </a:graphicData>
        </a:graphic>
      </p:graphicFrame>
      <p:pic>
        <p:nvPicPr>
          <p:cNvPr id="17" name="16 Imagen"/>
          <p:cNvPicPr/>
          <p:nvPr/>
        </p:nvPicPr>
        <p:blipFill rotWithShape="1">
          <a:blip r:embed="rId2"/>
          <a:srcRect l="20035" t="24690" r="11622" b="10614"/>
          <a:stretch/>
        </p:blipFill>
        <p:spPr bwMode="auto">
          <a:xfrm>
            <a:off x="3779910" y="281103"/>
            <a:ext cx="5040562" cy="2859865"/>
          </a:xfrm>
          <a:prstGeom prst="rect">
            <a:avLst/>
          </a:prstGeom>
          <a:ln>
            <a:noFill/>
          </a:ln>
          <a:extLst>
            <a:ext uri="{53640926-AAD7-44D8-BBD7-CCE9431645EC}">
              <a14:shadowObscured xmlns:a14="http://schemas.microsoft.com/office/drawing/2010/main"/>
            </a:ext>
          </a:extLst>
        </p:spPr>
      </p:pic>
      <p:pic>
        <p:nvPicPr>
          <p:cNvPr id="18" name="17 Imagen"/>
          <p:cNvPicPr/>
          <p:nvPr/>
        </p:nvPicPr>
        <p:blipFill rotWithShape="1">
          <a:blip r:embed="rId3"/>
          <a:srcRect l="25779" t="25193" r="6374" b="10564"/>
          <a:stretch/>
        </p:blipFill>
        <p:spPr bwMode="auto">
          <a:xfrm>
            <a:off x="3779911" y="3645025"/>
            <a:ext cx="5040562" cy="28803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00129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bg1"/>
                </a:solidFill>
              </a:rPr>
              <a:t>INTRODUCCION</a:t>
            </a:r>
            <a:endParaRPr lang="es-EC" b="1" dirty="0">
              <a:solidFill>
                <a:schemeClr val="bg1"/>
              </a:solidFill>
            </a:endParaRPr>
          </a:p>
        </p:txBody>
      </p:sp>
      <p:sp>
        <p:nvSpPr>
          <p:cNvPr id="7" name="6 Rectángulo"/>
          <p:cNvSpPr/>
          <p:nvPr/>
        </p:nvSpPr>
        <p:spPr>
          <a:xfrm>
            <a:off x="487341" y="2852936"/>
            <a:ext cx="2994556" cy="72007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b="1" dirty="0" smtClean="0"/>
              <a:t>ZONAS SECAS </a:t>
            </a:r>
            <a:endParaRPr lang="es-EC" b="1" dirty="0"/>
          </a:p>
        </p:txBody>
      </p:sp>
      <p:sp>
        <p:nvSpPr>
          <p:cNvPr id="9" name="8 Rectángulo"/>
          <p:cNvSpPr/>
          <p:nvPr/>
        </p:nvSpPr>
        <p:spPr>
          <a:xfrm>
            <a:off x="513332" y="4011056"/>
            <a:ext cx="2994556" cy="72007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600" b="1" dirty="0" smtClean="0"/>
              <a:t>MICRO CUENCA LAGUNA YAHUARCOCHA  </a:t>
            </a:r>
            <a:endParaRPr lang="es-EC" sz="1600" b="1" dirty="0"/>
          </a:p>
        </p:txBody>
      </p:sp>
      <p:sp>
        <p:nvSpPr>
          <p:cNvPr id="10" name="9 Rectángulo"/>
          <p:cNvSpPr/>
          <p:nvPr/>
        </p:nvSpPr>
        <p:spPr>
          <a:xfrm>
            <a:off x="513332" y="5236188"/>
            <a:ext cx="2994556" cy="72007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smtClean="0"/>
              <a:t>ALTERNATIVAS </a:t>
            </a:r>
            <a:endParaRPr lang="es-EC" b="1" dirty="0"/>
          </a:p>
        </p:txBody>
      </p:sp>
      <p:sp>
        <p:nvSpPr>
          <p:cNvPr id="12" name="2 Marcador de texto"/>
          <p:cNvSpPr>
            <a:spLocks noGrp="1"/>
          </p:cNvSpPr>
          <p:nvPr>
            <p:ph type="body" idx="1"/>
          </p:nvPr>
        </p:nvSpPr>
        <p:spPr>
          <a:xfrm>
            <a:off x="3851920" y="1700808"/>
            <a:ext cx="4824536" cy="864096"/>
          </a:xfrm>
        </p:spPr>
        <p:style>
          <a:lnRef idx="1">
            <a:schemeClr val="accent5"/>
          </a:lnRef>
          <a:fillRef idx="2">
            <a:schemeClr val="accent5"/>
          </a:fillRef>
          <a:effectRef idx="1">
            <a:schemeClr val="accent5"/>
          </a:effectRef>
          <a:fontRef idx="minor">
            <a:schemeClr val="dk1"/>
          </a:fontRef>
        </p:style>
        <p:txBody>
          <a:bodyPr>
            <a:normAutofit/>
          </a:bodyPr>
          <a:lstStyle/>
          <a:p>
            <a:pPr algn="just"/>
            <a:r>
              <a:rPr lang="es-ES" sz="1600" dirty="0" smtClean="0">
                <a:solidFill>
                  <a:schemeClr val="bg1"/>
                </a:solidFill>
              </a:rPr>
              <a:t>En </a:t>
            </a:r>
            <a:r>
              <a:rPr lang="es-ES" sz="1600" dirty="0">
                <a:solidFill>
                  <a:schemeClr val="bg1"/>
                </a:solidFill>
              </a:rPr>
              <a:t>el Ecuador la pérdida de bosques se incrementa cada año, debido al cambio de uso de suelo por el avance de la frontera agrícola</a:t>
            </a:r>
            <a:endParaRPr lang="es-EC" sz="1800" dirty="0">
              <a:solidFill>
                <a:schemeClr val="bg1"/>
              </a:solidFill>
            </a:endParaRPr>
          </a:p>
        </p:txBody>
      </p:sp>
      <p:sp>
        <p:nvSpPr>
          <p:cNvPr id="13" name="2 Marcador de texto"/>
          <p:cNvSpPr>
            <a:spLocks noGrp="1"/>
          </p:cNvSpPr>
          <p:nvPr>
            <p:ph type="body" idx="1"/>
          </p:nvPr>
        </p:nvSpPr>
        <p:spPr>
          <a:xfrm>
            <a:off x="3907940" y="2708920"/>
            <a:ext cx="4768516" cy="1008112"/>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es-ES" sz="1600" dirty="0" smtClean="0">
                <a:solidFill>
                  <a:schemeClr val="bg1"/>
                </a:solidFill>
              </a:rPr>
              <a:t>Este problema se profundiza aún  más, debido a las bajas precipitaciones, originando extensas áreas que están desprovistas de cobertura vegetal, sujetas a procesos erosivos</a:t>
            </a:r>
            <a:endParaRPr lang="es-EC" sz="1600" dirty="0">
              <a:solidFill>
                <a:schemeClr val="bg1"/>
              </a:solidFill>
            </a:endParaRPr>
          </a:p>
        </p:txBody>
      </p:sp>
      <p:sp>
        <p:nvSpPr>
          <p:cNvPr id="15" name="14 Rectángulo"/>
          <p:cNvSpPr/>
          <p:nvPr/>
        </p:nvSpPr>
        <p:spPr>
          <a:xfrm>
            <a:off x="3907940" y="3933055"/>
            <a:ext cx="4768516" cy="100811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1600" b="1" dirty="0" smtClean="0">
                <a:solidFill>
                  <a:schemeClr val="bg1"/>
                </a:solidFill>
              </a:rPr>
              <a:t>Se evidencia escaza </a:t>
            </a:r>
            <a:r>
              <a:rPr lang="es-ES" sz="1600" b="1" dirty="0">
                <a:solidFill>
                  <a:schemeClr val="bg1"/>
                </a:solidFill>
              </a:rPr>
              <a:t>cobertura forestal, y </a:t>
            </a:r>
            <a:r>
              <a:rPr lang="es-ES" sz="1600" b="1" dirty="0" smtClean="0">
                <a:solidFill>
                  <a:schemeClr val="bg1"/>
                </a:solidFill>
              </a:rPr>
              <a:t> </a:t>
            </a:r>
            <a:r>
              <a:rPr lang="es-ES" sz="1600" b="1" dirty="0">
                <a:solidFill>
                  <a:schemeClr val="bg1"/>
                </a:solidFill>
              </a:rPr>
              <a:t>un mal manejo de las áreas agro productivas, convirtiendo a la laguna en recolector  de desechos y </a:t>
            </a:r>
            <a:r>
              <a:rPr lang="es-ES" sz="1600" b="1" dirty="0" smtClean="0">
                <a:solidFill>
                  <a:schemeClr val="bg1"/>
                </a:solidFill>
              </a:rPr>
              <a:t>sedimentos. </a:t>
            </a:r>
            <a:endParaRPr lang="es-EC" sz="1600" b="1" dirty="0">
              <a:solidFill>
                <a:schemeClr val="bg1"/>
              </a:solidFill>
            </a:endParaRPr>
          </a:p>
        </p:txBody>
      </p:sp>
      <p:sp>
        <p:nvSpPr>
          <p:cNvPr id="16" name="15 Rectángulo"/>
          <p:cNvSpPr/>
          <p:nvPr/>
        </p:nvSpPr>
        <p:spPr>
          <a:xfrm>
            <a:off x="3951224" y="5157191"/>
            <a:ext cx="4768516" cy="93610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s-ES" sz="1600" b="1" dirty="0">
                <a:solidFill>
                  <a:schemeClr val="bg1"/>
                </a:solidFill>
              </a:rPr>
              <a:t>Se seleccionó dos especies forestales: Casuarina (</a:t>
            </a:r>
            <a:r>
              <a:rPr lang="es-ES" sz="1600" b="1" i="1" dirty="0">
                <a:solidFill>
                  <a:schemeClr val="bg1"/>
                </a:solidFill>
              </a:rPr>
              <a:t>Casuarina equisetifolia </a:t>
            </a:r>
            <a:r>
              <a:rPr lang="es-ES" sz="1600" b="1" dirty="0">
                <a:solidFill>
                  <a:schemeClr val="bg1"/>
                </a:solidFill>
              </a:rPr>
              <a:t>L</a:t>
            </a:r>
            <a:r>
              <a:rPr lang="es-ES" sz="1600" b="1" i="1" dirty="0">
                <a:solidFill>
                  <a:schemeClr val="bg1"/>
                </a:solidFill>
              </a:rPr>
              <a:t>.)</a:t>
            </a:r>
            <a:r>
              <a:rPr lang="es-ES" sz="1600" b="1" dirty="0">
                <a:solidFill>
                  <a:schemeClr val="bg1"/>
                </a:solidFill>
              </a:rPr>
              <a:t> y Acacia  negra</a:t>
            </a:r>
            <a:r>
              <a:rPr lang="es-ES" sz="1600" b="1" i="1" dirty="0">
                <a:solidFill>
                  <a:schemeClr val="bg1"/>
                </a:solidFill>
              </a:rPr>
              <a:t> (Acacia </a:t>
            </a:r>
            <a:r>
              <a:rPr lang="es-ES" sz="1600" b="1" i="1" dirty="0" smtClean="0">
                <a:solidFill>
                  <a:schemeClr val="bg1"/>
                </a:solidFill>
              </a:rPr>
              <a:t>melanoxylon) </a:t>
            </a:r>
            <a:r>
              <a:rPr lang="es-ES" sz="1600" b="1" dirty="0" smtClean="0">
                <a:solidFill>
                  <a:schemeClr val="bg1"/>
                </a:solidFill>
              </a:rPr>
              <a:t>R</a:t>
            </a:r>
            <a:r>
              <a:rPr lang="es-ES" sz="1600" b="1" dirty="0">
                <a:solidFill>
                  <a:schemeClr val="bg1"/>
                </a:solidFill>
              </a:rPr>
              <a:t>. BR</a:t>
            </a:r>
            <a:r>
              <a:rPr lang="es-ES" sz="1600" b="1" dirty="0" smtClean="0">
                <a:solidFill>
                  <a:schemeClr val="bg1"/>
                </a:solidFill>
              </a:rPr>
              <a:t>.)</a:t>
            </a:r>
            <a:endParaRPr lang="es-EC" sz="1600" b="1" dirty="0">
              <a:solidFill>
                <a:schemeClr val="bg1"/>
              </a:solidFill>
            </a:endParaRPr>
          </a:p>
        </p:txBody>
      </p:sp>
      <p:sp>
        <p:nvSpPr>
          <p:cNvPr id="18" name="17 Rectángulo"/>
          <p:cNvSpPr/>
          <p:nvPr/>
        </p:nvSpPr>
        <p:spPr>
          <a:xfrm>
            <a:off x="572312" y="1844824"/>
            <a:ext cx="2994556" cy="72007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C" dirty="0" smtClean="0"/>
          </a:p>
          <a:p>
            <a:pPr algn="ctr"/>
            <a:r>
              <a:rPr lang="es-EC" b="1" dirty="0" smtClean="0">
                <a:solidFill>
                  <a:schemeClr val="bg1"/>
                </a:solidFill>
              </a:rPr>
              <a:t>ECUADOR </a:t>
            </a:r>
            <a:endParaRPr lang="es-EC" b="1" dirty="0">
              <a:solidFill>
                <a:schemeClr val="bg1"/>
              </a:solidFill>
            </a:endParaRPr>
          </a:p>
          <a:p>
            <a:pPr algn="ctr"/>
            <a:r>
              <a:rPr lang="es-EC" dirty="0" smtClean="0"/>
              <a:t> </a:t>
            </a:r>
            <a:endParaRPr lang="es-EC" dirty="0"/>
          </a:p>
        </p:txBody>
      </p:sp>
    </p:spTree>
    <p:extLst>
      <p:ext uri="{BB962C8B-B14F-4D97-AF65-F5344CB8AC3E}">
        <p14:creationId xmlns:p14="http://schemas.microsoft.com/office/powerpoint/2010/main" val="2453273176"/>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63272" cy="1143000"/>
          </a:xfrm>
        </p:spPr>
        <p:txBody>
          <a:bodyPr>
            <a:noAutofit/>
          </a:bodyPr>
          <a:lstStyle/>
          <a:p>
            <a:pPr algn="ctr"/>
            <a:r>
              <a:rPr lang="es-ES" sz="3600" b="1" dirty="0">
                <a:solidFill>
                  <a:schemeClr val="bg1"/>
                </a:solidFill>
              </a:rPr>
              <a:t>Altura a los </a:t>
            </a:r>
            <a:r>
              <a:rPr lang="es-ES" sz="3600" b="1" dirty="0" smtClean="0">
                <a:solidFill>
                  <a:schemeClr val="bg1"/>
                </a:solidFill>
              </a:rPr>
              <a:t>120 días</a:t>
            </a:r>
            <a:endParaRPr lang="es-EC" sz="3600" dirty="0">
              <a:solidFill>
                <a:schemeClr val="bg1"/>
              </a:solidFill>
            </a:endParaRPr>
          </a:p>
        </p:txBody>
      </p:sp>
      <p:sp>
        <p:nvSpPr>
          <p:cNvPr id="4" name="3 Marcador de contenido"/>
          <p:cNvSpPr>
            <a:spLocks noGrp="1"/>
          </p:cNvSpPr>
          <p:nvPr>
            <p:ph idx="1"/>
          </p:nvPr>
        </p:nvSpPr>
        <p:spPr>
          <a:xfrm>
            <a:off x="467544" y="1340768"/>
            <a:ext cx="2278509" cy="523220"/>
          </a:xfrm>
          <a:prstGeom prst="rect">
            <a:avLst/>
          </a:prstGeom>
        </p:spPr>
        <p:txBody>
          <a:bodyPr wrap="none">
            <a:spAutoFit/>
          </a:bodyPr>
          <a:lstStyle/>
          <a:p>
            <a:pPr marL="36576" indent="0">
              <a:buNone/>
            </a:pPr>
            <a:r>
              <a:rPr lang="es-ES" sz="2800" b="1" dirty="0" smtClean="0">
                <a:solidFill>
                  <a:schemeClr val="bg1"/>
                </a:solidFill>
              </a:rPr>
              <a:t>La Portada. </a:t>
            </a:r>
            <a:endParaRPr lang="es-EC" sz="2800" b="1" dirty="0">
              <a:solidFill>
                <a:schemeClr val="bg1"/>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2409944840"/>
              </p:ext>
            </p:extLst>
          </p:nvPr>
        </p:nvGraphicFramePr>
        <p:xfrm>
          <a:off x="467544" y="4509119"/>
          <a:ext cx="6408711" cy="2226743"/>
        </p:xfrm>
        <a:graphic>
          <a:graphicData uri="http://schemas.openxmlformats.org/drawingml/2006/table">
            <a:tbl>
              <a:tblPr firstRow="1" firstCol="1" bandRow="1">
                <a:tableStyleId>{5C22544A-7EE6-4342-B048-85BDC9FD1C3A}</a:tableStyleId>
              </a:tblPr>
              <a:tblGrid>
                <a:gridCol w="1327831"/>
                <a:gridCol w="420361"/>
                <a:gridCol w="670669"/>
                <a:gridCol w="678616"/>
                <a:gridCol w="650804"/>
                <a:gridCol w="650804"/>
                <a:gridCol w="653188"/>
                <a:gridCol w="1356438"/>
              </a:tblGrid>
              <a:tr h="301148">
                <a:tc gridSpan="8">
                  <a:txBody>
                    <a:bodyPr/>
                    <a:lstStyle/>
                    <a:p>
                      <a:pPr algn="ctr">
                        <a:lnSpc>
                          <a:spcPct val="115000"/>
                        </a:lnSpc>
                        <a:spcAft>
                          <a:spcPts val="0"/>
                        </a:spcAft>
                      </a:pPr>
                      <a:r>
                        <a:rPr lang="es-EC" sz="1600" dirty="0">
                          <a:effectLst/>
                        </a:rPr>
                        <a:t>ADEVA</a:t>
                      </a:r>
                      <a:endParaRPr lang="es-EC" sz="1200" dirty="0">
                        <a:effectLst/>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22507">
                <a:tc>
                  <a:txBody>
                    <a:bodyPr/>
                    <a:lstStyle/>
                    <a:p>
                      <a:pPr algn="ctr">
                        <a:lnSpc>
                          <a:spcPct val="115000"/>
                        </a:lnSpc>
                        <a:spcAft>
                          <a:spcPts val="0"/>
                        </a:spcAft>
                      </a:pPr>
                      <a:r>
                        <a:rPr lang="es-EC" sz="1100">
                          <a:effectLst/>
                        </a:rPr>
                        <a:t>FV</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GL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SC</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CM</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cal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0,95</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0.99</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SIGNIFICANCIA</a:t>
                      </a:r>
                      <a:endParaRPr lang="es-EC" sz="1200">
                        <a:effectLst/>
                        <a:latin typeface="Times New Roman"/>
                        <a:ea typeface="Times New Roman"/>
                        <a:cs typeface="Times New Roman"/>
                      </a:endParaRPr>
                    </a:p>
                  </a:txBody>
                  <a:tcPr marL="44450" marR="44450" marT="0" marB="0" anchor="ctr"/>
                </a:tc>
              </a:tr>
              <a:tr h="222507">
                <a:tc>
                  <a:txBody>
                    <a:bodyPr/>
                    <a:lstStyle/>
                    <a:p>
                      <a:pPr>
                        <a:lnSpc>
                          <a:spcPct val="115000"/>
                        </a:lnSpc>
                        <a:spcAft>
                          <a:spcPts val="0"/>
                        </a:spcAft>
                      </a:pPr>
                      <a:r>
                        <a:rPr lang="es-EC" sz="1050">
                          <a:effectLst/>
                        </a:rPr>
                        <a:t>BLOQUES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77,47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25,82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2,12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dirty="0">
                          <a:effectLst/>
                        </a:rPr>
                        <a:t>4,87</a:t>
                      </a:r>
                      <a:endParaRPr lang="es-EC" sz="1400"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ns</a:t>
                      </a:r>
                      <a:endParaRPr lang="es-EC" sz="1200">
                        <a:effectLst/>
                        <a:latin typeface="Times New Roman"/>
                        <a:ea typeface="Times New Roman"/>
                        <a:cs typeface="Times New Roman"/>
                      </a:endParaRPr>
                    </a:p>
                  </a:txBody>
                  <a:tcPr marL="44450" marR="44450" marT="0" marB="0" anchor="ctr"/>
                </a:tc>
              </a:tr>
              <a:tr h="222507">
                <a:tc>
                  <a:txBody>
                    <a:bodyPr/>
                    <a:lstStyle/>
                    <a:p>
                      <a:pPr>
                        <a:lnSpc>
                          <a:spcPct val="115000"/>
                        </a:lnSpc>
                        <a:spcAft>
                          <a:spcPts val="0"/>
                        </a:spcAft>
                      </a:pPr>
                      <a:r>
                        <a:rPr lang="es-EC" sz="1050">
                          <a:effectLst/>
                        </a:rPr>
                        <a:t>TRATAMIENTOS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4556,3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650,90</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53,52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2,49</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3,65</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dirty="0">
                          <a:effectLst/>
                        </a:rPr>
                        <a:t>**</a:t>
                      </a:r>
                      <a:endParaRPr lang="es-EC" sz="1200" dirty="0">
                        <a:effectLst/>
                        <a:latin typeface="Times New Roman"/>
                        <a:ea typeface="Times New Roman"/>
                        <a:cs typeface="Times New Roman"/>
                      </a:endParaRPr>
                    </a:p>
                  </a:txBody>
                  <a:tcPr marL="44450" marR="44450" marT="0" marB="0" anchor="ctr"/>
                </a:tc>
              </a:tr>
              <a:tr h="222507">
                <a:tc>
                  <a:txBody>
                    <a:bodyPr/>
                    <a:lstStyle/>
                    <a:p>
                      <a:pPr>
                        <a:lnSpc>
                          <a:spcPct val="115000"/>
                        </a:lnSpc>
                        <a:spcAft>
                          <a:spcPts val="0"/>
                        </a:spcAft>
                      </a:pPr>
                      <a:r>
                        <a:rPr lang="es-EC" sz="1050">
                          <a:effectLst/>
                        </a:rPr>
                        <a:t>ESPECIES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4168,76</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4168,76</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342,77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4,32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8,02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a:t>
                      </a:r>
                      <a:endParaRPr lang="es-EC" sz="1200">
                        <a:effectLst/>
                        <a:latin typeface="Times New Roman"/>
                        <a:ea typeface="Times New Roman"/>
                        <a:cs typeface="Times New Roman"/>
                      </a:endParaRPr>
                    </a:p>
                  </a:txBody>
                  <a:tcPr marL="44450" marR="44450" marT="0" marB="0" anchor="ctr"/>
                </a:tc>
              </a:tr>
              <a:tr h="222507">
                <a:tc>
                  <a:txBody>
                    <a:bodyPr/>
                    <a:lstStyle/>
                    <a:p>
                      <a:pPr>
                        <a:lnSpc>
                          <a:spcPct val="115000"/>
                        </a:lnSpc>
                        <a:spcAft>
                          <a:spcPts val="0"/>
                        </a:spcAft>
                      </a:pPr>
                      <a:r>
                        <a:rPr lang="es-EC" sz="1050">
                          <a:effectLst/>
                        </a:rPr>
                        <a:t>RETENEDORES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264,84</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dirty="0">
                          <a:effectLst/>
                        </a:rPr>
                        <a:t>88,28</a:t>
                      </a:r>
                      <a:endParaRPr lang="es-EC" sz="1400"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7,26</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dirty="0">
                          <a:effectLst/>
                        </a:rPr>
                        <a:t>**</a:t>
                      </a:r>
                      <a:endParaRPr lang="es-EC" sz="1200" dirty="0">
                        <a:effectLst/>
                        <a:latin typeface="Times New Roman"/>
                        <a:ea typeface="Times New Roman"/>
                        <a:cs typeface="Times New Roman"/>
                      </a:endParaRPr>
                    </a:p>
                  </a:txBody>
                  <a:tcPr marL="44450" marR="44450" marT="0" marB="0" anchor="ctr"/>
                </a:tc>
              </a:tr>
              <a:tr h="222507">
                <a:tc>
                  <a:txBody>
                    <a:bodyPr/>
                    <a:lstStyle/>
                    <a:p>
                      <a:pPr>
                        <a:lnSpc>
                          <a:spcPct val="115000"/>
                        </a:lnSpc>
                        <a:spcAft>
                          <a:spcPts val="0"/>
                        </a:spcAft>
                      </a:pPr>
                      <a:r>
                        <a:rPr lang="es-EC" sz="1050">
                          <a:effectLst/>
                        </a:rPr>
                        <a:t>INTERACCIÓN E*R</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122,70</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40,90</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3,36</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dirty="0">
                          <a:effectLst/>
                        </a:rPr>
                        <a:t>*</a:t>
                      </a:r>
                      <a:endParaRPr lang="es-EC" sz="1200" dirty="0">
                        <a:effectLst/>
                        <a:latin typeface="Times New Roman"/>
                        <a:ea typeface="Times New Roman"/>
                        <a:cs typeface="Times New Roman"/>
                      </a:endParaRPr>
                    </a:p>
                  </a:txBody>
                  <a:tcPr marL="44450" marR="44450" marT="0" marB="0" anchor="ctr"/>
                </a:tc>
              </a:tr>
              <a:tr h="339401">
                <a:tc>
                  <a:txBody>
                    <a:bodyPr/>
                    <a:lstStyle/>
                    <a:p>
                      <a:pPr>
                        <a:lnSpc>
                          <a:spcPct val="115000"/>
                        </a:lnSpc>
                        <a:spcAft>
                          <a:spcPts val="0"/>
                        </a:spcAft>
                      </a:pPr>
                      <a:r>
                        <a:rPr lang="es-EC" sz="1050">
                          <a:effectLst/>
                        </a:rPr>
                        <a:t>ERROR EXPERIMENTAL</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255,40</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12,16</a:t>
                      </a:r>
                      <a:endParaRPr lang="es-EC" sz="1400">
                        <a:effectLst/>
                        <a:latin typeface="Times New Roman"/>
                        <a:ea typeface="Times New Roman"/>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r>
              <a:tr h="222507">
                <a:tc>
                  <a:txBody>
                    <a:bodyPr/>
                    <a:lstStyle/>
                    <a:p>
                      <a:pPr>
                        <a:lnSpc>
                          <a:spcPct val="115000"/>
                        </a:lnSpc>
                        <a:spcAft>
                          <a:spcPts val="0"/>
                        </a:spcAft>
                      </a:pPr>
                      <a:r>
                        <a:rPr lang="es-EC" sz="1050">
                          <a:effectLst/>
                        </a:rPr>
                        <a:t>TOTAL</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dirty="0">
                          <a:effectLst/>
                        </a:rPr>
                        <a:t>31</a:t>
                      </a:r>
                      <a:endParaRPr lang="es-EC" sz="1400"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4889,17</a:t>
                      </a:r>
                      <a:endParaRPr lang="es-EC" sz="1400">
                        <a:effectLst/>
                        <a:latin typeface="Times New Roman"/>
                        <a:ea typeface="Times New Roman"/>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dirty="0">
                        <a:effectLst/>
                        <a:latin typeface="Calibri"/>
                        <a:cs typeface="Times New Roman"/>
                      </a:endParaRPr>
                    </a:p>
                  </a:txBody>
                  <a:tcPr marL="44450" marR="44450" marT="0" marB="0" anchor="ct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732188619"/>
              </p:ext>
            </p:extLst>
          </p:nvPr>
        </p:nvGraphicFramePr>
        <p:xfrm>
          <a:off x="467544" y="1844825"/>
          <a:ext cx="6430089" cy="2166732"/>
        </p:xfrm>
        <a:graphic>
          <a:graphicData uri="http://schemas.openxmlformats.org/drawingml/2006/table">
            <a:tbl>
              <a:tblPr firstRow="1" firstCol="1" bandRow="1">
                <a:tableStyleId>{5C22544A-7EE6-4342-B048-85BDC9FD1C3A}</a:tableStyleId>
              </a:tblPr>
              <a:tblGrid>
                <a:gridCol w="1302556"/>
                <a:gridCol w="391397"/>
                <a:gridCol w="755231"/>
                <a:gridCol w="609539"/>
                <a:gridCol w="497711"/>
                <a:gridCol w="760743"/>
                <a:gridCol w="762318"/>
                <a:gridCol w="1350594"/>
              </a:tblGrid>
              <a:tr h="315211">
                <a:tc gridSpan="8">
                  <a:txBody>
                    <a:bodyPr/>
                    <a:lstStyle/>
                    <a:p>
                      <a:pPr algn="ctr">
                        <a:lnSpc>
                          <a:spcPct val="115000"/>
                        </a:lnSpc>
                        <a:spcAft>
                          <a:spcPts val="0"/>
                        </a:spcAft>
                      </a:pPr>
                      <a:r>
                        <a:rPr lang="es-EC" sz="1600" dirty="0">
                          <a:effectLst/>
                        </a:rPr>
                        <a:t>ADEVA</a:t>
                      </a:r>
                      <a:endParaRPr lang="es-EC" sz="1200" dirty="0">
                        <a:effectLst/>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9230">
                <a:tc>
                  <a:txBody>
                    <a:bodyPr/>
                    <a:lstStyle/>
                    <a:p>
                      <a:pPr algn="ctr">
                        <a:lnSpc>
                          <a:spcPct val="115000"/>
                        </a:lnSpc>
                        <a:spcAft>
                          <a:spcPts val="0"/>
                        </a:spcAft>
                      </a:pPr>
                      <a:r>
                        <a:rPr lang="es-EC" sz="1100">
                          <a:effectLst/>
                        </a:rPr>
                        <a:t>FV</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GL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SC</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CM</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cal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0,95%</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0.99%</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SIGNIFICANCIA</a:t>
                      </a:r>
                      <a:endParaRPr lang="es-EC" sz="1200">
                        <a:effectLst/>
                        <a:latin typeface="Times New Roman"/>
                        <a:ea typeface="Times New Roman"/>
                        <a:cs typeface="Times New Roman"/>
                      </a:endParaRPr>
                    </a:p>
                  </a:txBody>
                  <a:tcPr marL="44450" marR="44450" marT="0" marB="0" anchor="ctr"/>
                </a:tc>
              </a:tr>
              <a:tr h="209230">
                <a:tc>
                  <a:txBody>
                    <a:bodyPr/>
                    <a:lstStyle/>
                    <a:p>
                      <a:pPr algn="l">
                        <a:lnSpc>
                          <a:spcPct val="115000"/>
                        </a:lnSpc>
                        <a:spcAft>
                          <a:spcPts val="0"/>
                        </a:spcAft>
                      </a:pPr>
                      <a:r>
                        <a:rPr lang="es-EC" sz="1050">
                          <a:effectLst/>
                        </a:rPr>
                        <a:t>BLOQUES</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141,90</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47,30</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3,12</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a:t>
                      </a:r>
                      <a:endParaRPr lang="es-EC" sz="1400">
                        <a:effectLst/>
                        <a:latin typeface="Times New Roman"/>
                        <a:ea typeface="Times New Roman"/>
                        <a:cs typeface="Times New Roman"/>
                      </a:endParaRPr>
                    </a:p>
                  </a:txBody>
                  <a:tcPr marL="44450" marR="44450" marT="0" marB="0" anchor="ctr"/>
                </a:tc>
              </a:tr>
              <a:tr h="209230">
                <a:tc>
                  <a:txBody>
                    <a:bodyPr/>
                    <a:lstStyle/>
                    <a:p>
                      <a:pPr algn="l">
                        <a:lnSpc>
                          <a:spcPct val="115000"/>
                        </a:lnSpc>
                        <a:spcAft>
                          <a:spcPts val="0"/>
                        </a:spcAft>
                      </a:pPr>
                      <a:r>
                        <a:rPr lang="es-EC" sz="1000">
                          <a:effectLst/>
                        </a:rPr>
                        <a:t>TRATAMIENTOS</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1186,78</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169,54</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11,18</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2,49</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3,65</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a:t>
                      </a:r>
                      <a:endParaRPr lang="es-EC" sz="1400">
                        <a:effectLst/>
                        <a:latin typeface="Times New Roman"/>
                        <a:ea typeface="Times New Roman"/>
                        <a:cs typeface="Times New Roman"/>
                      </a:endParaRPr>
                    </a:p>
                  </a:txBody>
                  <a:tcPr marL="44450" marR="44450" marT="0" marB="0" anchor="ctr"/>
                </a:tc>
              </a:tr>
              <a:tr h="209230">
                <a:tc>
                  <a:txBody>
                    <a:bodyPr/>
                    <a:lstStyle/>
                    <a:p>
                      <a:pPr algn="l">
                        <a:lnSpc>
                          <a:spcPct val="115000"/>
                        </a:lnSpc>
                        <a:spcAft>
                          <a:spcPts val="0"/>
                        </a:spcAft>
                      </a:pPr>
                      <a:r>
                        <a:rPr lang="es-EC" sz="1050">
                          <a:effectLst/>
                        </a:rPr>
                        <a:t>ESPECIES</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1</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888,10</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888,10</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58,59</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4,32</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8,02</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a:t>
                      </a:r>
                      <a:endParaRPr lang="es-EC" sz="1400">
                        <a:effectLst/>
                        <a:latin typeface="Times New Roman"/>
                        <a:ea typeface="Times New Roman"/>
                        <a:cs typeface="Times New Roman"/>
                      </a:endParaRPr>
                    </a:p>
                  </a:txBody>
                  <a:tcPr marL="44450" marR="44450" marT="0" marB="0" anchor="ctr"/>
                </a:tc>
              </a:tr>
              <a:tr h="209230">
                <a:tc>
                  <a:txBody>
                    <a:bodyPr/>
                    <a:lstStyle/>
                    <a:p>
                      <a:pPr algn="l">
                        <a:lnSpc>
                          <a:spcPct val="115000"/>
                        </a:lnSpc>
                        <a:spcAft>
                          <a:spcPts val="0"/>
                        </a:spcAft>
                      </a:pPr>
                      <a:r>
                        <a:rPr lang="es-EC" sz="1050">
                          <a:effectLst/>
                        </a:rPr>
                        <a:t>RETENEDORES</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234,14</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78,05</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5,15</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a:t>
                      </a:r>
                      <a:endParaRPr lang="es-EC" sz="1400">
                        <a:effectLst/>
                        <a:latin typeface="Times New Roman"/>
                        <a:ea typeface="Times New Roman"/>
                        <a:cs typeface="Times New Roman"/>
                      </a:endParaRPr>
                    </a:p>
                  </a:txBody>
                  <a:tcPr marL="44450" marR="44450" marT="0" marB="0" anchor="ctr"/>
                </a:tc>
              </a:tr>
              <a:tr h="209230">
                <a:tc>
                  <a:txBody>
                    <a:bodyPr/>
                    <a:lstStyle/>
                    <a:p>
                      <a:pPr algn="l">
                        <a:lnSpc>
                          <a:spcPct val="115000"/>
                        </a:lnSpc>
                        <a:spcAft>
                          <a:spcPts val="0"/>
                        </a:spcAft>
                      </a:pPr>
                      <a:r>
                        <a:rPr lang="es-EC" sz="1050">
                          <a:effectLst/>
                        </a:rPr>
                        <a:t>INTERACCIÓN E*R</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64,54</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21,51</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1,42</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dirty="0">
                          <a:effectLst/>
                        </a:rPr>
                        <a:t>ns</a:t>
                      </a:r>
                      <a:endParaRPr lang="es-EC" sz="1400" dirty="0">
                        <a:effectLst/>
                        <a:latin typeface="Times New Roman"/>
                        <a:ea typeface="Times New Roman"/>
                        <a:cs typeface="Times New Roman"/>
                      </a:endParaRPr>
                    </a:p>
                  </a:txBody>
                  <a:tcPr marL="44450" marR="44450" marT="0" marB="0" anchor="ctr"/>
                </a:tc>
              </a:tr>
              <a:tr h="380419">
                <a:tc>
                  <a:txBody>
                    <a:bodyPr/>
                    <a:lstStyle/>
                    <a:p>
                      <a:pPr algn="l">
                        <a:lnSpc>
                          <a:spcPct val="115000"/>
                        </a:lnSpc>
                        <a:spcAft>
                          <a:spcPts val="0"/>
                        </a:spcAft>
                      </a:pPr>
                      <a:r>
                        <a:rPr lang="es-EC" sz="1050">
                          <a:effectLst/>
                        </a:rPr>
                        <a:t>ERROR EXPERIMENTAL</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21</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318,33</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15,16</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r>
              <a:tr h="209230">
                <a:tc>
                  <a:txBody>
                    <a:bodyPr/>
                    <a:lstStyle/>
                    <a:p>
                      <a:pPr algn="l">
                        <a:lnSpc>
                          <a:spcPct val="115000"/>
                        </a:lnSpc>
                        <a:spcAft>
                          <a:spcPts val="0"/>
                        </a:spcAft>
                      </a:pPr>
                      <a:r>
                        <a:rPr lang="es-EC" sz="1050">
                          <a:effectLst/>
                        </a:rPr>
                        <a:t>TOTAL</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dirty="0">
                          <a:effectLst/>
                        </a:rPr>
                        <a:t>31</a:t>
                      </a:r>
                      <a:endParaRPr lang="es-EC" sz="1400" dirty="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1647,02</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l">
                        <a:lnSpc>
                          <a:spcPct val="115000"/>
                        </a:lnSpc>
                      </a:pPr>
                      <a:endParaRPr lang="es-EC" sz="1200" dirty="0">
                        <a:effectLst/>
                        <a:latin typeface="Calibri"/>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l">
                        <a:lnSpc>
                          <a:spcPct val="115000"/>
                        </a:lnSpc>
                      </a:pPr>
                      <a:endParaRPr lang="es-EC" sz="1200" dirty="0">
                        <a:effectLst/>
                        <a:latin typeface="Calibri"/>
                        <a:cs typeface="Times New Roman"/>
                      </a:endParaRPr>
                    </a:p>
                  </a:txBody>
                  <a:tcPr marL="44450" marR="44450" marT="0" marB="0" anchor="ctr"/>
                </a:tc>
              </a:tr>
            </a:tbl>
          </a:graphicData>
        </a:graphic>
      </p:graphicFrame>
      <p:sp>
        <p:nvSpPr>
          <p:cNvPr id="8" name="3 Marcador de contenido"/>
          <p:cNvSpPr txBox="1">
            <a:spLocks/>
          </p:cNvSpPr>
          <p:nvPr/>
        </p:nvSpPr>
        <p:spPr>
          <a:xfrm>
            <a:off x="467544" y="4005064"/>
            <a:ext cx="1834477" cy="523220"/>
          </a:xfrm>
          <a:prstGeom prst="rect">
            <a:avLst/>
          </a:prstGeom>
        </p:spPr>
        <p:txBody>
          <a:bodyPr vert="horz" wrap="none">
            <a:sp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Wingdings 2"/>
              <a:buNone/>
            </a:pPr>
            <a:r>
              <a:rPr lang="es-ES" sz="2800" b="1" dirty="0" smtClean="0">
                <a:solidFill>
                  <a:schemeClr val="bg1"/>
                </a:solidFill>
              </a:rPr>
              <a:t>El Pinllo. </a:t>
            </a:r>
            <a:endParaRPr lang="es-EC" sz="2800" b="1" dirty="0">
              <a:solidFill>
                <a:schemeClr val="bg1"/>
              </a:solidFill>
            </a:endParaRPr>
          </a:p>
        </p:txBody>
      </p:sp>
    </p:spTree>
    <p:extLst>
      <p:ext uri="{BB962C8B-B14F-4D97-AF65-F5344CB8AC3E}">
        <p14:creationId xmlns:p14="http://schemas.microsoft.com/office/powerpoint/2010/main" val="13284581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half" idx="1"/>
            <p:extLst>
              <p:ext uri="{D42A27DB-BD31-4B8C-83A1-F6EECF244321}">
                <p14:modId xmlns:p14="http://schemas.microsoft.com/office/powerpoint/2010/main" val="1695282167"/>
              </p:ext>
            </p:extLst>
          </p:nvPr>
        </p:nvGraphicFramePr>
        <p:xfrm>
          <a:off x="423460" y="677119"/>
          <a:ext cx="2852396" cy="1030605"/>
        </p:xfrm>
        <a:graphic>
          <a:graphicData uri="http://schemas.openxmlformats.org/drawingml/2006/table">
            <a:tbl>
              <a:tblPr firstRow="1" firstCol="1" bandRow="1">
                <a:tableStyleId>{5C22544A-7EE6-4342-B048-85BDC9FD1C3A}</a:tableStyleId>
              </a:tblPr>
              <a:tblGrid>
                <a:gridCol w="1343685"/>
                <a:gridCol w="761113"/>
                <a:gridCol w="373443"/>
                <a:gridCol w="374155"/>
              </a:tblGrid>
              <a:tr h="342265">
                <a:tc>
                  <a:txBody>
                    <a:bodyPr/>
                    <a:lstStyle/>
                    <a:p>
                      <a:pPr algn="just">
                        <a:lnSpc>
                          <a:spcPct val="115000"/>
                        </a:lnSpc>
                        <a:spcAft>
                          <a:spcPts val="0"/>
                        </a:spcAft>
                      </a:pPr>
                      <a:r>
                        <a:rPr lang="es-EC" sz="1200" dirty="0">
                          <a:effectLst/>
                        </a:rPr>
                        <a:t>ESPECIES</a:t>
                      </a:r>
                      <a:endParaRPr lang="es-EC" sz="12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200">
                          <a:effectLst/>
                        </a:rPr>
                        <a:t>MEDIAS</a:t>
                      </a:r>
                      <a:endParaRPr lang="es-EC" sz="1200">
                        <a:effectLst/>
                        <a:latin typeface="Times New Roman"/>
                        <a:ea typeface="Times New Roman"/>
                        <a:cs typeface="Times New Roman"/>
                      </a:endParaRPr>
                    </a:p>
                  </a:txBody>
                  <a:tcPr marL="44450" marR="44450" marT="0" marB="0" anchor="ctr"/>
                </a:tc>
                <a:tc gridSpan="2">
                  <a:txBody>
                    <a:bodyPr/>
                    <a:lstStyle/>
                    <a:p>
                      <a:pPr algn="just">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c hMerge="1">
                  <a:txBody>
                    <a:bodyPr/>
                    <a:lstStyle/>
                    <a:p>
                      <a:endParaRPr lang="es-EC"/>
                    </a:p>
                  </a:txBody>
                  <a:tcPr/>
                </a:tc>
              </a:tr>
              <a:tr h="347345">
                <a:tc>
                  <a:txBody>
                    <a:bodyPr/>
                    <a:lstStyle/>
                    <a:p>
                      <a:pPr algn="just">
                        <a:lnSpc>
                          <a:spcPct val="115000"/>
                        </a:lnSpc>
                        <a:spcAft>
                          <a:spcPts val="0"/>
                        </a:spcAft>
                      </a:pPr>
                      <a:r>
                        <a:rPr lang="es-EC" sz="1400">
                          <a:effectLst/>
                        </a:rPr>
                        <a:t>Acacia</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24,33</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r>
              <a:tr h="340995">
                <a:tc>
                  <a:txBody>
                    <a:bodyPr/>
                    <a:lstStyle/>
                    <a:p>
                      <a:pPr algn="just">
                        <a:lnSpc>
                          <a:spcPct val="115000"/>
                        </a:lnSpc>
                        <a:spcAft>
                          <a:spcPts val="0"/>
                        </a:spcAft>
                      </a:pPr>
                      <a:r>
                        <a:rPr lang="es-EC" sz="1400">
                          <a:effectLst/>
                        </a:rPr>
                        <a:t>Casuarina</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dirty="0">
                          <a:effectLst/>
                        </a:rPr>
                        <a:t>13,79</a:t>
                      </a:r>
                      <a:endParaRPr lang="es-EC" sz="1400" dirty="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nchor="ctr"/>
                </a:tc>
              </a:tr>
            </a:tbl>
          </a:graphicData>
        </a:graphic>
      </p:graphicFrame>
      <p:graphicFrame>
        <p:nvGraphicFramePr>
          <p:cNvPr id="7" name="6 Marcador de contenido"/>
          <p:cNvGraphicFramePr>
            <a:graphicFrameLocks noGrp="1"/>
          </p:cNvGraphicFramePr>
          <p:nvPr>
            <p:ph sz="half" idx="2"/>
            <p:extLst>
              <p:ext uri="{D42A27DB-BD31-4B8C-83A1-F6EECF244321}">
                <p14:modId xmlns:p14="http://schemas.microsoft.com/office/powerpoint/2010/main" val="3798843523"/>
              </p:ext>
            </p:extLst>
          </p:nvPr>
        </p:nvGraphicFramePr>
        <p:xfrm>
          <a:off x="415011" y="1988840"/>
          <a:ext cx="2860846" cy="1387475"/>
        </p:xfrm>
        <a:graphic>
          <a:graphicData uri="http://schemas.openxmlformats.org/drawingml/2006/table">
            <a:tbl>
              <a:tblPr firstRow="1" firstCol="1" bandRow="1">
                <a:tableStyleId>{5C22544A-7EE6-4342-B048-85BDC9FD1C3A}</a:tableStyleId>
              </a:tblPr>
              <a:tblGrid>
                <a:gridCol w="1348677"/>
                <a:gridCol w="801113"/>
                <a:gridCol w="360145"/>
                <a:gridCol w="350911"/>
              </a:tblGrid>
              <a:tr h="277495">
                <a:tc>
                  <a:txBody>
                    <a:bodyPr/>
                    <a:lstStyle/>
                    <a:p>
                      <a:pPr algn="just">
                        <a:lnSpc>
                          <a:spcPct val="115000"/>
                        </a:lnSpc>
                        <a:spcAft>
                          <a:spcPts val="0"/>
                        </a:spcAft>
                      </a:pPr>
                      <a:r>
                        <a:rPr lang="es-EC" sz="1200" dirty="0">
                          <a:effectLst/>
                        </a:rPr>
                        <a:t>RETENEDORES</a:t>
                      </a:r>
                      <a:endParaRPr lang="es-EC" sz="12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200">
                          <a:effectLst/>
                        </a:rPr>
                        <a:t>MEDIAS</a:t>
                      </a:r>
                      <a:endParaRPr lang="es-EC" sz="1200">
                        <a:effectLst/>
                        <a:latin typeface="Times New Roman"/>
                        <a:ea typeface="Times New Roman"/>
                        <a:cs typeface="Times New Roman"/>
                      </a:endParaRPr>
                    </a:p>
                  </a:txBody>
                  <a:tcPr marL="44450" marR="44450" marT="0" marB="0" anchor="ctr"/>
                </a:tc>
                <a:tc gridSpan="2">
                  <a:txBody>
                    <a:bodyPr/>
                    <a:lstStyle/>
                    <a:p>
                      <a:pPr algn="just">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c hMerge="1">
                  <a:txBody>
                    <a:bodyPr/>
                    <a:lstStyle/>
                    <a:p>
                      <a:endParaRPr lang="es-EC"/>
                    </a:p>
                  </a:txBody>
                  <a:tcPr/>
                </a:tc>
              </a:tr>
              <a:tr h="277495">
                <a:tc>
                  <a:txBody>
                    <a:bodyPr/>
                    <a:lstStyle/>
                    <a:p>
                      <a:pPr algn="just">
                        <a:lnSpc>
                          <a:spcPct val="115000"/>
                        </a:lnSpc>
                        <a:spcAft>
                          <a:spcPts val="0"/>
                        </a:spcAft>
                      </a:pPr>
                      <a:r>
                        <a:rPr lang="es-EC" sz="1400">
                          <a:effectLst/>
                        </a:rPr>
                        <a:t>R2</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21,56</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r>
              <a:tr h="277495">
                <a:tc>
                  <a:txBody>
                    <a:bodyPr/>
                    <a:lstStyle/>
                    <a:p>
                      <a:pPr algn="just">
                        <a:lnSpc>
                          <a:spcPct val="115000"/>
                        </a:lnSpc>
                        <a:spcAft>
                          <a:spcPts val="0"/>
                        </a:spcAft>
                      </a:pPr>
                      <a:r>
                        <a:rPr lang="es-EC" sz="1400">
                          <a:effectLst/>
                        </a:rPr>
                        <a:t>R1</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20,99</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dirty="0">
                        <a:effectLst/>
                        <a:latin typeface="Calibri"/>
                        <a:cs typeface="Times New Roman"/>
                      </a:endParaRPr>
                    </a:p>
                  </a:txBody>
                  <a:tcPr marL="44450" marR="44450" marT="0" marB="0" anchor="ctr"/>
                </a:tc>
              </a:tr>
              <a:tr h="277495">
                <a:tc>
                  <a:txBody>
                    <a:bodyPr/>
                    <a:lstStyle/>
                    <a:p>
                      <a:pPr algn="just">
                        <a:lnSpc>
                          <a:spcPct val="115000"/>
                        </a:lnSpc>
                        <a:spcAft>
                          <a:spcPts val="0"/>
                        </a:spcAft>
                      </a:pPr>
                      <a:r>
                        <a:rPr lang="es-EC" sz="1400">
                          <a:effectLst/>
                        </a:rPr>
                        <a:t>R3</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19,02</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A</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B</a:t>
                      </a:r>
                      <a:endParaRPr lang="es-EC" sz="1400">
                        <a:effectLst/>
                        <a:latin typeface="Times New Roman"/>
                        <a:ea typeface="Times New Roman"/>
                        <a:cs typeface="Times New Roman"/>
                      </a:endParaRPr>
                    </a:p>
                  </a:txBody>
                  <a:tcPr marL="44450" marR="44450" marT="0" marB="0" anchor="ctr"/>
                </a:tc>
              </a:tr>
              <a:tr h="277495">
                <a:tc>
                  <a:txBody>
                    <a:bodyPr/>
                    <a:lstStyle/>
                    <a:p>
                      <a:pPr algn="just">
                        <a:lnSpc>
                          <a:spcPct val="115000"/>
                        </a:lnSpc>
                        <a:spcAft>
                          <a:spcPts val="0"/>
                        </a:spcAft>
                      </a:pPr>
                      <a:r>
                        <a:rPr lang="es-EC" sz="1400">
                          <a:effectLst/>
                        </a:rPr>
                        <a:t>R4</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14,67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nchor="ctr"/>
                </a:tc>
              </a:tr>
            </a:tbl>
          </a:graphicData>
        </a:graphic>
      </p:graphicFrame>
      <p:sp>
        <p:nvSpPr>
          <p:cNvPr id="6" name="4 Marcador de contenido"/>
          <p:cNvSpPr txBox="1">
            <a:spLocks/>
          </p:cNvSpPr>
          <p:nvPr/>
        </p:nvSpPr>
        <p:spPr>
          <a:xfrm>
            <a:off x="423460" y="188640"/>
            <a:ext cx="2278509" cy="523220"/>
          </a:xfrm>
          <a:prstGeom prst="rect">
            <a:avLst/>
          </a:prstGeom>
        </p:spPr>
        <p:txBody>
          <a:bodyPr vert="horz" wrap="none">
            <a:spAutoFit/>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Wingdings 2"/>
              <a:buNone/>
            </a:pPr>
            <a:r>
              <a:rPr lang="es-ES" sz="2800" b="1" dirty="0" smtClean="0">
                <a:solidFill>
                  <a:schemeClr val="bg1"/>
                </a:solidFill>
              </a:rPr>
              <a:t>La Portada. </a:t>
            </a:r>
            <a:endParaRPr lang="es-EC" sz="2800" b="1" dirty="0">
              <a:solidFill>
                <a:schemeClr val="bg1"/>
              </a:solidFill>
            </a:endParaRPr>
          </a:p>
        </p:txBody>
      </p:sp>
      <p:sp>
        <p:nvSpPr>
          <p:cNvPr id="9" name="3 Marcador de contenido"/>
          <p:cNvSpPr txBox="1">
            <a:spLocks/>
          </p:cNvSpPr>
          <p:nvPr/>
        </p:nvSpPr>
        <p:spPr>
          <a:xfrm>
            <a:off x="435194" y="3445077"/>
            <a:ext cx="1834477" cy="523220"/>
          </a:xfrm>
          <a:prstGeom prst="rect">
            <a:avLst/>
          </a:prstGeom>
        </p:spPr>
        <p:txBody>
          <a:bodyPr vert="horz" wrap="none">
            <a:sp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Wingdings 2"/>
              <a:buNone/>
            </a:pPr>
            <a:r>
              <a:rPr lang="es-ES" sz="2800" b="1" dirty="0" smtClean="0">
                <a:solidFill>
                  <a:schemeClr val="bg1"/>
                </a:solidFill>
              </a:rPr>
              <a:t>El Pinllo. </a:t>
            </a:r>
            <a:endParaRPr lang="es-EC" sz="2800" b="1" dirty="0">
              <a:solidFill>
                <a:schemeClr val="bg1"/>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2789666217"/>
              </p:ext>
            </p:extLst>
          </p:nvPr>
        </p:nvGraphicFramePr>
        <p:xfrm>
          <a:off x="435194" y="3906742"/>
          <a:ext cx="2912670" cy="1146810"/>
        </p:xfrm>
        <a:graphic>
          <a:graphicData uri="http://schemas.openxmlformats.org/drawingml/2006/table">
            <a:tbl>
              <a:tblPr firstRow="1" firstCol="1" bandRow="1">
                <a:tableStyleId>{5C22544A-7EE6-4342-B048-85BDC9FD1C3A}</a:tableStyleId>
              </a:tblPr>
              <a:tblGrid>
                <a:gridCol w="1079463"/>
                <a:gridCol w="1068180"/>
                <a:gridCol w="385146"/>
                <a:gridCol w="379881"/>
              </a:tblGrid>
              <a:tr h="374650">
                <a:tc>
                  <a:txBody>
                    <a:bodyPr/>
                    <a:lstStyle/>
                    <a:p>
                      <a:pPr algn="ctr">
                        <a:lnSpc>
                          <a:spcPct val="115000"/>
                        </a:lnSpc>
                        <a:spcAft>
                          <a:spcPts val="0"/>
                        </a:spcAft>
                      </a:pPr>
                      <a:r>
                        <a:rPr lang="es-EC" sz="1200" dirty="0">
                          <a:effectLst/>
                        </a:rPr>
                        <a:t>ESPECIES</a:t>
                      </a:r>
                      <a:endParaRPr lang="es-EC"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MEDIAS</a:t>
                      </a:r>
                      <a:endParaRPr lang="es-EC" sz="1200">
                        <a:effectLst/>
                        <a:latin typeface="Times New Roman"/>
                        <a:ea typeface="Times New Roman"/>
                        <a:cs typeface="Times New Roman"/>
                      </a:endParaRPr>
                    </a:p>
                  </a:txBody>
                  <a:tcPr marL="44450" marR="44450" marT="0" marB="0" anchor="ctr"/>
                </a:tc>
                <a:tc gridSpan="2">
                  <a:txBody>
                    <a:bodyPr/>
                    <a:lstStyle/>
                    <a:p>
                      <a:pPr algn="ctr">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c hMerge="1">
                  <a:txBody>
                    <a:bodyPr/>
                    <a:lstStyle/>
                    <a:p>
                      <a:endParaRPr lang="es-EC"/>
                    </a:p>
                  </a:txBody>
                  <a:tcPr/>
                </a:tc>
              </a:tr>
              <a:tr h="401955">
                <a:tc>
                  <a:txBody>
                    <a:bodyPr/>
                    <a:lstStyle/>
                    <a:p>
                      <a:pPr algn="just">
                        <a:lnSpc>
                          <a:spcPct val="115000"/>
                        </a:lnSpc>
                        <a:spcAft>
                          <a:spcPts val="0"/>
                        </a:spcAft>
                      </a:pPr>
                      <a:r>
                        <a:rPr lang="es-EC" sz="1400">
                          <a:effectLst/>
                        </a:rPr>
                        <a:t>Acacia</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33,71</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dirty="0">
                        <a:effectLst/>
                        <a:latin typeface="Calibri"/>
                        <a:cs typeface="Times New Roman"/>
                      </a:endParaRPr>
                    </a:p>
                  </a:txBody>
                  <a:tcPr marL="44450" marR="44450" marT="0" marB="0" anchor="ctr"/>
                </a:tc>
              </a:tr>
              <a:tr h="370205">
                <a:tc>
                  <a:txBody>
                    <a:bodyPr/>
                    <a:lstStyle/>
                    <a:p>
                      <a:pPr algn="just">
                        <a:lnSpc>
                          <a:spcPct val="115000"/>
                        </a:lnSpc>
                        <a:spcAft>
                          <a:spcPts val="0"/>
                        </a:spcAft>
                      </a:pPr>
                      <a:r>
                        <a:rPr lang="es-EC" sz="1400">
                          <a:effectLst/>
                        </a:rPr>
                        <a:t>Casuarina</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10,88</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nchor="ct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611524895"/>
              </p:ext>
            </p:extLst>
          </p:nvPr>
        </p:nvGraphicFramePr>
        <p:xfrm>
          <a:off x="423460" y="5229200"/>
          <a:ext cx="2924404" cy="1374775"/>
        </p:xfrm>
        <a:graphic>
          <a:graphicData uri="http://schemas.openxmlformats.org/drawingml/2006/table">
            <a:tbl>
              <a:tblPr firstRow="1" firstCol="1" bandRow="1">
                <a:tableStyleId>{5C22544A-7EE6-4342-B048-85BDC9FD1C3A}</a:tableStyleId>
              </a:tblPr>
              <a:tblGrid>
                <a:gridCol w="1268219"/>
                <a:gridCol w="720080"/>
                <a:gridCol w="432048"/>
                <a:gridCol w="504057"/>
              </a:tblGrid>
              <a:tr h="274955">
                <a:tc>
                  <a:txBody>
                    <a:bodyPr/>
                    <a:lstStyle/>
                    <a:p>
                      <a:pPr algn="ctr">
                        <a:lnSpc>
                          <a:spcPct val="115000"/>
                        </a:lnSpc>
                        <a:spcAft>
                          <a:spcPts val="0"/>
                        </a:spcAft>
                      </a:pPr>
                      <a:r>
                        <a:rPr lang="es-EC" sz="1200" dirty="0">
                          <a:effectLst/>
                        </a:rPr>
                        <a:t>RETENEDORES</a:t>
                      </a:r>
                      <a:endParaRPr lang="es-EC"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MEDIAS</a:t>
                      </a:r>
                      <a:endParaRPr lang="es-EC" sz="1200">
                        <a:effectLst/>
                        <a:latin typeface="Times New Roman"/>
                        <a:ea typeface="Times New Roman"/>
                        <a:cs typeface="Times New Roman"/>
                      </a:endParaRPr>
                    </a:p>
                  </a:txBody>
                  <a:tcPr marL="44450" marR="44450" marT="0" marB="0" anchor="ctr"/>
                </a:tc>
                <a:tc gridSpan="2">
                  <a:txBody>
                    <a:bodyPr/>
                    <a:lstStyle/>
                    <a:p>
                      <a:pPr algn="ctr">
                        <a:lnSpc>
                          <a:spcPct val="115000"/>
                        </a:lnSpc>
                        <a:spcAft>
                          <a:spcPts val="0"/>
                        </a:spcAft>
                      </a:pPr>
                      <a:r>
                        <a:rPr lang="es-EC" sz="1200" dirty="0">
                          <a:effectLst/>
                        </a:rPr>
                        <a:t>RANGO</a:t>
                      </a:r>
                      <a:endParaRPr lang="es-EC" sz="1200" dirty="0">
                        <a:effectLst/>
                        <a:latin typeface="Times New Roman"/>
                        <a:ea typeface="Times New Roman"/>
                        <a:cs typeface="Times New Roman"/>
                      </a:endParaRPr>
                    </a:p>
                  </a:txBody>
                  <a:tcPr marL="44450" marR="44450" marT="0" marB="0" anchor="ctr"/>
                </a:tc>
                <a:tc hMerge="1">
                  <a:txBody>
                    <a:bodyPr/>
                    <a:lstStyle/>
                    <a:p>
                      <a:endParaRPr lang="es-EC"/>
                    </a:p>
                  </a:txBody>
                  <a:tcPr/>
                </a:tc>
              </a:tr>
              <a:tr h="274955">
                <a:tc>
                  <a:txBody>
                    <a:bodyPr/>
                    <a:lstStyle/>
                    <a:p>
                      <a:pPr algn="just">
                        <a:lnSpc>
                          <a:spcPct val="115000"/>
                        </a:lnSpc>
                        <a:spcAft>
                          <a:spcPts val="0"/>
                        </a:spcAft>
                      </a:pPr>
                      <a:r>
                        <a:rPr lang="es-EC" sz="1400" dirty="0">
                          <a:effectLst/>
                        </a:rPr>
                        <a:t>R3</a:t>
                      </a:r>
                      <a:endParaRPr lang="es-EC" sz="1400" dirty="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25,84</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nchor="ctr"/>
                </a:tc>
              </a:tr>
              <a:tr h="274955">
                <a:tc>
                  <a:txBody>
                    <a:bodyPr/>
                    <a:lstStyle/>
                    <a:p>
                      <a:pPr algn="just">
                        <a:lnSpc>
                          <a:spcPct val="115000"/>
                        </a:lnSpc>
                        <a:spcAft>
                          <a:spcPts val="0"/>
                        </a:spcAft>
                      </a:pPr>
                      <a:r>
                        <a:rPr lang="es-EC" sz="1400">
                          <a:effectLst/>
                        </a:rPr>
                        <a:t>R2</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23,88</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 </a:t>
                      </a:r>
                      <a:endParaRPr lang="es-EC" sz="1400" dirty="0">
                        <a:effectLst/>
                        <a:latin typeface="Times New Roman"/>
                        <a:ea typeface="Times New Roman"/>
                        <a:cs typeface="Times New Roman"/>
                      </a:endParaRPr>
                    </a:p>
                  </a:txBody>
                  <a:tcPr marL="44450" marR="44450" marT="0" marB="0" anchor="ctr"/>
                </a:tc>
              </a:tr>
              <a:tr h="274955">
                <a:tc>
                  <a:txBody>
                    <a:bodyPr/>
                    <a:lstStyle/>
                    <a:p>
                      <a:pPr algn="just">
                        <a:lnSpc>
                          <a:spcPct val="115000"/>
                        </a:lnSpc>
                        <a:spcAft>
                          <a:spcPts val="0"/>
                        </a:spcAft>
                      </a:pPr>
                      <a:r>
                        <a:rPr lang="es-EC" sz="1400">
                          <a:effectLst/>
                        </a:rPr>
                        <a:t>R1</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21,29</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B</a:t>
                      </a:r>
                      <a:endParaRPr lang="es-EC" sz="1400">
                        <a:effectLst/>
                        <a:latin typeface="Times New Roman"/>
                        <a:ea typeface="Times New Roman"/>
                        <a:cs typeface="Times New Roman"/>
                      </a:endParaRPr>
                    </a:p>
                  </a:txBody>
                  <a:tcPr marL="44450" marR="44450" marT="0" marB="0" anchor="ctr"/>
                </a:tc>
              </a:tr>
              <a:tr h="274955">
                <a:tc>
                  <a:txBody>
                    <a:bodyPr/>
                    <a:lstStyle/>
                    <a:p>
                      <a:pPr algn="just">
                        <a:lnSpc>
                          <a:spcPct val="115000"/>
                        </a:lnSpc>
                        <a:spcAft>
                          <a:spcPts val="0"/>
                        </a:spcAft>
                      </a:pPr>
                      <a:r>
                        <a:rPr lang="es-EC" sz="1400">
                          <a:effectLst/>
                        </a:rPr>
                        <a:t>R4</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18,17</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nchor="ctr"/>
                </a:tc>
              </a:tr>
            </a:tbl>
          </a:graphicData>
        </a:graphic>
      </p:graphicFrame>
      <p:pic>
        <p:nvPicPr>
          <p:cNvPr id="13" name="12 Imagen"/>
          <p:cNvPicPr/>
          <p:nvPr/>
        </p:nvPicPr>
        <p:blipFill rotWithShape="1">
          <a:blip r:embed="rId2"/>
          <a:srcRect l="20318" t="24690" r="11338" b="10867"/>
          <a:stretch/>
        </p:blipFill>
        <p:spPr bwMode="auto">
          <a:xfrm>
            <a:off x="3635896" y="419472"/>
            <a:ext cx="5184576" cy="3025605"/>
          </a:xfrm>
          <a:prstGeom prst="rect">
            <a:avLst/>
          </a:prstGeom>
          <a:ln>
            <a:noFill/>
          </a:ln>
          <a:extLst>
            <a:ext uri="{53640926-AAD7-44D8-BBD7-CCE9431645EC}">
              <a14:shadowObscured xmlns:a14="http://schemas.microsoft.com/office/drawing/2010/main"/>
            </a:ext>
          </a:extLst>
        </p:spPr>
      </p:pic>
      <p:pic>
        <p:nvPicPr>
          <p:cNvPr id="14" name="13 Imagen"/>
          <p:cNvPicPr/>
          <p:nvPr/>
        </p:nvPicPr>
        <p:blipFill rotWithShape="1">
          <a:blip r:embed="rId3"/>
          <a:srcRect l="25496" t="24941" r="6516" b="10817"/>
          <a:stretch/>
        </p:blipFill>
        <p:spPr bwMode="auto">
          <a:xfrm>
            <a:off x="3635896" y="3880125"/>
            <a:ext cx="5184575" cy="27892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72438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63272" cy="634082"/>
          </a:xfrm>
        </p:spPr>
        <p:txBody>
          <a:bodyPr>
            <a:noAutofit/>
          </a:bodyPr>
          <a:lstStyle/>
          <a:p>
            <a:pPr algn="ctr"/>
            <a:r>
              <a:rPr lang="es-ES" sz="2800" b="1" dirty="0">
                <a:solidFill>
                  <a:schemeClr val="bg1"/>
                </a:solidFill>
              </a:rPr>
              <a:t>Diámetro Basal  a los </a:t>
            </a:r>
            <a:r>
              <a:rPr lang="es-ES" sz="2800" b="1" dirty="0" smtClean="0">
                <a:solidFill>
                  <a:schemeClr val="bg1"/>
                </a:solidFill>
              </a:rPr>
              <a:t>60 </a:t>
            </a:r>
            <a:r>
              <a:rPr lang="es-ES" sz="2800" b="1" dirty="0">
                <a:solidFill>
                  <a:schemeClr val="bg1"/>
                </a:solidFill>
              </a:rPr>
              <a:t>días de haber implementado la investigación. </a:t>
            </a:r>
            <a:endParaRPr lang="es-EC" sz="2800" dirty="0">
              <a:solidFill>
                <a:schemeClr val="bg1"/>
              </a:solidFill>
            </a:endParaRPr>
          </a:p>
        </p:txBody>
      </p:sp>
      <p:sp>
        <p:nvSpPr>
          <p:cNvPr id="4" name="4 Marcador de contenido"/>
          <p:cNvSpPr txBox="1">
            <a:spLocks noGrp="1"/>
          </p:cNvSpPr>
          <p:nvPr>
            <p:ph idx="1"/>
          </p:nvPr>
        </p:nvSpPr>
        <p:spPr>
          <a:xfrm>
            <a:off x="457200" y="981075"/>
            <a:ext cx="2278509" cy="523220"/>
          </a:xfrm>
          <a:prstGeom prst="rect">
            <a:avLst/>
          </a:prstGeom>
        </p:spPr>
        <p:txBody>
          <a:bodyPr vert="horz" wrap="none">
            <a:spAutoFit/>
          </a:bodyPr>
          <a:lstStyle>
            <a:lvl1pPr marL="420624" indent="-384048" algn="l" rtl="0" eaLnBrk="1" latinLnBrk="0" hangingPunct="1">
              <a:spcBef>
                <a:spcPct val="20000"/>
              </a:spcBef>
              <a:buClr>
                <a:schemeClr val="accent1"/>
              </a:buClr>
              <a:buSzPct val="80000"/>
              <a:buFont typeface="Wingdings 2"/>
              <a:buChar char=""/>
              <a:defRPr kumimoji="0" sz="26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2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18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18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Wingdings 2"/>
              <a:buNone/>
            </a:pPr>
            <a:r>
              <a:rPr lang="es-ES" sz="2800" b="1" dirty="0" smtClean="0">
                <a:solidFill>
                  <a:schemeClr val="bg1"/>
                </a:solidFill>
              </a:rPr>
              <a:t>La Portada. </a:t>
            </a:r>
            <a:endParaRPr lang="es-EC" sz="2800" b="1" dirty="0">
              <a:solidFill>
                <a:schemeClr val="bg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1830230968"/>
              </p:ext>
            </p:extLst>
          </p:nvPr>
        </p:nvGraphicFramePr>
        <p:xfrm>
          <a:off x="611560" y="1484784"/>
          <a:ext cx="6264697" cy="2348484"/>
        </p:xfrm>
        <a:graphic>
          <a:graphicData uri="http://schemas.openxmlformats.org/drawingml/2006/table">
            <a:tbl>
              <a:tblPr firstRow="1" firstCol="1" bandRow="1">
                <a:tableStyleId>{5C22544A-7EE6-4342-B048-85BDC9FD1C3A}</a:tableStyleId>
              </a:tblPr>
              <a:tblGrid>
                <a:gridCol w="1472910"/>
                <a:gridCol w="427121"/>
                <a:gridCol w="484277"/>
                <a:gridCol w="713670"/>
                <a:gridCol w="535253"/>
                <a:gridCol w="640295"/>
                <a:gridCol w="569237"/>
                <a:gridCol w="1421934"/>
              </a:tblGrid>
              <a:tr h="273768">
                <a:tc gridSpan="8">
                  <a:txBody>
                    <a:bodyPr/>
                    <a:lstStyle/>
                    <a:p>
                      <a:pPr algn="ctr">
                        <a:lnSpc>
                          <a:spcPct val="115000"/>
                        </a:lnSpc>
                        <a:spcAft>
                          <a:spcPts val="0"/>
                        </a:spcAft>
                      </a:pPr>
                      <a:r>
                        <a:rPr lang="es-EC" sz="1600" dirty="0">
                          <a:effectLst/>
                        </a:rPr>
                        <a:t>ADEVA</a:t>
                      </a:r>
                      <a:endParaRPr lang="es-EC" sz="1200" dirty="0">
                        <a:effectLst/>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77880">
                <a:tc>
                  <a:txBody>
                    <a:bodyPr/>
                    <a:lstStyle/>
                    <a:p>
                      <a:pPr algn="ctr">
                        <a:lnSpc>
                          <a:spcPct val="115000"/>
                        </a:lnSpc>
                        <a:spcAft>
                          <a:spcPts val="0"/>
                        </a:spcAft>
                      </a:pPr>
                      <a:r>
                        <a:rPr lang="es-EC" sz="1200">
                          <a:effectLst/>
                        </a:rPr>
                        <a:t>FV</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GL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SC</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CM</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cal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0,95</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0.99</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SIGNIFICANCIA</a:t>
                      </a:r>
                      <a:endParaRPr lang="es-EC" sz="1200">
                        <a:effectLst/>
                        <a:latin typeface="Times New Roman"/>
                        <a:ea typeface="Times New Roman"/>
                        <a:cs typeface="Times New Roman"/>
                      </a:endParaRPr>
                    </a:p>
                  </a:txBody>
                  <a:tcPr marL="44450" marR="44450" marT="0" marB="0" anchor="ctr"/>
                </a:tc>
              </a:tr>
              <a:tr h="177880">
                <a:tc>
                  <a:txBody>
                    <a:bodyPr/>
                    <a:lstStyle/>
                    <a:p>
                      <a:pPr>
                        <a:lnSpc>
                          <a:spcPct val="115000"/>
                        </a:lnSpc>
                        <a:spcAft>
                          <a:spcPts val="0"/>
                        </a:spcAft>
                      </a:pPr>
                      <a:r>
                        <a:rPr lang="es-EC" sz="1200">
                          <a:effectLst/>
                        </a:rPr>
                        <a:t>BLOQUES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14,53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400">
                          <a:effectLst/>
                        </a:rPr>
                        <a:t>**</a:t>
                      </a:r>
                      <a:endParaRPr lang="es-EC" sz="1400">
                        <a:effectLst/>
                        <a:latin typeface="Times New Roman"/>
                        <a:ea typeface="Times New Roman"/>
                        <a:cs typeface="Times New Roman"/>
                      </a:endParaRPr>
                    </a:p>
                  </a:txBody>
                  <a:tcPr marL="44450" marR="44450" marT="0" marB="0" anchor="ctr"/>
                </a:tc>
              </a:tr>
              <a:tr h="177880">
                <a:tc>
                  <a:txBody>
                    <a:bodyPr/>
                    <a:lstStyle/>
                    <a:p>
                      <a:pPr>
                        <a:lnSpc>
                          <a:spcPct val="115000"/>
                        </a:lnSpc>
                        <a:spcAft>
                          <a:spcPts val="0"/>
                        </a:spcAft>
                      </a:pPr>
                      <a:r>
                        <a:rPr lang="es-EC" sz="1200">
                          <a:effectLst/>
                        </a:rPr>
                        <a:t>TRATAMIENTOS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0,06</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13,47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2,49</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3,65</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400">
                          <a:effectLst/>
                        </a:rPr>
                        <a:t>**</a:t>
                      </a:r>
                      <a:endParaRPr lang="es-EC" sz="1400">
                        <a:effectLst/>
                        <a:latin typeface="Times New Roman"/>
                        <a:ea typeface="Times New Roman"/>
                        <a:cs typeface="Times New Roman"/>
                      </a:endParaRPr>
                    </a:p>
                  </a:txBody>
                  <a:tcPr marL="44450" marR="44450" marT="0" marB="0" anchor="ctr"/>
                </a:tc>
              </a:tr>
              <a:tr h="177880">
                <a:tc>
                  <a:txBody>
                    <a:bodyPr/>
                    <a:lstStyle/>
                    <a:p>
                      <a:pPr>
                        <a:lnSpc>
                          <a:spcPct val="115000"/>
                        </a:lnSpc>
                        <a:spcAft>
                          <a:spcPts val="0"/>
                        </a:spcAft>
                      </a:pPr>
                      <a:r>
                        <a:rPr lang="es-EC" sz="1200">
                          <a:effectLst/>
                        </a:rPr>
                        <a:t>ESPECIES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0,05</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0,05</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75,57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4,32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8,02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400">
                          <a:effectLst/>
                        </a:rPr>
                        <a:t>**</a:t>
                      </a:r>
                      <a:endParaRPr lang="es-EC" sz="1400">
                        <a:effectLst/>
                        <a:latin typeface="Times New Roman"/>
                        <a:ea typeface="Times New Roman"/>
                        <a:cs typeface="Times New Roman"/>
                      </a:endParaRPr>
                    </a:p>
                  </a:txBody>
                  <a:tcPr marL="44450" marR="44450" marT="0" marB="0" anchor="ctr"/>
                </a:tc>
              </a:tr>
              <a:tr h="177880">
                <a:tc>
                  <a:txBody>
                    <a:bodyPr/>
                    <a:lstStyle/>
                    <a:p>
                      <a:pPr>
                        <a:lnSpc>
                          <a:spcPct val="115000"/>
                        </a:lnSpc>
                        <a:spcAft>
                          <a:spcPts val="0"/>
                        </a:spcAft>
                      </a:pPr>
                      <a:r>
                        <a:rPr lang="es-EC" sz="1200">
                          <a:effectLst/>
                        </a:rPr>
                        <a:t>RETENEDORES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0,0034</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5,21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400">
                          <a:effectLst/>
                        </a:rPr>
                        <a:t>**</a:t>
                      </a:r>
                      <a:endParaRPr lang="es-EC" sz="1400">
                        <a:effectLst/>
                        <a:latin typeface="Times New Roman"/>
                        <a:ea typeface="Times New Roman"/>
                        <a:cs typeface="Times New Roman"/>
                      </a:endParaRPr>
                    </a:p>
                  </a:txBody>
                  <a:tcPr marL="44450" marR="44450" marT="0" marB="0" anchor="ctr"/>
                </a:tc>
              </a:tr>
              <a:tr h="177880">
                <a:tc>
                  <a:txBody>
                    <a:bodyPr/>
                    <a:lstStyle/>
                    <a:p>
                      <a:pPr>
                        <a:lnSpc>
                          <a:spcPct val="115000"/>
                        </a:lnSpc>
                        <a:spcAft>
                          <a:spcPts val="0"/>
                        </a:spcAft>
                      </a:pPr>
                      <a:r>
                        <a:rPr lang="es-EC" sz="1200">
                          <a:effectLst/>
                        </a:rPr>
                        <a:t>INTERACCIÓN E*R</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0,002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0,00067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1,02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400">
                          <a:effectLst/>
                        </a:rPr>
                        <a:t>ns</a:t>
                      </a:r>
                      <a:endParaRPr lang="es-EC" sz="1400">
                        <a:effectLst/>
                        <a:latin typeface="Times New Roman"/>
                        <a:ea typeface="Times New Roman"/>
                        <a:cs typeface="Times New Roman"/>
                      </a:endParaRPr>
                    </a:p>
                  </a:txBody>
                  <a:tcPr marL="44450" marR="44450" marT="0" marB="0" anchor="ctr"/>
                </a:tc>
              </a:tr>
              <a:tr h="281273">
                <a:tc>
                  <a:txBody>
                    <a:bodyPr/>
                    <a:lstStyle/>
                    <a:p>
                      <a:pPr>
                        <a:lnSpc>
                          <a:spcPct val="115000"/>
                        </a:lnSpc>
                        <a:spcAft>
                          <a:spcPts val="0"/>
                        </a:spcAft>
                      </a:pPr>
                      <a:r>
                        <a:rPr lang="es-EC" sz="1200">
                          <a:effectLst/>
                        </a:rPr>
                        <a:t>ERROR EXPERIMENTAL</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0,00066</a:t>
                      </a:r>
                      <a:endParaRPr lang="es-EC" sz="1400">
                        <a:effectLst/>
                        <a:latin typeface="Times New Roman"/>
                        <a:ea typeface="Times New Roman"/>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r>
              <a:tr h="177880">
                <a:tc>
                  <a:txBody>
                    <a:bodyPr/>
                    <a:lstStyle/>
                    <a:p>
                      <a:pPr>
                        <a:lnSpc>
                          <a:spcPct val="115000"/>
                        </a:lnSpc>
                        <a:spcAft>
                          <a:spcPts val="0"/>
                        </a:spcAft>
                      </a:pPr>
                      <a:r>
                        <a:rPr lang="es-EC" sz="1200" dirty="0">
                          <a:effectLst/>
                        </a:rPr>
                        <a:t>TOTAL</a:t>
                      </a:r>
                      <a:endParaRPr lang="es-EC" sz="1400"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0,1</a:t>
                      </a:r>
                      <a:endParaRPr lang="es-EC" sz="1400">
                        <a:effectLst/>
                        <a:latin typeface="Times New Roman"/>
                        <a:ea typeface="Times New Roman"/>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dirty="0">
                        <a:effectLst/>
                        <a:latin typeface="Calibri"/>
                        <a:cs typeface="Times New Roman"/>
                      </a:endParaRPr>
                    </a:p>
                  </a:txBody>
                  <a:tcPr marL="44450" marR="44450" marT="0" marB="0" anchor="ctr"/>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2715358871"/>
              </p:ext>
            </p:extLst>
          </p:nvPr>
        </p:nvGraphicFramePr>
        <p:xfrm>
          <a:off x="571921" y="4271122"/>
          <a:ext cx="6336705" cy="2222159"/>
        </p:xfrm>
        <a:graphic>
          <a:graphicData uri="http://schemas.openxmlformats.org/drawingml/2006/table">
            <a:tbl>
              <a:tblPr firstRow="1" firstCol="1" bandRow="1">
                <a:tableStyleId>{5C22544A-7EE6-4342-B048-85BDC9FD1C3A}</a:tableStyleId>
              </a:tblPr>
              <a:tblGrid>
                <a:gridCol w="1739656"/>
                <a:gridCol w="478582"/>
                <a:gridCol w="574142"/>
                <a:gridCol w="657952"/>
                <a:gridCol w="498947"/>
                <a:gridCol w="532628"/>
                <a:gridCol w="531844"/>
                <a:gridCol w="1322954"/>
              </a:tblGrid>
              <a:tr h="368785">
                <a:tc gridSpan="8">
                  <a:txBody>
                    <a:bodyPr/>
                    <a:lstStyle/>
                    <a:p>
                      <a:pPr algn="ctr">
                        <a:lnSpc>
                          <a:spcPct val="115000"/>
                        </a:lnSpc>
                        <a:spcAft>
                          <a:spcPts val="0"/>
                        </a:spcAft>
                      </a:pPr>
                      <a:r>
                        <a:rPr lang="es-EC" sz="1600" dirty="0">
                          <a:effectLst/>
                        </a:rPr>
                        <a:t>ADEVA</a:t>
                      </a:r>
                      <a:endParaRPr lang="es-EC" sz="1200" dirty="0">
                        <a:effectLst/>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5930">
                <a:tc>
                  <a:txBody>
                    <a:bodyPr/>
                    <a:lstStyle/>
                    <a:p>
                      <a:pPr algn="ctr">
                        <a:lnSpc>
                          <a:spcPct val="115000"/>
                        </a:lnSpc>
                        <a:spcAft>
                          <a:spcPts val="0"/>
                        </a:spcAft>
                      </a:pPr>
                      <a:r>
                        <a:rPr lang="es-EC" sz="1000">
                          <a:effectLst/>
                        </a:rPr>
                        <a:t>FV</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GL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SC</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CM</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F cal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F 0,95</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F 0.99</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SIGNIFICANCIA</a:t>
                      </a:r>
                      <a:endParaRPr lang="es-EC" sz="1200">
                        <a:effectLst/>
                        <a:latin typeface="Times New Roman"/>
                        <a:ea typeface="Times New Roman"/>
                        <a:cs typeface="Times New Roman"/>
                      </a:endParaRPr>
                    </a:p>
                  </a:txBody>
                  <a:tcPr marL="44450" marR="44450" marT="0" marB="0" anchor="ctr"/>
                </a:tc>
              </a:tr>
              <a:tr h="205930">
                <a:tc>
                  <a:txBody>
                    <a:bodyPr/>
                    <a:lstStyle/>
                    <a:p>
                      <a:pPr>
                        <a:lnSpc>
                          <a:spcPct val="115000"/>
                        </a:lnSpc>
                        <a:spcAft>
                          <a:spcPts val="0"/>
                        </a:spcAft>
                      </a:pPr>
                      <a:r>
                        <a:rPr lang="es-EC" sz="1050">
                          <a:effectLst/>
                        </a:rPr>
                        <a:t>BLOQUES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0,0025</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0,00084</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1,46</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4,87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400">
                          <a:effectLst/>
                        </a:rPr>
                        <a:t>ns</a:t>
                      </a:r>
                      <a:endParaRPr lang="es-EC" sz="1400">
                        <a:effectLst/>
                        <a:latin typeface="Times New Roman"/>
                        <a:ea typeface="Times New Roman"/>
                        <a:cs typeface="Times New Roman"/>
                      </a:endParaRPr>
                    </a:p>
                  </a:txBody>
                  <a:tcPr marL="44450" marR="44450" marT="0" marB="0" anchor="ctr"/>
                </a:tc>
              </a:tr>
              <a:tr h="205930">
                <a:tc>
                  <a:txBody>
                    <a:bodyPr/>
                    <a:lstStyle/>
                    <a:p>
                      <a:pPr>
                        <a:lnSpc>
                          <a:spcPct val="115000"/>
                        </a:lnSpc>
                        <a:spcAft>
                          <a:spcPts val="0"/>
                        </a:spcAft>
                      </a:pPr>
                      <a:r>
                        <a:rPr lang="es-EC" sz="1050">
                          <a:effectLst/>
                        </a:rPr>
                        <a:t>TRATAMIENTOS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0,07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0,01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16,56</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2,49</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3,65</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400" dirty="0">
                          <a:effectLst/>
                        </a:rPr>
                        <a:t>**</a:t>
                      </a:r>
                      <a:endParaRPr lang="es-EC" sz="1400" dirty="0">
                        <a:effectLst/>
                        <a:latin typeface="Times New Roman"/>
                        <a:ea typeface="Times New Roman"/>
                        <a:cs typeface="Times New Roman"/>
                      </a:endParaRPr>
                    </a:p>
                  </a:txBody>
                  <a:tcPr marL="44450" marR="44450" marT="0" marB="0" anchor="ctr"/>
                </a:tc>
              </a:tr>
              <a:tr h="205930">
                <a:tc>
                  <a:txBody>
                    <a:bodyPr/>
                    <a:lstStyle/>
                    <a:p>
                      <a:pPr>
                        <a:lnSpc>
                          <a:spcPct val="115000"/>
                        </a:lnSpc>
                        <a:spcAft>
                          <a:spcPts val="0"/>
                        </a:spcAft>
                      </a:pPr>
                      <a:r>
                        <a:rPr lang="es-EC" sz="1050">
                          <a:effectLst/>
                        </a:rPr>
                        <a:t>ESPECIES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0,05</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0,05</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90,89</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4,32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8,02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400" dirty="0">
                          <a:effectLst/>
                        </a:rPr>
                        <a:t>**</a:t>
                      </a:r>
                      <a:endParaRPr lang="es-EC" sz="1400" dirty="0">
                        <a:effectLst/>
                        <a:latin typeface="Times New Roman"/>
                        <a:ea typeface="Times New Roman"/>
                        <a:cs typeface="Times New Roman"/>
                      </a:endParaRPr>
                    </a:p>
                  </a:txBody>
                  <a:tcPr marL="44450" marR="44450" marT="0" marB="0" anchor="ctr"/>
                </a:tc>
              </a:tr>
              <a:tr h="205930">
                <a:tc>
                  <a:txBody>
                    <a:bodyPr/>
                    <a:lstStyle/>
                    <a:p>
                      <a:pPr>
                        <a:lnSpc>
                          <a:spcPct val="115000"/>
                        </a:lnSpc>
                        <a:spcAft>
                          <a:spcPts val="0"/>
                        </a:spcAft>
                      </a:pPr>
                      <a:r>
                        <a:rPr lang="es-EC" sz="1050">
                          <a:effectLst/>
                        </a:rPr>
                        <a:t>RETENEDORES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0,01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0,0031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5,35</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4,87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400">
                          <a:effectLst/>
                        </a:rPr>
                        <a:t>**</a:t>
                      </a:r>
                      <a:endParaRPr lang="es-EC" sz="1400">
                        <a:effectLst/>
                        <a:latin typeface="Times New Roman"/>
                        <a:ea typeface="Times New Roman"/>
                        <a:cs typeface="Times New Roman"/>
                      </a:endParaRPr>
                    </a:p>
                  </a:txBody>
                  <a:tcPr marL="44450" marR="44450" marT="0" marB="0" anchor="ctr"/>
                </a:tc>
              </a:tr>
              <a:tr h="205930">
                <a:tc>
                  <a:txBody>
                    <a:bodyPr/>
                    <a:lstStyle/>
                    <a:p>
                      <a:pPr>
                        <a:lnSpc>
                          <a:spcPct val="115000"/>
                        </a:lnSpc>
                        <a:spcAft>
                          <a:spcPts val="0"/>
                        </a:spcAft>
                      </a:pPr>
                      <a:r>
                        <a:rPr lang="es-EC" sz="1050">
                          <a:effectLst/>
                        </a:rPr>
                        <a:t>INTERACCIÓN E*R</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0,01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0,0017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2,99</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4,87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400">
                          <a:effectLst/>
                        </a:rPr>
                        <a:t>ns</a:t>
                      </a:r>
                      <a:endParaRPr lang="es-EC" sz="1400">
                        <a:effectLst/>
                        <a:latin typeface="Times New Roman"/>
                        <a:ea typeface="Times New Roman"/>
                        <a:cs typeface="Times New Roman"/>
                      </a:endParaRPr>
                    </a:p>
                  </a:txBody>
                  <a:tcPr marL="44450" marR="44450" marT="0" marB="0" anchor="ctr"/>
                </a:tc>
              </a:tr>
              <a:tr h="205930">
                <a:tc>
                  <a:txBody>
                    <a:bodyPr/>
                    <a:lstStyle/>
                    <a:p>
                      <a:pPr>
                        <a:lnSpc>
                          <a:spcPct val="115000"/>
                        </a:lnSpc>
                        <a:spcAft>
                          <a:spcPts val="0"/>
                        </a:spcAft>
                      </a:pPr>
                      <a:r>
                        <a:rPr lang="es-EC" sz="1050">
                          <a:effectLst/>
                        </a:rPr>
                        <a:t>ERROR EXPERIMENTAL</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21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0,01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0,00057</a:t>
                      </a:r>
                      <a:endParaRPr lang="es-EC" sz="1400">
                        <a:effectLst/>
                        <a:latin typeface="Times New Roman"/>
                        <a:ea typeface="Times New Roman"/>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r>
              <a:tr h="205930">
                <a:tc>
                  <a:txBody>
                    <a:bodyPr/>
                    <a:lstStyle/>
                    <a:p>
                      <a:pPr>
                        <a:lnSpc>
                          <a:spcPct val="115000"/>
                        </a:lnSpc>
                        <a:spcAft>
                          <a:spcPts val="0"/>
                        </a:spcAft>
                      </a:pPr>
                      <a:r>
                        <a:rPr lang="es-EC" sz="1050">
                          <a:effectLst/>
                        </a:rPr>
                        <a:t>TOTAL</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dirty="0">
                          <a:effectLst/>
                        </a:rPr>
                        <a:t>31</a:t>
                      </a:r>
                      <a:endParaRPr lang="es-EC" sz="1400"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050">
                          <a:effectLst/>
                        </a:rPr>
                        <a:t>0,08</a:t>
                      </a:r>
                      <a:endParaRPr lang="es-EC" sz="1400">
                        <a:effectLst/>
                        <a:latin typeface="Times New Roman"/>
                        <a:ea typeface="Times New Roman"/>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dirty="0">
                        <a:effectLst/>
                        <a:latin typeface="Calibri"/>
                        <a:cs typeface="Times New Roman"/>
                      </a:endParaRPr>
                    </a:p>
                  </a:txBody>
                  <a:tcPr marL="44450" marR="44450" marT="0" marB="0" anchor="ctr"/>
                </a:tc>
              </a:tr>
            </a:tbl>
          </a:graphicData>
        </a:graphic>
      </p:graphicFrame>
      <p:sp>
        <p:nvSpPr>
          <p:cNvPr id="7" name="3 Marcador de contenido"/>
          <p:cNvSpPr txBox="1">
            <a:spLocks/>
          </p:cNvSpPr>
          <p:nvPr/>
        </p:nvSpPr>
        <p:spPr>
          <a:xfrm>
            <a:off x="590519" y="3753415"/>
            <a:ext cx="1834477" cy="523220"/>
          </a:xfrm>
          <a:prstGeom prst="rect">
            <a:avLst/>
          </a:prstGeom>
        </p:spPr>
        <p:txBody>
          <a:bodyPr vert="horz" wrap="none">
            <a:sp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Wingdings 2"/>
              <a:buNone/>
            </a:pPr>
            <a:r>
              <a:rPr lang="es-ES" sz="2800" b="1" dirty="0" smtClean="0">
                <a:solidFill>
                  <a:schemeClr val="bg1"/>
                </a:solidFill>
              </a:rPr>
              <a:t>El Pinllo. </a:t>
            </a:r>
            <a:endParaRPr lang="es-EC" sz="2800" b="1" dirty="0">
              <a:solidFill>
                <a:schemeClr val="bg1"/>
              </a:solidFill>
            </a:endParaRPr>
          </a:p>
        </p:txBody>
      </p:sp>
    </p:spTree>
    <p:extLst>
      <p:ext uri="{BB962C8B-B14F-4D97-AF65-F5344CB8AC3E}">
        <p14:creationId xmlns:p14="http://schemas.microsoft.com/office/powerpoint/2010/main" val="17991905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sz="half" idx="1"/>
            <p:extLst>
              <p:ext uri="{D42A27DB-BD31-4B8C-83A1-F6EECF244321}">
                <p14:modId xmlns:p14="http://schemas.microsoft.com/office/powerpoint/2010/main" val="4066424602"/>
              </p:ext>
            </p:extLst>
          </p:nvPr>
        </p:nvGraphicFramePr>
        <p:xfrm>
          <a:off x="552557" y="806058"/>
          <a:ext cx="2880320" cy="1080120"/>
        </p:xfrm>
        <a:graphic>
          <a:graphicData uri="http://schemas.openxmlformats.org/drawingml/2006/table">
            <a:tbl>
              <a:tblPr firstRow="1" firstCol="1" bandRow="1">
                <a:tableStyleId>{5C22544A-7EE6-4342-B048-85BDC9FD1C3A}</a:tableStyleId>
              </a:tblPr>
              <a:tblGrid>
                <a:gridCol w="1254455"/>
                <a:gridCol w="838325"/>
                <a:gridCol w="394149"/>
                <a:gridCol w="393391"/>
              </a:tblGrid>
              <a:tr h="351373">
                <a:tc>
                  <a:txBody>
                    <a:bodyPr/>
                    <a:lstStyle/>
                    <a:p>
                      <a:pPr algn="just">
                        <a:lnSpc>
                          <a:spcPct val="115000"/>
                        </a:lnSpc>
                        <a:spcAft>
                          <a:spcPts val="0"/>
                        </a:spcAft>
                      </a:pPr>
                      <a:r>
                        <a:rPr lang="es-EC" sz="1200" dirty="0">
                          <a:effectLst/>
                        </a:rPr>
                        <a:t>ESPECIES</a:t>
                      </a:r>
                      <a:endParaRPr lang="es-EC" sz="12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200">
                          <a:effectLst/>
                        </a:rPr>
                        <a:t>MEDIAS</a:t>
                      </a:r>
                      <a:endParaRPr lang="es-EC" sz="1200">
                        <a:effectLst/>
                        <a:latin typeface="Times New Roman"/>
                        <a:ea typeface="Times New Roman"/>
                        <a:cs typeface="Times New Roman"/>
                      </a:endParaRPr>
                    </a:p>
                  </a:txBody>
                  <a:tcPr marL="44450" marR="44450" marT="0" marB="0" anchor="ctr"/>
                </a:tc>
                <a:tc gridSpan="2">
                  <a:txBody>
                    <a:bodyPr/>
                    <a:lstStyle/>
                    <a:p>
                      <a:pPr algn="just">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c hMerge="1">
                  <a:txBody>
                    <a:bodyPr/>
                    <a:lstStyle/>
                    <a:p>
                      <a:endParaRPr lang="es-EC"/>
                    </a:p>
                  </a:txBody>
                  <a:tcPr/>
                </a:tc>
              </a:tr>
              <a:tr h="381088">
                <a:tc>
                  <a:txBody>
                    <a:bodyPr/>
                    <a:lstStyle/>
                    <a:p>
                      <a:pPr algn="just">
                        <a:lnSpc>
                          <a:spcPct val="115000"/>
                        </a:lnSpc>
                        <a:spcAft>
                          <a:spcPts val="0"/>
                        </a:spcAft>
                      </a:pPr>
                      <a:r>
                        <a:rPr lang="es-EC" sz="1400">
                          <a:effectLst/>
                        </a:rPr>
                        <a:t>Acacia</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dirty="0">
                          <a:effectLst/>
                        </a:rPr>
                        <a:t>0,17</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r>
              <a:tr h="347659">
                <a:tc>
                  <a:txBody>
                    <a:bodyPr/>
                    <a:lstStyle/>
                    <a:p>
                      <a:pPr algn="just">
                        <a:lnSpc>
                          <a:spcPct val="115000"/>
                        </a:lnSpc>
                        <a:spcAft>
                          <a:spcPts val="0"/>
                        </a:spcAft>
                      </a:pPr>
                      <a:r>
                        <a:rPr lang="es-EC" sz="1400">
                          <a:effectLst/>
                        </a:rPr>
                        <a:t>Casuarina</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0,09</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nchor="ctr"/>
                </a:tc>
              </a:tr>
            </a:tbl>
          </a:graphicData>
        </a:graphic>
      </p:graphicFrame>
      <p:graphicFrame>
        <p:nvGraphicFramePr>
          <p:cNvPr id="7" name="6 Marcador de contenido"/>
          <p:cNvGraphicFramePr>
            <a:graphicFrameLocks noGrp="1"/>
          </p:cNvGraphicFramePr>
          <p:nvPr>
            <p:ph sz="half" idx="2"/>
            <p:extLst>
              <p:ext uri="{D42A27DB-BD31-4B8C-83A1-F6EECF244321}">
                <p14:modId xmlns:p14="http://schemas.microsoft.com/office/powerpoint/2010/main" val="1715627456"/>
              </p:ext>
            </p:extLst>
          </p:nvPr>
        </p:nvGraphicFramePr>
        <p:xfrm>
          <a:off x="539552" y="2132856"/>
          <a:ext cx="2933700" cy="1327150"/>
        </p:xfrm>
        <a:graphic>
          <a:graphicData uri="http://schemas.openxmlformats.org/drawingml/2006/table">
            <a:tbl>
              <a:tblPr firstRow="1" firstCol="1" bandRow="1">
                <a:tableStyleId>{5C22544A-7EE6-4342-B048-85BDC9FD1C3A}</a:tableStyleId>
              </a:tblPr>
              <a:tblGrid>
                <a:gridCol w="1284319"/>
                <a:gridCol w="722314"/>
                <a:gridCol w="460674"/>
                <a:gridCol w="466393"/>
              </a:tblGrid>
              <a:tr h="265430">
                <a:tc>
                  <a:txBody>
                    <a:bodyPr/>
                    <a:lstStyle/>
                    <a:p>
                      <a:pPr algn="ctr">
                        <a:lnSpc>
                          <a:spcPct val="115000"/>
                        </a:lnSpc>
                        <a:spcAft>
                          <a:spcPts val="0"/>
                        </a:spcAft>
                      </a:pPr>
                      <a:r>
                        <a:rPr lang="es-EC" sz="1200" dirty="0">
                          <a:effectLst/>
                        </a:rPr>
                        <a:t>RETENEDORES</a:t>
                      </a:r>
                      <a:endParaRPr lang="es-EC"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MEDIAS</a:t>
                      </a:r>
                      <a:endParaRPr lang="es-EC" sz="1200">
                        <a:effectLst/>
                        <a:latin typeface="Times New Roman"/>
                        <a:ea typeface="Times New Roman"/>
                        <a:cs typeface="Times New Roman"/>
                      </a:endParaRPr>
                    </a:p>
                  </a:txBody>
                  <a:tcPr marL="44450" marR="44450" marT="0" marB="0" anchor="ctr"/>
                </a:tc>
                <a:tc gridSpan="2">
                  <a:txBody>
                    <a:bodyPr/>
                    <a:lstStyle/>
                    <a:p>
                      <a:pPr algn="ctr">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c hMerge="1">
                  <a:txBody>
                    <a:bodyPr/>
                    <a:lstStyle/>
                    <a:p>
                      <a:endParaRPr lang="es-EC"/>
                    </a:p>
                  </a:txBody>
                  <a:tcPr/>
                </a:tc>
              </a:tr>
              <a:tr h="265430">
                <a:tc>
                  <a:txBody>
                    <a:bodyPr/>
                    <a:lstStyle/>
                    <a:p>
                      <a:pPr algn="just">
                        <a:lnSpc>
                          <a:spcPct val="115000"/>
                        </a:lnSpc>
                        <a:spcAft>
                          <a:spcPts val="0"/>
                        </a:spcAft>
                      </a:pPr>
                      <a:r>
                        <a:rPr lang="es-EC" sz="1400">
                          <a:effectLst/>
                        </a:rPr>
                        <a:t>R3</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0,14</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nchor="ctr"/>
                </a:tc>
              </a:tr>
              <a:tr h="265430">
                <a:tc>
                  <a:txBody>
                    <a:bodyPr/>
                    <a:lstStyle/>
                    <a:p>
                      <a:pPr algn="just">
                        <a:lnSpc>
                          <a:spcPct val="115000"/>
                        </a:lnSpc>
                        <a:spcAft>
                          <a:spcPts val="0"/>
                        </a:spcAft>
                      </a:pPr>
                      <a:r>
                        <a:rPr lang="es-EC" sz="1400">
                          <a:effectLst/>
                        </a:rPr>
                        <a:t>R2</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0,14</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nchor="ctr"/>
                </a:tc>
              </a:tr>
              <a:tr h="265430">
                <a:tc>
                  <a:txBody>
                    <a:bodyPr/>
                    <a:lstStyle/>
                    <a:p>
                      <a:pPr algn="just">
                        <a:lnSpc>
                          <a:spcPct val="115000"/>
                        </a:lnSpc>
                        <a:spcAft>
                          <a:spcPts val="0"/>
                        </a:spcAft>
                      </a:pPr>
                      <a:r>
                        <a:rPr lang="es-EC" sz="1400">
                          <a:effectLst/>
                        </a:rPr>
                        <a:t>R1</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0,13</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nchor="ctr"/>
                </a:tc>
              </a:tr>
              <a:tr h="265430">
                <a:tc>
                  <a:txBody>
                    <a:bodyPr/>
                    <a:lstStyle/>
                    <a:p>
                      <a:pPr algn="just">
                        <a:lnSpc>
                          <a:spcPct val="115000"/>
                        </a:lnSpc>
                        <a:spcAft>
                          <a:spcPts val="0"/>
                        </a:spcAft>
                      </a:pPr>
                      <a:r>
                        <a:rPr lang="es-EC" sz="1400">
                          <a:effectLst/>
                        </a:rPr>
                        <a:t>R4</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dirty="0">
                          <a:effectLst/>
                        </a:rPr>
                        <a:t>0,10</a:t>
                      </a:r>
                      <a:endParaRPr lang="es-EC" sz="1400"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nchor="ctr"/>
                </a:tc>
              </a:tr>
            </a:tbl>
          </a:graphicData>
        </a:graphic>
      </p:graphicFrame>
      <p:sp>
        <p:nvSpPr>
          <p:cNvPr id="6" name="3 Marcador de contenido"/>
          <p:cNvSpPr txBox="1">
            <a:spLocks/>
          </p:cNvSpPr>
          <p:nvPr/>
        </p:nvSpPr>
        <p:spPr>
          <a:xfrm>
            <a:off x="539552" y="332656"/>
            <a:ext cx="2278509" cy="523220"/>
          </a:xfrm>
          <a:prstGeom prst="rect">
            <a:avLst/>
          </a:prstGeom>
        </p:spPr>
        <p:txBody>
          <a:bodyPr vert="horz" wrap="none">
            <a:sp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Wingdings 2"/>
              <a:buNone/>
            </a:pPr>
            <a:r>
              <a:rPr lang="es-ES" sz="2800" b="1" dirty="0" smtClean="0">
                <a:solidFill>
                  <a:schemeClr val="bg1"/>
                </a:solidFill>
              </a:rPr>
              <a:t>La Portada. </a:t>
            </a:r>
            <a:endParaRPr lang="es-EC" sz="2800" b="1" dirty="0">
              <a:solidFill>
                <a:schemeClr val="bg1"/>
              </a:solidFill>
            </a:endParaRPr>
          </a:p>
        </p:txBody>
      </p:sp>
      <p:sp>
        <p:nvSpPr>
          <p:cNvPr id="8" name="3 Marcador de contenido"/>
          <p:cNvSpPr txBox="1">
            <a:spLocks/>
          </p:cNvSpPr>
          <p:nvPr/>
        </p:nvSpPr>
        <p:spPr>
          <a:xfrm>
            <a:off x="604953" y="3522582"/>
            <a:ext cx="1834477" cy="523220"/>
          </a:xfrm>
          <a:prstGeom prst="rect">
            <a:avLst/>
          </a:prstGeom>
        </p:spPr>
        <p:txBody>
          <a:bodyPr vert="horz" wrap="none">
            <a:sp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Wingdings 2"/>
              <a:buNone/>
            </a:pPr>
            <a:r>
              <a:rPr lang="es-ES" sz="2800" b="1" dirty="0" smtClean="0">
                <a:solidFill>
                  <a:schemeClr val="bg1"/>
                </a:solidFill>
              </a:rPr>
              <a:t>El Pinllo. </a:t>
            </a:r>
            <a:endParaRPr lang="es-EC" sz="2800" b="1" dirty="0">
              <a:solidFill>
                <a:schemeClr val="bg1"/>
              </a:solidFill>
            </a:endParaRPr>
          </a:p>
        </p:txBody>
      </p:sp>
      <p:graphicFrame>
        <p:nvGraphicFramePr>
          <p:cNvPr id="10" name="9 Tabla"/>
          <p:cNvGraphicFramePr>
            <a:graphicFrameLocks noGrp="1"/>
          </p:cNvGraphicFramePr>
          <p:nvPr>
            <p:extLst>
              <p:ext uri="{D42A27DB-BD31-4B8C-83A1-F6EECF244321}">
                <p14:modId xmlns:p14="http://schemas.microsoft.com/office/powerpoint/2010/main" val="2914775028"/>
              </p:ext>
            </p:extLst>
          </p:nvPr>
        </p:nvGraphicFramePr>
        <p:xfrm>
          <a:off x="573868" y="3984247"/>
          <a:ext cx="2846003" cy="1019175"/>
        </p:xfrm>
        <a:graphic>
          <a:graphicData uri="http://schemas.openxmlformats.org/drawingml/2006/table">
            <a:tbl>
              <a:tblPr firstRow="1" firstCol="1" bandRow="1">
                <a:tableStyleId>{5C22544A-7EE6-4342-B048-85BDC9FD1C3A}</a:tableStyleId>
              </a:tblPr>
              <a:tblGrid>
                <a:gridCol w="1252790"/>
                <a:gridCol w="822500"/>
                <a:gridCol w="386118"/>
                <a:gridCol w="384595"/>
              </a:tblGrid>
              <a:tr h="332105">
                <a:tc>
                  <a:txBody>
                    <a:bodyPr/>
                    <a:lstStyle/>
                    <a:p>
                      <a:pPr algn="just">
                        <a:lnSpc>
                          <a:spcPct val="115000"/>
                        </a:lnSpc>
                        <a:spcAft>
                          <a:spcPts val="0"/>
                        </a:spcAft>
                      </a:pPr>
                      <a:r>
                        <a:rPr lang="es-EC" sz="1200" dirty="0">
                          <a:effectLst/>
                        </a:rPr>
                        <a:t>ESPECIES</a:t>
                      </a:r>
                      <a:endParaRPr lang="es-EC" sz="12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200">
                          <a:effectLst/>
                        </a:rPr>
                        <a:t>MEDIAS</a:t>
                      </a:r>
                      <a:endParaRPr lang="es-EC" sz="1200">
                        <a:effectLst/>
                        <a:latin typeface="Times New Roman"/>
                        <a:ea typeface="Times New Roman"/>
                        <a:cs typeface="Times New Roman"/>
                      </a:endParaRPr>
                    </a:p>
                  </a:txBody>
                  <a:tcPr marL="44450" marR="44450" marT="0" marB="0" anchor="ctr"/>
                </a:tc>
                <a:tc gridSpan="2">
                  <a:txBody>
                    <a:bodyPr/>
                    <a:lstStyle/>
                    <a:p>
                      <a:pPr algn="just">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c hMerge="1">
                  <a:txBody>
                    <a:bodyPr/>
                    <a:lstStyle/>
                    <a:p>
                      <a:endParaRPr lang="es-EC"/>
                    </a:p>
                  </a:txBody>
                  <a:tcPr/>
                </a:tc>
              </a:tr>
              <a:tr h="359410">
                <a:tc>
                  <a:txBody>
                    <a:bodyPr/>
                    <a:lstStyle/>
                    <a:p>
                      <a:pPr algn="just">
                        <a:lnSpc>
                          <a:spcPct val="115000"/>
                        </a:lnSpc>
                        <a:spcAft>
                          <a:spcPts val="0"/>
                        </a:spcAft>
                      </a:pPr>
                      <a:r>
                        <a:rPr lang="es-EC" sz="1400">
                          <a:effectLst/>
                        </a:rPr>
                        <a:t>Acacia</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0,15</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r>
              <a:tr h="327660">
                <a:tc>
                  <a:txBody>
                    <a:bodyPr/>
                    <a:lstStyle/>
                    <a:p>
                      <a:pPr algn="just">
                        <a:lnSpc>
                          <a:spcPct val="115000"/>
                        </a:lnSpc>
                        <a:spcAft>
                          <a:spcPts val="0"/>
                        </a:spcAft>
                      </a:pPr>
                      <a:r>
                        <a:rPr lang="es-EC" sz="1400">
                          <a:effectLst/>
                        </a:rPr>
                        <a:t>Casuarina</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dirty="0">
                          <a:effectLst/>
                        </a:rPr>
                        <a:t>0,07</a:t>
                      </a:r>
                      <a:endParaRPr lang="es-EC" sz="1400" dirty="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nchor="ct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1113035464"/>
              </p:ext>
            </p:extLst>
          </p:nvPr>
        </p:nvGraphicFramePr>
        <p:xfrm>
          <a:off x="580909" y="5229200"/>
          <a:ext cx="2838450" cy="1440160"/>
        </p:xfrm>
        <a:graphic>
          <a:graphicData uri="http://schemas.openxmlformats.org/drawingml/2006/table">
            <a:tbl>
              <a:tblPr firstRow="1" firstCol="1" bandRow="1">
                <a:tableStyleId>{5C22544A-7EE6-4342-B048-85BDC9FD1C3A}</a:tableStyleId>
              </a:tblPr>
              <a:tblGrid>
                <a:gridCol w="1254787"/>
                <a:gridCol w="720080"/>
                <a:gridCol w="504056"/>
                <a:gridCol w="359527"/>
              </a:tblGrid>
              <a:tr h="288032">
                <a:tc>
                  <a:txBody>
                    <a:bodyPr/>
                    <a:lstStyle/>
                    <a:p>
                      <a:pPr algn="ctr">
                        <a:lnSpc>
                          <a:spcPct val="115000"/>
                        </a:lnSpc>
                        <a:spcAft>
                          <a:spcPts val="0"/>
                        </a:spcAft>
                      </a:pPr>
                      <a:r>
                        <a:rPr lang="es-EC" sz="1200" dirty="0">
                          <a:effectLst/>
                        </a:rPr>
                        <a:t>RETENEDORES</a:t>
                      </a:r>
                      <a:endParaRPr lang="es-EC"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MEDIAS</a:t>
                      </a:r>
                      <a:endParaRPr lang="es-EC" sz="1200">
                        <a:effectLst/>
                        <a:latin typeface="Times New Roman"/>
                        <a:ea typeface="Times New Roman"/>
                        <a:cs typeface="Times New Roman"/>
                      </a:endParaRPr>
                    </a:p>
                  </a:txBody>
                  <a:tcPr marL="44450" marR="44450" marT="0" marB="0" anchor="ctr"/>
                </a:tc>
                <a:tc gridSpan="2">
                  <a:txBody>
                    <a:bodyPr/>
                    <a:lstStyle/>
                    <a:p>
                      <a:pPr algn="ctr">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c hMerge="1">
                  <a:txBody>
                    <a:bodyPr/>
                    <a:lstStyle/>
                    <a:p>
                      <a:endParaRPr lang="es-EC"/>
                    </a:p>
                  </a:txBody>
                  <a:tcPr/>
                </a:tc>
              </a:tr>
              <a:tr h="288032">
                <a:tc>
                  <a:txBody>
                    <a:bodyPr/>
                    <a:lstStyle/>
                    <a:p>
                      <a:pPr algn="just">
                        <a:lnSpc>
                          <a:spcPct val="115000"/>
                        </a:lnSpc>
                        <a:spcAft>
                          <a:spcPts val="0"/>
                        </a:spcAft>
                      </a:pPr>
                      <a:r>
                        <a:rPr lang="es-EC" sz="1400">
                          <a:effectLst/>
                        </a:rPr>
                        <a:t>R3</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0,13</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dirty="0">
                          <a:effectLst/>
                        </a:rPr>
                        <a:t>A</a:t>
                      </a:r>
                      <a:endParaRPr lang="es-EC" sz="1400"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tc>
              </a:tr>
              <a:tr h="288032">
                <a:tc>
                  <a:txBody>
                    <a:bodyPr/>
                    <a:lstStyle/>
                    <a:p>
                      <a:pPr algn="just">
                        <a:lnSpc>
                          <a:spcPct val="115000"/>
                        </a:lnSpc>
                        <a:spcAft>
                          <a:spcPts val="0"/>
                        </a:spcAft>
                      </a:pPr>
                      <a:r>
                        <a:rPr lang="es-EC" sz="1400">
                          <a:effectLst/>
                        </a:rPr>
                        <a:t>R2</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0,12</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tc>
              </a:tr>
              <a:tr h="288032">
                <a:tc>
                  <a:txBody>
                    <a:bodyPr/>
                    <a:lstStyle/>
                    <a:p>
                      <a:pPr algn="just">
                        <a:lnSpc>
                          <a:spcPct val="115000"/>
                        </a:lnSpc>
                        <a:spcAft>
                          <a:spcPts val="0"/>
                        </a:spcAft>
                      </a:pPr>
                      <a:r>
                        <a:rPr lang="es-EC" sz="1400">
                          <a:effectLst/>
                        </a:rPr>
                        <a:t>R1</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dirty="0">
                          <a:effectLst/>
                        </a:rPr>
                        <a:t>0,10</a:t>
                      </a:r>
                      <a:endParaRPr lang="es-EC" sz="1400"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B</a:t>
                      </a:r>
                      <a:endParaRPr lang="es-EC" sz="1400">
                        <a:effectLst/>
                        <a:latin typeface="Times New Roman"/>
                        <a:ea typeface="Times New Roman"/>
                        <a:cs typeface="Times New Roman"/>
                      </a:endParaRPr>
                    </a:p>
                  </a:txBody>
                  <a:tcPr marL="44450" marR="44450" marT="0" marB="0"/>
                </a:tc>
              </a:tr>
              <a:tr h="288032">
                <a:tc>
                  <a:txBody>
                    <a:bodyPr/>
                    <a:lstStyle/>
                    <a:p>
                      <a:pPr algn="just">
                        <a:lnSpc>
                          <a:spcPct val="115000"/>
                        </a:lnSpc>
                        <a:spcAft>
                          <a:spcPts val="0"/>
                        </a:spcAft>
                      </a:pPr>
                      <a:r>
                        <a:rPr lang="es-EC" sz="1400">
                          <a:effectLst/>
                        </a:rPr>
                        <a:t>R4</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0,08</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tc>
              </a:tr>
            </a:tbl>
          </a:graphicData>
        </a:graphic>
      </p:graphicFrame>
      <p:pic>
        <p:nvPicPr>
          <p:cNvPr id="13" name="12 Imagen"/>
          <p:cNvPicPr/>
          <p:nvPr/>
        </p:nvPicPr>
        <p:blipFill rotWithShape="1">
          <a:blip r:embed="rId2"/>
          <a:srcRect l="25354" t="25193" r="6516" b="10564"/>
          <a:stretch/>
        </p:blipFill>
        <p:spPr bwMode="auto">
          <a:xfrm>
            <a:off x="4173482" y="563488"/>
            <a:ext cx="4646990" cy="2959094"/>
          </a:xfrm>
          <a:prstGeom prst="rect">
            <a:avLst/>
          </a:prstGeom>
          <a:ln>
            <a:noFill/>
          </a:ln>
          <a:extLst>
            <a:ext uri="{53640926-AAD7-44D8-BBD7-CCE9431645EC}">
              <a14:shadowObscured xmlns:a14="http://schemas.microsoft.com/office/drawing/2010/main"/>
            </a:ext>
          </a:extLst>
        </p:spPr>
      </p:pic>
      <p:pic>
        <p:nvPicPr>
          <p:cNvPr id="14" name="13 Imagen"/>
          <p:cNvPicPr/>
          <p:nvPr/>
        </p:nvPicPr>
        <p:blipFill rotWithShape="1">
          <a:blip r:embed="rId3"/>
          <a:srcRect l="14351" t="24690" r="17447" b="10867"/>
          <a:stretch/>
        </p:blipFill>
        <p:spPr bwMode="auto">
          <a:xfrm>
            <a:off x="4173482" y="3861048"/>
            <a:ext cx="4646990" cy="28083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315433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75240" cy="634082"/>
          </a:xfrm>
        </p:spPr>
        <p:txBody>
          <a:bodyPr>
            <a:noAutofit/>
          </a:bodyPr>
          <a:lstStyle/>
          <a:p>
            <a:pPr algn="ctr"/>
            <a:r>
              <a:rPr lang="es-ES" sz="3200" b="1" dirty="0">
                <a:solidFill>
                  <a:schemeClr val="bg1"/>
                </a:solidFill>
              </a:rPr>
              <a:t>Diámetro Basal  a los </a:t>
            </a:r>
            <a:r>
              <a:rPr lang="es-ES" sz="3200" b="1" dirty="0" smtClean="0">
                <a:solidFill>
                  <a:schemeClr val="bg1"/>
                </a:solidFill>
              </a:rPr>
              <a:t>120 días</a:t>
            </a:r>
            <a:endParaRPr lang="es-EC" sz="3200" dirty="0">
              <a:solidFill>
                <a:schemeClr val="bg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2302080471"/>
              </p:ext>
            </p:extLst>
          </p:nvPr>
        </p:nvGraphicFramePr>
        <p:xfrm>
          <a:off x="547877" y="1700808"/>
          <a:ext cx="6406595" cy="2217694"/>
        </p:xfrm>
        <a:graphic>
          <a:graphicData uri="http://schemas.openxmlformats.org/drawingml/2006/table">
            <a:tbl>
              <a:tblPr firstRow="1" firstCol="1" bandRow="1">
                <a:tableStyleId>{5C22544A-7EE6-4342-B048-85BDC9FD1C3A}</a:tableStyleId>
              </a:tblPr>
              <a:tblGrid>
                <a:gridCol w="1628970"/>
                <a:gridCol w="421300"/>
                <a:gridCol w="525832"/>
                <a:gridCol w="581266"/>
                <a:gridCol w="490195"/>
                <a:gridCol w="652538"/>
                <a:gridCol w="651746"/>
                <a:gridCol w="1454748"/>
              </a:tblGrid>
              <a:tr h="306805">
                <a:tc gridSpan="8">
                  <a:txBody>
                    <a:bodyPr/>
                    <a:lstStyle/>
                    <a:p>
                      <a:pPr algn="ctr">
                        <a:lnSpc>
                          <a:spcPct val="115000"/>
                        </a:lnSpc>
                        <a:spcAft>
                          <a:spcPts val="0"/>
                        </a:spcAft>
                      </a:pPr>
                      <a:r>
                        <a:rPr lang="es-EC" sz="1600" dirty="0">
                          <a:effectLst/>
                        </a:rPr>
                        <a:t>ADEVA</a:t>
                      </a:r>
                      <a:endParaRPr lang="es-EC" sz="1200" dirty="0">
                        <a:effectLst/>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2895">
                <a:tc>
                  <a:txBody>
                    <a:bodyPr/>
                    <a:lstStyle/>
                    <a:p>
                      <a:pPr algn="ctr">
                        <a:lnSpc>
                          <a:spcPct val="115000"/>
                        </a:lnSpc>
                        <a:spcAft>
                          <a:spcPts val="0"/>
                        </a:spcAft>
                      </a:pPr>
                      <a:r>
                        <a:rPr lang="es-EC" sz="1200">
                          <a:effectLst/>
                        </a:rPr>
                        <a:t>FV</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GL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SC</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CM</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cal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0,95</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F 0.99</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100">
                          <a:effectLst/>
                        </a:rPr>
                        <a:t>SIGNIFICANCIA</a:t>
                      </a:r>
                      <a:endParaRPr lang="es-EC" sz="1200">
                        <a:effectLst/>
                        <a:latin typeface="Times New Roman"/>
                        <a:ea typeface="Times New Roman"/>
                        <a:cs typeface="Times New Roman"/>
                      </a:endParaRPr>
                    </a:p>
                  </a:txBody>
                  <a:tcPr marL="44450" marR="44450" marT="0" marB="0" anchor="ctr"/>
                </a:tc>
              </a:tr>
              <a:tr h="212895">
                <a:tc>
                  <a:txBody>
                    <a:bodyPr/>
                    <a:lstStyle/>
                    <a:p>
                      <a:pPr algn="l">
                        <a:lnSpc>
                          <a:spcPct val="115000"/>
                        </a:lnSpc>
                        <a:spcAft>
                          <a:spcPts val="0"/>
                        </a:spcAft>
                      </a:pPr>
                      <a:r>
                        <a:rPr lang="es-EC" sz="1200">
                          <a:effectLst/>
                        </a:rPr>
                        <a:t>BLOQUES</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0,02</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0,01</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4,50</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a:t>
                      </a:r>
                      <a:endParaRPr lang="es-EC" sz="1400">
                        <a:effectLst/>
                        <a:latin typeface="Times New Roman"/>
                        <a:ea typeface="Times New Roman"/>
                        <a:cs typeface="Times New Roman"/>
                      </a:endParaRPr>
                    </a:p>
                  </a:txBody>
                  <a:tcPr marL="44450" marR="44450" marT="0" marB="0" anchor="ctr"/>
                </a:tc>
              </a:tr>
              <a:tr h="212895">
                <a:tc>
                  <a:txBody>
                    <a:bodyPr/>
                    <a:lstStyle/>
                    <a:p>
                      <a:pPr algn="l">
                        <a:lnSpc>
                          <a:spcPct val="115000"/>
                        </a:lnSpc>
                        <a:spcAft>
                          <a:spcPts val="0"/>
                        </a:spcAft>
                      </a:pPr>
                      <a:r>
                        <a:rPr lang="es-EC" sz="1200">
                          <a:effectLst/>
                        </a:rPr>
                        <a:t>TRATAMIENTOS</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0,10</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0,01</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8,61</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2,49</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3,65</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a:t>
                      </a:r>
                      <a:endParaRPr lang="es-EC" sz="1400">
                        <a:effectLst/>
                        <a:latin typeface="Times New Roman"/>
                        <a:ea typeface="Times New Roman"/>
                        <a:cs typeface="Times New Roman"/>
                      </a:endParaRPr>
                    </a:p>
                  </a:txBody>
                  <a:tcPr marL="44450" marR="44450" marT="0" marB="0" anchor="ctr"/>
                </a:tc>
              </a:tr>
              <a:tr h="212895">
                <a:tc>
                  <a:txBody>
                    <a:bodyPr/>
                    <a:lstStyle/>
                    <a:p>
                      <a:pPr algn="l">
                        <a:lnSpc>
                          <a:spcPct val="115000"/>
                        </a:lnSpc>
                        <a:spcAft>
                          <a:spcPts val="0"/>
                        </a:spcAft>
                      </a:pPr>
                      <a:r>
                        <a:rPr lang="es-EC" sz="1200">
                          <a:effectLst/>
                        </a:rPr>
                        <a:t>ESPECIES</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1</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0,08</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0,08</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46,7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4,32</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8,02</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a:t>
                      </a:r>
                      <a:endParaRPr lang="es-EC" sz="1400">
                        <a:effectLst/>
                        <a:latin typeface="Times New Roman"/>
                        <a:ea typeface="Times New Roman"/>
                        <a:cs typeface="Times New Roman"/>
                      </a:endParaRPr>
                    </a:p>
                  </a:txBody>
                  <a:tcPr marL="44450" marR="44450" marT="0" marB="0" anchor="ctr"/>
                </a:tc>
              </a:tr>
              <a:tr h="212895">
                <a:tc>
                  <a:txBody>
                    <a:bodyPr/>
                    <a:lstStyle/>
                    <a:p>
                      <a:pPr algn="l">
                        <a:lnSpc>
                          <a:spcPct val="115000"/>
                        </a:lnSpc>
                        <a:spcAft>
                          <a:spcPts val="0"/>
                        </a:spcAft>
                      </a:pPr>
                      <a:r>
                        <a:rPr lang="es-EC" sz="1200">
                          <a:effectLst/>
                        </a:rPr>
                        <a:t>RETENEDORES</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dirty="0">
                          <a:effectLst/>
                        </a:rPr>
                        <a:t>0,02</a:t>
                      </a:r>
                      <a:endParaRPr lang="es-EC" sz="1400" dirty="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0,01</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3,49</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a:t>
                      </a:r>
                      <a:endParaRPr lang="es-EC" sz="1400">
                        <a:effectLst/>
                        <a:latin typeface="Times New Roman"/>
                        <a:ea typeface="Times New Roman"/>
                        <a:cs typeface="Times New Roman"/>
                      </a:endParaRPr>
                    </a:p>
                  </a:txBody>
                  <a:tcPr marL="44450" marR="44450" marT="0" marB="0" anchor="ctr"/>
                </a:tc>
              </a:tr>
              <a:tr h="212895">
                <a:tc>
                  <a:txBody>
                    <a:bodyPr/>
                    <a:lstStyle/>
                    <a:p>
                      <a:pPr algn="l">
                        <a:lnSpc>
                          <a:spcPct val="115000"/>
                        </a:lnSpc>
                        <a:spcAft>
                          <a:spcPts val="0"/>
                        </a:spcAft>
                      </a:pPr>
                      <a:r>
                        <a:rPr lang="es-EC" sz="1200">
                          <a:effectLst/>
                        </a:rPr>
                        <a:t>INTERACCIÓN E*R</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0,01</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0,0021</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1,25</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ns</a:t>
                      </a:r>
                      <a:endParaRPr lang="es-EC" sz="1400">
                        <a:effectLst/>
                        <a:latin typeface="Times New Roman"/>
                        <a:ea typeface="Times New Roman"/>
                        <a:cs typeface="Times New Roman"/>
                      </a:endParaRPr>
                    </a:p>
                  </a:txBody>
                  <a:tcPr marL="44450" marR="44450" marT="0" marB="0" anchor="ctr"/>
                </a:tc>
              </a:tr>
              <a:tr h="298545">
                <a:tc>
                  <a:txBody>
                    <a:bodyPr/>
                    <a:lstStyle/>
                    <a:p>
                      <a:pPr algn="l">
                        <a:lnSpc>
                          <a:spcPct val="115000"/>
                        </a:lnSpc>
                        <a:spcAft>
                          <a:spcPts val="0"/>
                        </a:spcAft>
                      </a:pPr>
                      <a:r>
                        <a:rPr lang="es-EC" sz="1200">
                          <a:effectLst/>
                        </a:rPr>
                        <a:t>ERROR EXPERIMENTAL</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21</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0,04</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dirty="0">
                          <a:effectLst/>
                        </a:rPr>
                        <a:t>0,0017</a:t>
                      </a:r>
                      <a:endParaRPr lang="es-EC" sz="1400" dirty="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r>
              <a:tr h="212895">
                <a:tc>
                  <a:txBody>
                    <a:bodyPr/>
                    <a:lstStyle/>
                    <a:p>
                      <a:pPr algn="l">
                        <a:lnSpc>
                          <a:spcPct val="115000"/>
                        </a:lnSpc>
                        <a:spcAft>
                          <a:spcPts val="0"/>
                        </a:spcAft>
                      </a:pPr>
                      <a:r>
                        <a:rPr lang="es-EC" sz="1200">
                          <a:effectLst/>
                        </a:rPr>
                        <a:t>TOTAL</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31</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spcAft>
                          <a:spcPts val="0"/>
                        </a:spcAft>
                      </a:pPr>
                      <a:r>
                        <a:rPr lang="es-EC" sz="1200">
                          <a:effectLst/>
                        </a:rPr>
                        <a:t>0,16</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l">
                        <a:lnSpc>
                          <a:spcPct val="115000"/>
                        </a:lnSpc>
                      </a:pPr>
                      <a:endParaRPr lang="es-EC" sz="1200" dirty="0">
                        <a:effectLst/>
                        <a:latin typeface="Calibri"/>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l">
                        <a:lnSpc>
                          <a:spcPct val="115000"/>
                        </a:lnSpc>
                      </a:pPr>
                      <a:endParaRPr lang="es-EC" sz="1200" dirty="0">
                        <a:effectLst/>
                        <a:latin typeface="Calibri"/>
                        <a:cs typeface="Times New Roman"/>
                      </a:endParaRPr>
                    </a:p>
                  </a:txBody>
                  <a:tcPr marL="44450" marR="44450" marT="0" marB="0" anchor="ctr"/>
                </a:tc>
              </a:tr>
            </a:tbl>
          </a:graphicData>
        </a:graphic>
      </p:graphicFrame>
      <p:sp>
        <p:nvSpPr>
          <p:cNvPr id="6" name="3 Marcador de contenido"/>
          <p:cNvSpPr txBox="1">
            <a:spLocks/>
          </p:cNvSpPr>
          <p:nvPr/>
        </p:nvSpPr>
        <p:spPr>
          <a:xfrm>
            <a:off x="547877" y="1124744"/>
            <a:ext cx="2278509" cy="523220"/>
          </a:xfrm>
          <a:prstGeom prst="rect">
            <a:avLst/>
          </a:prstGeom>
        </p:spPr>
        <p:txBody>
          <a:bodyPr vert="horz" wrap="none">
            <a:sp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Wingdings 2"/>
              <a:buNone/>
            </a:pPr>
            <a:r>
              <a:rPr lang="es-ES" sz="2800" b="1" dirty="0" smtClean="0">
                <a:solidFill>
                  <a:schemeClr val="bg1"/>
                </a:solidFill>
              </a:rPr>
              <a:t>La Portada. </a:t>
            </a:r>
            <a:endParaRPr lang="es-EC" sz="2800" b="1" dirty="0">
              <a:solidFill>
                <a:schemeClr val="bg1"/>
              </a:solidFill>
            </a:endParaRPr>
          </a:p>
        </p:txBody>
      </p:sp>
      <p:sp>
        <p:nvSpPr>
          <p:cNvPr id="7" name="3 Marcador de contenido"/>
          <p:cNvSpPr txBox="1">
            <a:spLocks/>
          </p:cNvSpPr>
          <p:nvPr/>
        </p:nvSpPr>
        <p:spPr>
          <a:xfrm>
            <a:off x="562311" y="3816593"/>
            <a:ext cx="1834477" cy="523220"/>
          </a:xfrm>
          <a:prstGeom prst="rect">
            <a:avLst/>
          </a:prstGeom>
        </p:spPr>
        <p:txBody>
          <a:bodyPr vert="horz" wrap="none">
            <a:sp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Wingdings 2"/>
              <a:buNone/>
            </a:pPr>
            <a:r>
              <a:rPr lang="es-ES" sz="2800" b="1" dirty="0" smtClean="0">
                <a:solidFill>
                  <a:schemeClr val="bg1"/>
                </a:solidFill>
              </a:rPr>
              <a:t>El Pinllo. </a:t>
            </a:r>
            <a:endParaRPr lang="es-EC" sz="2800" b="1" dirty="0">
              <a:solidFill>
                <a:schemeClr val="bg1"/>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1613386940"/>
              </p:ext>
            </p:extLst>
          </p:nvPr>
        </p:nvGraphicFramePr>
        <p:xfrm>
          <a:off x="547877" y="4365104"/>
          <a:ext cx="6389721" cy="2167015"/>
        </p:xfrm>
        <a:graphic>
          <a:graphicData uri="http://schemas.openxmlformats.org/drawingml/2006/table">
            <a:tbl>
              <a:tblPr firstRow="1" firstCol="1" bandRow="1">
                <a:tableStyleId>{5C22544A-7EE6-4342-B048-85BDC9FD1C3A}</a:tableStyleId>
              </a:tblPr>
              <a:tblGrid>
                <a:gridCol w="1559203"/>
                <a:gridCol w="446845"/>
                <a:gridCol w="557764"/>
                <a:gridCol w="692451"/>
                <a:gridCol w="628276"/>
                <a:gridCol w="523695"/>
                <a:gridCol w="595793"/>
                <a:gridCol w="1385694"/>
              </a:tblGrid>
              <a:tr h="313366">
                <a:tc gridSpan="8">
                  <a:txBody>
                    <a:bodyPr/>
                    <a:lstStyle/>
                    <a:p>
                      <a:pPr algn="ctr">
                        <a:lnSpc>
                          <a:spcPct val="115000"/>
                        </a:lnSpc>
                        <a:spcAft>
                          <a:spcPts val="0"/>
                        </a:spcAft>
                      </a:pPr>
                      <a:r>
                        <a:rPr lang="es-EC" sz="1600" dirty="0">
                          <a:effectLst/>
                        </a:rPr>
                        <a:t>ADEVA</a:t>
                      </a:r>
                      <a:endParaRPr lang="es-EC" sz="1200" dirty="0">
                        <a:effectLst/>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12229">
                <a:tc>
                  <a:txBody>
                    <a:bodyPr/>
                    <a:lstStyle/>
                    <a:p>
                      <a:pPr algn="ctr">
                        <a:lnSpc>
                          <a:spcPct val="115000"/>
                        </a:lnSpc>
                        <a:spcAft>
                          <a:spcPts val="0"/>
                        </a:spcAft>
                      </a:pPr>
                      <a:r>
                        <a:rPr lang="es-EC" sz="1000">
                          <a:effectLst/>
                        </a:rPr>
                        <a:t>FV</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GL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SC</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CM</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F cal</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F 0,95</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F 0.99</a:t>
                      </a:r>
                      <a:endParaRPr lang="es-EC" sz="12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000">
                          <a:effectLst/>
                        </a:rPr>
                        <a:t>SIGNIFICANCIA</a:t>
                      </a:r>
                      <a:endParaRPr lang="es-EC" sz="1200">
                        <a:effectLst/>
                        <a:latin typeface="Times New Roman"/>
                        <a:ea typeface="Times New Roman"/>
                        <a:cs typeface="Times New Roman"/>
                      </a:endParaRPr>
                    </a:p>
                  </a:txBody>
                  <a:tcPr marL="44450" marR="44450" marT="0" marB="0" anchor="ctr"/>
                </a:tc>
              </a:tr>
              <a:tr h="212229">
                <a:tc>
                  <a:txBody>
                    <a:bodyPr/>
                    <a:lstStyle/>
                    <a:p>
                      <a:pPr>
                        <a:lnSpc>
                          <a:spcPct val="115000"/>
                        </a:lnSpc>
                        <a:spcAft>
                          <a:spcPts val="0"/>
                        </a:spcAft>
                      </a:pPr>
                      <a:r>
                        <a:rPr lang="es-EC" sz="1050">
                          <a:effectLst/>
                        </a:rPr>
                        <a:t>BLOQUES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5,27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a:t>
                      </a:r>
                      <a:endParaRPr lang="es-EC" sz="1400">
                        <a:effectLst/>
                        <a:latin typeface="Times New Roman"/>
                        <a:ea typeface="Times New Roman"/>
                        <a:cs typeface="Times New Roman"/>
                      </a:endParaRPr>
                    </a:p>
                  </a:txBody>
                  <a:tcPr marL="44450" marR="44450" marT="0" marB="0" anchor="ctr"/>
                </a:tc>
              </a:tr>
              <a:tr h="212229">
                <a:tc>
                  <a:txBody>
                    <a:bodyPr/>
                    <a:lstStyle/>
                    <a:p>
                      <a:pPr>
                        <a:lnSpc>
                          <a:spcPct val="115000"/>
                        </a:lnSpc>
                        <a:spcAft>
                          <a:spcPts val="0"/>
                        </a:spcAft>
                      </a:pPr>
                      <a:r>
                        <a:rPr lang="es-EC" sz="1050">
                          <a:effectLst/>
                        </a:rPr>
                        <a:t>TRATAMIENTOS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0,21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27,96</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2,49</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3,65</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a:t>
                      </a:r>
                      <a:endParaRPr lang="es-EC" sz="1400">
                        <a:effectLst/>
                        <a:latin typeface="Times New Roman"/>
                        <a:ea typeface="Times New Roman"/>
                        <a:cs typeface="Times New Roman"/>
                      </a:endParaRPr>
                    </a:p>
                  </a:txBody>
                  <a:tcPr marL="44450" marR="44450" marT="0" marB="0" anchor="ctr"/>
                </a:tc>
              </a:tr>
              <a:tr h="212229">
                <a:tc>
                  <a:txBody>
                    <a:bodyPr/>
                    <a:lstStyle/>
                    <a:p>
                      <a:pPr>
                        <a:lnSpc>
                          <a:spcPct val="115000"/>
                        </a:lnSpc>
                        <a:spcAft>
                          <a:spcPts val="0"/>
                        </a:spcAft>
                      </a:pPr>
                      <a:r>
                        <a:rPr lang="es-EC" sz="1050">
                          <a:effectLst/>
                        </a:rPr>
                        <a:t>ESPECIES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0,05</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0,05</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90,89</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4,32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8,02</a:t>
                      </a:r>
                      <a:endParaRPr lang="es-EC" sz="1400">
                        <a:effectLst/>
                        <a:latin typeface="Times New Roman"/>
                        <a:ea typeface="Times New Roman"/>
                        <a:cs typeface="Times New Roman"/>
                      </a:endParaRPr>
                    </a:p>
                  </a:txBody>
                  <a:tcPr marL="44450" marR="44450" marT="0" marB="0" anchor="ctr"/>
                </a:tc>
                <a:tc>
                  <a:txBody>
                    <a:bodyPr/>
                    <a:lstStyle/>
                    <a:p>
                      <a:pPr marL="449580" indent="-449580">
                        <a:lnSpc>
                          <a:spcPct val="115000"/>
                        </a:lnSpc>
                        <a:spcAft>
                          <a:spcPts val="0"/>
                        </a:spcAft>
                      </a:pPr>
                      <a:r>
                        <a:rPr lang="es-EC" sz="1200" dirty="0">
                          <a:effectLst/>
                        </a:rPr>
                        <a:t>**</a:t>
                      </a:r>
                      <a:endParaRPr lang="es-EC" sz="1400" dirty="0">
                        <a:effectLst/>
                        <a:latin typeface="Times New Roman"/>
                        <a:ea typeface="Times New Roman"/>
                        <a:cs typeface="Times New Roman"/>
                      </a:endParaRPr>
                    </a:p>
                  </a:txBody>
                  <a:tcPr marL="44450" marR="44450" marT="0" marB="0" anchor="ctr"/>
                </a:tc>
              </a:tr>
              <a:tr h="212229">
                <a:tc>
                  <a:txBody>
                    <a:bodyPr/>
                    <a:lstStyle/>
                    <a:p>
                      <a:pPr>
                        <a:lnSpc>
                          <a:spcPct val="115000"/>
                        </a:lnSpc>
                        <a:spcAft>
                          <a:spcPts val="0"/>
                        </a:spcAft>
                      </a:pPr>
                      <a:r>
                        <a:rPr lang="es-EC" sz="1050">
                          <a:effectLst/>
                        </a:rPr>
                        <a:t>RETENEDORES</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0,0031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5,35</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a:t>
                      </a:r>
                      <a:endParaRPr lang="es-EC" sz="1400">
                        <a:effectLst/>
                        <a:latin typeface="Times New Roman"/>
                        <a:ea typeface="Times New Roman"/>
                        <a:cs typeface="Times New Roman"/>
                      </a:endParaRPr>
                    </a:p>
                  </a:txBody>
                  <a:tcPr marL="44450" marR="44450" marT="0" marB="0" anchor="ctr"/>
                </a:tc>
              </a:tr>
              <a:tr h="212229">
                <a:tc>
                  <a:txBody>
                    <a:bodyPr/>
                    <a:lstStyle/>
                    <a:p>
                      <a:pPr>
                        <a:lnSpc>
                          <a:spcPct val="115000"/>
                        </a:lnSpc>
                        <a:spcAft>
                          <a:spcPts val="0"/>
                        </a:spcAft>
                      </a:pPr>
                      <a:r>
                        <a:rPr lang="es-EC" sz="1050">
                          <a:effectLst/>
                        </a:rPr>
                        <a:t>INTERACCIÓN E*R</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0,0017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2,99</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3,07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4,87</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ns</a:t>
                      </a:r>
                      <a:endParaRPr lang="es-EC" sz="1400">
                        <a:effectLst/>
                        <a:latin typeface="Times New Roman"/>
                        <a:ea typeface="Times New Roman"/>
                        <a:cs typeface="Times New Roman"/>
                      </a:endParaRPr>
                    </a:p>
                  </a:txBody>
                  <a:tcPr marL="44450" marR="44450" marT="0" marB="0" anchor="ctr"/>
                </a:tc>
              </a:tr>
              <a:tr h="289261">
                <a:tc>
                  <a:txBody>
                    <a:bodyPr/>
                    <a:lstStyle/>
                    <a:p>
                      <a:pPr>
                        <a:lnSpc>
                          <a:spcPct val="115000"/>
                        </a:lnSpc>
                        <a:spcAft>
                          <a:spcPts val="0"/>
                        </a:spcAft>
                      </a:pPr>
                      <a:r>
                        <a:rPr lang="es-EC" sz="1050">
                          <a:effectLst/>
                        </a:rPr>
                        <a:t>ERROR EXPERIMENTAL</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21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0,02</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0,0011</a:t>
                      </a:r>
                      <a:endParaRPr lang="es-EC" sz="1400">
                        <a:effectLst/>
                        <a:latin typeface="Times New Roman"/>
                        <a:ea typeface="Times New Roman"/>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r>
              <a:tr h="212229">
                <a:tc>
                  <a:txBody>
                    <a:bodyPr/>
                    <a:lstStyle/>
                    <a:p>
                      <a:pPr>
                        <a:lnSpc>
                          <a:spcPct val="115000"/>
                        </a:lnSpc>
                        <a:spcAft>
                          <a:spcPts val="0"/>
                        </a:spcAft>
                      </a:pPr>
                      <a:r>
                        <a:rPr lang="es-EC" sz="1050">
                          <a:effectLst/>
                        </a:rPr>
                        <a:t>TOTAL</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31</a:t>
                      </a:r>
                      <a:endParaRPr lang="es-EC" sz="14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200">
                          <a:effectLst/>
                        </a:rPr>
                        <a:t>0,25</a:t>
                      </a:r>
                      <a:endParaRPr lang="es-EC" sz="1400">
                        <a:effectLst/>
                        <a:latin typeface="Times New Roman"/>
                        <a:ea typeface="Times New Roman"/>
                        <a:cs typeface="Times New Roman"/>
                      </a:endParaRPr>
                    </a:p>
                  </a:txBody>
                  <a:tcPr marL="44450" marR="44450" marT="0" marB="0" anchor="ctr"/>
                </a:tc>
                <a:tc>
                  <a:txBody>
                    <a:bodyPr/>
                    <a:lstStyle/>
                    <a:p>
                      <a:pPr>
                        <a:lnSpc>
                          <a:spcPct val="115000"/>
                        </a:lnSpc>
                      </a:pPr>
                      <a:endParaRPr lang="es-EC" sz="1200" dirty="0">
                        <a:effectLst/>
                        <a:latin typeface="Calibri"/>
                        <a:cs typeface="Times New Roman"/>
                      </a:endParaRPr>
                    </a:p>
                  </a:txBody>
                  <a:tcPr marL="44450" marR="44450" marT="0" marB="0" anchor="ctr"/>
                </a:tc>
                <a:tc>
                  <a:txBody>
                    <a:bodyPr/>
                    <a:lstStyle/>
                    <a:p>
                      <a:pPr>
                        <a:lnSpc>
                          <a:spcPct val="115000"/>
                        </a:lnSpc>
                      </a:pPr>
                      <a:endParaRPr lang="es-EC" sz="1200" dirty="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a:effectLst/>
                        <a:latin typeface="Calibri"/>
                        <a:cs typeface="Times New Roman"/>
                      </a:endParaRPr>
                    </a:p>
                  </a:txBody>
                  <a:tcPr marL="44450" marR="44450" marT="0" marB="0" anchor="ctr"/>
                </a:tc>
                <a:tc>
                  <a:txBody>
                    <a:bodyPr/>
                    <a:lstStyle/>
                    <a:p>
                      <a:pPr>
                        <a:lnSpc>
                          <a:spcPct val="115000"/>
                        </a:lnSpc>
                      </a:pPr>
                      <a:endParaRPr lang="es-EC" sz="1200" dirty="0">
                        <a:effectLst/>
                        <a:latin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012244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half" idx="2"/>
            <p:extLst>
              <p:ext uri="{D42A27DB-BD31-4B8C-83A1-F6EECF244321}">
                <p14:modId xmlns:p14="http://schemas.microsoft.com/office/powerpoint/2010/main" val="354584421"/>
              </p:ext>
            </p:extLst>
          </p:nvPr>
        </p:nvGraphicFramePr>
        <p:xfrm>
          <a:off x="539552" y="908720"/>
          <a:ext cx="3168352" cy="1178560"/>
        </p:xfrm>
        <a:graphic>
          <a:graphicData uri="http://schemas.openxmlformats.org/drawingml/2006/table">
            <a:tbl>
              <a:tblPr firstRow="1" firstCol="1" bandRow="1">
                <a:tableStyleId>{5C22544A-7EE6-4342-B048-85BDC9FD1C3A}</a:tableStyleId>
              </a:tblPr>
              <a:tblGrid>
                <a:gridCol w="1391667"/>
                <a:gridCol w="915961"/>
                <a:gridCol w="430362"/>
                <a:gridCol w="430362"/>
              </a:tblGrid>
              <a:tr h="384175">
                <a:tc>
                  <a:txBody>
                    <a:bodyPr/>
                    <a:lstStyle/>
                    <a:p>
                      <a:pPr algn="just">
                        <a:lnSpc>
                          <a:spcPct val="115000"/>
                        </a:lnSpc>
                        <a:spcAft>
                          <a:spcPts val="0"/>
                        </a:spcAft>
                      </a:pPr>
                      <a:r>
                        <a:rPr lang="es-EC" sz="1200" dirty="0">
                          <a:effectLst/>
                        </a:rPr>
                        <a:t>ESPECIES</a:t>
                      </a:r>
                      <a:endParaRPr lang="es-EC" sz="12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200">
                          <a:effectLst/>
                        </a:rPr>
                        <a:t>MEDIAS</a:t>
                      </a:r>
                      <a:endParaRPr lang="es-EC" sz="1200">
                        <a:effectLst/>
                        <a:latin typeface="Times New Roman"/>
                        <a:ea typeface="Times New Roman"/>
                        <a:cs typeface="Times New Roman"/>
                      </a:endParaRPr>
                    </a:p>
                  </a:txBody>
                  <a:tcPr marL="44450" marR="44450" marT="0" marB="0" anchor="ctr"/>
                </a:tc>
                <a:tc gridSpan="2">
                  <a:txBody>
                    <a:bodyPr/>
                    <a:lstStyle/>
                    <a:p>
                      <a:pPr algn="just">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c hMerge="1">
                  <a:txBody>
                    <a:bodyPr/>
                    <a:lstStyle/>
                    <a:p>
                      <a:endParaRPr lang="es-EC"/>
                    </a:p>
                  </a:txBody>
                  <a:tcPr/>
                </a:tc>
              </a:tr>
              <a:tr h="415290">
                <a:tc>
                  <a:txBody>
                    <a:bodyPr/>
                    <a:lstStyle/>
                    <a:p>
                      <a:pPr algn="just">
                        <a:lnSpc>
                          <a:spcPct val="115000"/>
                        </a:lnSpc>
                        <a:spcAft>
                          <a:spcPts val="0"/>
                        </a:spcAft>
                      </a:pPr>
                      <a:r>
                        <a:rPr lang="es-EC" sz="1400">
                          <a:effectLst/>
                        </a:rPr>
                        <a:t>Acacia</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0,23</a:t>
                      </a:r>
                      <a:endParaRPr lang="es-EC" sz="1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r>
              <a:tr h="379095">
                <a:tc>
                  <a:txBody>
                    <a:bodyPr/>
                    <a:lstStyle/>
                    <a:p>
                      <a:pPr algn="just">
                        <a:lnSpc>
                          <a:spcPct val="115000"/>
                        </a:lnSpc>
                        <a:spcAft>
                          <a:spcPts val="0"/>
                        </a:spcAft>
                      </a:pPr>
                      <a:r>
                        <a:rPr lang="es-EC" sz="1400" dirty="0">
                          <a:effectLst/>
                        </a:rPr>
                        <a:t>Casuarina</a:t>
                      </a:r>
                      <a:endParaRPr lang="es-EC" sz="14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0,13</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nchor="ctr"/>
                </a:tc>
              </a:tr>
            </a:tbl>
          </a:graphicData>
        </a:graphic>
      </p:graphicFrame>
      <p:sp>
        <p:nvSpPr>
          <p:cNvPr id="5" name="3 Marcador de contenido"/>
          <p:cNvSpPr txBox="1">
            <a:spLocks noGrp="1"/>
          </p:cNvSpPr>
          <p:nvPr>
            <p:ph sz="half" idx="1"/>
          </p:nvPr>
        </p:nvSpPr>
        <p:spPr>
          <a:xfrm>
            <a:off x="457200" y="404813"/>
            <a:ext cx="2278509" cy="523220"/>
          </a:xfrm>
          <a:prstGeom prst="rect">
            <a:avLst/>
          </a:prstGeom>
        </p:spPr>
        <p:txBody>
          <a:bodyPr vert="horz" wrap="none">
            <a:sp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Wingdings 2"/>
              <a:buNone/>
            </a:pPr>
            <a:r>
              <a:rPr lang="es-ES" sz="2800" b="1" dirty="0" smtClean="0">
                <a:solidFill>
                  <a:schemeClr val="bg1"/>
                </a:solidFill>
              </a:rPr>
              <a:t>La Portada. </a:t>
            </a:r>
            <a:endParaRPr lang="es-EC" sz="2800" b="1" dirty="0">
              <a:solidFill>
                <a:schemeClr val="bg1"/>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3778514847"/>
              </p:ext>
            </p:extLst>
          </p:nvPr>
        </p:nvGraphicFramePr>
        <p:xfrm>
          <a:off x="562311" y="2240125"/>
          <a:ext cx="3168353" cy="1368150"/>
        </p:xfrm>
        <a:graphic>
          <a:graphicData uri="http://schemas.openxmlformats.org/drawingml/2006/table">
            <a:tbl>
              <a:tblPr firstRow="1" firstCol="1" bandRow="1">
                <a:tableStyleId>{5C22544A-7EE6-4342-B048-85BDC9FD1C3A}</a:tableStyleId>
              </a:tblPr>
              <a:tblGrid>
                <a:gridCol w="1480512"/>
                <a:gridCol w="834180"/>
                <a:gridCol w="423700"/>
                <a:gridCol w="429961"/>
              </a:tblGrid>
              <a:tr h="273630">
                <a:tc>
                  <a:txBody>
                    <a:bodyPr/>
                    <a:lstStyle/>
                    <a:p>
                      <a:pPr algn="ctr">
                        <a:lnSpc>
                          <a:spcPct val="115000"/>
                        </a:lnSpc>
                        <a:spcAft>
                          <a:spcPts val="0"/>
                        </a:spcAft>
                      </a:pPr>
                      <a:r>
                        <a:rPr lang="es-EC" sz="1200" dirty="0">
                          <a:effectLst/>
                        </a:rPr>
                        <a:t>RETENEDORES</a:t>
                      </a:r>
                      <a:endParaRPr lang="es-EC"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a:effectLst/>
                        </a:rPr>
                        <a:t>MEDIAS</a:t>
                      </a:r>
                      <a:endParaRPr lang="es-EC" sz="1200">
                        <a:effectLst/>
                        <a:latin typeface="Times New Roman"/>
                        <a:ea typeface="Times New Roman"/>
                        <a:cs typeface="Times New Roman"/>
                      </a:endParaRPr>
                    </a:p>
                  </a:txBody>
                  <a:tcPr marL="44450" marR="44450" marT="0" marB="0" anchor="ctr"/>
                </a:tc>
                <a:tc gridSpan="2">
                  <a:txBody>
                    <a:bodyPr/>
                    <a:lstStyle/>
                    <a:p>
                      <a:pPr algn="ctr">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c hMerge="1">
                  <a:txBody>
                    <a:bodyPr/>
                    <a:lstStyle/>
                    <a:p>
                      <a:endParaRPr lang="es-EC"/>
                    </a:p>
                  </a:txBody>
                  <a:tcPr/>
                </a:tc>
              </a:tr>
              <a:tr h="273630">
                <a:tc>
                  <a:txBody>
                    <a:bodyPr/>
                    <a:lstStyle/>
                    <a:p>
                      <a:pPr algn="just">
                        <a:lnSpc>
                          <a:spcPct val="115000"/>
                        </a:lnSpc>
                        <a:spcAft>
                          <a:spcPts val="0"/>
                        </a:spcAft>
                      </a:pPr>
                      <a:r>
                        <a:rPr lang="es-EC" sz="1400" dirty="0">
                          <a:effectLst/>
                        </a:rPr>
                        <a:t>R3</a:t>
                      </a:r>
                      <a:endParaRPr lang="es-EC" sz="1400" dirty="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0,20</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tc>
              </a:tr>
              <a:tr h="273630">
                <a:tc>
                  <a:txBody>
                    <a:bodyPr/>
                    <a:lstStyle/>
                    <a:p>
                      <a:pPr algn="just">
                        <a:lnSpc>
                          <a:spcPct val="115000"/>
                        </a:lnSpc>
                        <a:spcAft>
                          <a:spcPts val="0"/>
                        </a:spcAft>
                      </a:pPr>
                      <a:r>
                        <a:rPr lang="es-EC" sz="1400">
                          <a:effectLst/>
                        </a:rPr>
                        <a:t>R2</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0,20</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tc>
              </a:tr>
              <a:tr h="273630">
                <a:tc>
                  <a:txBody>
                    <a:bodyPr/>
                    <a:lstStyle/>
                    <a:p>
                      <a:pPr algn="just">
                        <a:lnSpc>
                          <a:spcPct val="115000"/>
                        </a:lnSpc>
                        <a:spcAft>
                          <a:spcPts val="0"/>
                        </a:spcAft>
                      </a:pPr>
                      <a:r>
                        <a:rPr lang="es-EC" sz="1400" dirty="0">
                          <a:effectLst/>
                        </a:rPr>
                        <a:t>R1</a:t>
                      </a:r>
                      <a:endParaRPr lang="es-EC" sz="1400" dirty="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0,20</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tc>
              </a:tr>
              <a:tr h="273630">
                <a:tc>
                  <a:txBody>
                    <a:bodyPr/>
                    <a:lstStyle/>
                    <a:p>
                      <a:pPr algn="just">
                        <a:lnSpc>
                          <a:spcPct val="115000"/>
                        </a:lnSpc>
                        <a:spcAft>
                          <a:spcPts val="0"/>
                        </a:spcAft>
                      </a:pPr>
                      <a:r>
                        <a:rPr lang="es-EC" sz="1400" dirty="0">
                          <a:effectLst/>
                        </a:rPr>
                        <a:t>R4</a:t>
                      </a:r>
                      <a:endParaRPr lang="es-EC" sz="1400" dirty="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dirty="0">
                          <a:effectLst/>
                        </a:rPr>
                        <a:t>0,11</a:t>
                      </a:r>
                      <a:endParaRPr lang="es-EC" sz="1400" dirty="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tc>
              </a:tr>
            </a:tbl>
          </a:graphicData>
        </a:graphic>
      </p:graphicFrame>
      <p:sp>
        <p:nvSpPr>
          <p:cNvPr id="9" name="3 Marcador de contenido"/>
          <p:cNvSpPr txBox="1">
            <a:spLocks/>
          </p:cNvSpPr>
          <p:nvPr/>
        </p:nvSpPr>
        <p:spPr>
          <a:xfrm>
            <a:off x="562311" y="3608274"/>
            <a:ext cx="1834477" cy="523220"/>
          </a:xfrm>
          <a:prstGeom prst="rect">
            <a:avLst/>
          </a:prstGeom>
        </p:spPr>
        <p:txBody>
          <a:bodyPr vert="horz" wrap="none">
            <a:spAutoFit/>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Font typeface="Wingdings 2"/>
              <a:buNone/>
            </a:pPr>
            <a:r>
              <a:rPr lang="es-ES" sz="2800" b="1" dirty="0" smtClean="0">
                <a:solidFill>
                  <a:schemeClr val="bg1"/>
                </a:solidFill>
              </a:rPr>
              <a:t>El Pinllo. </a:t>
            </a:r>
            <a:endParaRPr lang="es-EC" sz="2800" b="1" dirty="0">
              <a:solidFill>
                <a:schemeClr val="bg1"/>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val="1115843135"/>
              </p:ext>
            </p:extLst>
          </p:nvPr>
        </p:nvGraphicFramePr>
        <p:xfrm>
          <a:off x="562311" y="4079461"/>
          <a:ext cx="3073585" cy="1221747"/>
        </p:xfrm>
        <a:graphic>
          <a:graphicData uri="http://schemas.openxmlformats.org/drawingml/2006/table">
            <a:tbl>
              <a:tblPr firstRow="1" firstCol="1" bandRow="1">
                <a:tableStyleId>{5C22544A-7EE6-4342-B048-85BDC9FD1C3A}</a:tableStyleId>
              </a:tblPr>
              <a:tblGrid>
                <a:gridCol w="1353014"/>
                <a:gridCol w="888334"/>
                <a:gridCol w="416956"/>
                <a:gridCol w="415281"/>
              </a:tblGrid>
              <a:tr h="398216">
                <a:tc>
                  <a:txBody>
                    <a:bodyPr/>
                    <a:lstStyle/>
                    <a:p>
                      <a:pPr algn="just">
                        <a:lnSpc>
                          <a:spcPct val="115000"/>
                        </a:lnSpc>
                        <a:spcAft>
                          <a:spcPts val="0"/>
                        </a:spcAft>
                      </a:pPr>
                      <a:r>
                        <a:rPr lang="es-EC" sz="1200" dirty="0">
                          <a:effectLst/>
                        </a:rPr>
                        <a:t>ESPECIES</a:t>
                      </a:r>
                      <a:endParaRPr lang="es-EC" sz="1200" dirty="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200">
                          <a:effectLst/>
                        </a:rPr>
                        <a:t>MEDIAS</a:t>
                      </a:r>
                      <a:endParaRPr lang="es-EC" sz="1200">
                        <a:effectLst/>
                        <a:latin typeface="Times New Roman"/>
                        <a:ea typeface="Times New Roman"/>
                        <a:cs typeface="Times New Roman"/>
                      </a:endParaRPr>
                    </a:p>
                  </a:txBody>
                  <a:tcPr marL="44450" marR="44450" marT="0" marB="0" anchor="ctr"/>
                </a:tc>
                <a:tc gridSpan="2">
                  <a:txBody>
                    <a:bodyPr/>
                    <a:lstStyle/>
                    <a:p>
                      <a:pPr algn="just">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c hMerge="1">
                  <a:txBody>
                    <a:bodyPr/>
                    <a:lstStyle/>
                    <a:p>
                      <a:endParaRPr lang="es-EC"/>
                    </a:p>
                  </a:txBody>
                  <a:tcPr/>
                </a:tc>
              </a:tr>
              <a:tr h="430585">
                <a:tc>
                  <a:txBody>
                    <a:bodyPr/>
                    <a:lstStyle/>
                    <a:p>
                      <a:pPr algn="just">
                        <a:lnSpc>
                          <a:spcPct val="115000"/>
                        </a:lnSpc>
                        <a:spcAft>
                          <a:spcPts val="0"/>
                        </a:spcAft>
                      </a:pPr>
                      <a:r>
                        <a:rPr lang="es-EC" sz="1400">
                          <a:effectLst/>
                        </a:rPr>
                        <a:t>Acacia</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dirty="0">
                          <a:effectLst/>
                        </a:rPr>
                        <a:t>0,27</a:t>
                      </a:r>
                      <a:endParaRPr lang="es-EC" sz="1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r>
              <a:tr h="392946">
                <a:tc>
                  <a:txBody>
                    <a:bodyPr/>
                    <a:lstStyle/>
                    <a:p>
                      <a:pPr algn="just">
                        <a:lnSpc>
                          <a:spcPct val="115000"/>
                        </a:lnSpc>
                        <a:spcAft>
                          <a:spcPts val="0"/>
                        </a:spcAft>
                      </a:pPr>
                      <a:r>
                        <a:rPr lang="es-EC" sz="1400">
                          <a:effectLst/>
                        </a:rPr>
                        <a:t>Casuarina</a:t>
                      </a:r>
                      <a:endParaRPr lang="es-EC" sz="1400">
                        <a:effectLst/>
                        <a:latin typeface="Times New Roman"/>
                        <a:ea typeface="Times New Roman"/>
                        <a:cs typeface="Times New Roman"/>
                      </a:endParaRPr>
                    </a:p>
                  </a:txBody>
                  <a:tcPr marL="44450" marR="44450" marT="0" marB="0" anchor="ctr"/>
                </a:tc>
                <a:tc>
                  <a:txBody>
                    <a:bodyPr/>
                    <a:lstStyle/>
                    <a:p>
                      <a:pPr algn="just">
                        <a:lnSpc>
                          <a:spcPct val="115000"/>
                        </a:lnSpc>
                        <a:spcAft>
                          <a:spcPts val="0"/>
                        </a:spcAft>
                      </a:pPr>
                      <a:r>
                        <a:rPr lang="es-EC" sz="1400">
                          <a:effectLst/>
                        </a:rPr>
                        <a:t>0,12</a:t>
                      </a:r>
                      <a:endParaRPr lang="es-EC" sz="1400">
                        <a:effectLst/>
                        <a:latin typeface="Times New Roman"/>
                        <a:ea typeface="Times New Roman"/>
                        <a:cs typeface="Times New Roman"/>
                      </a:endParaRPr>
                    </a:p>
                  </a:txBody>
                  <a:tcPr marL="44450" marR="44450" marT="0" marB="0" anchor="ctr"/>
                </a:tc>
                <a:tc>
                  <a:txBody>
                    <a:bodyPr/>
                    <a:lstStyle/>
                    <a:p>
                      <a:pPr algn="l">
                        <a:lnSpc>
                          <a:spcPct val="115000"/>
                        </a:lnSpc>
                      </a:pPr>
                      <a:endParaRPr lang="es-EC" sz="1200">
                        <a:effectLst/>
                        <a:latin typeface="Calibri"/>
                        <a:cs typeface="Times New Roman"/>
                      </a:endParaRPr>
                    </a:p>
                  </a:txBody>
                  <a:tcPr marL="44450" marR="44450" marT="0" marB="0" anchor="ctr"/>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nchor="ct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1024387554"/>
              </p:ext>
            </p:extLst>
          </p:nvPr>
        </p:nvGraphicFramePr>
        <p:xfrm>
          <a:off x="562311" y="5445224"/>
          <a:ext cx="3073585" cy="1220851"/>
        </p:xfrm>
        <a:graphic>
          <a:graphicData uri="http://schemas.openxmlformats.org/drawingml/2006/table">
            <a:tbl>
              <a:tblPr firstRow="1" firstCol="1" bandRow="1">
                <a:tableStyleId>{5C22544A-7EE6-4342-B048-85BDC9FD1C3A}</a:tableStyleId>
              </a:tblPr>
              <a:tblGrid>
                <a:gridCol w="1313221"/>
                <a:gridCol w="753938"/>
                <a:gridCol w="502155"/>
                <a:gridCol w="504271"/>
              </a:tblGrid>
              <a:tr h="239395">
                <a:tc>
                  <a:txBody>
                    <a:bodyPr/>
                    <a:lstStyle/>
                    <a:p>
                      <a:pPr algn="ctr">
                        <a:lnSpc>
                          <a:spcPct val="115000"/>
                        </a:lnSpc>
                        <a:spcAft>
                          <a:spcPts val="0"/>
                        </a:spcAft>
                      </a:pPr>
                      <a:r>
                        <a:rPr lang="es-EC" sz="1200" dirty="0">
                          <a:effectLst/>
                        </a:rPr>
                        <a:t>RETENEDORES</a:t>
                      </a:r>
                      <a:endParaRPr lang="es-EC" sz="12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200" dirty="0">
                          <a:effectLst/>
                        </a:rPr>
                        <a:t>MEDIAS</a:t>
                      </a:r>
                      <a:endParaRPr lang="es-EC" sz="1200" dirty="0">
                        <a:effectLst/>
                        <a:latin typeface="Times New Roman"/>
                        <a:ea typeface="Times New Roman"/>
                        <a:cs typeface="Times New Roman"/>
                      </a:endParaRPr>
                    </a:p>
                  </a:txBody>
                  <a:tcPr marL="44450" marR="44450" marT="0" marB="0" anchor="ctr"/>
                </a:tc>
                <a:tc gridSpan="2">
                  <a:txBody>
                    <a:bodyPr/>
                    <a:lstStyle/>
                    <a:p>
                      <a:pPr algn="ctr">
                        <a:lnSpc>
                          <a:spcPct val="115000"/>
                        </a:lnSpc>
                        <a:spcAft>
                          <a:spcPts val="0"/>
                        </a:spcAft>
                      </a:pPr>
                      <a:r>
                        <a:rPr lang="es-EC" sz="1200">
                          <a:effectLst/>
                        </a:rPr>
                        <a:t>RANGO</a:t>
                      </a:r>
                      <a:endParaRPr lang="es-EC" sz="1200">
                        <a:effectLst/>
                        <a:latin typeface="Times New Roman"/>
                        <a:ea typeface="Times New Roman"/>
                        <a:cs typeface="Times New Roman"/>
                      </a:endParaRPr>
                    </a:p>
                  </a:txBody>
                  <a:tcPr marL="44450" marR="44450" marT="0" marB="0" anchor="ctr"/>
                </a:tc>
                <a:tc hMerge="1">
                  <a:txBody>
                    <a:bodyPr/>
                    <a:lstStyle/>
                    <a:p>
                      <a:endParaRPr lang="es-EC"/>
                    </a:p>
                  </a:txBody>
                  <a:tcPr/>
                </a:tc>
              </a:tr>
              <a:tr h="239395">
                <a:tc>
                  <a:txBody>
                    <a:bodyPr/>
                    <a:lstStyle/>
                    <a:p>
                      <a:pPr algn="just">
                        <a:lnSpc>
                          <a:spcPct val="115000"/>
                        </a:lnSpc>
                        <a:spcAft>
                          <a:spcPts val="0"/>
                        </a:spcAft>
                      </a:pPr>
                      <a:r>
                        <a:rPr lang="es-EC" sz="1400">
                          <a:effectLst/>
                        </a:rPr>
                        <a:t>R2</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0,22</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tc>
              </a:tr>
              <a:tr h="239395">
                <a:tc>
                  <a:txBody>
                    <a:bodyPr/>
                    <a:lstStyle/>
                    <a:p>
                      <a:pPr algn="just">
                        <a:lnSpc>
                          <a:spcPct val="115000"/>
                        </a:lnSpc>
                        <a:spcAft>
                          <a:spcPts val="0"/>
                        </a:spcAft>
                      </a:pPr>
                      <a:r>
                        <a:rPr lang="es-EC" sz="1400">
                          <a:effectLst/>
                        </a:rPr>
                        <a:t>R3</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0,22</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tc>
              </a:tr>
              <a:tr h="239395">
                <a:tc>
                  <a:txBody>
                    <a:bodyPr/>
                    <a:lstStyle/>
                    <a:p>
                      <a:pPr algn="just">
                        <a:lnSpc>
                          <a:spcPct val="115000"/>
                        </a:lnSpc>
                        <a:spcAft>
                          <a:spcPts val="0"/>
                        </a:spcAft>
                      </a:pPr>
                      <a:r>
                        <a:rPr lang="es-EC" sz="1400">
                          <a:effectLst/>
                        </a:rPr>
                        <a:t>R1</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0,18</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A</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B</a:t>
                      </a:r>
                      <a:endParaRPr lang="es-EC" sz="1400">
                        <a:effectLst/>
                        <a:latin typeface="Times New Roman"/>
                        <a:ea typeface="Times New Roman"/>
                        <a:cs typeface="Times New Roman"/>
                      </a:endParaRPr>
                    </a:p>
                  </a:txBody>
                  <a:tcPr marL="44450" marR="44450" marT="0" marB="0"/>
                </a:tc>
              </a:tr>
              <a:tr h="239395">
                <a:tc>
                  <a:txBody>
                    <a:bodyPr/>
                    <a:lstStyle/>
                    <a:p>
                      <a:pPr algn="just">
                        <a:lnSpc>
                          <a:spcPct val="115000"/>
                        </a:lnSpc>
                        <a:spcAft>
                          <a:spcPts val="0"/>
                        </a:spcAft>
                      </a:pPr>
                      <a:r>
                        <a:rPr lang="es-EC" sz="1400">
                          <a:effectLst/>
                        </a:rPr>
                        <a:t>R4</a:t>
                      </a:r>
                      <a:endParaRPr lang="es-EC" sz="1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1400">
                          <a:effectLst/>
                        </a:rPr>
                        <a:t>0,16</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a:effectLst/>
                        </a:rPr>
                        <a:t> </a:t>
                      </a:r>
                      <a:endParaRPr lang="es-EC" sz="1400">
                        <a:effectLst/>
                        <a:latin typeface="Times New Roman"/>
                        <a:ea typeface="Times New Roman"/>
                        <a:cs typeface="Times New Roman"/>
                      </a:endParaRPr>
                    </a:p>
                  </a:txBody>
                  <a:tcPr marL="44450" marR="44450" marT="0" marB="0" anchor="b"/>
                </a:tc>
                <a:tc>
                  <a:txBody>
                    <a:bodyPr/>
                    <a:lstStyle/>
                    <a:p>
                      <a:pPr algn="ctr">
                        <a:lnSpc>
                          <a:spcPct val="115000"/>
                        </a:lnSpc>
                        <a:spcAft>
                          <a:spcPts val="0"/>
                        </a:spcAft>
                      </a:pPr>
                      <a:r>
                        <a:rPr lang="es-EC" sz="1400" dirty="0">
                          <a:effectLst/>
                        </a:rPr>
                        <a:t>B</a:t>
                      </a:r>
                      <a:endParaRPr lang="es-EC" sz="1400" dirty="0">
                        <a:effectLst/>
                        <a:latin typeface="Times New Roman"/>
                        <a:ea typeface="Times New Roman"/>
                        <a:cs typeface="Times New Roman"/>
                      </a:endParaRPr>
                    </a:p>
                  </a:txBody>
                  <a:tcPr marL="44450" marR="44450" marT="0" marB="0"/>
                </a:tc>
              </a:tr>
            </a:tbl>
          </a:graphicData>
        </a:graphic>
      </p:graphicFrame>
      <p:pic>
        <p:nvPicPr>
          <p:cNvPr id="12" name="11 Imagen"/>
          <p:cNvPicPr/>
          <p:nvPr/>
        </p:nvPicPr>
        <p:blipFill rotWithShape="1">
          <a:blip r:embed="rId3"/>
          <a:srcRect l="20255" t="24437" r="11614" b="10565"/>
          <a:stretch/>
        </p:blipFill>
        <p:spPr bwMode="auto">
          <a:xfrm>
            <a:off x="4211960" y="764704"/>
            <a:ext cx="4587472" cy="2843570"/>
          </a:xfrm>
          <a:prstGeom prst="rect">
            <a:avLst/>
          </a:prstGeom>
          <a:ln>
            <a:noFill/>
          </a:ln>
          <a:extLst>
            <a:ext uri="{53640926-AAD7-44D8-BBD7-CCE9431645EC}">
              <a14:shadowObscured xmlns:a14="http://schemas.microsoft.com/office/drawing/2010/main"/>
            </a:ext>
          </a:extLst>
        </p:spPr>
      </p:pic>
      <p:pic>
        <p:nvPicPr>
          <p:cNvPr id="15" name="14 Imagen"/>
          <p:cNvPicPr/>
          <p:nvPr/>
        </p:nvPicPr>
        <p:blipFill rotWithShape="1">
          <a:blip r:embed="rId4"/>
          <a:srcRect l="14209" t="24690" r="17447" b="11120"/>
          <a:stretch/>
        </p:blipFill>
        <p:spPr bwMode="auto">
          <a:xfrm>
            <a:off x="4211960" y="3871666"/>
            <a:ext cx="4587472" cy="27976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77406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78098"/>
          </a:xfrm>
        </p:spPr>
        <p:txBody>
          <a:bodyPr>
            <a:noAutofit/>
          </a:bodyPr>
          <a:lstStyle/>
          <a:p>
            <a:pPr algn="ctr"/>
            <a:r>
              <a:rPr lang="es-EC" sz="3600" b="1" dirty="0">
                <a:solidFill>
                  <a:schemeClr val="bg1"/>
                </a:solidFill>
              </a:rPr>
              <a:t>Porcentaje de </a:t>
            </a:r>
            <a:r>
              <a:rPr lang="es-EC" sz="3600" b="1" dirty="0" smtClean="0">
                <a:solidFill>
                  <a:schemeClr val="bg1"/>
                </a:solidFill>
              </a:rPr>
              <a:t>sanidad  al final de la investigación. </a:t>
            </a:r>
            <a:endParaRPr lang="es-EC" sz="3600" dirty="0">
              <a:solidFill>
                <a:schemeClr val="bg1"/>
              </a:solidFill>
            </a:endParaRPr>
          </a:p>
        </p:txBody>
      </p:sp>
      <p:sp>
        <p:nvSpPr>
          <p:cNvPr id="4" name="4 Marcador de contenido"/>
          <p:cNvSpPr>
            <a:spLocks noGrp="1"/>
          </p:cNvSpPr>
          <p:nvPr>
            <p:ph idx="1"/>
          </p:nvPr>
        </p:nvSpPr>
        <p:spPr>
          <a:xfrm>
            <a:off x="457200" y="1341438"/>
            <a:ext cx="7467600" cy="4784725"/>
          </a:xfrm>
        </p:spPr>
        <p:txBody>
          <a:bodyPr>
            <a:normAutofit/>
          </a:bodyPr>
          <a:lstStyle/>
          <a:p>
            <a:pPr marL="36576" indent="0" algn="ctr">
              <a:buNone/>
            </a:pPr>
            <a:r>
              <a:rPr lang="es-EC" sz="2800" b="1" dirty="0" smtClean="0">
                <a:solidFill>
                  <a:srgbClr val="FFFF00"/>
                </a:solidFill>
              </a:rPr>
              <a:t>                      </a:t>
            </a:r>
            <a:endParaRPr lang="es-EC" sz="2800" b="1" dirty="0">
              <a:solidFill>
                <a:srgbClr val="FFFF00"/>
              </a:solidFill>
            </a:endParaRPr>
          </a:p>
        </p:txBody>
      </p:sp>
      <p:pic>
        <p:nvPicPr>
          <p:cNvPr id="9" name="8 Imagen"/>
          <p:cNvPicPr/>
          <p:nvPr/>
        </p:nvPicPr>
        <p:blipFill rotWithShape="1">
          <a:blip r:embed="rId2"/>
          <a:srcRect l="36118" t="24437" r="7932" b="15351"/>
          <a:stretch/>
        </p:blipFill>
        <p:spPr bwMode="auto">
          <a:xfrm>
            <a:off x="107504" y="1484784"/>
            <a:ext cx="8856984" cy="51125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38044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4800" dirty="0" smtClean="0">
                <a:solidFill>
                  <a:schemeClr val="bg1"/>
                </a:solidFill>
              </a:rPr>
              <a:t>ANALISIS CORRELACIÓN. </a:t>
            </a:r>
            <a:endParaRPr lang="es-EC" sz="4800" dirty="0">
              <a:solidFill>
                <a:schemeClr val="bg1"/>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4009287664"/>
              </p:ext>
            </p:extLst>
          </p:nvPr>
        </p:nvGraphicFramePr>
        <p:xfrm>
          <a:off x="467544" y="1700808"/>
          <a:ext cx="8208912" cy="4185882"/>
        </p:xfrm>
        <a:graphic>
          <a:graphicData uri="http://schemas.openxmlformats.org/drawingml/2006/table">
            <a:tbl>
              <a:tblPr firstRow="1" firstCol="1" bandRow="1">
                <a:tableStyleId>{5C22544A-7EE6-4342-B048-85BDC9FD1C3A}</a:tableStyleId>
              </a:tblPr>
              <a:tblGrid>
                <a:gridCol w="2264525"/>
                <a:gridCol w="1132264"/>
                <a:gridCol w="2122995"/>
                <a:gridCol w="1415330"/>
                <a:gridCol w="1273798"/>
              </a:tblGrid>
              <a:tr h="820890">
                <a:tc>
                  <a:txBody>
                    <a:bodyPr/>
                    <a:lstStyle/>
                    <a:p>
                      <a:pPr algn="ctr">
                        <a:lnSpc>
                          <a:spcPct val="115000"/>
                        </a:lnSpc>
                        <a:spcAft>
                          <a:spcPts val="0"/>
                        </a:spcAft>
                      </a:pPr>
                      <a:r>
                        <a:rPr lang="es-EC" sz="2400" dirty="0">
                          <a:effectLst/>
                        </a:rPr>
                        <a:t>TRATAMIENTO</a:t>
                      </a:r>
                      <a:endParaRPr lang="es-EC" sz="2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2400" dirty="0" smtClean="0">
                          <a:effectLst/>
                          <a:latin typeface="+mn-lt"/>
                          <a:ea typeface="+mn-ea"/>
                          <a:cs typeface="+mn-cs"/>
                        </a:rPr>
                        <a:t>r</a:t>
                      </a:r>
                      <a:endParaRPr lang="es-EC" sz="2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2400" dirty="0">
                          <a:effectLst/>
                        </a:rPr>
                        <a:t>Significancia</a:t>
                      </a:r>
                      <a:endParaRPr lang="es-EC" sz="24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2400">
                          <a:effectLst/>
                        </a:rPr>
                        <a:t>0,05</a:t>
                      </a:r>
                      <a:endParaRPr lang="es-EC" sz="24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2400">
                          <a:effectLst/>
                        </a:rPr>
                        <a:t>0,1</a:t>
                      </a:r>
                      <a:endParaRPr lang="es-EC" sz="2400">
                        <a:effectLst/>
                        <a:latin typeface="Times New Roman"/>
                        <a:ea typeface="Times New Roman"/>
                        <a:cs typeface="Times New Roman"/>
                      </a:endParaRPr>
                    </a:p>
                  </a:txBody>
                  <a:tcPr marL="44450" marR="44450" marT="0" marB="0" anchor="ctr"/>
                </a:tc>
              </a:tr>
              <a:tr h="410446">
                <a:tc>
                  <a:txBody>
                    <a:bodyPr/>
                    <a:lstStyle/>
                    <a:p>
                      <a:pPr algn="just">
                        <a:lnSpc>
                          <a:spcPct val="115000"/>
                        </a:lnSpc>
                        <a:spcAft>
                          <a:spcPts val="0"/>
                        </a:spcAft>
                      </a:pPr>
                      <a:r>
                        <a:rPr lang="es-EC" sz="2400" dirty="0">
                          <a:effectLst/>
                        </a:rPr>
                        <a:t>1</a:t>
                      </a:r>
                      <a:endParaRPr lang="es-EC" sz="2400" dirty="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a:effectLst/>
                        </a:rPr>
                        <a:t>0,996</a:t>
                      </a:r>
                      <a:endParaRPr lang="es-EC" sz="2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a:effectLst/>
                        </a:rPr>
                        <a:t>**</a:t>
                      </a:r>
                      <a:endParaRPr lang="es-EC" sz="240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dirty="0">
                          <a:effectLst/>
                        </a:rPr>
                        <a:t>0,950</a:t>
                      </a:r>
                      <a:endParaRPr lang="es-EC" sz="2400" dirty="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a:effectLst/>
                        </a:rPr>
                        <a:t>0,990</a:t>
                      </a:r>
                      <a:endParaRPr lang="es-EC" sz="2400">
                        <a:effectLst/>
                        <a:latin typeface="Times New Roman"/>
                        <a:ea typeface="Times New Roman"/>
                        <a:cs typeface="Times New Roman"/>
                      </a:endParaRPr>
                    </a:p>
                  </a:txBody>
                  <a:tcPr marL="44450" marR="44450" marT="0" marB="0"/>
                </a:tc>
              </a:tr>
              <a:tr h="410446">
                <a:tc>
                  <a:txBody>
                    <a:bodyPr/>
                    <a:lstStyle/>
                    <a:p>
                      <a:pPr algn="just">
                        <a:lnSpc>
                          <a:spcPct val="115000"/>
                        </a:lnSpc>
                        <a:spcAft>
                          <a:spcPts val="0"/>
                        </a:spcAft>
                      </a:pPr>
                      <a:r>
                        <a:rPr lang="es-EC" sz="2400" dirty="0">
                          <a:effectLst/>
                        </a:rPr>
                        <a:t>2</a:t>
                      </a:r>
                      <a:endParaRPr lang="es-EC" sz="2400" dirty="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dirty="0">
                          <a:effectLst/>
                        </a:rPr>
                        <a:t>1,000</a:t>
                      </a:r>
                      <a:endParaRPr lang="es-EC" sz="2400" dirty="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a:effectLst/>
                        </a:rPr>
                        <a:t>**</a:t>
                      </a:r>
                      <a:endParaRPr lang="es-EC" sz="240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dirty="0">
                          <a:effectLst/>
                        </a:rPr>
                        <a:t>0,950</a:t>
                      </a:r>
                      <a:endParaRPr lang="es-EC" sz="2400" dirty="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a:effectLst/>
                        </a:rPr>
                        <a:t>0,990</a:t>
                      </a:r>
                      <a:endParaRPr lang="es-EC" sz="2400">
                        <a:effectLst/>
                        <a:latin typeface="Times New Roman"/>
                        <a:ea typeface="Times New Roman"/>
                        <a:cs typeface="Times New Roman"/>
                      </a:endParaRPr>
                    </a:p>
                  </a:txBody>
                  <a:tcPr marL="44450" marR="44450" marT="0" marB="0"/>
                </a:tc>
              </a:tr>
              <a:tr h="410446">
                <a:tc>
                  <a:txBody>
                    <a:bodyPr/>
                    <a:lstStyle/>
                    <a:p>
                      <a:pPr algn="just">
                        <a:lnSpc>
                          <a:spcPct val="115000"/>
                        </a:lnSpc>
                        <a:spcAft>
                          <a:spcPts val="0"/>
                        </a:spcAft>
                      </a:pPr>
                      <a:r>
                        <a:rPr lang="es-EC" sz="2400">
                          <a:effectLst/>
                        </a:rPr>
                        <a:t>3</a:t>
                      </a:r>
                      <a:endParaRPr lang="es-EC" sz="2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dirty="0">
                          <a:effectLst/>
                        </a:rPr>
                        <a:t>1,000</a:t>
                      </a:r>
                      <a:endParaRPr lang="es-EC" sz="2400" dirty="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dirty="0">
                          <a:effectLst/>
                        </a:rPr>
                        <a:t>**</a:t>
                      </a:r>
                      <a:endParaRPr lang="es-EC" sz="2400" dirty="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a:effectLst/>
                        </a:rPr>
                        <a:t>0,950</a:t>
                      </a:r>
                      <a:endParaRPr lang="es-EC" sz="240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dirty="0">
                          <a:effectLst/>
                        </a:rPr>
                        <a:t>0,990</a:t>
                      </a:r>
                      <a:endParaRPr lang="es-EC" sz="2400" dirty="0">
                        <a:effectLst/>
                        <a:latin typeface="Times New Roman"/>
                        <a:ea typeface="Times New Roman"/>
                        <a:cs typeface="Times New Roman"/>
                      </a:endParaRPr>
                    </a:p>
                  </a:txBody>
                  <a:tcPr marL="44450" marR="44450" marT="0" marB="0"/>
                </a:tc>
              </a:tr>
              <a:tr h="410446">
                <a:tc>
                  <a:txBody>
                    <a:bodyPr/>
                    <a:lstStyle/>
                    <a:p>
                      <a:pPr algn="just">
                        <a:lnSpc>
                          <a:spcPct val="115000"/>
                        </a:lnSpc>
                        <a:spcAft>
                          <a:spcPts val="0"/>
                        </a:spcAft>
                      </a:pPr>
                      <a:r>
                        <a:rPr lang="es-EC" sz="2400" dirty="0">
                          <a:effectLst/>
                        </a:rPr>
                        <a:t>4</a:t>
                      </a:r>
                      <a:endParaRPr lang="es-EC" sz="2400" dirty="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a:effectLst/>
                        </a:rPr>
                        <a:t>1,000</a:t>
                      </a:r>
                      <a:endParaRPr lang="es-EC" sz="2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dirty="0">
                          <a:effectLst/>
                        </a:rPr>
                        <a:t>**</a:t>
                      </a:r>
                      <a:endParaRPr lang="es-EC" sz="2400" dirty="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dirty="0">
                          <a:effectLst/>
                        </a:rPr>
                        <a:t>0,950</a:t>
                      </a:r>
                      <a:endParaRPr lang="es-EC" sz="2400" dirty="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dirty="0">
                          <a:effectLst/>
                        </a:rPr>
                        <a:t>0,990</a:t>
                      </a:r>
                      <a:endParaRPr lang="es-EC" sz="2400" dirty="0">
                        <a:effectLst/>
                        <a:latin typeface="Times New Roman"/>
                        <a:ea typeface="Times New Roman"/>
                        <a:cs typeface="Times New Roman"/>
                      </a:endParaRPr>
                    </a:p>
                  </a:txBody>
                  <a:tcPr marL="44450" marR="44450" marT="0" marB="0"/>
                </a:tc>
              </a:tr>
              <a:tr h="410446">
                <a:tc>
                  <a:txBody>
                    <a:bodyPr/>
                    <a:lstStyle/>
                    <a:p>
                      <a:pPr algn="just">
                        <a:lnSpc>
                          <a:spcPct val="115000"/>
                        </a:lnSpc>
                        <a:spcAft>
                          <a:spcPts val="0"/>
                        </a:spcAft>
                      </a:pPr>
                      <a:r>
                        <a:rPr lang="es-EC" sz="2400">
                          <a:effectLst/>
                        </a:rPr>
                        <a:t>5</a:t>
                      </a:r>
                      <a:endParaRPr lang="es-EC" sz="2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dirty="0">
                          <a:effectLst/>
                        </a:rPr>
                        <a:t>1,000</a:t>
                      </a:r>
                      <a:endParaRPr lang="es-EC" sz="2400" dirty="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dirty="0">
                          <a:effectLst/>
                        </a:rPr>
                        <a:t>**</a:t>
                      </a:r>
                      <a:endParaRPr lang="es-EC" sz="2400" dirty="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dirty="0">
                          <a:effectLst/>
                        </a:rPr>
                        <a:t>0,950</a:t>
                      </a:r>
                      <a:endParaRPr lang="es-EC" sz="2400" dirty="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a:effectLst/>
                        </a:rPr>
                        <a:t>0,990</a:t>
                      </a:r>
                      <a:endParaRPr lang="es-EC" sz="2400">
                        <a:effectLst/>
                        <a:latin typeface="Times New Roman"/>
                        <a:ea typeface="Times New Roman"/>
                        <a:cs typeface="Times New Roman"/>
                      </a:endParaRPr>
                    </a:p>
                  </a:txBody>
                  <a:tcPr marL="44450" marR="44450" marT="0" marB="0"/>
                </a:tc>
              </a:tr>
              <a:tr h="410446">
                <a:tc>
                  <a:txBody>
                    <a:bodyPr/>
                    <a:lstStyle/>
                    <a:p>
                      <a:pPr algn="just">
                        <a:lnSpc>
                          <a:spcPct val="115000"/>
                        </a:lnSpc>
                        <a:spcAft>
                          <a:spcPts val="0"/>
                        </a:spcAft>
                      </a:pPr>
                      <a:r>
                        <a:rPr lang="es-EC" sz="2400">
                          <a:effectLst/>
                        </a:rPr>
                        <a:t>6</a:t>
                      </a:r>
                      <a:endParaRPr lang="es-EC" sz="2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a:effectLst/>
                        </a:rPr>
                        <a:t>1,000</a:t>
                      </a:r>
                      <a:endParaRPr lang="es-EC" sz="2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a:effectLst/>
                        </a:rPr>
                        <a:t>**</a:t>
                      </a:r>
                      <a:endParaRPr lang="es-EC" sz="240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dirty="0">
                          <a:effectLst/>
                        </a:rPr>
                        <a:t>0,950</a:t>
                      </a:r>
                      <a:endParaRPr lang="es-EC" sz="2400" dirty="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a:effectLst/>
                        </a:rPr>
                        <a:t>0,990</a:t>
                      </a:r>
                      <a:endParaRPr lang="es-EC" sz="2400">
                        <a:effectLst/>
                        <a:latin typeface="Times New Roman"/>
                        <a:ea typeface="Times New Roman"/>
                        <a:cs typeface="Times New Roman"/>
                      </a:endParaRPr>
                    </a:p>
                  </a:txBody>
                  <a:tcPr marL="44450" marR="44450" marT="0" marB="0"/>
                </a:tc>
              </a:tr>
              <a:tr h="410446">
                <a:tc>
                  <a:txBody>
                    <a:bodyPr/>
                    <a:lstStyle/>
                    <a:p>
                      <a:pPr algn="just">
                        <a:lnSpc>
                          <a:spcPct val="115000"/>
                        </a:lnSpc>
                        <a:spcAft>
                          <a:spcPts val="0"/>
                        </a:spcAft>
                      </a:pPr>
                      <a:r>
                        <a:rPr lang="es-EC" sz="2400">
                          <a:effectLst/>
                        </a:rPr>
                        <a:t>7</a:t>
                      </a:r>
                      <a:endParaRPr lang="es-EC" sz="2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a:effectLst/>
                        </a:rPr>
                        <a:t>1,000</a:t>
                      </a:r>
                      <a:endParaRPr lang="es-EC" sz="2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a:effectLst/>
                        </a:rPr>
                        <a:t>**</a:t>
                      </a:r>
                      <a:endParaRPr lang="es-EC" sz="240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dirty="0">
                          <a:effectLst/>
                        </a:rPr>
                        <a:t>0,950</a:t>
                      </a:r>
                      <a:endParaRPr lang="es-EC" sz="2400" dirty="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dirty="0">
                          <a:effectLst/>
                        </a:rPr>
                        <a:t>0,990</a:t>
                      </a:r>
                      <a:endParaRPr lang="es-EC" sz="2400" dirty="0">
                        <a:effectLst/>
                        <a:latin typeface="Times New Roman"/>
                        <a:ea typeface="Times New Roman"/>
                        <a:cs typeface="Times New Roman"/>
                      </a:endParaRPr>
                    </a:p>
                  </a:txBody>
                  <a:tcPr marL="44450" marR="44450" marT="0" marB="0"/>
                </a:tc>
              </a:tr>
              <a:tr h="410446">
                <a:tc>
                  <a:txBody>
                    <a:bodyPr/>
                    <a:lstStyle/>
                    <a:p>
                      <a:pPr algn="just">
                        <a:lnSpc>
                          <a:spcPct val="115000"/>
                        </a:lnSpc>
                        <a:spcAft>
                          <a:spcPts val="0"/>
                        </a:spcAft>
                      </a:pPr>
                      <a:r>
                        <a:rPr lang="es-EC" sz="2400" dirty="0">
                          <a:effectLst/>
                        </a:rPr>
                        <a:t>8</a:t>
                      </a:r>
                      <a:endParaRPr lang="es-EC" sz="2400" dirty="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a:effectLst/>
                        </a:rPr>
                        <a:t>0,995</a:t>
                      </a:r>
                      <a:endParaRPr lang="es-EC" sz="2400">
                        <a:effectLst/>
                        <a:latin typeface="Times New Roman"/>
                        <a:ea typeface="Times New Roman"/>
                        <a:cs typeface="Times New Roman"/>
                      </a:endParaRPr>
                    </a:p>
                  </a:txBody>
                  <a:tcPr marL="44450" marR="44450" marT="0" marB="0" anchor="b"/>
                </a:tc>
                <a:tc>
                  <a:txBody>
                    <a:bodyPr/>
                    <a:lstStyle/>
                    <a:p>
                      <a:pPr algn="just">
                        <a:lnSpc>
                          <a:spcPct val="115000"/>
                        </a:lnSpc>
                        <a:spcAft>
                          <a:spcPts val="0"/>
                        </a:spcAft>
                      </a:pPr>
                      <a:r>
                        <a:rPr lang="es-EC" sz="2400">
                          <a:effectLst/>
                        </a:rPr>
                        <a:t>**</a:t>
                      </a:r>
                      <a:endParaRPr lang="es-EC" sz="240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a:effectLst/>
                        </a:rPr>
                        <a:t>0,950</a:t>
                      </a:r>
                      <a:endParaRPr lang="es-EC" sz="2400">
                        <a:effectLst/>
                        <a:latin typeface="Times New Roman"/>
                        <a:ea typeface="Times New Roman"/>
                        <a:cs typeface="Times New Roman"/>
                      </a:endParaRPr>
                    </a:p>
                  </a:txBody>
                  <a:tcPr marL="44450" marR="44450" marT="0" marB="0"/>
                </a:tc>
                <a:tc>
                  <a:txBody>
                    <a:bodyPr/>
                    <a:lstStyle/>
                    <a:p>
                      <a:pPr algn="just">
                        <a:lnSpc>
                          <a:spcPct val="115000"/>
                        </a:lnSpc>
                        <a:spcAft>
                          <a:spcPts val="0"/>
                        </a:spcAft>
                      </a:pPr>
                      <a:r>
                        <a:rPr lang="es-EC" sz="2400" dirty="0">
                          <a:effectLst/>
                        </a:rPr>
                        <a:t>0,990</a:t>
                      </a:r>
                      <a:endParaRPr lang="es-EC" sz="2400" dirty="0">
                        <a:effectLst/>
                        <a:latin typeface="Times New Roman"/>
                        <a:ea typeface="Times New Roman"/>
                        <a:cs typeface="Times New Roman"/>
                      </a:endParaRPr>
                    </a:p>
                  </a:txBody>
                  <a:tcPr marL="44450" marR="44450" marT="0" marB="0"/>
                </a:tc>
              </a:tr>
            </a:tbl>
          </a:graphicData>
        </a:graphic>
      </p:graphicFrame>
    </p:spTree>
    <p:extLst>
      <p:ext uri="{BB962C8B-B14F-4D97-AF65-F5344CB8AC3E}">
        <p14:creationId xmlns:p14="http://schemas.microsoft.com/office/powerpoint/2010/main" val="790654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sz="4800" dirty="0">
                <a:solidFill>
                  <a:schemeClr val="bg1"/>
                </a:solidFill>
              </a:rPr>
              <a:t>ANALISIS </a:t>
            </a:r>
            <a:r>
              <a:rPr lang="es-EC" sz="4800" dirty="0" smtClean="0">
                <a:solidFill>
                  <a:schemeClr val="bg1"/>
                </a:solidFill>
              </a:rPr>
              <a:t>REGRESIÓN. </a:t>
            </a:r>
            <a:endParaRPr lang="es-EC" sz="4800" dirty="0">
              <a:solidFill>
                <a:schemeClr val="bg1"/>
              </a:solidFill>
            </a:endParaRPr>
          </a:p>
        </p:txBody>
      </p:sp>
      <p:graphicFrame>
        <p:nvGraphicFramePr>
          <p:cNvPr id="8" name="4 Marcador de contenido"/>
          <p:cNvGraphicFramePr>
            <a:graphicFrameLocks noGrp="1"/>
          </p:cNvGraphicFramePr>
          <p:nvPr>
            <p:ph idx="1"/>
            <p:extLst>
              <p:ext uri="{D42A27DB-BD31-4B8C-83A1-F6EECF244321}">
                <p14:modId xmlns:p14="http://schemas.microsoft.com/office/powerpoint/2010/main" val="2222679741"/>
              </p:ext>
            </p:extLst>
          </p:nvPr>
        </p:nvGraphicFramePr>
        <p:xfrm>
          <a:off x="457200" y="1600200"/>
          <a:ext cx="8075241" cy="4637114"/>
        </p:xfrm>
        <a:graphic>
          <a:graphicData uri="http://schemas.openxmlformats.org/drawingml/2006/table">
            <a:tbl>
              <a:tblPr firstRow="1" firstCol="1" bandRow="1">
                <a:tableStyleId>{5C22544A-7EE6-4342-B048-85BDC9FD1C3A}</a:tableStyleId>
              </a:tblPr>
              <a:tblGrid>
                <a:gridCol w="2933002"/>
                <a:gridCol w="1294369"/>
                <a:gridCol w="3847870"/>
              </a:tblGrid>
              <a:tr h="631402">
                <a:tc>
                  <a:txBody>
                    <a:bodyPr/>
                    <a:lstStyle/>
                    <a:p>
                      <a:pPr algn="ctr">
                        <a:lnSpc>
                          <a:spcPct val="115000"/>
                        </a:lnSpc>
                        <a:spcAft>
                          <a:spcPts val="0"/>
                        </a:spcAft>
                      </a:pPr>
                      <a:r>
                        <a:rPr lang="es-EC" sz="2400" dirty="0">
                          <a:effectLst/>
                        </a:rPr>
                        <a:t>TRATAMIENTO</a:t>
                      </a:r>
                      <a:endParaRPr lang="es-EC" sz="2400" dirty="0">
                        <a:effectLst/>
                        <a:latin typeface="Times New Roman"/>
                        <a:ea typeface="Times New Roman"/>
                        <a:cs typeface="Times New Roman"/>
                      </a:endParaRPr>
                    </a:p>
                  </a:txBody>
                  <a:tcPr marL="42973" marR="42973" marT="0" marB="0" anchor="ctr"/>
                </a:tc>
                <a:tc>
                  <a:txBody>
                    <a:bodyPr/>
                    <a:lstStyle/>
                    <a:p>
                      <a:pPr algn="ctr">
                        <a:lnSpc>
                          <a:spcPct val="115000"/>
                        </a:lnSpc>
                        <a:spcAft>
                          <a:spcPts val="0"/>
                        </a:spcAft>
                      </a:pPr>
                      <a:r>
                        <a:rPr lang="es-EC" sz="2400" dirty="0">
                          <a:effectLst/>
                        </a:rPr>
                        <a:t>R²</a:t>
                      </a:r>
                      <a:endParaRPr lang="es-EC" sz="2400" dirty="0">
                        <a:effectLst/>
                        <a:latin typeface="Times New Roman"/>
                        <a:ea typeface="Times New Roman"/>
                        <a:cs typeface="Times New Roman"/>
                      </a:endParaRPr>
                    </a:p>
                  </a:txBody>
                  <a:tcPr marL="42973" marR="42973" marT="0" marB="0" anchor="ctr"/>
                </a:tc>
                <a:tc>
                  <a:txBody>
                    <a:bodyPr/>
                    <a:lstStyle/>
                    <a:p>
                      <a:pPr algn="ctr">
                        <a:lnSpc>
                          <a:spcPct val="115000"/>
                        </a:lnSpc>
                        <a:spcAft>
                          <a:spcPts val="0"/>
                        </a:spcAft>
                      </a:pPr>
                      <a:r>
                        <a:rPr lang="es-EC" sz="2400">
                          <a:effectLst/>
                        </a:rPr>
                        <a:t>Ecuación</a:t>
                      </a:r>
                      <a:endParaRPr lang="es-EC" sz="2400">
                        <a:effectLst/>
                        <a:latin typeface="Times New Roman"/>
                        <a:ea typeface="Times New Roman"/>
                        <a:cs typeface="Times New Roman"/>
                      </a:endParaRPr>
                    </a:p>
                  </a:txBody>
                  <a:tcPr marL="42973" marR="42973" marT="0" marB="0" anchor="ctr"/>
                </a:tc>
              </a:tr>
              <a:tr h="500714">
                <a:tc>
                  <a:txBody>
                    <a:bodyPr/>
                    <a:lstStyle/>
                    <a:p>
                      <a:pPr algn="just">
                        <a:lnSpc>
                          <a:spcPct val="115000"/>
                        </a:lnSpc>
                        <a:spcAft>
                          <a:spcPts val="0"/>
                        </a:spcAft>
                      </a:pPr>
                      <a:r>
                        <a:rPr lang="es-EC" sz="2400" dirty="0">
                          <a:effectLst/>
                        </a:rPr>
                        <a:t>1</a:t>
                      </a:r>
                      <a:endParaRPr lang="es-EC" sz="2400" dirty="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99,187</a:t>
                      </a:r>
                      <a:endParaRPr lang="es-EC" sz="240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Y=3,17+86,04x</a:t>
                      </a:r>
                      <a:endParaRPr lang="es-EC" sz="2400">
                        <a:effectLst/>
                        <a:latin typeface="Times New Roman"/>
                        <a:ea typeface="Times New Roman"/>
                        <a:cs typeface="Times New Roman"/>
                      </a:endParaRPr>
                    </a:p>
                  </a:txBody>
                  <a:tcPr marL="42973" marR="42973" marT="0" marB="0" anchor="ctr"/>
                </a:tc>
              </a:tr>
              <a:tr h="500714">
                <a:tc>
                  <a:txBody>
                    <a:bodyPr/>
                    <a:lstStyle/>
                    <a:p>
                      <a:pPr algn="just">
                        <a:lnSpc>
                          <a:spcPct val="115000"/>
                        </a:lnSpc>
                        <a:spcAft>
                          <a:spcPts val="0"/>
                        </a:spcAft>
                      </a:pPr>
                      <a:r>
                        <a:rPr lang="es-EC" sz="2400">
                          <a:effectLst/>
                        </a:rPr>
                        <a:t>2</a:t>
                      </a:r>
                      <a:endParaRPr lang="es-EC" sz="240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99,957</a:t>
                      </a:r>
                      <a:endParaRPr lang="es-EC" sz="240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Y=(-1,73+115,43)x</a:t>
                      </a:r>
                      <a:endParaRPr lang="es-EC" sz="2400">
                        <a:effectLst/>
                        <a:latin typeface="Times New Roman"/>
                        <a:ea typeface="Times New Roman"/>
                        <a:cs typeface="Times New Roman"/>
                      </a:endParaRPr>
                    </a:p>
                  </a:txBody>
                  <a:tcPr marL="42973" marR="42973" marT="0" marB="0" anchor="ctr"/>
                </a:tc>
              </a:tr>
              <a:tr h="500714">
                <a:tc>
                  <a:txBody>
                    <a:bodyPr/>
                    <a:lstStyle/>
                    <a:p>
                      <a:pPr algn="just">
                        <a:lnSpc>
                          <a:spcPct val="115000"/>
                        </a:lnSpc>
                        <a:spcAft>
                          <a:spcPts val="0"/>
                        </a:spcAft>
                      </a:pPr>
                      <a:r>
                        <a:rPr lang="es-EC" sz="2400">
                          <a:effectLst/>
                        </a:rPr>
                        <a:t>3</a:t>
                      </a:r>
                      <a:endParaRPr lang="es-EC" sz="240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99,996</a:t>
                      </a:r>
                      <a:endParaRPr lang="es-EC" sz="240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Y=(-2,54+111,56)x</a:t>
                      </a:r>
                      <a:endParaRPr lang="es-EC" sz="2400">
                        <a:effectLst/>
                        <a:latin typeface="Times New Roman"/>
                        <a:ea typeface="Times New Roman"/>
                        <a:cs typeface="Times New Roman"/>
                      </a:endParaRPr>
                    </a:p>
                  </a:txBody>
                  <a:tcPr marL="42973" marR="42973" marT="0" marB="0" anchor="ctr"/>
                </a:tc>
              </a:tr>
              <a:tr h="500714">
                <a:tc>
                  <a:txBody>
                    <a:bodyPr/>
                    <a:lstStyle/>
                    <a:p>
                      <a:pPr algn="just">
                        <a:lnSpc>
                          <a:spcPct val="115000"/>
                        </a:lnSpc>
                        <a:spcAft>
                          <a:spcPts val="0"/>
                        </a:spcAft>
                      </a:pPr>
                      <a:r>
                        <a:rPr lang="es-EC" sz="2400" dirty="0">
                          <a:effectLst/>
                        </a:rPr>
                        <a:t>4</a:t>
                      </a:r>
                      <a:endParaRPr lang="es-EC" sz="2400" dirty="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99,939</a:t>
                      </a:r>
                      <a:endParaRPr lang="es-EC" sz="240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Y=(-1,32+112,21)x</a:t>
                      </a:r>
                      <a:endParaRPr lang="es-EC" sz="2400">
                        <a:effectLst/>
                        <a:latin typeface="Times New Roman"/>
                        <a:ea typeface="Times New Roman"/>
                        <a:cs typeface="Times New Roman"/>
                      </a:endParaRPr>
                    </a:p>
                  </a:txBody>
                  <a:tcPr marL="42973" marR="42973" marT="0" marB="0" anchor="ctr"/>
                </a:tc>
              </a:tr>
              <a:tr h="500714">
                <a:tc>
                  <a:txBody>
                    <a:bodyPr/>
                    <a:lstStyle/>
                    <a:p>
                      <a:pPr algn="just">
                        <a:lnSpc>
                          <a:spcPct val="115000"/>
                        </a:lnSpc>
                        <a:spcAft>
                          <a:spcPts val="0"/>
                        </a:spcAft>
                      </a:pPr>
                      <a:r>
                        <a:rPr lang="es-EC" sz="2400">
                          <a:effectLst/>
                        </a:rPr>
                        <a:t>5</a:t>
                      </a:r>
                      <a:endParaRPr lang="es-EC" sz="240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100,000</a:t>
                      </a:r>
                      <a:endParaRPr lang="es-EC" sz="240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Y=(-9,56+144,58)x</a:t>
                      </a:r>
                      <a:endParaRPr lang="es-EC" sz="2400">
                        <a:effectLst/>
                        <a:latin typeface="Times New Roman"/>
                        <a:ea typeface="Times New Roman"/>
                        <a:cs typeface="Times New Roman"/>
                      </a:endParaRPr>
                    </a:p>
                  </a:txBody>
                  <a:tcPr marL="42973" marR="42973" marT="0" marB="0" anchor="ctr"/>
                </a:tc>
              </a:tr>
              <a:tr h="500714">
                <a:tc>
                  <a:txBody>
                    <a:bodyPr/>
                    <a:lstStyle/>
                    <a:p>
                      <a:pPr algn="just">
                        <a:lnSpc>
                          <a:spcPct val="115000"/>
                        </a:lnSpc>
                        <a:spcAft>
                          <a:spcPts val="0"/>
                        </a:spcAft>
                      </a:pPr>
                      <a:r>
                        <a:rPr lang="es-EC" sz="2400">
                          <a:effectLst/>
                        </a:rPr>
                        <a:t>6</a:t>
                      </a:r>
                      <a:endParaRPr lang="es-EC" sz="240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99,967</a:t>
                      </a:r>
                      <a:endParaRPr lang="es-EC" sz="240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Y=(-15,99+164,13)x</a:t>
                      </a:r>
                      <a:endParaRPr lang="es-EC" sz="2400">
                        <a:effectLst/>
                        <a:latin typeface="Times New Roman"/>
                        <a:ea typeface="Times New Roman"/>
                        <a:cs typeface="Times New Roman"/>
                      </a:endParaRPr>
                    </a:p>
                  </a:txBody>
                  <a:tcPr marL="42973" marR="42973" marT="0" marB="0" anchor="ctr"/>
                </a:tc>
              </a:tr>
              <a:tr h="500714">
                <a:tc>
                  <a:txBody>
                    <a:bodyPr/>
                    <a:lstStyle/>
                    <a:p>
                      <a:pPr algn="just">
                        <a:lnSpc>
                          <a:spcPct val="115000"/>
                        </a:lnSpc>
                        <a:spcAft>
                          <a:spcPts val="0"/>
                        </a:spcAft>
                      </a:pPr>
                      <a:r>
                        <a:rPr lang="es-EC" sz="2400">
                          <a:effectLst/>
                        </a:rPr>
                        <a:t>7</a:t>
                      </a:r>
                      <a:endParaRPr lang="es-EC" sz="240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99,996</a:t>
                      </a:r>
                      <a:endParaRPr lang="es-EC" sz="240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Y=(-17,27+169,19)x</a:t>
                      </a:r>
                      <a:endParaRPr lang="es-EC" sz="2400">
                        <a:effectLst/>
                        <a:latin typeface="Times New Roman"/>
                        <a:ea typeface="Times New Roman"/>
                        <a:cs typeface="Times New Roman"/>
                      </a:endParaRPr>
                    </a:p>
                  </a:txBody>
                  <a:tcPr marL="42973" marR="42973" marT="0" marB="0" anchor="ctr"/>
                </a:tc>
              </a:tr>
              <a:tr h="500714">
                <a:tc>
                  <a:txBody>
                    <a:bodyPr/>
                    <a:lstStyle/>
                    <a:p>
                      <a:pPr algn="just">
                        <a:lnSpc>
                          <a:spcPct val="115000"/>
                        </a:lnSpc>
                        <a:spcAft>
                          <a:spcPts val="0"/>
                        </a:spcAft>
                      </a:pPr>
                      <a:r>
                        <a:rPr lang="es-EC" sz="2400">
                          <a:effectLst/>
                        </a:rPr>
                        <a:t>8</a:t>
                      </a:r>
                      <a:endParaRPr lang="es-EC" sz="240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a:effectLst/>
                        </a:rPr>
                        <a:t>99,034</a:t>
                      </a:r>
                      <a:endParaRPr lang="es-EC" sz="2400">
                        <a:effectLst/>
                        <a:latin typeface="Times New Roman"/>
                        <a:ea typeface="Times New Roman"/>
                        <a:cs typeface="Times New Roman"/>
                      </a:endParaRPr>
                    </a:p>
                  </a:txBody>
                  <a:tcPr marL="42973" marR="42973" marT="0" marB="0" anchor="ctr"/>
                </a:tc>
                <a:tc>
                  <a:txBody>
                    <a:bodyPr/>
                    <a:lstStyle/>
                    <a:p>
                      <a:pPr algn="just">
                        <a:lnSpc>
                          <a:spcPct val="115000"/>
                        </a:lnSpc>
                        <a:spcAft>
                          <a:spcPts val="0"/>
                        </a:spcAft>
                      </a:pPr>
                      <a:r>
                        <a:rPr lang="es-EC" sz="2400" dirty="0">
                          <a:effectLst/>
                        </a:rPr>
                        <a:t>Y=(-2,85+120,22)x</a:t>
                      </a:r>
                      <a:endParaRPr lang="es-EC" sz="2400" dirty="0">
                        <a:effectLst/>
                        <a:latin typeface="Times New Roman"/>
                        <a:ea typeface="Times New Roman"/>
                        <a:cs typeface="Times New Roman"/>
                      </a:endParaRPr>
                    </a:p>
                  </a:txBody>
                  <a:tcPr marL="42973" marR="42973" marT="0" marB="0" anchor="ctr"/>
                </a:tc>
              </a:tr>
            </a:tbl>
          </a:graphicData>
        </a:graphic>
      </p:graphicFrame>
    </p:spTree>
    <p:extLst>
      <p:ext uri="{BB962C8B-B14F-4D97-AF65-F5344CB8AC3E}">
        <p14:creationId xmlns:p14="http://schemas.microsoft.com/office/powerpoint/2010/main" val="4162092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850106"/>
          </a:xfrm>
        </p:spPr>
        <p:txBody>
          <a:bodyPr/>
          <a:lstStyle/>
          <a:p>
            <a:pPr algn="ctr"/>
            <a:r>
              <a:rPr lang="es-EC" dirty="0" smtClean="0">
                <a:solidFill>
                  <a:schemeClr val="bg1"/>
                </a:solidFill>
              </a:rPr>
              <a:t>CONCLUCIONES</a:t>
            </a:r>
            <a:r>
              <a:rPr lang="es-EC" dirty="0" smtClean="0"/>
              <a:t> </a:t>
            </a:r>
            <a:endParaRPr lang="es-EC" dirty="0"/>
          </a:p>
        </p:txBody>
      </p:sp>
      <p:sp>
        <p:nvSpPr>
          <p:cNvPr id="3" name="2 Marcador de contenido"/>
          <p:cNvSpPr>
            <a:spLocks noGrp="1"/>
          </p:cNvSpPr>
          <p:nvPr>
            <p:ph idx="1"/>
          </p:nvPr>
        </p:nvSpPr>
        <p:spPr>
          <a:xfrm>
            <a:off x="72008" y="1052736"/>
            <a:ext cx="8964488" cy="5544616"/>
          </a:xfrm>
        </p:spPr>
        <p:txBody>
          <a:bodyPr>
            <a:noAutofit/>
          </a:bodyPr>
          <a:lstStyle/>
          <a:p>
            <a:pPr lvl="0" algn="just"/>
            <a:r>
              <a:rPr lang="es-ES" sz="2400" dirty="0">
                <a:solidFill>
                  <a:schemeClr val="bg1"/>
                </a:solidFill>
              </a:rPr>
              <a:t>En la sobrevivencia no existió diferencias significativas en los dos sitios, esto </a:t>
            </a:r>
            <a:r>
              <a:rPr lang="es-ES" sz="2400" dirty="0" smtClean="0">
                <a:solidFill>
                  <a:schemeClr val="bg1"/>
                </a:solidFill>
              </a:rPr>
              <a:t>probablemente se </a:t>
            </a:r>
            <a:r>
              <a:rPr lang="es-ES" sz="2400" dirty="0">
                <a:solidFill>
                  <a:schemeClr val="bg1"/>
                </a:solidFill>
              </a:rPr>
              <a:t>debió a que el período de evaluación considío con la época lluviosa, sobre todo los meses de abril y mayo del año 2013 donde hubo mayor precipitación. </a:t>
            </a:r>
            <a:endParaRPr lang="es-EC" sz="2400" dirty="0">
              <a:solidFill>
                <a:schemeClr val="bg1"/>
              </a:solidFill>
            </a:endParaRPr>
          </a:p>
          <a:p>
            <a:pPr marL="36576" indent="0" algn="just">
              <a:buNone/>
            </a:pPr>
            <a:endParaRPr lang="es-EC" sz="1050" dirty="0">
              <a:solidFill>
                <a:schemeClr val="bg1"/>
              </a:solidFill>
            </a:endParaRPr>
          </a:p>
          <a:p>
            <a:pPr lvl="0" algn="just"/>
            <a:r>
              <a:rPr lang="es-ES" sz="2400" dirty="0">
                <a:solidFill>
                  <a:schemeClr val="bg1"/>
                </a:solidFill>
              </a:rPr>
              <a:t>El mayor incremento en altura a los 120 días de haber implementado la investigación, en el sitio 1 La Portada fue el tratamiento T6 (</a:t>
            </a:r>
            <a:r>
              <a:rPr lang="es-EC" sz="2400" dirty="0">
                <a:solidFill>
                  <a:schemeClr val="bg1"/>
                </a:solidFill>
              </a:rPr>
              <a:t>Acacia negra+ Gel hidratado) con el 28,14 cm, mientras que en el sitio 2 El Pinllo fue el tratamiento T7 (Acacia negra + materia orgánica) con 38,93 cm</a:t>
            </a:r>
          </a:p>
          <a:p>
            <a:pPr marL="36576" indent="0" algn="just">
              <a:buNone/>
            </a:pPr>
            <a:endParaRPr lang="es-EC" sz="1050" dirty="0">
              <a:solidFill>
                <a:schemeClr val="bg1"/>
              </a:solidFill>
            </a:endParaRPr>
          </a:p>
          <a:p>
            <a:pPr lvl="0" algn="just"/>
            <a:r>
              <a:rPr lang="es-ES" sz="2400" dirty="0">
                <a:solidFill>
                  <a:schemeClr val="bg1"/>
                </a:solidFill>
              </a:rPr>
              <a:t>El mayor incremento en diámetro basal  a los 120 días de haber implementado la </a:t>
            </a:r>
            <a:r>
              <a:rPr lang="es-ES" sz="2400" dirty="0" smtClean="0">
                <a:solidFill>
                  <a:schemeClr val="bg1"/>
                </a:solidFill>
              </a:rPr>
              <a:t>investigación, </a:t>
            </a:r>
            <a:r>
              <a:rPr lang="es-ES" sz="2400" dirty="0">
                <a:solidFill>
                  <a:schemeClr val="bg1"/>
                </a:solidFill>
              </a:rPr>
              <a:t>para el sector la Portada fue el tratamiento T6 (</a:t>
            </a:r>
            <a:r>
              <a:rPr lang="es-EC" sz="2400" dirty="0">
                <a:solidFill>
                  <a:schemeClr val="bg1"/>
                </a:solidFill>
              </a:rPr>
              <a:t>Acacia negra+ Gel hidratado) con 0,27 cm y en el sector el Pinllo es el tratamiento </a:t>
            </a:r>
            <a:r>
              <a:rPr lang="es-ES" sz="2400" dirty="0">
                <a:solidFill>
                  <a:schemeClr val="bg1"/>
                </a:solidFill>
              </a:rPr>
              <a:t>T6 (</a:t>
            </a:r>
            <a:r>
              <a:rPr lang="es-EC" sz="2400" dirty="0">
                <a:solidFill>
                  <a:schemeClr val="bg1"/>
                </a:solidFill>
              </a:rPr>
              <a:t>Acacia negra+ Gel hidratado) con 0,32 cm.</a:t>
            </a:r>
          </a:p>
          <a:p>
            <a:pPr marL="36576" indent="0" algn="just">
              <a:buNone/>
            </a:pPr>
            <a:r>
              <a:rPr lang="es-ES" sz="2000" dirty="0">
                <a:solidFill>
                  <a:schemeClr val="bg1"/>
                </a:solidFill>
              </a:rPr>
              <a:t> </a:t>
            </a:r>
            <a:endParaRPr lang="es-EC" sz="1000" dirty="0">
              <a:solidFill>
                <a:schemeClr val="bg1"/>
              </a:solidFill>
            </a:endParaRPr>
          </a:p>
          <a:p>
            <a:pPr marL="36576" indent="0" algn="just">
              <a:buNone/>
            </a:pPr>
            <a:endParaRPr lang="es-EC" sz="2000" dirty="0"/>
          </a:p>
        </p:txBody>
      </p:sp>
    </p:spTree>
    <p:extLst>
      <p:ext uri="{BB962C8B-B14F-4D97-AF65-F5344CB8AC3E}">
        <p14:creationId xmlns:p14="http://schemas.microsoft.com/office/powerpoint/2010/main" val="56793347"/>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634082"/>
          </a:xfrm>
        </p:spPr>
        <p:txBody>
          <a:bodyPr>
            <a:normAutofit fontScale="90000"/>
          </a:bodyPr>
          <a:lstStyle/>
          <a:p>
            <a:pPr algn="ctr"/>
            <a:r>
              <a:rPr lang="es-EC" sz="4400" dirty="0" smtClean="0">
                <a:solidFill>
                  <a:schemeClr val="bg1"/>
                </a:solidFill>
              </a:rPr>
              <a:t>OBJETIVOS </a:t>
            </a:r>
            <a:endParaRPr lang="es-EC" sz="4400" dirty="0">
              <a:solidFill>
                <a:schemeClr val="bg1"/>
              </a:solidFill>
            </a:endParaRPr>
          </a:p>
        </p:txBody>
      </p:sp>
      <p:sp>
        <p:nvSpPr>
          <p:cNvPr id="3" name="2 Marcador de contenido"/>
          <p:cNvSpPr>
            <a:spLocks noGrp="1"/>
          </p:cNvSpPr>
          <p:nvPr>
            <p:ph idx="1"/>
          </p:nvPr>
        </p:nvSpPr>
        <p:spPr>
          <a:xfrm>
            <a:off x="457200" y="1268760"/>
            <a:ext cx="7467600" cy="5040560"/>
          </a:xfrm>
        </p:spPr>
        <p:txBody>
          <a:bodyPr>
            <a:normAutofit fontScale="92500" lnSpcReduction="20000"/>
          </a:bodyPr>
          <a:lstStyle/>
          <a:p>
            <a:pPr marL="36576" indent="0">
              <a:buNone/>
            </a:pPr>
            <a:r>
              <a:rPr lang="es-EC" sz="2000" b="1" dirty="0" smtClean="0">
                <a:solidFill>
                  <a:schemeClr val="bg1"/>
                </a:solidFill>
              </a:rPr>
              <a:t>OBJETIVO GENERAL: </a:t>
            </a:r>
          </a:p>
          <a:p>
            <a:pPr marL="36576" indent="0">
              <a:buNone/>
            </a:pPr>
            <a:endParaRPr lang="es-EC" sz="2000" dirty="0" smtClean="0">
              <a:solidFill>
                <a:schemeClr val="bg1"/>
              </a:solidFill>
            </a:endParaRPr>
          </a:p>
          <a:p>
            <a:pPr marL="36576" indent="0" algn="just">
              <a:buNone/>
            </a:pPr>
            <a:r>
              <a:rPr lang="es-ES" sz="2200" dirty="0">
                <a:solidFill>
                  <a:schemeClr val="bg1"/>
                </a:solidFill>
              </a:rPr>
              <a:t>Determinar el crecimiento inicial en plantaciones de Casuarina (</a:t>
            </a:r>
            <a:r>
              <a:rPr lang="es-ES" sz="2200" i="1" dirty="0">
                <a:solidFill>
                  <a:schemeClr val="bg1"/>
                </a:solidFill>
              </a:rPr>
              <a:t>Casuarina equisetifolia </a:t>
            </a:r>
            <a:r>
              <a:rPr lang="es-ES" sz="2200" dirty="0">
                <a:solidFill>
                  <a:schemeClr val="bg1"/>
                </a:solidFill>
              </a:rPr>
              <a:t>L.) y Acacia  negra</a:t>
            </a:r>
            <a:r>
              <a:rPr lang="es-ES" sz="2200" i="1" dirty="0">
                <a:solidFill>
                  <a:schemeClr val="bg1"/>
                </a:solidFill>
              </a:rPr>
              <a:t> (Acacia melanoxylon</a:t>
            </a:r>
            <a:r>
              <a:rPr lang="es-ES" sz="2200" dirty="0">
                <a:solidFill>
                  <a:schemeClr val="bg1"/>
                </a:solidFill>
              </a:rPr>
              <a:t> R. BR.), mediante la aplicación de   retenedores de agua para mitigar la mortalidad en   Yahuarcocha  Ibarra,   Imbabura</a:t>
            </a:r>
            <a:r>
              <a:rPr lang="es-ES" sz="1800" dirty="0" smtClean="0">
                <a:solidFill>
                  <a:schemeClr val="bg1"/>
                </a:solidFill>
              </a:rPr>
              <a:t>.</a:t>
            </a:r>
          </a:p>
          <a:p>
            <a:pPr marL="36576" indent="0">
              <a:buNone/>
            </a:pPr>
            <a:endParaRPr lang="es-ES" sz="2000" dirty="0" smtClean="0">
              <a:solidFill>
                <a:schemeClr val="bg1"/>
              </a:solidFill>
            </a:endParaRPr>
          </a:p>
          <a:p>
            <a:pPr marL="36576" indent="0">
              <a:buNone/>
            </a:pPr>
            <a:r>
              <a:rPr lang="es-ES" sz="2000" b="1" dirty="0" smtClean="0">
                <a:solidFill>
                  <a:schemeClr val="bg1"/>
                </a:solidFill>
              </a:rPr>
              <a:t>OBJETIVOS ESPECIFICOS : </a:t>
            </a:r>
          </a:p>
          <a:p>
            <a:pPr marL="36576" indent="0">
              <a:buNone/>
            </a:pPr>
            <a:endParaRPr lang="es-ES" sz="2000" b="1" dirty="0">
              <a:solidFill>
                <a:schemeClr val="bg1"/>
              </a:solidFill>
            </a:endParaRPr>
          </a:p>
          <a:p>
            <a:pPr lvl="0"/>
            <a:r>
              <a:rPr lang="es-ES" sz="2000" dirty="0">
                <a:solidFill>
                  <a:schemeClr val="bg1"/>
                </a:solidFill>
              </a:rPr>
              <a:t>Evaluar  la </a:t>
            </a:r>
            <a:r>
              <a:rPr lang="es-ES" sz="2000" dirty="0" smtClean="0">
                <a:solidFill>
                  <a:schemeClr val="bg1"/>
                </a:solidFill>
              </a:rPr>
              <a:t>sobrevivencia.</a:t>
            </a:r>
            <a:endParaRPr lang="es-EC" sz="2000" dirty="0">
              <a:solidFill>
                <a:schemeClr val="bg1"/>
              </a:solidFill>
            </a:endParaRPr>
          </a:p>
          <a:p>
            <a:pPr marL="36576" indent="0">
              <a:buNone/>
            </a:pPr>
            <a:endParaRPr lang="es-EC" sz="2000" dirty="0">
              <a:solidFill>
                <a:schemeClr val="bg1"/>
              </a:solidFill>
            </a:endParaRPr>
          </a:p>
          <a:p>
            <a:pPr lvl="0"/>
            <a:r>
              <a:rPr lang="es-ES" sz="2000" dirty="0">
                <a:solidFill>
                  <a:schemeClr val="bg1"/>
                </a:solidFill>
              </a:rPr>
              <a:t>Determinar el crecimiento inicial del diámetro basal y altura total de las especies</a:t>
            </a:r>
            <a:r>
              <a:rPr lang="es-ES" sz="2000" dirty="0" smtClean="0">
                <a:solidFill>
                  <a:schemeClr val="bg1"/>
                </a:solidFill>
              </a:rPr>
              <a:t>.</a:t>
            </a:r>
            <a:endParaRPr lang="es-EC" sz="2000" dirty="0">
              <a:solidFill>
                <a:schemeClr val="bg1"/>
              </a:solidFill>
            </a:endParaRPr>
          </a:p>
          <a:p>
            <a:pPr marL="36576" lvl="0" indent="0">
              <a:buNone/>
            </a:pPr>
            <a:r>
              <a:rPr lang="es-ES" sz="2000" dirty="0">
                <a:solidFill>
                  <a:schemeClr val="bg1"/>
                </a:solidFill>
              </a:rPr>
              <a:t> </a:t>
            </a:r>
            <a:endParaRPr lang="es-EC" sz="2000" dirty="0">
              <a:solidFill>
                <a:schemeClr val="bg1"/>
              </a:solidFill>
            </a:endParaRPr>
          </a:p>
          <a:p>
            <a:pPr lvl="0"/>
            <a:r>
              <a:rPr lang="es-ES" sz="2000" dirty="0">
                <a:solidFill>
                  <a:schemeClr val="bg1"/>
                </a:solidFill>
              </a:rPr>
              <a:t>Identificar el estado </a:t>
            </a:r>
            <a:r>
              <a:rPr lang="es-ES" sz="2000" dirty="0" smtClean="0">
                <a:solidFill>
                  <a:schemeClr val="bg1"/>
                </a:solidFill>
              </a:rPr>
              <a:t>fitosanitario.</a:t>
            </a:r>
            <a:endParaRPr lang="es-EC" sz="2000" dirty="0">
              <a:solidFill>
                <a:schemeClr val="bg1"/>
              </a:solidFill>
            </a:endParaRPr>
          </a:p>
          <a:p>
            <a:pPr marL="36576" indent="0">
              <a:buNone/>
            </a:pPr>
            <a:r>
              <a:rPr lang="es-ES" sz="2000" dirty="0">
                <a:solidFill>
                  <a:schemeClr val="bg1"/>
                </a:solidFill>
              </a:rPr>
              <a:t> </a:t>
            </a:r>
            <a:endParaRPr lang="es-EC" sz="2000" dirty="0">
              <a:solidFill>
                <a:schemeClr val="bg1"/>
              </a:solidFill>
            </a:endParaRPr>
          </a:p>
          <a:p>
            <a:r>
              <a:rPr lang="es-ES" sz="2000" dirty="0">
                <a:solidFill>
                  <a:schemeClr val="bg1"/>
                </a:solidFill>
              </a:rPr>
              <a:t>Analizar  costos de </a:t>
            </a:r>
            <a:r>
              <a:rPr lang="es-ES" sz="2000" dirty="0" smtClean="0">
                <a:solidFill>
                  <a:schemeClr val="bg1"/>
                </a:solidFill>
              </a:rPr>
              <a:t>implementación.</a:t>
            </a:r>
            <a:endParaRPr lang="es-EC" sz="2000" b="1" dirty="0">
              <a:solidFill>
                <a:schemeClr val="bg1"/>
              </a:solidFill>
            </a:endParaRPr>
          </a:p>
        </p:txBody>
      </p:sp>
    </p:spTree>
    <p:extLst>
      <p:ext uri="{BB962C8B-B14F-4D97-AF65-F5344CB8AC3E}">
        <p14:creationId xmlns:p14="http://schemas.microsoft.com/office/powerpoint/2010/main" val="4223493919"/>
      </p:ext>
    </p:extLst>
  </p:cSld>
  <p:clrMapOvr>
    <a:masterClrMapping/>
  </p:clrMapOvr>
  <p:transition spd="slow">
    <p:wheel spokes="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332656"/>
            <a:ext cx="8424936" cy="1938992"/>
          </a:xfrm>
          <a:prstGeom prst="rect">
            <a:avLst/>
          </a:prstGeom>
        </p:spPr>
        <p:txBody>
          <a:bodyPr wrap="square">
            <a:spAutoFit/>
          </a:bodyPr>
          <a:lstStyle/>
          <a:p>
            <a:pPr marL="342900" lvl="0" indent="-342900" algn="just">
              <a:buFont typeface="Arial" pitchFamily="34" charset="0"/>
              <a:buChar char="•"/>
            </a:pPr>
            <a:r>
              <a:rPr lang="es-ES" sz="2400" dirty="0">
                <a:solidFill>
                  <a:schemeClr val="bg1"/>
                </a:solidFill>
              </a:rPr>
              <a:t>Con respecto al estado fitosanitario en los dos sitios mostraron un buen estado fitosanitario con la excepción del tratamiento T4 (Casuarina solo), que mostró el valor más bajo, al final de la investigación con el 6,7% en el sitio 1 La Portada y 7,5% en el sitio 2 El Pinllo. </a:t>
            </a:r>
            <a:endParaRPr lang="es-EC" sz="2400" dirty="0">
              <a:solidFill>
                <a:schemeClr val="bg1"/>
              </a:solidFill>
            </a:endParaRPr>
          </a:p>
        </p:txBody>
      </p:sp>
      <p:sp>
        <p:nvSpPr>
          <p:cNvPr id="3" name="2 Rectángulo"/>
          <p:cNvSpPr/>
          <p:nvPr/>
        </p:nvSpPr>
        <p:spPr>
          <a:xfrm>
            <a:off x="179512" y="2492896"/>
            <a:ext cx="8424936" cy="3416320"/>
          </a:xfrm>
          <a:prstGeom prst="rect">
            <a:avLst/>
          </a:prstGeom>
        </p:spPr>
        <p:txBody>
          <a:bodyPr wrap="square">
            <a:spAutoFit/>
          </a:bodyPr>
          <a:lstStyle/>
          <a:p>
            <a:pPr marL="342900" lvl="0" indent="-342900">
              <a:buFont typeface="Arial" pitchFamily="34" charset="0"/>
              <a:buChar char="•"/>
            </a:pPr>
            <a:r>
              <a:rPr lang="es-ES" sz="2400" dirty="0">
                <a:solidFill>
                  <a:schemeClr val="bg1"/>
                </a:solidFill>
              </a:rPr>
              <a:t>De acuerdo al análisis de costos de establecimiento se  determinó que, en el sitio La Portada, la inversión con respecto a la plantación es de $482,12 dólares en una área de 0,21Ha y en el sitio dos El Pinllo, la inversión para la plantación es de $ 408,88 dólares americanos en una área de 0, 22 Ha. A esta investigación se adhiere el arriendo del terreno y los materiales e insumos y se obtuvo un costo total de $1539,15 dólares americanos en una área total de 0,43 Ha.</a:t>
            </a:r>
            <a:endParaRPr lang="es-EC" sz="2400" dirty="0">
              <a:solidFill>
                <a:schemeClr val="bg1"/>
              </a:solidFill>
            </a:endParaRPr>
          </a:p>
        </p:txBody>
      </p:sp>
    </p:spTree>
    <p:extLst>
      <p:ext uri="{BB962C8B-B14F-4D97-AF65-F5344CB8AC3E}">
        <p14:creationId xmlns:p14="http://schemas.microsoft.com/office/powerpoint/2010/main" val="4210020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32792" y="116632"/>
            <a:ext cx="7467600" cy="634082"/>
          </a:xfrm>
        </p:spPr>
        <p:txBody>
          <a:bodyPr>
            <a:normAutofit fontScale="90000"/>
          </a:bodyPr>
          <a:lstStyle/>
          <a:p>
            <a:pPr algn="ctr"/>
            <a:r>
              <a:rPr lang="es-EC" b="1" dirty="0" smtClean="0">
                <a:solidFill>
                  <a:schemeClr val="bg1"/>
                </a:solidFill>
              </a:rPr>
              <a:t>RECOMENDACIONES</a:t>
            </a:r>
            <a:r>
              <a:rPr lang="es-EC" dirty="0" smtClean="0"/>
              <a:t> </a:t>
            </a:r>
            <a:endParaRPr lang="es-EC" dirty="0"/>
          </a:p>
        </p:txBody>
      </p:sp>
      <p:sp>
        <p:nvSpPr>
          <p:cNvPr id="3" name="2 Marcador de contenido"/>
          <p:cNvSpPr>
            <a:spLocks noGrp="1"/>
          </p:cNvSpPr>
          <p:nvPr>
            <p:ph idx="1"/>
          </p:nvPr>
        </p:nvSpPr>
        <p:spPr>
          <a:xfrm>
            <a:off x="107504" y="908720"/>
            <a:ext cx="8928992" cy="5760640"/>
          </a:xfrm>
        </p:spPr>
        <p:txBody>
          <a:bodyPr>
            <a:noAutofit/>
          </a:bodyPr>
          <a:lstStyle/>
          <a:p>
            <a:pPr lvl="0" algn="just"/>
            <a:r>
              <a:rPr lang="es-ES" sz="1900" dirty="0">
                <a:solidFill>
                  <a:schemeClr val="bg1"/>
                </a:solidFill>
              </a:rPr>
              <a:t>A las comunidades e instituciones vinculadas con el establecimiento de plantaciones se recomienda realizar plantaciones con estas especies forestales, en condiciones edafo – climáticas similares, aplicando hidroretenedores y materia orgánica ya que las dos especies demostraron un buen comportamiento en cuanto a su sobrevivencia y estado fitosanitario.</a:t>
            </a:r>
            <a:endParaRPr lang="es-EC" sz="1900" dirty="0">
              <a:solidFill>
                <a:schemeClr val="bg1"/>
              </a:solidFill>
            </a:endParaRPr>
          </a:p>
          <a:p>
            <a:pPr marL="36576" indent="0" algn="just">
              <a:buNone/>
            </a:pPr>
            <a:r>
              <a:rPr lang="es-ES" sz="1900" b="1" dirty="0">
                <a:solidFill>
                  <a:schemeClr val="bg1"/>
                </a:solidFill>
              </a:rPr>
              <a:t> </a:t>
            </a:r>
            <a:endParaRPr lang="es-EC" sz="1000" dirty="0">
              <a:solidFill>
                <a:schemeClr val="bg1"/>
              </a:solidFill>
            </a:endParaRPr>
          </a:p>
          <a:p>
            <a:pPr lvl="0" algn="just"/>
            <a:r>
              <a:rPr lang="es-ES" sz="1900" dirty="0">
                <a:solidFill>
                  <a:schemeClr val="bg1"/>
                </a:solidFill>
              </a:rPr>
              <a:t>A las comunidades   propietarios de tierras con condiciones de clima y suelo similares  a los sitios de investigación establezcan plantaciones empleando la Acacia  negra con hidrogel ya que esta presento el mejor crecimiento en cuanto a diámetro basal y altura total.</a:t>
            </a:r>
            <a:endParaRPr lang="es-EC" sz="1900" dirty="0">
              <a:solidFill>
                <a:schemeClr val="bg1"/>
              </a:solidFill>
            </a:endParaRPr>
          </a:p>
          <a:p>
            <a:pPr marL="36576" indent="0" algn="just">
              <a:buNone/>
            </a:pPr>
            <a:r>
              <a:rPr lang="es-ES" sz="1900" dirty="0">
                <a:solidFill>
                  <a:schemeClr val="bg1"/>
                </a:solidFill>
              </a:rPr>
              <a:t> </a:t>
            </a:r>
            <a:endParaRPr lang="es-EC" sz="1000" dirty="0">
              <a:solidFill>
                <a:schemeClr val="bg1"/>
              </a:solidFill>
            </a:endParaRPr>
          </a:p>
          <a:p>
            <a:pPr lvl="0" algn="just"/>
            <a:r>
              <a:rPr lang="es-ES" sz="1900" dirty="0">
                <a:solidFill>
                  <a:schemeClr val="bg1"/>
                </a:solidFill>
              </a:rPr>
              <a:t>A las comunidades interesadas en reforestar y a fin de reducir costos, se sugiere utilizar estas especies que fueron aptas en suelos pobres y pendiente pronunciada utilizando hidrokeeper. </a:t>
            </a:r>
            <a:endParaRPr lang="es-EC" sz="1900" dirty="0">
              <a:solidFill>
                <a:schemeClr val="bg1"/>
              </a:solidFill>
            </a:endParaRPr>
          </a:p>
          <a:p>
            <a:pPr marL="36576" indent="0" algn="just">
              <a:buNone/>
            </a:pPr>
            <a:endParaRPr lang="es-EC" sz="1000" dirty="0">
              <a:solidFill>
                <a:schemeClr val="bg1"/>
              </a:solidFill>
            </a:endParaRPr>
          </a:p>
          <a:p>
            <a:pPr lvl="0" algn="just"/>
            <a:r>
              <a:rPr lang="es-ES" sz="1900" dirty="0">
                <a:solidFill>
                  <a:schemeClr val="bg1"/>
                </a:solidFill>
              </a:rPr>
              <a:t>A la Universidad Técnica del Norte, a través de la Carrera de Ingeniería Forestal, se recomienda seguir investigando el comportamiento del presente ensayo con el fin de obtener un conocimiento general sobre las especies y tratamientos investigados.</a:t>
            </a:r>
            <a:endParaRPr lang="es-EC" sz="1900" dirty="0">
              <a:solidFill>
                <a:schemeClr val="bg1"/>
              </a:solidFill>
            </a:endParaRPr>
          </a:p>
          <a:p>
            <a:pPr marL="36576" indent="0" algn="just">
              <a:buNone/>
            </a:pPr>
            <a:endParaRPr lang="es-EC" sz="1900" dirty="0"/>
          </a:p>
        </p:txBody>
      </p:sp>
    </p:spTree>
    <p:extLst>
      <p:ext uri="{BB962C8B-B14F-4D97-AF65-F5344CB8AC3E}">
        <p14:creationId xmlns:p14="http://schemas.microsoft.com/office/powerpoint/2010/main" val="1170894226"/>
      </p:ext>
    </p:extLst>
  </p:cSld>
  <p:clrMapOvr>
    <a:masterClrMapping/>
  </p:clrMapOvr>
  <p:transition spd="slow">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7467600" cy="5649491"/>
          </a:xfrm>
        </p:spPr>
        <p:txBody>
          <a:bodyPr/>
          <a:lstStyle/>
          <a:p>
            <a:pPr marL="36576" indent="0">
              <a:buNone/>
            </a:pPr>
            <a:endParaRPr lang="es-EC" dirty="0" smtClean="0"/>
          </a:p>
          <a:p>
            <a:pPr marL="36576" indent="0">
              <a:buNone/>
            </a:pPr>
            <a:endParaRPr lang="es-EC" dirty="0"/>
          </a:p>
          <a:p>
            <a:pPr marL="36576" indent="0">
              <a:buNone/>
            </a:pPr>
            <a:endParaRPr lang="es-EC" dirty="0" smtClean="0"/>
          </a:p>
          <a:p>
            <a:pPr marL="36576" indent="0">
              <a:buNone/>
            </a:pPr>
            <a:endParaRPr lang="es-EC" dirty="0" smtClean="0"/>
          </a:p>
          <a:p>
            <a:pPr marL="36576" indent="0" algn="ctr">
              <a:buNone/>
            </a:pPr>
            <a:r>
              <a:rPr lang="es-EC" sz="6600" dirty="0" smtClean="0">
                <a:solidFill>
                  <a:schemeClr val="bg1"/>
                </a:solidFill>
              </a:rPr>
              <a:t>GRACIAS </a:t>
            </a:r>
            <a:endParaRPr lang="es-EC" sz="6600" dirty="0">
              <a:solidFill>
                <a:schemeClr val="bg1"/>
              </a:solidFill>
            </a:endParaRPr>
          </a:p>
        </p:txBody>
      </p:sp>
    </p:spTree>
    <p:extLst>
      <p:ext uri="{BB962C8B-B14F-4D97-AF65-F5344CB8AC3E}">
        <p14:creationId xmlns:p14="http://schemas.microsoft.com/office/powerpoint/2010/main" val="18715337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706090"/>
          </a:xfrm>
        </p:spPr>
        <p:txBody>
          <a:bodyPr>
            <a:normAutofit/>
          </a:bodyPr>
          <a:lstStyle/>
          <a:p>
            <a:pPr algn="ctr"/>
            <a:r>
              <a:rPr lang="es-EC" sz="4000" b="1" dirty="0" smtClean="0">
                <a:solidFill>
                  <a:schemeClr val="bg1"/>
                </a:solidFill>
              </a:rPr>
              <a:t>HIPOTESIS</a:t>
            </a:r>
            <a:r>
              <a:rPr lang="es-EC" sz="4000" dirty="0" smtClean="0"/>
              <a:t> </a:t>
            </a:r>
            <a:endParaRPr lang="es-EC" sz="4000" dirty="0"/>
          </a:p>
        </p:txBody>
      </p:sp>
      <p:sp>
        <p:nvSpPr>
          <p:cNvPr id="3" name="2 Marcador de contenido"/>
          <p:cNvSpPr>
            <a:spLocks noGrp="1"/>
          </p:cNvSpPr>
          <p:nvPr>
            <p:ph idx="1"/>
          </p:nvPr>
        </p:nvSpPr>
        <p:spPr>
          <a:xfrm>
            <a:off x="457200" y="1196752"/>
            <a:ext cx="7467600" cy="5256584"/>
          </a:xfrm>
        </p:spPr>
        <p:txBody>
          <a:bodyPr>
            <a:normAutofit/>
          </a:bodyPr>
          <a:lstStyle/>
          <a:p>
            <a:pPr marL="36576" indent="0">
              <a:buNone/>
            </a:pPr>
            <a:r>
              <a:rPr lang="es-ES" dirty="0">
                <a:solidFill>
                  <a:schemeClr val="bg1"/>
                </a:solidFill>
              </a:rPr>
              <a:t>Hipótesis Nula (Ho): </a:t>
            </a:r>
            <a:r>
              <a:rPr lang="es-MX" dirty="0">
                <a:solidFill>
                  <a:schemeClr val="bg1"/>
                </a:solidFill>
              </a:rPr>
              <a:t>Las </a:t>
            </a:r>
            <a:r>
              <a:rPr lang="es-MX" dirty="0" smtClean="0">
                <a:solidFill>
                  <a:schemeClr val="bg1"/>
                </a:solidFill>
              </a:rPr>
              <a:t>dos </a:t>
            </a:r>
            <a:r>
              <a:rPr lang="es-MX" dirty="0">
                <a:solidFill>
                  <a:schemeClr val="bg1"/>
                </a:solidFill>
              </a:rPr>
              <a:t>especies presentan un crecimiento  similar con la aplicación de tres niveles de retenedores</a:t>
            </a:r>
            <a:r>
              <a:rPr lang="es-MX" dirty="0" smtClean="0">
                <a:solidFill>
                  <a:schemeClr val="bg1"/>
                </a:solidFill>
              </a:rPr>
              <a:t>.</a:t>
            </a:r>
          </a:p>
          <a:p>
            <a:pPr marL="36576" indent="0">
              <a:buNone/>
            </a:pPr>
            <a:r>
              <a:rPr lang="es-MX" dirty="0" smtClean="0">
                <a:solidFill>
                  <a:schemeClr val="bg1"/>
                </a:solidFill>
              </a:rPr>
              <a:t>u</a:t>
            </a:r>
            <a:r>
              <a:rPr lang="es-MX" baseline="-25000" dirty="0" smtClean="0">
                <a:solidFill>
                  <a:schemeClr val="bg1"/>
                </a:solidFill>
              </a:rPr>
              <a:t>1 </a:t>
            </a:r>
            <a:r>
              <a:rPr lang="es-MX" dirty="0">
                <a:solidFill>
                  <a:schemeClr val="bg1"/>
                </a:solidFill>
              </a:rPr>
              <a:t>= u</a:t>
            </a:r>
            <a:r>
              <a:rPr lang="es-MX" baseline="-25000" dirty="0">
                <a:solidFill>
                  <a:schemeClr val="bg1"/>
                </a:solidFill>
              </a:rPr>
              <a:t>2</a:t>
            </a:r>
            <a:r>
              <a:rPr lang="es-MX" dirty="0">
                <a:solidFill>
                  <a:schemeClr val="bg1"/>
                </a:solidFill>
              </a:rPr>
              <a:t>………….= u</a:t>
            </a:r>
            <a:r>
              <a:rPr lang="es-MX" baseline="-25000" dirty="0">
                <a:solidFill>
                  <a:schemeClr val="bg1"/>
                </a:solidFill>
              </a:rPr>
              <a:t>n</a:t>
            </a:r>
            <a:endParaRPr lang="es-EC" dirty="0">
              <a:solidFill>
                <a:schemeClr val="bg1"/>
              </a:solidFill>
            </a:endParaRPr>
          </a:p>
          <a:p>
            <a:pPr marL="36576" indent="0">
              <a:buNone/>
            </a:pPr>
            <a:r>
              <a:rPr lang="es-ES" dirty="0">
                <a:solidFill>
                  <a:schemeClr val="bg1"/>
                </a:solidFill>
              </a:rPr>
              <a:t> </a:t>
            </a:r>
            <a:endParaRPr lang="es-EC" dirty="0">
              <a:solidFill>
                <a:schemeClr val="bg1"/>
              </a:solidFill>
            </a:endParaRPr>
          </a:p>
          <a:p>
            <a:pPr marL="36576" indent="0">
              <a:buNone/>
            </a:pPr>
            <a:r>
              <a:rPr lang="es-ES" dirty="0">
                <a:solidFill>
                  <a:schemeClr val="bg1"/>
                </a:solidFill>
              </a:rPr>
              <a:t>Hipótesis Alternativa (Ha):</a:t>
            </a:r>
            <a:r>
              <a:rPr lang="es-MX" dirty="0">
                <a:solidFill>
                  <a:schemeClr val="bg1"/>
                </a:solidFill>
              </a:rPr>
              <a:t> Al  menos una especie presentan una diferencia en su crecimiento con los diferentes retenedores de agua</a:t>
            </a:r>
            <a:r>
              <a:rPr lang="es-MX" dirty="0" smtClean="0">
                <a:solidFill>
                  <a:schemeClr val="bg1"/>
                </a:solidFill>
              </a:rPr>
              <a:t>.</a:t>
            </a:r>
            <a:endParaRPr lang="es-EC" dirty="0">
              <a:solidFill>
                <a:schemeClr val="bg1"/>
              </a:solidFill>
            </a:endParaRPr>
          </a:p>
          <a:p>
            <a:pPr marL="36576" indent="0">
              <a:buNone/>
            </a:pPr>
            <a:r>
              <a:rPr lang="es-MX" dirty="0">
                <a:solidFill>
                  <a:schemeClr val="bg1"/>
                </a:solidFill>
              </a:rPr>
              <a:t>u</a:t>
            </a:r>
            <a:r>
              <a:rPr lang="es-MX" baseline="-25000" dirty="0">
                <a:solidFill>
                  <a:schemeClr val="bg1"/>
                </a:solidFill>
              </a:rPr>
              <a:t>1 </a:t>
            </a:r>
            <a:r>
              <a:rPr lang="es-MX" dirty="0">
                <a:solidFill>
                  <a:schemeClr val="bg1"/>
                </a:solidFill>
              </a:rPr>
              <a:t>≠ u</a:t>
            </a:r>
            <a:r>
              <a:rPr lang="es-MX" baseline="-25000" dirty="0">
                <a:solidFill>
                  <a:schemeClr val="bg1"/>
                </a:solidFill>
              </a:rPr>
              <a:t>2</a:t>
            </a:r>
            <a:r>
              <a:rPr lang="es-MX" dirty="0">
                <a:solidFill>
                  <a:schemeClr val="bg1"/>
                </a:solidFill>
              </a:rPr>
              <a:t>………….≠ u</a:t>
            </a:r>
            <a:r>
              <a:rPr lang="es-MX" baseline="-25000" dirty="0">
                <a:solidFill>
                  <a:schemeClr val="bg1"/>
                </a:solidFill>
              </a:rPr>
              <a:t>n</a:t>
            </a:r>
            <a:endParaRPr lang="es-EC" dirty="0">
              <a:solidFill>
                <a:schemeClr val="bg1"/>
              </a:solidFill>
            </a:endParaRPr>
          </a:p>
          <a:p>
            <a:pPr marL="36576" indent="0">
              <a:buNone/>
            </a:pPr>
            <a:endParaRPr lang="es-EC" dirty="0"/>
          </a:p>
        </p:txBody>
      </p:sp>
    </p:spTree>
    <p:extLst>
      <p:ext uri="{BB962C8B-B14F-4D97-AF65-F5344CB8AC3E}">
        <p14:creationId xmlns:p14="http://schemas.microsoft.com/office/powerpoint/2010/main" val="3699176870"/>
      </p:ext>
    </p:extLst>
  </p:cSld>
  <p:clrMapOvr>
    <a:masterClrMapping/>
  </p:clrMapOvr>
  <p:transition spd="slow">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15616" y="1511167"/>
            <a:ext cx="6768752" cy="2862322"/>
          </a:xfrm>
          <a:prstGeom prst="rect">
            <a:avLst/>
          </a:prstGeom>
        </p:spPr>
        <p:txBody>
          <a:bodyPr wrap="square">
            <a:spAutoFit/>
          </a:bodyPr>
          <a:lstStyle/>
          <a:p>
            <a:pPr lvl="1" algn="ctr"/>
            <a:r>
              <a:rPr lang="es-ES" sz="6000" b="1" dirty="0" smtClean="0">
                <a:solidFill>
                  <a:schemeClr val="bg1"/>
                </a:solidFill>
              </a:rPr>
              <a:t>MATERIALES </a:t>
            </a:r>
          </a:p>
          <a:p>
            <a:pPr lvl="1" algn="ctr"/>
            <a:r>
              <a:rPr lang="es-ES" sz="6000" b="1" dirty="0" smtClean="0">
                <a:solidFill>
                  <a:schemeClr val="bg1"/>
                </a:solidFill>
              </a:rPr>
              <a:t>Y </a:t>
            </a:r>
          </a:p>
          <a:p>
            <a:pPr lvl="1" algn="ctr"/>
            <a:r>
              <a:rPr lang="es-ES" sz="6000" b="1" dirty="0" smtClean="0">
                <a:solidFill>
                  <a:schemeClr val="bg1"/>
                </a:solidFill>
              </a:rPr>
              <a:t>METODOS </a:t>
            </a:r>
            <a:endParaRPr lang="es-EC" sz="6000" b="1" dirty="0">
              <a:solidFill>
                <a:schemeClr val="bg1"/>
              </a:solidFill>
            </a:endParaRPr>
          </a:p>
        </p:txBody>
      </p:sp>
    </p:spTree>
    <p:extLst>
      <p:ext uri="{BB962C8B-B14F-4D97-AF65-F5344CB8AC3E}">
        <p14:creationId xmlns:p14="http://schemas.microsoft.com/office/powerpoint/2010/main" val="2858519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88640"/>
            <a:ext cx="8363272" cy="6552728"/>
          </a:xfrm>
          <a:ln>
            <a:solidFill>
              <a:schemeClr val="bg1"/>
            </a:solidFill>
          </a:ln>
        </p:spPr>
        <p:txBody>
          <a:bodyPr/>
          <a:lstStyle/>
          <a:p>
            <a:pPr marL="36576" indent="0">
              <a:buNone/>
            </a:pPr>
            <a:endParaRPr lang="es-EC" dirty="0"/>
          </a:p>
          <a:p>
            <a:pPr marL="36576" indent="0">
              <a:buNone/>
            </a:pPr>
            <a:endParaRPr lang="es-EC" dirty="0" smtClean="0"/>
          </a:p>
          <a:p>
            <a:pPr marL="36576" indent="0">
              <a:buNone/>
            </a:pPr>
            <a:r>
              <a:rPr lang="es-EC" dirty="0" smtClean="0">
                <a:solidFill>
                  <a:schemeClr val="bg1"/>
                </a:solidFill>
                <a:hlinkClick r:id="rId3" action="ppaction://hlinkpres?slideindex=1&amp;slidetitle="/>
              </a:rPr>
              <a:t>Localización</a:t>
            </a:r>
            <a:r>
              <a:rPr lang="es-EC" dirty="0" smtClean="0"/>
              <a:t> </a:t>
            </a:r>
          </a:p>
          <a:p>
            <a:pPr marL="36576" indent="0">
              <a:buNone/>
            </a:pPr>
            <a:endParaRPr lang="es-EC" dirty="0" smtClean="0"/>
          </a:p>
          <a:p>
            <a:pPr marL="36576" indent="0">
              <a:buNone/>
            </a:pPr>
            <a:endParaRPr lang="es-EC" dirty="0"/>
          </a:p>
          <a:p>
            <a:pPr marL="36576" indent="0">
              <a:buNone/>
            </a:pPr>
            <a:endParaRPr lang="es-EC" dirty="0" smtClean="0"/>
          </a:p>
          <a:p>
            <a:pPr marL="36576" indent="0">
              <a:buNone/>
            </a:pPr>
            <a:endParaRPr lang="es-EC" dirty="0" smtClean="0"/>
          </a:p>
          <a:p>
            <a:pPr marL="36576" indent="0">
              <a:buNone/>
            </a:pPr>
            <a:endParaRPr lang="es-EC" dirty="0" smtClean="0"/>
          </a:p>
          <a:p>
            <a:pPr marL="36576" indent="0">
              <a:buNone/>
            </a:pPr>
            <a:endParaRPr lang="es-EC" dirty="0" smtClean="0"/>
          </a:p>
          <a:p>
            <a:pPr marL="36576" indent="0">
              <a:buNone/>
            </a:pPr>
            <a:r>
              <a:rPr lang="es-EC" dirty="0" smtClean="0">
                <a:solidFill>
                  <a:schemeClr val="bg1"/>
                </a:solidFill>
              </a:rPr>
              <a:t>Características </a:t>
            </a:r>
          </a:p>
          <a:p>
            <a:pPr marL="36576" indent="0">
              <a:buNone/>
            </a:pPr>
            <a:r>
              <a:rPr lang="es-EC" dirty="0" smtClean="0">
                <a:solidFill>
                  <a:schemeClr val="bg1"/>
                </a:solidFill>
              </a:rPr>
              <a:t>Climatológicas</a:t>
            </a:r>
          </a:p>
          <a:p>
            <a:pPr marL="36576" indent="0">
              <a:buNone/>
            </a:pPr>
            <a:endParaRPr lang="es-EC" dirty="0"/>
          </a:p>
          <a:p>
            <a:pPr marL="36576" indent="0">
              <a:buNone/>
            </a:pPr>
            <a:endParaRPr lang="es-EC" dirty="0" smtClean="0"/>
          </a:p>
        </p:txBody>
      </p:sp>
      <p:sp>
        <p:nvSpPr>
          <p:cNvPr id="5" name="4 Abrir llave"/>
          <p:cNvSpPr/>
          <p:nvPr/>
        </p:nvSpPr>
        <p:spPr>
          <a:xfrm>
            <a:off x="2771800" y="222992"/>
            <a:ext cx="504056" cy="2952328"/>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solidFill>
                <a:schemeClr val="bg1"/>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070202285"/>
              </p:ext>
            </p:extLst>
          </p:nvPr>
        </p:nvGraphicFramePr>
        <p:xfrm>
          <a:off x="3635896" y="222992"/>
          <a:ext cx="5153026" cy="3152394"/>
        </p:xfrm>
        <a:graphic>
          <a:graphicData uri="http://schemas.openxmlformats.org/drawingml/2006/table">
            <a:tbl>
              <a:tblPr>
                <a:tableStyleId>{5C22544A-7EE6-4342-B048-85BDC9FD1C3A}</a:tableStyleId>
              </a:tblPr>
              <a:tblGrid>
                <a:gridCol w="1716405"/>
                <a:gridCol w="1716405"/>
                <a:gridCol w="1720216"/>
              </a:tblGrid>
              <a:tr h="324994">
                <a:tc>
                  <a:txBody>
                    <a:bodyPr/>
                    <a:lstStyle/>
                    <a:p>
                      <a:pPr algn="ctr">
                        <a:lnSpc>
                          <a:spcPct val="115000"/>
                        </a:lnSpc>
                        <a:spcAft>
                          <a:spcPts val="0"/>
                        </a:spcAft>
                      </a:pPr>
                      <a:r>
                        <a:rPr lang="es-ES" sz="1600" b="1" dirty="0">
                          <a:effectLst/>
                        </a:rPr>
                        <a:t>Localización</a:t>
                      </a:r>
                      <a:endParaRPr lang="es-EC" sz="1600" b="1" dirty="0">
                        <a:effectLst/>
                        <a:latin typeface="Times New Roman"/>
                        <a:ea typeface="Times New Roman"/>
                        <a:cs typeface="Times New Roman"/>
                      </a:endParaRPr>
                    </a:p>
                  </a:txBody>
                  <a:tcPr marL="34925" marR="34925" marT="34925" marB="34925">
                    <a:solidFill>
                      <a:schemeClr val="accent1">
                        <a:lumMod val="60000"/>
                        <a:lumOff val="40000"/>
                      </a:schemeClr>
                    </a:solidFill>
                  </a:tcPr>
                </a:tc>
                <a:tc>
                  <a:txBody>
                    <a:bodyPr/>
                    <a:lstStyle/>
                    <a:p>
                      <a:pPr algn="ctr">
                        <a:lnSpc>
                          <a:spcPct val="115000"/>
                        </a:lnSpc>
                        <a:spcAft>
                          <a:spcPts val="0"/>
                        </a:spcAft>
                      </a:pPr>
                      <a:r>
                        <a:rPr lang="es-ES" sz="1600" b="1" dirty="0">
                          <a:effectLst/>
                        </a:rPr>
                        <a:t>Sitio N° 1</a:t>
                      </a:r>
                      <a:endParaRPr lang="es-EC" sz="1600" b="1" dirty="0">
                        <a:effectLst/>
                        <a:latin typeface="Times New Roman"/>
                        <a:ea typeface="Times New Roman"/>
                        <a:cs typeface="Times New Roman"/>
                      </a:endParaRPr>
                    </a:p>
                  </a:txBody>
                  <a:tcPr marL="34925" marR="34925" marT="34925" marB="34925">
                    <a:solidFill>
                      <a:schemeClr val="accent1">
                        <a:lumMod val="60000"/>
                        <a:lumOff val="40000"/>
                      </a:schemeClr>
                    </a:solidFill>
                  </a:tcPr>
                </a:tc>
                <a:tc>
                  <a:txBody>
                    <a:bodyPr/>
                    <a:lstStyle/>
                    <a:p>
                      <a:pPr algn="ctr">
                        <a:lnSpc>
                          <a:spcPct val="115000"/>
                        </a:lnSpc>
                        <a:spcAft>
                          <a:spcPts val="0"/>
                        </a:spcAft>
                      </a:pPr>
                      <a:r>
                        <a:rPr lang="es-ES" sz="1600" b="1" dirty="0">
                          <a:effectLst/>
                        </a:rPr>
                        <a:t>Sitio N° 2</a:t>
                      </a:r>
                      <a:endParaRPr lang="es-EC" sz="1600" b="1" dirty="0">
                        <a:effectLst/>
                        <a:latin typeface="Times New Roman"/>
                        <a:ea typeface="Times New Roman"/>
                        <a:cs typeface="Times New Roman"/>
                      </a:endParaRPr>
                    </a:p>
                  </a:txBody>
                  <a:tcPr marL="34925" marR="34925" marT="34925" marB="34925">
                    <a:solidFill>
                      <a:schemeClr val="accent1">
                        <a:lumMod val="60000"/>
                        <a:lumOff val="40000"/>
                      </a:schemeClr>
                    </a:solidFill>
                  </a:tcPr>
                </a:tc>
              </a:tr>
              <a:tr h="324994">
                <a:tc>
                  <a:txBody>
                    <a:bodyPr/>
                    <a:lstStyle/>
                    <a:p>
                      <a:pPr algn="just">
                        <a:lnSpc>
                          <a:spcPct val="115000"/>
                        </a:lnSpc>
                        <a:spcAft>
                          <a:spcPts val="0"/>
                        </a:spcAft>
                      </a:pPr>
                      <a:r>
                        <a:rPr lang="es-ES" sz="1600" dirty="0">
                          <a:effectLst/>
                        </a:rPr>
                        <a:t>Provincia</a:t>
                      </a:r>
                      <a:endParaRPr lang="es-EC" sz="1600" dirty="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s-ES" sz="1600" dirty="0">
                          <a:effectLst/>
                        </a:rPr>
                        <a:t>Imbabura</a:t>
                      </a:r>
                      <a:endParaRPr lang="es-EC" sz="1600" dirty="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s-ES" sz="1600" dirty="0">
                          <a:effectLst/>
                        </a:rPr>
                        <a:t>Imbabura</a:t>
                      </a:r>
                      <a:endParaRPr lang="es-EC" sz="1600" dirty="0">
                        <a:effectLst/>
                        <a:latin typeface="Times New Roman"/>
                        <a:ea typeface="Times New Roman"/>
                        <a:cs typeface="Times New Roman"/>
                      </a:endParaRPr>
                    </a:p>
                  </a:txBody>
                  <a:tcPr marL="34925" marR="34925" marT="34925" marB="34925"/>
                </a:tc>
              </a:tr>
              <a:tr h="324994">
                <a:tc>
                  <a:txBody>
                    <a:bodyPr/>
                    <a:lstStyle/>
                    <a:p>
                      <a:pPr algn="just">
                        <a:lnSpc>
                          <a:spcPct val="115000"/>
                        </a:lnSpc>
                        <a:spcAft>
                          <a:spcPts val="0"/>
                        </a:spcAft>
                      </a:pPr>
                      <a:r>
                        <a:rPr lang="es-ES" sz="1600" dirty="0">
                          <a:effectLst/>
                        </a:rPr>
                        <a:t>Cantón</a:t>
                      </a:r>
                      <a:endParaRPr lang="es-EC" sz="1600" dirty="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s-ES" sz="1600" dirty="0">
                          <a:effectLst/>
                        </a:rPr>
                        <a:t>Ibarra</a:t>
                      </a:r>
                      <a:endParaRPr lang="es-EC" sz="1600" dirty="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s-ES" sz="1600">
                          <a:effectLst/>
                        </a:rPr>
                        <a:t>Ibarra</a:t>
                      </a:r>
                      <a:endParaRPr lang="es-EC" sz="1600">
                        <a:effectLst/>
                        <a:latin typeface="Times New Roman"/>
                        <a:ea typeface="Times New Roman"/>
                        <a:cs typeface="Times New Roman"/>
                      </a:endParaRPr>
                    </a:p>
                  </a:txBody>
                  <a:tcPr marL="34925" marR="34925" marT="34925" marB="34925"/>
                </a:tc>
              </a:tr>
              <a:tr h="324994">
                <a:tc>
                  <a:txBody>
                    <a:bodyPr/>
                    <a:lstStyle/>
                    <a:p>
                      <a:pPr algn="just">
                        <a:lnSpc>
                          <a:spcPct val="115000"/>
                        </a:lnSpc>
                        <a:spcAft>
                          <a:spcPts val="0"/>
                        </a:spcAft>
                      </a:pPr>
                      <a:r>
                        <a:rPr lang="es-ES" sz="1600" dirty="0">
                          <a:effectLst/>
                        </a:rPr>
                        <a:t>Parroquia</a:t>
                      </a:r>
                      <a:endParaRPr lang="es-EC" sz="1600" dirty="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s-ES" sz="1600" dirty="0">
                          <a:effectLst/>
                        </a:rPr>
                        <a:t>El Sagrario</a:t>
                      </a:r>
                      <a:endParaRPr lang="es-EC" sz="1600" dirty="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s-ES" sz="1600">
                          <a:effectLst/>
                        </a:rPr>
                        <a:t>El Sagrario</a:t>
                      </a:r>
                      <a:endParaRPr lang="es-EC" sz="1600">
                        <a:effectLst/>
                        <a:latin typeface="Times New Roman"/>
                        <a:ea typeface="Times New Roman"/>
                        <a:cs typeface="Times New Roman"/>
                      </a:endParaRPr>
                    </a:p>
                  </a:txBody>
                  <a:tcPr marL="34925" marR="34925" marT="34925" marB="34925"/>
                </a:tc>
              </a:tr>
              <a:tr h="324994">
                <a:tc>
                  <a:txBody>
                    <a:bodyPr/>
                    <a:lstStyle/>
                    <a:p>
                      <a:pPr algn="just">
                        <a:lnSpc>
                          <a:spcPct val="115000"/>
                        </a:lnSpc>
                        <a:spcAft>
                          <a:spcPts val="0"/>
                        </a:spcAft>
                      </a:pPr>
                      <a:r>
                        <a:rPr lang="en-US" sz="1600" dirty="0">
                          <a:effectLst/>
                        </a:rPr>
                        <a:t>Sitio</a:t>
                      </a:r>
                      <a:endParaRPr lang="es-EC" sz="1600" dirty="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s-ES" sz="1600" dirty="0">
                          <a:effectLst/>
                        </a:rPr>
                        <a:t>La Portada</a:t>
                      </a:r>
                      <a:endParaRPr lang="es-EC" sz="1600" dirty="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s-ES" sz="1600">
                          <a:effectLst/>
                        </a:rPr>
                        <a:t>El Pinllo</a:t>
                      </a:r>
                      <a:endParaRPr lang="es-EC" sz="1600">
                        <a:effectLst/>
                        <a:latin typeface="Times New Roman"/>
                        <a:ea typeface="Times New Roman"/>
                        <a:cs typeface="Times New Roman"/>
                      </a:endParaRPr>
                    </a:p>
                  </a:txBody>
                  <a:tcPr marL="34925" marR="34925" marT="34925" marB="34925"/>
                </a:tc>
              </a:tr>
              <a:tr h="324994">
                <a:tc>
                  <a:txBody>
                    <a:bodyPr/>
                    <a:lstStyle/>
                    <a:p>
                      <a:pPr algn="just">
                        <a:lnSpc>
                          <a:spcPct val="115000"/>
                        </a:lnSpc>
                        <a:spcAft>
                          <a:spcPts val="0"/>
                        </a:spcAft>
                      </a:pPr>
                      <a:r>
                        <a:rPr lang="en-US" sz="1600">
                          <a:effectLst/>
                        </a:rPr>
                        <a:t>Area</a:t>
                      </a:r>
                      <a:endParaRPr lang="es-EC" sz="160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n-US" sz="1600" dirty="0" smtClean="0">
                          <a:effectLst/>
                        </a:rPr>
                        <a:t>2062,5</a:t>
                      </a:r>
                      <a:r>
                        <a:rPr lang="en-US" sz="1600" baseline="0" dirty="0" smtClean="0">
                          <a:effectLst/>
                        </a:rPr>
                        <a:t> </a:t>
                      </a:r>
                      <a:r>
                        <a:rPr lang="en-US" sz="1600" dirty="0" smtClean="0">
                          <a:effectLst/>
                        </a:rPr>
                        <a:t>m²</a:t>
                      </a:r>
                      <a:endParaRPr lang="es-EC" sz="1600" dirty="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s-ES" sz="1600" dirty="0" smtClean="0">
                          <a:effectLst/>
                        </a:rPr>
                        <a:t>2177</a:t>
                      </a:r>
                      <a:r>
                        <a:rPr lang="es-ES" sz="1600" baseline="0" dirty="0" smtClean="0">
                          <a:effectLst/>
                        </a:rPr>
                        <a:t> </a:t>
                      </a:r>
                      <a:r>
                        <a:rPr lang="es-ES" sz="1600" dirty="0" smtClean="0">
                          <a:effectLst/>
                        </a:rPr>
                        <a:t>m²</a:t>
                      </a:r>
                      <a:endParaRPr lang="es-EC" sz="1600" dirty="0">
                        <a:effectLst/>
                        <a:latin typeface="Times New Roman"/>
                        <a:ea typeface="Times New Roman"/>
                        <a:cs typeface="Times New Roman"/>
                      </a:endParaRPr>
                    </a:p>
                  </a:txBody>
                  <a:tcPr marL="34925" marR="34925" marT="34925" marB="34925"/>
                </a:tc>
              </a:tr>
              <a:tr h="324994">
                <a:tc>
                  <a:txBody>
                    <a:bodyPr/>
                    <a:lstStyle/>
                    <a:p>
                      <a:pPr algn="just">
                        <a:lnSpc>
                          <a:spcPct val="115000"/>
                        </a:lnSpc>
                        <a:spcAft>
                          <a:spcPts val="0"/>
                        </a:spcAft>
                      </a:pPr>
                      <a:r>
                        <a:rPr lang="en-US" sz="1600" dirty="0">
                          <a:effectLst/>
                        </a:rPr>
                        <a:t>Altitud</a:t>
                      </a:r>
                      <a:endParaRPr lang="es-EC" sz="1600" dirty="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n-US" sz="1600">
                          <a:effectLst/>
                        </a:rPr>
                        <a:t>2294 m. s .n. m.</a:t>
                      </a:r>
                      <a:endParaRPr lang="es-EC" sz="160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s-ES" sz="1600" dirty="0">
                          <a:effectLst/>
                        </a:rPr>
                        <a:t>2358 m. s .n. m.</a:t>
                      </a:r>
                      <a:endParaRPr lang="es-EC" sz="1600" dirty="0">
                        <a:effectLst/>
                        <a:latin typeface="Times New Roman"/>
                        <a:ea typeface="Times New Roman"/>
                        <a:cs typeface="Times New Roman"/>
                      </a:endParaRPr>
                    </a:p>
                  </a:txBody>
                  <a:tcPr marL="34925" marR="34925" marT="34925" marB="34925"/>
                </a:tc>
              </a:tr>
              <a:tr h="324994">
                <a:tc>
                  <a:txBody>
                    <a:bodyPr/>
                    <a:lstStyle/>
                    <a:p>
                      <a:pPr algn="just">
                        <a:lnSpc>
                          <a:spcPct val="115000"/>
                        </a:lnSpc>
                        <a:spcAft>
                          <a:spcPts val="0"/>
                        </a:spcAft>
                      </a:pPr>
                      <a:r>
                        <a:rPr lang="en-US" sz="1600">
                          <a:effectLst/>
                        </a:rPr>
                        <a:t>Longitud</a:t>
                      </a:r>
                      <a:endParaRPr lang="es-EC" sz="160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n-US" sz="1600">
                          <a:effectLst/>
                        </a:rPr>
                        <a:t>82º 25’ 22’’ W</a:t>
                      </a:r>
                      <a:endParaRPr lang="es-EC" sz="160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n-US" sz="1600" dirty="0">
                          <a:effectLst/>
                        </a:rPr>
                        <a:t>82º 28’ 88’’ W</a:t>
                      </a:r>
                      <a:endParaRPr lang="es-EC" sz="1600" dirty="0">
                        <a:effectLst/>
                        <a:latin typeface="Times New Roman"/>
                        <a:ea typeface="Times New Roman"/>
                        <a:cs typeface="Times New Roman"/>
                      </a:endParaRPr>
                    </a:p>
                  </a:txBody>
                  <a:tcPr marL="34925" marR="34925" marT="34925" marB="34925"/>
                </a:tc>
              </a:tr>
              <a:tr h="324994">
                <a:tc>
                  <a:txBody>
                    <a:bodyPr/>
                    <a:lstStyle/>
                    <a:p>
                      <a:pPr algn="just">
                        <a:lnSpc>
                          <a:spcPct val="115000"/>
                        </a:lnSpc>
                        <a:spcAft>
                          <a:spcPts val="0"/>
                        </a:spcAft>
                      </a:pPr>
                      <a:r>
                        <a:rPr lang="en-US" sz="1600" dirty="0">
                          <a:effectLst/>
                        </a:rPr>
                        <a:t>Latitud</a:t>
                      </a:r>
                      <a:endParaRPr lang="es-EC" sz="1600" dirty="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n-US" sz="1600">
                          <a:effectLst/>
                        </a:rPr>
                        <a:t>00º 38’ 98,7’’ S</a:t>
                      </a:r>
                      <a:endParaRPr lang="es-EC" sz="1600">
                        <a:effectLst/>
                        <a:latin typeface="Times New Roman"/>
                        <a:ea typeface="Times New Roman"/>
                        <a:cs typeface="Times New Roman"/>
                      </a:endParaRPr>
                    </a:p>
                  </a:txBody>
                  <a:tcPr marL="34925" marR="34925" marT="34925" marB="34925"/>
                </a:tc>
                <a:tc>
                  <a:txBody>
                    <a:bodyPr/>
                    <a:lstStyle/>
                    <a:p>
                      <a:pPr algn="just">
                        <a:lnSpc>
                          <a:spcPct val="115000"/>
                        </a:lnSpc>
                        <a:spcAft>
                          <a:spcPts val="0"/>
                        </a:spcAft>
                      </a:pPr>
                      <a:r>
                        <a:rPr lang="en-US" sz="1600" dirty="0">
                          <a:effectLst/>
                        </a:rPr>
                        <a:t>00º 39’ 04’’ S</a:t>
                      </a:r>
                      <a:endParaRPr lang="es-EC" sz="1600" dirty="0">
                        <a:effectLst/>
                        <a:latin typeface="Times New Roman"/>
                        <a:ea typeface="Times New Roman"/>
                        <a:cs typeface="Times New Roman"/>
                      </a:endParaRPr>
                    </a:p>
                  </a:txBody>
                  <a:tcPr marL="34925" marR="34925" marT="34925" marB="34925"/>
                </a:tc>
              </a:tr>
            </a:tbl>
          </a:graphicData>
        </a:graphic>
      </p:graphicFrame>
      <p:sp>
        <p:nvSpPr>
          <p:cNvPr id="7" name="6 Abrir llave"/>
          <p:cNvSpPr/>
          <p:nvPr/>
        </p:nvSpPr>
        <p:spPr>
          <a:xfrm>
            <a:off x="2785655" y="3501008"/>
            <a:ext cx="504056" cy="2714630"/>
          </a:xfrm>
          <a:prstGeom prst="leftBrace">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solidFill>
                <a:schemeClr val="bg1"/>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1986793467"/>
              </p:ext>
            </p:extLst>
          </p:nvPr>
        </p:nvGraphicFramePr>
        <p:xfrm>
          <a:off x="3707904" y="3662419"/>
          <a:ext cx="5040560" cy="2468880"/>
        </p:xfrm>
        <a:graphic>
          <a:graphicData uri="http://schemas.openxmlformats.org/drawingml/2006/table">
            <a:tbl>
              <a:tblPr firstRow="1" firstCol="1" bandRow="1">
                <a:tableStyleId>{5C22544A-7EE6-4342-B048-85BDC9FD1C3A}</a:tableStyleId>
              </a:tblPr>
              <a:tblGrid>
                <a:gridCol w="2495886"/>
                <a:gridCol w="2544674"/>
              </a:tblGrid>
              <a:tr h="395598">
                <a:tc gridSpan="2">
                  <a:txBody>
                    <a:bodyPr/>
                    <a:lstStyle/>
                    <a:p>
                      <a:pPr algn="ctr">
                        <a:lnSpc>
                          <a:spcPct val="150000"/>
                        </a:lnSpc>
                        <a:spcAft>
                          <a:spcPts val="0"/>
                        </a:spcAft>
                      </a:pPr>
                      <a:r>
                        <a:rPr lang="es-EC" sz="1800" dirty="0">
                          <a:effectLst/>
                        </a:rPr>
                        <a:t>Datos Climáticos</a:t>
                      </a:r>
                      <a:endParaRPr lang="es-EC" sz="1800" dirty="0">
                        <a:effectLst/>
                        <a:latin typeface="Times New Roman"/>
                        <a:ea typeface="Times New Roman"/>
                        <a:cs typeface="Times New Roman"/>
                      </a:endParaRPr>
                    </a:p>
                  </a:txBody>
                  <a:tcPr marL="44450" marR="44450" marT="0" marB="0" anchor="ctr"/>
                </a:tc>
                <a:tc hMerge="1">
                  <a:txBody>
                    <a:bodyPr/>
                    <a:lstStyle/>
                    <a:p>
                      <a:endParaRPr lang="es-EC"/>
                    </a:p>
                  </a:txBody>
                  <a:tcPr/>
                </a:tc>
              </a:tr>
              <a:tr h="395598">
                <a:tc>
                  <a:txBody>
                    <a:bodyPr/>
                    <a:lstStyle/>
                    <a:p>
                      <a:pPr>
                        <a:lnSpc>
                          <a:spcPct val="150000"/>
                        </a:lnSpc>
                        <a:spcAft>
                          <a:spcPts val="0"/>
                        </a:spcAft>
                      </a:pPr>
                      <a:r>
                        <a:rPr lang="es-EC" sz="1800" dirty="0">
                          <a:effectLst/>
                        </a:rPr>
                        <a:t>Precipitación</a:t>
                      </a:r>
                      <a:endParaRPr lang="es-EC" sz="1800" dirty="0">
                        <a:effectLst/>
                        <a:latin typeface="Times New Roman"/>
                        <a:ea typeface="Times New Roman"/>
                        <a:cs typeface="Times New Roman"/>
                      </a:endParaRPr>
                    </a:p>
                  </a:txBody>
                  <a:tcPr marL="44450" marR="44450" marT="0" marB="0" anchor="ctr"/>
                </a:tc>
                <a:tc>
                  <a:txBody>
                    <a:bodyPr/>
                    <a:lstStyle/>
                    <a:p>
                      <a:pPr>
                        <a:lnSpc>
                          <a:spcPct val="150000"/>
                        </a:lnSpc>
                        <a:spcAft>
                          <a:spcPts val="0"/>
                        </a:spcAft>
                      </a:pPr>
                      <a:r>
                        <a:rPr lang="es-EC" sz="1800" dirty="0">
                          <a:effectLst/>
                        </a:rPr>
                        <a:t>619,2 mm/año</a:t>
                      </a:r>
                      <a:endParaRPr lang="es-EC" sz="1800" dirty="0">
                        <a:effectLst/>
                        <a:latin typeface="Times New Roman"/>
                        <a:ea typeface="Times New Roman"/>
                        <a:cs typeface="Times New Roman"/>
                      </a:endParaRPr>
                    </a:p>
                  </a:txBody>
                  <a:tcPr marL="44450" marR="44450" marT="0" marB="0" anchor="ctr"/>
                </a:tc>
              </a:tr>
              <a:tr h="395598">
                <a:tc>
                  <a:txBody>
                    <a:bodyPr/>
                    <a:lstStyle/>
                    <a:p>
                      <a:pPr>
                        <a:lnSpc>
                          <a:spcPct val="150000"/>
                        </a:lnSpc>
                        <a:spcAft>
                          <a:spcPts val="0"/>
                        </a:spcAft>
                      </a:pPr>
                      <a:r>
                        <a:rPr lang="es-EC" sz="1800" dirty="0">
                          <a:effectLst/>
                        </a:rPr>
                        <a:t>Temperatura</a:t>
                      </a:r>
                      <a:endParaRPr lang="es-EC" sz="1800" dirty="0">
                        <a:effectLst/>
                        <a:latin typeface="Times New Roman"/>
                        <a:ea typeface="Times New Roman"/>
                        <a:cs typeface="Times New Roman"/>
                      </a:endParaRPr>
                    </a:p>
                  </a:txBody>
                  <a:tcPr marL="44450" marR="44450" marT="0" marB="0" anchor="ctr"/>
                </a:tc>
                <a:tc>
                  <a:txBody>
                    <a:bodyPr/>
                    <a:lstStyle/>
                    <a:p>
                      <a:pPr>
                        <a:lnSpc>
                          <a:spcPct val="150000"/>
                        </a:lnSpc>
                        <a:spcAft>
                          <a:spcPts val="0"/>
                        </a:spcAft>
                      </a:pPr>
                      <a:r>
                        <a:rPr lang="es-EC" sz="1800" dirty="0">
                          <a:effectLst/>
                        </a:rPr>
                        <a:t>17,7 °C</a:t>
                      </a:r>
                      <a:endParaRPr lang="es-EC" sz="1800" dirty="0">
                        <a:effectLst/>
                        <a:latin typeface="Times New Roman"/>
                        <a:ea typeface="Times New Roman"/>
                        <a:cs typeface="Times New Roman"/>
                      </a:endParaRPr>
                    </a:p>
                  </a:txBody>
                  <a:tcPr marL="44450" marR="44450" marT="0" marB="0" anchor="ctr"/>
                </a:tc>
              </a:tr>
              <a:tr h="395598">
                <a:tc>
                  <a:txBody>
                    <a:bodyPr/>
                    <a:lstStyle/>
                    <a:p>
                      <a:pPr>
                        <a:lnSpc>
                          <a:spcPct val="150000"/>
                        </a:lnSpc>
                        <a:spcAft>
                          <a:spcPts val="0"/>
                        </a:spcAft>
                      </a:pPr>
                      <a:r>
                        <a:rPr lang="es-EC" sz="1800" dirty="0">
                          <a:effectLst/>
                        </a:rPr>
                        <a:t>Humedad Relativa</a:t>
                      </a:r>
                      <a:endParaRPr lang="es-EC" sz="1800" dirty="0">
                        <a:effectLst/>
                        <a:latin typeface="Times New Roman"/>
                        <a:ea typeface="Times New Roman"/>
                        <a:cs typeface="Times New Roman"/>
                      </a:endParaRPr>
                    </a:p>
                  </a:txBody>
                  <a:tcPr marL="44450" marR="44450" marT="0" marB="0" anchor="ctr"/>
                </a:tc>
                <a:tc>
                  <a:txBody>
                    <a:bodyPr/>
                    <a:lstStyle/>
                    <a:p>
                      <a:pPr>
                        <a:lnSpc>
                          <a:spcPct val="150000"/>
                        </a:lnSpc>
                        <a:spcAft>
                          <a:spcPts val="0"/>
                        </a:spcAft>
                      </a:pPr>
                      <a:r>
                        <a:rPr lang="es-EC" sz="1800" dirty="0">
                          <a:effectLst/>
                        </a:rPr>
                        <a:t>72%</a:t>
                      </a:r>
                      <a:endParaRPr lang="es-EC" sz="1800" dirty="0">
                        <a:effectLst/>
                        <a:latin typeface="Times New Roman"/>
                        <a:ea typeface="Times New Roman"/>
                        <a:cs typeface="Times New Roman"/>
                      </a:endParaRPr>
                    </a:p>
                  </a:txBody>
                  <a:tcPr marL="44450" marR="44450" marT="0" marB="0" anchor="ctr"/>
                </a:tc>
              </a:tr>
              <a:tr h="395598">
                <a:tc>
                  <a:txBody>
                    <a:bodyPr/>
                    <a:lstStyle/>
                    <a:p>
                      <a:pPr>
                        <a:lnSpc>
                          <a:spcPct val="150000"/>
                        </a:lnSpc>
                        <a:spcAft>
                          <a:spcPts val="0"/>
                        </a:spcAft>
                      </a:pPr>
                      <a:r>
                        <a:rPr lang="es-EC" sz="1800" dirty="0">
                          <a:effectLst/>
                        </a:rPr>
                        <a:t>Meses Secos</a:t>
                      </a:r>
                      <a:endParaRPr lang="es-EC" sz="1800" dirty="0">
                        <a:effectLst/>
                        <a:latin typeface="Times New Roman"/>
                        <a:ea typeface="Times New Roman"/>
                        <a:cs typeface="Times New Roman"/>
                      </a:endParaRPr>
                    </a:p>
                  </a:txBody>
                  <a:tcPr marL="44450" marR="44450" marT="0" marB="0" anchor="ctr"/>
                </a:tc>
                <a:tc>
                  <a:txBody>
                    <a:bodyPr/>
                    <a:lstStyle/>
                    <a:p>
                      <a:pPr>
                        <a:lnSpc>
                          <a:spcPct val="150000"/>
                        </a:lnSpc>
                        <a:spcAft>
                          <a:spcPts val="0"/>
                        </a:spcAft>
                      </a:pPr>
                      <a:r>
                        <a:rPr lang="es-EC" sz="1800" dirty="0">
                          <a:effectLst/>
                        </a:rPr>
                        <a:t>Junio – Octubre</a:t>
                      </a:r>
                      <a:endParaRPr lang="es-EC" sz="1800" dirty="0">
                        <a:effectLst/>
                        <a:latin typeface="Times New Roman"/>
                        <a:ea typeface="Times New Roman"/>
                        <a:cs typeface="Times New Roman"/>
                      </a:endParaRPr>
                    </a:p>
                  </a:txBody>
                  <a:tcPr marL="44450" marR="44450" marT="0" marB="0" anchor="ctr"/>
                </a:tc>
              </a:tr>
              <a:tr h="395598">
                <a:tc>
                  <a:txBody>
                    <a:bodyPr/>
                    <a:lstStyle/>
                    <a:p>
                      <a:pPr>
                        <a:lnSpc>
                          <a:spcPct val="150000"/>
                        </a:lnSpc>
                        <a:spcAft>
                          <a:spcPts val="0"/>
                        </a:spcAft>
                      </a:pPr>
                      <a:r>
                        <a:rPr lang="es-EC" sz="1800" dirty="0">
                          <a:effectLst/>
                        </a:rPr>
                        <a:t>Meses lluviosos</a:t>
                      </a:r>
                      <a:endParaRPr lang="es-EC" sz="1800" dirty="0">
                        <a:effectLst/>
                        <a:latin typeface="Times New Roman"/>
                        <a:ea typeface="Times New Roman"/>
                        <a:cs typeface="Times New Roman"/>
                      </a:endParaRPr>
                    </a:p>
                  </a:txBody>
                  <a:tcPr marL="44450" marR="44450" marT="0" marB="0" anchor="ctr"/>
                </a:tc>
                <a:tc>
                  <a:txBody>
                    <a:bodyPr/>
                    <a:lstStyle/>
                    <a:p>
                      <a:pPr>
                        <a:lnSpc>
                          <a:spcPct val="150000"/>
                        </a:lnSpc>
                        <a:spcAft>
                          <a:spcPts val="0"/>
                        </a:spcAft>
                      </a:pPr>
                      <a:r>
                        <a:rPr lang="es-EC" sz="1800" dirty="0">
                          <a:effectLst/>
                        </a:rPr>
                        <a:t>Noviembre – Mayo</a:t>
                      </a:r>
                      <a:endParaRPr lang="es-EC" sz="1800" dirty="0">
                        <a:effectLst/>
                        <a:latin typeface="Times New Roman"/>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2291566980"/>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787208" cy="1143000"/>
          </a:xfrm>
        </p:spPr>
        <p:txBody>
          <a:bodyPr/>
          <a:lstStyle/>
          <a:p>
            <a:pPr algn="ctr"/>
            <a:r>
              <a:rPr lang="es-EC" dirty="0" smtClean="0">
                <a:solidFill>
                  <a:schemeClr val="bg1"/>
                </a:solidFill>
              </a:rPr>
              <a:t>MATERIALES E INSUMOS </a:t>
            </a:r>
            <a:endParaRPr lang="es-EC" dirty="0">
              <a:solidFill>
                <a:schemeClr val="bg1"/>
              </a:solidFill>
            </a:endParaRPr>
          </a:p>
        </p:txBody>
      </p:sp>
      <p:graphicFrame>
        <p:nvGraphicFramePr>
          <p:cNvPr id="5" name="4 Marcador de contenido"/>
          <p:cNvGraphicFramePr>
            <a:graphicFrameLocks noGrp="1"/>
          </p:cNvGraphicFramePr>
          <p:nvPr>
            <p:ph sz="half" idx="1"/>
            <p:extLst>
              <p:ext uri="{D42A27DB-BD31-4B8C-83A1-F6EECF244321}">
                <p14:modId xmlns:p14="http://schemas.microsoft.com/office/powerpoint/2010/main" val="2442371457"/>
              </p:ext>
            </p:extLst>
          </p:nvPr>
        </p:nvGraphicFramePr>
        <p:xfrm>
          <a:off x="251522" y="1340768"/>
          <a:ext cx="8640959" cy="5184574"/>
        </p:xfrm>
        <a:graphic>
          <a:graphicData uri="http://schemas.openxmlformats.org/drawingml/2006/table">
            <a:tbl>
              <a:tblPr firstRow="1" firstCol="1" bandRow="1">
                <a:tableStyleId>{5C22544A-7EE6-4342-B048-85BDC9FD1C3A}</a:tableStyleId>
              </a:tblPr>
              <a:tblGrid>
                <a:gridCol w="1440158"/>
                <a:gridCol w="1360988"/>
                <a:gridCol w="1460204"/>
                <a:gridCol w="1460204"/>
                <a:gridCol w="1460204"/>
                <a:gridCol w="1459201"/>
              </a:tblGrid>
              <a:tr h="732606">
                <a:tc gridSpan="3">
                  <a:txBody>
                    <a:bodyPr/>
                    <a:lstStyle/>
                    <a:p>
                      <a:pPr algn="ctr">
                        <a:lnSpc>
                          <a:spcPct val="115000"/>
                        </a:lnSpc>
                        <a:spcAft>
                          <a:spcPts val="0"/>
                        </a:spcAft>
                      </a:pPr>
                      <a:r>
                        <a:rPr lang="es-EC" sz="2400" dirty="0">
                          <a:effectLst/>
                        </a:rPr>
                        <a:t>Materiales de Campo</a:t>
                      </a:r>
                      <a:endParaRPr lang="es-EC" sz="2400" dirty="0">
                        <a:effectLst/>
                        <a:latin typeface="Times New Roman"/>
                        <a:ea typeface="Times New Roman"/>
                        <a:cs typeface="Times New Roman"/>
                      </a:endParaRPr>
                    </a:p>
                  </a:txBody>
                  <a:tcPr marL="44450" marR="44450" marT="0" marB="0" anchor="ct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S" sz="1800" dirty="0">
                          <a:effectLst/>
                        </a:rPr>
                        <a:t>Materiales de Oficina</a:t>
                      </a:r>
                      <a:endParaRPr lang="es-EC" sz="18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C" sz="1800" dirty="0">
                          <a:effectLst/>
                        </a:rPr>
                        <a:t>Retenedores de agua</a:t>
                      </a:r>
                      <a:endParaRPr lang="es-EC" sz="18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800" dirty="0">
                          <a:effectLst/>
                        </a:rPr>
                        <a:t>Material Vegetativo</a:t>
                      </a:r>
                      <a:endParaRPr lang="es-EC" sz="1800" dirty="0">
                        <a:effectLst/>
                        <a:latin typeface="Times New Roman"/>
                        <a:ea typeface="Times New Roman"/>
                        <a:cs typeface="Times New Roman"/>
                      </a:endParaRPr>
                    </a:p>
                  </a:txBody>
                  <a:tcPr marL="44450" marR="44450" marT="0" marB="0" anchor="ctr"/>
                </a:tc>
              </a:tr>
              <a:tr h="555804">
                <a:tc rowSpan="2">
                  <a:txBody>
                    <a:bodyPr/>
                    <a:lstStyle/>
                    <a:p>
                      <a:pPr>
                        <a:lnSpc>
                          <a:spcPct val="115000"/>
                        </a:lnSpc>
                        <a:spcAft>
                          <a:spcPts val="0"/>
                        </a:spcAft>
                      </a:pPr>
                      <a:r>
                        <a:rPr lang="es-EC" sz="1800" dirty="0">
                          <a:effectLst/>
                        </a:rPr>
                        <a:t>Alambre de púas</a:t>
                      </a:r>
                      <a:endParaRPr lang="es-EC" sz="1800" dirty="0">
                        <a:effectLst/>
                        <a:latin typeface="Times New Roman"/>
                        <a:ea typeface="Times New Roman"/>
                        <a:cs typeface="Times New Roman"/>
                      </a:endParaRPr>
                    </a:p>
                  </a:txBody>
                  <a:tcPr marL="44450" marR="44450" marT="0" marB="0" anchor="ctr"/>
                </a:tc>
                <a:tc rowSpan="2">
                  <a:txBody>
                    <a:bodyPr/>
                    <a:lstStyle/>
                    <a:p>
                      <a:pPr>
                        <a:lnSpc>
                          <a:spcPct val="115000"/>
                        </a:lnSpc>
                        <a:spcAft>
                          <a:spcPts val="0"/>
                        </a:spcAft>
                      </a:pPr>
                      <a:r>
                        <a:rPr lang="es-EC" sz="1800" dirty="0">
                          <a:effectLst/>
                        </a:rPr>
                        <a:t>Cuaderno de Apuntes</a:t>
                      </a:r>
                      <a:endParaRPr lang="es-EC" sz="1800"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800" dirty="0">
                          <a:effectLst/>
                        </a:rPr>
                        <a:t>Palas</a:t>
                      </a:r>
                      <a:endParaRPr lang="es-EC" sz="1800" dirty="0">
                        <a:effectLst/>
                        <a:latin typeface="Times New Roman"/>
                        <a:ea typeface="Times New Roman"/>
                        <a:cs typeface="Times New Roman"/>
                      </a:endParaRPr>
                    </a:p>
                  </a:txBody>
                  <a:tcPr marL="44450" marR="44450" marT="0" marB="0" anchor="ctr"/>
                </a:tc>
                <a:tc rowSpan="2">
                  <a:txBody>
                    <a:bodyPr/>
                    <a:lstStyle/>
                    <a:p>
                      <a:pPr>
                        <a:lnSpc>
                          <a:spcPct val="115000"/>
                        </a:lnSpc>
                        <a:spcAft>
                          <a:spcPts val="0"/>
                        </a:spcAft>
                      </a:pPr>
                      <a:r>
                        <a:rPr lang="es-ES" sz="1800" dirty="0">
                          <a:effectLst/>
                        </a:rPr>
                        <a:t>Materiales de transferencia</a:t>
                      </a:r>
                      <a:endParaRPr lang="es-EC" sz="1800"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800" dirty="0" smtClean="0">
                          <a:effectLst/>
                        </a:rPr>
                        <a:t>Hidrokkeper</a:t>
                      </a:r>
                      <a:endParaRPr lang="es-EC" sz="1800" dirty="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800">
                          <a:effectLst/>
                        </a:rPr>
                        <a:t>Plántulas</a:t>
                      </a:r>
                      <a:endParaRPr lang="es-EC" sz="1800">
                        <a:effectLst/>
                        <a:latin typeface="Times New Roman"/>
                        <a:ea typeface="Times New Roman"/>
                        <a:cs typeface="Times New Roman"/>
                      </a:endParaRPr>
                    </a:p>
                  </a:txBody>
                  <a:tcPr marL="44450" marR="44450" marT="0" marB="0" anchor="ctr"/>
                </a:tc>
              </a:tr>
              <a:tr h="940342">
                <a:tc vMerge="1">
                  <a:txBody>
                    <a:bodyPr/>
                    <a:lstStyle/>
                    <a:p>
                      <a:endParaRPr lang="es-EC"/>
                    </a:p>
                  </a:txBody>
                  <a:tcPr/>
                </a:tc>
                <a:tc vMerge="1">
                  <a:txBody>
                    <a:bodyPr/>
                    <a:lstStyle/>
                    <a:p>
                      <a:endParaRPr lang="es-EC"/>
                    </a:p>
                  </a:txBody>
                  <a:tcPr/>
                </a:tc>
                <a:tc>
                  <a:txBody>
                    <a:bodyPr/>
                    <a:lstStyle/>
                    <a:p>
                      <a:pPr>
                        <a:lnSpc>
                          <a:spcPct val="115000"/>
                        </a:lnSpc>
                        <a:spcAft>
                          <a:spcPts val="0"/>
                        </a:spcAft>
                      </a:pPr>
                      <a:r>
                        <a:rPr lang="es-EC" sz="1800" dirty="0">
                          <a:effectLst/>
                        </a:rPr>
                        <a:t>Picos</a:t>
                      </a:r>
                      <a:endParaRPr lang="es-EC" sz="1800" dirty="0">
                        <a:effectLst/>
                        <a:latin typeface="Times New Roman"/>
                        <a:ea typeface="Times New Roman"/>
                        <a:cs typeface="Times New Roman"/>
                      </a:endParaRPr>
                    </a:p>
                  </a:txBody>
                  <a:tcPr marL="44450" marR="44450" marT="0" marB="0" anchor="ctr"/>
                </a:tc>
                <a:tc vMerge="1">
                  <a:txBody>
                    <a:bodyPr/>
                    <a:lstStyle/>
                    <a:p>
                      <a:endParaRPr lang="es-EC"/>
                    </a:p>
                  </a:txBody>
                  <a:tcPr/>
                </a:tc>
                <a:tc rowSpan="2">
                  <a:txBody>
                    <a:bodyPr/>
                    <a:lstStyle/>
                    <a:p>
                      <a:pPr>
                        <a:lnSpc>
                          <a:spcPct val="115000"/>
                        </a:lnSpc>
                        <a:spcAft>
                          <a:spcPts val="0"/>
                        </a:spcAft>
                      </a:pPr>
                      <a:r>
                        <a:rPr lang="es-ES" sz="1800" dirty="0">
                          <a:effectLst/>
                        </a:rPr>
                        <a:t>Materia Orgánica</a:t>
                      </a:r>
                      <a:endParaRPr lang="es-EC" sz="1800" dirty="0">
                        <a:effectLst/>
                        <a:latin typeface="Times New Roman"/>
                        <a:ea typeface="Times New Roman"/>
                        <a:cs typeface="Times New Roman"/>
                      </a:endParaRPr>
                    </a:p>
                  </a:txBody>
                  <a:tcPr marL="44450" marR="44450" marT="0" marB="0" anchor="ctr"/>
                </a:tc>
                <a:tc>
                  <a:txBody>
                    <a:bodyPr/>
                    <a:lstStyle/>
                    <a:p>
                      <a:pPr>
                        <a:lnSpc>
                          <a:spcPct val="115000"/>
                        </a:lnSpc>
                      </a:pPr>
                      <a:endParaRPr lang="es-EC" sz="1800" dirty="0">
                        <a:effectLst/>
                        <a:latin typeface="Calibri"/>
                        <a:cs typeface="Times New Roman"/>
                      </a:endParaRPr>
                    </a:p>
                  </a:txBody>
                  <a:tcPr marL="44450" marR="44450" marT="0" marB="0" anchor="ctr"/>
                </a:tc>
              </a:tr>
              <a:tr h="732606">
                <a:tc>
                  <a:txBody>
                    <a:bodyPr/>
                    <a:lstStyle/>
                    <a:p>
                      <a:pPr>
                        <a:lnSpc>
                          <a:spcPct val="115000"/>
                        </a:lnSpc>
                        <a:spcAft>
                          <a:spcPts val="0"/>
                        </a:spcAft>
                      </a:pPr>
                      <a:r>
                        <a:rPr lang="es-ES" sz="1800">
                          <a:effectLst/>
                        </a:rPr>
                        <a:t>Balanza digital</a:t>
                      </a:r>
                      <a:endParaRPr lang="es-EC" sz="18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800">
                          <a:effectLst/>
                        </a:rPr>
                        <a:t>Estacas</a:t>
                      </a:r>
                      <a:endParaRPr lang="es-EC" sz="18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800">
                          <a:effectLst/>
                        </a:rPr>
                        <a:t>Pintura</a:t>
                      </a:r>
                      <a:endParaRPr lang="es-EC" sz="18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800" dirty="0">
                          <a:effectLst/>
                        </a:rPr>
                        <a:t>Computador</a:t>
                      </a:r>
                      <a:endParaRPr lang="es-EC" sz="1800" dirty="0">
                        <a:effectLst/>
                        <a:latin typeface="Times New Roman"/>
                        <a:ea typeface="Times New Roman"/>
                        <a:cs typeface="Times New Roman"/>
                      </a:endParaRPr>
                    </a:p>
                  </a:txBody>
                  <a:tcPr marL="44450" marR="44450" marT="0" marB="0" anchor="ctr"/>
                </a:tc>
                <a:tc vMerge="1">
                  <a:txBody>
                    <a:bodyPr/>
                    <a:lstStyle/>
                    <a:p>
                      <a:endParaRPr lang="es-EC"/>
                    </a:p>
                  </a:txBody>
                  <a:tcPr/>
                </a:tc>
                <a:tc>
                  <a:txBody>
                    <a:bodyPr/>
                    <a:lstStyle/>
                    <a:p>
                      <a:pPr>
                        <a:lnSpc>
                          <a:spcPct val="115000"/>
                        </a:lnSpc>
                      </a:pPr>
                      <a:endParaRPr lang="es-EC" sz="1800" dirty="0">
                        <a:effectLst/>
                        <a:latin typeface="Calibri"/>
                        <a:cs typeface="Times New Roman"/>
                      </a:endParaRPr>
                    </a:p>
                  </a:txBody>
                  <a:tcPr marL="44450" marR="44450" marT="0" marB="0" anchor="ctr"/>
                </a:tc>
              </a:tr>
              <a:tr h="555804">
                <a:tc>
                  <a:txBody>
                    <a:bodyPr/>
                    <a:lstStyle/>
                    <a:p>
                      <a:pPr>
                        <a:lnSpc>
                          <a:spcPct val="115000"/>
                        </a:lnSpc>
                        <a:spcAft>
                          <a:spcPts val="0"/>
                        </a:spcAft>
                      </a:pPr>
                      <a:r>
                        <a:rPr lang="es-EC" sz="1800">
                          <a:effectLst/>
                        </a:rPr>
                        <a:t>Barras</a:t>
                      </a:r>
                      <a:endParaRPr lang="es-EC" sz="18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800">
                          <a:effectLst/>
                        </a:rPr>
                        <a:t>Flexómetro</a:t>
                      </a:r>
                      <a:endParaRPr lang="es-EC" sz="18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800">
                          <a:effectLst/>
                        </a:rPr>
                        <a:t>Pie de rey</a:t>
                      </a:r>
                      <a:endParaRPr lang="es-EC" sz="18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800" dirty="0">
                          <a:effectLst/>
                        </a:rPr>
                        <a:t>Impresora</a:t>
                      </a:r>
                      <a:endParaRPr lang="es-EC" sz="1800" dirty="0">
                        <a:effectLst/>
                        <a:latin typeface="Times New Roman"/>
                        <a:ea typeface="Times New Roman"/>
                        <a:cs typeface="Times New Roman"/>
                      </a:endParaRPr>
                    </a:p>
                  </a:txBody>
                  <a:tcPr marL="44450" marR="44450" marT="0" marB="0" anchor="ctr"/>
                </a:tc>
                <a:tc>
                  <a:txBody>
                    <a:bodyPr/>
                    <a:lstStyle/>
                    <a:p>
                      <a:pPr>
                        <a:lnSpc>
                          <a:spcPct val="115000"/>
                        </a:lnSpc>
                      </a:pPr>
                      <a:endParaRPr lang="es-EC" sz="1800" dirty="0">
                        <a:effectLst/>
                        <a:latin typeface="Calibri"/>
                        <a:cs typeface="Times New Roman"/>
                      </a:endParaRPr>
                    </a:p>
                  </a:txBody>
                  <a:tcPr marL="44450" marR="44450" marT="0" marB="0" anchor="ctr"/>
                </a:tc>
                <a:tc>
                  <a:txBody>
                    <a:bodyPr/>
                    <a:lstStyle/>
                    <a:p>
                      <a:pPr>
                        <a:lnSpc>
                          <a:spcPct val="115000"/>
                        </a:lnSpc>
                      </a:pPr>
                      <a:endParaRPr lang="es-EC" sz="1800" dirty="0">
                        <a:effectLst/>
                        <a:latin typeface="Calibri"/>
                        <a:cs typeface="Times New Roman"/>
                      </a:endParaRPr>
                    </a:p>
                  </a:txBody>
                  <a:tcPr marL="44450" marR="44450" marT="0" marB="0" anchor="ctr"/>
                </a:tc>
              </a:tr>
              <a:tr h="555804">
                <a:tc>
                  <a:txBody>
                    <a:bodyPr/>
                    <a:lstStyle/>
                    <a:p>
                      <a:pPr>
                        <a:lnSpc>
                          <a:spcPct val="115000"/>
                        </a:lnSpc>
                        <a:spcAft>
                          <a:spcPts val="0"/>
                        </a:spcAft>
                      </a:pPr>
                      <a:r>
                        <a:rPr lang="es-EC" sz="1800">
                          <a:effectLst/>
                        </a:rPr>
                        <a:t>Bolígrafo</a:t>
                      </a:r>
                      <a:endParaRPr lang="es-EC" sz="18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S" sz="1800">
                          <a:effectLst/>
                        </a:rPr>
                        <a:t>GPS</a:t>
                      </a:r>
                      <a:endParaRPr lang="es-EC" sz="1800">
                        <a:effectLst/>
                        <a:latin typeface="Times New Roman"/>
                        <a:ea typeface="Times New Roman"/>
                        <a:cs typeface="Times New Roman"/>
                      </a:endParaRPr>
                    </a:p>
                  </a:txBody>
                  <a:tcPr marL="44450" marR="44450" marT="0" marB="0" anchor="ctr"/>
                </a:tc>
                <a:tc rowSpan="3">
                  <a:txBody>
                    <a:bodyPr/>
                    <a:lstStyle/>
                    <a:p>
                      <a:pPr>
                        <a:lnSpc>
                          <a:spcPct val="115000"/>
                        </a:lnSpc>
                        <a:spcAft>
                          <a:spcPts val="0"/>
                        </a:spcAft>
                      </a:pPr>
                      <a:r>
                        <a:rPr lang="es-EC" sz="1800">
                          <a:effectLst/>
                        </a:rPr>
                        <a:t>Soga marcada cada tres metros</a:t>
                      </a:r>
                      <a:endParaRPr lang="es-EC" sz="18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800" dirty="0">
                          <a:effectLst/>
                        </a:rPr>
                        <a:t>Hojas</a:t>
                      </a:r>
                      <a:endParaRPr lang="es-EC" sz="1800" dirty="0">
                        <a:effectLst/>
                        <a:latin typeface="Times New Roman"/>
                        <a:ea typeface="Times New Roman"/>
                        <a:cs typeface="Times New Roman"/>
                      </a:endParaRPr>
                    </a:p>
                  </a:txBody>
                  <a:tcPr marL="44450" marR="44450" marT="0" marB="0" anchor="ctr"/>
                </a:tc>
                <a:tc>
                  <a:txBody>
                    <a:bodyPr/>
                    <a:lstStyle/>
                    <a:p>
                      <a:pPr>
                        <a:lnSpc>
                          <a:spcPct val="115000"/>
                        </a:lnSpc>
                      </a:pPr>
                      <a:endParaRPr lang="es-EC" sz="1800" dirty="0">
                        <a:effectLst/>
                        <a:latin typeface="Calibri"/>
                        <a:cs typeface="Times New Roman"/>
                      </a:endParaRPr>
                    </a:p>
                  </a:txBody>
                  <a:tcPr marL="44450" marR="44450" marT="0" marB="0" anchor="ctr"/>
                </a:tc>
                <a:tc>
                  <a:txBody>
                    <a:bodyPr/>
                    <a:lstStyle/>
                    <a:p>
                      <a:pPr>
                        <a:lnSpc>
                          <a:spcPct val="115000"/>
                        </a:lnSpc>
                      </a:pPr>
                      <a:endParaRPr lang="es-EC" sz="1800" dirty="0">
                        <a:effectLst/>
                        <a:latin typeface="Calibri"/>
                        <a:cs typeface="Times New Roman"/>
                      </a:endParaRPr>
                    </a:p>
                  </a:txBody>
                  <a:tcPr marL="44450" marR="44450" marT="0" marB="0" anchor="ctr"/>
                </a:tc>
              </a:tr>
              <a:tr h="555804">
                <a:tc rowSpan="2">
                  <a:txBody>
                    <a:bodyPr/>
                    <a:lstStyle/>
                    <a:p>
                      <a:pPr>
                        <a:lnSpc>
                          <a:spcPct val="115000"/>
                        </a:lnSpc>
                        <a:spcAft>
                          <a:spcPts val="0"/>
                        </a:spcAft>
                      </a:pPr>
                      <a:r>
                        <a:rPr lang="es-ES" sz="1800">
                          <a:effectLst/>
                        </a:rPr>
                        <a:t>Cámara fotográfica</a:t>
                      </a:r>
                      <a:endParaRPr lang="es-EC" sz="1800">
                        <a:effectLst/>
                        <a:latin typeface="Times New Roman"/>
                        <a:ea typeface="Times New Roman"/>
                        <a:cs typeface="Times New Roman"/>
                      </a:endParaRPr>
                    </a:p>
                  </a:txBody>
                  <a:tcPr marL="44450" marR="44450" marT="0" marB="0" anchor="ctr"/>
                </a:tc>
                <a:tc>
                  <a:txBody>
                    <a:bodyPr/>
                    <a:lstStyle/>
                    <a:p>
                      <a:pPr>
                        <a:lnSpc>
                          <a:spcPct val="115000"/>
                        </a:lnSpc>
                        <a:spcAft>
                          <a:spcPts val="0"/>
                        </a:spcAft>
                      </a:pPr>
                      <a:r>
                        <a:rPr lang="es-EC" sz="1800">
                          <a:effectLst/>
                        </a:rPr>
                        <a:t>Grapas</a:t>
                      </a:r>
                      <a:endParaRPr lang="es-EC" sz="1800">
                        <a:effectLst/>
                        <a:latin typeface="Times New Roman"/>
                        <a:ea typeface="Times New Roman"/>
                        <a:cs typeface="Times New Roman"/>
                      </a:endParaRPr>
                    </a:p>
                  </a:txBody>
                  <a:tcPr marL="44450" marR="44450" marT="0" marB="0" anchor="ctr"/>
                </a:tc>
                <a:tc vMerge="1">
                  <a:txBody>
                    <a:bodyPr/>
                    <a:lstStyle/>
                    <a:p>
                      <a:endParaRPr lang="es-EC"/>
                    </a:p>
                  </a:txBody>
                  <a:tcPr/>
                </a:tc>
                <a:tc>
                  <a:txBody>
                    <a:bodyPr/>
                    <a:lstStyle/>
                    <a:p>
                      <a:pPr>
                        <a:lnSpc>
                          <a:spcPct val="115000"/>
                        </a:lnSpc>
                      </a:pPr>
                      <a:endParaRPr lang="es-EC" sz="1800">
                        <a:effectLst/>
                        <a:latin typeface="Calibri"/>
                        <a:cs typeface="Times New Roman"/>
                      </a:endParaRPr>
                    </a:p>
                  </a:txBody>
                  <a:tcPr marL="44450" marR="44450" marT="0" marB="0" anchor="ctr"/>
                </a:tc>
                <a:tc>
                  <a:txBody>
                    <a:bodyPr/>
                    <a:lstStyle/>
                    <a:p>
                      <a:pPr>
                        <a:lnSpc>
                          <a:spcPct val="115000"/>
                        </a:lnSpc>
                      </a:pPr>
                      <a:endParaRPr lang="es-EC" sz="1800" dirty="0">
                        <a:effectLst/>
                        <a:latin typeface="Calibri"/>
                        <a:cs typeface="Times New Roman"/>
                      </a:endParaRPr>
                    </a:p>
                  </a:txBody>
                  <a:tcPr marL="44450" marR="44450" marT="0" marB="0" anchor="ctr"/>
                </a:tc>
                <a:tc>
                  <a:txBody>
                    <a:bodyPr/>
                    <a:lstStyle/>
                    <a:p>
                      <a:pPr>
                        <a:lnSpc>
                          <a:spcPct val="115000"/>
                        </a:lnSpc>
                      </a:pPr>
                      <a:endParaRPr lang="es-EC" sz="1800" dirty="0">
                        <a:effectLst/>
                        <a:latin typeface="Calibri"/>
                        <a:cs typeface="Times New Roman"/>
                      </a:endParaRPr>
                    </a:p>
                  </a:txBody>
                  <a:tcPr marL="44450" marR="44450" marT="0" marB="0" anchor="ctr"/>
                </a:tc>
              </a:tr>
              <a:tr h="555804">
                <a:tc vMerge="1">
                  <a:txBody>
                    <a:bodyPr/>
                    <a:lstStyle/>
                    <a:p>
                      <a:endParaRPr lang="es-EC"/>
                    </a:p>
                  </a:txBody>
                  <a:tcPr/>
                </a:tc>
                <a:tc>
                  <a:txBody>
                    <a:bodyPr/>
                    <a:lstStyle/>
                    <a:p>
                      <a:pPr>
                        <a:lnSpc>
                          <a:spcPct val="115000"/>
                        </a:lnSpc>
                        <a:spcAft>
                          <a:spcPts val="0"/>
                        </a:spcAft>
                      </a:pPr>
                      <a:r>
                        <a:rPr lang="es-EC" sz="1800" dirty="0">
                          <a:effectLst/>
                        </a:rPr>
                        <a:t>Machetes</a:t>
                      </a:r>
                      <a:endParaRPr lang="es-EC" sz="1800" dirty="0">
                        <a:effectLst/>
                        <a:latin typeface="Times New Roman"/>
                        <a:ea typeface="Times New Roman"/>
                        <a:cs typeface="Times New Roman"/>
                      </a:endParaRPr>
                    </a:p>
                  </a:txBody>
                  <a:tcPr marL="44450" marR="44450" marT="0" marB="0" anchor="ctr"/>
                </a:tc>
                <a:tc vMerge="1">
                  <a:txBody>
                    <a:bodyPr/>
                    <a:lstStyle/>
                    <a:p>
                      <a:endParaRPr lang="es-EC"/>
                    </a:p>
                  </a:txBody>
                  <a:tcPr/>
                </a:tc>
                <a:tc>
                  <a:txBody>
                    <a:bodyPr/>
                    <a:lstStyle/>
                    <a:p>
                      <a:pPr>
                        <a:lnSpc>
                          <a:spcPct val="115000"/>
                        </a:lnSpc>
                      </a:pPr>
                      <a:endParaRPr lang="es-EC" sz="1400" dirty="0">
                        <a:effectLst/>
                        <a:latin typeface="Calibri"/>
                        <a:cs typeface="Times New Roman"/>
                      </a:endParaRPr>
                    </a:p>
                  </a:txBody>
                  <a:tcPr marL="44450" marR="44450" marT="0" marB="0" anchor="ctr"/>
                </a:tc>
                <a:tc>
                  <a:txBody>
                    <a:bodyPr/>
                    <a:lstStyle/>
                    <a:p>
                      <a:pPr>
                        <a:lnSpc>
                          <a:spcPct val="115000"/>
                        </a:lnSpc>
                      </a:pPr>
                      <a:endParaRPr lang="es-EC" sz="1400">
                        <a:effectLst/>
                        <a:latin typeface="Calibri"/>
                        <a:cs typeface="Times New Roman"/>
                      </a:endParaRPr>
                    </a:p>
                  </a:txBody>
                  <a:tcPr marL="44450" marR="44450" marT="0" marB="0" anchor="ctr"/>
                </a:tc>
                <a:tc>
                  <a:txBody>
                    <a:bodyPr/>
                    <a:lstStyle/>
                    <a:p>
                      <a:pPr>
                        <a:lnSpc>
                          <a:spcPct val="115000"/>
                        </a:lnSpc>
                      </a:pPr>
                      <a:endParaRPr lang="es-EC" sz="1400" dirty="0">
                        <a:effectLst/>
                        <a:latin typeface="Calibri"/>
                        <a:cs typeface="Times New Roman"/>
                      </a:endParaRPr>
                    </a:p>
                  </a:txBody>
                  <a:tcPr marL="44450" marR="44450" marT="0" marB="0" anchor="ctr"/>
                </a:tc>
              </a:tr>
            </a:tbl>
          </a:graphicData>
        </a:graphic>
      </p:graphicFrame>
    </p:spTree>
    <p:extLst>
      <p:ext uri="{BB962C8B-B14F-4D97-AF65-F5344CB8AC3E}">
        <p14:creationId xmlns:p14="http://schemas.microsoft.com/office/powerpoint/2010/main" val="1263909090"/>
      </p:ext>
    </p:extLst>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bg1"/>
                </a:solidFill>
              </a:rPr>
              <a:t>MANEJO DEL ENSAYO </a:t>
            </a:r>
            <a:endParaRPr lang="es-EC" b="1" dirty="0">
              <a:solidFill>
                <a:schemeClr val="bg1"/>
              </a:solidFill>
            </a:endParaRPr>
          </a:p>
        </p:txBody>
      </p:sp>
      <p:sp>
        <p:nvSpPr>
          <p:cNvPr id="5" name="4 Rectángulo redondeado"/>
          <p:cNvSpPr/>
          <p:nvPr/>
        </p:nvSpPr>
        <p:spPr>
          <a:xfrm>
            <a:off x="179512" y="1808820"/>
            <a:ext cx="1872208" cy="1080120"/>
          </a:xfrm>
          <a:prstGeom prst="roundRect">
            <a:avLst/>
          </a:prstGeom>
          <a:ln w="3175">
            <a:solidFill>
              <a:schemeClr val="bg1"/>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smtClean="0">
                <a:hlinkClick r:id="rId2" action="ppaction://hlinkpres?slideindex=1&amp;slidetitle="/>
              </a:rPr>
              <a:t>Identificación de los sitios. </a:t>
            </a:r>
            <a:endParaRPr lang="es-EC" dirty="0"/>
          </a:p>
        </p:txBody>
      </p:sp>
      <p:sp>
        <p:nvSpPr>
          <p:cNvPr id="7" name="6 Marcador de contenido"/>
          <p:cNvSpPr>
            <a:spLocks noGrp="1"/>
          </p:cNvSpPr>
          <p:nvPr>
            <p:ph sz="half" idx="1"/>
          </p:nvPr>
        </p:nvSpPr>
        <p:spPr>
          <a:xfrm>
            <a:off x="179512" y="3573016"/>
            <a:ext cx="1890661" cy="1080120"/>
          </a:xfrm>
          <a:prstGeom prst="roundRect">
            <a:avLst/>
          </a:prstGeom>
          <a:ln w="3175">
            <a:solidFill>
              <a:schemeClr val="bg1"/>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ormAutofit/>
          </a:bodyPr>
          <a:lstStyle/>
          <a:p>
            <a:pPr marL="36576" indent="0" algn="ctr">
              <a:buNone/>
            </a:pPr>
            <a:r>
              <a:rPr lang="es-EC" sz="1800" dirty="0" smtClean="0"/>
              <a:t>Protección   </a:t>
            </a:r>
            <a:endParaRPr lang="es-EC" sz="1800" dirty="0"/>
          </a:p>
        </p:txBody>
      </p:sp>
      <p:sp>
        <p:nvSpPr>
          <p:cNvPr id="8" name="6 Marcador de contenido"/>
          <p:cNvSpPr>
            <a:spLocks noGrp="1"/>
          </p:cNvSpPr>
          <p:nvPr>
            <p:ph sz="half" idx="1"/>
          </p:nvPr>
        </p:nvSpPr>
        <p:spPr>
          <a:xfrm>
            <a:off x="3347864" y="1816136"/>
            <a:ext cx="1890661" cy="1080120"/>
          </a:xfrm>
          <a:prstGeom prst="roundRect">
            <a:avLst/>
          </a:prstGeom>
          <a:ln w="3175">
            <a:solidFill>
              <a:schemeClr val="bg1"/>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ormAutofit lnSpcReduction="10000"/>
          </a:bodyPr>
          <a:lstStyle/>
          <a:p>
            <a:pPr marL="36576" indent="0" algn="ctr">
              <a:buNone/>
            </a:pPr>
            <a:r>
              <a:rPr lang="es-EC" sz="2800" dirty="0" smtClean="0"/>
              <a:t> </a:t>
            </a:r>
            <a:r>
              <a:rPr lang="es-EC" sz="1800" dirty="0" smtClean="0">
                <a:hlinkClick r:id="rId3" action="ppaction://hlinkpres?slideindex=1&amp;slidetitle="/>
              </a:rPr>
              <a:t>Obtención de las especies forestales </a:t>
            </a:r>
            <a:endParaRPr lang="es-EC" sz="1800" dirty="0"/>
          </a:p>
        </p:txBody>
      </p:sp>
      <p:sp>
        <p:nvSpPr>
          <p:cNvPr id="9" name="6 Marcador de contenido"/>
          <p:cNvSpPr>
            <a:spLocks noGrp="1"/>
          </p:cNvSpPr>
          <p:nvPr>
            <p:ph sz="half" idx="1"/>
          </p:nvPr>
        </p:nvSpPr>
        <p:spPr>
          <a:xfrm>
            <a:off x="6732240" y="1808820"/>
            <a:ext cx="1890661" cy="1080120"/>
          </a:xfrm>
          <a:prstGeom prst="roundRect">
            <a:avLst/>
          </a:prstGeom>
          <a:ln w="3175">
            <a:solidFill>
              <a:schemeClr val="bg1"/>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36576" indent="0" algn="ctr">
              <a:buNone/>
            </a:pPr>
            <a:r>
              <a:rPr lang="es-EC" sz="1800" dirty="0" smtClean="0">
                <a:hlinkClick r:id="rId4" action="ppaction://hlinkpres?slideindex=1&amp;slidetitle="/>
              </a:rPr>
              <a:t>Preparación del terreno  </a:t>
            </a:r>
            <a:endParaRPr lang="es-EC" sz="1800" dirty="0"/>
          </a:p>
        </p:txBody>
      </p:sp>
      <p:sp>
        <p:nvSpPr>
          <p:cNvPr id="10" name="6 Marcador de contenido"/>
          <p:cNvSpPr>
            <a:spLocks noGrp="1"/>
          </p:cNvSpPr>
          <p:nvPr>
            <p:ph sz="half" idx="1"/>
          </p:nvPr>
        </p:nvSpPr>
        <p:spPr>
          <a:xfrm>
            <a:off x="3347864" y="3583966"/>
            <a:ext cx="2016224" cy="1080120"/>
          </a:xfrm>
          <a:prstGeom prst="roundRect">
            <a:avLst/>
          </a:prstGeom>
          <a:ln w="3175">
            <a:solidFill>
              <a:schemeClr val="bg1"/>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36576" indent="0" algn="ctr">
              <a:buNone/>
            </a:pPr>
            <a:r>
              <a:rPr lang="es-EC" sz="1800" dirty="0" smtClean="0">
                <a:hlinkClick r:id="rId5" action="ppaction://hlinkpres?slideindex=1&amp;slidetitle="/>
              </a:rPr>
              <a:t>Instalación  del Ensayo</a:t>
            </a:r>
            <a:r>
              <a:rPr lang="es-EC" dirty="0" smtClean="0">
                <a:hlinkClick r:id="rId5" action="ppaction://hlinkpres?slideindex=1&amp;slidetitle="/>
              </a:rPr>
              <a:t> </a:t>
            </a:r>
            <a:endParaRPr lang="es-EC" dirty="0"/>
          </a:p>
        </p:txBody>
      </p:sp>
      <p:sp>
        <p:nvSpPr>
          <p:cNvPr id="11" name="10 Flecha derecha"/>
          <p:cNvSpPr/>
          <p:nvPr/>
        </p:nvSpPr>
        <p:spPr>
          <a:xfrm>
            <a:off x="2468442" y="2213248"/>
            <a:ext cx="56397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Flecha derecha"/>
          <p:cNvSpPr/>
          <p:nvPr/>
        </p:nvSpPr>
        <p:spPr>
          <a:xfrm rot="5400000">
            <a:off x="7469683" y="3140968"/>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6 Marcador de contenido"/>
          <p:cNvSpPr>
            <a:spLocks noGrp="1"/>
          </p:cNvSpPr>
          <p:nvPr>
            <p:ph sz="half" idx="1"/>
          </p:nvPr>
        </p:nvSpPr>
        <p:spPr>
          <a:xfrm>
            <a:off x="6668368" y="3609020"/>
            <a:ext cx="1890661" cy="1080120"/>
          </a:xfrm>
          <a:prstGeom prst="roundRect">
            <a:avLst/>
          </a:prstGeom>
          <a:ln w="3175">
            <a:solidFill>
              <a:schemeClr val="bg1"/>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ormAutofit/>
          </a:bodyPr>
          <a:lstStyle/>
          <a:p>
            <a:pPr marL="36576" indent="0" algn="ctr">
              <a:buNone/>
            </a:pPr>
            <a:r>
              <a:rPr lang="es-EC" dirty="0" smtClean="0">
                <a:hlinkClick r:id="rId6" action="ppaction://hlinkpres?slideindex=1&amp;slidetitle="/>
              </a:rPr>
              <a:t> </a:t>
            </a:r>
            <a:r>
              <a:rPr lang="es-EC" sz="1800" dirty="0" smtClean="0">
                <a:hlinkClick r:id="rId6" action="ppaction://hlinkpres?slideindex=1&amp;slidetitle="/>
              </a:rPr>
              <a:t>Preparación de Sustratos </a:t>
            </a:r>
            <a:endParaRPr lang="es-EC" sz="1800" dirty="0"/>
          </a:p>
        </p:txBody>
      </p:sp>
      <p:sp>
        <p:nvSpPr>
          <p:cNvPr id="15" name="14 Flecha derecha"/>
          <p:cNvSpPr/>
          <p:nvPr/>
        </p:nvSpPr>
        <p:spPr>
          <a:xfrm>
            <a:off x="5724128" y="2213248"/>
            <a:ext cx="56397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6 Marcador de contenido"/>
          <p:cNvSpPr>
            <a:spLocks noGrp="1"/>
          </p:cNvSpPr>
          <p:nvPr>
            <p:ph sz="half" idx="1"/>
          </p:nvPr>
        </p:nvSpPr>
        <p:spPr>
          <a:xfrm>
            <a:off x="145858" y="5445224"/>
            <a:ext cx="1890661" cy="1080120"/>
          </a:xfrm>
          <a:prstGeom prst="roundRect">
            <a:avLst/>
          </a:prstGeom>
          <a:ln w="3175">
            <a:solidFill>
              <a:schemeClr val="bg1"/>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normAutofit/>
          </a:bodyPr>
          <a:lstStyle/>
          <a:p>
            <a:pPr marL="36576" indent="0" algn="ctr">
              <a:buNone/>
            </a:pPr>
            <a:r>
              <a:rPr lang="es-EC" dirty="0" smtClean="0"/>
              <a:t> </a:t>
            </a:r>
            <a:r>
              <a:rPr lang="es-EC" sz="1900" dirty="0"/>
              <a:t>C</a:t>
            </a:r>
            <a:r>
              <a:rPr lang="es-EC" sz="1900" dirty="0" smtClean="0"/>
              <a:t>odificación  </a:t>
            </a:r>
            <a:endParaRPr lang="es-EC" sz="1900" dirty="0"/>
          </a:p>
        </p:txBody>
      </p:sp>
      <p:sp>
        <p:nvSpPr>
          <p:cNvPr id="4" name="3 Flecha izquierda"/>
          <p:cNvSpPr/>
          <p:nvPr/>
        </p:nvSpPr>
        <p:spPr>
          <a:xfrm>
            <a:off x="5724128" y="3951058"/>
            <a:ext cx="563970" cy="3240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Flecha izquierda"/>
          <p:cNvSpPr/>
          <p:nvPr/>
        </p:nvSpPr>
        <p:spPr>
          <a:xfrm>
            <a:off x="2489815" y="3951058"/>
            <a:ext cx="563970" cy="3240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Flecha derecha"/>
          <p:cNvSpPr/>
          <p:nvPr/>
        </p:nvSpPr>
        <p:spPr>
          <a:xfrm rot="5400000">
            <a:off x="831622" y="4941168"/>
            <a:ext cx="57606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1" name="6 Marcador de contenido"/>
          <p:cNvSpPr>
            <a:spLocks noGrp="1"/>
          </p:cNvSpPr>
          <p:nvPr>
            <p:ph sz="half" idx="1"/>
          </p:nvPr>
        </p:nvSpPr>
        <p:spPr>
          <a:xfrm>
            <a:off x="3347864" y="5404048"/>
            <a:ext cx="1890661" cy="1080120"/>
          </a:xfrm>
          <a:prstGeom prst="roundRect">
            <a:avLst/>
          </a:prstGeom>
          <a:ln w="3175">
            <a:solidFill>
              <a:schemeClr val="bg1"/>
            </a:solidFill>
          </a:ln>
          <a:effectLst>
            <a:glow rad="63500">
              <a:schemeClr val="accent2">
                <a:satMod val="175000"/>
                <a:alpha val="40000"/>
              </a:schemeClr>
            </a:glow>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36576" indent="0" algn="ctr">
              <a:buNone/>
            </a:pPr>
            <a:r>
              <a:rPr lang="es-EC" sz="1800" dirty="0" smtClean="0"/>
              <a:t>Evaluación  </a:t>
            </a:r>
            <a:r>
              <a:rPr lang="es-EC" dirty="0" smtClean="0"/>
              <a:t> </a:t>
            </a:r>
            <a:endParaRPr lang="es-EC" dirty="0"/>
          </a:p>
        </p:txBody>
      </p:sp>
      <p:sp>
        <p:nvSpPr>
          <p:cNvPr id="22" name="21 Flecha derecha"/>
          <p:cNvSpPr/>
          <p:nvPr/>
        </p:nvSpPr>
        <p:spPr>
          <a:xfrm>
            <a:off x="2468442" y="5733256"/>
            <a:ext cx="56397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9606874"/>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5760"/>
            <a:ext cx="7859216" cy="1143000"/>
          </a:xfrm>
        </p:spPr>
        <p:txBody>
          <a:bodyPr>
            <a:normAutofit/>
          </a:bodyPr>
          <a:lstStyle/>
          <a:p>
            <a:pPr algn="ctr"/>
            <a:r>
              <a:rPr lang="es-EC" dirty="0" smtClean="0">
                <a:solidFill>
                  <a:schemeClr val="bg1"/>
                </a:solidFill>
              </a:rPr>
              <a:t>DOSIFICACIÓN DE SUSTRATOS </a:t>
            </a:r>
            <a:endParaRPr lang="es-EC"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20129060"/>
              </p:ext>
            </p:extLst>
          </p:nvPr>
        </p:nvGraphicFramePr>
        <p:xfrm>
          <a:off x="251520" y="1268761"/>
          <a:ext cx="8424936" cy="5472607"/>
        </p:xfrm>
        <a:graphic>
          <a:graphicData uri="http://schemas.openxmlformats.org/drawingml/2006/table">
            <a:tbl>
              <a:tblPr firstRow="1" firstCol="1" bandRow="1">
                <a:tableStyleId>{5C22544A-7EE6-4342-B048-85BDC9FD1C3A}</a:tableStyleId>
              </a:tblPr>
              <a:tblGrid>
                <a:gridCol w="1601189"/>
                <a:gridCol w="1057214"/>
                <a:gridCol w="5766533"/>
              </a:tblGrid>
              <a:tr h="572928">
                <a:tc>
                  <a:txBody>
                    <a:bodyPr/>
                    <a:lstStyle/>
                    <a:p>
                      <a:pPr algn="ctr">
                        <a:lnSpc>
                          <a:spcPct val="115000"/>
                        </a:lnSpc>
                        <a:spcAft>
                          <a:spcPts val="0"/>
                        </a:spcAft>
                      </a:pPr>
                      <a:r>
                        <a:rPr lang="es-ES_tradnl" sz="1600" dirty="0">
                          <a:effectLst/>
                        </a:rPr>
                        <a:t>RETENEDOR</a:t>
                      </a:r>
                      <a:endParaRPr lang="es-EC" sz="18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_tradnl" sz="1600">
                          <a:effectLst/>
                        </a:rPr>
                        <a:t>DOSIS</a:t>
                      </a:r>
                      <a:endParaRPr lang="es-EC"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_tradnl" sz="1600" dirty="0">
                          <a:effectLst/>
                        </a:rPr>
                        <a:t>APLICACIÓN</a:t>
                      </a:r>
                      <a:endParaRPr lang="es-EC" sz="1800" dirty="0">
                        <a:effectLst/>
                        <a:latin typeface="Times New Roman"/>
                        <a:ea typeface="Times New Roman"/>
                        <a:cs typeface="Times New Roman"/>
                      </a:endParaRPr>
                    </a:p>
                  </a:txBody>
                  <a:tcPr marL="44450" marR="44450" marT="0" marB="0" anchor="ctr"/>
                </a:tc>
              </a:tr>
              <a:tr h="1060773">
                <a:tc>
                  <a:txBody>
                    <a:bodyPr/>
                    <a:lstStyle/>
                    <a:p>
                      <a:pPr>
                        <a:lnSpc>
                          <a:spcPct val="115000"/>
                        </a:lnSpc>
                        <a:spcAft>
                          <a:spcPts val="0"/>
                        </a:spcAft>
                      </a:pPr>
                      <a:r>
                        <a:rPr lang="es-ES" sz="1600" dirty="0">
                          <a:effectLst/>
                        </a:rPr>
                        <a:t>Gel seco</a:t>
                      </a:r>
                      <a:endParaRPr lang="es-EC" sz="1800" dirty="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600" dirty="0">
                          <a:effectLst/>
                        </a:rPr>
                        <a:t>5gr</a:t>
                      </a:r>
                      <a:endParaRPr lang="es-EC" sz="1800" dirty="0">
                        <a:effectLst/>
                        <a:latin typeface="Times New Roman"/>
                        <a:ea typeface="Times New Roman"/>
                        <a:cs typeface="Times New Roman"/>
                      </a:endParaRPr>
                    </a:p>
                  </a:txBody>
                  <a:tcPr marL="44450" marR="44450" marT="0" marB="0" anchor="ctr"/>
                </a:tc>
                <a:tc>
                  <a:txBody>
                    <a:bodyPr/>
                    <a:lstStyle/>
                    <a:p>
                      <a:pPr>
                        <a:lnSpc>
                          <a:spcPct val="150000"/>
                        </a:lnSpc>
                        <a:spcBef>
                          <a:spcPts val="1400"/>
                        </a:spcBef>
                        <a:spcAft>
                          <a:spcPts val="0"/>
                        </a:spcAft>
                      </a:pPr>
                      <a:r>
                        <a:rPr lang="es-ES" sz="1600" dirty="0">
                          <a:effectLst/>
                        </a:rPr>
                        <a:t>Los </a:t>
                      </a:r>
                      <a:r>
                        <a:rPr lang="es-ES_tradnl" sz="1600" dirty="0">
                          <a:effectLst/>
                        </a:rPr>
                        <a:t>5gr</a:t>
                      </a:r>
                      <a:r>
                        <a:rPr lang="es-ES" sz="1600" dirty="0">
                          <a:effectLst/>
                        </a:rPr>
                        <a:t> se los aplicará en el suelo, de manera que las raíces de la planta tengan contacto con el polímero.</a:t>
                      </a:r>
                      <a:endParaRPr lang="es-EC" sz="1800" dirty="0">
                        <a:effectLst/>
                        <a:latin typeface="Times New Roman"/>
                        <a:ea typeface="Times New Roman"/>
                        <a:cs typeface="Times New Roman"/>
                      </a:endParaRPr>
                    </a:p>
                  </a:txBody>
                  <a:tcPr marL="44450" marR="44450" marT="0" marB="0" anchor="ctr"/>
                </a:tc>
              </a:tr>
              <a:tr h="1625151">
                <a:tc>
                  <a:txBody>
                    <a:bodyPr/>
                    <a:lstStyle/>
                    <a:p>
                      <a:pPr>
                        <a:lnSpc>
                          <a:spcPct val="115000"/>
                        </a:lnSpc>
                        <a:spcAft>
                          <a:spcPts val="0"/>
                        </a:spcAft>
                      </a:pPr>
                      <a:r>
                        <a:rPr lang="es-ES" sz="1600">
                          <a:effectLst/>
                        </a:rPr>
                        <a:t>Gel Hidratado</a:t>
                      </a:r>
                      <a:endParaRPr lang="es-EC"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600" dirty="0">
                          <a:effectLst/>
                        </a:rPr>
                        <a:t>500 gr</a:t>
                      </a:r>
                      <a:endParaRPr lang="es-EC" sz="1800" dirty="0">
                        <a:effectLst/>
                        <a:latin typeface="Times New Roman"/>
                        <a:ea typeface="Times New Roman"/>
                        <a:cs typeface="Times New Roman"/>
                      </a:endParaRPr>
                    </a:p>
                  </a:txBody>
                  <a:tcPr marL="44450" marR="44450" marT="0" marB="0" anchor="ctr"/>
                </a:tc>
                <a:tc>
                  <a:txBody>
                    <a:bodyPr/>
                    <a:lstStyle/>
                    <a:p>
                      <a:pPr>
                        <a:lnSpc>
                          <a:spcPct val="150000"/>
                        </a:lnSpc>
                        <a:spcBef>
                          <a:spcPts val="1400"/>
                        </a:spcBef>
                        <a:spcAft>
                          <a:spcPts val="0"/>
                        </a:spcAft>
                      </a:pPr>
                      <a:r>
                        <a:rPr lang="es-EC" sz="1600" dirty="0">
                          <a:effectLst/>
                        </a:rPr>
                        <a:t>Los 5gr. Previamente hidratado en un litro de agua se colocaran en el suelo, de manera que las raíces de la planta tengan contacto con el polímero.  </a:t>
                      </a:r>
                      <a:endParaRPr lang="es-EC" sz="1800" dirty="0">
                        <a:effectLst/>
                        <a:latin typeface="Times New Roman"/>
                        <a:ea typeface="Times New Roman"/>
                        <a:cs typeface="Times New Roman"/>
                      </a:endParaRPr>
                    </a:p>
                  </a:txBody>
                  <a:tcPr marL="44450" marR="44450" marT="0" marB="0" anchor="ctr"/>
                </a:tc>
              </a:tr>
              <a:tr h="1625151">
                <a:tc>
                  <a:txBody>
                    <a:bodyPr/>
                    <a:lstStyle/>
                    <a:p>
                      <a:pPr>
                        <a:lnSpc>
                          <a:spcPct val="115000"/>
                        </a:lnSpc>
                        <a:spcAft>
                          <a:spcPts val="0"/>
                        </a:spcAft>
                      </a:pPr>
                      <a:r>
                        <a:rPr lang="es-EC" sz="1600">
                          <a:effectLst/>
                        </a:rPr>
                        <a:t>Materia Orgánica</a:t>
                      </a:r>
                      <a:endParaRPr lang="es-EC"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600" dirty="0">
                          <a:effectLst/>
                        </a:rPr>
                        <a:t>500gr</a:t>
                      </a:r>
                      <a:endParaRPr lang="es-EC" sz="1800" dirty="0">
                        <a:effectLst/>
                        <a:latin typeface="Times New Roman"/>
                        <a:ea typeface="Times New Roman"/>
                        <a:cs typeface="Times New Roman"/>
                      </a:endParaRPr>
                    </a:p>
                  </a:txBody>
                  <a:tcPr marL="44450" marR="44450" marT="0" marB="0" anchor="ctr"/>
                </a:tc>
                <a:tc>
                  <a:txBody>
                    <a:bodyPr/>
                    <a:lstStyle/>
                    <a:p>
                      <a:pPr>
                        <a:lnSpc>
                          <a:spcPct val="150000"/>
                        </a:lnSpc>
                        <a:spcBef>
                          <a:spcPts val="1400"/>
                        </a:spcBef>
                        <a:spcAft>
                          <a:spcPts val="0"/>
                        </a:spcAft>
                      </a:pPr>
                      <a:r>
                        <a:rPr lang="es-ES" sz="1600" dirty="0">
                          <a:effectLst/>
                        </a:rPr>
                        <a:t>Se removerá el suelo  y se lo mezclará con  materia orgánica, sobre esto se colocará la planta y se cubrirá con la materia orgánica </a:t>
                      </a:r>
                      <a:r>
                        <a:rPr lang="es-ES" sz="1600" dirty="0" smtClean="0">
                          <a:effectLst/>
                        </a:rPr>
                        <a:t>restante.</a:t>
                      </a:r>
                      <a:endParaRPr lang="es-EC" sz="1800" dirty="0">
                        <a:effectLst/>
                        <a:latin typeface="Times New Roman"/>
                        <a:ea typeface="Times New Roman"/>
                        <a:cs typeface="Times New Roman"/>
                      </a:endParaRPr>
                    </a:p>
                  </a:txBody>
                  <a:tcPr marL="44450" marR="44450" marT="0" marB="0" anchor="ctr"/>
                </a:tc>
              </a:tr>
              <a:tr h="588604">
                <a:tc>
                  <a:txBody>
                    <a:bodyPr/>
                    <a:lstStyle/>
                    <a:p>
                      <a:pPr>
                        <a:lnSpc>
                          <a:spcPct val="115000"/>
                        </a:lnSpc>
                        <a:spcAft>
                          <a:spcPts val="0"/>
                        </a:spcAft>
                      </a:pPr>
                      <a:r>
                        <a:rPr lang="es-ES_tradnl" sz="1600">
                          <a:effectLst/>
                        </a:rPr>
                        <a:t>Testigo</a:t>
                      </a:r>
                      <a:endParaRPr lang="es-EC" sz="18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_tradnl" sz="1600" dirty="0">
                          <a:effectLst/>
                        </a:rPr>
                        <a:t>Nd</a:t>
                      </a:r>
                      <a:endParaRPr lang="es-EC" sz="1800" dirty="0">
                        <a:effectLst/>
                        <a:latin typeface="Times New Roman"/>
                        <a:ea typeface="Times New Roman"/>
                        <a:cs typeface="Times New Roman"/>
                      </a:endParaRPr>
                    </a:p>
                  </a:txBody>
                  <a:tcPr marL="44450" marR="44450" marT="0" marB="0" anchor="ctr"/>
                </a:tc>
                <a:tc>
                  <a:txBody>
                    <a:bodyPr/>
                    <a:lstStyle/>
                    <a:p>
                      <a:pPr>
                        <a:lnSpc>
                          <a:spcPct val="150000"/>
                        </a:lnSpc>
                        <a:spcBef>
                          <a:spcPts val="1400"/>
                        </a:spcBef>
                        <a:spcAft>
                          <a:spcPts val="0"/>
                        </a:spcAft>
                      </a:pPr>
                      <a:r>
                        <a:rPr lang="es-ES_tradnl" sz="1600" dirty="0">
                          <a:effectLst/>
                        </a:rPr>
                        <a:t>No se </a:t>
                      </a:r>
                      <a:r>
                        <a:rPr lang="es-ES" sz="1600" dirty="0">
                          <a:effectLst/>
                        </a:rPr>
                        <a:t>utilizará</a:t>
                      </a:r>
                      <a:r>
                        <a:rPr lang="es-ES_tradnl" sz="1600" dirty="0">
                          <a:effectLst/>
                        </a:rPr>
                        <a:t> </a:t>
                      </a:r>
                      <a:r>
                        <a:rPr lang="es-ES_tradnl" sz="1600">
                          <a:effectLst/>
                        </a:rPr>
                        <a:t>ningún </a:t>
                      </a:r>
                      <a:r>
                        <a:rPr lang="es-ES_tradnl" sz="1600" smtClean="0">
                          <a:effectLst/>
                        </a:rPr>
                        <a:t>tratamiento.</a:t>
                      </a:r>
                      <a:endParaRPr lang="es-EC" sz="1800" dirty="0">
                        <a:effectLst/>
                        <a:latin typeface="Times New Roman"/>
                        <a:ea typeface="Times New Roman"/>
                        <a:cs typeface="Times New Roman"/>
                      </a:endParaRPr>
                    </a:p>
                  </a:txBody>
                  <a:tcPr marL="44450" marR="44450" marT="0" marB="0" anchor="ctr"/>
                </a:tc>
              </a:tr>
            </a:tbl>
          </a:graphicData>
        </a:graphic>
      </p:graphicFrame>
    </p:spTree>
    <p:extLst>
      <p:ext uri="{BB962C8B-B14F-4D97-AF65-F5344CB8AC3E}">
        <p14:creationId xmlns:p14="http://schemas.microsoft.com/office/powerpoint/2010/main" val="79870180"/>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Técnico">
  <a:themeElements>
    <a:clrScheme name="Técnico">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936</TotalTime>
  <Words>1977</Words>
  <Application>Microsoft Office PowerPoint</Application>
  <PresentationFormat>Presentación en pantalla (4:3)</PresentationFormat>
  <Paragraphs>1051</Paragraphs>
  <Slides>32</Slides>
  <Notes>2</Notes>
  <HiddenSlides>0</HiddenSlides>
  <MMClips>0</MMClips>
  <ScaleCrop>false</ScaleCrop>
  <HeadingPairs>
    <vt:vector size="4" baseType="variant">
      <vt:variant>
        <vt:lpstr>Tema</vt:lpstr>
      </vt:variant>
      <vt:variant>
        <vt:i4>1</vt:i4>
      </vt:variant>
      <vt:variant>
        <vt:lpstr>Títulos de diapositiva</vt:lpstr>
      </vt:variant>
      <vt:variant>
        <vt:i4>32</vt:i4>
      </vt:variant>
    </vt:vector>
  </HeadingPairs>
  <TitlesOfParts>
    <vt:vector size="33" baseType="lpstr">
      <vt:lpstr>Técnico</vt:lpstr>
      <vt:lpstr>UNIVERSIDAD TÉCNICA DEL NORTE  FACULTAD DE INGENIERÍA EN CIENCIAS AGROPECUARIAS Y AMBIENTALES  CARRERA  DE INGENIERÍA FORESTAL  </vt:lpstr>
      <vt:lpstr>INTRODUCCION</vt:lpstr>
      <vt:lpstr>OBJETIVOS </vt:lpstr>
      <vt:lpstr>HIPOTESIS </vt:lpstr>
      <vt:lpstr>Presentación de PowerPoint</vt:lpstr>
      <vt:lpstr>Presentación de PowerPoint</vt:lpstr>
      <vt:lpstr>MATERIALES E INSUMOS </vt:lpstr>
      <vt:lpstr>MANEJO DEL ENSAYO </vt:lpstr>
      <vt:lpstr>DOSIFICACIÓN DE SUSTRATOS </vt:lpstr>
      <vt:lpstr>TOMA DE DATOS </vt:lpstr>
      <vt:lpstr>DISEÑO EXPERIMENTAL </vt:lpstr>
      <vt:lpstr>Presentación de PowerPoint</vt:lpstr>
      <vt:lpstr>CARACTERÍSTICAS DEL ENSAYO </vt:lpstr>
      <vt:lpstr>FACTORES DE ESTUDIO </vt:lpstr>
      <vt:lpstr>DESCRIPCIÓN DE COMPONENTES / TRATAMIENTO. </vt:lpstr>
      <vt:lpstr>Presentación de PowerPoint</vt:lpstr>
      <vt:lpstr>Porcentaje de sobrevivencia a los 120 días</vt:lpstr>
      <vt:lpstr>Altura a los 60 días</vt:lpstr>
      <vt:lpstr>Presentación de PowerPoint</vt:lpstr>
      <vt:lpstr>Altura a los 120 días</vt:lpstr>
      <vt:lpstr>Presentación de PowerPoint</vt:lpstr>
      <vt:lpstr>Diámetro Basal  a los 60 días de haber implementado la investigación. </vt:lpstr>
      <vt:lpstr>Presentación de PowerPoint</vt:lpstr>
      <vt:lpstr>Diámetro Basal  a los 120 días</vt:lpstr>
      <vt:lpstr>Presentación de PowerPoint</vt:lpstr>
      <vt:lpstr>Porcentaje de sanidad  al final de la investigación. </vt:lpstr>
      <vt:lpstr>ANALISIS CORRELACIÓN. </vt:lpstr>
      <vt:lpstr>ANALISIS REGRESIÓN. </vt:lpstr>
      <vt:lpstr>CONCLUCIONES </vt:lpstr>
      <vt:lpstr>Presentación de PowerPoint</vt:lpstr>
      <vt:lpstr>RECOMENDACIONES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TÉCNICA DEL NORTE FACULTAD DE INGENIERÍA EN CIENCIAS AGROPECUARIAS Y AMBIENTALES  CARRERA  DE INGENIERÍA FORESTAL</dc:title>
  <dc:creator>Usuario</dc:creator>
  <cp:lastModifiedBy>Usuario</cp:lastModifiedBy>
  <cp:revision>86</cp:revision>
  <dcterms:created xsi:type="dcterms:W3CDTF">2014-04-16T16:54:22Z</dcterms:created>
  <dcterms:modified xsi:type="dcterms:W3CDTF">2014-07-17T20:07:48Z</dcterms:modified>
</cp:coreProperties>
</file>