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262" r:id="rId8"/>
    <p:sldId id="263" r:id="rId9"/>
    <p:sldId id="282" r:id="rId10"/>
    <p:sldId id="303" r:id="rId11"/>
    <p:sldId id="281" r:id="rId12"/>
    <p:sldId id="283" r:id="rId13"/>
    <p:sldId id="284" r:id="rId14"/>
    <p:sldId id="264" r:id="rId15"/>
    <p:sldId id="267" r:id="rId16"/>
    <p:sldId id="271" r:id="rId17"/>
    <p:sldId id="275" r:id="rId18"/>
    <p:sldId id="288" r:id="rId19"/>
    <p:sldId id="289" r:id="rId20"/>
    <p:sldId id="291" r:id="rId21"/>
    <p:sldId id="296" r:id="rId22"/>
    <p:sldId id="304" r:id="rId23"/>
    <p:sldId id="305" r:id="rId24"/>
    <p:sldId id="297" r:id="rId25"/>
    <p:sldId id="298" r:id="rId26"/>
    <p:sldId id="299" r:id="rId27"/>
    <p:sldId id="300" r:id="rId28"/>
    <p:sldId id="280" r:id="rId29"/>
    <p:sldId id="293" r:id="rId30"/>
    <p:sldId id="268" r:id="rId31"/>
    <p:sldId id="306" r:id="rId32"/>
    <p:sldId id="269" r:id="rId33"/>
    <p:sldId id="307" r:id="rId34"/>
    <p:sldId id="301" r:id="rId35"/>
    <p:sldId id="308" r:id="rId36"/>
    <p:sldId id="311" r:id="rId37"/>
    <p:sldId id="302" r:id="rId38"/>
    <p:sldId id="310" r:id="rId39"/>
    <p:sldId id="276" r:id="rId4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60" autoAdjust="0"/>
  </p:normalViewPr>
  <p:slideViewPr>
    <p:cSldViewPr>
      <p:cViewPr>
        <p:scale>
          <a:sx n="60" d="100"/>
          <a:sy n="60" d="100"/>
        </p:scale>
        <p:origin x="-1644"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ED22EA-446C-4768-A5E8-D404214982CF}" type="doc">
      <dgm:prSet loTypeId="urn:microsoft.com/office/officeart/2005/8/layout/pyramid2" loCatId="list" qsTypeId="urn:microsoft.com/office/officeart/2005/8/quickstyle/simple1" qsCatId="simple" csTypeId="urn:microsoft.com/office/officeart/2005/8/colors/accent1_2" csCatId="accent1" phldr="1"/>
      <dgm:spPr/>
    </dgm:pt>
    <dgm:pt modelId="{A8179A78-4033-4DA7-B361-C8033006DDF8}">
      <dgm:prSet phldrT="[Texto]"/>
      <dgm:spPr/>
      <dgm:t>
        <a:bodyPr/>
        <a:lstStyle/>
        <a:p>
          <a:pPr algn="ctr"/>
          <a:r>
            <a:rPr lang="es-ES" dirty="0" smtClean="0"/>
            <a:t>Cuantificar los PFNM – artesanales con base a los conocimientos de las personas aledañas a la Reserva Hídrica Nangulvi Bajo.</a:t>
          </a:r>
          <a:endParaRPr lang="es-ES" dirty="0"/>
        </a:p>
      </dgm:t>
    </dgm:pt>
    <dgm:pt modelId="{FF5F7008-E5B9-4AE4-A778-3FF1D4173495}" type="parTrans" cxnId="{BC07D9ED-2E9D-44BF-AEDC-4AA7D36896B4}">
      <dgm:prSet/>
      <dgm:spPr/>
      <dgm:t>
        <a:bodyPr/>
        <a:lstStyle/>
        <a:p>
          <a:endParaRPr lang="es-ES"/>
        </a:p>
      </dgm:t>
    </dgm:pt>
    <dgm:pt modelId="{F7926B25-79EC-4313-B19B-57AEC8C36C3F}" type="sibTrans" cxnId="{BC07D9ED-2E9D-44BF-AEDC-4AA7D36896B4}">
      <dgm:prSet/>
      <dgm:spPr/>
      <dgm:t>
        <a:bodyPr/>
        <a:lstStyle/>
        <a:p>
          <a:endParaRPr lang="es-ES"/>
        </a:p>
      </dgm:t>
    </dgm:pt>
    <dgm:pt modelId="{527D24AE-CB1B-4696-9CDB-B65545DF77E0}">
      <dgm:prSet phldrT="[Texto]"/>
      <dgm:spPr/>
      <dgm:t>
        <a:bodyPr/>
        <a:lstStyle/>
        <a:p>
          <a:pPr algn="ctr"/>
          <a:r>
            <a:rPr lang="es-ES" dirty="0" smtClean="0"/>
            <a:t>Determinar los usos artesanales potenciales.</a:t>
          </a:r>
          <a:endParaRPr lang="es-ES" dirty="0"/>
        </a:p>
      </dgm:t>
    </dgm:pt>
    <dgm:pt modelId="{068AC5FB-912C-40FF-86BA-CED4C8385940}" type="parTrans" cxnId="{D15848DA-AF50-4DCF-B112-9234EE93F161}">
      <dgm:prSet/>
      <dgm:spPr/>
      <dgm:t>
        <a:bodyPr/>
        <a:lstStyle/>
        <a:p>
          <a:endParaRPr lang="es-ES"/>
        </a:p>
      </dgm:t>
    </dgm:pt>
    <dgm:pt modelId="{1AF61356-D88F-4E21-98D3-B281A9A7F33F}" type="sibTrans" cxnId="{D15848DA-AF50-4DCF-B112-9234EE93F161}">
      <dgm:prSet/>
      <dgm:spPr/>
      <dgm:t>
        <a:bodyPr/>
        <a:lstStyle/>
        <a:p>
          <a:endParaRPr lang="es-ES"/>
        </a:p>
      </dgm:t>
    </dgm:pt>
    <dgm:pt modelId="{2018672A-99DC-4810-9ECC-A0D1CB09B026}">
      <dgm:prSet phldrT="[Texto]"/>
      <dgm:spPr/>
      <dgm:t>
        <a:bodyPr/>
        <a:lstStyle/>
        <a:p>
          <a:pPr algn="ctr"/>
          <a:r>
            <a:rPr lang="es-ES" dirty="0" smtClean="0"/>
            <a:t>Proponer opciones sostenibles para las especies que reporten mayores usos artesanales.</a:t>
          </a:r>
          <a:endParaRPr lang="es-ES" dirty="0"/>
        </a:p>
      </dgm:t>
    </dgm:pt>
    <dgm:pt modelId="{7F25BE85-4E5D-4EEC-A479-0ACA05841034}" type="parTrans" cxnId="{11FC1CBC-60FE-466B-9147-590DAFCB07CC}">
      <dgm:prSet/>
      <dgm:spPr/>
      <dgm:t>
        <a:bodyPr/>
        <a:lstStyle/>
        <a:p>
          <a:endParaRPr lang="es-ES"/>
        </a:p>
      </dgm:t>
    </dgm:pt>
    <dgm:pt modelId="{D56C7C15-5A17-4621-862B-5262CEC0BE7E}" type="sibTrans" cxnId="{11FC1CBC-60FE-466B-9147-590DAFCB07CC}">
      <dgm:prSet/>
      <dgm:spPr/>
      <dgm:t>
        <a:bodyPr/>
        <a:lstStyle/>
        <a:p>
          <a:endParaRPr lang="es-ES"/>
        </a:p>
      </dgm:t>
    </dgm:pt>
    <dgm:pt modelId="{CC906548-75EF-494C-957F-2D9FCEE1E796}" type="pres">
      <dgm:prSet presAssocID="{E7ED22EA-446C-4768-A5E8-D404214982CF}" presName="compositeShape" presStyleCnt="0">
        <dgm:presLayoutVars>
          <dgm:dir/>
          <dgm:resizeHandles/>
        </dgm:presLayoutVars>
      </dgm:prSet>
      <dgm:spPr/>
    </dgm:pt>
    <dgm:pt modelId="{F015F284-00FB-4623-9B91-2FAE7A42C08A}" type="pres">
      <dgm:prSet presAssocID="{E7ED22EA-446C-4768-A5E8-D404214982CF}" presName="pyramid" presStyleLbl="node1" presStyleIdx="0" presStyleCnt="1"/>
      <dgm:spPr/>
    </dgm:pt>
    <dgm:pt modelId="{A265AB71-3627-4CB0-B919-E46ACDFB8C42}" type="pres">
      <dgm:prSet presAssocID="{E7ED22EA-446C-4768-A5E8-D404214982CF}" presName="theList" presStyleCnt="0"/>
      <dgm:spPr/>
    </dgm:pt>
    <dgm:pt modelId="{EF5283E7-F89B-45E1-9F46-FD6147ADFCD1}" type="pres">
      <dgm:prSet presAssocID="{A8179A78-4033-4DA7-B361-C8033006DDF8}" presName="aNode" presStyleLbl="fgAcc1" presStyleIdx="0" presStyleCnt="3" custScaleX="119309">
        <dgm:presLayoutVars>
          <dgm:bulletEnabled val="1"/>
        </dgm:presLayoutVars>
      </dgm:prSet>
      <dgm:spPr/>
      <dgm:t>
        <a:bodyPr/>
        <a:lstStyle/>
        <a:p>
          <a:endParaRPr lang="es-ES"/>
        </a:p>
      </dgm:t>
    </dgm:pt>
    <dgm:pt modelId="{C737BD1F-7544-4E74-8A57-9E889EBA6F65}" type="pres">
      <dgm:prSet presAssocID="{A8179A78-4033-4DA7-B361-C8033006DDF8}" presName="aSpace" presStyleCnt="0"/>
      <dgm:spPr/>
    </dgm:pt>
    <dgm:pt modelId="{5286A59D-C2A6-45B9-B5B5-B569D9E382BC}" type="pres">
      <dgm:prSet presAssocID="{527D24AE-CB1B-4696-9CDB-B65545DF77E0}" presName="aNode" presStyleLbl="fgAcc1" presStyleIdx="1" presStyleCnt="3" custScaleX="119309">
        <dgm:presLayoutVars>
          <dgm:bulletEnabled val="1"/>
        </dgm:presLayoutVars>
      </dgm:prSet>
      <dgm:spPr/>
      <dgm:t>
        <a:bodyPr/>
        <a:lstStyle/>
        <a:p>
          <a:endParaRPr lang="es-ES"/>
        </a:p>
      </dgm:t>
    </dgm:pt>
    <dgm:pt modelId="{98E5F1E0-15D8-4AD5-A96F-DE5D162558EB}" type="pres">
      <dgm:prSet presAssocID="{527D24AE-CB1B-4696-9CDB-B65545DF77E0}" presName="aSpace" presStyleCnt="0"/>
      <dgm:spPr/>
    </dgm:pt>
    <dgm:pt modelId="{3A3954B4-0596-4325-9801-5A09A412B3D8}" type="pres">
      <dgm:prSet presAssocID="{2018672A-99DC-4810-9ECC-A0D1CB09B026}" presName="aNode" presStyleLbl="fgAcc1" presStyleIdx="2" presStyleCnt="3" custScaleX="121154">
        <dgm:presLayoutVars>
          <dgm:bulletEnabled val="1"/>
        </dgm:presLayoutVars>
      </dgm:prSet>
      <dgm:spPr/>
      <dgm:t>
        <a:bodyPr/>
        <a:lstStyle/>
        <a:p>
          <a:endParaRPr lang="es-ES"/>
        </a:p>
      </dgm:t>
    </dgm:pt>
    <dgm:pt modelId="{DA84ECBF-17D7-4FE0-B4E0-C5FD6C9ADFAB}" type="pres">
      <dgm:prSet presAssocID="{2018672A-99DC-4810-9ECC-A0D1CB09B026}" presName="aSpace" presStyleCnt="0"/>
      <dgm:spPr/>
    </dgm:pt>
  </dgm:ptLst>
  <dgm:cxnLst>
    <dgm:cxn modelId="{5FB32BDE-93AD-4D4C-B305-A5D9F637D5B8}" type="presOf" srcId="{527D24AE-CB1B-4696-9CDB-B65545DF77E0}" destId="{5286A59D-C2A6-45B9-B5B5-B569D9E382BC}" srcOrd="0" destOrd="0" presId="urn:microsoft.com/office/officeart/2005/8/layout/pyramid2"/>
    <dgm:cxn modelId="{D15848DA-AF50-4DCF-B112-9234EE93F161}" srcId="{E7ED22EA-446C-4768-A5E8-D404214982CF}" destId="{527D24AE-CB1B-4696-9CDB-B65545DF77E0}" srcOrd="1" destOrd="0" parTransId="{068AC5FB-912C-40FF-86BA-CED4C8385940}" sibTransId="{1AF61356-D88F-4E21-98D3-B281A9A7F33F}"/>
    <dgm:cxn modelId="{CC652A6B-4ED0-4E48-85B7-B91C7CBF1353}" type="presOf" srcId="{E7ED22EA-446C-4768-A5E8-D404214982CF}" destId="{CC906548-75EF-494C-957F-2D9FCEE1E796}" srcOrd="0" destOrd="0" presId="urn:microsoft.com/office/officeart/2005/8/layout/pyramid2"/>
    <dgm:cxn modelId="{BC07D9ED-2E9D-44BF-AEDC-4AA7D36896B4}" srcId="{E7ED22EA-446C-4768-A5E8-D404214982CF}" destId="{A8179A78-4033-4DA7-B361-C8033006DDF8}" srcOrd="0" destOrd="0" parTransId="{FF5F7008-E5B9-4AE4-A778-3FF1D4173495}" sibTransId="{F7926B25-79EC-4313-B19B-57AEC8C36C3F}"/>
    <dgm:cxn modelId="{11FC1CBC-60FE-466B-9147-590DAFCB07CC}" srcId="{E7ED22EA-446C-4768-A5E8-D404214982CF}" destId="{2018672A-99DC-4810-9ECC-A0D1CB09B026}" srcOrd="2" destOrd="0" parTransId="{7F25BE85-4E5D-4EEC-A479-0ACA05841034}" sibTransId="{D56C7C15-5A17-4621-862B-5262CEC0BE7E}"/>
    <dgm:cxn modelId="{F8ECEB8C-D5B8-4120-A6C1-D6EFF008432F}" type="presOf" srcId="{A8179A78-4033-4DA7-B361-C8033006DDF8}" destId="{EF5283E7-F89B-45E1-9F46-FD6147ADFCD1}" srcOrd="0" destOrd="0" presId="urn:microsoft.com/office/officeart/2005/8/layout/pyramid2"/>
    <dgm:cxn modelId="{28272CB5-BA3B-416E-B156-C0F501A320D3}" type="presOf" srcId="{2018672A-99DC-4810-9ECC-A0D1CB09B026}" destId="{3A3954B4-0596-4325-9801-5A09A412B3D8}" srcOrd="0" destOrd="0" presId="urn:microsoft.com/office/officeart/2005/8/layout/pyramid2"/>
    <dgm:cxn modelId="{D07CB4FF-BFAF-4222-8ADC-5E50001EE623}" type="presParOf" srcId="{CC906548-75EF-494C-957F-2D9FCEE1E796}" destId="{F015F284-00FB-4623-9B91-2FAE7A42C08A}" srcOrd="0" destOrd="0" presId="urn:microsoft.com/office/officeart/2005/8/layout/pyramid2"/>
    <dgm:cxn modelId="{0D38624B-8FC7-46DA-8964-FA9A4BE624D7}" type="presParOf" srcId="{CC906548-75EF-494C-957F-2D9FCEE1E796}" destId="{A265AB71-3627-4CB0-B919-E46ACDFB8C42}" srcOrd="1" destOrd="0" presId="urn:microsoft.com/office/officeart/2005/8/layout/pyramid2"/>
    <dgm:cxn modelId="{394E7E8D-165D-4E3D-849F-9970D16BAD09}" type="presParOf" srcId="{A265AB71-3627-4CB0-B919-E46ACDFB8C42}" destId="{EF5283E7-F89B-45E1-9F46-FD6147ADFCD1}" srcOrd="0" destOrd="0" presId="urn:microsoft.com/office/officeart/2005/8/layout/pyramid2"/>
    <dgm:cxn modelId="{7437E01D-95FC-4000-A98E-C8363E4A7549}" type="presParOf" srcId="{A265AB71-3627-4CB0-B919-E46ACDFB8C42}" destId="{C737BD1F-7544-4E74-8A57-9E889EBA6F65}" srcOrd="1" destOrd="0" presId="urn:microsoft.com/office/officeart/2005/8/layout/pyramid2"/>
    <dgm:cxn modelId="{79D64BAA-0233-4176-9196-B968242C28E5}" type="presParOf" srcId="{A265AB71-3627-4CB0-B919-E46ACDFB8C42}" destId="{5286A59D-C2A6-45B9-B5B5-B569D9E382BC}" srcOrd="2" destOrd="0" presId="urn:microsoft.com/office/officeart/2005/8/layout/pyramid2"/>
    <dgm:cxn modelId="{23093063-DF90-4177-9F04-D7B35624E5DC}" type="presParOf" srcId="{A265AB71-3627-4CB0-B919-E46ACDFB8C42}" destId="{98E5F1E0-15D8-4AD5-A96F-DE5D162558EB}" srcOrd="3" destOrd="0" presId="urn:microsoft.com/office/officeart/2005/8/layout/pyramid2"/>
    <dgm:cxn modelId="{00B621D9-66C1-4EF9-920E-7EE601D7B1D2}" type="presParOf" srcId="{A265AB71-3627-4CB0-B919-E46ACDFB8C42}" destId="{3A3954B4-0596-4325-9801-5A09A412B3D8}" srcOrd="4" destOrd="0" presId="urn:microsoft.com/office/officeart/2005/8/layout/pyramid2"/>
    <dgm:cxn modelId="{F6FEBCB4-5906-4F58-9453-9633A86D10A9}" type="presParOf" srcId="{A265AB71-3627-4CB0-B919-E46ACDFB8C42}" destId="{DA84ECBF-17D7-4FE0-B4E0-C5FD6C9ADFA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331F62-7A40-42C9-A390-4180F5B5B334}"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es-ES"/>
        </a:p>
      </dgm:t>
    </dgm:pt>
    <dgm:pt modelId="{21958C4A-F6CE-440E-B8C5-F0ADE1B1BFEF}">
      <dgm:prSet phldrT="[Texto]" custT="1"/>
      <dgm:spPr/>
      <dgm:t>
        <a:bodyPr/>
        <a:lstStyle/>
        <a:p>
          <a:r>
            <a:rPr lang="es-ES" sz="2000" dirty="0" smtClean="0">
              <a:solidFill>
                <a:srgbClr val="FFFF00"/>
              </a:solidFill>
            </a:rPr>
            <a:t>Opciones sostenibles para las especies que reportaron mayores usos artesanales.</a:t>
          </a:r>
          <a:endParaRPr lang="es-ES" sz="2000" dirty="0">
            <a:solidFill>
              <a:srgbClr val="FFFF00"/>
            </a:solidFill>
          </a:endParaRPr>
        </a:p>
      </dgm:t>
    </dgm:pt>
    <dgm:pt modelId="{8B94144F-6061-4510-9F09-A37DE28164EE}" type="parTrans" cxnId="{91F80A4A-DA82-4B80-ADFF-FD5EC240D815}">
      <dgm:prSet/>
      <dgm:spPr/>
      <dgm:t>
        <a:bodyPr/>
        <a:lstStyle/>
        <a:p>
          <a:endParaRPr lang="es-ES"/>
        </a:p>
      </dgm:t>
    </dgm:pt>
    <dgm:pt modelId="{1136118C-4114-479D-ADC8-671EDA58670E}" type="sibTrans" cxnId="{91F80A4A-DA82-4B80-ADFF-FD5EC240D815}">
      <dgm:prSet/>
      <dgm:spPr/>
      <dgm:t>
        <a:bodyPr/>
        <a:lstStyle/>
        <a:p>
          <a:endParaRPr lang="es-ES"/>
        </a:p>
      </dgm:t>
    </dgm:pt>
    <dgm:pt modelId="{9C10DBCB-A4DD-428C-896D-8C66F3B6D185}">
      <dgm:prSet phldrT="[Texto]" custT="1"/>
      <dgm:spPr/>
      <dgm:t>
        <a:bodyPr/>
        <a:lstStyle/>
        <a:p>
          <a:r>
            <a:rPr lang="es-ES" sz="2000" dirty="0" smtClean="0"/>
            <a:t>Características de la especie</a:t>
          </a:r>
          <a:endParaRPr lang="es-ES" sz="2000" dirty="0"/>
        </a:p>
      </dgm:t>
    </dgm:pt>
    <dgm:pt modelId="{814DE26C-5CA2-482C-8BB9-1D911E4C2C79}" type="parTrans" cxnId="{62AB2F5F-B7B5-4626-8C62-BE6070953A03}">
      <dgm:prSet/>
      <dgm:spPr/>
      <dgm:t>
        <a:bodyPr/>
        <a:lstStyle/>
        <a:p>
          <a:endParaRPr lang="es-ES"/>
        </a:p>
      </dgm:t>
    </dgm:pt>
    <dgm:pt modelId="{A3951AE7-DDBD-4B2C-9638-5C7E0E63E8B1}" type="sibTrans" cxnId="{62AB2F5F-B7B5-4626-8C62-BE6070953A03}">
      <dgm:prSet/>
      <dgm:spPr/>
      <dgm:t>
        <a:bodyPr/>
        <a:lstStyle/>
        <a:p>
          <a:endParaRPr lang="es-ES"/>
        </a:p>
      </dgm:t>
    </dgm:pt>
    <dgm:pt modelId="{16A79CE3-F3A3-4F5E-8DA6-BF99010FFCD3}">
      <dgm:prSet phldrT="[Texto]" custT="1"/>
      <dgm:spPr/>
      <dgm:t>
        <a:bodyPr/>
        <a:lstStyle/>
        <a:p>
          <a:r>
            <a:rPr lang="es-ES" sz="2000" dirty="0" smtClean="0"/>
            <a:t>Productividad </a:t>
          </a:r>
          <a:endParaRPr lang="es-ES" sz="2000" dirty="0"/>
        </a:p>
      </dgm:t>
    </dgm:pt>
    <dgm:pt modelId="{A667FFBD-DB3C-41B1-BAB2-028EC5DE855C}" type="parTrans" cxnId="{BD502869-88F9-4E67-8E20-4C27FEAE94C1}">
      <dgm:prSet/>
      <dgm:spPr/>
      <dgm:t>
        <a:bodyPr/>
        <a:lstStyle/>
        <a:p>
          <a:endParaRPr lang="es-ES"/>
        </a:p>
      </dgm:t>
    </dgm:pt>
    <dgm:pt modelId="{F78C5E37-E432-4384-B12B-A58B07984278}" type="sibTrans" cxnId="{BD502869-88F9-4E67-8E20-4C27FEAE94C1}">
      <dgm:prSet/>
      <dgm:spPr/>
      <dgm:t>
        <a:bodyPr/>
        <a:lstStyle/>
        <a:p>
          <a:endParaRPr lang="es-ES"/>
        </a:p>
      </dgm:t>
    </dgm:pt>
    <dgm:pt modelId="{EAC72185-3974-4C68-90AB-EAA7536858D7}">
      <dgm:prSet phldrT="[Texto]" custT="1"/>
      <dgm:spPr/>
      <dgm:t>
        <a:bodyPr/>
        <a:lstStyle/>
        <a:p>
          <a:r>
            <a:rPr lang="es-ES" sz="2000" dirty="0" smtClean="0"/>
            <a:t>Interés de la gente </a:t>
          </a:r>
          <a:endParaRPr lang="es-ES" sz="2000" dirty="0"/>
        </a:p>
      </dgm:t>
    </dgm:pt>
    <dgm:pt modelId="{AFAFAC13-EEF6-4ADD-A99E-93052C7A3D14}" type="parTrans" cxnId="{017F4EEF-081C-4E6A-8CBC-1890D8C3E002}">
      <dgm:prSet/>
      <dgm:spPr/>
      <dgm:t>
        <a:bodyPr/>
        <a:lstStyle/>
        <a:p>
          <a:endParaRPr lang="es-ES"/>
        </a:p>
      </dgm:t>
    </dgm:pt>
    <dgm:pt modelId="{C8F44C1F-7944-45A1-8D36-418CA7389191}" type="sibTrans" cxnId="{017F4EEF-081C-4E6A-8CBC-1890D8C3E002}">
      <dgm:prSet/>
      <dgm:spPr/>
      <dgm:t>
        <a:bodyPr/>
        <a:lstStyle/>
        <a:p>
          <a:endParaRPr lang="es-ES"/>
        </a:p>
      </dgm:t>
    </dgm:pt>
    <dgm:pt modelId="{F6675A6E-C3E5-408E-885F-0BD5E7816A71}">
      <dgm:prSet phldrT="[Texto]" custT="1"/>
      <dgm:spPr/>
      <dgm:t>
        <a:bodyPr/>
        <a:lstStyle/>
        <a:p>
          <a:r>
            <a:rPr lang="es-ES" sz="2000" dirty="0" smtClean="0"/>
            <a:t>Oferta y demanda </a:t>
          </a:r>
          <a:endParaRPr lang="es-ES" sz="2000" dirty="0"/>
        </a:p>
      </dgm:t>
    </dgm:pt>
    <dgm:pt modelId="{D1AE2500-50F5-4BB3-9DE2-D114168CE6D4}" type="parTrans" cxnId="{9E1F28CB-ECEE-4374-A09D-7D93E3CF8C2E}">
      <dgm:prSet/>
      <dgm:spPr/>
      <dgm:t>
        <a:bodyPr/>
        <a:lstStyle/>
        <a:p>
          <a:endParaRPr lang="es-ES"/>
        </a:p>
      </dgm:t>
    </dgm:pt>
    <dgm:pt modelId="{B3FD2EC7-8DFC-4172-AF08-AF6E25A20608}" type="sibTrans" cxnId="{9E1F28CB-ECEE-4374-A09D-7D93E3CF8C2E}">
      <dgm:prSet/>
      <dgm:spPr/>
      <dgm:t>
        <a:bodyPr/>
        <a:lstStyle/>
        <a:p>
          <a:endParaRPr lang="es-ES"/>
        </a:p>
      </dgm:t>
    </dgm:pt>
    <dgm:pt modelId="{B1BC1349-DC44-436B-ABA4-69177D12DD9D}" type="pres">
      <dgm:prSet presAssocID="{3E331F62-7A40-42C9-A390-4180F5B5B334}" presName="diagram" presStyleCnt="0">
        <dgm:presLayoutVars>
          <dgm:chPref val="1"/>
          <dgm:dir/>
          <dgm:animOne val="branch"/>
          <dgm:animLvl val="lvl"/>
          <dgm:resizeHandles val="exact"/>
        </dgm:presLayoutVars>
      </dgm:prSet>
      <dgm:spPr/>
      <dgm:t>
        <a:bodyPr/>
        <a:lstStyle/>
        <a:p>
          <a:endParaRPr lang="es-ES"/>
        </a:p>
      </dgm:t>
    </dgm:pt>
    <dgm:pt modelId="{95E9CBFB-8647-447E-9EA8-52A225700D2C}" type="pres">
      <dgm:prSet presAssocID="{21958C4A-F6CE-440E-B8C5-F0ADE1B1BFEF}" presName="root1" presStyleCnt="0"/>
      <dgm:spPr/>
    </dgm:pt>
    <dgm:pt modelId="{0236D604-C7AC-473C-9DE5-D98A100BC0BE}" type="pres">
      <dgm:prSet presAssocID="{21958C4A-F6CE-440E-B8C5-F0ADE1B1BFEF}" presName="LevelOneTextNode" presStyleLbl="node0" presStyleIdx="0" presStyleCnt="1" custScaleX="253371" custScaleY="277264">
        <dgm:presLayoutVars>
          <dgm:chPref val="3"/>
        </dgm:presLayoutVars>
      </dgm:prSet>
      <dgm:spPr/>
      <dgm:t>
        <a:bodyPr/>
        <a:lstStyle/>
        <a:p>
          <a:endParaRPr lang="es-ES"/>
        </a:p>
      </dgm:t>
    </dgm:pt>
    <dgm:pt modelId="{23407578-6E84-4D11-BAFC-51A4E3D04CFC}" type="pres">
      <dgm:prSet presAssocID="{21958C4A-F6CE-440E-B8C5-F0ADE1B1BFEF}" presName="level2hierChild" presStyleCnt="0"/>
      <dgm:spPr/>
    </dgm:pt>
    <dgm:pt modelId="{88892B57-B5AD-49E5-9C82-8F96656CF4EE}" type="pres">
      <dgm:prSet presAssocID="{814DE26C-5CA2-482C-8BB9-1D911E4C2C79}" presName="conn2-1" presStyleLbl="parChTrans1D2" presStyleIdx="0" presStyleCnt="4"/>
      <dgm:spPr/>
      <dgm:t>
        <a:bodyPr/>
        <a:lstStyle/>
        <a:p>
          <a:endParaRPr lang="es-ES"/>
        </a:p>
      </dgm:t>
    </dgm:pt>
    <dgm:pt modelId="{6477DC74-48B2-48D3-A1F5-3581020AFFDC}" type="pres">
      <dgm:prSet presAssocID="{814DE26C-5CA2-482C-8BB9-1D911E4C2C79}" presName="connTx" presStyleLbl="parChTrans1D2" presStyleIdx="0" presStyleCnt="4"/>
      <dgm:spPr/>
      <dgm:t>
        <a:bodyPr/>
        <a:lstStyle/>
        <a:p>
          <a:endParaRPr lang="es-ES"/>
        </a:p>
      </dgm:t>
    </dgm:pt>
    <dgm:pt modelId="{E188973D-2CF2-4249-B8EB-CAE5A7DF50C2}" type="pres">
      <dgm:prSet presAssocID="{9C10DBCB-A4DD-428C-896D-8C66F3B6D185}" presName="root2" presStyleCnt="0"/>
      <dgm:spPr/>
    </dgm:pt>
    <dgm:pt modelId="{4911B583-93A9-4CDC-BE95-86CF5BB14C5B}" type="pres">
      <dgm:prSet presAssocID="{9C10DBCB-A4DD-428C-896D-8C66F3B6D185}" presName="LevelTwoTextNode" presStyleLbl="node2" presStyleIdx="0" presStyleCnt="4" custScaleX="146749" custScaleY="175725">
        <dgm:presLayoutVars>
          <dgm:chPref val="3"/>
        </dgm:presLayoutVars>
      </dgm:prSet>
      <dgm:spPr/>
      <dgm:t>
        <a:bodyPr/>
        <a:lstStyle/>
        <a:p>
          <a:endParaRPr lang="es-ES"/>
        </a:p>
      </dgm:t>
    </dgm:pt>
    <dgm:pt modelId="{014367AA-320C-41AF-B7F8-EBF4310ED1C0}" type="pres">
      <dgm:prSet presAssocID="{9C10DBCB-A4DD-428C-896D-8C66F3B6D185}" presName="level3hierChild" presStyleCnt="0"/>
      <dgm:spPr/>
    </dgm:pt>
    <dgm:pt modelId="{24CD4B11-0E0E-47E8-B618-90920CCC34BC}" type="pres">
      <dgm:prSet presAssocID="{AFAFAC13-EEF6-4ADD-A99E-93052C7A3D14}" presName="conn2-1" presStyleLbl="parChTrans1D2" presStyleIdx="1" presStyleCnt="4"/>
      <dgm:spPr/>
      <dgm:t>
        <a:bodyPr/>
        <a:lstStyle/>
        <a:p>
          <a:endParaRPr lang="es-ES"/>
        </a:p>
      </dgm:t>
    </dgm:pt>
    <dgm:pt modelId="{CAC97AF1-AFA5-4A2A-BF25-D6062012986E}" type="pres">
      <dgm:prSet presAssocID="{AFAFAC13-EEF6-4ADD-A99E-93052C7A3D14}" presName="connTx" presStyleLbl="parChTrans1D2" presStyleIdx="1" presStyleCnt="4"/>
      <dgm:spPr/>
      <dgm:t>
        <a:bodyPr/>
        <a:lstStyle/>
        <a:p>
          <a:endParaRPr lang="es-ES"/>
        </a:p>
      </dgm:t>
    </dgm:pt>
    <dgm:pt modelId="{96E58777-7425-4595-B399-712D218213CC}" type="pres">
      <dgm:prSet presAssocID="{EAC72185-3974-4C68-90AB-EAA7536858D7}" presName="root2" presStyleCnt="0"/>
      <dgm:spPr/>
    </dgm:pt>
    <dgm:pt modelId="{CD4DA530-355C-472B-9C10-9B7CA5C5AB6B}" type="pres">
      <dgm:prSet presAssocID="{EAC72185-3974-4C68-90AB-EAA7536858D7}" presName="LevelTwoTextNode" presStyleLbl="node2" presStyleIdx="1" presStyleCnt="4" custScaleX="146749" custScaleY="163136">
        <dgm:presLayoutVars>
          <dgm:chPref val="3"/>
        </dgm:presLayoutVars>
      </dgm:prSet>
      <dgm:spPr/>
      <dgm:t>
        <a:bodyPr/>
        <a:lstStyle/>
        <a:p>
          <a:endParaRPr lang="es-ES"/>
        </a:p>
      </dgm:t>
    </dgm:pt>
    <dgm:pt modelId="{E25F2F2F-60E1-4C21-90DF-EC45C1FF97ED}" type="pres">
      <dgm:prSet presAssocID="{EAC72185-3974-4C68-90AB-EAA7536858D7}" presName="level3hierChild" presStyleCnt="0"/>
      <dgm:spPr/>
    </dgm:pt>
    <dgm:pt modelId="{C3C099CE-2B35-481E-A01D-5000E8726B55}" type="pres">
      <dgm:prSet presAssocID="{A667FFBD-DB3C-41B1-BAB2-028EC5DE855C}" presName="conn2-1" presStyleLbl="parChTrans1D2" presStyleIdx="2" presStyleCnt="4"/>
      <dgm:spPr/>
      <dgm:t>
        <a:bodyPr/>
        <a:lstStyle/>
        <a:p>
          <a:endParaRPr lang="es-ES"/>
        </a:p>
      </dgm:t>
    </dgm:pt>
    <dgm:pt modelId="{A0C5355E-197B-47F8-9B51-17334089CAE8}" type="pres">
      <dgm:prSet presAssocID="{A667FFBD-DB3C-41B1-BAB2-028EC5DE855C}" presName="connTx" presStyleLbl="parChTrans1D2" presStyleIdx="2" presStyleCnt="4"/>
      <dgm:spPr/>
      <dgm:t>
        <a:bodyPr/>
        <a:lstStyle/>
        <a:p>
          <a:endParaRPr lang="es-ES"/>
        </a:p>
      </dgm:t>
    </dgm:pt>
    <dgm:pt modelId="{594CD8FD-9300-41A5-B7E7-A1877912E4F1}" type="pres">
      <dgm:prSet presAssocID="{16A79CE3-F3A3-4F5E-8DA6-BF99010FFCD3}" presName="root2" presStyleCnt="0"/>
      <dgm:spPr/>
    </dgm:pt>
    <dgm:pt modelId="{702A94E1-D990-4ADF-821F-2B5BACA496A9}" type="pres">
      <dgm:prSet presAssocID="{16A79CE3-F3A3-4F5E-8DA6-BF99010FFCD3}" presName="LevelTwoTextNode" presStyleLbl="node2" presStyleIdx="2" presStyleCnt="4" custScaleX="146749">
        <dgm:presLayoutVars>
          <dgm:chPref val="3"/>
        </dgm:presLayoutVars>
      </dgm:prSet>
      <dgm:spPr/>
      <dgm:t>
        <a:bodyPr/>
        <a:lstStyle/>
        <a:p>
          <a:endParaRPr lang="es-ES"/>
        </a:p>
      </dgm:t>
    </dgm:pt>
    <dgm:pt modelId="{D2DE5693-35EE-44A2-AE80-3BA7699BE75C}" type="pres">
      <dgm:prSet presAssocID="{16A79CE3-F3A3-4F5E-8DA6-BF99010FFCD3}" presName="level3hierChild" presStyleCnt="0"/>
      <dgm:spPr/>
    </dgm:pt>
    <dgm:pt modelId="{780CD71F-4D37-4D28-AFE2-2EB0027CB3D5}" type="pres">
      <dgm:prSet presAssocID="{D1AE2500-50F5-4BB3-9DE2-D114168CE6D4}" presName="conn2-1" presStyleLbl="parChTrans1D2" presStyleIdx="3" presStyleCnt="4"/>
      <dgm:spPr/>
      <dgm:t>
        <a:bodyPr/>
        <a:lstStyle/>
        <a:p>
          <a:endParaRPr lang="es-ES"/>
        </a:p>
      </dgm:t>
    </dgm:pt>
    <dgm:pt modelId="{2E05FD83-A24F-4951-8201-2A4B3719BA9B}" type="pres">
      <dgm:prSet presAssocID="{D1AE2500-50F5-4BB3-9DE2-D114168CE6D4}" presName="connTx" presStyleLbl="parChTrans1D2" presStyleIdx="3" presStyleCnt="4"/>
      <dgm:spPr/>
      <dgm:t>
        <a:bodyPr/>
        <a:lstStyle/>
        <a:p>
          <a:endParaRPr lang="es-ES"/>
        </a:p>
      </dgm:t>
    </dgm:pt>
    <dgm:pt modelId="{2EF612B7-CCAF-4458-B167-578107C04B8D}" type="pres">
      <dgm:prSet presAssocID="{F6675A6E-C3E5-408E-885F-0BD5E7816A71}" presName="root2" presStyleCnt="0"/>
      <dgm:spPr/>
    </dgm:pt>
    <dgm:pt modelId="{CD9B78DC-6E74-4AAD-937C-77EE5ABEEBE6}" type="pres">
      <dgm:prSet presAssocID="{F6675A6E-C3E5-408E-885F-0BD5E7816A71}" presName="LevelTwoTextNode" presStyleLbl="node2" presStyleIdx="3" presStyleCnt="4" custScaleX="146749">
        <dgm:presLayoutVars>
          <dgm:chPref val="3"/>
        </dgm:presLayoutVars>
      </dgm:prSet>
      <dgm:spPr/>
      <dgm:t>
        <a:bodyPr/>
        <a:lstStyle/>
        <a:p>
          <a:endParaRPr lang="es-ES"/>
        </a:p>
      </dgm:t>
    </dgm:pt>
    <dgm:pt modelId="{4DD3620C-F668-43B8-8C99-78DDEFA80A27}" type="pres">
      <dgm:prSet presAssocID="{F6675A6E-C3E5-408E-885F-0BD5E7816A71}" presName="level3hierChild" presStyleCnt="0"/>
      <dgm:spPr/>
    </dgm:pt>
  </dgm:ptLst>
  <dgm:cxnLst>
    <dgm:cxn modelId="{91F80A4A-DA82-4B80-ADFF-FD5EC240D815}" srcId="{3E331F62-7A40-42C9-A390-4180F5B5B334}" destId="{21958C4A-F6CE-440E-B8C5-F0ADE1B1BFEF}" srcOrd="0" destOrd="0" parTransId="{8B94144F-6061-4510-9F09-A37DE28164EE}" sibTransId="{1136118C-4114-479D-ADC8-671EDA58670E}"/>
    <dgm:cxn modelId="{BBB2F8FD-1D04-44B8-9A5E-41457244F15D}" type="presOf" srcId="{F6675A6E-C3E5-408E-885F-0BD5E7816A71}" destId="{CD9B78DC-6E74-4AAD-937C-77EE5ABEEBE6}" srcOrd="0" destOrd="0" presId="urn:microsoft.com/office/officeart/2005/8/layout/hierarchy2"/>
    <dgm:cxn modelId="{62AB2F5F-B7B5-4626-8C62-BE6070953A03}" srcId="{21958C4A-F6CE-440E-B8C5-F0ADE1B1BFEF}" destId="{9C10DBCB-A4DD-428C-896D-8C66F3B6D185}" srcOrd="0" destOrd="0" parTransId="{814DE26C-5CA2-482C-8BB9-1D911E4C2C79}" sibTransId="{A3951AE7-DDBD-4B2C-9638-5C7E0E63E8B1}"/>
    <dgm:cxn modelId="{D4C65E7B-1B55-4ECF-95C7-B81B613E35FF}" type="presOf" srcId="{D1AE2500-50F5-4BB3-9DE2-D114168CE6D4}" destId="{2E05FD83-A24F-4951-8201-2A4B3719BA9B}" srcOrd="1" destOrd="0" presId="urn:microsoft.com/office/officeart/2005/8/layout/hierarchy2"/>
    <dgm:cxn modelId="{CB044BC7-8FAB-452F-8697-B5ECF964C64F}" type="presOf" srcId="{AFAFAC13-EEF6-4ADD-A99E-93052C7A3D14}" destId="{24CD4B11-0E0E-47E8-B618-90920CCC34BC}" srcOrd="0" destOrd="0" presId="urn:microsoft.com/office/officeart/2005/8/layout/hierarchy2"/>
    <dgm:cxn modelId="{8835424A-7062-4765-8802-92D9D5E7F3B1}" type="presOf" srcId="{D1AE2500-50F5-4BB3-9DE2-D114168CE6D4}" destId="{780CD71F-4D37-4D28-AFE2-2EB0027CB3D5}" srcOrd="0" destOrd="0" presId="urn:microsoft.com/office/officeart/2005/8/layout/hierarchy2"/>
    <dgm:cxn modelId="{46D2B915-0F26-4942-879E-0344378FC627}" type="presOf" srcId="{3E331F62-7A40-42C9-A390-4180F5B5B334}" destId="{B1BC1349-DC44-436B-ABA4-69177D12DD9D}" srcOrd="0" destOrd="0" presId="urn:microsoft.com/office/officeart/2005/8/layout/hierarchy2"/>
    <dgm:cxn modelId="{5A922636-ABBB-4509-AF81-70DCDAD739CC}" type="presOf" srcId="{16A79CE3-F3A3-4F5E-8DA6-BF99010FFCD3}" destId="{702A94E1-D990-4ADF-821F-2B5BACA496A9}" srcOrd="0" destOrd="0" presId="urn:microsoft.com/office/officeart/2005/8/layout/hierarchy2"/>
    <dgm:cxn modelId="{9E1F28CB-ECEE-4374-A09D-7D93E3CF8C2E}" srcId="{21958C4A-F6CE-440E-B8C5-F0ADE1B1BFEF}" destId="{F6675A6E-C3E5-408E-885F-0BD5E7816A71}" srcOrd="3" destOrd="0" parTransId="{D1AE2500-50F5-4BB3-9DE2-D114168CE6D4}" sibTransId="{B3FD2EC7-8DFC-4172-AF08-AF6E25A20608}"/>
    <dgm:cxn modelId="{BD502869-88F9-4E67-8E20-4C27FEAE94C1}" srcId="{21958C4A-F6CE-440E-B8C5-F0ADE1B1BFEF}" destId="{16A79CE3-F3A3-4F5E-8DA6-BF99010FFCD3}" srcOrd="2" destOrd="0" parTransId="{A667FFBD-DB3C-41B1-BAB2-028EC5DE855C}" sibTransId="{F78C5E37-E432-4384-B12B-A58B07984278}"/>
    <dgm:cxn modelId="{3C35BD84-A66A-4480-B52C-B35665535995}" type="presOf" srcId="{814DE26C-5CA2-482C-8BB9-1D911E4C2C79}" destId="{88892B57-B5AD-49E5-9C82-8F96656CF4EE}" srcOrd="0" destOrd="0" presId="urn:microsoft.com/office/officeart/2005/8/layout/hierarchy2"/>
    <dgm:cxn modelId="{FA1C802E-0CA1-42E9-84CC-00E57D563E92}" type="presOf" srcId="{21958C4A-F6CE-440E-B8C5-F0ADE1B1BFEF}" destId="{0236D604-C7AC-473C-9DE5-D98A100BC0BE}" srcOrd="0" destOrd="0" presId="urn:microsoft.com/office/officeart/2005/8/layout/hierarchy2"/>
    <dgm:cxn modelId="{70C3D588-75BC-43C2-90C4-0DBC2AAB5088}" type="presOf" srcId="{814DE26C-5CA2-482C-8BB9-1D911E4C2C79}" destId="{6477DC74-48B2-48D3-A1F5-3581020AFFDC}" srcOrd="1" destOrd="0" presId="urn:microsoft.com/office/officeart/2005/8/layout/hierarchy2"/>
    <dgm:cxn modelId="{9D0C914F-26C7-4DEC-B94F-2A35A31588FF}" type="presOf" srcId="{A667FFBD-DB3C-41B1-BAB2-028EC5DE855C}" destId="{C3C099CE-2B35-481E-A01D-5000E8726B55}" srcOrd="0" destOrd="0" presId="urn:microsoft.com/office/officeart/2005/8/layout/hierarchy2"/>
    <dgm:cxn modelId="{017F4EEF-081C-4E6A-8CBC-1890D8C3E002}" srcId="{21958C4A-F6CE-440E-B8C5-F0ADE1B1BFEF}" destId="{EAC72185-3974-4C68-90AB-EAA7536858D7}" srcOrd="1" destOrd="0" parTransId="{AFAFAC13-EEF6-4ADD-A99E-93052C7A3D14}" sibTransId="{C8F44C1F-7944-45A1-8D36-418CA7389191}"/>
    <dgm:cxn modelId="{914D12E5-6221-41E8-922C-94AABA0F56D1}" type="presOf" srcId="{AFAFAC13-EEF6-4ADD-A99E-93052C7A3D14}" destId="{CAC97AF1-AFA5-4A2A-BF25-D6062012986E}" srcOrd="1" destOrd="0" presId="urn:microsoft.com/office/officeart/2005/8/layout/hierarchy2"/>
    <dgm:cxn modelId="{864423AB-FCD3-4877-BF49-44F5AF032852}" type="presOf" srcId="{9C10DBCB-A4DD-428C-896D-8C66F3B6D185}" destId="{4911B583-93A9-4CDC-BE95-86CF5BB14C5B}" srcOrd="0" destOrd="0" presId="urn:microsoft.com/office/officeart/2005/8/layout/hierarchy2"/>
    <dgm:cxn modelId="{F49BB186-48EE-4DD6-85E2-F8A9D41A05E9}" type="presOf" srcId="{EAC72185-3974-4C68-90AB-EAA7536858D7}" destId="{CD4DA530-355C-472B-9C10-9B7CA5C5AB6B}" srcOrd="0" destOrd="0" presId="urn:microsoft.com/office/officeart/2005/8/layout/hierarchy2"/>
    <dgm:cxn modelId="{E178B7E9-52ED-4BED-B38A-2F51D04FE645}" type="presOf" srcId="{A667FFBD-DB3C-41B1-BAB2-028EC5DE855C}" destId="{A0C5355E-197B-47F8-9B51-17334089CAE8}" srcOrd="1" destOrd="0" presId="urn:microsoft.com/office/officeart/2005/8/layout/hierarchy2"/>
    <dgm:cxn modelId="{1DBBB449-F0B4-4CCA-8962-F18A293E66EC}" type="presParOf" srcId="{B1BC1349-DC44-436B-ABA4-69177D12DD9D}" destId="{95E9CBFB-8647-447E-9EA8-52A225700D2C}" srcOrd="0" destOrd="0" presId="urn:microsoft.com/office/officeart/2005/8/layout/hierarchy2"/>
    <dgm:cxn modelId="{8A694604-B54B-47C8-90E0-619B26868FBA}" type="presParOf" srcId="{95E9CBFB-8647-447E-9EA8-52A225700D2C}" destId="{0236D604-C7AC-473C-9DE5-D98A100BC0BE}" srcOrd="0" destOrd="0" presId="urn:microsoft.com/office/officeart/2005/8/layout/hierarchy2"/>
    <dgm:cxn modelId="{67D6AB77-7CFE-4F24-A10B-40536C5E6DA8}" type="presParOf" srcId="{95E9CBFB-8647-447E-9EA8-52A225700D2C}" destId="{23407578-6E84-4D11-BAFC-51A4E3D04CFC}" srcOrd="1" destOrd="0" presId="urn:microsoft.com/office/officeart/2005/8/layout/hierarchy2"/>
    <dgm:cxn modelId="{8E4F1A73-32D9-45EF-9E17-A4C7746B0607}" type="presParOf" srcId="{23407578-6E84-4D11-BAFC-51A4E3D04CFC}" destId="{88892B57-B5AD-49E5-9C82-8F96656CF4EE}" srcOrd="0" destOrd="0" presId="urn:microsoft.com/office/officeart/2005/8/layout/hierarchy2"/>
    <dgm:cxn modelId="{C2F7AB42-16D8-4404-9C37-6BDE846F769C}" type="presParOf" srcId="{88892B57-B5AD-49E5-9C82-8F96656CF4EE}" destId="{6477DC74-48B2-48D3-A1F5-3581020AFFDC}" srcOrd="0" destOrd="0" presId="urn:microsoft.com/office/officeart/2005/8/layout/hierarchy2"/>
    <dgm:cxn modelId="{2E5A9739-6AD6-4AB9-8D15-DF78AA3A9FC6}" type="presParOf" srcId="{23407578-6E84-4D11-BAFC-51A4E3D04CFC}" destId="{E188973D-2CF2-4249-B8EB-CAE5A7DF50C2}" srcOrd="1" destOrd="0" presId="urn:microsoft.com/office/officeart/2005/8/layout/hierarchy2"/>
    <dgm:cxn modelId="{73CC68E2-798E-4D4E-904D-1B9B71B484C0}" type="presParOf" srcId="{E188973D-2CF2-4249-B8EB-CAE5A7DF50C2}" destId="{4911B583-93A9-4CDC-BE95-86CF5BB14C5B}" srcOrd="0" destOrd="0" presId="urn:microsoft.com/office/officeart/2005/8/layout/hierarchy2"/>
    <dgm:cxn modelId="{4BF8A880-D0B7-47E9-8399-5159F08D9E37}" type="presParOf" srcId="{E188973D-2CF2-4249-B8EB-CAE5A7DF50C2}" destId="{014367AA-320C-41AF-B7F8-EBF4310ED1C0}" srcOrd="1" destOrd="0" presId="urn:microsoft.com/office/officeart/2005/8/layout/hierarchy2"/>
    <dgm:cxn modelId="{7646DB23-63FC-48A3-8C5E-361E68EC62AF}" type="presParOf" srcId="{23407578-6E84-4D11-BAFC-51A4E3D04CFC}" destId="{24CD4B11-0E0E-47E8-B618-90920CCC34BC}" srcOrd="2" destOrd="0" presId="urn:microsoft.com/office/officeart/2005/8/layout/hierarchy2"/>
    <dgm:cxn modelId="{2CDA1E4A-6C47-4A2A-B751-3979C69AEB23}" type="presParOf" srcId="{24CD4B11-0E0E-47E8-B618-90920CCC34BC}" destId="{CAC97AF1-AFA5-4A2A-BF25-D6062012986E}" srcOrd="0" destOrd="0" presId="urn:microsoft.com/office/officeart/2005/8/layout/hierarchy2"/>
    <dgm:cxn modelId="{11392F93-05E9-4CE0-9773-41F559E6F1C1}" type="presParOf" srcId="{23407578-6E84-4D11-BAFC-51A4E3D04CFC}" destId="{96E58777-7425-4595-B399-712D218213CC}" srcOrd="3" destOrd="0" presId="urn:microsoft.com/office/officeart/2005/8/layout/hierarchy2"/>
    <dgm:cxn modelId="{E27EB14C-58F0-4DF4-A6CF-FBBA4CFD37D0}" type="presParOf" srcId="{96E58777-7425-4595-B399-712D218213CC}" destId="{CD4DA530-355C-472B-9C10-9B7CA5C5AB6B}" srcOrd="0" destOrd="0" presId="urn:microsoft.com/office/officeart/2005/8/layout/hierarchy2"/>
    <dgm:cxn modelId="{45E17818-915B-423C-8D17-77093EC8E324}" type="presParOf" srcId="{96E58777-7425-4595-B399-712D218213CC}" destId="{E25F2F2F-60E1-4C21-90DF-EC45C1FF97ED}" srcOrd="1" destOrd="0" presId="urn:microsoft.com/office/officeart/2005/8/layout/hierarchy2"/>
    <dgm:cxn modelId="{5B9B9ACC-20FF-4964-90EE-32AC4D387001}" type="presParOf" srcId="{23407578-6E84-4D11-BAFC-51A4E3D04CFC}" destId="{C3C099CE-2B35-481E-A01D-5000E8726B55}" srcOrd="4" destOrd="0" presId="urn:microsoft.com/office/officeart/2005/8/layout/hierarchy2"/>
    <dgm:cxn modelId="{6488AAB2-AC68-43EF-8BFC-96E2B4A40138}" type="presParOf" srcId="{C3C099CE-2B35-481E-A01D-5000E8726B55}" destId="{A0C5355E-197B-47F8-9B51-17334089CAE8}" srcOrd="0" destOrd="0" presId="urn:microsoft.com/office/officeart/2005/8/layout/hierarchy2"/>
    <dgm:cxn modelId="{4C67CFC3-D09F-412F-8278-DF3F0116B6FE}" type="presParOf" srcId="{23407578-6E84-4D11-BAFC-51A4E3D04CFC}" destId="{594CD8FD-9300-41A5-B7E7-A1877912E4F1}" srcOrd="5" destOrd="0" presId="urn:microsoft.com/office/officeart/2005/8/layout/hierarchy2"/>
    <dgm:cxn modelId="{C0332C31-33FF-493C-A62F-1A583F3BEB64}" type="presParOf" srcId="{594CD8FD-9300-41A5-B7E7-A1877912E4F1}" destId="{702A94E1-D990-4ADF-821F-2B5BACA496A9}" srcOrd="0" destOrd="0" presId="urn:microsoft.com/office/officeart/2005/8/layout/hierarchy2"/>
    <dgm:cxn modelId="{08AD2B56-7638-4C4A-A32B-7B3B6A7D9964}" type="presParOf" srcId="{594CD8FD-9300-41A5-B7E7-A1877912E4F1}" destId="{D2DE5693-35EE-44A2-AE80-3BA7699BE75C}" srcOrd="1" destOrd="0" presId="urn:microsoft.com/office/officeart/2005/8/layout/hierarchy2"/>
    <dgm:cxn modelId="{7261F44C-1852-4ECC-9ED4-C5BD4276A0A3}" type="presParOf" srcId="{23407578-6E84-4D11-BAFC-51A4E3D04CFC}" destId="{780CD71F-4D37-4D28-AFE2-2EB0027CB3D5}" srcOrd="6" destOrd="0" presId="urn:microsoft.com/office/officeart/2005/8/layout/hierarchy2"/>
    <dgm:cxn modelId="{89DDEB03-73F8-4179-B900-4F9D41677DF3}" type="presParOf" srcId="{780CD71F-4D37-4D28-AFE2-2EB0027CB3D5}" destId="{2E05FD83-A24F-4951-8201-2A4B3719BA9B}" srcOrd="0" destOrd="0" presId="urn:microsoft.com/office/officeart/2005/8/layout/hierarchy2"/>
    <dgm:cxn modelId="{9CF65278-FDF7-4ADD-9B31-8B4067F81313}" type="presParOf" srcId="{23407578-6E84-4D11-BAFC-51A4E3D04CFC}" destId="{2EF612B7-CCAF-4458-B167-578107C04B8D}" srcOrd="7" destOrd="0" presId="urn:microsoft.com/office/officeart/2005/8/layout/hierarchy2"/>
    <dgm:cxn modelId="{EF16F7A3-FE09-4B95-8046-DC41C207A7F7}" type="presParOf" srcId="{2EF612B7-CCAF-4458-B167-578107C04B8D}" destId="{CD9B78DC-6E74-4AAD-937C-77EE5ABEEBE6}" srcOrd="0" destOrd="0" presId="urn:microsoft.com/office/officeart/2005/8/layout/hierarchy2"/>
    <dgm:cxn modelId="{F6E43045-3525-4585-992E-106D9C50FB63}" type="presParOf" srcId="{2EF612B7-CCAF-4458-B167-578107C04B8D}" destId="{4DD3620C-F668-43B8-8C99-78DDEFA80A2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D7B473-6DE1-4358-94CB-E31D7EDEB220}" type="doc">
      <dgm:prSet loTypeId="urn:microsoft.com/office/officeart/2005/8/layout/arrow2" loCatId="process" qsTypeId="urn:microsoft.com/office/officeart/2005/8/quickstyle/simple1" qsCatId="simple" csTypeId="urn:microsoft.com/office/officeart/2005/8/colors/accent1_2" csCatId="accent1" phldr="1"/>
      <dgm:spPr/>
    </dgm:pt>
    <dgm:pt modelId="{0EE637B6-ED78-40E0-8E12-82F0293D471D}">
      <dgm:prSet phldrT="[Texto]"/>
      <dgm:spPr/>
      <dgm:t>
        <a:bodyPr/>
        <a:lstStyle/>
        <a:p>
          <a:r>
            <a:rPr lang="es-ES" dirty="0" smtClean="0">
              <a:solidFill>
                <a:schemeClr val="bg1"/>
              </a:solidFill>
            </a:rPr>
            <a:t>Diagnostico y delimitación del área de estudio </a:t>
          </a:r>
          <a:endParaRPr lang="es-ES" dirty="0">
            <a:solidFill>
              <a:schemeClr val="bg1"/>
            </a:solidFill>
          </a:endParaRPr>
        </a:p>
      </dgm:t>
    </dgm:pt>
    <dgm:pt modelId="{6577F9EA-CA4A-44AE-96C4-26567959B522}" type="parTrans" cxnId="{A588B852-7C1F-4F4B-87F4-8181EBAA05B0}">
      <dgm:prSet/>
      <dgm:spPr/>
      <dgm:t>
        <a:bodyPr/>
        <a:lstStyle/>
        <a:p>
          <a:endParaRPr lang="es-ES"/>
        </a:p>
      </dgm:t>
    </dgm:pt>
    <dgm:pt modelId="{D3327418-5692-45EC-9232-C214E1C8CEF3}" type="sibTrans" cxnId="{A588B852-7C1F-4F4B-87F4-8181EBAA05B0}">
      <dgm:prSet/>
      <dgm:spPr/>
      <dgm:t>
        <a:bodyPr/>
        <a:lstStyle/>
        <a:p>
          <a:endParaRPr lang="es-ES"/>
        </a:p>
      </dgm:t>
    </dgm:pt>
    <dgm:pt modelId="{E393011E-0F48-4243-93EB-0FFCDDFD592A}">
      <dgm:prSet phldrT="[Texto]"/>
      <dgm:spPr/>
      <dgm:t>
        <a:bodyPr/>
        <a:lstStyle/>
        <a:p>
          <a:r>
            <a:rPr lang="es-ES" dirty="0" smtClean="0">
              <a:solidFill>
                <a:schemeClr val="bg1"/>
              </a:solidFill>
            </a:rPr>
            <a:t>Evaluación e identificación preliminar de la flora disponible </a:t>
          </a:r>
          <a:endParaRPr lang="es-ES" dirty="0">
            <a:solidFill>
              <a:schemeClr val="bg1"/>
            </a:solidFill>
          </a:endParaRPr>
        </a:p>
      </dgm:t>
    </dgm:pt>
    <dgm:pt modelId="{E6470BAB-669A-4D7D-9A90-FF01ADA011BD}" type="parTrans" cxnId="{C216DE34-1FAE-47F3-89E8-9323E124574D}">
      <dgm:prSet/>
      <dgm:spPr/>
      <dgm:t>
        <a:bodyPr/>
        <a:lstStyle/>
        <a:p>
          <a:endParaRPr lang="es-ES"/>
        </a:p>
      </dgm:t>
    </dgm:pt>
    <dgm:pt modelId="{92FD149F-1593-4FB8-928D-5B0A16DB94C9}" type="sibTrans" cxnId="{C216DE34-1FAE-47F3-89E8-9323E124574D}">
      <dgm:prSet/>
      <dgm:spPr/>
      <dgm:t>
        <a:bodyPr/>
        <a:lstStyle/>
        <a:p>
          <a:endParaRPr lang="es-ES"/>
        </a:p>
      </dgm:t>
    </dgm:pt>
    <dgm:pt modelId="{1E240305-FCA6-48DA-87F1-BEC36F9CC792}" type="pres">
      <dgm:prSet presAssocID="{F0D7B473-6DE1-4358-94CB-E31D7EDEB220}" presName="arrowDiagram" presStyleCnt="0">
        <dgm:presLayoutVars>
          <dgm:chMax val="5"/>
          <dgm:dir/>
          <dgm:resizeHandles val="exact"/>
        </dgm:presLayoutVars>
      </dgm:prSet>
      <dgm:spPr/>
    </dgm:pt>
    <dgm:pt modelId="{10DA495D-7EC7-4D77-8EF4-85E8627DEDF6}" type="pres">
      <dgm:prSet presAssocID="{F0D7B473-6DE1-4358-94CB-E31D7EDEB220}" presName="arrow" presStyleLbl="bgShp" presStyleIdx="0" presStyleCnt="1" custLinFactNeighborX="-749" custLinFactNeighborY="11470"/>
      <dgm:spPr/>
    </dgm:pt>
    <dgm:pt modelId="{1D17D50E-6C94-49AC-96C5-F57CC89EC760}" type="pres">
      <dgm:prSet presAssocID="{F0D7B473-6DE1-4358-94CB-E31D7EDEB220}" presName="arrowDiagram2" presStyleCnt="0"/>
      <dgm:spPr/>
    </dgm:pt>
    <dgm:pt modelId="{1A7A8763-E419-45CC-83D4-E889216A5204}" type="pres">
      <dgm:prSet presAssocID="{0EE637B6-ED78-40E0-8E12-82F0293D471D}" presName="bullet2a" presStyleLbl="node1" presStyleIdx="0" presStyleCnt="2"/>
      <dgm:spPr/>
    </dgm:pt>
    <dgm:pt modelId="{9AF238A1-78D3-416D-B8B7-A7795F125951}" type="pres">
      <dgm:prSet presAssocID="{0EE637B6-ED78-40E0-8E12-82F0293D471D}" presName="textBox2a" presStyleLbl="revTx" presStyleIdx="0" presStyleCnt="2" custLinFactNeighborX="1540" custLinFactNeighborY="38539">
        <dgm:presLayoutVars>
          <dgm:bulletEnabled val="1"/>
        </dgm:presLayoutVars>
      </dgm:prSet>
      <dgm:spPr/>
      <dgm:t>
        <a:bodyPr/>
        <a:lstStyle/>
        <a:p>
          <a:endParaRPr lang="es-ES"/>
        </a:p>
      </dgm:t>
    </dgm:pt>
    <dgm:pt modelId="{67CD68D5-AF86-4824-A5CC-312004868CD5}" type="pres">
      <dgm:prSet presAssocID="{E393011E-0F48-4243-93EB-0FFCDDFD592A}" presName="bullet2b" presStyleLbl="node1" presStyleIdx="1" presStyleCnt="2"/>
      <dgm:spPr/>
    </dgm:pt>
    <dgm:pt modelId="{EED9B0CF-D730-443B-A0B5-98D243AFB3A0}" type="pres">
      <dgm:prSet presAssocID="{E393011E-0F48-4243-93EB-0FFCDDFD592A}" presName="textBox2b" presStyleLbl="revTx" presStyleIdx="1" presStyleCnt="2">
        <dgm:presLayoutVars>
          <dgm:bulletEnabled val="1"/>
        </dgm:presLayoutVars>
      </dgm:prSet>
      <dgm:spPr/>
      <dgm:t>
        <a:bodyPr/>
        <a:lstStyle/>
        <a:p>
          <a:endParaRPr lang="es-ES"/>
        </a:p>
      </dgm:t>
    </dgm:pt>
  </dgm:ptLst>
  <dgm:cxnLst>
    <dgm:cxn modelId="{A588B852-7C1F-4F4B-87F4-8181EBAA05B0}" srcId="{F0D7B473-6DE1-4358-94CB-E31D7EDEB220}" destId="{0EE637B6-ED78-40E0-8E12-82F0293D471D}" srcOrd="0" destOrd="0" parTransId="{6577F9EA-CA4A-44AE-96C4-26567959B522}" sibTransId="{D3327418-5692-45EC-9232-C214E1C8CEF3}"/>
    <dgm:cxn modelId="{9C6495EC-FDF9-4C96-960E-5ED20D124113}" type="presOf" srcId="{F0D7B473-6DE1-4358-94CB-E31D7EDEB220}" destId="{1E240305-FCA6-48DA-87F1-BEC36F9CC792}" srcOrd="0" destOrd="0" presId="urn:microsoft.com/office/officeart/2005/8/layout/arrow2"/>
    <dgm:cxn modelId="{C216DE34-1FAE-47F3-89E8-9323E124574D}" srcId="{F0D7B473-6DE1-4358-94CB-E31D7EDEB220}" destId="{E393011E-0F48-4243-93EB-0FFCDDFD592A}" srcOrd="1" destOrd="0" parTransId="{E6470BAB-669A-4D7D-9A90-FF01ADA011BD}" sibTransId="{92FD149F-1593-4FB8-928D-5B0A16DB94C9}"/>
    <dgm:cxn modelId="{95D3B867-4D11-44F0-AC37-5B797951588F}" type="presOf" srcId="{0EE637B6-ED78-40E0-8E12-82F0293D471D}" destId="{9AF238A1-78D3-416D-B8B7-A7795F125951}" srcOrd="0" destOrd="0" presId="urn:microsoft.com/office/officeart/2005/8/layout/arrow2"/>
    <dgm:cxn modelId="{98E720B9-332C-479C-963B-2DDD27014505}" type="presOf" srcId="{E393011E-0F48-4243-93EB-0FFCDDFD592A}" destId="{EED9B0CF-D730-443B-A0B5-98D243AFB3A0}" srcOrd="0" destOrd="0" presId="urn:microsoft.com/office/officeart/2005/8/layout/arrow2"/>
    <dgm:cxn modelId="{35EBD7B4-E73D-43D5-BAE8-C34F9D9F767D}" type="presParOf" srcId="{1E240305-FCA6-48DA-87F1-BEC36F9CC792}" destId="{10DA495D-7EC7-4D77-8EF4-85E8627DEDF6}" srcOrd="0" destOrd="0" presId="urn:microsoft.com/office/officeart/2005/8/layout/arrow2"/>
    <dgm:cxn modelId="{26CB7CF2-6D4B-403C-89B5-CF83B30032B9}" type="presParOf" srcId="{1E240305-FCA6-48DA-87F1-BEC36F9CC792}" destId="{1D17D50E-6C94-49AC-96C5-F57CC89EC760}" srcOrd="1" destOrd="0" presId="urn:microsoft.com/office/officeart/2005/8/layout/arrow2"/>
    <dgm:cxn modelId="{333B303D-4D54-433C-8397-BE2759B8FEF4}" type="presParOf" srcId="{1D17D50E-6C94-49AC-96C5-F57CC89EC760}" destId="{1A7A8763-E419-45CC-83D4-E889216A5204}" srcOrd="0" destOrd="0" presId="urn:microsoft.com/office/officeart/2005/8/layout/arrow2"/>
    <dgm:cxn modelId="{BA7F9D21-8603-4DB6-8CD6-43F734C333A2}" type="presParOf" srcId="{1D17D50E-6C94-49AC-96C5-F57CC89EC760}" destId="{9AF238A1-78D3-416D-B8B7-A7795F125951}" srcOrd="1" destOrd="0" presId="urn:microsoft.com/office/officeart/2005/8/layout/arrow2"/>
    <dgm:cxn modelId="{083BD6D7-5A14-464D-B8B4-1F6E9451303C}" type="presParOf" srcId="{1D17D50E-6C94-49AC-96C5-F57CC89EC760}" destId="{67CD68D5-AF86-4824-A5CC-312004868CD5}" srcOrd="2" destOrd="0" presId="urn:microsoft.com/office/officeart/2005/8/layout/arrow2"/>
    <dgm:cxn modelId="{FF207AD2-46CD-46E4-BFE1-32200FA6AFB9}" type="presParOf" srcId="{1D17D50E-6C94-49AC-96C5-F57CC89EC760}" destId="{EED9B0CF-D730-443B-A0B5-98D243AFB3A0}"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FA15415-DB0C-4B19-BDF4-D549D6811F31}" type="doc">
      <dgm:prSet loTypeId="urn:microsoft.com/office/officeart/2005/8/layout/radial6" loCatId="cycle" qsTypeId="urn:microsoft.com/office/officeart/2005/8/quickstyle/3d2" qsCatId="3D" csTypeId="urn:microsoft.com/office/officeart/2005/8/colors/colorful3" csCatId="colorful" phldr="1"/>
      <dgm:spPr/>
      <dgm:t>
        <a:bodyPr/>
        <a:lstStyle/>
        <a:p>
          <a:endParaRPr lang="es-ES"/>
        </a:p>
      </dgm:t>
    </dgm:pt>
    <dgm:pt modelId="{9F469FED-87DE-4E86-9CAF-FDCA4C8C31EE}">
      <dgm:prSet phldrT="[Texto]" custT="1"/>
      <dgm:spPr/>
      <dgm:t>
        <a:bodyPr/>
        <a:lstStyle/>
        <a:p>
          <a:r>
            <a:rPr lang="es-ES" sz="1300" b="1" dirty="0" smtClean="0"/>
            <a:t>CUANTIFICACIÓN DE LOS  PFNM – ARTESANALES</a:t>
          </a:r>
          <a:endParaRPr lang="es-ES" sz="1300" b="1" dirty="0"/>
        </a:p>
      </dgm:t>
    </dgm:pt>
    <dgm:pt modelId="{4400358D-F38E-4C58-A4F9-3E59C9627EDB}" type="parTrans" cxnId="{1B55009F-A921-424A-9E72-5570F4894935}">
      <dgm:prSet/>
      <dgm:spPr/>
      <dgm:t>
        <a:bodyPr/>
        <a:lstStyle/>
        <a:p>
          <a:endParaRPr lang="es-ES"/>
        </a:p>
      </dgm:t>
    </dgm:pt>
    <dgm:pt modelId="{66DA471D-32AB-459F-B4EA-9622F089A94C}" type="sibTrans" cxnId="{1B55009F-A921-424A-9E72-5570F4894935}">
      <dgm:prSet/>
      <dgm:spPr/>
      <dgm:t>
        <a:bodyPr/>
        <a:lstStyle/>
        <a:p>
          <a:endParaRPr lang="es-ES"/>
        </a:p>
      </dgm:t>
    </dgm:pt>
    <dgm:pt modelId="{4B1121F1-AC03-4EA1-B164-9766E0F44797}">
      <dgm:prSet phldrT="[Texto]"/>
      <dgm:spPr>
        <a:solidFill>
          <a:srgbClr val="00B050"/>
        </a:solidFill>
      </dgm:spPr>
      <dgm:t>
        <a:bodyPr/>
        <a:lstStyle/>
        <a:p>
          <a:r>
            <a:rPr lang="es-ES" dirty="0" smtClean="0"/>
            <a:t>INVENTARIO CUANTITATIVO  </a:t>
          </a:r>
          <a:endParaRPr lang="es-ES" dirty="0"/>
        </a:p>
      </dgm:t>
    </dgm:pt>
    <dgm:pt modelId="{09465505-F753-4D4E-BCF6-C3A6F8701D6D}" type="parTrans" cxnId="{0713CA62-0849-4CCF-B92D-2EDD04E374CA}">
      <dgm:prSet/>
      <dgm:spPr/>
      <dgm:t>
        <a:bodyPr/>
        <a:lstStyle/>
        <a:p>
          <a:endParaRPr lang="es-ES"/>
        </a:p>
      </dgm:t>
    </dgm:pt>
    <dgm:pt modelId="{83F9280A-6FBF-4158-A8C5-8F69A7799518}" type="sibTrans" cxnId="{0713CA62-0849-4CCF-B92D-2EDD04E374CA}">
      <dgm:prSet/>
      <dgm:spPr/>
      <dgm:t>
        <a:bodyPr/>
        <a:lstStyle/>
        <a:p>
          <a:endParaRPr lang="es-ES"/>
        </a:p>
      </dgm:t>
    </dgm:pt>
    <dgm:pt modelId="{A69D5873-78AF-411C-96FE-7CBD6315B0B8}">
      <dgm:prSet phldrT="[Texto]"/>
      <dgm:spPr>
        <a:solidFill>
          <a:srgbClr val="92D050"/>
        </a:solidFill>
      </dgm:spPr>
      <dgm:t>
        <a:bodyPr/>
        <a:lstStyle/>
        <a:p>
          <a:r>
            <a:rPr lang="es-ES" dirty="0" smtClean="0"/>
            <a:t>INVENTARIO DE PRODUCTOS </a:t>
          </a:r>
          <a:endParaRPr lang="es-ES" dirty="0"/>
        </a:p>
      </dgm:t>
    </dgm:pt>
    <dgm:pt modelId="{3222F487-9B55-4F5F-8F6A-68230B378B12}" type="parTrans" cxnId="{8F301C62-C00F-4FC2-9F3F-80CD8AE116F4}">
      <dgm:prSet/>
      <dgm:spPr/>
      <dgm:t>
        <a:bodyPr/>
        <a:lstStyle/>
        <a:p>
          <a:endParaRPr lang="es-ES"/>
        </a:p>
      </dgm:t>
    </dgm:pt>
    <dgm:pt modelId="{9C83A348-1539-4824-8FD7-9A9145C97B9E}" type="sibTrans" cxnId="{8F301C62-C00F-4FC2-9F3F-80CD8AE116F4}">
      <dgm:prSet/>
      <dgm:spPr/>
      <dgm:t>
        <a:bodyPr/>
        <a:lstStyle/>
        <a:p>
          <a:endParaRPr lang="es-ES"/>
        </a:p>
      </dgm:t>
    </dgm:pt>
    <dgm:pt modelId="{D91683CE-37D6-450E-A3C9-B2C35F8785AD}">
      <dgm:prSet phldrT="[Texto]"/>
      <dgm:spPr>
        <a:solidFill>
          <a:srgbClr val="00B0F0"/>
        </a:solidFill>
      </dgm:spPr>
      <dgm:t>
        <a:bodyPr/>
        <a:lstStyle/>
        <a:p>
          <a:r>
            <a:rPr lang="es-ES" dirty="0" smtClean="0"/>
            <a:t>DETERMINACIÓN DE LA IMPORTANCIA DE LAS ESPECIES </a:t>
          </a:r>
          <a:endParaRPr lang="es-ES" dirty="0"/>
        </a:p>
      </dgm:t>
    </dgm:pt>
    <dgm:pt modelId="{6329153A-A874-41BE-91EE-0CF32CD864EE}" type="parTrans" cxnId="{C7020A63-C0F1-4928-B6B1-52B6212624D2}">
      <dgm:prSet/>
      <dgm:spPr/>
      <dgm:t>
        <a:bodyPr/>
        <a:lstStyle/>
        <a:p>
          <a:endParaRPr lang="es-ES"/>
        </a:p>
      </dgm:t>
    </dgm:pt>
    <dgm:pt modelId="{1869A4FA-8A96-4845-939D-8E75DD8CDFAB}" type="sibTrans" cxnId="{C7020A63-C0F1-4928-B6B1-52B6212624D2}">
      <dgm:prSet/>
      <dgm:spPr/>
      <dgm:t>
        <a:bodyPr/>
        <a:lstStyle/>
        <a:p>
          <a:endParaRPr lang="es-ES"/>
        </a:p>
      </dgm:t>
    </dgm:pt>
    <dgm:pt modelId="{01E66EC1-497E-42B1-AC62-B1FEC5B5536C}">
      <dgm:prSet phldrT="[Texto]"/>
      <dgm:spPr>
        <a:solidFill>
          <a:schemeClr val="tx1">
            <a:lumMod val="65000"/>
          </a:schemeClr>
        </a:solidFill>
      </dgm:spPr>
      <dgm:t>
        <a:bodyPr/>
        <a:lstStyle/>
        <a:p>
          <a:r>
            <a:rPr lang="es-ES" dirty="0" smtClean="0"/>
            <a:t>COLECCIÓN DE MUESTRAS BOTÁNICAS </a:t>
          </a:r>
          <a:endParaRPr lang="es-ES" dirty="0"/>
        </a:p>
      </dgm:t>
    </dgm:pt>
    <dgm:pt modelId="{A3D2350F-1641-49A3-9A58-A25175E35B41}" type="parTrans" cxnId="{C9C634F0-4EC3-435B-87F5-79AD123056E2}">
      <dgm:prSet/>
      <dgm:spPr/>
      <dgm:t>
        <a:bodyPr/>
        <a:lstStyle/>
        <a:p>
          <a:endParaRPr lang="es-ES"/>
        </a:p>
      </dgm:t>
    </dgm:pt>
    <dgm:pt modelId="{F4442229-FCB8-4C2B-8D01-AD552BF58889}" type="sibTrans" cxnId="{C9C634F0-4EC3-435B-87F5-79AD123056E2}">
      <dgm:prSet/>
      <dgm:spPr/>
      <dgm:t>
        <a:bodyPr/>
        <a:lstStyle/>
        <a:p>
          <a:endParaRPr lang="es-ES"/>
        </a:p>
      </dgm:t>
    </dgm:pt>
    <dgm:pt modelId="{8F299440-CD4E-4068-BC99-32D7E29AF655}">
      <dgm:prSet phldrT="[Texto]"/>
      <dgm:spPr>
        <a:solidFill>
          <a:schemeClr val="accent2"/>
        </a:solidFill>
      </dgm:spPr>
      <dgm:t>
        <a:bodyPr/>
        <a:lstStyle/>
        <a:p>
          <a:r>
            <a:rPr lang="es-ES" dirty="0" smtClean="0"/>
            <a:t>RECOLECCIÓN DE INFORMACIÓN ETNOBOTÁNICA</a:t>
          </a:r>
          <a:endParaRPr lang="es-ES" dirty="0"/>
        </a:p>
      </dgm:t>
    </dgm:pt>
    <dgm:pt modelId="{8CF56D1A-C074-4597-B155-E8441DF5F64A}" type="parTrans" cxnId="{D3B6CE9B-E7A6-4753-9B1F-776FA96F99D3}">
      <dgm:prSet/>
      <dgm:spPr/>
      <dgm:t>
        <a:bodyPr/>
        <a:lstStyle/>
        <a:p>
          <a:endParaRPr lang="es-ES"/>
        </a:p>
      </dgm:t>
    </dgm:pt>
    <dgm:pt modelId="{6E1538B0-E234-44DB-8D61-9746129A46A7}" type="sibTrans" cxnId="{D3B6CE9B-E7A6-4753-9B1F-776FA96F99D3}">
      <dgm:prSet/>
      <dgm:spPr/>
      <dgm:t>
        <a:bodyPr/>
        <a:lstStyle/>
        <a:p>
          <a:endParaRPr lang="es-ES"/>
        </a:p>
      </dgm:t>
    </dgm:pt>
    <dgm:pt modelId="{B35CF7E2-10D3-4978-8D40-B9CA0215FE38}" type="pres">
      <dgm:prSet presAssocID="{2FA15415-DB0C-4B19-BDF4-D549D6811F31}" presName="Name0" presStyleCnt="0">
        <dgm:presLayoutVars>
          <dgm:chMax val="1"/>
          <dgm:dir/>
          <dgm:animLvl val="ctr"/>
          <dgm:resizeHandles val="exact"/>
        </dgm:presLayoutVars>
      </dgm:prSet>
      <dgm:spPr/>
      <dgm:t>
        <a:bodyPr/>
        <a:lstStyle/>
        <a:p>
          <a:endParaRPr lang="es-ES"/>
        </a:p>
      </dgm:t>
    </dgm:pt>
    <dgm:pt modelId="{9882A8D0-7C1A-4830-A4F6-E32F396B39E1}" type="pres">
      <dgm:prSet presAssocID="{9F469FED-87DE-4E86-9CAF-FDCA4C8C31EE}" presName="centerShape" presStyleLbl="node0" presStyleIdx="0" presStyleCnt="1" custScaleX="132275"/>
      <dgm:spPr/>
      <dgm:t>
        <a:bodyPr/>
        <a:lstStyle/>
        <a:p>
          <a:endParaRPr lang="es-ES"/>
        </a:p>
      </dgm:t>
    </dgm:pt>
    <dgm:pt modelId="{27E9B2BA-D8E7-47BB-8DD6-A61A9CFDCE70}" type="pres">
      <dgm:prSet presAssocID="{4B1121F1-AC03-4EA1-B164-9766E0F44797}" presName="node" presStyleLbl="node1" presStyleIdx="0" presStyleCnt="5" custScaleX="161257" custScaleY="130095">
        <dgm:presLayoutVars>
          <dgm:bulletEnabled val="1"/>
        </dgm:presLayoutVars>
      </dgm:prSet>
      <dgm:spPr/>
      <dgm:t>
        <a:bodyPr/>
        <a:lstStyle/>
        <a:p>
          <a:endParaRPr lang="es-ES"/>
        </a:p>
      </dgm:t>
    </dgm:pt>
    <dgm:pt modelId="{01A0CDCF-545B-4E5C-80D5-AA7B5A9FFED7}" type="pres">
      <dgm:prSet presAssocID="{4B1121F1-AC03-4EA1-B164-9766E0F44797}" presName="dummy" presStyleCnt="0"/>
      <dgm:spPr/>
    </dgm:pt>
    <dgm:pt modelId="{326EDC10-3E54-4DF9-80DE-E4DE254421C9}" type="pres">
      <dgm:prSet presAssocID="{83F9280A-6FBF-4158-A8C5-8F69A7799518}" presName="sibTrans" presStyleLbl="sibTrans2D1" presStyleIdx="0" presStyleCnt="5"/>
      <dgm:spPr/>
      <dgm:t>
        <a:bodyPr/>
        <a:lstStyle/>
        <a:p>
          <a:endParaRPr lang="es-ES"/>
        </a:p>
      </dgm:t>
    </dgm:pt>
    <dgm:pt modelId="{9E0DA745-AEF8-4A8F-B8E6-4DC3EA980F2A}" type="pres">
      <dgm:prSet presAssocID="{A69D5873-78AF-411C-96FE-7CBD6315B0B8}" presName="node" presStyleLbl="node1" presStyleIdx="1" presStyleCnt="5" custScaleX="141830" custScaleY="130430" custRadScaleRad="117473" custRadScaleInc="12278">
        <dgm:presLayoutVars>
          <dgm:bulletEnabled val="1"/>
        </dgm:presLayoutVars>
      </dgm:prSet>
      <dgm:spPr/>
      <dgm:t>
        <a:bodyPr/>
        <a:lstStyle/>
        <a:p>
          <a:endParaRPr lang="es-ES"/>
        </a:p>
      </dgm:t>
    </dgm:pt>
    <dgm:pt modelId="{47CEC149-46D5-40F2-805B-404AB3F83702}" type="pres">
      <dgm:prSet presAssocID="{A69D5873-78AF-411C-96FE-7CBD6315B0B8}" presName="dummy" presStyleCnt="0"/>
      <dgm:spPr/>
    </dgm:pt>
    <dgm:pt modelId="{B5DC4C1C-D687-45CE-A403-6C9950544B09}" type="pres">
      <dgm:prSet presAssocID="{9C83A348-1539-4824-8FD7-9A9145C97B9E}" presName="sibTrans" presStyleLbl="sibTrans2D1" presStyleIdx="1" presStyleCnt="5"/>
      <dgm:spPr/>
      <dgm:t>
        <a:bodyPr/>
        <a:lstStyle/>
        <a:p>
          <a:endParaRPr lang="es-ES"/>
        </a:p>
      </dgm:t>
    </dgm:pt>
    <dgm:pt modelId="{285C4F24-BC39-4906-A2FA-F1EC3FE2D924}" type="pres">
      <dgm:prSet presAssocID="{8F299440-CD4E-4068-BC99-32D7E29AF655}" presName="node" presStyleLbl="node1" presStyleIdx="2" presStyleCnt="5" custScaleX="141830" custScaleY="130430" custRadScaleRad="109119" custRadScaleInc="-29019">
        <dgm:presLayoutVars>
          <dgm:bulletEnabled val="1"/>
        </dgm:presLayoutVars>
      </dgm:prSet>
      <dgm:spPr/>
      <dgm:t>
        <a:bodyPr/>
        <a:lstStyle/>
        <a:p>
          <a:endParaRPr lang="es-ES"/>
        </a:p>
      </dgm:t>
    </dgm:pt>
    <dgm:pt modelId="{E5DA7C21-530B-4410-8EF3-1890FD3805B4}" type="pres">
      <dgm:prSet presAssocID="{8F299440-CD4E-4068-BC99-32D7E29AF655}" presName="dummy" presStyleCnt="0"/>
      <dgm:spPr/>
    </dgm:pt>
    <dgm:pt modelId="{83A4EAE0-FF82-4D09-9ACA-7AC00368613D}" type="pres">
      <dgm:prSet presAssocID="{6E1538B0-E234-44DB-8D61-9746129A46A7}" presName="sibTrans" presStyleLbl="sibTrans2D1" presStyleIdx="2" presStyleCnt="5"/>
      <dgm:spPr/>
      <dgm:t>
        <a:bodyPr/>
        <a:lstStyle/>
        <a:p>
          <a:endParaRPr lang="es-ES"/>
        </a:p>
      </dgm:t>
    </dgm:pt>
    <dgm:pt modelId="{2A33184A-A731-4DA3-BF76-8D922684606D}" type="pres">
      <dgm:prSet presAssocID="{D91683CE-37D6-450E-A3C9-B2C35F8785AD}" presName="node" presStyleLbl="node1" presStyleIdx="3" presStyleCnt="5" custScaleX="137216" custScaleY="131932" custRadScaleRad="110187" custRadScaleInc="-6992">
        <dgm:presLayoutVars>
          <dgm:bulletEnabled val="1"/>
        </dgm:presLayoutVars>
      </dgm:prSet>
      <dgm:spPr/>
      <dgm:t>
        <a:bodyPr/>
        <a:lstStyle/>
        <a:p>
          <a:endParaRPr lang="es-ES"/>
        </a:p>
      </dgm:t>
    </dgm:pt>
    <dgm:pt modelId="{BD13E940-5AEE-4D31-BAD9-AF39D700AC9F}" type="pres">
      <dgm:prSet presAssocID="{D91683CE-37D6-450E-A3C9-B2C35F8785AD}" presName="dummy" presStyleCnt="0"/>
      <dgm:spPr/>
    </dgm:pt>
    <dgm:pt modelId="{050028AB-3099-49F5-88E2-6CC760ECD6DA}" type="pres">
      <dgm:prSet presAssocID="{1869A4FA-8A96-4845-939D-8E75DD8CDFAB}" presName="sibTrans" presStyleLbl="sibTrans2D1" presStyleIdx="3" presStyleCnt="5"/>
      <dgm:spPr/>
      <dgm:t>
        <a:bodyPr/>
        <a:lstStyle/>
        <a:p>
          <a:endParaRPr lang="es-ES"/>
        </a:p>
      </dgm:t>
    </dgm:pt>
    <dgm:pt modelId="{F46BACC1-41C2-4861-BCEA-222223F459F5}" type="pres">
      <dgm:prSet presAssocID="{01E66EC1-497E-42B1-AC62-B1FEC5B5536C}" presName="node" presStyleLbl="node1" presStyleIdx="4" presStyleCnt="5" custScaleX="128134" custScaleY="134493" custRadScaleRad="112605" custRadScaleInc="-4609">
        <dgm:presLayoutVars>
          <dgm:bulletEnabled val="1"/>
        </dgm:presLayoutVars>
      </dgm:prSet>
      <dgm:spPr/>
      <dgm:t>
        <a:bodyPr/>
        <a:lstStyle/>
        <a:p>
          <a:endParaRPr lang="es-ES"/>
        </a:p>
      </dgm:t>
    </dgm:pt>
    <dgm:pt modelId="{B007E829-A5AF-48F1-89B1-5D898F0C07EE}" type="pres">
      <dgm:prSet presAssocID="{01E66EC1-497E-42B1-AC62-B1FEC5B5536C}" presName="dummy" presStyleCnt="0"/>
      <dgm:spPr/>
    </dgm:pt>
    <dgm:pt modelId="{4864BE9A-A555-495C-9450-AEA2954D8619}" type="pres">
      <dgm:prSet presAssocID="{F4442229-FCB8-4C2B-8D01-AD552BF58889}" presName="sibTrans" presStyleLbl="sibTrans2D1" presStyleIdx="4" presStyleCnt="5"/>
      <dgm:spPr/>
      <dgm:t>
        <a:bodyPr/>
        <a:lstStyle/>
        <a:p>
          <a:endParaRPr lang="es-ES"/>
        </a:p>
      </dgm:t>
    </dgm:pt>
  </dgm:ptLst>
  <dgm:cxnLst>
    <dgm:cxn modelId="{C7020A63-C0F1-4928-B6B1-52B6212624D2}" srcId="{9F469FED-87DE-4E86-9CAF-FDCA4C8C31EE}" destId="{D91683CE-37D6-450E-A3C9-B2C35F8785AD}" srcOrd="3" destOrd="0" parTransId="{6329153A-A874-41BE-91EE-0CF32CD864EE}" sibTransId="{1869A4FA-8A96-4845-939D-8E75DD8CDFAB}"/>
    <dgm:cxn modelId="{91BA9878-E778-44CC-A97F-A10813D02BCC}" type="presOf" srcId="{9C83A348-1539-4824-8FD7-9A9145C97B9E}" destId="{B5DC4C1C-D687-45CE-A403-6C9950544B09}" srcOrd="0" destOrd="0" presId="urn:microsoft.com/office/officeart/2005/8/layout/radial6"/>
    <dgm:cxn modelId="{462B36F2-EE6C-41D8-B63E-172B5AFDF3CD}" type="presOf" srcId="{F4442229-FCB8-4C2B-8D01-AD552BF58889}" destId="{4864BE9A-A555-495C-9450-AEA2954D8619}" srcOrd="0" destOrd="0" presId="urn:microsoft.com/office/officeart/2005/8/layout/radial6"/>
    <dgm:cxn modelId="{C9C634F0-4EC3-435B-87F5-79AD123056E2}" srcId="{9F469FED-87DE-4E86-9CAF-FDCA4C8C31EE}" destId="{01E66EC1-497E-42B1-AC62-B1FEC5B5536C}" srcOrd="4" destOrd="0" parTransId="{A3D2350F-1641-49A3-9A58-A25175E35B41}" sibTransId="{F4442229-FCB8-4C2B-8D01-AD552BF58889}"/>
    <dgm:cxn modelId="{91870AB1-87C0-4C0F-88A3-A02731D6A6E7}" type="presOf" srcId="{9F469FED-87DE-4E86-9CAF-FDCA4C8C31EE}" destId="{9882A8D0-7C1A-4830-A4F6-E32F396B39E1}" srcOrd="0" destOrd="0" presId="urn:microsoft.com/office/officeart/2005/8/layout/radial6"/>
    <dgm:cxn modelId="{0713CA62-0849-4CCF-B92D-2EDD04E374CA}" srcId="{9F469FED-87DE-4E86-9CAF-FDCA4C8C31EE}" destId="{4B1121F1-AC03-4EA1-B164-9766E0F44797}" srcOrd="0" destOrd="0" parTransId="{09465505-F753-4D4E-BCF6-C3A6F8701D6D}" sibTransId="{83F9280A-6FBF-4158-A8C5-8F69A7799518}"/>
    <dgm:cxn modelId="{34277D0B-9028-49E0-9E8E-9491299E6434}" type="presOf" srcId="{2FA15415-DB0C-4B19-BDF4-D549D6811F31}" destId="{B35CF7E2-10D3-4978-8D40-B9CA0215FE38}" srcOrd="0" destOrd="0" presId="urn:microsoft.com/office/officeart/2005/8/layout/radial6"/>
    <dgm:cxn modelId="{A6AA806B-CBFD-475F-A7A4-C847A71E6949}" type="presOf" srcId="{1869A4FA-8A96-4845-939D-8E75DD8CDFAB}" destId="{050028AB-3099-49F5-88E2-6CC760ECD6DA}" srcOrd="0" destOrd="0" presId="urn:microsoft.com/office/officeart/2005/8/layout/radial6"/>
    <dgm:cxn modelId="{E82489A1-0D7D-4F7C-ABBB-2990F299E68A}" type="presOf" srcId="{83F9280A-6FBF-4158-A8C5-8F69A7799518}" destId="{326EDC10-3E54-4DF9-80DE-E4DE254421C9}" srcOrd="0" destOrd="0" presId="urn:microsoft.com/office/officeart/2005/8/layout/radial6"/>
    <dgm:cxn modelId="{1B55009F-A921-424A-9E72-5570F4894935}" srcId="{2FA15415-DB0C-4B19-BDF4-D549D6811F31}" destId="{9F469FED-87DE-4E86-9CAF-FDCA4C8C31EE}" srcOrd="0" destOrd="0" parTransId="{4400358D-F38E-4C58-A4F9-3E59C9627EDB}" sibTransId="{66DA471D-32AB-459F-B4EA-9622F089A94C}"/>
    <dgm:cxn modelId="{D3B6CE9B-E7A6-4753-9B1F-776FA96F99D3}" srcId="{9F469FED-87DE-4E86-9CAF-FDCA4C8C31EE}" destId="{8F299440-CD4E-4068-BC99-32D7E29AF655}" srcOrd="2" destOrd="0" parTransId="{8CF56D1A-C074-4597-B155-E8441DF5F64A}" sibTransId="{6E1538B0-E234-44DB-8D61-9746129A46A7}"/>
    <dgm:cxn modelId="{D836294D-8FAE-429A-96CA-745F9953BF2A}" type="presOf" srcId="{D91683CE-37D6-450E-A3C9-B2C35F8785AD}" destId="{2A33184A-A731-4DA3-BF76-8D922684606D}" srcOrd="0" destOrd="0" presId="urn:microsoft.com/office/officeart/2005/8/layout/radial6"/>
    <dgm:cxn modelId="{8F301C62-C00F-4FC2-9F3F-80CD8AE116F4}" srcId="{9F469FED-87DE-4E86-9CAF-FDCA4C8C31EE}" destId="{A69D5873-78AF-411C-96FE-7CBD6315B0B8}" srcOrd="1" destOrd="0" parTransId="{3222F487-9B55-4F5F-8F6A-68230B378B12}" sibTransId="{9C83A348-1539-4824-8FD7-9A9145C97B9E}"/>
    <dgm:cxn modelId="{C4C82A9D-B4EE-4A2A-9AA6-4416824EAF9C}" type="presOf" srcId="{6E1538B0-E234-44DB-8D61-9746129A46A7}" destId="{83A4EAE0-FF82-4D09-9ACA-7AC00368613D}" srcOrd="0" destOrd="0" presId="urn:microsoft.com/office/officeart/2005/8/layout/radial6"/>
    <dgm:cxn modelId="{9F782E68-AF5A-44EA-96D5-36CFBEC9FF94}" type="presOf" srcId="{8F299440-CD4E-4068-BC99-32D7E29AF655}" destId="{285C4F24-BC39-4906-A2FA-F1EC3FE2D924}" srcOrd="0" destOrd="0" presId="urn:microsoft.com/office/officeart/2005/8/layout/radial6"/>
    <dgm:cxn modelId="{5CA6BC38-D94F-4562-84C4-20E69763E1B2}" type="presOf" srcId="{4B1121F1-AC03-4EA1-B164-9766E0F44797}" destId="{27E9B2BA-D8E7-47BB-8DD6-A61A9CFDCE70}" srcOrd="0" destOrd="0" presId="urn:microsoft.com/office/officeart/2005/8/layout/radial6"/>
    <dgm:cxn modelId="{49F441A5-14E9-4FBE-86E4-38468BD1E299}" type="presOf" srcId="{A69D5873-78AF-411C-96FE-7CBD6315B0B8}" destId="{9E0DA745-AEF8-4A8F-B8E6-4DC3EA980F2A}" srcOrd="0" destOrd="0" presId="urn:microsoft.com/office/officeart/2005/8/layout/radial6"/>
    <dgm:cxn modelId="{30C1EF2D-BED9-40D7-8B3C-614E91DEE691}" type="presOf" srcId="{01E66EC1-497E-42B1-AC62-B1FEC5B5536C}" destId="{F46BACC1-41C2-4861-BCEA-222223F459F5}" srcOrd="0" destOrd="0" presId="urn:microsoft.com/office/officeart/2005/8/layout/radial6"/>
    <dgm:cxn modelId="{D7B8DCF9-F33A-4E1C-A302-21A3E6C72A54}" type="presParOf" srcId="{B35CF7E2-10D3-4978-8D40-B9CA0215FE38}" destId="{9882A8D0-7C1A-4830-A4F6-E32F396B39E1}" srcOrd="0" destOrd="0" presId="urn:microsoft.com/office/officeart/2005/8/layout/radial6"/>
    <dgm:cxn modelId="{A68B5306-7E44-4885-AFB4-2718F811C66D}" type="presParOf" srcId="{B35CF7E2-10D3-4978-8D40-B9CA0215FE38}" destId="{27E9B2BA-D8E7-47BB-8DD6-A61A9CFDCE70}" srcOrd="1" destOrd="0" presId="urn:microsoft.com/office/officeart/2005/8/layout/radial6"/>
    <dgm:cxn modelId="{E63636E9-483D-4385-A67C-CDF5B27CF5AD}" type="presParOf" srcId="{B35CF7E2-10D3-4978-8D40-B9CA0215FE38}" destId="{01A0CDCF-545B-4E5C-80D5-AA7B5A9FFED7}" srcOrd="2" destOrd="0" presId="urn:microsoft.com/office/officeart/2005/8/layout/radial6"/>
    <dgm:cxn modelId="{F4F732B9-2859-4F39-B691-A66EF8B53CC1}" type="presParOf" srcId="{B35CF7E2-10D3-4978-8D40-B9CA0215FE38}" destId="{326EDC10-3E54-4DF9-80DE-E4DE254421C9}" srcOrd="3" destOrd="0" presId="urn:microsoft.com/office/officeart/2005/8/layout/radial6"/>
    <dgm:cxn modelId="{B1A0E2B9-44E5-45C6-9B40-C4F11319EBAC}" type="presParOf" srcId="{B35CF7E2-10D3-4978-8D40-B9CA0215FE38}" destId="{9E0DA745-AEF8-4A8F-B8E6-4DC3EA980F2A}" srcOrd="4" destOrd="0" presId="urn:microsoft.com/office/officeart/2005/8/layout/radial6"/>
    <dgm:cxn modelId="{BB41C3AC-02C4-4CFC-8942-0D20EF5F4C0E}" type="presParOf" srcId="{B35CF7E2-10D3-4978-8D40-B9CA0215FE38}" destId="{47CEC149-46D5-40F2-805B-404AB3F83702}" srcOrd="5" destOrd="0" presId="urn:microsoft.com/office/officeart/2005/8/layout/radial6"/>
    <dgm:cxn modelId="{4A1F7DCF-07F0-40DD-A264-85B2BEAF8CB3}" type="presParOf" srcId="{B35CF7E2-10D3-4978-8D40-B9CA0215FE38}" destId="{B5DC4C1C-D687-45CE-A403-6C9950544B09}" srcOrd="6" destOrd="0" presId="urn:microsoft.com/office/officeart/2005/8/layout/radial6"/>
    <dgm:cxn modelId="{6CDAAFFC-2CA8-4C57-A20A-11EF00E0E900}" type="presParOf" srcId="{B35CF7E2-10D3-4978-8D40-B9CA0215FE38}" destId="{285C4F24-BC39-4906-A2FA-F1EC3FE2D924}" srcOrd="7" destOrd="0" presId="urn:microsoft.com/office/officeart/2005/8/layout/radial6"/>
    <dgm:cxn modelId="{B31CA4B2-1D66-4CAB-9A21-A38A151D679D}" type="presParOf" srcId="{B35CF7E2-10D3-4978-8D40-B9CA0215FE38}" destId="{E5DA7C21-530B-4410-8EF3-1890FD3805B4}" srcOrd="8" destOrd="0" presId="urn:microsoft.com/office/officeart/2005/8/layout/radial6"/>
    <dgm:cxn modelId="{B84EE578-84DD-4752-8EDD-2F34DB604D4F}" type="presParOf" srcId="{B35CF7E2-10D3-4978-8D40-B9CA0215FE38}" destId="{83A4EAE0-FF82-4D09-9ACA-7AC00368613D}" srcOrd="9" destOrd="0" presId="urn:microsoft.com/office/officeart/2005/8/layout/radial6"/>
    <dgm:cxn modelId="{1A61426D-CCB1-494D-86D4-47E013EF2427}" type="presParOf" srcId="{B35CF7E2-10D3-4978-8D40-B9CA0215FE38}" destId="{2A33184A-A731-4DA3-BF76-8D922684606D}" srcOrd="10" destOrd="0" presId="urn:microsoft.com/office/officeart/2005/8/layout/radial6"/>
    <dgm:cxn modelId="{005A4BC2-A801-4CA5-85AF-6849A77B80B2}" type="presParOf" srcId="{B35CF7E2-10D3-4978-8D40-B9CA0215FE38}" destId="{BD13E940-5AEE-4D31-BAD9-AF39D700AC9F}" srcOrd="11" destOrd="0" presId="urn:microsoft.com/office/officeart/2005/8/layout/radial6"/>
    <dgm:cxn modelId="{C5A068E8-4ABD-4AEF-B0C1-76B55177AB3D}" type="presParOf" srcId="{B35CF7E2-10D3-4978-8D40-B9CA0215FE38}" destId="{050028AB-3099-49F5-88E2-6CC760ECD6DA}" srcOrd="12" destOrd="0" presId="urn:microsoft.com/office/officeart/2005/8/layout/radial6"/>
    <dgm:cxn modelId="{FE39309B-9878-4AB6-8E0F-082F2227E8D4}" type="presParOf" srcId="{B35CF7E2-10D3-4978-8D40-B9CA0215FE38}" destId="{F46BACC1-41C2-4861-BCEA-222223F459F5}" srcOrd="13" destOrd="0" presId="urn:microsoft.com/office/officeart/2005/8/layout/radial6"/>
    <dgm:cxn modelId="{00262A3D-222F-4733-BE5D-18B8929E2DD3}" type="presParOf" srcId="{B35CF7E2-10D3-4978-8D40-B9CA0215FE38}" destId="{B007E829-A5AF-48F1-89B1-5D898F0C07EE}" srcOrd="14" destOrd="0" presId="urn:microsoft.com/office/officeart/2005/8/layout/radial6"/>
    <dgm:cxn modelId="{90EA8BC8-99FA-4EE7-9C0A-35315C05FFEF}" type="presParOf" srcId="{B35CF7E2-10D3-4978-8D40-B9CA0215FE38}" destId="{4864BE9A-A555-495C-9450-AEA2954D8619}"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A15415-DB0C-4B19-BDF4-D549D6811F31}" type="doc">
      <dgm:prSet loTypeId="urn:microsoft.com/office/officeart/2005/8/layout/radial6" loCatId="cycle" qsTypeId="urn:microsoft.com/office/officeart/2005/8/quickstyle/3d2" qsCatId="3D" csTypeId="urn:microsoft.com/office/officeart/2005/8/colors/colorful3" csCatId="colorful" phldr="1"/>
      <dgm:spPr/>
      <dgm:t>
        <a:bodyPr/>
        <a:lstStyle/>
        <a:p>
          <a:endParaRPr lang="es-ES"/>
        </a:p>
      </dgm:t>
    </dgm:pt>
    <dgm:pt modelId="{9F469FED-87DE-4E86-9CAF-FDCA4C8C31EE}">
      <dgm:prSet phldrT="[Texto]" custT="1"/>
      <dgm:spPr/>
      <dgm:t>
        <a:bodyPr/>
        <a:lstStyle/>
        <a:p>
          <a:r>
            <a:rPr lang="es-ES" sz="1300" b="1" dirty="0" smtClean="0"/>
            <a:t>CUANTIFICACIÓN DE LOS  PFNM – ARTESANALES</a:t>
          </a:r>
          <a:endParaRPr lang="es-ES" sz="1300" b="1" dirty="0"/>
        </a:p>
      </dgm:t>
    </dgm:pt>
    <dgm:pt modelId="{4400358D-F38E-4C58-A4F9-3E59C9627EDB}" type="parTrans" cxnId="{1B55009F-A921-424A-9E72-5570F4894935}">
      <dgm:prSet/>
      <dgm:spPr/>
      <dgm:t>
        <a:bodyPr/>
        <a:lstStyle/>
        <a:p>
          <a:endParaRPr lang="es-ES"/>
        </a:p>
      </dgm:t>
    </dgm:pt>
    <dgm:pt modelId="{66DA471D-32AB-459F-B4EA-9622F089A94C}" type="sibTrans" cxnId="{1B55009F-A921-424A-9E72-5570F4894935}">
      <dgm:prSet/>
      <dgm:spPr/>
      <dgm:t>
        <a:bodyPr/>
        <a:lstStyle/>
        <a:p>
          <a:endParaRPr lang="es-ES"/>
        </a:p>
      </dgm:t>
    </dgm:pt>
    <dgm:pt modelId="{A69D5873-78AF-411C-96FE-7CBD6315B0B8}">
      <dgm:prSet phldrT="[Texto]"/>
      <dgm:spPr>
        <a:solidFill>
          <a:srgbClr val="00B050"/>
        </a:solidFill>
      </dgm:spPr>
      <dgm:t>
        <a:bodyPr/>
        <a:lstStyle/>
        <a:p>
          <a:r>
            <a:rPr lang="es-ES" dirty="0" smtClean="0"/>
            <a:t>INVENTARIO CUANTITATIVO </a:t>
          </a:r>
          <a:endParaRPr lang="es-ES" dirty="0"/>
        </a:p>
      </dgm:t>
    </dgm:pt>
    <dgm:pt modelId="{3222F487-9B55-4F5F-8F6A-68230B378B12}" type="parTrans" cxnId="{8F301C62-C00F-4FC2-9F3F-80CD8AE116F4}">
      <dgm:prSet/>
      <dgm:spPr/>
      <dgm:t>
        <a:bodyPr/>
        <a:lstStyle/>
        <a:p>
          <a:endParaRPr lang="es-ES"/>
        </a:p>
      </dgm:t>
    </dgm:pt>
    <dgm:pt modelId="{9C83A348-1539-4824-8FD7-9A9145C97B9E}" type="sibTrans" cxnId="{8F301C62-C00F-4FC2-9F3F-80CD8AE116F4}">
      <dgm:prSet/>
      <dgm:spPr/>
      <dgm:t>
        <a:bodyPr/>
        <a:lstStyle/>
        <a:p>
          <a:endParaRPr lang="es-ES"/>
        </a:p>
      </dgm:t>
    </dgm:pt>
    <dgm:pt modelId="{B35CF7E2-10D3-4978-8D40-B9CA0215FE38}" type="pres">
      <dgm:prSet presAssocID="{2FA15415-DB0C-4B19-BDF4-D549D6811F31}" presName="Name0" presStyleCnt="0">
        <dgm:presLayoutVars>
          <dgm:chMax val="1"/>
          <dgm:dir/>
          <dgm:animLvl val="ctr"/>
          <dgm:resizeHandles val="exact"/>
        </dgm:presLayoutVars>
      </dgm:prSet>
      <dgm:spPr/>
      <dgm:t>
        <a:bodyPr/>
        <a:lstStyle/>
        <a:p>
          <a:endParaRPr lang="es-ES"/>
        </a:p>
      </dgm:t>
    </dgm:pt>
    <dgm:pt modelId="{9882A8D0-7C1A-4830-A4F6-E32F396B39E1}" type="pres">
      <dgm:prSet presAssocID="{9F469FED-87DE-4E86-9CAF-FDCA4C8C31EE}" presName="centerShape" presStyleLbl="node0" presStyleIdx="0" presStyleCnt="1" custScaleX="132275" custLinFactNeighborX="-10084" custLinFactNeighborY="2000"/>
      <dgm:spPr/>
      <dgm:t>
        <a:bodyPr/>
        <a:lstStyle/>
        <a:p>
          <a:endParaRPr lang="es-ES"/>
        </a:p>
      </dgm:t>
    </dgm:pt>
    <dgm:pt modelId="{D0346CE0-2BE8-49F9-8CC9-01562A7B70C8}" type="pres">
      <dgm:prSet presAssocID="{A69D5873-78AF-411C-96FE-7CBD6315B0B8}" presName="oneComp" presStyleCnt="0"/>
      <dgm:spPr/>
    </dgm:pt>
    <dgm:pt modelId="{DB5B0833-59EA-471A-A48F-7810ABD6A8C9}" type="pres">
      <dgm:prSet presAssocID="{A69D5873-78AF-411C-96FE-7CBD6315B0B8}" presName="dummyConnPt" presStyleCnt="0"/>
      <dgm:spPr/>
    </dgm:pt>
    <dgm:pt modelId="{780A777E-EAAD-4C4E-B542-2F28B5E8AE9C}" type="pres">
      <dgm:prSet presAssocID="{A69D5873-78AF-411C-96FE-7CBD6315B0B8}" presName="oneNode" presStyleLbl="node1" presStyleIdx="0" presStyleCnt="1" custScaleX="156013" custScaleY="142254" custLinFactNeighborX="-8519" custLinFactNeighborY="12642">
        <dgm:presLayoutVars>
          <dgm:bulletEnabled val="1"/>
        </dgm:presLayoutVars>
      </dgm:prSet>
      <dgm:spPr/>
      <dgm:t>
        <a:bodyPr/>
        <a:lstStyle/>
        <a:p>
          <a:endParaRPr lang="es-ES"/>
        </a:p>
      </dgm:t>
    </dgm:pt>
    <dgm:pt modelId="{379B6F59-7067-4521-818E-FBE7871400BB}" type="pres">
      <dgm:prSet presAssocID="{A69D5873-78AF-411C-96FE-7CBD6315B0B8}" presName="dummya" presStyleCnt="0"/>
      <dgm:spPr/>
    </dgm:pt>
    <dgm:pt modelId="{7560DDDB-332B-445B-AF70-A2E5EF69F4FB}" type="pres">
      <dgm:prSet presAssocID="{A69D5873-78AF-411C-96FE-7CBD6315B0B8}" presName="dummyb" presStyleCnt="0"/>
      <dgm:spPr/>
    </dgm:pt>
    <dgm:pt modelId="{1B2B0F75-01B5-4A89-B607-9CE84EC7DB21}" type="pres">
      <dgm:prSet presAssocID="{A69D5873-78AF-411C-96FE-7CBD6315B0B8}" presName="dummyc" presStyleCnt="0"/>
      <dgm:spPr/>
    </dgm:pt>
    <dgm:pt modelId="{AE0079E2-9084-4C4D-9706-EFAF6B2FD297}" type="pres">
      <dgm:prSet presAssocID="{9C83A348-1539-4824-8FD7-9A9145C97B9E}" presName="singleconn" presStyleLbl="sibTrans2D1" presStyleIdx="0" presStyleCnt="1"/>
      <dgm:spPr/>
      <dgm:t>
        <a:bodyPr/>
        <a:lstStyle/>
        <a:p>
          <a:endParaRPr lang="es-ES"/>
        </a:p>
      </dgm:t>
    </dgm:pt>
  </dgm:ptLst>
  <dgm:cxnLst>
    <dgm:cxn modelId="{C6FCB21B-14FA-4220-B3A4-0D8EFE2AF00F}" type="presOf" srcId="{9F469FED-87DE-4E86-9CAF-FDCA4C8C31EE}" destId="{9882A8D0-7C1A-4830-A4F6-E32F396B39E1}" srcOrd="0" destOrd="0" presId="urn:microsoft.com/office/officeart/2005/8/layout/radial6"/>
    <dgm:cxn modelId="{1B55009F-A921-424A-9E72-5570F4894935}" srcId="{2FA15415-DB0C-4B19-BDF4-D549D6811F31}" destId="{9F469FED-87DE-4E86-9CAF-FDCA4C8C31EE}" srcOrd="0" destOrd="0" parTransId="{4400358D-F38E-4C58-A4F9-3E59C9627EDB}" sibTransId="{66DA471D-32AB-459F-B4EA-9622F089A94C}"/>
    <dgm:cxn modelId="{8F301C62-C00F-4FC2-9F3F-80CD8AE116F4}" srcId="{9F469FED-87DE-4E86-9CAF-FDCA4C8C31EE}" destId="{A69D5873-78AF-411C-96FE-7CBD6315B0B8}" srcOrd="0" destOrd="0" parTransId="{3222F487-9B55-4F5F-8F6A-68230B378B12}" sibTransId="{9C83A348-1539-4824-8FD7-9A9145C97B9E}"/>
    <dgm:cxn modelId="{C76BA774-8FF7-4775-9330-8965BC81E80F}" type="presOf" srcId="{2FA15415-DB0C-4B19-BDF4-D549D6811F31}" destId="{B35CF7E2-10D3-4978-8D40-B9CA0215FE38}" srcOrd="0" destOrd="0" presId="urn:microsoft.com/office/officeart/2005/8/layout/radial6"/>
    <dgm:cxn modelId="{EA6B4BCC-B57E-4264-8D1C-F3DC02DDBEFF}" type="presOf" srcId="{A69D5873-78AF-411C-96FE-7CBD6315B0B8}" destId="{780A777E-EAAD-4C4E-B542-2F28B5E8AE9C}" srcOrd="0" destOrd="0" presId="urn:microsoft.com/office/officeart/2005/8/layout/radial6"/>
    <dgm:cxn modelId="{B5F25746-88D5-4B53-894A-65238012DFF9}" type="presOf" srcId="{9C83A348-1539-4824-8FD7-9A9145C97B9E}" destId="{AE0079E2-9084-4C4D-9706-EFAF6B2FD297}" srcOrd="0" destOrd="0" presId="urn:microsoft.com/office/officeart/2005/8/layout/radial6"/>
    <dgm:cxn modelId="{2CABFA7D-96D5-4CFB-BE85-33E856257398}" type="presParOf" srcId="{B35CF7E2-10D3-4978-8D40-B9CA0215FE38}" destId="{9882A8D0-7C1A-4830-A4F6-E32F396B39E1}" srcOrd="0" destOrd="0" presId="urn:microsoft.com/office/officeart/2005/8/layout/radial6"/>
    <dgm:cxn modelId="{ACCCA7E6-7D4C-429C-A1BE-576FDE9A770C}" type="presParOf" srcId="{B35CF7E2-10D3-4978-8D40-B9CA0215FE38}" destId="{D0346CE0-2BE8-49F9-8CC9-01562A7B70C8}" srcOrd="1" destOrd="0" presId="urn:microsoft.com/office/officeart/2005/8/layout/radial6"/>
    <dgm:cxn modelId="{60EAF1CA-41C7-48AC-B7BD-716D125ED77F}" type="presParOf" srcId="{D0346CE0-2BE8-49F9-8CC9-01562A7B70C8}" destId="{DB5B0833-59EA-471A-A48F-7810ABD6A8C9}" srcOrd="0" destOrd="0" presId="urn:microsoft.com/office/officeart/2005/8/layout/radial6"/>
    <dgm:cxn modelId="{927E08B1-B998-46C8-8FB4-1700D5FD25A3}" type="presParOf" srcId="{D0346CE0-2BE8-49F9-8CC9-01562A7B70C8}" destId="{780A777E-EAAD-4C4E-B542-2F28B5E8AE9C}" srcOrd="1" destOrd="0" presId="urn:microsoft.com/office/officeart/2005/8/layout/radial6"/>
    <dgm:cxn modelId="{0E501465-7A1A-4E2E-90B5-91072A091F6F}" type="presParOf" srcId="{B35CF7E2-10D3-4978-8D40-B9CA0215FE38}" destId="{379B6F59-7067-4521-818E-FBE7871400BB}" srcOrd="2" destOrd="0" presId="urn:microsoft.com/office/officeart/2005/8/layout/radial6"/>
    <dgm:cxn modelId="{6B4FB58B-EC02-4143-9B03-5EF57B682B9C}" type="presParOf" srcId="{B35CF7E2-10D3-4978-8D40-B9CA0215FE38}" destId="{7560DDDB-332B-445B-AF70-A2E5EF69F4FB}" srcOrd="3" destOrd="0" presId="urn:microsoft.com/office/officeart/2005/8/layout/radial6"/>
    <dgm:cxn modelId="{014162A2-C652-486E-8627-97E641F3453E}" type="presParOf" srcId="{B35CF7E2-10D3-4978-8D40-B9CA0215FE38}" destId="{1B2B0F75-01B5-4A89-B607-9CE84EC7DB21}" srcOrd="4" destOrd="0" presId="urn:microsoft.com/office/officeart/2005/8/layout/radial6"/>
    <dgm:cxn modelId="{03F827C3-BC01-4E72-B478-B8B477BC64DE}" type="presParOf" srcId="{B35CF7E2-10D3-4978-8D40-B9CA0215FE38}" destId="{AE0079E2-9084-4C4D-9706-EFAF6B2FD297}" srcOrd="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A15415-DB0C-4B19-BDF4-D549D6811F31}" type="doc">
      <dgm:prSet loTypeId="urn:microsoft.com/office/officeart/2005/8/layout/radial6" loCatId="cycle" qsTypeId="urn:microsoft.com/office/officeart/2005/8/quickstyle/3d2" qsCatId="3D" csTypeId="urn:microsoft.com/office/officeart/2005/8/colors/colorful3" csCatId="colorful" phldr="1"/>
      <dgm:spPr/>
      <dgm:t>
        <a:bodyPr/>
        <a:lstStyle/>
        <a:p>
          <a:endParaRPr lang="es-ES"/>
        </a:p>
      </dgm:t>
    </dgm:pt>
    <dgm:pt modelId="{9F469FED-87DE-4E86-9CAF-FDCA4C8C31EE}">
      <dgm:prSet phldrT="[Texto]" custT="1"/>
      <dgm:spPr/>
      <dgm:t>
        <a:bodyPr/>
        <a:lstStyle/>
        <a:p>
          <a:r>
            <a:rPr lang="es-ES" sz="1300" b="1" dirty="0" smtClean="0"/>
            <a:t>CUANTIFICACIÓN DE LOS  PFNM – ARTESANALES</a:t>
          </a:r>
          <a:endParaRPr lang="es-ES" sz="1300" b="1" dirty="0"/>
        </a:p>
      </dgm:t>
    </dgm:pt>
    <dgm:pt modelId="{4400358D-F38E-4C58-A4F9-3E59C9627EDB}" type="parTrans" cxnId="{1B55009F-A921-424A-9E72-5570F4894935}">
      <dgm:prSet/>
      <dgm:spPr/>
      <dgm:t>
        <a:bodyPr/>
        <a:lstStyle/>
        <a:p>
          <a:endParaRPr lang="es-ES"/>
        </a:p>
      </dgm:t>
    </dgm:pt>
    <dgm:pt modelId="{66DA471D-32AB-459F-B4EA-9622F089A94C}" type="sibTrans" cxnId="{1B55009F-A921-424A-9E72-5570F4894935}">
      <dgm:prSet/>
      <dgm:spPr/>
      <dgm:t>
        <a:bodyPr/>
        <a:lstStyle/>
        <a:p>
          <a:endParaRPr lang="es-ES"/>
        </a:p>
      </dgm:t>
    </dgm:pt>
    <dgm:pt modelId="{A69D5873-78AF-411C-96FE-7CBD6315B0B8}">
      <dgm:prSet phldrT="[Texto]" custT="1"/>
      <dgm:spPr>
        <a:solidFill>
          <a:srgbClr val="92D050"/>
        </a:solidFill>
      </dgm:spPr>
      <dgm:t>
        <a:bodyPr/>
        <a:lstStyle/>
        <a:p>
          <a:r>
            <a:rPr lang="es-ES" sz="1200" dirty="0" smtClean="0"/>
            <a:t>INVENTARIO DE PRODUCTOS  </a:t>
          </a:r>
          <a:endParaRPr lang="es-ES" sz="1200" dirty="0"/>
        </a:p>
      </dgm:t>
    </dgm:pt>
    <dgm:pt modelId="{3222F487-9B55-4F5F-8F6A-68230B378B12}" type="parTrans" cxnId="{8F301C62-C00F-4FC2-9F3F-80CD8AE116F4}">
      <dgm:prSet/>
      <dgm:spPr/>
      <dgm:t>
        <a:bodyPr/>
        <a:lstStyle/>
        <a:p>
          <a:endParaRPr lang="es-ES"/>
        </a:p>
      </dgm:t>
    </dgm:pt>
    <dgm:pt modelId="{9C83A348-1539-4824-8FD7-9A9145C97B9E}" type="sibTrans" cxnId="{8F301C62-C00F-4FC2-9F3F-80CD8AE116F4}">
      <dgm:prSet/>
      <dgm:spPr/>
      <dgm:t>
        <a:bodyPr/>
        <a:lstStyle/>
        <a:p>
          <a:endParaRPr lang="es-ES"/>
        </a:p>
      </dgm:t>
    </dgm:pt>
    <dgm:pt modelId="{B35CF7E2-10D3-4978-8D40-B9CA0215FE38}" type="pres">
      <dgm:prSet presAssocID="{2FA15415-DB0C-4B19-BDF4-D549D6811F31}" presName="Name0" presStyleCnt="0">
        <dgm:presLayoutVars>
          <dgm:chMax val="1"/>
          <dgm:dir/>
          <dgm:animLvl val="ctr"/>
          <dgm:resizeHandles val="exact"/>
        </dgm:presLayoutVars>
      </dgm:prSet>
      <dgm:spPr/>
      <dgm:t>
        <a:bodyPr/>
        <a:lstStyle/>
        <a:p>
          <a:endParaRPr lang="es-ES"/>
        </a:p>
      </dgm:t>
    </dgm:pt>
    <dgm:pt modelId="{9882A8D0-7C1A-4830-A4F6-E32F396B39E1}" type="pres">
      <dgm:prSet presAssocID="{9F469FED-87DE-4E86-9CAF-FDCA4C8C31EE}" presName="centerShape" presStyleLbl="node0" presStyleIdx="0" presStyleCnt="1" custScaleX="132275" custLinFactNeighborX="-10084" custLinFactNeighborY="2000"/>
      <dgm:spPr/>
      <dgm:t>
        <a:bodyPr/>
        <a:lstStyle/>
        <a:p>
          <a:endParaRPr lang="es-ES"/>
        </a:p>
      </dgm:t>
    </dgm:pt>
    <dgm:pt modelId="{D0346CE0-2BE8-49F9-8CC9-01562A7B70C8}" type="pres">
      <dgm:prSet presAssocID="{A69D5873-78AF-411C-96FE-7CBD6315B0B8}" presName="oneComp" presStyleCnt="0"/>
      <dgm:spPr/>
    </dgm:pt>
    <dgm:pt modelId="{DB5B0833-59EA-471A-A48F-7810ABD6A8C9}" type="pres">
      <dgm:prSet presAssocID="{A69D5873-78AF-411C-96FE-7CBD6315B0B8}" presName="dummyConnPt" presStyleCnt="0"/>
      <dgm:spPr/>
    </dgm:pt>
    <dgm:pt modelId="{780A777E-EAAD-4C4E-B542-2F28B5E8AE9C}" type="pres">
      <dgm:prSet presAssocID="{A69D5873-78AF-411C-96FE-7CBD6315B0B8}" presName="oneNode" presStyleLbl="node1" presStyleIdx="0" presStyleCnt="1" custScaleX="156013" custScaleY="142254" custLinFactNeighborX="-8519" custLinFactNeighborY="12642">
        <dgm:presLayoutVars>
          <dgm:bulletEnabled val="1"/>
        </dgm:presLayoutVars>
      </dgm:prSet>
      <dgm:spPr/>
      <dgm:t>
        <a:bodyPr/>
        <a:lstStyle/>
        <a:p>
          <a:endParaRPr lang="es-ES"/>
        </a:p>
      </dgm:t>
    </dgm:pt>
    <dgm:pt modelId="{379B6F59-7067-4521-818E-FBE7871400BB}" type="pres">
      <dgm:prSet presAssocID="{A69D5873-78AF-411C-96FE-7CBD6315B0B8}" presName="dummya" presStyleCnt="0"/>
      <dgm:spPr/>
    </dgm:pt>
    <dgm:pt modelId="{7560DDDB-332B-445B-AF70-A2E5EF69F4FB}" type="pres">
      <dgm:prSet presAssocID="{A69D5873-78AF-411C-96FE-7CBD6315B0B8}" presName="dummyb" presStyleCnt="0"/>
      <dgm:spPr/>
    </dgm:pt>
    <dgm:pt modelId="{1B2B0F75-01B5-4A89-B607-9CE84EC7DB21}" type="pres">
      <dgm:prSet presAssocID="{A69D5873-78AF-411C-96FE-7CBD6315B0B8}" presName="dummyc" presStyleCnt="0"/>
      <dgm:spPr/>
    </dgm:pt>
    <dgm:pt modelId="{AE0079E2-9084-4C4D-9706-EFAF6B2FD297}" type="pres">
      <dgm:prSet presAssocID="{9C83A348-1539-4824-8FD7-9A9145C97B9E}" presName="singleconn" presStyleLbl="sibTrans2D1" presStyleIdx="0" presStyleCnt="1"/>
      <dgm:spPr/>
      <dgm:t>
        <a:bodyPr/>
        <a:lstStyle/>
        <a:p>
          <a:endParaRPr lang="es-ES"/>
        </a:p>
      </dgm:t>
    </dgm:pt>
  </dgm:ptLst>
  <dgm:cxnLst>
    <dgm:cxn modelId="{D5078C07-A49D-4976-99F6-8CF618850783}" type="presOf" srcId="{A69D5873-78AF-411C-96FE-7CBD6315B0B8}" destId="{780A777E-EAAD-4C4E-B542-2F28B5E8AE9C}" srcOrd="0" destOrd="0" presId="urn:microsoft.com/office/officeart/2005/8/layout/radial6"/>
    <dgm:cxn modelId="{BE8EB163-AF6A-4BD9-ADCE-9AA8ABB428C9}" type="presOf" srcId="{9C83A348-1539-4824-8FD7-9A9145C97B9E}" destId="{AE0079E2-9084-4C4D-9706-EFAF6B2FD297}" srcOrd="0" destOrd="0" presId="urn:microsoft.com/office/officeart/2005/8/layout/radial6"/>
    <dgm:cxn modelId="{1B55009F-A921-424A-9E72-5570F4894935}" srcId="{2FA15415-DB0C-4B19-BDF4-D549D6811F31}" destId="{9F469FED-87DE-4E86-9CAF-FDCA4C8C31EE}" srcOrd="0" destOrd="0" parTransId="{4400358D-F38E-4C58-A4F9-3E59C9627EDB}" sibTransId="{66DA471D-32AB-459F-B4EA-9622F089A94C}"/>
    <dgm:cxn modelId="{63DE159C-E8E7-443E-8983-E53765E4D51D}" type="presOf" srcId="{9F469FED-87DE-4E86-9CAF-FDCA4C8C31EE}" destId="{9882A8D0-7C1A-4830-A4F6-E32F396B39E1}" srcOrd="0" destOrd="0" presId="urn:microsoft.com/office/officeart/2005/8/layout/radial6"/>
    <dgm:cxn modelId="{8F301C62-C00F-4FC2-9F3F-80CD8AE116F4}" srcId="{9F469FED-87DE-4E86-9CAF-FDCA4C8C31EE}" destId="{A69D5873-78AF-411C-96FE-7CBD6315B0B8}" srcOrd="0" destOrd="0" parTransId="{3222F487-9B55-4F5F-8F6A-68230B378B12}" sibTransId="{9C83A348-1539-4824-8FD7-9A9145C97B9E}"/>
    <dgm:cxn modelId="{FEF34D9E-1F7A-454E-AE12-FA7AD14978BD}" type="presOf" srcId="{2FA15415-DB0C-4B19-BDF4-D549D6811F31}" destId="{B35CF7E2-10D3-4978-8D40-B9CA0215FE38}" srcOrd="0" destOrd="0" presId="urn:microsoft.com/office/officeart/2005/8/layout/radial6"/>
    <dgm:cxn modelId="{6F1A90DC-6E73-43B0-A42E-321327737273}" type="presParOf" srcId="{B35CF7E2-10D3-4978-8D40-B9CA0215FE38}" destId="{9882A8D0-7C1A-4830-A4F6-E32F396B39E1}" srcOrd="0" destOrd="0" presId="urn:microsoft.com/office/officeart/2005/8/layout/radial6"/>
    <dgm:cxn modelId="{95DBAA9E-772E-4479-88EA-0A7B9A35EEF1}" type="presParOf" srcId="{B35CF7E2-10D3-4978-8D40-B9CA0215FE38}" destId="{D0346CE0-2BE8-49F9-8CC9-01562A7B70C8}" srcOrd="1" destOrd="0" presId="urn:microsoft.com/office/officeart/2005/8/layout/radial6"/>
    <dgm:cxn modelId="{1E633757-568B-464C-9DA7-5ACB7A8F62DB}" type="presParOf" srcId="{D0346CE0-2BE8-49F9-8CC9-01562A7B70C8}" destId="{DB5B0833-59EA-471A-A48F-7810ABD6A8C9}" srcOrd="0" destOrd="0" presId="urn:microsoft.com/office/officeart/2005/8/layout/radial6"/>
    <dgm:cxn modelId="{9F795CCB-F623-4819-AD41-9EA7568C1CF9}" type="presParOf" srcId="{D0346CE0-2BE8-49F9-8CC9-01562A7B70C8}" destId="{780A777E-EAAD-4C4E-B542-2F28B5E8AE9C}" srcOrd="1" destOrd="0" presId="urn:microsoft.com/office/officeart/2005/8/layout/radial6"/>
    <dgm:cxn modelId="{43853551-359A-4DE3-A193-C7E06B52F052}" type="presParOf" srcId="{B35CF7E2-10D3-4978-8D40-B9CA0215FE38}" destId="{379B6F59-7067-4521-818E-FBE7871400BB}" srcOrd="2" destOrd="0" presId="urn:microsoft.com/office/officeart/2005/8/layout/radial6"/>
    <dgm:cxn modelId="{C281F5B5-0B19-40AD-89C9-3D321F4B8363}" type="presParOf" srcId="{B35CF7E2-10D3-4978-8D40-B9CA0215FE38}" destId="{7560DDDB-332B-445B-AF70-A2E5EF69F4FB}" srcOrd="3" destOrd="0" presId="urn:microsoft.com/office/officeart/2005/8/layout/radial6"/>
    <dgm:cxn modelId="{5AFA4C68-D194-445D-8AEC-69C04A27A738}" type="presParOf" srcId="{B35CF7E2-10D3-4978-8D40-B9CA0215FE38}" destId="{1B2B0F75-01B5-4A89-B607-9CE84EC7DB21}" srcOrd="4" destOrd="0" presId="urn:microsoft.com/office/officeart/2005/8/layout/radial6"/>
    <dgm:cxn modelId="{B57390D0-6322-449B-A4C4-9587D1D49376}" type="presParOf" srcId="{B35CF7E2-10D3-4978-8D40-B9CA0215FE38}" destId="{AE0079E2-9084-4C4D-9706-EFAF6B2FD297}" srcOrd="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A15415-DB0C-4B19-BDF4-D549D6811F31}" type="doc">
      <dgm:prSet loTypeId="urn:microsoft.com/office/officeart/2005/8/layout/radial6" loCatId="cycle" qsTypeId="urn:microsoft.com/office/officeart/2005/8/quickstyle/3d2" qsCatId="3D" csTypeId="urn:microsoft.com/office/officeart/2005/8/colors/colorful3" csCatId="colorful" phldr="1"/>
      <dgm:spPr/>
      <dgm:t>
        <a:bodyPr/>
        <a:lstStyle/>
        <a:p>
          <a:endParaRPr lang="es-ES"/>
        </a:p>
      </dgm:t>
    </dgm:pt>
    <dgm:pt modelId="{9F469FED-87DE-4E86-9CAF-FDCA4C8C31EE}">
      <dgm:prSet phldrT="[Texto]" custT="1"/>
      <dgm:spPr/>
      <dgm:t>
        <a:bodyPr/>
        <a:lstStyle/>
        <a:p>
          <a:r>
            <a:rPr lang="es-ES" sz="1300" b="1" dirty="0" smtClean="0"/>
            <a:t>CUANTIFICACIÓN DE LOS  PFNM – ARTESANALES</a:t>
          </a:r>
          <a:endParaRPr lang="es-ES" sz="1300" b="1" dirty="0"/>
        </a:p>
      </dgm:t>
    </dgm:pt>
    <dgm:pt modelId="{4400358D-F38E-4C58-A4F9-3E59C9627EDB}" type="parTrans" cxnId="{1B55009F-A921-424A-9E72-5570F4894935}">
      <dgm:prSet/>
      <dgm:spPr/>
      <dgm:t>
        <a:bodyPr/>
        <a:lstStyle/>
        <a:p>
          <a:endParaRPr lang="es-ES"/>
        </a:p>
      </dgm:t>
    </dgm:pt>
    <dgm:pt modelId="{66DA471D-32AB-459F-B4EA-9622F089A94C}" type="sibTrans" cxnId="{1B55009F-A921-424A-9E72-5570F4894935}">
      <dgm:prSet/>
      <dgm:spPr/>
      <dgm:t>
        <a:bodyPr/>
        <a:lstStyle/>
        <a:p>
          <a:endParaRPr lang="es-ES"/>
        </a:p>
      </dgm:t>
    </dgm:pt>
    <dgm:pt modelId="{4B1121F1-AC03-4EA1-B164-9766E0F44797}">
      <dgm:prSet phldrT="[Texto]"/>
      <dgm:spPr/>
      <dgm:t>
        <a:bodyPr/>
        <a:lstStyle/>
        <a:p>
          <a:r>
            <a:rPr lang="es-ES" dirty="0" smtClean="0"/>
            <a:t>RECOLECCIÓN DE INFORMACIÓN ETNOBOTÁNICA </a:t>
          </a:r>
          <a:endParaRPr lang="es-ES" dirty="0"/>
        </a:p>
      </dgm:t>
    </dgm:pt>
    <dgm:pt modelId="{09465505-F753-4D4E-BCF6-C3A6F8701D6D}" type="parTrans" cxnId="{0713CA62-0849-4CCF-B92D-2EDD04E374CA}">
      <dgm:prSet/>
      <dgm:spPr/>
      <dgm:t>
        <a:bodyPr/>
        <a:lstStyle/>
        <a:p>
          <a:endParaRPr lang="es-ES"/>
        </a:p>
      </dgm:t>
    </dgm:pt>
    <dgm:pt modelId="{83F9280A-6FBF-4158-A8C5-8F69A7799518}" type="sibTrans" cxnId="{0713CA62-0849-4CCF-B92D-2EDD04E374CA}">
      <dgm:prSet/>
      <dgm:spPr/>
      <dgm:t>
        <a:bodyPr/>
        <a:lstStyle/>
        <a:p>
          <a:endParaRPr lang="es-ES"/>
        </a:p>
      </dgm:t>
    </dgm:pt>
    <dgm:pt modelId="{B35CF7E2-10D3-4978-8D40-B9CA0215FE38}" type="pres">
      <dgm:prSet presAssocID="{2FA15415-DB0C-4B19-BDF4-D549D6811F31}" presName="Name0" presStyleCnt="0">
        <dgm:presLayoutVars>
          <dgm:chMax val="1"/>
          <dgm:dir/>
          <dgm:animLvl val="ctr"/>
          <dgm:resizeHandles val="exact"/>
        </dgm:presLayoutVars>
      </dgm:prSet>
      <dgm:spPr/>
      <dgm:t>
        <a:bodyPr/>
        <a:lstStyle/>
        <a:p>
          <a:endParaRPr lang="es-ES"/>
        </a:p>
      </dgm:t>
    </dgm:pt>
    <dgm:pt modelId="{9882A8D0-7C1A-4830-A4F6-E32F396B39E1}" type="pres">
      <dgm:prSet presAssocID="{9F469FED-87DE-4E86-9CAF-FDCA4C8C31EE}" presName="centerShape" presStyleLbl="node0" presStyleIdx="0" presStyleCnt="1" custScaleX="132275" custLinFactNeighborX="3402" custLinFactNeighborY="1315"/>
      <dgm:spPr/>
      <dgm:t>
        <a:bodyPr/>
        <a:lstStyle/>
        <a:p>
          <a:endParaRPr lang="es-ES"/>
        </a:p>
      </dgm:t>
    </dgm:pt>
    <dgm:pt modelId="{1985EE4C-9D41-4356-94CC-E87A748EEDF7}" type="pres">
      <dgm:prSet presAssocID="{4B1121F1-AC03-4EA1-B164-9766E0F44797}" presName="oneComp" presStyleCnt="0"/>
      <dgm:spPr/>
    </dgm:pt>
    <dgm:pt modelId="{03EA6B0C-EEE3-476C-8FB3-5050D0E642FF}" type="pres">
      <dgm:prSet presAssocID="{4B1121F1-AC03-4EA1-B164-9766E0F44797}" presName="dummyConnPt" presStyleCnt="0"/>
      <dgm:spPr/>
    </dgm:pt>
    <dgm:pt modelId="{70FCE040-6894-4436-BD5C-4D299E7A94E9}" type="pres">
      <dgm:prSet presAssocID="{4B1121F1-AC03-4EA1-B164-9766E0F44797}" presName="oneNode" presStyleLbl="node1" presStyleIdx="0" presStyleCnt="1" custScaleX="192148" custLinFactX="-45392" custLinFactY="-21109" custLinFactNeighborX="-100000" custLinFactNeighborY="-100000">
        <dgm:presLayoutVars>
          <dgm:bulletEnabled val="1"/>
        </dgm:presLayoutVars>
      </dgm:prSet>
      <dgm:spPr/>
      <dgm:t>
        <a:bodyPr/>
        <a:lstStyle/>
        <a:p>
          <a:endParaRPr lang="es-ES"/>
        </a:p>
      </dgm:t>
    </dgm:pt>
    <dgm:pt modelId="{0F322B89-141B-4E2D-B343-DBA4259D44C6}" type="pres">
      <dgm:prSet presAssocID="{4B1121F1-AC03-4EA1-B164-9766E0F44797}" presName="dummya" presStyleCnt="0"/>
      <dgm:spPr/>
    </dgm:pt>
    <dgm:pt modelId="{604EE174-2077-46BB-B462-607F2F1C8449}" type="pres">
      <dgm:prSet presAssocID="{4B1121F1-AC03-4EA1-B164-9766E0F44797}" presName="dummyb" presStyleCnt="0"/>
      <dgm:spPr/>
    </dgm:pt>
    <dgm:pt modelId="{4BC78BBA-B24D-4E7C-AD19-E8F3DBF7EA7F}" type="pres">
      <dgm:prSet presAssocID="{4B1121F1-AC03-4EA1-B164-9766E0F44797}" presName="dummyc" presStyleCnt="0"/>
      <dgm:spPr/>
    </dgm:pt>
    <dgm:pt modelId="{28625147-B000-41E5-B352-4202425E85C5}" type="pres">
      <dgm:prSet presAssocID="{83F9280A-6FBF-4158-A8C5-8F69A7799518}" presName="singleconn" presStyleLbl="sibTrans2D1" presStyleIdx="0" presStyleCnt="1"/>
      <dgm:spPr/>
      <dgm:t>
        <a:bodyPr/>
        <a:lstStyle/>
        <a:p>
          <a:endParaRPr lang="es-ES"/>
        </a:p>
      </dgm:t>
    </dgm:pt>
  </dgm:ptLst>
  <dgm:cxnLst>
    <dgm:cxn modelId="{BBEE39A7-9B64-4F39-8929-AE5F35324046}" type="presOf" srcId="{9F469FED-87DE-4E86-9CAF-FDCA4C8C31EE}" destId="{9882A8D0-7C1A-4830-A4F6-E32F396B39E1}" srcOrd="0" destOrd="0" presId="urn:microsoft.com/office/officeart/2005/8/layout/radial6"/>
    <dgm:cxn modelId="{921150DF-41BC-425A-B250-916D0A1FB315}" type="presOf" srcId="{4B1121F1-AC03-4EA1-B164-9766E0F44797}" destId="{70FCE040-6894-4436-BD5C-4D299E7A94E9}" srcOrd="0" destOrd="0" presId="urn:microsoft.com/office/officeart/2005/8/layout/radial6"/>
    <dgm:cxn modelId="{583CBCF1-BCC2-4366-A5D8-55364E465744}" type="presOf" srcId="{2FA15415-DB0C-4B19-BDF4-D549D6811F31}" destId="{B35CF7E2-10D3-4978-8D40-B9CA0215FE38}" srcOrd="0" destOrd="0" presId="urn:microsoft.com/office/officeart/2005/8/layout/radial6"/>
    <dgm:cxn modelId="{1B55009F-A921-424A-9E72-5570F4894935}" srcId="{2FA15415-DB0C-4B19-BDF4-D549D6811F31}" destId="{9F469FED-87DE-4E86-9CAF-FDCA4C8C31EE}" srcOrd="0" destOrd="0" parTransId="{4400358D-F38E-4C58-A4F9-3E59C9627EDB}" sibTransId="{66DA471D-32AB-459F-B4EA-9622F089A94C}"/>
    <dgm:cxn modelId="{3A0BEB48-45A0-4019-AFA7-C7BF3DCBCF32}" type="presOf" srcId="{83F9280A-6FBF-4158-A8C5-8F69A7799518}" destId="{28625147-B000-41E5-B352-4202425E85C5}" srcOrd="0" destOrd="0" presId="urn:microsoft.com/office/officeart/2005/8/layout/radial6"/>
    <dgm:cxn modelId="{0713CA62-0849-4CCF-B92D-2EDD04E374CA}" srcId="{9F469FED-87DE-4E86-9CAF-FDCA4C8C31EE}" destId="{4B1121F1-AC03-4EA1-B164-9766E0F44797}" srcOrd="0" destOrd="0" parTransId="{09465505-F753-4D4E-BCF6-C3A6F8701D6D}" sibTransId="{83F9280A-6FBF-4158-A8C5-8F69A7799518}"/>
    <dgm:cxn modelId="{30F5848F-19B1-462E-A0AD-B98E4DAC9A74}" type="presParOf" srcId="{B35CF7E2-10D3-4978-8D40-B9CA0215FE38}" destId="{9882A8D0-7C1A-4830-A4F6-E32F396B39E1}" srcOrd="0" destOrd="0" presId="urn:microsoft.com/office/officeart/2005/8/layout/radial6"/>
    <dgm:cxn modelId="{A844FFD0-9317-472D-8A32-30566FC1C467}" type="presParOf" srcId="{B35CF7E2-10D3-4978-8D40-B9CA0215FE38}" destId="{1985EE4C-9D41-4356-94CC-E87A748EEDF7}" srcOrd="1" destOrd="0" presId="urn:microsoft.com/office/officeart/2005/8/layout/radial6"/>
    <dgm:cxn modelId="{AE79A48D-4DDA-438C-9AF4-A8B441EF19BA}" type="presParOf" srcId="{1985EE4C-9D41-4356-94CC-E87A748EEDF7}" destId="{03EA6B0C-EEE3-476C-8FB3-5050D0E642FF}" srcOrd="0" destOrd="0" presId="urn:microsoft.com/office/officeart/2005/8/layout/radial6"/>
    <dgm:cxn modelId="{119BB832-EFC8-453C-ADDB-4D2A7689DFFE}" type="presParOf" srcId="{1985EE4C-9D41-4356-94CC-E87A748EEDF7}" destId="{70FCE040-6894-4436-BD5C-4D299E7A94E9}" srcOrd="1" destOrd="0" presId="urn:microsoft.com/office/officeart/2005/8/layout/radial6"/>
    <dgm:cxn modelId="{BFA2DDAD-5528-479B-9C92-6E956685F502}" type="presParOf" srcId="{B35CF7E2-10D3-4978-8D40-B9CA0215FE38}" destId="{0F322B89-141B-4E2D-B343-DBA4259D44C6}" srcOrd="2" destOrd="0" presId="urn:microsoft.com/office/officeart/2005/8/layout/radial6"/>
    <dgm:cxn modelId="{633E205C-7407-4423-AAB4-99CF603A18E6}" type="presParOf" srcId="{B35CF7E2-10D3-4978-8D40-B9CA0215FE38}" destId="{604EE174-2077-46BB-B462-607F2F1C8449}" srcOrd="3" destOrd="0" presId="urn:microsoft.com/office/officeart/2005/8/layout/radial6"/>
    <dgm:cxn modelId="{8F430BA0-E19E-498F-9633-42D50C80A97F}" type="presParOf" srcId="{B35CF7E2-10D3-4978-8D40-B9CA0215FE38}" destId="{4BC78BBA-B24D-4E7C-AD19-E8F3DBF7EA7F}" srcOrd="4" destOrd="0" presId="urn:microsoft.com/office/officeart/2005/8/layout/radial6"/>
    <dgm:cxn modelId="{398B7623-4DD7-4E0C-B60F-A42DEF95AE57}" type="presParOf" srcId="{B35CF7E2-10D3-4978-8D40-B9CA0215FE38}" destId="{28625147-B000-41E5-B352-4202425E85C5}" srcOrd="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A15415-DB0C-4B19-BDF4-D549D6811F31}" type="doc">
      <dgm:prSet loTypeId="urn:microsoft.com/office/officeart/2005/8/layout/radial6" loCatId="cycle" qsTypeId="urn:microsoft.com/office/officeart/2005/8/quickstyle/3d2" qsCatId="3D" csTypeId="urn:microsoft.com/office/officeart/2005/8/colors/colorful3" csCatId="colorful" phldr="1"/>
      <dgm:spPr/>
      <dgm:t>
        <a:bodyPr/>
        <a:lstStyle/>
        <a:p>
          <a:endParaRPr lang="es-ES"/>
        </a:p>
      </dgm:t>
    </dgm:pt>
    <dgm:pt modelId="{9F469FED-87DE-4E86-9CAF-FDCA4C8C31EE}">
      <dgm:prSet phldrT="[Texto]" custT="1"/>
      <dgm:spPr/>
      <dgm:t>
        <a:bodyPr/>
        <a:lstStyle/>
        <a:p>
          <a:r>
            <a:rPr lang="es-ES" sz="1300" b="1" dirty="0" smtClean="0"/>
            <a:t>CUANTIFICACIÓN DE LOS  PFNM – ARTESANALES</a:t>
          </a:r>
          <a:endParaRPr lang="es-ES" sz="1300" b="1" dirty="0"/>
        </a:p>
      </dgm:t>
    </dgm:pt>
    <dgm:pt modelId="{4400358D-F38E-4C58-A4F9-3E59C9627EDB}" type="parTrans" cxnId="{1B55009F-A921-424A-9E72-5570F4894935}">
      <dgm:prSet/>
      <dgm:spPr/>
      <dgm:t>
        <a:bodyPr/>
        <a:lstStyle/>
        <a:p>
          <a:endParaRPr lang="es-ES"/>
        </a:p>
      </dgm:t>
    </dgm:pt>
    <dgm:pt modelId="{66DA471D-32AB-459F-B4EA-9622F089A94C}" type="sibTrans" cxnId="{1B55009F-A921-424A-9E72-5570F4894935}">
      <dgm:prSet/>
      <dgm:spPr/>
      <dgm:t>
        <a:bodyPr/>
        <a:lstStyle/>
        <a:p>
          <a:endParaRPr lang="es-ES"/>
        </a:p>
      </dgm:t>
    </dgm:pt>
    <dgm:pt modelId="{D91683CE-37D6-450E-A3C9-B2C35F8785AD}">
      <dgm:prSet phldrT="[Texto]"/>
      <dgm:spPr>
        <a:solidFill>
          <a:srgbClr val="7030A0"/>
        </a:solidFill>
      </dgm:spPr>
      <dgm:t>
        <a:bodyPr/>
        <a:lstStyle/>
        <a:p>
          <a:r>
            <a:rPr lang="es-ES" dirty="0" smtClean="0"/>
            <a:t>DETERMINACIÓN DE LA IMPORTANCIA DE LAS ESPECIES </a:t>
          </a:r>
          <a:endParaRPr lang="es-ES" dirty="0"/>
        </a:p>
      </dgm:t>
    </dgm:pt>
    <dgm:pt modelId="{6329153A-A874-41BE-91EE-0CF32CD864EE}" type="parTrans" cxnId="{C7020A63-C0F1-4928-B6B1-52B6212624D2}">
      <dgm:prSet/>
      <dgm:spPr/>
      <dgm:t>
        <a:bodyPr/>
        <a:lstStyle/>
        <a:p>
          <a:endParaRPr lang="es-ES"/>
        </a:p>
      </dgm:t>
    </dgm:pt>
    <dgm:pt modelId="{1869A4FA-8A96-4845-939D-8E75DD8CDFAB}" type="sibTrans" cxnId="{C7020A63-C0F1-4928-B6B1-52B6212624D2}">
      <dgm:prSet/>
      <dgm:spPr/>
      <dgm:t>
        <a:bodyPr/>
        <a:lstStyle/>
        <a:p>
          <a:endParaRPr lang="es-ES"/>
        </a:p>
      </dgm:t>
    </dgm:pt>
    <dgm:pt modelId="{B35CF7E2-10D3-4978-8D40-B9CA0215FE38}" type="pres">
      <dgm:prSet presAssocID="{2FA15415-DB0C-4B19-BDF4-D549D6811F31}" presName="Name0" presStyleCnt="0">
        <dgm:presLayoutVars>
          <dgm:chMax val="1"/>
          <dgm:dir/>
          <dgm:animLvl val="ctr"/>
          <dgm:resizeHandles val="exact"/>
        </dgm:presLayoutVars>
      </dgm:prSet>
      <dgm:spPr/>
      <dgm:t>
        <a:bodyPr/>
        <a:lstStyle/>
        <a:p>
          <a:endParaRPr lang="es-ES"/>
        </a:p>
      </dgm:t>
    </dgm:pt>
    <dgm:pt modelId="{9882A8D0-7C1A-4830-A4F6-E32F396B39E1}" type="pres">
      <dgm:prSet presAssocID="{9F469FED-87DE-4E86-9CAF-FDCA4C8C31EE}" presName="centerShape" presStyleLbl="node0" presStyleIdx="0" presStyleCnt="1" custScaleX="132275"/>
      <dgm:spPr/>
      <dgm:t>
        <a:bodyPr/>
        <a:lstStyle/>
        <a:p>
          <a:endParaRPr lang="es-ES"/>
        </a:p>
      </dgm:t>
    </dgm:pt>
    <dgm:pt modelId="{EB333453-4F2D-4FFE-AEE2-F2F34D211285}" type="pres">
      <dgm:prSet presAssocID="{D91683CE-37D6-450E-A3C9-B2C35F8785AD}" presName="oneComp" presStyleCnt="0"/>
      <dgm:spPr/>
    </dgm:pt>
    <dgm:pt modelId="{378C1AAD-43EB-4727-8753-4DADB8453536}" type="pres">
      <dgm:prSet presAssocID="{D91683CE-37D6-450E-A3C9-B2C35F8785AD}" presName="dummyConnPt" presStyleCnt="0"/>
      <dgm:spPr/>
    </dgm:pt>
    <dgm:pt modelId="{FB4AE203-ABE7-4BC2-BE6A-2D1FBC095D5F}" type="pres">
      <dgm:prSet presAssocID="{D91683CE-37D6-450E-A3C9-B2C35F8785AD}" presName="oneNode" presStyleLbl="node1" presStyleIdx="0" presStyleCnt="1" custScaleX="147803" custScaleY="126901" custLinFactX="-45484" custLinFactY="38221" custLinFactNeighborX="-100000" custLinFactNeighborY="100000">
        <dgm:presLayoutVars>
          <dgm:bulletEnabled val="1"/>
        </dgm:presLayoutVars>
      </dgm:prSet>
      <dgm:spPr/>
      <dgm:t>
        <a:bodyPr/>
        <a:lstStyle/>
        <a:p>
          <a:endParaRPr lang="es-ES"/>
        </a:p>
      </dgm:t>
    </dgm:pt>
    <dgm:pt modelId="{2FE70618-3729-476E-BAF4-3070ED30F56C}" type="pres">
      <dgm:prSet presAssocID="{D91683CE-37D6-450E-A3C9-B2C35F8785AD}" presName="dummya" presStyleCnt="0"/>
      <dgm:spPr/>
    </dgm:pt>
    <dgm:pt modelId="{91531B71-2A96-4441-B2F2-260CED251248}" type="pres">
      <dgm:prSet presAssocID="{D91683CE-37D6-450E-A3C9-B2C35F8785AD}" presName="dummyb" presStyleCnt="0"/>
      <dgm:spPr/>
    </dgm:pt>
    <dgm:pt modelId="{695B90B2-55D9-441E-A174-5DF510FADD7A}" type="pres">
      <dgm:prSet presAssocID="{D91683CE-37D6-450E-A3C9-B2C35F8785AD}" presName="dummyc" presStyleCnt="0"/>
      <dgm:spPr/>
    </dgm:pt>
    <dgm:pt modelId="{BBE25CCD-8CD9-4876-876E-AE2AFBC32081}" type="pres">
      <dgm:prSet presAssocID="{1869A4FA-8A96-4845-939D-8E75DD8CDFAB}" presName="singleconn" presStyleLbl="sibTrans2D1" presStyleIdx="0" presStyleCnt="1"/>
      <dgm:spPr/>
      <dgm:t>
        <a:bodyPr/>
        <a:lstStyle/>
        <a:p>
          <a:endParaRPr lang="es-ES"/>
        </a:p>
      </dgm:t>
    </dgm:pt>
  </dgm:ptLst>
  <dgm:cxnLst>
    <dgm:cxn modelId="{C7020A63-C0F1-4928-B6B1-52B6212624D2}" srcId="{9F469FED-87DE-4E86-9CAF-FDCA4C8C31EE}" destId="{D91683CE-37D6-450E-A3C9-B2C35F8785AD}" srcOrd="0" destOrd="0" parTransId="{6329153A-A874-41BE-91EE-0CF32CD864EE}" sibTransId="{1869A4FA-8A96-4845-939D-8E75DD8CDFAB}"/>
    <dgm:cxn modelId="{575F99A0-B1A5-461E-825B-567A52E7FB77}" type="presOf" srcId="{D91683CE-37D6-450E-A3C9-B2C35F8785AD}" destId="{FB4AE203-ABE7-4BC2-BE6A-2D1FBC095D5F}" srcOrd="0" destOrd="0" presId="urn:microsoft.com/office/officeart/2005/8/layout/radial6"/>
    <dgm:cxn modelId="{25AFBBCB-1EEF-4F2C-9A40-6992832C647D}" type="presOf" srcId="{1869A4FA-8A96-4845-939D-8E75DD8CDFAB}" destId="{BBE25CCD-8CD9-4876-876E-AE2AFBC32081}" srcOrd="0" destOrd="0" presId="urn:microsoft.com/office/officeart/2005/8/layout/radial6"/>
    <dgm:cxn modelId="{4CF3A9FC-4063-4CE4-870F-CC0462535E49}" type="presOf" srcId="{9F469FED-87DE-4E86-9CAF-FDCA4C8C31EE}" destId="{9882A8D0-7C1A-4830-A4F6-E32F396B39E1}" srcOrd="0" destOrd="0" presId="urn:microsoft.com/office/officeart/2005/8/layout/radial6"/>
    <dgm:cxn modelId="{1B55009F-A921-424A-9E72-5570F4894935}" srcId="{2FA15415-DB0C-4B19-BDF4-D549D6811F31}" destId="{9F469FED-87DE-4E86-9CAF-FDCA4C8C31EE}" srcOrd="0" destOrd="0" parTransId="{4400358D-F38E-4C58-A4F9-3E59C9627EDB}" sibTransId="{66DA471D-32AB-459F-B4EA-9622F089A94C}"/>
    <dgm:cxn modelId="{569607AD-E289-4CF6-84CC-029FA2A97B01}" type="presOf" srcId="{2FA15415-DB0C-4B19-BDF4-D549D6811F31}" destId="{B35CF7E2-10D3-4978-8D40-B9CA0215FE38}" srcOrd="0" destOrd="0" presId="urn:microsoft.com/office/officeart/2005/8/layout/radial6"/>
    <dgm:cxn modelId="{2273FE3D-C30D-457B-8DCF-ADB508DE47A0}" type="presParOf" srcId="{B35CF7E2-10D3-4978-8D40-B9CA0215FE38}" destId="{9882A8D0-7C1A-4830-A4F6-E32F396B39E1}" srcOrd="0" destOrd="0" presId="urn:microsoft.com/office/officeart/2005/8/layout/radial6"/>
    <dgm:cxn modelId="{5A131779-562C-48AB-A1C3-BF64E80102D6}" type="presParOf" srcId="{B35CF7E2-10D3-4978-8D40-B9CA0215FE38}" destId="{EB333453-4F2D-4FFE-AEE2-F2F34D211285}" srcOrd="1" destOrd="0" presId="urn:microsoft.com/office/officeart/2005/8/layout/radial6"/>
    <dgm:cxn modelId="{BEA20A9E-BEB7-4F43-95CA-14C5A0B8E791}" type="presParOf" srcId="{EB333453-4F2D-4FFE-AEE2-F2F34D211285}" destId="{378C1AAD-43EB-4727-8753-4DADB8453536}" srcOrd="0" destOrd="0" presId="urn:microsoft.com/office/officeart/2005/8/layout/radial6"/>
    <dgm:cxn modelId="{9ABE3713-AB30-4509-88A7-16E01EFF5E3E}" type="presParOf" srcId="{EB333453-4F2D-4FFE-AEE2-F2F34D211285}" destId="{FB4AE203-ABE7-4BC2-BE6A-2D1FBC095D5F}" srcOrd="1" destOrd="0" presId="urn:microsoft.com/office/officeart/2005/8/layout/radial6"/>
    <dgm:cxn modelId="{B2704236-ECBC-4611-BA22-082316F5C807}" type="presParOf" srcId="{B35CF7E2-10D3-4978-8D40-B9CA0215FE38}" destId="{2FE70618-3729-476E-BAF4-3070ED30F56C}" srcOrd="2" destOrd="0" presId="urn:microsoft.com/office/officeart/2005/8/layout/radial6"/>
    <dgm:cxn modelId="{BEEF15AE-5C94-446C-A5A9-8A9A7543F76E}" type="presParOf" srcId="{B35CF7E2-10D3-4978-8D40-B9CA0215FE38}" destId="{91531B71-2A96-4441-B2F2-260CED251248}" srcOrd="3" destOrd="0" presId="urn:microsoft.com/office/officeart/2005/8/layout/radial6"/>
    <dgm:cxn modelId="{3B2F1E08-A9F0-49BB-9B80-665DEF1C2E2B}" type="presParOf" srcId="{B35CF7E2-10D3-4978-8D40-B9CA0215FE38}" destId="{695B90B2-55D9-441E-A174-5DF510FADD7A}" srcOrd="4" destOrd="0" presId="urn:microsoft.com/office/officeart/2005/8/layout/radial6"/>
    <dgm:cxn modelId="{9D10139B-DADA-4808-A598-2E1F72FD8967}" type="presParOf" srcId="{B35CF7E2-10D3-4978-8D40-B9CA0215FE38}" destId="{BBE25CCD-8CD9-4876-876E-AE2AFBC32081}" srcOrd="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A15415-DB0C-4B19-BDF4-D549D6811F31}" type="doc">
      <dgm:prSet loTypeId="urn:microsoft.com/office/officeart/2005/8/layout/radial6" loCatId="cycle" qsTypeId="urn:microsoft.com/office/officeart/2005/8/quickstyle/3d2" qsCatId="3D" csTypeId="urn:microsoft.com/office/officeart/2005/8/colors/colorful3" csCatId="colorful" phldr="1"/>
      <dgm:spPr/>
      <dgm:t>
        <a:bodyPr/>
        <a:lstStyle/>
        <a:p>
          <a:endParaRPr lang="es-ES"/>
        </a:p>
      </dgm:t>
    </dgm:pt>
    <dgm:pt modelId="{9F469FED-87DE-4E86-9CAF-FDCA4C8C31EE}">
      <dgm:prSet phldrT="[Texto]" custT="1"/>
      <dgm:spPr/>
      <dgm:t>
        <a:bodyPr/>
        <a:lstStyle/>
        <a:p>
          <a:r>
            <a:rPr lang="es-ES" sz="1300" b="1" dirty="0" smtClean="0"/>
            <a:t>CUANTIFICACIÓN DE LOS  PFNM – ARTESANALES</a:t>
          </a:r>
          <a:endParaRPr lang="es-ES" sz="1300" b="1" dirty="0"/>
        </a:p>
      </dgm:t>
    </dgm:pt>
    <dgm:pt modelId="{4400358D-F38E-4C58-A4F9-3E59C9627EDB}" type="parTrans" cxnId="{1B55009F-A921-424A-9E72-5570F4894935}">
      <dgm:prSet/>
      <dgm:spPr/>
      <dgm:t>
        <a:bodyPr/>
        <a:lstStyle/>
        <a:p>
          <a:endParaRPr lang="es-ES"/>
        </a:p>
      </dgm:t>
    </dgm:pt>
    <dgm:pt modelId="{66DA471D-32AB-459F-B4EA-9622F089A94C}" type="sibTrans" cxnId="{1B55009F-A921-424A-9E72-5570F4894935}">
      <dgm:prSet/>
      <dgm:spPr/>
      <dgm:t>
        <a:bodyPr/>
        <a:lstStyle/>
        <a:p>
          <a:endParaRPr lang="es-ES"/>
        </a:p>
      </dgm:t>
    </dgm:pt>
    <dgm:pt modelId="{01E66EC1-497E-42B1-AC62-B1FEC5B5536C}">
      <dgm:prSet phldrT="[Texto]"/>
      <dgm:spPr>
        <a:solidFill>
          <a:schemeClr val="accent4">
            <a:lumMod val="75000"/>
          </a:schemeClr>
        </a:solidFill>
      </dgm:spPr>
      <dgm:t>
        <a:bodyPr/>
        <a:lstStyle/>
        <a:p>
          <a:r>
            <a:rPr lang="es-ES" dirty="0" smtClean="0"/>
            <a:t>COLECCIÓN DE MUESTRAS BOTÁNICAS </a:t>
          </a:r>
          <a:endParaRPr lang="es-ES" dirty="0"/>
        </a:p>
      </dgm:t>
    </dgm:pt>
    <dgm:pt modelId="{A3D2350F-1641-49A3-9A58-A25175E35B41}" type="parTrans" cxnId="{C9C634F0-4EC3-435B-87F5-79AD123056E2}">
      <dgm:prSet/>
      <dgm:spPr/>
      <dgm:t>
        <a:bodyPr/>
        <a:lstStyle/>
        <a:p>
          <a:endParaRPr lang="es-ES"/>
        </a:p>
      </dgm:t>
    </dgm:pt>
    <dgm:pt modelId="{F4442229-FCB8-4C2B-8D01-AD552BF58889}" type="sibTrans" cxnId="{C9C634F0-4EC3-435B-87F5-79AD123056E2}">
      <dgm:prSet/>
      <dgm:spPr/>
      <dgm:t>
        <a:bodyPr/>
        <a:lstStyle/>
        <a:p>
          <a:endParaRPr lang="es-ES"/>
        </a:p>
      </dgm:t>
    </dgm:pt>
    <dgm:pt modelId="{B35CF7E2-10D3-4978-8D40-B9CA0215FE38}" type="pres">
      <dgm:prSet presAssocID="{2FA15415-DB0C-4B19-BDF4-D549D6811F31}" presName="Name0" presStyleCnt="0">
        <dgm:presLayoutVars>
          <dgm:chMax val="1"/>
          <dgm:dir/>
          <dgm:animLvl val="ctr"/>
          <dgm:resizeHandles val="exact"/>
        </dgm:presLayoutVars>
      </dgm:prSet>
      <dgm:spPr/>
      <dgm:t>
        <a:bodyPr/>
        <a:lstStyle/>
        <a:p>
          <a:endParaRPr lang="es-ES"/>
        </a:p>
      </dgm:t>
    </dgm:pt>
    <dgm:pt modelId="{9882A8D0-7C1A-4830-A4F6-E32F396B39E1}" type="pres">
      <dgm:prSet presAssocID="{9F469FED-87DE-4E86-9CAF-FDCA4C8C31EE}" presName="centerShape" presStyleLbl="node0" presStyleIdx="0" presStyleCnt="1" custScaleX="132275" custLinFactNeighborX="12445" custLinFactNeighborY="732"/>
      <dgm:spPr/>
      <dgm:t>
        <a:bodyPr/>
        <a:lstStyle/>
        <a:p>
          <a:endParaRPr lang="es-ES"/>
        </a:p>
      </dgm:t>
    </dgm:pt>
    <dgm:pt modelId="{C409269B-4805-4F6F-8CFE-DA7DE17DBE0F}" type="pres">
      <dgm:prSet presAssocID="{01E66EC1-497E-42B1-AC62-B1FEC5B5536C}" presName="oneComp" presStyleCnt="0"/>
      <dgm:spPr/>
    </dgm:pt>
    <dgm:pt modelId="{EFFEFC3D-0378-4B23-9821-DB4D1D65C0FE}" type="pres">
      <dgm:prSet presAssocID="{01E66EC1-497E-42B1-AC62-B1FEC5B5536C}" presName="dummyConnPt" presStyleCnt="0"/>
      <dgm:spPr/>
    </dgm:pt>
    <dgm:pt modelId="{9F20F070-59D7-477B-8150-107A62EE0DF9}" type="pres">
      <dgm:prSet presAssocID="{01E66EC1-497E-42B1-AC62-B1FEC5B5536C}" presName="oneNode" presStyleLbl="node1" presStyleIdx="0" presStyleCnt="1" custScaleX="169111" custScaleY="134555" custLinFactX="-102279" custLinFactNeighborX="-200000" custLinFactNeighborY="3827">
        <dgm:presLayoutVars>
          <dgm:bulletEnabled val="1"/>
        </dgm:presLayoutVars>
      </dgm:prSet>
      <dgm:spPr/>
      <dgm:t>
        <a:bodyPr/>
        <a:lstStyle/>
        <a:p>
          <a:endParaRPr lang="es-ES"/>
        </a:p>
      </dgm:t>
    </dgm:pt>
    <dgm:pt modelId="{43A2E50F-DB93-4153-9928-78FDAE6E92E8}" type="pres">
      <dgm:prSet presAssocID="{01E66EC1-497E-42B1-AC62-B1FEC5B5536C}" presName="dummya" presStyleCnt="0"/>
      <dgm:spPr/>
    </dgm:pt>
    <dgm:pt modelId="{B6E8D565-823E-4326-B38B-74EBA8D5703B}" type="pres">
      <dgm:prSet presAssocID="{01E66EC1-497E-42B1-AC62-B1FEC5B5536C}" presName="dummyb" presStyleCnt="0"/>
      <dgm:spPr/>
    </dgm:pt>
    <dgm:pt modelId="{C7DABE7A-9E31-499A-9D9D-4FC519D89602}" type="pres">
      <dgm:prSet presAssocID="{01E66EC1-497E-42B1-AC62-B1FEC5B5536C}" presName="dummyc" presStyleCnt="0"/>
      <dgm:spPr/>
    </dgm:pt>
    <dgm:pt modelId="{5BA80E9A-02D5-437B-9F7B-90E4A448EB29}" type="pres">
      <dgm:prSet presAssocID="{F4442229-FCB8-4C2B-8D01-AD552BF58889}" presName="singleconn" presStyleLbl="sibTrans2D1" presStyleIdx="0" presStyleCnt="1"/>
      <dgm:spPr/>
      <dgm:t>
        <a:bodyPr/>
        <a:lstStyle/>
        <a:p>
          <a:endParaRPr lang="es-ES"/>
        </a:p>
      </dgm:t>
    </dgm:pt>
  </dgm:ptLst>
  <dgm:cxnLst>
    <dgm:cxn modelId="{DB120F5A-6415-4CA0-986C-FD3AD6213BE1}" type="presOf" srcId="{01E66EC1-497E-42B1-AC62-B1FEC5B5536C}" destId="{9F20F070-59D7-477B-8150-107A62EE0DF9}" srcOrd="0" destOrd="0" presId="urn:microsoft.com/office/officeart/2005/8/layout/radial6"/>
    <dgm:cxn modelId="{28447112-C71F-4F30-9205-0FF7B30EEFB5}" type="presOf" srcId="{9F469FED-87DE-4E86-9CAF-FDCA4C8C31EE}" destId="{9882A8D0-7C1A-4830-A4F6-E32F396B39E1}" srcOrd="0" destOrd="0" presId="urn:microsoft.com/office/officeart/2005/8/layout/radial6"/>
    <dgm:cxn modelId="{1B55009F-A921-424A-9E72-5570F4894935}" srcId="{2FA15415-DB0C-4B19-BDF4-D549D6811F31}" destId="{9F469FED-87DE-4E86-9CAF-FDCA4C8C31EE}" srcOrd="0" destOrd="0" parTransId="{4400358D-F38E-4C58-A4F9-3E59C9627EDB}" sibTransId="{66DA471D-32AB-459F-B4EA-9622F089A94C}"/>
    <dgm:cxn modelId="{B6FEF86B-E348-4B8E-B66D-2FEEA6A8149F}" type="presOf" srcId="{2FA15415-DB0C-4B19-BDF4-D549D6811F31}" destId="{B35CF7E2-10D3-4978-8D40-B9CA0215FE38}" srcOrd="0" destOrd="0" presId="urn:microsoft.com/office/officeart/2005/8/layout/radial6"/>
    <dgm:cxn modelId="{A9A99F69-D3ED-47DF-8ED8-DCB83D36512D}" type="presOf" srcId="{F4442229-FCB8-4C2B-8D01-AD552BF58889}" destId="{5BA80E9A-02D5-437B-9F7B-90E4A448EB29}" srcOrd="0" destOrd="0" presId="urn:microsoft.com/office/officeart/2005/8/layout/radial6"/>
    <dgm:cxn modelId="{C9C634F0-4EC3-435B-87F5-79AD123056E2}" srcId="{9F469FED-87DE-4E86-9CAF-FDCA4C8C31EE}" destId="{01E66EC1-497E-42B1-AC62-B1FEC5B5536C}" srcOrd="0" destOrd="0" parTransId="{A3D2350F-1641-49A3-9A58-A25175E35B41}" sibTransId="{F4442229-FCB8-4C2B-8D01-AD552BF58889}"/>
    <dgm:cxn modelId="{A9DA9DC0-6E7A-4C1A-85FB-5447164C22A2}" type="presParOf" srcId="{B35CF7E2-10D3-4978-8D40-B9CA0215FE38}" destId="{9882A8D0-7C1A-4830-A4F6-E32F396B39E1}" srcOrd="0" destOrd="0" presId="urn:microsoft.com/office/officeart/2005/8/layout/radial6"/>
    <dgm:cxn modelId="{789EC3C6-8A6C-42DC-B41B-E8ABC89B06D9}" type="presParOf" srcId="{B35CF7E2-10D3-4978-8D40-B9CA0215FE38}" destId="{C409269B-4805-4F6F-8CFE-DA7DE17DBE0F}" srcOrd="1" destOrd="0" presId="urn:microsoft.com/office/officeart/2005/8/layout/radial6"/>
    <dgm:cxn modelId="{8D30F670-512B-4E9B-9066-75A03C8EFCB4}" type="presParOf" srcId="{C409269B-4805-4F6F-8CFE-DA7DE17DBE0F}" destId="{EFFEFC3D-0378-4B23-9821-DB4D1D65C0FE}" srcOrd="0" destOrd="0" presId="urn:microsoft.com/office/officeart/2005/8/layout/radial6"/>
    <dgm:cxn modelId="{B3FFCDFB-5480-46F0-874B-76DD26A0A132}" type="presParOf" srcId="{C409269B-4805-4F6F-8CFE-DA7DE17DBE0F}" destId="{9F20F070-59D7-477B-8150-107A62EE0DF9}" srcOrd="1" destOrd="0" presId="urn:microsoft.com/office/officeart/2005/8/layout/radial6"/>
    <dgm:cxn modelId="{98DEF244-AF40-4BC9-9628-D9D03FF21FCB}" type="presParOf" srcId="{B35CF7E2-10D3-4978-8D40-B9CA0215FE38}" destId="{43A2E50F-DB93-4153-9928-78FDAE6E92E8}" srcOrd="2" destOrd="0" presId="urn:microsoft.com/office/officeart/2005/8/layout/radial6"/>
    <dgm:cxn modelId="{C39310F3-5C53-4EB7-8AF5-1F79DC5F16B0}" type="presParOf" srcId="{B35CF7E2-10D3-4978-8D40-B9CA0215FE38}" destId="{B6E8D565-823E-4326-B38B-74EBA8D5703B}" srcOrd="3" destOrd="0" presId="urn:microsoft.com/office/officeart/2005/8/layout/radial6"/>
    <dgm:cxn modelId="{332F8AAD-0CF1-46C5-80D5-331BE16C5906}" type="presParOf" srcId="{B35CF7E2-10D3-4978-8D40-B9CA0215FE38}" destId="{C7DABE7A-9E31-499A-9D9D-4FC519D89602}" srcOrd="4" destOrd="0" presId="urn:microsoft.com/office/officeart/2005/8/layout/radial6"/>
    <dgm:cxn modelId="{06187830-9206-46E6-A6E7-935A77D313BB}" type="presParOf" srcId="{B35CF7E2-10D3-4978-8D40-B9CA0215FE38}" destId="{5BA80E9A-02D5-437B-9F7B-90E4A448EB29}" srcOrd="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EE4019-F106-4D20-804D-43402E60E4D9}" type="doc">
      <dgm:prSet loTypeId="urn:microsoft.com/office/officeart/2009/layout/CircleArrowProcess" loCatId="cycle" qsTypeId="urn:microsoft.com/office/officeart/2005/8/quickstyle/3d5" qsCatId="3D" csTypeId="urn:microsoft.com/office/officeart/2005/8/colors/colorful2" csCatId="colorful" phldr="1"/>
      <dgm:spPr/>
      <dgm:t>
        <a:bodyPr/>
        <a:lstStyle/>
        <a:p>
          <a:endParaRPr lang="es-ES"/>
        </a:p>
      </dgm:t>
    </dgm:pt>
    <dgm:pt modelId="{2EDB4CB1-8E83-4958-8DF9-FD9CC17715BA}">
      <dgm:prSet phldrT="[Texto]" custT="1"/>
      <dgm:spPr/>
      <dgm:t>
        <a:bodyPr/>
        <a:lstStyle/>
        <a:p>
          <a:r>
            <a:rPr lang="es-ES" sz="2000" b="1" dirty="0" smtClean="0">
              <a:solidFill>
                <a:srgbClr val="002060"/>
              </a:solidFill>
            </a:rPr>
            <a:t>Determinación de los usos artesanales potenciales </a:t>
          </a:r>
          <a:endParaRPr lang="es-ES" sz="2000" b="1" dirty="0">
            <a:solidFill>
              <a:srgbClr val="002060"/>
            </a:solidFill>
          </a:endParaRPr>
        </a:p>
      </dgm:t>
    </dgm:pt>
    <dgm:pt modelId="{70024E04-152D-4759-99DF-62A302E82913}" type="parTrans" cxnId="{CE45FBDE-7C04-4402-8A9B-910F0B483EBC}">
      <dgm:prSet/>
      <dgm:spPr/>
      <dgm:t>
        <a:bodyPr/>
        <a:lstStyle/>
        <a:p>
          <a:endParaRPr lang="es-ES"/>
        </a:p>
      </dgm:t>
    </dgm:pt>
    <dgm:pt modelId="{2D39457E-47E7-4EF6-89AA-6FD84242E57D}" type="sibTrans" cxnId="{CE45FBDE-7C04-4402-8A9B-910F0B483EBC}">
      <dgm:prSet/>
      <dgm:spPr/>
      <dgm:t>
        <a:bodyPr/>
        <a:lstStyle/>
        <a:p>
          <a:endParaRPr lang="es-ES"/>
        </a:p>
      </dgm:t>
    </dgm:pt>
    <dgm:pt modelId="{6F9309D9-9B56-429D-B96F-F2442ABDC798}">
      <dgm:prSet phldrT="[Texto]" custT="1"/>
      <dgm:spPr/>
      <dgm:t>
        <a:bodyPr/>
        <a:lstStyle/>
        <a:p>
          <a:r>
            <a:rPr lang="es-ES" sz="2000" dirty="0" smtClean="0">
              <a:solidFill>
                <a:schemeClr val="bg1"/>
              </a:solidFill>
            </a:rPr>
            <a:t>Inventario de especies potenciales </a:t>
          </a:r>
          <a:endParaRPr lang="es-ES" sz="2000" dirty="0">
            <a:solidFill>
              <a:schemeClr val="bg1"/>
            </a:solidFill>
          </a:endParaRPr>
        </a:p>
      </dgm:t>
    </dgm:pt>
    <dgm:pt modelId="{86CCA1CB-48B4-4972-8D5E-D48E0113838E}" type="parTrans" cxnId="{A1079511-FF5E-45B5-9011-5E33DC5306B8}">
      <dgm:prSet/>
      <dgm:spPr/>
      <dgm:t>
        <a:bodyPr/>
        <a:lstStyle/>
        <a:p>
          <a:endParaRPr lang="es-ES"/>
        </a:p>
      </dgm:t>
    </dgm:pt>
    <dgm:pt modelId="{22AB8FC8-AAF1-4332-8374-E9D51EA57150}" type="sibTrans" cxnId="{A1079511-FF5E-45B5-9011-5E33DC5306B8}">
      <dgm:prSet/>
      <dgm:spPr/>
      <dgm:t>
        <a:bodyPr/>
        <a:lstStyle/>
        <a:p>
          <a:endParaRPr lang="es-ES"/>
        </a:p>
      </dgm:t>
    </dgm:pt>
    <dgm:pt modelId="{4D01205C-6107-40E7-80DE-8965262DA843}" type="pres">
      <dgm:prSet presAssocID="{86EE4019-F106-4D20-804D-43402E60E4D9}" presName="Name0" presStyleCnt="0">
        <dgm:presLayoutVars>
          <dgm:chMax val="7"/>
          <dgm:chPref val="7"/>
          <dgm:dir/>
          <dgm:animLvl val="lvl"/>
        </dgm:presLayoutVars>
      </dgm:prSet>
      <dgm:spPr/>
      <dgm:t>
        <a:bodyPr/>
        <a:lstStyle/>
        <a:p>
          <a:endParaRPr lang="es-ES"/>
        </a:p>
      </dgm:t>
    </dgm:pt>
    <dgm:pt modelId="{4BD2A3B0-DCD7-459A-8E05-7914B437D9F4}" type="pres">
      <dgm:prSet presAssocID="{2EDB4CB1-8E83-4958-8DF9-FD9CC17715BA}" presName="Accent1" presStyleCnt="0"/>
      <dgm:spPr/>
    </dgm:pt>
    <dgm:pt modelId="{1B115CB7-410D-43A8-A0A2-6193D81A618E}" type="pres">
      <dgm:prSet presAssocID="{2EDB4CB1-8E83-4958-8DF9-FD9CC17715BA}" presName="Accent" presStyleLbl="node1" presStyleIdx="0" presStyleCnt="2" custLinFactNeighborX="518" custLinFactNeighborY="-2957"/>
      <dgm:spPr/>
    </dgm:pt>
    <dgm:pt modelId="{991DE68F-18B4-4712-8165-00C53002A86C}" type="pres">
      <dgm:prSet presAssocID="{2EDB4CB1-8E83-4958-8DF9-FD9CC17715BA}" presName="Parent1" presStyleLbl="revTx" presStyleIdx="0" presStyleCnt="2">
        <dgm:presLayoutVars>
          <dgm:chMax val="1"/>
          <dgm:chPref val="1"/>
          <dgm:bulletEnabled val="1"/>
        </dgm:presLayoutVars>
      </dgm:prSet>
      <dgm:spPr/>
      <dgm:t>
        <a:bodyPr/>
        <a:lstStyle/>
        <a:p>
          <a:endParaRPr lang="es-ES"/>
        </a:p>
      </dgm:t>
    </dgm:pt>
    <dgm:pt modelId="{9A92B4B4-F2B5-4DF4-BAFD-34EBD85B4EE5}" type="pres">
      <dgm:prSet presAssocID="{6F9309D9-9B56-429D-B96F-F2442ABDC798}" presName="Accent2" presStyleCnt="0"/>
      <dgm:spPr/>
    </dgm:pt>
    <dgm:pt modelId="{CBBF0F07-2C97-44FF-B7E7-519B5322A676}" type="pres">
      <dgm:prSet presAssocID="{6F9309D9-9B56-429D-B96F-F2442ABDC798}" presName="Accent" presStyleLbl="node1" presStyleIdx="1" presStyleCnt="2"/>
      <dgm:spPr/>
    </dgm:pt>
    <dgm:pt modelId="{AF7D50DA-6F8C-4F08-910E-012C914EC5F3}" type="pres">
      <dgm:prSet presAssocID="{6F9309D9-9B56-429D-B96F-F2442ABDC798}" presName="Parent2" presStyleLbl="revTx" presStyleIdx="1" presStyleCnt="2">
        <dgm:presLayoutVars>
          <dgm:chMax val="1"/>
          <dgm:chPref val="1"/>
          <dgm:bulletEnabled val="1"/>
        </dgm:presLayoutVars>
      </dgm:prSet>
      <dgm:spPr/>
      <dgm:t>
        <a:bodyPr/>
        <a:lstStyle/>
        <a:p>
          <a:endParaRPr lang="es-ES"/>
        </a:p>
      </dgm:t>
    </dgm:pt>
  </dgm:ptLst>
  <dgm:cxnLst>
    <dgm:cxn modelId="{4DD46945-0E7D-44EB-B41A-14B1FCE356CC}" type="presOf" srcId="{2EDB4CB1-8E83-4958-8DF9-FD9CC17715BA}" destId="{991DE68F-18B4-4712-8165-00C53002A86C}" srcOrd="0" destOrd="0" presId="urn:microsoft.com/office/officeart/2009/layout/CircleArrowProcess"/>
    <dgm:cxn modelId="{99F7023D-72AD-4A53-88BA-5B778F86EDF2}" type="presOf" srcId="{6F9309D9-9B56-429D-B96F-F2442ABDC798}" destId="{AF7D50DA-6F8C-4F08-910E-012C914EC5F3}" srcOrd="0" destOrd="0" presId="urn:microsoft.com/office/officeart/2009/layout/CircleArrowProcess"/>
    <dgm:cxn modelId="{9B14C4AC-BB2A-413C-ABF4-846AFB7016A9}" type="presOf" srcId="{86EE4019-F106-4D20-804D-43402E60E4D9}" destId="{4D01205C-6107-40E7-80DE-8965262DA843}" srcOrd="0" destOrd="0" presId="urn:microsoft.com/office/officeart/2009/layout/CircleArrowProcess"/>
    <dgm:cxn modelId="{CE45FBDE-7C04-4402-8A9B-910F0B483EBC}" srcId="{86EE4019-F106-4D20-804D-43402E60E4D9}" destId="{2EDB4CB1-8E83-4958-8DF9-FD9CC17715BA}" srcOrd="0" destOrd="0" parTransId="{70024E04-152D-4759-99DF-62A302E82913}" sibTransId="{2D39457E-47E7-4EF6-89AA-6FD84242E57D}"/>
    <dgm:cxn modelId="{A1079511-FF5E-45B5-9011-5E33DC5306B8}" srcId="{86EE4019-F106-4D20-804D-43402E60E4D9}" destId="{6F9309D9-9B56-429D-B96F-F2442ABDC798}" srcOrd="1" destOrd="0" parTransId="{86CCA1CB-48B4-4972-8D5E-D48E0113838E}" sibTransId="{22AB8FC8-AAF1-4332-8374-E9D51EA57150}"/>
    <dgm:cxn modelId="{539E7A95-1E93-4FBE-8E47-F51375241F2A}" type="presParOf" srcId="{4D01205C-6107-40E7-80DE-8965262DA843}" destId="{4BD2A3B0-DCD7-459A-8E05-7914B437D9F4}" srcOrd="0" destOrd="0" presId="urn:microsoft.com/office/officeart/2009/layout/CircleArrowProcess"/>
    <dgm:cxn modelId="{7A27F710-BE5C-4318-AEE7-08DDA61F3111}" type="presParOf" srcId="{4BD2A3B0-DCD7-459A-8E05-7914B437D9F4}" destId="{1B115CB7-410D-43A8-A0A2-6193D81A618E}" srcOrd="0" destOrd="0" presId="urn:microsoft.com/office/officeart/2009/layout/CircleArrowProcess"/>
    <dgm:cxn modelId="{100EB7FA-8AE7-4D0C-BAE8-A356A5BFA866}" type="presParOf" srcId="{4D01205C-6107-40E7-80DE-8965262DA843}" destId="{991DE68F-18B4-4712-8165-00C53002A86C}" srcOrd="1" destOrd="0" presId="urn:microsoft.com/office/officeart/2009/layout/CircleArrowProcess"/>
    <dgm:cxn modelId="{78DE3189-BDDD-4FBF-AE4A-89C3D0712CC2}" type="presParOf" srcId="{4D01205C-6107-40E7-80DE-8965262DA843}" destId="{9A92B4B4-F2B5-4DF4-BAFD-34EBD85B4EE5}" srcOrd="2" destOrd="0" presId="urn:microsoft.com/office/officeart/2009/layout/CircleArrowProcess"/>
    <dgm:cxn modelId="{F995D16E-3613-49EC-ABDE-4FF458AF23D5}" type="presParOf" srcId="{9A92B4B4-F2B5-4DF4-BAFD-34EBD85B4EE5}" destId="{CBBF0F07-2C97-44FF-B7E7-519B5322A676}" srcOrd="0" destOrd="0" presId="urn:microsoft.com/office/officeart/2009/layout/CircleArrowProcess"/>
    <dgm:cxn modelId="{92464974-E70E-4DA1-8BB7-DF4FBB2A2F72}" type="presParOf" srcId="{4D01205C-6107-40E7-80DE-8965262DA843}" destId="{AF7D50DA-6F8C-4F08-910E-012C914EC5F3}"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5F284-00FB-4623-9B91-2FAE7A42C08A}">
      <dsp:nvSpPr>
        <dsp:cNvPr id="0" name=""/>
        <dsp:cNvSpPr/>
      </dsp:nvSpPr>
      <dsp:spPr>
        <a:xfrm>
          <a:off x="95634" y="0"/>
          <a:ext cx="4392488" cy="4392488"/>
        </a:xfrm>
        <a:prstGeom prst="triangl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5283E7-F89B-45E1-9F46-FD6147ADFCD1}">
      <dsp:nvSpPr>
        <dsp:cNvPr id="0" name=""/>
        <dsp:cNvSpPr/>
      </dsp:nvSpPr>
      <dsp:spPr>
        <a:xfrm>
          <a:off x="2016231" y="441608"/>
          <a:ext cx="3406411" cy="1039784"/>
        </a:xfrm>
        <a:prstGeom prst="roundRect">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Cuantificar los PFNM – artesanales con base a los conocimientos de las personas aledañas a la Reserva Hídrica Nangulvi Bajo.</a:t>
          </a:r>
          <a:endParaRPr lang="es-ES" sz="1400" kern="1200" dirty="0"/>
        </a:p>
      </dsp:txBody>
      <dsp:txXfrm>
        <a:off x="2066989" y="492366"/>
        <a:ext cx="3304895" cy="938268"/>
      </dsp:txXfrm>
    </dsp:sp>
    <dsp:sp modelId="{5286A59D-C2A6-45B9-B5B5-B569D9E382BC}">
      <dsp:nvSpPr>
        <dsp:cNvPr id="0" name=""/>
        <dsp:cNvSpPr/>
      </dsp:nvSpPr>
      <dsp:spPr>
        <a:xfrm>
          <a:off x="2016231" y="1611365"/>
          <a:ext cx="3406411" cy="1039784"/>
        </a:xfrm>
        <a:prstGeom prst="roundRect">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Determinar los usos artesanales potenciales.</a:t>
          </a:r>
          <a:endParaRPr lang="es-ES" sz="1400" kern="1200" dirty="0"/>
        </a:p>
      </dsp:txBody>
      <dsp:txXfrm>
        <a:off x="2066989" y="1662123"/>
        <a:ext cx="3304895" cy="938268"/>
      </dsp:txXfrm>
    </dsp:sp>
    <dsp:sp modelId="{3A3954B4-0596-4325-9801-5A09A412B3D8}">
      <dsp:nvSpPr>
        <dsp:cNvPr id="0" name=""/>
        <dsp:cNvSpPr/>
      </dsp:nvSpPr>
      <dsp:spPr>
        <a:xfrm>
          <a:off x="1989892" y="2781122"/>
          <a:ext cx="3459088" cy="1039784"/>
        </a:xfrm>
        <a:prstGeom prst="roundRect">
          <a:avLst/>
        </a:prstGeom>
        <a:solidFill>
          <a:schemeClr val="lt1">
            <a:alpha val="90000"/>
            <a:hueOff val="0"/>
            <a:satOff val="0"/>
            <a:lumOff val="0"/>
            <a:alphaOff val="0"/>
          </a:schemeClr>
        </a:solidFill>
        <a:ln w="381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Proponer opciones sostenibles para las especies que reporten mayores usos artesanales.</a:t>
          </a:r>
          <a:endParaRPr lang="es-ES" sz="1400" kern="1200" dirty="0"/>
        </a:p>
      </dsp:txBody>
      <dsp:txXfrm>
        <a:off x="2040650" y="2831880"/>
        <a:ext cx="3357572" cy="9382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6D604-C7AC-473C-9DE5-D98A100BC0BE}">
      <dsp:nvSpPr>
        <dsp:cNvPr id="0" name=""/>
        <dsp:cNvSpPr/>
      </dsp:nvSpPr>
      <dsp:spPr>
        <a:xfrm>
          <a:off x="1042857" y="1334156"/>
          <a:ext cx="4395574" cy="240503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solidFill>
                <a:srgbClr val="FFFF00"/>
              </a:solidFill>
            </a:rPr>
            <a:t>Opciones sostenibles para las especies que reportaron mayores usos artesanales.</a:t>
          </a:r>
          <a:endParaRPr lang="es-ES" sz="2000" kern="1200" dirty="0">
            <a:solidFill>
              <a:srgbClr val="FFFF00"/>
            </a:solidFill>
          </a:endParaRPr>
        </a:p>
      </dsp:txBody>
      <dsp:txXfrm>
        <a:off x="1113298" y="1404597"/>
        <a:ext cx="4254692" cy="2264157"/>
      </dsp:txXfrm>
    </dsp:sp>
    <dsp:sp modelId="{88892B57-B5AD-49E5-9C82-8F96656CF4EE}">
      <dsp:nvSpPr>
        <dsp:cNvPr id="0" name=""/>
        <dsp:cNvSpPr/>
      </dsp:nvSpPr>
      <dsp:spPr>
        <a:xfrm rot="17484389">
          <a:off x="4834756" y="1636226"/>
          <a:ext cx="1901284" cy="30775"/>
        </a:xfrm>
        <a:custGeom>
          <a:avLst/>
          <a:gdLst/>
          <a:ahLst/>
          <a:cxnLst/>
          <a:rect l="0" t="0" r="0" b="0"/>
          <a:pathLst>
            <a:path>
              <a:moveTo>
                <a:pt x="0" y="15387"/>
              </a:moveTo>
              <a:lnTo>
                <a:pt x="1901284" y="15387"/>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5737866" y="1604081"/>
        <a:ext cx="95064" cy="95064"/>
      </dsp:txXfrm>
    </dsp:sp>
    <dsp:sp modelId="{4911B583-93A9-4CDC-BE95-86CF5BB14C5B}">
      <dsp:nvSpPr>
        <dsp:cNvPr id="0" name=""/>
        <dsp:cNvSpPr/>
      </dsp:nvSpPr>
      <dsp:spPr>
        <a:xfrm>
          <a:off x="6132366" y="4416"/>
          <a:ext cx="2545856" cy="152427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Características de la especie</a:t>
          </a:r>
          <a:endParaRPr lang="es-ES" sz="2000" kern="1200" dirty="0"/>
        </a:p>
      </dsp:txBody>
      <dsp:txXfrm>
        <a:off x="6177010" y="49060"/>
        <a:ext cx="2456568" cy="1434983"/>
      </dsp:txXfrm>
    </dsp:sp>
    <dsp:sp modelId="{24CD4B11-0E0E-47E8-B618-90920CCC34BC}">
      <dsp:nvSpPr>
        <dsp:cNvPr id="0" name=""/>
        <dsp:cNvSpPr/>
      </dsp:nvSpPr>
      <dsp:spPr>
        <a:xfrm rot="20772502">
          <a:off x="5428131" y="2436118"/>
          <a:ext cx="714535" cy="30775"/>
        </a:xfrm>
        <a:custGeom>
          <a:avLst/>
          <a:gdLst/>
          <a:ahLst/>
          <a:cxnLst/>
          <a:rect l="0" t="0" r="0" b="0"/>
          <a:pathLst>
            <a:path>
              <a:moveTo>
                <a:pt x="0" y="15387"/>
              </a:moveTo>
              <a:lnTo>
                <a:pt x="714535" y="15387"/>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67535" y="2433642"/>
        <a:ext cx="35726" cy="35726"/>
      </dsp:txXfrm>
    </dsp:sp>
    <dsp:sp modelId="{CD4DA530-355C-472B-9C10-9B7CA5C5AB6B}">
      <dsp:nvSpPr>
        <dsp:cNvPr id="0" name=""/>
        <dsp:cNvSpPr/>
      </dsp:nvSpPr>
      <dsp:spPr>
        <a:xfrm>
          <a:off x="6132366" y="1658800"/>
          <a:ext cx="2545856" cy="1415072"/>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Interés de la gente </a:t>
          </a:r>
          <a:endParaRPr lang="es-ES" sz="2000" kern="1200" dirty="0"/>
        </a:p>
      </dsp:txBody>
      <dsp:txXfrm>
        <a:off x="6173812" y="1700246"/>
        <a:ext cx="2462964" cy="1332180"/>
      </dsp:txXfrm>
    </dsp:sp>
    <dsp:sp modelId="{C3C099CE-2B35-481E-A01D-5000E8726B55}">
      <dsp:nvSpPr>
        <dsp:cNvPr id="0" name=""/>
        <dsp:cNvSpPr/>
      </dsp:nvSpPr>
      <dsp:spPr>
        <a:xfrm rot="3466689">
          <a:off x="5134671" y="3071797"/>
          <a:ext cx="1301456" cy="30775"/>
        </a:xfrm>
        <a:custGeom>
          <a:avLst/>
          <a:gdLst/>
          <a:ahLst/>
          <a:cxnLst/>
          <a:rect l="0" t="0" r="0" b="0"/>
          <a:pathLst>
            <a:path>
              <a:moveTo>
                <a:pt x="0" y="15387"/>
              </a:moveTo>
              <a:lnTo>
                <a:pt x="1301456" y="15387"/>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52862" y="3054648"/>
        <a:ext cx="65072" cy="65072"/>
      </dsp:txXfrm>
    </dsp:sp>
    <dsp:sp modelId="{702A94E1-D990-4ADF-821F-2B5BACA496A9}">
      <dsp:nvSpPr>
        <dsp:cNvPr id="0" name=""/>
        <dsp:cNvSpPr/>
      </dsp:nvSpPr>
      <dsp:spPr>
        <a:xfrm>
          <a:off x="6132366" y="3203985"/>
          <a:ext cx="2545856" cy="867418"/>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Productividad </a:t>
          </a:r>
          <a:endParaRPr lang="es-ES" sz="2000" kern="1200" dirty="0"/>
        </a:p>
      </dsp:txBody>
      <dsp:txXfrm>
        <a:off x="6157772" y="3229391"/>
        <a:ext cx="2495044" cy="816606"/>
      </dsp:txXfrm>
    </dsp:sp>
    <dsp:sp modelId="{780CD71F-4D37-4D28-AFE2-2EB0027CB3D5}">
      <dsp:nvSpPr>
        <dsp:cNvPr id="0" name=""/>
        <dsp:cNvSpPr/>
      </dsp:nvSpPr>
      <dsp:spPr>
        <a:xfrm rot="4302139">
          <a:off x="4680245" y="3570563"/>
          <a:ext cx="2210307" cy="30775"/>
        </a:xfrm>
        <a:custGeom>
          <a:avLst/>
          <a:gdLst/>
          <a:ahLst/>
          <a:cxnLst/>
          <a:rect l="0" t="0" r="0" b="0"/>
          <a:pathLst>
            <a:path>
              <a:moveTo>
                <a:pt x="0" y="15387"/>
              </a:moveTo>
              <a:lnTo>
                <a:pt x="2210307" y="15387"/>
              </a:lnTo>
            </a:path>
          </a:pathLst>
        </a:custGeom>
        <a:noFill/>
        <a:ln w="381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5730141" y="3530693"/>
        <a:ext cx="110515" cy="110515"/>
      </dsp:txXfrm>
    </dsp:sp>
    <dsp:sp modelId="{CD9B78DC-6E74-4AAD-937C-77EE5ABEEBE6}">
      <dsp:nvSpPr>
        <dsp:cNvPr id="0" name=""/>
        <dsp:cNvSpPr/>
      </dsp:nvSpPr>
      <dsp:spPr>
        <a:xfrm>
          <a:off x="6132366" y="4201516"/>
          <a:ext cx="2545856" cy="867418"/>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Oferta y demanda </a:t>
          </a:r>
          <a:endParaRPr lang="es-ES" sz="2000" kern="1200" dirty="0"/>
        </a:p>
      </dsp:txBody>
      <dsp:txXfrm>
        <a:off x="6157772" y="4226922"/>
        <a:ext cx="2495044" cy="816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A495D-7EC7-4D77-8EF4-85E8627DEDF6}">
      <dsp:nvSpPr>
        <dsp:cNvPr id="0" name=""/>
        <dsp:cNvSpPr/>
      </dsp:nvSpPr>
      <dsp:spPr>
        <a:xfrm>
          <a:off x="0" y="149088"/>
          <a:ext cx="8229600" cy="51435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7A8763-E419-45CC-83D4-E889216A5204}">
      <dsp:nvSpPr>
        <dsp:cNvPr id="0" name=""/>
        <dsp:cNvSpPr/>
      </dsp:nvSpPr>
      <dsp:spPr>
        <a:xfrm>
          <a:off x="1913382" y="2877751"/>
          <a:ext cx="288036" cy="28803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F238A1-78D3-416D-B8B7-A7795F125951}">
      <dsp:nvSpPr>
        <dsp:cNvPr id="0" name=""/>
        <dsp:cNvSpPr/>
      </dsp:nvSpPr>
      <dsp:spPr>
        <a:xfrm>
          <a:off x="2098589" y="3096313"/>
          <a:ext cx="2674620" cy="2196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624" tIns="0" rIns="0" bIns="0" numCol="1" spcCol="1270" anchor="t" anchorCtr="0">
          <a:noAutofit/>
        </a:bodyPr>
        <a:lstStyle/>
        <a:p>
          <a:pPr lvl="0" algn="l" defTabSz="1377950">
            <a:lnSpc>
              <a:spcPct val="90000"/>
            </a:lnSpc>
            <a:spcBef>
              <a:spcPct val="0"/>
            </a:spcBef>
            <a:spcAft>
              <a:spcPct val="35000"/>
            </a:spcAft>
          </a:pPr>
          <a:r>
            <a:rPr lang="es-ES" sz="3100" kern="1200" dirty="0" smtClean="0">
              <a:solidFill>
                <a:schemeClr val="bg1"/>
              </a:solidFill>
            </a:rPr>
            <a:t>Diagnostico y delimitación del área de estudio </a:t>
          </a:r>
          <a:endParaRPr lang="es-ES" sz="3100" kern="1200" dirty="0">
            <a:solidFill>
              <a:schemeClr val="bg1"/>
            </a:solidFill>
          </a:endParaRPr>
        </a:p>
      </dsp:txBody>
      <dsp:txXfrm>
        <a:off x="2098589" y="3096313"/>
        <a:ext cx="2674620" cy="2196274"/>
      </dsp:txXfrm>
    </dsp:sp>
    <dsp:sp modelId="{67CD68D5-AF86-4824-A5CC-312004868CD5}">
      <dsp:nvSpPr>
        <dsp:cNvPr id="0" name=""/>
        <dsp:cNvSpPr/>
      </dsp:nvSpPr>
      <dsp:spPr>
        <a:xfrm>
          <a:off x="4567428" y="1566158"/>
          <a:ext cx="493776" cy="49377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D9B0CF-D730-443B-A0B5-98D243AFB3A0}">
      <dsp:nvSpPr>
        <dsp:cNvPr id="0" name=""/>
        <dsp:cNvSpPr/>
      </dsp:nvSpPr>
      <dsp:spPr>
        <a:xfrm>
          <a:off x="4814316" y="1813047"/>
          <a:ext cx="2674620" cy="340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642" tIns="0" rIns="0" bIns="0" numCol="1" spcCol="1270" anchor="t" anchorCtr="0">
          <a:noAutofit/>
        </a:bodyPr>
        <a:lstStyle/>
        <a:p>
          <a:pPr lvl="0" algn="l" defTabSz="1377950">
            <a:lnSpc>
              <a:spcPct val="90000"/>
            </a:lnSpc>
            <a:spcBef>
              <a:spcPct val="0"/>
            </a:spcBef>
            <a:spcAft>
              <a:spcPct val="35000"/>
            </a:spcAft>
          </a:pPr>
          <a:r>
            <a:rPr lang="es-ES" sz="3100" kern="1200" dirty="0" smtClean="0">
              <a:solidFill>
                <a:schemeClr val="bg1"/>
              </a:solidFill>
            </a:rPr>
            <a:t>Evaluación e identificación preliminar de la flora disponible </a:t>
          </a:r>
          <a:endParaRPr lang="es-ES" sz="3100" kern="1200" dirty="0">
            <a:solidFill>
              <a:schemeClr val="bg1"/>
            </a:solidFill>
          </a:endParaRPr>
        </a:p>
      </dsp:txBody>
      <dsp:txXfrm>
        <a:off x="4814316" y="1813047"/>
        <a:ext cx="2674620" cy="3404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4BE9A-A555-495C-9450-AEA2954D8619}">
      <dsp:nvSpPr>
        <dsp:cNvPr id="0" name=""/>
        <dsp:cNvSpPr/>
      </dsp:nvSpPr>
      <dsp:spPr>
        <a:xfrm>
          <a:off x="1730932" y="616756"/>
          <a:ext cx="4150658" cy="4150658"/>
        </a:xfrm>
        <a:prstGeom prst="blockArc">
          <a:avLst>
            <a:gd name="adj1" fmla="val 11915392"/>
            <a:gd name="adj2" fmla="val 16646894"/>
            <a:gd name="adj3" fmla="val 4635"/>
          </a:avLst>
        </a:prstGeom>
        <a:solidFill>
          <a:schemeClr val="accent3">
            <a:hueOff val="17595342"/>
            <a:satOff val="-40088"/>
            <a:lumOff val="1608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50028AB-3099-49F5-88E2-6CC760ECD6DA}">
      <dsp:nvSpPr>
        <dsp:cNvPr id="0" name=""/>
        <dsp:cNvSpPr/>
      </dsp:nvSpPr>
      <dsp:spPr>
        <a:xfrm>
          <a:off x="1759391" y="525001"/>
          <a:ext cx="4150658" cy="4150658"/>
        </a:xfrm>
        <a:prstGeom prst="blockArc">
          <a:avLst>
            <a:gd name="adj1" fmla="val 7222625"/>
            <a:gd name="adj2" fmla="val 11752467"/>
            <a:gd name="adj3" fmla="val 4635"/>
          </a:avLst>
        </a:prstGeom>
        <a:solidFill>
          <a:schemeClr val="accent3">
            <a:hueOff val="13196506"/>
            <a:satOff val="-30066"/>
            <a:lumOff val="1206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3A4EAE0-FF82-4D09-9ACA-7AC00368613D}">
      <dsp:nvSpPr>
        <dsp:cNvPr id="0" name=""/>
        <dsp:cNvSpPr/>
      </dsp:nvSpPr>
      <dsp:spPr>
        <a:xfrm>
          <a:off x="2106395" y="781657"/>
          <a:ext cx="4150658" cy="4150658"/>
        </a:xfrm>
        <a:prstGeom prst="blockArc">
          <a:avLst>
            <a:gd name="adj1" fmla="val 2791129"/>
            <a:gd name="adj2" fmla="val 7955927"/>
            <a:gd name="adj3" fmla="val 4635"/>
          </a:avLst>
        </a:prstGeom>
        <a:solidFill>
          <a:schemeClr val="accent3">
            <a:hueOff val="8797671"/>
            <a:satOff val="-20044"/>
            <a:lumOff val="804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5DC4C1C-D687-45CE-A403-6C9950544B09}">
      <dsp:nvSpPr>
        <dsp:cNvPr id="0" name=""/>
        <dsp:cNvSpPr/>
      </dsp:nvSpPr>
      <dsp:spPr>
        <a:xfrm>
          <a:off x="2348028" y="585441"/>
          <a:ext cx="4150658" cy="4150658"/>
        </a:xfrm>
        <a:prstGeom prst="blockArc">
          <a:avLst>
            <a:gd name="adj1" fmla="val 20620045"/>
            <a:gd name="adj2" fmla="val 3319492"/>
            <a:gd name="adj3" fmla="val 4635"/>
          </a:avLst>
        </a:prstGeom>
        <a:solidFill>
          <a:schemeClr val="accent3">
            <a:hueOff val="4398836"/>
            <a:satOff val="-10022"/>
            <a:lumOff val="402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26EDC10-3E54-4DF9-80DE-E4DE254421C9}">
      <dsp:nvSpPr>
        <dsp:cNvPr id="0" name=""/>
        <dsp:cNvSpPr/>
      </dsp:nvSpPr>
      <dsp:spPr>
        <a:xfrm>
          <a:off x="2352893" y="601790"/>
          <a:ext cx="4150658" cy="4150658"/>
        </a:xfrm>
        <a:prstGeom prst="blockArc">
          <a:avLst>
            <a:gd name="adj1" fmla="val 15587690"/>
            <a:gd name="adj2" fmla="val 20591119"/>
            <a:gd name="adj3" fmla="val 4635"/>
          </a:avLst>
        </a:prstGeom>
        <a:solidFill>
          <a:schemeClr val="accent3">
            <a:hueOff val="0"/>
            <a:satOff val="0"/>
            <a:lumOff val="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882A8D0-7C1A-4830-A4F6-E32F396B39E1}">
      <dsp:nvSpPr>
        <dsp:cNvPr id="0" name=""/>
        <dsp:cNvSpPr/>
      </dsp:nvSpPr>
      <dsp:spPr>
        <a:xfrm>
          <a:off x="2806671" y="1754830"/>
          <a:ext cx="2524760" cy="1908720"/>
        </a:xfrm>
        <a:prstGeom prst="ellipse">
          <a:avLst/>
        </a:prstGeom>
        <a:blipFill rotWithShape="0">
          <a:blip xmlns:r="http://schemas.openxmlformats.org/officeDocument/2006/relationships" r:embed="rId1">
            <a:duotone>
              <a:schemeClr val="accent2">
                <a:hueOff val="0"/>
                <a:satOff val="0"/>
                <a:lumOff val="0"/>
                <a:alphaOff val="0"/>
                <a:shade val="40000"/>
              </a:schemeClr>
              <a:schemeClr val="accent2">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t>CUANTIFICACIÓN DE LOS  PFNM – ARTESANALES</a:t>
          </a:r>
          <a:endParaRPr lang="es-ES" sz="1300" b="1" kern="1200" dirty="0"/>
        </a:p>
      </dsp:txBody>
      <dsp:txXfrm>
        <a:off x="3176414" y="2034356"/>
        <a:ext cx="1785274" cy="1349668"/>
      </dsp:txXfrm>
    </dsp:sp>
    <dsp:sp modelId="{27E9B2BA-D8E7-47BB-8DD6-A61A9CFDCE70}">
      <dsp:nvSpPr>
        <dsp:cNvPr id="0" name=""/>
        <dsp:cNvSpPr/>
      </dsp:nvSpPr>
      <dsp:spPr>
        <a:xfrm>
          <a:off x="2991770" y="-187141"/>
          <a:ext cx="2154562" cy="1738205"/>
        </a:xfrm>
        <a:prstGeom prst="ellipse">
          <a:avLst/>
        </a:prstGeom>
        <a:solidFill>
          <a:srgbClr val="00B050"/>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INVENTARIO CUANTITATIVO  </a:t>
          </a:r>
          <a:endParaRPr lang="es-ES" sz="1100" kern="1200" dirty="0"/>
        </a:p>
      </dsp:txBody>
      <dsp:txXfrm>
        <a:off x="3307298" y="67413"/>
        <a:ext cx="1523506" cy="1229097"/>
      </dsp:txXfrm>
    </dsp:sp>
    <dsp:sp modelId="{9E0DA745-AEF8-4A8F-B8E6-4DC3EA980F2A}">
      <dsp:nvSpPr>
        <dsp:cNvPr id="0" name=""/>
        <dsp:cNvSpPr/>
      </dsp:nvSpPr>
      <dsp:spPr>
        <a:xfrm>
          <a:off x="5421280" y="1219347"/>
          <a:ext cx="1894997" cy="1742681"/>
        </a:xfrm>
        <a:prstGeom prst="ellipse">
          <a:avLst/>
        </a:prstGeom>
        <a:solidFill>
          <a:srgbClr val="92D050"/>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INVENTARIO DE PRODUCTOS </a:t>
          </a:r>
          <a:endParaRPr lang="es-ES" sz="1100" kern="1200" dirty="0"/>
        </a:p>
      </dsp:txBody>
      <dsp:txXfrm>
        <a:off x="5698796" y="1474557"/>
        <a:ext cx="1339965" cy="1232261"/>
      </dsp:txXfrm>
    </dsp:sp>
    <dsp:sp modelId="{285C4F24-BC39-4906-A2FA-F1EC3FE2D924}">
      <dsp:nvSpPr>
        <dsp:cNvPr id="0" name=""/>
        <dsp:cNvSpPr/>
      </dsp:nvSpPr>
      <dsp:spPr>
        <a:xfrm>
          <a:off x="4629195" y="3456604"/>
          <a:ext cx="1894997" cy="1742681"/>
        </a:xfrm>
        <a:prstGeom prst="ellipse">
          <a:avLst/>
        </a:prstGeom>
        <a:solidFill>
          <a:schemeClr val="accent2"/>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RECOLECCIÓN DE INFORMACIÓN ETNOBOTÁNICA</a:t>
          </a:r>
          <a:endParaRPr lang="es-ES" sz="1100" kern="1200" dirty="0"/>
        </a:p>
      </dsp:txBody>
      <dsp:txXfrm>
        <a:off x="4906711" y="3711814"/>
        <a:ext cx="1339965" cy="1232261"/>
      </dsp:txXfrm>
    </dsp:sp>
    <dsp:sp modelId="{2A33184A-A731-4DA3-BF76-8D922684606D}">
      <dsp:nvSpPr>
        <dsp:cNvPr id="0" name=""/>
        <dsp:cNvSpPr/>
      </dsp:nvSpPr>
      <dsp:spPr>
        <a:xfrm>
          <a:off x="1892898" y="3467878"/>
          <a:ext cx="1833349" cy="1762749"/>
        </a:xfrm>
        <a:prstGeom prst="ellipse">
          <a:avLst/>
        </a:prstGeom>
        <a:solidFill>
          <a:srgbClr val="00B0F0"/>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DETERMINACIÓN DE LA IMPORTANCIA DE LAS ESPECIES </a:t>
          </a:r>
          <a:endParaRPr lang="es-ES" sz="1100" kern="1200" dirty="0"/>
        </a:p>
      </dsp:txBody>
      <dsp:txXfrm>
        <a:off x="2161386" y="3726027"/>
        <a:ext cx="1296373" cy="1246451"/>
      </dsp:txXfrm>
    </dsp:sp>
    <dsp:sp modelId="{F46BACC1-41C2-4861-BCEA-222223F459F5}">
      <dsp:nvSpPr>
        <dsp:cNvPr id="0" name=""/>
        <dsp:cNvSpPr/>
      </dsp:nvSpPr>
      <dsp:spPr>
        <a:xfrm>
          <a:off x="1028801" y="1147338"/>
          <a:ext cx="1712004" cy="1796967"/>
        </a:xfrm>
        <a:prstGeom prst="ellipse">
          <a:avLst/>
        </a:prstGeom>
        <a:solidFill>
          <a:schemeClr val="tx1">
            <a:lumMod val="6500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COLECCIÓN DE MUESTRAS BOTÁNICAS </a:t>
          </a:r>
          <a:endParaRPr lang="es-ES" sz="1100" kern="1200" dirty="0"/>
        </a:p>
      </dsp:txBody>
      <dsp:txXfrm>
        <a:off x="1279518" y="1410498"/>
        <a:ext cx="1210570" cy="1270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079E2-9084-4C4D-9706-EFAF6B2FD297}">
      <dsp:nvSpPr>
        <dsp:cNvPr id="0" name=""/>
        <dsp:cNvSpPr/>
      </dsp:nvSpPr>
      <dsp:spPr>
        <a:xfrm>
          <a:off x="2003960" y="585983"/>
          <a:ext cx="3879332" cy="3879332"/>
        </a:xfrm>
        <a:prstGeom prst="blockArc">
          <a:avLst>
            <a:gd name="adj1" fmla="val 7089"/>
            <a:gd name="adj2" fmla="val 21592911"/>
            <a:gd name="adj3" fmla="val 4641"/>
          </a:avLst>
        </a:prstGeom>
        <a:solidFill>
          <a:schemeClr val="accent3">
            <a:hueOff val="0"/>
            <a:satOff val="0"/>
            <a:lumOff val="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882A8D0-7C1A-4830-A4F6-E32F396B39E1}">
      <dsp:nvSpPr>
        <dsp:cNvPr id="0" name=""/>
        <dsp:cNvSpPr/>
      </dsp:nvSpPr>
      <dsp:spPr>
        <a:xfrm>
          <a:off x="2376279" y="1704449"/>
          <a:ext cx="2362644" cy="1786160"/>
        </a:xfrm>
        <a:prstGeom prst="ellipse">
          <a:avLst/>
        </a:prstGeom>
        <a:blipFill rotWithShape="0">
          <a:blip xmlns:r="http://schemas.openxmlformats.org/officeDocument/2006/relationships" r:embed="rId1">
            <a:duotone>
              <a:schemeClr val="accent2">
                <a:hueOff val="0"/>
                <a:satOff val="0"/>
                <a:lumOff val="0"/>
                <a:alphaOff val="0"/>
                <a:shade val="40000"/>
              </a:schemeClr>
              <a:schemeClr val="accent2">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t>CUANTIFICACIÓN DE LOS  PFNM – ARTESANALES</a:t>
          </a:r>
          <a:endParaRPr lang="es-ES" sz="1300" b="1" kern="1200" dirty="0"/>
        </a:p>
      </dsp:txBody>
      <dsp:txXfrm>
        <a:off x="2722280" y="1966026"/>
        <a:ext cx="1670642" cy="1263006"/>
      </dsp:txXfrm>
    </dsp:sp>
    <dsp:sp modelId="{780A777E-EAAD-4C4E-B542-2F28B5E8AE9C}">
      <dsp:nvSpPr>
        <dsp:cNvPr id="0" name=""/>
        <dsp:cNvSpPr/>
      </dsp:nvSpPr>
      <dsp:spPr>
        <a:xfrm>
          <a:off x="4752531" y="1790498"/>
          <a:ext cx="1950650" cy="1778619"/>
        </a:xfrm>
        <a:prstGeom prst="ellipse">
          <a:avLst/>
        </a:prstGeom>
        <a:solidFill>
          <a:srgbClr val="00B050"/>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INVENTARIO CUANTITATIVO </a:t>
          </a:r>
          <a:endParaRPr lang="es-ES" sz="1400" kern="1200" dirty="0"/>
        </a:p>
      </dsp:txBody>
      <dsp:txXfrm>
        <a:off x="5038197" y="2050971"/>
        <a:ext cx="1379318" cy="12576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079E2-9084-4C4D-9706-EFAF6B2FD297}">
      <dsp:nvSpPr>
        <dsp:cNvPr id="0" name=""/>
        <dsp:cNvSpPr/>
      </dsp:nvSpPr>
      <dsp:spPr>
        <a:xfrm>
          <a:off x="1130198" y="476838"/>
          <a:ext cx="3153171" cy="3153171"/>
        </a:xfrm>
        <a:prstGeom prst="blockArc">
          <a:avLst>
            <a:gd name="adj1" fmla="val 10241"/>
            <a:gd name="adj2" fmla="val 21589759"/>
            <a:gd name="adj3" fmla="val 4635"/>
          </a:avLst>
        </a:prstGeom>
        <a:solidFill>
          <a:schemeClr val="accent3">
            <a:hueOff val="0"/>
            <a:satOff val="0"/>
            <a:lumOff val="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882A8D0-7C1A-4830-A4F6-E32F396B39E1}">
      <dsp:nvSpPr>
        <dsp:cNvPr id="0" name=""/>
        <dsp:cNvSpPr/>
      </dsp:nvSpPr>
      <dsp:spPr>
        <a:xfrm>
          <a:off x="1432642" y="1385470"/>
          <a:ext cx="1917900" cy="1449934"/>
        </a:xfrm>
        <a:prstGeom prst="ellipse">
          <a:avLst/>
        </a:prstGeom>
        <a:blipFill rotWithShape="0">
          <a:blip xmlns:r="http://schemas.openxmlformats.org/officeDocument/2006/relationships" r:embed="rId1">
            <a:duotone>
              <a:schemeClr val="accent2">
                <a:hueOff val="0"/>
                <a:satOff val="0"/>
                <a:lumOff val="0"/>
                <a:alphaOff val="0"/>
                <a:shade val="40000"/>
              </a:schemeClr>
              <a:schemeClr val="accent2">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t>CUANTIFICACIÓN DE LOS  PFNM – ARTESANALES</a:t>
          </a:r>
          <a:endParaRPr lang="es-ES" sz="1300" b="1" kern="1200" dirty="0"/>
        </a:p>
      </dsp:txBody>
      <dsp:txXfrm>
        <a:off x="1713512" y="1597808"/>
        <a:ext cx="1356160" cy="1025258"/>
      </dsp:txXfrm>
    </dsp:sp>
    <dsp:sp modelId="{780A777E-EAAD-4C4E-B542-2F28B5E8AE9C}">
      <dsp:nvSpPr>
        <dsp:cNvPr id="0" name=""/>
        <dsp:cNvSpPr/>
      </dsp:nvSpPr>
      <dsp:spPr>
        <a:xfrm>
          <a:off x="3364042" y="1455240"/>
          <a:ext cx="1583460" cy="1443812"/>
        </a:xfrm>
        <a:prstGeom prst="ellipse">
          <a:avLst/>
        </a:prstGeom>
        <a:solidFill>
          <a:srgbClr val="92D050"/>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INVENTARIO DE PRODUCTOS  </a:t>
          </a:r>
          <a:endParaRPr lang="es-ES" sz="1200" kern="1200" dirty="0"/>
        </a:p>
      </dsp:txBody>
      <dsp:txXfrm>
        <a:off x="3595934" y="1666681"/>
        <a:ext cx="1119676" cy="1020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25147-B000-41E5-B352-4202425E85C5}">
      <dsp:nvSpPr>
        <dsp:cNvPr id="0" name=""/>
        <dsp:cNvSpPr/>
      </dsp:nvSpPr>
      <dsp:spPr>
        <a:xfrm>
          <a:off x="1891010" y="585983"/>
          <a:ext cx="3879332" cy="3879332"/>
        </a:xfrm>
        <a:prstGeom prst="blockArc">
          <a:avLst>
            <a:gd name="adj1" fmla="val 7089"/>
            <a:gd name="adj2" fmla="val 21592911"/>
            <a:gd name="adj3" fmla="val 4641"/>
          </a:avLst>
        </a:prstGeom>
        <a:solidFill>
          <a:schemeClr val="accent3">
            <a:hueOff val="0"/>
            <a:satOff val="0"/>
            <a:lumOff val="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882A8D0-7C1A-4830-A4F6-E32F396B39E1}">
      <dsp:nvSpPr>
        <dsp:cNvPr id="0" name=""/>
        <dsp:cNvSpPr/>
      </dsp:nvSpPr>
      <dsp:spPr>
        <a:xfrm>
          <a:off x="2774355" y="1678492"/>
          <a:ext cx="2362644" cy="1786160"/>
        </a:xfrm>
        <a:prstGeom prst="ellipse">
          <a:avLst/>
        </a:prstGeom>
        <a:blipFill rotWithShape="0">
          <a:blip xmlns:r="http://schemas.openxmlformats.org/officeDocument/2006/relationships" r:embed="rId1">
            <a:duotone>
              <a:schemeClr val="accent2">
                <a:hueOff val="0"/>
                <a:satOff val="0"/>
                <a:lumOff val="0"/>
                <a:alphaOff val="0"/>
                <a:shade val="40000"/>
              </a:schemeClr>
              <a:schemeClr val="accent2">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t>CUANTIFICACIÓN DE LOS  PFNM – ARTESANALES</a:t>
          </a:r>
          <a:endParaRPr lang="es-ES" sz="1300" b="1" kern="1200" dirty="0"/>
        </a:p>
      </dsp:txBody>
      <dsp:txXfrm>
        <a:off x="3120356" y="1940069"/>
        <a:ext cx="1670642" cy="1263006"/>
      </dsp:txXfrm>
    </dsp:sp>
    <dsp:sp modelId="{70FCE040-6894-4436-BD5C-4D299E7A94E9}">
      <dsp:nvSpPr>
        <dsp:cNvPr id="0" name=""/>
        <dsp:cNvSpPr/>
      </dsp:nvSpPr>
      <dsp:spPr>
        <a:xfrm>
          <a:off x="2702340" y="382346"/>
          <a:ext cx="2402450" cy="1250312"/>
        </a:xfrm>
        <a:prstGeom prst="ellipse">
          <a:avLst/>
        </a:prstGeom>
        <a:blipFill rotWithShape="0">
          <a:blip xmlns:r="http://schemas.openxmlformats.org/officeDocument/2006/relationships" r:embed="rId1">
            <a:duotone>
              <a:schemeClr val="accent3">
                <a:hueOff val="0"/>
                <a:satOff val="0"/>
                <a:lumOff val="0"/>
                <a:alphaOff val="0"/>
                <a:shade val="40000"/>
              </a:schemeClr>
              <a:schemeClr val="accent3">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t>RECOLECCIÓN DE INFORMACIÓN ETNOBOTÁNICA </a:t>
          </a:r>
          <a:endParaRPr lang="es-ES" sz="1500" kern="1200" dirty="0"/>
        </a:p>
      </dsp:txBody>
      <dsp:txXfrm>
        <a:off x="3054171" y="565450"/>
        <a:ext cx="1698788" cy="8841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25CCD-8CD9-4876-876E-AE2AFBC32081}">
      <dsp:nvSpPr>
        <dsp:cNvPr id="0" name=""/>
        <dsp:cNvSpPr/>
      </dsp:nvSpPr>
      <dsp:spPr>
        <a:xfrm>
          <a:off x="2029622" y="585983"/>
          <a:ext cx="3879332" cy="3879332"/>
        </a:xfrm>
        <a:prstGeom prst="blockArc">
          <a:avLst>
            <a:gd name="adj1" fmla="val 7089"/>
            <a:gd name="adj2" fmla="val 21592911"/>
            <a:gd name="adj3" fmla="val 4641"/>
          </a:avLst>
        </a:prstGeom>
        <a:solidFill>
          <a:schemeClr val="accent3">
            <a:hueOff val="0"/>
            <a:satOff val="0"/>
            <a:lumOff val="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882A8D0-7C1A-4830-A4F6-E32F396B39E1}">
      <dsp:nvSpPr>
        <dsp:cNvPr id="0" name=""/>
        <dsp:cNvSpPr/>
      </dsp:nvSpPr>
      <dsp:spPr>
        <a:xfrm>
          <a:off x="2784056" y="1628663"/>
          <a:ext cx="2362644" cy="1786160"/>
        </a:xfrm>
        <a:prstGeom prst="ellipse">
          <a:avLst/>
        </a:prstGeom>
        <a:blipFill rotWithShape="0">
          <a:blip xmlns:r="http://schemas.openxmlformats.org/officeDocument/2006/relationships" r:embed="rId1">
            <a:duotone>
              <a:schemeClr val="accent2">
                <a:hueOff val="0"/>
                <a:satOff val="0"/>
                <a:lumOff val="0"/>
                <a:alphaOff val="0"/>
                <a:shade val="40000"/>
              </a:schemeClr>
              <a:schemeClr val="accent2">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t>CUANTIFICACIÓN DE LOS  PFNM – ARTESANALES</a:t>
          </a:r>
          <a:endParaRPr lang="es-ES" sz="1300" b="1" kern="1200" dirty="0"/>
        </a:p>
      </dsp:txBody>
      <dsp:txXfrm>
        <a:off x="3130057" y="1890240"/>
        <a:ext cx="1670642" cy="1263006"/>
      </dsp:txXfrm>
    </dsp:sp>
    <dsp:sp modelId="{FB4AE203-ABE7-4BC2-BE6A-2D1FBC095D5F}">
      <dsp:nvSpPr>
        <dsp:cNvPr id="0" name=""/>
        <dsp:cNvSpPr/>
      </dsp:nvSpPr>
      <dsp:spPr>
        <a:xfrm>
          <a:off x="3117028" y="3456608"/>
          <a:ext cx="1847999" cy="1586659"/>
        </a:xfrm>
        <a:prstGeom prst="ellipse">
          <a:avLst/>
        </a:prstGeom>
        <a:solidFill>
          <a:srgbClr val="7030A0"/>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t>DETERMINACIÓN DE LA IMPORTANCIA DE LAS ESPECIES </a:t>
          </a:r>
          <a:endParaRPr lang="es-ES" sz="1200" kern="1200" dirty="0"/>
        </a:p>
      </dsp:txBody>
      <dsp:txXfrm>
        <a:off x="3387661" y="3688969"/>
        <a:ext cx="1306733" cy="1121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80E9A-02D5-437B-9F7B-90E4A448EB29}">
      <dsp:nvSpPr>
        <dsp:cNvPr id="0" name=""/>
        <dsp:cNvSpPr/>
      </dsp:nvSpPr>
      <dsp:spPr>
        <a:xfrm>
          <a:off x="1963018" y="585983"/>
          <a:ext cx="3879332" cy="3879332"/>
        </a:xfrm>
        <a:prstGeom prst="blockArc">
          <a:avLst>
            <a:gd name="adj1" fmla="val 7089"/>
            <a:gd name="adj2" fmla="val 21592911"/>
            <a:gd name="adj3" fmla="val 4641"/>
          </a:avLst>
        </a:prstGeom>
        <a:solidFill>
          <a:schemeClr val="accent3">
            <a:hueOff val="0"/>
            <a:satOff val="0"/>
            <a:lumOff val="0"/>
            <a:alphaOff val="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882A8D0-7C1A-4830-A4F6-E32F396B39E1}">
      <dsp:nvSpPr>
        <dsp:cNvPr id="0" name=""/>
        <dsp:cNvSpPr/>
      </dsp:nvSpPr>
      <dsp:spPr>
        <a:xfrm>
          <a:off x="3189031" y="1656400"/>
          <a:ext cx="2362644" cy="1786160"/>
        </a:xfrm>
        <a:prstGeom prst="ellipse">
          <a:avLst/>
        </a:prstGeom>
        <a:blipFill rotWithShape="0">
          <a:blip xmlns:r="http://schemas.openxmlformats.org/officeDocument/2006/relationships" r:embed="rId1">
            <a:duotone>
              <a:schemeClr val="accent2">
                <a:hueOff val="0"/>
                <a:satOff val="0"/>
                <a:lumOff val="0"/>
                <a:alphaOff val="0"/>
                <a:shade val="40000"/>
              </a:schemeClr>
              <a:schemeClr val="accent2">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ES" sz="1300" b="1" kern="1200" dirty="0" smtClean="0"/>
            <a:t>CUANTIFICACIÓN DE LOS  PFNM – ARTESANALES</a:t>
          </a:r>
          <a:endParaRPr lang="es-ES" sz="1300" b="1" kern="1200" dirty="0"/>
        </a:p>
      </dsp:txBody>
      <dsp:txXfrm>
        <a:off x="3535032" y="1917977"/>
        <a:ext cx="1670642" cy="1263006"/>
      </dsp:txXfrm>
    </dsp:sp>
    <dsp:sp modelId="{9F20F070-59D7-477B-8150-107A62EE0DF9}">
      <dsp:nvSpPr>
        <dsp:cNvPr id="0" name=""/>
        <dsp:cNvSpPr/>
      </dsp:nvSpPr>
      <dsp:spPr>
        <a:xfrm>
          <a:off x="956788" y="1728413"/>
          <a:ext cx="2114416" cy="1682358"/>
        </a:xfrm>
        <a:prstGeom prst="ellipse">
          <a:avLst/>
        </a:prstGeom>
        <a:solidFill>
          <a:schemeClr val="accent4">
            <a:lumMod val="75000"/>
          </a:schemeClr>
        </a:solid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S" sz="1900" kern="1200" dirty="0" smtClean="0"/>
            <a:t>COLECCIÓN DE MUESTRAS BOTÁNICAS </a:t>
          </a:r>
          <a:endParaRPr lang="es-ES" sz="1900" kern="1200" dirty="0"/>
        </a:p>
      </dsp:txBody>
      <dsp:txXfrm>
        <a:off x="1266437" y="1974789"/>
        <a:ext cx="1495118" cy="11896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15CB7-410D-43A8-A0A2-6193D81A618E}">
      <dsp:nvSpPr>
        <dsp:cNvPr id="0" name=""/>
        <dsp:cNvSpPr/>
      </dsp:nvSpPr>
      <dsp:spPr>
        <a:xfrm>
          <a:off x="2414327" y="-109279"/>
          <a:ext cx="3695529" cy="3695635"/>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91DE68F-18B4-4712-8165-00C53002A86C}">
      <dsp:nvSpPr>
        <dsp:cNvPr id="0" name=""/>
        <dsp:cNvSpPr/>
      </dsp:nvSpPr>
      <dsp:spPr>
        <a:xfrm>
          <a:off x="3211375" y="1337969"/>
          <a:ext cx="2061814" cy="103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002060"/>
              </a:solidFill>
            </a:rPr>
            <a:t>Determinación de los usos artesanales potenciales </a:t>
          </a:r>
          <a:endParaRPr lang="es-ES" sz="2000" b="1" kern="1200" dirty="0">
            <a:solidFill>
              <a:srgbClr val="002060"/>
            </a:solidFill>
          </a:endParaRPr>
        </a:p>
      </dsp:txBody>
      <dsp:txXfrm>
        <a:off x="3211375" y="1337969"/>
        <a:ext cx="2061814" cy="1030785"/>
      </dsp:txXfrm>
    </dsp:sp>
    <dsp:sp modelId="{CBBF0F07-2C97-44FF-B7E7-519B5322A676}">
      <dsp:nvSpPr>
        <dsp:cNvPr id="0" name=""/>
        <dsp:cNvSpPr/>
      </dsp:nvSpPr>
      <dsp:spPr>
        <a:xfrm>
          <a:off x="1632339" y="2368755"/>
          <a:ext cx="3174741" cy="3176083"/>
        </a:xfrm>
        <a:prstGeom prst="blockArc">
          <a:avLst>
            <a:gd name="adj1" fmla="val 0"/>
            <a:gd name="adj2" fmla="val 18900000"/>
            <a:gd name="adj3" fmla="val 12740"/>
          </a:avLst>
        </a:prstGeom>
        <a:solidFill>
          <a:schemeClr val="accent2">
            <a:hueOff val="838775"/>
            <a:satOff val="-7923"/>
            <a:lumOff val="-823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F7D50DA-6F8C-4F08-910E-012C914EC5F3}">
      <dsp:nvSpPr>
        <dsp:cNvPr id="0" name=""/>
        <dsp:cNvSpPr/>
      </dsp:nvSpPr>
      <dsp:spPr>
        <a:xfrm>
          <a:off x="2180467" y="3465524"/>
          <a:ext cx="2061814" cy="103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bg1"/>
              </a:solidFill>
            </a:rPr>
            <a:t>Inventario de especies potenciales </a:t>
          </a:r>
          <a:endParaRPr lang="es-ES" sz="2000" kern="1200" dirty="0">
            <a:solidFill>
              <a:schemeClr val="bg1"/>
            </a:solidFill>
          </a:endParaRPr>
        </a:p>
      </dsp:txBody>
      <dsp:txXfrm>
        <a:off x="2180467" y="3465524"/>
        <a:ext cx="2061814" cy="103078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Subtítulo"/>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Título"/>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s-ES" smtClean="0"/>
              <a:t>Haga clic para modificar el estilo de título del patrón</a:t>
            </a:r>
            <a:endParaRPr kumimoji="0" lang="en-US"/>
          </a:p>
        </p:txBody>
      </p:sp>
      <p:cxnSp>
        <p:nvCxnSpPr>
          <p:cNvPr id="8" name="7 Conector recto"/>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14 Marcador de fecha"/>
          <p:cNvSpPr>
            <a:spLocks noGrp="1"/>
          </p:cNvSpPr>
          <p:nvPr>
            <p:ph type="dt" sz="half" idx="10"/>
          </p:nvPr>
        </p:nvSpPr>
        <p:spPr/>
        <p:txBody>
          <a:bodyPr/>
          <a:lstStyle/>
          <a:p>
            <a:fld id="{7A847CFC-816F-41D0-AAC0-9BF4FEBC753E}" type="datetimeFigureOut">
              <a:rPr lang="es-ES" smtClean="0"/>
              <a:t>03/07/2017</a:t>
            </a:fld>
            <a:endParaRPr lang="es-ES"/>
          </a:p>
        </p:txBody>
      </p:sp>
      <p:sp>
        <p:nvSpPr>
          <p:cNvPr id="16" name="15 Marcador de número de diapositiva"/>
          <p:cNvSpPr>
            <a:spLocks noGrp="1"/>
          </p:cNvSpPr>
          <p:nvPr>
            <p:ph type="sldNum" sz="quarter" idx="11"/>
          </p:nvPr>
        </p:nvSpPr>
        <p:spPr/>
        <p:txBody>
          <a:bodyPr/>
          <a:lstStyle/>
          <a:p>
            <a:fld id="{132FADFE-3B8F-471C-ABF0-DBC7717ECBBC}" type="slidenum">
              <a:rPr lang="es-ES" smtClean="0"/>
              <a:t>‹Nº›</a:t>
            </a:fld>
            <a:endParaRPr lang="es-ES"/>
          </a:p>
        </p:txBody>
      </p:sp>
      <p:sp>
        <p:nvSpPr>
          <p:cNvPr id="17" name="16 Marcador de pie de página"/>
          <p:cNvSpPr>
            <a:spLocks noGrp="1"/>
          </p:cNvSpPr>
          <p:nvPr>
            <p:ph type="ftr" sz="quarter" idx="12"/>
          </p:nvPr>
        </p:nvSpPr>
        <p:spPr/>
        <p:txBody>
          <a:bodyPr/>
          <a:lstStyle/>
          <a:p>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t>03/07/2017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t>03/07/2017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8 Marcador de contenido"/>
          <p:cNvSpPr>
            <a:spLocks noGrp="1"/>
          </p:cNvSpPr>
          <p:nvPr>
            <p:ph idx="1"/>
          </p:nvPr>
        </p:nvSpPr>
        <p:spPr>
          <a:xfrm>
            <a:off x="457200" y="1524000"/>
            <a:ext cx="8229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4" name="13 Marcador de fecha"/>
          <p:cNvSpPr>
            <a:spLocks noGrp="1"/>
          </p:cNvSpPr>
          <p:nvPr>
            <p:ph type="dt" sz="half" idx="14"/>
          </p:nvPr>
        </p:nvSpPr>
        <p:spPr/>
        <p:txBody>
          <a:bodyPr/>
          <a:lstStyle/>
          <a:p>
            <a:fld id="{7A847CFC-816F-41D0-AAC0-9BF4FEBC753E}" type="datetimeFigureOut">
              <a:rPr lang="es-ES" smtClean="0"/>
              <a:t>03/07/2017</a:t>
            </a:fld>
            <a:endParaRPr lang="es-ES"/>
          </a:p>
        </p:txBody>
      </p:sp>
      <p:sp>
        <p:nvSpPr>
          <p:cNvPr id="15" name="14 Marcador de número de diapositiva"/>
          <p:cNvSpPr>
            <a:spLocks noGrp="1"/>
          </p:cNvSpPr>
          <p:nvPr>
            <p:ph type="sldNum" sz="quarter" idx="15"/>
          </p:nvPr>
        </p:nvSpPr>
        <p:spPr/>
        <p:txBody>
          <a:bodyPr/>
          <a:lstStyle>
            <a:lvl1pPr algn="ctr">
              <a:defRPr/>
            </a:lvl1pPr>
          </a:lstStyle>
          <a:p>
            <a:fld id="{132FADFE-3B8F-471C-ABF0-DBC7717ECBBC}" type="slidenum">
              <a:rPr lang="es-ES" smtClean="0"/>
              <a:t>‹Nº›</a:t>
            </a:fld>
            <a:endParaRPr lang="es-ES"/>
          </a:p>
        </p:txBody>
      </p:sp>
      <p:sp>
        <p:nvSpPr>
          <p:cNvPr id="16" name="15 Marcador de pie de página"/>
          <p:cNvSpPr>
            <a:spLocks noGrp="1"/>
          </p:cNvSpPr>
          <p:nvPr>
            <p:ph type="ftr" sz="quarter" idx="16"/>
          </p:nvPr>
        </p:nvSpPr>
        <p:spPr/>
        <p:txBody>
          <a:bodyPr/>
          <a:lstStyle/>
          <a:p>
            <a:endParaRPr lang="es-ES"/>
          </a:p>
        </p:txBody>
      </p:sp>
      <p:sp>
        <p:nvSpPr>
          <p:cNvPr id="17" name="16 Título"/>
          <p:cNvSpPr>
            <a:spLocks noGrp="1"/>
          </p:cNvSpPr>
          <p:nvPr>
            <p:ph type="title"/>
          </p:nvPr>
        </p:nvSpPr>
        <p:spPr/>
        <p:txBody>
          <a:bodyPr rtlCol="0" anchor="b" anchorCtr="0"/>
          <a:lstStyle/>
          <a:p>
            <a:r>
              <a:rPr kumimoji="0" lang="es-ES" smtClean="0"/>
              <a:t>Haga clic para modificar el estilo de título del patrón</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7A847CFC-816F-41D0-AAC0-9BF4FEBC753E}" type="datetimeFigureOut">
              <a:rPr lang="es-ES" smtClean="0"/>
              <a:t>03/07/2017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
        <p:nvSpPr>
          <p:cNvPr id="2" name="1 Título"/>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cxnSp>
        <p:nvCxnSpPr>
          <p:cNvPr id="7" name="6 Conector recto"/>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4 Marcador de fecha"/>
          <p:cNvSpPr>
            <a:spLocks noGrp="1"/>
          </p:cNvSpPr>
          <p:nvPr>
            <p:ph type="dt" sz="half" idx="10"/>
          </p:nvPr>
        </p:nvSpPr>
        <p:spPr/>
        <p:txBody>
          <a:bodyPr/>
          <a:lstStyle/>
          <a:p>
            <a:fld id="{7A847CFC-816F-41D0-AAC0-9BF4FEBC753E}" type="datetimeFigureOut">
              <a:rPr lang="es-ES" smtClean="0"/>
              <a:t>03/07/2017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11" name="10 Marcador de contenido"/>
          <p:cNvSpPr>
            <a:spLocks noGrp="1"/>
          </p:cNvSpPr>
          <p:nvPr>
            <p:ph sz="half" idx="1"/>
          </p:nvPr>
        </p:nvSpPr>
        <p:spPr>
          <a:xfrm>
            <a:off x="457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
        <p:nvSpPr>
          <p:cNvPr id="8" name="7 Marcador de pie de página"/>
          <p:cNvSpPr>
            <a:spLocks noGrp="1"/>
          </p:cNvSpPr>
          <p:nvPr>
            <p:ph type="ftr" sz="quarter" idx="11"/>
          </p:nvPr>
        </p:nvSpPr>
        <p:spPr/>
        <p:txBody>
          <a:bodyPr/>
          <a:lstStyle/>
          <a:p>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03/07/2017</a:t>
            </a:fld>
            <a:endParaRPr lang="es-ES"/>
          </a:p>
        </p:txBody>
      </p:sp>
      <p:sp>
        <p:nvSpPr>
          <p:cNvPr id="3" name="2 Marcador de texto"/>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32" name="31 Marcador de contenido"/>
          <p:cNvSpPr>
            <a:spLocks noGrp="1"/>
          </p:cNvSpPr>
          <p:nvPr>
            <p:ph sz="half" idx="2"/>
          </p:nvPr>
        </p:nvSpPr>
        <p:spPr>
          <a:xfrm>
            <a:off x="457200"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4" name="33 Marcador de contenido"/>
          <p:cNvSpPr>
            <a:spLocks noGrp="1"/>
          </p:cNvSpPr>
          <p:nvPr>
            <p:ph sz="quarter" idx="4"/>
          </p:nvPr>
        </p:nvSpPr>
        <p:spPr>
          <a:xfrm>
            <a:off x="4649788"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 name="1 Título"/>
          <p:cNvSpPr>
            <a:spLocks noGrp="1"/>
          </p:cNvSpPr>
          <p:nvPr>
            <p:ph type="title"/>
          </p:nvPr>
        </p:nvSpPr>
        <p:spPr>
          <a:xfrm>
            <a:off x="457200" y="155448"/>
            <a:ext cx="8229600" cy="1143000"/>
          </a:xfrm>
        </p:spPr>
        <p:txBody>
          <a:bodyPr anchor="b" anchorCtr="0"/>
          <a:lstStyle>
            <a:lvl1pPr>
              <a:defRPr/>
            </a:lvl1pPr>
          </a:lstStyle>
          <a:p>
            <a:r>
              <a:rPr kumimoji="0" lang="es-ES" smtClean="0"/>
              <a:t>Haga clic para modificar el estilo de título del patrón</a:t>
            </a:r>
            <a:endParaRPr kumimoji="0" lang="en-US"/>
          </a:p>
        </p:txBody>
      </p:sp>
      <p:sp>
        <p:nvSpPr>
          <p:cNvPr id="12" name="11 Marcador de texto"/>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cxnSp>
        <p:nvCxnSpPr>
          <p:cNvPr id="10" name="9 Conector recto"/>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7A847CFC-816F-41D0-AAC0-9BF4FEBC753E}" type="datetimeFigureOut">
              <a:rPr lang="es-ES" smtClean="0"/>
              <a:t>03/07/2017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03/07/2017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9" name="28 Marcador de contenido"/>
          <p:cNvSpPr>
            <a:spLocks noGrp="1"/>
          </p:cNvSpPr>
          <p:nvPr>
            <p:ph sz="quarter" idx="1"/>
          </p:nvPr>
        </p:nvSpPr>
        <p:spPr>
          <a:xfrm>
            <a:off x="457200" y="457200"/>
            <a:ext cx="6248400" cy="5715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 name="2 Marcador de texto"/>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31" name="30 Título"/>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8" name="7 Marcador de fecha"/>
          <p:cNvSpPr>
            <a:spLocks noGrp="1"/>
          </p:cNvSpPr>
          <p:nvPr>
            <p:ph type="dt" sz="half" idx="14"/>
          </p:nvPr>
        </p:nvSpPr>
        <p:spPr/>
        <p:txBody>
          <a:bodyPr/>
          <a:lstStyle/>
          <a:p>
            <a:fld id="{7A847CFC-816F-41D0-AAC0-9BF4FEBC753E}" type="datetimeFigureOut">
              <a:rPr lang="es-ES" smtClean="0"/>
              <a:t>03/07/2017</a:t>
            </a:fld>
            <a:endParaRPr lang="es-ES"/>
          </a:p>
        </p:txBody>
      </p:sp>
      <p:sp>
        <p:nvSpPr>
          <p:cNvPr id="9" name="8 Marcador de número de diapositiva"/>
          <p:cNvSpPr>
            <a:spLocks noGrp="1"/>
          </p:cNvSpPr>
          <p:nvPr>
            <p:ph type="sldNum" sz="quarter" idx="15"/>
          </p:nvPr>
        </p:nvSpPr>
        <p:spPr/>
        <p:txBody>
          <a:bodyPr/>
          <a:lstStyle/>
          <a:p>
            <a:fld id="{132FADFE-3B8F-471C-ABF0-DBC7717ECBBC}" type="slidenum">
              <a:rPr lang="es-ES" smtClean="0"/>
              <a:t>‹Nº›</a:t>
            </a:fld>
            <a:endParaRPr lang="es-ES"/>
          </a:p>
        </p:txBody>
      </p:sp>
      <p:sp>
        <p:nvSpPr>
          <p:cNvPr id="10" name="9 Marcador de pie de página"/>
          <p:cNvSpPr>
            <a:spLocks noGrp="1"/>
          </p:cNvSpPr>
          <p:nvPr>
            <p:ph type="ftr" sz="quarter" idx="16"/>
          </p:nvPr>
        </p:nvSpPr>
        <p:spPr/>
        <p:txBody>
          <a:bodyPr/>
          <a:lstStyle/>
          <a:p>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s-ES" smtClean="0"/>
              <a:t>Haga clic en el icono para agregar una imagen</a:t>
            </a:r>
            <a:endParaRPr kumimoji="0" lang="en-US"/>
          </a:p>
        </p:txBody>
      </p:sp>
      <p:sp>
        <p:nvSpPr>
          <p:cNvPr id="4" name="3 Marcador de texto"/>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p:txBody>
          <a:bodyPr/>
          <a:lstStyle/>
          <a:p>
            <a:fld id="{7A847CFC-816F-41D0-AAC0-9BF4FEBC753E}" type="datetimeFigureOut">
              <a:rPr lang="es-ES" smtClean="0"/>
              <a:t>03/07/2017</a:t>
            </a:fld>
            <a:endParaRPr lang="es-ES"/>
          </a:p>
        </p:txBody>
      </p:sp>
      <p:sp>
        <p:nvSpPr>
          <p:cNvPr id="9" name="8 Marcador de número de diapositiva"/>
          <p:cNvSpPr>
            <a:spLocks noGrp="1"/>
          </p:cNvSpPr>
          <p:nvPr>
            <p:ph type="sldNum" sz="quarter" idx="11"/>
          </p:nvPr>
        </p:nvSpPr>
        <p:spPr/>
        <p:txBody>
          <a:bodyPr/>
          <a:lstStyle/>
          <a:p>
            <a:fld id="{132FADFE-3B8F-471C-ABF0-DBC7717ECBBC}" type="slidenum">
              <a:rPr lang="es-ES" smtClean="0"/>
              <a:t>‹Nº›</a:t>
            </a:fld>
            <a:endParaRPr lang="es-ES"/>
          </a:p>
        </p:txBody>
      </p:sp>
      <p:sp>
        <p:nvSpPr>
          <p:cNvPr id="10" name="9 Marcador de pie de página"/>
          <p:cNvSpPr>
            <a:spLocks noGrp="1"/>
          </p:cNvSpPr>
          <p:nvPr>
            <p:ph type="ftr" sz="quarter" idx="12"/>
          </p:nvPr>
        </p:nvSpPr>
        <p:spPr/>
        <p:txBody>
          <a:bodyPr/>
          <a:lstStyle/>
          <a:p>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9" name="8 Marcador de texto"/>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A847CFC-816F-41D0-AAC0-9BF4FEBC753E}" type="datetimeFigureOut">
              <a:rPr lang="es-ES" smtClean="0"/>
              <a:t>03/07/2017</a:t>
            </a:fld>
            <a:endParaRPr lang="es-ES"/>
          </a:p>
        </p:txBody>
      </p:sp>
      <p:sp>
        <p:nvSpPr>
          <p:cNvPr id="10" name="9 Marcador de pie de página"/>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s-ES"/>
          </a:p>
        </p:txBody>
      </p:sp>
      <p:sp>
        <p:nvSpPr>
          <p:cNvPr id="22" name="21 Marcador de número de diapositiva"/>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32FADFE-3B8F-471C-ABF0-DBC7717ECBBC}" type="slidenum">
              <a:rPr lang="es-ES" smtClean="0"/>
              <a:t>‹Nº›</a:t>
            </a:fld>
            <a:endParaRPr lang="es-ES"/>
          </a:p>
        </p:txBody>
      </p:sp>
      <p:sp>
        <p:nvSpPr>
          <p:cNvPr id="5" name="4 Marcador de título"/>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s-ES" smtClean="0"/>
              <a:t>Haga clic para modificar el estilo de título del patrón</a:t>
            </a:r>
            <a:endParaRPr kumimoji="0"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wdp"/><Relationship Id="rId3" Type="http://schemas.openxmlformats.org/officeDocument/2006/relationships/diagramLayout" Target="../diagrams/layout5.xml"/><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27.png"/><Relationship Id="rId5" Type="http://schemas.openxmlformats.org/officeDocument/2006/relationships/diagramColors" Target="../diagrams/colors5.xml"/><Relationship Id="rId15" Type="http://schemas.openxmlformats.org/officeDocument/2006/relationships/image" Target="../media/image30.jpeg"/><Relationship Id="rId10" Type="http://schemas.openxmlformats.org/officeDocument/2006/relationships/image" Target="../media/image26.png"/><Relationship Id="rId4" Type="http://schemas.openxmlformats.org/officeDocument/2006/relationships/diagramQuickStyle" Target="../diagrams/quickStyle5.xml"/><Relationship Id="rId9" Type="http://schemas.openxmlformats.org/officeDocument/2006/relationships/image" Target="../media/image25.png"/><Relationship Id="rId1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6.xml"/><Relationship Id="rId7" Type="http://schemas.openxmlformats.org/officeDocument/2006/relationships/image" Target="../media/image3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8.xml"/><Relationship Id="rId7" Type="http://schemas.openxmlformats.org/officeDocument/2006/relationships/image" Target="../media/image34.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37.png"/><Relationship Id="rId4" Type="http://schemas.openxmlformats.org/officeDocument/2006/relationships/diagramQuickStyle" Target="../diagrams/quickStyle8.xm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9.xml"/><Relationship Id="rId7" Type="http://schemas.openxmlformats.org/officeDocument/2006/relationships/image" Target="../media/image38.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42.png"/><Relationship Id="rId5" Type="http://schemas.openxmlformats.org/officeDocument/2006/relationships/diagramColors" Target="../diagrams/colors9.xml"/><Relationship Id="rId10" Type="http://schemas.openxmlformats.org/officeDocument/2006/relationships/image" Target="../media/image41.png"/><Relationship Id="rId4" Type="http://schemas.openxmlformats.org/officeDocument/2006/relationships/diagramQuickStyle" Target="../diagrams/quickStyle9.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4.wdp"/><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diagramLayout" Target="../diagrams/layout4.xml"/><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19.png"/><Relationship Id="rId5" Type="http://schemas.openxmlformats.org/officeDocument/2006/relationships/diagramColors" Target="../diagrams/colors4.xml"/><Relationship Id="rId10" Type="http://schemas.openxmlformats.org/officeDocument/2006/relationships/image" Target="../media/image18.png"/><Relationship Id="rId4" Type="http://schemas.openxmlformats.org/officeDocument/2006/relationships/diagramQuickStyle" Target="../diagrams/quickStyle4.xml"/><Relationship Id="rId9" Type="http://schemas.openxmlformats.org/officeDocument/2006/relationships/image" Target="../media/image17.jpe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539642" y="3861048"/>
            <a:ext cx="8305800" cy="2825540"/>
          </a:xfrm>
        </p:spPr>
        <p:txBody>
          <a:bodyPr/>
          <a:lstStyle/>
          <a:p>
            <a:r>
              <a:rPr lang="es-ES" sz="2400" dirty="0" smtClean="0">
                <a:solidFill>
                  <a:srgbClr val="00B050"/>
                </a:solidFill>
              </a:rPr>
              <a:t> </a:t>
            </a:r>
            <a:r>
              <a:rPr lang="es-ES" sz="2600" dirty="0" smtClean="0">
                <a:solidFill>
                  <a:srgbClr val="00B050"/>
                </a:solidFill>
              </a:rPr>
              <a:t>IDENTIFICACIÓN DE PRODCUTOS FORESTALES NO MADERBALES (PFNM)– ARTESANALES EN LA RESERVA HÍDRICA NANGULVI BAJO ZONA DE INTAG, NOROCCIDENTE DEL ECUADOR</a:t>
            </a:r>
          </a:p>
          <a:p>
            <a:endParaRPr lang="es-ES" dirty="0">
              <a:solidFill>
                <a:srgbClr val="00B050"/>
              </a:solidFill>
            </a:endParaRPr>
          </a:p>
          <a:p>
            <a:endParaRPr lang="es-ES" dirty="0" smtClean="0">
              <a:solidFill>
                <a:srgbClr val="00B050"/>
              </a:solidFill>
            </a:endParaRPr>
          </a:p>
          <a:p>
            <a:r>
              <a:rPr lang="es-ES" dirty="0" smtClean="0">
                <a:solidFill>
                  <a:srgbClr val="0070C0"/>
                </a:solidFill>
              </a:rPr>
              <a:t>Autor: Martín Adrián Jima Chugá</a:t>
            </a:r>
            <a:endParaRPr lang="es-ES" dirty="0">
              <a:solidFill>
                <a:srgbClr val="0070C0"/>
              </a:solidFill>
            </a:endParaRPr>
          </a:p>
        </p:txBody>
      </p:sp>
      <p:sp>
        <p:nvSpPr>
          <p:cNvPr id="2" name="1 Título"/>
          <p:cNvSpPr>
            <a:spLocks noGrp="1"/>
          </p:cNvSpPr>
          <p:nvPr>
            <p:ph type="ctrTitle"/>
          </p:nvPr>
        </p:nvSpPr>
        <p:spPr>
          <a:xfrm>
            <a:off x="683568" y="1121087"/>
            <a:ext cx="7704856" cy="2564904"/>
          </a:xfrm>
        </p:spPr>
        <p:txBody>
          <a:bodyPr/>
          <a:lstStyle/>
          <a:p>
            <a:r>
              <a:rPr lang="es-ES" sz="3600" dirty="0" smtClean="0">
                <a:solidFill>
                  <a:srgbClr val="FF0000"/>
                </a:solidFill>
              </a:rPr>
              <a:t>UNIVERSIDAD TÉCNICA DEL NORTE</a:t>
            </a:r>
            <a:br>
              <a:rPr lang="es-ES" sz="3600" dirty="0" smtClean="0">
                <a:solidFill>
                  <a:srgbClr val="FF0000"/>
                </a:solidFill>
              </a:rPr>
            </a:br>
            <a:r>
              <a:rPr lang="es-ES" sz="3600" dirty="0" smtClean="0">
                <a:solidFill>
                  <a:srgbClr val="FF0000"/>
                </a:solidFill>
              </a:rPr>
              <a:t> </a:t>
            </a:r>
            <a:r>
              <a:rPr lang="es-ES" sz="3600" dirty="0" smtClean="0"/>
              <a:t/>
            </a:r>
            <a:br>
              <a:rPr lang="es-ES" sz="3600" dirty="0" smtClean="0"/>
            </a:br>
            <a:r>
              <a:rPr lang="es-ES" sz="2400" dirty="0" smtClean="0">
                <a:solidFill>
                  <a:schemeClr val="bg1"/>
                </a:solidFill>
              </a:rPr>
              <a:t>FACULTAD DE INGENIERÍA EN CIENCIAS AGROPECUARIAS  Y AMBIENTALES </a:t>
            </a:r>
            <a:br>
              <a:rPr lang="es-ES" sz="2400" dirty="0" smtClean="0">
                <a:solidFill>
                  <a:schemeClr val="bg1"/>
                </a:solidFill>
              </a:rPr>
            </a:br>
            <a:r>
              <a:rPr lang="es-ES" sz="2400" dirty="0" smtClean="0">
                <a:solidFill>
                  <a:schemeClr val="bg1"/>
                </a:solidFill>
              </a:rPr>
              <a:t/>
            </a:r>
            <a:br>
              <a:rPr lang="es-ES" sz="2400" dirty="0" smtClean="0">
                <a:solidFill>
                  <a:schemeClr val="bg1"/>
                </a:solidFill>
              </a:rPr>
            </a:br>
            <a:r>
              <a:rPr lang="es-ES" sz="2400" dirty="0" smtClean="0">
                <a:solidFill>
                  <a:schemeClr val="bg1"/>
                </a:solidFill>
              </a:rPr>
              <a:t>CARRERA DE INGENIERÍA FORESTAL </a:t>
            </a:r>
            <a:endParaRPr lang="es-ES" sz="2400" dirty="0">
              <a:solidFill>
                <a:schemeClr val="bg1"/>
              </a:solidFill>
            </a:endParaRPr>
          </a:p>
        </p:txBody>
      </p:sp>
      <p:pic>
        <p:nvPicPr>
          <p:cNvPr id="4" name="3 Imagen" descr="http://www.utn.edu.ec/web/portal/images/img-portal/sello-max-ut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382"/>
            <a:ext cx="1104498"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4 Imagen" descr="https://fbcdn-sphotos-g-a.akamaihd.net/hphotos-ak-xtp1/v/t1.0-9/10406954_948542951860830_4408483263377310483_n.jpg?oh=0f11211408053f619312bdaa496283b5&amp;oe=578C74A6&amp;__gda__=1467973776_dbbd2629264d390a72b46f6a9cce530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5116" y="14242"/>
            <a:ext cx="1152128" cy="1110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879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331833950"/>
              </p:ext>
            </p:extLst>
          </p:nvPr>
        </p:nvGraphicFramePr>
        <p:xfrm>
          <a:off x="-1332656" y="1076486"/>
          <a:ext cx="5688632" cy="4097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152400"/>
            <a:ext cx="8229600" cy="828328"/>
          </a:xfrm>
        </p:spPr>
        <p:txBody>
          <a:bodyPr/>
          <a:lstStyle/>
          <a:p>
            <a:r>
              <a:rPr lang="es-ES" dirty="0" smtClean="0">
                <a:solidFill>
                  <a:srgbClr val="0070C0"/>
                </a:solidFill>
              </a:rPr>
              <a:t>METODOLOGÍA</a:t>
            </a:r>
            <a:r>
              <a:rPr lang="es-ES" dirty="0" smtClean="0"/>
              <a:t> </a:t>
            </a:r>
            <a:endParaRPr lang="es-ES" dirty="0"/>
          </a:p>
        </p:txBody>
      </p:sp>
      <p:sp>
        <p:nvSpPr>
          <p:cNvPr id="2" name="1 CuadroTexto"/>
          <p:cNvSpPr txBox="1"/>
          <p:nvPr/>
        </p:nvSpPr>
        <p:spPr>
          <a:xfrm>
            <a:off x="5148064" y="836712"/>
            <a:ext cx="3888432" cy="369332"/>
          </a:xfrm>
          <a:prstGeom prst="rect">
            <a:avLst/>
          </a:prstGeom>
          <a:noFill/>
        </p:spPr>
        <p:txBody>
          <a:bodyPr wrap="square" rtlCol="0">
            <a:spAutoFit/>
          </a:bodyPr>
          <a:lstStyle/>
          <a:p>
            <a:r>
              <a:rPr lang="es-ES" dirty="0" smtClean="0">
                <a:solidFill>
                  <a:schemeClr val="bg1"/>
                </a:solidFill>
              </a:rPr>
              <a:t>Medición del recurso </a:t>
            </a:r>
            <a:endParaRPr lang="es-ES" dirty="0">
              <a:solidFill>
                <a:schemeClr val="bg1"/>
              </a:solidFill>
            </a:endParaRPr>
          </a:p>
        </p:txBody>
      </p:sp>
      <p:sp>
        <p:nvSpPr>
          <p:cNvPr id="5" name="4 CuadroTexto"/>
          <p:cNvSpPr txBox="1"/>
          <p:nvPr/>
        </p:nvSpPr>
        <p:spPr>
          <a:xfrm>
            <a:off x="5292080" y="3573016"/>
            <a:ext cx="3600400" cy="369332"/>
          </a:xfrm>
          <a:prstGeom prst="rect">
            <a:avLst/>
          </a:prstGeom>
          <a:noFill/>
        </p:spPr>
        <p:txBody>
          <a:bodyPr wrap="square" rtlCol="0">
            <a:spAutoFit/>
          </a:bodyPr>
          <a:lstStyle/>
          <a:p>
            <a:r>
              <a:rPr lang="es-ES" dirty="0" smtClean="0">
                <a:solidFill>
                  <a:schemeClr val="bg1"/>
                </a:solidFill>
              </a:rPr>
              <a:t>Medición del producto </a:t>
            </a:r>
          </a:p>
        </p:txBody>
      </p:sp>
      <p:pic>
        <p:nvPicPr>
          <p:cNvPr id="1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971" t="4856" r="30971" b="5528"/>
          <a:stretch/>
        </p:blipFill>
        <p:spPr bwMode="auto">
          <a:xfrm>
            <a:off x="3131840" y="3981921"/>
            <a:ext cx="1800017"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971" t="5625" r="30971" b="5721"/>
          <a:stretch/>
        </p:blipFill>
        <p:spPr bwMode="auto">
          <a:xfrm>
            <a:off x="3123986" y="5248670"/>
            <a:ext cx="1807871" cy="164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079" t="4856" r="30971" b="5144"/>
          <a:stretch/>
        </p:blipFill>
        <p:spPr bwMode="auto">
          <a:xfrm>
            <a:off x="4946856" y="3982599"/>
            <a:ext cx="1728375" cy="290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863" t="4471" r="30971" b="5529"/>
          <a:stretch/>
        </p:blipFill>
        <p:spPr bwMode="auto">
          <a:xfrm>
            <a:off x="4954711" y="5248670"/>
            <a:ext cx="1720520" cy="164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l="16159" t="4663" r="16157" b="5529"/>
          <a:stretch/>
        </p:blipFill>
        <p:spPr bwMode="auto">
          <a:xfrm>
            <a:off x="3812924" y="1340768"/>
            <a:ext cx="4719516" cy="204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pc\Pictures\SAMSUNG S6 EDGE\TALLER TINTES\20170121_142219.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l="45" t="1" r="49955" b="59262"/>
          <a:stretch/>
        </p:blipFill>
        <p:spPr bwMode="auto">
          <a:xfrm>
            <a:off x="6675231" y="3955244"/>
            <a:ext cx="2487278" cy="1480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c\Downloads\WhatsApp Image 2017-03-08 at 11.30.09.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76018" y="5248670"/>
            <a:ext cx="2486491" cy="158618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c\Pictures\SAMSUNG S6 EDGE\TALLER TINTES\20170121_15523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400000">
            <a:off x="7874704" y="4578124"/>
            <a:ext cx="1234517" cy="1341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21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765834368"/>
              </p:ext>
            </p:extLst>
          </p:nvPr>
        </p:nvGraphicFramePr>
        <p:xfrm>
          <a:off x="-1514720" y="1030424"/>
          <a:ext cx="8229600" cy="5043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152400"/>
            <a:ext cx="8229600" cy="828328"/>
          </a:xfrm>
        </p:spPr>
        <p:txBody>
          <a:bodyPr/>
          <a:lstStyle/>
          <a:p>
            <a:r>
              <a:rPr lang="es-ES" dirty="0" smtClean="0">
                <a:solidFill>
                  <a:srgbClr val="0070C0"/>
                </a:solidFill>
              </a:rPr>
              <a:t>METODOLOGÍA</a:t>
            </a:r>
            <a:r>
              <a:rPr lang="es-ES" dirty="0" smtClean="0"/>
              <a:t> </a:t>
            </a:r>
            <a:endParaRPr lang="es-ES" dirty="0"/>
          </a:p>
        </p:txBody>
      </p: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6478" t="39484" r="23363" b="19048"/>
          <a:stretch/>
        </p:blipFill>
        <p:spPr bwMode="auto">
          <a:xfrm>
            <a:off x="4572000" y="1"/>
            <a:ext cx="4555333" cy="659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91" t="9551" r="21921" b="6825"/>
          <a:stretch/>
        </p:blipFill>
        <p:spPr bwMode="auto">
          <a:xfrm>
            <a:off x="4598001" y="2470584"/>
            <a:ext cx="191821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pc\Pictures\SAMSUNG S4 mini\PROYECTO INVESTIGACION CAMARA S4 mini\20160603_14314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2240" y="5177580"/>
            <a:ext cx="2411760" cy="141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714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581444431"/>
              </p:ext>
            </p:extLst>
          </p:nvPr>
        </p:nvGraphicFramePr>
        <p:xfrm>
          <a:off x="-1980728" y="1052736"/>
          <a:ext cx="8229600" cy="5043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152400"/>
            <a:ext cx="8229600" cy="828328"/>
          </a:xfrm>
        </p:spPr>
        <p:txBody>
          <a:bodyPr/>
          <a:lstStyle/>
          <a:p>
            <a:r>
              <a:rPr lang="es-ES" dirty="0" smtClean="0">
                <a:solidFill>
                  <a:srgbClr val="0070C0"/>
                </a:solidFill>
              </a:rPr>
              <a:t>METODOLOGÍA</a:t>
            </a:r>
            <a:r>
              <a:rPr lang="es-ES" dirty="0" smtClean="0"/>
              <a:t> </a:t>
            </a:r>
            <a:endParaRPr lang="es-ES" dirty="0"/>
          </a:p>
        </p:txBody>
      </p:sp>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3873" t="21347" r="23252" b="8730"/>
          <a:stretch/>
        </p:blipFill>
        <p:spPr bwMode="auto">
          <a:xfrm>
            <a:off x="3995935" y="1052736"/>
            <a:ext cx="5148065" cy="562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4248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670443083"/>
              </p:ext>
            </p:extLst>
          </p:nvPr>
        </p:nvGraphicFramePr>
        <p:xfrm>
          <a:off x="-974660" y="1196752"/>
          <a:ext cx="8229600" cy="5043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152400"/>
            <a:ext cx="8229600" cy="828328"/>
          </a:xfrm>
        </p:spPr>
        <p:txBody>
          <a:bodyPr/>
          <a:lstStyle/>
          <a:p>
            <a:r>
              <a:rPr lang="es-ES" dirty="0" smtClean="0">
                <a:solidFill>
                  <a:srgbClr val="0070C0"/>
                </a:solidFill>
              </a:rPr>
              <a:t>METODOLOGÍA</a:t>
            </a:r>
            <a:r>
              <a:rPr lang="es-ES" dirty="0" smtClean="0"/>
              <a:t> </a:t>
            </a:r>
            <a:endParaRPr lang="es-ES" dirty="0"/>
          </a:p>
        </p:txBody>
      </p:sp>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5624" t="39808" r="24702" b="19444"/>
          <a:stretch/>
        </p:blipFill>
        <p:spPr bwMode="auto">
          <a:xfrm>
            <a:off x="4722941" y="260648"/>
            <a:ext cx="4421059" cy="298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942" t="8317" r="14861" b="6106"/>
          <a:stretch/>
        </p:blipFill>
        <p:spPr bwMode="auto">
          <a:xfrm>
            <a:off x="4722941" y="3263209"/>
            <a:ext cx="1944216" cy="195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31187" t="6688" r="30538" b="4951"/>
          <a:stretch/>
        </p:blipFill>
        <p:spPr bwMode="auto">
          <a:xfrm>
            <a:off x="6660232" y="3241436"/>
            <a:ext cx="2471617" cy="363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123" t="4960" r="31953" b="6028"/>
          <a:stretch/>
        </p:blipFill>
        <p:spPr bwMode="auto">
          <a:xfrm>
            <a:off x="4722940" y="5222503"/>
            <a:ext cx="1944217" cy="165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994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350634422"/>
              </p:ext>
            </p:extLst>
          </p:nvPr>
        </p:nvGraphicFramePr>
        <p:xfrm>
          <a:off x="3851920" y="369223"/>
          <a:ext cx="7723054" cy="5544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152400"/>
            <a:ext cx="8229600" cy="756320"/>
          </a:xfrm>
        </p:spPr>
        <p:txBody>
          <a:bodyPr/>
          <a:lstStyle/>
          <a:p>
            <a:r>
              <a:rPr lang="es-ES" dirty="0" smtClean="0">
                <a:solidFill>
                  <a:srgbClr val="0070C0"/>
                </a:solidFill>
              </a:rPr>
              <a:t>METODOLOGÍA</a:t>
            </a:r>
            <a:r>
              <a:rPr lang="es-ES" dirty="0" smtClean="0"/>
              <a:t> </a:t>
            </a:r>
            <a:endParaRPr lang="es-ES" dirty="0"/>
          </a:p>
        </p:txBody>
      </p:sp>
      <p:pic>
        <p:nvPicPr>
          <p:cNvPr id="717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0971" t="4856" r="31079" b="20528"/>
          <a:stretch/>
        </p:blipFill>
        <p:spPr bwMode="auto">
          <a:xfrm>
            <a:off x="0" y="1484784"/>
            <a:ext cx="2528134" cy="535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295" t="4856" r="31403" b="6106"/>
          <a:stretch/>
        </p:blipFill>
        <p:spPr bwMode="auto">
          <a:xfrm>
            <a:off x="2544640" y="1484785"/>
            <a:ext cx="1955352" cy="263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187" t="4470" r="30971" b="5145"/>
          <a:stretch/>
        </p:blipFill>
        <p:spPr bwMode="auto">
          <a:xfrm>
            <a:off x="4521302" y="1484786"/>
            <a:ext cx="1706881" cy="263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248" t="4365" r="31060" b="6167"/>
          <a:stretch/>
        </p:blipFill>
        <p:spPr bwMode="auto">
          <a:xfrm>
            <a:off x="4521301" y="4119437"/>
            <a:ext cx="1706881" cy="271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5808" t="4231" r="35634" b="6168"/>
          <a:stretch/>
        </p:blipFill>
        <p:spPr bwMode="auto">
          <a:xfrm>
            <a:off x="2528134" y="4119437"/>
            <a:ext cx="1971858" cy="27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123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152400"/>
            <a:ext cx="8229600" cy="756320"/>
          </a:xfrm>
        </p:spPr>
        <p:txBody>
          <a:bodyPr/>
          <a:lstStyle/>
          <a:p>
            <a:r>
              <a:rPr lang="es-ES" dirty="0" smtClean="0">
                <a:solidFill>
                  <a:srgbClr val="0070C0"/>
                </a:solidFill>
              </a:rPr>
              <a:t>METODOLOGÍA</a:t>
            </a:r>
            <a:r>
              <a:rPr lang="es-ES" dirty="0" smtClean="0"/>
              <a:t> </a:t>
            </a:r>
            <a:endParaRPr lang="es-ES"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444940630"/>
              </p:ext>
            </p:extLst>
          </p:nvPr>
        </p:nvGraphicFramePr>
        <p:xfrm>
          <a:off x="107504" y="1484784"/>
          <a:ext cx="9721080" cy="5073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5633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endParaRPr lang="es-ES" sz="2400" b="1" dirty="0">
              <a:solidFill>
                <a:schemeClr val="bg1"/>
              </a:solidFill>
            </a:endParaRPr>
          </a:p>
          <a:p>
            <a:pPr marL="0" indent="0">
              <a:buNone/>
            </a:pPr>
            <a:r>
              <a:rPr lang="es-ES" dirty="0">
                <a:solidFill>
                  <a:schemeClr val="bg1"/>
                </a:solidFill>
              </a:rPr>
              <a:t>1</a:t>
            </a:r>
            <a:r>
              <a:rPr lang="es-ES" dirty="0" smtClean="0">
                <a:solidFill>
                  <a:schemeClr val="bg1"/>
                </a:solidFill>
              </a:rPr>
              <a:t>.- Inventario cuantitativo </a:t>
            </a:r>
          </a:p>
          <a:p>
            <a:pPr marL="514350" indent="-514350">
              <a:buFont typeface="+mj-lt"/>
              <a:buAutoNum type="alphaLcPeriod"/>
            </a:pPr>
            <a:endParaRPr lang="es-ES" dirty="0"/>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graphicFrame>
        <p:nvGraphicFramePr>
          <p:cNvPr id="6" name="5 Tabla"/>
          <p:cNvGraphicFramePr>
            <a:graphicFrameLocks noGrp="1"/>
          </p:cNvGraphicFramePr>
          <p:nvPr>
            <p:extLst>
              <p:ext uri="{D42A27DB-BD31-4B8C-83A1-F6EECF244321}">
                <p14:modId xmlns:p14="http://schemas.microsoft.com/office/powerpoint/2010/main" val="3162369772"/>
              </p:ext>
            </p:extLst>
          </p:nvPr>
        </p:nvGraphicFramePr>
        <p:xfrm>
          <a:off x="755576" y="1988840"/>
          <a:ext cx="7128792" cy="4680863"/>
        </p:xfrm>
        <a:graphic>
          <a:graphicData uri="http://schemas.openxmlformats.org/drawingml/2006/table">
            <a:tbl>
              <a:tblPr>
                <a:tableStyleId>{5C22544A-7EE6-4342-B048-85BDC9FD1C3A}</a:tableStyleId>
              </a:tblPr>
              <a:tblGrid>
                <a:gridCol w="1924954"/>
                <a:gridCol w="1795665"/>
                <a:gridCol w="1393436"/>
                <a:gridCol w="2014737"/>
              </a:tblGrid>
              <a:tr h="174524">
                <a:tc>
                  <a:txBody>
                    <a:bodyPr/>
                    <a:lstStyle/>
                    <a:p>
                      <a:pPr algn="ctr" fontAlgn="ctr"/>
                      <a:r>
                        <a:rPr lang="es-ES" sz="1100" b="1" u="none" strike="noStrike" dirty="0">
                          <a:effectLst/>
                        </a:rPr>
                        <a:t>FAMILIA </a:t>
                      </a:r>
                      <a:endParaRPr lang="es-ES" sz="1100" b="1" i="0" u="none" strike="noStrike" dirty="0">
                        <a:solidFill>
                          <a:srgbClr val="000000"/>
                        </a:solidFill>
                        <a:effectLst/>
                        <a:latin typeface="Calibri"/>
                      </a:endParaRPr>
                    </a:p>
                  </a:txBody>
                  <a:tcPr marL="9383" marR="9383" marT="9383" marB="0" anchor="ctr"/>
                </a:tc>
                <a:tc>
                  <a:txBody>
                    <a:bodyPr/>
                    <a:lstStyle/>
                    <a:p>
                      <a:pPr algn="ctr" fontAlgn="ctr"/>
                      <a:r>
                        <a:rPr lang="es-ES" sz="1100" b="1" u="none" strike="noStrike">
                          <a:effectLst/>
                        </a:rPr>
                        <a:t>ESPECIE</a:t>
                      </a:r>
                      <a:endParaRPr lang="es-ES" sz="1100" b="1" i="0" u="none" strike="noStrike">
                        <a:solidFill>
                          <a:srgbClr val="000000"/>
                        </a:solidFill>
                        <a:effectLst/>
                        <a:latin typeface="Calibri"/>
                      </a:endParaRPr>
                    </a:p>
                  </a:txBody>
                  <a:tcPr marL="9383" marR="9383" marT="9383" marB="0" anchor="ctr"/>
                </a:tc>
                <a:tc>
                  <a:txBody>
                    <a:bodyPr/>
                    <a:lstStyle/>
                    <a:p>
                      <a:pPr algn="ctr" fontAlgn="ctr"/>
                      <a:r>
                        <a:rPr lang="es-ES" sz="1100" b="1" u="none" strike="noStrike">
                          <a:effectLst/>
                        </a:rPr>
                        <a:t>NOMBRE COMÚN</a:t>
                      </a:r>
                      <a:endParaRPr lang="es-ES" sz="1100" b="1" i="0" u="none" strike="noStrike">
                        <a:solidFill>
                          <a:srgbClr val="000000"/>
                        </a:solidFill>
                        <a:effectLst/>
                        <a:latin typeface="Calibri"/>
                      </a:endParaRPr>
                    </a:p>
                  </a:txBody>
                  <a:tcPr marL="9383" marR="9383" marT="9383" marB="0" anchor="ctr"/>
                </a:tc>
                <a:tc>
                  <a:txBody>
                    <a:bodyPr/>
                    <a:lstStyle/>
                    <a:p>
                      <a:pPr algn="ctr" fontAlgn="ctr"/>
                      <a:r>
                        <a:rPr lang="es-ES" sz="1100" b="1" u="none" strike="noStrike" dirty="0">
                          <a:effectLst/>
                        </a:rPr>
                        <a:t>HÁBITO </a:t>
                      </a:r>
                      <a:endParaRPr lang="es-ES" sz="1100" b="1" i="0" u="none" strike="noStrike" dirty="0">
                        <a:solidFill>
                          <a:srgbClr val="000000"/>
                        </a:solidFill>
                        <a:effectLst/>
                        <a:latin typeface="Calibri"/>
                      </a:endParaRPr>
                    </a:p>
                  </a:txBody>
                  <a:tcPr marL="9383" marR="9383" marT="9383" marB="0" anchor="ctr"/>
                </a:tc>
              </a:tr>
              <a:tr h="187660">
                <a:tc>
                  <a:txBody>
                    <a:bodyPr/>
                    <a:lstStyle/>
                    <a:p>
                      <a:pPr algn="ctr" fontAlgn="b"/>
                      <a:r>
                        <a:rPr lang="es-ES" sz="1100" u="none" strike="noStrike" dirty="0">
                          <a:effectLst/>
                        </a:rPr>
                        <a:t>ACTINIDACEAE</a:t>
                      </a:r>
                      <a:endParaRPr lang="es-ES" sz="1100" b="0" i="0" u="none" strike="noStrike" dirty="0">
                        <a:solidFill>
                          <a:srgbClr val="000000"/>
                        </a:solidFill>
                        <a:effectLst/>
                        <a:latin typeface="Calibri"/>
                      </a:endParaRPr>
                    </a:p>
                  </a:txBody>
                  <a:tcPr marL="9383" marR="9383" marT="9383" marB="0" anchor="b"/>
                </a:tc>
                <a:tc>
                  <a:txBody>
                    <a:bodyPr/>
                    <a:lstStyle/>
                    <a:p>
                      <a:pPr algn="ctr" fontAlgn="b"/>
                      <a:r>
                        <a:rPr lang="es-ES" sz="1100" i="1" u="none" strike="noStrike" dirty="0" err="1">
                          <a:effectLst/>
                        </a:rPr>
                        <a:t>Saurauia</a:t>
                      </a:r>
                      <a:r>
                        <a:rPr lang="es-ES" sz="1100" i="1" u="none" strike="noStrike" dirty="0">
                          <a:effectLst/>
                        </a:rPr>
                        <a:t>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Moquillo</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383" marR="9383" marT="9383" marB="0" anchor="b"/>
                </a:tc>
              </a:tr>
              <a:tr h="187660">
                <a:tc>
                  <a:txBody>
                    <a:bodyPr/>
                    <a:lstStyle/>
                    <a:p>
                      <a:pPr algn="ctr" fontAlgn="b"/>
                      <a:r>
                        <a:rPr lang="es-ES" sz="1100" u="none" strike="noStrike" dirty="0">
                          <a:effectLst/>
                        </a:rPr>
                        <a:t>AGAVACEAE</a:t>
                      </a:r>
                      <a:endParaRPr lang="es-ES" sz="1100" b="0" i="0" u="none" strike="noStrike" dirty="0">
                        <a:solidFill>
                          <a:srgbClr val="000000"/>
                        </a:solidFill>
                        <a:effectLst/>
                        <a:latin typeface="Calibri"/>
                      </a:endParaRPr>
                    </a:p>
                  </a:txBody>
                  <a:tcPr marL="9383" marR="9383" marT="9383" marB="0" anchor="b"/>
                </a:tc>
                <a:tc>
                  <a:txBody>
                    <a:bodyPr/>
                    <a:lstStyle/>
                    <a:p>
                      <a:pPr algn="ctr" fontAlgn="b"/>
                      <a:r>
                        <a:rPr lang="es-ES" sz="1100" i="1" u="none" strike="noStrike" dirty="0">
                          <a:effectLst/>
                        </a:rPr>
                        <a:t>Furcraea andina</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Penca</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Arbusto</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ARACEAE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Anthurium sp </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Atanchi</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Liana</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ARECACEAE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Iriartea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Pambil</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Palma</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ASTERACEAE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Baccharis latifolia</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Chilca</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Arbusto</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ASTERACEAE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err="1">
                          <a:effectLst/>
                        </a:rPr>
                        <a:t>Barnadesia</a:t>
                      </a:r>
                      <a:r>
                        <a:rPr lang="es-ES" sz="1100" i="1" u="none" strike="noStrike" dirty="0">
                          <a:effectLst/>
                        </a:rPr>
                        <a:t> </a:t>
                      </a:r>
                      <a:r>
                        <a:rPr lang="es-ES" sz="1100" i="1" u="none" strike="noStrike" dirty="0" err="1">
                          <a:effectLst/>
                        </a:rPr>
                        <a:t>parviflora</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Palo santo</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ASTERACEAE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Baccharis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Chilca blanca </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Arbusto</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ASTERACEAE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err="1">
                          <a:effectLst/>
                        </a:rPr>
                        <a:t>Smallanthus</a:t>
                      </a:r>
                      <a:r>
                        <a:rPr lang="es-ES" sz="1100" i="1" u="none" strike="noStrike" dirty="0">
                          <a:effectLst/>
                        </a:rPr>
                        <a:t>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Qurapango</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BIGNONIACEAE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Delastoma integrifolium</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Yalomán</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CHLORANTHACEAE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Hedyosmum </a:t>
                      </a:r>
                      <a:r>
                        <a:rPr lang="es-ES" sz="1100" i="1" u="none" strike="noStrike" dirty="0" err="1">
                          <a:effectLst/>
                        </a:rPr>
                        <a:t>luteynni</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Guayusa andina</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CLUSIACEAE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a:effectLst/>
                        </a:rPr>
                        <a:t>Clusia faviflora</a:t>
                      </a:r>
                      <a:endParaRPr lang="es-ES" sz="1100" b="0" i="1"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Guandera</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CLUSIACEAE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Tovomita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Palo negro</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CUNONIACEAE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a:effectLst/>
                        </a:rPr>
                        <a:t>Weinmannia pinnata</a:t>
                      </a:r>
                      <a:endParaRPr lang="es-ES" sz="1100" b="0" i="1"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Matache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CYATHACEAE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Cyathea tortuosa</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Helecho</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Helecho</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EUPHORBIACEAE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a:effectLst/>
                        </a:rPr>
                        <a:t>Sapium sp</a:t>
                      </a:r>
                      <a:endParaRPr lang="es-ES" sz="1100" b="0" i="1"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Lecherillo </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EUPHORBIACEAE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err="1">
                          <a:effectLst/>
                        </a:rPr>
                        <a:t>Euphorbia</a:t>
                      </a:r>
                      <a:r>
                        <a:rPr lang="es-ES" sz="1100" i="1" u="none" strike="noStrike" dirty="0">
                          <a:effectLst/>
                        </a:rPr>
                        <a:t> </a:t>
                      </a:r>
                      <a:r>
                        <a:rPr lang="es-ES" sz="1100" i="1" u="none" strike="noStrike" dirty="0" err="1">
                          <a:effectLst/>
                        </a:rPr>
                        <a:t>laurifolia</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dirty="0">
                          <a:effectLst/>
                        </a:rPr>
                        <a:t>Lechero</a:t>
                      </a:r>
                      <a:endParaRPr lang="es-ES" sz="1100" b="0" i="0"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EUPHORBIACEAE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err="1">
                          <a:effectLst/>
                        </a:rPr>
                        <a:t>Hyeronima</a:t>
                      </a:r>
                      <a:r>
                        <a:rPr lang="es-ES" sz="1100" i="1" u="none" strike="noStrike" dirty="0">
                          <a:effectLst/>
                        </a:rPr>
                        <a:t> macrocarpa</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Motilón</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EUPHORBIACEAE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Croton </a:t>
                      </a:r>
                      <a:r>
                        <a:rPr lang="es-ES" sz="1100" i="1" u="none" strike="noStrike" dirty="0" err="1">
                          <a:effectLst/>
                        </a:rPr>
                        <a:t>lechleri</a:t>
                      </a:r>
                      <a:r>
                        <a:rPr lang="es-ES" sz="1100" i="1" u="none" strike="noStrike" dirty="0">
                          <a:effectLst/>
                        </a:rPr>
                        <a:t> </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Sangre de drago</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EUPHORBIACEAE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Alchornea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Achotillo</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FABACEAE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err="1">
                          <a:effectLst/>
                        </a:rPr>
                        <a:t>Eryhtrina</a:t>
                      </a:r>
                      <a:r>
                        <a:rPr lang="es-ES" sz="1100" i="1" u="none" strike="noStrike" dirty="0">
                          <a:effectLst/>
                        </a:rPr>
                        <a:t> edulis</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Porotón</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FABACEAE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err="1">
                          <a:effectLst/>
                        </a:rPr>
                        <a:t>Eryhtrina</a:t>
                      </a:r>
                      <a:r>
                        <a:rPr lang="es-ES" sz="1100" i="1" u="none" strike="noStrike" dirty="0">
                          <a:effectLst/>
                        </a:rPr>
                        <a:t>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Alpa </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LAURACEAE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Persea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Aguacatillo</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LAURACEAE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Ocotea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Yalte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383" marR="9383" marT="9383" marB="0" anchor="b"/>
                </a:tc>
              </a:tr>
              <a:tr h="187660">
                <a:tc>
                  <a:txBody>
                    <a:bodyPr/>
                    <a:lstStyle/>
                    <a:p>
                      <a:pPr algn="ctr" fontAlgn="b"/>
                      <a:r>
                        <a:rPr lang="es-ES" sz="1100" u="none" strike="noStrike">
                          <a:effectLst/>
                        </a:rPr>
                        <a:t>LAURACEAE</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i="1" u="none" strike="noStrike" dirty="0">
                          <a:effectLst/>
                        </a:rPr>
                        <a:t>Beilschmiedia sp</a:t>
                      </a:r>
                      <a:endParaRPr lang="es-ES" sz="1100" b="0" i="1" u="none" strike="noStrike" dirty="0">
                        <a:solidFill>
                          <a:srgbClr val="000000"/>
                        </a:solidFill>
                        <a:effectLst/>
                        <a:latin typeface="Calibri"/>
                      </a:endParaRPr>
                    </a:p>
                  </a:txBody>
                  <a:tcPr marL="9383" marR="9383" marT="9383" marB="0" anchor="b"/>
                </a:tc>
                <a:tc>
                  <a:txBody>
                    <a:bodyPr/>
                    <a:lstStyle/>
                    <a:p>
                      <a:pPr algn="ctr" fontAlgn="b"/>
                      <a:r>
                        <a:rPr lang="es-ES" sz="1100" u="none" strike="noStrike">
                          <a:effectLst/>
                        </a:rPr>
                        <a:t>Canelo</a:t>
                      </a:r>
                      <a:endParaRPr lang="es-ES" sz="1100" b="0" i="0" u="none" strike="noStrike">
                        <a:solidFill>
                          <a:srgbClr val="000000"/>
                        </a:solidFill>
                        <a:effectLst/>
                        <a:latin typeface="Calibri"/>
                      </a:endParaRPr>
                    </a:p>
                  </a:txBody>
                  <a:tcPr marL="9383" marR="9383" marT="9383"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383" marR="9383" marT="9383" marB="0" anchor="b"/>
                </a:tc>
              </a:tr>
            </a:tbl>
          </a:graphicData>
        </a:graphic>
      </p:graphicFrame>
    </p:spTree>
    <p:extLst>
      <p:ext uri="{BB962C8B-B14F-4D97-AF65-F5344CB8AC3E}">
        <p14:creationId xmlns:p14="http://schemas.microsoft.com/office/powerpoint/2010/main" val="1513376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p>
          <a:p>
            <a:pPr marL="0" lvl="2" indent="0">
              <a:spcBef>
                <a:spcPts val="600"/>
              </a:spcBef>
              <a:buClr>
                <a:schemeClr val="accent2"/>
              </a:buClr>
              <a:buNone/>
            </a:pPr>
            <a:r>
              <a:rPr lang="es-ES" sz="2400" dirty="0">
                <a:solidFill>
                  <a:schemeClr val="bg1"/>
                </a:solidFill>
              </a:rPr>
              <a:t>1.- Inventario cuantitativo </a:t>
            </a:r>
          </a:p>
          <a:p>
            <a:pPr marL="0" lvl="2" indent="0">
              <a:spcBef>
                <a:spcPts val="600"/>
              </a:spcBef>
              <a:buClr>
                <a:schemeClr val="accent2"/>
              </a:buClr>
              <a:buNone/>
            </a:pPr>
            <a:endParaRPr lang="es-ES" sz="2400" b="1" dirty="0" smtClean="0">
              <a:solidFill>
                <a:schemeClr val="bg1"/>
              </a:solidFill>
            </a:endParaRP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val="3286265963"/>
              </p:ext>
            </p:extLst>
          </p:nvPr>
        </p:nvGraphicFramePr>
        <p:xfrm>
          <a:off x="827584" y="1988840"/>
          <a:ext cx="7056784" cy="4608510"/>
        </p:xfrm>
        <a:graphic>
          <a:graphicData uri="http://schemas.openxmlformats.org/drawingml/2006/table">
            <a:tbl>
              <a:tblPr>
                <a:tableStyleId>{5C22544A-7EE6-4342-B048-85BDC9FD1C3A}</a:tableStyleId>
              </a:tblPr>
              <a:tblGrid>
                <a:gridCol w="1905510"/>
                <a:gridCol w="1777527"/>
                <a:gridCol w="1379361"/>
                <a:gridCol w="1994386"/>
              </a:tblGrid>
              <a:tr h="200370">
                <a:tc>
                  <a:txBody>
                    <a:bodyPr/>
                    <a:lstStyle/>
                    <a:p>
                      <a:pPr algn="ctr" fontAlgn="b"/>
                      <a:r>
                        <a:rPr lang="es-ES" sz="1100" u="none" strike="noStrike" dirty="0">
                          <a:effectLst/>
                        </a:rPr>
                        <a:t>LILIACEAE</a:t>
                      </a:r>
                      <a:endParaRPr lang="es-ES" sz="1100" b="0" i="0" u="none" strike="noStrike" dirty="0">
                        <a:solidFill>
                          <a:srgbClr val="000000"/>
                        </a:solidFill>
                        <a:effectLst/>
                        <a:latin typeface="Calibri"/>
                      </a:endParaRPr>
                    </a:p>
                  </a:txBody>
                  <a:tcPr marL="9525" marR="9525" marT="9525" marB="0" anchor="b"/>
                </a:tc>
                <a:tc>
                  <a:txBody>
                    <a:bodyPr/>
                    <a:lstStyle/>
                    <a:p>
                      <a:pPr algn="ctr" fontAlgn="b"/>
                      <a:r>
                        <a:rPr lang="es-ES" sz="1100" i="1" u="none" strike="noStrike" dirty="0">
                          <a:effectLst/>
                        </a:rPr>
                        <a:t>Smilax</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Vena canasto </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Liana</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dirty="0">
                          <a:effectLst/>
                        </a:rPr>
                        <a:t>MAGNOLIACEAE</a:t>
                      </a:r>
                      <a:endParaRPr lang="es-ES" sz="1100" b="0" i="0" u="none" strike="noStrike" dirty="0">
                        <a:solidFill>
                          <a:srgbClr val="000000"/>
                        </a:solidFill>
                        <a:effectLst/>
                        <a:latin typeface="Calibri"/>
                      </a:endParaRPr>
                    </a:p>
                  </a:txBody>
                  <a:tcPr marL="9525" marR="9525" marT="9525" marB="0" anchor="b"/>
                </a:tc>
                <a:tc>
                  <a:txBody>
                    <a:bodyPr/>
                    <a:lstStyle/>
                    <a:p>
                      <a:pPr algn="ctr" fontAlgn="b"/>
                      <a:r>
                        <a:rPr lang="es-ES" sz="1100" i="1" u="none" strike="noStrike" dirty="0">
                          <a:effectLst/>
                        </a:rPr>
                        <a:t>Magnolia </a:t>
                      </a:r>
                      <a:r>
                        <a:rPr lang="es-ES" sz="1100" i="1" u="none" strike="noStrike" dirty="0" err="1">
                          <a:effectLst/>
                        </a:rPr>
                        <a:t>mindensis</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Chirimoyo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dirty="0">
                          <a:effectLst/>
                        </a:rPr>
                        <a:t>MALVACEAE</a:t>
                      </a:r>
                      <a:endParaRPr lang="es-ES" sz="1100" b="0" i="0" u="none" strike="noStrike" dirty="0">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Pseudobombax</a:t>
                      </a:r>
                      <a:r>
                        <a:rPr lang="es-ES" sz="1100" i="1" u="none" strike="noStrike" dirty="0">
                          <a:effectLst/>
                        </a:rPr>
                        <a:t> sp</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Yuca</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dirty="0">
                          <a:effectLst/>
                        </a:rPr>
                        <a:t>MELASTOMATACEAE</a:t>
                      </a:r>
                      <a:endParaRPr lang="es-ES" sz="1100" b="0" i="0" u="none" strike="noStrike" dirty="0">
                        <a:solidFill>
                          <a:srgbClr val="000000"/>
                        </a:solidFill>
                        <a:effectLst/>
                        <a:latin typeface="Calibri"/>
                      </a:endParaRPr>
                    </a:p>
                  </a:txBody>
                  <a:tcPr marL="9525" marR="9525" marT="9525" marB="0" anchor="b"/>
                </a:tc>
                <a:tc>
                  <a:txBody>
                    <a:bodyPr/>
                    <a:lstStyle/>
                    <a:p>
                      <a:pPr algn="ctr" fontAlgn="b"/>
                      <a:r>
                        <a:rPr lang="es-ES" sz="1100" i="1" u="none" strike="noStrike" dirty="0">
                          <a:effectLst/>
                        </a:rPr>
                        <a:t>Miconia sp</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Flor de mayo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dirty="0">
                          <a:effectLst/>
                        </a:rPr>
                        <a:t>MELASTOMATACEAE</a:t>
                      </a:r>
                      <a:endParaRPr lang="es-ES" sz="1100" b="0" i="0" u="none" strike="noStrike" dirty="0">
                        <a:solidFill>
                          <a:srgbClr val="000000"/>
                        </a:solidFill>
                        <a:effectLst/>
                        <a:latin typeface="Calibri"/>
                      </a:endParaRPr>
                    </a:p>
                  </a:txBody>
                  <a:tcPr marL="9525" marR="9525" marT="9525" marB="0" anchor="b"/>
                </a:tc>
                <a:tc>
                  <a:txBody>
                    <a:bodyPr/>
                    <a:lstStyle/>
                    <a:p>
                      <a:pPr algn="ctr" fontAlgn="b"/>
                      <a:r>
                        <a:rPr lang="es-ES" sz="1100" i="1" u="none" strike="noStrike" dirty="0">
                          <a:effectLst/>
                        </a:rPr>
                        <a:t>Miconia sp 2</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Colca</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MELASTOMATACEAE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a:effectLst/>
                        </a:rPr>
                        <a:t>Miconia sp 3</a:t>
                      </a:r>
                      <a:endParaRPr lang="es-ES" sz="1100" b="0" i="1"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Rayo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MELIACEAE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Ruagea</a:t>
                      </a:r>
                      <a:r>
                        <a:rPr lang="es-ES" sz="1100" i="1" u="none" strike="noStrike" dirty="0">
                          <a:effectLst/>
                        </a:rPr>
                        <a:t> </a:t>
                      </a:r>
                      <a:r>
                        <a:rPr lang="es-ES" sz="1100" i="1" u="none" strike="noStrike" dirty="0" err="1">
                          <a:effectLst/>
                        </a:rPr>
                        <a:t>pubescens</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Cedrillo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MORACEAE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a:effectLst/>
                        </a:rPr>
                        <a:t>Ficus </a:t>
                      </a:r>
                      <a:r>
                        <a:rPr lang="es-ES" sz="1100" i="1" u="none" strike="noStrike" dirty="0" err="1">
                          <a:effectLst/>
                        </a:rPr>
                        <a:t>maxima</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Higueron </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MYRICACEAE </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a:effectLst/>
                        </a:rPr>
                        <a:t>Morella </a:t>
                      </a:r>
                      <a:r>
                        <a:rPr lang="es-ES" sz="1100" i="1" u="none" strike="noStrike" dirty="0" err="1">
                          <a:effectLst/>
                        </a:rPr>
                        <a:t>parvifolia</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Laurel de cera </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MYRSINACEAE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Myrsine</a:t>
                      </a:r>
                      <a:r>
                        <a:rPr lang="es-ES" sz="1100" i="1" u="none" strike="noStrike" dirty="0">
                          <a:effectLst/>
                        </a:rPr>
                        <a:t> sp</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Tupial rojo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MYRSINACEAE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a:effectLst/>
                        </a:rPr>
                        <a:t>Myrsine sp 2</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Tupial blanco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MYRTACEAE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Myrcianthes</a:t>
                      </a:r>
                      <a:r>
                        <a:rPr lang="es-ES" sz="1100" i="1" u="none" strike="noStrike" dirty="0">
                          <a:effectLst/>
                        </a:rPr>
                        <a:t> </a:t>
                      </a:r>
                      <a:r>
                        <a:rPr lang="es-ES" sz="1100" i="1" u="none" strike="noStrike" dirty="0" err="1">
                          <a:effectLst/>
                        </a:rPr>
                        <a:t>rhapaloides</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Arrayán</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MYRTACEAE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a:effectLst/>
                        </a:rPr>
                        <a:t>Eugenia sp</a:t>
                      </a:r>
                      <a:endParaRPr lang="es-ES" sz="1100" b="0" i="1"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Shuagalo negro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MYRTACEAE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a:effectLst/>
                        </a:rPr>
                        <a:t>Eugenia sp 2</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Guayabillo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MYRTACEAE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a:effectLst/>
                        </a:rPr>
                        <a:t>Myrcianthes sp 2</a:t>
                      </a:r>
                      <a:endParaRPr lang="es-ES" sz="1100" b="0" i="1"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Shuagalo blanco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PENTAPHYLACACEAE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Gordonia</a:t>
                      </a:r>
                      <a:r>
                        <a:rPr lang="es-ES" sz="1100" i="1" u="none" strike="noStrike" dirty="0">
                          <a:effectLst/>
                        </a:rPr>
                        <a:t> fruticosa</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Caimitillo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a:effectLst/>
                        </a:rPr>
                        <a:t>Árbol</a:t>
                      </a:r>
                      <a:endParaRPr lang="es-ES" sz="1100" b="0" i="0" u="none" strike="noStrike">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PENTAPHYLACACEAE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Freziera</a:t>
                      </a:r>
                      <a:r>
                        <a:rPr lang="es-ES" sz="1100" i="1" u="none" strike="noStrike" dirty="0">
                          <a:effectLst/>
                        </a:rPr>
                        <a:t> sp</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Huatsi</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PRIMULACEAE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Myrsine</a:t>
                      </a:r>
                      <a:r>
                        <a:rPr lang="es-ES" sz="1100" i="1" u="none" strike="noStrike" dirty="0">
                          <a:effectLst/>
                        </a:rPr>
                        <a:t> </a:t>
                      </a:r>
                      <a:r>
                        <a:rPr lang="es-ES" sz="1100" i="1" u="none" strike="noStrike" dirty="0" err="1">
                          <a:effectLst/>
                        </a:rPr>
                        <a:t>coriacea</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Ambil</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PROTEACEA</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Roupala</a:t>
                      </a:r>
                      <a:r>
                        <a:rPr lang="es-ES" sz="1100" i="1" u="none" strike="noStrike" dirty="0">
                          <a:effectLst/>
                        </a:rPr>
                        <a:t> montana</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Roble andino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RUBIACEAE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Guettarda</a:t>
                      </a:r>
                      <a:r>
                        <a:rPr lang="es-ES" sz="1100" i="1" u="none" strike="noStrike" dirty="0">
                          <a:effectLst/>
                        </a:rPr>
                        <a:t> sp</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Hueso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SAPINDACEAE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err="1">
                          <a:effectLst/>
                        </a:rPr>
                        <a:t>Billia</a:t>
                      </a:r>
                      <a:r>
                        <a:rPr lang="es-ES" sz="1100" i="1" u="none" strike="noStrike" dirty="0">
                          <a:effectLst/>
                        </a:rPr>
                        <a:t> rosea</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Guayacán pepudo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SCROPHULARIACEAE</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a:effectLst/>
                        </a:rPr>
                        <a:t>Buddleja sp </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Quijuar</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525" marR="9525" marT="9525" marB="0" anchor="b"/>
                </a:tc>
              </a:tr>
              <a:tr h="200370">
                <a:tc>
                  <a:txBody>
                    <a:bodyPr/>
                    <a:lstStyle/>
                    <a:p>
                      <a:pPr algn="ctr" fontAlgn="b"/>
                      <a:r>
                        <a:rPr lang="es-ES" sz="1100" u="none" strike="noStrike">
                          <a:effectLst/>
                        </a:rPr>
                        <a:t>URTICACEA</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i="1" u="none" strike="noStrike" dirty="0">
                          <a:effectLst/>
                        </a:rPr>
                        <a:t>Cecropia </a:t>
                      </a:r>
                      <a:r>
                        <a:rPr lang="es-ES" sz="1100" i="1" u="none" strike="noStrike" dirty="0" err="1">
                          <a:effectLst/>
                        </a:rPr>
                        <a:t>maxima</a:t>
                      </a:r>
                      <a:endParaRPr lang="es-ES" sz="1100" b="0" i="1" u="none" strike="noStrike" dirty="0">
                        <a:solidFill>
                          <a:srgbClr val="000000"/>
                        </a:solidFill>
                        <a:effectLst/>
                        <a:latin typeface="Calibri"/>
                      </a:endParaRPr>
                    </a:p>
                  </a:txBody>
                  <a:tcPr marL="9525" marR="9525" marT="9525" marB="0" anchor="b"/>
                </a:tc>
                <a:tc>
                  <a:txBody>
                    <a:bodyPr/>
                    <a:lstStyle/>
                    <a:p>
                      <a:pPr algn="ctr" fontAlgn="b"/>
                      <a:r>
                        <a:rPr lang="es-ES" sz="1100" u="none" strike="noStrike">
                          <a:effectLst/>
                        </a:rPr>
                        <a:t>Guarumo</a:t>
                      </a:r>
                      <a:endParaRPr lang="es-ES" sz="1100" b="0" i="0" u="none" strike="noStrike">
                        <a:solidFill>
                          <a:srgbClr val="000000"/>
                        </a:solidFill>
                        <a:effectLst/>
                        <a:latin typeface="Calibri"/>
                      </a:endParaRPr>
                    </a:p>
                  </a:txBody>
                  <a:tcPr marL="9525" marR="9525" marT="9525" marB="0" anchor="b"/>
                </a:tc>
                <a:tc>
                  <a:txBody>
                    <a:bodyPr/>
                    <a:lstStyle/>
                    <a:p>
                      <a:pPr algn="ctr" fontAlgn="b"/>
                      <a:r>
                        <a:rPr lang="es-ES" sz="1100" u="none" strike="noStrike" dirty="0">
                          <a:effectLst/>
                        </a:rPr>
                        <a:t>Árbol</a:t>
                      </a:r>
                      <a:endParaRPr lang="es-E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643439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46845" y="51933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p>
          <a:p>
            <a:pPr marL="0" indent="0">
              <a:buNone/>
            </a:pPr>
            <a:r>
              <a:rPr lang="es-ES" dirty="0" smtClean="0">
                <a:solidFill>
                  <a:schemeClr val="bg1"/>
                </a:solidFill>
              </a:rPr>
              <a:t>1. Inventario </a:t>
            </a:r>
            <a:r>
              <a:rPr lang="es-ES" dirty="0">
                <a:solidFill>
                  <a:schemeClr val="bg1"/>
                </a:solidFill>
              </a:rPr>
              <a:t>cuantitativo </a:t>
            </a:r>
          </a:p>
          <a:p>
            <a:pPr marL="0" indent="0">
              <a:buNone/>
            </a:pPr>
            <a:r>
              <a:rPr lang="es-ES" dirty="0" smtClean="0">
                <a:solidFill>
                  <a:schemeClr val="bg1"/>
                </a:solidFill>
              </a:rPr>
              <a:t>1.2 Parámetros ecológicos</a:t>
            </a:r>
            <a:endParaRPr lang="es-ES" dirty="0">
              <a:solidFill>
                <a:schemeClr val="bg1"/>
              </a:solidFill>
            </a:endParaRPr>
          </a:p>
        </p:txBody>
      </p:sp>
      <p:sp>
        <p:nvSpPr>
          <p:cNvPr id="3" name="2 Título"/>
          <p:cNvSpPr>
            <a:spLocks noGrp="1"/>
          </p:cNvSpPr>
          <p:nvPr>
            <p:ph type="title"/>
          </p:nvPr>
        </p:nvSpPr>
        <p:spPr>
          <a:xfrm>
            <a:off x="457200" y="152400"/>
            <a:ext cx="8229600" cy="468288"/>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1026" name="Picture 2" descr="C:\Users\pc\Pictures\DENSIDAD ESPEC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988840"/>
            <a:ext cx="421005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c\Pictures\ABUNDANCIA ESPEC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8840"/>
            <a:ext cx="421957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c\Pictures\FRECUENCIA ESPEC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383" y="4579640"/>
            <a:ext cx="4200525" cy="227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72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69269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p>
          <a:p>
            <a:pPr marL="0" indent="0">
              <a:buNone/>
            </a:pPr>
            <a:r>
              <a:rPr lang="es-ES" dirty="0" smtClean="0">
                <a:solidFill>
                  <a:schemeClr val="bg1"/>
                </a:solidFill>
              </a:rPr>
              <a:t>1. Inventario </a:t>
            </a:r>
            <a:r>
              <a:rPr lang="es-ES" dirty="0">
                <a:solidFill>
                  <a:schemeClr val="bg1"/>
                </a:solidFill>
              </a:rPr>
              <a:t>cuantitativo </a:t>
            </a:r>
          </a:p>
          <a:p>
            <a:pPr marL="0" indent="0">
              <a:buNone/>
            </a:pPr>
            <a:r>
              <a:rPr lang="es-ES" dirty="0" smtClean="0">
                <a:solidFill>
                  <a:schemeClr val="bg1"/>
                </a:solidFill>
              </a:rPr>
              <a:t>1.3 Índices de diversidad </a:t>
            </a:r>
          </a:p>
          <a:p>
            <a:pPr marL="0" indent="0">
              <a:buNone/>
            </a:pPr>
            <a:endParaRPr lang="es-ES" dirty="0" smtClean="0">
              <a:solidFill>
                <a:schemeClr val="bg1"/>
              </a:solidFill>
            </a:endParaRPr>
          </a:p>
          <a:p>
            <a:pPr marL="0" indent="0">
              <a:buNone/>
            </a:pPr>
            <a:endParaRPr lang="es-ES" dirty="0">
              <a:solidFill>
                <a:schemeClr val="bg1"/>
              </a:solidFill>
            </a:endParaRP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5" name="4 Imagen" descr="C:\Users\pc\Documents\Martin Jima\índice de shannon.jpg"/>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512" y="2094648"/>
            <a:ext cx="4608512" cy="4402683"/>
          </a:xfrm>
          <a:prstGeom prst="rect">
            <a:avLst/>
          </a:prstGeom>
          <a:noFill/>
          <a:ln>
            <a:noFill/>
          </a:ln>
        </p:spPr>
      </p:pic>
      <p:pic>
        <p:nvPicPr>
          <p:cNvPr id="6" name="5 Imagen" descr="C:\Users\pc\Documents\Martin Jima\índice de simpsons.jpg"/>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0" y="2109605"/>
            <a:ext cx="4752528" cy="4402683"/>
          </a:xfrm>
          <a:prstGeom prst="rect">
            <a:avLst/>
          </a:prstGeom>
          <a:noFill/>
          <a:ln>
            <a:noFill/>
          </a:ln>
        </p:spPr>
      </p:pic>
    </p:spTree>
    <p:extLst>
      <p:ext uri="{BB962C8B-B14F-4D97-AF65-F5344CB8AC3E}">
        <p14:creationId xmlns:p14="http://schemas.microsoft.com/office/powerpoint/2010/main" val="450692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69444" y="1524000"/>
            <a:ext cx="8686800" cy="2595647"/>
          </a:xfrm>
        </p:spPr>
        <p:txBody>
          <a:bodyPr>
            <a:normAutofit fontScale="92500" lnSpcReduction="20000"/>
          </a:bodyPr>
          <a:lstStyle/>
          <a:p>
            <a:pPr algn="just"/>
            <a:r>
              <a:rPr lang="es-ES" sz="2400" dirty="0">
                <a:solidFill>
                  <a:schemeClr val="bg1"/>
                </a:solidFill>
              </a:rPr>
              <a:t>El manejo y aprovechamiento de los ecosistemas forestales en el Ecuador se ha realizado bajo una visión simple donde el bosque es solo madera, dejando de lado otros bienes como son los PFNM y servicios </a:t>
            </a:r>
            <a:r>
              <a:rPr lang="es-ES" sz="2400" dirty="0" smtClean="0">
                <a:solidFill>
                  <a:schemeClr val="bg1"/>
                </a:solidFill>
              </a:rPr>
              <a:t>ecosistémicos. </a:t>
            </a:r>
          </a:p>
          <a:p>
            <a:pPr algn="just"/>
            <a:r>
              <a:rPr lang="es-ES" sz="2400" dirty="0">
                <a:solidFill>
                  <a:schemeClr val="bg1"/>
                </a:solidFill>
              </a:rPr>
              <a:t>Históricamente productos de gran transcendencia como el cacao (</a:t>
            </a:r>
            <a:r>
              <a:rPr lang="es-ES" sz="2400" i="1" dirty="0">
                <a:solidFill>
                  <a:schemeClr val="bg1"/>
                </a:solidFill>
              </a:rPr>
              <a:t>Theobroma  cacao</a:t>
            </a:r>
            <a:r>
              <a:rPr lang="es-ES" sz="2400" dirty="0">
                <a:solidFill>
                  <a:schemeClr val="bg1"/>
                </a:solidFill>
              </a:rPr>
              <a:t>), el caucho (</a:t>
            </a:r>
            <a:r>
              <a:rPr lang="es-ES" sz="2400" i="1" dirty="0">
                <a:solidFill>
                  <a:schemeClr val="bg1"/>
                </a:solidFill>
              </a:rPr>
              <a:t>Castilla elastica</a:t>
            </a:r>
            <a:r>
              <a:rPr lang="es-ES" sz="2400" dirty="0">
                <a:solidFill>
                  <a:schemeClr val="bg1"/>
                </a:solidFill>
              </a:rPr>
              <a:t>), la cascarilla (</a:t>
            </a:r>
            <a:r>
              <a:rPr lang="es-ES" sz="2400" i="1" dirty="0">
                <a:solidFill>
                  <a:schemeClr val="bg1"/>
                </a:solidFill>
              </a:rPr>
              <a:t>Cinchona </a:t>
            </a:r>
            <a:r>
              <a:rPr lang="es-ES" sz="2400" dirty="0">
                <a:solidFill>
                  <a:schemeClr val="bg1"/>
                </a:solidFill>
              </a:rPr>
              <a:t>spp</a:t>
            </a:r>
            <a:r>
              <a:rPr lang="es-ES" sz="2400" i="1" dirty="0">
                <a:solidFill>
                  <a:schemeClr val="bg1"/>
                </a:solidFill>
              </a:rPr>
              <a:t>.),</a:t>
            </a:r>
            <a:r>
              <a:rPr lang="es-ES" sz="2400" dirty="0">
                <a:solidFill>
                  <a:schemeClr val="bg1"/>
                </a:solidFill>
              </a:rPr>
              <a:t> tagua (</a:t>
            </a:r>
            <a:r>
              <a:rPr lang="es-ES" sz="2400" i="1" dirty="0">
                <a:solidFill>
                  <a:schemeClr val="bg1"/>
                </a:solidFill>
              </a:rPr>
              <a:t>Phytelephas aequatorialis</a:t>
            </a:r>
            <a:r>
              <a:rPr lang="es-ES" sz="2400" dirty="0">
                <a:solidFill>
                  <a:schemeClr val="bg1"/>
                </a:solidFill>
              </a:rPr>
              <a:t>) y paja toquilla (</a:t>
            </a:r>
            <a:r>
              <a:rPr lang="es-ES" sz="2400" i="1" dirty="0">
                <a:solidFill>
                  <a:schemeClr val="bg1"/>
                </a:solidFill>
              </a:rPr>
              <a:t>Carludovica palmata</a:t>
            </a:r>
            <a:r>
              <a:rPr lang="es-ES" sz="2400" dirty="0">
                <a:solidFill>
                  <a:schemeClr val="bg1"/>
                </a:solidFill>
              </a:rPr>
              <a:t>), son un referente de ingresos económicos por más de dos siglos para el país.</a:t>
            </a:r>
          </a:p>
          <a:p>
            <a:endParaRPr lang="es-ES" dirty="0"/>
          </a:p>
        </p:txBody>
      </p:sp>
      <p:sp>
        <p:nvSpPr>
          <p:cNvPr id="3" name="2 Título"/>
          <p:cNvSpPr>
            <a:spLocks noGrp="1"/>
          </p:cNvSpPr>
          <p:nvPr>
            <p:ph type="title"/>
          </p:nvPr>
        </p:nvSpPr>
        <p:spPr/>
        <p:txBody>
          <a:bodyPr/>
          <a:lstStyle/>
          <a:p>
            <a:r>
              <a:rPr lang="es-ES" sz="3600" dirty="0" smtClean="0">
                <a:solidFill>
                  <a:srgbClr val="0070C0"/>
                </a:solidFill>
              </a:rPr>
              <a:t>INTRODUCCIÓN</a:t>
            </a:r>
            <a:r>
              <a:rPr lang="es-ES" dirty="0" smtClean="0"/>
              <a:t> </a:t>
            </a:r>
            <a:endParaRPr lang="es-ES" dirty="0"/>
          </a:p>
        </p:txBody>
      </p:sp>
      <p:pic>
        <p:nvPicPr>
          <p:cNvPr id="4098" name="Picture 2" descr="C:\Users\pc\Pictures\SAMSUNG S4 mini\PROYECTO INVESTIGACION\20160625_0839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119647"/>
            <a:ext cx="8424936" cy="2477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959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69269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p>
          <a:p>
            <a:pPr marL="0" indent="0">
              <a:buNone/>
            </a:pPr>
            <a:r>
              <a:rPr lang="es-ES" dirty="0" smtClean="0">
                <a:solidFill>
                  <a:schemeClr val="bg1"/>
                </a:solidFill>
              </a:rPr>
              <a:t>1. Inventario </a:t>
            </a:r>
            <a:r>
              <a:rPr lang="es-ES" dirty="0">
                <a:solidFill>
                  <a:schemeClr val="bg1"/>
                </a:solidFill>
              </a:rPr>
              <a:t>cuantitativo </a:t>
            </a:r>
          </a:p>
          <a:p>
            <a:pPr marL="0" indent="0">
              <a:buNone/>
            </a:pPr>
            <a:r>
              <a:rPr lang="es-ES" dirty="0" smtClean="0">
                <a:solidFill>
                  <a:schemeClr val="bg1"/>
                </a:solidFill>
              </a:rPr>
              <a:t>1.4 Dendrograma de cluster </a:t>
            </a:r>
          </a:p>
          <a:p>
            <a:pPr marL="0" indent="0">
              <a:buNone/>
            </a:pPr>
            <a:endParaRPr lang="es-ES" dirty="0" smtClean="0">
              <a:solidFill>
                <a:schemeClr val="bg1"/>
              </a:solidFill>
            </a:endParaRPr>
          </a:p>
          <a:p>
            <a:pPr marL="0" indent="0">
              <a:buNone/>
            </a:pPr>
            <a:endParaRPr lang="es-ES" dirty="0">
              <a:solidFill>
                <a:schemeClr val="bg1"/>
              </a:solidFill>
            </a:endParaRP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5" name="4 Imagen" descr="C:\Users\pc\Documents\Martin Jima\cluster.bmp"/>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71600" y="2060848"/>
            <a:ext cx="7272808" cy="3141436"/>
          </a:xfrm>
          <a:prstGeom prst="rect">
            <a:avLst/>
          </a:prstGeom>
          <a:noFill/>
          <a:ln>
            <a:noFill/>
          </a:ln>
        </p:spPr>
      </p:pic>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1835696" y="5271732"/>
            <a:ext cx="5753100" cy="1533525"/>
          </a:xfrm>
          <a:prstGeom prst="rect">
            <a:avLst/>
          </a:prstGeom>
          <a:solidFill>
            <a:schemeClr val="bg2">
              <a:lumMod val="60000"/>
              <a:lumOff val="40000"/>
            </a:schemeClr>
          </a:solidFill>
          <a:ln>
            <a:noFill/>
          </a:ln>
        </p:spPr>
      </p:pic>
    </p:spTree>
    <p:extLst>
      <p:ext uri="{BB962C8B-B14F-4D97-AF65-F5344CB8AC3E}">
        <p14:creationId xmlns:p14="http://schemas.microsoft.com/office/powerpoint/2010/main" val="422703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69269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p>
          <a:p>
            <a:pPr marL="0" indent="0">
              <a:buNone/>
            </a:pPr>
            <a:r>
              <a:rPr lang="es-ES" dirty="0">
                <a:solidFill>
                  <a:schemeClr val="bg1"/>
                </a:solidFill>
              </a:rPr>
              <a:t>2</a:t>
            </a:r>
            <a:r>
              <a:rPr lang="es-ES" dirty="0" smtClean="0">
                <a:solidFill>
                  <a:schemeClr val="bg1"/>
                </a:solidFill>
              </a:rPr>
              <a:t>. </a:t>
            </a:r>
            <a:r>
              <a:rPr lang="es-ES" dirty="0">
                <a:solidFill>
                  <a:schemeClr val="bg1"/>
                </a:solidFill>
              </a:rPr>
              <a:t>Inventario </a:t>
            </a:r>
            <a:r>
              <a:rPr lang="es-ES" dirty="0" smtClean="0">
                <a:solidFill>
                  <a:schemeClr val="bg1"/>
                </a:solidFill>
              </a:rPr>
              <a:t>de productos</a:t>
            </a:r>
          </a:p>
          <a:p>
            <a:pPr marL="0" indent="0">
              <a:buNone/>
            </a:pPr>
            <a:r>
              <a:rPr lang="es-ES" dirty="0" smtClean="0">
                <a:solidFill>
                  <a:schemeClr val="bg1"/>
                </a:solidFill>
              </a:rPr>
              <a:t>2.1 Medición del recurso.</a:t>
            </a:r>
            <a:endParaRPr lang="es-ES" dirty="0">
              <a:solidFill>
                <a:schemeClr val="bg1"/>
              </a:solidFill>
            </a:endParaRPr>
          </a:p>
          <a:p>
            <a:pPr marL="0" indent="0">
              <a:buNone/>
            </a:pPr>
            <a:endParaRPr lang="es-ES" dirty="0" smtClean="0">
              <a:solidFill>
                <a:schemeClr val="bg1"/>
              </a:solidFill>
            </a:endParaRPr>
          </a:p>
          <a:p>
            <a:pPr marL="0" indent="0">
              <a:buNone/>
            </a:pPr>
            <a:endParaRPr lang="es-ES" dirty="0">
              <a:solidFill>
                <a:schemeClr val="bg1"/>
              </a:solidFill>
            </a:endParaRP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64904"/>
            <a:ext cx="8784976" cy="2016224"/>
          </a:xfrm>
          <a:prstGeom prst="rect">
            <a:avLst/>
          </a:prstGeom>
          <a:solidFill>
            <a:schemeClr val="bg2">
              <a:lumMod val="60000"/>
              <a:lumOff val="40000"/>
            </a:schemeClr>
          </a:solidFill>
          <a:ln>
            <a:noFill/>
          </a:ln>
          <a:effectLst/>
        </p:spPr>
      </p:pic>
    </p:spTree>
    <p:extLst>
      <p:ext uri="{BB962C8B-B14F-4D97-AF65-F5344CB8AC3E}">
        <p14:creationId xmlns:p14="http://schemas.microsoft.com/office/powerpoint/2010/main" val="1450329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404664"/>
            <a:ext cx="8229600" cy="3744416"/>
          </a:xfrm>
        </p:spPr>
        <p:txBody>
          <a:bodyPr/>
          <a:lstStyle/>
          <a:p>
            <a:pPr marL="0" lvl="2" indent="0">
              <a:spcBef>
                <a:spcPts val="600"/>
              </a:spcBef>
              <a:buClr>
                <a:schemeClr val="accent2"/>
              </a:buClr>
              <a:buNone/>
            </a:pPr>
            <a:r>
              <a:rPr lang="es-ES" sz="2000" b="1" dirty="0" smtClean="0">
                <a:solidFill>
                  <a:schemeClr val="bg1"/>
                </a:solidFill>
              </a:rPr>
              <a:t>Objetivo 1: </a:t>
            </a:r>
            <a:r>
              <a:rPr lang="es-ES" sz="2000" b="1" dirty="0">
                <a:solidFill>
                  <a:schemeClr val="bg1"/>
                </a:solidFill>
              </a:rPr>
              <a:t>Cuantificación de los  PFNM – </a:t>
            </a:r>
            <a:r>
              <a:rPr lang="es-ES" sz="2000" b="1" dirty="0" smtClean="0">
                <a:solidFill>
                  <a:schemeClr val="bg1"/>
                </a:solidFill>
              </a:rPr>
              <a:t>artesanales</a:t>
            </a:r>
          </a:p>
          <a:p>
            <a:pPr marL="0" indent="0">
              <a:buNone/>
            </a:pPr>
            <a:r>
              <a:rPr lang="es-ES" sz="2000" b="1" dirty="0">
                <a:solidFill>
                  <a:schemeClr val="bg1"/>
                </a:solidFill>
              </a:rPr>
              <a:t>2</a:t>
            </a:r>
            <a:r>
              <a:rPr lang="es-ES" sz="2000" b="1" dirty="0" smtClean="0">
                <a:solidFill>
                  <a:schemeClr val="bg1"/>
                </a:solidFill>
              </a:rPr>
              <a:t>. </a:t>
            </a:r>
            <a:r>
              <a:rPr lang="es-ES" sz="2000" b="1" dirty="0">
                <a:solidFill>
                  <a:schemeClr val="bg1"/>
                </a:solidFill>
              </a:rPr>
              <a:t>Inventario </a:t>
            </a:r>
            <a:r>
              <a:rPr lang="es-ES" sz="2000" b="1" dirty="0" smtClean="0">
                <a:solidFill>
                  <a:schemeClr val="bg1"/>
                </a:solidFill>
              </a:rPr>
              <a:t>de productos</a:t>
            </a:r>
          </a:p>
          <a:p>
            <a:pPr marL="0" indent="0">
              <a:buNone/>
            </a:pPr>
            <a:r>
              <a:rPr lang="es-ES" sz="2000" b="1" dirty="0" smtClean="0">
                <a:solidFill>
                  <a:schemeClr val="bg1"/>
                </a:solidFill>
              </a:rPr>
              <a:t>2.2 </a:t>
            </a:r>
            <a:r>
              <a:rPr lang="es-ES" sz="2000" b="1" dirty="0">
                <a:solidFill>
                  <a:schemeClr val="bg1"/>
                </a:solidFill>
              </a:rPr>
              <a:t>M</a:t>
            </a:r>
            <a:r>
              <a:rPr lang="es-ES" sz="2000" b="1" dirty="0" smtClean="0">
                <a:solidFill>
                  <a:schemeClr val="bg1"/>
                </a:solidFill>
              </a:rPr>
              <a:t>edición del producto</a:t>
            </a:r>
          </a:p>
          <a:p>
            <a:pPr marL="0" indent="0">
              <a:buNone/>
            </a:pPr>
            <a:r>
              <a:rPr lang="es-ES" sz="2000" dirty="0" smtClean="0">
                <a:solidFill>
                  <a:schemeClr val="bg1"/>
                </a:solidFill>
              </a:rPr>
              <a:t>Productividad</a:t>
            </a:r>
            <a:r>
              <a:rPr lang="es-ES" sz="2000" b="1" dirty="0" smtClean="0">
                <a:solidFill>
                  <a:schemeClr val="bg1"/>
                </a:solidFill>
              </a:rPr>
              <a:t> </a:t>
            </a:r>
            <a:r>
              <a:rPr lang="es-ES" sz="2000" i="1" dirty="0" smtClean="0">
                <a:solidFill>
                  <a:schemeClr val="bg1"/>
                </a:solidFill>
              </a:rPr>
              <a:t>Anthurium sp</a:t>
            </a:r>
            <a:endParaRPr lang="es-ES" sz="2000" i="1" dirty="0">
              <a:solidFill>
                <a:schemeClr val="bg1"/>
              </a:solidFill>
            </a:endParaRPr>
          </a:p>
          <a:p>
            <a:pPr marL="0" indent="0">
              <a:buNone/>
            </a:pPr>
            <a:endParaRPr lang="es-ES" dirty="0" smtClean="0">
              <a:solidFill>
                <a:schemeClr val="bg1"/>
              </a:solidFill>
            </a:endParaRPr>
          </a:p>
          <a:p>
            <a:pPr marL="0" indent="0">
              <a:buNone/>
            </a:pPr>
            <a:endParaRPr lang="es-ES" dirty="0" smtClean="0">
              <a:solidFill>
                <a:schemeClr val="bg1"/>
              </a:solidFill>
            </a:endParaRPr>
          </a:p>
          <a:p>
            <a:pPr marL="0" indent="0">
              <a:buNone/>
            </a:pPr>
            <a:endParaRPr lang="es-ES" dirty="0">
              <a:solidFill>
                <a:schemeClr val="bg1"/>
              </a:solidFill>
            </a:endParaRPr>
          </a:p>
          <a:p>
            <a:pPr marL="0" indent="0">
              <a:buNone/>
            </a:pPr>
            <a:endParaRPr lang="es-ES" dirty="0" smtClean="0">
              <a:solidFill>
                <a:schemeClr val="bg1"/>
              </a:solidFill>
            </a:endParaRPr>
          </a:p>
        </p:txBody>
      </p:sp>
      <p:sp>
        <p:nvSpPr>
          <p:cNvPr id="3" name="2 Título"/>
          <p:cNvSpPr>
            <a:spLocks noGrp="1"/>
          </p:cNvSpPr>
          <p:nvPr>
            <p:ph type="title"/>
          </p:nvPr>
        </p:nvSpPr>
        <p:spPr>
          <a:xfrm>
            <a:off x="467544" y="0"/>
            <a:ext cx="8229600" cy="476672"/>
          </a:xfrm>
        </p:spPr>
        <p:txBody>
          <a:bodyPr>
            <a:normAutofit fontScale="90000"/>
          </a:bodyPr>
          <a:lstStyle/>
          <a:p>
            <a:r>
              <a:rPr lang="es-ES" sz="2800" dirty="0" smtClean="0">
                <a:solidFill>
                  <a:srgbClr val="0070C0"/>
                </a:solidFill>
              </a:rPr>
              <a:t>RESULTADOS </a:t>
            </a:r>
            <a:r>
              <a:rPr lang="es-ES" sz="3600" dirty="0" smtClean="0"/>
              <a:t> </a:t>
            </a:r>
            <a:endParaRPr lang="es-ES" sz="3600" dirty="0"/>
          </a:p>
        </p:txBody>
      </p:sp>
      <p:graphicFrame>
        <p:nvGraphicFramePr>
          <p:cNvPr id="6" name="5 Tabla"/>
          <p:cNvGraphicFramePr>
            <a:graphicFrameLocks noGrp="1"/>
          </p:cNvGraphicFramePr>
          <p:nvPr>
            <p:extLst>
              <p:ext uri="{D42A27DB-BD31-4B8C-83A1-F6EECF244321}">
                <p14:modId xmlns:p14="http://schemas.microsoft.com/office/powerpoint/2010/main" val="3779212034"/>
              </p:ext>
            </p:extLst>
          </p:nvPr>
        </p:nvGraphicFramePr>
        <p:xfrm>
          <a:off x="971600" y="1988840"/>
          <a:ext cx="6984777" cy="2468880"/>
        </p:xfrm>
        <a:graphic>
          <a:graphicData uri="http://schemas.openxmlformats.org/drawingml/2006/table">
            <a:tbl>
              <a:tblPr firstRow="1" firstCol="1" bandRow="1"/>
              <a:tblGrid>
                <a:gridCol w="972955"/>
                <a:gridCol w="859155"/>
                <a:gridCol w="747616"/>
                <a:gridCol w="879503"/>
                <a:gridCol w="879503"/>
                <a:gridCol w="879503"/>
                <a:gridCol w="887039"/>
                <a:gridCol w="879503"/>
              </a:tblGrid>
              <a:tr h="158234">
                <a:tc gridSpan="3">
                  <a:txBody>
                    <a:bodyPr/>
                    <a:lstStyle/>
                    <a:p>
                      <a:pPr algn="ctr">
                        <a:lnSpc>
                          <a:spcPct val="150000"/>
                        </a:lnSpc>
                        <a:spcAft>
                          <a:spcPts val="0"/>
                        </a:spcAft>
                      </a:pPr>
                      <a:r>
                        <a:rPr lang="es-ES" sz="1200" b="1" dirty="0">
                          <a:solidFill>
                            <a:srgbClr val="000000"/>
                          </a:solidFill>
                          <a:effectLst/>
                          <a:latin typeface="Times New Roman"/>
                          <a:ea typeface="Times New Roman"/>
                          <a:cs typeface="Times New Roman"/>
                        </a:rPr>
                        <a:t>N</a:t>
                      </a:r>
                      <a:r>
                        <a:rPr lang="es-ES" sz="1200" b="1" baseline="30000" dirty="0">
                          <a:solidFill>
                            <a:srgbClr val="000000"/>
                          </a:solidFill>
                          <a:effectLst/>
                          <a:latin typeface="Times New Roman"/>
                          <a:ea typeface="Times New Roman"/>
                          <a:cs typeface="Times New Roman"/>
                        </a:rPr>
                        <a:t>o</a:t>
                      </a:r>
                      <a:r>
                        <a:rPr lang="es-ES" sz="1200" b="1" dirty="0">
                          <a:solidFill>
                            <a:srgbClr val="000000"/>
                          </a:solidFill>
                          <a:effectLst/>
                          <a:latin typeface="Times New Roman"/>
                          <a:ea typeface="Times New Roman"/>
                          <a:cs typeface="Times New Roman"/>
                        </a:rPr>
                        <a:t> de transectos </a:t>
                      </a:r>
                      <a:endParaRPr lang="es-ES" sz="1200" dirty="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hMerge="1">
                  <a:txBody>
                    <a:bodyPr/>
                    <a:lstStyle/>
                    <a:p>
                      <a:endParaRPr lang="es-ES"/>
                    </a:p>
                  </a:txBody>
                  <a:tcPr/>
                </a:tc>
                <a:tc hMerge="1">
                  <a:txBody>
                    <a:bodyPr/>
                    <a:lstStyle/>
                    <a:p>
                      <a:endParaRPr lang="es-ES"/>
                    </a:p>
                  </a:txBody>
                  <a:tcPr/>
                </a:tc>
                <a:tc>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Transecto 1</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Transecto 2</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Transecto 3</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Transecto 6</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Transecto 8</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r>
              <a:tr h="158234">
                <a:tc gridSpan="3">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N</a:t>
                      </a:r>
                      <a:r>
                        <a:rPr lang="es-ES" sz="1200" b="1" baseline="30000">
                          <a:solidFill>
                            <a:srgbClr val="000000"/>
                          </a:solidFill>
                          <a:effectLst/>
                          <a:latin typeface="Times New Roman"/>
                          <a:ea typeface="Times New Roman"/>
                          <a:cs typeface="Times New Roman"/>
                        </a:rPr>
                        <a:t>o</a:t>
                      </a:r>
                      <a:r>
                        <a:rPr lang="es-ES" sz="1200" b="1">
                          <a:solidFill>
                            <a:srgbClr val="000000"/>
                          </a:solidFill>
                          <a:effectLst/>
                          <a:latin typeface="Times New Roman"/>
                          <a:ea typeface="Times New Roman"/>
                          <a:cs typeface="Times New Roman"/>
                        </a:rPr>
                        <a:t> de individuos</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hMerge="1">
                  <a:txBody>
                    <a:bodyPr/>
                    <a:lstStyle/>
                    <a:p>
                      <a:endParaRPr lang="es-ES"/>
                    </a:p>
                  </a:txBody>
                  <a:tcPr/>
                </a:tc>
                <a:tc hMerge="1">
                  <a:txBody>
                    <a:bodyPr/>
                    <a:lstStyle/>
                    <a:p>
                      <a:endParaRPr lang="es-ES"/>
                    </a:p>
                  </a:txBody>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278</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97</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70</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75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201</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r>
              <a:tr h="338027">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N</a:t>
                      </a:r>
                      <a:r>
                        <a:rPr lang="es-ES" sz="1200" baseline="30000">
                          <a:solidFill>
                            <a:srgbClr val="000000"/>
                          </a:solidFill>
                          <a:effectLst/>
                          <a:latin typeface="Times New Roman"/>
                          <a:ea typeface="Times New Roman"/>
                          <a:cs typeface="Times New Roman"/>
                        </a:rPr>
                        <a:t>o</a:t>
                      </a:r>
                      <a:r>
                        <a:rPr lang="es-ES" sz="1200">
                          <a:solidFill>
                            <a:srgbClr val="000000"/>
                          </a:solidFill>
                          <a:effectLst/>
                          <a:latin typeface="Times New Roman"/>
                          <a:ea typeface="Times New Roman"/>
                          <a:cs typeface="Times New Roman"/>
                        </a:rPr>
                        <a:t> de Sogas</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Largo soga (m)</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Peso Kg.</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gridSpan="5">
                  <a:txBody>
                    <a:bodyPr/>
                    <a:lstStyle/>
                    <a:p>
                      <a:pPr algn="ctr">
                        <a:lnSpc>
                          <a:spcPct val="150000"/>
                        </a:lnSpc>
                        <a:spcAft>
                          <a:spcPts val="0"/>
                        </a:spcAft>
                      </a:pPr>
                      <a:r>
                        <a:rPr lang="es-ES" sz="1200">
                          <a:solidFill>
                            <a:srgbClr val="000000"/>
                          </a:solidFill>
                          <a:effectLst/>
                          <a:latin typeface="Times New Roman"/>
                          <a:ea typeface="Times New Roman"/>
                          <a:cs typeface="Times New Roman"/>
                        </a:rPr>
                        <a:t>Total materia prima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58234">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7</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10</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0,278</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77,28 kg.</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158234">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2</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10</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0,058</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50000"/>
                      </a:schemeClr>
                    </a:solidFill>
                  </a:tcPr>
                </a:tc>
                <a:tc>
                  <a:txBody>
                    <a:bodyPr/>
                    <a:lstStyle/>
                    <a:p>
                      <a:pPr algn="ctr">
                        <a:lnSpc>
                          <a:spcPct val="150000"/>
                        </a:lnSpc>
                        <a:spcAft>
                          <a:spcPts val="0"/>
                        </a:spcAft>
                      </a:pPr>
                      <a:r>
                        <a:rPr lang="es-ES" sz="1200" dirty="0">
                          <a:solidFill>
                            <a:srgbClr val="000000"/>
                          </a:solidFill>
                          <a:effectLst/>
                          <a:latin typeface="Times New Roman"/>
                          <a:ea typeface="Times New Roman"/>
                          <a:cs typeface="Times New Roman"/>
                        </a:rPr>
                        <a:t>5,63 kg.</a:t>
                      </a:r>
                      <a:endParaRPr lang="es-ES" sz="1200" dirty="0">
                        <a:effectLst/>
                        <a:latin typeface="Times New Roman"/>
                        <a:ea typeface="Times New Roman"/>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158234">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3</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0,108</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7,56 kg.</a:t>
                      </a:r>
                      <a:endParaRPr lang="es-ES" sz="1200">
                        <a:effectLst/>
                        <a:latin typeface="Times New Roman"/>
                        <a:ea typeface="Times New Roman"/>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158234">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3</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0,108</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8,10 kg.</a:t>
                      </a:r>
                      <a:endParaRPr lang="es-ES" sz="1200">
                        <a:effectLst/>
                        <a:latin typeface="Times New Roman"/>
                        <a:ea typeface="Times New Roman"/>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158234">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dirty="0">
                          <a:solidFill>
                            <a:srgbClr val="000000"/>
                          </a:solidFill>
                          <a:effectLst/>
                          <a:latin typeface="Times New Roman"/>
                          <a:ea typeface="Times New Roman"/>
                          <a:cs typeface="Times New Roman"/>
                        </a:rPr>
                        <a:t>15</a:t>
                      </a:r>
                      <a:endParaRPr lang="es-ES" sz="1200" dirty="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0,145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dirty="0">
                          <a:solidFill>
                            <a:srgbClr val="000000"/>
                          </a:solidFill>
                          <a:effectLst/>
                          <a:latin typeface="Times New Roman"/>
                          <a:ea typeface="Times New Roman"/>
                          <a:cs typeface="Times New Roman"/>
                        </a:rPr>
                        <a:t> </a:t>
                      </a:r>
                      <a:endParaRPr lang="es-ES" sz="1200" dirty="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dirty="0">
                          <a:solidFill>
                            <a:srgbClr val="000000"/>
                          </a:solidFill>
                          <a:effectLst/>
                          <a:latin typeface="Times New Roman"/>
                          <a:ea typeface="Times New Roman"/>
                          <a:cs typeface="Times New Roman"/>
                        </a:rPr>
                        <a:t>29,15 kg.</a:t>
                      </a:r>
                      <a:endParaRPr lang="es-ES" sz="1200" dirty="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2105323666"/>
              </p:ext>
            </p:extLst>
          </p:nvPr>
        </p:nvGraphicFramePr>
        <p:xfrm>
          <a:off x="971600" y="4754371"/>
          <a:ext cx="6984776" cy="2057400"/>
        </p:xfrm>
        <a:graphic>
          <a:graphicData uri="http://schemas.openxmlformats.org/drawingml/2006/table">
            <a:tbl>
              <a:tblPr firstRow="1" firstCol="1" bandRow="1"/>
              <a:tblGrid>
                <a:gridCol w="969190"/>
                <a:gridCol w="855830"/>
                <a:gridCol w="744723"/>
                <a:gridCol w="1064533"/>
                <a:gridCol w="1063782"/>
                <a:gridCol w="1171136"/>
                <a:gridCol w="1115582"/>
              </a:tblGrid>
              <a:tr h="238125">
                <a:tc gridSpan="3">
                  <a:txBody>
                    <a:bodyPr/>
                    <a:lstStyle/>
                    <a:p>
                      <a:pPr algn="ctr">
                        <a:lnSpc>
                          <a:spcPct val="150000"/>
                        </a:lnSpc>
                        <a:spcAft>
                          <a:spcPts val="0"/>
                        </a:spcAft>
                      </a:pPr>
                      <a:r>
                        <a:rPr lang="es-ES" sz="1200" b="1" dirty="0">
                          <a:solidFill>
                            <a:srgbClr val="000000"/>
                          </a:solidFill>
                          <a:effectLst/>
                          <a:latin typeface="Times New Roman"/>
                          <a:ea typeface="Times New Roman"/>
                          <a:cs typeface="Times New Roman"/>
                        </a:rPr>
                        <a:t>N</a:t>
                      </a:r>
                      <a:r>
                        <a:rPr lang="es-ES" sz="1200" b="1" baseline="30000" dirty="0">
                          <a:solidFill>
                            <a:srgbClr val="000000"/>
                          </a:solidFill>
                          <a:effectLst/>
                          <a:latin typeface="Times New Roman"/>
                          <a:ea typeface="Times New Roman"/>
                          <a:cs typeface="Times New Roman"/>
                        </a:rPr>
                        <a:t>o</a:t>
                      </a:r>
                      <a:r>
                        <a:rPr lang="es-ES" sz="1200" b="1" dirty="0">
                          <a:solidFill>
                            <a:srgbClr val="000000"/>
                          </a:solidFill>
                          <a:effectLst/>
                          <a:latin typeface="Times New Roman"/>
                          <a:ea typeface="Times New Roman"/>
                          <a:cs typeface="Times New Roman"/>
                        </a:rPr>
                        <a:t> de transectos </a:t>
                      </a:r>
                      <a:endParaRPr lang="es-ES" sz="1200" dirty="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hMerge="1">
                  <a:txBody>
                    <a:bodyPr/>
                    <a:lstStyle/>
                    <a:p>
                      <a:endParaRPr lang="es-ES"/>
                    </a:p>
                  </a:txBody>
                  <a:tcPr/>
                </a:tc>
                <a:tc hMerge="1">
                  <a:txBody>
                    <a:bodyPr/>
                    <a:lstStyle/>
                    <a:p>
                      <a:endParaRPr lang="es-ES"/>
                    </a:p>
                  </a:txBody>
                  <a:tcPr/>
                </a:tc>
                <a:tc>
                  <a:txBody>
                    <a:bodyPr/>
                    <a:lstStyle/>
                    <a:p>
                      <a:pPr algn="ctr">
                        <a:lnSpc>
                          <a:spcPct val="150000"/>
                        </a:lnSpc>
                        <a:spcAft>
                          <a:spcPts val="0"/>
                        </a:spcAft>
                      </a:pPr>
                      <a:r>
                        <a:rPr lang="es-ES" sz="1100" b="1">
                          <a:solidFill>
                            <a:srgbClr val="000000"/>
                          </a:solidFill>
                          <a:effectLst/>
                          <a:latin typeface="Times New Roman"/>
                          <a:ea typeface="Times New Roman"/>
                          <a:cs typeface="Times New Roman"/>
                        </a:rPr>
                        <a:t>Transecto 1</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100" b="1">
                          <a:solidFill>
                            <a:srgbClr val="000000"/>
                          </a:solidFill>
                          <a:effectLst/>
                          <a:latin typeface="Times New Roman"/>
                          <a:ea typeface="Times New Roman"/>
                          <a:cs typeface="Times New Roman"/>
                        </a:rPr>
                        <a:t>Transecto 3</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100" b="1">
                          <a:solidFill>
                            <a:srgbClr val="000000"/>
                          </a:solidFill>
                          <a:effectLst/>
                          <a:latin typeface="Times New Roman"/>
                          <a:ea typeface="Times New Roman"/>
                          <a:cs typeface="Times New Roman"/>
                        </a:rPr>
                        <a:t>Transecto 4</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100" b="1">
                          <a:solidFill>
                            <a:srgbClr val="000000"/>
                          </a:solidFill>
                          <a:effectLst/>
                          <a:latin typeface="Times New Roman"/>
                          <a:ea typeface="Times New Roman"/>
                          <a:cs typeface="Times New Roman"/>
                        </a:rPr>
                        <a:t>Transecto 6</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r>
              <a:tr h="247650">
                <a:tc gridSpan="3">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N</a:t>
                      </a:r>
                      <a:r>
                        <a:rPr lang="es-ES" sz="1200" b="1" baseline="30000">
                          <a:solidFill>
                            <a:srgbClr val="000000"/>
                          </a:solidFill>
                          <a:effectLst/>
                          <a:latin typeface="Times New Roman"/>
                          <a:ea typeface="Times New Roman"/>
                          <a:cs typeface="Times New Roman"/>
                        </a:rPr>
                        <a:t>o</a:t>
                      </a:r>
                      <a:r>
                        <a:rPr lang="es-ES" sz="1200" b="1">
                          <a:solidFill>
                            <a:srgbClr val="000000"/>
                          </a:solidFill>
                          <a:effectLst/>
                          <a:latin typeface="Times New Roman"/>
                          <a:ea typeface="Times New Roman"/>
                          <a:cs typeface="Times New Roman"/>
                        </a:rPr>
                        <a:t> de individuos</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hMerge="1">
                  <a:txBody>
                    <a:bodyPr/>
                    <a:lstStyle/>
                    <a:p>
                      <a:endParaRPr lang="es-ES"/>
                    </a:p>
                  </a:txBody>
                  <a:tcPr/>
                </a:tc>
                <a:tc hMerge="1">
                  <a:txBody>
                    <a:bodyPr/>
                    <a:lstStyle/>
                    <a:p>
                      <a:endParaRPr lang="es-ES"/>
                    </a:p>
                  </a:txBody>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6</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13</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17</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13</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r>
              <a:tr h="228600">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N</a:t>
                      </a:r>
                      <a:r>
                        <a:rPr lang="es-ES" sz="1100" baseline="30000">
                          <a:solidFill>
                            <a:srgbClr val="000000"/>
                          </a:solidFill>
                          <a:effectLst/>
                          <a:latin typeface="Times New Roman"/>
                          <a:ea typeface="Times New Roman"/>
                          <a:cs typeface="Times New Roman"/>
                        </a:rPr>
                        <a:t>o</a:t>
                      </a:r>
                      <a:r>
                        <a:rPr lang="es-ES" sz="1100">
                          <a:solidFill>
                            <a:srgbClr val="000000"/>
                          </a:solidFill>
                          <a:effectLst/>
                          <a:latin typeface="Times New Roman"/>
                          <a:ea typeface="Times New Roman"/>
                          <a:cs typeface="Times New Roman"/>
                        </a:rPr>
                        <a:t> de sogas</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Largo soga (m)</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Peso Kg.</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gridSpan="4">
                  <a:txBody>
                    <a:bodyPr/>
                    <a:lstStyle/>
                    <a:p>
                      <a:pPr algn="ctr">
                        <a:lnSpc>
                          <a:spcPct val="150000"/>
                        </a:lnSpc>
                        <a:spcAft>
                          <a:spcPts val="0"/>
                        </a:spcAft>
                      </a:pPr>
                      <a:r>
                        <a:rPr lang="es-ES" sz="1200">
                          <a:solidFill>
                            <a:srgbClr val="000000"/>
                          </a:solidFill>
                          <a:effectLst/>
                          <a:latin typeface="Times New Roman"/>
                          <a:ea typeface="Times New Roman"/>
                          <a:cs typeface="Times New Roman"/>
                        </a:rPr>
                        <a:t>Total materia prima</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90500">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7</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10</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8,064</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48,38 kg.</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190500">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6</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10</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7</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89,7 kg.</a:t>
                      </a:r>
                      <a:endParaRPr lang="es-ES" sz="1200">
                        <a:effectLst/>
                        <a:latin typeface="Times New Roman"/>
                        <a:ea typeface="Times New Roman"/>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190500">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9</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15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10,278</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50000"/>
                      </a:schemeClr>
                    </a:solidFill>
                  </a:tcPr>
                </a:tc>
                <a:tc>
                  <a:txBody>
                    <a:bodyPr/>
                    <a:lstStyle/>
                    <a:p>
                      <a:pPr>
                        <a:lnSpc>
                          <a:spcPct val="107000"/>
                        </a:lnSpc>
                      </a:pPr>
                      <a:endParaRPr lang="es-ES" sz="1100">
                        <a:effectLst/>
                        <a:latin typeface="Calibri"/>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174,726 kg.</a:t>
                      </a:r>
                      <a:endParaRPr lang="es-ES" sz="1200">
                        <a:effectLst/>
                        <a:latin typeface="Times New Roman"/>
                        <a:ea typeface="Times New Roman"/>
                        <a:cs typeface="Times New Roman"/>
                      </a:endParaRPr>
                    </a:p>
                  </a:txBody>
                  <a:tcPr marL="44450" marR="44450" marT="0" marB="0" anchor="b">
                    <a:lnL>
                      <a:noFill/>
                    </a:lnL>
                    <a:lnR>
                      <a:noFill/>
                    </a:lnR>
                    <a:lnT>
                      <a:noFill/>
                    </a:lnT>
                    <a:lnB>
                      <a:noFill/>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200025">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6</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10</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6</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1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100" dirty="0">
                          <a:solidFill>
                            <a:srgbClr val="000000"/>
                          </a:solidFill>
                          <a:effectLst/>
                          <a:latin typeface="Times New Roman"/>
                          <a:ea typeface="Times New Roman"/>
                          <a:cs typeface="Times New Roman"/>
                        </a:rPr>
                        <a:t>78,00 kg.</a:t>
                      </a:r>
                      <a:endParaRPr lang="es-ES" sz="1200" dirty="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r>
            </a:tbl>
          </a:graphicData>
        </a:graphic>
      </p:graphicFrame>
      <p:sp>
        <p:nvSpPr>
          <p:cNvPr id="9" name="8 CuadroTexto"/>
          <p:cNvSpPr txBox="1"/>
          <p:nvPr/>
        </p:nvSpPr>
        <p:spPr>
          <a:xfrm>
            <a:off x="611560" y="4367230"/>
            <a:ext cx="4464496" cy="400110"/>
          </a:xfrm>
          <a:prstGeom prst="rect">
            <a:avLst/>
          </a:prstGeom>
          <a:noFill/>
        </p:spPr>
        <p:txBody>
          <a:bodyPr wrap="square" rtlCol="0">
            <a:spAutoFit/>
          </a:bodyPr>
          <a:lstStyle/>
          <a:p>
            <a:r>
              <a:rPr lang="es-ES" sz="2000" dirty="0" smtClean="0">
                <a:solidFill>
                  <a:schemeClr val="bg1"/>
                </a:solidFill>
              </a:rPr>
              <a:t>Productividad </a:t>
            </a:r>
            <a:r>
              <a:rPr lang="es-ES" sz="2000" i="1" dirty="0" smtClean="0">
                <a:solidFill>
                  <a:schemeClr val="bg1"/>
                </a:solidFill>
              </a:rPr>
              <a:t>Smilax sp</a:t>
            </a:r>
            <a:endParaRPr lang="es-ES" sz="2000" i="1" dirty="0">
              <a:solidFill>
                <a:schemeClr val="bg1"/>
              </a:solidFill>
            </a:endParaRPr>
          </a:p>
        </p:txBody>
      </p:sp>
    </p:spTree>
    <p:extLst>
      <p:ext uri="{BB962C8B-B14F-4D97-AF65-F5344CB8AC3E}">
        <p14:creationId xmlns:p14="http://schemas.microsoft.com/office/powerpoint/2010/main" val="1364621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69269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p>
          <a:p>
            <a:pPr marL="0" indent="0">
              <a:buNone/>
            </a:pPr>
            <a:r>
              <a:rPr lang="es-ES" dirty="0">
                <a:solidFill>
                  <a:schemeClr val="bg1"/>
                </a:solidFill>
              </a:rPr>
              <a:t>2</a:t>
            </a:r>
            <a:r>
              <a:rPr lang="es-ES" dirty="0" smtClean="0">
                <a:solidFill>
                  <a:schemeClr val="bg1"/>
                </a:solidFill>
              </a:rPr>
              <a:t>. </a:t>
            </a:r>
            <a:r>
              <a:rPr lang="es-ES" dirty="0">
                <a:solidFill>
                  <a:schemeClr val="bg1"/>
                </a:solidFill>
              </a:rPr>
              <a:t>Inventario </a:t>
            </a:r>
            <a:r>
              <a:rPr lang="es-ES" dirty="0" smtClean="0">
                <a:solidFill>
                  <a:schemeClr val="bg1"/>
                </a:solidFill>
              </a:rPr>
              <a:t>de productos</a:t>
            </a:r>
          </a:p>
          <a:p>
            <a:pPr marL="0" indent="0">
              <a:buNone/>
            </a:pPr>
            <a:r>
              <a:rPr lang="es-ES" dirty="0" smtClean="0">
                <a:solidFill>
                  <a:schemeClr val="bg1"/>
                </a:solidFill>
              </a:rPr>
              <a:t>2.2 </a:t>
            </a:r>
            <a:r>
              <a:rPr lang="es-ES" dirty="0">
                <a:solidFill>
                  <a:schemeClr val="bg1"/>
                </a:solidFill>
              </a:rPr>
              <a:t>M</a:t>
            </a:r>
            <a:r>
              <a:rPr lang="es-ES" dirty="0" smtClean="0">
                <a:solidFill>
                  <a:schemeClr val="bg1"/>
                </a:solidFill>
              </a:rPr>
              <a:t>edición del producto</a:t>
            </a:r>
          </a:p>
          <a:p>
            <a:pPr marL="0" indent="0">
              <a:buNone/>
            </a:pPr>
            <a:r>
              <a:rPr lang="es-ES" sz="2000" dirty="0" smtClean="0">
                <a:solidFill>
                  <a:schemeClr val="bg1"/>
                </a:solidFill>
              </a:rPr>
              <a:t>Productividad </a:t>
            </a:r>
            <a:r>
              <a:rPr lang="es-ES" sz="2000" i="1" dirty="0" smtClean="0">
                <a:solidFill>
                  <a:schemeClr val="bg1"/>
                </a:solidFill>
              </a:rPr>
              <a:t>Furcraea andina</a:t>
            </a:r>
          </a:p>
          <a:p>
            <a:pPr marL="0" indent="0">
              <a:buNone/>
            </a:pPr>
            <a:endParaRPr lang="es-ES" i="1" dirty="0">
              <a:solidFill>
                <a:schemeClr val="bg1"/>
              </a:solidFill>
            </a:endParaRPr>
          </a:p>
          <a:p>
            <a:pPr marL="0" indent="0">
              <a:buNone/>
            </a:pPr>
            <a:endParaRPr lang="es-ES" i="1" dirty="0" smtClean="0">
              <a:solidFill>
                <a:schemeClr val="bg1"/>
              </a:solidFill>
            </a:endParaRPr>
          </a:p>
          <a:p>
            <a:pPr marL="0" indent="0">
              <a:buNone/>
            </a:pPr>
            <a:endParaRPr lang="es-ES" i="1" dirty="0">
              <a:solidFill>
                <a:schemeClr val="bg1"/>
              </a:solidFill>
            </a:endParaRPr>
          </a:p>
          <a:p>
            <a:pPr marL="0" indent="0">
              <a:buNone/>
            </a:pPr>
            <a:r>
              <a:rPr lang="es-ES" sz="2000" dirty="0" smtClean="0">
                <a:solidFill>
                  <a:schemeClr val="bg1"/>
                </a:solidFill>
              </a:rPr>
              <a:t>Productividad</a:t>
            </a:r>
            <a:r>
              <a:rPr lang="es-ES" sz="2000" i="1" dirty="0" smtClean="0">
                <a:solidFill>
                  <a:schemeClr val="bg1"/>
                </a:solidFill>
              </a:rPr>
              <a:t> Delastoma integrifolium</a:t>
            </a:r>
            <a:endParaRPr lang="es-ES" sz="2000" i="1" dirty="0">
              <a:solidFill>
                <a:schemeClr val="bg1"/>
              </a:solidFill>
            </a:endParaRPr>
          </a:p>
          <a:p>
            <a:pPr marL="0" indent="0">
              <a:buNone/>
            </a:pPr>
            <a:endParaRPr lang="es-ES" dirty="0" smtClean="0">
              <a:solidFill>
                <a:schemeClr val="bg1"/>
              </a:solidFill>
            </a:endParaRPr>
          </a:p>
          <a:p>
            <a:pPr marL="0" indent="0">
              <a:buNone/>
            </a:pPr>
            <a:endParaRPr lang="es-ES" dirty="0">
              <a:solidFill>
                <a:schemeClr val="bg1"/>
              </a:solidFill>
            </a:endParaRP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graphicFrame>
        <p:nvGraphicFramePr>
          <p:cNvPr id="5" name="4 Tabla"/>
          <p:cNvGraphicFramePr>
            <a:graphicFrameLocks noGrp="1"/>
          </p:cNvGraphicFramePr>
          <p:nvPr>
            <p:extLst>
              <p:ext uri="{D42A27DB-BD31-4B8C-83A1-F6EECF244321}">
                <p14:modId xmlns:p14="http://schemas.microsoft.com/office/powerpoint/2010/main" val="2092012531"/>
              </p:ext>
            </p:extLst>
          </p:nvPr>
        </p:nvGraphicFramePr>
        <p:xfrm>
          <a:off x="467544" y="2492896"/>
          <a:ext cx="7560839" cy="1371600"/>
        </p:xfrm>
        <a:graphic>
          <a:graphicData uri="http://schemas.openxmlformats.org/drawingml/2006/table">
            <a:tbl>
              <a:tblPr firstRow="1" firstCol="1" bandRow="1"/>
              <a:tblGrid>
                <a:gridCol w="1958645"/>
                <a:gridCol w="1649124"/>
                <a:gridCol w="1301326"/>
                <a:gridCol w="2651744"/>
              </a:tblGrid>
              <a:tr h="273630">
                <a:tc gridSpan="3">
                  <a:txBody>
                    <a:bodyPr/>
                    <a:lstStyle/>
                    <a:p>
                      <a:pPr algn="ctr">
                        <a:lnSpc>
                          <a:spcPct val="150000"/>
                        </a:lnSpc>
                        <a:spcAft>
                          <a:spcPts val="0"/>
                        </a:spcAft>
                      </a:pPr>
                      <a:r>
                        <a:rPr lang="es-ES" sz="1200" b="1" dirty="0">
                          <a:solidFill>
                            <a:srgbClr val="000000"/>
                          </a:solidFill>
                          <a:effectLst/>
                          <a:latin typeface="Times New Roman"/>
                          <a:ea typeface="Times New Roman"/>
                          <a:cs typeface="Times New Roman"/>
                        </a:rPr>
                        <a:t>N</a:t>
                      </a:r>
                      <a:r>
                        <a:rPr lang="es-ES" sz="1200" b="1" baseline="30000" dirty="0">
                          <a:solidFill>
                            <a:srgbClr val="000000"/>
                          </a:solidFill>
                          <a:effectLst/>
                          <a:latin typeface="Times New Roman"/>
                          <a:ea typeface="Times New Roman"/>
                          <a:cs typeface="Times New Roman"/>
                        </a:rPr>
                        <a:t>o</a:t>
                      </a:r>
                      <a:r>
                        <a:rPr lang="es-ES" sz="1200" b="1" dirty="0">
                          <a:solidFill>
                            <a:srgbClr val="000000"/>
                          </a:solidFill>
                          <a:effectLst/>
                          <a:latin typeface="Times New Roman"/>
                          <a:ea typeface="Times New Roman"/>
                          <a:cs typeface="Times New Roman"/>
                        </a:rPr>
                        <a:t> de transectos </a:t>
                      </a:r>
                      <a:endParaRPr lang="es-ES" sz="1200" dirty="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hMerge="1">
                  <a:txBody>
                    <a:bodyPr/>
                    <a:lstStyle/>
                    <a:p>
                      <a:endParaRPr lang="es-ES"/>
                    </a:p>
                  </a:txBody>
                  <a:tcPr/>
                </a:tc>
                <a:tc hMerge="1">
                  <a:txBody>
                    <a:bodyPr/>
                    <a:lstStyle/>
                    <a:p>
                      <a:endParaRPr lang="es-ES"/>
                    </a:p>
                  </a:txBody>
                  <a:tcPr/>
                </a:tc>
                <a:tc>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Transecto 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r>
              <a:tr h="273630">
                <a:tc gridSpan="3">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N</a:t>
                      </a:r>
                      <a:r>
                        <a:rPr lang="es-ES" sz="1200" b="1" baseline="30000">
                          <a:solidFill>
                            <a:srgbClr val="000000"/>
                          </a:solidFill>
                          <a:effectLst/>
                          <a:latin typeface="Times New Roman"/>
                          <a:ea typeface="Times New Roman"/>
                          <a:cs typeface="Times New Roman"/>
                        </a:rPr>
                        <a:t>o</a:t>
                      </a:r>
                      <a:r>
                        <a:rPr lang="es-ES" sz="1200" b="1">
                          <a:solidFill>
                            <a:srgbClr val="000000"/>
                          </a:solidFill>
                          <a:effectLst/>
                          <a:latin typeface="Times New Roman"/>
                          <a:ea typeface="Times New Roman"/>
                          <a:cs typeface="Times New Roman"/>
                        </a:rPr>
                        <a:t> de individuos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hMerge="1">
                  <a:txBody>
                    <a:bodyPr/>
                    <a:lstStyle/>
                    <a:p>
                      <a:endParaRPr lang="es-ES"/>
                    </a:p>
                  </a:txBody>
                  <a:tcPr/>
                </a:tc>
                <a:tc hMerge="1">
                  <a:txBody>
                    <a:bodyPr/>
                    <a:lstStyle/>
                    <a:p>
                      <a:endParaRPr lang="es-ES"/>
                    </a:p>
                  </a:txBody>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r>
              <a:tr h="273630">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N</a:t>
                      </a:r>
                      <a:r>
                        <a:rPr lang="es-ES" sz="1200" baseline="30000">
                          <a:solidFill>
                            <a:srgbClr val="000000"/>
                          </a:solidFill>
                          <a:effectLst/>
                          <a:latin typeface="Times New Roman"/>
                          <a:ea typeface="Times New Roman"/>
                          <a:cs typeface="Times New Roman"/>
                        </a:rPr>
                        <a:t>o</a:t>
                      </a:r>
                      <a:r>
                        <a:rPr lang="es-ES" sz="1200">
                          <a:solidFill>
                            <a:srgbClr val="000000"/>
                          </a:solidFill>
                          <a:effectLst/>
                          <a:latin typeface="Times New Roman"/>
                          <a:ea typeface="Times New Roman"/>
                          <a:cs typeface="Times New Roman"/>
                        </a:rPr>
                        <a:t> de cadejos</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N</a:t>
                      </a:r>
                      <a:r>
                        <a:rPr lang="es-ES" sz="1200" baseline="30000">
                          <a:solidFill>
                            <a:srgbClr val="000000"/>
                          </a:solidFill>
                          <a:effectLst/>
                          <a:latin typeface="Times New Roman"/>
                          <a:ea typeface="Times New Roman"/>
                          <a:cs typeface="Times New Roman"/>
                        </a:rPr>
                        <a:t>o</a:t>
                      </a:r>
                      <a:r>
                        <a:rPr lang="es-ES" sz="1200">
                          <a:solidFill>
                            <a:srgbClr val="000000"/>
                          </a:solidFill>
                          <a:effectLst/>
                          <a:latin typeface="Times New Roman"/>
                          <a:ea typeface="Times New Roman"/>
                          <a:cs typeface="Times New Roman"/>
                        </a:rPr>
                        <a:t> de hojas</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Peso Kg.</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Total materia prima</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r>
              <a:tr h="273630">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32</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1,81</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9,05 Kg.</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273630">
                <a:tc>
                  <a:txBody>
                    <a:bodyPr/>
                    <a:lstStyle/>
                    <a:p>
                      <a:pPr algn="l">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l">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l">
                        <a:lnSpc>
                          <a:spcPct val="150000"/>
                        </a:lnSpc>
                        <a:spcAft>
                          <a:spcPts val="0"/>
                        </a:spcAft>
                      </a:pPr>
                      <a:r>
                        <a:rPr lang="es-ES" sz="1200" dirty="0">
                          <a:solidFill>
                            <a:srgbClr val="000000"/>
                          </a:solidFill>
                          <a:effectLst/>
                          <a:latin typeface="Times New Roman"/>
                          <a:ea typeface="Times New Roman"/>
                          <a:cs typeface="Times New Roman"/>
                        </a:rPr>
                        <a:t> </a:t>
                      </a:r>
                      <a:endParaRPr lang="es-ES" sz="1200" dirty="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l">
                        <a:lnSpc>
                          <a:spcPct val="150000"/>
                        </a:lnSpc>
                        <a:spcAft>
                          <a:spcPts val="0"/>
                        </a:spcAft>
                      </a:pPr>
                      <a:r>
                        <a:rPr lang="es-ES" sz="1200" dirty="0">
                          <a:solidFill>
                            <a:srgbClr val="000000"/>
                          </a:solidFill>
                          <a:effectLst/>
                          <a:latin typeface="Times New Roman"/>
                          <a:ea typeface="Times New Roman"/>
                          <a:cs typeface="Times New Roman"/>
                        </a:rPr>
                        <a:t> </a:t>
                      </a:r>
                      <a:endParaRPr lang="es-ES" sz="1200" dirty="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2702253923"/>
              </p:ext>
            </p:extLst>
          </p:nvPr>
        </p:nvGraphicFramePr>
        <p:xfrm>
          <a:off x="467544" y="4437112"/>
          <a:ext cx="7560841" cy="1944215"/>
        </p:xfrm>
        <a:graphic>
          <a:graphicData uri="http://schemas.openxmlformats.org/drawingml/2006/table">
            <a:tbl>
              <a:tblPr firstRow="1" firstCol="1" bandRow="1"/>
              <a:tblGrid>
                <a:gridCol w="2085463"/>
                <a:gridCol w="1678340"/>
                <a:gridCol w="1138280"/>
                <a:gridCol w="1329379"/>
                <a:gridCol w="1329379"/>
              </a:tblGrid>
              <a:tr h="277745">
                <a:tc gridSpan="3">
                  <a:txBody>
                    <a:bodyPr/>
                    <a:lstStyle/>
                    <a:p>
                      <a:pPr algn="ctr">
                        <a:lnSpc>
                          <a:spcPct val="150000"/>
                        </a:lnSpc>
                        <a:spcAft>
                          <a:spcPts val="0"/>
                        </a:spcAft>
                      </a:pPr>
                      <a:r>
                        <a:rPr lang="es-ES" sz="1200" b="1" dirty="0">
                          <a:solidFill>
                            <a:srgbClr val="000000"/>
                          </a:solidFill>
                          <a:effectLst/>
                          <a:latin typeface="Times New Roman"/>
                          <a:ea typeface="Times New Roman"/>
                          <a:cs typeface="Times New Roman"/>
                        </a:rPr>
                        <a:t>N</a:t>
                      </a:r>
                      <a:r>
                        <a:rPr lang="es-ES" sz="1200" b="1" baseline="30000" dirty="0">
                          <a:solidFill>
                            <a:srgbClr val="000000"/>
                          </a:solidFill>
                          <a:effectLst/>
                          <a:latin typeface="Times New Roman"/>
                          <a:ea typeface="Times New Roman"/>
                          <a:cs typeface="Times New Roman"/>
                        </a:rPr>
                        <a:t>o</a:t>
                      </a:r>
                      <a:r>
                        <a:rPr lang="es-ES" sz="1200" b="1" dirty="0">
                          <a:solidFill>
                            <a:srgbClr val="000000"/>
                          </a:solidFill>
                          <a:effectLst/>
                          <a:latin typeface="Times New Roman"/>
                          <a:ea typeface="Times New Roman"/>
                          <a:cs typeface="Times New Roman"/>
                        </a:rPr>
                        <a:t> de transectos </a:t>
                      </a:r>
                      <a:endParaRPr lang="es-ES" sz="1200" dirty="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hMerge="1">
                  <a:txBody>
                    <a:bodyPr/>
                    <a:lstStyle/>
                    <a:p>
                      <a:endParaRPr lang="es-ES"/>
                    </a:p>
                  </a:txBody>
                  <a:tcPr/>
                </a:tc>
                <a:tc hMerge="1">
                  <a:txBody>
                    <a:bodyPr/>
                    <a:lstStyle/>
                    <a:p>
                      <a:endParaRPr lang="es-ES"/>
                    </a:p>
                  </a:txBody>
                  <a:tcPr/>
                </a:tc>
                <a:tc>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Transecto 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Transecto 6</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r>
              <a:tr h="277745">
                <a:tc gridSpan="3">
                  <a:txBody>
                    <a:bodyPr/>
                    <a:lstStyle/>
                    <a:p>
                      <a:pPr algn="ctr">
                        <a:lnSpc>
                          <a:spcPct val="150000"/>
                        </a:lnSpc>
                        <a:spcAft>
                          <a:spcPts val="0"/>
                        </a:spcAft>
                      </a:pPr>
                      <a:r>
                        <a:rPr lang="es-ES" sz="1200" b="1">
                          <a:solidFill>
                            <a:srgbClr val="000000"/>
                          </a:solidFill>
                          <a:effectLst/>
                          <a:latin typeface="Times New Roman"/>
                          <a:ea typeface="Times New Roman"/>
                          <a:cs typeface="Times New Roman"/>
                        </a:rPr>
                        <a:t>N</a:t>
                      </a:r>
                      <a:r>
                        <a:rPr lang="es-ES" sz="1200" b="1" baseline="30000">
                          <a:solidFill>
                            <a:srgbClr val="000000"/>
                          </a:solidFill>
                          <a:effectLst/>
                          <a:latin typeface="Times New Roman"/>
                          <a:ea typeface="Times New Roman"/>
                          <a:cs typeface="Times New Roman"/>
                        </a:rPr>
                        <a:t>o</a:t>
                      </a:r>
                      <a:r>
                        <a:rPr lang="es-ES" sz="1200" b="1">
                          <a:solidFill>
                            <a:srgbClr val="000000"/>
                          </a:solidFill>
                          <a:effectLst/>
                          <a:latin typeface="Times New Roman"/>
                          <a:ea typeface="Times New Roman"/>
                          <a:cs typeface="Times New Roman"/>
                        </a:rPr>
                        <a:t> de individuos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hMerge="1">
                  <a:txBody>
                    <a:bodyPr/>
                    <a:lstStyle/>
                    <a:p>
                      <a:endParaRPr lang="es-ES"/>
                    </a:p>
                  </a:txBody>
                  <a:tcPr/>
                </a:tc>
                <a:tc hMerge="1">
                  <a:txBody>
                    <a:bodyPr/>
                    <a:lstStyle/>
                    <a:p>
                      <a:endParaRPr lang="es-ES"/>
                    </a:p>
                  </a:txBody>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13</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15</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r>
              <a:tr h="555490">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N</a:t>
                      </a:r>
                      <a:r>
                        <a:rPr lang="es-ES" sz="1200" baseline="30000">
                          <a:solidFill>
                            <a:srgbClr val="000000"/>
                          </a:solidFill>
                          <a:effectLst/>
                          <a:latin typeface="Times New Roman"/>
                          <a:ea typeface="Times New Roman"/>
                          <a:cs typeface="Times New Roman"/>
                        </a:rPr>
                        <a:t>o</a:t>
                      </a:r>
                      <a:r>
                        <a:rPr lang="es-ES" sz="1200">
                          <a:solidFill>
                            <a:srgbClr val="000000"/>
                          </a:solidFill>
                          <a:effectLst/>
                          <a:latin typeface="Times New Roman"/>
                          <a:ea typeface="Times New Roman"/>
                          <a:cs typeface="Times New Roman"/>
                        </a:rPr>
                        <a:t> de individuos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N</a:t>
                      </a:r>
                      <a:r>
                        <a:rPr lang="es-ES" sz="1200" baseline="30000">
                          <a:solidFill>
                            <a:srgbClr val="000000"/>
                          </a:solidFill>
                          <a:effectLst/>
                          <a:latin typeface="Times New Roman"/>
                          <a:ea typeface="Times New Roman"/>
                          <a:cs typeface="Times New Roman"/>
                        </a:rPr>
                        <a:t>o</a:t>
                      </a:r>
                      <a:r>
                        <a:rPr lang="es-ES" sz="1200">
                          <a:solidFill>
                            <a:srgbClr val="000000"/>
                          </a:solidFill>
                          <a:effectLst/>
                          <a:latin typeface="Times New Roman"/>
                          <a:ea typeface="Times New Roman"/>
                          <a:cs typeface="Times New Roman"/>
                        </a:rPr>
                        <a:t> láminas de corteza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Peso Kg.</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gridSpan="2">
                  <a:txBody>
                    <a:bodyPr/>
                    <a:lstStyle/>
                    <a:p>
                      <a:pPr algn="ctr">
                        <a:lnSpc>
                          <a:spcPct val="150000"/>
                        </a:lnSpc>
                        <a:spcAft>
                          <a:spcPts val="0"/>
                        </a:spcAft>
                      </a:pPr>
                      <a:r>
                        <a:rPr lang="es-ES" sz="1200">
                          <a:solidFill>
                            <a:srgbClr val="000000"/>
                          </a:solidFill>
                          <a:effectLst/>
                          <a:latin typeface="Times New Roman"/>
                          <a:ea typeface="Times New Roman"/>
                          <a:cs typeface="Times New Roman"/>
                        </a:rPr>
                        <a:t>Total materia prima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50000"/>
                      </a:schemeClr>
                    </a:solidFill>
                  </a:tcPr>
                </a:tc>
                <a:tc hMerge="1">
                  <a:txBody>
                    <a:bodyPr/>
                    <a:lstStyle/>
                    <a:p>
                      <a:endParaRPr lang="es-ES"/>
                    </a:p>
                  </a:txBody>
                  <a:tcPr/>
                </a:tc>
              </a:tr>
              <a:tr h="277745">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2</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15</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9,08</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118,04 kg.</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50000"/>
                      </a:schemeClr>
                    </a:solidFill>
                  </a:tcPr>
                </a:tc>
                <a:tc>
                  <a:txBody>
                    <a:bodyPr/>
                    <a:lstStyle/>
                    <a:p>
                      <a:pPr algn="ctr">
                        <a:lnSpc>
                          <a:spcPct val="150000"/>
                        </a:lnSpc>
                        <a:spcAft>
                          <a:spcPts val="0"/>
                        </a:spcAft>
                      </a:pPr>
                      <a:r>
                        <a:rPr lang="es-ES" sz="1200" dirty="0">
                          <a:solidFill>
                            <a:srgbClr val="000000"/>
                          </a:solidFill>
                          <a:effectLst/>
                          <a:latin typeface="Times New Roman"/>
                          <a:ea typeface="Times New Roman"/>
                          <a:cs typeface="Times New Roman"/>
                        </a:rPr>
                        <a:t> </a:t>
                      </a:r>
                      <a:endParaRPr lang="es-ES" sz="1200" dirty="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277745">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3</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20</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13,62</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204,3 kg.</a:t>
                      </a:r>
                      <a:endParaRPr lang="es-ES" sz="120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50000"/>
                      </a:schemeClr>
                    </a:solidFill>
                  </a:tcPr>
                </a:tc>
              </a:tr>
              <a:tr h="277745">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a:solidFill>
                            <a:srgbClr val="000000"/>
                          </a:solidFill>
                          <a:effectLst/>
                          <a:latin typeface="Times New Roman"/>
                          <a:ea typeface="Times New Roman"/>
                          <a:cs typeface="Times New Roman"/>
                        </a:rPr>
                        <a:t> </a:t>
                      </a:r>
                      <a:endParaRPr lang="es-ES" sz="1200">
                        <a:effectLst/>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tx2">
                        <a:lumMod val="50000"/>
                      </a:schemeClr>
                    </a:solidFill>
                  </a:tcPr>
                </a:tc>
                <a:tc>
                  <a:txBody>
                    <a:bodyPr/>
                    <a:lstStyle/>
                    <a:p>
                      <a:pPr algn="ctr">
                        <a:lnSpc>
                          <a:spcPct val="150000"/>
                        </a:lnSpc>
                        <a:spcAft>
                          <a:spcPts val="0"/>
                        </a:spcAft>
                      </a:pPr>
                      <a:r>
                        <a:rPr lang="es-ES" sz="1200" dirty="0">
                          <a:solidFill>
                            <a:srgbClr val="000000"/>
                          </a:solidFill>
                          <a:effectLst/>
                          <a:latin typeface="Times New Roman"/>
                          <a:ea typeface="Times New Roman"/>
                          <a:cs typeface="Times New Roman"/>
                        </a:rPr>
                        <a:t> </a:t>
                      </a:r>
                      <a:endParaRPr lang="es-ES" sz="1200" dirty="0">
                        <a:effectLst/>
                        <a:latin typeface="Times New Roman"/>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50000"/>
                      </a:schemeClr>
                    </a:solidFill>
                  </a:tcPr>
                </a:tc>
              </a:tr>
            </a:tbl>
          </a:graphicData>
        </a:graphic>
      </p:graphicFrame>
    </p:spTree>
    <p:extLst>
      <p:ext uri="{BB962C8B-B14F-4D97-AF65-F5344CB8AC3E}">
        <p14:creationId xmlns:p14="http://schemas.microsoft.com/office/powerpoint/2010/main" val="3445407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p>
          <a:p>
            <a:pPr marL="0" lvl="2" indent="0">
              <a:spcBef>
                <a:spcPts val="600"/>
              </a:spcBef>
              <a:buClr>
                <a:schemeClr val="accent2"/>
              </a:buClr>
              <a:buNone/>
            </a:pPr>
            <a:r>
              <a:rPr lang="es-ES" sz="2400" b="1" dirty="0" smtClean="0">
                <a:solidFill>
                  <a:schemeClr val="bg1"/>
                </a:solidFill>
              </a:rPr>
              <a:t>3. Análisis de encuestas </a:t>
            </a:r>
            <a:endParaRPr lang="es-ES" sz="2400" b="1" dirty="0">
              <a:solidFill>
                <a:schemeClr val="bg1"/>
              </a:solidFill>
            </a:endParaRPr>
          </a:p>
          <a:p>
            <a:pPr marL="0" indent="0">
              <a:buNone/>
            </a:pPr>
            <a:r>
              <a:rPr lang="es-ES" dirty="0" smtClean="0">
                <a:solidFill>
                  <a:schemeClr val="bg1"/>
                </a:solidFill>
              </a:rPr>
              <a:t>3.1 Porcentaje de especies según el habito y el origen</a:t>
            </a:r>
          </a:p>
          <a:p>
            <a:pPr marL="514350" indent="-514350">
              <a:buFont typeface="+mj-lt"/>
              <a:buAutoNum type="alphaLcPeriod"/>
            </a:pPr>
            <a:endParaRPr lang="es-ES" dirty="0"/>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4" name="3 Imagen"/>
          <p:cNvPicPr/>
          <p:nvPr/>
        </p:nvPicPr>
        <p:blipFill>
          <a:blip r:embed="rId2"/>
          <a:stretch>
            <a:fillRect/>
          </a:stretch>
        </p:blipFill>
        <p:spPr>
          <a:xfrm>
            <a:off x="755576" y="2636912"/>
            <a:ext cx="7632848" cy="3420080"/>
          </a:xfrm>
          <a:prstGeom prst="rect">
            <a:avLst/>
          </a:prstGeom>
        </p:spPr>
      </p:pic>
    </p:spTree>
    <p:extLst>
      <p:ext uri="{BB962C8B-B14F-4D97-AF65-F5344CB8AC3E}">
        <p14:creationId xmlns:p14="http://schemas.microsoft.com/office/powerpoint/2010/main" val="167726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endParaRPr lang="es-ES" sz="2400" b="1" dirty="0">
              <a:solidFill>
                <a:schemeClr val="bg1"/>
              </a:solidFill>
            </a:endParaRPr>
          </a:p>
          <a:p>
            <a:pPr marL="0" indent="0">
              <a:buNone/>
            </a:pPr>
            <a:r>
              <a:rPr lang="es-ES" dirty="0" smtClean="0">
                <a:solidFill>
                  <a:schemeClr val="bg1"/>
                </a:solidFill>
              </a:rPr>
              <a:t>3.2 </a:t>
            </a:r>
            <a:r>
              <a:rPr lang="es-ES" dirty="0">
                <a:solidFill>
                  <a:schemeClr val="bg1"/>
                </a:solidFill>
              </a:rPr>
              <a:t>P</a:t>
            </a:r>
            <a:r>
              <a:rPr lang="es-ES" dirty="0" smtClean="0">
                <a:solidFill>
                  <a:schemeClr val="bg1"/>
                </a:solidFill>
              </a:rPr>
              <a:t>orcentaje de especies según las partes utilizadas y el hábito. </a:t>
            </a:r>
          </a:p>
          <a:p>
            <a:pPr marL="514350" indent="-514350">
              <a:buFont typeface="+mj-lt"/>
              <a:buAutoNum type="alphaLcPeriod"/>
            </a:pPr>
            <a:endParaRPr lang="es-ES" dirty="0"/>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2052" name="Picture 4" descr="C:\Users\pc\Pictures\PART U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420888"/>
            <a:ext cx="6984775"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642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endParaRPr lang="es-ES" sz="2400" b="1" dirty="0">
              <a:solidFill>
                <a:schemeClr val="bg1"/>
              </a:solidFill>
            </a:endParaRPr>
          </a:p>
          <a:p>
            <a:pPr marL="0" indent="0">
              <a:buNone/>
            </a:pPr>
            <a:r>
              <a:rPr lang="es-ES" dirty="0" smtClean="0">
                <a:solidFill>
                  <a:schemeClr val="bg1"/>
                </a:solidFill>
              </a:rPr>
              <a:t>3.3 </a:t>
            </a:r>
            <a:r>
              <a:rPr lang="es-ES" dirty="0">
                <a:solidFill>
                  <a:schemeClr val="bg1"/>
                </a:solidFill>
              </a:rPr>
              <a:t>P</a:t>
            </a:r>
            <a:r>
              <a:rPr lang="es-ES" dirty="0" smtClean="0">
                <a:solidFill>
                  <a:schemeClr val="bg1"/>
                </a:solidFill>
              </a:rPr>
              <a:t>orcentaje de especies según el tipo de artesanía.</a:t>
            </a:r>
          </a:p>
          <a:p>
            <a:pPr marL="514350" indent="-514350">
              <a:buFont typeface="+mj-lt"/>
              <a:buAutoNum type="alphaLcPeriod"/>
            </a:pPr>
            <a:endParaRPr lang="es-ES" dirty="0"/>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5" name="4 Imagen" descr="C:\Users\pc\Pictures\Captura.JPG"/>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169160"/>
            <a:ext cx="6984776" cy="3276064"/>
          </a:xfrm>
          <a:prstGeom prst="rect">
            <a:avLst/>
          </a:prstGeom>
          <a:noFill/>
          <a:ln>
            <a:noFill/>
          </a:ln>
        </p:spPr>
      </p:pic>
    </p:spTree>
    <p:extLst>
      <p:ext uri="{BB962C8B-B14F-4D97-AF65-F5344CB8AC3E}">
        <p14:creationId xmlns:p14="http://schemas.microsoft.com/office/powerpoint/2010/main" val="343695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endParaRPr lang="es-ES" sz="2400" b="1" dirty="0">
              <a:solidFill>
                <a:schemeClr val="bg1"/>
              </a:solidFill>
            </a:endParaRPr>
          </a:p>
          <a:p>
            <a:pPr marL="0" indent="0">
              <a:buNone/>
            </a:pPr>
            <a:r>
              <a:rPr lang="es-ES" dirty="0" smtClean="0">
                <a:solidFill>
                  <a:schemeClr val="bg1"/>
                </a:solidFill>
              </a:rPr>
              <a:t>3.4 </a:t>
            </a:r>
            <a:r>
              <a:rPr lang="es-ES" dirty="0">
                <a:solidFill>
                  <a:schemeClr val="bg1"/>
                </a:solidFill>
              </a:rPr>
              <a:t>P</a:t>
            </a:r>
            <a:r>
              <a:rPr lang="es-ES" dirty="0" smtClean="0">
                <a:solidFill>
                  <a:schemeClr val="bg1"/>
                </a:solidFill>
              </a:rPr>
              <a:t>orcentaje de especies según el objeto artesanal elaborado. </a:t>
            </a:r>
          </a:p>
          <a:p>
            <a:pPr marL="514350" indent="-514350">
              <a:buFont typeface="+mj-lt"/>
              <a:buAutoNum type="alphaLcPeriod"/>
            </a:pPr>
            <a:endParaRPr lang="es-ES" dirty="0"/>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1028" name="Picture 4" descr="C:\Users\pc\Pictures\OBJETO ARTESA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348880"/>
            <a:ext cx="7704856"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47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endParaRPr lang="es-ES" sz="2400" b="1" dirty="0">
              <a:solidFill>
                <a:schemeClr val="bg1"/>
              </a:solidFill>
            </a:endParaRPr>
          </a:p>
          <a:p>
            <a:pPr marL="0" indent="0">
              <a:buNone/>
            </a:pPr>
            <a:r>
              <a:rPr lang="es-ES" dirty="0" smtClean="0">
                <a:solidFill>
                  <a:schemeClr val="bg1"/>
                </a:solidFill>
              </a:rPr>
              <a:t>4. Determinación de la importancia de las especies </a:t>
            </a:r>
          </a:p>
          <a:p>
            <a:pPr marL="0" indent="0">
              <a:buNone/>
            </a:pPr>
            <a:r>
              <a:rPr lang="es-ES" sz="1800" b="1" dirty="0">
                <a:solidFill>
                  <a:schemeClr val="bg1"/>
                </a:solidFill>
              </a:rPr>
              <a:t>IVIER = (CALUSRE x 5 + CALTIRE x 4 +  CALPRORE x 3 + CALPARER x 2 CALORE x 1)/15.</a:t>
            </a:r>
            <a:endParaRPr lang="es-ES" sz="1800" dirty="0">
              <a:solidFill>
                <a:schemeClr val="bg1"/>
              </a:solidFill>
            </a:endParaRPr>
          </a:p>
          <a:p>
            <a:pPr marL="0" indent="0">
              <a:buNone/>
            </a:pPr>
            <a:endParaRPr lang="es-ES" dirty="0" smtClean="0"/>
          </a:p>
          <a:p>
            <a:pPr marL="514350" indent="-514350">
              <a:buFont typeface="+mj-lt"/>
              <a:buAutoNum type="alphaLcPeriod"/>
            </a:pPr>
            <a:endParaRPr lang="es-ES" dirty="0"/>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5" name="4 Imagen" descr="C:\Users\pc\Pictures\IVIER 2.JPG"/>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24944"/>
            <a:ext cx="8064896" cy="3528392"/>
          </a:xfrm>
          <a:prstGeom prst="rect">
            <a:avLst/>
          </a:prstGeom>
          <a:noFill/>
          <a:ln>
            <a:noFill/>
          </a:ln>
        </p:spPr>
      </p:pic>
    </p:spTree>
    <p:extLst>
      <p:ext uri="{BB962C8B-B14F-4D97-AF65-F5344CB8AC3E}">
        <p14:creationId xmlns:p14="http://schemas.microsoft.com/office/powerpoint/2010/main" val="2717596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4916" y="764704"/>
            <a:ext cx="8229600" cy="1656184"/>
          </a:xfrm>
        </p:spPr>
        <p:txBody>
          <a:bodyPr/>
          <a:lstStyle/>
          <a:p>
            <a:pPr marL="0" lvl="2" indent="0">
              <a:spcBef>
                <a:spcPts val="600"/>
              </a:spcBef>
              <a:buClr>
                <a:schemeClr val="accent2"/>
              </a:buClr>
              <a:buNone/>
            </a:pPr>
            <a:r>
              <a:rPr lang="es-ES" b="1" dirty="0" smtClean="0">
                <a:solidFill>
                  <a:schemeClr val="bg1"/>
                </a:solidFill>
              </a:rPr>
              <a:t>Objetivo 1: </a:t>
            </a:r>
            <a:r>
              <a:rPr lang="es-ES" sz="2400" b="1" dirty="0">
                <a:solidFill>
                  <a:schemeClr val="bg1"/>
                </a:solidFill>
              </a:rPr>
              <a:t>Cuantificación de los  PFNM – </a:t>
            </a:r>
            <a:r>
              <a:rPr lang="es-ES" sz="2400" b="1" dirty="0" smtClean="0">
                <a:solidFill>
                  <a:schemeClr val="bg1"/>
                </a:solidFill>
              </a:rPr>
              <a:t>artesanales.</a:t>
            </a:r>
            <a:endParaRPr lang="es-ES" sz="2400" b="1" dirty="0">
              <a:solidFill>
                <a:schemeClr val="bg1"/>
              </a:solidFill>
            </a:endParaRPr>
          </a:p>
          <a:p>
            <a:pPr marL="0" indent="0">
              <a:buNone/>
            </a:pPr>
            <a:r>
              <a:rPr lang="es-ES" dirty="0" smtClean="0">
                <a:solidFill>
                  <a:schemeClr val="bg1"/>
                </a:solidFill>
              </a:rPr>
              <a:t>IVIER para las diez familias mas importantes </a:t>
            </a:r>
            <a:endParaRPr lang="es-ES" dirty="0" smtClean="0"/>
          </a:p>
          <a:p>
            <a:pPr marL="514350" indent="-514350">
              <a:buFont typeface="+mj-lt"/>
              <a:buAutoNum type="alphaLcPeriod"/>
            </a:pPr>
            <a:endParaRPr lang="es-ES" dirty="0"/>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5" name="Picture 3" descr="C:\Users\pc\Pictures\IVIER especies 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75495"/>
            <a:ext cx="556260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pc\Pictures\IVIER promedios famili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656" y="4339791"/>
            <a:ext cx="55149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108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0" indent="0">
              <a:buNone/>
            </a:pPr>
            <a:r>
              <a:rPr lang="es-ES" dirty="0" smtClean="0">
                <a:solidFill>
                  <a:srgbClr val="7030A0"/>
                </a:solidFill>
              </a:rPr>
              <a:t>Objetivo General </a:t>
            </a:r>
          </a:p>
          <a:p>
            <a:r>
              <a:rPr lang="es-ES" dirty="0" smtClean="0">
                <a:solidFill>
                  <a:schemeClr val="bg1"/>
                </a:solidFill>
              </a:rPr>
              <a:t>Identificar los productos forestales no maderables (PFNM) para el desarrollo artesanal, en la Reserva Hídrica Nangulvi Bajo.</a:t>
            </a:r>
            <a:endParaRPr lang="es-ES" dirty="0">
              <a:solidFill>
                <a:schemeClr val="bg1"/>
              </a:solidFill>
            </a:endParaRPr>
          </a:p>
        </p:txBody>
      </p:sp>
      <p:sp>
        <p:nvSpPr>
          <p:cNvPr id="3" name="2 Título"/>
          <p:cNvSpPr>
            <a:spLocks noGrp="1"/>
          </p:cNvSpPr>
          <p:nvPr>
            <p:ph type="title"/>
          </p:nvPr>
        </p:nvSpPr>
        <p:spPr/>
        <p:txBody>
          <a:bodyPr>
            <a:normAutofit/>
          </a:bodyPr>
          <a:lstStyle/>
          <a:p>
            <a:r>
              <a:rPr lang="es-ES" sz="3600" dirty="0" smtClean="0">
                <a:solidFill>
                  <a:srgbClr val="0070C0"/>
                </a:solidFill>
              </a:rPr>
              <a:t>OBJETIVOS</a:t>
            </a:r>
            <a:r>
              <a:rPr lang="es-ES" sz="3600" dirty="0" smtClean="0"/>
              <a:t> </a:t>
            </a:r>
            <a:endParaRPr lang="es-ES" sz="3600" dirty="0"/>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432" t="10817" r="32784" b="16491"/>
          <a:stretch/>
        </p:blipFill>
        <p:spPr bwMode="auto">
          <a:xfrm rot="16200000">
            <a:off x="2649691" y="2326972"/>
            <a:ext cx="3545581" cy="53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381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363272" cy="5805264"/>
          </a:xfrm>
        </p:spPr>
        <p:txBody>
          <a:bodyPr/>
          <a:lstStyle/>
          <a:p>
            <a:pPr marL="0" lvl="2" indent="0">
              <a:spcBef>
                <a:spcPts val="600"/>
              </a:spcBef>
              <a:buClr>
                <a:schemeClr val="accent2"/>
              </a:buClr>
              <a:buNone/>
            </a:pPr>
            <a:r>
              <a:rPr lang="es-ES" b="1" dirty="0" smtClean="0">
                <a:solidFill>
                  <a:schemeClr val="bg1"/>
                </a:solidFill>
              </a:rPr>
              <a:t>Objetivo 2: Determinación de los usos artesanales potenciales</a:t>
            </a:r>
          </a:p>
          <a:p>
            <a:pPr marL="0" lvl="2" indent="0">
              <a:spcBef>
                <a:spcPts val="600"/>
              </a:spcBef>
              <a:buClr>
                <a:schemeClr val="accent2"/>
              </a:buClr>
              <a:buNone/>
            </a:pPr>
            <a:r>
              <a:rPr lang="es-ES" b="1" dirty="0" smtClean="0">
                <a:solidFill>
                  <a:schemeClr val="bg1"/>
                </a:solidFill>
              </a:rPr>
              <a:t>1. Inventario de especies potenciales </a:t>
            </a:r>
          </a:p>
          <a:p>
            <a:pPr marL="457200" lvl="2" indent="-457200">
              <a:spcBef>
                <a:spcPts val="600"/>
              </a:spcBef>
              <a:buClr>
                <a:schemeClr val="accent2"/>
              </a:buClr>
              <a:buFont typeface="+mj-lt"/>
              <a:buAutoNum type="alphaLcParenR"/>
            </a:pPr>
            <a:endParaRPr lang="es-ES" b="1" dirty="0">
              <a:solidFill>
                <a:schemeClr val="bg1"/>
              </a:solidFill>
            </a:endParaRPr>
          </a:p>
          <a:p>
            <a:pPr marL="457200" lvl="2" indent="-457200">
              <a:spcBef>
                <a:spcPts val="600"/>
              </a:spcBef>
              <a:buClr>
                <a:schemeClr val="accent2"/>
              </a:buClr>
              <a:buFont typeface="+mj-lt"/>
              <a:buAutoNum type="alphaLcParenR"/>
            </a:pPr>
            <a:endParaRPr lang="es-ES" b="1" dirty="0" smtClean="0">
              <a:solidFill>
                <a:schemeClr val="bg1"/>
              </a:solidFill>
            </a:endParaRPr>
          </a:p>
          <a:p>
            <a:pPr marL="457200" lvl="2" indent="-457200">
              <a:spcBef>
                <a:spcPts val="600"/>
              </a:spcBef>
              <a:buClr>
                <a:schemeClr val="accent2"/>
              </a:buClr>
              <a:buFont typeface="+mj-lt"/>
              <a:buAutoNum type="alphaLcParenR"/>
            </a:pPr>
            <a:endParaRPr lang="es-ES" b="1" dirty="0">
              <a:solidFill>
                <a:schemeClr val="bg1"/>
              </a:solidFill>
            </a:endParaRPr>
          </a:p>
          <a:p>
            <a:pPr marL="457200" lvl="2" indent="-457200">
              <a:spcBef>
                <a:spcPts val="600"/>
              </a:spcBef>
              <a:buClr>
                <a:schemeClr val="accent2"/>
              </a:buClr>
              <a:buFont typeface="+mj-lt"/>
              <a:buAutoNum type="alphaLcParenR"/>
            </a:pPr>
            <a:endParaRPr lang="es-ES" b="1" dirty="0" smtClean="0">
              <a:solidFill>
                <a:schemeClr val="bg1"/>
              </a:solidFill>
            </a:endParaRPr>
          </a:p>
          <a:p>
            <a:pPr marL="457200" lvl="2" indent="-457200">
              <a:spcBef>
                <a:spcPts val="600"/>
              </a:spcBef>
              <a:buClr>
                <a:schemeClr val="accent2"/>
              </a:buClr>
              <a:buFont typeface="+mj-lt"/>
              <a:buAutoNum type="alphaLcParenR"/>
            </a:pPr>
            <a:endParaRPr lang="es-ES" b="1" dirty="0">
              <a:solidFill>
                <a:schemeClr val="bg1"/>
              </a:solidFill>
            </a:endParaRPr>
          </a:p>
          <a:p>
            <a:pPr marL="457200" lvl="2" indent="-457200">
              <a:spcBef>
                <a:spcPts val="600"/>
              </a:spcBef>
              <a:buClr>
                <a:schemeClr val="accent2"/>
              </a:buClr>
              <a:buFont typeface="+mj-lt"/>
              <a:buAutoNum type="alphaLcParenR"/>
            </a:pPr>
            <a:endParaRPr lang="es-ES" b="1" dirty="0" smtClean="0">
              <a:solidFill>
                <a:schemeClr val="bg1"/>
              </a:solidFill>
            </a:endParaRP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204864"/>
            <a:ext cx="7704856" cy="2592288"/>
          </a:xfrm>
          <a:prstGeom prst="rect">
            <a:avLst/>
          </a:prstGeom>
          <a:solidFill>
            <a:schemeClr val="accent6">
              <a:lumMod val="60000"/>
              <a:lumOff val="40000"/>
            </a:schemeClr>
          </a:solidFill>
          <a:ln>
            <a:noFill/>
          </a:ln>
          <a:effectLst/>
        </p:spPr>
      </p:pic>
    </p:spTree>
    <p:extLst>
      <p:ext uri="{BB962C8B-B14F-4D97-AF65-F5344CB8AC3E}">
        <p14:creationId xmlns:p14="http://schemas.microsoft.com/office/powerpoint/2010/main" val="195866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363272" cy="5805264"/>
          </a:xfrm>
        </p:spPr>
        <p:txBody>
          <a:bodyPr/>
          <a:lstStyle/>
          <a:p>
            <a:pPr marL="0" lvl="2" indent="0">
              <a:spcBef>
                <a:spcPts val="600"/>
              </a:spcBef>
              <a:buClr>
                <a:schemeClr val="accent2"/>
              </a:buClr>
              <a:buNone/>
            </a:pPr>
            <a:r>
              <a:rPr lang="es-ES" b="1" dirty="0" smtClean="0">
                <a:solidFill>
                  <a:schemeClr val="bg1"/>
                </a:solidFill>
              </a:rPr>
              <a:t>Objetivo 2: Determinación de los usos artesanales potenciales</a:t>
            </a:r>
          </a:p>
          <a:p>
            <a:pPr marL="0" lvl="2" indent="0">
              <a:spcBef>
                <a:spcPts val="600"/>
              </a:spcBef>
              <a:buClr>
                <a:schemeClr val="accent2"/>
              </a:buClr>
              <a:buNone/>
            </a:pPr>
            <a:r>
              <a:rPr lang="es-ES" b="1" dirty="0">
                <a:solidFill>
                  <a:schemeClr val="bg1"/>
                </a:solidFill>
              </a:rPr>
              <a:t>2</a:t>
            </a:r>
            <a:r>
              <a:rPr lang="es-ES" b="1" dirty="0" smtClean="0">
                <a:solidFill>
                  <a:schemeClr val="bg1"/>
                </a:solidFill>
              </a:rPr>
              <a:t>. Descripción de las especies  potenciales a ofrecer productos no madereros </a:t>
            </a:r>
          </a:p>
          <a:p>
            <a:pPr marL="0" lvl="2" indent="0">
              <a:spcBef>
                <a:spcPts val="600"/>
              </a:spcBef>
              <a:buClr>
                <a:schemeClr val="accent2"/>
              </a:buClr>
              <a:buNone/>
            </a:pPr>
            <a:endParaRPr lang="es-ES" b="1" dirty="0">
              <a:solidFill>
                <a:schemeClr val="bg1"/>
              </a:solidFill>
            </a:endParaRPr>
          </a:p>
          <a:p>
            <a:pPr marL="457200" lvl="2" indent="-457200">
              <a:spcBef>
                <a:spcPts val="600"/>
              </a:spcBef>
              <a:buClr>
                <a:schemeClr val="accent2"/>
              </a:buClr>
              <a:buFont typeface="+mj-lt"/>
              <a:buAutoNum type="alphaLcParenR"/>
            </a:pPr>
            <a:endParaRPr lang="es-ES" b="1" dirty="0" smtClean="0">
              <a:solidFill>
                <a:schemeClr val="bg1"/>
              </a:solidFill>
            </a:endParaRPr>
          </a:p>
          <a:p>
            <a:pPr marL="457200" lvl="2" indent="-457200">
              <a:spcBef>
                <a:spcPts val="600"/>
              </a:spcBef>
              <a:buClr>
                <a:schemeClr val="accent2"/>
              </a:buClr>
              <a:buFont typeface="+mj-lt"/>
              <a:buAutoNum type="alphaLcParenR"/>
            </a:pPr>
            <a:endParaRPr lang="es-ES" b="1" dirty="0">
              <a:solidFill>
                <a:schemeClr val="bg1"/>
              </a:solidFill>
            </a:endParaRPr>
          </a:p>
          <a:p>
            <a:pPr marL="457200" lvl="2" indent="-457200">
              <a:spcBef>
                <a:spcPts val="600"/>
              </a:spcBef>
              <a:buClr>
                <a:schemeClr val="accent2"/>
              </a:buClr>
              <a:buFont typeface="+mj-lt"/>
              <a:buAutoNum type="alphaLcParenR"/>
            </a:pPr>
            <a:endParaRPr lang="es-ES" b="1" dirty="0" smtClean="0">
              <a:solidFill>
                <a:schemeClr val="bg1"/>
              </a:solidFill>
            </a:endParaRPr>
          </a:p>
          <a:p>
            <a:pPr marL="457200" lvl="2" indent="-457200">
              <a:spcBef>
                <a:spcPts val="600"/>
              </a:spcBef>
              <a:buClr>
                <a:schemeClr val="accent2"/>
              </a:buClr>
              <a:buFont typeface="+mj-lt"/>
              <a:buAutoNum type="alphaLcParenR"/>
            </a:pPr>
            <a:endParaRPr lang="es-ES" b="1" dirty="0">
              <a:solidFill>
                <a:schemeClr val="bg1"/>
              </a:solidFill>
            </a:endParaRPr>
          </a:p>
          <a:p>
            <a:pPr marL="457200" lvl="2" indent="-457200">
              <a:spcBef>
                <a:spcPts val="600"/>
              </a:spcBef>
              <a:buClr>
                <a:schemeClr val="accent2"/>
              </a:buClr>
              <a:buFont typeface="+mj-lt"/>
              <a:buAutoNum type="alphaLcParenR"/>
            </a:pPr>
            <a:endParaRPr lang="es-ES" b="1" dirty="0" smtClean="0">
              <a:solidFill>
                <a:schemeClr val="bg1"/>
              </a:solidFill>
            </a:endParaRP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7171" name="Picture 3" descr="C:\Users\pc\Pictures\SAMSUNG A5\PROYECTO INVESTIGACION CAMARA A5\20160903_0813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01216" y="2587218"/>
            <a:ext cx="4581129" cy="396044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pc\Pictures\SAMSUNG S6 EDGE\TESIS MUESTRAS\20170119_2030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91" b="6307"/>
          <a:stretch/>
        </p:blipFill>
        <p:spPr bwMode="auto">
          <a:xfrm rot="5400000">
            <a:off x="6762153" y="4551215"/>
            <a:ext cx="3140968" cy="147260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pc\Pictures\SAMSUNG S6 EDGE\TESIS MUESTRAS\20161222_1241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837718" y="4099388"/>
            <a:ext cx="292494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pc\Downloads\12038056_929741643767702_5568864300879114069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7" y="2276873"/>
            <a:ext cx="4046169" cy="1656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487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lstStyle/>
          <a:p>
            <a:pPr marL="0" lvl="2" indent="0">
              <a:spcBef>
                <a:spcPts val="600"/>
              </a:spcBef>
              <a:buClr>
                <a:schemeClr val="accent2"/>
              </a:buClr>
              <a:buNone/>
            </a:pPr>
            <a:r>
              <a:rPr lang="es-ES" sz="2800" b="1" dirty="0" smtClean="0">
                <a:solidFill>
                  <a:schemeClr val="bg1"/>
                </a:solidFill>
              </a:rPr>
              <a:t>Objetivo 3: Determinar  opciones sostenibles para </a:t>
            </a:r>
            <a:r>
              <a:rPr lang="es-ES" sz="2800" b="1" dirty="0">
                <a:solidFill>
                  <a:schemeClr val="bg1"/>
                </a:solidFill>
              </a:rPr>
              <a:t> </a:t>
            </a:r>
            <a:r>
              <a:rPr lang="es-ES" sz="2800" b="1" dirty="0" smtClean="0">
                <a:solidFill>
                  <a:schemeClr val="bg1"/>
                </a:solidFill>
              </a:rPr>
              <a:t>las especies que reportaron mayores usos artesanales</a:t>
            </a:r>
          </a:p>
          <a:p>
            <a:pPr marL="0" lvl="2" indent="0" algn="just">
              <a:spcBef>
                <a:spcPts val="600"/>
              </a:spcBef>
              <a:buClr>
                <a:schemeClr val="accent2"/>
              </a:buClr>
              <a:buNone/>
            </a:pPr>
            <a:r>
              <a:rPr lang="es-ES" dirty="0">
                <a:solidFill>
                  <a:srgbClr val="0070C0"/>
                </a:solidFill>
              </a:rPr>
              <a:t>Tomando en cuenta la transcendencia </a:t>
            </a:r>
            <a:r>
              <a:rPr lang="es-ES" dirty="0" smtClean="0">
                <a:solidFill>
                  <a:srgbClr val="0070C0"/>
                </a:solidFill>
              </a:rPr>
              <a:t>de </a:t>
            </a:r>
            <a:r>
              <a:rPr lang="es-ES" dirty="0">
                <a:solidFill>
                  <a:srgbClr val="0070C0"/>
                </a:solidFill>
              </a:rPr>
              <a:t>las cuatro artesanías tradicionales y las cinco nuevas especies que ofrecen </a:t>
            </a:r>
            <a:r>
              <a:rPr lang="es-ES" dirty="0" smtClean="0">
                <a:solidFill>
                  <a:srgbClr val="0070C0"/>
                </a:solidFill>
              </a:rPr>
              <a:t>potencial </a:t>
            </a:r>
            <a:r>
              <a:rPr lang="es-ES" dirty="0">
                <a:solidFill>
                  <a:srgbClr val="0070C0"/>
                </a:solidFill>
              </a:rPr>
              <a:t>para </a:t>
            </a:r>
            <a:r>
              <a:rPr lang="es-ES" dirty="0" smtClean="0">
                <a:solidFill>
                  <a:srgbClr val="0070C0"/>
                </a:solidFill>
              </a:rPr>
              <a:t>productos no madereros </a:t>
            </a:r>
            <a:r>
              <a:rPr lang="es-ES" dirty="0">
                <a:solidFill>
                  <a:srgbClr val="0070C0"/>
                </a:solidFill>
              </a:rPr>
              <a:t>se elaboró un Plan de Manejo para el Aprovechamiento y Uso de Productos Forestales no Maderables a pequeña escala</a:t>
            </a:r>
            <a:r>
              <a:rPr lang="es-ES" dirty="0" smtClean="0">
                <a:solidFill>
                  <a:srgbClr val="0070C0"/>
                </a:solidFill>
              </a:rPr>
              <a:t>, en el cual se describe y organiza la </a:t>
            </a:r>
            <a:r>
              <a:rPr lang="es-ES" dirty="0">
                <a:solidFill>
                  <a:schemeClr val="bg2"/>
                </a:solidFill>
              </a:rPr>
              <a:t>ecología</a:t>
            </a:r>
            <a:r>
              <a:rPr lang="es-ES" dirty="0">
                <a:solidFill>
                  <a:srgbClr val="0070C0"/>
                </a:solidFill>
              </a:rPr>
              <a:t>, </a:t>
            </a:r>
            <a:r>
              <a:rPr lang="es-ES" dirty="0">
                <a:solidFill>
                  <a:schemeClr val="bg2"/>
                </a:solidFill>
              </a:rPr>
              <a:t>distribución</a:t>
            </a:r>
            <a:r>
              <a:rPr lang="es-ES" dirty="0">
                <a:solidFill>
                  <a:srgbClr val="0070C0"/>
                </a:solidFill>
              </a:rPr>
              <a:t>, </a:t>
            </a:r>
            <a:r>
              <a:rPr lang="es-ES" dirty="0">
                <a:solidFill>
                  <a:schemeClr val="bg2"/>
                </a:solidFill>
              </a:rPr>
              <a:t>fenología</a:t>
            </a:r>
            <a:r>
              <a:rPr lang="es-ES" dirty="0">
                <a:solidFill>
                  <a:srgbClr val="0070C0"/>
                </a:solidFill>
              </a:rPr>
              <a:t>, </a:t>
            </a:r>
            <a:r>
              <a:rPr lang="es-ES" dirty="0">
                <a:solidFill>
                  <a:schemeClr val="bg2"/>
                </a:solidFill>
              </a:rPr>
              <a:t>propagación</a:t>
            </a:r>
            <a:r>
              <a:rPr lang="es-ES" dirty="0">
                <a:solidFill>
                  <a:srgbClr val="0070C0"/>
                </a:solidFill>
              </a:rPr>
              <a:t>, </a:t>
            </a:r>
            <a:r>
              <a:rPr lang="es-ES" dirty="0" smtClean="0">
                <a:solidFill>
                  <a:schemeClr val="bg2"/>
                </a:solidFill>
              </a:rPr>
              <a:t>aspectos silvícolas</a:t>
            </a:r>
            <a:r>
              <a:rPr lang="es-ES" dirty="0" smtClean="0">
                <a:solidFill>
                  <a:srgbClr val="0070C0"/>
                </a:solidFill>
              </a:rPr>
              <a:t>, </a:t>
            </a:r>
            <a:r>
              <a:rPr lang="es-ES" dirty="0" smtClean="0">
                <a:solidFill>
                  <a:schemeClr val="bg2"/>
                </a:solidFill>
              </a:rPr>
              <a:t>aspectos</a:t>
            </a:r>
            <a:r>
              <a:rPr lang="es-ES" dirty="0" smtClean="0">
                <a:solidFill>
                  <a:srgbClr val="0070C0"/>
                </a:solidFill>
              </a:rPr>
              <a:t> </a:t>
            </a:r>
            <a:r>
              <a:rPr lang="es-ES" dirty="0" smtClean="0">
                <a:solidFill>
                  <a:schemeClr val="bg2"/>
                </a:solidFill>
              </a:rPr>
              <a:t>sociales</a:t>
            </a:r>
            <a:r>
              <a:rPr lang="es-ES" dirty="0" smtClean="0">
                <a:solidFill>
                  <a:srgbClr val="0070C0"/>
                </a:solidFill>
              </a:rPr>
              <a:t>, </a:t>
            </a:r>
            <a:r>
              <a:rPr lang="es-ES" dirty="0" smtClean="0">
                <a:solidFill>
                  <a:schemeClr val="bg2"/>
                </a:solidFill>
              </a:rPr>
              <a:t>productividad</a:t>
            </a:r>
            <a:r>
              <a:rPr lang="es-ES" dirty="0" smtClean="0">
                <a:solidFill>
                  <a:srgbClr val="0070C0"/>
                </a:solidFill>
              </a:rPr>
              <a:t> </a:t>
            </a:r>
            <a:r>
              <a:rPr lang="es-ES" dirty="0">
                <a:solidFill>
                  <a:srgbClr val="0070C0"/>
                </a:solidFill>
              </a:rPr>
              <a:t>y </a:t>
            </a:r>
            <a:r>
              <a:rPr lang="es-ES" dirty="0">
                <a:solidFill>
                  <a:schemeClr val="bg2"/>
                </a:solidFill>
              </a:rPr>
              <a:t>demanda anual</a:t>
            </a:r>
            <a:r>
              <a:rPr lang="es-ES" dirty="0">
                <a:solidFill>
                  <a:srgbClr val="0070C0"/>
                </a:solidFill>
              </a:rPr>
              <a:t>, con el fin de mejorar el rendimiento </a:t>
            </a:r>
            <a:r>
              <a:rPr lang="es-ES" dirty="0" smtClean="0">
                <a:solidFill>
                  <a:srgbClr val="0070C0"/>
                </a:solidFill>
              </a:rPr>
              <a:t>y </a:t>
            </a:r>
            <a:r>
              <a:rPr lang="es-ES" dirty="0">
                <a:solidFill>
                  <a:srgbClr val="0070C0"/>
                </a:solidFill>
              </a:rPr>
              <a:t>proporcionar un mayor valor agregado </a:t>
            </a:r>
            <a:r>
              <a:rPr lang="es-ES" dirty="0" smtClean="0">
                <a:solidFill>
                  <a:srgbClr val="0070C0"/>
                </a:solidFill>
              </a:rPr>
              <a:t>del </a:t>
            </a:r>
            <a:r>
              <a:rPr lang="es-ES" dirty="0">
                <a:solidFill>
                  <a:srgbClr val="0070C0"/>
                </a:solidFill>
              </a:rPr>
              <a:t>producto.</a:t>
            </a:r>
            <a:endParaRPr lang="es-ES" dirty="0" smtClean="0">
              <a:solidFill>
                <a:srgbClr val="0070C0"/>
              </a:solidFill>
            </a:endParaRPr>
          </a:p>
          <a:p>
            <a:pPr marL="274320" lvl="2" indent="-274320">
              <a:spcBef>
                <a:spcPts val="600"/>
              </a:spcBef>
              <a:buClr>
                <a:schemeClr val="accent2"/>
              </a:buClr>
            </a:pPr>
            <a:endParaRPr lang="es-ES" b="1" dirty="0"/>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spTree>
    <p:extLst>
      <p:ext uri="{BB962C8B-B14F-4D97-AF65-F5344CB8AC3E}">
        <p14:creationId xmlns:p14="http://schemas.microsoft.com/office/powerpoint/2010/main" val="2919028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lstStyle/>
          <a:p>
            <a:pPr marL="0" lvl="2" indent="0">
              <a:spcBef>
                <a:spcPts val="600"/>
              </a:spcBef>
              <a:buClr>
                <a:schemeClr val="accent2"/>
              </a:buClr>
              <a:buNone/>
            </a:pPr>
            <a:r>
              <a:rPr lang="es-ES" b="1" dirty="0" smtClean="0">
                <a:solidFill>
                  <a:schemeClr val="bg1"/>
                </a:solidFill>
              </a:rPr>
              <a:t>Objetivo 3: Determinar  opciones sostenibles para </a:t>
            </a:r>
            <a:r>
              <a:rPr lang="es-ES" b="1" dirty="0">
                <a:solidFill>
                  <a:schemeClr val="bg1"/>
                </a:solidFill>
              </a:rPr>
              <a:t> </a:t>
            </a:r>
            <a:r>
              <a:rPr lang="es-ES" b="1" dirty="0" smtClean="0">
                <a:solidFill>
                  <a:schemeClr val="bg1"/>
                </a:solidFill>
              </a:rPr>
              <a:t>las especies que reportaron mayores usos artesanales</a:t>
            </a:r>
            <a:endParaRPr lang="es-ES" b="1" dirty="0">
              <a:solidFill>
                <a:srgbClr val="00B050"/>
              </a:solidFill>
            </a:endParaRPr>
          </a:p>
          <a:p>
            <a:pPr marL="342900" lvl="2" indent="-342900" algn="just">
              <a:spcBef>
                <a:spcPts val="600"/>
              </a:spcBef>
              <a:buClr>
                <a:schemeClr val="accent2"/>
              </a:buClr>
            </a:pPr>
            <a:r>
              <a:rPr lang="es-ES" dirty="0">
                <a:solidFill>
                  <a:srgbClr val="00B050"/>
                </a:solidFill>
              </a:rPr>
              <a:t>Adicionalmente la comunidad de Nangulvi Bajo compensará a los encargados de cuidar la reserva con incentivos económicos para salvaguardar los recursos del bosque</a:t>
            </a:r>
            <a:endParaRPr lang="es-ES" dirty="0" smtClean="0">
              <a:solidFill>
                <a:srgbClr val="00B050"/>
              </a:solidFill>
            </a:endParaRPr>
          </a:p>
          <a:p>
            <a:pPr marL="342900" lvl="2" indent="-342900">
              <a:spcBef>
                <a:spcPts val="600"/>
              </a:spcBef>
              <a:buClr>
                <a:schemeClr val="accent2"/>
              </a:buClr>
            </a:pPr>
            <a:r>
              <a:rPr lang="es-ES" dirty="0" smtClean="0">
                <a:solidFill>
                  <a:srgbClr val="00B050"/>
                </a:solidFill>
              </a:rPr>
              <a:t>Fortalecer vínculos interinstitucionales entre:  </a:t>
            </a:r>
          </a:p>
          <a:p>
            <a:pPr marL="274320" lvl="2" indent="-274320">
              <a:spcBef>
                <a:spcPts val="600"/>
              </a:spcBef>
              <a:buClr>
                <a:schemeClr val="accent2"/>
              </a:buClr>
            </a:pPr>
            <a:endParaRPr lang="es-ES" b="1" dirty="0"/>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RESULTADOS </a:t>
            </a:r>
            <a:r>
              <a:rPr lang="es-ES" dirty="0" smtClean="0"/>
              <a:t> </a:t>
            </a:r>
            <a:endParaRPr lang="es-E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05" t="31538" r="46231" b="12501"/>
          <a:stretch/>
        </p:blipFill>
        <p:spPr bwMode="auto">
          <a:xfrm>
            <a:off x="683568" y="3573016"/>
            <a:ext cx="2160240" cy="189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114" t="46779" r="56704" b="26610"/>
          <a:stretch/>
        </p:blipFill>
        <p:spPr bwMode="auto">
          <a:xfrm>
            <a:off x="2854291" y="3573016"/>
            <a:ext cx="2365781" cy="189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486" t="33510" r="57028" b="12452"/>
          <a:stretch/>
        </p:blipFill>
        <p:spPr bwMode="auto">
          <a:xfrm>
            <a:off x="7092280" y="3573016"/>
            <a:ext cx="1944216" cy="189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5024" t="48509" r="61678" b="28991"/>
          <a:stretch/>
        </p:blipFill>
        <p:spPr bwMode="auto">
          <a:xfrm>
            <a:off x="5220072" y="3573016"/>
            <a:ext cx="1872208" cy="185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465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544616"/>
          </a:xfrm>
        </p:spPr>
        <p:txBody>
          <a:bodyPr>
            <a:normAutofit fontScale="62500" lnSpcReduction="20000"/>
          </a:bodyPr>
          <a:lstStyle/>
          <a:p>
            <a:pPr marL="0" indent="0" algn="just">
              <a:buNone/>
            </a:pPr>
            <a:r>
              <a:rPr lang="es-ES" sz="2800" dirty="0">
                <a:solidFill>
                  <a:schemeClr val="bg1"/>
                </a:solidFill>
              </a:rPr>
              <a:t>L</a:t>
            </a:r>
            <a:r>
              <a:rPr lang="es-ES" sz="3400" dirty="0">
                <a:solidFill>
                  <a:schemeClr val="bg1"/>
                </a:solidFill>
              </a:rPr>
              <a:t>as 47 especies encontradas como materia prima para la elaboración de artesanías y otras clases de PFNM en la reserva, demuestran el potencial de aprovechamiento, lo que concuerda con otras investigaciones entre los que registran: 221 especies identificadas por Feuillet </a:t>
            </a:r>
            <a:r>
              <a:rPr lang="es-ES" sz="3400" i="1" dirty="0">
                <a:solidFill>
                  <a:schemeClr val="bg1"/>
                </a:solidFill>
              </a:rPr>
              <a:t>et al</a:t>
            </a:r>
            <a:r>
              <a:rPr lang="es-ES" sz="3400" dirty="0">
                <a:solidFill>
                  <a:schemeClr val="bg1"/>
                </a:solidFill>
              </a:rPr>
              <a:t>. (2011) en el Departamento del Cauca., Cadena </a:t>
            </a:r>
            <a:r>
              <a:rPr lang="es-ES" sz="3400" i="1" dirty="0">
                <a:solidFill>
                  <a:schemeClr val="bg1"/>
                </a:solidFill>
              </a:rPr>
              <a:t>et al</a:t>
            </a:r>
            <a:r>
              <a:rPr lang="es-ES" sz="3400" dirty="0">
                <a:solidFill>
                  <a:schemeClr val="bg1"/>
                </a:solidFill>
              </a:rPr>
              <a:t>. (2007) señalan 78 especies usadas por la Comunidad Indígena Monifue Amena, los dos estudios reconocidos en el País de Colombia.  En la Ciudad de Tobatí del Departamento de Cordillera de Paraguay, Benítez </a:t>
            </a:r>
            <a:r>
              <a:rPr lang="es-ES" sz="3400" i="1" dirty="0">
                <a:solidFill>
                  <a:schemeClr val="bg1"/>
                </a:solidFill>
              </a:rPr>
              <a:t>et al</a:t>
            </a:r>
            <a:r>
              <a:rPr lang="es-ES" sz="3400" dirty="0">
                <a:solidFill>
                  <a:schemeClr val="bg1"/>
                </a:solidFill>
              </a:rPr>
              <a:t>. (2008) determinaron 24 especies.  </a:t>
            </a:r>
            <a:endParaRPr lang="es-ES" sz="3400" dirty="0" smtClean="0">
              <a:solidFill>
                <a:schemeClr val="bg1"/>
              </a:solidFill>
            </a:endParaRPr>
          </a:p>
          <a:p>
            <a:pPr marL="0" indent="0" algn="just">
              <a:buNone/>
            </a:pPr>
            <a:r>
              <a:rPr lang="es-ES" sz="3400" dirty="0" smtClean="0">
                <a:solidFill>
                  <a:schemeClr val="bg1"/>
                </a:solidFill>
              </a:rPr>
              <a:t>A </a:t>
            </a:r>
            <a:r>
              <a:rPr lang="es-ES" sz="3400" dirty="0">
                <a:solidFill>
                  <a:schemeClr val="bg1"/>
                </a:solidFill>
              </a:rPr>
              <a:t>nivel del País en un estudio realizado en los bosques estacionales de Macará, Provincia de Loja, Andrade y Jaramillo (2012) describen 34 especies., Añazco </a:t>
            </a:r>
            <a:r>
              <a:rPr lang="es-ES" sz="3400" i="1" dirty="0">
                <a:solidFill>
                  <a:schemeClr val="bg1"/>
                </a:solidFill>
              </a:rPr>
              <a:t>et al</a:t>
            </a:r>
            <a:r>
              <a:rPr lang="es-ES" sz="3400" dirty="0">
                <a:solidFill>
                  <a:schemeClr val="bg1"/>
                </a:solidFill>
              </a:rPr>
              <a:t>. (2004) indican la existencia de 37 especies con fines artesanales en las tres regiones naturales del Ecuador continental. </a:t>
            </a:r>
            <a:endParaRPr lang="es-ES" sz="3400" dirty="0" smtClean="0">
              <a:solidFill>
                <a:schemeClr val="bg1"/>
              </a:solidFill>
            </a:endParaRPr>
          </a:p>
          <a:p>
            <a:pPr marL="0" indent="0" algn="just">
              <a:buNone/>
            </a:pPr>
            <a:r>
              <a:rPr lang="es-ES" sz="3400" dirty="0" smtClean="0">
                <a:solidFill>
                  <a:schemeClr val="bg1"/>
                </a:solidFill>
              </a:rPr>
              <a:t>La </a:t>
            </a:r>
            <a:r>
              <a:rPr lang="es-ES" sz="3400" dirty="0">
                <a:solidFill>
                  <a:schemeClr val="bg1"/>
                </a:solidFill>
              </a:rPr>
              <a:t>cantidad de especies encontradas para elaborar artesanías es aceptable concerniente a las investigaciones anteriormente mencionadas. El número de plantas se justifica ya que el estudio se lo realizo en un área protegida, en la cual existen tres tipos de vegetación (bosque primario, secundario y pasto) aumentando las cantidad y diversidad de especies.</a:t>
            </a: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DISCUSIÓN </a:t>
            </a:r>
            <a:endParaRPr lang="es-ES" dirty="0"/>
          </a:p>
        </p:txBody>
      </p:sp>
    </p:spTree>
    <p:extLst>
      <p:ext uri="{BB962C8B-B14F-4D97-AF65-F5344CB8AC3E}">
        <p14:creationId xmlns:p14="http://schemas.microsoft.com/office/powerpoint/2010/main" val="2135399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043264"/>
          </a:xfrm>
        </p:spPr>
        <p:txBody>
          <a:bodyPr>
            <a:normAutofit fontScale="55000" lnSpcReduction="20000"/>
          </a:bodyPr>
          <a:lstStyle/>
          <a:p>
            <a:pPr algn="just"/>
            <a:r>
              <a:rPr lang="es-ES" sz="3600" dirty="0">
                <a:solidFill>
                  <a:schemeClr val="bg1"/>
                </a:solidFill>
              </a:rPr>
              <a:t>En un estudio similar realizado en la Reserva Ecológica El Ángel perteneciente a los cantones de Espejo, Mira y Tulcán de la provincia del Carchi, Cerón y Rodríguez (2009), se determinó el Índice de Simpson total de 99.800 que es superior al índice de 60,481 encontrado en la presente investigación, la diferencia de índices se origina referente al tamaño del área, el tipo de bosque y el rango altitudinal.</a:t>
            </a:r>
          </a:p>
          <a:p>
            <a:pPr marL="0" indent="0" algn="just">
              <a:buNone/>
            </a:pPr>
            <a:endParaRPr lang="es-ES" sz="3600" dirty="0">
              <a:solidFill>
                <a:schemeClr val="bg1"/>
              </a:solidFill>
            </a:endParaRPr>
          </a:p>
          <a:p>
            <a:pPr algn="just"/>
            <a:r>
              <a:rPr lang="es-ES" sz="3600" dirty="0">
                <a:solidFill>
                  <a:schemeClr val="bg1"/>
                </a:solidFill>
              </a:rPr>
              <a:t>Las encuestas confirman que las personas adultas mayores poseen una cantidad superior de conocimiento sobre las personas adultas y jóvenes, debido a la pérdida del conocimiento ancestral y la falta de interés sobre las artesanías de origen natural coincidiendo con las investigaciones de Andrade y Jaramillo (2012) y Guerrero y Luzón (2013) realizadas en la Provincia de Loja.</a:t>
            </a:r>
          </a:p>
          <a:p>
            <a:pPr marL="0" indent="0" algn="just">
              <a:buNone/>
            </a:pPr>
            <a:endParaRPr lang="es-ES" sz="3600" dirty="0">
              <a:solidFill>
                <a:schemeClr val="bg1"/>
              </a:solidFill>
            </a:endParaRPr>
          </a:p>
          <a:p>
            <a:pPr algn="just"/>
            <a:r>
              <a:rPr lang="es-ES" sz="3600" dirty="0">
                <a:solidFill>
                  <a:schemeClr val="bg1"/>
                </a:solidFill>
              </a:rPr>
              <a:t>Las especies arbóreas, arbustivas y de lianas, son las más utilizadas en el sector artesanal, debido a sus propiedades físicas de peso específico, densidad, elasticidad y flexibilidad, que coinciden con las investigaciones de  Feuillet </a:t>
            </a:r>
            <a:r>
              <a:rPr lang="es-ES" sz="3600" i="1" dirty="0">
                <a:solidFill>
                  <a:schemeClr val="bg1"/>
                </a:solidFill>
              </a:rPr>
              <a:t>et al</a:t>
            </a:r>
            <a:r>
              <a:rPr lang="es-ES" sz="3600" dirty="0">
                <a:solidFill>
                  <a:schemeClr val="bg1"/>
                </a:solidFill>
              </a:rPr>
              <a:t>. (2011) y Benítez</a:t>
            </a:r>
            <a:r>
              <a:rPr lang="es-ES" sz="3600" i="1" dirty="0">
                <a:solidFill>
                  <a:schemeClr val="bg1"/>
                </a:solidFill>
              </a:rPr>
              <a:t> et al</a:t>
            </a:r>
            <a:r>
              <a:rPr lang="es-ES" sz="3600" dirty="0">
                <a:solidFill>
                  <a:schemeClr val="bg1"/>
                </a:solidFill>
              </a:rPr>
              <a:t>. (2008). </a:t>
            </a:r>
          </a:p>
          <a:p>
            <a:pPr marL="0" lvl="2" indent="0" algn="just">
              <a:spcBef>
                <a:spcPts val="600"/>
              </a:spcBef>
              <a:buClr>
                <a:schemeClr val="accent2"/>
              </a:buClr>
              <a:buNone/>
            </a:pPr>
            <a:endParaRPr lang="es-ES" b="1" dirty="0">
              <a:solidFill>
                <a:schemeClr val="bg2"/>
              </a:solidFill>
            </a:endParaRPr>
          </a:p>
          <a:p>
            <a:pPr marL="0" lvl="2" indent="0" algn="just">
              <a:spcBef>
                <a:spcPts val="600"/>
              </a:spcBef>
              <a:buClr>
                <a:schemeClr val="accent2"/>
              </a:buClr>
              <a:buNone/>
            </a:pPr>
            <a:endParaRPr lang="es-ES" b="1" dirty="0">
              <a:solidFill>
                <a:schemeClr val="bg2"/>
              </a:solidFill>
            </a:endParaRP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DISCUSIÓN </a:t>
            </a:r>
            <a:endParaRPr lang="es-ES" dirty="0"/>
          </a:p>
        </p:txBody>
      </p:sp>
    </p:spTree>
    <p:extLst>
      <p:ext uri="{BB962C8B-B14F-4D97-AF65-F5344CB8AC3E}">
        <p14:creationId xmlns:p14="http://schemas.microsoft.com/office/powerpoint/2010/main" val="351663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052736"/>
            <a:ext cx="8229600" cy="5472608"/>
          </a:xfrm>
        </p:spPr>
        <p:txBody>
          <a:bodyPr>
            <a:normAutofit fontScale="25000" lnSpcReduction="20000"/>
          </a:bodyPr>
          <a:lstStyle/>
          <a:p>
            <a:pPr algn="just"/>
            <a:r>
              <a:rPr lang="es-ES" sz="7200" dirty="0">
                <a:solidFill>
                  <a:schemeClr val="bg1"/>
                </a:solidFill>
              </a:rPr>
              <a:t>La parte mas utilizada de la planta con mayor frecuencia es el tallo (madera) que concuerda con los estudios de Trujillo (2010) ejecutado en la Comunidad Coreguaje en la amazonia de Colombia., y la investigación de Cerón y Rodríguez (2009) realizado en la Reserva Ecológica El Ángel perteneciente a los cantones de Espejo, Mira y Tulcán de la provincia del Carchi. Esta similitud se origina por la cantidad de artesanías que se puede extraer de un tallo, afirmación  proveniente por la pérdida del conocimiento ancestral y la falta de investigaciones científicas sobre PFNM.</a:t>
            </a:r>
          </a:p>
          <a:p>
            <a:pPr marL="0" indent="0" algn="just">
              <a:buNone/>
            </a:pPr>
            <a:endParaRPr lang="es-ES" sz="7200" dirty="0">
              <a:solidFill>
                <a:schemeClr val="bg1"/>
              </a:solidFill>
            </a:endParaRPr>
          </a:p>
          <a:p>
            <a:pPr algn="just"/>
            <a:r>
              <a:rPr lang="es-ES" sz="7200" dirty="0">
                <a:solidFill>
                  <a:schemeClr val="bg1"/>
                </a:solidFill>
              </a:rPr>
              <a:t>La especie con mayor porcentaje de utilidad para elaborar objetos de artesanías en el presente estudio fue </a:t>
            </a:r>
            <a:r>
              <a:rPr lang="es-ES" sz="7200" i="1" dirty="0">
                <a:solidFill>
                  <a:schemeClr val="bg1"/>
                </a:solidFill>
              </a:rPr>
              <a:t>Furcraea andina</a:t>
            </a:r>
            <a:r>
              <a:rPr lang="es-ES" sz="7200" dirty="0">
                <a:solidFill>
                  <a:schemeClr val="bg1"/>
                </a:solidFill>
              </a:rPr>
              <a:t>, en similitud con la investigación de Andrade y Jaramillo (2012), semejanza referente a sus propiedades de trabajabilidad que ofrece la especie, obteniendo diferentes objetos artesanales.</a:t>
            </a:r>
          </a:p>
          <a:p>
            <a:pPr marL="0" indent="0" algn="just">
              <a:buNone/>
            </a:pPr>
            <a:endParaRPr lang="es-ES" sz="7200" dirty="0">
              <a:solidFill>
                <a:schemeClr val="bg1"/>
              </a:solidFill>
            </a:endParaRPr>
          </a:p>
          <a:p>
            <a:pPr algn="just"/>
            <a:r>
              <a:rPr lang="es-ES" sz="7200" dirty="0">
                <a:solidFill>
                  <a:schemeClr val="bg1"/>
                </a:solidFill>
              </a:rPr>
              <a:t>Respecto al tipo de uso, la construcción es donde se refleja la principal utilidad de las especies identificadas seguido por los usos para artesanías y alimentación a diferencia de lo que se menciona en la investigación de Cerón y Rodríguez (2009), donde el tipo de uso que prevalece es el medicinal seguido por los usos de construcción y alimenticio. </a:t>
            </a:r>
          </a:p>
          <a:p>
            <a:pPr marL="0" lvl="2" indent="0" algn="just">
              <a:spcBef>
                <a:spcPts val="600"/>
              </a:spcBef>
              <a:buClr>
                <a:schemeClr val="accent2"/>
              </a:buClr>
              <a:buNone/>
            </a:pPr>
            <a:endParaRPr lang="es-ES" b="1" dirty="0">
              <a:solidFill>
                <a:schemeClr val="bg2"/>
              </a:solidFill>
            </a:endParaRPr>
          </a:p>
        </p:txBody>
      </p:sp>
      <p:sp>
        <p:nvSpPr>
          <p:cNvPr id="3" name="2 Título"/>
          <p:cNvSpPr>
            <a:spLocks noGrp="1"/>
          </p:cNvSpPr>
          <p:nvPr>
            <p:ph type="title"/>
          </p:nvPr>
        </p:nvSpPr>
        <p:spPr>
          <a:xfrm>
            <a:off x="457200" y="152400"/>
            <a:ext cx="8229600" cy="684312"/>
          </a:xfrm>
        </p:spPr>
        <p:txBody>
          <a:bodyPr>
            <a:normAutofit fontScale="90000"/>
          </a:bodyPr>
          <a:lstStyle/>
          <a:p>
            <a:r>
              <a:rPr lang="es-ES" dirty="0" smtClean="0">
                <a:solidFill>
                  <a:srgbClr val="0070C0"/>
                </a:solidFill>
              </a:rPr>
              <a:t>DISCUSIÓN </a:t>
            </a:r>
            <a:endParaRPr lang="es-ES" dirty="0"/>
          </a:p>
        </p:txBody>
      </p:sp>
    </p:spTree>
    <p:extLst>
      <p:ext uri="{BB962C8B-B14F-4D97-AF65-F5344CB8AC3E}">
        <p14:creationId xmlns:p14="http://schemas.microsoft.com/office/powerpoint/2010/main" val="2490370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1340768"/>
            <a:ext cx="8229600" cy="5043264"/>
          </a:xfrm>
        </p:spPr>
        <p:txBody>
          <a:bodyPr>
            <a:normAutofit fontScale="85000" lnSpcReduction="20000"/>
          </a:bodyPr>
          <a:lstStyle/>
          <a:p>
            <a:pPr marL="0" indent="0" algn="just">
              <a:buNone/>
            </a:pPr>
            <a:r>
              <a:rPr lang="es-ES" sz="2100" dirty="0">
                <a:solidFill>
                  <a:schemeClr val="bg1"/>
                </a:solidFill>
              </a:rPr>
              <a:t>En base a los resultados obtenidos en la investigación ejecutada se concluye que:</a:t>
            </a:r>
          </a:p>
          <a:p>
            <a:pPr marL="0" indent="0" algn="just">
              <a:buNone/>
            </a:pPr>
            <a:endParaRPr lang="es-ES" sz="2100" dirty="0">
              <a:solidFill>
                <a:schemeClr val="bg1"/>
              </a:solidFill>
            </a:endParaRPr>
          </a:p>
          <a:p>
            <a:pPr lvl="0" algn="just"/>
            <a:r>
              <a:rPr lang="es-ES" sz="2100" dirty="0">
                <a:solidFill>
                  <a:schemeClr val="bg1"/>
                </a:solidFill>
              </a:rPr>
              <a:t>Los principales productos forestales no madereros artesanales identificados con base a los conocimientos etnobotánicos en orden de importancia son: cestos, canastos, bolsos, alfombras, correas, colorantes para teñir artesanías de cabuya, llaveros, cucharas, cabos de herramientas e instrumentos musicales., además se identificó varias especies que brindan otro tipo de PFNM con fines medicinales, construcción, alimenticio, tintura, forraje y ornamentales</a:t>
            </a:r>
            <a:r>
              <a:rPr lang="es-ES" sz="2100" dirty="0" smtClean="0">
                <a:solidFill>
                  <a:schemeClr val="bg1"/>
                </a:solidFill>
              </a:rPr>
              <a:t>.</a:t>
            </a:r>
          </a:p>
          <a:p>
            <a:pPr lvl="0" algn="just"/>
            <a:endParaRPr lang="es-ES" sz="2100" dirty="0">
              <a:solidFill>
                <a:schemeClr val="bg1"/>
              </a:solidFill>
            </a:endParaRPr>
          </a:p>
          <a:p>
            <a:pPr lvl="0" algn="just"/>
            <a:r>
              <a:rPr lang="es-ES" sz="2100" dirty="0">
                <a:solidFill>
                  <a:schemeClr val="bg1"/>
                </a:solidFill>
              </a:rPr>
              <a:t>Las especies que ofrecen un potencial para elaborar artesanías en el futuro a más de las que ya se han mencionado son: shuagalo negro (</a:t>
            </a:r>
            <a:r>
              <a:rPr lang="es-ES" sz="2100" i="1" dirty="0">
                <a:solidFill>
                  <a:schemeClr val="bg1"/>
                </a:solidFill>
              </a:rPr>
              <a:t>Eugenia sp</a:t>
            </a:r>
            <a:r>
              <a:rPr lang="es-ES" sz="2100" dirty="0">
                <a:solidFill>
                  <a:schemeClr val="bg1"/>
                </a:solidFill>
              </a:rPr>
              <a:t>)</a:t>
            </a:r>
            <a:r>
              <a:rPr lang="es-ES" sz="2100" i="1" dirty="0">
                <a:solidFill>
                  <a:schemeClr val="bg1"/>
                </a:solidFill>
              </a:rPr>
              <a:t>, </a:t>
            </a:r>
            <a:r>
              <a:rPr lang="es-ES" sz="2100" dirty="0">
                <a:solidFill>
                  <a:schemeClr val="bg1"/>
                </a:solidFill>
              </a:rPr>
              <a:t>aguacatillo (</a:t>
            </a:r>
            <a:r>
              <a:rPr lang="es-ES" sz="2100" i="1" dirty="0">
                <a:solidFill>
                  <a:schemeClr val="bg1"/>
                </a:solidFill>
              </a:rPr>
              <a:t>Persea sp</a:t>
            </a:r>
            <a:r>
              <a:rPr lang="es-ES" sz="2100" dirty="0">
                <a:solidFill>
                  <a:schemeClr val="bg1"/>
                </a:solidFill>
              </a:rPr>
              <a:t>)</a:t>
            </a:r>
            <a:r>
              <a:rPr lang="es-ES" sz="2100" i="1" dirty="0">
                <a:solidFill>
                  <a:schemeClr val="bg1"/>
                </a:solidFill>
              </a:rPr>
              <a:t>, </a:t>
            </a:r>
            <a:r>
              <a:rPr lang="es-ES" sz="2100" dirty="0">
                <a:solidFill>
                  <a:schemeClr val="bg1"/>
                </a:solidFill>
              </a:rPr>
              <a:t>palo negro (</a:t>
            </a:r>
            <a:r>
              <a:rPr lang="es-ES" sz="2100" i="1" dirty="0">
                <a:solidFill>
                  <a:schemeClr val="bg1"/>
                </a:solidFill>
              </a:rPr>
              <a:t>Tovomita sp</a:t>
            </a:r>
            <a:r>
              <a:rPr lang="es-ES" sz="2100" dirty="0">
                <a:solidFill>
                  <a:schemeClr val="bg1"/>
                </a:solidFill>
              </a:rPr>
              <a:t>)</a:t>
            </a:r>
            <a:r>
              <a:rPr lang="es-ES" sz="2100" i="1" dirty="0">
                <a:solidFill>
                  <a:schemeClr val="bg1"/>
                </a:solidFill>
              </a:rPr>
              <a:t>, </a:t>
            </a:r>
            <a:r>
              <a:rPr lang="es-ES" sz="2100" dirty="0">
                <a:solidFill>
                  <a:schemeClr val="bg1"/>
                </a:solidFill>
              </a:rPr>
              <a:t>guayacán pepudo (</a:t>
            </a:r>
            <a:r>
              <a:rPr lang="es-ES" sz="2100" i="1" dirty="0">
                <a:solidFill>
                  <a:schemeClr val="bg1"/>
                </a:solidFill>
              </a:rPr>
              <a:t>Billia rosea</a:t>
            </a:r>
            <a:r>
              <a:rPr lang="es-ES" sz="2100" dirty="0">
                <a:solidFill>
                  <a:schemeClr val="bg1"/>
                </a:solidFill>
              </a:rPr>
              <a:t>) y matache (</a:t>
            </a:r>
            <a:r>
              <a:rPr lang="es-ES" sz="2100" i="1" dirty="0">
                <a:solidFill>
                  <a:schemeClr val="bg1"/>
                </a:solidFill>
              </a:rPr>
              <a:t>Weinmannia pinnata</a:t>
            </a:r>
            <a:r>
              <a:rPr lang="es-ES" sz="2100" dirty="0">
                <a:solidFill>
                  <a:schemeClr val="bg1"/>
                </a:solidFill>
              </a:rPr>
              <a:t>), de las cuales se puede fabricar accesorios de bisutería, juguetes, partes de guitarras, muebles pequeños, figuras humanas y de animales.</a:t>
            </a:r>
          </a:p>
          <a:p>
            <a:pPr lvl="0" algn="just"/>
            <a:endParaRPr lang="es-ES" sz="2100" dirty="0">
              <a:solidFill>
                <a:schemeClr val="bg1"/>
              </a:solidFill>
            </a:endParaRPr>
          </a:p>
          <a:p>
            <a:pPr lvl="0" algn="just"/>
            <a:r>
              <a:rPr lang="es-ES" sz="2100" dirty="0">
                <a:solidFill>
                  <a:schemeClr val="bg1"/>
                </a:solidFill>
              </a:rPr>
              <a:t>El plan de manejo elaborado sobre PFNM resultó ser una herramienta muy útil para organizar y recomendar intervenciones silvícolas y sociales con el fin de incrementar la productividad y el número de individuos de las especies, asegurando la sostenibilidad del producto.</a:t>
            </a:r>
          </a:p>
          <a:p>
            <a:pPr marL="0" indent="0" algn="just">
              <a:buNone/>
            </a:pPr>
            <a:endParaRPr lang="es-ES" sz="2000" dirty="0" smtClean="0">
              <a:solidFill>
                <a:schemeClr val="bg2"/>
              </a:solidFill>
            </a:endParaRPr>
          </a:p>
          <a:p>
            <a:pPr marL="0" lvl="2" indent="0">
              <a:spcBef>
                <a:spcPts val="600"/>
              </a:spcBef>
              <a:buClr>
                <a:schemeClr val="accent2"/>
              </a:buClr>
              <a:buNone/>
            </a:pPr>
            <a:endParaRPr lang="es-ES" b="1" dirty="0"/>
          </a:p>
        </p:txBody>
      </p:sp>
      <p:sp>
        <p:nvSpPr>
          <p:cNvPr id="3" name="2 Título"/>
          <p:cNvSpPr>
            <a:spLocks noGrp="1"/>
          </p:cNvSpPr>
          <p:nvPr>
            <p:ph type="title"/>
          </p:nvPr>
        </p:nvSpPr>
        <p:spPr>
          <a:xfrm>
            <a:off x="467544" y="548680"/>
            <a:ext cx="8424936" cy="684312"/>
          </a:xfrm>
        </p:spPr>
        <p:txBody>
          <a:bodyPr>
            <a:normAutofit/>
          </a:bodyPr>
          <a:lstStyle/>
          <a:p>
            <a:r>
              <a:rPr lang="es-ES" sz="3600" dirty="0" smtClean="0">
                <a:solidFill>
                  <a:srgbClr val="0070C0"/>
                </a:solidFill>
              </a:rPr>
              <a:t>CONCLUSIONES Y RECOMENDACIONES  </a:t>
            </a:r>
            <a:endParaRPr lang="es-ES" sz="3600" dirty="0"/>
          </a:p>
        </p:txBody>
      </p:sp>
    </p:spTree>
    <p:extLst>
      <p:ext uri="{BB962C8B-B14F-4D97-AF65-F5344CB8AC3E}">
        <p14:creationId xmlns:p14="http://schemas.microsoft.com/office/powerpoint/2010/main" val="818109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1340768"/>
            <a:ext cx="8229600" cy="5517232"/>
          </a:xfrm>
        </p:spPr>
        <p:txBody>
          <a:bodyPr>
            <a:normAutofit fontScale="85000" lnSpcReduction="20000"/>
          </a:bodyPr>
          <a:lstStyle/>
          <a:p>
            <a:pPr marL="0" lvl="0" indent="0" algn="just">
              <a:buNone/>
            </a:pPr>
            <a:r>
              <a:rPr lang="es-ES" sz="3800" b="1" dirty="0" smtClean="0">
                <a:solidFill>
                  <a:schemeClr val="bg2"/>
                </a:solidFill>
              </a:rPr>
              <a:t>Recomendaciones</a:t>
            </a:r>
            <a:r>
              <a:rPr lang="es-ES" sz="3800" b="1" dirty="0" smtClean="0"/>
              <a:t> </a:t>
            </a:r>
          </a:p>
          <a:p>
            <a:pPr marL="0" lvl="0" indent="0" algn="just">
              <a:buNone/>
            </a:pPr>
            <a:endParaRPr lang="es-ES" sz="3800" dirty="0" smtClean="0"/>
          </a:p>
          <a:p>
            <a:pPr lvl="0" algn="just"/>
            <a:r>
              <a:rPr lang="es-ES" sz="2400" dirty="0" smtClean="0">
                <a:solidFill>
                  <a:schemeClr val="bg1"/>
                </a:solidFill>
              </a:rPr>
              <a:t>Realizar ferias, talleres u otro tipo de evento en la zona de Intag y en diferentes sitios de la provincia incluyendo la participación de las Juntas Parroquiales, Asociaciones comunitarias, estudiantes entre otros., para promocionar y conocer la cadena de valor de las diversas artesanías y así generar nuevas oportunidades  económicas en la zona. </a:t>
            </a:r>
          </a:p>
          <a:p>
            <a:pPr lvl="0" algn="just"/>
            <a:endParaRPr lang="es-ES" sz="2400" dirty="0" smtClean="0">
              <a:solidFill>
                <a:schemeClr val="bg1"/>
              </a:solidFill>
            </a:endParaRPr>
          </a:p>
          <a:p>
            <a:pPr lvl="0" algn="just"/>
            <a:r>
              <a:rPr lang="es-ES" sz="2400" dirty="0" smtClean="0">
                <a:solidFill>
                  <a:schemeClr val="bg1"/>
                </a:solidFill>
              </a:rPr>
              <a:t>Difundir los resultados de la investigación en la zona de Intag, dirigido a los artesanos y estudiantes del sector con la finalidad de dar a conocer la riqueza florística y potencialidad de los productos forestales no maderables.</a:t>
            </a:r>
          </a:p>
          <a:p>
            <a:pPr lvl="0" algn="just"/>
            <a:endParaRPr lang="es-ES" sz="2400" dirty="0" smtClean="0">
              <a:solidFill>
                <a:schemeClr val="bg1"/>
              </a:solidFill>
            </a:endParaRPr>
          </a:p>
          <a:p>
            <a:pPr algn="just"/>
            <a:r>
              <a:rPr lang="es-ES" sz="2400" dirty="0" smtClean="0">
                <a:solidFill>
                  <a:schemeClr val="bg1"/>
                </a:solidFill>
              </a:rPr>
              <a:t>Desarrollar nuevos estudios en la zona de Intag mediante el acuerdo de convenios  interinstitucionales que permitan ampliar la información y el conocimiento sobre aspectos económicos, sociales y ambientales que brindan los productos no madereros.</a:t>
            </a:r>
            <a:endParaRPr lang="es-ES" b="1" dirty="0">
              <a:solidFill>
                <a:schemeClr val="bg1"/>
              </a:solidFill>
            </a:endParaRPr>
          </a:p>
        </p:txBody>
      </p:sp>
      <p:sp>
        <p:nvSpPr>
          <p:cNvPr id="3" name="2 Título"/>
          <p:cNvSpPr>
            <a:spLocks noGrp="1"/>
          </p:cNvSpPr>
          <p:nvPr>
            <p:ph type="title"/>
          </p:nvPr>
        </p:nvSpPr>
        <p:spPr>
          <a:xfrm>
            <a:off x="467544" y="548680"/>
            <a:ext cx="8424936" cy="684312"/>
          </a:xfrm>
        </p:spPr>
        <p:txBody>
          <a:bodyPr>
            <a:normAutofit/>
          </a:bodyPr>
          <a:lstStyle/>
          <a:p>
            <a:r>
              <a:rPr lang="es-ES" sz="3600" dirty="0" smtClean="0">
                <a:solidFill>
                  <a:srgbClr val="0070C0"/>
                </a:solidFill>
              </a:rPr>
              <a:t>CONCLUSIONES Y RECOMENDACIONES  </a:t>
            </a:r>
            <a:endParaRPr lang="es-ES" sz="3600" dirty="0"/>
          </a:p>
        </p:txBody>
      </p:sp>
    </p:spTree>
    <p:extLst>
      <p:ext uri="{BB962C8B-B14F-4D97-AF65-F5344CB8AC3E}">
        <p14:creationId xmlns:p14="http://schemas.microsoft.com/office/powerpoint/2010/main" val="2644405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ES"/>
          </a:p>
        </p:txBody>
      </p:sp>
      <p:sp>
        <p:nvSpPr>
          <p:cNvPr id="3" name="2 Título"/>
          <p:cNvSpPr>
            <a:spLocks noGrp="1"/>
          </p:cNvSpPr>
          <p:nvPr>
            <p:ph type="title"/>
          </p:nvPr>
        </p:nvSpPr>
        <p:spPr/>
        <p:txBody>
          <a:bodyPr/>
          <a:lstStyle/>
          <a:p>
            <a:endParaRPr lang="es-ES"/>
          </a:p>
        </p:txBody>
      </p:sp>
      <p:pic>
        <p:nvPicPr>
          <p:cNvPr id="5122" name="Picture 2" descr="http://png.clipart.me/graphics/previews/655/ecological-awareness-concept-with-many-environmental-icons_655798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8208912" cy="612068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rot="19211643">
            <a:off x="370854" y="4420200"/>
            <a:ext cx="3351495" cy="923330"/>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GRACIAS </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 name="Picture 2" descr="C:\Users\pc\Pictures\HUAWEI P 8 LITE VARIAS\TESIS PLANTAS\IMG-20161128-WA00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4" y="-152636"/>
            <a:ext cx="9144000" cy="703802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6622" t="10516" r="15109" b="15384"/>
          <a:stretch/>
        </p:blipFill>
        <p:spPr bwMode="auto">
          <a:xfrm>
            <a:off x="6084168" y="4293096"/>
            <a:ext cx="3081536"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38617" y="215827"/>
            <a:ext cx="3351494" cy="923330"/>
          </a:xfrm>
          <a:prstGeom prst="rect">
            <a:avLst/>
          </a:prstGeom>
          <a:noFill/>
        </p:spPr>
        <p:txBody>
          <a:bodyPr wrap="none" lIns="91440" tIns="45720" rIns="91440" bIns="45720">
            <a:spAutoFit/>
          </a:bodyPr>
          <a:lstStyle/>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GRACIAS </a:t>
            </a:r>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6101" t="5861" r="35698" b="12151"/>
          <a:stretch/>
        </p:blipFill>
        <p:spPr bwMode="auto">
          <a:xfrm>
            <a:off x="21705" y="4293096"/>
            <a:ext cx="303812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82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0" indent="0">
              <a:buNone/>
            </a:pPr>
            <a:r>
              <a:rPr lang="es-ES" dirty="0" smtClean="0">
                <a:solidFill>
                  <a:srgbClr val="7030A0"/>
                </a:solidFill>
              </a:rPr>
              <a:t>Objetivos específicos </a:t>
            </a:r>
          </a:p>
          <a:p>
            <a:endParaRPr lang="es-ES" dirty="0"/>
          </a:p>
        </p:txBody>
      </p:sp>
      <p:sp>
        <p:nvSpPr>
          <p:cNvPr id="3" name="2 Título"/>
          <p:cNvSpPr>
            <a:spLocks noGrp="1"/>
          </p:cNvSpPr>
          <p:nvPr>
            <p:ph type="title"/>
          </p:nvPr>
        </p:nvSpPr>
        <p:spPr/>
        <p:txBody>
          <a:bodyPr>
            <a:normAutofit/>
          </a:bodyPr>
          <a:lstStyle/>
          <a:p>
            <a:r>
              <a:rPr lang="es-ES" sz="3600" dirty="0" smtClean="0">
                <a:solidFill>
                  <a:srgbClr val="0070C0"/>
                </a:solidFill>
              </a:rPr>
              <a:t>OBJETIVOS</a:t>
            </a:r>
            <a:endParaRPr lang="es-ES" sz="3600" dirty="0">
              <a:solidFill>
                <a:srgbClr val="0070C0"/>
              </a:solidFill>
            </a:endParaRPr>
          </a:p>
        </p:txBody>
      </p:sp>
      <p:graphicFrame>
        <p:nvGraphicFramePr>
          <p:cNvPr id="4" name="3 Diagrama"/>
          <p:cNvGraphicFramePr/>
          <p:nvPr>
            <p:extLst>
              <p:ext uri="{D42A27DB-BD31-4B8C-83A1-F6EECF244321}">
                <p14:modId xmlns:p14="http://schemas.microsoft.com/office/powerpoint/2010/main" val="3356460667"/>
              </p:ext>
            </p:extLst>
          </p:nvPr>
        </p:nvGraphicFramePr>
        <p:xfrm>
          <a:off x="539552" y="2276872"/>
          <a:ext cx="5544616"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291" t="9551" r="21921" b="6825"/>
          <a:stretch/>
        </p:blipFill>
        <p:spPr bwMode="auto">
          <a:xfrm>
            <a:off x="6084167" y="764704"/>
            <a:ext cx="2448273"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30863" t="12355" r="30863" b="6683"/>
          <a:stretch/>
        </p:blipFill>
        <p:spPr bwMode="auto">
          <a:xfrm>
            <a:off x="6156176" y="2204865"/>
            <a:ext cx="2376264"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645" t="11900" r="18645" b="13582"/>
          <a:stretch/>
        </p:blipFill>
        <p:spPr bwMode="auto">
          <a:xfrm>
            <a:off x="6161679" y="3717032"/>
            <a:ext cx="2370762" cy="137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31403" t="10811" r="31512" b="9076"/>
          <a:stretch/>
        </p:blipFill>
        <p:spPr bwMode="auto">
          <a:xfrm>
            <a:off x="6170630" y="5093232"/>
            <a:ext cx="2361812" cy="167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686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r>
              <a:rPr lang="es-ES" sz="2000" dirty="0" smtClean="0">
                <a:solidFill>
                  <a:schemeClr val="bg1"/>
                </a:solidFill>
              </a:rPr>
              <a:t>¿Existen especies útiles para la elaboración de artesanías en la Reserva Hídrica Nangulvi Bajo?</a:t>
            </a:r>
          </a:p>
          <a:p>
            <a:pPr lvl="0"/>
            <a:r>
              <a:rPr lang="es-ES" sz="2000" dirty="0">
                <a:solidFill>
                  <a:schemeClr val="bg1"/>
                </a:solidFill>
              </a:rPr>
              <a:t>¿</a:t>
            </a:r>
            <a:r>
              <a:rPr lang="es-ES" sz="2000" dirty="0" smtClean="0">
                <a:solidFill>
                  <a:schemeClr val="bg1"/>
                </a:solidFill>
              </a:rPr>
              <a:t>Cuáles </a:t>
            </a:r>
            <a:r>
              <a:rPr lang="es-ES" sz="2000" dirty="0">
                <a:solidFill>
                  <a:schemeClr val="bg1"/>
                </a:solidFill>
              </a:rPr>
              <a:t>son </a:t>
            </a:r>
            <a:r>
              <a:rPr lang="es-ES" sz="2000" dirty="0" smtClean="0">
                <a:solidFill>
                  <a:schemeClr val="bg1"/>
                </a:solidFill>
              </a:rPr>
              <a:t>las especies que ofrecen potencial para elaborar artesanías?</a:t>
            </a:r>
          </a:p>
          <a:p>
            <a:pPr lvl="0"/>
            <a:r>
              <a:rPr lang="es-ES" sz="2000" dirty="0" smtClean="0">
                <a:solidFill>
                  <a:schemeClr val="bg1"/>
                </a:solidFill>
              </a:rPr>
              <a:t>¿</a:t>
            </a:r>
            <a:r>
              <a:rPr lang="es-ES" sz="2000" dirty="0">
                <a:solidFill>
                  <a:schemeClr val="bg1"/>
                </a:solidFill>
              </a:rPr>
              <a:t>Cuáles son </a:t>
            </a:r>
            <a:r>
              <a:rPr lang="es-ES" sz="2000" dirty="0" smtClean="0">
                <a:solidFill>
                  <a:schemeClr val="bg1"/>
                </a:solidFill>
              </a:rPr>
              <a:t>las opciones </a:t>
            </a:r>
            <a:r>
              <a:rPr lang="es-ES" sz="2000" dirty="0">
                <a:solidFill>
                  <a:schemeClr val="bg1"/>
                </a:solidFill>
              </a:rPr>
              <a:t>sostenibles para las especies que reporten mayor uso artesanal?</a:t>
            </a:r>
          </a:p>
        </p:txBody>
      </p:sp>
      <p:sp>
        <p:nvSpPr>
          <p:cNvPr id="3" name="2 Título"/>
          <p:cNvSpPr>
            <a:spLocks noGrp="1"/>
          </p:cNvSpPr>
          <p:nvPr>
            <p:ph type="title"/>
          </p:nvPr>
        </p:nvSpPr>
        <p:spPr/>
        <p:txBody>
          <a:bodyPr/>
          <a:lstStyle/>
          <a:p>
            <a:r>
              <a:rPr lang="es-ES" dirty="0" smtClean="0">
                <a:solidFill>
                  <a:srgbClr val="0070C0"/>
                </a:solidFill>
              </a:rPr>
              <a:t>PREGUNTAS DIRECTRICES </a:t>
            </a:r>
            <a:endParaRPr lang="es-ES" dirty="0">
              <a:solidFill>
                <a:srgbClr val="0070C0"/>
              </a:solidFill>
            </a:endParaRPr>
          </a:p>
        </p:txBody>
      </p:sp>
    </p:spTree>
    <p:extLst>
      <p:ext uri="{BB962C8B-B14F-4D97-AF65-F5344CB8AC3E}">
        <p14:creationId xmlns:p14="http://schemas.microsoft.com/office/powerpoint/2010/main" val="1278570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07504" y="1196752"/>
            <a:ext cx="4474840" cy="5544616"/>
          </a:xfrm>
        </p:spPr>
        <p:txBody>
          <a:bodyPr>
            <a:normAutofit/>
          </a:bodyPr>
          <a:lstStyle/>
          <a:p>
            <a:r>
              <a:rPr lang="es-ES" dirty="0" smtClean="0">
                <a:solidFill>
                  <a:schemeClr val="bg1"/>
                </a:solidFill>
                <a:latin typeface="Times New Roman" pitchFamily="18" charset="0"/>
                <a:cs typeface="Times New Roman" pitchFamily="18" charset="0"/>
              </a:rPr>
              <a:t>Localización: </a:t>
            </a:r>
          </a:p>
          <a:p>
            <a:pPr marL="0" indent="0" algn="just">
              <a:buNone/>
            </a:pPr>
            <a:r>
              <a:rPr lang="es-ES" sz="2000" dirty="0">
                <a:solidFill>
                  <a:schemeClr val="bg1"/>
                </a:solidFill>
                <a:latin typeface="Times New Roman" pitchFamily="18" charset="0"/>
                <a:cs typeface="Times New Roman" pitchFamily="18" charset="0"/>
              </a:rPr>
              <a:t>El estudio se realizó en la Reserva Hídrica de la </a:t>
            </a:r>
            <a:r>
              <a:rPr lang="es-ES" sz="2000" dirty="0" smtClean="0">
                <a:solidFill>
                  <a:schemeClr val="bg1"/>
                </a:solidFill>
                <a:latin typeface="Times New Roman" pitchFamily="18" charset="0"/>
                <a:cs typeface="Times New Roman" pitchFamily="18" charset="0"/>
              </a:rPr>
              <a:t>Comunidad </a:t>
            </a:r>
            <a:r>
              <a:rPr lang="es-ES" sz="2000" dirty="0">
                <a:solidFill>
                  <a:schemeClr val="bg1"/>
                </a:solidFill>
                <a:latin typeface="Times New Roman" pitchFamily="18" charset="0"/>
                <a:cs typeface="Times New Roman" pitchFamily="18" charset="0"/>
              </a:rPr>
              <a:t>de Nangulvi Bajo, localizada en la Parroquia de Vacas Galindo, perteneciente a la comunidad de Nangulvi Bajo de la Parroquia  Peñaherrera.</a:t>
            </a:r>
          </a:p>
          <a:p>
            <a:pPr marL="0" indent="0" algn="just">
              <a:buNone/>
            </a:pPr>
            <a:r>
              <a:rPr lang="es-ES" sz="2000" dirty="0">
                <a:solidFill>
                  <a:schemeClr val="bg1"/>
                </a:solidFill>
                <a:latin typeface="Times New Roman" pitchFamily="18" charset="0"/>
                <a:cs typeface="Times New Roman" pitchFamily="18" charset="0"/>
              </a:rPr>
              <a:t>La temperatura media anual es de 14 - 20</a:t>
            </a:r>
            <a:r>
              <a:rPr lang="es-ES" sz="2000" baseline="30000" dirty="0">
                <a:solidFill>
                  <a:schemeClr val="bg1"/>
                </a:solidFill>
                <a:latin typeface="Times New Roman" pitchFamily="18" charset="0"/>
                <a:cs typeface="Times New Roman" pitchFamily="18" charset="0"/>
              </a:rPr>
              <a:t>o</a:t>
            </a:r>
            <a:r>
              <a:rPr lang="es-ES" sz="2000" dirty="0">
                <a:solidFill>
                  <a:schemeClr val="bg1"/>
                </a:solidFill>
                <a:latin typeface="Times New Roman" pitchFamily="18" charset="0"/>
                <a:cs typeface="Times New Roman" pitchFamily="18" charset="0"/>
              </a:rPr>
              <a:t>C y la precipitación media anual es de 1750 - 2000 mm, los meses más lluviosos son de diciembre hasta abril, mientras que los meses de menor precipitación son de  mayo a noviembre. </a:t>
            </a:r>
          </a:p>
        </p:txBody>
      </p:sp>
      <p:sp>
        <p:nvSpPr>
          <p:cNvPr id="3" name="2 Título"/>
          <p:cNvSpPr>
            <a:spLocks noGrp="1"/>
          </p:cNvSpPr>
          <p:nvPr>
            <p:ph type="title"/>
          </p:nvPr>
        </p:nvSpPr>
        <p:spPr>
          <a:xfrm>
            <a:off x="457200" y="152400"/>
            <a:ext cx="8229600" cy="900336"/>
          </a:xfrm>
        </p:spPr>
        <p:txBody>
          <a:bodyPr/>
          <a:lstStyle/>
          <a:p>
            <a:r>
              <a:rPr lang="es-ES" dirty="0" smtClean="0">
                <a:solidFill>
                  <a:srgbClr val="0070C0"/>
                </a:solidFill>
              </a:rPr>
              <a:t>METODOLOGÍA</a:t>
            </a:r>
            <a:r>
              <a:rPr lang="es-ES" dirty="0" smtClean="0"/>
              <a:t> </a:t>
            </a:r>
            <a:endParaRPr lang="es-ES" dirty="0"/>
          </a:p>
        </p:txBody>
      </p:sp>
      <p:pic>
        <p:nvPicPr>
          <p:cNvPr id="4" name="Picture 2" descr="C:\Users\pc\Pictures\MAPA TE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836712"/>
            <a:ext cx="4608512"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090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233333261"/>
              </p:ext>
            </p:extLst>
          </p:nvPr>
        </p:nvGraphicFramePr>
        <p:xfrm>
          <a:off x="417163" y="1916832"/>
          <a:ext cx="8229600" cy="5292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152400"/>
            <a:ext cx="8229600" cy="612304"/>
          </a:xfrm>
        </p:spPr>
        <p:txBody>
          <a:bodyPr>
            <a:normAutofit fontScale="90000"/>
          </a:bodyPr>
          <a:lstStyle/>
          <a:p>
            <a:r>
              <a:rPr lang="es-ES" dirty="0" smtClean="0">
                <a:solidFill>
                  <a:srgbClr val="0070C0"/>
                </a:solidFill>
              </a:rPr>
              <a:t>METODOLOGÍA</a:t>
            </a:r>
            <a:r>
              <a:rPr lang="es-ES" dirty="0" smtClean="0"/>
              <a:t> </a:t>
            </a:r>
            <a:endParaRPr lang="es-ES" dirty="0"/>
          </a:p>
        </p:txBody>
      </p:sp>
      <p:pic>
        <p:nvPicPr>
          <p:cNvPr id="921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19" t="10210" r="4758" b="6035"/>
          <a:stretch/>
        </p:blipFill>
        <p:spPr bwMode="auto">
          <a:xfrm>
            <a:off x="156603" y="1555039"/>
            <a:ext cx="3983349" cy="263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pc\Pictures\SAMSUNG A5\PROYECTO INVESTIGACION CAMARA A5\20160903_07524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68" y="116632"/>
            <a:ext cx="4362795" cy="311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702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250479004"/>
              </p:ext>
            </p:extLst>
          </p:nvPr>
        </p:nvGraphicFramePr>
        <p:xfrm>
          <a:off x="518864" y="1052513"/>
          <a:ext cx="8229600" cy="5043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152400"/>
            <a:ext cx="8229600" cy="828328"/>
          </a:xfrm>
        </p:spPr>
        <p:txBody>
          <a:bodyPr/>
          <a:lstStyle/>
          <a:p>
            <a:r>
              <a:rPr lang="es-ES" dirty="0" smtClean="0">
                <a:solidFill>
                  <a:srgbClr val="0070C0"/>
                </a:solidFill>
              </a:rPr>
              <a:t>METODOLOGÍA</a:t>
            </a:r>
            <a:r>
              <a:rPr lang="es-ES" dirty="0" smtClean="0"/>
              <a:t> </a:t>
            </a:r>
            <a:endParaRPr lang="es-ES" dirty="0"/>
          </a:p>
        </p:txBody>
      </p:sp>
    </p:spTree>
    <p:extLst>
      <p:ext uri="{BB962C8B-B14F-4D97-AF65-F5344CB8AC3E}">
        <p14:creationId xmlns:p14="http://schemas.microsoft.com/office/powerpoint/2010/main" val="2546535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396206009"/>
              </p:ext>
            </p:extLst>
          </p:nvPr>
        </p:nvGraphicFramePr>
        <p:xfrm>
          <a:off x="-1980728" y="437236"/>
          <a:ext cx="8229600" cy="5043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152400"/>
            <a:ext cx="8229600" cy="828328"/>
          </a:xfrm>
        </p:spPr>
        <p:txBody>
          <a:bodyPr/>
          <a:lstStyle/>
          <a:p>
            <a:r>
              <a:rPr lang="es-ES" dirty="0" smtClean="0">
                <a:solidFill>
                  <a:srgbClr val="0070C0"/>
                </a:solidFill>
              </a:rPr>
              <a:t>METODOLOGÍA</a:t>
            </a:r>
            <a:r>
              <a:rPr lang="es-ES" dirty="0" smtClean="0"/>
              <a:t> </a:t>
            </a:r>
            <a:endParaRPr lang="es-ES" dirty="0"/>
          </a:p>
        </p:txBody>
      </p:sp>
      <p:pic>
        <p:nvPicPr>
          <p:cNvPr id="4098" name="Picture 2" descr="C:\Users\pc\Pictures\SAMSUNG A5\PROYECTO INVESTIGACION CAMARA A5\20160903_09015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600738" y="289386"/>
            <a:ext cx="260682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c\Pictures\SAMSUNG A5\PROYECTO INVESTIGACION CAMARA A5\20160903_10513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737603" y="230517"/>
            <a:ext cx="2626610" cy="21861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pc\Pictures\SAMSUNG A5\PROYECTO INVESTIGACION CAMARA A5\20160903_11112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4792801" y="2704145"/>
            <a:ext cx="2232246" cy="209778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900" t="4961" r="30726" b="6250"/>
          <a:stretch/>
        </p:blipFill>
        <p:spPr bwMode="auto">
          <a:xfrm>
            <a:off x="4880561" y="4886830"/>
            <a:ext cx="2077256" cy="197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l="30863" t="3536" r="30863" b="5914"/>
          <a:stretch/>
        </p:blipFill>
        <p:spPr bwMode="auto">
          <a:xfrm>
            <a:off x="6957817" y="4886830"/>
            <a:ext cx="2195735" cy="198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rotWithShape="1">
          <a:blip r:embed="rId12">
            <a:extLst>
              <a:ext uri="{28A0092B-C50C-407E-A947-70E740481C1C}">
                <a14:useLocalDpi xmlns:a14="http://schemas.microsoft.com/office/drawing/2010/main" val="0"/>
              </a:ext>
            </a:extLst>
          </a:blip>
          <a:srcRect l="31187" t="5817" r="30863" b="5529"/>
          <a:stretch/>
        </p:blipFill>
        <p:spPr bwMode="auto">
          <a:xfrm>
            <a:off x="6957816" y="2643414"/>
            <a:ext cx="2186184" cy="222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1123" t="4167" r="30726" b="6250"/>
          <a:stretch/>
        </p:blipFill>
        <p:spPr bwMode="auto">
          <a:xfrm>
            <a:off x="3419873" y="4886830"/>
            <a:ext cx="1424452" cy="197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22972" t="28468" r="35175" b="26183"/>
          <a:stretch/>
        </p:blipFill>
        <p:spPr bwMode="auto">
          <a:xfrm>
            <a:off x="-10540" y="4869160"/>
            <a:ext cx="3430414" cy="198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6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l">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3967</TotalTime>
  <Words>2370</Words>
  <Application>Microsoft Office PowerPoint</Application>
  <PresentationFormat>Presentación en pantalla (4:3)</PresentationFormat>
  <Paragraphs>492</Paragraphs>
  <Slides>39</Slides>
  <Notes>0</Notes>
  <HiddenSlides>0</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Papel</vt:lpstr>
      <vt:lpstr>UNIVERSIDAD TÉCNICA DEL NORTE   FACULTAD DE INGENIERÍA EN CIENCIAS AGROPECUARIAS  Y AMBIENTALES   CARRERA DE INGENIERÍA FORESTAL </vt:lpstr>
      <vt:lpstr>INTRODUCCIÓN </vt:lpstr>
      <vt:lpstr>OBJETIVOS </vt:lpstr>
      <vt:lpstr>OBJETIVOS</vt:lpstr>
      <vt:lpstr>PREGUNTAS DIRECTRICES </vt:lpstr>
      <vt:lpstr>METODOLOGÍA </vt:lpstr>
      <vt:lpstr>METODOLOGÍA </vt:lpstr>
      <vt:lpstr>METODOLOGÍA </vt:lpstr>
      <vt:lpstr>METODOLOGÍA </vt:lpstr>
      <vt:lpstr>METODOLOGÍA </vt:lpstr>
      <vt:lpstr>METODOLOGÍA </vt:lpstr>
      <vt:lpstr>METODOLOGÍA </vt:lpstr>
      <vt:lpstr>METODOLOGÍA </vt:lpstr>
      <vt:lpstr>METODOLOGÍA </vt:lpstr>
      <vt:lpstr>METODOLOGÍA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DISCUSIÓN </vt:lpstr>
      <vt:lpstr>DISCUSIÓN </vt:lpstr>
      <vt:lpstr>DISCUSIÓN </vt:lpstr>
      <vt:lpstr>CONCLUSIONES Y RECOMENDACIONES  </vt:lpstr>
      <vt:lpstr>CONCLUSIONES Y RECOMENDACIONES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TECNICA DEL NORTE   FACULTAD DE INGENIERÍA EN CIENCIAS AGROPECUARIAS  Y AMBIENTALES   CARRERA DE INGENIERÍA FORESTAL </dc:title>
  <dc:creator>pc</dc:creator>
  <cp:lastModifiedBy>pc</cp:lastModifiedBy>
  <cp:revision>123</cp:revision>
  <dcterms:created xsi:type="dcterms:W3CDTF">2016-07-10T08:53:45Z</dcterms:created>
  <dcterms:modified xsi:type="dcterms:W3CDTF">2017-07-04T01:58:08Z</dcterms:modified>
</cp:coreProperties>
</file>