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4" r:id="rId1"/>
  </p:sldMasterIdLst>
  <p:notesMasterIdLst>
    <p:notesMasterId r:id="rId31"/>
  </p:notesMasterIdLst>
  <p:sldIdLst>
    <p:sldId id="278" r:id="rId2"/>
    <p:sldId id="261" r:id="rId3"/>
    <p:sldId id="262" r:id="rId4"/>
    <p:sldId id="259" r:id="rId5"/>
    <p:sldId id="260" r:id="rId6"/>
    <p:sldId id="265" r:id="rId7"/>
    <p:sldId id="266" r:id="rId8"/>
    <p:sldId id="294" r:id="rId9"/>
    <p:sldId id="279" r:id="rId10"/>
    <p:sldId id="268" r:id="rId11"/>
    <p:sldId id="269" r:id="rId12"/>
    <p:sldId id="281" r:id="rId13"/>
    <p:sldId id="270" r:id="rId14"/>
    <p:sldId id="271" r:id="rId15"/>
    <p:sldId id="272" r:id="rId16"/>
    <p:sldId id="282" r:id="rId17"/>
    <p:sldId id="274" r:id="rId18"/>
    <p:sldId id="275" r:id="rId19"/>
    <p:sldId id="277" r:id="rId20"/>
    <p:sldId id="298" r:id="rId21"/>
    <p:sldId id="296" r:id="rId22"/>
    <p:sldId id="292" r:id="rId23"/>
    <p:sldId id="285" r:id="rId24"/>
    <p:sldId id="293" r:id="rId25"/>
    <p:sldId id="297" r:id="rId26"/>
    <p:sldId id="286" r:id="rId27"/>
    <p:sldId id="288" r:id="rId28"/>
    <p:sldId id="287" r:id="rId29"/>
    <p:sldId id="295" r:id="rId30"/>
  </p:sldIdLst>
  <p:sldSz cx="12192000" cy="6858000"/>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73A0DAA-6AF3-43AB-8588-CEC1D06C72B9}" styleName="Estilo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16DA210-FB5B-4158-B5E0-FEB733F419BA}" styleName="Estilo claro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4" d="100"/>
          <a:sy n="74" d="100"/>
        </p:scale>
        <p:origin x="57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diagrams/_rels/data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image" Target="../media/image4.png"/></Relationships>
</file>

<file path=ppt/diagrams/_rels/data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image" Target="../media/image11.jpeg"/></Relationships>
</file>

<file path=ppt/diagrams/colors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FC8202B-8C26-4BAD-ABB9-F7E14AF6387C}" type="doc">
      <dgm:prSet loTypeId="urn:microsoft.com/office/officeart/2005/8/layout/pList2" loCatId="list" qsTypeId="urn:microsoft.com/office/officeart/2005/8/quickstyle/simple2" qsCatId="simple" csTypeId="urn:microsoft.com/office/officeart/2005/8/colors/accent2_1" csCatId="accent2" phldr="1"/>
      <dgm:spPr/>
    </dgm:pt>
    <dgm:pt modelId="{624AFFF2-F6FC-425B-8EB3-10D1DE5BA902}">
      <dgm:prSet phldrT="[Texto]"/>
      <dgm:spPr/>
      <dgm:t>
        <a:bodyPr/>
        <a:lstStyle/>
        <a:p>
          <a:endParaRPr lang="es-EC" dirty="0" smtClean="0"/>
        </a:p>
        <a:p>
          <a:endParaRPr lang="es-EC" dirty="0" smtClean="0"/>
        </a:p>
        <a:p>
          <a:r>
            <a:rPr lang="es-EC" dirty="0" smtClean="0"/>
            <a:t>Cambio de uso de suelo</a:t>
          </a:r>
        </a:p>
      </dgm:t>
    </dgm:pt>
    <dgm:pt modelId="{6EEC6F3A-B22D-4D7D-BD77-183695A40767}" type="parTrans" cxnId="{89D733BA-B62A-4EA4-B289-57C6665FEA5E}">
      <dgm:prSet/>
      <dgm:spPr/>
      <dgm:t>
        <a:bodyPr/>
        <a:lstStyle/>
        <a:p>
          <a:endParaRPr lang="es-EC"/>
        </a:p>
      </dgm:t>
    </dgm:pt>
    <dgm:pt modelId="{4CA1DB8A-0C9D-4F82-A2A3-E5EA3096C86E}" type="sibTrans" cxnId="{89D733BA-B62A-4EA4-B289-57C6665FEA5E}">
      <dgm:prSet/>
      <dgm:spPr/>
      <dgm:t>
        <a:bodyPr/>
        <a:lstStyle/>
        <a:p>
          <a:endParaRPr lang="es-EC"/>
        </a:p>
      </dgm:t>
    </dgm:pt>
    <dgm:pt modelId="{82BF9CD3-296A-4BE7-A2FC-825260AFF72F}">
      <dgm:prSet phldrT="[Texto]"/>
      <dgm:spPr/>
      <dgm:t>
        <a:bodyPr/>
        <a:lstStyle/>
        <a:p>
          <a:endParaRPr lang="es-EC" dirty="0" smtClean="0"/>
        </a:p>
        <a:p>
          <a:r>
            <a:rPr lang="es-EC" dirty="0" smtClean="0"/>
            <a:t>Construcción de infraestructura turística</a:t>
          </a:r>
        </a:p>
        <a:p>
          <a:endParaRPr lang="es-EC" dirty="0" smtClean="0"/>
        </a:p>
      </dgm:t>
    </dgm:pt>
    <dgm:pt modelId="{11DC0BB9-05DC-4C22-A2D4-7ADE6AE145A5}" type="parTrans" cxnId="{64959E87-90D5-419E-ABFF-73814AE77863}">
      <dgm:prSet/>
      <dgm:spPr/>
      <dgm:t>
        <a:bodyPr/>
        <a:lstStyle/>
        <a:p>
          <a:endParaRPr lang="es-EC"/>
        </a:p>
      </dgm:t>
    </dgm:pt>
    <dgm:pt modelId="{7FD15C04-8F41-4328-8362-16E6E1507C73}" type="sibTrans" cxnId="{64959E87-90D5-419E-ABFF-73814AE77863}">
      <dgm:prSet/>
      <dgm:spPr/>
      <dgm:t>
        <a:bodyPr/>
        <a:lstStyle/>
        <a:p>
          <a:endParaRPr lang="es-EC"/>
        </a:p>
      </dgm:t>
    </dgm:pt>
    <dgm:pt modelId="{02B14A91-D474-4741-A956-64FE296252CA}">
      <dgm:prSet phldrT="[Texto]"/>
      <dgm:spPr/>
      <dgm:t>
        <a:bodyPr/>
        <a:lstStyle/>
        <a:p>
          <a:pPr algn="ctr"/>
          <a:endParaRPr lang="es-EC" dirty="0" smtClean="0"/>
        </a:p>
        <a:p>
          <a:pPr algn="ctr"/>
          <a:endParaRPr lang="es-EC" dirty="0" smtClean="0"/>
        </a:p>
        <a:p>
          <a:pPr algn="ctr"/>
          <a:r>
            <a:rPr lang="es-EC" dirty="0" smtClean="0"/>
            <a:t>Perdida de fauna edáfica</a:t>
          </a:r>
          <a:endParaRPr lang="es-EC" dirty="0"/>
        </a:p>
      </dgm:t>
    </dgm:pt>
    <dgm:pt modelId="{D241F6A4-C132-4562-85BD-266D330009E5}" type="parTrans" cxnId="{57739F0E-9C6C-4066-B577-1E92C403F510}">
      <dgm:prSet/>
      <dgm:spPr/>
      <dgm:t>
        <a:bodyPr/>
        <a:lstStyle/>
        <a:p>
          <a:endParaRPr lang="es-EC"/>
        </a:p>
      </dgm:t>
    </dgm:pt>
    <dgm:pt modelId="{5FB0C97D-2CCE-46B3-B3B4-7F97CDEC5ACC}" type="sibTrans" cxnId="{57739F0E-9C6C-4066-B577-1E92C403F510}">
      <dgm:prSet/>
      <dgm:spPr/>
      <dgm:t>
        <a:bodyPr/>
        <a:lstStyle/>
        <a:p>
          <a:endParaRPr lang="es-EC"/>
        </a:p>
      </dgm:t>
    </dgm:pt>
    <dgm:pt modelId="{8B3136FD-630E-4C25-AB42-1784BD26E5EC}" type="pres">
      <dgm:prSet presAssocID="{5FC8202B-8C26-4BAD-ABB9-F7E14AF6387C}" presName="Name0" presStyleCnt="0">
        <dgm:presLayoutVars>
          <dgm:dir/>
          <dgm:resizeHandles val="exact"/>
        </dgm:presLayoutVars>
      </dgm:prSet>
      <dgm:spPr/>
    </dgm:pt>
    <dgm:pt modelId="{D76A5C0F-4CF3-41A1-A968-5F7527FD488D}" type="pres">
      <dgm:prSet presAssocID="{5FC8202B-8C26-4BAD-ABB9-F7E14AF6387C}" presName="bkgdShp" presStyleLbl="alignAccFollowNode1" presStyleIdx="0" presStyleCnt="1" custLinFactNeighborX="2591"/>
      <dgm:spPr/>
    </dgm:pt>
    <dgm:pt modelId="{912201B1-5C01-4156-8EC4-76F2E07DC680}" type="pres">
      <dgm:prSet presAssocID="{5FC8202B-8C26-4BAD-ABB9-F7E14AF6387C}" presName="linComp" presStyleCnt="0"/>
      <dgm:spPr/>
    </dgm:pt>
    <dgm:pt modelId="{09211F5B-FB4C-4E5B-A177-A15D6BA4E373}" type="pres">
      <dgm:prSet presAssocID="{624AFFF2-F6FC-425B-8EB3-10D1DE5BA902}" presName="compNode" presStyleCnt="0"/>
      <dgm:spPr/>
    </dgm:pt>
    <dgm:pt modelId="{C97206A8-2D87-4EC6-B8B3-D61ADFF2EB3B}" type="pres">
      <dgm:prSet presAssocID="{624AFFF2-F6FC-425B-8EB3-10D1DE5BA902}" presName="node" presStyleLbl="node1" presStyleIdx="0" presStyleCnt="3">
        <dgm:presLayoutVars>
          <dgm:bulletEnabled val="1"/>
        </dgm:presLayoutVars>
      </dgm:prSet>
      <dgm:spPr/>
      <dgm:t>
        <a:bodyPr/>
        <a:lstStyle/>
        <a:p>
          <a:endParaRPr lang="es-EC"/>
        </a:p>
      </dgm:t>
    </dgm:pt>
    <dgm:pt modelId="{30AFCB9E-C36D-4D0B-9F79-D786D4E7628A}" type="pres">
      <dgm:prSet presAssocID="{624AFFF2-F6FC-425B-8EB3-10D1DE5BA902}" presName="invisiNode" presStyleLbl="node1" presStyleIdx="0" presStyleCnt="3"/>
      <dgm:spPr/>
    </dgm:pt>
    <dgm:pt modelId="{C3246D00-480A-4D01-A2E5-D3049343D290}" type="pres">
      <dgm:prSet presAssocID="{624AFFF2-F6FC-425B-8EB3-10D1DE5BA902}" presName="imagNode" presStyleLbl="fgImgPlace1" presStyleIdx="0" presStyleCnt="3" custLinFactX="10016" custLinFactNeighborX="100000"/>
      <dgm:spPr>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dgm:spPr>
    </dgm:pt>
    <dgm:pt modelId="{68EC33C4-9F9F-48B6-B04A-00179AF44B16}" type="pres">
      <dgm:prSet presAssocID="{4CA1DB8A-0C9D-4F82-A2A3-E5EA3096C86E}" presName="sibTrans" presStyleLbl="sibTrans2D1" presStyleIdx="0" presStyleCnt="0"/>
      <dgm:spPr/>
      <dgm:t>
        <a:bodyPr/>
        <a:lstStyle/>
        <a:p>
          <a:endParaRPr lang="es-EC"/>
        </a:p>
      </dgm:t>
    </dgm:pt>
    <dgm:pt modelId="{B75F7467-89C5-4B90-8AD5-D9C2CA18A0C2}" type="pres">
      <dgm:prSet presAssocID="{82BF9CD3-296A-4BE7-A2FC-825260AFF72F}" presName="compNode" presStyleCnt="0"/>
      <dgm:spPr/>
    </dgm:pt>
    <dgm:pt modelId="{FFFC56F3-65B0-4633-AABC-569EBDE10CD9}" type="pres">
      <dgm:prSet presAssocID="{82BF9CD3-296A-4BE7-A2FC-825260AFF72F}" presName="node" presStyleLbl="node1" presStyleIdx="1" presStyleCnt="3">
        <dgm:presLayoutVars>
          <dgm:bulletEnabled val="1"/>
        </dgm:presLayoutVars>
      </dgm:prSet>
      <dgm:spPr/>
      <dgm:t>
        <a:bodyPr/>
        <a:lstStyle/>
        <a:p>
          <a:endParaRPr lang="es-EC"/>
        </a:p>
      </dgm:t>
    </dgm:pt>
    <dgm:pt modelId="{04C660F5-0409-4AF0-8DFE-7BD37A2764A5}" type="pres">
      <dgm:prSet presAssocID="{82BF9CD3-296A-4BE7-A2FC-825260AFF72F}" presName="invisiNode" presStyleLbl="node1" presStyleIdx="1" presStyleCnt="3"/>
      <dgm:spPr/>
    </dgm:pt>
    <dgm:pt modelId="{B3A827D0-B8E0-4D8A-9E90-12984CAF1338}" type="pres">
      <dgm:prSet presAssocID="{82BF9CD3-296A-4BE7-A2FC-825260AFF72F}" presName="imagNode" presStyleLbl="fgImgPlace1" presStyleIdx="1" presStyleCnt="3" custLinFactX="-9070" custLinFactNeighborX="-100000" custLinFactNeighborY="-3469"/>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12000" r="-12000"/>
          </a:stretch>
        </a:blipFill>
      </dgm:spPr>
    </dgm:pt>
    <dgm:pt modelId="{4A8A7487-B3D8-403D-80F3-9B6E4B7221F5}" type="pres">
      <dgm:prSet presAssocID="{7FD15C04-8F41-4328-8362-16E6E1507C73}" presName="sibTrans" presStyleLbl="sibTrans2D1" presStyleIdx="0" presStyleCnt="0"/>
      <dgm:spPr/>
      <dgm:t>
        <a:bodyPr/>
        <a:lstStyle/>
        <a:p>
          <a:endParaRPr lang="es-EC"/>
        </a:p>
      </dgm:t>
    </dgm:pt>
    <dgm:pt modelId="{A074539C-F1CC-4834-9613-D6F2B5A9FA90}" type="pres">
      <dgm:prSet presAssocID="{02B14A91-D474-4741-A956-64FE296252CA}" presName="compNode" presStyleCnt="0"/>
      <dgm:spPr/>
    </dgm:pt>
    <dgm:pt modelId="{E76B84C6-105E-4EF5-AA11-C35FDFFB763A}" type="pres">
      <dgm:prSet presAssocID="{02B14A91-D474-4741-A956-64FE296252CA}" presName="node" presStyleLbl="node1" presStyleIdx="2" presStyleCnt="3">
        <dgm:presLayoutVars>
          <dgm:bulletEnabled val="1"/>
        </dgm:presLayoutVars>
      </dgm:prSet>
      <dgm:spPr/>
      <dgm:t>
        <a:bodyPr/>
        <a:lstStyle/>
        <a:p>
          <a:endParaRPr lang="es-EC"/>
        </a:p>
      </dgm:t>
    </dgm:pt>
    <dgm:pt modelId="{5842C8D6-5308-46EC-8C06-9F852B49475B}" type="pres">
      <dgm:prSet presAssocID="{02B14A91-D474-4741-A956-64FE296252CA}" presName="invisiNode" presStyleLbl="node1" presStyleIdx="2" presStyleCnt="3"/>
      <dgm:spPr/>
    </dgm:pt>
    <dgm:pt modelId="{8F34678F-F46E-4A80-8FF4-E07C137751C8}" type="pres">
      <dgm:prSet presAssocID="{02B14A91-D474-4741-A956-64FE296252CA}" presName="imagNode" presStyleLbl="fgImgPlac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t="-12000" b="-12000"/>
          </a:stretch>
        </a:blipFill>
      </dgm:spPr>
    </dgm:pt>
  </dgm:ptLst>
  <dgm:cxnLst>
    <dgm:cxn modelId="{64959E87-90D5-419E-ABFF-73814AE77863}" srcId="{5FC8202B-8C26-4BAD-ABB9-F7E14AF6387C}" destId="{82BF9CD3-296A-4BE7-A2FC-825260AFF72F}" srcOrd="1" destOrd="0" parTransId="{11DC0BB9-05DC-4C22-A2D4-7ADE6AE145A5}" sibTransId="{7FD15C04-8F41-4328-8362-16E6E1507C73}"/>
    <dgm:cxn modelId="{2F9D502D-C1C1-4FD3-82E3-E20CFE845AC7}" type="presOf" srcId="{5FC8202B-8C26-4BAD-ABB9-F7E14AF6387C}" destId="{8B3136FD-630E-4C25-AB42-1784BD26E5EC}" srcOrd="0" destOrd="0" presId="urn:microsoft.com/office/officeart/2005/8/layout/pList2"/>
    <dgm:cxn modelId="{57739F0E-9C6C-4066-B577-1E92C403F510}" srcId="{5FC8202B-8C26-4BAD-ABB9-F7E14AF6387C}" destId="{02B14A91-D474-4741-A956-64FE296252CA}" srcOrd="2" destOrd="0" parTransId="{D241F6A4-C132-4562-85BD-266D330009E5}" sibTransId="{5FB0C97D-2CCE-46B3-B3B4-7F97CDEC5ACC}"/>
    <dgm:cxn modelId="{89D733BA-B62A-4EA4-B289-57C6665FEA5E}" srcId="{5FC8202B-8C26-4BAD-ABB9-F7E14AF6387C}" destId="{624AFFF2-F6FC-425B-8EB3-10D1DE5BA902}" srcOrd="0" destOrd="0" parTransId="{6EEC6F3A-B22D-4D7D-BD77-183695A40767}" sibTransId="{4CA1DB8A-0C9D-4F82-A2A3-E5EA3096C86E}"/>
    <dgm:cxn modelId="{DB2878B4-6F2D-424A-96E3-B9DF765DF42D}" type="presOf" srcId="{7FD15C04-8F41-4328-8362-16E6E1507C73}" destId="{4A8A7487-B3D8-403D-80F3-9B6E4B7221F5}" srcOrd="0" destOrd="0" presId="urn:microsoft.com/office/officeart/2005/8/layout/pList2"/>
    <dgm:cxn modelId="{19014B20-8F20-485C-9940-760DB697AFC7}" type="presOf" srcId="{4CA1DB8A-0C9D-4F82-A2A3-E5EA3096C86E}" destId="{68EC33C4-9F9F-48B6-B04A-00179AF44B16}" srcOrd="0" destOrd="0" presId="urn:microsoft.com/office/officeart/2005/8/layout/pList2"/>
    <dgm:cxn modelId="{EAE6898D-AB6C-4BEE-A315-AB0983B63360}" type="presOf" srcId="{82BF9CD3-296A-4BE7-A2FC-825260AFF72F}" destId="{FFFC56F3-65B0-4633-AABC-569EBDE10CD9}" srcOrd="0" destOrd="0" presId="urn:microsoft.com/office/officeart/2005/8/layout/pList2"/>
    <dgm:cxn modelId="{65C71256-B9BD-4DE4-A5A4-96CEDA2C2F91}" type="presOf" srcId="{624AFFF2-F6FC-425B-8EB3-10D1DE5BA902}" destId="{C97206A8-2D87-4EC6-B8B3-D61ADFF2EB3B}" srcOrd="0" destOrd="0" presId="urn:microsoft.com/office/officeart/2005/8/layout/pList2"/>
    <dgm:cxn modelId="{38025383-AA3D-4EA5-AA1F-ABA58BC0726F}" type="presOf" srcId="{02B14A91-D474-4741-A956-64FE296252CA}" destId="{E76B84C6-105E-4EF5-AA11-C35FDFFB763A}" srcOrd="0" destOrd="0" presId="urn:microsoft.com/office/officeart/2005/8/layout/pList2"/>
    <dgm:cxn modelId="{93F2FDBB-B6DF-43B4-B3E7-64D2CA8078F8}" type="presParOf" srcId="{8B3136FD-630E-4C25-AB42-1784BD26E5EC}" destId="{D76A5C0F-4CF3-41A1-A968-5F7527FD488D}" srcOrd="0" destOrd="0" presId="urn:microsoft.com/office/officeart/2005/8/layout/pList2"/>
    <dgm:cxn modelId="{C131563C-2D97-40FF-8318-8A7423B87F54}" type="presParOf" srcId="{8B3136FD-630E-4C25-AB42-1784BD26E5EC}" destId="{912201B1-5C01-4156-8EC4-76F2E07DC680}" srcOrd="1" destOrd="0" presId="urn:microsoft.com/office/officeart/2005/8/layout/pList2"/>
    <dgm:cxn modelId="{1697112B-13F8-4DB4-AB45-06BE193D17BD}" type="presParOf" srcId="{912201B1-5C01-4156-8EC4-76F2E07DC680}" destId="{09211F5B-FB4C-4E5B-A177-A15D6BA4E373}" srcOrd="0" destOrd="0" presId="urn:microsoft.com/office/officeart/2005/8/layout/pList2"/>
    <dgm:cxn modelId="{8DD02865-3449-4385-93E9-EF6AA72D2CA9}" type="presParOf" srcId="{09211F5B-FB4C-4E5B-A177-A15D6BA4E373}" destId="{C97206A8-2D87-4EC6-B8B3-D61ADFF2EB3B}" srcOrd="0" destOrd="0" presId="urn:microsoft.com/office/officeart/2005/8/layout/pList2"/>
    <dgm:cxn modelId="{AE5D0AC1-1A46-4003-B75F-A85C1EB16A58}" type="presParOf" srcId="{09211F5B-FB4C-4E5B-A177-A15D6BA4E373}" destId="{30AFCB9E-C36D-4D0B-9F79-D786D4E7628A}" srcOrd="1" destOrd="0" presId="urn:microsoft.com/office/officeart/2005/8/layout/pList2"/>
    <dgm:cxn modelId="{0E7435CD-9972-477B-8116-35B3BE5DF894}" type="presParOf" srcId="{09211F5B-FB4C-4E5B-A177-A15D6BA4E373}" destId="{C3246D00-480A-4D01-A2E5-D3049343D290}" srcOrd="2" destOrd="0" presId="urn:microsoft.com/office/officeart/2005/8/layout/pList2"/>
    <dgm:cxn modelId="{86699FB3-ECE1-4EC7-A813-94B05E42504E}" type="presParOf" srcId="{912201B1-5C01-4156-8EC4-76F2E07DC680}" destId="{68EC33C4-9F9F-48B6-B04A-00179AF44B16}" srcOrd="1" destOrd="0" presId="urn:microsoft.com/office/officeart/2005/8/layout/pList2"/>
    <dgm:cxn modelId="{BCC0D171-4ADC-4F03-A8C0-357442C63289}" type="presParOf" srcId="{912201B1-5C01-4156-8EC4-76F2E07DC680}" destId="{B75F7467-89C5-4B90-8AD5-D9C2CA18A0C2}" srcOrd="2" destOrd="0" presId="urn:microsoft.com/office/officeart/2005/8/layout/pList2"/>
    <dgm:cxn modelId="{4CBADDE0-43B7-45EB-A787-8F83213B6049}" type="presParOf" srcId="{B75F7467-89C5-4B90-8AD5-D9C2CA18A0C2}" destId="{FFFC56F3-65B0-4633-AABC-569EBDE10CD9}" srcOrd="0" destOrd="0" presId="urn:microsoft.com/office/officeart/2005/8/layout/pList2"/>
    <dgm:cxn modelId="{39A8CA27-863E-418A-B061-ADC139B72F81}" type="presParOf" srcId="{B75F7467-89C5-4B90-8AD5-D9C2CA18A0C2}" destId="{04C660F5-0409-4AF0-8DFE-7BD37A2764A5}" srcOrd="1" destOrd="0" presId="urn:microsoft.com/office/officeart/2005/8/layout/pList2"/>
    <dgm:cxn modelId="{BFE5B34D-AF13-44BD-A2E4-3140C277ECDC}" type="presParOf" srcId="{B75F7467-89C5-4B90-8AD5-D9C2CA18A0C2}" destId="{B3A827D0-B8E0-4D8A-9E90-12984CAF1338}" srcOrd="2" destOrd="0" presId="urn:microsoft.com/office/officeart/2005/8/layout/pList2"/>
    <dgm:cxn modelId="{61B44C1C-3EDD-4DC3-9592-3CDABECE3AB7}" type="presParOf" srcId="{912201B1-5C01-4156-8EC4-76F2E07DC680}" destId="{4A8A7487-B3D8-403D-80F3-9B6E4B7221F5}" srcOrd="3" destOrd="0" presId="urn:microsoft.com/office/officeart/2005/8/layout/pList2"/>
    <dgm:cxn modelId="{E8C0138B-C3A1-42BA-BC0A-24C2878A81DF}" type="presParOf" srcId="{912201B1-5C01-4156-8EC4-76F2E07DC680}" destId="{A074539C-F1CC-4834-9613-D6F2B5A9FA90}" srcOrd="4" destOrd="0" presId="urn:microsoft.com/office/officeart/2005/8/layout/pList2"/>
    <dgm:cxn modelId="{122A2DA8-A514-4107-B1BA-8CB325826BAF}" type="presParOf" srcId="{A074539C-F1CC-4834-9613-D6F2B5A9FA90}" destId="{E76B84C6-105E-4EF5-AA11-C35FDFFB763A}" srcOrd="0" destOrd="0" presId="urn:microsoft.com/office/officeart/2005/8/layout/pList2"/>
    <dgm:cxn modelId="{6AE51C5A-BA34-4B9E-ACFA-5E84413CB4D5}" type="presParOf" srcId="{A074539C-F1CC-4834-9613-D6F2B5A9FA90}" destId="{5842C8D6-5308-46EC-8C06-9F852B49475B}" srcOrd="1" destOrd="0" presId="urn:microsoft.com/office/officeart/2005/8/layout/pList2"/>
    <dgm:cxn modelId="{32B56D85-89E9-40D0-8C76-3A3BF164EC35}" type="presParOf" srcId="{A074539C-F1CC-4834-9613-D6F2B5A9FA90}" destId="{8F34678F-F46E-4A80-8FF4-E07C137751C8}" srcOrd="2" destOrd="0" presId="urn:microsoft.com/office/officeart/2005/8/layout/p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BEB434D-08A6-4B54-A2AA-018FFD45B250}" type="doc">
      <dgm:prSet loTypeId="urn:microsoft.com/office/officeart/2005/8/layout/matrix1" loCatId="matrix" qsTypeId="urn:microsoft.com/office/officeart/2005/8/quickstyle/simple2" qsCatId="simple" csTypeId="urn:microsoft.com/office/officeart/2005/8/colors/accent0_1" csCatId="mainScheme" phldr="1"/>
      <dgm:spPr/>
      <dgm:t>
        <a:bodyPr/>
        <a:lstStyle/>
        <a:p>
          <a:endParaRPr lang="es-EC"/>
        </a:p>
      </dgm:t>
    </dgm:pt>
    <dgm:pt modelId="{1C2B1BD3-7ACA-477C-B21A-03B43BD95240}">
      <dgm:prSet phldrT="[Texto]"/>
      <dgm:spPr/>
      <dgm:t>
        <a:bodyPr/>
        <a:lstStyle/>
        <a:p>
          <a:r>
            <a:rPr lang="es-EC" dirty="0" smtClean="0"/>
            <a:t>Comunidad de Fakcha Llakta</a:t>
          </a:r>
          <a:endParaRPr lang="es-EC" dirty="0"/>
        </a:p>
      </dgm:t>
    </dgm:pt>
    <dgm:pt modelId="{8B11C6BB-CD28-45E4-A9A7-66009810F233}" type="parTrans" cxnId="{2E7AFC29-F0DA-4CA7-84E9-DD87C66ADD26}">
      <dgm:prSet/>
      <dgm:spPr/>
      <dgm:t>
        <a:bodyPr/>
        <a:lstStyle/>
        <a:p>
          <a:endParaRPr lang="es-EC"/>
        </a:p>
      </dgm:t>
    </dgm:pt>
    <dgm:pt modelId="{787E9C53-5C3C-4371-B0C9-D9973CA595F1}" type="sibTrans" cxnId="{2E7AFC29-F0DA-4CA7-84E9-DD87C66ADD26}">
      <dgm:prSet/>
      <dgm:spPr/>
      <dgm:t>
        <a:bodyPr/>
        <a:lstStyle/>
        <a:p>
          <a:endParaRPr lang="es-EC"/>
        </a:p>
      </dgm:t>
    </dgm:pt>
    <dgm:pt modelId="{CA396C3D-5ADC-44D9-92C8-35A3FA8BCE5A}">
      <dgm:prSet phldrT="[Texto]"/>
      <dgm:spPr/>
      <dgm:t>
        <a:bodyPr/>
        <a:lstStyle/>
        <a:p>
          <a:r>
            <a:rPr lang="es-EC" dirty="0" smtClean="0"/>
            <a:t>Se encuentra 2554 msnm.</a:t>
          </a:r>
          <a:endParaRPr lang="es-EC" dirty="0"/>
        </a:p>
      </dgm:t>
    </dgm:pt>
    <dgm:pt modelId="{11440C72-848B-4C11-B706-5529969A9FDF}" type="parTrans" cxnId="{B9D51FB4-9B26-4E18-B64B-F60EFFA1CFF5}">
      <dgm:prSet/>
      <dgm:spPr/>
      <dgm:t>
        <a:bodyPr/>
        <a:lstStyle/>
        <a:p>
          <a:endParaRPr lang="es-EC"/>
        </a:p>
      </dgm:t>
    </dgm:pt>
    <dgm:pt modelId="{597E0F91-2AC2-4682-AF6F-2FDE6177C2F4}" type="sibTrans" cxnId="{B9D51FB4-9B26-4E18-B64B-F60EFFA1CFF5}">
      <dgm:prSet/>
      <dgm:spPr/>
      <dgm:t>
        <a:bodyPr/>
        <a:lstStyle/>
        <a:p>
          <a:endParaRPr lang="es-EC"/>
        </a:p>
      </dgm:t>
    </dgm:pt>
    <dgm:pt modelId="{B06664E3-24CA-4A1C-B25E-8740EF7FE08C}">
      <dgm:prSet phldrT="[Texto]"/>
      <dgm:spPr/>
      <dgm:t>
        <a:bodyPr/>
        <a:lstStyle/>
        <a:p>
          <a:r>
            <a:rPr lang="es-EC" dirty="0" smtClean="0"/>
            <a:t>Temperatura 16°C</a:t>
          </a:r>
        </a:p>
        <a:p>
          <a:r>
            <a:rPr lang="es-EC" dirty="0" smtClean="0"/>
            <a:t>Precipitación 1000 mm</a:t>
          </a:r>
          <a:endParaRPr lang="es-EC" dirty="0"/>
        </a:p>
      </dgm:t>
    </dgm:pt>
    <dgm:pt modelId="{152E43E7-4213-43E2-8E51-A6AE99E3FE3A}" type="parTrans" cxnId="{2F56CF78-C1F0-4906-86DD-6837C488563F}">
      <dgm:prSet/>
      <dgm:spPr/>
      <dgm:t>
        <a:bodyPr/>
        <a:lstStyle/>
        <a:p>
          <a:endParaRPr lang="es-EC"/>
        </a:p>
      </dgm:t>
    </dgm:pt>
    <dgm:pt modelId="{F12547C9-4B8C-4A88-A1AB-4F0CC07E9E4E}" type="sibTrans" cxnId="{2F56CF78-C1F0-4906-86DD-6837C488563F}">
      <dgm:prSet/>
      <dgm:spPr/>
      <dgm:t>
        <a:bodyPr/>
        <a:lstStyle/>
        <a:p>
          <a:endParaRPr lang="es-EC"/>
        </a:p>
      </dgm:t>
    </dgm:pt>
    <dgm:pt modelId="{97B030DC-C42F-468B-B0DC-41CE9CA5DA44}">
      <dgm:prSet phldrT="[Texto]"/>
      <dgm:spPr/>
      <dgm:t>
        <a:bodyPr/>
        <a:lstStyle/>
        <a:p>
          <a:r>
            <a:rPr lang="es-EC" dirty="0" smtClean="0"/>
            <a:t>Bosque Protector “Cascada de Peguche”</a:t>
          </a:r>
          <a:endParaRPr lang="es-EC" dirty="0"/>
        </a:p>
      </dgm:t>
    </dgm:pt>
    <dgm:pt modelId="{26A7BC0B-2D30-4F96-BEB2-CF09999BA636}" type="parTrans" cxnId="{43DC8470-08FE-4950-B581-0BA816D96E21}">
      <dgm:prSet/>
      <dgm:spPr/>
      <dgm:t>
        <a:bodyPr/>
        <a:lstStyle/>
        <a:p>
          <a:endParaRPr lang="es-EC"/>
        </a:p>
      </dgm:t>
    </dgm:pt>
    <dgm:pt modelId="{10F46E7C-35D3-4918-975D-EB68B5FE34FB}" type="sibTrans" cxnId="{43DC8470-08FE-4950-B581-0BA816D96E21}">
      <dgm:prSet/>
      <dgm:spPr/>
      <dgm:t>
        <a:bodyPr/>
        <a:lstStyle/>
        <a:p>
          <a:endParaRPr lang="es-EC"/>
        </a:p>
      </dgm:t>
    </dgm:pt>
    <dgm:pt modelId="{CE43D9D8-C6EE-4FFB-A7AE-B4AD7A945CA2}">
      <dgm:prSet phldrT="[Texto]"/>
      <dgm:spPr/>
      <dgm:t>
        <a:bodyPr/>
        <a:lstStyle/>
        <a:p>
          <a:r>
            <a:rPr lang="es-EC" dirty="0" smtClean="0"/>
            <a:t>Mapa de ubicación</a:t>
          </a:r>
        </a:p>
        <a:p>
          <a:endParaRPr lang="es-EC" dirty="0"/>
        </a:p>
      </dgm:t>
    </dgm:pt>
    <dgm:pt modelId="{D53C662D-6374-4522-AC92-97D84E694415}" type="parTrans" cxnId="{ABA1AEE3-5E73-4AF1-892F-6146B403347F}">
      <dgm:prSet/>
      <dgm:spPr/>
      <dgm:t>
        <a:bodyPr/>
        <a:lstStyle/>
        <a:p>
          <a:endParaRPr lang="es-EC"/>
        </a:p>
      </dgm:t>
    </dgm:pt>
    <dgm:pt modelId="{7C11B56F-BD1F-4829-8540-F95BDCEEFB17}" type="sibTrans" cxnId="{ABA1AEE3-5E73-4AF1-892F-6146B403347F}">
      <dgm:prSet/>
      <dgm:spPr/>
      <dgm:t>
        <a:bodyPr/>
        <a:lstStyle/>
        <a:p>
          <a:endParaRPr lang="es-EC"/>
        </a:p>
      </dgm:t>
    </dgm:pt>
    <dgm:pt modelId="{7C3E8D72-1F37-4247-9E13-5BB1EDEF61B2}" type="pres">
      <dgm:prSet presAssocID="{2BEB434D-08A6-4B54-A2AA-018FFD45B250}" presName="diagram" presStyleCnt="0">
        <dgm:presLayoutVars>
          <dgm:chMax val="1"/>
          <dgm:dir/>
          <dgm:animLvl val="ctr"/>
          <dgm:resizeHandles val="exact"/>
        </dgm:presLayoutVars>
      </dgm:prSet>
      <dgm:spPr/>
      <dgm:t>
        <a:bodyPr/>
        <a:lstStyle/>
        <a:p>
          <a:endParaRPr lang="es-EC"/>
        </a:p>
      </dgm:t>
    </dgm:pt>
    <dgm:pt modelId="{1D245B40-277D-4502-960F-3AA62B7391C0}" type="pres">
      <dgm:prSet presAssocID="{2BEB434D-08A6-4B54-A2AA-018FFD45B250}" presName="matrix" presStyleCnt="0"/>
      <dgm:spPr/>
      <dgm:t>
        <a:bodyPr/>
        <a:lstStyle/>
        <a:p>
          <a:endParaRPr lang="es-EC"/>
        </a:p>
      </dgm:t>
    </dgm:pt>
    <dgm:pt modelId="{4DE249C5-3227-467C-921E-553EFEAF716F}" type="pres">
      <dgm:prSet presAssocID="{2BEB434D-08A6-4B54-A2AA-018FFD45B250}" presName="tile1" presStyleLbl="node1" presStyleIdx="0" presStyleCnt="4"/>
      <dgm:spPr/>
      <dgm:t>
        <a:bodyPr/>
        <a:lstStyle/>
        <a:p>
          <a:endParaRPr lang="es-EC"/>
        </a:p>
      </dgm:t>
    </dgm:pt>
    <dgm:pt modelId="{557C199F-629A-4B3E-967F-82B08A5004D7}" type="pres">
      <dgm:prSet presAssocID="{2BEB434D-08A6-4B54-A2AA-018FFD45B250}" presName="tile1text" presStyleLbl="node1" presStyleIdx="0" presStyleCnt="4">
        <dgm:presLayoutVars>
          <dgm:chMax val="0"/>
          <dgm:chPref val="0"/>
          <dgm:bulletEnabled val="1"/>
        </dgm:presLayoutVars>
      </dgm:prSet>
      <dgm:spPr/>
      <dgm:t>
        <a:bodyPr/>
        <a:lstStyle/>
        <a:p>
          <a:endParaRPr lang="es-EC"/>
        </a:p>
      </dgm:t>
    </dgm:pt>
    <dgm:pt modelId="{EFC11A2C-09A0-4F5D-8B1E-6A59BC2B30A9}" type="pres">
      <dgm:prSet presAssocID="{2BEB434D-08A6-4B54-A2AA-018FFD45B250}" presName="tile2" presStyleLbl="node1" presStyleIdx="1" presStyleCnt="4"/>
      <dgm:spPr/>
      <dgm:t>
        <a:bodyPr/>
        <a:lstStyle/>
        <a:p>
          <a:endParaRPr lang="es-EC"/>
        </a:p>
      </dgm:t>
    </dgm:pt>
    <dgm:pt modelId="{0AF5E718-21AE-4223-B134-5C61852BB076}" type="pres">
      <dgm:prSet presAssocID="{2BEB434D-08A6-4B54-A2AA-018FFD45B250}" presName="tile2text" presStyleLbl="node1" presStyleIdx="1" presStyleCnt="4">
        <dgm:presLayoutVars>
          <dgm:chMax val="0"/>
          <dgm:chPref val="0"/>
          <dgm:bulletEnabled val="1"/>
        </dgm:presLayoutVars>
      </dgm:prSet>
      <dgm:spPr/>
      <dgm:t>
        <a:bodyPr/>
        <a:lstStyle/>
        <a:p>
          <a:endParaRPr lang="es-EC"/>
        </a:p>
      </dgm:t>
    </dgm:pt>
    <dgm:pt modelId="{D35E196E-B735-4B5A-8484-03CBB5200D2F}" type="pres">
      <dgm:prSet presAssocID="{2BEB434D-08A6-4B54-A2AA-018FFD45B250}" presName="tile3" presStyleLbl="node1" presStyleIdx="2" presStyleCnt="4"/>
      <dgm:spPr/>
      <dgm:t>
        <a:bodyPr/>
        <a:lstStyle/>
        <a:p>
          <a:endParaRPr lang="es-EC"/>
        </a:p>
      </dgm:t>
    </dgm:pt>
    <dgm:pt modelId="{F58A2D67-7D62-41FF-83EB-1B7DCDBA87D9}" type="pres">
      <dgm:prSet presAssocID="{2BEB434D-08A6-4B54-A2AA-018FFD45B250}" presName="tile3text" presStyleLbl="node1" presStyleIdx="2" presStyleCnt="4">
        <dgm:presLayoutVars>
          <dgm:chMax val="0"/>
          <dgm:chPref val="0"/>
          <dgm:bulletEnabled val="1"/>
        </dgm:presLayoutVars>
      </dgm:prSet>
      <dgm:spPr/>
      <dgm:t>
        <a:bodyPr/>
        <a:lstStyle/>
        <a:p>
          <a:endParaRPr lang="es-EC"/>
        </a:p>
      </dgm:t>
    </dgm:pt>
    <dgm:pt modelId="{8B4CDBA6-62D4-4A74-9049-8C299A6AC016}" type="pres">
      <dgm:prSet presAssocID="{2BEB434D-08A6-4B54-A2AA-018FFD45B250}" presName="tile4" presStyleLbl="node1" presStyleIdx="3" presStyleCnt="4"/>
      <dgm:spPr/>
      <dgm:t>
        <a:bodyPr/>
        <a:lstStyle/>
        <a:p>
          <a:endParaRPr lang="es-EC"/>
        </a:p>
      </dgm:t>
    </dgm:pt>
    <dgm:pt modelId="{2B4D80F6-5542-4B2F-8308-F2BDA81A394A}" type="pres">
      <dgm:prSet presAssocID="{2BEB434D-08A6-4B54-A2AA-018FFD45B250}" presName="tile4text" presStyleLbl="node1" presStyleIdx="3" presStyleCnt="4">
        <dgm:presLayoutVars>
          <dgm:chMax val="0"/>
          <dgm:chPref val="0"/>
          <dgm:bulletEnabled val="1"/>
        </dgm:presLayoutVars>
      </dgm:prSet>
      <dgm:spPr/>
      <dgm:t>
        <a:bodyPr/>
        <a:lstStyle/>
        <a:p>
          <a:endParaRPr lang="es-EC"/>
        </a:p>
      </dgm:t>
    </dgm:pt>
    <dgm:pt modelId="{DCF60526-4298-4436-8DF3-FB7B6BDE726A}" type="pres">
      <dgm:prSet presAssocID="{2BEB434D-08A6-4B54-A2AA-018FFD45B250}" presName="centerTile" presStyleLbl="fgShp" presStyleIdx="0" presStyleCnt="1">
        <dgm:presLayoutVars>
          <dgm:chMax val="0"/>
          <dgm:chPref val="0"/>
        </dgm:presLayoutVars>
      </dgm:prSet>
      <dgm:spPr/>
      <dgm:t>
        <a:bodyPr/>
        <a:lstStyle/>
        <a:p>
          <a:endParaRPr lang="es-EC"/>
        </a:p>
      </dgm:t>
    </dgm:pt>
  </dgm:ptLst>
  <dgm:cxnLst>
    <dgm:cxn modelId="{38FA83EC-0B81-43B3-822D-27F5D3D43A7A}" type="presOf" srcId="{CA396C3D-5ADC-44D9-92C8-35A3FA8BCE5A}" destId="{557C199F-629A-4B3E-967F-82B08A5004D7}" srcOrd="1" destOrd="0" presId="urn:microsoft.com/office/officeart/2005/8/layout/matrix1"/>
    <dgm:cxn modelId="{B9D51FB4-9B26-4E18-B64B-F60EFFA1CFF5}" srcId="{1C2B1BD3-7ACA-477C-B21A-03B43BD95240}" destId="{CA396C3D-5ADC-44D9-92C8-35A3FA8BCE5A}" srcOrd="0" destOrd="0" parTransId="{11440C72-848B-4C11-B706-5529969A9FDF}" sibTransId="{597E0F91-2AC2-4682-AF6F-2FDE6177C2F4}"/>
    <dgm:cxn modelId="{2F56CF78-C1F0-4906-86DD-6837C488563F}" srcId="{1C2B1BD3-7ACA-477C-B21A-03B43BD95240}" destId="{B06664E3-24CA-4A1C-B25E-8740EF7FE08C}" srcOrd="1" destOrd="0" parTransId="{152E43E7-4213-43E2-8E51-A6AE99E3FE3A}" sibTransId="{F12547C9-4B8C-4A88-A1AB-4F0CC07E9E4E}"/>
    <dgm:cxn modelId="{61F60CB2-2B2E-483F-8F0C-9E319C4EA4EB}" type="presOf" srcId="{CA396C3D-5ADC-44D9-92C8-35A3FA8BCE5A}" destId="{4DE249C5-3227-467C-921E-553EFEAF716F}" srcOrd="0" destOrd="0" presId="urn:microsoft.com/office/officeart/2005/8/layout/matrix1"/>
    <dgm:cxn modelId="{56B35568-0A90-4406-BE80-F8FD34FB86DE}" type="presOf" srcId="{CE43D9D8-C6EE-4FFB-A7AE-B4AD7A945CA2}" destId="{2B4D80F6-5542-4B2F-8308-F2BDA81A394A}" srcOrd="1" destOrd="0" presId="urn:microsoft.com/office/officeart/2005/8/layout/matrix1"/>
    <dgm:cxn modelId="{43DC8470-08FE-4950-B581-0BA816D96E21}" srcId="{1C2B1BD3-7ACA-477C-B21A-03B43BD95240}" destId="{97B030DC-C42F-468B-B0DC-41CE9CA5DA44}" srcOrd="2" destOrd="0" parTransId="{26A7BC0B-2D30-4F96-BEB2-CF09999BA636}" sibTransId="{10F46E7C-35D3-4918-975D-EB68B5FE34FB}"/>
    <dgm:cxn modelId="{F07DB39E-D302-4C0C-9F16-79083DA055C5}" type="presOf" srcId="{97B030DC-C42F-468B-B0DC-41CE9CA5DA44}" destId="{F58A2D67-7D62-41FF-83EB-1B7DCDBA87D9}" srcOrd="1" destOrd="0" presId="urn:microsoft.com/office/officeart/2005/8/layout/matrix1"/>
    <dgm:cxn modelId="{54E5FF43-B91D-4EE2-9A3D-6B4665308DC4}" type="presOf" srcId="{97B030DC-C42F-468B-B0DC-41CE9CA5DA44}" destId="{D35E196E-B735-4B5A-8484-03CBB5200D2F}" srcOrd="0" destOrd="0" presId="urn:microsoft.com/office/officeart/2005/8/layout/matrix1"/>
    <dgm:cxn modelId="{78999947-2602-47B8-92BA-9887A2A4C250}" type="presOf" srcId="{2BEB434D-08A6-4B54-A2AA-018FFD45B250}" destId="{7C3E8D72-1F37-4247-9E13-5BB1EDEF61B2}" srcOrd="0" destOrd="0" presId="urn:microsoft.com/office/officeart/2005/8/layout/matrix1"/>
    <dgm:cxn modelId="{2E7AFC29-F0DA-4CA7-84E9-DD87C66ADD26}" srcId="{2BEB434D-08A6-4B54-A2AA-018FFD45B250}" destId="{1C2B1BD3-7ACA-477C-B21A-03B43BD95240}" srcOrd="0" destOrd="0" parTransId="{8B11C6BB-CD28-45E4-A9A7-66009810F233}" sibTransId="{787E9C53-5C3C-4371-B0C9-D9973CA595F1}"/>
    <dgm:cxn modelId="{ABA1AEE3-5E73-4AF1-892F-6146B403347F}" srcId="{1C2B1BD3-7ACA-477C-B21A-03B43BD95240}" destId="{CE43D9D8-C6EE-4FFB-A7AE-B4AD7A945CA2}" srcOrd="3" destOrd="0" parTransId="{D53C662D-6374-4522-AC92-97D84E694415}" sibTransId="{7C11B56F-BD1F-4829-8540-F95BDCEEFB17}"/>
    <dgm:cxn modelId="{9B55F7CA-F2BE-4D2B-B45B-482E5D1C938A}" type="presOf" srcId="{B06664E3-24CA-4A1C-B25E-8740EF7FE08C}" destId="{EFC11A2C-09A0-4F5D-8B1E-6A59BC2B30A9}" srcOrd="0" destOrd="0" presId="urn:microsoft.com/office/officeart/2005/8/layout/matrix1"/>
    <dgm:cxn modelId="{D503D7B8-9DA4-4201-96D4-BBA3D5E3A683}" type="presOf" srcId="{B06664E3-24CA-4A1C-B25E-8740EF7FE08C}" destId="{0AF5E718-21AE-4223-B134-5C61852BB076}" srcOrd="1" destOrd="0" presId="urn:microsoft.com/office/officeart/2005/8/layout/matrix1"/>
    <dgm:cxn modelId="{5B00FF95-AF27-48F3-A7D2-8D52A880938D}" type="presOf" srcId="{1C2B1BD3-7ACA-477C-B21A-03B43BD95240}" destId="{DCF60526-4298-4436-8DF3-FB7B6BDE726A}" srcOrd="0" destOrd="0" presId="urn:microsoft.com/office/officeart/2005/8/layout/matrix1"/>
    <dgm:cxn modelId="{CB00042D-358F-4471-A1E2-751C71D5FC85}" type="presOf" srcId="{CE43D9D8-C6EE-4FFB-A7AE-B4AD7A945CA2}" destId="{8B4CDBA6-62D4-4A74-9049-8C299A6AC016}" srcOrd="0" destOrd="0" presId="urn:microsoft.com/office/officeart/2005/8/layout/matrix1"/>
    <dgm:cxn modelId="{8CCA3774-7BD6-4D7E-8D66-C59DD7C1B0F9}" type="presParOf" srcId="{7C3E8D72-1F37-4247-9E13-5BB1EDEF61B2}" destId="{1D245B40-277D-4502-960F-3AA62B7391C0}" srcOrd="0" destOrd="0" presId="urn:microsoft.com/office/officeart/2005/8/layout/matrix1"/>
    <dgm:cxn modelId="{B05F4F1B-9AB3-468D-A51E-792B8454044F}" type="presParOf" srcId="{1D245B40-277D-4502-960F-3AA62B7391C0}" destId="{4DE249C5-3227-467C-921E-553EFEAF716F}" srcOrd="0" destOrd="0" presId="urn:microsoft.com/office/officeart/2005/8/layout/matrix1"/>
    <dgm:cxn modelId="{A25101F6-2A6B-4F5D-B295-F4B8A68C5A8E}" type="presParOf" srcId="{1D245B40-277D-4502-960F-3AA62B7391C0}" destId="{557C199F-629A-4B3E-967F-82B08A5004D7}" srcOrd="1" destOrd="0" presId="urn:microsoft.com/office/officeart/2005/8/layout/matrix1"/>
    <dgm:cxn modelId="{6116E626-6F0E-4B93-A3B5-363D47AFE256}" type="presParOf" srcId="{1D245B40-277D-4502-960F-3AA62B7391C0}" destId="{EFC11A2C-09A0-4F5D-8B1E-6A59BC2B30A9}" srcOrd="2" destOrd="0" presId="urn:microsoft.com/office/officeart/2005/8/layout/matrix1"/>
    <dgm:cxn modelId="{07AE63AD-C571-4508-A588-E80D26155CBC}" type="presParOf" srcId="{1D245B40-277D-4502-960F-3AA62B7391C0}" destId="{0AF5E718-21AE-4223-B134-5C61852BB076}" srcOrd="3" destOrd="0" presId="urn:microsoft.com/office/officeart/2005/8/layout/matrix1"/>
    <dgm:cxn modelId="{68A039FB-AEFA-4C05-B449-CAC0456712A4}" type="presParOf" srcId="{1D245B40-277D-4502-960F-3AA62B7391C0}" destId="{D35E196E-B735-4B5A-8484-03CBB5200D2F}" srcOrd="4" destOrd="0" presId="urn:microsoft.com/office/officeart/2005/8/layout/matrix1"/>
    <dgm:cxn modelId="{D109CD82-7E6F-46E6-BCF3-3ED809F5D7CF}" type="presParOf" srcId="{1D245B40-277D-4502-960F-3AA62B7391C0}" destId="{F58A2D67-7D62-41FF-83EB-1B7DCDBA87D9}" srcOrd="5" destOrd="0" presId="urn:microsoft.com/office/officeart/2005/8/layout/matrix1"/>
    <dgm:cxn modelId="{4FC787F3-76AC-4B36-99E0-003D50970881}" type="presParOf" srcId="{1D245B40-277D-4502-960F-3AA62B7391C0}" destId="{8B4CDBA6-62D4-4A74-9049-8C299A6AC016}" srcOrd="6" destOrd="0" presId="urn:microsoft.com/office/officeart/2005/8/layout/matrix1"/>
    <dgm:cxn modelId="{10FF129D-12FA-447C-83E5-25818A3CF1A2}" type="presParOf" srcId="{1D245B40-277D-4502-960F-3AA62B7391C0}" destId="{2B4D80F6-5542-4B2F-8308-F2BDA81A394A}" srcOrd="7" destOrd="0" presId="urn:microsoft.com/office/officeart/2005/8/layout/matrix1"/>
    <dgm:cxn modelId="{B6366FD6-9F29-4319-9D2D-073D25864086}" type="presParOf" srcId="{7C3E8D72-1F37-4247-9E13-5BB1EDEF61B2}" destId="{DCF60526-4298-4436-8DF3-FB7B6BDE726A}" srcOrd="1" destOrd="0" presId="urn:microsoft.com/office/officeart/2005/8/layout/matrix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2DB97EB-B838-46A0-B5C0-979790A7C90F}" type="doc">
      <dgm:prSet loTypeId="urn:microsoft.com/office/officeart/2005/8/layout/hList7" loCatId="list" qsTypeId="urn:microsoft.com/office/officeart/2005/8/quickstyle/simple1" qsCatId="simple" csTypeId="urn:microsoft.com/office/officeart/2005/8/colors/accent0_1" csCatId="mainScheme" phldr="1"/>
      <dgm:spPr/>
    </dgm:pt>
    <dgm:pt modelId="{924B3BBC-C15B-42DF-A8D0-C4D92E8746C9}">
      <dgm:prSet phldrT="[Texto]" custT="1"/>
      <dgm:spPr/>
      <dgm:t>
        <a:bodyPr/>
        <a:lstStyle/>
        <a:p>
          <a:r>
            <a:rPr lang="es-EC" sz="2800" dirty="0" smtClean="0"/>
            <a:t>Trampas pitfall</a:t>
          </a:r>
          <a:endParaRPr lang="es-EC" sz="2800" dirty="0"/>
        </a:p>
      </dgm:t>
    </dgm:pt>
    <dgm:pt modelId="{D45A9FAC-C034-4437-9272-B48B5CD1F0DF}" type="parTrans" cxnId="{07D94E2E-C527-4A01-8F65-FF1EE711675B}">
      <dgm:prSet/>
      <dgm:spPr/>
      <dgm:t>
        <a:bodyPr/>
        <a:lstStyle/>
        <a:p>
          <a:endParaRPr lang="es-EC"/>
        </a:p>
      </dgm:t>
    </dgm:pt>
    <dgm:pt modelId="{F3554061-0888-4ECC-9DE9-5CED78B7395D}" type="sibTrans" cxnId="{07D94E2E-C527-4A01-8F65-FF1EE711675B}">
      <dgm:prSet/>
      <dgm:spPr/>
      <dgm:t>
        <a:bodyPr/>
        <a:lstStyle/>
        <a:p>
          <a:endParaRPr lang="es-EC"/>
        </a:p>
      </dgm:t>
    </dgm:pt>
    <dgm:pt modelId="{A62619DB-5E9C-4771-8937-C43F319473A7}">
      <dgm:prSet phldrT="[Texto]" custT="1"/>
      <dgm:spPr/>
      <dgm:t>
        <a:bodyPr/>
        <a:lstStyle/>
        <a:p>
          <a:r>
            <a:rPr lang="es-EC" sz="2800" dirty="0" smtClean="0"/>
            <a:t>Trampas Winkler</a:t>
          </a:r>
          <a:endParaRPr lang="es-EC" sz="2800" dirty="0"/>
        </a:p>
      </dgm:t>
    </dgm:pt>
    <dgm:pt modelId="{0BF9BA50-5D23-410A-BF40-2CCF2BE5ABCB}" type="parTrans" cxnId="{669A6825-36CD-49AA-8DA7-7BE841751FFF}">
      <dgm:prSet/>
      <dgm:spPr/>
      <dgm:t>
        <a:bodyPr/>
        <a:lstStyle/>
        <a:p>
          <a:endParaRPr lang="es-EC"/>
        </a:p>
      </dgm:t>
    </dgm:pt>
    <dgm:pt modelId="{5E440C6B-486A-48B0-8452-832CA51BA54D}" type="sibTrans" cxnId="{669A6825-36CD-49AA-8DA7-7BE841751FFF}">
      <dgm:prSet/>
      <dgm:spPr/>
      <dgm:t>
        <a:bodyPr/>
        <a:lstStyle/>
        <a:p>
          <a:endParaRPr lang="es-EC"/>
        </a:p>
      </dgm:t>
    </dgm:pt>
    <dgm:pt modelId="{E48D794D-95B3-461A-8249-E74D73A95BF3}">
      <dgm:prSet phldrT="[Texto]" custT="1"/>
      <dgm:spPr/>
      <dgm:t>
        <a:bodyPr/>
        <a:lstStyle/>
        <a:p>
          <a:r>
            <a:rPr lang="es-EC" sz="2800" dirty="0" smtClean="0"/>
            <a:t>Monolitos de suelo</a:t>
          </a:r>
          <a:endParaRPr lang="es-EC" sz="2800" dirty="0"/>
        </a:p>
      </dgm:t>
    </dgm:pt>
    <dgm:pt modelId="{71760915-5633-437A-894C-42195ECC20DF}" type="parTrans" cxnId="{7D3A6916-0FE0-49BA-9464-BC1CB88EC4B9}">
      <dgm:prSet/>
      <dgm:spPr/>
      <dgm:t>
        <a:bodyPr/>
        <a:lstStyle/>
        <a:p>
          <a:endParaRPr lang="es-EC"/>
        </a:p>
      </dgm:t>
    </dgm:pt>
    <dgm:pt modelId="{06949A43-AE3A-4186-8CF6-B00E3BD21D3C}" type="sibTrans" cxnId="{7D3A6916-0FE0-49BA-9464-BC1CB88EC4B9}">
      <dgm:prSet/>
      <dgm:spPr/>
      <dgm:t>
        <a:bodyPr/>
        <a:lstStyle/>
        <a:p>
          <a:endParaRPr lang="es-EC"/>
        </a:p>
      </dgm:t>
    </dgm:pt>
    <dgm:pt modelId="{5B58B7C4-C665-400F-A3F7-F212F7DAC88A}" type="pres">
      <dgm:prSet presAssocID="{42DB97EB-B838-46A0-B5C0-979790A7C90F}" presName="Name0" presStyleCnt="0">
        <dgm:presLayoutVars>
          <dgm:dir/>
          <dgm:resizeHandles val="exact"/>
        </dgm:presLayoutVars>
      </dgm:prSet>
      <dgm:spPr/>
    </dgm:pt>
    <dgm:pt modelId="{C1629DCA-A0EB-4866-9C6E-9ED075337A82}" type="pres">
      <dgm:prSet presAssocID="{42DB97EB-B838-46A0-B5C0-979790A7C90F}" presName="fgShape" presStyleLbl="fgShp" presStyleIdx="0" presStyleCnt="1"/>
      <dgm:spPr/>
    </dgm:pt>
    <dgm:pt modelId="{5C1223CB-9848-45B1-9F8A-33B37FA2F107}" type="pres">
      <dgm:prSet presAssocID="{42DB97EB-B838-46A0-B5C0-979790A7C90F}" presName="linComp" presStyleCnt="0"/>
      <dgm:spPr/>
    </dgm:pt>
    <dgm:pt modelId="{637DEB51-1AB2-47FB-BF01-3509947A4037}" type="pres">
      <dgm:prSet presAssocID="{924B3BBC-C15B-42DF-A8D0-C4D92E8746C9}" presName="compNode" presStyleCnt="0"/>
      <dgm:spPr/>
    </dgm:pt>
    <dgm:pt modelId="{C833AB39-FB07-4AF7-9319-63061CB7982C}" type="pres">
      <dgm:prSet presAssocID="{924B3BBC-C15B-42DF-A8D0-C4D92E8746C9}" presName="bkgdShape" presStyleLbl="node1" presStyleIdx="0" presStyleCnt="3"/>
      <dgm:spPr/>
      <dgm:t>
        <a:bodyPr/>
        <a:lstStyle/>
        <a:p>
          <a:endParaRPr lang="es-EC"/>
        </a:p>
      </dgm:t>
    </dgm:pt>
    <dgm:pt modelId="{385F9C27-5A1B-4067-B1CD-24CA699D8772}" type="pres">
      <dgm:prSet presAssocID="{924B3BBC-C15B-42DF-A8D0-C4D92E8746C9}" presName="nodeTx" presStyleLbl="node1" presStyleIdx="0" presStyleCnt="3">
        <dgm:presLayoutVars>
          <dgm:bulletEnabled val="1"/>
        </dgm:presLayoutVars>
      </dgm:prSet>
      <dgm:spPr/>
      <dgm:t>
        <a:bodyPr/>
        <a:lstStyle/>
        <a:p>
          <a:endParaRPr lang="es-EC"/>
        </a:p>
      </dgm:t>
    </dgm:pt>
    <dgm:pt modelId="{3BC1479A-E0CC-42F6-AA8D-7A92CA297313}" type="pres">
      <dgm:prSet presAssocID="{924B3BBC-C15B-42DF-A8D0-C4D92E8746C9}" presName="invisiNode" presStyleLbl="node1" presStyleIdx="0" presStyleCnt="3"/>
      <dgm:spPr/>
    </dgm:pt>
    <dgm:pt modelId="{C4F85989-85F3-4998-A41C-3F000EF53846}" type="pres">
      <dgm:prSet presAssocID="{924B3BBC-C15B-42DF-A8D0-C4D92E8746C9}" presName="imagNode" presStyleLbl="fgImgPlace1" presStyleIdx="0" presStyleCnt="3" custScaleX="132764" custScaleY="131862"/>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t="-15000" b="-15000"/>
          </a:stretch>
        </a:blipFill>
      </dgm:spPr>
    </dgm:pt>
    <dgm:pt modelId="{4436007C-F67E-4221-97E6-C1D41005F42A}" type="pres">
      <dgm:prSet presAssocID="{F3554061-0888-4ECC-9DE9-5CED78B7395D}" presName="sibTrans" presStyleLbl="sibTrans2D1" presStyleIdx="0" presStyleCnt="0"/>
      <dgm:spPr/>
      <dgm:t>
        <a:bodyPr/>
        <a:lstStyle/>
        <a:p>
          <a:endParaRPr lang="es-EC"/>
        </a:p>
      </dgm:t>
    </dgm:pt>
    <dgm:pt modelId="{CB19A9F0-0789-4BBB-8CC5-4F4DF0A22E42}" type="pres">
      <dgm:prSet presAssocID="{A62619DB-5E9C-4771-8937-C43F319473A7}" presName="compNode" presStyleCnt="0"/>
      <dgm:spPr/>
    </dgm:pt>
    <dgm:pt modelId="{4E828080-349C-4F6B-8825-D77B0435B17D}" type="pres">
      <dgm:prSet presAssocID="{A62619DB-5E9C-4771-8937-C43F319473A7}" presName="bkgdShape" presStyleLbl="node1" presStyleIdx="1" presStyleCnt="3"/>
      <dgm:spPr/>
      <dgm:t>
        <a:bodyPr/>
        <a:lstStyle/>
        <a:p>
          <a:endParaRPr lang="es-EC"/>
        </a:p>
      </dgm:t>
    </dgm:pt>
    <dgm:pt modelId="{B4C9E7A3-14BD-4BCC-BF3A-FBA7738A6FB4}" type="pres">
      <dgm:prSet presAssocID="{A62619DB-5E9C-4771-8937-C43F319473A7}" presName="nodeTx" presStyleLbl="node1" presStyleIdx="1" presStyleCnt="3">
        <dgm:presLayoutVars>
          <dgm:bulletEnabled val="1"/>
        </dgm:presLayoutVars>
      </dgm:prSet>
      <dgm:spPr/>
      <dgm:t>
        <a:bodyPr/>
        <a:lstStyle/>
        <a:p>
          <a:endParaRPr lang="es-EC"/>
        </a:p>
      </dgm:t>
    </dgm:pt>
    <dgm:pt modelId="{2D03FB25-9147-407D-BE84-F830616D5F05}" type="pres">
      <dgm:prSet presAssocID="{A62619DB-5E9C-4771-8937-C43F319473A7}" presName="invisiNode" presStyleLbl="node1" presStyleIdx="1" presStyleCnt="3"/>
      <dgm:spPr/>
    </dgm:pt>
    <dgm:pt modelId="{5754520A-386D-4457-B7AB-00A09C7DF741}" type="pres">
      <dgm:prSet presAssocID="{A62619DB-5E9C-4771-8937-C43F319473A7}" presName="imagNode" presStyleLbl="fgImgPlace1" presStyleIdx="1" presStyleCnt="3" custScaleX="131632" custScaleY="130434"/>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t="-15000" b="-15000"/>
          </a:stretch>
        </a:blipFill>
      </dgm:spPr>
    </dgm:pt>
    <dgm:pt modelId="{A2533FD5-FA78-4E00-89FD-4D5D86D9064D}" type="pres">
      <dgm:prSet presAssocID="{5E440C6B-486A-48B0-8452-832CA51BA54D}" presName="sibTrans" presStyleLbl="sibTrans2D1" presStyleIdx="0" presStyleCnt="0"/>
      <dgm:spPr/>
      <dgm:t>
        <a:bodyPr/>
        <a:lstStyle/>
        <a:p>
          <a:endParaRPr lang="es-EC"/>
        </a:p>
      </dgm:t>
    </dgm:pt>
    <dgm:pt modelId="{24D130C3-34BD-4770-87D6-560A8D0DFAB4}" type="pres">
      <dgm:prSet presAssocID="{E48D794D-95B3-461A-8249-E74D73A95BF3}" presName="compNode" presStyleCnt="0"/>
      <dgm:spPr/>
    </dgm:pt>
    <dgm:pt modelId="{EEA35A7C-4A19-4A23-B8D1-A4D5999EA08D}" type="pres">
      <dgm:prSet presAssocID="{E48D794D-95B3-461A-8249-E74D73A95BF3}" presName="bkgdShape" presStyleLbl="node1" presStyleIdx="2" presStyleCnt="3"/>
      <dgm:spPr/>
      <dgm:t>
        <a:bodyPr/>
        <a:lstStyle/>
        <a:p>
          <a:endParaRPr lang="es-EC"/>
        </a:p>
      </dgm:t>
    </dgm:pt>
    <dgm:pt modelId="{6A2FA3D8-6CE1-4702-8E56-A5AEA01F05EA}" type="pres">
      <dgm:prSet presAssocID="{E48D794D-95B3-461A-8249-E74D73A95BF3}" presName="nodeTx" presStyleLbl="node1" presStyleIdx="2" presStyleCnt="3">
        <dgm:presLayoutVars>
          <dgm:bulletEnabled val="1"/>
        </dgm:presLayoutVars>
      </dgm:prSet>
      <dgm:spPr/>
      <dgm:t>
        <a:bodyPr/>
        <a:lstStyle/>
        <a:p>
          <a:endParaRPr lang="es-EC"/>
        </a:p>
      </dgm:t>
    </dgm:pt>
    <dgm:pt modelId="{1065A03B-557D-4F6C-B5D1-C6C46A8C478F}" type="pres">
      <dgm:prSet presAssocID="{E48D794D-95B3-461A-8249-E74D73A95BF3}" presName="invisiNode" presStyleLbl="node1" presStyleIdx="2" presStyleCnt="3"/>
      <dgm:spPr/>
    </dgm:pt>
    <dgm:pt modelId="{D45D0BC6-28B0-4C4E-8EF3-5DE4337B0ECB}" type="pres">
      <dgm:prSet presAssocID="{E48D794D-95B3-461A-8249-E74D73A95BF3}" presName="imagNode" presStyleLbl="fgImgPlace1" presStyleIdx="2" presStyleCnt="3" custAng="5400000" custScaleX="134375" custScaleY="135508"/>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t="-15000" b="-15000"/>
          </a:stretch>
        </a:blipFill>
      </dgm:spPr>
    </dgm:pt>
  </dgm:ptLst>
  <dgm:cxnLst>
    <dgm:cxn modelId="{AC21AB54-4437-4F15-9E99-363DE5E18A67}" type="presOf" srcId="{5E440C6B-486A-48B0-8452-832CA51BA54D}" destId="{A2533FD5-FA78-4E00-89FD-4D5D86D9064D}" srcOrd="0" destOrd="0" presId="urn:microsoft.com/office/officeart/2005/8/layout/hList7"/>
    <dgm:cxn modelId="{A33F1BA4-D9F2-4A3A-84C5-AEF746E31867}" type="presOf" srcId="{E48D794D-95B3-461A-8249-E74D73A95BF3}" destId="{EEA35A7C-4A19-4A23-B8D1-A4D5999EA08D}" srcOrd="0" destOrd="0" presId="urn:microsoft.com/office/officeart/2005/8/layout/hList7"/>
    <dgm:cxn modelId="{17B48986-7A7C-4F88-B650-659FBC18C4E8}" type="presOf" srcId="{924B3BBC-C15B-42DF-A8D0-C4D92E8746C9}" destId="{385F9C27-5A1B-4067-B1CD-24CA699D8772}" srcOrd="1" destOrd="0" presId="urn:microsoft.com/office/officeart/2005/8/layout/hList7"/>
    <dgm:cxn modelId="{07D94E2E-C527-4A01-8F65-FF1EE711675B}" srcId="{42DB97EB-B838-46A0-B5C0-979790A7C90F}" destId="{924B3BBC-C15B-42DF-A8D0-C4D92E8746C9}" srcOrd="0" destOrd="0" parTransId="{D45A9FAC-C034-4437-9272-B48B5CD1F0DF}" sibTransId="{F3554061-0888-4ECC-9DE9-5CED78B7395D}"/>
    <dgm:cxn modelId="{31961BCC-4441-4231-8AD9-27522FFFDAD6}" type="presOf" srcId="{E48D794D-95B3-461A-8249-E74D73A95BF3}" destId="{6A2FA3D8-6CE1-4702-8E56-A5AEA01F05EA}" srcOrd="1" destOrd="0" presId="urn:microsoft.com/office/officeart/2005/8/layout/hList7"/>
    <dgm:cxn modelId="{669A6825-36CD-49AA-8DA7-7BE841751FFF}" srcId="{42DB97EB-B838-46A0-B5C0-979790A7C90F}" destId="{A62619DB-5E9C-4771-8937-C43F319473A7}" srcOrd="1" destOrd="0" parTransId="{0BF9BA50-5D23-410A-BF40-2CCF2BE5ABCB}" sibTransId="{5E440C6B-486A-48B0-8452-832CA51BA54D}"/>
    <dgm:cxn modelId="{35956437-1267-44EF-9F29-F2F429FE0C8E}" type="presOf" srcId="{42DB97EB-B838-46A0-B5C0-979790A7C90F}" destId="{5B58B7C4-C665-400F-A3F7-F212F7DAC88A}" srcOrd="0" destOrd="0" presId="urn:microsoft.com/office/officeart/2005/8/layout/hList7"/>
    <dgm:cxn modelId="{868DFBB6-E852-465B-B9FF-E25922486E9E}" type="presOf" srcId="{A62619DB-5E9C-4771-8937-C43F319473A7}" destId="{4E828080-349C-4F6B-8825-D77B0435B17D}" srcOrd="0" destOrd="0" presId="urn:microsoft.com/office/officeart/2005/8/layout/hList7"/>
    <dgm:cxn modelId="{7D3A6916-0FE0-49BA-9464-BC1CB88EC4B9}" srcId="{42DB97EB-B838-46A0-B5C0-979790A7C90F}" destId="{E48D794D-95B3-461A-8249-E74D73A95BF3}" srcOrd="2" destOrd="0" parTransId="{71760915-5633-437A-894C-42195ECC20DF}" sibTransId="{06949A43-AE3A-4186-8CF6-B00E3BD21D3C}"/>
    <dgm:cxn modelId="{33B08CEA-377F-4134-ACBB-CD8A0FFF26D9}" type="presOf" srcId="{924B3BBC-C15B-42DF-A8D0-C4D92E8746C9}" destId="{C833AB39-FB07-4AF7-9319-63061CB7982C}" srcOrd="0" destOrd="0" presId="urn:microsoft.com/office/officeart/2005/8/layout/hList7"/>
    <dgm:cxn modelId="{2279EF83-F37A-49A5-B366-A16C836C1E32}" type="presOf" srcId="{A62619DB-5E9C-4771-8937-C43F319473A7}" destId="{B4C9E7A3-14BD-4BCC-BF3A-FBA7738A6FB4}" srcOrd="1" destOrd="0" presId="urn:microsoft.com/office/officeart/2005/8/layout/hList7"/>
    <dgm:cxn modelId="{00721DF1-AE8D-4E4D-93F4-1CB00B06C0AB}" type="presOf" srcId="{F3554061-0888-4ECC-9DE9-5CED78B7395D}" destId="{4436007C-F67E-4221-97E6-C1D41005F42A}" srcOrd="0" destOrd="0" presId="urn:microsoft.com/office/officeart/2005/8/layout/hList7"/>
    <dgm:cxn modelId="{A8F30EB7-AABA-4A03-A5E8-01D59D521BFD}" type="presParOf" srcId="{5B58B7C4-C665-400F-A3F7-F212F7DAC88A}" destId="{C1629DCA-A0EB-4866-9C6E-9ED075337A82}" srcOrd="0" destOrd="0" presId="urn:microsoft.com/office/officeart/2005/8/layout/hList7"/>
    <dgm:cxn modelId="{FE4F30C6-B28B-4CDF-AD14-F59F0F6820D9}" type="presParOf" srcId="{5B58B7C4-C665-400F-A3F7-F212F7DAC88A}" destId="{5C1223CB-9848-45B1-9F8A-33B37FA2F107}" srcOrd="1" destOrd="0" presId="urn:microsoft.com/office/officeart/2005/8/layout/hList7"/>
    <dgm:cxn modelId="{E7183DC6-E4EF-4CF5-AE7B-DA191B987CA3}" type="presParOf" srcId="{5C1223CB-9848-45B1-9F8A-33B37FA2F107}" destId="{637DEB51-1AB2-47FB-BF01-3509947A4037}" srcOrd="0" destOrd="0" presId="urn:microsoft.com/office/officeart/2005/8/layout/hList7"/>
    <dgm:cxn modelId="{D8F9BD8E-EA9D-4FE2-B567-81ACFDDE7C3A}" type="presParOf" srcId="{637DEB51-1AB2-47FB-BF01-3509947A4037}" destId="{C833AB39-FB07-4AF7-9319-63061CB7982C}" srcOrd="0" destOrd="0" presId="urn:microsoft.com/office/officeart/2005/8/layout/hList7"/>
    <dgm:cxn modelId="{CD7DD7BC-C358-49F0-9373-80A4D4C4D1FD}" type="presParOf" srcId="{637DEB51-1AB2-47FB-BF01-3509947A4037}" destId="{385F9C27-5A1B-4067-B1CD-24CA699D8772}" srcOrd="1" destOrd="0" presId="urn:microsoft.com/office/officeart/2005/8/layout/hList7"/>
    <dgm:cxn modelId="{53586F0A-7643-4137-A0C9-55B03E643755}" type="presParOf" srcId="{637DEB51-1AB2-47FB-BF01-3509947A4037}" destId="{3BC1479A-E0CC-42F6-AA8D-7A92CA297313}" srcOrd="2" destOrd="0" presId="urn:microsoft.com/office/officeart/2005/8/layout/hList7"/>
    <dgm:cxn modelId="{AD7F5A1C-6EFD-42A6-831E-899674AD88B6}" type="presParOf" srcId="{637DEB51-1AB2-47FB-BF01-3509947A4037}" destId="{C4F85989-85F3-4998-A41C-3F000EF53846}" srcOrd="3" destOrd="0" presId="urn:microsoft.com/office/officeart/2005/8/layout/hList7"/>
    <dgm:cxn modelId="{279B8BD3-4651-4037-8583-AA1CAE16BF0B}" type="presParOf" srcId="{5C1223CB-9848-45B1-9F8A-33B37FA2F107}" destId="{4436007C-F67E-4221-97E6-C1D41005F42A}" srcOrd="1" destOrd="0" presId="urn:microsoft.com/office/officeart/2005/8/layout/hList7"/>
    <dgm:cxn modelId="{CBE35101-DB96-481F-9086-767AD3FD44BB}" type="presParOf" srcId="{5C1223CB-9848-45B1-9F8A-33B37FA2F107}" destId="{CB19A9F0-0789-4BBB-8CC5-4F4DF0A22E42}" srcOrd="2" destOrd="0" presId="urn:microsoft.com/office/officeart/2005/8/layout/hList7"/>
    <dgm:cxn modelId="{91471C5C-E18B-467B-ABF5-8103E512B637}" type="presParOf" srcId="{CB19A9F0-0789-4BBB-8CC5-4F4DF0A22E42}" destId="{4E828080-349C-4F6B-8825-D77B0435B17D}" srcOrd="0" destOrd="0" presId="urn:microsoft.com/office/officeart/2005/8/layout/hList7"/>
    <dgm:cxn modelId="{666BD7E0-B42A-41B1-AA04-79768E91DECD}" type="presParOf" srcId="{CB19A9F0-0789-4BBB-8CC5-4F4DF0A22E42}" destId="{B4C9E7A3-14BD-4BCC-BF3A-FBA7738A6FB4}" srcOrd="1" destOrd="0" presId="urn:microsoft.com/office/officeart/2005/8/layout/hList7"/>
    <dgm:cxn modelId="{48EEC1EE-0240-4C70-BE18-91891BDD2D57}" type="presParOf" srcId="{CB19A9F0-0789-4BBB-8CC5-4F4DF0A22E42}" destId="{2D03FB25-9147-407D-BE84-F830616D5F05}" srcOrd="2" destOrd="0" presId="urn:microsoft.com/office/officeart/2005/8/layout/hList7"/>
    <dgm:cxn modelId="{E9CCF4CF-46CF-430F-8B12-23AEEFF8D5F2}" type="presParOf" srcId="{CB19A9F0-0789-4BBB-8CC5-4F4DF0A22E42}" destId="{5754520A-386D-4457-B7AB-00A09C7DF741}" srcOrd="3" destOrd="0" presId="urn:microsoft.com/office/officeart/2005/8/layout/hList7"/>
    <dgm:cxn modelId="{ECEE9E70-B6A5-4E22-BF86-BFA3F0FF809E}" type="presParOf" srcId="{5C1223CB-9848-45B1-9F8A-33B37FA2F107}" destId="{A2533FD5-FA78-4E00-89FD-4D5D86D9064D}" srcOrd="3" destOrd="0" presId="urn:microsoft.com/office/officeart/2005/8/layout/hList7"/>
    <dgm:cxn modelId="{15BF6F89-A445-4DE8-B546-CE5A81B9C07A}" type="presParOf" srcId="{5C1223CB-9848-45B1-9F8A-33B37FA2F107}" destId="{24D130C3-34BD-4770-87D6-560A8D0DFAB4}" srcOrd="4" destOrd="0" presId="urn:microsoft.com/office/officeart/2005/8/layout/hList7"/>
    <dgm:cxn modelId="{6E11EEF6-7662-4522-BC9C-F382212B02A7}" type="presParOf" srcId="{24D130C3-34BD-4770-87D6-560A8D0DFAB4}" destId="{EEA35A7C-4A19-4A23-B8D1-A4D5999EA08D}" srcOrd="0" destOrd="0" presId="urn:microsoft.com/office/officeart/2005/8/layout/hList7"/>
    <dgm:cxn modelId="{44C61ABE-A5A7-449E-BAAC-400C7CAF0398}" type="presParOf" srcId="{24D130C3-34BD-4770-87D6-560A8D0DFAB4}" destId="{6A2FA3D8-6CE1-4702-8E56-A5AEA01F05EA}" srcOrd="1" destOrd="0" presId="urn:microsoft.com/office/officeart/2005/8/layout/hList7"/>
    <dgm:cxn modelId="{CF3F990B-12D1-4531-BB0D-07913C7151B9}" type="presParOf" srcId="{24D130C3-34BD-4770-87D6-560A8D0DFAB4}" destId="{1065A03B-557D-4F6C-B5D1-C6C46A8C478F}" srcOrd="2" destOrd="0" presId="urn:microsoft.com/office/officeart/2005/8/layout/hList7"/>
    <dgm:cxn modelId="{D9D42E94-BD6E-4FD0-93E6-DEC1CB388F31}" type="presParOf" srcId="{24D130C3-34BD-4770-87D6-560A8D0DFAB4}" destId="{D45D0BC6-28B0-4C4E-8EF3-5DE4337B0ECB}"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E249C5-3227-467C-921E-553EFEAF716F}">
      <dsp:nvSpPr>
        <dsp:cNvPr id="0" name=""/>
        <dsp:cNvSpPr/>
      </dsp:nvSpPr>
      <dsp:spPr>
        <a:xfrm rot="16200000">
          <a:off x="478764" y="-478764"/>
          <a:ext cx="1566730" cy="2524259"/>
        </a:xfrm>
        <a:prstGeom prst="round1Rect">
          <a:avLst/>
        </a:prstGeom>
        <a:solidFill>
          <a:schemeClr val="lt1">
            <a:hueOff val="0"/>
            <a:satOff val="0"/>
            <a:lumOff val="0"/>
            <a:alphaOff val="0"/>
          </a:schemeClr>
        </a:solidFill>
        <a:ln w="22225" cap="rnd" cmpd="sng" algn="ctr">
          <a:solidFill>
            <a:schemeClr val="dk1">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99568" tIns="99568" rIns="99568" bIns="99568" numCol="1" spcCol="1270" anchor="ctr" anchorCtr="0">
          <a:noAutofit/>
        </a:bodyPr>
        <a:lstStyle/>
        <a:p>
          <a:pPr lvl="0" algn="ctr" defTabSz="622300">
            <a:lnSpc>
              <a:spcPct val="90000"/>
            </a:lnSpc>
            <a:spcBef>
              <a:spcPct val="0"/>
            </a:spcBef>
            <a:spcAft>
              <a:spcPct val="35000"/>
            </a:spcAft>
          </a:pPr>
          <a:r>
            <a:rPr lang="es-EC" sz="1400" kern="1200" dirty="0" smtClean="0"/>
            <a:t>Se encuentra 2554 msnm.</a:t>
          </a:r>
          <a:endParaRPr lang="es-EC" sz="1400" kern="1200" dirty="0"/>
        </a:p>
      </dsp:txBody>
      <dsp:txXfrm rot="5400000">
        <a:off x="-1" y="1"/>
        <a:ext cx="2524259" cy="1175047"/>
      </dsp:txXfrm>
    </dsp:sp>
    <dsp:sp modelId="{EFC11A2C-09A0-4F5D-8B1E-6A59BC2B30A9}">
      <dsp:nvSpPr>
        <dsp:cNvPr id="0" name=""/>
        <dsp:cNvSpPr/>
      </dsp:nvSpPr>
      <dsp:spPr>
        <a:xfrm>
          <a:off x="2524259" y="0"/>
          <a:ext cx="2524259" cy="1566730"/>
        </a:xfrm>
        <a:prstGeom prst="round1Rect">
          <a:avLst/>
        </a:prstGeom>
        <a:solidFill>
          <a:schemeClr val="lt1">
            <a:hueOff val="0"/>
            <a:satOff val="0"/>
            <a:lumOff val="0"/>
            <a:alphaOff val="0"/>
          </a:schemeClr>
        </a:solidFill>
        <a:ln w="22225" cap="rnd" cmpd="sng" algn="ctr">
          <a:solidFill>
            <a:schemeClr val="dk1">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99568" tIns="99568" rIns="99568" bIns="99568" numCol="1" spcCol="1270" anchor="ctr" anchorCtr="0">
          <a:noAutofit/>
        </a:bodyPr>
        <a:lstStyle/>
        <a:p>
          <a:pPr lvl="0" algn="ctr" defTabSz="622300">
            <a:lnSpc>
              <a:spcPct val="90000"/>
            </a:lnSpc>
            <a:spcBef>
              <a:spcPct val="0"/>
            </a:spcBef>
            <a:spcAft>
              <a:spcPct val="35000"/>
            </a:spcAft>
          </a:pPr>
          <a:r>
            <a:rPr lang="es-EC" sz="1400" kern="1200" dirty="0" smtClean="0"/>
            <a:t>Temperatura 16°C</a:t>
          </a:r>
        </a:p>
        <a:p>
          <a:pPr lvl="0" algn="ctr" defTabSz="622300">
            <a:lnSpc>
              <a:spcPct val="90000"/>
            </a:lnSpc>
            <a:spcBef>
              <a:spcPct val="0"/>
            </a:spcBef>
            <a:spcAft>
              <a:spcPct val="35000"/>
            </a:spcAft>
          </a:pPr>
          <a:r>
            <a:rPr lang="es-EC" sz="1400" kern="1200" dirty="0" smtClean="0"/>
            <a:t>Precipitación 1000 mm</a:t>
          </a:r>
          <a:endParaRPr lang="es-EC" sz="1400" kern="1200" dirty="0"/>
        </a:p>
      </dsp:txBody>
      <dsp:txXfrm>
        <a:off x="2524259" y="0"/>
        <a:ext cx="2524259" cy="1175047"/>
      </dsp:txXfrm>
    </dsp:sp>
    <dsp:sp modelId="{D35E196E-B735-4B5A-8484-03CBB5200D2F}">
      <dsp:nvSpPr>
        <dsp:cNvPr id="0" name=""/>
        <dsp:cNvSpPr/>
      </dsp:nvSpPr>
      <dsp:spPr>
        <a:xfrm rot="10800000">
          <a:off x="0" y="1566730"/>
          <a:ext cx="2524259" cy="1566730"/>
        </a:xfrm>
        <a:prstGeom prst="round1Rect">
          <a:avLst/>
        </a:prstGeom>
        <a:solidFill>
          <a:schemeClr val="lt1">
            <a:hueOff val="0"/>
            <a:satOff val="0"/>
            <a:lumOff val="0"/>
            <a:alphaOff val="0"/>
          </a:schemeClr>
        </a:solidFill>
        <a:ln w="22225" cap="rnd" cmpd="sng" algn="ctr">
          <a:solidFill>
            <a:schemeClr val="dk1">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99568" tIns="99568" rIns="99568" bIns="99568" numCol="1" spcCol="1270" anchor="ctr" anchorCtr="0">
          <a:noAutofit/>
        </a:bodyPr>
        <a:lstStyle/>
        <a:p>
          <a:pPr lvl="0" algn="ctr" defTabSz="622300">
            <a:lnSpc>
              <a:spcPct val="90000"/>
            </a:lnSpc>
            <a:spcBef>
              <a:spcPct val="0"/>
            </a:spcBef>
            <a:spcAft>
              <a:spcPct val="35000"/>
            </a:spcAft>
          </a:pPr>
          <a:r>
            <a:rPr lang="es-EC" sz="1400" kern="1200" dirty="0" smtClean="0"/>
            <a:t>Bosque Protector “Cascada de Peguche”</a:t>
          </a:r>
          <a:endParaRPr lang="es-EC" sz="1400" kern="1200" dirty="0"/>
        </a:p>
      </dsp:txBody>
      <dsp:txXfrm rot="10800000">
        <a:off x="0" y="1958413"/>
        <a:ext cx="2524259" cy="1175047"/>
      </dsp:txXfrm>
    </dsp:sp>
    <dsp:sp modelId="{8B4CDBA6-62D4-4A74-9049-8C299A6AC016}">
      <dsp:nvSpPr>
        <dsp:cNvPr id="0" name=""/>
        <dsp:cNvSpPr/>
      </dsp:nvSpPr>
      <dsp:spPr>
        <a:xfrm rot="5400000">
          <a:off x="3003023" y="1087966"/>
          <a:ext cx="1566730" cy="2524259"/>
        </a:xfrm>
        <a:prstGeom prst="round1Rect">
          <a:avLst/>
        </a:prstGeom>
        <a:solidFill>
          <a:schemeClr val="lt1">
            <a:hueOff val="0"/>
            <a:satOff val="0"/>
            <a:lumOff val="0"/>
            <a:alphaOff val="0"/>
          </a:schemeClr>
        </a:solidFill>
        <a:ln w="22225" cap="rnd" cmpd="sng" algn="ctr">
          <a:solidFill>
            <a:schemeClr val="dk1">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99568" tIns="99568" rIns="99568" bIns="99568" numCol="1" spcCol="1270" anchor="ctr" anchorCtr="0">
          <a:noAutofit/>
        </a:bodyPr>
        <a:lstStyle/>
        <a:p>
          <a:pPr lvl="0" algn="ctr" defTabSz="622300">
            <a:lnSpc>
              <a:spcPct val="90000"/>
            </a:lnSpc>
            <a:spcBef>
              <a:spcPct val="0"/>
            </a:spcBef>
            <a:spcAft>
              <a:spcPct val="35000"/>
            </a:spcAft>
          </a:pPr>
          <a:r>
            <a:rPr lang="es-EC" sz="1400" kern="1200" dirty="0" smtClean="0"/>
            <a:t>Mapa de ubicación</a:t>
          </a:r>
        </a:p>
        <a:p>
          <a:pPr lvl="0" algn="ctr" defTabSz="622300">
            <a:lnSpc>
              <a:spcPct val="90000"/>
            </a:lnSpc>
            <a:spcBef>
              <a:spcPct val="0"/>
            </a:spcBef>
            <a:spcAft>
              <a:spcPct val="35000"/>
            </a:spcAft>
          </a:pPr>
          <a:endParaRPr lang="es-EC" sz="1400" kern="1200" dirty="0"/>
        </a:p>
      </dsp:txBody>
      <dsp:txXfrm rot="-5400000">
        <a:off x="2524259" y="1958413"/>
        <a:ext cx="2524259" cy="1175047"/>
      </dsp:txXfrm>
    </dsp:sp>
    <dsp:sp modelId="{DCF60526-4298-4436-8DF3-FB7B6BDE726A}">
      <dsp:nvSpPr>
        <dsp:cNvPr id="0" name=""/>
        <dsp:cNvSpPr/>
      </dsp:nvSpPr>
      <dsp:spPr>
        <a:xfrm>
          <a:off x="1766981" y="1175047"/>
          <a:ext cx="1514555" cy="783365"/>
        </a:xfrm>
        <a:prstGeom prst="roundRect">
          <a:avLst/>
        </a:prstGeom>
        <a:solidFill>
          <a:schemeClr val="dk1">
            <a:tint val="60000"/>
            <a:hueOff val="0"/>
            <a:satOff val="0"/>
            <a:lumOff val="0"/>
            <a:alphaOff val="0"/>
          </a:schemeClr>
        </a:solidFill>
        <a:ln w="22225"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EC" sz="1400" kern="1200" dirty="0" smtClean="0"/>
            <a:t>Comunidad de Fakcha Llakta</a:t>
          </a:r>
          <a:endParaRPr lang="es-EC" sz="1400" kern="1200" dirty="0"/>
        </a:p>
      </dsp:txBody>
      <dsp:txXfrm>
        <a:off x="1805222" y="1213288"/>
        <a:ext cx="1438073" cy="70688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2.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3.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C"/>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4898CF2-7642-4F94-87A5-265A7C6D4DA3}" type="datetimeFigureOut">
              <a:rPr lang="es-EC" smtClean="0"/>
              <a:t>20/07/2017</a:t>
            </a:fld>
            <a:endParaRPr lang="es-EC"/>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C"/>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C"/>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16DB8F1-FBC6-49DB-BF41-9ECF8BAAC28C}" type="slidenum">
              <a:rPr lang="es-EC" smtClean="0"/>
              <a:t>‹Nº›</a:t>
            </a:fld>
            <a:endParaRPr lang="es-EC"/>
          </a:p>
        </p:txBody>
      </p:sp>
    </p:spTree>
    <p:extLst>
      <p:ext uri="{BB962C8B-B14F-4D97-AF65-F5344CB8AC3E}">
        <p14:creationId xmlns:p14="http://schemas.microsoft.com/office/powerpoint/2010/main" val="42152918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a:p>
        </p:txBody>
      </p:sp>
      <p:sp>
        <p:nvSpPr>
          <p:cNvPr id="4" name="Marcador de número de diapositiva 3"/>
          <p:cNvSpPr>
            <a:spLocks noGrp="1"/>
          </p:cNvSpPr>
          <p:nvPr>
            <p:ph type="sldNum" sz="quarter" idx="10"/>
          </p:nvPr>
        </p:nvSpPr>
        <p:spPr/>
        <p:txBody>
          <a:bodyPr/>
          <a:lstStyle/>
          <a:p>
            <a:fld id="{64FBD594-1CBB-4D8C-BC1D-5F961AED7F25}" type="slidenum">
              <a:rPr lang="en-US" smtClean="0"/>
              <a:t>1</a:t>
            </a:fld>
            <a:endParaRPr lang="en-US"/>
          </a:p>
        </p:txBody>
      </p:sp>
      <p:sp>
        <p:nvSpPr>
          <p:cNvPr id="5" name="Marcador de encabezado 4"/>
          <p:cNvSpPr>
            <a:spLocks noGrp="1"/>
          </p:cNvSpPr>
          <p:nvPr>
            <p:ph type="hdr" sz="quarter" idx="11"/>
          </p:nvPr>
        </p:nvSpPr>
        <p:spPr/>
        <p:txBody>
          <a:bodyPr/>
          <a:lstStyle/>
          <a:p>
            <a:r>
              <a:rPr lang="en-US" smtClean="0"/>
              <a:t>UNIVERSIDAD TÉCNICA DEL NORTE</a:t>
            </a:r>
            <a:endParaRPr lang="en-US"/>
          </a:p>
        </p:txBody>
      </p:sp>
    </p:spTree>
    <p:extLst>
      <p:ext uri="{BB962C8B-B14F-4D97-AF65-F5344CB8AC3E}">
        <p14:creationId xmlns:p14="http://schemas.microsoft.com/office/powerpoint/2010/main" val="17893357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p:txBody>
          <a:bodyPr/>
          <a:lstStyle/>
          <a:p>
            <a:fld id="{70E43DB2-57A8-4AE3-A07B-001F6BB86CAE}" type="datetimeFigureOut">
              <a:rPr lang="es-EC" smtClean="0"/>
              <a:t>20/07/2017</a:t>
            </a:fld>
            <a:endParaRPr lang="es-EC"/>
          </a:p>
        </p:txBody>
      </p:sp>
      <p:sp>
        <p:nvSpPr>
          <p:cNvPr id="5" name="Footer Placeholder 4"/>
          <p:cNvSpPr>
            <a:spLocks noGrp="1"/>
          </p:cNvSpPr>
          <p:nvPr>
            <p:ph type="ftr" sz="quarter" idx="11"/>
          </p:nvPr>
        </p:nvSpPr>
        <p:spPr/>
        <p:txBody>
          <a:bodyPr/>
          <a:lstStyle/>
          <a:p>
            <a:endParaRPr lang="es-EC"/>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5075F2E2-E000-4985-BACF-E4FEBE17F8C0}" type="slidenum">
              <a:rPr lang="es-EC" smtClean="0"/>
              <a:t>‹Nº›</a:t>
            </a:fld>
            <a:endParaRPr lang="es-EC"/>
          </a:p>
        </p:txBody>
      </p:sp>
    </p:spTree>
    <p:extLst>
      <p:ext uri="{BB962C8B-B14F-4D97-AF65-F5344CB8AC3E}">
        <p14:creationId xmlns:p14="http://schemas.microsoft.com/office/powerpoint/2010/main" val="28450249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70E43DB2-57A8-4AE3-A07B-001F6BB86CAE}" type="datetimeFigureOut">
              <a:rPr lang="es-EC" smtClean="0"/>
              <a:t>20/07/2017</a:t>
            </a:fld>
            <a:endParaRPr lang="es-EC"/>
          </a:p>
        </p:txBody>
      </p:sp>
      <p:sp>
        <p:nvSpPr>
          <p:cNvPr id="5" name="Footer Placeholder 4"/>
          <p:cNvSpPr>
            <a:spLocks noGrp="1"/>
          </p:cNvSpPr>
          <p:nvPr>
            <p:ph type="ftr" sz="quarter" idx="11"/>
          </p:nvPr>
        </p:nvSpPr>
        <p:spPr/>
        <p:txBody>
          <a:bodyPr/>
          <a:lstStyle/>
          <a:p>
            <a:endParaRPr lang="es-EC"/>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5075F2E2-E000-4985-BACF-E4FEBE17F8C0}" type="slidenum">
              <a:rPr lang="es-EC" smtClean="0"/>
              <a:t>‹Nº›</a:t>
            </a:fld>
            <a:endParaRPr lang="es-EC"/>
          </a:p>
        </p:txBody>
      </p:sp>
    </p:spTree>
    <p:extLst>
      <p:ext uri="{BB962C8B-B14F-4D97-AF65-F5344CB8AC3E}">
        <p14:creationId xmlns:p14="http://schemas.microsoft.com/office/powerpoint/2010/main" val="18044801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s-ES" smtClean="0"/>
              <a:t>Haga clic para modificar el estilo de título del patrón</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Haga clic para modificar el estilo de texto del patrón</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70E43DB2-57A8-4AE3-A07B-001F6BB86CAE}" type="datetimeFigureOut">
              <a:rPr lang="es-EC" smtClean="0"/>
              <a:t>20/07/2017</a:t>
            </a:fld>
            <a:endParaRPr lang="es-EC"/>
          </a:p>
        </p:txBody>
      </p:sp>
      <p:sp>
        <p:nvSpPr>
          <p:cNvPr id="5" name="Footer Placeholder 4"/>
          <p:cNvSpPr>
            <a:spLocks noGrp="1"/>
          </p:cNvSpPr>
          <p:nvPr>
            <p:ph type="ftr" sz="quarter" idx="11"/>
          </p:nvPr>
        </p:nvSpPr>
        <p:spPr/>
        <p:txBody>
          <a:bodyPr/>
          <a:lstStyle/>
          <a:p>
            <a:endParaRPr lang="es-EC"/>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5075F2E2-E000-4985-BACF-E4FEBE17F8C0}" type="slidenum">
              <a:rPr lang="es-EC" smtClean="0"/>
              <a:t>‹Nº›</a:t>
            </a:fld>
            <a:endParaRPr lang="es-EC"/>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7291943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s-ES" smtClean="0"/>
              <a:t>Haga clic para modificar el estilo de título del patrón</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s-ES" smtClean="0"/>
              <a:t>Haga clic para modificar el estilo de texto del patrón</a:t>
            </a:r>
          </a:p>
        </p:txBody>
      </p:sp>
      <p:sp>
        <p:nvSpPr>
          <p:cNvPr id="5" name="Date Placeholder 4"/>
          <p:cNvSpPr>
            <a:spLocks noGrp="1"/>
          </p:cNvSpPr>
          <p:nvPr>
            <p:ph type="dt" sz="half" idx="10"/>
          </p:nvPr>
        </p:nvSpPr>
        <p:spPr/>
        <p:txBody>
          <a:bodyPr/>
          <a:lstStyle/>
          <a:p>
            <a:fld id="{70E43DB2-57A8-4AE3-A07B-001F6BB86CAE}" type="datetimeFigureOut">
              <a:rPr lang="es-EC" smtClean="0"/>
              <a:t>20/07/2017</a:t>
            </a:fld>
            <a:endParaRPr lang="es-EC"/>
          </a:p>
        </p:txBody>
      </p:sp>
      <p:sp>
        <p:nvSpPr>
          <p:cNvPr id="6" name="Footer Placeholder 5"/>
          <p:cNvSpPr>
            <a:spLocks noGrp="1"/>
          </p:cNvSpPr>
          <p:nvPr>
            <p:ph type="ftr" sz="quarter" idx="11"/>
          </p:nvPr>
        </p:nvSpPr>
        <p:spPr/>
        <p:txBody>
          <a:bodyPr/>
          <a:lstStyle/>
          <a:p>
            <a:endParaRPr lang="es-EC"/>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5075F2E2-E000-4985-BACF-E4FEBE17F8C0}" type="slidenum">
              <a:rPr lang="es-EC" smtClean="0"/>
              <a:t>‹Nº›</a:t>
            </a:fld>
            <a:endParaRPr lang="es-EC"/>
          </a:p>
        </p:txBody>
      </p:sp>
    </p:spTree>
    <p:extLst>
      <p:ext uri="{BB962C8B-B14F-4D97-AF65-F5344CB8AC3E}">
        <p14:creationId xmlns:p14="http://schemas.microsoft.com/office/powerpoint/2010/main" val="14063472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s-ES" smtClean="0"/>
              <a:t>Haga clic para modificar el estilo de título del patrón</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Haga clic para modificar el estilo de texto del patrón</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s-ES" smtClean="0"/>
              <a:t>Haga clic para modificar el estilo de texto del patrón</a:t>
            </a:r>
          </a:p>
        </p:txBody>
      </p:sp>
      <p:sp>
        <p:nvSpPr>
          <p:cNvPr id="5" name="Date Placeholder 4"/>
          <p:cNvSpPr>
            <a:spLocks noGrp="1"/>
          </p:cNvSpPr>
          <p:nvPr>
            <p:ph type="dt" sz="half" idx="10"/>
          </p:nvPr>
        </p:nvSpPr>
        <p:spPr/>
        <p:txBody>
          <a:bodyPr/>
          <a:lstStyle/>
          <a:p>
            <a:fld id="{70E43DB2-57A8-4AE3-A07B-001F6BB86CAE}" type="datetimeFigureOut">
              <a:rPr lang="es-EC" smtClean="0"/>
              <a:t>20/07/2017</a:t>
            </a:fld>
            <a:endParaRPr lang="es-EC"/>
          </a:p>
        </p:txBody>
      </p:sp>
      <p:sp>
        <p:nvSpPr>
          <p:cNvPr id="6" name="Footer Placeholder 5"/>
          <p:cNvSpPr>
            <a:spLocks noGrp="1"/>
          </p:cNvSpPr>
          <p:nvPr>
            <p:ph type="ftr" sz="quarter" idx="11"/>
          </p:nvPr>
        </p:nvSpPr>
        <p:spPr/>
        <p:txBody>
          <a:bodyPr/>
          <a:lstStyle/>
          <a:p>
            <a:endParaRPr lang="es-EC"/>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5075F2E2-E000-4985-BACF-E4FEBE17F8C0}" type="slidenum">
              <a:rPr lang="es-EC" smtClean="0"/>
              <a:t>‹Nº›</a:t>
            </a:fld>
            <a:endParaRPr lang="es-EC"/>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2310363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s-ES" smtClean="0"/>
              <a:t>Haga clic para modificar el estilo de título del patrón</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Haga clic para modificar el estilo de texto del patrón</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s-ES" smtClean="0"/>
              <a:t>Haga clic para modificar el estilo de texto del patrón</a:t>
            </a:r>
          </a:p>
        </p:txBody>
      </p:sp>
      <p:sp>
        <p:nvSpPr>
          <p:cNvPr id="5" name="Date Placeholder 4"/>
          <p:cNvSpPr>
            <a:spLocks noGrp="1"/>
          </p:cNvSpPr>
          <p:nvPr>
            <p:ph type="dt" sz="half" idx="10"/>
          </p:nvPr>
        </p:nvSpPr>
        <p:spPr/>
        <p:txBody>
          <a:bodyPr/>
          <a:lstStyle/>
          <a:p>
            <a:fld id="{70E43DB2-57A8-4AE3-A07B-001F6BB86CAE}" type="datetimeFigureOut">
              <a:rPr lang="es-EC" smtClean="0"/>
              <a:t>20/07/2017</a:t>
            </a:fld>
            <a:endParaRPr lang="es-EC"/>
          </a:p>
        </p:txBody>
      </p:sp>
      <p:sp>
        <p:nvSpPr>
          <p:cNvPr id="6" name="Footer Placeholder 5"/>
          <p:cNvSpPr>
            <a:spLocks noGrp="1"/>
          </p:cNvSpPr>
          <p:nvPr>
            <p:ph type="ftr" sz="quarter" idx="11"/>
          </p:nvPr>
        </p:nvSpPr>
        <p:spPr/>
        <p:txBody>
          <a:bodyPr/>
          <a:lstStyle/>
          <a:p>
            <a:endParaRPr lang="es-EC"/>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5075F2E2-E000-4985-BACF-E4FEBE17F8C0}" type="slidenum">
              <a:rPr lang="es-EC" smtClean="0"/>
              <a:t>‹Nº›</a:t>
            </a:fld>
            <a:endParaRPr lang="es-EC"/>
          </a:p>
        </p:txBody>
      </p:sp>
    </p:spTree>
    <p:extLst>
      <p:ext uri="{BB962C8B-B14F-4D97-AF65-F5344CB8AC3E}">
        <p14:creationId xmlns:p14="http://schemas.microsoft.com/office/powerpoint/2010/main" val="1206872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70E43DB2-57A8-4AE3-A07B-001F6BB86CAE}" type="datetimeFigureOut">
              <a:rPr lang="es-EC" smtClean="0"/>
              <a:t>20/07/2017</a:t>
            </a:fld>
            <a:endParaRPr lang="es-EC"/>
          </a:p>
        </p:txBody>
      </p:sp>
      <p:sp>
        <p:nvSpPr>
          <p:cNvPr id="5" name="Footer Placeholder 4"/>
          <p:cNvSpPr>
            <a:spLocks noGrp="1"/>
          </p:cNvSpPr>
          <p:nvPr>
            <p:ph type="ftr" sz="quarter" idx="11"/>
          </p:nvPr>
        </p:nvSpPr>
        <p:spPr/>
        <p:txBody>
          <a:bodyPr/>
          <a:lstStyle/>
          <a:p>
            <a:endParaRPr lang="es-EC"/>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5075F2E2-E000-4985-BACF-E4FEBE17F8C0}" type="slidenum">
              <a:rPr lang="es-EC" smtClean="0"/>
              <a:t>‹Nº›</a:t>
            </a:fld>
            <a:endParaRPr lang="es-EC"/>
          </a:p>
        </p:txBody>
      </p:sp>
    </p:spTree>
    <p:extLst>
      <p:ext uri="{BB962C8B-B14F-4D97-AF65-F5344CB8AC3E}">
        <p14:creationId xmlns:p14="http://schemas.microsoft.com/office/powerpoint/2010/main" val="2656393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70E43DB2-57A8-4AE3-A07B-001F6BB86CAE}" type="datetimeFigureOut">
              <a:rPr lang="es-EC" smtClean="0"/>
              <a:t>20/07/2017</a:t>
            </a:fld>
            <a:endParaRPr lang="es-EC"/>
          </a:p>
        </p:txBody>
      </p:sp>
      <p:sp>
        <p:nvSpPr>
          <p:cNvPr id="5" name="Footer Placeholder 4"/>
          <p:cNvSpPr>
            <a:spLocks noGrp="1"/>
          </p:cNvSpPr>
          <p:nvPr>
            <p:ph type="ftr" sz="quarter" idx="11"/>
          </p:nvPr>
        </p:nvSpPr>
        <p:spPr/>
        <p:txBody>
          <a:bodyPr/>
          <a:lstStyle/>
          <a:p>
            <a:endParaRPr lang="es-EC"/>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5075F2E2-E000-4985-BACF-E4FEBE17F8C0}" type="slidenum">
              <a:rPr lang="es-EC" smtClean="0"/>
              <a:t>‹Nº›</a:t>
            </a:fld>
            <a:endParaRPr lang="es-EC"/>
          </a:p>
        </p:txBody>
      </p:sp>
    </p:spTree>
    <p:extLst>
      <p:ext uri="{BB962C8B-B14F-4D97-AF65-F5344CB8AC3E}">
        <p14:creationId xmlns:p14="http://schemas.microsoft.com/office/powerpoint/2010/main" val="37527792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70E43DB2-57A8-4AE3-A07B-001F6BB86CAE}" type="datetimeFigureOut">
              <a:rPr lang="es-EC" smtClean="0"/>
              <a:t>20/07/2017</a:t>
            </a:fld>
            <a:endParaRPr lang="es-EC"/>
          </a:p>
        </p:txBody>
      </p:sp>
      <p:sp>
        <p:nvSpPr>
          <p:cNvPr id="5" name="Footer Placeholder 4"/>
          <p:cNvSpPr>
            <a:spLocks noGrp="1"/>
          </p:cNvSpPr>
          <p:nvPr>
            <p:ph type="ftr" sz="quarter" idx="11"/>
          </p:nvPr>
        </p:nvSpPr>
        <p:spPr/>
        <p:txBody>
          <a:bodyPr/>
          <a:lstStyle/>
          <a:p>
            <a:endParaRPr lang="es-EC"/>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5075F2E2-E000-4985-BACF-E4FEBE17F8C0}" type="slidenum">
              <a:rPr lang="es-EC" smtClean="0"/>
              <a:t>‹Nº›</a:t>
            </a:fld>
            <a:endParaRPr lang="es-EC"/>
          </a:p>
        </p:txBody>
      </p:sp>
    </p:spTree>
    <p:extLst>
      <p:ext uri="{BB962C8B-B14F-4D97-AF65-F5344CB8AC3E}">
        <p14:creationId xmlns:p14="http://schemas.microsoft.com/office/powerpoint/2010/main" val="23845040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70E43DB2-57A8-4AE3-A07B-001F6BB86CAE}" type="datetimeFigureOut">
              <a:rPr lang="es-EC" smtClean="0"/>
              <a:t>20/07/2017</a:t>
            </a:fld>
            <a:endParaRPr lang="es-EC"/>
          </a:p>
        </p:txBody>
      </p:sp>
      <p:sp>
        <p:nvSpPr>
          <p:cNvPr id="5" name="Footer Placeholder 4"/>
          <p:cNvSpPr>
            <a:spLocks noGrp="1"/>
          </p:cNvSpPr>
          <p:nvPr>
            <p:ph type="ftr" sz="quarter" idx="11"/>
          </p:nvPr>
        </p:nvSpPr>
        <p:spPr/>
        <p:txBody>
          <a:bodyPr/>
          <a:lstStyle/>
          <a:p>
            <a:endParaRPr lang="es-EC"/>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5075F2E2-E000-4985-BACF-E4FEBE17F8C0}" type="slidenum">
              <a:rPr lang="es-EC" smtClean="0"/>
              <a:t>‹Nº›</a:t>
            </a:fld>
            <a:endParaRPr lang="es-EC"/>
          </a:p>
        </p:txBody>
      </p:sp>
    </p:spTree>
    <p:extLst>
      <p:ext uri="{BB962C8B-B14F-4D97-AF65-F5344CB8AC3E}">
        <p14:creationId xmlns:p14="http://schemas.microsoft.com/office/powerpoint/2010/main" val="9857416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70E43DB2-57A8-4AE3-A07B-001F6BB86CAE}" type="datetimeFigureOut">
              <a:rPr lang="es-EC" smtClean="0"/>
              <a:t>20/07/2017</a:t>
            </a:fld>
            <a:endParaRPr lang="es-EC"/>
          </a:p>
        </p:txBody>
      </p:sp>
      <p:sp>
        <p:nvSpPr>
          <p:cNvPr id="6" name="Footer Placeholder 5"/>
          <p:cNvSpPr>
            <a:spLocks noGrp="1"/>
          </p:cNvSpPr>
          <p:nvPr>
            <p:ph type="ftr" sz="quarter" idx="11"/>
          </p:nvPr>
        </p:nvSpPr>
        <p:spPr/>
        <p:txBody>
          <a:bodyPr/>
          <a:lstStyle/>
          <a:p>
            <a:endParaRPr lang="es-EC"/>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5075F2E2-E000-4985-BACF-E4FEBE17F8C0}" type="slidenum">
              <a:rPr lang="es-EC" smtClean="0"/>
              <a:t>‹Nº›</a:t>
            </a:fld>
            <a:endParaRPr lang="es-EC"/>
          </a:p>
        </p:txBody>
      </p:sp>
    </p:spTree>
    <p:extLst>
      <p:ext uri="{BB962C8B-B14F-4D97-AF65-F5344CB8AC3E}">
        <p14:creationId xmlns:p14="http://schemas.microsoft.com/office/powerpoint/2010/main" val="33923336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70E43DB2-57A8-4AE3-A07B-001F6BB86CAE}" type="datetimeFigureOut">
              <a:rPr lang="es-EC" smtClean="0"/>
              <a:t>20/07/2017</a:t>
            </a:fld>
            <a:endParaRPr lang="es-EC"/>
          </a:p>
        </p:txBody>
      </p:sp>
      <p:sp>
        <p:nvSpPr>
          <p:cNvPr id="8" name="Footer Placeholder 7"/>
          <p:cNvSpPr>
            <a:spLocks noGrp="1"/>
          </p:cNvSpPr>
          <p:nvPr>
            <p:ph type="ftr" sz="quarter" idx="11"/>
          </p:nvPr>
        </p:nvSpPr>
        <p:spPr/>
        <p:txBody>
          <a:bodyPr/>
          <a:lstStyle/>
          <a:p>
            <a:endParaRPr lang="es-EC"/>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5075F2E2-E000-4985-BACF-E4FEBE17F8C0}" type="slidenum">
              <a:rPr lang="es-EC" smtClean="0"/>
              <a:t>‹Nº›</a:t>
            </a:fld>
            <a:endParaRPr lang="es-EC"/>
          </a:p>
        </p:txBody>
      </p:sp>
    </p:spTree>
    <p:extLst>
      <p:ext uri="{BB962C8B-B14F-4D97-AF65-F5344CB8AC3E}">
        <p14:creationId xmlns:p14="http://schemas.microsoft.com/office/powerpoint/2010/main" val="14603347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70E43DB2-57A8-4AE3-A07B-001F6BB86CAE}" type="datetimeFigureOut">
              <a:rPr lang="es-EC" smtClean="0"/>
              <a:t>20/07/2017</a:t>
            </a:fld>
            <a:endParaRPr lang="es-EC"/>
          </a:p>
        </p:txBody>
      </p:sp>
      <p:sp>
        <p:nvSpPr>
          <p:cNvPr id="4" name="Footer Placeholder 3"/>
          <p:cNvSpPr>
            <a:spLocks noGrp="1"/>
          </p:cNvSpPr>
          <p:nvPr>
            <p:ph type="ftr" sz="quarter" idx="11"/>
          </p:nvPr>
        </p:nvSpPr>
        <p:spPr/>
        <p:txBody>
          <a:bodyPr/>
          <a:lstStyle/>
          <a:p>
            <a:endParaRPr lang="es-EC"/>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5075F2E2-E000-4985-BACF-E4FEBE17F8C0}" type="slidenum">
              <a:rPr lang="es-EC" smtClean="0"/>
              <a:t>‹Nº›</a:t>
            </a:fld>
            <a:endParaRPr lang="es-EC"/>
          </a:p>
        </p:txBody>
      </p:sp>
    </p:spTree>
    <p:extLst>
      <p:ext uri="{BB962C8B-B14F-4D97-AF65-F5344CB8AC3E}">
        <p14:creationId xmlns:p14="http://schemas.microsoft.com/office/powerpoint/2010/main" val="8483416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0E43DB2-57A8-4AE3-A07B-001F6BB86CAE}" type="datetimeFigureOut">
              <a:rPr lang="es-EC" smtClean="0"/>
              <a:t>20/07/2017</a:t>
            </a:fld>
            <a:endParaRPr lang="es-EC"/>
          </a:p>
        </p:txBody>
      </p:sp>
      <p:sp>
        <p:nvSpPr>
          <p:cNvPr id="3" name="Footer Placeholder 2"/>
          <p:cNvSpPr>
            <a:spLocks noGrp="1"/>
          </p:cNvSpPr>
          <p:nvPr>
            <p:ph type="ftr" sz="quarter" idx="11"/>
          </p:nvPr>
        </p:nvSpPr>
        <p:spPr/>
        <p:txBody>
          <a:bodyPr/>
          <a:lstStyle/>
          <a:p>
            <a:endParaRPr lang="es-EC"/>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5075F2E2-E000-4985-BACF-E4FEBE17F8C0}" type="slidenum">
              <a:rPr lang="es-EC" smtClean="0"/>
              <a:t>‹Nº›</a:t>
            </a:fld>
            <a:endParaRPr lang="es-EC"/>
          </a:p>
        </p:txBody>
      </p:sp>
    </p:spTree>
    <p:extLst>
      <p:ext uri="{BB962C8B-B14F-4D97-AF65-F5344CB8AC3E}">
        <p14:creationId xmlns:p14="http://schemas.microsoft.com/office/powerpoint/2010/main" val="37324197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70E43DB2-57A8-4AE3-A07B-001F6BB86CAE}" type="datetimeFigureOut">
              <a:rPr lang="es-EC" smtClean="0"/>
              <a:t>20/07/2017</a:t>
            </a:fld>
            <a:endParaRPr lang="es-EC"/>
          </a:p>
        </p:txBody>
      </p:sp>
      <p:sp>
        <p:nvSpPr>
          <p:cNvPr id="6" name="Footer Placeholder 5"/>
          <p:cNvSpPr>
            <a:spLocks noGrp="1"/>
          </p:cNvSpPr>
          <p:nvPr>
            <p:ph type="ftr" sz="quarter" idx="11"/>
          </p:nvPr>
        </p:nvSpPr>
        <p:spPr/>
        <p:txBody>
          <a:bodyPr/>
          <a:lstStyle/>
          <a:p>
            <a:endParaRPr lang="es-EC"/>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5075F2E2-E000-4985-BACF-E4FEBE17F8C0}" type="slidenum">
              <a:rPr lang="es-EC" smtClean="0"/>
              <a:t>‹Nº›</a:t>
            </a:fld>
            <a:endParaRPr lang="es-EC"/>
          </a:p>
        </p:txBody>
      </p:sp>
    </p:spTree>
    <p:extLst>
      <p:ext uri="{BB962C8B-B14F-4D97-AF65-F5344CB8AC3E}">
        <p14:creationId xmlns:p14="http://schemas.microsoft.com/office/powerpoint/2010/main" val="33713133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70E43DB2-57A8-4AE3-A07B-001F6BB86CAE}" type="datetimeFigureOut">
              <a:rPr lang="es-EC" smtClean="0"/>
              <a:t>20/07/2017</a:t>
            </a:fld>
            <a:endParaRPr lang="es-EC"/>
          </a:p>
        </p:txBody>
      </p:sp>
      <p:sp>
        <p:nvSpPr>
          <p:cNvPr id="6" name="Footer Placeholder 5"/>
          <p:cNvSpPr>
            <a:spLocks noGrp="1"/>
          </p:cNvSpPr>
          <p:nvPr>
            <p:ph type="ftr" sz="quarter" idx="11"/>
          </p:nvPr>
        </p:nvSpPr>
        <p:spPr/>
        <p:txBody>
          <a:bodyPr/>
          <a:lstStyle/>
          <a:p>
            <a:endParaRPr lang="es-EC"/>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5075F2E2-E000-4985-BACF-E4FEBE17F8C0}" type="slidenum">
              <a:rPr lang="es-EC" smtClean="0"/>
              <a:t>‹Nº›</a:t>
            </a:fld>
            <a:endParaRPr lang="es-EC"/>
          </a:p>
        </p:txBody>
      </p:sp>
    </p:spTree>
    <p:extLst>
      <p:ext uri="{BB962C8B-B14F-4D97-AF65-F5344CB8AC3E}">
        <p14:creationId xmlns:p14="http://schemas.microsoft.com/office/powerpoint/2010/main" val="5457184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157"/>
            <a:ext cx="2356674" cy="6853096"/>
            <a:chOff x="6627813" y="195610"/>
            <a:chExt cx="1952625" cy="5678141"/>
          </a:xfrm>
        </p:grpSpPr>
        <p:sp>
          <p:nvSpPr>
            <p:cNvPr id="11" name="Freeform 27"/>
            <p:cNvSpPr/>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70E43DB2-57A8-4AE3-A07B-001F6BB86CAE}" type="datetimeFigureOut">
              <a:rPr lang="es-EC" smtClean="0"/>
              <a:t>20/07/2017</a:t>
            </a:fld>
            <a:endParaRPr lang="es-EC"/>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s-EC"/>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5075F2E2-E000-4985-BACF-E4FEBE17F8C0}" type="slidenum">
              <a:rPr lang="es-EC" smtClean="0"/>
              <a:t>‹Nº›</a:t>
            </a:fld>
            <a:endParaRPr lang="es-EC"/>
          </a:p>
        </p:txBody>
      </p:sp>
    </p:spTree>
    <p:extLst>
      <p:ext uri="{BB962C8B-B14F-4D97-AF65-F5344CB8AC3E}">
        <p14:creationId xmlns:p14="http://schemas.microsoft.com/office/powerpoint/2010/main" val="635782393"/>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 id="2147483708" r:id="rId14"/>
    <p:sldLayoutId id="2147483709" r:id="rId15"/>
    <p:sldLayoutId id="2147483710" r:id="rId16"/>
  </p:sldLayoutIdLst>
  <p:txStyles>
    <p:title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1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10.jpe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20.jpg"/><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image" Target="../media/image14.jpeg"/><Relationship Id="rId1" Type="http://schemas.openxmlformats.org/officeDocument/2006/relationships/slideLayout" Target="../slideLayouts/slideLayout2.xml"/><Relationship Id="rId6" Type="http://schemas.openxmlformats.org/officeDocument/2006/relationships/image" Target="../media/image18.jpeg"/><Relationship Id="rId11" Type="http://schemas.openxmlformats.org/officeDocument/2006/relationships/image" Target="../media/image23.jpeg"/><Relationship Id="rId5" Type="http://schemas.openxmlformats.org/officeDocument/2006/relationships/image" Target="../media/image17.jpg"/><Relationship Id="rId10" Type="http://schemas.openxmlformats.org/officeDocument/2006/relationships/image" Target="../media/image22.jpeg"/><Relationship Id="rId4" Type="http://schemas.openxmlformats.org/officeDocument/2006/relationships/image" Target="../media/image16.jpeg"/><Relationship Id="rId9"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ángulo 12"/>
          <p:cNvSpPr/>
          <p:nvPr/>
        </p:nvSpPr>
        <p:spPr>
          <a:xfrm>
            <a:off x="-1" y="-26142"/>
            <a:ext cx="12192001" cy="1621491"/>
          </a:xfrm>
          <a:prstGeom prst="rect">
            <a:avLst/>
          </a:prstGeom>
          <a:solidFill>
            <a:schemeClr val="accent1"/>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9" name="Imagen 8"/>
          <p:cNvPicPr>
            <a:picLocks noChangeAspect="1"/>
          </p:cNvPicPr>
          <p:nvPr/>
        </p:nvPicPr>
        <p:blipFill>
          <a:blip r:embed="rId3"/>
          <a:stretch>
            <a:fillRect/>
          </a:stretch>
        </p:blipFill>
        <p:spPr>
          <a:xfrm>
            <a:off x="0" y="1600200"/>
            <a:ext cx="12192000" cy="5257800"/>
          </a:xfrm>
          <a:prstGeom prst="rect">
            <a:avLst/>
          </a:prstGeom>
        </p:spPr>
      </p:pic>
      <p:sp>
        <p:nvSpPr>
          <p:cNvPr id="2" name="Título 1"/>
          <p:cNvSpPr>
            <a:spLocks noGrp="1"/>
          </p:cNvSpPr>
          <p:nvPr>
            <p:ph type="ctrTitle"/>
          </p:nvPr>
        </p:nvSpPr>
        <p:spPr>
          <a:xfrm>
            <a:off x="1746513" y="3036013"/>
            <a:ext cx="9360081" cy="1636007"/>
          </a:xfrm>
        </p:spPr>
        <p:txBody>
          <a:bodyPr>
            <a:normAutofit/>
          </a:bodyPr>
          <a:lstStyle/>
          <a:p>
            <a:pPr algn="ctr"/>
            <a:r>
              <a:rPr lang="es-EC" sz="2400" b="1" dirty="0">
                <a:solidFill>
                  <a:schemeClr val="tx1"/>
                </a:solidFill>
                <a:latin typeface="Times New Roman" panose="02020603050405020304" pitchFamily="18" charset="0"/>
                <a:cs typeface="Times New Roman" panose="02020603050405020304" pitchFamily="18" charset="0"/>
              </a:rPr>
              <a:t>EVALUACIÓN DE LA MACROFAUNA EN EL SUELO DE LAS CHACRAS FAMILIARES EN LA COMUNIDAD FAKCHA LLAKTA</a:t>
            </a:r>
            <a:br>
              <a:rPr lang="es-EC" sz="2400" b="1" dirty="0">
                <a:solidFill>
                  <a:schemeClr val="tx1"/>
                </a:solidFill>
                <a:latin typeface="Times New Roman" panose="02020603050405020304" pitchFamily="18" charset="0"/>
                <a:cs typeface="Times New Roman" panose="02020603050405020304" pitchFamily="18" charset="0"/>
              </a:rPr>
            </a:b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6" name="Marcador de número de diapositiva 5"/>
          <p:cNvSpPr>
            <a:spLocks noGrp="1"/>
          </p:cNvSpPr>
          <p:nvPr>
            <p:ph type="sldNum" sz="quarter" idx="12"/>
          </p:nvPr>
        </p:nvSpPr>
        <p:spPr/>
        <p:txBody>
          <a:bodyPr/>
          <a:lstStyle/>
          <a:p>
            <a:fld id="{00426CC9-39B8-443D-A87B-A0969DEF053C}" type="slidenum">
              <a:rPr lang="en-US" smtClean="0"/>
              <a:t>1</a:t>
            </a:fld>
            <a:endParaRPr lang="en-US"/>
          </a:p>
        </p:txBody>
      </p:sp>
      <p:sp>
        <p:nvSpPr>
          <p:cNvPr id="4" name="CuadroTexto 3"/>
          <p:cNvSpPr txBox="1"/>
          <p:nvPr/>
        </p:nvSpPr>
        <p:spPr>
          <a:xfrm>
            <a:off x="2226365" y="974035"/>
            <a:ext cx="1371600" cy="369332"/>
          </a:xfrm>
          <a:prstGeom prst="rect">
            <a:avLst/>
          </a:prstGeom>
          <a:noFill/>
        </p:spPr>
        <p:txBody>
          <a:bodyPr wrap="square" rtlCol="0">
            <a:spAutoFit/>
          </a:bodyPr>
          <a:lstStyle/>
          <a:p>
            <a:endParaRPr lang="en-US" dirty="0"/>
          </a:p>
        </p:txBody>
      </p:sp>
      <p:sp>
        <p:nvSpPr>
          <p:cNvPr id="7" name="CuadroTexto 6"/>
          <p:cNvSpPr txBox="1"/>
          <p:nvPr/>
        </p:nvSpPr>
        <p:spPr>
          <a:xfrm>
            <a:off x="1746513" y="1801353"/>
            <a:ext cx="10070349" cy="400110"/>
          </a:xfrm>
          <a:prstGeom prst="rect">
            <a:avLst/>
          </a:prstGeom>
          <a:noFill/>
        </p:spPr>
        <p:txBody>
          <a:bodyPr wrap="square" rtlCol="0">
            <a:spAutoFit/>
          </a:bodyPr>
          <a:lstStyle/>
          <a:p>
            <a:pPr algn="ctr"/>
            <a:r>
              <a:rPr lang="es-EC" sz="2000" b="1" dirty="0" smtClean="0">
                <a:latin typeface="Times New Roman" panose="02020603050405020304" pitchFamily="18" charset="0"/>
                <a:cs typeface="Times New Roman" panose="02020603050405020304" pitchFamily="18" charset="0"/>
              </a:rPr>
              <a:t>FACULTAD DE INGENIERÍA EN CIENCIAS AGROPECUARIAS Y AMBIENTALES</a:t>
            </a:r>
            <a:endParaRPr lang="en-US" sz="2000" b="1" dirty="0">
              <a:latin typeface="Times New Roman" panose="02020603050405020304" pitchFamily="18" charset="0"/>
              <a:cs typeface="Times New Roman" panose="02020603050405020304" pitchFamily="18" charset="0"/>
            </a:endParaRPr>
          </a:p>
        </p:txBody>
      </p:sp>
      <p:sp>
        <p:nvSpPr>
          <p:cNvPr id="8" name="CuadroTexto 7"/>
          <p:cNvSpPr txBox="1"/>
          <p:nvPr/>
        </p:nvSpPr>
        <p:spPr>
          <a:xfrm>
            <a:off x="2632348" y="2376404"/>
            <a:ext cx="7992424" cy="369332"/>
          </a:xfrm>
          <a:prstGeom prst="rect">
            <a:avLst/>
          </a:prstGeom>
          <a:noFill/>
        </p:spPr>
        <p:txBody>
          <a:bodyPr wrap="square" rtlCol="0">
            <a:spAutoFit/>
          </a:bodyPr>
          <a:lstStyle/>
          <a:p>
            <a:pPr algn="ctr"/>
            <a:r>
              <a:rPr lang="es-EC" b="1" dirty="0" smtClean="0">
                <a:latin typeface="Times New Roman" panose="02020603050405020304" pitchFamily="18" charset="0"/>
                <a:cs typeface="Times New Roman" panose="02020603050405020304" pitchFamily="18" charset="0"/>
              </a:rPr>
              <a:t>CARRERA DE INGENIERÍA EN RECURSOS NATURALES RENOVABLES</a:t>
            </a:r>
            <a:endParaRPr lang="en-US" b="1" dirty="0">
              <a:latin typeface="Times New Roman" panose="02020603050405020304" pitchFamily="18" charset="0"/>
              <a:cs typeface="Times New Roman" panose="02020603050405020304" pitchFamily="18" charset="0"/>
            </a:endParaRPr>
          </a:p>
        </p:txBody>
      </p:sp>
      <p:sp>
        <p:nvSpPr>
          <p:cNvPr id="10" name="CuadroTexto 9"/>
          <p:cNvSpPr txBox="1"/>
          <p:nvPr/>
        </p:nvSpPr>
        <p:spPr>
          <a:xfrm>
            <a:off x="3751092" y="4477101"/>
            <a:ext cx="6061190" cy="923330"/>
          </a:xfrm>
          <a:prstGeom prst="rect">
            <a:avLst/>
          </a:prstGeom>
          <a:noFill/>
        </p:spPr>
        <p:txBody>
          <a:bodyPr wrap="square" rtlCol="0">
            <a:spAutoFit/>
          </a:bodyPr>
          <a:lstStyle/>
          <a:p>
            <a:r>
              <a:rPr lang="es-EC" b="1" dirty="0" smtClean="0"/>
              <a:t>Autor: </a:t>
            </a:r>
            <a:r>
              <a:rPr lang="es-EC" dirty="0" smtClean="0"/>
              <a:t>Romero Cruz Diego Dario</a:t>
            </a:r>
          </a:p>
          <a:p>
            <a:endParaRPr lang="es-EC" dirty="0"/>
          </a:p>
          <a:p>
            <a:r>
              <a:rPr lang="es-EC" b="1" dirty="0" smtClean="0"/>
              <a:t>Director: </a:t>
            </a:r>
            <a:r>
              <a:rPr lang="es-EC" dirty="0" smtClean="0"/>
              <a:t>Biol. Renato Oquendo, MSc</a:t>
            </a:r>
            <a:endParaRPr lang="es-EC" dirty="0"/>
          </a:p>
        </p:txBody>
      </p:sp>
      <p:sp>
        <p:nvSpPr>
          <p:cNvPr id="11" name="CuadroTexto 10"/>
          <p:cNvSpPr txBox="1"/>
          <p:nvPr/>
        </p:nvSpPr>
        <p:spPr>
          <a:xfrm>
            <a:off x="3395958" y="5958451"/>
            <a:ext cx="6061190" cy="646331"/>
          </a:xfrm>
          <a:prstGeom prst="rect">
            <a:avLst/>
          </a:prstGeom>
          <a:noFill/>
        </p:spPr>
        <p:txBody>
          <a:bodyPr wrap="square" rtlCol="0">
            <a:spAutoFit/>
          </a:bodyPr>
          <a:lstStyle/>
          <a:p>
            <a:pPr algn="ctr"/>
            <a:r>
              <a:rPr lang="es-EC" b="1" dirty="0" smtClean="0"/>
              <a:t>Ibarra – Ecuador</a:t>
            </a:r>
          </a:p>
          <a:p>
            <a:pPr algn="ctr"/>
            <a:r>
              <a:rPr lang="es-EC" b="1" dirty="0" smtClean="0"/>
              <a:t>2017</a:t>
            </a:r>
            <a:endParaRPr lang="es-EC" dirty="0"/>
          </a:p>
        </p:txBody>
      </p:sp>
      <p:sp>
        <p:nvSpPr>
          <p:cNvPr id="12" name="CuadroTexto 11"/>
          <p:cNvSpPr txBox="1"/>
          <p:nvPr/>
        </p:nvSpPr>
        <p:spPr>
          <a:xfrm>
            <a:off x="3142984" y="148799"/>
            <a:ext cx="6567140" cy="1446550"/>
          </a:xfrm>
          <a:prstGeom prst="rect">
            <a:avLst/>
          </a:prstGeom>
          <a:noFill/>
        </p:spPr>
        <p:txBody>
          <a:bodyPr wrap="square" rtlCol="0">
            <a:spAutoFit/>
          </a:bodyPr>
          <a:lstStyle/>
          <a:p>
            <a:pPr algn="ctr"/>
            <a:r>
              <a:rPr lang="es-EC" sz="4400" b="1" dirty="0" smtClean="0">
                <a:latin typeface="Times New Roman" panose="02020603050405020304" pitchFamily="18" charset="0"/>
                <a:cs typeface="Times New Roman" panose="02020603050405020304" pitchFamily="18" charset="0"/>
              </a:rPr>
              <a:t>UNIVERSIDAD TÉCNICA DEL NORTE</a:t>
            </a:r>
            <a:endParaRPr lang="en-US" sz="4400" b="1" dirty="0">
              <a:latin typeface="Times New Roman" panose="02020603050405020304" pitchFamily="18" charset="0"/>
              <a:cs typeface="Times New Roman" panose="02020603050405020304" pitchFamily="18" charset="0"/>
            </a:endParaRPr>
          </a:p>
        </p:txBody>
      </p:sp>
      <p:pic>
        <p:nvPicPr>
          <p:cNvPr id="14" name="Picture 2" descr="http://files.escueladeconduccion.webnode.es/system_preview_detail_200000022-8efe88ff98-public/sello-max-ut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1812" y="165411"/>
            <a:ext cx="1352717" cy="1202295"/>
          </a:xfrm>
          <a:prstGeom prst="ellipse">
            <a:avLst/>
          </a:prstGeom>
          <a:noFill/>
          <a:extLst>
            <a:ext uri="{909E8E84-426E-40DD-AFC4-6F175D3DCCD1}">
              <a14:hiddenFill xmlns:a14="http://schemas.microsoft.com/office/drawing/2010/main">
                <a:solidFill>
                  <a:srgbClr val="FFFFFF"/>
                </a:solidFill>
              </a14:hiddenFill>
            </a:ext>
          </a:extLst>
        </p:spPr>
      </p:pic>
      <p:pic>
        <p:nvPicPr>
          <p:cNvPr id="15" name="Imagen 14"/>
          <p:cNvPicPr>
            <a:picLocks noChangeAspect="1"/>
          </p:cNvPicPr>
          <p:nvPr/>
        </p:nvPicPr>
        <p:blipFill rotWithShape="1">
          <a:blip r:embed="rId5"/>
          <a:srcRect l="39302" t="57451" r="37134" b="21391"/>
          <a:stretch/>
        </p:blipFill>
        <p:spPr>
          <a:xfrm>
            <a:off x="9819861" y="258733"/>
            <a:ext cx="2186609" cy="1055292"/>
          </a:xfrm>
          <a:prstGeom prst="rect">
            <a:avLst/>
          </a:prstGeom>
        </p:spPr>
      </p:pic>
    </p:spTree>
    <p:extLst>
      <p:ext uri="{BB962C8B-B14F-4D97-AF65-F5344CB8AC3E}">
        <p14:creationId xmlns:p14="http://schemas.microsoft.com/office/powerpoint/2010/main" val="4433326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98919736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a:spLocks noGrp="1"/>
          </p:cNvSpPr>
          <p:nvPr>
            <p:ph type="title"/>
          </p:nvPr>
        </p:nvSpPr>
        <p:spPr>
          <a:xfrm>
            <a:off x="4650743" y="214089"/>
            <a:ext cx="2754609" cy="767962"/>
          </a:xfrm>
        </p:spPr>
        <p:txBody>
          <a:bodyPr>
            <a:normAutofit/>
          </a:bodyPr>
          <a:lstStyle/>
          <a:p>
            <a:pPr algn="ctr"/>
            <a:r>
              <a:rPr lang="es-EC" b="1" dirty="0" smtClean="0"/>
              <a:t>MÉTODO</a:t>
            </a:r>
            <a:endParaRPr lang="es-EC" b="1" dirty="0"/>
          </a:p>
        </p:txBody>
      </p:sp>
      <p:sp>
        <p:nvSpPr>
          <p:cNvPr id="5" name="Título 1"/>
          <p:cNvSpPr txBox="1">
            <a:spLocks/>
          </p:cNvSpPr>
          <p:nvPr/>
        </p:nvSpPr>
        <p:spPr>
          <a:xfrm>
            <a:off x="1674255" y="1190737"/>
            <a:ext cx="9504608" cy="767962"/>
          </a:xfrm>
          <a:prstGeom prst="rect">
            <a:avLst/>
          </a:prstGeom>
        </p:spPr>
        <p:txBody>
          <a:bodyPr vert="horz" lIns="91440" tIns="45720" rIns="91440" bIns="45720" rtlCol="0" anchor="t">
            <a:normAutofit fontScale="70000" lnSpcReduction="20000"/>
          </a:bodyPr>
          <a:lst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EC" b="1" dirty="0" smtClean="0">
                <a:solidFill>
                  <a:schemeClr val="tx1"/>
                </a:solidFill>
              </a:rPr>
              <a:t>Fase II: Relación macrofauna – suelo – diversidad de plantas</a:t>
            </a:r>
            <a:endParaRPr lang="es-EC" b="1" dirty="0">
              <a:solidFill>
                <a:schemeClr val="tx1"/>
              </a:solidFill>
            </a:endParaRPr>
          </a:p>
        </p:txBody>
      </p:sp>
      <p:pic>
        <p:nvPicPr>
          <p:cNvPr id="6" name="Imagen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5342" y="2163145"/>
            <a:ext cx="3557111" cy="2371407"/>
          </a:xfrm>
          <a:prstGeom prst="ellipse">
            <a:avLst/>
          </a:prstGeom>
          <a:ln>
            <a:noFill/>
          </a:ln>
          <a:effectLst>
            <a:softEdge rad="112500"/>
          </a:effectLst>
        </p:spPr>
      </p:pic>
      <p:sp>
        <p:nvSpPr>
          <p:cNvPr id="7" name="Rectángulo 6"/>
          <p:cNvSpPr/>
          <p:nvPr/>
        </p:nvSpPr>
        <p:spPr>
          <a:xfrm>
            <a:off x="1072755" y="4738998"/>
            <a:ext cx="2202287" cy="321972"/>
          </a:xfrm>
          <a:prstGeom prst="rect">
            <a:avLst/>
          </a:prstGeom>
          <a:ln w="28575"/>
        </p:spPr>
        <p:style>
          <a:lnRef idx="2">
            <a:schemeClr val="accent1"/>
          </a:lnRef>
          <a:fillRef idx="1">
            <a:schemeClr val="lt1"/>
          </a:fillRef>
          <a:effectRef idx="0">
            <a:schemeClr val="accent1"/>
          </a:effectRef>
          <a:fontRef idx="minor">
            <a:schemeClr val="dk1"/>
          </a:fontRef>
        </p:style>
        <p:txBody>
          <a:bodyPr rtlCol="0" anchor="ctr"/>
          <a:lstStyle/>
          <a:p>
            <a:pPr algn="ctr"/>
            <a:r>
              <a:rPr lang="es-EC" dirty="0" smtClean="0"/>
              <a:t>Muestras de suelo</a:t>
            </a:r>
            <a:endParaRPr lang="es-EC" dirty="0"/>
          </a:p>
        </p:txBody>
      </p:sp>
      <p:pic>
        <p:nvPicPr>
          <p:cNvPr id="8" name="Imagen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53360" y="2071883"/>
            <a:ext cx="3601791" cy="2462669"/>
          </a:xfrm>
          <a:prstGeom prst="ellipse">
            <a:avLst/>
          </a:prstGeom>
          <a:ln>
            <a:noFill/>
          </a:ln>
          <a:effectLst>
            <a:softEdge rad="112500"/>
          </a:effectLst>
        </p:spPr>
      </p:pic>
      <p:sp>
        <p:nvSpPr>
          <p:cNvPr id="9" name="Rectángulo 8"/>
          <p:cNvSpPr/>
          <p:nvPr/>
        </p:nvSpPr>
        <p:spPr>
          <a:xfrm>
            <a:off x="5253113" y="4618187"/>
            <a:ext cx="2202287" cy="563593"/>
          </a:xfrm>
          <a:prstGeom prst="rect">
            <a:avLst/>
          </a:prstGeom>
          <a:ln w="28575"/>
        </p:spPr>
        <p:style>
          <a:lnRef idx="2">
            <a:schemeClr val="accent1"/>
          </a:lnRef>
          <a:fillRef idx="1">
            <a:schemeClr val="lt1"/>
          </a:fillRef>
          <a:effectRef idx="0">
            <a:schemeClr val="accent1"/>
          </a:effectRef>
          <a:fontRef idx="minor">
            <a:schemeClr val="dk1"/>
          </a:fontRef>
        </p:style>
        <p:txBody>
          <a:bodyPr rtlCol="0" anchor="ctr"/>
          <a:lstStyle/>
          <a:p>
            <a:pPr algn="ctr"/>
            <a:r>
              <a:rPr lang="es-EC" dirty="0" smtClean="0"/>
              <a:t>Diversidad de plantas</a:t>
            </a:r>
            <a:endParaRPr lang="es-EC" dirty="0"/>
          </a:p>
        </p:txBody>
      </p:sp>
      <p:pic>
        <p:nvPicPr>
          <p:cNvPr id="10" name="Picture 4" descr="http://www.consejosgratis.net/wp-content/uploads/2013/11/excelente-comparacion-entre-google-vs-redes-sociale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33331" y="2071883"/>
            <a:ext cx="2345532" cy="2308709"/>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1" name="Rectángulo 10"/>
          <p:cNvSpPr/>
          <p:nvPr/>
        </p:nvSpPr>
        <p:spPr>
          <a:xfrm>
            <a:off x="8976576" y="4618186"/>
            <a:ext cx="2202287" cy="563593"/>
          </a:xfrm>
          <a:prstGeom prst="rect">
            <a:avLst/>
          </a:prstGeom>
          <a:ln w="28575"/>
        </p:spPr>
        <p:style>
          <a:lnRef idx="2">
            <a:schemeClr val="accent1"/>
          </a:lnRef>
          <a:fillRef idx="1">
            <a:schemeClr val="lt1"/>
          </a:fillRef>
          <a:effectRef idx="0">
            <a:schemeClr val="accent1"/>
          </a:effectRef>
          <a:fontRef idx="minor">
            <a:schemeClr val="dk1"/>
          </a:fontRef>
        </p:style>
        <p:txBody>
          <a:bodyPr rtlCol="0" anchor="ctr"/>
          <a:lstStyle/>
          <a:p>
            <a:pPr algn="ctr"/>
            <a:r>
              <a:rPr lang="es-EC" dirty="0" smtClean="0"/>
              <a:t>Índices de diversidad</a:t>
            </a:r>
            <a:endParaRPr lang="es-EC" dirty="0"/>
          </a:p>
        </p:txBody>
      </p:sp>
    </p:spTree>
    <p:extLst>
      <p:ext uri="{BB962C8B-B14F-4D97-AF65-F5344CB8AC3E}">
        <p14:creationId xmlns:p14="http://schemas.microsoft.com/office/powerpoint/2010/main" val="228107061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a:spLocks noGrp="1"/>
          </p:cNvSpPr>
          <p:nvPr>
            <p:ph type="title"/>
          </p:nvPr>
        </p:nvSpPr>
        <p:spPr>
          <a:xfrm>
            <a:off x="4650743" y="214089"/>
            <a:ext cx="2754609" cy="767962"/>
          </a:xfrm>
        </p:spPr>
        <p:txBody>
          <a:bodyPr>
            <a:normAutofit/>
          </a:bodyPr>
          <a:lstStyle/>
          <a:p>
            <a:pPr algn="ctr"/>
            <a:r>
              <a:rPr lang="es-EC" b="1" dirty="0" smtClean="0"/>
              <a:t>MÉTODO</a:t>
            </a:r>
            <a:endParaRPr lang="es-EC" b="1" dirty="0"/>
          </a:p>
        </p:txBody>
      </p:sp>
      <p:sp>
        <p:nvSpPr>
          <p:cNvPr id="5" name="Título 1"/>
          <p:cNvSpPr txBox="1">
            <a:spLocks/>
          </p:cNvSpPr>
          <p:nvPr/>
        </p:nvSpPr>
        <p:spPr>
          <a:xfrm>
            <a:off x="3162498" y="1195549"/>
            <a:ext cx="5731097" cy="568857"/>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EC" sz="2400" b="1" dirty="0" smtClean="0">
                <a:solidFill>
                  <a:schemeClr val="tx1"/>
                </a:solidFill>
              </a:rPr>
              <a:t>Fase III: Diseño de estrategias</a:t>
            </a:r>
            <a:endParaRPr lang="es-EC" sz="2400" b="1" dirty="0">
              <a:solidFill>
                <a:schemeClr val="tx1"/>
              </a:solidFill>
            </a:endParaRPr>
          </a:p>
        </p:txBody>
      </p:sp>
      <p:pic>
        <p:nvPicPr>
          <p:cNvPr id="12" name="Picture 2" descr="https://infotecedu.files.wordpress.com/2010/12/biblioteca-virtual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680" y="2664485"/>
            <a:ext cx="5342538" cy="316431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sp>
        <p:nvSpPr>
          <p:cNvPr id="13" name="Marcador de contenido 2"/>
          <p:cNvSpPr>
            <a:spLocks noGrp="1"/>
          </p:cNvSpPr>
          <p:nvPr>
            <p:ph idx="1"/>
          </p:nvPr>
        </p:nvSpPr>
        <p:spPr>
          <a:xfrm>
            <a:off x="6028047" y="2944971"/>
            <a:ext cx="5253585" cy="2374005"/>
          </a:xfrm>
        </p:spPr>
        <p:txBody>
          <a:bodyPr>
            <a:noAutofit/>
          </a:bodyPr>
          <a:lstStyle/>
          <a:p>
            <a:pPr>
              <a:buFont typeface="Wingdings" panose="05000000000000000000" pitchFamily="2" charset="2"/>
              <a:buChar char="v"/>
            </a:pPr>
            <a:r>
              <a:rPr lang="es-EC" sz="2400" dirty="0" smtClean="0"/>
              <a:t>Análisis bibliográfico</a:t>
            </a:r>
          </a:p>
          <a:p>
            <a:pPr>
              <a:buFont typeface="Wingdings" panose="05000000000000000000" pitchFamily="2" charset="2"/>
              <a:buChar char="v"/>
            </a:pPr>
            <a:endParaRPr lang="es-EC" sz="2400" dirty="0"/>
          </a:p>
          <a:p>
            <a:pPr>
              <a:buFont typeface="Wingdings" panose="05000000000000000000" pitchFamily="2" charset="2"/>
              <a:buChar char="v"/>
            </a:pPr>
            <a:r>
              <a:rPr lang="es-EC" sz="2400" dirty="0" smtClean="0"/>
              <a:t>Análisis del primer y segundo objetivo</a:t>
            </a:r>
            <a:endParaRPr lang="es-EC" sz="2400" dirty="0"/>
          </a:p>
        </p:txBody>
      </p:sp>
    </p:spTree>
    <p:extLst>
      <p:ext uri="{BB962C8B-B14F-4D97-AF65-F5344CB8AC3E}">
        <p14:creationId xmlns:p14="http://schemas.microsoft.com/office/powerpoint/2010/main" val="33888986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a:spLocks noGrp="1"/>
          </p:cNvSpPr>
          <p:nvPr>
            <p:ph type="title"/>
          </p:nvPr>
        </p:nvSpPr>
        <p:spPr>
          <a:xfrm>
            <a:off x="3246946" y="278483"/>
            <a:ext cx="5987206" cy="767962"/>
          </a:xfrm>
        </p:spPr>
        <p:txBody>
          <a:bodyPr>
            <a:normAutofit/>
          </a:bodyPr>
          <a:lstStyle/>
          <a:p>
            <a:pPr algn="ctr"/>
            <a:r>
              <a:rPr lang="es-EC" b="1" dirty="0" smtClean="0"/>
              <a:t>RESULTADOS Y DISCUSIÓN</a:t>
            </a:r>
            <a:endParaRPr lang="es-EC" b="1" dirty="0"/>
          </a:p>
        </p:txBody>
      </p:sp>
      <p:sp>
        <p:nvSpPr>
          <p:cNvPr id="3" name="Título 1"/>
          <p:cNvSpPr txBox="1">
            <a:spLocks/>
          </p:cNvSpPr>
          <p:nvPr/>
        </p:nvSpPr>
        <p:spPr>
          <a:xfrm>
            <a:off x="3375000" y="1272822"/>
            <a:ext cx="6284155" cy="581736"/>
          </a:xfrm>
          <a:prstGeom prst="rect">
            <a:avLst/>
          </a:prstGeom>
        </p:spPr>
        <p:txBody>
          <a:bodyPr vert="horz" lIns="91440" tIns="45720" rIns="91440" bIns="45720" rtlCol="0" anchor="t">
            <a:normAutofit fontScale="85000" lnSpcReduction="10000"/>
          </a:bodyPr>
          <a:lst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EC" sz="2400" b="1" dirty="0" smtClean="0">
                <a:solidFill>
                  <a:schemeClr val="tx1"/>
                </a:solidFill>
              </a:rPr>
              <a:t>Fase I :Identificación de macrofauna del suelo</a:t>
            </a:r>
            <a:endParaRPr lang="es-EC" sz="2400" b="1" dirty="0">
              <a:solidFill>
                <a:schemeClr val="tx1"/>
              </a:solidFill>
            </a:endParaRPr>
          </a:p>
        </p:txBody>
      </p:sp>
      <p:sp>
        <p:nvSpPr>
          <p:cNvPr id="5" name="Marcador de contenido 2"/>
          <p:cNvSpPr txBox="1">
            <a:spLocks/>
          </p:cNvSpPr>
          <p:nvPr/>
        </p:nvSpPr>
        <p:spPr>
          <a:xfrm>
            <a:off x="7134894" y="2314073"/>
            <a:ext cx="4735159" cy="3758617"/>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algn="just">
              <a:buFont typeface="Wingdings" panose="05000000000000000000" pitchFamily="2" charset="2"/>
              <a:buChar char="v"/>
            </a:pPr>
            <a:r>
              <a:rPr lang="es-EC" sz="2000" dirty="0" smtClean="0">
                <a:latin typeface="Times New Roman" panose="02020603050405020304" pitchFamily="18" charset="0"/>
                <a:cs typeface="Times New Roman" panose="02020603050405020304" pitchFamily="18" charset="0"/>
              </a:rPr>
              <a:t>La clase Insecta fue la mas dominante con 88%.</a:t>
            </a:r>
          </a:p>
          <a:p>
            <a:pPr algn="just">
              <a:buFont typeface="Wingdings" panose="05000000000000000000" pitchFamily="2" charset="2"/>
              <a:buChar char="v"/>
            </a:pPr>
            <a:r>
              <a:rPr lang="es-EC" sz="2000" dirty="0" smtClean="0">
                <a:latin typeface="Times New Roman" panose="02020603050405020304" pitchFamily="18" charset="0"/>
                <a:cs typeface="Times New Roman" panose="02020603050405020304" pitchFamily="18" charset="0"/>
              </a:rPr>
              <a:t>Se registró un total aproximado de  4 000 individuos.</a:t>
            </a:r>
          </a:p>
          <a:p>
            <a:pPr algn="just">
              <a:buFont typeface="Wingdings" panose="05000000000000000000" pitchFamily="2" charset="2"/>
              <a:buChar char="v"/>
            </a:pPr>
            <a:r>
              <a:rPr lang="es-EC" sz="2000" dirty="0" smtClean="0">
                <a:latin typeface="Times New Roman" panose="02020603050405020304" pitchFamily="18" charset="0"/>
                <a:cs typeface="Times New Roman" panose="02020603050405020304" pitchFamily="18" charset="0"/>
              </a:rPr>
              <a:t>El mas abundante fue el orden Coleoptera con 56%, seguido de Collembola con 8% y finalmente Isopoda con 5%.</a:t>
            </a:r>
          </a:p>
          <a:p>
            <a:pPr algn="just">
              <a:buFont typeface="Wingdings" panose="05000000000000000000" pitchFamily="2" charset="2"/>
              <a:buChar char="v"/>
            </a:pPr>
            <a:r>
              <a:rPr lang="es-EC" sz="2000" dirty="0" smtClean="0">
                <a:latin typeface="Times New Roman" panose="02020603050405020304" pitchFamily="18" charset="0"/>
                <a:cs typeface="Times New Roman" panose="02020603050405020304" pitchFamily="18" charset="0"/>
              </a:rPr>
              <a:t>Se registró un 14% de larvas de Lepidópteros.</a:t>
            </a:r>
          </a:p>
        </p:txBody>
      </p:sp>
      <p:pic>
        <p:nvPicPr>
          <p:cNvPr id="2" name="Imagen 1"/>
          <p:cNvPicPr>
            <a:picLocks noChangeAspect="1"/>
          </p:cNvPicPr>
          <p:nvPr/>
        </p:nvPicPr>
        <p:blipFill>
          <a:blip r:embed="rId2"/>
          <a:stretch>
            <a:fillRect/>
          </a:stretch>
        </p:blipFill>
        <p:spPr>
          <a:xfrm>
            <a:off x="837294" y="2080935"/>
            <a:ext cx="6035563" cy="4224894"/>
          </a:xfrm>
          <a:prstGeom prst="rect">
            <a:avLst/>
          </a:prstGeom>
          <a:ln w="38100">
            <a:solidFill>
              <a:schemeClr val="tx1"/>
            </a:solidFill>
          </a:ln>
        </p:spPr>
      </p:pic>
      <p:sp>
        <p:nvSpPr>
          <p:cNvPr id="6" name="Elipse 5"/>
          <p:cNvSpPr/>
          <p:nvPr/>
        </p:nvSpPr>
        <p:spPr>
          <a:xfrm>
            <a:off x="5764031" y="3959751"/>
            <a:ext cx="945862" cy="29027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7" name="Flecha abajo 6"/>
          <p:cNvSpPr/>
          <p:nvPr/>
        </p:nvSpPr>
        <p:spPr>
          <a:xfrm rot="2133090">
            <a:off x="4816698" y="2717442"/>
            <a:ext cx="592428" cy="798490"/>
          </a:xfrm>
          <a:prstGeom prst="downArrow">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8" name="Imagen 7"/>
          <p:cNvPicPr>
            <a:picLocks noChangeAspect="1"/>
          </p:cNvPicPr>
          <p:nvPr/>
        </p:nvPicPr>
        <p:blipFill>
          <a:blip r:embed="rId3"/>
          <a:stretch>
            <a:fillRect/>
          </a:stretch>
        </p:blipFill>
        <p:spPr>
          <a:xfrm>
            <a:off x="89871" y="1707583"/>
            <a:ext cx="7045023" cy="4971598"/>
          </a:xfrm>
          <a:prstGeom prst="rect">
            <a:avLst/>
          </a:prstGeom>
          <a:ln w="38100">
            <a:solidFill>
              <a:schemeClr val="tx1"/>
            </a:solidFill>
          </a:ln>
        </p:spPr>
      </p:pic>
      <p:sp>
        <p:nvSpPr>
          <p:cNvPr id="9" name="Flecha abajo 8"/>
          <p:cNvSpPr/>
          <p:nvPr/>
        </p:nvSpPr>
        <p:spPr>
          <a:xfrm>
            <a:off x="1166952" y="1854558"/>
            <a:ext cx="565484" cy="407379"/>
          </a:xfrm>
          <a:prstGeom prst="down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0" name="Flecha abajo 9"/>
          <p:cNvSpPr/>
          <p:nvPr/>
        </p:nvSpPr>
        <p:spPr>
          <a:xfrm>
            <a:off x="4668418" y="3975783"/>
            <a:ext cx="565484" cy="407379"/>
          </a:xfrm>
          <a:prstGeom prst="down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1" name="Flecha abajo 10"/>
          <p:cNvSpPr/>
          <p:nvPr/>
        </p:nvSpPr>
        <p:spPr>
          <a:xfrm>
            <a:off x="5148612" y="3958770"/>
            <a:ext cx="565484" cy="407379"/>
          </a:xfrm>
          <a:prstGeom prst="down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2" name="Elipse 11"/>
          <p:cNvSpPr/>
          <p:nvPr/>
        </p:nvSpPr>
        <p:spPr>
          <a:xfrm rot="18154399">
            <a:off x="3207427" y="5469837"/>
            <a:ext cx="1211040" cy="423458"/>
          </a:xfrm>
          <a:prstGeom prst="ellipse">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206630098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circle(in)">
                                      <p:cBhvr>
                                        <p:cTn id="13" dur="20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P spid="10" grpId="0" animBg="1"/>
      <p:bldP spid="11" grpId="0" animBg="1"/>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p:cNvSpPr>
            <a:spLocks noGrp="1"/>
          </p:cNvSpPr>
          <p:nvPr>
            <p:ph type="title"/>
          </p:nvPr>
        </p:nvSpPr>
        <p:spPr>
          <a:xfrm>
            <a:off x="3246946" y="278483"/>
            <a:ext cx="5987206" cy="767962"/>
          </a:xfrm>
        </p:spPr>
        <p:txBody>
          <a:bodyPr>
            <a:normAutofit/>
          </a:bodyPr>
          <a:lstStyle/>
          <a:p>
            <a:pPr algn="ctr"/>
            <a:r>
              <a:rPr lang="es-EC" b="1" dirty="0" smtClean="0"/>
              <a:t>RESULTADOS Y DISCUSIÓN</a:t>
            </a:r>
            <a:endParaRPr lang="es-EC" b="1" dirty="0"/>
          </a:p>
        </p:txBody>
      </p:sp>
      <p:sp>
        <p:nvSpPr>
          <p:cNvPr id="10" name="Marcador de contenido 2"/>
          <p:cNvSpPr txBox="1">
            <a:spLocks/>
          </p:cNvSpPr>
          <p:nvPr/>
        </p:nvSpPr>
        <p:spPr>
          <a:xfrm>
            <a:off x="7933386" y="4276497"/>
            <a:ext cx="4005329" cy="2066060"/>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algn="just">
              <a:buFont typeface="Wingdings" panose="05000000000000000000" pitchFamily="2" charset="2"/>
              <a:buChar char="v"/>
            </a:pPr>
            <a:r>
              <a:rPr lang="es-EC" sz="2000" dirty="0">
                <a:latin typeface="Times New Roman" panose="02020603050405020304" pitchFamily="18" charset="0"/>
                <a:cs typeface="Times New Roman" panose="02020603050405020304" pitchFamily="18" charset="0"/>
              </a:rPr>
              <a:t>La abundancia que presenta el orden Coleoptera puede corresponder a la variedad de individuos los cuales poseen distintos hábitos de alimentación </a:t>
            </a:r>
            <a:r>
              <a:rPr lang="es-EC" sz="2000" dirty="0" smtClean="0">
                <a:latin typeface="Times New Roman" panose="02020603050405020304" pitchFamily="18" charset="0"/>
                <a:cs typeface="Times New Roman" panose="02020603050405020304" pitchFamily="18" charset="0"/>
              </a:rPr>
              <a:t>(</a:t>
            </a:r>
            <a:r>
              <a:rPr lang="es-EC" sz="2000" dirty="0">
                <a:latin typeface="Times New Roman" panose="02020603050405020304" pitchFamily="18" charset="0"/>
                <a:cs typeface="Times New Roman" panose="02020603050405020304" pitchFamily="18" charset="0"/>
              </a:rPr>
              <a:t>Brown, 2001).</a:t>
            </a:r>
          </a:p>
          <a:p>
            <a:pPr algn="just">
              <a:buFont typeface="Wingdings" panose="05000000000000000000" pitchFamily="2" charset="2"/>
              <a:buChar char="v"/>
            </a:pPr>
            <a:endParaRPr lang="es-EC" sz="2000" dirty="0" smtClean="0">
              <a:latin typeface="Times New Roman" panose="02020603050405020304" pitchFamily="18" charset="0"/>
              <a:cs typeface="Times New Roman" panose="02020603050405020304" pitchFamily="18" charset="0"/>
            </a:endParaRPr>
          </a:p>
        </p:txBody>
      </p:sp>
      <p:sp>
        <p:nvSpPr>
          <p:cNvPr id="6" name="Marcador de contenido 2"/>
          <p:cNvSpPr txBox="1">
            <a:spLocks/>
          </p:cNvSpPr>
          <p:nvPr/>
        </p:nvSpPr>
        <p:spPr>
          <a:xfrm>
            <a:off x="7933386" y="1193323"/>
            <a:ext cx="3878078" cy="1700002"/>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algn="just">
              <a:buFont typeface="Wingdings" panose="05000000000000000000" pitchFamily="2" charset="2"/>
              <a:buChar char="v"/>
            </a:pPr>
            <a:r>
              <a:rPr lang="es-EC" sz="2000" dirty="0">
                <a:solidFill>
                  <a:srgbClr val="000000"/>
                </a:solidFill>
                <a:latin typeface="Times New Roman" panose="02020603050405020304" pitchFamily="18" charset="0"/>
              </a:rPr>
              <a:t>En época de mayor precipitación el suelo tiene mayor humedad mejorando así el hábitat de la macrofauna que habita en él (Quiroz, 2015</a:t>
            </a:r>
            <a:r>
              <a:rPr lang="es-EC" sz="2000" dirty="0" smtClean="0">
                <a:solidFill>
                  <a:srgbClr val="000000"/>
                </a:solidFill>
                <a:latin typeface="Times New Roman" panose="02020603050405020304" pitchFamily="18" charset="0"/>
              </a:rPr>
              <a:t>).</a:t>
            </a:r>
            <a:endParaRPr lang="es-EC" sz="2000" dirty="0"/>
          </a:p>
          <a:p>
            <a:pPr algn="just">
              <a:buFont typeface="Wingdings" panose="05000000000000000000" pitchFamily="2" charset="2"/>
              <a:buChar char="v"/>
            </a:pPr>
            <a:endParaRPr lang="es-EC" sz="2000" dirty="0">
              <a:latin typeface="Times New Roman" panose="02020603050405020304" pitchFamily="18" charset="0"/>
              <a:cs typeface="Times New Roman" panose="02020603050405020304" pitchFamily="18" charset="0"/>
            </a:endParaRPr>
          </a:p>
        </p:txBody>
      </p:sp>
      <p:pic>
        <p:nvPicPr>
          <p:cNvPr id="4" name="Imagen 3"/>
          <p:cNvPicPr>
            <a:picLocks noChangeAspect="1"/>
          </p:cNvPicPr>
          <p:nvPr/>
        </p:nvPicPr>
        <p:blipFill>
          <a:blip r:embed="rId2"/>
          <a:stretch>
            <a:fillRect/>
          </a:stretch>
        </p:blipFill>
        <p:spPr>
          <a:xfrm>
            <a:off x="97288" y="1114683"/>
            <a:ext cx="7738810" cy="5483144"/>
          </a:xfrm>
          <a:prstGeom prst="rect">
            <a:avLst/>
          </a:prstGeom>
          <a:ln w="38100">
            <a:solidFill>
              <a:schemeClr val="tx1"/>
            </a:solidFill>
          </a:ln>
        </p:spPr>
      </p:pic>
      <p:pic>
        <p:nvPicPr>
          <p:cNvPr id="3" name="Imagen 2"/>
          <p:cNvPicPr>
            <a:picLocks noChangeAspect="1"/>
          </p:cNvPicPr>
          <p:nvPr/>
        </p:nvPicPr>
        <p:blipFill>
          <a:blip r:embed="rId3"/>
          <a:stretch>
            <a:fillRect/>
          </a:stretch>
        </p:blipFill>
        <p:spPr>
          <a:xfrm>
            <a:off x="114831" y="948211"/>
            <a:ext cx="7769911" cy="5816088"/>
          </a:xfrm>
          <a:prstGeom prst="rect">
            <a:avLst/>
          </a:prstGeom>
          <a:ln w="38100">
            <a:solidFill>
              <a:schemeClr val="tx1"/>
            </a:solidFill>
          </a:ln>
        </p:spPr>
      </p:pic>
    </p:spTree>
    <p:extLst>
      <p:ext uri="{BB962C8B-B14F-4D97-AF65-F5344CB8AC3E}">
        <p14:creationId xmlns:p14="http://schemas.microsoft.com/office/powerpoint/2010/main" val="1059933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Marcador de contenido 2"/>
          <p:cNvSpPr txBox="1">
            <a:spLocks/>
          </p:cNvSpPr>
          <p:nvPr/>
        </p:nvSpPr>
        <p:spPr>
          <a:xfrm>
            <a:off x="1712890" y="4843560"/>
            <a:ext cx="8822028" cy="1299663"/>
          </a:xfrm>
          <a:prstGeom prst="rect">
            <a:avLst/>
          </a:prstGeom>
          <a:solidFill>
            <a:schemeClr val="bg1"/>
          </a:solidFill>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algn="just">
              <a:buFont typeface="Wingdings" panose="05000000000000000000" pitchFamily="2" charset="2"/>
              <a:buChar char="v"/>
            </a:pPr>
            <a:r>
              <a:rPr lang="es-EC" sz="2000" dirty="0">
                <a:latin typeface="Times New Roman" panose="02020603050405020304" pitchFamily="18" charset="0"/>
                <a:cs typeface="Times New Roman" panose="02020603050405020304" pitchFamily="18" charset="0"/>
              </a:rPr>
              <a:t> La abundancia de </a:t>
            </a:r>
            <a:r>
              <a:rPr lang="es-EC" sz="2000" dirty="0" smtClean="0">
                <a:latin typeface="Times New Roman" panose="02020603050405020304" pitchFamily="18" charset="0"/>
                <a:cs typeface="Times New Roman" panose="02020603050405020304" pitchFamily="18" charset="0"/>
              </a:rPr>
              <a:t>Collebolos </a:t>
            </a:r>
            <a:r>
              <a:rPr lang="es-EC" sz="2000" dirty="0">
                <a:latin typeface="Times New Roman" panose="02020603050405020304" pitchFamily="18" charset="0"/>
                <a:cs typeface="Times New Roman" panose="02020603050405020304" pitchFamily="18" charset="0"/>
              </a:rPr>
              <a:t>es un indicador biológico de la fertilidad del suelo; en este caso presentan una variabilidad de poblaciones alterando el rendimiento de producción agrícola (Cabrera, 2012</a:t>
            </a:r>
            <a:r>
              <a:rPr lang="es-EC" sz="2000" dirty="0" smtClean="0">
                <a:latin typeface="Times New Roman" panose="02020603050405020304" pitchFamily="18" charset="0"/>
                <a:cs typeface="Times New Roman" panose="02020603050405020304" pitchFamily="18" charset="0"/>
              </a:rPr>
              <a:t>).</a:t>
            </a:r>
            <a:endParaRPr lang="es-EC" sz="2000" dirty="0">
              <a:latin typeface="Times New Roman" panose="02020603050405020304" pitchFamily="18" charset="0"/>
              <a:cs typeface="Times New Roman" panose="02020603050405020304" pitchFamily="18" charset="0"/>
            </a:endParaRPr>
          </a:p>
        </p:txBody>
      </p:sp>
      <p:graphicFrame>
        <p:nvGraphicFramePr>
          <p:cNvPr id="3" name="Tabla 2"/>
          <p:cNvGraphicFramePr>
            <a:graphicFrameLocks noGrp="1"/>
          </p:cNvGraphicFramePr>
          <p:nvPr>
            <p:extLst>
              <p:ext uri="{D42A27DB-BD31-4B8C-83A1-F6EECF244321}">
                <p14:modId xmlns:p14="http://schemas.microsoft.com/office/powerpoint/2010/main" val="3224060006"/>
              </p:ext>
            </p:extLst>
          </p:nvPr>
        </p:nvGraphicFramePr>
        <p:xfrm>
          <a:off x="1405717" y="1050593"/>
          <a:ext cx="9553435" cy="3293745"/>
        </p:xfrm>
        <a:graphic>
          <a:graphicData uri="http://schemas.openxmlformats.org/drawingml/2006/table">
            <a:tbl>
              <a:tblPr>
                <a:tableStyleId>{5940675A-B579-460E-94D1-54222C63F5DA}</a:tableStyleId>
              </a:tblPr>
              <a:tblGrid>
                <a:gridCol w="1550588"/>
                <a:gridCol w="1385872"/>
                <a:gridCol w="1363153"/>
                <a:gridCol w="1226840"/>
                <a:gridCol w="1476749"/>
                <a:gridCol w="1277957"/>
                <a:gridCol w="1272276"/>
              </a:tblGrid>
              <a:tr h="190500">
                <a:tc>
                  <a:txBody>
                    <a:bodyPr/>
                    <a:lstStyle/>
                    <a:p>
                      <a:pPr algn="l" fontAlgn="b"/>
                      <a:r>
                        <a:rPr lang="es-EC" sz="1600" b="1" u="none" strike="noStrike" dirty="0">
                          <a:effectLst/>
                        </a:rPr>
                        <a:t>Familia</a:t>
                      </a:r>
                      <a:endParaRPr lang="es-EC" sz="1600" b="1" i="0" u="none" strike="noStrike" dirty="0">
                        <a:solidFill>
                          <a:srgbClr val="000000"/>
                        </a:solidFill>
                        <a:effectLst/>
                        <a:latin typeface="Calibri" panose="020F0502020204030204" pitchFamily="34" charset="0"/>
                      </a:endParaRPr>
                    </a:p>
                  </a:txBody>
                  <a:tcPr marL="9525" marR="9525" marT="9525" marB="0" anchor="b">
                    <a:solidFill>
                      <a:schemeClr val="bg1"/>
                    </a:solidFill>
                  </a:tcPr>
                </a:tc>
                <a:tc rowSpan="2">
                  <a:txBody>
                    <a:bodyPr/>
                    <a:lstStyle/>
                    <a:p>
                      <a:pPr algn="ctr" fontAlgn="ctr"/>
                      <a:r>
                        <a:rPr lang="es-EC" sz="1600" b="1" u="none" strike="noStrike" dirty="0">
                          <a:effectLst/>
                        </a:rPr>
                        <a:t>Terán </a:t>
                      </a:r>
                      <a:endParaRPr lang="es-EC" sz="1600" b="1" i="0" u="none" strike="noStrike" dirty="0">
                        <a:solidFill>
                          <a:srgbClr val="000000"/>
                        </a:solidFill>
                        <a:effectLst/>
                        <a:latin typeface="Calibri" panose="020F0502020204030204" pitchFamily="34" charset="0"/>
                      </a:endParaRPr>
                    </a:p>
                  </a:txBody>
                  <a:tcPr marL="9525" marR="9525" marT="9525" marB="0" anchor="ctr">
                    <a:solidFill>
                      <a:schemeClr val="bg1"/>
                    </a:solidFill>
                  </a:tcPr>
                </a:tc>
                <a:tc rowSpan="2">
                  <a:txBody>
                    <a:bodyPr/>
                    <a:lstStyle/>
                    <a:p>
                      <a:pPr algn="ctr" fontAlgn="ctr"/>
                      <a:r>
                        <a:rPr lang="es-EC" sz="1600" b="1" u="none" strike="noStrike">
                          <a:effectLst/>
                        </a:rPr>
                        <a:t>Santa Cruz</a:t>
                      </a:r>
                      <a:endParaRPr lang="es-EC" sz="1600" b="1" i="0" u="none" strike="noStrike">
                        <a:solidFill>
                          <a:srgbClr val="000000"/>
                        </a:solidFill>
                        <a:effectLst/>
                        <a:latin typeface="Calibri" panose="020F0502020204030204" pitchFamily="34" charset="0"/>
                      </a:endParaRPr>
                    </a:p>
                  </a:txBody>
                  <a:tcPr marL="9525" marR="9525" marT="9525" marB="0" anchor="ctr">
                    <a:solidFill>
                      <a:schemeClr val="bg1"/>
                    </a:solidFill>
                  </a:tcPr>
                </a:tc>
                <a:tc rowSpan="2">
                  <a:txBody>
                    <a:bodyPr/>
                    <a:lstStyle/>
                    <a:p>
                      <a:pPr algn="ctr" fontAlgn="ctr"/>
                      <a:r>
                        <a:rPr lang="es-EC" sz="1600" b="1" u="none" strike="noStrike">
                          <a:effectLst/>
                        </a:rPr>
                        <a:t>Mora</a:t>
                      </a:r>
                      <a:endParaRPr lang="es-EC" sz="1600" b="1" i="0" u="none" strike="noStrike">
                        <a:solidFill>
                          <a:srgbClr val="000000"/>
                        </a:solidFill>
                        <a:effectLst/>
                        <a:latin typeface="Calibri" panose="020F0502020204030204" pitchFamily="34" charset="0"/>
                      </a:endParaRPr>
                    </a:p>
                  </a:txBody>
                  <a:tcPr marL="9525" marR="9525" marT="9525" marB="0" anchor="ctr">
                    <a:solidFill>
                      <a:schemeClr val="bg1"/>
                    </a:solidFill>
                  </a:tcPr>
                </a:tc>
                <a:tc rowSpan="2">
                  <a:txBody>
                    <a:bodyPr/>
                    <a:lstStyle/>
                    <a:p>
                      <a:pPr algn="ctr" fontAlgn="ctr"/>
                      <a:r>
                        <a:rPr lang="es-EC" sz="1600" b="1" u="none" strike="noStrike">
                          <a:effectLst/>
                        </a:rPr>
                        <a:t>Perugachi</a:t>
                      </a:r>
                      <a:endParaRPr lang="es-EC" sz="1600" b="1" i="0" u="none" strike="noStrike">
                        <a:solidFill>
                          <a:srgbClr val="000000"/>
                        </a:solidFill>
                        <a:effectLst/>
                        <a:latin typeface="Calibri" panose="020F0502020204030204" pitchFamily="34" charset="0"/>
                      </a:endParaRPr>
                    </a:p>
                  </a:txBody>
                  <a:tcPr marL="9525" marR="9525" marT="9525" marB="0" anchor="ctr">
                    <a:solidFill>
                      <a:schemeClr val="bg1"/>
                    </a:solidFill>
                  </a:tcPr>
                </a:tc>
                <a:tc rowSpan="2">
                  <a:txBody>
                    <a:bodyPr/>
                    <a:lstStyle/>
                    <a:p>
                      <a:pPr algn="ctr" fontAlgn="ctr"/>
                      <a:r>
                        <a:rPr lang="es-EC" sz="1600" b="1" u="none" strike="noStrike">
                          <a:effectLst/>
                        </a:rPr>
                        <a:t>Cushcahua</a:t>
                      </a:r>
                      <a:endParaRPr lang="es-EC" sz="1600" b="1" i="0" u="none" strike="noStrike">
                        <a:solidFill>
                          <a:srgbClr val="000000"/>
                        </a:solidFill>
                        <a:effectLst/>
                        <a:latin typeface="Calibri" panose="020F0502020204030204" pitchFamily="34" charset="0"/>
                      </a:endParaRPr>
                    </a:p>
                  </a:txBody>
                  <a:tcPr marL="9525" marR="9525" marT="9525" marB="0" anchor="ctr">
                    <a:solidFill>
                      <a:schemeClr val="bg1"/>
                    </a:solidFill>
                  </a:tcPr>
                </a:tc>
                <a:tc rowSpan="2">
                  <a:txBody>
                    <a:bodyPr/>
                    <a:lstStyle/>
                    <a:p>
                      <a:pPr algn="ctr" fontAlgn="ctr"/>
                      <a:r>
                        <a:rPr lang="es-EC" sz="1600" b="1" u="none" strike="noStrike" dirty="0">
                          <a:effectLst/>
                        </a:rPr>
                        <a:t>Yamberla</a:t>
                      </a:r>
                      <a:endParaRPr lang="es-EC" sz="1600" b="1" i="0" u="none" strike="noStrike" dirty="0">
                        <a:solidFill>
                          <a:srgbClr val="000000"/>
                        </a:solidFill>
                        <a:effectLst/>
                        <a:latin typeface="Calibri" panose="020F0502020204030204" pitchFamily="34" charset="0"/>
                      </a:endParaRPr>
                    </a:p>
                  </a:txBody>
                  <a:tcPr marL="9525" marR="9525" marT="9525" marB="0" anchor="ctr">
                    <a:solidFill>
                      <a:schemeClr val="bg1"/>
                    </a:solidFill>
                  </a:tcPr>
                </a:tc>
              </a:tr>
              <a:tr h="190500">
                <a:tc>
                  <a:txBody>
                    <a:bodyPr/>
                    <a:lstStyle/>
                    <a:p>
                      <a:pPr algn="l" fontAlgn="b"/>
                      <a:r>
                        <a:rPr lang="es-EC" sz="1600" b="1" u="none" strike="noStrike" dirty="0">
                          <a:effectLst/>
                        </a:rPr>
                        <a:t>Órdenes</a:t>
                      </a:r>
                      <a:endParaRPr lang="es-EC" sz="1600" b="1" i="0" u="none" strike="noStrike" dirty="0">
                        <a:solidFill>
                          <a:srgbClr val="000000"/>
                        </a:solidFill>
                        <a:effectLst/>
                        <a:latin typeface="Calibri" panose="020F0502020204030204" pitchFamily="34" charset="0"/>
                      </a:endParaRPr>
                    </a:p>
                  </a:txBody>
                  <a:tcPr marL="9525" marR="9525" marT="9525" marB="0" anchor="b">
                    <a:solidFill>
                      <a:schemeClr val="bg1"/>
                    </a:solidFill>
                  </a:tcPr>
                </a:tc>
                <a:tc vMerge="1">
                  <a:txBody>
                    <a:bodyPr/>
                    <a:lstStyle/>
                    <a:p>
                      <a:endParaRPr lang="es-EC"/>
                    </a:p>
                  </a:txBody>
                  <a:tcPr/>
                </a:tc>
                <a:tc vMerge="1">
                  <a:txBody>
                    <a:bodyPr/>
                    <a:lstStyle/>
                    <a:p>
                      <a:endParaRPr lang="es-EC"/>
                    </a:p>
                  </a:txBody>
                  <a:tcPr/>
                </a:tc>
                <a:tc vMerge="1">
                  <a:txBody>
                    <a:bodyPr/>
                    <a:lstStyle/>
                    <a:p>
                      <a:endParaRPr lang="es-EC"/>
                    </a:p>
                  </a:txBody>
                  <a:tcPr/>
                </a:tc>
                <a:tc vMerge="1">
                  <a:txBody>
                    <a:bodyPr/>
                    <a:lstStyle/>
                    <a:p>
                      <a:endParaRPr lang="es-EC"/>
                    </a:p>
                  </a:txBody>
                  <a:tcPr/>
                </a:tc>
                <a:tc vMerge="1">
                  <a:txBody>
                    <a:bodyPr/>
                    <a:lstStyle/>
                    <a:p>
                      <a:endParaRPr lang="es-EC"/>
                    </a:p>
                  </a:txBody>
                  <a:tcPr/>
                </a:tc>
                <a:tc vMerge="1">
                  <a:txBody>
                    <a:bodyPr/>
                    <a:lstStyle/>
                    <a:p>
                      <a:endParaRPr lang="es-EC"/>
                    </a:p>
                  </a:txBody>
                  <a:tcPr/>
                </a:tc>
              </a:tr>
              <a:tr h="190500">
                <a:tc>
                  <a:txBody>
                    <a:bodyPr/>
                    <a:lstStyle/>
                    <a:p>
                      <a:pPr algn="l" fontAlgn="ctr"/>
                      <a:r>
                        <a:rPr lang="es-EC" sz="1600" u="none" strike="noStrike">
                          <a:effectLst/>
                        </a:rPr>
                        <a:t>Haplotaxida</a:t>
                      </a:r>
                      <a:endParaRPr lang="es-EC" sz="1600" b="0" i="0" u="none" strike="noStrike">
                        <a:solidFill>
                          <a:srgbClr val="000000"/>
                        </a:solidFill>
                        <a:effectLst/>
                        <a:latin typeface="Calibri" panose="020F0502020204030204" pitchFamily="34" charset="0"/>
                      </a:endParaRPr>
                    </a:p>
                  </a:txBody>
                  <a:tcPr marL="9525" marR="9525" marT="9525" marB="0" anchor="ctr">
                    <a:solidFill>
                      <a:schemeClr val="bg1"/>
                    </a:solidFill>
                  </a:tcPr>
                </a:tc>
                <a:tc>
                  <a:txBody>
                    <a:bodyPr/>
                    <a:lstStyle/>
                    <a:p>
                      <a:pPr algn="ctr" fontAlgn="b"/>
                      <a:r>
                        <a:rPr lang="es-EC" sz="1600" u="none" strike="noStrike">
                          <a:effectLst/>
                        </a:rPr>
                        <a:t>4</a:t>
                      </a:r>
                      <a:endParaRPr lang="es-EC" sz="16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es-EC" sz="1600" u="none" strike="noStrike">
                          <a:effectLst/>
                        </a:rPr>
                        <a:t> </a:t>
                      </a:r>
                      <a:endParaRPr lang="es-EC" sz="16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es-EC" sz="1600" u="none" strike="noStrike" dirty="0">
                          <a:effectLst/>
                        </a:rPr>
                        <a:t> </a:t>
                      </a:r>
                      <a:endParaRPr lang="es-EC" sz="1600" b="0" i="0" u="none" strike="noStrike" dirty="0">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es-EC" sz="1600" u="none" strike="noStrike">
                          <a:effectLst/>
                        </a:rPr>
                        <a:t>28</a:t>
                      </a:r>
                      <a:endParaRPr lang="es-EC" sz="16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es-EC" sz="1600" u="none" strike="noStrike">
                          <a:effectLst/>
                        </a:rPr>
                        <a:t> </a:t>
                      </a:r>
                      <a:endParaRPr lang="es-EC" sz="16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es-EC" sz="1600" u="none" strike="noStrike" dirty="0">
                          <a:effectLst/>
                        </a:rPr>
                        <a:t>6</a:t>
                      </a:r>
                      <a:endParaRPr lang="es-EC" sz="1600" b="0" i="0" u="none" strike="noStrike" dirty="0">
                        <a:solidFill>
                          <a:srgbClr val="000000"/>
                        </a:solidFill>
                        <a:effectLst/>
                        <a:latin typeface="Calibri" panose="020F0502020204030204" pitchFamily="34" charset="0"/>
                      </a:endParaRPr>
                    </a:p>
                  </a:txBody>
                  <a:tcPr marL="9525" marR="9525" marT="9525" marB="0" anchor="b">
                    <a:solidFill>
                      <a:schemeClr val="bg1"/>
                    </a:solidFill>
                  </a:tcPr>
                </a:tc>
              </a:tr>
              <a:tr h="190500">
                <a:tc>
                  <a:txBody>
                    <a:bodyPr/>
                    <a:lstStyle/>
                    <a:p>
                      <a:pPr algn="l" fontAlgn="b"/>
                      <a:r>
                        <a:rPr lang="es-EC" sz="1600" u="none" strike="noStrike">
                          <a:effectLst/>
                        </a:rPr>
                        <a:t>Coleoptera</a:t>
                      </a:r>
                      <a:endParaRPr lang="es-EC" sz="16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es-EC" sz="1600" u="none" strike="noStrike">
                          <a:effectLst/>
                        </a:rPr>
                        <a:t>390</a:t>
                      </a:r>
                      <a:endParaRPr lang="es-EC" sz="16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es-EC" sz="1600" u="none" strike="noStrike">
                          <a:effectLst/>
                        </a:rPr>
                        <a:t>501</a:t>
                      </a:r>
                      <a:endParaRPr lang="es-EC" sz="16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es-EC" sz="1600" u="none" strike="noStrike">
                          <a:effectLst/>
                        </a:rPr>
                        <a:t>433</a:t>
                      </a:r>
                      <a:endParaRPr lang="es-EC" sz="16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es-EC" sz="1600" u="none" strike="noStrike">
                          <a:effectLst/>
                        </a:rPr>
                        <a:t>162</a:t>
                      </a:r>
                      <a:endParaRPr lang="es-EC" sz="16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es-EC" sz="1600" u="none" strike="noStrike">
                          <a:effectLst/>
                        </a:rPr>
                        <a:t>384</a:t>
                      </a:r>
                      <a:endParaRPr lang="es-EC" sz="16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es-EC" sz="1600" u="none" strike="noStrike">
                          <a:effectLst/>
                        </a:rPr>
                        <a:t>463</a:t>
                      </a:r>
                      <a:endParaRPr lang="es-EC" sz="1600" b="0" i="0" u="none" strike="noStrike">
                        <a:solidFill>
                          <a:srgbClr val="000000"/>
                        </a:solidFill>
                        <a:effectLst/>
                        <a:latin typeface="Calibri" panose="020F0502020204030204" pitchFamily="34" charset="0"/>
                      </a:endParaRPr>
                    </a:p>
                  </a:txBody>
                  <a:tcPr marL="9525" marR="9525" marT="9525" marB="0" anchor="b">
                    <a:solidFill>
                      <a:schemeClr val="bg1"/>
                    </a:solidFill>
                  </a:tcPr>
                </a:tc>
              </a:tr>
              <a:tr h="190500">
                <a:tc>
                  <a:txBody>
                    <a:bodyPr/>
                    <a:lstStyle/>
                    <a:p>
                      <a:pPr algn="l" fontAlgn="b"/>
                      <a:r>
                        <a:rPr lang="es-EC" sz="1600" u="none" strike="noStrike">
                          <a:effectLst/>
                        </a:rPr>
                        <a:t>Himenoptera</a:t>
                      </a:r>
                      <a:endParaRPr lang="es-EC" sz="16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es-EC" sz="1600" u="none" strike="noStrike">
                          <a:effectLst/>
                        </a:rPr>
                        <a:t>20</a:t>
                      </a:r>
                      <a:endParaRPr lang="es-EC" sz="16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es-EC" sz="1600" u="none" strike="noStrike">
                          <a:effectLst/>
                        </a:rPr>
                        <a:t>5</a:t>
                      </a:r>
                      <a:endParaRPr lang="es-EC" sz="16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es-EC" sz="1600" u="none" strike="noStrike">
                          <a:effectLst/>
                        </a:rPr>
                        <a:t>32</a:t>
                      </a:r>
                      <a:endParaRPr lang="es-EC" sz="16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es-EC" sz="1600" u="none" strike="noStrike">
                          <a:effectLst/>
                        </a:rPr>
                        <a:t>24</a:t>
                      </a:r>
                      <a:endParaRPr lang="es-EC" sz="16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es-EC" sz="1600" u="none" strike="noStrike">
                          <a:effectLst/>
                        </a:rPr>
                        <a:t>8</a:t>
                      </a:r>
                      <a:endParaRPr lang="es-EC" sz="16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es-EC" sz="1600" u="none" strike="noStrike">
                          <a:effectLst/>
                        </a:rPr>
                        <a:t>4</a:t>
                      </a:r>
                      <a:endParaRPr lang="es-EC" sz="1600" b="0" i="0" u="none" strike="noStrike">
                        <a:solidFill>
                          <a:srgbClr val="000000"/>
                        </a:solidFill>
                        <a:effectLst/>
                        <a:latin typeface="Calibri" panose="020F0502020204030204" pitchFamily="34" charset="0"/>
                      </a:endParaRPr>
                    </a:p>
                  </a:txBody>
                  <a:tcPr marL="9525" marR="9525" marT="9525" marB="0" anchor="b">
                    <a:solidFill>
                      <a:schemeClr val="bg1"/>
                    </a:solidFill>
                  </a:tcPr>
                </a:tc>
              </a:tr>
              <a:tr h="190500">
                <a:tc>
                  <a:txBody>
                    <a:bodyPr/>
                    <a:lstStyle/>
                    <a:p>
                      <a:pPr algn="l" fontAlgn="b"/>
                      <a:r>
                        <a:rPr lang="es-EC" sz="1600" u="none" strike="noStrike">
                          <a:effectLst/>
                        </a:rPr>
                        <a:t>Hemiptera</a:t>
                      </a:r>
                      <a:endParaRPr lang="es-EC" sz="16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es-EC" sz="1600" u="none" strike="noStrike">
                          <a:effectLst/>
                        </a:rPr>
                        <a:t>6</a:t>
                      </a:r>
                      <a:endParaRPr lang="es-EC" sz="16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es-EC" sz="1600" u="none" strike="noStrike">
                          <a:effectLst/>
                        </a:rPr>
                        <a:t>91</a:t>
                      </a:r>
                      <a:endParaRPr lang="es-EC" sz="16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es-EC" sz="1600" u="none" strike="noStrike">
                          <a:effectLst/>
                        </a:rPr>
                        <a:t>11</a:t>
                      </a:r>
                      <a:endParaRPr lang="es-EC" sz="16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es-EC" sz="1600" u="none" strike="noStrike">
                          <a:effectLst/>
                        </a:rPr>
                        <a:t>10</a:t>
                      </a:r>
                      <a:endParaRPr lang="es-EC" sz="16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es-EC" sz="1600" u="none" strike="noStrike">
                          <a:effectLst/>
                        </a:rPr>
                        <a:t>5</a:t>
                      </a:r>
                      <a:endParaRPr lang="es-EC" sz="16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es-EC" sz="1600" u="none" strike="noStrike">
                          <a:effectLst/>
                        </a:rPr>
                        <a:t>6</a:t>
                      </a:r>
                      <a:endParaRPr lang="es-EC" sz="1600" b="0" i="0" u="none" strike="noStrike">
                        <a:solidFill>
                          <a:srgbClr val="000000"/>
                        </a:solidFill>
                        <a:effectLst/>
                        <a:latin typeface="Calibri" panose="020F0502020204030204" pitchFamily="34" charset="0"/>
                      </a:endParaRPr>
                    </a:p>
                  </a:txBody>
                  <a:tcPr marL="9525" marR="9525" marT="9525" marB="0" anchor="b">
                    <a:solidFill>
                      <a:schemeClr val="bg1"/>
                    </a:solidFill>
                  </a:tcPr>
                </a:tc>
              </a:tr>
              <a:tr h="190500">
                <a:tc>
                  <a:txBody>
                    <a:bodyPr/>
                    <a:lstStyle/>
                    <a:p>
                      <a:pPr algn="l" fontAlgn="b"/>
                      <a:r>
                        <a:rPr lang="es-EC" sz="1600" u="none" strike="noStrike">
                          <a:effectLst/>
                        </a:rPr>
                        <a:t>Diptera</a:t>
                      </a:r>
                      <a:endParaRPr lang="es-EC" sz="16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es-EC" sz="1600" u="none" strike="noStrike">
                          <a:effectLst/>
                        </a:rPr>
                        <a:t>22</a:t>
                      </a:r>
                      <a:endParaRPr lang="es-EC" sz="16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es-EC" sz="1600" u="none" strike="noStrike" dirty="0">
                          <a:effectLst/>
                        </a:rPr>
                        <a:t>15</a:t>
                      </a:r>
                      <a:endParaRPr lang="es-EC" sz="1600" b="0" i="0" u="none" strike="noStrike" dirty="0">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es-EC" sz="1600" u="none" strike="noStrike">
                          <a:effectLst/>
                        </a:rPr>
                        <a:t>44</a:t>
                      </a:r>
                      <a:endParaRPr lang="es-EC" sz="16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es-EC" sz="1600" u="none" strike="noStrike">
                          <a:effectLst/>
                        </a:rPr>
                        <a:t>12</a:t>
                      </a:r>
                      <a:endParaRPr lang="es-EC" sz="16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es-EC" sz="1600" u="none" strike="noStrike">
                          <a:effectLst/>
                        </a:rPr>
                        <a:t>22</a:t>
                      </a:r>
                      <a:endParaRPr lang="es-EC" sz="16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es-EC" sz="1600" u="none" strike="noStrike">
                          <a:effectLst/>
                        </a:rPr>
                        <a:t>30</a:t>
                      </a:r>
                      <a:endParaRPr lang="es-EC" sz="1600" b="0" i="0" u="none" strike="noStrike">
                        <a:solidFill>
                          <a:srgbClr val="000000"/>
                        </a:solidFill>
                        <a:effectLst/>
                        <a:latin typeface="Calibri" panose="020F0502020204030204" pitchFamily="34" charset="0"/>
                      </a:endParaRPr>
                    </a:p>
                  </a:txBody>
                  <a:tcPr marL="9525" marR="9525" marT="9525" marB="0" anchor="b">
                    <a:solidFill>
                      <a:schemeClr val="bg1"/>
                    </a:solidFill>
                  </a:tcPr>
                </a:tc>
              </a:tr>
              <a:tr h="190500">
                <a:tc>
                  <a:txBody>
                    <a:bodyPr/>
                    <a:lstStyle/>
                    <a:p>
                      <a:pPr algn="l" fontAlgn="b"/>
                      <a:r>
                        <a:rPr lang="es-EC" sz="1600" u="none" strike="noStrike">
                          <a:effectLst/>
                        </a:rPr>
                        <a:t>Lepidoptera</a:t>
                      </a:r>
                      <a:endParaRPr lang="es-EC" sz="16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es-EC" sz="1600" u="none" strike="noStrike">
                          <a:effectLst/>
                        </a:rPr>
                        <a:t>65</a:t>
                      </a:r>
                      <a:endParaRPr lang="es-EC" sz="16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es-EC" sz="1600" u="none" strike="noStrike">
                          <a:effectLst/>
                        </a:rPr>
                        <a:t>125</a:t>
                      </a:r>
                      <a:endParaRPr lang="es-EC" sz="16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es-EC" sz="1600" u="none" strike="noStrike" dirty="0">
                          <a:effectLst/>
                        </a:rPr>
                        <a:t>31</a:t>
                      </a:r>
                      <a:endParaRPr lang="es-EC" sz="1600" b="0" i="0" u="none" strike="noStrike" dirty="0">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es-EC" sz="1600" u="none" strike="noStrike">
                          <a:effectLst/>
                        </a:rPr>
                        <a:t>44</a:t>
                      </a:r>
                      <a:endParaRPr lang="es-EC" sz="16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es-EC" sz="1600" u="none" strike="noStrike">
                          <a:effectLst/>
                        </a:rPr>
                        <a:t>266</a:t>
                      </a:r>
                      <a:endParaRPr lang="es-EC" sz="16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es-EC" sz="1600" u="none" strike="noStrike">
                          <a:effectLst/>
                        </a:rPr>
                        <a:t>32</a:t>
                      </a:r>
                      <a:endParaRPr lang="es-EC" sz="1600" b="0" i="0" u="none" strike="noStrike">
                        <a:solidFill>
                          <a:srgbClr val="000000"/>
                        </a:solidFill>
                        <a:effectLst/>
                        <a:latin typeface="Calibri" panose="020F0502020204030204" pitchFamily="34" charset="0"/>
                      </a:endParaRPr>
                    </a:p>
                  </a:txBody>
                  <a:tcPr marL="9525" marR="9525" marT="9525" marB="0" anchor="b">
                    <a:solidFill>
                      <a:schemeClr val="bg1"/>
                    </a:solidFill>
                  </a:tcPr>
                </a:tc>
              </a:tr>
              <a:tr h="190500">
                <a:tc>
                  <a:txBody>
                    <a:bodyPr/>
                    <a:lstStyle/>
                    <a:p>
                      <a:pPr algn="l" fontAlgn="b"/>
                      <a:r>
                        <a:rPr lang="es-EC" sz="1600" u="none" strike="noStrike" dirty="0">
                          <a:effectLst/>
                        </a:rPr>
                        <a:t>Collembola</a:t>
                      </a:r>
                      <a:endParaRPr lang="es-EC" sz="1600" b="0" i="0" u="none" strike="noStrike" dirty="0">
                        <a:solidFill>
                          <a:srgbClr val="000000"/>
                        </a:solidFill>
                        <a:effectLst/>
                        <a:latin typeface="Calibri" panose="020F0502020204030204" pitchFamily="34" charset="0"/>
                      </a:endParaRPr>
                    </a:p>
                  </a:txBody>
                  <a:tcPr marL="9525" marR="9525" marT="9525" marB="0" anchor="b">
                    <a:solidFill>
                      <a:schemeClr val="accent2">
                        <a:lumMod val="40000"/>
                        <a:lumOff val="60000"/>
                      </a:schemeClr>
                    </a:solidFill>
                  </a:tcPr>
                </a:tc>
                <a:tc>
                  <a:txBody>
                    <a:bodyPr/>
                    <a:lstStyle/>
                    <a:p>
                      <a:pPr algn="ctr" fontAlgn="b"/>
                      <a:r>
                        <a:rPr lang="es-EC" sz="1600" u="none" strike="noStrike" dirty="0">
                          <a:effectLst/>
                        </a:rPr>
                        <a:t>51</a:t>
                      </a:r>
                      <a:endParaRPr lang="es-EC" sz="1600" b="0" i="0" u="none" strike="noStrike" dirty="0">
                        <a:solidFill>
                          <a:srgbClr val="000000"/>
                        </a:solidFill>
                        <a:effectLst/>
                        <a:latin typeface="Calibri" panose="020F0502020204030204" pitchFamily="34" charset="0"/>
                      </a:endParaRPr>
                    </a:p>
                  </a:txBody>
                  <a:tcPr marL="9525" marR="9525" marT="9525" marB="0" anchor="b">
                    <a:solidFill>
                      <a:schemeClr val="accent2">
                        <a:lumMod val="40000"/>
                        <a:lumOff val="60000"/>
                      </a:schemeClr>
                    </a:solidFill>
                  </a:tcPr>
                </a:tc>
                <a:tc>
                  <a:txBody>
                    <a:bodyPr/>
                    <a:lstStyle/>
                    <a:p>
                      <a:pPr algn="ctr" fontAlgn="b"/>
                      <a:r>
                        <a:rPr lang="es-EC" sz="1600" u="none" strike="noStrike">
                          <a:effectLst/>
                        </a:rPr>
                        <a:t>84</a:t>
                      </a:r>
                      <a:endParaRPr lang="es-EC" sz="1600" b="0" i="0" u="none" strike="noStrike">
                        <a:solidFill>
                          <a:srgbClr val="000000"/>
                        </a:solidFill>
                        <a:effectLst/>
                        <a:latin typeface="Calibri" panose="020F0502020204030204" pitchFamily="34" charset="0"/>
                      </a:endParaRPr>
                    </a:p>
                  </a:txBody>
                  <a:tcPr marL="9525" marR="9525" marT="9525" marB="0" anchor="b">
                    <a:solidFill>
                      <a:schemeClr val="accent2">
                        <a:lumMod val="40000"/>
                        <a:lumOff val="60000"/>
                      </a:schemeClr>
                    </a:solidFill>
                  </a:tcPr>
                </a:tc>
                <a:tc>
                  <a:txBody>
                    <a:bodyPr/>
                    <a:lstStyle/>
                    <a:p>
                      <a:pPr algn="ctr" fontAlgn="b"/>
                      <a:r>
                        <a:rPr lang="es-EC" sz="1600" u="none" strike="noStrike" dirty="0">
                          <a:effectLst/>
                        </a:rPr>
                        <a:t>18</a:t>
                      </a:r>
                      <a:endParaRPr lang="es-EC" sz="1600" b="0" i="0" u="none" strike="noStrike" dirty="0">
                        <a:solidFill>
                          <a:srgbClr val="000000"/>
                        </a:solidFill>
                        <a:effectLst/>
                        <a:latin typeface="Calibri" panose="020F0502020204030204" pitchFamily="34" charset="0"/>
                      </a:endParaRPr>
                    </a:p>
                  </a:txBody>
                  <a:tcPr marL="9525" marR="9525" marT="9525" marB="0" anchor="b">
                    <a:solidFill>
                      <a:schemeClr val="accent2">
                        <a:lumMod val="40000"/>
                        <a:lumOff val="60000"/>
                      </a:schemeClr>
                    </a:solidFill>
                  </a:tcPr>
                </a:tc>
                <a:tc>
                  <a:txBody>
                    <a:bodyPr/>
                    <a:lstStyle/>
                    <a:p>
                      <a:pPr algn="ctr" fontAlgn="b"/>
                      <a:r>
                        <a:rPr lang="es-EC" sz="1600" u="none" strike="noStrike" dirty="0">
                          <a:effectLst/>
                        </a:rPr>
                        <a:t>71</a:t>
                      </a:r>
                      <a:endParaRPr lang="es-EC" sz="1600" b="0" i="0" u="none" strike="noStrike" dirty="0">
                        <a:solidFill>
                          <a:srgbClr val="000000"/>
                        </a:solidFill>
                        <a:effectLst/>
                        <a:latin typeface="Calibri" panose="020F0502020204030204" pitchFamily="34" charset="0"/>
                      </a:endParaRPr>
                    </a:p>
                  </a:txBody>
                  <a:tcPr marL="9525" marR="9525" marT="9525" marB="0" anchor="b">
                    <a:solidFill>
                      <a:schemeClr val="accent2">
                        <a:lumMod val="40000"/>
                        <a:lumOff val="60000"/>
                      </a:schemeClr>
                    </a:solidFill>
                  </a:tcPr>
                </a:tc>
                <a:tc>
                  <a:txBody>
                    <a:bodyPr/>
                    <a:lstStyle/>
                    <a:p>
                      <a:pPr algn="ctr" fontAlgn="b"/>
                      <a:r>
                        <a:rPr lang="es-EC" sz="1600" u="none" strike="noStrike">
                          <a:effectLst/>
                        </a:rPr>
                        <a:t>34</a:t>
                      </a:r>
                      <a:endParaRPr lang="es-EC" sz="1600" b="0" i="0" u="none" strike="noStrike">
                        <a:solidFill>
                          <a:srgbClr val="000000"/>
                        </a:solidFill>
                        <a:effectLst/>
                        <a:latin typeface="Calibri" panose="020F0502020204030204" pitchFamily="34" charset="0"/>
                      </a:endParaRPr>
                    </a:p>
                  </a:txBody>
                  <a:tcPr marL="9525" marR="9525" marT="9525" marB="0" anchor="b">
                    <a:solidFill>
                      <a:schemeClr val="accent2">
                        <a:lumMod val="40000"/>
                        <a:lumOff val="60000"/>
                      </a:schemeClr>
                    </a:solidFill>
                  </a:tcPr>
                </a:tc>
                <a:tc>
                  <a:txBody>
                    <a:bodyPr/>
                    <a:lstStyle/>
                    <a:p>
                      <a:pPr algn="ctr" fontAlgn="b"/>
                      <a:r>
                        <a:rPr lang="es-EC" sz="1600" u="none" strike="noStrike" dirty="0">
                          <a:effectLst/>
                        </a:rPr>
                        <a:t>63</a:t>
                      </a:r>
                      <a:endParaRPr lang="es-EC" sz="1600" b="0" i="0" u="none" strike="noStrike" dirty="0">
                        <a:solidFill>
                          <a:srgbClr val="000000"/>
                        </a:solidFill>
                        <a:effectLst/>
                        <a:latin typeface="Calibri" panose="020F0502020204030204" pitchFamily="34" charset="0"/>
                      </a:endParaRPr>
                    </a:p>
                  </a:txBody>
                  <a:tcPr marL="9525" marR="9525" marT="9525" marB="0" anchor="b">
                    <a:solidFill>
                      <a:schemeClr val="accent2">
                        <a:lumMod val="40000"/>
                        <a:lumOff val="60000"/>
                      </a:schemeClr>
                    </a:solidFill>
                  </a:tcPr>
                </a:tc>
              </a:tr>
              <a:tr h="190500">
                <a:tc>
                  <a:txBody>
                    <a:bodyPr/>
                    <a:lstStyle/>
                    <a:p>
                      <a:pPr algn="l" fontAlgn="b"/>
                      <a:r>
                        <a:rPr lang="es-EC" sz="1600" u="none" strike="noStrike">
                          <a:effectLst/>
                        </a:rPr>
                        <a:t>Isópoda</a:t>
                      </a:r>
                      <a:endParaRPr lang="es-EC" sz="16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es-EC" sz="1600" u="none" strike="noStrike" dirty="0">
                          <a:effectLst/>
                        </a:rPr>
                        <a:t>107</a:t>
                      </a:r>
                      <a:endParaRPr lang="es-EC" sz="1600" b="0" i="0" u="none" strike="noStrike" dirty="0">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es-EC" sz="1600" u="none" strike="noStrike" dirty="0">
                          <a:effectLst/>
                        </a:rPr>
                        <a:t>1</a:t>
                      </a:r>
                      <a:endParaRPr lang="es-EC" sz="1600" b="0" i="0" u="none" strike="noStrike" dirty="0">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es-EC" sz="1600" u="none" strike="noStrike">
                          <a:effectLst/>
                        </a:rPr>
                        <a:t>11</a:t>
                      </a:r>
                      <a:endParaRPr lang="es-EC" sz="16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es-EC" sz="1600" u="none" strike="noStrike" dirty="0">
                          <a:effectLst/>
                        </a:rPr>
                        <a:t>25</a:t>
                      </a:r>
                      <a:endParaRPr lang="es-EC" sz="1600" b="0" i="0" u="none" strike="noStrike" dirty="0">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es-EC" sz="1600" u="none" strike="noStrike" dirty="0">
                          <a:effectLst/>
                        </a:rPr>
                        <a:t>21</a:t>
                      </a:r>
                      <a:endParaRPr lang="es-EC" sz="1600" b="0" i="0" u="none" strike="noStrike" dirty="0">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es-EC" sz="1600" u="none" strike="noStrike" dirty="0">
                          <a:effectLst/>
                        </a:rPr>
                        <a:t>49</a:t>
                      </a:r>
                      <a:endParaRPr lang="es-EC" sz="1600" b="0" i="0" u="none" strike="noStrike" dirty="0">
                        <a:solidFill>
                          <a:srgbClr val="000000"/>
                        </a:solidFill>
                        <a:effectLst/>
                        <a:latin typeface="Calibri" panose="020F0502020204030204" pitchFamily="34" charset="0"/>
                      </a:endParaRPr>
                    </a:p>
                  </a:txBody>
                  <a:tcPr marL="9525" marR="9525" marT="9525" marB="0" anchor="b">
                    <a:solidFill>
                      <a:schemeClr val="bg1"/>
                    </a:solidFill>
                  </a:tcPr>
                </a:tc>
              </a:tr>
              <a:tr h="190500">
                <a:tc>
                  <a:txBody>
                    <a:bodyPr/>
                    <a:lstStyle/>
                    <a:p>
                      <a:pPr algn="l" fontAlgn="b"/>
                      <a:r>
                        <a:rPr lang="es-EC" sz="1600" u="none" strike="noStrike">
                          <a:effectLst/>
                        </a:rPr>
                        <a:t>Araneae</a:t>
                      </a:r>
                      <a:endParaRPr lang="es-EC" sz="16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es-EC" sz="1600" u="none" strike="noStrike">
                          <a:effectLst/>
                        </a:rPr>
                        <a:t>23</a:t>
                      </a:r>
                      <a:endParaRPr lang="es-EC" sz="16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es-EC" sz="1600" u="none" strike="noStrike">
                          <a:effectLst/>
                        </a:rPr>
                        <a:t>52</a:t>
                      </a:r>
                      <a:endParaRPr lang="es-EC" sz="16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es-EC" sz="1600" u="none" strike="noStrike">
                          <a:effectLst/>
                        </a:rPr>
                        <a:t>20</a:t>
                      </a:r>
                      <a:endParaRPr lang="es-EC" sz="16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es-EC" sz="1600" u="none" strike="noStrike">
                          <a:effectLst/>
                        </a:rPr>
                        <a:t>25</a:t>
                      </a:r>
                      <a:endParaRPr lang="es-EC" sz="16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es-EC" sz="1600" u="none" strike="noStrike">
                          <a:effectLst/>
                        </a:rPr>
                        <a:t>18</a:t>
                      </a:r>
                      <a:endParaRPr lang="es-EC" sz="16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es-EC" sz="1600" u="none" strike="noStrike">
                          <a:effectLst/>
                        </a:rPr>
                        <a:t>27</a:t>
                      </a:r>
                      <a:endParaRPr lang="es-EC" sz="1600" b="0" i="0" u="none" strike="noStrike">
                        <a:solidFill>
                          <a:srgbClr val="000000"/>
                        </a:solidFill>
                        <a:effectLst/>
                        <a:latin typeface="Calibri" panose="020F0502020204030204" pitchFamily="34" charset="0"/>
                      </a:endParaRPr>
                    </a:p>
                  </a:txBody>
                  <a:tcPr marL="9525" marR="9525" marT="9525" marB="0" anchor="b">
                    <a:solidFill>
                      <a:schemeClr val="bg1"/>
                    </a:solidFill>
                  </a:tcPr>
                </a:tc>
              </a:tr>
              <a:tr h="190500">
                <a:tc>
                  <a:txBody>
                    <a:bodyPr/>
                    <a:lstStyle/>
                    <a:p>
                      <a:pPr algn="l" fontAlgn="b"/>
                      <a:r>
                        <a:rPr lang="es-EC" sz="1600" u="none" strike="noStrike">
                          <a:effectLst/>
                        </a:rPr>
                        <a:t>Diplopoda</a:t>
                      </a:r>
                      <a:endParaRPr lang="es-EC" sz="16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es-EC" sz="1600" u="none" strike="noStrike">
                          <a:effectLst/>
                        </a:rPr>
                        <a:t> </a:t>
                      </a:r>
                      <a:endParaRPr lang="es-EC" sz="16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es-EC" sz="1600" u="none" strike="noStrike">
                          <a:effectLst/>
                        </a:rPr>
                        <a:t> </a:t>
                      </a:r>
                      <a:endParaRPr lang="es-EC" sz="16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es-EC" sz="1600" u="none" strike="noStrike">
                          <a:effectLst/>
                        </a:rPr>
                        <a:t> </a:t>
                      </a:r>
                      <a:endParaRPr lang="es-EC" sz="16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es-EC" sz="1600" u="none" strike="noStrike">
                          <a:effectLst/>
                        </a:rPr>
                        <a:t>13</a:t>
                      </a:r>
                      <a:endParaRPr lang="es-EC" sz="16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es-EC" sz="1600" u="none" strike="noStrike">
                          <a:effectLst/>
                        </a:rPr>
                        <a:t> </a:t>
                      </a:r>
                      <a:endParaRPr lang="es-EC" sz="16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es-EC" sz="1600" u="none" strike="noStrike">
                          <a:effectLst/>
                        </a:rPr>
                        <a:t>30</a:t>
                      </a:r>
                      <a:endParaRPr lang="es-EC" sz="1600" b="0" i="0" u="none" strike="noStrike">
                        <a:solidFill>
                          <a:srgbClr val="000000"/>
                        </a:solidFill>
                        <a:effectLst/>
                        <a:latin typeface="Calibri" panose="020F0502020204030204" pitchFamily="34" charset="0"/>
                      </a:endParaRPr>
                    </a:p>
                  </a:txBody>
                  <a:tcPr marL="9525" marR="9525" marT="9525" marB="0" anchor="b">
                    <a:solidFill>
                      <a:schemeClr val="bg1"/>
                    </a:solidFill>
                  </a:tcPr>
                </a:tc>
              </a:tr>
              <a:tr h="190500">
                <a:tc>
                  <a:txBody>
                    <a:bodyPr/>
                    <a:lstStyle/>
                    <a:p>
                      <a:pPr algn="l" fontAlgn="b"/>
                      <a:r>
                        <a:rPr lang="es-EC" sz="1600" u="none" strike="noStrike" dirty="0">
                          <a:effectLst/>
                        </a:rPr>
                        <a:t>Chilopoda</a:t>
                      </a:r>
                      <a:endParaRPr lang="es-EC" sz="1600" b="0" i="0" u="none" strike="noStrike" dirty="0">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es-EC" sz="1600" u="none" strike="noStrike" dirty="0">
                          <a:effectLst/>
                        </a:rPr>
                        <a:t>1</a:t>
                      </a:r>
                      <a:endParaRPr lang="es-EC" sz="1600" b="0" i="0" u="none" strike="noStrike" dirty="0">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es-EC" sz="1600" u="none" strike="noStrike">
                          <a:effectLst/>
                        </a:rPr>
                        <a:t>6</a:t>
                      </a:r>
                      <a:endParaRPr lang="es-EC" sz="16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es-EC" sz="1600" u="none" strike="noStrike">
                          <a:effectLst/>
                        </a:rPr>
                        <a:t>2</a:t>
                      </a:r>
                      <a:endParaRPr lang="es-EC" sz="16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es-EC" sz="1600" u="none" strike="noStrike">
                          <a:effectLst/>
                        </a:rPr>
                        <a:t>10</a:t>
                      </a:r>
                      <a:endParaRPr lang="es-EC" sz="16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es-EC" sz="1600" u="none" strike="noStrike">
                          <a:effectLst/>
                        </a:rPr>
                        <a:t>2</a:t>
                      </a:r>
                      <a:endParaRPr lang="es-EC" sz="16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es-EC" sz="1600" u="none" strike="noStrike" dirty="0">
                          <a:effectLst/>
                        </a:rPr>
                        <a:t> </a:t>
                      </a:r>
                      <a:endParaRPr lang="es-EC" sz="1600" b="0" i="0" u="none" strike="noStrike" dirty="0">
                        <a:solidFill>
                          <a:srgbClr val="000000"/>
                        </a:solidFill>
                        <a:effectLst/>
                        <a:latin typeface="Calibri" panose="020F0502020204030204" pitchFamily="34" charset="0"/>
                      </a:endParaRPr>
                    </a:p>
                  </a:txBody>
                  <a:tcPr marL="9525" marR="9525" marT="9525" marB="0" anchor="b">
                    <a:solidFill>
                      <a:schemeClr val="bg1"/>
                    </a:solidFill>
                  </a:tcPr>
                </a:tc>
              </a:tr>
            </a:tbl>
          </a:graphicData>
        </a:graphic>
      </p:graphicFrame>
      <p:sp>
        <p:nvSpPr>
          <p:cNvPr id="10" name="Título 1"/>
          <p:cNvSpPr>
            <a:spLocks noGrp="1"/>
          </p:cNvSpPr>
          <p:nvPr>
            <p:ph type="title"/>
          </p:nvPr>
        </p:nvSpPr>
        <p:spPr>
          <a:xfrm>
            <a:off x="3246946" y="278483"/>
            <a:ext cx="5987206" cy="767962"/>
          </a:xfrm>
        </p:spPr>
        <p:txBody>
          <a:bodyPr>
            <a:normAutofit/>
          </a:bodyPr>
          <a:lstStyle/>
          <a:p>
            <a:pPr algn="ctr"/>
            <a:r>
              <a:rPr lang="es-EC" b="1" dirty="0" smtClean="0"/>
              <a:t>RESULTADOS Y DISCUSIÓN</a:t>
            </a:r>
            <a:endParaRPr lang="es-EC" b="1" dirty="0"/>
          </a:p>
        </p:txBody>
      </p:sp>
    </p:spTree>
    <p:extLst>
      <p:ext uri="{BB962C8B-B14F-4D97-AF65-F5344CB8AC3E}">
        <p14:creationId xmlns:p14="http://schemas.microsoft.com/office/powerpoint/2010/main" val="238851595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arcador de contenido 2"/>
          <p:cNvSpPr txBox="1">
            <a:spLocks/>
          </p:cNvSpPr>
          <p:nvPr/>
        </p:nvSpPr>
        <p:spPr>
          <a:xfrm>
            <a:off x="1904597" y="5010985"/>
            <a:ext cx="8282591" cy="1492846"/>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algn="just">
              <a:buFont typeface="Wingdings" panose="05000000000000000000" pitchFamily="2" charset="2"/>
              <a:buChar char="v"/>
            </a:pPr>
            <a:r>
              <a:rPr lang="es-EC" sz="2000" dirty="0">
                <a:latin typeface="Times New Roman" panose="02020603050405020304" pitchFamily="18" charset="0"/>
                <a:cs typeface="Times New Roman" panose="02020603050405020304" pitchFamily="18" charset="0"/>
              </a:rPr>
              <a:t>Los arácnidos, coleópteros,  chilopodos, hemípteros e himenópteros son considerados depredadores encargados de controlar y regular, plagas y organismos patógenos que perturben el suelo (Lavelle &amp; Blanchart, 1992; Decaens, 2003; Cabrera, Robaina &amp; Ponce de León, 2011b</a:t>
            </a:r>
            <a:r>
              <a:rPr lang="es-EC" sz="2000" dirty="0" smtClean="0">
                <a:latin typeface="Times New Roman" panose="02020603050405020304" pitchFamily="18" charset="0"/>
                <a:cs typeface="Times New Roman" panose="02020603050405020304" pitchFamily="18" charset="0"/>
              </a:rPr>
              <a:t>).</a:t>
            </a:r>
            <a:endParaRPr lang="es-EC" sz="2000" dirty="0">
              <a:latin typeface="Times New Roman" panose="02020603050405020304" pitchFamily="18" charset="0"/>
              <a:cs typeface="Times New Roman" panose="02020603050405020304" pitchFamily="18" charset="0"/>
            </a:endParaRPr>
          </a:p>
        </p:txBody>
      </p:sp>
      <p:sp>
        <p:nvSpPr>
          <p:cNvPr id="9" name="Título 1"/>
          <p:cNvSpPr>
            <a:spLocks noGrp="1"/>
          </p:cNvSpPr>
          <p:nvPr>
            <p:ph type="title"/>
          </p:nvPr>
        </p:nvSpPr>
        <p:spPr>
          <a:xfrm>
            <a:off x="3246946" y="278483"/>
            <a:ext cx="5987206" cy="767962"/>
          </a:xfrm>
        </p:spPr>
        <p:txBody>
          <a:bodyPr>
            <a:normAutofit/>
          </a:bodyPr>
          <a:lstStyle/>
          <a:p>
            <a:pPr algn="ctr"/>
            <a:r>
              <a:rPr lang="es-EC" b="1" dirty="0" smtClean="0"/>
              <a:t>RESULTADOS Y DISCUSIÓN</a:t>
            </a:r>
            <a:endParaRPr lang="es-EC" b="1" dirty="0"/>
          </a:p>
        </p:txBody>
      </p:sp>
      <p:graphicFrame>
        <p:nvGraphicFramePr>
          <p:cNvPr id="10" name="Tabla 9"/>
          <p:cNvGraphicFramePr>
            <a:graphicFrameLocks noGrp="1"/>
          </p:cNvGraphicFramePr>
          <p:nvPr>
            <p:extLst>
              <p:ext uri="{D42A27DB-BD31-4B8C-83A1-F6EECF244321}">
                <p14:modId xmlns:p14="http://schemas.microsoft.com/office/powerpoint/2010/main" val="2535371647"/>
              </p:ext>
            </p:extLst>
          </p:nvPr>
        </p:nvGraphicFramePr>
        <p:xfrm>
          <a:off x="1405717" y="1050593"/>
          <a:ext cx="9553435" cy="3293745"/>
        </p:xfrm>
        <a:graphic>
          <a:graphicData uri="http://schemas.openxmlformats.org/drawingml/2006/table">
            <a:tbl>
              <a:tblPr>
                <a:tableStyleId>{5940675A-B579-460E-94D1-54222C63F5DA}</a:tableStyleId>
              </a:tblPr>
              <a:tblGrid>
                <a:gridCol w="1550588"/>
                <a:gridCol w="1385872"/>
                <a:gridCol w="1363153"/>
                <a:gridCol w="1226840"/>
                <a:gridCol w="1476749"/>
                <a:gridCol w="1277957"/>
                <a:gridCol w="1272276"/>
              </a:tblGrid>
              <a:tr h="190500">
                <a:tc>
                  <a:txBody>
                    <a:bodyPr/>
                    <a:lstStyle/>
                    <a:p>
                      <a:pPr algn="l" fontAlgn="b"/>
                      <a:r>
                        <a:rPr lang="es-EC" sz="1600" b="1" u="none" strike="noStrike" dirty="0">
                          <a:effectLst/>
                        </a:rPr>
                        <a:t>Familia</a:t>
                      </a:r>
                      <a:endParaRPr lang="es-EC" sz="1600" b="1" i="0" u="none" strike="noStrike" dirty="0">
                        <a:solidFill>
                          <a:srgbClr val="000000"/>
                        </a:solidFill>
                        <a:effectLst/>
                        <a:latin typeface="Calibri" panose="020F0502020204030204" pitchFamily="34" charset="0"/>
                      </a:endParaRPr>
                    </a:p>
                  </a:txBody>
                  <a:tcPr marL="9525" marR="9525" marT="9525" marB="0" anchor="b">
                    <a:solidFill>
                      <a:schemeClr val="bg1"/>
                    </a:solidFill>
                  </a:tcPr>
                </a:tc>
                <a:tc rowSpan="2">
                  <a:txBody>
                    <a:bodyPr/>
                    <a:lstStyle/>
                    <a:p>
                      <a:pPr algn="ctr" fontAlgn="ctr"/>
                      <a:r>
                        <a:rPr lang="es-EC" sz="1600" b="1" u="none" strike="noStrike" dirty="0">
                          <a:effectLst/>
                        </a:rPr>
                        <a:t>Terán </a:t>
                      </a:r>
                      <a:endParaRPr lang="es-EC" sz="1600" b="1" i="0" u="none" strike="noStrike" dirty="0">
                        <a:solidFill>
                          <a:srgbClr val="000000"/>
                        </a:solidFill>
                        <a:effectLst/>
                        <a:latin typeface="Calibri" panose="020F0502020204030204" pitchFamily="34" charset="0"/>
                      </a:endParaRPr>
                    </a:p>
                  </a:txBody>
                  <a:tcPr marL="9525" marR="9525" marT="9525" marB="0" anchor="ctr">
                    <a:solidFill>
                      <a:schemeClr val="bg1"/>
                    </a:solidFill>
                  </a:tcPr>
                </a:tc>
                <a:tc rowSpan="2">
                  <a:txBody>
                    <a:bodyPr/>
                    <a:lstStyle/>
                    <a:p>
                      <a:pPr algn="ctr" fontAlgn="ctr"/>
                      <a:r>
                        <a:rPr lang="es-EC" sz="1600" b="1" u="none" strike="noStrike">
                          <a:effectLst/>
                        </a:rPr>
                        <a:t>Santa Cruz</a:t>
                      </a:r>
                      <a:endParaRPr lang="es-EC" sz="1600" b="1" i="0" u="none" strike="noStrike">
                        <a:solidFill>
                          <a:srgbClr val="000000"/>
                        </a:solidFill>
                        <a:effectLst/>
                        <a:latin typeface="Calibri" panose="020F0502020204030204" pitchFamily="34" charset="0"/>
                      </a:endParaRPr>
                    </a:p>
                  </a:txBody>
                  <a:tcPr marL="9525" marR="9525" marT="9525" marB="0" anchor="ctr">
                    <a:solidFill>
                      <a:schemeClr val="bg1"/>
                    </a:solidFill>
                  </a:tcPr>
                </a:tc>
                <a:tc rowSpan="2">
                  <a:txBody>
                    <a:bodyPr/>
                    <a:lstStyle/>
                    <a:p>
                      <a:pPr algn="ctr" fontAlgn="ctr"/>
                      <a:r>
                        <a:rPr lang="es-EC" sz="1600" b="1" u="none" strike="noStrike">
                          <a:effectLst/>
                        </a:rPr>
                        <a:t>Mora</a:t>
                      </a:r>
                      <a:endParaRPr lang="es-EC" sz="1600" b="1" i="0" u="none" strike="noStrike">
                        <a:solidFill>
                          <a:srgbClr val="000000"/>
                        </a:solidFill>
                        <a:effectLst/>
                        <a:latin typeface="Calibri" panose="020F0502020204030204" pitchFamily="34" charset="0"/>
                      </a:endParaRPr>
                    </a:p>
                  </a:txBody>
                  <a:tcPr marL="9525" marR="9525" marT="9525" marB="0" anchor="ctr">
                    <a:solidFill>
                      <a:schemeClr val="bg1"/>
                    </a:solidFill>
                  </a:tcPr>
                </a:tc>
                <a:tc rowSpan="2">
                  <a:txBody>
                    <a:bodyPr/>
                    <a:lstStyle/>
                    <a:p>
                      <a:pPr algn="ctr" fontAlgn="ctr"/>
                      <a:r>
                        <a:rPr lang="es-EC" sz="1600" b="1" u="none" strike="noStrike">
                          <a:effectLst/>
                        </a:rPr>
                        <a:t>Perugachi</a:t>
                      </a:r>
                      <a:endParaRPr lang="es-EC" sz="1600" b="1" i="0" u="none" strike="noStrike">
                        <a:solidFill>
                          <a:srgbClr val="000000"/>
                        </a:solidFill>
                        <a:effectLst/>
                        <a:latin typeface="Calibri" panose="020F0502020204030204" pitchFamily="34" charset="0"/>
                      </a:endParaRPr>
                    </a:p>
                  </a:txBody>
                  <a:tcPr marL="9525" marR="9525" marT="9525" marB="0" anchor="ctr">
                    <a:solidFill>
                      <a:schemeClr val="bg1"/>
                    </a:solidFill>
                  </a:tcPr>
                </a:tc>
                <a:tc rowSpan="2">
                  <a:txBody>
                    <a:bodyPr/>
                    <a:lstStyle/>
                    <a:p>
                      <a:pPr algn="ctr" fontAlgn="ctr"/>
                      <a:r>
                        <a:rPr lang="es-EC" sz="1600" b="1" u="none" strike="noStrike">
                          <a:effectLst/>
                        </a:rPr>
                        <a:t>Cushcahua</a:t>
                      </a:r>
                      <a:endParaRPr lang="es-EC" sz="1600" b="1" i="0" u="none" strike="noStrike">
                        <a:solidFill>
                          <a:srgbClr val="000000"/>
                        </a:solidFill>
                        <a:effectLst/>
                        <a:latin typeface="Calibri" panose="020F0502020204030204" pitchFamily="34" charset="0"/>
                      </a:endParaRPr>
                    </a:p>
                  </a:txBody>
                  <a:tcPr marL="9525" marR="9525" marT="9525" marB="0" anchor="ctr">
                    <a:solidFill>
                      <a:schemeClr val="bg1"/>
                    </a:solidFill>
                  </a:tcPr>
                </a:tc>
                <a:tc rowSpan="2">
                  <a:txBody>
                    <a:bodyPr/>
                    <a:lstStyle/>
                    <a:p>
                      <a:pPr algn="ctr" fontAlgn="ctr"/>
                      <a:r>
                        <a:rPr lang="es-EC" sz="1600" b="1" u="none" strike="noStrike" dirty="0">
                          <a:effectLst/>
                        </a:rPr>
                        <a:t>Yamberla</a:t>
                      </a:r>
                      <a:endParaRPr lang="es-EC" sz="1600" b="1" i="0" u="none" strike="noStrike" dirty="0">
                        <a:solidFill>
                          <a:srgbClr val="000000"/>
                        </a:solidFill>
                        <a:effectLst/>
                        <a:latin typeface="Calibri" panose="020F0502020204030204" pitchFamily="34" charset="0"/>
                      </a:endParaRPr>
                    </a:p>
                  </a:txBody>
                  <a:tcPr marL="9525" marR="9525" marT="9525" marB="0" anchor="ctr">
                    <a:solidFill>
                      <a:schemeClr val="bg1"/>
                    </a:solidFill>
                  </a:tcPr>
                </a:tc>
              </a:tr>
              <a:tr h="190500">
                <a:tc>
                  <a:txBody>
                    <a:bodyPr/>
                    <a:lstStyle/>
                    <a:p>
                      <a:pPr algn="l" fontAlgn="b"/>
                      <a:r>
                        <a:rPr lang="es-EC" sz="1600" b="1" u="none" strike="noStrike" dirty="0">
                          <a:effectLst/>
                        </a:rPr>
                        <a:t>Órdenes</a:t>
                      </a:r>
                      <a:endParaRPr lang="es-EC" sz="1600" b="1" i="0" u="none" strike="noStrike" dirty="0">
                        <a:solidFill>
                          <a:srgbClr val="000000"/>
                        </a:solidFill>
                        <a:effectLst/>
                        <a:latin typeface="Calibri" panose="020F0502020204030204" pitchFamily="34" charset="0"/>
                      </a:endParaRPr>
                    </a:p>
                  </a:txBody>
                  <a:tcPr marL="9525" marR="9525" marT="9525" marB="0" anchor="b">
                    <a:solidFill>
                      <a:schemeClr val="bg1"/>
                    </a:solidFill>
                  </a:tcPr>
                </a:tc>
                <a:tc vMerge="1">
                  <a:txBody>
                    <a:bodyPr/>
                    <a:lstStyle/>
                    <a:p>
                      <a:endParaRPr lang="es-EC"/>
                    </a:p>
                  </a:txBody>
                  <a:tcPr/>
                </a:tc>
                <a:tc vMerge="1">
                  <a:txBody>
                    <a:bodyPr/>
                    <a:lstStyle/>
                    <a:p>
                      <a:endParaRPr lang="es-EC"/>
                    </a:p>
                  </a:txBody>
                  <a:tcPr/>
                </a:tc>
                <a:tc vMerge="1">
                  <a:txBody>
                    <a:bodyPr/>
                    <a:lstStyle/>
                    <a:p>
                      <a:endParaRPr lang="es-EC"/>
                    </a:p>
                  </a:txBody>
                  <a:tcPr/>
                </a:tc>
                <a:tc vMerge="1">
                  <a:txBody>
                    <a:bodyPr/>
                    <a:lstStyle/>
                    <a:p>
                      <a:endParaRPr lang="es-EC"/>
                    </a:p>
                  </a:txBody>
                  <a:tcPr/>
                </a:tc>
                <a:tc vMerge="1">
                  <a:txBody>
                    <a:bodyPr/>
                    <a:lstStyle/>
                    <a:p>
                      <a:endParaRPr lang="es-EC"/>
                    </a:p>
                  </a:txBody>
                  <a:tcPr/>
                </a:tc>
                <a:tc vMerge="1">
                  <a:txBody>
                    <a:bodyPr/>
                    <a:lstStyle/>
                    <a:p>
                      <a:endParaRPr lang="es-EC"/>
                    </a:p>
                  </a:txBody>
                  <a:tcPr/>
                </a:tc>
              </a:tr>
              <a:tr h="190500">
                <a:tc>
                  <a:txBody>
                    <a:bodyPr/>
                    <a:lstStyle/>
                    <a:p>
                      <a:pPr algn="l" fontAlgn="ctr"/>
                      <a:r>
                        <a:rPr lang="es-EC" sz="1600" u="none" strike="noStrike">
                          <a:effectLst/>
                        </a:rPr>
                        <a:t>Haplotaxida</a:t>
                      </a:r>
                      <a:endParaRPr lang="es-EC" sz="1600" b="0" i="0" u="none" strike="noStrike">
                        <a:solidFill>
                          <a:srgbClr val="000000"/>
                        </a:solidFill>
                        <a:effectLst/>
                        <a:latin typeface="Calibri" panose="020F0502020204030204" pitchFamily="34" charset="0"/>
                      </a:endParaRPr>
                    </a:p>
                  </a:txBody>
                  <a:tcPr marL="9525" marR="9525" marT="9525" marB="0" anchor="ctr">
                    <a:solidFill>
                      <a:schemeClr val="bg1"/>
                    </a:solidFill>
                  </a:tcPr>
                </a:tc>
                <a:tc>
                  <a:txBody>
                    <a:bodyPr/>
                    <a:lstStyle/>
                    <a:p>
                      <a:pPr algn="ctr" fontAlgn="b"/>
                      <a:r>
                        <a:rPr lang="es-EC" sz="1600" u="none" strike="noStrike" dirty="0">
                          <a:effectLst/>
                        </a:rPr>
                        <a:t>4</a:t>
                      </a:r>
                      <a:endParaRPr lang="es-EC" sz="1600" b="0" i="0" u="none" strike="noStrike" dirty="0">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es-EC" sz="1600" u="none" strike="noStrike">
                          <a:effectLst/>
                        </a:rPr>
                        <a:t> </a:t>
                      </a:r>
                      <a:endParaRPr lang="es-EC" sz="16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es-EC" sz="1600" u="none" strike="noStrike" dirty="0">
                          <a:effectLst/>
                        </a:rPr>
                        <a:t> </a:t>
                      </a:r>
                      <a:endParaRPr lang="es-EC" sz="1600" b="0" i="0" u="none" strike="noStrike" dirty="0">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es-EC" sz="1600" u="none" strike="noStrike">
                          <a:effectLst/>
                        </a:rPr>
                        <a:t>28</a:t>
                      </a:r>
                      <a:endParaRPr lang="es-EC" sz="16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es-EC" sz="1600" u="none" strike="noStrike">
                          <a:effectLst/>
                        </a:rPr>
                        <a:t> </a:t>
                      </a:r>
                      <a:endParaRPr lang="es-EC" sz="16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es-EC" sz="1600" u="none" strike="noStrike" dirty="0">
                          <a:effectLst/>
                        </a:rPr>
                        <a:t>6</a:t>
                      </a:r>
                      <a:endParaRPr lang="es-EC" sz="1600" b="0" i="0" u="none" strike="noStrike" dirty="0">
                        <a:solidFill>
                          <a:srgbClr val="000000"/>
                        </a:solidFill>
                        <a:effectLst/>
                        <a:latin typeface="Calibri" panose="020F0502020204030204" pitchFamily="34" charset="0"/>
                      </a:endParaRPr>
                    </a:p>
                  </a:txBody>
                  <a:tcPr marL="9525" marR="9525" marT="9525" marB="0" anchor="b">
                    <a:solidFill>
                      <a:schemeClr val="bg1"/>
                    </a:solidFill>
                  </a:tcPr>
                </a:tc>
              </a:tr>
              <a:tr h="190500">
                <a:tc>
                  <a:txBody>
                    <a:bodyPr/>
                    <a:lstStyle/>
                    <a:p>
                      <a:pPr algn="l" fontAlgn="b"/>
                      <a:r>
                        <a:rPr lang="es-EC" sz="1600" u="none" strike="noStrike" dirty="0">
                          <a:effectLst/>
                        </a:rPr>
                        <a:t>Coleoptera</a:t>
                      </a:r>
                      <a:endParaRPr lang="es-EC" sz="1600" b="0" i="0" u="none" strike="noStrike" dirty="0">
                        <a:solidFill>
                          <a:srgbClr val="000000"/>
                        </a:solidFill>
                        <a:effectLst/>
                        <a:latin typeface="Calibri" panose="020F0502020204030204" pitchFamily="34" charset="0"/>
                      </a:endParaRPr>
                    </a:p>
                  </a:txBody>
                  <a:tcPr marL="9525" marR="9525" marT="9525" marB="0" anchor="b">
                    <a:solidFill>
                      <a:schemeClr val="accent3">
                        <a:lumMod val="40000"/>
                        <a:lumOff val="60000"/>
                      </a:schemeClr>
                    </a:solidFill>
                  </a:tcPr>
                </a:tc>
                <a:tc>
                  <a:txBody>
                    <a:bodyPr/>
                    <a:lstStyle/>
                    <a:p>
                      <a:pPr algn="ctr" fontAlgn="b"/>
                      <a:r>
                        <a:rPr lang="es-EC" sz="1600" u="none" strike="noStrike" dirty="0">
                          <a:effectLst/>
                        </a:rPr>
                        <a:t>390</a:t>
                      </a:r>
                      <a:endParaRPr lang="es-EC" sz="1600" b="0" i="0" u="none" strike="noStrike" dirty="0">
                        <a:solidFill>
                          <a:srgbClr val="000000"/>
                        </a:solidFill>
                        <a:effectLst/>
                        <a:latin typeface="Calibri" panose="020F0502020204030204" pitchFamily="34" charset="0"/>
                      </a:endParaRPr>
                    </a:p>
                  </a:txBody>
                  <a:tcPr marL="9525" marR="9525" marT="9525" marB="0" anchor="b">
                    <a:solidFill>
                      <a:schemeClr val="accent3">
                        <a:lumMod val="40000"/>
                        <a:lumOff val="60000"/>
                      </a:schemeClr>
                    </a:solidFill>
                  </a:tcPr>
                </a:tc>
                <a:tc>
                  <a:txBody>
                    <a:bodyPr/>
                    <a:lstStyle/>
                    <a:p>
                      <a:pPr algn="ctr" fontAlgn="b"/>
                      <a:r>
                        <a:rPr lang="es-EC" sz="1600" u="none" strike="noStrike" dirty="0">
                          <a:effectLst/>
                        </a:rPr>
                        <a:t>501</a:t>
                      </a:r>
                      <a:endParaRPr lang="es-EC" sz="1600" b="0" i="0" u="none" strike="noStrike" dirty="0">
                        <a:solidFill>
                          <a:srgbClr val="000000"/>
                        </a:solidFill>
                        <a:effectLst/>
                        <a:latin typeface="Calibri" panose="020F0502020204030204" pitchFamily="34" charset="0"/>
                      </a:endParaRPr>
                    </a:p>
                  </a:txBody>
                  <a:tcPr marL="9525" marR="9525" marT="9525" marB="0" anchor="b">
                    <a:solidFill>
                      <a:schemeClr val="accent3">
                        <a:lumMod val="40000"/>
                        <a:lumOff val="60000"/>
                      </a:schemeClr>
                    </a:solidFill>
                  </a:tcPr>
                </a:tc>
                <a:tc>
                  <a:txBody>
                    <a:bodyPr/>
                    <a:lstStyle/>
                    <a:p>
                      <a:pPr algn="ctr" fontAlgn="b"/>
                      <a:r>
                        <a:rPr lang="es-EC" sz="1600" u="none" strike="noStrike" dirty="0">
                          <a:effectLst/>
                        </a:rPr>
                        <a:t>433</a:t>
                      </a:r>
                      <a:endParaRPr lang="es-EC" sz="1600" b="0" i="0" u="none" strike="noStrike" dirty="0">
                        <a:solidFill>
                          <a:srgbClr val="000000"/>
                        </a:solidFill>
                        <a:effectLst/>
                        <a:latin typeface="Calibri" panose="020F0502020204030204" pitchFamily="34" charset="0"/>
                      </a:endParaRPr>
                    </a:p>
                  </a:txBody>
                  <a:tcPr marL="9525" marR="9525" marT="9525" marB="0" anchor="b">
                    <a:solidFill>
                      <a:schemeClr val="accent3">
                        <a:lumMod val="40000"/>
                        <a:lumOff val="60000"/>
                      </a:schemeClr>
                    </a:solidFill>
                  </a:tcPr>
                </a:tc>
                <a:tc>
                  <a:txBody>
                    <a:bodyPr/>
                    <a:lstStyle/>
                    <a:p>
                      <a:pPr algn="ctr" fontAlgn="b"/>
                      <a:r>
                        <a:rPr lang="es-EC" sz="1600" u="none" strike="noStrike" dirty="0">
                          <a:effectLst/>
                        </a:rPr>
                        <a:t>162</a:t>
                      </a:r>
                      <a:endParaRPr lang="es-EC" sz="1600" b="0" i="0" u="none" strike="noStrike" dirty="0">
                        <a:solidFill>
                          <a:srgbClr val="000000"/>
                        </a:solidFill>
                        <a:effectLst/>
                        <a:latin typeface="Calibri" panose="020F0502020204030204" pitchFamily="34" charset="0"/>
                      </a:endParaRPr>
                    </a:p>
                  </a:txBody>
                  <a:tcPr marL="9525" marR="9525" marT="9525" marB="0" anchor="b">
                    <a:solidFill>
                      <a:schemeClr val="accent3">
                        <a:lumMod val="40000"/>
                        <a:lumOff val="60000"/>
                      </a:schemeClr>
                    </a:solidFill>
                  </a:tcPr>
                </a:tc>
                <a:tc>
                  <a:txBody>
                    <a:bodyPr/>
                    <a:lstStyle/>
                    <a:p>
                      <a:pPr algn="ctr" fontAlgn="b"/>
                      <a:r>
                        <a:rPr lang="es-EC" sz="1600" u="none" strike="noStrike" dirty="0">
                          <a:effectLst/>
                        </a:rPr>
                        <a:t>384</a:t>
                      </a:r>
                      <a:endParaRPr lang="es-EC" sz="1600" b="0" i="0" u="none" strike="noStrike" dirty="0">
                        <a:solidFill>
                          <a:srgbClr val="000000"/>
                        </a:solidFill>
                        <a:effectLst/>
                        <a:latin typeface="Calibri" panose="020F0502020204030204" pitchFamily="34" charset="0"/>
                      </a:endParaRPr>
                    </a:p>
                  </a:txBody>
                  <a:tcPr marL="9525" marR="9525" marT="9525" marB="0" anchor="b">
                    <a:solidFill>
                      <a:schemeClr val="accent3">
                        <a:lumMod val="40000"/>
                        <a:lumOff val="60000"/>
                      </a:schemeClr>
                    </a:solidFill>
                  </a:tcPr>
                </a:tc>
                <a:tc>
                  <a:txBody>
                    <a:bodyPr/>
                    <a:lstStyle/>
                    <a:p>
                      <a:pPr algn="ctr" fontAlgn="b"/>
                      <a:r>
                        <a:rPr lang="es-EC" sz="1600" u="none" strike="noStrike" dirty="0">
                          <a:effectLst/>
                        </a:rPr>
                        <a:t>463</a:t>
                      </a:r>
                      <a:endParaRPr lang="es-EC" sz="1600" b="0" i="0" u="none" strike="noStrike" dirty="0">
                        <a:solidFill>
                          <a:srgbClr val="000000"/>
                        </a:solidFill>
                        <a:effectLst/>
                        <a:latin typeface="Calibri" panose="020F0502020204030204" pitchFamily="34" charset="0"/>
                      </a:endParaRPr>
                    </a:p>
                  </a:txBody>
                  <a:tcPr marL="9525" marR="9525" marT="9525" marB="0" anchor="b">
                    <a:solidFill>
                      <a:schemeClr val="accent3">
                        <a:lumMod val="40000"/>
                        <a:lumOff val="60000"/>
                      </a:schemeClr>
                    </a:solidFill>
                  </a:tcPr>
                </a:tc>
              </a:tr>
              <a:tr h="190500">
                <a:tc>
                  <a:txBody>
                    <a:bodyPr/>
                    <a:lstStyle/>
                    <a:p>
                      <a:pPr algn="l" fontAlgn="b"/>
                      <a:r>
                        <a:rPr lang="es-EC" sz="1600" u="none" strike="noStrike" dirty="0">
                          <a:effectLst/>
                        </a:rPr>
                        <a:t>Himenoptera</a:t>
                      </a:r>
                      <a:endParaRPr lang="es-EC" sz="1600" b="0" i="0" u="none" strike="noStrike" dirty="0">
                        <a:solidFill>
                          <a:srgbClr val="000000"/>
                        </a:solidFill>
                        <a:effectLst/>
                        <a:latin typeface="Calibri" panose="020F0502020204030204" pitchFamily="34" charset="0"/>
                      </a:endParaRPr>
                    </a:p>
                  </a:txBody>
                  <a:tcPr marL="9525" marR="9525" marT="9525" marB="0" anchor="b">
                    <a:solidFill>
                      <a:schemeClr val="accent3">
                        <a:lumMod val="40000"/>
                        <a:lumOff val="60000"/>
                      </a:schemeClr>
                    </a:solidFill>
                  </a:tcPr>
                </a:tc>
                <a:tc>
                  <a:txBody>
                    <a:bodyPr/>
                    <a:lstStyle/>
                    <a:p>
                      <a:pPr algn="ctr" fontAlgn="b"/>
                      <a:r>
                        <a:rPr lang="es-EC" sz="1600" u="none" strike="noStrike">
                          <a:effectLst/>
                        </a:rPr>
                        <a:t>20</a:t>
                      </a:r>
                      <a:endParaRPr lang="es-EC" sz="1600" b="0" i="0" u="none" strike="noStrike">
                        <a:solidFill>
                          <a:srgbClr val="000000"/>
                        </a:solidFill>
                        <a:effectLst/>
                        <a:latin typeface="Calibri" panose="020F0502020204030204" pitchFamily="34" charset="0"/>
                      </a:endParaRPr>
                    </a:p>
                  </a:txBody>
                  <a:tcPr marL="9525" marR="9525" marT="9525" marB="0" anchor="b">
                    <a:solidFill>
                      <a:schemeClr val="accent3">
                        <a:lumMod val="40000"/>
                        <a:lumOff val="60000"/>
                      </a:schemeClr>
                    </a:solidFill>
                  </a:tcPr>
                </a:tc>
                <a:tc>
                  <a:txBody>
                    <a:bodyPr/>
                    <a:lstStyle/>
                    <a:p>
                      <a:pPr algn="ctr" fontAlgn="b"/>
                      <a:r>
                        <a:rPr lang="es-EC" sz="1600" u="none" strike="noStrike" dirty="0">
                          <a:effectLst/>
                        </a:rPr>
                        <a:t>5</a:t>
                      </a:r>
                      <a:endParaRPr lang="es-EC" sz="1600" b="0" i="0" u="none" strike="noStrike" dirty="0">
                        <a:solidFill>
                          <a:srgbClr val="000000"/>
                        </a:solidFill>
                        <a:effectLst/>
                        <a:latin typeface="Calibri" panose="020F0502020204030204" pitchFamily="34" charset="0"/>
                      </a:endParaRPr>
                    </a:p>
                  </a:txBody>
                  <a:tcPr marL="9525" marR="9525" marT="9525" marB="0" anchor="b">
                    <a:solidFill>
                      <a:schemeClr val="accent3">
                        <a:lumMod val="40000"/>
                        <a:lumOff val="60000"/>
                      </a:schemeClr>
                    </a:solidFill>
                  </a:tcPr>
                </a:tc>
                <a:tc>
                  <a:txBody>
                    <a:bodyPr/>
                    <a:lstStyle/>
                    <a:p>
                      <a:pPr algn="ctr" fontAlgn="b"/>
                      <a:r>
                        <a:rPr lang="es-EC" sz="1600" u="none" strike="noStrike">
                          <a:effectLst/>
                        </a:rPr>
                        <a:t>32</a:t>
                      </a:r>
                      <a:endParaRPr lang="es-EC" sz="1600" b="0" i="0" u="none" strike="noStrike">
                        <a:solidFill>
                          <a:srgbClr val="000000"/>
                        </a:solidFill>
                        <a:effectLst/>
                        <a:latin typeface="Calibri" panose="020F0502020204030204" pitchFamily="34" charset="0"/>
                      </a:endParaRPr>
                    </a:p>
                  </a:txBody>
                  <a:tcPr marL="9525" marR="9525" marT="9525" marB="0" anchor="b">
                    <a:solidFill>
                      <a:schemeClr val="accent3">
                        <a:lumMod val="40000"/>
                        <a:lumOff val="60000"/>
                      </a:schemeClr>
                    </a:solidFill>
                  </a:tcPr>
                </a:tc>
                <a:tc>
                  <a:txBody>
                    <a:bodyPr/>
                    <a:lstStyle/>
                    <a:p>
                      <a:pPr algn="ctr" fontAlgn="b"/>
                      <a:r>
                        <a:rPr lang="es-EC" sz="1600" u="none" strike="noStrike">
                          <a:effectLst/>
                        </a:rPr>
                        <a:t>24</a:t>
                      </a:r>
                      <a:endParaRPr lang="es-EC" sz="1600" b="0" i="0" u="none" strike="noStrike">
                        <a:solidFill>
                          <a:srgbClr val="000000"/>
                        </a:solidFill>
                        <a:effectLst/>
                        <a:latin typeface="Calibri" panose="020F0502020204030204" pitchFamily="34" charset="0"/>
                      </a:endParaRPr>
                    </a:p>
                  </a:txBody>
                  <a:tcPr marL="9525" marR="9525" marT="9525" marB="0" anchor="b">
                    <a:solidFill>
                      <a:schemeClr val="accent3">
                        <a:lumMod val="40000"/>
                        <a:lumOff val="60000"/>
                      </a:schemeClr>
                    </a:solidFill>
                  </a:tcPr>
                </a:tc>
                <a:tc>
                  <a:txBody>
                    <a:bodyPr/>
                    <a:lstStyle/>
                    <a:p>
                      <a:pPr algn="ctr" fontAlgn="b"/>
                      <a:r>
                        <a:rPr lang="es-EC" sz="1600" u="none" strike="noStrike">
                          <a:effectLst/>
                        </a:rPr>
                        <a:t>8</a:t>
                      </a:r>
                      <a:endParaRPr lang="es-EC" sz="1600" b="0" i="0" u="none" strike="noStrike">
                        <a:solidFill>
                          <a:srgbClr val="000000"/>
                        </a:solidFill>
                        <a:effectLst/>
                        <a:latin typeface="Calibri" panose="020F0502020204030204" pitchFamily="34" charset="0"/>
                      </a:endParaRPr>
                    </a:p>
                  </a:txBody>
                  <a:tcPr marL="9525" marR="9525" marT="9525" marB="0" anchor="b">
                    <a:solidFill>
                      <a:schemeClr val="accent3">
                        <a:lumMod val="40000"/>
                        <a:lumOff val="60000"/>
                      </a:schemeClr>
                    </a:solidFill>
                  </a:tcPr>
                </a:tc>
                <a:tc>
                  <a:txBody>
                    <a:bodyPr/>
                    <a:lstStyle/>
                    <a:p>
                      <a:pPr algn="ctr" fontAlgn="b"/>
                      <a:r>
                        <a:rPr lang="es-EC" sz="1600" u="none" strike="noStrike">
                          <a:effectLst/>
                        </a:rPr>
                        <a:t>4</a:t>
                      </a:r>
                      <a:endParaRPr lang="es-EC" sz="1600" b="0" i="0" u="none" strike="noStrike">
                        <a:solidFill>
                          <a:srgbClr val="000000"/>
                        </a:solidFill>
                        <a:effectLst/>
                        <a:latin typeface="Calibri" panose="020F0502020204030204" pitchFamily="34" charset="0"/>
                      </a:endParaRPr>
                    </a:p>
                  </a:txBody>
                  <a:tcPr marL="9525" marR="9525" marT="9525" marB="0" anchor="b">
                    <a:solidFill>
                      <a:schemeClr val="accent3">
                        <a:lumMod val="40000"/>
                        <a:lumOff val="60000"/>
                      </a:schemeClr>
                    </a:solidFill>
                  </a:tcPr>
                </a:tc>
              </a:tr>
              <a:tr h="190500">
                <a:tc>
                  <a:txBody>
                    <a:bodyPr/>
                    <a:lstStyle/>
                    <a:p>
                      <a:pPr algn="l" fontAlgn="b"/>
                      <a:r>
                        <a:rPr lang="es-EC" sz="1600" u="none" strike="noStrike" dirty="0">
                          <a:effectLst/>
                        </a:rPr>
                        <a:t>Hemiptera</a:t>
                      </a:r>
                      <a:endParaRPr lang="es-EC" sz="1600" b="0" i="0" u="none" strike="noStrike" dirty="0">
                        <a:solidFill>
                          <a:srgbClr val="000000"/>
                        </a:solidFill>
                        <a:effectLst/>
                        <a:latin typeface="Calibri" panose="020F0502020204030204" pitchFamily="34" charset="0"/>
                      </a:endParaRPr>
                    </a:p>
                  </a:txBody>
                  <a:tcPr marL="9525" marR="9525" marT="9525" marB="0" anchor="b">
                    <a:solidFill>
                      <a:schemeClr val="accent3">
                        <a:lumMod val="40000"/>
                        <a:lumOff val="60000"/>
                      </a:schemeClr>
                    </a:solidFill>
                  </a:tcPr>
                </a:tc>
                <a:tc>
                  <a:txBody>
                    <a:bodyPr/>
                    <a:lstStyle/>
                    <a:p>
                      <a:pPr algn="ctr" fontAlgn="b"/>
                      <a:r>
                        <a:rPr lang="es-EC" sz="1600" u="none" strike="noStrike" dirty="0">
                          <a:effectLst/>
                        </a:rPr>
                        <a:t>6</a:t>
                      </a:r>
                      <a:endParaRPr lang="es-EC" sz="1600" b="0" i="0" u="none" strike="noStrike" dirty="0">
                        <a:solidFill>
                          <a:srgbClr val="000000"/>
                        </a:solidFill>
                        <a:effectLst/>
                        <a:latin typeface="Calibri" panose="020F0502020204030204" pitchFamily="34" charset="0"/>
                      </a:endParaRPr>
                    </a:p>
                  </a:txBody>
                  <a:tcPr marL="9525" marR="9525" marT="9525" marB="0" anchor="b">
                    <a:solidFill>
                      <a:schemeClr val="accent3">
                        <a:lumMod val="40000"/>
                        <a:lumOff val="60000"/>
                      </a:schemeClr>
                    </a:solidFill>
                  </a:tcPr>
                </a:tc>
                <a:tc>
                  <a:txBody>
                    <a:bodyPr/>
                    <a:lstStyle/>
                    <a:p>
                      <a:pPr algn="ctr" fontAlgn="b"/>
                      <a:r>
                        <a:rPr lang="es-EC" sz="1600" u="none" strike="noStrike" dirty="0">
                          <a:effectLst/>
                        </a:rPr>
                        <a:t>91</a:t>
                      </a:r>
                      <a:endParaRPr lang="es-EC" sz="1600" b="0" i="0" u="none" strike="noStrike" dirty="0">
                        <a:solidFill>
                          <a:srgbClr val="000000"/>
                        </a:solidFill>
                        <a:effectLst/>
                        <a:latin typeface="Calibri" panose="020F0502020204030204" pitchFamily="34" charset="0"/>
                      </a:endParaRPr>
                    </a:p>
                  </a:txBody>
                  <a:tcPr marL="9525" marR="9525" marT="9525" marB="0" anchor="b">
                    <a:solidFill>
                      <a:schemeClr val="accent3">
                        <a:lumMod val="40000"/>
                        <a:lumOff val="60000"/>
                      </a:schemeClr>
                    </a:solidFill>
                  </a:tcPr>
                </a:tc>
                <a:tc>
                  <a:txBody>
                    <a:bodyPr/>
                    <a:lstStyle/>
                    <a:p>
                      <a:pPr algn="ctr" fontAlgn="b"/>
                      <a:r>
                        <a:rPr lang="es-EC" sz="1600" u="none" strike="noStrike" dirty="0">
                          <a:effectLst/>
                        </a:rPr>
                        <a:t>11</a:t>
                      </a:r>
                      <a:endParaRPr lang="es-EC" sz="1600" b="0" i="0" u="none" strike="noStrike" dirty="0">
                        <a:solidFill>
                          <a:srgbClr val="000000"/>
                        </a:solidFill>
                        <a:effectLst/>
                        <a:latin typeface="Calibri" panose="020F0502020204030204" pitchFamily="34" charset="0"/>
                      </a:endParaRPr>
                    </a:p>
                  </a:txBody>
                  <a:tcPr marL="9525" marR="9525" marT="9525" marB="0" anchor="b">
                    <a:solidFill>
                      <a:schemeClr val="accent3">
                        <a:lumMod val="40000"/>
                        <a:lumOff val="60000"/>
                      </a:schemeClr>
                    </a:solidFill>
                  </a:tcPr>
                </a:tc>
                <a:tc>
                  <a:txBody>
                    <a:bodyPr/>
                    <a:lstStyle/>
                    <a:p>
                      <a:pPr algn="ctr" fontAlgn="b"/>
                      <a:r>
                        <a:rPr lang="es-EC" sz="1600" u="none" strike="noStrike" dirty="0">
                          <a:effectLst/>
                        </a:rPr>
                        <a:t>10</a:t>
                      </a:r>
                      <a:endParaRPr lang="es-EC" sz="1600" b="0" i="0" u="none" strike="noStrike" dirty="0">
                        <a:solidFill>
                          <a:srgbClr val="000000"/>
                        </a:solidFill>
                        <a:effectLst/>
                        <a:latin typeface="Calibri" panose="020F0502020204030204" pitchFamily="34" charset="0"/>
                      </a:endParaRPr>
                    </a:p>
                  </a:txBody>
                  <a:tcPr marL="9525" marR="9525" marT="9525" marB="0" anchor="b">
                    <a:solidFill>
                      <a:schemeClr val="accent3">
                        <a:lumMod val="40000"/>
                        <a:lumOff val="60000"/>
                      </a:schemeClr>
                    </a:solidFill>
                  </a:tcPr>
                </a:tc>
                <a:tc>
                  <a:txBody>
                    <a:bodyPr/>
                    <a:lstStyle/>
                    <a:p>
                      <a:pPr algn="ctr" fontAlgn="b"/>
                      <a:r>
                        <a:rPr lang="es-EC" sz="1600" u="none" strike="noStrike" dirty="0">
                          <a:effectLst/>
                        </a:rPr>
                        <a:t>5</a:t>
                      </a:r>
                      <a:endParaRPr lang="es-EC" sz="1600" b="0" i="0" u="none" strike="noStrike" dirty="0">
                        <a:solidFill>
                          <a:srgbClr val="000000"/>
                        </a:solidFill>
                        <a:effectLst/>
                        <a:latin typeface="Calibri" panose="020F0502020204030204" pitchFamily="34" charset="0"/>
                      </a:endParaRPr>
                    </a:p>
                  </a:txBody>
                  <a:tcPr marL="9525" marR="9525" marT="9525" marB="0" anchor="b">
                    <a:solidFill>
                      <a:schemeClr val="accent3">
                        <a:lumMod val="40000"/>
                        <a:lumOff val="60000"/>
                      </a:schemeClr>
                    </a:solidFill>
                  </a:tcPr>
                </a:tc>
                <a:tc>
                  <a:txBody>
                    <a:bodyPr/>
                    <a:lstStyle/>
                    <a:p>
                      <a:pPr algn="ctr" fontAlgn="b"/>
                      <a:r>
                        <a:rPr lang="es-EC" sz="1600" u="none" strike="noStrike" dirty="0">
                          <a:effectLst/>
                        </a:rPr>
                        <a:t>6</a:t>
                      </a:r>
                      <a:endParaRPr lang="es-EC" sz="1600" b="0" i="0" u="none" strike="noStrike" dirty="0">
                        <a:solidFill>
                          <a:srgbClr val="000000"/>
                        </a:solidFill>
                        <a:effectLst/>
                        <a:latin typeface="Calibri" panose="020F0502020204030204" pitchFamily="34" charset="0"/>
                      </a:endParaRPr>
                    </a:p>
                  </a:txBody>
                  <a:tcPr marL="9525" marR="9525" marT="9525" marB="0" anchor="b">
                    <a:solidFill>
                      <a:schemeClr val="accent3">
                        <a:lumMod val="40000"/>
                        <a:lumOff val="60000"/>
                      </a:schemeClr>
                    </a:solidFill>
                  </a:tcPr>
                </a:tc>
              </a:tr>
              <a:tr h="190500">
                <a:tc>
                  <a:txBody>
                    <a:bodyPr/>
                    <a:lstStyle/>
                    <a:p>
                      <a:pPr algn="l" fontAlgn="b"/>
                      <a:r>
                        <a:rPr lang="es-EC" sz="1600" u="none" strike="noStrike" dirty="0">
                          <a:effectLst/>
                        </a:rPr>
                        <a:t>Diptera</a:t>
                      </a:r>
                      <a:endParaRPr lang="es-EC" sz="1600" b="0" i="0" u="none" strike="noStrike" dirty="0">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es-EC" sz="1600" u="none" strike="noStrike">
                          <a:effectLst/>
                        </a:rPr>
                        <a:t>22</a:t>
                      </a:r>
                      <a:endParaRPr lang="es-EC" sz="16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es-EC" sz="1600" u="none" strike="noStrike" dirty="0">
                          <a:effectLst/>
                        </a:rPr>
                        <a:t>15</a:t>
                      </a:r>
                      <a:endParaRPr lang="es-EC" sz="1600" b="0" i="0" u="none" strike="noStrike" dirty="0">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es-EC" sz="1600" u="none" strike="noStrike">
                          <a:effectLst/>
                        </a:rPr>
                        <a:t>44</a:t>
                      </a:r>
                      <a:endParaRPr lang="es-EC" sz="16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es-EC" sz="1600" u="none" strike="noStrike">
                          <a:effectLst/>
                        </a:rPr>
                        <a:t>12</a:t>
                      </a:r>
                      <a:endParaRPr lang="es-EC" sz="16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es-EC" sz="1600" u="none" strike="noStrike" dirty="0">
                          <a:effectLst/>
                        </a:rPr>
                        <a:t>22</a:t>
                      </a:r>
                      <a:endParaRPr lang="es-EC" sz="1600" b="0" i="0" u="none" strike="noStrike" dirty="0">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es-EC" sz="1600" u="none" strike="noStrike">
                          <a:effectLst/>
                        </a:rPr>
                        <a:t>30</a:t>
                      </a:r>
                      <a:endParaRPr lang="es-EC" sz="1600" b="0" i="0" u="none" strike="noStrike">
                        <a:solidFill>
                          <a:srgbClr val="000000"/>
                        </a:solidFill>
                        <a:effectLst/>
                        <a:latin typeface="Calibri" panose="020F0502020204030204" pitchFamily="34" charset="0"/>
                      </a:endParaRPr>
                    </a:p>
                  </a:txBody>
                  <a:tcPr marL="9525" marR="9525" marT="9525" marB="0" anchor="b">
                    <a:solidFill>
                      <a:schemeClr val="bg1"/>
                    </a:solidFill>
                  </a:tcPr>
                </a:tc>
              </a:tr>
              <a:tr h="190500">
                <a:tc>
                  <a:txBody>
                    <a:bodyPr/>
                    <a:lstStyle/>
                    <a:p>
                      <a:pPr algn="l" fontAlgn="b"/>
                      <a:r>
                        <a:rPr lang="es-EC" sz="1600" u="none" strike="noStrike">
                          <a:effectLst/>
                        </a:rPr>
                        <a:t>Lepidoptera</a:t>
                      </a:r>
                      <a:endParaRPr lang="es-EC" sz="16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es-EC" sz="1600" u="none" strike="noStrike">
                          <a:effectLst/>
                        </a:rPr>
                        <a:t>65</a:t>
                      </a:r>
                      <a:endParaRPr lang="es-EC" sz="16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es-EC" sz="1600" u="none" strike="noStrike" dirty="0">
                          <a:effectLst/>
                        </a:rPr>
                        <a:t>125</a:t>
                      </a:r>
                      <a:endParaRPr lang="es-EC" sz="1600" b="0" i="0" u="none" strike="noStrike" dirty="0">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es-EC" sz="1600" u="none" strike="noStrike">
                          <a:effectLst/>
                        </a:rPr>
                        <a:t>31</a:t>
                      </a:r>
                      <a:endParaRPr lang="es-EC" sz="16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es-EC" sz="1600" u="none" strike="noStrike">
                          <a:effectLst/>
                        </a:rPr>
                        <a:t>44</a:t>
                      </a:r>
                      <a:endParaRPr lang="es-EC" sz="16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es-EC" sz="1600" u="none" strike="noStrike">
                          <a:effectLst/>
                        </a:rPr>
                        <a:t>266</a:t>
                      </a:r>
                      <a:endParaRPr lang="es-EC" sz="16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es-EC" sz="1600" u="none" strike="noStrike">
                          <a:effectLst/>
                        </a:rPr>
                        <a:t>32</a:t>
                      </a:r>
                      <a:endParaRPr lang="es-EC" sz="1600" b="0" i="0" u="none" strike="noStrike">
                        <a:solidFill>
                          <a:srgbClr val="000000"/>
                        </a:solidFill>
                        <a:effectLst/>
                        <a:latin typeface="Calibri" panose="020F0502020204030204" pitchFamily="34" charset="0"/>
                      </a:endParaRPr>
                    </a:p>
                  </a:txBody>
                  <a:tcPr marL="9525" marR="9525" marT="9525" marB="0" anchor="b">
                    <a:solidFill>
                      <a:schemeClr val="bg1"/>
                    </a:solidFill>
                  </a:tcPr>
                </a:tc>
              </a:tr>
              <a:tr h="190500">
                <a:tc>
                  <a:txBody>
                    <a:bodyPr/>
                    <a:lstStyle/>
                    <a:p>
                      <a:pPr algn="l" fontAlgn="b"/>
                      <a:r>
                        <a:rPr lang="es-EC" sz="1600" u="none" strike="noStrike" dirty="0">
                          <a:effectLst/>
                        </a:rPr>
                        <a:t>Collembola</a:t>
                      </a:r>
                      <a:endParaRPr lang="es-EC" sz="1600" b="0" i="0" u="none" strike="noStrike" dirty="0">
                        <a:solidFill>
                          <a:srgbClr val="000000"/>
                        </a:solidFill>
                        <a:effectLst/>
                        <a:latin typeface="Calibri" panose="020F0502020204030204" pitchFamily="34" charset="0"/>
                      </a:endParaRPr>
                    </a:p>
                  </a:txBody>
                  <a:tcPr marL="9525" marR="9525" marT="9525" marB="0" anchor="b">
                    <a:noFill/>
                  </a:tcPr>
                </a:tc>
                <a:tc>
                  <a:txBody>
                    <a:bodyPr/>
                    <a:lstStyle/>
                    <a:p>
                      <a:pPr algn="ctr" fontAlgn="b"/>
                      <a:r>
                        <a:rPr lang="es-EC" sz="1600" u="none" strike="noStrike" dirty="0">
                          <a:effectLst/>
                        </a:rPr>
                        <a:t>51</a:t>
                      </a:r>
                      <a:endParaRPr lang="es-EC" sz="1600" b="0" i="0" u="none" strike="noStrike" dirty="0">
                        <a:solidFill>
                          <a:srgbClr val="000000"/>
                        </a:solidFill>
                        <a:effectLst/>
                        <a:latin typeface="Calibri" panose="020F0502020204030204" pitchFamily="34" charset="0"/>
                      </a:endParaRPr>
                    </a:p>
                  </a:txBody>
                  <a:tcPr marL="9525" marR="9525" marT="9525" marB="0" anchor="b">
                    <a:noFill/>
                  </a:tcPr>
                </a:tc>
                <a:tc>
                  <a:txBody>
                    <a:bodyPr/>
                    <a:lstStyle/>
                    <a:p>
                      <a:pPr algn="ctr" fontAlgn="b"/>
                      <a:r>
                        <a:rPr lang="es-EC" sz="1600" u="none" strike="noStrike" dirty="0">
                          <a:effectLst/>
                        </a:rPr>
                        <a:t>84</a:t>
                      </a:r>
                      <a:endParaRPr lang="es-EC" sz="1600" b="0" i="0" u="none" strike="noStrike" dirty="0">
                        <a:solidFill>
                          <a:srgbClr val="000000"/>
                        </a:solidFill>
                        <a:effectLst/>
                        <a:latin typeface="Calibri" panose="020F0502020204030204" pitchFamily="34" charset="0"/>
                      </a:endParaRPr>
                    </a:p>
                  </a:txBody>
                  <a:tcPr marL="9525" marR="9525" marT="9525" marB="0" anchor="b">
                    <a:noFill/>
                  </a:tcPr>
                </a:tc>
                <a:tc>
                  <a:txBody>
                    <a:bodyPr/>
                    <a:lstStyle/>
                    <a:p>
                      <a:pPr algn="ctr" fontAlgn="b"/>
                      <a:r>
                        <a:rPr lang="es-EC" sz="1600" u="none" strike="noStrike" dirty="0">
                          <a:effectLst/>
                        </a:rPr>
                        <a:t>18</a:t>
                      </a:r>
                      <a:endParaRPr lang="es-EC" sz="1600" b="0" i="0" u="none" strike="noStrike" dirty="0">
                        <a:solidFill>
                          <a:srgbClr val="000000"/>
                        </a:solidFill>
                        <a:effectLst/>
                        <a:latin typeface="Calibri" panose="020F0502020204030204" pitchFamily="34" charset="0"/>
                      </a:endParaRPr>
                    </a:p>
                  </a:txBody>
                  <a:tcPr marL="9525" marR="9525" marT="9525" marB="0" anchor="b">
                    <a:noFill/>
                  </a:tcPr>
                </a:tc>
                <a:tc>
                  <a:txBody>
                    <a:bodyPr/>
                    <a:lstStyle/>
                    <a:p>
                      <a:pPr algn="ctr" fontAlgn="b"/>
                      <a:r>
                        <a:rPr lang="es-EC" sz="1600" u="none" strike="noStrike" dirty="0">
                          <a:effectLst/>
                        </a:rPr>
                        <a:t>71</a:t>
                      </a:r>
                      <a:endParaRPr lang="es-EC" sz="1600" b="0" i="0" u="none" strike="noStrike" dirty="0">
                        <a:solidFill>
                          <a:srgbClr val="000000"/>
                        </a:solidFill>
                        <a:effectLst/>
                        <a:latin typeface="Calibri" panose="020F0502020204030204" pitchFamily="34" charset="0"/>
                      </a:endParaRPr>
                    </a:p>
                  </a:txBody>
                  <a:tcPr marL="9525" marR="9525" marT="9525" marB="0" anchor="b">
                    <a:noFill/>
                  </a:tcPr>
                </a:tc>
                <a:tc>
                  <a:txBody>
                    <a:bodyPr/>
                    <a:lstStyle/>
                    <a:p>
                      <a:pPr algn="ctr" fontAlgn="b"/>
                      <a:r>
                        <a:rPr lang="es-EC" sz="1600" u="none" strike="noStrike" dirty="0">
                          <a:effectLst/>
                        </a:rPr>
                        <a:t>34</a:t>
                      </a:r>
                      <a:endParaRPr lang="es-EC" sz="1600" b="0" i="0" u="none" strike="noStrike" dirty="0">
                        <a:solidFill>
                          <a:srgbClr val="000000"/>
                        </a:solidFill>
                        <a:effectLst/>
                        <a:latin typeface="Calibri" panose="020F0502020204030204" pitchFamily="34" charset="0"/>
                      </a:endParaRPr>
                    </a:p>
                  </a:txBody>
                  <a:tcPr marL="9525" marR="9525" marT="9525" marB="0" anchor="b">
                    <a:noFill/>
                  </a:tcPr>
                </a:tc>
                <a:tc>
                  <a:txBody>
                    <a:bodyPr/>
                    <a:lstStyle/>
                    <a:p>
                      <a:pPr algn="ctr" fontAlgn="b"/>
                      <a:r>
                        <a:rPr lang="es-EC" sz="1600" u="none" strike="noStrike" dirty="0">
                          <a:effectLst/>
                        </a:rPr>
                        <a:t>63</a:t>
                      </a:r>
                      <a:endParaRPr lang="es-EC" sz="1600" b="0" i="0" u="none" strike="noStrike" dirty="0">
                        <a:solidFill>
                          <a:srgbClr val="000000"/>
                        </a:solidFill>
                        <a:effectLst/>
                        <a:latin typeface="Calibri" panose="020F0502020204030204" pitchFamily="34" charset="0"/>
                      </a:endParaRPr>
                    </a:p>
                  </a:txBody>
                  <a:tcPr marL="9525" marR="9525" marT="9525" marB="0" anchor="b">
                    <a:noFill/>
                  </a:tcPr>
                </a:tc>
              </a:tr>
              <a:tr h="190500">
                <a:tc>
                  <a:txBody>
                    <a:bodyPr/>
                    <a:lstStyle/>
                    <a:p>
                      <a:pPr algn="l" fontAlgn="b"/>
                      <a:r>
                        <a:rPr lang="es-EC" sz="1600" u="none" strike="noStrike">
                          <a:effectLst/>
                        </a:rPr>
                        <a:t>Isópoda</a:t>
                      </a:r>
                      <a:endParaRPr lang="es-EC" sz="16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es-EC" sz="1600" u="none" strike="noStrike" dirty="0">
                          <a:effectLst/>
                        </a:rPr>
                        <a:t>107</a:t>
                      </a:r>
                      <a:endParaRPr lang="es-EC" sz="1600" b="0" i="0" u="none" strike="noStrike" dirty="0">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es-EC" sz="1600" u="none" strike="noStrike" dirty="0">
                          <a:effectLst/>
                        </a:rPr>
                        <a:t>1</a:t>
                      </a:r>
                      <a:endParaRPr lang="es-EC" sz="1600" b="0" i="0" u="none" strike="noStrike" dirty="0">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es-EC" sz="1600" u="none" strike="noStrike" dirty="0">
                          <a:effectLst/>
                        </a:rPr>
                        <a:t>11</a:t>
                      </a:r>
                      <a:endParaRPr lang="es-EC" sz="1600" b="0" i="0" u="none" strike="noStrike" dirty="0">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es-EC" sz="1600" u="none" strike="noStrike" dirty="0">
                          <a:effectLst/>
                        </a:rPr>
                        <a:t>25</a:t>
                      </a:r>
                      <a:endParaRPr lang="es-EC" sz="1600" b="0" i="0" u="none" strike="noStrike" dirty="0">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es-EC" sz="1600" u="none" strike="noStrike" dirty="0">
                          <a:effectLst/>
                        </a:rPr>
                        <a:t>21</a:t>
                      </a:r>
                      <a:endParaRPr lang="es-EC" sz="1600" b="0" i="0" u="none" strike="noStrike" dirty="0">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es-EC" sz="1600" u="none" strike="noStrike" dirty="0">
                          <a:effectLst/>
                        </a:rPr>
                        <a:t>49</a:t>
                      </a:r>
                      <a:endParaRPr lang="es-EC" sz="1600" b="0" i="0" u="none" strike="noStrike" dirty="0">
                        <a:solidFill>
                          <a:srgbClr val="000000"/>
                        </a:solidFill>
                        <a:effectLst/>
                        <a:latin typeface="Calibri" panose="020F0502020204030204" pitchFamily="34" charset="0"/>
                      </a:endParaRPr>
                    </a:p>
                  </a:txBody>
                  <a:tcPr marL="9525" marR="9525" marT="9525" marB="0" anchor="b">
                    <a:solidFill>
                      <a:schemeClr val="bg1"/>
                    </a:solidFill>
                  </a:tcPr>
                </a:tc>
              </a:tr>
              <a:tr h="190500">
                <a:tc>
                  <a:txBody>
                    <a:bodyPr/>
                    <a:lstStyle/>
                    <a:p>
                      <a:pPr algn="l" fontAlgn="b"/>
                      <a:r>
                        <a:rPr lang="es-EC" sz="1600" u="none" strike="noStrike" dirty="0">
                          <a:effectLst/>
                        </a:rPr>
                        <a:t>Araneae</a:t>
                      </a:r>
                      <a:endParaRPr lang="es-EC" sz="1600" b="0" i="0" u="none" strike="noStrike" dirty="0">
                        <a:solidFill>
                          <a:srgbClr val="000000"/>
                        </a:solidFill>
                        <a:effectLst/>
                        <a:latin typeface="Calibri" panose="020F0502020204030204" pitchFamily="34" charset="0"/>
                      </a:endParaRPr>
                    </a:p>
                  </a:txBody>
                  <a:tcPr marL="9525" marR="9525" marT="9525" marB="0" anchor="b">
                    <a:solidFill>
                      <a:schemeClr val="accent3">
                        <a:lumMod val="40000"/>
                        <a:lumOff val="60000"/>
                      </a:schemeClr>
                    </a:solidFill>
                  </a:tcPr>
                </a:tc>
                <a:tc>
                  <a:txBody>
                    <a:bodyPr/>
                    <a:lstStyle/>
                    <a:p>
                      <a:pPr algn="ctr" fontAlgn="b"/>
                      <a:r>
                        <a:rPr lang="es-EC" sz="1600" u="none" strike="noStrike" dirty="0">
                          <a:effectLst/>
                        </a:rPr>
                        <a:t>23</a:t>
                      </a:r>
                      <a:endParaRPr lang="es-EC" sz="1600" b="0" i="0" u="none" strike="noStrike" dirty="0">
                        <a:solidFill>
                          <a:srgbClr val="000000"/>
                        </a:solidFill>
                        <a:effectLst/>
                        <a:latin typeface="Calibri" panose="020F0502020204030204" pitchFamily="34" charset="0"/>
                      </a:endParaRPr>
                    </a:p>
                  </a:txBody>
                  <a:tcPr marL="9525" marR="9525" marT="9525" marB="0" anchor="b">
                    <a:solidFill>
                      <a:schemeClr val="accent3">
                        <a:lumMod val="40000"/>
                        <a:lumOff val="60000"/>
                      </a:schemeClr>
                    </a:solidFill>
                  </a:tcPr>
                </a:tc>
                <a:tc>
                  <a:txBody>
                    <a:bodyPr/>
                    <a:lstStyle/>
                    <a:p>
                      <a:pPr algn="ctr" fontAlgn="b"/>
                      <a:r>
                        <a:rPr lang="es-EC" sz="1600" u="none" strike="noStrike">
                          <a:effectLst/>
                        </a:rPr>
                        <a:t>52</a:t>
                      </a:r>
                      <a:endParaRPr lang="es-EC" sz="1600" b="0" i="0" u="none" strike="noStrike">
                        <a:solidFill>
                          <a:srgbClr val="000000"/>
                        </a:solidFill>
                        <a:effectLst/>
                        <a:latin typeface="Calibri" panose="020F0502020204030204" pitchFamily="34" charset="0"/>
                      </a:endParaRPr>
                    </a:p>
                  </a:txBody>
                  <a:tcPr marL="9525" marR="9525" marT="9525" marB="0" anchor="b">
                    <a:solidFill>
                      <a:schemeClr val="accent3">
                        <a:lumMod val="40000"/>
                        <a:lumOff val="60000"/>
                      </a:schemeClr>
                    </a:solidFill>
                  </a:tcPr>
                </a:tc>
                <a:tc>
                  <a:txBody>
                    <a:bodyPr/>
                    <a:lstStyle/>
                    <a:p>
                      <a:pPr algn="ctr" fontAlgn="b"/>
                      <a:r>
                        <a:rPr lang="es-EC" sz="1600" u="none" strike="noStrike" dirty="0">
                          <a:effectLst/>
                        </a:rPr>
                        <a:t>20</a:t>
                      </a:r>
                      <a:endParaRPr lang="es-EC" sz="1600" b="0" i="0" u="none" strike="noStrike" dirty="0">
                        <a:solidFill>
                          <a:srgbClr val="000000"/>
                        </a:solidFill>
                        <a:effectLst/>
                        <a:latin typeface="Calibri" panose="020F0502020204030204" pitchFamily="34" charset="0"/>
                      </a:endParaRPr>
                    </a:p>
                  </a:txBody>
                  <a:tcPr marL="9525" marR="9525" marT="9525" marB="0" anchor="b">
                    <a:solidFill>
                      <a:schemeClr val="accent3">
                        <a:lumMod val="40000"/>
                        <a:lumOff val="60000"/>
                      </a:schemeClr>
                    </a:solidFill>
                  </a:tcPr>
                </a:tc>
                <a:tc>
                  <a:txBody>
                    <a:bodyPr/>
                    <a:lstStyle/>
                    <a:p>
                      <a:pPr algn="ctr" fontAlgn="b"/>
                      <a:r>
                        <a:rPr lang="es-EC" sz="1600" u="none" strike="noStrike">
                          <a:effectLst/>
                        </a:rPr>
                        <a:t>25</a:t>
                      </a:r>
                      <a:endParaRPr lang="es-EC" sz="1600" b="0" i="0" u="none" strike="noStrike">
                        <a:solidFill>
                          <a:srgbClr val="000000"/>
                        </a:solidFill>
                        <a:effectLst/>
                        <a:latin typeface="Calibri" panose="020F0502020204030204" pitchFamily="34" charset="0"/>
                      </a:endParaRPr>
                    </a:p>
                  </a:txBody>
                  <a:tcPr marL="9525" marR="9525" marT="9525" marB="0" anchor="b">
                    <a:solidFill>
                      <a:schemeClr val="accent3">
                        <a:lumMod val="40000"/>
                        <a:lumOff val="60000"/>
                      </a:schemeClr>
                    </a:solidFill>
                  </a:tcPr>
                </a:tc>
                <a:tc>
                  <a:txBody>
                    <a:bodyPr/>
                    <a:lstStyle/>
                    <a:p>
                      <a:pPr algn="ctr" fontAlgn="b"/>
                      <a:r>
                        <a:rPr lang="es-EC" sz="1600" u="none" strike="noStrike" dirty="0">
                          <a:effectLst/>
                        </a:rPr>
                        <a:t>18</a:t>
                      </a:r>
                      <a:endParaRPr lang="es-EC" sz="1600" b="0" i="0" u="none" strike="noStrike" dirty="0">
                        <a:solidFill>
                          <a:srgbClr val="000000"/>
                        </a:solidFill>
                        <a:effectLst/>
                        <a:latin typeface="Calibri" panose="020F0502020204030204" pitchFamily="34" charset="0"/>
                      </a:endParaRPr>
                    </a:p>
                  </a:txBody>
                  <a:tcPr marL="9525" marR="9525" marT="9525" marB="0" anchor="b">
                    <a:solidFill>
                      <a:schemeClr val="accent3">
                        <a:lumMod val="40000"/>
                        <a:lumOff val="60000"/>
                      </a:schemeClr>
                    </a:solidFill>
                  </a:tcPr>
                </a:tc>
                <a:tc>
                  <a:txBody>
                    <a:bodyPr/>
                    <a:lstStyle/>
                    <a:p>
                      <a:pPr algn="ctr" fontAlgn="b"/>
                      <a:r>
                        <a:rPr lang="es-EC" sz="1600" u="none" strike="noStrike" dirty="0">
                          <a:effectLst/>
                        </a:rPr>
                        <a:t>27</a:t>
                      </a:r>
                      <a:endParaRPr lang="es-EC" sz="1600" b="0" i="0" u="none" strike="noStrike" dirty="0">
                        <a:solidFill>
                          <a:srgbClr val="000000"/>
                        </a:solidFill>
                        <a:effectLst/>
                        <a:latin typeface="Calibri" panose="020F0502020204030204" pitchFamily="34" charset="0"/>
                      </a:endParaRPr>
                    </a:p>
                  </a:txBody>
                  <a:tcPr marL="9525" marR="9525" marT="9525" marB="0" anchor="b">
                    <a:solidFill>
                      <a:schemeClr val="accent3">
                        <a:lumMod val="40000"/>
                        <a:lumOff val="60000"/>
                      </a:schemeClr>
                    </a:solidFill>
                  </a:tcPr>
                </a:tc>
              </a:tr>
              <a:tr h="190500">
                <a:tc>
                  <a:txBody>
                    <a:bodyPr/>
                    <a:lstStyle/>
                    <a:p>
                      <a:pPr algn="l" fontAlgn="b"/>
                      <a:r>
                        <a:rPr lang="es-EC" sz="1600" u="none" strike="noStrike">
                          <a:effectLst/>
                        </a:rPr>
                        <a:t>Diplopoda</a:t>
                      </a:r>
                      <a:endParaRPr lang="es-EC" sz="16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es-EC" sz="1600" u="none" strike="noStrike" dirty="0">
                          <a:effectLst/>
                        </a:rPr>
                        <a:t> </a:t>
                      </a:r>
                      <a:endParaRPr lang="es-EC" sz="1600" b="0" i="0" u="none" strike="noStrike" dirty="0">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es-EC" sz="1600" u="none" strike="noStrike" dirty="0">
                          <a:effectLst/>
                        </a:rPr>
                        <a:t> </a:t>
                      </a:r>
                      <a:endParaRPr lang="es-EC" sz="1600" b="0" i="0" u="none" strike="noStrike" dirty="0">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es-EC" sz="1600" u="none" strike="noStrike" dirty="0">
                          <a:effectLst/>
                        </a:rPr>
                        <a:t> </a:t>
                      </a:r>
                      <a:endParaRPr lang="es-EC" sz="1600" b="0" i="0" u="none" strike="noStrike" dirty="0">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es-EC" sz="1600" u="none" strike="noStrike">
                          <a:effectLst/>
                        </a:rPr>
                        <a:t>13</a:t>
                      </a:r>
                      <a:endParaRPr lang="es-EC" sz="16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es-EC" sz="1600" u="none" strike="noStrike" dirty="0">
                          <a:effectLst/>
                        </a:rPr>
                        <a:t> </a:t>
                      </a:r>
                      <a:endParaRPr lang="es-EC" sz="1600" b="0" i="0" u="none" strike="noStrike" dirty="0">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es-EC" sz="1600" u="none" strike="noStrike">
                          <a:effectLst/>
                        </a:rPr>
                        <a:t>30</a:t>
                      </a:r>
                      <a:endParaRPr lang="es-EC" sz="1600" b="0" i="0" u="none" strike="noStrike">
                        <a:solidFill>
                          <a:srgbClr val="000000"/>
                        </a:solidFill>
                        <a:effectLst/>
                        <a:latin typeface="Calibri" panose="020F0502020204030204" pitchFamily="34" charset="0"/>
                      </a:endParaRPr>
                    </a:p>
                  </a:txBody>
                  <a:tcPr marL="9525" marR="9525" marT="9525" marB="0" anchor="b">
                    <a:solidFill>
                      <a:schemeClr val="bg1"/>
                    </a:solidFill>
                  </a:tcPr>
                </a:tc>
              </a:tr>
              <a:tr h="190500">
                <a:tc>
                  <a:txBody>
                    <a:bodyPr/>
                    <a:lstStyle/>
                    <a:p>
                      <a:pPr algn="l" fontAlgn="b"/>
                      <a:r>
                        <a:rPr lang="es-EC" sz="1600" u="none" strike="noStrike" dirty="0">
                          <a:effectLst/>
                        </a:rPr>
                        <a:t>Chilopoda</a:t>
                      </a:r>
                      <a:endParaRPr lang="es-EC" sz="1600" b="0" i="0" u="none" strike="noStrike" dirty="0">
                        <a:solidFill>
                          <a:srgbClr val="000000"/>
                        </a:solidFill>
                        <a:effectLst/>
                        <a:latin typeface="Calibri" panose="020F0502020204030204" pitchFamily="34" charset="0"/>
                      </a:endParaRPr>
                    </a:p>
                  </a:txBody>
                  <a:tcPr marL="9525" marR="9525" marT="9525" marB="0" anchor="b">
                    <a:solidFill>
                      <a:schemeClr val="accent3">
                        <a:lumMod val="40000"/>
                        <a:lumOff val="60000"/>
                      </a:schemeClr>
                    </a:solidFill>
                  </a:tcPr>
                </a:tc>
                <a:tc>
                  <a:txBody>
                    <a:bodyPr/>
                    <a:lstStyle/>
                    <a:p>
                      <a:pPr algn="ctr" fontAlgn="b"/>
                      <a:r>
                        <a:rPr lang="es-EC" sz="1600" u="none" strike="noStrike" dirty="0">
                          <a:effectLst/>
                        </a:rPr>
                        <a:t>1</a:t>
                      </a:r>
                      <a:endParaRPr lang="es-EC" sz="1600" b="0" i="0" u="none" strike="noStrike" dirty="0">
                        <a:solidFill>
                          <a:srgbClr val="000000"/>
                        </a:solidFill>
                        <a:effectLst/>
                        <a:latin typeface="Calibri" panose="020F0502020204030204" pitchFamily="34" charset="0"/>
                      </a:endParaRPr>
                    </a:p>
                  </a:txBody>
                  <a:tcPr marL="9525" marR="9525" marT="9525" marB="0" anchor="b">
                    <a:solidFill>
                      <a:schemeClr val="accent3">
                        <a:lumMod val="40000"/>
                        <a:lumOff val="60000"/>
                      </a:schemeClr>
                    </a:solidFill>
                  </a:tcPr>
                </a:tc>
                <a:tc>
                  <a:txBody>
                    <a:bodyPr/>
                    <a:lstStyle/>
                    <a:p>
                      <a:pPr algn="ctr" fontAlgn="b"/>
                      <a:r>
                        <a:rPr lang="es-EC" sz="1600" u="none" strike="noStrike" dirty="0">
                          <a:effectLst/>
                        </a:rPr>
                        <a:t>6</a:t>
                      </a:r>
                      <a:endParaRPr lang="es-EC" sz="1600" b="0" i="0" u="none" strike="noStrike" dirty="0">
                        <a:solidFill>
                          <a:srgbClr val="000000"/>
                        </a:solidFill>
                        <a:effectLst/>
                        <a:latin typeface="Calibri" panose="020F0502020204030204" pitchFamily="34" charset="0"/>
                      </a:endParaRPr>
                    </a:p>
                  </a:txBody>
                  <a:tcPr marL="9525" marR="9525" marT="9525" marB="0" anchor="b">
                    <a:solidFill>
                      <a:schemeClr val="accent3">
                        <a:lumMod val="40000"/>
                        <a:lumOff val="60000"/>
                      </a:schemeClr>
                    </a:solidFill>
                  </a:tcPr>
                </a:tc>
                <a:tc>
                  <a:txBody>
                    <a:bodyPr/>
                    <a:lstStyle/>
                    <a:p>
                      <a:pPr algn="ctr" fontAlgn="b"/>
                      <a:r>
                        <a:rPr lang="es-EC" sz="1600" u="none" strike="noStrike" dirty="0">
                          <a:effectLst/>
                        </a:rPr>
                        <a:t>2</a:t>
                      </a:r>
                      <a:endParaRPr lang="es-EC" sz="1600" b="0" i="0" u="none" strike="noStrike" dirty="0">
                        <a:solidFill>
                          <a:srgbClr val="000000"/>
                        </a:solidFill>
                        <a:effectLst/>
                        <a:latin typeface="Calibri" panose="020F0502020204030204" pitchFamily="34" charset="0"/>
                      </a:endParaRPr>
                    </a:p>
                  </a:txBody>
                  <a:tcPr marL="9525" marR="9525" marT="9525" marB="0" anchor="b">
                    <a:solidFill>
                      <a:schemeClr val="accent3">
                        <a:lumMod val="40000"/>
                        <a:lumOff val="60000"/>
                      </a:schemeClr>
                    </a:solidFill>
                  </a:tcPr>
                </a:tc>
                <a:tc>
                  <a:txBody>
                    <a:bodyPr/>
                    <a:lstStyle/>
                    <a:p>
                      <a:pPr algn="ctr" fontAlgn="b"/>
                      <a:r>
                        <a:rPr lang="es-EC" sz="1600" u="none" strike="noStrike" dirty="0">
                          <a:effectLst/>
                        </a:rPr>
                        <a:t>10</a:t>
                      </a:r>
                      <a:endParaRPr lang="es-EC" sz="1600" b="0" i="0" u="none" strike="noStrike" dirty="0">
                        <a:solidFill>
                          <a:srgbClr val="000000"/>
                        </a:solidFill>
                        <a:effectLst/>
                        <a:latin typeface="Calibri" panose="020F0502020204030204" pitchFamily="34" charset="0"/>
                      </a:endParaRPr>
                    </a:p>
                  </a:txBody>
                  <a:tcPr marL="9525" marR="9525" marT="9525" marB="0" anchor="b">
                    <a:solidFill>
                      <a:schemeClr val="accent3">
                        <a:lumMod val="40000"/>
                        <a:lumOff val="60000"/>
                      </a:schemeClr>
                    </a:solidFill>
                  </a:tcPr>
                </a:tc>
                <a:tc>
                  <a:txBody>
                    <a:bodyPr/>
                    <a:lstStyle/>
                    <a:p>
                      <a:pPr algn="ctr" fontAlgn="b"/>
                      <a:r>
                        <a:rPr lang="es-EC" sz="1600" u="none" strike="noStrike" dirty="0">
                          <a:effectLst/>
                        </a:rPr>
                        <a:t>2</a:t>
                      </a:r>
                      <a:endParaRPr lang="es-EC" sz="1600" b="0" i="0" u="none" strike="noStrike" dirty="0">
                        <a:solidFill>
                          <a:srgbClr val="000000"/>
                        </a:solidFill>
                        <a:effectLst/>
                        <a:latin typeface="Calibri" panose="020F0502020204030204" pitchFamily="34" charset="0"/>
                      </a:endParaRPr>
                    </a:p>
                  </a:txBody>
                  <a:tcPr marL="9525" marR="9525" marT="9525" marB="0" anchor="b">
                    <a:solidFill>
                      <a:schemeClr val="accent3">
                        <a:lumMod val="40000"/>
                        <a:lumOff val="60000"/>
                      </a:schemeClr>
                    </a:solidFill>
                  </a:tcPr>
                </a:tc>
                <a:tc>
                  <a:txBody>
                    <a:bodyPr/>
                    <a:lstStyle/>
                    <a:p>
                      <a:pPr algn="ctr" fontAlgn="b"/>
                      <a:r>
                        <a:rPr lang="es-EC" sz="1600" u="none" strike="noStrike" dirty="0">
                          <a:effectLst/>
                        </a:rPr>
                        <a:t> </a:t>
                      </a:r>
                      <a:endParaRPr lang="es-EC" sz="1600" b="0" i="0" u="none" strike="noStrike" dirty="0">
                        <a:solidFill>
                          <a:srgbClr val="000000"/>
                        </a:solidFill>
                        <a:effectLst/>
                        <a:latin typeface="Calibri" panose="020F0502020204030204" pitchFamily="34" charset="0"/>
                      </a:endParaRPr>
                    </a:p>
                  </a:txBody>
                  <a:tcPr marL="9525" marR="9525" marT="9525" marB="0" anchor="b">
                    <a:solidFill>
                      <a:schemeClr val="accent3">
                        <a:lumMod val="40000"/>
                        <a:lumOff val="60000"/>
                      </a:schemeClr>
                    </a:solidFill>
                  </a:tcPr>
                </a:tc>
              </a:tr>
            </a:tbl>
          </a:graphicData>
        </a:graphic>
      </p:graphicFrame>
    </p:spTree>
    <p:extLst>
      <p:ext uri="{BB962C8B-B14F-4D97-AF65-F5344CB8AC3E}">
        <p14:creationId xmlns:p14="http://schemas.microsoft.com/office/powerpoint/2010/main" val="189856381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517" y="303563"/>
            <a:ext cx="7006108" cy="4095862"/>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7" name="Marcador de contenido 2"/>
          <p:cNvSpPr txBox="1">
            <a:spLocks/>
          </p:cNvSpPr>
          <p:nvPr/>
        </p:nvSpPr>
        <p:spPr>
          <a:xfrm>
            <a:off x="1326524" y="4830679"/>
            <a:ext cx="10225825" cy="1119361"/>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algn="just">
              <a:buFont typeface="Wingdings" panose="05000000000000000000" pitchFamily="2" charset="2"/>
              <a:buChar char="v"/>
            </a:pPr>
            <a:r>
              <a:rPr lang="es-EC" dirty="0"/>
              <a:t>La labranza profunda es una práctica agrícola que afecta el hábitat del orden Haplotaxida dañando sus </a:t>
            </a:r>
            <a:r>
              <a:rPr lang="es-EC" dirty="0" smtClean="0"/>
              <a:t>excavaciones, </a:t>
            </a:r>
            <a:r>
              <a:rPr lang="es-EC" dirty="0"/>
              <a:t>también disminuye el porcentaje de humedad al quitar la cobertura vegetal </a:t>
            </a:r>
            <a:r>
              <a:rPr lang="es-EC" dirty="0" smtClean="0"/>
              <a:t>(Edwards</a:t>
            </a:r>
            <a:r>
              <a:rPr lang="es-EC" dirty="0"/>
              <a:t>, 2000</a:t>
            </a:r>
            <a:r>
              <a:rPr lang="es-EC" dirty="0" smtClean="0"/>
              <a:t>).</a:t>
            </a:r>
            <a:endParaRPr lang="es-EC" dirty="0"/>
          </a:p>
        </p:txBody>
      </p:sp>
      <p:graphicFrame>
        <p:nvGraphicFramePr>
          <p:cNvPr id="5" name="Tabla 4"/>
          <p:cNvGraphicFramePr>
            <a:graphicFrameLocks noGrp="1"/>
          </p:cNvGraphicFramePr>
          <p:nvPr>
            <p:extLst>
              <p:ext uri="{D42A27DB-BD31-4B8C-83A1-F6EECF244321}">
                <p14:modId xmlns:p14="http://schemas.microsoft.com/office/powerpoint/2010/main" val="2410957729"/>
              </p:ext>
            </p:extLst>
          </p:nvPr>
        </p:nvGraphicFramePr>
        <p:xfrm>
          <a:off x="7895482" y="1109474"/>
          <a:ext cx="3785655" cy="2065020"/>
        </p:xfrm>
        <a:graphic>
          <a:graphicData uri="http://schemas.openxmlformats.org/drawingml/2006/table">
            <a:tbl>
              <a:tblPr>
                <a:tableStyleId>{5940675A-B579-460E-94D1-54222C63F5DA}</a:tableStyleId>
              </a:tblPr>
              <a:tblGrid>
                <a:gridCol w="1673521"/>
                <a:gridCol w="2112134"/>
              </a:tblGrid>
              <a:tr h="361950">
                <a:tc>
                  <a:txBody>
                    <a:bodyPr/>
                    <a:lstStyle/>
                    <a:p>
                      <a:pPr algn="ctr" fontAlgn="ctr"/>
                      <a:r>
                        <a:rPr lang="es-EC" sz="1800" b="1" u="none" strike="noStrike" dirty="0">
                          <a:effectLst/>
                        </a:rPr>
                        <a:t>Familia</a:t>
                      </a:r>
                      <a:endParaRPr lang="es-EC" sz="1800" b="1" i="0" u="none" strike="noStrike" dirty="0">
                        <a:solidFill>
                          <a:srgbClr val="000000"/>
                        </a:solidFill>
                        <a:effectLst/>
                        <a:latin typeface="Calibri" panose="020F0502020204030204" pitchFamily="34" charset="0"/>
                      </a:endParaRPr>
                    </a:p>
                  </a:txBody>
                  <a:tcPr marL="9525" marR="9525" marT="9525" marB="0" anchor="ctr">
                    <a:solidFill>
                      <a:schemeClr val="bg1"/>
                    </a:solidFill>
                  </a:tcPr>
                </a:tc>
                <a:tc>
                  <a:txBody>
                    <a:bodyPr/>
                    <a:lstStyle/>
                    <a:p>
                      <a:pPr algn="ctr" fontAlgn="ctr"/>
                      <a:r>
                        <a:rPr lang="es-EC" sz="1800" b="1" u="none" strike="noStrike" dirty="0">
                          <a:effectLst/>
                        </a:rPr>
                        <a:t>% Humedad</a:t>
                      </a:r>
                      <a:endParaRPr lang="es-EC" sz="1800" b="1" i="0" u="none" strike="noStrike" dirty="0">
                        <a:solidFill>
                          <a:srgbClr val="000000"/>
                        </a:solidFill>
                        <a:effectLst/>
                        <a:latin typeface="Calibri" panose="020F0502020204030204" pitchFamily="34" charset="0"/>
                      </a:endParaRPr>
                    </a:p>
                  </a:txBody>
                  <a:tcPr marL="9525" marR="9525" marT="9525" marB="0" anchor="ctr">
                    <a:solidFill>
                      <a:schemeClr val="bg1"/>
                    </a:solidFill>
                  </a:tcPr>
                </a:tc>
              </a:tr>
              <a:tr h="190500">
                <a:tc>
                  <a:txBody>
                    <a:bodyPr/>
                    <a:lstStyle/>
                    <a:p>
                      <a:pPr algn="l" fontAlgn="b"/>
                      <a:r>
                        <a:rPr lang="es-EC" sz="1800" b="1" u="none" strike="noStrike" dirty="0">
                          <a:effectLst/>
                        </a:rPr>
                        <a:t>Terán</a:t>
                      </a:r>
                      <a:endParaRPr lang="es-EC" sz="1800" b="1" i="0" u="none" strike="noStrike" dirty="0">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ctr"/>
                      <a:r>
                        <a:rPr lang="es-EC" sz="1800" u="none" strike="noStrike" dirty="0">
                          <a:effectLst/>
                        </a:rPr>
                        <a:t>6,55</a:t>
                      </a:r>
                      <a:endParaRPr lang="es-EC" sz="1800" b="0" i="0" u="none" strike="noStrike" dirty="0">
                        <a:solidFill>
                          <a:srgbClr val="000000"/>
                        </a:solidFill>
                        <a:effectLst/>
                        <a:latin typeface="Calibri" panose="020F0502020204030204" pitchFamily="34" charset="0"/>
                      </a:endParaRPr>
                    </a:p>
                  </a:txBody>
                  <a:tcPr marL="9525" marR="9525" marT="9525" marB="0" anchor="ctr">
                    <a:solidFill>
                      <a:schemeClr val="bg1"/>
                    </a:solidFill>
                  </a:tcPr>
                </a:tc>
              </a:tr>
              <a:tr h="190500">
                <a:tc>
                  <a:txBody>
                    <a:bodyPr/>
                    <a:lstStyle/>
                    <a:p>
                      <a:pPr algn="l" fontAlgn="b"/>
                      <a:r>
                        <a:rPr lang="es-EC" sz="1800" b="1" u="none" strike="noStrike" dirty="0">
                          <a:effectLst/>
                        </a:rPr>
                        <a:t>Santa Cruz</a:t>
                      </a:r>
                      <a:endParaRPr lang="es-EC" sz="1800" b="1" i="0" u="none" strike="noStrike" dirty="0">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ctr"/>
                      <a:r>
                        <a:rPr lang="es-EC" sz="1800" u="none" strike="noStrike" dirty="0">
                          <a:effectLst/>
                        </a:rPr>
                        <a:t>9,35</a:t>
                      </a:r>
                      <a:endParaRPr lang="es-EC" sz="1800" b="0" i="0" u="none" strike="noStrike" dirty="0">
                        <a:solidFill>
                          <a:srgbClr val="000000"/>
                        </a:solidFill>
                        <a:effectLst/>
                        <a:latin typeface="Calibri" panose="020F0502020204030204" pitchFamily="34" charset="0"/>
                      </a:endParaRPr>
                    </a:p>
                  </a:txBody>
                  <a:tcPr marL="9525" marR="9525" marT="9525" marB="0" anchor="ctr">
                    <a:solidFill>
                      <a:schemeClr val="bg1"/>
                    </a:solidFill>
                  </a:tcPr>
                </a:tc>
              </a:tr>
              <a:tr h="190500">
                <a:tc>
                  <a:txBody>
                    <a:bodyPr/>
                    <a:lstStyle/>
                    <a:p>
                      <a:pPr algn="l" fontAlgn="b"/>
                      <a:r>
                        <a:rPr lang="es-EC" sz="1800" b="1" u="none" strike="noStrike" dirty="0">
                          <a:effectLst/>
                        </a:rPr>
                        <a:t>Mora</a:t>
                      </a:r>
                      <a:endParaRPr lang="es-EC" sz="1800" b="1" i="0" u="none" strike="noStrike" dirty="0">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ctr"/>
                      <a:r>
                        <a:rPr lang="es-EC" sz="1800" u="none" strike="noStrike" dirty="0">
                          <a:effectLst/>
                        </a:rPr>
                        <a:t>6,25</a:t>
                      </a:r>
                      <a:endParaRPr lang="es-EC" sz="1800" b="0" i="0" u="none" strike="noStrike" dirty="0">
                        <a:solidFill>
                          <a:srgbClr val="000000"/>
                        </a:solidFill>
                        <a:effectLst/>
                        <a:latin typeface="Calibri" panose="020F0502020204030204" pitchFamily="34" charset="0"/>
                      </a:endParaRPr>
                    </a:p>
                  </a:txBody>
                  <a:tcPr marL="9525" marR="9525" marT="9525" marB="0" anchor="ctr">
                    <a:solidFill>
                      <a:schemeClr val="bg1"/>
                    </a:solidFill>
                  </a:tcPr>
                </a:tc>
              </a:tr>
              <a:tr h="190500">
                <a:tc>
                  <a:txBody>
                    <a:bodyPr/>
                    <a:lstStyle/>
                    <a:p>
                      <a:pPr algn="l" fontAlgn="b"/>
                      <a:r>
                        <a:rPr lang="es-EC" sz="1800" b="1" u="none" strike="noStrike" dirty="0">
                          <a:effectLst/>
                        </a:rPr>
                        <a:t>Perugachi</a:t>
                      </a:r>
                      <a:endParaRPr lang="es-EC" sz="1800" b="1" i="0" u="none" strike="noStrike" dirty="0">
                        <a:solidFill>
                          <a:srgbClr val="000000"/>
                        </a:solidFill>
                        <a:effectLst/>
                        <a:latin typeface="Calibri" panose="020F0502020204030204" pitchFamily="34" charset="0"/>
                      </a:endParaRPr>
                    </a:p>
                  </a:txBody>
                  <a:tcPr marL="9525" marR="9525" marT="9525" marB="0" anchor="b">
                    <a:solidFill>
                      <a:schemeClr val="accent2">
                        <a:lumMod val="40000"/>
                        <a:lumOff val="60000"/>
                      </a:schemeClr>
                    </a:solidFill>
                  </a:tcPr>
                </a:tc>
                <a:tc>
                  <a:txBody>
                    <a:bodyPr/>
                    <a:lstStyle/>
                    <a:p>
                      <a:pPr algn="ctr" fontAlgn="ctr"/>
                      <a:r>
                        <a:rPr lang="es-EC" sz="1800" u="none" strike="noStrike" dirty="0">
                          <a:effectLst/>
                        </a:rPr>
                        <a:t>20,05</a:t>
                      </a:r>
                      <a:endParaRPr lang="es-EC" sz="1800" b="0" i="0" u="none" strike="noStrike" dirty="0">
                        <a:solidFill>
                          <a:srgbClr val="000000"/>
                        </a:solidFill>
                        <a:effectLst/>
                        <a:latin typeface="Calibri" panose="020F0502020204030204" pitchFamily="34" charset="0"/>
                      </a:endParaRPr>
                    </a:p>
                  </a:txBody>
                  <a:tcPr marL="9525" marR="9525" marT="9525" marB="0" anchor="ctr">
                    <a:solidFill>
                      <a:schemeClr val="accent2">
                        <a:lumMod val="40000"/>
                        <a:lumOff val="60000"/>
                      </a:schemeClr>
                    </a:solidFill>
                  </a:tcPr>
                </a:tc>
              </a:tr>
              <a:tr h="190500">
                <a:tc>
                  <a:txBody>
                    <a:bodyPr/>
                    <a:lstStyle/>
                    <a:p>
                      <a:pPr algn="l" fontAlgn="b"/>
                      <a:r>
                        <a:rPr lang="es-EC" sz="1800" b="1" u="none" strike="noStrike" dirty="0">
                          <a:effectLst/>
                        </a:rPr>
                        <a:t>Cushcahua</a:t>
                      </a:r>
                      <a:endParaRPr lang="es-EC" sz="1800" b="1" i="0" u="none" strike="noStrike" dirty="0">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ctr"/>
                      <a:r>
                        <a:rPr lang="es-EC" sz="1800" u="none" strike="noStrike" dirty="0">
                          <a:effectLst/>
                        </a:rPr>
                        <a:t>13,25</a:t>
                      </a:r>
                      <a:endParaRPr lang="es-EC" sz="1800" b="0" i="0" u="none" strike="noStrike" dirty="0">
                        <a:solidFill>
                          <a:srgbClr val="000000"/>
                        </a:solidFill>
                        <a:effectLst/>
                        <a:latin typeface="Calibri" panose="020F0502020204030204" pitchFamily="34" charset="0"/>
                      </a:endParaRPr>
                    </a:p>
                  </a:txBody>
                  <a:tcPr marL="9525" marR="9525" marT="9525" marB="0" anchor="ctr">
                    <a:solidFill>
                      <a:schemeClr val="bg1"/>
                    </a:solidFill>
                  </a:tcPr>
                </a:tc>
              </a:tr>
              <a:tr h="190500">
                <a:tc>
                  <a:txBody>
                    <a:bodyPr/>
                    <a:lstStyle/>
                    <a:p>
                      <a:pPr algn="l" fontAlgn="b"/>
                      <a:r>
                        <a:rPr lang="es-EC" sz="1800" b="1" u="none" strike="noStrike" dirty="0">
                          <a:effectLst/>
                        </a:rPr>
                        <a:t>Yamberla</a:t>
                      </a:r>
                      <a:endParaRPr lang="es-EC" sz="1800" b="1" i="0" u="none" strike="noStrike" dirty="0">
                        <a:solidFill>
                          <a:srgbClr val="000000"/>
                        </a:solidFill>
                        <a:effectLst/>
                        <a:latin typeface="Calibri" panose="020F0502020204030204" pitchFamily="34" charset="0"/>
                      </a:endParaRPr>
                    </a:p>
                  </a:txBody>
                  <a:tcPr marL="9525" marR="9525" marT="9525" marB="0" anchor="b">
                    <a:solidFill>
                      <a:schemeClr val="accent2">
                        <a:lumMod val="40000"/>
                        <a:lumOff val="60000"/>
                      </a:schemeClr>
                    </a:solidFill>
                  </a:tcPr>
                </a:tc>
                <a:tc>
                  <a:txBody>
                    <a:bodyPr/>
                    <a:lstStyle/>
                    <a:p>
                      <a:pPr algn="ctr" fontAlgn="ctr"/>
                      <a:r>
                        <a:rPr lang="es-EC" sz="1800" u="none" strike="noStrike" dirty="0">
                          <a:effectLst/>
                        </a:rPr>
                        <a:t>23,60</a:t>
                      </a:r>
                      <a:endParaRPr lang="es-EC" sz="1800" b="0" i="0" u="none" strike="noStrike" dirty="0">
                        <a:solidFill>
                          <a:srgbClr val="000000"/>
                        </a:solidFill>
                        <a:effectLst/>
                        <a:latin typeface="Calibri" panose="020F0502020204030204" pitchFamily="34" charset="0"/>
                      </a:endParaRPr>
                    </a:p>
                  </a:txBody>
                  <a:tcPr marL="9525" marR="9525" marT="9525" marB="0" anchor="ctr">
                    <a:solidFill>
                      <a:schemeClr val="accent2">
                        <a:lumMod val="40000"/>
                        <a:lumOff val="60000"/>
                      </a:schemeClr>
                    </a:solidFill>
                  </a:tcPr>
                </a:tc>
              </a:tr>
            </a:tbl>
          </a:graphicData>
        </a:graphic>
      </p:graphicFrame>
    </p:spTree>
    <p:extLst>
      <p:ext uri="{BB962C8B-B14F-4D97-AF65-F5344CB8AC3E}">
        <p14:creationId xmlns:p14="http://schemas.microsoft.com/office/powerpoint/2010/main" val="201597903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txBox="1">
            <a:spLocks/>
          </p:cNvSpPr>
          <p:nvPr/>
        </p:nvSpPr>
        <p:spPr>
          <a:xfrm>
            <a:off x="2563446" y="1046445"/>
            <a:ext cx="7777738" cy="581736"/>
          </a:xfrm>
          <a:prstGeom prst="rect">
            <a:avLst/>
          </a:prstGeom>
        </p:spPr>
        <p:txBody>
          <a:bodyPr vert="horz" lIns="91440" tIns="45720" rIns="91440" bIns="45720" rtlCol="0" anchor="t">
            <a:normAutofit fontScale="85000" lnSpcReduction="10000"/>
          </a:bodyPr>
          <a:lst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EC" sz="2400" b="1" dirty="0" smtClean="0">
                <a:solidFill>
                  <a:schemeClr val="tx1"/>
                </a:solidFill>
              </a:rPr>
              <a:t>Fase II: Relación macrofauna – suelo- diversidad de plantas</a:t>
            </a:r>
            <a:endParaRPr lang="es-EC" sz="2400" b="1" dirty="0">
              <a:solidFill>
                <a:schemeClr val="tx1"/>
              </a:solidFill>
            </a:endParaRPr>
          </a:p>
        </p:txBody>
      </p:sp>
      <p:sp>
        <p:nvSpPr>
          <p:cNvPr id="5" name="Título 1"/>
          <p:cNvSpPr>
            <a:spLocks noGrp="1"/>
          </p:cNvSpPr>
          <p:nvPr>
            <p:ph type="title"/>
          </p:nvPr>
        </p:nvSpPr>
        <p:spPr>
          <a:xfrm>
            <a:off x="3246946" y="278483"/>
            <a:ext cx="5987206" cy="767962"/>
          </a:xfrm>
        </p:spPr>
        <p:txBody>
          <a:bodyPr>
            <a:normAutofit/>
          </a:bodyPr>
          <a:lstStyle/>
          <a:p>
            <a:pPr algn="ctr"/>
            <a:r>
              <a:rPr lang="es-EC" b="1" dirty="0" smtClean="0"/>
              <a:t>RESULTADOS Y DISCUSIÓN</a:t>
            </a:r>
            <a:endParaRPr lang="es-EC" b="1" dirty="0"/>
          </a:p>
        </p:txBody>
      </p:sp>
      <p:sp>
        <p:nvSpPr>
          <p:cNvPr id="7" name="Marcador de contenido 2"/>
          <p:cNvSpPr txBox="1">
            <a:spLocks/>
          </p:cNvSpPr>
          <p:nvPr/>
        </p:nvSpPr>
        <p:spPr>
          <a:xfrm>
            <a:off x="1339403" y="5242803"/>
            <a:ext cx="10225825" cy="1222392"/>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algn="just">
              <a:buFont typeface="Wingdings" panose="05000000000000000000" pitchFamily="2" charset="2"/>
              <a:buChar char="v"/>
            </a:pPr>
            <a:r>
              <a:rPr lang="es-EC" dirty="0"/>
              <a:t>El índice de Shannon &amp; Wiener es frecuentemente utilizado para realizar cálculos de diversidad en ecología; de esta manera se lo empleó para conocer cómo se distribuye la macrofauna y la diversidad de plantas dentro de un área determinada (Martella et al 2012).</a:t>
            </a:r>
          </a:p>
        </p:txBody>
      </p:sp>
      <p:graphicFrame>
        <p:nvGraphicFramePr>
          <p:cNvPr id="8" name="Tabla 7"/>
          <p:cNvGraphicFramePr>
            <a:graphicFrameLocks noGrp="1"/>
          </p:cNvGraphicFramePr>
          <p:nvPr>
            <p:extLst>
              <p:ext uri="{D42A27DB-BD31-4B8C-83A1-F6EECF244321}">
                <p14:modId xmlns:p14="http://schemas.microsoft.com/office/powerpoint/2010/main" val="4218129570"/>
              </p:ext>
            </p:extLst>
          </p:nvPr>
        </p:nvGraphicFramePr>
        <p:xfrm>
          <a:off x="2292989" y="1628181"/>
          <a:ext cx="6183658" cy="3075091"/>
        </p:xfrm>
        <a:graphic>
          <a:graphicData uri="http://schemas.openxmlformats.org/drawingml/2006/table">
            <a:tbl>
              <a:tblPr>
                <a:tableStyleId>{5940675A-B579-460E-94D1-54222C63F5DA}</a:tableStyleId>
              </a:tblPr>
              <a:tblGrid>
                <a:gridCol w="1409567"/>
                <a:gridCol w="1151147"/>
                <a:gridCol w="1411287"/>
                <a:gridCol w="1191127"/>
                <a:gridCol w="1020530"/>
              </a:tblGrid>
              <a:tr h="1009627">
                <a:tc>
                  <a:txBody>
                    <a:bodyPr/>
                    <a:lstStyle/>
                    <a:p>
                      <a:pPr algn="ctr" fontAlgn="ctr"/>
                      <a:r>
                        <a:rPr lang="es-EC" sz="1800" b="1" u="none" strike="noStrike" dirty="0">
                          <a:effectLst/>
                        </a:rPr>
                        <a:t>Familia</a:t>
                      </a:r>
                      <a:endParaRPr lang="es-EC" sz="18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EC" sz="1800" b="1" u="none" strike="noStrike" dirty="0">
                          <a:effectLst/>
                        </a:rPr>
                        <a:t>N° de individuos</a:t>
                      </a:r>
                      <a:endParaRPr lang="es-EC" sz="18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EC" sz="1800" b="1" u="none" strike="noStrike" dirty="0" smtClean="0">
                          <a:effectLst/>
                        </a:rPr>
                        <a:t>Índice </a:t>
                      </a:r>
                      <a:r>
                        <a:rPr lang="es-EC" sz="1800" b="1" u="none" strike="noStrike" dirty="0">
                          <a:effectLst/>
                        </a:rPr>
                        <a:t>de diversidad </a:t>
                      </a:r>
                      <a:br>
                        <a:rPr lang="es-EC" sz="1800" b="1" u="none" strike="noStrike" dirty="0">
                          <a:effectLst/>
                        </a:rPr>
                      </a:br>
                      <a:r>
                        <a:rPr lang="es-EC" sz="1800" b="1" u="none" strike="noStrike" dirty="0">
                          <a:effectLst/>
                        </a:rPr>
                        <a:t>macrofauna</a:t>
                      </a:r>
                      <a:endParaRPr lang="es-EC" sz="18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EC" sz="1800" b="1" u="none" strike="noStrike" dirty="0" smtClean="0">
                          <a:effectLst/>
                        </a:rPr>
                        <a:t>Índice </a:t>
                      </a:r>
                      <a:r>
                        <a:rPr lang="es-EC" sz="1800" b="1" u="none" strike="noStrike" dirty="0">
                          <a:effectLst/>
                        </a:rPr>
                        <a:t>de diversidad </a:t>
                      </a:r>
                      <a:br>
                        <a:rPr lang="es-EC" sz="1800" b="1" u="none" strike="noStrike" dirty="0">
                          <a:effectLst/>
                        </a:rPr>
                      </a:br>
                      <a:r>
                        <a:rPr lang="es-EC" sz="1800" b="1" u="none" strike="noStrike" dirty="0">
                          <a:effectLst/>
                        </a:rPr>
                        <a:t>plantas</a:t>
                      </a:r>
                      <a:endParaRPr lang="es-EC" sz="18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EC" sz="1800" b="1" i="0" u="none" strike="noStrike" dirty="0" smtClean="0">
                          <a:solidFill>
                            <a:srgbClr val="000000"/>
                          </a:solidFill>
                          <a:effectLst/>
                          <a:latin typeface="Calibri" panose="020F0502020204030204" pitchFamily="34" charset="0"/>
                        </a:rPr>
                        <a:t>% M.O</a:t>
                      </a:r>
                      <a:endParaRPr lang="es-EC" sz="1800" b="1" i="0" u="none" strike="noStrike" dirty="0">
                        <a:solidFill>
                          <a:srgbClr val="000000"/>
                        </a:solidFill>
                        <a:effectLst/>
                        <a:latin typeface="Calibri" panose="020F0502020204030204" pitchFamily="34" charset="0"/>
                      </a:endParaRPr>
                    </a:p>
                  </a:txBody>
                  <a:tcPr marL="9525" marR="9525" marT="9525" marB="0" anchor="ctr"/>
                </a:tc>
              </a:tr>
              <a:tr h="344244">
                <a:tc>
                  <a:txBody>
                    <a:bodyPr/>
                    <a:lstStyle/>
                    <a:p>
                      <a:pPr algn="l" fontAlgn="b"/>
                      <a:r>
                        <a:rPr lang="es-EC" sz="1800" b="1" u="none" strike="noStrike" dirty="0">
                          <a:effectLst/>
                        </a:rPr>
                        <a:t>Terán</a:t>
                      </a:r>
                      <a:endParaRPr lang="es-EC" sz="18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ctr"/>
                      <a:r>
                        <a:rPr lang="es-EC" sz="1800" u="none" strike="noStrike" dirty="0">
                          <a:effectLst/>
                        </a:rPr>
                        <a:t>690</a:t>
                      </a:r>
                      <a:endParaRPr lang="es-EC" sz="18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EC" sz="1800" u="none" strike="noStrike" dirty="0">
                          <a:effectLst/>
                        </a:rPr>
                        <a:t>2,17</a:t>
                      </a:r>
                      <a:endParaRPr lang="es-EC" sz="18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s-EC" sz="1800" u="none" strike="noStrike" dirty="0">
                          <a:effectLst/>
                        </a:rPr>
                        <a:t>2,57</a:t>
                      </a:r>
                      <a:endParaRPr lang="es-EC"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s-EC" sz="1800" b="0" i="0" u="none" strike="noStrike" dirty="0" smtClean="0">
                          <a:solidFill>
                            <a:srgbClr val="000000"/>
                          </a:solidFill>
                          <a:effectLst/>
                          <a:latin typeface="Calibri" panose="020F0502020204030204" pitchFamily="34" charset="0"/>
                        </a:rPr>
                        <a:t>3,80</a:t>
                      </a:r>
                      <a:endParaRPr lang="es-EC" sz="1800" b="0" i="0" u="none" strike="noStrike" dirty="0">
                        <a:solidFill>
                          <a:srgbClr val="000000"/>
                        </a:solidFill>
                        <a:effectLst/>
                        <a:latin typeface="Calibri" panose="020F0502020204030204" pitchFamily="34" charset="0"/>
                      </a:endParaRPr>
                    </a:p>
                  </a:txBody>
                  <a:tcPr marL="9525" marR="9525" marT="9525" marB="0" anchor="b"/>
                </a:tc>
              </a:tr>
              <a:tr h="344244">
                <a:tc>
                  <a:txBody>
                    <a:bodyPr/>
                    <a:lstStyle/>
                    <a:p>
                      <a:pPr algn="l" fontAlgn="b"/>
                      <a:r>
                        <a:rPr lang="es-EC" sz="1800" b="1" u="none" strike="noStrike" dirty="0">
                          <a:effectLst/>
                        </a:rPr>
                        <a:t>Santa Cruz</a:t>
                      </a:r>
                      <a:endParaRPr lang="es-EC" sz="1800" b="1" i="0" u="none" strike="noStrike" dirty="0">
                        <a:solidFill>
                          <a:srgbClr val="000000"/>
                        </a:solidFill>
                        <a:effectLst/>
                        <a:latin typeface="Calibri" panose="020F0502020204030204" pitchFamily="34" charset="0"/>
                      </a:endParaRPr>
                    </a:p>
                  </a:txBody>
                  <a:tcPr marL="9525" marR="9525" marT="9525" marB="0" anchor="b">
                    <a:solidFill>
                      <a:schemeClr val="accent2">
                        <a:lumMod val="40000"/>
                        <a:lumOff val="60000"/>
                      </a:schemeClr>
                    </a:solidFill>
                  </a:tcPr>
                </a:tc>
                <a:tc>
                  <a:txBody>
                    <a:bodyPr/>
                    <a:lstStyle/>
                    <a:p>
                      <a:pPr algn="ctr" fontAlgn="ctr"/>
                      <a:r>
                        <a:rPr lang="es-EC" sz="1800" u="none" strike="noStrike" dirty="0">
                          <a:effectLst/>
                        </a:rPr>
                        <a:t>880</a:t>
                      </a:r>
                      <a:endParaRPr lang="es-EC" sz="1800" b="0" i="0" u="none" strike="noStrike" dirty="0">
                        <a:solidFill>
                          <a:srgbClr val="000000"/>
                        </a:solidFill>
                        <a:effectLst/>
                        <a:latin typeface="Calibri" panose="020F0502020204030204" pitchFamily="34" charset="0"/>
                      </a:endParaRPr>
                    </a:p>
                  </a:txBody>
                  <a:tcPr marL="9525" marR="9525" marT="9525" marB="0" anchor="ctr">
                    <a:solidFill>
                      <a:schemeClr val="accent2">
                        <a:lumMod val="40000"/>
                        <a:lumOff val="60000"/>
                      </a:schemeClr>
                    </a:solidFill>
                  </a:tcPr>
                </a:tc>
                <a:tc>
                  <a:txBody>
                    <a:bodyPr/>
                    <a:lstStyle/>
                    <a:p>
                      <a:pPr algn="ctr" fontAlgn="ctr"/>
                      <a:r>
                        <a:rPr lang="es-EC" sz="1800" u="none" strike="noStrike">
                          <a:effectLst/>
                        </a:rPr>
                        <a:t>2,15</a:t>
                      </a:r>
                      <a:endParaRPr lang="es-EC" sz="1800" b="0" i="0" u="none" strike="noStrike">
                        <a:solidFill>
                          <a:srgbClr val="000000"/>
                        </a:solidFill>
                        <a:effectLst/>
                        <a:latin typeface="Calibri" panose="020F0502020204030204" pitchFamily="34" charset="0"/>
                      </a:endParaRPr>
                    </a:p>
                  </a:txBody>
                  <a:tcPr marL="9525" marR="9525" marT="9525" marB="0" anchor="ctr">
                    <a:solidFill>
                      <a:schemeClr val="accent2">
                        <a:lumMod val="40000"/>
                        <a:lumOff val="60000"/>
                      </a:schemeClr>
                    </a:solidFill>
                  </a:tcPr>
                </a:tc>
                <a:tc>
                  <a:txBody>
                    <a:bodyPr/>
                    <a:lstStyle/>
                    <a:p>
                      <a:pPr algn="ctr" fontAlgn="b"/>
                      <a:r>
                        <a:rPr lang="es-EC" sz="1800" u="none" strike="noStrike" dirty="0">
                          <a:effectLst/>
                        </a:rPr>
                        <a:t>2,73</a:t>
                      </a:r>
                      <a:endParaRPr lang="es-EC" sz="1800" b="0" i="0" u="none" strike="noStrike" dirty="0">
                        <a:solidFill>
                          <a:srgbClr val="000000"/>
                        </a:solidFill>
                        <a:effectLst/>
                        <a:latin typeface="Calibri" panose="020F0502020204030204" pitchFamily="34" charset="0"/>
                      </a:endParaRPr>
                    </a:p>
                  </a:txBody>
                  <a:tcPr marL="9525" marR="9525" marT="9525" marB="0" anchor="b">
                    <a:solidFill>
                      <a:schemeClr val="accent2">
                        <a:lumMod val="40000"/>
                        <a:lumOff val="60000"/>
                      </a:schemeClr>
                    </a:solidFill>
                  </a:tcPr>
                </a:tc>
                <a:tc>
                  <a:txBody>
                    <a:bodyPr/>
                    <a:lstStyle/>
                    <a:p>
                      <a:pPr algn="ctr" fontAlgn="b"/>
                      <a:r>
                        <a:rPr lang="es-EC" sz="1800" b="0" i="0" u="none" strike="noStrike" dirty="0" smtClean="0">
                          <a:solidFill>
                            <a:srgbClr val="000000"/>
                          </a:solidFill>
                          <a:effectLst/>
                          <a:latin typeface="Calibri" panose="020F0502020204030204" pitchFamily="34" charset="0"/>
                        </a:rPr>
                        <a:t>2,60</a:t>
                      </a:r>
                      <a:endParaRPr lang="es-EC" sz="1800" b="0" i="0" u="none" strike="noStrike" dirty="0">
                        <a:solidFill>
                          <a:srgbClr val="000000"/>
                        </a:solidFill>
                        <a:effectLst/>
                        <a:latin typeface="Calibri" panose="020F0502020204030204" pitchFamily="34" charset="0"/>
                      </a:endParaRPr>
                    </a:p>
                  </a:txBody>
                  <a:tcPr marL="9525" marR="9525" marT="9525" marB="0" anchor="b">
                    <a:solidFill>
                      <a:schemeClr val="accent2">
                        <a:lumMod val="40000"/>
                        <a:lumOff val="60000"/>
                      </a:schemeClr>
                    </a:solidFill>
                  </a:tcPr>
                </a:tc>
              </a:tr>
              <a:tr h="344244">
                <a:tc>
                  <a:txBody>
                    <a:bodyPr/>
                    <a:lstStyle/>
                    <a:p>
                      <a:pPr algn="l" fontAlgn="b"/>
                      <a:r>
                        <a:rPr lang="es-EC" sz="1800" b="1" u="none" strike="noStrike" dirty="0">
                          <a:effectLst/>
                        </a:rPr>
                        <a:t>Mora</a:t>
                      </a:r>
                      <a:endParaRPr lang="es-EC" sz="18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ctr"/>
                      <a:r>
                        <a:rPr lang="es-EC" sz="1800" u="none" strike="noStrike" dirty="0">
                          <a:effectLst/>
                        </a:rPr>
                        <a:t>609</a:t>
                      </a:r>
                      <a:endParaRPr lang="es-EC" sz="18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EC" sz="1800" u="none" strike="noStrike">
                          <a:effectLst/>
                        </a:rPr>
                        <a:t>2,02</a:t>
                      </a:r>
                      <a:endParaRPr lang="es-EC" sz="18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es-EC" sz="1800" u="none" strike="noStrike" dirty="0">
                          <a:effectLst/>
                        </a:rPr>
                        <a:t>2,06</a:t>
                      </a:r>
                      <a:endParaRPr lang="es-EC"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s-EC" sz="1800" b="0" i="0" u="none" strike="noStrike" dirty="0" smtClean="0">
                          <a:solidFill>
                            <a:srgbClr val="000000"/>
                          </a:solidFill>
                          <a:effectLst/>
                          <a:latin typeface="Calibri" panose="020F0502020204030204" pitchFamily="34" charset="0"/>
                        </a:rPr>
                        <a:t>3,60</a:t>
                      </a:r>
                      <a:endParaRPr lang="es-EC" sz="1800" b="0" i="0" u="none" strike="noStrike" dirty="0">
                        <a:solidFill>
                          <a:srgbClr val="000000"/>
                        </a:solidFill>
                        <a:effectLst/>
                        <a:latin typeface="Calibri" panose="020F0502020204030204" pitchFamily="34" charset="0"/>
                      </a:endParaRPr>
                    </a:p>
                  </a:txBody>
                  <a:tcPr marL="9525" marR="9525" marT="9525" marB="0" anchor="b"/>
                </a:tc>
              </a:tr>
              <a:tr h="344244">
                <a:tc>
                  <a:txBody>
                    <a:bodyPr/>
                    <a:lstStyle/>
                    <a:p>
                      <a:pPr algn="l" fontAlgn="b"/>
                      <a:r>
                        <a:rPr lang="es-EC" sz="1800" b="1" u="none" strike="noStrike" dirty="0">
                          <a:effectLst/>
                        </a:rPr>
                        <a:t>Perugachi</a:t>
                      </a:r>
                      <a:endParaRPr lang="es-EC" sz="1800" b="1" i="0" u="none" strike="noStrike" dirty="0">
                        <a:solidFill>
                          <a:srgbClr val="000000"/>
                        </a:solidFill>
                        <a:effectLst/>
                        <a:latin typeface="Calibri" panose="020F0502020204030204" pitchFamily="34" charset="0"/>
                      </a:endParaRPr>
                    </a:p>
                  </a:txBody>
                  <a:tcPr marL="9525" marR="9525" marT="9525" marB="0" anchor="b">
                    <a:solidFill>
                      <a:schemeClr val="tx2">
                        <a:lumMod val="25000"/>
                        <a:lumOff val="75000"/>
                      </a:schemeClr>
                    </a:solidFill>
                  </a:tcPr>
                </a:tc>
                <a:tc>
                  <a:txBody>
                    <a:bodyPr/>
                    <a:lstStyle/>
                    <a:p>
                      <a:pPr algn="ctr" fontAlgn="ctr"/>
                      <a:r>
                        <a:rPr lang="es-EC" sz="1800" u="none" strike="noStrike" dirty="0">
                          <a:effectLst/>
                        </a:rPr>
                        <a:t>426</a:t>
                      </a:r>
                      <a:endParaRPr lang="es-EC" sz="1800" b="0" i="0" u="none" strike="noStrike" dirty="0">
                        <a:solidFill>
                          <a:srgbClr val="000000"/>
                        </a:solidFill>
                        <a:effectLst/>
                        <a:latin typeface="Calibri" panose="020F0502020204030204" pitchFamily="34" charset="0"/>
                      </a:endParaRPr>
                    </a:p>
                  </a:txBody>
                  <a:tcPr marL="9525" marR="9525" marT="9525" marB="0" anchor="ctr">
                    <a:solidFill>
                      <a:schemeClr val="tx2">
                        <a:lumMod val="25000"/>
                        <a:lumOff val="75000"/>
                      </a:schemeClr>
                    </a:solidFill>
                  </a:tcPr>
                </a:tc>
                <a:tc>
                  <a:txBody>
                    <a:bodyPr/>
                    <a:lstStyle/>
                    <a:p>
                      <a:pPr algn="ctr" fontAlgn="ctr"/>
                      <a:r>
                        <a:rPr lang="es-EC" sz="1800" u="none" strike="noStrike" dirty="0">
                          <a:effectLst/>
                        </a:rPr>
                        <a:t>2,56</a:t>
                      </a:r>
                      <a:endParaRPr lang="es-EC" sz="1800" b="0" i="0" u="none" strike="noStrike" dirty="0">
                        <a:solidFill>
                          <a:srgbClr val="000000"/>
                        </a:solidFill>
                        <a:effectLst/>
                        <a:latin typeface="Calibri" panose="020F0502020204030204" pitchFamily="34" charset="0"/>
                      </a:endParaRPr>
                    </a:p>
                  </a:txBody>
                  <a:tcPr marL="9525" marR="9525" marT="9525" marB="0" anchor="ctr">
                    <a:solidFill>
                      <a:schemeClr val="tx2">
                        <a:lumMod val="25000"/>
                        <a:lumOff val="75000"/>
                      </a:schemeClr>
                    </a:solidFill>
                  </a:tcPr>
                </a:tc>
                <a:tc>
                  <a:txBody>
                    <a:bodyPr/>
                    <a:lstStyle/>
                    <a:p>
                      <a:pPr algn="ctr" fontAlgn="b"/>
                      <a:r>
                        <a:rPr lang="es-EC" sz="1800" u="none" strike="noStrike" dirty="0">
                          <a:effectLst/>
                        </a:rPr>
                        <a:t>3,95</a:t>
                      </a:r>
                      <a:endParaRPr lang="es-EC" sz="1800" b="0" i="0" u="none" strike="noStrike" dirty="0">
                        <a:solidFill>
                          <a:srgbClr val="000000"/>
                        </a:solidFill>
                        <a:effectLst/>
                        <a:latin typeface="Calibri" panose="020F0502020204030204" pitchFamily="34" charset="0"/>
                      </a:endParaRPr>
                    </a:p>
                  </a:txBody>
                  <a:tcPr marL="9525" marR="9525" marT="9525" marB="0" anchor="b">
                    <a:solidFill>
                      <a:schemeClr val="tx2">
                        <a:lumMod val="25000"/>
                        <a:lumOff val="75000"/>
                      </a:schemeClr>
                    </a:solidFill>
                  </a:tcPr>
                </a:tc>
                <a:tc>
                  <a:txBody>
                    <a:bodyPr/>
                    <a:lstStyle/>
                    <a:p>
                      <a:pPr algn="ctr" fontAlgn="b"/>
                      <a:r>
                        <a:rPr lang="es-EC" sz="1800" b="0" i="0" u="none" strike="noStrike" dirty="0" smtClean="0">
                          <a:solidFill>
                            <a:srgbClr val="000000"/>
                          </a:solidFill>
                          <a:effectLst/>
                          <a:latin typeface="Calibri" panose="020F0502020204030204" pitchFamily="34" charset="0"/>
                        </a:rPr>
                        <a:t>5,70</a:t>
                      </a:r>
                      <a:endParaRPr lang="es-EC" sz="1800" b="0" i="0" u="none" strike="noStrike" dirty="0">
                        <a:solidFill>
                          <a:srgbClr val="000000"/>
                        </a:solidFill>
                        <a:effectLst/>
                        <a:latin typeface="Calibri" panose="020F0502020204030204" pitchFamily="34" charset="0"/>
                      </a:endParaRPr>
                    </a:p>
                  </a:txBody>
                  <a:tcPr marL="9525" marR="9525" marT="9525" marB="0" anchor="b">
                    <a:solidFill>
                      <a:schemeClr val="tx2">
                        <a:lumMod val="25000"/>
                        <a:lumOff val="75000"/>
                      </a:schemeClr>
                    </a:solidFill>
                  </a:tcPr>
                </a:tc>
              </a:tr>
              <a:tr h="344244">
                <a:tc>
                  <a:txBody>
                    <a:bodyPr/>
                    <a:lstStyle/>
                    <a:p>
                      <a:pPr algn="l" fontAlgn="b"/>
                      <a:r>
                        <a:rPr lang="es-EC" sz="1800" b="1" u="none" strike="noStrike" dirty="0">
                          <a:effectLst/>
                        </a:rPr>
                        <a:t>Cushcahua</a:t>
                      </a:r>
                      <a:endParaRPr lang="es-EC" sz="18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ctr"/>
                      <a:r>
                        <a:rPr lang="es-EC" sz="1800" u="none" strike="noStrike" dirty="0">
                          <a:effectLst/>
                        </a:rPr>
                        <a:t>762</a:t>
                      </a:r>
                      <a:endParaRPr lang="es-EC" sz="18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EC" sz="1800" u="none" strike="noStrike">
                          <a:effectLst/>
                        </a:rPr>
                        <a:t>1,88</a:t>
                      </a:r>
                      <a:endParaRPr lang="es-EC" sz="18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es-EC" sz="1800" u="none" strike="noStrike" dirty="0">
                          <a:effectLst/>
                        </a:rPr>
                        <a:t>1,17</a:t>
                      </a:r>
                      <a:endParaRPr lang="es-EC"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s-EC" sz="1800" b="0" i="0" u="none" strike="noStrike" dirty="0" smtClean="0">
                          <a:solidFill>
                            <a:srgbClr val="000000"/>
                          </a:solidFill>
                          <a:effectLst/>
                          <a:latin typeface="Calibri" panose="020F0502020204030204" pitchFamily="34" charset="0"/>
                        </a:rPr>
                        <a:t>5,50</a:t>
                      </a:r>
                      <a:endParaRPr lang="es-EC" sz="1800" b="0" i="0" u="none" strike="noStrike" dirty="0">
                        <a:solidFill>
                          <a:srgbClr val="000000"/>
                        </a:solidFill>
                        <a:effectLst/>
                        <a:latin typeface="Calibri" panose="020F0502020204030204" pitchFamily="34" charset="0"/>
                      </a:endParaRPr>
                    </a:p>
                  </a:txBody>
                  <a:tcPr marL="9525" marR="9525" marT="9525" marB="0" anchor="b"/>
                </a:tc>
              </a:tr>
              <a:tr h="344244">
                <a:tc>
                  <a:txBody>
                    <a:bodyPr/>
                    <a:lstStyle/>
                    <a:p>
                      <a:pPr algn="l" fontAlgn="b"/>
                      <a:r>
                        <a:rPr lang="es-EC" sz="1800" b="1" u="none" strike="noStrike" dirty="0">
                          <a:effectLst/>
                        </a:rPr>
                        <a:t>Yamberla</a:t>
                      </a:r>
                      <a:endParaRPr lang="es-EC" sz="1800" b="1" i="0" u="none" strike="noStrike" dirty="0">
                        <a:solidFill>
                          <a:srgbClr val="000000"/>
                        </a:solidFill>
                        <a:effectLst/>
                        <a:latin typeface="Calibri" panose="020F0502020204030204" pitchFamily="34" charset="0"/>
                      </a:endParaRPr>
                    </a:p>
                  </a:txBody>
                  <a:tcPr marL="9525" marR="9525" marT="9525" marB="0" anchor="b">
                    <a:solidFill>
                      <a:schemeClr val="accent3">
                        <a:lumMod val="20000"/>
                        <a:lumOff val="80000"/>
                      </a:schemeClr>
                    </a:solidFill>
                  </a:tcPr>
                </a:tc>
                <a:tc>
                  <a:txBody>
                    <a:bodyPr/>
                    <a:lstStyle/>
                    <a:p>
                      <a:pPr algn="ctr" fontAlgn="ctr"/>
                      <a:r>
                        <a:rPr lang="es-EC" sz="1800" u="none" strike="noStrike" dirty="0">
                          <a:effectLst/>
                        </a:rPr>
                        <a:t>766</a:t>
                      </a:r>
                      <a:endParaRPr lang="es-EC" sz="1800" b="0" i="0" u="none" strike="noStrike" dirty="0">
                        <a:solidFill>
                          <a:srgbClr val="000000"/>
                        </a:solidFill>
                        <a:effectLst/>
                        <a:latin typeface="Calibri" panose="020F0502020204030204" pitchFamily="34" charset="0"/>
                      </a:endParaRPr>
                    </a:p>
                  </a:txBody>
                  <a:tcPr marL="9525" marR="9525" marT="9525" marB="0" anchor="ctr">
                    <a:solidFill>
                      <a:schemeClr val="accent3">
                        <a:lumMod val="20000"/>
                        <a:lumOff val="80000"/>
                      </a:schemeClr>
                    </a:solidFill>
                  </a:tcPr>
                </a:tc>
                <a:tc>
                  <a:txBody>
                    <a:bodyPr/>
                    <a:lstStyle/>
                    <a:p>
                      <a:pPr algn="ctr" fontAlgn="ctr"/>
                      <a:r>
                        <a:rPr lang="es-EC" sz="1800" u="none" strike="noStrike">
                          <a:effectLst/>
                        </a:rPr>
                        <a:t>2,32</a:t>
                      </a:r>
                      <a:endParaRPr lang="es-EC" sz="1800" b="0" i="0" u="none" strike="noStrike">
                        <a:solidFill>
                          <a:srgbClr val="000000"/>
                        </a:solidFill>
                        <a:effectLst/>
                        <a:latin typeface="Calibri" panose="020F0502020204030204" pitchFamily="34" charset="0"/>
                      </a:endParaRPr>
                    </a:p>
                  </a:txBody>
                  <a:tcPr marL="9525" marR="9525" marT="9525" marB="0" anchor="ctr">
                    <a:solidFill>
                      <a:schemeClr val="accent3">
                        <a:lumMod val="20000"/>
                        <a:lumOff val="80000"/>
                      </a:schemeClr>
                    </a:solidFill>
                  </a:tcPr>
                </a:tc>
                <a:tc>
                  <a:txBody>
                    <a:bodyPr/>
                    <a:lstStyle/>
                    <a:p>
                      <a:pPr algn="ctr" fontAlgn="b"/>
                      <a:r>
                        <a:rPr lang="es-EC" sz="1800" u="none" strike="noStrike" dirty="0">
                          <a:effectLst/>
                        </a:rPr>
                        <a:t>0,77</a:t>
                      </a:r>
                      <a:endParaRPr lang="es-EC" sz="1800" b="0" i="0" u="none" strike="noStrike" dirty="0">
                        <a:solidFill>
                          <a:srgbClr val="000000"/>
                        </a:solidFill>
                        <a:effectLst/>
                        <a:latin typeface="Calibri" panose="020F0502020204030204" pitchFamily="34" charset="0"/>
                      </a:endParaRPr>
                    </a:p>
                  </a:txBody>
                  <a:tcPr marL="9525" marR="9525" marT="9525" marB="0" anchor="b">
                    <a:solidFill>
                      <a:schemeClr val="accent3">
                        <a:lumMod val="20000"/>
                        <a:lumOff val="80000"/>
                      </a:schemeClr>
                    </a:solidFill>
                  </a:tcPr>
                </a:tc>
                <a:tc>
                  <a:txBody>
                    <a:bodyPr/>
                    <a:lstStyle/>
                    <a:p>
                      <a:pPr algn="ctr" fontAlgn="b"/>
                      <a:r>
                        <a:rPr lang="es-EC" sz="1800" b="0" i="0" u="none" strike="noStrike" dirty="0" smtClean="0">
                          <a:solidFill>
                            <a:srgbClr val="000000"/>
                          </a:solidFill>
                          <a:effectLst/>
                          <a:latin typeface="Calibri" panose="020F0502020204030204" pitchFamily="34" charset="0"/>
                        </a:rPr>
                        <a:t>8,10</a:t>
                      </a:r>
                      <a:endParaRPr lang="es-EC" sz="1800" b="0" i="0" u="none" strike="noStrike" dirty="0">
                        <a:solidFill>
                          <a:srgbClr val="000000"/>
                        </a:solidFill>
                        <a:effectLst/>
                        <a:latin typeface="Calibri" panose="020F0502020204030204" pitchFamily="34" charset="0"/>
                      </a:endParaRPr>
                    </a:p>
                  </a:txBody>
                  <a:tcPr marL="9525" marR="9525" marT="9525" marB="0" anchor="b">
                    <a:solidFill>
                      <a:schemeClr val="accent3">
                        <a:lumMod val="20000"/>
                        <a:lumOff val="80000"/>
                      </a:schemeClr>
                    </a:solidFill>
                  </a:tcPr>
                </a:tc>
              </a:tr>
            </a:tbl>
          </a:graphicData>
        </a:graphic>
      </p:graphicFrame>
      <p:graphicFrame>
        <p:nvGraphicFramePr>
          <p:cNvPr id="2" name="Tabla 1"/>
          <p:cNvGraphicFramePr>
            <a:graphicFrameLocks noGrp="1"/>
          </p:cNvGraphicFramePr>
          <p:nvPr>
            <p:extLst>
              <p:ext uri="{D42A27DB-BD31-4B8C-83A1-F6EECF244321}">
                <p14:modId xmlns:p14="http://schemas.microsoft.com/office/powerpoint/2010/main" val="4196369827"/>
              </p:ext>
            </p:extLst>
          </p:nvPr>
        </p:nvGraphicFramePr>
        <p:xfrm>
          <a:off x="8989453" y="2025303"/>
          <a:ext cx="2871990" cy="1483360"/>
        </p:xfrm>
        <a:graphic>
          <a:graphicData uri="http://schemas.openxmlformats.org/drawingml/2006/table">
            <a:tbl>
              <a:tblPr firstRow="1" bandRow="1">
                <a:tableStyleId>{5940675A-B579-460E-94D1-54222C63F5DA}</a:tableStyleId>
              </a:tblPr>
              <a:tblGrid>
                <a:gridCol w="1435995"/>
                <a:gridCol w="1435995"/>
              </a:tblGrid>
              <a:tr h="370840">
                <a:tc gridSpan="2">
                  <a:txBody>
                    <a:bodyPr/>
                    <a:lstStyle/>
                    <a:p>
                      <a:r>
                        <a:rPr lang="es-EC" sz="1400" b="1" dirty="0" smtClean="0"/>
                        <a:t>Valores del índice de Shannon</a:t>
                      </a:r>
                      <a:endParaRPr lang="es-EC" sz="1400" b="1" dirty="0"/>
                    </a:p>
                  </a:txBody>
                  <a:tcPr/>
                </a:tc>
                <a:tc hMerge="1">
                  <a:txBody>
                    <a:bodyPr/>
                    <a:lstStyle/>
                    <a:p>
                      <a:endParaRPr lang="es-EC" dirty="0"/>
                    </a:p>
                  </a:txBody>
                  <a:tcPr/>
                </a:tc>
              </a:tr>
              <a:tr h="370840">
                <a:tc>
                  <a:txBody>
                    <a:bodyPr/>
                    <a:lstStyle/>
                    <a:p>
                      <a:r>
                        <a:rPr lang="es-EC" dirty="0" smtClean="0"/>
                        <a:t>Bajo</a:t>
                      </a:r>
                      <a:endParaRPr lang="es-EC" dirty="0"/>
                    </a:p>
                  </a:txBody>
                  <a:tcPr/>
                </a:tc>
                <a:tc>
                  <a:txBody>
                    <a:bodyPr/>
                    <a:lstStyle/>
                    <a:p>
                      <a:pPr algn="ctr"/>
                      <a:r>
                        <a:rPr lang="es-EC" dirty="0" smtClean="0"/>
                        <a:t>&lt;</a:t>
                      </a:r>
                      <a:r>
                        <a:rPr lang="es-EC" baseline="0" dirty="0" smtClean="0"/>
                        <a:t> 2</a:t>
                      </a:r>
                      <a:endParaRPr lang="es-EC" dirty="0"/>
                    </a:p>
                  </a:txBody>
                  <a:tcPr/>
                </a:tc>
              </a:tr>
              <a:tr h="370840">
                <a:tc>
                  <a:txBody>
                    <a:bodyPr/>
                    <a:lstStyle/>
                    <a:p>
                      <a:r>
                        <a:rPr lang="es-EC" dirty="0" smtClean="0"/>
                        <a:t>Medio</a:t>
                      </a:r>
                      <a:endParaRPr lang="es-EC" dirty="0"/>
                    </a:p>
                  </a:txBody>
                  <a:tcPr/>
                </a:tc>
                <a:tc>
                  <a:txBody>
                    <a:bodyPr/>
                    <a:lstStyle/>
                    <a:p>
                      <a:pPr algn="ctr"/>
                      <a:r>
                        <a:rPr lang="es-EC" dirty="0" smtClean="0"/>
                        <a:t>2 – 3</a:t>
                      </a:r>
                      <a:endParaRPr lang="es-EC" dirty="0"/>
                    </a:p>
                  </a:txBody>
                  <a:tcPr/>
                </a:tc>
              </a:tr>
              <a:tr h="370840">
                <a:tc>
                  <a:txBody>
                    <a:bodyPr/>
                    <a:lstStyle/>
                    <a:p>
                      <a:r>
                        <a:rPr lang="es-EC" dirty="0" smtClean="0"/>
                        <a:t>Alto</a:t>
                      </a:r>
                      <a:endParaRPr lang="es-EC" dirty="0"/>
                    </a:p>
                  </a:txBody>
                  <a:tcPr/>
                </a:tc>
                <a:tc>
                  <a:txBody>
                    <a:bodyPr/>
                    <a:lstStyle/>
                    <a:p>
                      <a:pPr algn="ctr"/>
                      <a:r>
                        <a:rPr lang="es-EC" dirty="0" smtClean="0"/>
                        <a:t>3 &gt;</a:t>
                      </a:r>
                      <a:endParaRPr lang="es-EC" dirty="0"/>
                    </a:p>
                  </a:txBody>
                  <a:tcPr/>
                </a:tc>
              </a:tr>
            </a:tbl>
          </a:graphicData>
        </a:graphic>
      </p:graphicFrame>
    </p:spTree>
    <p:extLst>
      <p:ext uri="{BB962C8B-B14F-4D97-AF65-F5344CB8AC3E}">
        <p14:creationId xmlns:p14="http://schemas.microsoft.com/office/powerpoint/2010/main" val="167586684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a 4"/>
          <p:cNvGraphicFramePr>
            <a:graphicFrameLocks noGrp="1"/>
          </p:cNvGraphicFramePr>
          <p:nvPr>
            <p:extLst>
              <p:ext uri="{D42A27DB-BD31-4B8C-83A1-F6EECF244321}">
                <p14:modId xmlns:p14="http://schemas.microsoft.com/office/powerpoint/2010/main" val="4120486287"/>
              </p:ext>
            </p:extLst>
          </p:nvPr>
        </p:nvGraphicFramePr>
        <p:xfrm>
          <a:off x="600501" y="502814"/>
          <a:ext cx="7902054" cy="2403093"/>
        </p:xfrm>
        <a:graphic>
          <a:graphicData uri="http://schemas.openxmlformats.org/drawingml/2006/table">
            <a:tbl>
              <a:tblPr>
                <a:tableStyleId>{5940675A-B579-460E-94D1-54222C63F5DA}</a:tableStyleId>
              </a:tblPr>
              <a:tblGrid>
                <a:gridCol w="1453236"/>
                <a:gridCol w="1017009"/>
                <a:gridCol w="1050877"/>
                <a:gridCol w="1037230"/>
                <a:gridCol w="1201003"/>
                <a:gridCol w="1119117"/>
                <a:gridCol w="1023582"/>
              </a:tblGrid>
              <a:tr h="327808">
                <a:tc>
                  <a:txBody>
                    <a:bodyPr/>
                    <a:lstStyle/>
                    <a:p>
                      <a:pPr algn="l" fontAlgn="b"/>
                      <a:r>
                        <a:rPr lang="es-EC" sz="1400" b="1" u="none" strike="noStrike" dirty="0">
                          <a:effectLst/>
                        </a:rPr>
                        <a:t>Familias</a:t>
                      </a:r>
                      <a:endParaRPr lang="es-EC" sz="1400" b="1" i="0" u="none" strike="noStrike" dirty="0">
                        <a:solidFill>
                          <a:srgbClr val="000000"/>
                        </a:solidFill>
                        <a:effectLst/>
                        <a:latin typeface="Calibri" panose="020F0502020204030204" pitchFamily="34" charset="0"/>
                      </a:endParaRPr>
                    </a:p>
                  </a:txBody>
                  <a:tcPr marL="9525" marR="9525" marT="9525" marB="0" anchor="b">
                    <a:solidFill>
                      <a:schemeClr val="bg1"/>
                    </a:solidFill>
                  </a:tcPr>
                </a:tc>
                <a:tc rowSpan="2">
                  <a:txBody>
                    <a:bodyPr/>
                    <a:lstStyle/>
                    <a:p>
                      <a:pPr algn="ctr" fontAlgn="ctr"/>
                      <a:r>
                        <a:rPr lang="es-EC" sz="1400" b="1" u="none" strike="noStrike">
                          <a:effectLst/>
                        </a:rPr>
                        <a:t>Terán</a:t>
                      </a:r>
                      <a:endParaRPr lang="es-EC" sz="1400" b="1" i="0" u="none" strike="noStrike">
                        <a:solidFill>
                          <a:srgbClr val="000000"/>
                        </a:solidFill>
                        <a:effectLst/>
                        <a:latin typeface="Calibri" panose="020F0502020204030204" pitchFamily="34" charset="0"/>
                      </a:endParaRPr>
                    </a:p>
                  </a:txBody>
                  <a:tcPr marL="9525" marR="9525" marT="9525" marB="0" anchor="ctr">
                    <a:solidFill>
                      <a:schemeClr val="bg1"/>
                    </a:solidFill>
                  </a:tcPr>
                </a:tc>
                <a:tc rowSpan="2">
                  <a:txBody>
                    <a:bodyPr/>
                    <a:lstStyle/>
                    <a:p>
                      <a:pPr algn="ctr" fontAlgn="ctr"/>
                      <a:r>
                        <a:rPr lang="es-EC" sz="1400" b="1" u="none" strike="noStrike" dirty="0">
                          <a:effectLst/>
                        </a:rPr>
                        <a:t>Santa Cruz</a:t>
                      </a:r>
                      <a:endParaRPr lang="es-EC" sz="1400" b="1" i="0" u="none" strike="noStrike" dirty="0">
                        <a:solidFill>
                          <a:srgbClr val="000000"/>
                        </a:solidFill>
                        <a:effectLst/>
                        <a:latin typeface="Calibri" panose="020F0502020204030204" pitchFamily="34" charset="0"/>
                      </a:endParaRPr>
                    </a:p>
                  </a:txBody>
                  <a:tcPr marL="9525" marR="9525" marT="9525" marB="0" anchor="ctr">
                    <a:solidFill>
                      <a:schemeClr val="bg1"/>
                    </a:solidFill>
                  </a:tcPr>
                </a:tc>
                <a:tc rowSpan="2">
                  <a:txBody>
                    <a:bodyPr/>
                    <a:lstStyle/>
                    <a:p>
                      <a:pPr algn="ctr" fontAlgn="ctr"/>
                      <a:r>
                        <a:rPr lang="es-EC" sz="1400" b="1" u="none" strike="noStrike" dirty="0">
                          <a:effectLst/>
                        </a:rPr>
                        <a:t>Mora</a:t>
                      </a:r>
                      <a:endParaRPr lang="es-EC" sz="1400" b="1" i="0" u="none" strike="noStrike" dirty="0">
                        <a:solidFill>
                          <a:srgbClr val="000000"/>
                        </a:solidFill>
                        <a:effectLst/>
                        <a:latin typeface="Calibri" panose="020F0502020204030204" pitchFamily="34" charset="0"/>
                      </a:endParaRPr>
                    </a:p>
                  </a:txBody>
                  <a:tcPr marL="9525" marR="9525" marT="9525" marB="0" anchor="ctr">
                    <a:solidFill>
                      <a:schemeClr val="bg1"/>
                    </a:solidFill>
                  </a:tcPr>
                </a:tc>
                <a:tc rowSpan="2">
                  <a:txBody>
                    <a:bodyPr/>
                    <a:lstStyle/>
                    <a:p>
                      <a:pPr algn="ctr" fontAlgn="ctr"/>
                      <a:r>
                        <a:rPr lang="es-EC" sz="1400" b="1" u="none" strike="noStrike" dirty="0">
                          <a:effectLst/>
                        </a:rPr>
                        <a:t>Perugachi</a:t>
                      </a:r>
                      <a:endParaRPr lang="es-EC" sz="1400" b="1" i="0" u="none" strike="noStrike" dirty="0">
                        <a:solidFill>
                          <a:srgbClr val="000000"/>
                        </a:solidFill>
                        <a:effectLst/>
                        <a:latin typeface="Calibri" panose="020F0502020204030204" pitchFamily="34" charset="0"/>
                      </a:endParaRPr>
                    </a:p>
                  </a:txBody>
                  <a:tcPr marL="9525" marR="9525" marT="9525" marB="0" anchor="ctr">
                    <a:solidFill>
                      <a:schemeClr val="bg1"/>
                    </a:solidFill>
                  </a:tcPr>
                </a:tc>
                <a:tc rowSpan="2">
                  <a:txBody>
                    <a:bodyPr/>
                    <a:lstStyle/>
                    <a:p>
                      <a:pPr algn="ctr" fontAlgn="ctr"/>
                      <a:r>
                        <a:rPr lang="es-EC" sz="1400" b="1" u="none" strike="noStrike" dirty="0">
                          <a:effectLst/>
                        </a:rPr>
                        <a:t>Cushcahua</a:t>
                      </a:r>
                      <a:endParaRPr lang="es-EC" sz="1400" b="1" i="0" u="none" strike="noStrike" dirty="0">
                        <a:solidFill>
                          <a:srgbClr val="000000"/>
                        </a:solidFill>
                        <a:effectLst/>
                        <a:latin typeface="Calibri" panose="020F0502020204030204" pitchFamily="34" charset="0"/>
                      </a:endParaRPr>
                    </a:p>
                  </a:txBody>
                  <a:tcPr marL="9525" marR="9525" marT="9525" marB="0" anchor="ctr">
                    <a:solidFill>
                      <a:schemeClr val="bg1"/>
                    </a:solidFill>
                  </a:tcPr>
                </a:tc>
                <a:tc rowSpan="2">
                  <a:txBody>
                    <a:bodyPr/>
                    <a:lstStyle/>
                    <a:p>
                      <a:pPr algn="ctr" fontAlgn="ctr"/>
                      <a:r>
                        <a:rPr lang="es-EC" sz="1400" b="1" u="none" strike="noStrike" dirty="0">
                          <a:effectLst/>
                        </a:rPr>
                        <a:t>Yamberla</a:t>
                      </a:r>
                      <a:endParaRPr lang="es-EC" sz="1400" b="1" i="0" u="none" strike="noStrike" dirty="0">
                        <a:solidFill>
                          <a:srgbClr val="000000"/>
                        </a:solidFill>
                        <a:effectLst/>
                        <a:latin typeface="Calibri" panose="020F0502020204030204" pitchFamily="34" charset="0"/>
                      </a:endParaRPr>
                    </a:p>
                  </a:txBody>
                  <a:tcPr marL="9525" marR="9525" marT="9525" marB="0" anchor="ctr">
                    <a:solidFill>
                      <a:schemeClr val="bg1"/>
                    </a:solidFill>
                  </a:tcPr>
                </a:tc>
              </a:tr>
              <a:tr h="327808">
                <a:tc>
                  <a:txBody>
                    <a:bodyPr/>
                    <a:lstStyle/>
                    <a:p>
                      <a:pPr algn="l" fontAlgn="b"/>
                      <a:r>
                        <a:rPr lang="es-EC" sz="1400" b="1" u="none" strike="noStrike" dirty="0">
                          <a:effectLst/>
                        </a:rPr>
                        <a:t>Parámetros</a:t>
                      </a:r>
                      <a:endParaRPr lang="es-EC" sz="1400" b="1" i="0" u="none" strike="noStrike" dirty="0">
                        <a:solidFill>
                          <a:srgbClr val="000000"/>
                        </a:solidFill>
                        <a:effectLst/>
                        <a:latin typeface="Calibri" panose="020F0502020204030204" pitchFamily="34" charset="0"/>
                      </a:endParaRPr>
                    </a:p>
                  </a:txBody>
                  <a:tcPr marL="9525" marR="9525" marT="9525" marB="0" anchor="b">
                    <a:solidFill>
                      <a:schemeClr val="bg1"/>
                    </a:solidFill>
                  </a:tcPr>
                </a:tc>
                <a:tc vMerge="1">
                  <a:txBody>
                    <a:bodyPr/>
                    <a:lstStyle/>
                    <a:p>
                      <a:endParaRPr lang="es-EC"/>
                    </a:p>
                  </a:txBody>
                  <a:tcPr/>
                </a:tc>
                <a:tc vMerge="1">
                  <a:txBody>
                    <a:bodyPr/>
                    <a:lstStyle/>
                    <a:p>
                      <a:endParaRPr lang="es-EC"/>
                    </a:p>
                  </a:txBody>
                  <a:tcPr/>
                </a:tc>
                <a:tc vMerge="1">
                  <a:txBody>
                    <a:bodyPr/>
                    <a:lstStyle/>
                    <a:p>
                      <a:endParaRPr lang="es-EC"/>
                    </a:p>
                  </a:txBody>
                  <a:tcPr/>
                </a:tc>
                <a:tc vMerge="1">
                  <a:txBody>
                    <a:bodyPr/>
                    <a:lstStyle/>
                    <a:p>
                      <a:endParaRPr lang="es-EC"/>
                    </a:p>
                  </a:txBody>
                  <a:tcPr/>
                </a:tc>
                <a:tc vMerge="1">
                  <a:txBody>
                    <a:bodyPr/>
                    <a:lstStyle/>
                    <a:p>
                      <a:endParaRPr lang="es-EC"/>
                    </a:p>
                  </a:txBody>
                  <a:tcPr/>
                </a:tc>
                <a:tc vMerge="1">
                  <a:txBody>
                    <a:bodyPr/>
                    <a:lstStyle/>
                    <a:p>
                      <a:endParaRPr lang="es-EC"/>
                    </a:p>
                  </a:txBody>
                  <a:tcPr/>
                </a:tc>
              </a:tr>
              <a:tr h="327808">
                <a:tc>
                  <a:txBody>
                    <a:bodyPr/>
                    <a:lstStyle/>
                    <a:p>
                      <a:pPr algn="l" fontAlgn="b"/>
                      <a:r>
                        <a:rPr lang="es-EC" sz="1400" b="1" u="none" strike="noStrike" dirty="0" smtClean="0">
                          <a:effectLst/>
                        </a:rPr>
                        <a:t>Ca (meq/100ml)</a:t>
                      </a:r>
                      <a:endParaRPr lang="es-EC" sz="1400" b="1" i="0" u="none" strike="noStrike" dirty="0">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l" fontAlgn="b"/>
                      <a:r>
                        <a:rPr lang="es-EC" sz="1400" u="none" strike="noStrike">
                          <a:effectLst/>
                        </a:rPr>
                        <a:t>11,10 A</a:t>
                      </a:r>
                      <a:endParaRPr lang="es-EC" sz="14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l" fontAlgn="b"/>
                      <a:r>
                        <a:rPr lang="es-EC" sz="1400" u="none" strike="noStrike">
                          <a:effectLst/>
                        </a:rPr>
                        <a:t>6,40 M</a:t>
                      </a:r>
                      <a:endParaRPr lang="es-EC" sz="14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l" fontAlgn="b"/>
                      <a:r>
                        <a:rPr lang="es-EC" sz="1400" u="none" strike="noStrike">
                          <a:effectLst/>
                        </a:rPr>
                        <a:t>11,00 A</a:t>
                      </a:r>
                      <a:endParaRPr lang="es-EC" sz="14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l" fontAlgn="b"/>
                      <a:r>
                        <a:rPr lang="es-EC" sz="1400" u="none" strike="noStrike">
                          <a:effectLst/>
                        </a:rPr>
                        <a:t>13,20 A</a:t>
                      </a:r>
                      <a:endParaRPr lang="es-EC" sz="14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l" fontAlgn="b"/>
                      <a:r>
                        <a:rPr lang="es-EC" sz="1400" u="none" strike="noStrike">
                          <a:effectLst/>
                        </a:rPr>
                        <a:t>10,60 A</a:t>
                      </a:r>
                      <a:endParaRPr lang="es-EC" sz="14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l" fontAlgn="b"/>
                      <a:r>
                        <a:rPr lang="es-EC" sz="1400" u="none" strike="noStrike">
                          <a:effectLst/>
                        </a:rPr>
                        <a:t>13,10 A</a:t>
                      </a:r>
                      <a:endParaRPr lang="es-EC" sz="1400" b="0" i="0" u="none" strike="noStrike">
                        <a:solidFill>
                          <a:srgbClr val="000000"/>
                        </a:solidFill>
                        <a:effectLst/>
                        <a:latin typeface="Calibri" panose="020F0502020204030204" pitchFamily="34" charset="0"/>
                      </a:endParaRPr>
                    </a:p>
                  </a:txBody>
                  <a:tcPr marL="9525" marR="9525" marT="9525" marB="0" anchor="b">
                    <a:solidFill>
                      <a:schemeClr val="bg1"/>
                    </a:solidFill>
                  </a:tcPr>
                </a:tc>
              </a:tr>
              <a:tr h="327808">
                <a:tc>
                  <a:txBody>
                    <a:bodyPr/>
                    <a:lstStyle/>
                    <a:p>
                      <a:pPr algn="l" fontAlgn="b"/>
                      <a:r>
                        <a:rPr lang="es-EC" sz="1400" b="1" u="none" strike="noStrike" dirty="0" smtClean="0">
                          <a:effectLst/>
                        </a:rPr>
                        <a:t>K (meq/100ml)</a:t>
                      </a:r>
                      <a:endParaRPr lang="es-EC" sz="1400" b="1" i="0" u="none" strike="noStrike" dirty="0">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l" fontAlgn="b"/>
                      <a:r>
                        <a:rPr lang="es-EC" sz="1400" u="none" strike="noStrike">
                          <a:effectLst/>
                        </a:rPr>
                        <a:t>1,20 A</a:t>
                      </a:r>
                      <a:endParaRPr lang="es-EC" sz="14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l" fontAlgn="b"/>
                      <a:r>
                        <a:rPr lang="es-EC" sz="1400" u="none" strike="noStrike">
                          <a:effectLst/>
                        </a:rPr>
                        <a:t>0,34 M</a:t>
                      </a:r>
                      <a:endParaRPr lang="es-EC" sz="14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l" fontAlgn="b"/>
                      <a:r>
                        <a:rPr lang="es-EC" sz="1400" u="none" strike="noStrike">
                          <a:effectLst/>
                        </a:rPr>
                        <a:t>0,68 A</a:t>
                      </a:r>
                      <a:endParaRPr lang="es-EC" sz="14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l" fontAlgn="b"/>
                      <a:r>
                        <a:rPr lang="es-EC" sz="1400" u="none" strike="noStrike">
                          <a:effectLst/>
                        </a:rPr>
                        <a:t>0,67 A</a:t>
                      </a:r>
                      <a:endParaRPr lang="es-EC" sz="14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l" fontAlgn="b"/>
                      <a:r>
                        <a:rPr lang="es-EC" sz="1400" u="none" strike="noStrike">
                          <a:effectLst/>
                        </a:rPr>
                        <a:t>0,33 M</a:t>
                      </a:r>
                      <a:endParaRPr lang="es-EC" sz="14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l" fontAlgn="b"/>
                      <a:r>
                        <a:rPr lang="es-EC" sz="1400" u="none" strike="noStrike">
                          <a:effectLst/>
                        </a:rPr>
                        <a:t>0,97 A</a:t>
                      </a:r>
                      <a:endParaRPr lang="es-EC" sz="1400" b="0" i="0" u="none" strike="noStrike">
                        <a:solidFill>
                          <a:srgbClr val="000000"/>
                        </a:solidFill>
                        <a:effectLst/>
                        <a:latin typeface="Calibri" panose="020F0502020204030204" pitchFamily="34" charset="0"/>
                      </a:endParaRPr>
                    </a:p>
                  </a:txBody>
                  <a:tcPr marL="9525" marR="9525" marT="9525" marB="0" anchor="b">
                    <a:solidFill>
                      <a:schemeClr val="bg1"/>
                    </a:solidFill>
                  </a:tcPr>
                </a:tc>
              </a:tr>
              <a:tr h="327808">
                <a:tc>
                  <a:txBody>
                    <a:bodyPr/>
                    <a:lstStyle/>
                    <a:p>
                      <a:pPr algn="l" fontAlgn="b"/>
                      <a:r>
                        <a:rPr lang="es-EC" sz="1400" b="1" u="none" strike="noStrike" dirty="0" smtClean="0">
                          <a:effectLst/>
                        </a:rPr>
                        <a:t>Mg (meq/100ml)</a:t>
                      </a:r>
                      <a:endParaRPr lang="es-EC" sz="1400" b="1" i="0" u="none" strike="noStrike" dirty="0">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l" fontAlgn="b"/>
                      <a:r>
                        <a:rPr lang="es-EC" sz="1400" u="none" strike="noStrike">
                          <a:effectLst/>
                        </a:rPr>
                        <a:t>2,70 A</a:t>
                      </a:r>
                      <a:endParaRPr lang="es-EC" sz="14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l" fontAlgn="b"/>
                      <a:r>
                        <a:rPr lang="es-EC" sz="1400" u="none" strike="noStrike" dirty="0">
                          <a:effectLst/>
                        </a:rPr>
                        <a:t>2,30 A</a:t>
                      </a:r>
                      <a:endParaRPr lang="es-EC" sz="1400" b="0" i="0" u="none" strike="noStrike" dirty="0">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l" fontAlgn="b"/>
                      <a:r>
                        <a:rPr lang="es-EC" sz="1400" u="none" strike="noStrike" dirty="0">
                          <a:effectLst/>
                        </a:rPr>
                        <a:t>2,80 A</a:t>
                      </a:r>
                      <a:endParaRPr lang="es-EC" sz="1400" b="0" i="0" u="none" strike="noStrike" dirty="0">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l" fontAlgn="b"/>
                      <a:r>
                        <a:rPr lang="es-EC" sz="1400" u="none" strike="noStrike">
                          <a:effectLst/>
                        </a:rPr>
                        <a:t>5,40 A</a:t>
                      </a:r>
                      <a:endParaRPr lang="es-EC" sz="14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l" fontAlgn="b"/>
                      <a:r>
                        <a:rPr lang="es-EC" sz="1400" u="none" strike="noStrike">
                          <a:effectLst/>
                        </a:rPr>
                        <a:t>4,00 A</a:t>
                      </a:r>
                      <a:endParaRPr lang="es-EC" sz="14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l" fontAlgn="b"/>
                      <a:r>
                        <a:rPr lang="es-EC" sz="1400" u="none" strike="noStrike" dirty="0">
                          <a:effectLst/>
                        </a:rPr>
                        <a:t>5,40 A</a:t>
                      </a:r>
                      <a:endParaRPr lang="es-EC" sz="1400" b="0" i="0" u="none" strike="noStrike" dirty="0">
                        <a:solidFill>
                          <a:srgbClr val="000000"/>
                        </a:solidFill>
                        <a:effectLst/>
                        <a:latin typeface="Calibri" panose="020F0502020204030204" pitchFamily="34" charset="0"/>
                      </a:endParaRPr>
                    </a:p>
                  </a:txBody>
                  <a:tcPr marL="9525" marR="9525" marT="9525" marB="0" anchor="b">
                    <a:solidFill>
                      <a:schemeClr val="bg1"/>
                    </a:solidFill>
                  </a:tcPr>
                </a:tc>
              </a:tr>
              <a:tr h="327808">
                <a:tc>
                  <a:txBody>
                    <a:bodyPr/>
                    <a:lstStyle/>
                    <a:p>
                      <a:pPr algn="l" fontAlgn="b"/>
                      <a:r>
                        <a:rPr lang="es-EC" sz="1400" b="1" u="none" strike="noStrike" dirty="0">
                          <a:effectLst/>
                        </a:rPr>
                        <a:t>MO (%)</a:t>
                      </a:r>
                      <a:endParaRPr lang="es-EC" sz="1400" b="1" i="0" u="none" strike="noStrike" dirty="0">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l" fontAlgn="b"/>
                      <a:r>
                        <a:rPr lang="es-EC" sz="1400" u="none" strike="noStrike">
                          <a:effectLst/>
                        </a:rPr>
                        <a:t>3,80 M</a:t>
                      </a:r>
                      <a:endParaRPr lang="es-EC" sz="14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l" fontAlgn="b"/>
                      <a:r>
                        <a:rPr lang="es-EC" sz="1400" u="none" strike="noStrike">
                          <a:effectLst/>
                        </a:rPr>
                        <a:t>2,60 B</a:t>
                      </a:r>
                      <a:endParaRPr lang="es-EC" sz="14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l" fontAlgn="b"/>
                      <a:r>
                        <a:rPr lang="es-EC" sz="1400" u="none" strike="noStrike">
                          <a:effectLst/>
                        </a:rPr>
                        <a:t>3,60 M</a:t>
                      </a:r>
                      <a:endParaRPr lang="es-EC" sz="14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l" fontAlgn="b"/>
                      <a:r>
                        <a:rPr lang="es-EC" sz="1400" u="none" strike="noStrike" dirty="0">
                          <a:effectLst/>
                        </a:rPr>
                        <a:t>5,70 A</a:t>
                      </a:r>
                      <a:endParaRPr lang="es-EC" sz="1400" b="0" i="0" u="none" strike="noStrike" dirty="0">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l" fontAlgn="b"/>
                      <a:r>
                        <a:rPr lang="es-EC" sz="1400" u="none" strike="noStrike" dirty="0">
                          <a:effectLst/>
                        </a:rPr>
                        <a:t>5,50 A</a:t>
                      </a:r>
                      <a:endParaRPr lang="es-EC" sz="1400" b="0" i="0" u="none" strike="noStrike" dirty="0">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l" fontAlgn="b"/>
                      <a:r>
                        <a:rPr lang="es-EC" sz="1400" u="none" strike="noStrike" dirty="0">
                          <a:effectLst/>
                        </a:rPr>
                        <a:t>8,10 A</a:t>
                      </a:r>
                      <a:endParaRPr lang="es-EC" sz="1400" b="0" i="0" u="none" strike="noStrike" dirty="0">
                        <a:solidFill>
                          <a:srgbClr val="000000"/>
                        </a:solidFill>
                        <a:effectLst/>
                        <a:latin typeface="Calibri" panose="020F0502020204030204" pitchFamily="34" charset="0"/>
                      </a:endParaRPr>
                    </a:p>
                  </a:txBody>
                  <a:tcPr marL="9525" marR="9525" marT="9525" marB="0" anchor="b">
                    <a:solidFill>
                      <a:schemeClr val="bg1"/>
                    </a:solidFill>
                  </a:tcPr>
                </a:tc>
              </a:tr>
              <a:tr h="327808">
                <a:tc>
                  <a:txBody>
                    <a:bodyPr/>
                    <a:lstStyle/>
                    <a:p>
                      <a:pPr algn="l" fontAlgn="b"/>
                      <a:r>
                        <a:rPr lang="es-EC" sz="1400" b="1" u="none" strike="noStrike" dirty="0" smtClean="0">
                          <a:effectLst/>
                        </a:rPr>
                        <a:t>P (ppm)</a:t>
                      </a:r>
                      <a:endParaRPr lang="es-EC" sz="1400" b="1" i="0" u="none" strike="noStrike" dirty="0">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l" fontAlgn="b"/>
                      <a:r>
                        <a:rPr lang="es-EC" sz="1400" u="none" strike="noStrike">
                          <a:effectLst/>
                        </a:rPr>
                        <a:t>130,00 A</a:t>
                      </a:r>
                      <a:endParaRPr lang="es-EC" sz="14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l" fontAlgn="b"/>
                      <a:r>
                        <a:rPr lang="es-EC" sz="1400" u="none" strike="noStrike" dirty="0">
                          <a:effectLst/>
                        </a:rPr>
                        <a:t>13,00 M</a:t>
                      </a:r>
                      <a:endParaRPr lang="es-EC" sz="1400" b="0" i="0" u="none" strike="noStrike" dirty="0">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l" fontAlgn="b"/>
                      <a:r>
                        <a:rPr lang="es-EC" sz="1400" u="none" strike="noStrike" dirty="0">
                          <a:effectLst/>
                        </a:rPr>
                        <a:t>37,00 A</a:t>
                      </a:r>
                      <a:endParaRPr lang="es-EC" sz="1400" b="0" i="0" u="none" strike="noStrike" dirty="0">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l" fontAlgn="b"/>
                      <a:r>
                        <a:rPr lang="es-EC" sz="1400" u="none" strike="noStrike">
                          <a:effectLst/>
                        </a:rPr>
                        <a:t>42,00 A</a:t>
                      </a:r>
                      <a:endParaRPr lang="es-EC" sz="14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l" fontAlgn="b"/>
                      <a:r>
                        <a:rPr lang="es-EC" sz="1400" u="none" strike="noStrike">
                          <a:effectLst/>
                        </a:rPr>
                        <a:t>13,00 M</a:t>
                      </a:r>
                      <a:endParaRPr lang="es-EC" sz="14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l" fontAlgn="b"/>
                      <a:r>
                        <a:rPr lang="es-EC" sz="1400" u="none" strike="noStrike" dirty="0">
                          <a:effectLst/>
                        </a:rPr>
                        <a:t>282,00 A</a:t>
                      </a:r>
                      <a:endParaRPr lang="es-EC" sz="1400" b="0" i="0" u="none" strike="noStrike" dirty="0">
                        <a:solidFill>
                          <a:srgbClr val="000000"/>
                        </a:solidFill>
                        <a:effectLst/>
                        <a:latin typeface="Calibri" panose="020F0502020204030204" pitchFamily="34" charset="0"/>
                      </a:endParaRPr>
                    </a:p>
                  </a:txBody>
                  <a:tcPr marL="9525" marR="9525" marT="9525" marB="0" anchor="b">
                    <a:solidFill>
                      <a:schemeClr val="bg1"/>
                    </a:solidFill>
                  </a:tcPr>
                </a:tc>
              </a:tr>
            </a:tbl>
          </a:graphicData>
        </a:graphic>
      </p:graphicFrame>
      <p:graphicFrame>
        <p:nvGraphicFramePr>
          <p:cNvPr id="7" name="Tabla 6"/>
          <p:cNvGraphicFramePr>
            <a:graphicFrameLocks noGrp="1"/>
          </p:cNvGraphicFramePr>
          <p:nvPr>
            <p:extLst>
              <p:ext uri="{D42A27DB-BD31-4B8C-83A1-F6EECF244321}">
                <p14:modId xmlns:p14="http://schemas.microsoft.com/office/powerpoint/2010/main" val="331638085"/>
              </p:ext>
            </p:extLst>
          </p:nvPr>
        </p:nvGraphicFramePr>
        <p:xfrm>
          <a:off x="6238564" y="3245662"/>
          <a:ext cx="5927678" cy="3357654"/>
        </p:xfrm>
        <a:graphic>
          <a:graphicData uri="http://schemas.openxmlformats.org/drawingml/2006/table">
            <a:tbl>
              <a:tblPr>
                <a:tableStyleId>{5940675A-B579-460E-94D1-54222C63F5DA}</a:tableStyleId>
              </a:tblPr>
              <a:tblGrid>
                <a:gridCol w="1272674"/>
                <a:gridCol w="584742"/>
                <a:gridCol w="905776"/>
                <a:gridCol w="532113"/>
                <a:gridCol w="885522"/>
                <a:gridCol w="955730"/>
                <a:gridCol w="791121"/>
              </a:tblGrid>
              <a:tr h="311702">
                <a:tc>
                  <a:txBody>
                    <a:bodyPr/>
                    <a:lstStyle/>
                    <a:p>
                      <a:pPr algn="l" fontAlgn="b"/>
                      <a:r>
                        <a:rPr lang="es-EC" sz="1200" b="1" u="none" strike="noStrike" dirty="0">
                          <a:effectLst/>
                        </a:rPr>
                        <a:t>Familia</a:t>
                      </a:r>
                      <a:endParaRPr lang="es-EC" sz="1200" b="1" i="0" u="none" strike="noStrike" dirty="0">
                        <a:solidFill>
                          <a:srgbClr val="000000"/>
                        </a:solidFill>
                        <a:effectLst/>
                        <a:latin typeface="Calibri" panose="020F0502020204030204" pitchFamily="34" charset="0"/>
                      </a:endParaRPr>
                    </a:p>
                  </a:txBody>
                  <a:tcPr marL="9525" marR="9525" marT="9525" marB="0" anchor="b">
                    <a:solidFill>
                      <a:schemeClr val="bg1"/>
                    </a:solidFill>
                  </a:tcPr>
                </a:tc>
                <a:tc rowSpan="2">
                  <a:txBody>
                    <a:bodyPr/>
                    <a:lstStyle/>
                    <a:p>
                      <a:pPr algn="ctr" fontAlgn="ctr"/>
                      <a:r>
                        <a:rPr lang="es-EC" sz="1200" b="1" u="none" strike="noStrike">
                          <a:effectLst/>
                        </a:rPr>
                        <a:t>Terán</a:t>
                      </a:r>
                      <a:endParaRPr lang="es-EC" sz="1200" b="1" i="0" u="none" strike="noStrike">
                        <a:solidFill>
                          <a:srgbClr val="000000"/>
                        </a:solidFill>
                        <a:effectLst/>
                        <a:latin typeface="Calibri" panose="020F0502020204030204" pitchFamily="34" charset="0"/>
                      </a:endParaRPr>
                    </a:p>
                  </a:txBody>
                  <a:tcPr marL="9525" marR="9525" marT="9525" marB="0" anchor="ctr">
                    <a:solidFill>
                      <a:schemeClr val="bg1"/>
                    </a:solidFill>
                  </a:tcPr>
                </a:tc>
                <a:tc rowSpan="2">
                  <a:txBody>
                    <a:bodyPr/>
                    <a:lstStyle/>
                    <a:p>
                      <a:pPr algn="ctr" fontAlgn="ctr"/>
                      <a:r>
                        <a:rPr lang="es-EC" sz="1200" b="1" u="none" strike="noStrike">
                          <a:effectLst/>
                        </a:rPr>
                        <a:t>Santa Cruz</a:t>
                      </a:r>
                      <a:endParaRPr lang="es-EC" sz="1200" b="1" i="0" u="none" strike="noStrike">
                        <a:solidFill>
                          <a:srgbClr val="000000"/>
                        </a:solidFill>
                        <a:effectLst/>
                        <a:latin typeface="Calibri" panose="020F0502020204030204" pitchFamily="34" charset="0"/>
                      </a:endParaRPr>
                    </a:p>
                  </a:txBody>
                  <a:tcPr marL="9525" marR="9525" marT="9525" marB="0" anchor="ctr">
                    <a:solidFill>
                      <a:schemeClr val="bg1"/>
                    </a:solidFill>
                  </a:tcPr>
                </a:tc>
                <a:tc rowSpan="2">
                  <a:txBody>
                    <a:bodyPr/>
                    <a:lstStyle/>
                    <a:p>
                      <a:pPr algn="ctr" fontAlgn="ctr"/>
                      <a:r>
                        <a:rPr lang="es-EC" sz="1200" b="1" u="none" strike="noStrike" dirty="0">
                          <a:effectLst/>
                        </a:rPr>
                        <a:t>Mora</a:t>
                      </a:r>
                      <a:endParaRPr lang="es-EC" sz="1200" b="1" i="0" u="none" strike="noStrike" dirty="0">
                        <a:solidFill>
                          <a:srgbClr val="000000"/>
                        </a:solidFill>
                        <a:effectLst/>
                        <a:latin typeface="Calibri" panose="020F0502020204030204" pitchFamily="34" charset="0"/>
                      </a:endParaRPr>
                    </a:p>
                  </a:txBody>
                  <a:tcPr marL="9525" marR="9525" marT="9525" marB="0" anchor="ctr">
                    <a:solidFill>
                      <a:schemeClr val="bg1"/>
                    </a:solidFill>
                  </a:tcPr>
                </a:tc>
                <a:tc rowSpan="2">
                  <a:txBody>
                    <a:bodyPr/>
                    <a:lstStyle/>
                    <a:p>
                      <a:pPr algn="ctr" fontAlgn="ctr"/>
                      <a:r>
                        <a:rPr lang="es-EC" sz="1200" b="1" u="none" strike="noStrike">
                          <a:effectLst/>
                        </a:rPr>
                        <a:t>Perugachi</a:t>
                      </a:r>
                      <a:endParaRPr lang="es-EC" sz="1200" b="1" i="0" u="none" strike="noStrike">
                        <a:solidFill>
                          <a:srgbClr val="000000"/>
                        </a:solidFill>
                        <a:effectLst/>
                        <a:latin typeface="Calibri" panose="020F0502020204030204" pitchFamily="34" charset="0"/>
                      </a:endParaRPr>
                    </a:p>
                  </a:txBody>
                  <a:tcPr marL="9525" marR="9525" marT="9525" marB="0" anchor="ctr">
                    <a:solidFill>
                      <a:schemeClr val="bg1"/>
                    </a:solidFill>
                  </a:tcPr>
                </a:tc>
                <a:tc rowSpan="2">
                  <a:txBody>
                    <a:bodyPr/>
                    <a:lstStyle/>
                    <a:p>
                      <a:pPr algn="ctr" fontAlgn="ctr"/>
                      <a:r>
                        <a:rPr lang="es-EC" sz="1200" b="1" u="none" strike="noStrike">
                          <a:effectLst/>
                        </a:rPr>
                        <a:t>Cushcahua </a:t>
                      </a:r>
                      <a:endParaRPr lang="es-EC" sz="1200" b="1" i="0" u="none" strike="noStrike">
                        <a:solidFill>
                          <a:srgbClr val="000000"/>
                        </a:solidFill>
                        <a:effectLst/>
                        <a:latin typeface="Calibri" panose="020F0502020204030204" pitchFamily="34" charset="0"/>
                      </a:endParaRPr>
                    </a:p>
                  </a:txBody>
                  <a:tcPr marL="9525" marR="9525" marT="9525" marB="0" anchor="ctr">
                    <a:solidFill>
                      <a:schemeClr val="bg1"/>
                    </a:solidFill>
                  </a:tcPr>
                </a:tc>
                <a:tc rowSpan="2">
                  <a:txBody>
                    <a:bodyPr/>
                    <a:lstStyle/>
                    <a:p>
                      <a:pPr algn="ctr" fontAlgn="ctr"/>
                      <a:r>
                        <a:rPr lang="es-EC" sz="1200" b="1" u="none" strike="noStrike" dirty="0">
                          <a:effectLst/>
                        </a:rPr>
                        <a:t>Yamberla</a:t>
                      </a:r>
                      <a:endParaRPr lang="es-EC" sz="1200" b="1" i="0" u="none" strike="noStrike" dirty="0">
                        <a:solidFill>
                          <a:srgbClr val="000000"/>
                        </a:solidFill>
                        <a:effectLst/>
                        <a:latin typeface="Calibri" panose="020F0502020204030204" pitchFamily="34" charset="0"/>
                      </a:endParaRPr>
                    </a:p>
                  </a:txBody>
                  <a:tcPr marL="9525" marR="9525" marT="9525" marB="0" anchor="ctr">
                    <a:solidFill>
                      <a:schemeClr val="bg1"/>
                    </a:solidFill>
                  </a:tcPr>
                </a:tc>
              </a:tr>
              <a:tr h="564181">
                <a:tc>
                  <a:txBody>
                    <a:bodyPr/>
                    <a:lstStyle/>
                    <a:p>
                      <a:pPr algn="l" fontAlgn="b"/>
                      <a:r>
                        <a:rPr lang="es-EC" sz="1200" b="1" u="none" strike="noStrike" dirty="0">
                          <a:effectLst/>
                        </a:rPr>
                        <a:t>Orden Coleoptera</a:t>
                      </a:r>
                      <a:endParaRPr lang="es-EC" sz="1200" b="1" i="0" u="none" strike="noStrike" dirty="0">
                        <a:solidFill>
                          <a:srgbClr val="000000"/>
                        </a:solidFill>
                        <a:effectLst/>
                        <a:latin typeface="Calibri" panose="020F0502020204030204" pitchFamily="34" charset="0"/>
                      </a:endParaRPr>
                    </a:p>
                  </a:txBody>
                  <a:tcPr marL="9525" marR="9525" marT="9525" marB="0" anchor="b">
                    <a:solidFill>
                      <a:schemeClr val="bg1"/>
                    </a:solidFill>
                  </a:tcPr>
                </a:tc>
                <a:tc vMerge="1">
                  <a:txBody>
                    <a:bodyPr/>
                    <a:lstStyle/>
                    <a:p>
                      <a:endParaRPr lang="es-EC"/>
                    </a:p>
                  </a:txBody>
                  <a:tcPr/>
                </a:tc>
                <a:tc vMerge="1">
                  <a:txBody>
                    <a:bodyPr/>
                    <a:lstStyle/>
                    <a:p>
                      <a:endParaRPr lang="es-EC"/>
                    </a:p>
                  </a:txBody>
                  <a:tcPr/>
                </a:tc>
                <a:tc vMerge="1">
                  <a:txBody>
                    <a:bodyPr/>
                    <a:lstStyle/>
                    <a:p>
                      <a:endParaRPr lang="es-EC"/>
                    </a:p>
                  </a:txBody>
                  <a:tcPr/>
                </a:tc>
                <a:tc vMerge="1">
                  <a:txBody>
                    <a:bodyPr/>
                    <a:lstStyle/>
                    <a:p>
                      <a:endParaRPr lang="es-EC"/>
                    </a:p>
                  </a:txBody>
                  <a:tcPr/>
                </a:tc>
                <a:tc vMerge="1">
                  <a:txBody>
                    <a:bodyPr/>
                    <a:lstStyle/>
                    <a:p>
                      <a:endParaRPr lang="es-EC"/>
                    </a:p>
                  </a:txBody>
                  <a:tcPr/>
                </a:tc>
                <a:tc vMerge="1">
                  <a:txBody>
                    <a:bodyPr/>
                    <a:lstStyle/>
                    <a:p>
                      <a:endParaRPr lang="es-EC"/>
                    </a:p>
                  </a:txBody>
                  <a:tcPr/>
                </a:tc>
              </a:tr>
              <a:tr h="311702">
                <a:tc>
                  <a:txBody>
                    <a:bodyPr/>
                    <a:lstStyle/>
                    <a:p>
                      <a:pPr algn="l" fontAlgn="b"/>
                      <a:r>
                        <a:rPr lang="es-EC" sz="1200" u="none" strike="noStrike">
                          <a:effectLst/>
                        </a:rPr>
                        <a:t>Scarabaeidae</a:t>
                      </a:r>
                      <a:endParaRPr lang="es-EC" sz="12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ctr"/>
                      <a:r>
                        <a:rPr lang="es-EC" sz="1200" u="none" strike="noStrike">
                          <a:effectLst/>
                        </a:rPr>
                        <a:t>5</a:t>
                      </a:r>
                      <a:endParaRPr lang="es-EC" sz="1200" b="0" i="0" u="none" strike="noStrike">
                        <a:solidFill>
                          <a:srgbClr val="000000"/>
                        </a:solidFill>
                        <a:effectLst/>
                        <a:latin typeface="Calibri" panose="020F0502020204030204" pitchFamily="34" charset="0"/>
                      </a:endParaRPr>
                    </a:p>
                  </a:txBody>
                  <a:tcPr marL="9525" marR="9525" marT="9525" marB="0" anchor="ctr">
                    <a:solidFill>
                      <a:schemeClr val="bg1"/>
                    </a:solidFill>
                  </a:tcPr>
                </a:tc>
                <a:tc>
                  <a:txBody>
                    <a:bodyPr/>
                    <a:lstStyle/>
                    <a:p>
                      <a:pPr algn="ctr" fontAlgn="ctr"/>
                      <a:r>
                        <a:rPr lang="es-EC" sz="1200" u="none" strike="noStrike">
                          <a:effectLst/>
                        </a:rPr>
                        <a:t>30</a:t>
                      </a:r>
                      <a:endParaRPr lang="es-EC" sz="1200" b="0" i="0" u="none" strike="noStrike">
                        <a:solidFill>
                          <a:srgbClr val="000000"/>
                        </a:solidFill>
                        <a:effectLst/>
                        <a:latin typeface="Calibri" panose="020F0502020204030204" pitchFamily="34" charset="0"/>
                      </a:endParaRPr>
                    </a:p>
                  </a:txBody>
                  <a:tcPr marL="9525" marR="9525" marT="9525" marB="0" anchor="ctr">
                    <a:solidFill>
                      <a:schemeClr val="bg1"/>
                    </a:solidFill>
                  </a:tcPr>
                </a:tc>
                <a:tc>
                  <a:txBody>
                    <a:bodyPr/>
                    <a:lstStyle/>
                    <a:p>
                      <a:pPr algn="ctr" fontAlgn="ctr"/>
                      <a:r>
                        <a:rPr lang="es-EC" sz="1200" u="none" strike="noStrike">
                          <a:effectLst/>
                        </a:rPr>
                        <a:t>2</a:t>
                      </a:r>
                      <a:endParaRPr lang="es-EC" sz="1200" b="0" i="0" u="none" strike="noStrike">
                        <a:solidFill>
                          <a:srgbClr val="000000"/>
                        </a:solidFill>
                        <a:effectLst/>
                        <a:latin typeface="Calibri" panose="020F0502020204030204" pitchFamily="34" charset="0"/>
                      </a:endParaRPr>
                    </a:p>
                  </a:txBody>
                  <a:tcPr marL="9525" marR="9525" marT="9525" marB="0" anchor="ctr">
                    <a:solidFill>
                      <a:schemeClr val="bg1"/>
                    </a:solidFill>
                  </a:tcPr>
                </a:tc>
                <a:tc>
                  <a:txBody>
                    <a:bodyPr/>
                    <a:lstStyle/>
                    <a:p>
                      <a:pPr algn="ctr" fontAlgn="ctr"/>
                      <a:r>
                        <a:rPr lang="es-EC" sz="1200" u="none" strike="noStrike">
                          <a:effectLst/>
                        </a:rPr>
                        <a:t>1</a:t>
                      </a:r>
                      <a:endParaRPr lang="es-EC" sz="1200" b="0" i="0" u="none" strike="noStrike">
                        <a:solidFill>
                          <a:srgbClr val="000000"/>
                        </a:solidFill>
                        <a:effectLst/>
                        <a:latin typeface="Calibri" panose="020F0502020204030204" pitchFamily="34" charset="0"/>
                      </a:endParaRPr>
                    </a:p>
                  </a:txBody>
                  <a:tcPr marL="9525" marR="9525" marT="9525" marB="0" anchor="ctr">
                    <a:solidFill>
                      <a:schemeClr val="bg1"/>
                    </a:solidFill>
                  </a:tcPr>
                </a:tc>
                <a:tc>
                  <a:txBody>
                    <a:bodyPr/>
                    <a:lstStyle/>
                    <a:p>
                      <a:pPr algn="ctr" fontAlgn="ctr"/>
                      <a:r>
                        <a:rPr lang="es-EC" sz="1200" u="none" strike="noStrike">
                          <a:effectLst/>
                        </a:rPr>
                        <a:t>32</a:t>
                      </a:r>
                      <a:endParaRPr lang="es-EC" sz="1200" b="0" i="0" u="none" strike="noStrike">
                        <a:solidFill>
                          <a:srgbClr val="000000"/>
                        </a:solidFill>
                        <a:effectLst/>
                        <a:latin typeface="Calibri" panose="020F0502020204030204" pitchFamily="34" charset="0"/>
                      </a:endParaRPr>
                    </a:p>
                  </a:txBody>
                  <a:tcPr marL="9525" marR="9525" marT="9525" marB="0" anchor="ctr">
                    <a:solidFill>
                      <a:schemeClr val="bg1"/>
                    </a:solidFill>
                  </a:tcPr>
                </a:tc>
                <a:tc>
                  <a:txBody>
                    <a:bodyPr/>
                    <a:lstStyle/>
                    <a:p>
                      <a:pPr algn="ctr" fontAlgn="ctr"/>
                      <a:r>
                        <a:rPr lang="es-EC" sz="1200" u="none" strike="noStrike">
                          <a:effectLst/>
                        </a:rPr>
                        <a:t>15</a:t>
                      </a:r>
                      <a:endParaRPr lang="es-EC" sz="1200" b="0" i="0" u="none" strike="noStrike">
                        <a:solidFill>
                          <a:srgbClr val="000000"/>
                        </a:solidFill>
                        <a:effectLst/>
                        <a:latin typeface="Calibri" panose="020F0502020204030204" pitchFamily="34" charset="0"/>
                      </a:endParaRPr>
                    </a:p>
                  </a:txBody>
                  <a:tcPr marL="9525" marR="9525" marT="9525" marB="0" anchor="ctr">
                    <a:solidFill>
                      <a:schemeClr val="bg1"/>
                    </a:solidFill>
                  </a:tcPr>
                </a:tc>
              </a:tr>
              <a:tr h="299857">
                <a:tc>
                  <a:txBody>
                    <a:bodyPr/>
                    <a:lstStyle/>
                    <a:p>
                      <a:pPr algn="l" fontAlgn="b"/>
                      <a:r>
                        <a:rPr lang="es-EC" sz="1200" u="none" strike="noStrike" dirty="0">
                          <a:effectLst/>
                        </a:rPr>
                        <a:t>Elateridae</a:t>
                      </a:r>
                      <a:endParaRPr lang="es-EC" sz="1200" b="0" i="0" u="none" strike="noStrike" dirty="0">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ctr"/>
                      <a:r>
                        <a:rPr lang="es-EC" sz="1200" u="none" strike="noStrike">
                          <a:effectLst/>
                        </a:rPr>
                        <a:t>11</a:t>
                      </a:r>
                      <a:endParaRPr lang="es-EC" sz="1200" b="0" i="0" u="none" strike="noStrike">
                        <a:solidFill>
                          <a:srgbClr val="000000"/>
                        </a:solidFill>
                        <a:effectLst/>
                        <a:latin typeface="Calibri" panose="020F0502020204030204" pitchFamily="34" charset="0"/>
                      </a:endParaRPr>
                    </a:p>
                  </a:txBody>
                  <a:tcPr marL="9525" marR="9525" marT="9525" marB="0" anchor="ctr">
                    <a:solidFill>
                      <a:schemeClr val="bg1"/>
                    </a:solidFill>
                  </a:tcPr>
                </a:tc>
                <a:tc>
                  <a:txBody>
                    <a:bodyPr/>
                    <a:lstStyle/>
                    <a:p>
                      <a:pPr algn="ctr" fontAlgn="ctr"/>
                      <a:r>
                        <a:rPr lang="es-EC" sz="1200" u="none" strike="noStrike">
                          <a:effectLst/>
                        </a:rPr>
                        <a:t>18</a:t>
                      </a:r>
                      <a:endParaRPr lang="es-EC" sz="1200" b="0" i="0" u="none" strike="noStrike">
                        <a:solidFill>
                          <a:srgbClr val="000000"/>
                        </a:solidFill>
                        <a:effectLst/>
                        <a:latin typeface="Calibri" panose="020F0502020204030204" pitchFamily="34" charset="0"/>
                      </a:endParaRPr>
                    </a:p>
                  </a:txBody>
                  <a:tcPr marL="9525" marR="9525" marT="9525" marB="0" anchor="ctr">
                    <a:solidFill>
                      <a:schemeClr val="bg1"/>
                    </a:solidFill>
                  </a:tcPr>
                </a:tc>
                <a:tc>
                  <a:txBody>
                    <a:bodyPr/>
                    <a:lstStyle/>
                    <a:p>
                      <a:pPr algn="ctr" fontAlgn="ctr"/>
                      <a:r>
                        <a:rPr lang="es-EC" sz="1200" u="none" strike="noStrike" dirty="0">
                          <a:effectLst/>
                        </a:rPr>
                        <a:t>4</a:t>
                      </a:r>
                      <a:endParaRPr lang="es-EC" sz="1200" b="0" i="0" u="none" strike="noStrike" dirty="0">
                        <a:solidFill>
                          <a:srgbClr val="000000"/>
                        </a:solidFill>
                        <a:effectLst/>
                        <a:latin typeface="Calibri" panose="020F0502020204030204" pitchFamily="34" charset="0"/>
                      </a:endParaRPr>
                    </a:p>
                  </a:txBody>
                  <a:tcPr marL="9525" marR="9525" marT="9525" marB="0" anchor="ctr">
                    <a:solidFill>
                      <a:schemeClr val="bg1"/>
                    </a:solidFill>
                  </a:tcPr>
                </a:tc>
                <a:tc>
                  <a:txBody>
                    <a:bodyPr/>
                    <a:lstStyle/>
                    <a:p>
                      <a:pPr algn="ctr" fontAlgn="ctr"/>
                      <a:r>
                        <a:rPr lang="es-EC" sz="1200" u="none" strike="noStrike" dirty="0">
                          <a:effectLst/>
                        </a:rPr>
                        <a:t>30</a:t>
                      </a:r>
                      <a:endParaRPr lang="es-EC" sz="1200" b="0" i="0" u="none" strike="noStrike" dirty="0">
                        <a:solidFill>
                          <a:srgbClr val="000000"/>
                        </a:solidFill>
                        <a:effectLst/>
                        <a:latin typeface="Calibri" panose="020F0502020204030204" pitchFamily="34" charset="0"/>
                      </a:endParaRPr>
                    </a:p>
                  </a:txBody>
                  <a:tcPr marL="9525" marR="9525" marT="9525" marB="0" anchor="ctr">
                    <a:solidFill>
                      <a:schemeClr val="bg1"/>
                    </a:solidFill>
                  </a:tcPr>
                </a:tc>
                <a:tc>
                  <a:txBody>
                    <a:bodyPr/>
                    <a:lstStyle/>
                    <a:p>
                      <a:pPr algn="ctr" fontAlgn="ctr"/>
                      <a:r>
                        <a:rPr lang="es-EC" sz="1200" u="none" strike="noStrike">
                          <a:effectLst/>
                        </a:rPr>
                        <a:t>9</a:t>
                      </a:r>
                      <a:endParaRPr lang="es-EC" sz="1200" b="0" i="0" u="none" strike="noStrike">
                        <a:solidFill>
                          <a:srgbClr val="000000"/>
                        </a:solidFill>
                        <a:effectLst/>
                        <a:latin typeface="Calibri" panose="020F0502020204030204" pitchFamily="34" charset="0"/>
                      </a:endParaRPr>
                    </a:p>
                  </a:txBody>
                  <a:tcPr marL="9525" marR="9525" marT="9525" marB="0" anchor="ctr">
                    <a:solidFill>
                      <a:schemeClr val="bg1"/>
                    </a:solidFill>
                  </a:tcPr>
                </a:tc>
                <a:tc>
                  <a:txBody>
                    <a:bodyPr/>
                    <a:lstStyle/>
                    <a:p>
                      <a:pPr algn="ctr" fontAlgn="ctr"/>
                      <a:r>
                        <a:rPr lang="es-EC" sz="1200" u="none" strike="noStrike">
                          <a:effectLst/>
                        </a:rPr>
                        <a:t>5</a:t>
                      </a:r>
                      <a:endParaRPr lang="es-EC" sz="1200" b="0" i="0" u="none" strike="noStrike">
                        <a:solidFill>
                          <a:srgbClr val="000000"/>
                        </a:solidFill>
                        <a:effectLst/>
                        <a:latin typeface="Calibri" panose="020F0502020204030204" pitchFamily="34" charset="0"/>
                      </a:endParaRPr>
                    </a:p>
                  </a:txBody>
                  <a:tcPr marL="9525" marR="9525" marT="9525" marB="0" anchor="ctr">
                    <a:solidFill>
                      <a:schemeClr val="bg1"/>
                    </a:solidFill>
                  </a:tcPr>
                </a:tc>
              </a:tr>
              <a:tr h="311702">
                <a:tc>
                  <a:txBody>
                    <a:bodyPr/>
                    <a:lstStyle/>
                    <a:p>
                      <a:pPr algn="l" fontAlgn="b"/>
                      <a:r>
                        <a:rPr lang="es-EC" sz="1200" u="none" strike="noStrike">
                          <a:effectLst/>
                        </a:rPr>
                        <a:t>Carabidae</a:t>
                      </a:r>
                      <a:endParaRPr lang="es-EC" sz="1200" b="0" i="0" u="none" strike="noStrike">
                        <a:solidFill>
                          <a:srgbClr val="000000"/>
                        </a:solidFill>
                        <a:effectLst/>
                        <a:latin typeface="Calibri" panose="020F0502020204030204" pitchFamily="34" charset="0"/>
                      </a:endParaRPr>
                    </a:p>
                  </a:txBody>
                  <a:tcPr marL="9525" marR="9525" marT="9525" marB="0" anchor="b">
                    <a:solidFill>
                      <a:schemeClr val="accent2">
                        <a:lumMod val="20000"/>
                        <a:lumOff val="80000"/>
                      </a:schemeClr>
                    </a:solidFill>
                  </a:tcPr>
                </a:tc>
                <a:tc>
                  <a:txBody>
                    <a:bodyPr/>
                    <a:lstStyle/>
                    <a:p>
                      <a:pPr algn="ctr" fontAlgn="ctr"/>
                      <a:r>
                        <a:rPr lang="es-EC" sz="1200" u="none" strike="noStrike">
                          <a:effectLst/>
                        </a:rPr>
                        <a:t>134</a:t>
                      </a:r>
                      <a:endParaRPr lang="es-EC" sz="1200" b="0" i="0" u="none" strike="noStrike">
                        <a:solidFill>
                          <a:srgbClr val="000000"/>
                        </a:solidFill>
                        <a:effectLst/>
                        <a:latin typeface="Calibri" panose="020F0502020204030204" pitchFamily="34" charset="0"/>
                      </a:endParaRPr>
                    </a:p>
                  </a:txBody>
                  <a:tcPr marL="9525" marR="9525" marT="9525" marB="0" anchor="ctr">
                    <a:solidFill>
                      <a:schemeClr val="accent2">
                        <a:lumMod val="20000"/>
                        <a:lumOff val="80000"/>
                      </a:schemeClr>
                    </a:solidFill>
                  </a:tcPr>
                </a:tc>
                <a:tc>
                  <a:txBody>
                    <a:bodyPr/>
                    <a:lstStyle/>
                    <a:p>
                      <a:pPr algn="ctr" fontAlgn="ctr"/>
                      <a:r>
                        <a:rPr lang="es-EC" sz="1200" u="none" strike="noStrike">
                          <a:effectLst/>
                        </a:rPr>
                        <a:t>268</a:t>
                      </a:r>
                      <a:endParaRPr lang="es-EC" sz="1200" b="0" i="0" u="none" strike="noStrike">
                        <a:solidFill>
                          <a:srgbClr val="000000"/>
                        </a:solidFill>
                        <a:effectLst/>
                        <a:latin typeface="Calibri" panose="020F0502020204030204" pitchFamily="34" charset="0"/>
                      </a:endParaRPr>
                    </a:p>
                  </a:txBody>
                  <a:tcPr marL="9525" marR="9525" marT="9525" marB="0" anchor="ctr">
                    <a:solidFill>
                      <a:schemeClr val="accent2">
                        <a:lumMod val="20000"/>
                        <a:lumOff val="80000"/>
                      </a:schemeClr>
                    </a:solidFill>
                  </a:tcPr>
                </a:tc>
                <a:tc>
                  <a:txBody>
                    <a:bodyPr/>
                    <a:lstStyle/>
                    <a:p>
                      <a:pPr algn="ctr" fontAlgn="ctr"/>
                      <a:r>
                        <a:rPr lang="es-EC" sz="1200" u="none" strike="noStrike">
                          <a:effectLst/>
                        </a:rPr>
                        <a:t>187</a:t>
                      </a:r>
                      <a:endParaRPr lang="es-EC" sz="1200" b="0" i="0" u="none" strike="noStrike">
                        <a:solidFill>
                          <a:srgbClr val="000000"/>
                        </a:solidFill>
                        <a:effectLst/>
                        <a:latin typeface="Calibri" panose="020F0502020204030204" pitchFamily="34" charset="0"/>
                      </a:endParaRPr>
                    </a:p>
                  </a:txBody>
                  <a:tcPr marL="9525" marR="9525" marT="9525" marB="0" anchor="ctr">
                    <a:solidFill>
                      <a:schemeClr val="accent2">
                        <a:lumMod val="20000"/>
                        <a:lumOff val="80000"/>
                      </a:schemeClr>
                    </a:solidFill>
                  </a:tcPr>
                </a:tc>
                <a:tc>
                  <a:txBody>
                    <a:bodyPr/>
                    <a:lstStyle/>
                    <a:p>
                      <a:pPr algn="ctr" fontAlgn="ctr"/>
                      <a:r>
                        <a:rPr lang="es-EC" sz="1200" u="none" strike="noStrike">
                          <a:effectLst/>
                        </a:rPr>
                        <a:t>24</a:t>
                      </a:r>
                      <a:endParaRPr lang="es-EC" sz="1200" b="0" i="0" u="none" strike="noStrike">
                        <a:solidFill>
                          <a:srgbClr val="000000"/>
                        </a:solidFill>
                        <a:effectLst/>
                        <a:latin typeface="Calibri" panose="020F0502020204030204" pitchFamily="34" charset="0"/>
                      </a:endParaRPr>
                    </a:p>
                  </a:txBody>
                  <a:tcPr marL="9525" marR="9525" marT="9525" marB="0" anchor="ctr">
                    <a:solidFill>
                      <a:schemeClr val="accent2">
                        <a:lumMod val="20000"/>
                        <a:lumOff val="80000"/>
                      </a:schemeClr>
                    </a:solidFill>
                  </a:tcPr>
                </a:tc>
                <a:tc>
                  <a:txBody>
                    <a:bodyPr/>
                    <a:lstStyle/>
                    <a:p>
                      <a:pPr algn="ctr" fontAlgn="ctr"/>
                      <a:r>
                        <a:rPr lang="es-EC" sz="1200" u="none" strike="noStrike">
                          <a:effectLst/>
                        </a:rPr>
                        <a:t>39</a:t>
                      </a:r>
                      <a:endParaRPr lang="es-EC" sz="1200" b="0" i="0" u="none" strike="noStrike">
                        <a:solidFill>
                          <a:srgbClr val="000000"/>
                        </a:solidFill>
                        <a:effectLst/>
                        <a:latin typeface="Calibri" panose="020F0502020204030204" pitchFamily="34" charset="0"/>
                      </a:endParaRPr>
                    </a:p>
                  </a:txBody>
                  <a:tcPr marL="9525" marR="9525" marT="9525" marB="0" anchor="ctr">
                    <a:solidFill>
                      <a:schemeClr val="accent2">
                        <a:lumMod val="20000"/>
                        <a:lumOff val="80000"/>
                      </a:schemeClr>
                    </a:solidFill>
                  </a:tcPr>
                </a:tc>
                <a:tc>
                  <a:txBody>
                    <a:bodyPr/>
                    <a:lstStyle/>
                    <a:p>
                      <a:pPr algn="ctr" fontAlgn="ctr"/>
                      <a:r>
                        <a:rPr lang="es-EC" sz="1200" u="none" strike="noStrike" dirty="0">
                          <a:effectLst/>
                        </a:rPr>
                        <a:t>81</a:t>
                      </a:r>
                      <a:endParaRPr lang="es-EC" sz="1200" b="0" i="0" u="none" strike="noStrike" dirty="0">
                        <a:solidFill>
                          <a:srgbClr val="000000"/>
                        </a:solidFill>
                        <a:effectLst/>
                        <a:latin typeface="Calibri" panose="020F0502020204030204" pitchFamily="34" charset="0"/>
                      </a:endParaRPr>
                    </a:p>
                  </a:txBody>
                  <a:tcPr marL="9525" marR="9525" marT="9525" marB="0" anchor="ctr">
                    <a:solidFill>
                      <a:schemeClr val="accent2">
                        <a:lumMod val="20000"/>
                        <a:lumOff val="80000"/>
                      </a:schemeClr>
                    </a:solidFill>
                  </a:tcPr>
                </a:tc>
              </a:tr>
              <a:tr h="311702">
                <a:tc>
                  <a:txBody>
                    <a:bodyPr/>
                    <a:lstStyle/>
                    <a:p>
                      <a:pPr algn="l" fontAlgn="b"/>
                      <a:r>
                        <a:rPr lang="es-EC" sz="1200" u="none" strike="noStrike">
                          <a:effectLst/>
                        </a:rPr>
                        <a:t>Curculionidae</a:t>
                      </a:r>
                      <a:endParaRPr lang="es-EC" sz="1200" b="0" i="0" u="none" strike="noStrike">
                        <a:solidFill>
                          <a:srgbClr val="000000"/>
                        </a:solidFill>
                        <a:effectLst/>
                        <a:latin typeface="Calibri" panose="020F0502020204030204" pitchFamily="34" charset="0"/>
                      </a:endParaRPr>
                    </a:p>
                  </a:txBody>
                  <a:tcPr marL="9525" marR="9525" marT="9525" marB="0" anchor="b">
                    <a:solidFill>
                      <a:schemeClr val="accent2">
                        <a:lumMod val="20000"/>
                        <a:lumOff val="80000"/>
                      </a:schemeClr>
                    </a:solidFill>
                  </a:tcPr>
                </a:tc>
                <a:tc>
                  <a:txBody>
                    <a:bodyPr/>
                    <a:lstStyle/>
                    <a:p>
                      <a:pPr algn="ctr" fontAlgn="ctr"/>
                      <a:r>
                        <a:rPr lang="es-EC" sz="1200" u="none" strike="noStrike">
                          <a:effectLst/>
                        </a:rPr>
                        <a:t>166</a:t>
                      </a:r>
                      <a:endParaRPr lang="es-EC" sz="1200" b="0" i="0" u="none" strike="noStrike">
                        <a:solidFill>
                          <a:srgbClr val="000000"/>
                        </a:solidFill>
                        <a:effectLst/>
                        <a:latin typeface="Calibri" panose="020F0502020204030204" pitchFamily="34" charset="0"/>
                      </a:endParaRPr>
                    </a:p>
                  </a:txBody>
                  <a:tcPr marL="9525" marR="9525" marT="9525" marB="0" anchor="ctr">
                    <a:solidFill>
                      <a:schemeClr val="accent2">
                        <a:lumMod val="20000"/>
                        <a:lumOff val="80000"/>
                      </a:schemeClr>
                    </a:solidFill>
                  </a:tcPr>
                </a:tc>
                <a:tc>
                  <a:txBody>
                    <a:bodyPr/>
                    <a:lstStyle/>
                    <a:p>
                      <a:pPr algn="ctr" fontAlgn="ctr"/>
                      <a:r>
                        <a:rPr lang="es-EC" sz="1200" u="none" strike="noStrike">
                          <a:effectLst/>
                        </a:rPr>
                        <a:t>113</a:t>
                      </a:r>
                      <a:endParaRPr lang="es-EC" sz="1200" b="0" i="0" u="none" strike="noStrike">
                        <a:solidFill>
                          <a:srgbClr val="000000"/>
                        </a:solidFill>
                        <a:effectLst/>
                        <a:latin typeface="Calibri" panose="020F0502020204030204" pitchFamily="34" charset="0"/>
                      </a:endParaRPr>
                    </a:p>
                  </a:txBody>
                  <a:tcPr marL="9525" marR="9525" marT="9525" marB="0" anchor="ctr">
                    <a:solidFill>
                      <a:schemeClr val="accent2">
                        <a:lumMod val="20000"/>
                        <a:lumOff val="80000"/>
                      </a:schemeClr>
                    </a:solidFill>
                  </a:tcPr>
                </a:tc>
                <a:tc>
                  <a:txBody>
                    <a:bodyPr/>
                    <a:lstStyle/>
                    <a:p>
                      <a:pPr algn="ctr" fontAlgn="ctr"/>
                      <a:r>
                        <a:rPr lang="es-EC" sz="1200" u="none" strike="noStrike">
                          <a:effectLst/>
                        </a:rPr>
                        <a:t>59</a:t>
                      </a:r>
                      <a:endParaRPr lang="es-EC" sz="1200" b="0" i="0" u="none" strike="noStrike">
                        <a:solidFill>
                          <a:srgbClr val="000000"/>
                        </a:solidFill>
                        <a:effectLst/>
                        <a:latin typeface="Calibri" panose="020F0502020204030204" pitchFamily="34" charset="0"/>
                      </a:endParaRPr>
                    </a:p>
                  </a:txBody>
                  <a:tcPr marL="9525" marR="9525" marT="9525" marB="0" anchor="ctr">
                    <a:solidFill>
                      <a:schemeClr val="accent2">
                        <a:lumMod val="20000"/>
                        <a:lumOff val="80000"/>
                      </a:schemeClr>
                    </a:solidFill>
                  </a:tcPr>
                </a:tc>
                <a:tc>
                  <a:txBody>
                    <a:bodyPr/>
                    <a:lstStyle/>
                    <a:p>
                      <a:pPr algn="ctr" fontAlgn="ctr"/>
                      <a:r>
                        <a:rPr lang="es-EC" sz="1200" u="none" strike="noStrike">
                          <a:effectLst/>
                        </a:rPr>
                        <a:t>80</a:t>
                      </a:r>
                      <a:endParaRPr lang="es-EC" sz="1200" b="0" i="0" u="none" strike="noStrike">
                        <a:solidFill>
                          <a:srgbClr val="000000"/>
                        </a:solidFill>
                        <a:effectLst/>
                        <a:latin typeface="Calibri" panose="020F0502020204030204" pitchFamily="34" charset="0"/>
                      </a:endParaRPr>
                    </a:p>
                  </a:txBody>
                  <a:tcPr marL="9525" marR="9525" marT="9525" marB="0" anchor="ctr">
                    <a:solidFill>
                      <a:schemeClr val="accent2">
                        <a:lumMod val="20000"/>
                        <a:lumOff val="80000"/>
                      </a:schemeClr>
                    </a:solidFill>
                  </a:tcPr>
                </a:tc>
                <a:tc>
                  <a:txBody>
                    <a:bodyPr/>
                    <a:lstStyle/>
                    <a:p>
                      <a:pPr algn="ctr" fontAlgn="ctr"/>
                      <a:r>
                        <a:rPr lang="es-EC" sz="1200" u="none" strike="noStrike">
                          <a:effectLst/>
                        </a:rPr>
                        <a:t>247</a:t>
                      </a:r>
                      <a:endParaRPr lang="es-EC" sz="1200" b="0" i="0" u="none" strike="noStrike">
                        <a:solidFill>
                          <a:srgbClr val="000000"/>
                        </a:solidFill>
                        <a:effectLst/>
                        <a:latin typeface="Calibri" panose="020F0502020204030204" pitchFamily="34" charset="0"/>
                      </a:endParaRPr>
                    </a:p>
                  </a:txBody>
                  <a:tcPr marL="9525" marR="9525" marT="9525" marB="0" anchor="ctr">
                    <a:solidFill>
                      <a:schemeClr val="accent2">
                        <a:lumMod val="20000"/>
                        <a:lumOff val="80000"/>
                      </a:schemeClr>
                    </a:solidFill>
                  </a:tcPr>
                </a:tc>
                <a:tc>
                  <a:txBody>
                    <a:bodyPr/>
                    <a:lstStyle/>
                    <a:p>
                      <a:pPr algn="ctr" fontAlgn="ctr"/>
                      <a:r>
                        <a:rPr lang="es-EC" sz="1200" u="none" strike="noStrike" dirty="0">
                          <a:effectLst/>
                        </a:rPr>
                        <a:t>14</a:t>
                      </a:r>
                      <a:endParaRPr lang="es-EC" sz="1200" b="0" i="0" u="none" strike="noStrike" dirty="0">
                        <a:solidFill>
                          <a:srgbClr val="000000"/>
                        </a:solidFill>
                        <a:effectLst/>
                        <a:latin typeface="Calibri" panose="020F0502020204030204" pitchFamily="34" charset="0"/>
                      </a:endParaRPr>
                    </a:p>
                  </a:txBody>
                  <a:tcPr marL="9525" marR="9525" marT="9525" marB="0" anchor="ctr">
                    <a:solidFill>
                      <a:schemeClr val="accent2">
                        <a:lumMod val="20000"/>
                        <a:lumOff val="80000"/>
                      </a:schemeClr>
                    </a:solidFill>
                  </a:tcPr>
                </a:tc>
              </a:tr>
              <a:tr h="311702">
                <a:tc>
                  <a:txBody>
                    <a:bodyPr/>
                    <a:lstStyle/>
                    <a:p>
                      <a:pPr algn="l" fontAlgn="b"/>
                      <a:r>
                        <a:rPr lang="es-EC" sz="1200" u="none" strike="noStrike">
                          <a:effectLst/>
                        </a:rPr>
                        <a:t>Histeridae</a:t>
                      </a:r>
                      <a:endParaRPr lang="es-EC" sz="1200" b="0" i="0" u="none" strike="noStrike">
                        <a:solidFill>
                          <a:srgbClr val="000000"/>
                        </a:solidFill>
                        <a:effectLst/>
                        <a:latin typeface="Calibri" panose="020F0502020204030204" pitchFamily="34" charset="0"/>
                      </a:endParaRPr>
                    </a:p>
                  </a:txBody>
                  <a:tcPr marL="9525" marR="9525" marT="9525" marB="0" anchor="b">
                    <a:solidFill>
                      <a:schemeClr val="accent2">
                        <a:lumMod val="20000"/>
                        <a:lumOff val="80000"/>
                      </a:schemeClr>
                    </a:solidFill>
                  </a:tcPr>
                </a:tc>
                <a:tc>
                  <a:txBody>
                    <a:bodyPr/>
                    <a:lstStyle/>
                    <a:p>
                      <a:pPr algn="ctr" fontAlgn="ctr"/>
                      <a:r>
                        <a:rPr lang="es-EC" sz="1200" u="none" strike="noStrike">
                          <a:effectLst/>
                        </a:rPr>
                        <a:t>59</a:t>
                      </a:r>
                      <a:endParaRPr lang="es-EC" sz="1200" b="0" i="0" u="none" strike="noStrike">
                        <a:solidFill>
                          <a:srgbClr val="000000"/>
                        </a:solidFill>
                        <a:effectLst/>
                        <a:latin typeface="Calibri" panose="020F0502020204030204" pitchFamily="34" charset="0"/>
                      </a:endParaRPr>
                    </a:p>
                  </a:txBody>
                  <a:tcPr marL="9525" marR="9525" marT="9525" marB="0" anchor="ctr">
                    <a:solidFill>
                      <a:schemeClr val="accent2">
                        <a:lumMod val="20000"/>
                        <a:lumOff val="80000"/>
                      </a:schemeClr>
                    </a:solidFill>
                  </a:tcPr>
                </a:tc>
                <a:tc>
                  <a:txBody>
                    <a:bodyPr/>
                    <a:lstStyle/>
                    <a:p>
                      <a:pPr algn="ctr" fontAlgn="ctr"/>
                      <a:r>
                        <a:rPr lang="es-EC" sz="1200" u="none" strike="noStrike">
                          <a:effectLst/>
                        </a:rPr>
                        <a:t>45</a:t>
                      </a:r>
                      <a:endParaRPr lang="es-EC" sz="1200" b="0" i="0" u="none" strike="noStrike">
                        <a:solidFill>
                          <a:srgbClr val="000000"/>
                        </a:solidFill>
                        <a:effectLst/>
                        <a:latin typeface="Calibri" panose="020F0502020204030204" pitchFamily="34" charset="0"/>
                      </a:endParaRPr>
                    </a:p>
                  </a:txBody>
                  <a:tcPr marL="9525" marR="9525" marT="9525" marB="0" anchor="ctr">
                    <a:solidFill>
                      <a:schemeClr val="accent2">
                        <a:lumMod val="20000"/>
                        <a:lumOff val="80000"/>
                      </a:schemeClr>
                    </a:solidFill>
                  </a:tcPr>
                </a:tc>
                <a:tc>
                  <a:txBody>
                    <a:bodyPr/>
                    <a:lstStyle/>
                    <a:p>
                      <a:pPr algn="ctr" fontAlgn="ctr"/>
                      <a:r>
                        <a:rPr lang="es-EC" sz="1200" u="none" strike="noStrike">
                          <a:effectLst/>
                        </a:rPr>
                        <a:t>173</a:t>
                      </a:r>
                      <a:endParaRPr lang="es-EC" sz="1200" b="0" i="0" u="none" strike="noStrike">
                        <a:solidFill>
                          <a:srgbClr val="000000"/>
                        </a:solidFill>
                        <a:effectLst/>
                        <a:latin typeface="Calibri" panose="020F0502020204030204" pitchFamily="34" charset="0"/>
                      </a:endParaRPr>
                    </a:p>
                  </a:txBody>
                  <a:tcPr marL="9525" marR="9525" marT="9525" marB="0" anchor="ctr">
                    <a:solidFill>
                      <a:schemeClr val="accent2">
                        <a:lumMod val="20000"/>
                        <a:lumOff val="80000"/>
                      </a:schemeClr>
                    </a:solidFill>
                  </a:tcPr>
                </a:tc>
                <a:tc>
                  <a:txBody>
                    <a:bodyPr/>
                    <a:lstStyle/>
                    <a:p>
                      <a:pPr algn="ctr" fontAlgn="ctr"/>
                      <a:r>
                        <a:rPr lang="es-EC" sz="1200" u="none" strike="noStrike">
                          <a:effectLst/>
                        </a:rPr>
                        <a:t>10</a:t>
                      </a:r>
                      <a:endParaRPr lang="es-EC" sz="1200" b="0" i="0" u="none" strike="noStrike">
                        <a:solidFill>
                          <a:srgbClr val="000000"/>
                        </a:solidFill>
                        <a:effectLst/>
                        <a:latin typeface="Calibri" panose="020F0502020204030204" pitchFamily="34" charset="0"/>
                      </a:endParaRPr>
                    </a:p>
                  </a:txBody>
                  <a:tcPr marL="9525" marR="9525" marT="9525" marB="0" anchor="ctr">
                    <a:solidFill>
                      <a:schemeClr val="accent2">
                        <a:lumMod val="20000"/>
                        <a:lumOff val="80000"/>
                      </a:schemeClr>
                    </a:solidFill>
                  </a:tcPr>
                </a:tc>
                <a:tc>
                  <a:txBody>
                    <a:bodyPr/>
                    <a:lstStyle/>
                    <a:p>
                      <a:pPr algn="ctr" fontAlgn="ctr"/>
                      <a:r>
                        <a:rPr lang="es-EC" sz="1200" u="none" strike="noStrike">
                          <a:effectLst/>
                        </a:rPr>
                        <a:t>31</a:t>
                      </a:r>
                      <a:endParaRPr lang="es-EC" sz="1200" b="0" i="0" u="none" strike="noStrike">
                        <a:solidFill>
                          <a:srgbClr val="000000"/>
                        </a:solidFill>
                        <a:effectLst/>
                        <a:latin typeface="Calibri" panose="020F0502020204030204" pitchFamily="34" charset="0"/>
                      </a:endParaRPr>
                    </a:p>
                  </a:txBody>
                  <a:tcPr marL="9525" marR="9525" marT="9525" marB="0" anchor="ctr">
                    <a:solidFill>
                      <a:schemeClr val="accent2">
                        <a:lumMod val="20000"/>
                        <a:lumOff val="80000"/>
                      </a:schemeClr>
                    </a:solidFill>
                  </a:tcPr>
                </a:tc>
                <a:tc>
                  <a:txBody>
                    <a:bodyPr/>
                    <a:lstStyle/>
                    <a:p>
                      <a:pPr algn="ctr" fontAlgn="ctr"/>
                      <a:r>
                        <a:rPr lang="es-EC" sz="1200" u="none" strike="noStrike" dirty="0">
                          <a:effectLst/>
                        </a:rPr>
                        <a:t>53</a:t>
                      </a:r>
                      <a:endParaRPr lang="es-EC" sz="1200" b="0" i="0" u="none" strike="noStrike" dirty="0">
                        <a:solidFill>
                          <a:srgbClr val="000000"/>
                        </a:solidFill>
                        <a:effectLst/>
                        <a:latin typeface="Calibri" panose="020F0502020204030204" pitchFamily="34" charset="0"/>
                      </a:endParaRPr>
                    </a:p>
                  </a:txBody>
                  <a:tcPr marL="9525" marR="9525" marT="9525" marB="0" anchor="ctr">
                    <a:solidFill>
                      <a:schemeClr val="accent2">
                        <a:lumMod val="20000"/>
                        <a:lumOff val="80000"/>
                      </a:schemeClr>
                    </a:solidFill>
                  </a:tcPr>
                </a:tc>
              </a:tr>
              <a:tr h="311702">
                <a:tc>
                  <a:txBody>
                    <a:bodyPr/>
                    <a:lstStyle/>
                    <a:p>
                      <a:pPr algn="l" fontAlgn="b"/>
                      <a:r>
                        <a:rPr lang="es-EC" sz="1200" u="none" strike="noStrike">
                          <a:effectLst/>
                        </a:rPr>
                        <a:t>Tenebrionidae</a:t>
                      </a:r>
                      <a:endParaRPr lang="es-EC" sz="12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ctr"/>
                      <a:r>
                        <a:rPr lang="es-EC" sz="1200" u="none" strike="noStrike">
                          <a:effectLst/>
                        </a:rPr>
                        <a:t>3</a:t>
                      </a:r>
                      <a:endParaRPr lang="es-EC" sz="1200" b="0" i="0" u="none" strike="noStrike">
                        <a:solidFill>
                          <a:srgbClr val="000000"/>
                        </a:solidFill>
                        <a:effectLst/>
                        <a:latin typeface="Calibri" panose="020F0502020204030204" pitchFamily="34" charset="0"/>
                      </a:endParaRPr>
                    </a:p>
                  </a:txBody>
                  <a:tcPr marL="9525" marR="9525" marT="9525" marB="0" anchor="ctr">
                    <a:solidFill>
                      <a:schemeClr val="bg1"/>
                    </a:solidFill>
                  </a:tcPr>
                </a:tc>
                <a:tc>
                  <a:txBody>
                    <a:bodyPr/>
                    <a:lstStyle/>
                    <a:p>
                      <a:pPr algn="ctr" fontAlgn="ctr"/>
                      <a:r>
                        <a:rPr lang="es-EC" sz="1200" u="none" strike="noStrike">
                          <a:effectLst/>
                        </a:rPr>
                        <a:t>20</a:t>
                      </a:r>
                      <a:endParaRPr lang="es-EC" sz="1200" b="0" i="0" u="none" strike="noStrike">
                        <a:solidFill>
                          <a:srgbClr val="000000"/>
                        </a:solidFill>
                        <a:effectLst/>
                        <a:latin typeface="Calibri" panose="020F0502020204030204" pitchFamily="34" charset="0"/>
                      </a:endParaRPr>
                    </a:p>
                  </a:txBody>
                  <a:tcPr marL="9525" marR="9525" marT="9525" marB="0" anchor="ctr">
                    <a:solidFill>
                      <a:schemeClr val="bg1"/>
                    </a:solidFill>
                  </a:tcPr>
                </a:tc>
                <a:tc>
                  <a:txBody>
                    <a:bodyPr/>
                    <a:lstStyle/>
                    <a:p>
                      <a:pPr algn="ctr" fontAlgn="ctr"/>
                      <a:r>
                        <a:rPr lang="es-EC" sz="1200" u="none" strike="noStrike">
                          <a:effectLst/>
                        </a:rPr>
                        <a:t>5</a:t>
                      </a:r>
                      <a:endParaRPr lang="es-EC" sz="1200" b="0" i="0" u="none" strike="noStrike">
                        <a:solidFill>
                          <a:srgbClr val="000000"/>
                        </a:solidFill>
                        <a:effectLst/>
                        <a:latin typeface="Calibri" panose="020F0502020204030204" pitchFamily="34" charset="0"/>
                      </a:endParaRPr>
                    </a:p>
                  </a:txBody>
                  <a:tcPr marL="9525" marR="9525" marT="9525" marB="0" anchor="ctr">
                    <a:solidFill>
                      <a:schemeClr val="bg1"/>
                    </a:solidFill>
                  </a:tcPr>
                </a:tc>
                <a:tc>
                  <a:txBody>
                    <a:bodyPr/>
                    <a:lstStyle/>
                    <a:p>
                      <a:pPr algn="ctr" fontAlgn="ctr"/>
                      <a:r>
                        <a:rPr lang="es-EC" sz="1200" u="none" strike="noStrike">
                          <a:effectLst/>
                        </a:rPr>
                        <a:t>15</a:t>
                      </a:r>
                      <a:endParaRPr lang="es-EC" sz="1200" b="0" i="0" u="none" strike="noStrike">
                        <a:solidFill>
                          <a:srgbClr val="000000"/>
                        </a:solidFill>
                        <a:effectLst/>
                        <a:latin typeface="Calibri" panose="020F0502020204030204" pitchFamily="34" charset="0"/>
                      </a:endParaRPr>
                    </a:p>
                  </a:txBody>
                  <a:tcPr marL="9525" marR="9525" marT="9525" marB="0" anchor="ctr">
                    <a:solidFill>
                      <a:schemeClr val="bg1"/>
                    </a:solidFill>
                  </a:tcPr>
                </a:tc>
                <a:tc>
                  <a:txBody>
                    <a:bodyPr/>
                    <a:lstStyle/>
                    <a:p>
                      <a:pPr algn="ctr" fontAlgn="ctr"/>
                      <a:r>
                        <a:rPr lang="es-EC" sz="1200" u="none" strike="noStrike">
                          <a:effectLst/>
                        </a:rPr>
                        <a:t>23</a:t>
                      </a:r>
                      <a:endParaRPr lang="es-EC" sz="1200" b="0" i="0" u="none" strike="noStrike">
                        <a:solidFill>
                          <a:srgbClr val="000000"/>
                        </a:solidFill>
                        <a:effectLst/>
                        <a:latin typeface="Calibri" panose="020F0502020204030204" pitchFamily="34" charset="0"/>
                      </a:endParaRPr>
                    </a:p>
                  </a:txBody>
                  <a:tcPr marL="9525" marR="9525" marT="9525" marB="0" anchor="ctr">
                    <a:solidFill>
                      <a:schemeClr val="bg1"/>
                    </a:solidFill>
                  </a:tcPr>
                </a:tc>
                <a:tc>
                  <a:txBody>
                    <a:bodyPr/>
                    <a:lstStyle/>
                    <a:p>
                      <a:pPr algn="ctr" fontAlgn="ctr"/>
                      <a:r>
                        <a:rPr lang="es-EC" sz="1200" u="none" strike="noStrike">
                          <a:effectLst/>
                        </a:rPr>
                        <a:t>267</a:t>
                      </a:r>
                      <a:endParaRPr lang="es-EC" sz="1200" b="0" i="0" u="none" strike="noStrike">
                        <a:solidFill>
                          <a:srgbClr val="000000"/>
                        </a:solidFill>
                        <a:effectLst/>
                        <a:latin typeface="Calibri" panose="020F0502020204030204" pitchFamily="34" charset="0"/>
                      </a:endParaRPr>
                    </a:p>
                  </a:txBody>
                  <a:tcPr marL="9525" marR="9525" marT="9525" marB="0" anchor="ctr">
                    <a:solidFill>
                      <a:schemeClr val="bg1"/>
                    </a:solidFill>
                  </a:tcPr>
                </a:tc>
              </a:tr>
              <a:tr h="311702">
                <a:tc>
                  <a:txBody>
                    <a:bodyPr/>
                    <a:lstStyle/>
                    <a:p>
                      <a:pPr algn="l" fontAlgn="b"/>
                      <a:r>
                        <a:rPr lang="es-EC" sz="1200" u="none" strike="noStrike" dirty="0">
                          <a:effectLst/>
                        </a:rPr>
                        <a:t>Staphylinidae</a:t>
                      </a:r>
                      <a:endParaRPr lang="es-EC" sz="1200" b="0" i="0" u="none" strike="noStrike" dirty="0">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ctr"/>
                      <a:r>
                        <a:rPr lang="es-EC" sz="1200" u="none" strike="noStrike">
                          <a:effectLst/>
                        </a:rPr>
                        <a:t>3</a:t>
                      </a:r>
                      <a:endParaRPr lang="es-EC" sz="1200" b="0" i="0" u="none" strike="noStrike">
                        <a:solidFill>
                          <a:srgbClr val="000000"/>
                        </a:solidFill>
                        <a:effectLst/>
                        <a:latin typeface="Calibri" panose="020F0502020204030204" pitchFamily="34" charset="0"/>
                      </a:endParaRPr>
                    </a:p>
                  </a:txBody>
                  <a:tcPr marL="9525" marR="9525" marT="9525" marB="0" anchor="ctr">
                    <a:solidFill>
                      <a:schemeClr val="bg1"/>
                    </a:solidFill>
                  </a:tcPr>
                </a:tc>
                <a:tc>
                  <a:txBody>
                    <a:bodyPr/>
                    <a:lstStyle/>
                    <a:p>
                      <a:pPr algn="ctr" fontAlgn="ctr"/>
                      <a:r>
                        <a:rPr lang="es-EC" sz="1200" u="none" strike="noStrike">
                          <a:effectLst/>
                        </a:rPr>
                        <a:t>7</a:t>
                      </a:r>
                      <a:endParaRPr lang="es-EC" sz="1200" b="0" i="0" u="none" strike="noStrike">
                        <a:solidFill>
                          <a:srgbClr val="000000"/>
                        </a:solidFill>
                        <a:effectLst/>
                        <a:latin typeface="Calibri" panose="020F0502020204030204" pitchFamily="34" charset="0"/>
                      </a:endParaRPr>
                    </a:p>
                  </a:txBody>
                  <a:tcPr marL="9525" marR="9525" marT="9525" marB="0" anchor="ctr">
                    <a:solidFill>
                      <a:schemeClr val="bg1"/>
                    </a:solidFill>
                  </a:tcPr>
                </a:tc>
                <a:tc>
                  <a:txBody>
                    <a:bodyPr/>
                    <a:lstStyle/>
                    <a:p>
                      <a:pPr algn="ctr" fontAlgn="ctr"/>
                      <a:r>
                        <a:rPr lang="es-EC" sz="1200" u="none" strike="noStrike" dirty="0">
                          <a:effectLst/>
                        </a:rPr>
                        <a:t>1</a:t>
                      </a:r>
                      <a:endParaRPr lang="es-EC" sz="1200" b="0" i="0" u="none" strike="noStrike" dirty="0">
                        <a:solidFill>
                          <a:srgbClr val="000000"/>
                        </a:solidFill>
                        <a:effectLst/>
                        <a:latin typeface="Calibri" panose="020F0502020204030204" pitchFamily="34" charset="0"/>
                      </a:endParaRPr>
                    </a:p>
                  </a:txBody>
                  <a:tcPr marL="9525" marR="9525" marT="9525" marB="0" anchor="ctr">
                    <a:solidFill>
                      <a:schemeClr val="bg1"/>
                    </a:solidFill>
                  </a:tcPr>
                </a:tc>
                <a:tc>
                  <a:txBody>
                    <a:bodyPr/>
                    <a:lstStyle/>
                    <a:p>
                      <a:pPr algn="ctr" fontAlgn="ctr"/>
                      <a:r>
                        <a:rPr lang="es-EC" sz="1200" u="none" strike="noStrike">
                          <a:effectLst/>
                        </a:rPr>
                        <a:t>2</a:t>
                      </a:r>
                      <a:endParaRPr lang="es-EC" sz="1200" b="0" i="0" u="none" strike="noStrike">
                        <a:solidFill>
                          <a:srgbClr val="000000"/>
                        </a:solidFill>
                        <a:effectLst/>
                        <a:latin typeface="Calibri" panose="020F0502020204030204" pitchFamily="34" charset="0"/>
                      </a:endParaRPr>
                    </a:p>
                  </a:txBody>
                  <a:tcPr marL="9525" marR="9525" marT="9525" marB="0" anchor="ctr">
                    <a:solidFill>
                      <a:schemeClr val="bg1"/>
                    </a:solidFill>
                  </a:tcPr>
                </a:tc>
                <a:tc>
                  <a:txBody>
                    <a:bodyPr/>
                    <a:lstStyle/>
                    <a:p>
                      <a:pPr algn="ctr" fontAlgn="ctr"/>
                      <a:r>
                        <a:rPr lang="es-EC" sz="1200" u="none" strike="noStrike">
                          <a:effectLst/>
                        </a:rPr>
                        <a:t>2</a:t>
                      </a:r>
                      <a:endParaRPr lang="es-EC" sz="1200" b="0" i="0" u="none" strike="noStrike">
                        <a:solidFill>
                          <a:srgbClr val="000000"/>
                        </a:solidFill>
                        <a:effectLst/>
                        <a:latin typeface="Calibri" panose="020F0502020204030204" pitchFamily="34" charset="0"/>
                      </a:endParaRPr>
                    </a:p>
                  </a:txBody>
                  <a:tcPr marL="9525" marR="9525" marT="9525" marB="0" anchor="ctr">
                    <a:solidFill>
                      <a:schemeClr val="bg1"/>
                    </a:solidFill>
                  </a:tcPr>
                </a:tc>
                <a:tc>
                  <a:txBody>
                    <a:bodyPr/>
                    <a:lstStyle/>
                    <a:p>
                      <a:pPr algn="ctr" fontAlgn="ctr"/>
                      <a:r>
                        <a:rPr lang="es-EC" sz="1200" u="none" strike="noStrike" dirty="0">
                          <a:effectLst/>
                        </a:rPr>
                        <a:t>11</a:t>
                      </a:r>
                      <a:endParaRPr lang="es-EC" sz="1200" b="0" i="0" u="none" strike="noStrike" dirty="0">
                        <a:solidFill>
                          <a:srgbClr val="000000"/>
                        </a:solidFill>
                        <a:effectLst/>
                        <a:latin typeface="Calibri" panose="020F0502020204030204" pitchFamily="34" charset="0"/>
                      </a:endParaRPr>
                    </a:p>
                  </a:txBody>
                  <a:tcPr marL="9525" marR="9525" marT="9525" marB="0" anchor="ctr">
                    <a:solidFill>
                      <a:schemeClr val="bg1"/>
                    </a:solidFill>
                  </a:tcPr>
                </a:tc>
              </a:tr>
              <a:tr h="311702">
                <a:tc>
                  <a:txBody>
                    <a:bodyPr/>
                    <a:lstStyle/>
                    <a:p>
                      <a:pPr algn="ctr" fontAlgn="b"/>
                      <a:r>
                        <a:rPr lang="es-EC" sz="1200" b="1" i="0" u="none" strike="noStrike" dirty="0" smtClean="0">
                          <a:solidFill>
                            <a:srgbClr val="000000"/>
                          </a:solidFill>
                          <a:effectLst/>
                          <a:latin typeface="Calibri" panose="020F0502020204030204" pitchFamily="34" charset="0"/>
                        </a:rPr>
                        <a:t>TOTAL</a:t>
                      </a:r>
                      <a:endParaRPr lang="es-EC" sz="1200" b="1" i="0" u="none" strike="noStrike" dirty="0">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ctr"/>
                      <a:r>
                        <a:rPr lang="es-EC" sz="1200" b="1" i="0" u="none" strike="noStrike" dirty="0" smtClean="0">
                          <a:solidFill>
                            <a:srgbClr val="000000"/>
                          </a:solidFill>
                          <a:effectLst/>
                          <a:latin typeface="Calibri" panose="020F0502020204030204" pitchFamily="34" charset="0"/>
                        </a:rPr>
                        <a:t>390</a:t>
                      </a:r>
                      <a:endParaRPr lang="es-EC" sz="1200" b="1" i="0" u="none" strike="noStrike" dirty="0">
                        <a:solidFill>
                          <a:srgbClr val="000000"/>
                        </a:solidFill>
                        <a:effectLst/>
                        <a:latin typeface="Calibri" panose="020F0502020204030204" pitchFamily="34" charset="0"/>
                      </a:endParaRPr>
                    </a:p>
                  </a:txBody>
                  <a:tcPr marL="9525" marR="9525" marT="9525" marB="0" anchor="ctr">
                    <a:solidFill>
                      <a:schemeClr val="bg1"/>
                    </a:solidFill>
                  </a:tcPr>
                </a:tc>
                <a:tc>
                  <a:txBody>
                    <a:bodyPr/>
                    <a:lstStyle/>
                    <a:p>
                      <a:pPr algn="ctr" fontAlgn="ctr"/>
                      <a:r>
                        <a:rPr lang="es-EC" sz="1200" b="1" i="0" u="none" strike="noStrike" dirty="0" smtClean="0">
                          <a:solidFill>
                            <a:srgbClr val="000000"/>
                          </a:solidFill>
                          <a:effectLst/>
                          <a:latin typeface="Calibri" panose="020F0502020204030204" pitchFamily="34" charset="0"/>
                        </a:rPr>
                        <a:t>501</a:t>
                      </a:r>
                      <a:endParaRPr lang="es-EC" sz="1200" b="1" i="0" u="none" strike="noStrike" dirty="0">
                        <a:solidFill>
                          <a:srgbClr val="000000"/>
                        </a:solidFill>
                        <a:effectLst/>
                        <a:latin typeface="Calibri" panose="020F0502020204030204" pitchFamily="34" charset="0"/>
                      </a:endParaRPr>
                    </a:p>
                  </a:txBody>
                  <a:tcPr marL="9525" marR="9525" marT="9525" marB="0" anchor="ctr">
                    <a:solidFill>
                      <a:schemeClr val="bg1"/>
                    </a:solidFill>
                  </a:tcPr>
                </a:tc>
                <a:tc>
                  <a:txBody>
                    <a:bodyPr/>
                    <a:lstStyle/>
                    <a:p>
                      <a:pPr algn="ctr" fontAlgn="ctr"/>
                      <a:r>
                        <a:rPr lang="es-EC" sz="1200" b="1" i="0" u="none" strike="noStrike" dirty="0" smtClean="0">
                          <a:solidFill>
                            <a:srgbClr val="000000"/>
                          </a:solidFill>
                          <a:effectLst/>
                          <a:latin typeface="Calibri" panose="020F0502020204030204" pitchFamily="34" charset="0"/>
                        </a:rPr>
                        <a:t>433</a:t>
                      </a:r>
                      <a:endParaRPr lang="es-EC" sz="1200" b="1" i="0" u="none" strike="noStrike" dirty="0">
                        <a:solidFill>
                          <a:srgbClr val="000000"/>
                        </a:solidFill>
                        <a:effectLst/>
                        <a:latin typeface="Calibri" panose="020F0502020204030204" pitchFamily="34" charset="0"/>
                      </a:endParaRPr>
                    </a:p>
                  </a:txBody>
                  <a:tcPr marL="9525" marR="9525" marT="9525" marB="0" anchor="ctr">
                    <a:solidFill>
                      <a:schemeClr val="bg1"/>
                    </a:solidFill>
                  </a:tcPr>
                </a:tc>
                <a:tc>
                  <a:txBody>
                    <a:bodyPr/>
                    <a:lstStyle/>
                    <a:p>
                      <a:pPr algn="ctr" fontAlgn="ctr"/>
                      <a:r>
                        <a:rPr lang="es-EC" sz="1200" b="1" i="0" u="none" strike="noStrike" dirty="0" smtClean="0">
                          <a:solidFill>
                            <a:srgbClr val="000000"/>
                          </a:solidFill>
                          <a:effectLst/>
                          <a:latin typeface="Calibri" panose="020F0502020204030204" pitchFamily="34" charset="0"/>
                        </a:rPr>
                        <a:t>162</a:t>
                      </a:r>
                      <a:endParaRPr lang="es-EC" sz="1200" b="1" i="0" u="none" strike="noStrike" dirty="0">
                        <a:solidFill>
                          <a:srgbClr val="000000"/>
                        </a:solidFill>
                        <a:effectLst/>
                        <a:latin typeface="Calibri" panose="020F0502020204030204" pitchFamily="34" charset="0"/>
                      </a:endParaRPr>
                    </a:p>
                  </a:txBody>
                  <a:tcPr marL="9525" marR="9525" marT="9525" marB="0" anchor="ctr">
                    <a:solidFill>
                      <a:schemeClr val="bg1"/>
                    </a:solidFill>
                  </a:tcPr>
                </a:tc>
                <a:tc>
                  <a:txBody>
                    <a:bodyPr/>
                    <a:lstStyle/>
                    <a:p>
                      <a:pPr algn="ctr" fontAlgn="ctr"/>
                      <a:r>
                        <a:rPr lang="es-EC" sz="1200" b="1" i="0" u="none" strike="noStrike" dirty="0" smtClean="0">
                          <a:solidFill>
                            <a:srgbClr val="000000"/>
                          </a:solidFill>
                          <a:effectLst/>
                          <a:latin typeface="Calibri" panose="020F0502020204030204" pitchFamily="34" charset="0"/>
                        </a:rPr>
                        <a:t>384</a:t>
                      </a:r>
                      <a:endParaRPr lang="es-EC" sz="1200" b="1" i="0" u="none" strike="noStrike" dirty="0">
                        <a:solidFill>
                          <a:srgbClr val="000000"/>
                        </a:solidFill>
                        <a:effectLst/>
                        <a:latin typeface="Calibri" panose="020F0502020204030204" pitchFamily="34" charset="0"/>
                      </a:endParaRPr>
                    </a:p>
                  </a:txBody>
                  <a:tcPr marL="9525" marR="9525" marT="9525" marB="0" anchor="ctr">
                    <a:solidFill>
                      <a:schemeClr val="bg1"/>
                    </a:solidFill>
                  </a:tcPr>
                </a:tc>
                <a:tc>
                  <a:txBody>
                    <a:bodyPr/>
                    <a:lstStyle/>
                    <a:p>
                      <a:pPr algn="ctr" fontAlgn="ctr"/>
                      <a:r>
                        <a:rPr lang="es-EC" sz="1200" b="1" i="0" u="none" strike="noStrike" dirty="0" smtClean="0">
                          <a:solidFill>
                            <a:srgbClr val="000000"/>
                          </a:solidFill>
                          <a:effectLst/>
                          <a:latin typeface="Calibri" panose="020F0502020204030204" pitchFamily="34" charset="0"/>
                        </a:rPr>
                        <a:t>463</a:t>
                      </a:r>
                      <a:endParaRPr lang="es-EC" sz="1200" b="1" i="0" u="none" strike="noStrike" dirty="0">
                        <a:solidFill>
                          <a:srgbClr val="000000"/>
                        </a:solidFill>
                        <a:effectLst/>
                        <a:latin typeface="Calibri" panose="020F0502020204030204" pitchFamily="34" charset="0"/>
                      </a:endParaRPr>
                    </a:p>
                  </a:txBody>
                  <a:tcPr marL="9525" marR="9525" marT="9525" marB="0" anchor="ctr">
                    <a:solidFill>
                      <a:schemeClr val="bg1"/>
                    </a:solidFill>
                  </a:tcPr>
                </a:tc>
              </a:tr>
            </a:tbl>
          </a:graphicData>
        </a:graphic>
      </p:graphicFrame>
      <p:graphicFrame>
        <p:nvGraphicFramePr>
          <p:cNvPr id="8" name="Tabla 7"/>
          <p:cNvGraphicFramePr>
            <a:graphicFrameLocks noGrp="1"/>
          </p:cNvGraphicFramePr>
          <p:nvPr>
            <p:extLst>
              <p:ext uri="{D42A27DB-BD31-4B8C-83A1-F6EECF244321}">
                <p14:modId xmlns:p14="http://schemas.microsoft.com/office/powerpoint/2010/main" val="1854866834"/>
              </p:ext>
            </p:extLst>
          </p:nvPr>
        </p:nvGraphicFramePr>
        <p:xfrm>
          <a:off x="25758" y="3245662"/>
          <a:ext cx="6073254" cy="3322860"/>
        </p:xfrm>
        <a:graphic>
          <a:graphicData uri="http://schemas.openxmlformats.org/drawingml/2006/table">
            <a:tbl>
              <a:tblPr>
                <a:tableStyleId>{5940675A-B579-460E-94D1-54222C63F5DA}</a:tableStyleId>
              </a:tblPr>
              <a:tblGrid>
                <a:gridCol w="1177084"/>
                <a:gridCol w="584367"/>
                <a:gridCol w="971875"/>
                <a:gridCol w="532852"/>
                <a:gridCol w="878851"/>
                <a:gridCol w="1036257"/>
                <a:gridCol w="891968"/>
              </a:tblGrid>
              <a:tr h="276905">
                <a:tc>
                  <a:txBody>
                    <a:bodyPr/>
                    <a:lstStyle/>
                    <a:p>
                      <a:pPr algn="l" fontAlgn="b"/>
                      <a:r>
                        <a:rPr lang="es-EC" sz="1200" b="1" u="none" strike="noStrike" dirty="0">
                          <a:effectLst/>
                        </a:rPr>
                        <a:t>Familia</a:t>
                      </a:r>
                      <a:endParaRPr lang="es-EC" sz="1200" b="1" i="0" u="none" strike="noStrike" dirty="0">
                        <a:solidFill>
                          <a:srgbClr val="000000"/>
                        </a:solidFill>
                        <a:effectLst/>
                        <a:latin typeface="Calibri" panose="020F0502020204030204" pitchFamily="34" charset="0"/>
                      </a:endParaRPr>
                    </a:p>
                  </a:txBody>
                  <a:tcPr marL="9525" marR="9525" marT="9525" marB="0" anchor="b">
                    <a:solidFill>
                      <a:schemeClr val="bg1"/>
                    </a:solidFill>
                  </a:tcPr>
                </a:tc>
                <a:tc rowSpan="2">
                  <a:txBody>
                    <a:bodyPr/>
                    <a:lstStyle/>
                    <a:p>
                      <a:pPr algn="ctr" fontAlgn="ctr"/>
                      <a:r>
                        <a:rPr lang="es-EC" sz="1200" b="1" u="none" strike="noStrike" dirty="0">
                          <a:effectLst/>
                        </a:rPr>
                        <a:t>Terán </a:t>
                      </a:r>
                      <a:endParaRPr lang="es-EC" sz="1200" b="1" i="0" u="none" strike="noStrike" dirty="0">
                        <a:solidFill>
                          <a:srgbClr val="000000"/>
                        </a:solidFill>
                        <a:effectLst/>
                        <a:latin typeface="Calibri" panose="020F0502020204030204" pitchFamily="34" charset="0"/>
                      </a:endParaRPr>
                    </a:p>
                  </a:txBody>
                  <a:tcPr marL="9525" marR="9525" marT="9525" marB="0" anchor="ctr">
                    <a:solidFill>
                      <a:schemeClr val="bg1"/>
                    </a:solidFill>
                  </a:tcPr>
                </a:tc>
                <a:tc rowSpan="2">
                  <a:txBody>
                    <a:bodyPr/>
                    <a:lstStyle/>
                    <a:p>
                      <a:pPr algn="ctr" fontAlgn="ctr"/>
                      <a:r>
                        <a:rPr lang="es-EC" sz="1200" b="1" u="none" strike="noStrike" dirty="0">
                          <a:effectLst/>
                        </a:rPr>
                        <a:t>Santa Cruz</a:t>
                      </a:r>
                      <a:endParaRPr lang="es-EC" sz="1200" b="1" i="0" u="none" strike="noStrike" dirty="0">
                        <a:solidFill>
                          <a:srgbClr val="000000"/>
                        </a:solidFill>
                        <a:effectLst/>
                        <a:latin typeface="Calibri" panose="020F0502020204030204" pitchFamily="34" charset="0"/>
                      </a:endParaRPr>
                    </a:p>
                  </a:txBody>
                  <a:tcPr marL="9525" marR="9525" marT="9525" marB="0" anchor="ctr">
                    <a:solidFill>
                      <a:schemeClr val="bg1"/>
                    </a:solidFill>
                  </a:tcPr>
                </a:tc>
                <a:tc rowSpan="2">
                  <a:txBody>
                    <a:bodyPr/>
                    <a:lstStyle/>
                    <a:p>
                      <a:pPr algn="ctr" fontAlgn="ctr"/>
                      <a:r>
                        <a:rPr lang="es-EC" sz="1200" b="1" u="none" strike="noStrike" dirty="0">
                          <a:effectLst/>
                        </a:rPr>
                        <a:t>Mora</a:t>
                      </a:r>
                      <a:endParaRPr lang="es-EC" sz="1200" b="1" i="0" u="none" strike="noStrike" dirty="0">
                        <a:solidFill>
                          <a:srgbClr val="000000"/>
                        </a:solidFill>
                        <a:effectLst/>
                        <a:latin typeface="Calibri" panose="020F0502020204030204" pitchFamily="34" charset="0"/>
                      </a:endParaRPr>
                    </a:p>
                  </a:txBody>
                  <a:tcPr marL="9525" marR="9525" marT="9525" marB="0" anchor="ctr">
                    <a:solidFill>
                      <a:schemeClr val="bg1"/>
                    </a:solidFill>
                  </a:tcPr>
                </a:tc>
                <a:tc rowSpan="2">
                  <a:txBody>
                    <a:bodyPr/>
                    <a:lstStyle/>
                    <a:p>
                      <a:pPr algn="ctr" fontAlgn="ctr"/>
                      <a:r>
                        <a:rPr lang="es-EC" sz="1200" b="1" u="none" strike="noStrike" dirty="0">
                          <a:effectLst/>
                        </a:rPr>
                        <a:t>Perugachi</a:t>
                      </a:r>
                      <a:endParaRPr lang="es-EC" sz="1200" b="1" i="0" u="none" strike="noStrike" dirty="0">
                        <a:solidFill>
                          <a:srgbClr val="000000"/>
                        </a:solidFill>
                        <a:effectLst/>
                        <a:latin typeface="Calibri" panose="020F0502020204030204" pitchFamily="34" charset="0"/>
                      </a:endParaRPr>
                    </a:p>
                  </a:txBody>
                  <a:tcPr marL="9525" marR="9525" marT="9525" marB="0" anchor="ctr">
                    <a:solidFill>
                      <a:schemeClr val="bg1"/>
                    </a:solidFill>
                  </a:tcPr>
                </a:tc>
                <a:tc rowSpan="2">
                  <a:txBody>
                    <a:bodyPr/>
                    <a:lstStyle/>
                    <a:p>
                      <a:pPr algn="ctr" fontAlgn="ctr"/>
                      <a:r>
                        <a:rPr lang="es-EC" sz="1200" b="1" u="none" strike="noStrike" dirty="0">
                          <a:effectLst/>
                        </a:rPr>
                        <a:t>Cushcahua</a:t>
                      </a:r>
                      <a:endParaRPr lang="es-EC" sz="1200" b="1" i="0" u="none" strike="noStrike" dirty="0">
                        <a:solidFill>
                          <a:srgbClr val="000000"/>
                        </a:solidFill>
                        <a:effectLst/>
                        <a:latin typeface="Calibri" panose="020F0502020204030204" pitchFamily="34" charset="0"/>
                      </a:endParaRPr>
                    </a:p>
                  </a:txBody>
                  <a:tcPr marL="9525" marR="9525" marT="9525" marB="0" anchor="ctr">
                    <a:solidFill>
                      <a:schemeClr val="bg1"/>
                    </a:solidFill>
                  </a:tcPr>
                </a:tc>
                <a:tc rowSpan="2">
                  <a:txBody>
                    <a:bodyPr/>
                    <a:lstStyle/>
                    <a:p>
                      <a:pPr algn="ctr" fontAlgn="ctr"/>
                      <a:r>
                        <a:rPr lang="es-EC" sz="1200" b="1" u="none" strike="noStrike" dirty="0">
                          <a:effectLst/>
                        </a:rPr>
                        <a:t>Yamberla</a:t>
                      </a:r>
                      <a:endParaRPr lang="es-EC" sz="1200" b="1" i="0" u="none" strike="noStrike" dirty="0">
                        <a:solidFill>
                          <a:srgbClr val="000000"/>
                        </a:solidFill>
                        <a:effectLst/>
                        <a:latin typeface="Calibri" panose="020F0502020204030204" pitchFamily="34" charset="0"/>
                      </a:endParaRPr>
                    </a:p>
                  </a:txBody>
                  <a:tcPr marL="9525" marR="9525" marT="9525" marB="0" anchor="ctr">
                    <a:solidFill>
                      <a:schemeClr val="bg1"/>
                    </a:solidFill>
                  </a:tcPr>
                </a:tc>
              </a:tr>
              <a:tr h="276905">
                <a:tc>
                  <a:txBody>
                    <a:bodyPr/>
                    <a:lstStyle/>
                    <a:p>
                      <a:pPr algn="l" fontAlgn="b"/>
                      <a:r>
                        <a:rPr lang="es-EC" sz="1200" b="1" u="none" strike="noStrike" dirty="0">
                          <a:effectLst/>
                        </a:rPr>
                        <a:t>Órdenes</a:t>
                      </a:r>
                      <a:endParaRPr lang="es-EC" sz="1200" b="1" i="0" u="none" strike="noStrike" dirty="0">
                        <a:solidFill>
                          <a:srgbClr val="000000"/>
                        </a:solidFill>
                        <a:effectLst/>
                        <a:latin typeface="Calibri" panose="020F0502020204030204" pitchFamily="34" charset="0"/>
                      </a:endParaRPr>
                    </a:p>
                  </a:txBody>
                  <a:tcPr marL="9525" marR="9525" marT="9525" marB="0" anchor="b">
                    <a:solidFill>
                      <a:schemeClr val="bg1"/>
                    </a:solidFill>
                  </a:tcPr>
                </a:tc>
                <a:tc vMerge="1">
                  <a:txBody>
                    <a:bodyPr/>
                    <a:lstStyle/>
                    <a:p>
                      <a:endParaRPr lang="es-EC"/>
                    </a:p>
                  </a:txBody>
                  <a:tcPr/>
                </a:tc>
                <a:tc vMerge="1">
                  <a:txBody>
                    <a:bodyPr/>
                    <a:lstStyle/>
                    <a:p>
                      <a:endParaRPr lang="es-EC"/>
                    </a:p>
                  </a:txBody>
                  <a:tcPr/>
                </a:tc>
                <a:tc vMerge="1">
                  <a:txBody>
                    <a:bodyPr/>
                    <a:lstStyle/>
                    <a:p>
                      <a:endParaRPr lang="es-EC"/>
                    </a:p>
                  </a:txBody>
                  <a:tcPr/>
                </a:tc>
                <a:tc vMerge="1">
                  <a:txBody>
                    <a:bodyPr/>
                    <a:lstStyle/>
                    <a:p>
                      <a:endParaRPr lang="es-EC"/>
                    </a:p>
                  </a:txBody>
                  <a:tcPr/>
                </a:tc>
                <a:tc vMerge="1">
                  <a:txBody>
                    <a:bodyPr/>
                    <a:lstStyle/>
                    <a:p>
                      <a:endParaRPr lang="es-EC"/>
                    </a:p>
                  </a:txBody>
                  <a:tcPr/>
                </a:tc>
                <a:tc vMerge="1">
                  <a:txBody>
                    <a:bodyPr/>
                    <a:lstStyle/>
                    <a:p>
                      <a:endParaRPr lang="es-EC"/>
                    </a:p>
                  </a:txBody>
                  <a:tcPr/>
                </a:tc>
              </a:tr>
              <a:tr h="276905">
                <a:tc>
                  <a:txBody>
                    <a:bodyPr/>
                    <a:lstStyle/>
                    <a:p>
                      <a:pPr algn="l" fontAlgn="ctr"/>
                      <a:r>
                        <a:rPr lang="es-EC" sz="1200" u="none" strike="noStrike">
                          <a:effectLst/>
                        </a:rPr>
                        <a:t>Haplotaxida</a:t>
                      </a:r>
                      <a:endParaRPr lang="es-EC" sz="1200" b="0" i="0" u="none" strike="noStrike">
                        <a:solidFill>
                          <a:srgbClr val="000000"/>
                        </a:solidFill>
                        <a:effectLst/>
                        <a:latin typeface="Calibri" panose="020F0502020204030204" pitchFamily="34" charset="0"/>
                      </a:endParaRPr>
                    </a:p>
                  </a:txBody>
                  <a:tcPr marL="9525" marR="9525" marT="9525" marB="0" anchor="ctr">
                    <a:solidFill>
                      <a:schemeClr val="accent2">
                        <a:lumMod val="20000"/>
                        <a:lumOff val="80000"/>
                      </a:schemeClr>
                    </a:solidFill>
                  </a:tcPr>
                </a:tc>
                <a:tc>
                  <a:txBody>
                    <a:bodyPr/>
                    <a:lstStyle/>
                    <a:p>
                      <a:pPr algn="ctr" fontAlgn="b"/>
                      <a:r>
                        <a:rPr lang="es-EC" sz="1200" u="none" strike="noStrike">
                          <a:effectLst/>
                        </a:rPr>
                        <a:t>4</a:t>
                      </a:r>
                      <a:endParaRPr lang="es-EC" sz="1200" b="0" i="0" u="none" strike="noStrike">
                        <a:solidFill>
                          <a:srgbClr val="000000"/>
                        </a:solidFill>
                        <a:effectLst/>
                        <a:latin typeface="Calibri" panose="020F0502020204030204" pitchFamily="34" charset="0"/>
                      </a:endParaRPr>
                    </a:p>
                  </a:txBody>
                  <a:tcPr marL="9525" marR="9525" marT="9525" marB="0" anchor="b">
                    <a:solidFill>
                      <a:schemeClr val="accent2">
                        <a:lumMod val="20000"/>
                        <a:lumOff val="80000"/>
                      </a:schemeClr>
                    </a:solidFill>
                  </a:tcPr>
                </a:tc>
                <a:tc>
                  <a:txBody>
                    <a:bodyPr/>
                    <a:lstStyle/>
                    <a:p>
                      <a:pPr algn="ctr" fontAlgn="b"/>
                      <a:r>
                        <a:rPr lang="es-EC" sz="1200" u="none" strike="noStrike">
                          <a:effectLst/>
                        </a:rPr>
                        <a:t> </a:t>
                      </a:r>
                      <a:endParaRPr lang="es-EC" sz="1200" b="0" i="0" u="none" strike="noStrike">
                        <a:solidFill>
                          <a:srgbClr val="000000"/>
                        </a:solidFill>
                        <a:effectLst/>
                        <a:latin typeface="Calibri" panose="020F0502020204030204" pitchFamily="34" charset="0"/>
                      </a:endParaRPr>
                    </a:p>
                  </a:txBody>
                  <a:tcPr marL="9525" marR="9525" marT="9525" marB="0" anchor="b">
                    <a:solidFill>
                      <a:schemeClr val="accent2">
                        <a:lumMod val="20000"/>
                        <a:lumOff val="80000"/>
                      </a:schemeClr>
                    </a:solidFill>
                  </a:tcPr>
                </a:tc>
                <a:tc>
                  <a:txBody>
                    <a:bodyPr/>
                    <a:lstStyle/>
                    <a:p>
                      <a:pPr algn="ctr" fontAlgn="b"/>
                      <a:r>
                        <a:rPr lang="es-EC" sz="1200" u="none" strike="noStrike">
                          <a:effectLst/>
                        </a:rPr>
                        <a:t> </a:t>
                      </a:r>
                      <a:endParaRPr lang="es-EC" sz="1200" b="0" i="0" u="none" strike="noStrike">
                        <a:solidFill>
                          <a:srgbClr val="000000"/>
                        </a:solidFill>
                        <a:effectLst/>
                        <a:latin typeface="Calibri" panose="020F0502020204030204" pitchFamily="34" charset="0"/>
                      </a:endParaRPr>
                    </a:p>
                  </a:txBody>
                  <a:tcPr marL="9525" marR="9525" marT="9525" marB="0" anchor="b">
                    <a:solidFill>
                      <a:schemeClr val="accent2">
                        <a:lumMod val="20000"/>
                        <a:lumOff val="80000"/>
                      </a:schemeClr>
                    </a:solidFill>
                  </a:tcPr>
                </a:tc>
                <a:tc>
                  <a:txBody>
                    <a:bodyPr/>
                    <a:lstStyle/>
                    <a:p>
                      <a:pPr algn="ctr" fontAlgn="b"/>
                      <a:r>
                        <a:rPr lang="es-EC" sz="1200" u="none" strike="noStrike">
                          <a:effectLst/>
                        </a:rPr>
                        <a:t>28</a:t>
                      </a:r>
                      <a:endParaRPr lang="es-EC" sz="1200" b="0" i="0" u="none" strike="noStrike">
                        <a:solidFill>
                          <a:srgbClr val="000000"/>
                        </a:solidFill>
                        <a:effectLst/>
                        <a:latin typeface="Calibri" panose="020F0502020204030204" pitchFamily="34" charset="0"/>
                      </a:endParaRPr>
                    </a:p>
                  </a:txBody>
                  <a:tcPr marL="9525" marR="9525" marT="9525" marB="0" anchor="b">
                    <a:solidFill>
                      <a:schemeClr val="accent2">
                        <a:lumMod val="20000"/>
                        <a:lumOff val="80000"/>
                      </a:schemeClr>
                    </a:solidFill>
                  </a:tcPr>
                </a:tc>
                <a:tc>
                  <a:txBody>
                    <a:bodyPr/>
                    <a:lstStyle/>
                    <a:p>
                      <a:pPr algn="ctr" fontAlgn="b"/>
                      <a:r>
                        <a:rPr lang="es-EC" sz="1200" u="none" strike="noStrike">
                          <a:effectLst/>
                        </a:rPr>
                        <a:t> </a:t>
                      </a:r>
                      <a:endParaRPr lang="es-EC" sz="1200" b="0" i="0" u="none" strike="noStrike">
                        <a:solidFill>
                          <a:srgbClr val="000000"/>
                        </a:solidFill>
                        <a:effectLst/>
                        <a:latin typeface="Calibri" panose="020F0502020204030204" pitchFamily="34" charset="0"/>
                      </a:endParaRPr>
                    </a:p>
                  </a:txBody>
                  <a:tcPr marL="9525" marR="9525" marT="9525" marB="0" anchor="b">
                    <a:solidFill>
                      <a:schemeClr val="accent2">
                        <a:lumMod val="20000"/>
                        <a:lumOff val="80000"/>
                      </a:schemeClr>
                    </a:solidFill>
                  </a:tcPr>
                </a:tc>
                <a:tc>
                  <a:txBody>
                    <a:bodyPr/>
                    <a:lstStyle/>
                    <a:p>
                      <a:pPr algn="ctr" fontAlgn="b"/>
                      <a:r>
                        <a:rPr lang="es-EC" sz="1200" u="none" strike="noStrike" dirty="0">
                          <a:effectLst/>
                        </a:rPr>
                        <a:t>6</a:t>
                      </a:r>
                      <a:endParaRPr lang="es-EC" sz="1200" b="0" i="0" u="none" strike="noStrike" dirty="0">
                        <a:solidFill>
                          <a:srgbClr val="000000"/>
                        </a:solidFill>
                        <a:effectLst/>
                        <a:latin typeface="Calibri" panose="020F0502020204030204" pitchFamily="34" charset="0"/>
                      </a:endParaRPr>
                    </a:p>
                  </a:txBody>
                  <a:tcPr marL="9525" marR="9525" marT="9525" marB="0" anchor="b">
                    <a:solidFill>
                      <a:schemeClr val="accent2">
                        <a:lumMod val="20000"/>
                        <a:lumOff val="80000"/>
                      </a:schemeClr>
                    </a:solidFill>
                  </a:tcPr>
                </a:tc>
              </a:tr>
              <a:tr h="276905">
                <a:tc>
                  <a:txBody>
                    <a:bodyPr/>
                    <a:lstStyle/>
                    <a:p>
                      <a:pPr algn="l" fontAlgn="b"/>
                      <a:r>
                        <a:rPr lang="es-EC" sz="1200" u="none" strike="noStrike">
                          <a:effectLst/>
                        </a:rPr>
                        <a:t>Coleoptera</a:t>
                      </a:r>
                      <a:endParaRPr lang="es-EC" sz="1200" b="0" i="0" u="none" strike="noStrike">
                        <a:solidFill>
                          <a:srgbClr val="000000"/>
                        </a:solidFill>
                        <a:effectLst/>
                        <a:latin typeface="Calibri" panose="020F0502020204030204" pitchFamily="34" charset="0"/>
                      </a:endParaRPr>
                    </a:p>
                  </a:txBody>
                  <a:tcPr marL="9525" marR="9525" marT="9525" marB="0" anchor="b">
                    <a:solidFill>
                      <a:schemeClr val="accent2">
                        <a:lumMod val="20000"/>
                        <a:lumOff val="80000"/>
                      </a:schemeClr>
                    </a:solidFill>
                  </a:tcPr>
                </a:tc>
                <a:tc>
                  <a:txBody>
                    <a:bodyPr/>
                    <a:lstStyle/>
                    <a:p>
                      <a:pPr algn="ctr" fontAlgn="b"/>
                      <a:r>
                        <a:rPr lang="es-EC" sz="1200" u="none" strike="noStrike">
                          <a:effectLst/>
                        </a:rPr>
                        <a:t>390</a:t>
                      </a:r>
                      <a:endParaRPr lang="es-EC" sz="1200" b="0" i="0" u="none" strike="noStrike">
                        <a:solidFill>
                          <a:srgbClr val="000000"/>
                        </a:solidFill>
                        <a:effectLst/>
                        <a:latin typeface="Calibri" panose="020F0502020204030204" pitchFamily="34" charset="0"/>
                      </a:endParaRPr>
                    </a:p>
                  </a:txBody>
                  <a:tcPr marL="9525" marR="9525" marT="9525" marB="0" anchor="b">
                    <a:solidFill>
                      <a:schemeClr val="accent2">
                        <a:lumMod val="20000"/>
                        <a:lumOff val="80000"/>
                      </a:schemeClr>
                    </a:solidFill>
                  </a:tcPr>
                </a:tc>
                <a:tc>
                  <a:txBody>
                    <a:bodyPr/>
                    <a:lstStyle/>
                    <a:p>
                      <a:pPr algn="ctr" fontAlgn="b"/>
                      <a:r>
                        <a:rPr lang="es-EC" sz="1200" u="none" strike="noStrike">
                          <a:effectLst/>
                        </a:rPr>
                        <a:t>501</a:t>
                      </a:r>
                      <a:endParaRPr lang="es-EC" sz="1200" b="0" i="0" u="none" strike="noStrike">
                        <a:solidFill>
                          <a:srgbClr val="000000"/>
                        </a:solidFill>
                        <a:effectLst/>
                        <a:latin typeface="Calibri" panose="020F0502020204030204" pitchFamily="34" charset="0"/>
                      </a:endParaRPr>
                    </a:p>
                  </a:txBody>
                  <a:tcPr marL="9525" marR="9525" marT="9525" marB="0" anchor="b">
                    <a:solidFill>
                      <a:schemeClr val="accent2">
                        <a:lumMod val="20000"/>
                        <a:lumOff val="80000"/>
                      </a:schemeClr>
                    </a:solidFill>
                  </a:tcPr>
                </a:tc>
                <a:tc>
                  <a:txBody>
                    <a:bodyPr/>
                    <a:lstStyle/>
                    <a:p>
                      <a:pPr algn="ctr" fontAlgn="b"/>
                      <a:r>
                        <a:rPr lang="es-EC" sz="1200" u="none" strike="noStrike">
                          <a:effectLst/>
                        </a:rPr>
                        <a:t>433</a:t>
                      </a:r>
                      <a:endParaRPr lang="es-EC" sz="1200" b="0" i="0" u="none" strike="noStrike">
                        <a:solidFill>
                          <a:srgbClr val="000000"/>
                        </a:solidFill>
                        <a:effectLst/>
                        <a:latin typeface="Calibri" panose="020F0502020204030204" pitchFamily="34" charset="0"/>
                      </a:endParaRPr>
                    </a:p>
                  </a:txBody>
                  <a:tcPr marL="9525" marR="9525" marT="9525" marB="0" anchor="b">
                    <a:solidFill>
                      <a:schemeClr val="accent2">
                        <a:lumMod val="20000"/>
                        <a:lumOff val="80000"/>
                      </a:schemeClr>
                    </a:solidFill>
                  </a:tcPr>
                </a:tc>
                <a:tc>
                  <a:txBody>
                    <a:bodyPr/>
                    <a:lstStyle/>
                    <a:p>
                      <a:pPr algn="ctr" fontAlgn="b"/>
                      <a:r>
                        <a:rPr lang="es-EC" sz="1200" u="none" strike="noStrike">
                          <a:effectLst/>
                        </a:rPr>
                        <a:t>162</a:t>
                      </a:r>
                      <a:endParaRPr lang="es-EC" sz="1200" b="0" i="0" u="none" strike="noStrike">
                        <a:solidFill>
                          <a:srgbClr val="000000"/>
                        </a:solidFill>
                        <a:effectLst/>
                        <a:latin typeface="Calibri" panose="020F0502020204030204" pitchFamily="34" charset="0"/>
                      </a:endParaRPr>
                    </a:p>
                  </a:txBody>
                  <a:tcPr marL="9525" marR="9525" marT="9525" marB="0" anchor="b">
                    <a:solidFill>
                      <a:schemeClr val="accent2">
                        <a:lumMod val="20000"/>
                        <a:lumOff val="80000"/>
                      </a:schemeClr>
                    </a:solidFill>
                  </a:tcPr>
                </a:tc>
                <a:tc>
                  <a:txBody>
                    <a:bodyPr/>
                    <a:lstStyle/>
                    <a:p>
                      <a:pPr algn="ctr" fontAlgn="b"/>
                      <a:r>
                        <a:rPr lang="es-EC" sz="1200" u="none" strike="noStrike" dirty="0">
                          <a:effectLst/>
                        </a:rPr>
                        <a:t>384</a:t>
                      </a:r>
                      <a:endParaRPr lang="es-EC" sz="1200" b="0" i="0" u="none" strike="noStrike" dirty="0">
                        <a:solidFill>
                          <a:srgbClr val="000000"/>
                        </a:solidFill>
                        <a:effectLst/>
                        <a:latin typeface="Calibri" panose="020F0502020204030204" pitchFamily="34" charset="0"/>
                      </a:endParaRPr>
                    </a:p>
                  </a:txBody>
                  <a:tcPr marL="9525" marR="9525" marT="9525" marB="0" anchor="b">
                    <a:solidFill>
                      <a:schemeClr val="accent2">
                        <a:lumMod val="20000"/>
                        <a:lumOff val="80000"/>
                      </a:schemeClr>
                    </a:solidFill>
                  </a:tcPr>
                </a:tc>
                <a:tc>
                  <a:txBody>
                    <a:bodyPr/>
                    <a:lstStyle/>
                    <a:p>
                      <a:pPr algn="ctr" fontAlgn="b"/>
                      <a:r>
                        <a:rPr lang="es-EC" sz="1200" u="none" strike="noStrike" dirty="0">
                          <a:effectLst/>
                        </a:rPr>
                        <a:t>463</a:t>
                      </a:r>
                      <a:endParaRPr lang="es-EC" sz="1200" b="0" i="0" u="none" strike="noStrike" dirty="0">
                        <a:solidFill>
                          <a:srgbClr val="000000"/>
                        </a:solidFill>
                        <a:effectLst/>
                        <a:latin typeface="Calibri" panose="020F0502020204030204" pitchFamily="34" charset="0"/>
                      </a:endParaRPr>
                    </a:p>
                  </a:txBody>
                  <a:tcPr marL="9525" marR="9525" marT="9525" marB="0" anchor="b">
                    <a:solidFill>
                      <a:schemeClr val="accent2">
                        <a:lumMod val="20000"/>
                        <a:lumOff val="80000"/>
                      </a:schemeClr>
                    </a:solidFill>
                  </a:tcPr>
                </a:tc>
              </a:tr>
              <a:tr h="276905">
                <a:tc>
                  <a:txBody>
                    <a:bodyPr/>
                    <a:lstStyle/>
                    <a:p>
                      <a:pPr algn="l" fontAlgn="b"/>
                      <a:r>
                        <a:rPr lang="es-EC" sz="1200" u="none" strike="noStrike">
                          <a:effectLst/>
                        </a:rPr>
                        <a:t>Himenoptera</a:t>
                      </a:r>
                      <a:endParaRPr lang="es-EC" sz="12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es-EC" sz="1200" u="none" strike="noStrike">
                          <a:effectLst/>
                        </a:rPr>
                        <a:t>20</a:t>
                      </a:r>
                      <a:endParaRPr lang="es-EC" sz="12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es-EC" sz="1200" u="none" strike="noStrike">
                          <a:effectLst/>
                        </a:rPr>
                        <a:t>5</a:t>
                      </a:r>
                      <a:endParaRPr lang="es-EC" sz="12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es-EC" sz="1200" u="none" strike="noStrike">
                          <a:effectLst/>
                        </a:rPr>
                        <a:t>32</a:t>
                      </a:r>
                      <a:endParaRPr lang="es-EC" sz="12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es-EC" sz="1200" u="none" strike="noStrike">
                          <a:effectLst/>
                        </a:rPr>
                        <a:t>24</a:t>
                      </a:r>
                      <a:endParaRPr lang="es-EC" sz="12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es-EC" sz="1200" u="none" strike="noStrike">
                          <a:effectLst/>
                        </a:rPr>
                        <a:t>8</a:t>
                      </a:r>
                      <a:endParaRPr lang="es-EC" sz="12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es-EC" sz="1200" u="none" strike="noStrike" dirty="0">
                          <a:effectLst/>
                        </a:rPr>
                        <a:t>4</a:t>
                      </a:r>
                      <a:endParaRPr lang="es-EC" sz="1200" b="0" i="0" u="none" strike="noStrike" dirty="0">
                        <a:solidFill>
                          <a:srgbClr val="000000"/>
                        </a:solidFill>
                        <a:effectLst/>
                        <a:latin typeface="Calibri" panose="020F0502020204030204" pitchFamily="34" charset="0"/>
                      </a:endParaRPr>
                    </a:p>
                  </a:txBody>
                  <a:tcPr marL="9525" marR="9525" marT="9525" marB="0" anchor="b">
                    <a:solidFill>
                      <a:schemeClr val="bg1"/>
                    </a:solidFill>
                  </a:tcPr>
                </a:tc>
              </a:tr>
              <a:tr h="276905">
                <a:tc>
                  <a:txBody>
                    <a:bodyPr/>
                    <a:lstStyle/>
                    <a:p>
                      <a:pPr algn="l" fontAlgn="b"/>
                      <a:r>
                        <a:rPr lang="es-EC" sz="1200" u="none" strike="noStrike">
                          <a:effectLst/>
                        </a:rPr>
                        <a:t>Hemiptera</a:t>
                      </a:r>
                      <a:endParaRPr lang="es-EC" sz="12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es-EC" sz="1200" u="none" strike="noStrike">
                          <a:effectLst/>
                        </a:rPr>
                        <a:t>6</a:t>
                      </a:r>
                      <a:endParaRPr lang="es-EC" sz="12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es-EC" sz="1200" u="none" strike="noStrike">
                          <a:effectLst/>
                        </a:rPr>
                        <a:t>91</a:t>
                      </a:r>
                      <a:endParaRPr lang="es-EC" sz="12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es-EC" sz="1200" u="none" strike="noStrike">
                          <a:effectLst/>
                        </a:rPr>
                        <a:t>11</a:t>
                      </a:r>
                      <a:endParaRPr lang="es-EC" sz="12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es-EC" sz="1200" u="none" strike="noStrike">
                          <a:effectLst/>
                        </a:rPr>
                        <a:t>10</a:t>
                      </a:r>
                      <a:endParaRPr lang="es-EC" sz="12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es-EC" sz="1200" u="none" strike="noStrike">
                          <a:effectLst/>
                        </a:rPr>
                        <a:t>5</a:t>
                      </a:r>
                      <a:endParaRPr lang="es-EC" sz="12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es-EC" sz="1200" u="none" strike="noStrike">
                          <a:effectLst/>
                        </a:rPr>
                        <a:t>6</a:t>
                      </a:r>
                      <a:endParaRPr lang="es-EC" sz="1200" b="0" i="0" u="none" strike="noStrike">
                        <a:solidFill>
                          <a:srgbClr val="000000"/>
                        </a:solidFill>
                        <a:effectLst/>
                        <a:latin typeface="Calibri" panose="020F0502020204030204" pitchFamily="34" charset="0"/>
                      </a:endParaRPr>
                    </a:p>
                  </a:txBody>
                  <a:tcPr marL="9525" marR="9525" marT="9525" marB="0" anchor="b">
                    <a:solidFill>
                      <a:schemeClr val="bg1"/>
                    </a:solidFill>
                  </a:tcPr>
                </a:tc>
              </a:tr>
              <a:tr h="276905">
                <a:tc>
                  <a:txBody>
                    <a:bodyPr/>
                    <a:lstStyle/>
                    <a:p>
                      <a:pPr algn="l" fontAlgn="b"/>
                      <a:r>
                        <a:rPr lang="es-EC" sz="1200" u="none" strike="noStrike">
                          <a:effectLst/>
                        </a:rPr>
                        <a:t>Diptera</a:t>
                      </a:r>
                      <a:endParaRPr lang="es-EC" sz="12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es-EC" sz="1200" u="none" strike="noStrike">
                          <a:effectLst/>
                        </a:rPr>
                        <a:t>22</a:t>
                      </a:r>
                      <a:endParaRPr lang="es-EC" sz="12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es-EC" sz="1200" u="none" strike="noStrike" dirty="0">
                          <a:effectLst/>
                        </a:rPr>
                        <a:t>15</a:t>
                      </a:r>
                      <a:endParaRPr lang="es-EC" sz="1200" b="0" i="0" u="none" strike="noStrike" dirty="0">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es-EC" sz="1200" u="none" strike="noStrike">
                          <a:effectLst/>
                        </a:rPr>
                        <a:t>44</a:t>
                      </a:r>
                      <a:endParaRPr lang="es-EC" sz="12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es-EC" sz="1200" u="none" strike="noStrike">
                          <a:effectLst/>
                        </a:rPr>
                        <a:t>12</a:t>
                      </a:r>
                      <a:endParaRPr lang="es-EC" sz="12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es-EC" sz="1200" u="none" strike="noStrike" dirty="0">
                          <a:effectLst/>
                        </a:rPr>
                        <a:t>22</a:t>
                      </a:r>
                      <a:endParaRPr lang="es-EC" sz="1200" b="0" i="0" u="none" strike="noStrike" dirty="0">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es-EC" sz="1200" u="none" strike="noStrike">
                          <a:effectLst/>
                        </a:rPr>
                        <a:t>30</a:t>
                      </a:r>
                      <a:endParaRPr lang="es-EC" sz="1200" b="0" i="0" u="none" strike="noStrike">
                        <a:solidFill>
                          <a:srgbClr val="000000"/>
                        </a:solidFill>
                        <a:effectLst/>
                        <a:latin typeface="Calibri" panose="020F0502020204030204" pitchFamily="34" charset="0"/>
                      </a:endParaRPr>
                    </a:p>
                  </a:txBody>
                  <a:tcPr marL="9525" marR="9525" marT="9525" marB="0" anchor="b">
                    <a:solidFill>
                      <a:schemeClr val="bg1"/>
                    </a:solidFill>
                  </a:tcPr>
                </a:tc>
              </a:tr>
              <a:tr h="276905">
                <a:tc>
                  <a:txBody>
                    <a:bodyPr/>
                    <a:lstStyle/>
                    <a:p>
                      <a:pPr algn="l" fontAlgn="b"/>
                      <a:r>
                        <a:rPr lang="es-EC" sz="1200" u="none" strike="noStrike">
                          <a:effectLst/>
                        </a:rPr>
                        <a:t>Lepidoptera</a:t>
                      </a:r>
                      <a:endParaRPr lang="es-EC" sz="12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es-EC" sz="1200" u="none" strike="noStrike">
                          <a:effectLst/>
                        </a:rPr>
                        <a:t>65</a:t>
                      </a:r>
                      <a:endParaRPr lang="es-EC" sz="12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es-EC" sz="1200" u="none" strike="noStrike">
                          <a:effectLst/>
                        </a:rPr>
                        <a:t>125</a:t>
                      </a:r>
                      <a:endParaRPr lang="es-EC" sz="12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es-EC" sz="1200" u="none" strike="noStrike">
                          <a:effectLst/>
                        </a:rPr>
                        <a:t>31</a:t>
                      </a:r>
                      <a:endParaRPr lang="es-EC" sz="12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es-EC" sz="1200" u="none" strike="noStrike">
                          <a:effectLst/>
                        </a:rPr>
                        <a:t>44</a:t>
                      </a:r>
                      <a:endParaRPr lang="es-EC" sz="12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es-EC" sz="1200" u="none" strike="noStrike">
                          <a:effectLst/>
                        </a:rPr>
                        <a:t>266</a:t>
                      </a:r>
                      <a:endParaRPr lang="es-EC" sz="12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es-EC" sz="1200" u="none" strike="noStrike">
                          <a:effectLst/>
                        </a:rPr>
                        <a:t>32</a:t>
                      </a:r>
                      <a:endParaRPr lang="es-EC" sz="1200" b="0" i="0" u="none" strike="noStrike">
                        <a:solidFill>
                          <a:srgbClr val="000000"/>
                        </a:solidFill>
                        <a:effectLst/>
                        <a:latin typeface="Calibri" panose="020F0502020204030204" pitchFamily="34" charset="0"/>
                      </a:endParaRPr>
                    </a:p>
                  </a:txBody>
                  <a:tcPr marL="9525" marR="9525" marT="9525" marB="0" anchor="b">
                    <a:solidFill>
                      <a:schemeClr val="bg1"/>
                    </a:solidFill>
                  </a:tcPr>
                </a:tc>
              </a:tr>
              <a:tr h="276905">
                <a:tc>
                  <a:txBody>
                    <a:bodyPr/>
                    <a:lstStyle/>
                    <a:p>
                      <a:pPr algn="l" fontAlgn="b"/>
                      <a:r>
                        <a:rPr lang="es-EC" sz="1200" u="none" strike="noStrike">
                          <a:effectLst/>
                        </a:rPr>
                        <a:t>Collembola</a:t>
                      </a:r>
                      <a:endParaRPr lang="es-EC" sz="12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es-EC" sz="1200" u="none" strike="noStrike">
                          <a:effectLst/>
                        </a:rPr>
                        <a:t>51</a:t>
                      </a:r>
                      <a:endParaRPr lang="es-EC" sz="12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es-EC" sz="1200" u="none" strike="noStrike">
                          <a:effectLst/>
                        </a:rPr>
                        <a:t>84</a:t>
                      </a:r>
                      <a:endParaRPr lang="es-EC" sz="12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es-EC" sz="1200" u="none" strike="noStrike">
                          <a:effectLst/>
                        </a:rPr>
                        <a:t>18</a:t>
                      </a:r>
                      <a:endParaRPr lang="es-EC" sz="12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es-EC" sz="1200" u="none" strike="noStrike">
                          <a:effectLst/>
                        </a:rPr>
                        <a:t>71</a:t>
                      </a:r>
                      <a:endParaRPr lang="es-EC" sz="12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es-EC" sz="1200" u="none" strike="noStrike">
                          <a:effectLst/>
                        </a:rPr>
                        <a:t>34</a:t>
                      </a:r>
                      <a:endParaRPr lang="es-EC" sz="12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es-EC" sz="1200" u="none" strike="noStrike">
                          <a:effectLst/>
                        </a:rPr>
                        <a:t>63</a:t>
                      </a:r>
                      <a:endParaRPr lang="es-EC" sz="1200" b="0" i="0" u="none" strike="noStrike">
                        <a:solidFill>
                          <a:srgbClr val="000000"/>
                        </a:solidFill>
                        <a:effectLst/>
                        <a:latin typeface="Calibri" panose="020F0502020204030204" pitchFamily="34" charset="0"/>
                      </a:endParaRPr>
                    </a:p>
                  </a:txBody>
                  <a:tcPr marL="9525" marR="9525" marT="9525" marB="0" anchor="b">
                    <a:solidFill>
                      <a:schemeClr val="bg1"/>
                    </a:solidFill>
                  </a:tcPr>
                </a:tc>
              </a:tr>
              <a:tr h="276905">
                <a:tc>
                  <a:txBody>
                    <a:bodyPr/>
                    <a:lstStyle/>
                    <a:p>
                      <a:pPr algn="l" fontAlgn="b"/>
                      <a:r>
                        <a:rPr lang="es-EC" sz="1200" u="none" strike="noStrike">
                          <a:effectLst/>
                        </a:rPr>
                        <a:t>Isópoda</a:t>
                      </a:r>
                      <a:endParaRPr lang="es-EC" sz="12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es-EC" sz="1200" u="none" strike="noStrike" dirty="0">
                          <a:effectLst/>
                        </a:rPr>
                        <a:t>107</a:t>
                      </a:r>
                      <a:endParaRPr lang="es-EC" sz="1200" b="0" i="0" u="none" strike="noStrike" dirty="0">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es-EC" sz="1200" u="none" strike="noStrike">
                          <a:effectLst/>
                        </a:rPr>
                        <a:t>1</a:t>
                      </a:r>
                      <a:endParaRPr lang="es-EC" sz="12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es-EC" sz="1200" u="none" strike="noStrike">
                          <a:effectLst/>
                        </a:rPr>
                        <a:t>11</a:t>
                      </a:r>
                      <a:endParaRPr lang="es-EC" sz="12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es-EC" sz="1200" u="none" strike="noStrike">
                          <a:effectLst/>
                        </a:rPr>
                        <a:t>25</a:t>
                      </a:r>
                      <a:endParaRPr lang="es-EC" sz="12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es-EC" sz="1200" u="none" strike="noStrike">
                          <a:effectLst/>
                        </a:rPr>
                        <a:t>21</a:t>
                      </a:r>
                      <a:endParaRPr lang="es-EC" sz="12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es-EC" sz="1200" u="none" strike="noStrike">
                          <a:effectLst/>
                        </a:rPr>
                        <a:t>49</a:t>
                      </a:r>
                      <a:endParaRPr lang="es-EC" sz="1200" b="0" i="0" u="none" strike="noStrike">
                        <a:solidFill>
                          <a:srgbClr val="000000"/>
                        </a:solidFill>
                        <a:effectLst/>
                        <a:latin typeface="Calibri" panose="020F0502020204030204" pitchFamily="34" charset="0"/>
                      </a:endParaRPr>
                    </a:p>
                  </a:txBody>
                  <a:tcPr marL="9525" marR="9525" marT="9525" marB="0" anchor="b">
                    <a:solidFill>
                      <a:schemeClr val="bg1"/>
                    </a:solidFill>
                  </a:tcPr>
                </a:tc>
              </a:tr>
              <a:tr h="276905">
                <a:tc>
                  <a:txBody>
                    <a:bodyPr/>
                    <a:lstStyle/>
                    <a:p>
                      <a:pPr algn="l" fontAlgn="b"/>
                      <a:r>
                        <a:rPr lang="es-EC" sz="1200" u="none" strike="noStrike">
                          <a:effectLst/>
                        </a:rPr>
                        <a:t>Araneae</a:t>
                      </a:r>
                      <a:endParaRPr lang="es-EC" sz="1200" b="0" i="0" u="none" strike="noStrike">
                        <a:solidFill>
                          <a:srgbClr val="000000"/>
                        </a:solidFill>
                        <a:effectLst/>
                        <a:latin typeface="Calibri" panose="020F0502020204030204" pitchFamily="34" charset="0"/>
                      </a:endParaRPr>
                    </a:p>
                  </a:txBody>
                  <a:tcPr marL="9525" marR="9525" marT="9525" marB="0" anchor="b">
                    <a:solidFill>
                      <a:schemeClr val="accent2">
                        <a:lumMod val="20000"/>
                        <a:lumOff val="80000"/>
                      </a:schemeClr>
                    </a:solidFill>
                  </a:tcPr>
                </a:tc>
                <a:tc>
                  <a:txBody>
                    <a:bodyPr/>
                    <a:lstStyle/>
                    <a:p>
                      <a:pPr algn="ctr" fontAlgn="b"/>
                      <a:r>
                        <a:rPr lang="es-EC" sz="1200" u="none" strike="noStrike" dirty="0">
                          <a:effectLst/>
                        </a:rPr>
                        <a:t>23</a:t>
                      </a:r>
                      <a:endParaRPr lang="es-EC" sz="1200" b="0" i="0" u="none" strike="noStrike" dirty="0">
                        <a:solidFill>
                          <a:srgbClr val="000000"/>
                        </a:solidFill>
                        <a:effectLst/>
                        <a:latin typeface="Calibri" panose="020F0502020204030204" pitchFamily="34" charset="0"/>
                      </a:endParaRPr>
                    </a:p>
                  </a:txBody>
                  <a:tcPr marL="9525" marR="9525" marT="9525" marB="0" anchor="b">
                    <a:solidFill>
                      <a:schemeClr val="accent2">
                        <a:lumMod val="20000"/>
                        <a:lumOff val="80000"/>
                      </a:schemeClr>
                    </a:solidFill>
                  </a:tcPr>
                </a:tc>
                <a:tc>
                  <a:txBody>
                    <a:bodyPr/>
                    <a:lstStyle/>
                    <a:p>
                      <a:pPr algn="ctr" fontAlgn="b"/>
                      <a:r>
                        <a:rPr lang="es-EC" sz="1200" u="none" strike="noStrike" dirty="0">
                          <a:effectLst/>
                        </a:rPr>
                        <a:t>52</a:t>
                      </a:r>
                      <a:endParaRPr lang="es-EC" sz="1200" b="0" i="0" u="none" strike="noStrike" dirty="0">
                        <a:solidFill>
                          <a:srgbClr val="000000"/>
                        </a:solidFill>
                        <a:effectLst/>
                        <a:latin typeface="Calibri" panose="020F0502020204030204" pitchFamily="34" charset="0"/>
                      </a:endParaRPr>
                    </a:p>
                  </a:txBody>
                  <a:tcPr marL="9525" marR="9525" marT="9525" marB="0" anchor="b">
                    <a:solidFill>
                      <a:schemeClr val="accent2">
                        <a:lumMod val="20000"/>
                        <a:lumOff val="80000"/>
                      </a:schemeClr>
                    </a:solidFill>
                  </a:tcPr>
                </a:tc>
                <a:tc>
                  <a:txBody>
                    <a:bodyPr/>
                    <a:lstStyle/>
                    <a:p>
                      <a:pPr algn="ctr" fontAlgn="b"/>
                      <a:r>
                        <a:rPr lang="es-EC" sz="1200" u="none" strike="noStrike" dirty="0">
                          <a:effectLst/>
                        </a:rPr>
                        <a:t>20</a:t>
                      </a:r>
                      <a:endParaRPr lang="es-EC" sz="1200" b="0" i="0" u="none" strike="noStrike" dirty="0">
                        <a:solidFill>
                          <a:srgbClr val="000000"/>
                        </a:solidFill>
                        <a:effectLst/>
                        <a:latin typeface="Calibri" panose="020F0502020204030204" pitchFamily="34" charset="0"/>
                      </a:endParaRPr>
                    </a:p>
                  </a:txBody>
                  <a:tcPr marL="9525" marR="9525" marT="9525" marB="0" anchor="b">
                    <a:solidFill>
                      <a:schemeClr val="accent2">
                        <a:lumMod val="20000"/>
                        <a:lumOff val="80000"/>
                      </a:schemeClr>
                    </a:solidFill>
                  </a:tcPr>
                </a:tc>
                <a:tc>
                  <a:txBody>
                    <a:bodyPr/>
                    <a:lstStyle/>
                    <a:p>
                      <a:pPr algn="ctr" fontAlgn="b"/>
                      <a:r>
                        <a:rPr lang="es-EC" sz="1200" u="none" strike="noStrike" dirty="0">
                          <a:effectLst/>
                        </a:rPr>
                        <a:t>25</a:t>
                      </a:r>
                      <a:endParaRPr lang="es-EC" sz="1200" b="0" i="0" u="none" strike="noStrike" dirty="0">
                        <a:solidFill>
                          <a:srgbClr val="000000"/>
                        </a:solidFill>
                        <a:effectLst/>
                        <a:latin typeface="Calibri" panose="020F0502020204030204" pitchFamily="34" charset="0"/>
                      </a:endParaRPr>
                    </a:p>
                  </a:txBody>
                  <a:tcPr marL="9525" marR="9525" marT="9525" marB="0" anchor="b">
                    <a:solidFill>
                      <a:schemeClr val="accent2">
                        <a:lumMod val="20000"/>
                        <a:lumOff val="80000"/>
                      </a:schemeClr>
                    </a:solidFill>
                  </a:tcPr>
                </a:tc>
                <a:tc>
                  <a:txBody>
                    <a:bodyPr/>
                    <a:lstStyle/>
                    <a:p>
                      <a:pPr algn="ctr" fontAlgn="b"/>
                      <a:r>
                        <a:rPr lang="es-EC" sz="1200" u="none" strike="noStrike" dirty="0">
                          <a:effectLst/>
                        </a:rPr>
                        <a:t>18</a:t>
                      </a:r>
                      <a:endParaRPr lang="es-EC" sz="1200" b="0" i="0" u="none" strike="noStrike" dirty="0">
                        <a:solidFill>
                          <a:srgbClr val="000000"/>
                        </a:solidFill>
                        <a:effectLst/>
                        <a:latin typeface="Calibri" panose="020F0502020204030204" pitchFamily="34" charset="0"/>
                      </a:endParaRPr>
                    </a:p>
                  </a:txBody>
                  <a:tcPr marL="9525" marR="9525" marT="9525" marB="0" anchor="b">
                    <a:solidFill>
                      <a:schemeClr val="accent2">
                        <a:lumMod val="20000"/>
                        <a:lumOff val="80000"/>
                      </a:schemeClr>
                    </a:solidFill>
                  </a:tcPr>
                </a:tc>
                <a:tc>
                  <a:txBody>
                    <a:bodyPr/>
                    <a:lstStyle/>
                    <a:p>
                      <a:pPr algn="ctr" fontAlgn="b"/>
                      <a:r>
                        <a:rPr lang="es-EC" sz="1200" u="none" strike="noStrike" dirty="0">
                          <a:effectLst/>
                        </a:rPr>
                        <a:t>27</a:t>
                      </a:r>
                      <a:endParaRPr lang="es-EC" sz="1200" b="0" i="0" u="none" strike="noStrike" dirty="0">
                        <a:solidFill>
                          <a:srgbClr val="000000"/>
                        </a:solidFill>
                        <a:effectLst/>
                        <a:latin typeface="Calibri" panose="020F0502020204030204" pitchFamily="34" charset="0"/>
                      </a:endParaRPr>
                    </a:p>
                  </a:txBody>
                  <a:tcPr marL="9525" marR="9525" marT="9525" marB="0" anchor="b">
                    <a:solidFill>
                      <a:schemeClr val="accent2">
                        <a:lumMod val="20000"/>
                        <a:lumOff val="80000"/>
                      </a:schemeClr>
                    </a:solidFill>
                  </a:tcPr>
                </a:tc>
              </a:tr>
              <a:tr h="276905">
                <a:tc>
                  <a:txBody>
                    <a:bodyPr/>
                    <a:lstStyle/>
                    <a:p>
                      <a:pPr algn="ctr" fontAlgn="b"/>
                      <a:r>
                        <a:rPr lang="es-EC" sz="1200" b="1" i="0" u="none" strike="noStrike" dirty="0" smtClean="0">
                          <a:solidFill>
                            <a:srgbClr val="000000"/>
                          </a:solidFill>
                          <a:effectLst/>
                          <a:latin typeface="Calibri" panose="020F0502020204030204" pitchFamily="34" charset="0"/>
                        </a:rPr>
                        <a:t>TOTAL</a:t>
                      </a:r>
                      <a:endParaRPr lang="es-EC" sz="1200" b="1" i="0" u="none" strike="noStrike" dirty="0">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es-EC" sz="1200" b="1" i="0" u="none" strike="noStrike" dirty="0" smtClean="0">
                          <a:solidFill>
                            <a:srgbClr val="000000"/>
                          </a:solidFill>
                          <a:effectLst/>
                          <a:latin typeface="Calibri" panose="020F0502020204030204" pitchFamily="34" charset="0"/>
                        </a:rPr>
                        <a:t>690</a:t>
                      </a:r>
                      <a:endParaRPr lang="es-EC" sz="1200" b="1" i="0" u="none" strike="noStrike" dirty="0">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es-EC" sz="1200" b="1" i="0" u="none" strike="noStrike" dirty="0" smtClean="0">
                          <a:solidFill>
                            <a:srgbClr val="000000"/>
                          </a:solidFill>
                          <a:effectLst/>
                          <a:latin typeface="Calibri" panose="020F0502020204030204" pitchFamily="34" charset="0"/>
                        </a:rPr>
                        <a:t>880</a:t>
                      </a:r>
                      <a:endParaRPr lang="es-EC" sz="1200" b="1" i="0" u="none" strike="noStrike" dirty="0">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es-EC" sz="1200" b="1" i="0" u="none" strike="noStrike" dirty="0" smtClean="0">
                          <a:solidFill>
                            <a:srgbClr val="000000"/>
                          </a:solidFill>
                          <a:effectLst/>
                          <a:latin typeface="Calibri" panose="020F0502020204030204" pitchFamily="34" charset="0"/>
                        </a:rPr>
                        <a:t>609</a:t>
                      </a:r>
                      <a:endParaRPr lang="es-EC" sz="1200" b="1" i="0" u="none" strike="noStrike" dirty="0">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es-EC" sz="1200" b="1" i="0" u="none" strike="noStrike" dirty="0" smtClean="0">
                          <a:solidFill>
                            <a:srgbClr val="000000"/>
                          </a:solidFill>
                          <a:effectLst/>
                          <a:latin typeface="Calibri" panose="020F0502020204030204" pitchFamily="34" charset="0"/>
                        </a:rPr>
                        <a:t>426</a:t>
                      </a:r>
                      <a:endParaRPr lang="es-EC" sz="1200" b="1" i="0" u="none" strike="noStrike" dirty="0">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es-EC" sz="1200" b="1" i="0" u="none" strike="noStrike" dirty="0" smtClean="0">
                          <a:solidFill>
                            <a:srgbClr val="000000"/>
                          </a:solidFill>
                          <a:effectLst/>
                          <a:latin typeface="Calibri" panose="020F0502020204030204" pitchFamily="34" charset="0"/>
                        </a:rPr>
                        <a:t>762</a:t>
                      </a:r>
                      <a:endParaRPr lang="es-EC" sz="1200" b="1" i="0" u="none" strike="noStrike" dirty="0">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es-EC" sz="1200" b="1" i="0" u="none" strike="noStrike" dirty="0" smtClean="0">
                          <a:solidFill>
                            <a:srgbClr val="000000"/>
                          </a:solidFill>
                          <a:effectLst/>
                          <a:latin typeface="Calibri" panose="020F0502020204030204" pitchFamily="34" charset="0"/>
                        </a:rPr>
                        <a:t>766</a:t>
                      </a:r>
                      <a:endParaRPr lang="es-EC" sz="1200" b="1" i="0" u="none" strike="noStrike" dirty="0">
                        <a:solidFill>
                          <a:srgbClr val="000000"/>
                        </a:solidFill>
                        <a:effectLst/>
                        <a:latin typeface="Calibri" panose="020F0502020204030204" pitchFamily="34" charset="0"/>
                      </a:endParaRPr>
                    </a:p>
                  </a:txBody>
                  <a:tcPr marL="9525" marR="9525" marT="9525" marB="0" anchor="b">
                    <a:solidFill>
                      <a:schemeClr val="bg1"/>
                    </a:solidFill>
                  </a:tcPr>
                </a:tc>
              </a:tr>
            </a:tbl>
          </a:graphicData>
        </a:graphic>
      </p:graphicFrame>
      <p:sp>
        <p:nvSpPr>
          <p:cNvPr id="9" name="CuadroTexto 8"/>
          <p:cNvSpPr txBox="1"/>
          <p:nvPr/>
        </p:nvSpPr>
        <p:spPr>
          <a:xfrm>
            <a:off x="8679976" y="1056091"/>
            <a:ext cx="3248167" cy="1077218"/>
          </a:xfrm>
          <a:prstGeom prst="rect">
            <a:avLst/>
          </a:prstGeom>
          <a:noFill/>
          <a:ln>
            <a:solidFill>
              <a:schemeClr val="tx1"/>
            </a:solidFill>
          </a:ln>
        </p:spPr>
        <p:txBody>
          <a:bodyPr wrap="square" rtlCol="0">
            <a:spAutoFit/>
          </a:bodyPr>
          <a:lstStyle/>
          <a:p>
            <a:pPr algn="just"/>
            <a:r>
              <a:rPr lang="es-EC" sz="1600" dirty="0" smtClean="0"/>
              <a:t>Cerón, 2008 </a:t>
            </a:r>
            <a:r>
              <a:rPr lang="es-EC" sz="1600" dirty="0"/>
              <a:t>y Rendón, 2011</a:t>
            </a:r>
            <a:r>
              <a:rPr lang="es-EC" sz="1600" dirty="0" smtClean="0"/>
              <a:t>; </a:t>
            </a:r>
            <a:r>
              <a:rPr lang="es-EC" sz="1600" dirty="0"/>
              <a:t>Zerbino, 2005; Zerbino, </a:t>
            </a:r>
            <a:r>
              <a:rPr lang="es-EC" sz="1600" dirty="0" smtClean="0"/>
              <a:t>2008; (</a:t>
            </a:r>
            <a:r>
              <a:rPr lang="fr-FR" sz="1600" dirty="0" smtClean="0"/>
              <a:t>Curry</a:t>
            </a:r>
            <a:r>
              <a:rPr lang="fr-FR" sz="1600" dirty="0"/>
              <a:t>, 1988; Lavelle, </a:t>
            </a:r>
            <a:r>
              <a:rPr lang="fr-FR" sz="1600" dirty="0" smtClean="0"/>
              <a:t>1988; Lavelle</a:t>
            </a:r>
            <a:r>
              <a:rPr lang="fr-FR" sz="1600" dirty="0"/>
              <a:t>, </a:t>
            </a:r>
            <a:r>
              <a:rPr lang="fr-FR" sz="1600" dirty="0" smtClean="0"/>
              <a:t>1995).</a:t>
            </a:r>
            <a:r>
              <a:rPr lang="es-EC" sz="1600" dirty="0" smtClean="0"/>
              <a:t> </a:t>
            </a:r>
            <a:endParaRPr lang="es-EC" sz="1600" dirty="0"/>
          </a:p>
        </p:txBody>
      </p:sp>
    </p:spTree>
    <p:extLst>
      <p:ext uri="{BB962C8B-B14F-4D97-AF65-F5344CB8AC3E}">
        <p14:creationId xmlns:p14="http://schemas.microsoft.com/office/powerpoint/2010/main" val="313385749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a:spLocks noGrp="1"/>
          </p:cNvSpPr>
          <p:nvPr>
            <p:ph type="title"/>
          </p:nvPr>
        </p:nvSpPr>
        <p:spPr>
          <a:xfrm>
            <a:off x="2784065" y="371626"/>
            <a:ext cx="6687553" cy="767962"/>
          </a:xfrm>
        </p:spPr>
        <p:txBody>
          <a:bodyPr>
            <a:normAutofit fontScale="90000"/>
          </a:bodyPr>
          <a:lstStyle/>
          <a:p>
            <a:pPr algn="ctr"/>
            <a:r>
              <a:rPr lang="es-EC" b="1" dirty="0" smtClean="0"/>
              <a:t>PROBLEMA DE INVESTIGACIÓN</a:t>
            </a:r>
            <a:endParaRPr lang="es-EC" b="1" dirty="0"/>
          </a:p>
        </p:txBody>
      </p:sp>
      <p:graphicFrame>
        <p:nvGraphicFramePr>
          <p:cNvPr id="5" name="Diagrama 4"/>
          <p:cNvGraphicFramePr/>
          <p:nvPr>
            <p:extLst>
              <p:ext uri="{D42A27DB-BD31-4B8C-83A1-F6EECF244321}">
                <p14:modId xmlns:p14="http://schemas.microsoft.com/office/powerpoint/2010/main" val="1415968737"/>
              </p:ext>
            </p:extLst>
          </p:nvPr>
        </p:nvGraphicFramePr>
        <p:xfrm>
          <a:off x="437881" y="1139588"/>
          <a:ext cx="8448541" cy="562441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Rectángulo redondeado 1"/>
          <p:cNvSpPr/>
          <p:nvPr/>
        </p:nvSpPr>
        <p:spPr>
          <a:xfrm>
            <a:off x="9431981" y="1017432"/>
            <a:ext cx="2454219" cy="3090929"/>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just"/>
            <a:r>
              <a:rPr lang="es-EC" dirty="0"/>
              <a:t>La fauna del suelo </a:t>
            </a:r>
            <a:r>
              <a:rPr lang="es-EC" dirty="0" smtClean="0"/>
              <a:t>puede </a:t>
            </a:r>
            <a:r>
              <a:rPr lang="es-EC" dirty="0"/>
              <a:t>ser afectada por los diferentes usos y manejos del suelo (Lavelle, 2003).</a:t>
            </a:r>
          </a:p>
        </p:txBody>
      </p:sp>
      <p:sp>
        <p:nvSpPr>
          <p:cNvPr id="6" name="Flecha curvada hacia la izquierda 5"/>
          <p:cNvSpPr/>
          <p:nvPr/>
        </p:nvSpPr>
        <p:spPr>
          <a:xfrm rot="2101549">
            <a:off x="9859423" y="4305867"/>
            <a:ext cx="832606" cy="161409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tx1"/>
              </a:solidFill>
            </a:endParaRPr>
          </a:p>
        </p:txBody>
      </p:sp>
    </p:spTree>
    <p:extLst>
      <p:ext uri="{BB962C8B-B14F-4D97-AF65-F5344CB8AC3E}">
        <p14:creationId xmlns:p14="http://schemas.microsoft.com/office/powerpoint/2010/main" val="377505015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1622316" y="2426425"/>
            <a:ext cx="9895915" cy="1455313"/>
          </a:xfrm>
        </p:spPr>
        <p:txBody>
          <a:bodyPr>
            <a:noAutofit/>
          </a:bodyPr>
          <a:lstStyle/>
          <a:p>
            <a:pPr marL="0" indent="0">
              <a:buNone/>
            </a:pPr>
            <a:r>
              <a:rPr lang="es-EC" sz="4800" b="1" dirty="0" smtClean="0"/>
              <a:t>FASE III: DISEÑO DE ESTRATEGIAS</a:t>
            </a:r>
            <a:endParaRPr lang="es-EC" sz="4800" b="1" dirty="0"/>
          </a:p>
        </p:txBody>
      </p:sp>
      <p:sp>
        <p:nvSpPr>
          <p:cNvPr id="5" name="Título 1"/>
          <p:cNvSpPr txBox="1">
            <a:spLocks/>
          </p:cNvSpPr>
          <p:nvPr/>
        </p:nvSpPr>
        <p:spPr>
          <a:xfrm>
            <a:off x="3246946" y="278483"/>
            <a:ext cx="5987206" cy="767962"/>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EC" b="1" smtClean="0"/>
              <a:t>RESULTADOS Y DISCUSIÓN</a:t>
            </a:r>
            <a:endParaRPr lang="es-EC" b="1" dirty="0"/>
          </a:p>
        </p:txBody>
      </p:sp>
    </p:spTree>
    <p:extLst>
      <p:ext uri="{BB962C8B-B14F-4D97-AF65-F5344CB8AC3E}">
        <p14:creationId xmlns:p14="http://schemas.microsoft.com/office/powerpoint/2010/main" val="58917296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Tree>
    <p:extLst>
      <p:ext uri="{BB962C8B-B14F-4D97-AF65-F5344CB8AC3E}">
        <p14:creationId xmlns:p14="http://schemas.microsoft.com/office/powerpoint/2010/main" val="107688480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a 5"/>
          <p:cNvGraphicFramePr>
            <a:graphicFrameLocks noGrp="1"/>
          </p:cNvGraphicFramePr>
          <p:nvPr>
            <p:extLst>
              <p:ext uri="{D42A27DB-BD31-4B8C-83A1-F6EECF244321}">
                <p14:modId xmlns:p14="http://schemas.microsoft.com/office/powerpoint/2010/main" val="3797876673"/>
              </p:ext>
            </p:extLst>
          </p:nvPr>
        </p:nvGraphicFramePr>
        <p:xfrm>
          <a:off x="220126" y="802107"/>
          <a:ext cx="11784171" cy="5919535"/>
        </p:xfrm>
        <a:graphic>
          <a:graphicData uri="http://schemas.openxmlformats.org/drawingml/2006/table">
            <a:tbl>
              <a:tblPr firstRow="1" bandRow="1">
                <a:tableStyleId>{616DA210-FB5B-4158-B5E0-FEB733F419BA}</a:tableStyleId>
              </a:tblPr>
              <a:tblGrid>
                <a:gridCol w="3928057"/>
                <a:gridCol w="3928057"/>
                <a:gridCol w="3928057"/>
              </a:tblGrid>
              <a:tr h="585662">
                <a:tc gridSpan="3">
                  <a:txBody>
                    <a:bodyPr/>
                    <a:lstStyle/>
                    <a:p>
                      <a:pPr algn="just"/>
                      <a:r>
                        <a:rPr lang="es-EC" sz="1600" dirty="0" smtClean="0"/>
                        <a:t>Estrategia 1: Manejo y conservación de fauna edáfica en las chacras de la comunidad de Fakcha Llakta: una alternativa de manejo del suelo.</a:t>
                      </a:r>
                    </a:p>
                  </a:txBody>
                  <a:tcPr>
                    <a:solidFill>
                      <a:schemeClr val="bg1"/>
                    </a:solidFill>
                  </a:tcPr>
                </a:tc>
                <a:tc hMerge="1">
                  <a:txBody>
                    <a:bodyPr/>
                    <a:lstStyle/>
                    <a:p>
                      <a:endParaRPr lang="es-EC"/>
                    </a:p>
                  </a:txBody>
                  <a:tcPr/>
                </a:tc>
                <a:tc hMerge="1">
                  <a:txBody>
                    <a:bodyPr/>
                    <a:lstStyle/>
                    <a:p>
                      <a:endParaRPr lang="es-EC"/>
                    </a:p>
                  </a:txBody>
                  <a:tcPr/>
                </a:tc>
              </a:tr>
              <a:tr h="832258">
                <a:tc gridSpan="3">
                  <a:txBody>
                    <a:bodyPr/>
                    <a:lstStyle/>
                    <a:p>
                      <a:pPr algn="just"/>
                      <a:r>
                        <a:rPr lang="es-EC" sz="1600" b="1" dirty="0" smtClean="0"/>
                        <a:t>Objetivo: </a:t>
                      </a:r>
                      <a:r>
                        <a:rPr lang="es-EC" sz="1600" dirty="0" smtClean="0"/>
                        <a:t>Valorar los saberes locales y los nuevos conocimientos sobre las prácticas agrícolas sustentables para el manejo responsable de la fauna edáfica y el recurso suelo de las chacras familiares de la comunidad de Fakcha Llakta.</a:t>
                      </a:r>
                    </a:p>
                  </a:txBody>
                  <a:tcPr>
                    <a:solidFill>
                      <a:schemeClr val="bg1"/>
                    </a:solidFill>
                  </a:tcPr>
                </a:tc>
                <a:tc hMerge="1">
                  <a:txBody>
                    <a:bodyPr/>
                    <a:lstStyle/>
                    <a:p>
                      <a:endParaRPr lang="es-EC" dirty="0"/>
                    </a:p>
                  </a:txBody>
                  <a:tcPr/>
                </a:tc>
                <a:tc hMerge="1">
                  <a:txBody>
                    <a:bodyPr/>
                    <a:lstStyle/>
                    <a:p>
                      <a:endParaRPr lang="es-EC"/>
                    </a:p>
                  </a:txBody>
                  <a:tcPr/>
                </a:tc>
              </a:tr>
              <a:tr h="339068">
                <a:tc>
                  <a:txBody>
                    <a:bodyPr/>
                    <a:lstStyle/>
                    <a:p>
                      <a:pPr algn="ctr"/>
                      <a:r>
                        <a:rPr lang="es-EC" sz="1600" b="1" dirty="0" smtClean="0"/>
                        <a:t>Actividad</a:t>
                      </a:r>
                      <a:endParaRPr lang="es-EC" sz="1600" b="1" dirty="0"/>
                    </a:p>
                  </a:txBody>
                  <a:tcPr>
                    <a:solidFill>
                      <a:schemeClr val="bg1"/>
                    </a:solidFill>
                  </a:tcPr>
                </a:tc>
                <a:tc>
                  <a:txBody>
                    <a:bodyPr/>
                    <a:lstStyle/>
                    <a:p>
                      <a:pPr algn="ctr"/>
                      <a:r>
                        <a:rPr lang="es-EC" sz="1600" b="1" dirty="0" smtClean="0"/>
                        <a:t>Desarrollo</a:t>
                      </a:r>
                      <a:endParaRPr lang="es-EC" sz="1600" b="1" dirty="0"/>
                    </a:p>
                  </a:txBody>
                  <a:tcPr>
                    <a:solidFill>
                      <a:schemeClr val="bg1"/>
                    </a:solidFill>
                  </a:tcPr>
                </a:tc>
                <a:tc>
                  <a:txBody>
                    <a:bodyPr/>
                    <a:lstStyle/>
                    <a:p>
                      <a:pPr algn="ctr"/>
                      <a:r>
                        <a:rPr lang="es-EC" sz="1600" b="1" dirty="0" smtClean="0"/>
                        <a:t>Producto</a:t>
                      </a:r>
                      <a:endParaRPr lang="es-EC" sz="1600" b="1" dirty="0"/>
                    </a:p>
                  </a:txBody>
                  <a:tcPr>
                    <a:solidFill>
                      <a:schemeClr val="bg1"/>
                    </a:solidFill>
                  </a:tcPr>
                </a:tc>
              </a:tr>
              <a:tr h="2065232">
                <a:tc>
                  <a:txBody>
                    <a:bodyPr/>
                    <a:lstStyle/>
                    <a:p>
                      <a:pPr algn="just"/>
                      <a:endParaRPr lang="es-EC" sz="1600" dirty="0" smtClean="0"/>
                    </a:p>
                    <a:p>
                      <a:pPr algn="just"/>
                      <a:endParaRPr lang="es-EC" sz="1600" dirty="0" smtClean="0"/>
                    </a:p>
                    <a:p>
                      <a:pPr algn="just"/>
                      <a:r>
                        <a:rPr lang="es-EC" sz="1600" dirty="0" smtClean="0"/>
                        <a:t>Una visita a la chacra familiar: compartiendo experiencias de las prácticas agrícolas y manejo de la fauna del suelo</a:t>
                      </a:r>
                    </a:p>
                  </a:txBody>
                  <a:tcPr>
                    <a:solidFill>
                      <a:schemeClr val="bg1"/>
                    </a:solidFill>
                  </a:tcPr>
                </a:tc>
                <a:tc>
                  <a:txBody>
                    <a:bodyPr/>
                    <a:lstStyle/>
                    <a:p>
                      <a:pPr algn="just"/>
                      <a:r>
                        <a:rPr lang="es-EC" sz="1600" dirty="0" smtClean="0"/>
                        <a:t>Se realizará un recorrido por una de las chacras donde se realizó la colecta de macrofauna, para que cada participante del taller comparta sus experiencias sobre las prácticas que realiza en su chacra para manejar el suelo y conservar la fauna edáfica.</a:t>
                      </a:r>
                      <a:endParaRPr lang="es-EC" sz="1600" dirty="0"/>
                    </a:p>
                  </a:txBody>
                  <a:tcPr>
                    <a:solidFill>
                      <a:schemeClr val="bg1"/>
                    </a:solidFill>
                  </a:tcPr>
                </a:tc>
                <a:tc>
                  <a:txBody>
                    <a:bodyPr/>
                    <a:lstStyle/>
                    <a:p>
                      <a:pPr algn="just"/>
                      <a:endParaRPr lang="es-EC" sz="1600" dirty="0" smtClean="0"/>
                    </a:p>
                    <a:p>
                      <a:pPr algn="just"/>
                      <a:endParaRPr lang="es-EC" sz="1600" dirty="0" smtClean="0"/>
                    </a:p>
                    <a:p>
                      <a:pPr algn="just"/>
                      <a:r>
                        <a:rPr lang="es-EC" sz="1600" dirty="0" smtClean="0"/>
                        <a:t>Trabajo</a:t>
                      </a:r>
                      <a:r>
                        <a:rPr lang="es-EC" sz="1600" baseline="0" dirty="0" smtClean="0"/>
                        <a:t> </a:t>
                      </a:r>
                      <a:r>
                        <a:rPr lang="es-EC" sz="1600" dirty="0" smtClean="0"/>
                        <a:t>cooperativo y colaborativo con</a:t>
                      </a:r>
                      <a:r>
                        <a:rPr lang="es-EC" sz="1600" baseline="0" dirty="0" smtClean="0"/>
                        <a:t> </a:t>
                      </a:r>
                      <a:r>
                        <a:rPr lang="es-EC" sz="1600" dirty="0" smtClean="0"/>
                        <a:t>los integrantes de la comunidad de Fakcha Llakta.</a:t>
                      </a:r>
                      <a:endParaRPr lang="es-EC" sz="1600" dirty="0"/>
                    </a:p>
                  </a:txBody>
                  <a:tcPr>
                    <a:solidFill>
                      <a:schemeClr val="bg1"/>
                    </a:solidFill>
                  </a:tcPr>
                </a:tc>
              </a:tr>
              <a:tr h="2097315">
                <a:tc>
                  <a:txBody>
                    <a:bodyPr/>
                    <a:lstStyle/>
                    <a:p>
                      <a:pPr algn="just"/>
                      <a:endParaRPr lang="es-EC" sz="1600" dirty="0" smtClean="0"/>
                    </a:p>
                    <a:p>
                      <a:pPr algn="just"/>
                      <a:endParaRPr lang="es-EC" sz="1600" dirty="0" smtClean="0"/>
                    </a:p>
                    <a:p>
                      <a:pPr algn="just"/>
                      <a:r>
                        <a:rPr lang="es-EC" sz="1600" dirty="0" smtClean="0"/>
                        <a:t>Cultivando y clasificando  los organismos del suelo de mi chacra en la escuela de la comunidad</a:t>
                      </a:r>
                    </a:p>
                    <a:p>
                      <a:pPr algn="just"/>
                      <a:endParaRPr lang="es-EC" sz="1600" dirty="0"/>
                    </a:p>
                  </a:txBody>
                  <a:tcPr>
                    <a:solidFill>
                      <a:schemeClr val="bg1"/>
                    </a:solidFill>
                  </a:tcPr>
                </a:tc>
                <a:tc>
                  <a:txBody>
                    <a:bodyPr/>
                    <a:lstStyle/>
                    <a:p>
                      <a:pPr algn="just"/>
                      <a:r>
                        <a:rPr lang="es-EC" sz="1600" dirty="0" smtClean="0"/>
                        <a:t>Se solicitará a los estudiantes de la Escuela Cascada de Peguche, que lleven pedazos</a:t>
                      </a:r>
                      <a:r>
                        <a:rPr lang="es-EC" sz="1600" baseline="0" dirty="0" smtClean="0"/>
                        <a:t> de madera </a:t>
                      </a:r>
                      <a:r>
                        <a:rPr lang="es-EC" sz="1600" dirty="0" smtClean="0"/>
                        <a:t>para utilizarlos en la elaboración de canteros. Finalmente los niños y niñas de la escuela clasificarán la macrofauna en grupos por sus características</a:t>
                      </a:r>
                      <a:endParaRPr lang="es-EC" sz="1600" dirty="0"/>
                    </a:p>
                  </a:txBody>
                  <a:tcPr>
                    <a:solidFill>
                      <a:schemeClr val="bg1"/>
                    </a:solidFill>
                  </a:tcPr>
                </a:tc>
                <a:tc>
                  <a:txBody>
                    <a:bodyPr/>
                    <a:lstStyle/>
                    <a:p>
                      <a:pPr algn="just"/>
                      <a:endParaRPr lang="es-EC" sz="1600" dirty="0" smtClean="0"/>
                    </a:p>
                    <a:p>
                      <a:pPr algn="just"/>
                      <a:endParaRPr lang="es-EC" sz="1600" dirty="0" smtClean="0"/>
                    </a:p>
                    <a:p>
                      <a:pPr algn="just"/>
                      <a:r>
                        <a:rPr lang="es-EC" sz="1600" dirty="0" smtClean="0"/>
                        <a:t>Identificación de macrofauna por parte de los estudiantes.</a:t>
                      </a:r>
                      <a:endParaRPr lang="es-EC" sz="1600" dirty="0"/>
                    </a:p>
                  </a:txBody>
                  <a:tcPr>
                    <a:solidFill>
                      <a:schemeClr val="bg1"/>
                    </a:solidFill>
                  </a:tcPr>
                </a:tc>
              </a:tr>
            </a:tbl>
          </a:graphicData>
        </a:graphic>
      </p:graphicFrame>
      <p:sp>
        <p:nvSpPr>
          <p:cNvPr id="7" name="Título 1"/>
          <p:cNvSpPr>
            <a:spLocks noGrp="1"/>
          </p:cNvSpPr>
          <p:nvPr>
            <p:ph type="title"/>
          </p:nvPr>
        </p:nvSpPr>
        <p:spPr>
          <a:xfrm>
            <a:off x="3246946" y="176981"/>
            <a:ext cx="5987206" cy="767962"/>
          </a:xfrm>
        </p:spPr>
        <p:txBody>
          <a:bodyPr>
            <a:normAutofit/>
          </a:bodyPr>
          <a:lstStyle/>
          <a:p>
            <a:pPr algn="ctr"/>
            <a:r>
              <a:rPr lang="es-EC" b="1" dirty="0" smtClean="0"/>
              <a:t>RESULTADOS Y DISCUSIÓN</a:t>
            </a:r>
            <a:endParaRPr lang="es-EC" b="1" dirty="0"/>
          </a:p>
        </p:txBody>
      </p:sp>
      <p:pic>
        <p:nvPicPr>
          <p:cNvPr id="8" name="Imagen 10"/>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01263" y="2601411"/>
            <a:ext cx="3903034" cy="202130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p:spPr>
      </p:pic>
      <p:pic>
        <p:nvPicPr>
          <p:cNvPr id="10" name="Imagen 9" descr="Resultado de imagen para macrofauna del suelo"/>
          <p:cNvPicPr/>
          <p:nvPr/>
        </p:nvPicPr>
        <p:blipFill>
          <a:blip r:embed="rId3">
            <a:extLst>
              <a:ext uri="{28A0092B-C50C-407E-A947-70E740481C1C}">
                <a14:useLocalDpi xmlns:a14="http://schemas.microsoft.com/office/drawing/2010/main" val="0"/>
              </a:ext>
            </a:extLst>
          </a:blip>
          <a:srcRect/>
          <a:stretch>
            <a:fillRect/>
          </a:stretch>
        </p:blipFill>
        <p:spPr bwMode="auto">
          <a:xfrm>
            <a:off x="8117306" y="4637761"/>
            <a:ext cx="3886991" cy="209892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83538716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a:spLocks noGrp="1"/>
          </p:cNvSpPr>
          <p:nvPr>
            <p:ph type="title"/>
          </p:nvPr>
        </p:nvSpPr>
        <p:spPr>
          <a:xfrm>
            <a:off x="3246946" y="80728"/>
            <a:ext cx="5987206" cy="767962"/>
          </a:xfrm>
        </p:spPr>
        <p:txBody>
          <a:bodyPr>
            <a:normAutofit/>
          </a:bodyPr>
          <a:lstStyle/>
          <a:p>
            <a:pPr algn="ctr"/>
            <a:r>
              <a:rPr lang="es-EC" b="1" dirty="0" smtClean="0"/>
              <a:t>RESULTADOS Y DISCUSIÓN</a:t>
            </a:r>
            <a:endParaRPr lang="es-EC" b="1" dirty="0"/>
          </a:p>
        </p:txBody>
      </p:sp>
      <p:graphicFrame>
        <p:nvGraphicFramePr>
          <p:cNvPr id="8" name="Tabla 7"/>
          <p:cNvGraphicFramePr>
            <a:graphicFrameLocks noGrp="1"/>
          </p:cNvGraphicFramePr>
          <p:nvPr>
            <p:extLst>
              <p:ext uri="{D42A27DB-BD31-4B8C-83A1-F6EECF244321}">
                <p14:modId xmlns:p14="http://schemas.microsoft.com/office/powerpoint/2010/main" val="2322214310"/>
              </p:ext>
            </p:extLst>
          </p:nvPr>
        </p:nvGraphicFramePr>
        <p:xfrm>
          <a:off x="220126" y="1203156"/>
          <a:ext cx="11784171" cy="5584872"/>
        </p:xfrm>
        <a:graphic>
          <a:graphicData uri="http://schemas.openxmlformats.org/drawingml/2006/table">
            <a:tbl>
              <a:tblPr firstRow="1" bandRow="1">
                <a:tableStyleId>{616DA210-FB5B-4158-B5E0-FEB733F419BA}</a:tableStyleId>
              </a:tblPr>
              <a:tblGrid>
                <a:gridCol w="3928057"/>
                <a:gridCol w="3928057"/>
                <a:gridCol w="3928057"/>
              </a:tblGrid>
              <a:tr h="573034">
                <a:tc gridSpan="3">
                  <a:txBody>
                    <a:bodyPr/>
                    <a:lstStyle/>
                    <a:p>
                      <a:pPr algn="just"/>
                      <a:r>
                        <a:rPr lang="es-EC" sz="1600" dirty="0" smtClean="0"/>
                        <a:t>Estrategia 1: Manejo y conservación de fauna edáfica en las chacras de la comunidad de Fakcha Llakta: una alternativa de manejo del suelo.</a:t>
                      </a:r>
                    </a:p>
                  </a:txBody>
                  <a:tcPr>
                    <a:solidFill>
                      <a:schemeClr val="bg1"/>
                    </a:solidFill>
                  </a:tcPr>
                </a:tc>
                <a:tc hMerge="1">
                  <a:txBody>
                    <a:bodyPr/>
                    <a:lstStyle/>
                    <a:p>
                      <a:endParaRPr lang="es-EC"/>
                    </a:p>
                  </a:txBody>
                  <a:tcPr/>
                </a:tc>
                <a:tc hMerge="1">
                  <a:txBody>
                    <a:bodyPr/>
                    <a:lstStyle/>
                    <a:p>
                      <a:endParaRPr lang="es-EC"/>
                    </a:p>
                  </a:txBody>
                  <a:tcPr/>
                </a:tc>
              </a:tr>
              <a:tr h="818619">
                <a:tc gridSpan="3">
                  <a:txBody>
                    <a:bodyPr/>
                    <a:lstStyle/>
                    <a:p>
                      <a:pPr algn="just"/>
                      <a:r>
                        <a:rPr lang="es-EC" sz="1600" b="1" dirty="0" smtClean="0"/>
                        <a:t>Objetivo: </a:t>
                      </a:r>
                      <a:r>
                        <a:rPr lang="es-EC" sz="1600" dirty="0" smtClean="0"/>
                        <a:t>Valorar los saberes locales y los nuevos conocimientos sobre las prácticas agrícolas sustentables para el manejo responsable de la fauna edáfica y el recurso suelo de las chacras familiares de la comunidad de Fakcha Llakta.</a:t>
                      </a:r>
                    </a:p>
                  </a:txBody>
                  <a:tcPr>
                    <a:solidFill>
                      <a:schemeClr val="bg1"/>
                    </a:solidFill>
                  </a:tcPr>
                </a:tc>
                <a:tc hMerge="1">
                  <a:txBody>
                    <a:bodyPr/>
                    <a:lstStyle/>
                    <a:p>
                      <a:endParaRPr lang="es-EC" dirty="0"/>
                    </a:p>
                  </a:txBody>
                  <a:tcPr/>
                </a:tc>
                <a:tc hMerge="1">
                  <a:txBody>
                    <a:bodyPr/>
                    <a:lstStyle/>
                    <a:p>
                      <a:endParaRPr lang="es-EC"/>
                    </a:p>
                  </a:txBody>
                  <a:tcPr/>
                </a:tc>
              </a:tr>
              <a:tr h="327448">
                <a:tc>
                  <a:txBody>
                    <a:bodyPr/>
                    <a:lstStyle/>
                    <a:p>
                      <a:pPr algn="ctr"/>
                      <a:r>
                        <a:rPr lang="es-EC" sz="1600" b="1" dirty="0" smtClean="0"/>
                        <a:t>Actividad</a:t>
                      </a:r>
                      <a:endParaRPr lang="es-EC" sz="1600" b="1" dirty="0"/>
                    </a:p>
                  </a:txBody>
                  <a:tcPr>
                    <a:solidFill>
                      <a:schemeClr val="bg1"/>
                    </a:solidFill>
                  </a:tcPr>
                </a:tc>
                <a:tc>
                  <a:txBody>
                    <a:bodyPr/>
                    <a:lstStyle/>
                    <a:p>
                      <a:pPr algn="ctr"/>
                      <a:r>
                        <a:rPr lang="es-EC" sz="1600" b="1" dirty="0" smtClean="0"/>
                        <a:t>Desarrollo</a:t>
                      </a:r>
                      <a:endParaRPr lang="es-EC" sz="1600" b="1" dirty="0"/>
                    </a:p>
                  </a:txBody>
                  <a:tcPr>
                    <a:solidFill>
                      <a:schemeClr val="bg1"/>
                    </a:solidFill>
                  </a:tcPr>
                </a:tc>
                <a:tc>
                  <a:txBody>
                    <a:bodyPr/>
                    <a:lstStyle/>
                    <a:p>
                      <a:pPr algn="ctr"/>
                      <a:r>
                        <a:rPr lang="es-EC" sz="1600" b="1" dirty="0" smtClean="0"/>
                        <a:t>Producto</a:t>
                      </a:r>
                      <a:endParaRPr lang="es-EC" sz="1600" b="1" dirty="0"/>
                    </a:p>
                  </a:txBody>
                  <a:tcPr>
                    <a:solidFill>
                      <a:schemeClr val="bg1"/>
                    </a:solidFill>
                  </a:tcPr>
                </a:tc>
              </a:tr>
              <a:tr h="2046549">
                <a:tc>
                  <a:txBody>
                    <a:bodyPr/>
                    <a:lstStyle/>
                    <a:p>
                      <a:pPr algn="just"/>
                      <a:endParaRPr lang="es-EC" sz="1600" dirty="0" smtClean="0"/>
                    </a:p>
                    <a:p>
                      <a:pPr algn="just"/>
                      <a:endParaRPr lang="es-EC" sz="1600" dirty="0" smtClean="0"/>
                    </a:p>
                    <a:p>
                      <a:pPr algn="just"/>
                      <a:r>
                        <a:rPr lang="es-EC" sz="1600" dirty="0" smtClean="0"/>
                        <a:t>Conociendo los organismos del suelo de mi chacra.</a:t>
                      </a:r>
                      <a:endParaRPr lang="es-EC" sz="1600" dirty="0"/>
                    </a:p>
                  </a:txBody>
                  <a:tcPr>
                    <a:solidFill>
                      <a:schemeClr val="bg1"/>
                    </a:solidFill>
                  </a:tcPr>
                </a:tc>
                <a:tc>
                  <a:txBody>
                    <a:bodyPr/>
                    <a:lstStyle/>
                    <a:p>
                      <a:pPr algn="just"/>
                      <a:r>
                        <a:rPr lang="es-EC" sz="1600" dirty="0" smtClean="0"/>
                        <a:t>Se recogerá muestras de suelo y hojarasca con</a:t>
                      </a:r>
                      <a:r>
                        <a:rPr lang="es-EC" sz="1600" baseline="0" dirty="0" smtClean="0"/>
                        <a:t> macrofauna en frascos transparentes. Posteriormente se colocará las muestras en una bandeja para que los participantes puedan extraer los organismos y darles los nombres locales. </a:t>
                      </a:r>
                      <a:endParaRPr lang="es-EC" sz="1600" dirty="0"/>
                    </a:p>
                  </a:txBody>
                  <a:tcPr>
                    <a:solidFill>
                      <a:schemeClr val="bg1"/>
                    </a:solidFill>
                  </a:tcPr>
                </a:tc>
                <a:tc>
                  <a:txBody>
                    <a:bodyPr/>
                    <a:lstStyle/>
                    <a:p>
                      <a:pPr algn="just"/>
                      <a:endParaRPr lang="es-EC" sz="1600" dirty="0" smtClean="0"/>
                    </a:p>
                    <a:p>
                      <a:pPr algn="just"/>
                      <a:endParaRPr lang="es-EC" sz="1600" dirty="0" smtClean="0"/>
                    </a:p>
                    <a:p>
                      <a:pPr algn="just"/>
                      <a:r>
                        <a:rPr lang="es-EC" sz="1600" dirty="0" smtClean="0"/>
                        <a:t>Clasificación e </a:t>
                      </a:r>
                      <a:r>
                        <a:rPr lang="es-EC" sz="1600" baseline="0" dirty="0" smtClean="0"/>
                        <a:t>importancia de la macrofauna en el suelo.</a:t>
                      </a:r>
                      <a:endParaRPr lang="es-EC" sz="1600" dirty="0"/>
                    </a:p>
                  </a:txBody>
                  <a:tcPr>
                    <a:solidFill>
                      <a:schemeClr val="bg1"/>
                    </a:solidFill>
                  </a:tcPr>
                </a:tc>
              </a:tr>
              <a:tr h="1800963">
                <a:tc>
                  <a:txBody>
                    <a:bodyPr/>
                    <a:lstStyle/>
                    <a:p>
                      <a:pPr algn="just"/>
                      <a:endParaRPr lang="es-EC" sz="1600" dirty="0" smtClean="0"/>
                    </a:p>
                    <a:p>
                      <a:pPr algn="just"/>
                      <a:r>
                        <a:rPr lang="es-EC" sz="1600" dirty="0" smtClean="0"/>
                        <a:t>Recopilando prácticas agrícolas y los saberes en el manejo de la edafofauna de las chacras de la comunidad de Fakcha Llakta.</a:t>
                      </a:r>
                    </a:p>
                    <a:p>
                      <a:pPr algn="just"/>
                      <a:endParaRPr lang="es-EC" sz="1600" dirty="0"/>
                    </a:p>
                  </a:txBody>
                  <a:tcPr>
                    <a:solidFill>
                      <a:schemeClr val="bg1"/>
                    </a:solidFill>
                  </a:tcPr>
                </a:tc>
                <a:tc>
                  <a:txBody>
                    <a:bodyPr/>
                    <a:lstStyle/>
                    <a:p>
                      <a:pPr algn="just"/>
                      <a:r>
                        <a:rPr lang="es-EC" sz="1600" dirty="0" smtClean="0"/>
                        <a:t>A través de la estrategia educativa del cuento ilustrado se recogerán las prácticas agrícolas ancestrales y locales y la importancia de la macrofauna de las chacras de la comunidad de Fakcha Llakta.</a:t>
                      </a:r>
                      <a:endParaRPr lang="es-EC" sz="1600" dirty="0"/>
                    </a:p>
                  </a:txBody>
                  <a:tcPr>
                    <a:solidFill>
                      <a:schemeClr val="bg1"/>
                    </a:solidFill>
                  </a:tcPr>
                </a:tc>
                <a:tc>
                  <a:txBody>
                    <a:bodyPr/>
                    <a:lstStyle/>
                    <a:p>
                      <a:pPr algn="just"/>
                      <a:endParaRPr lang="es-EC" sz="1600" dirty="0" smtClean="0"/>
                    </a:p>
                    <a:p>
                      <a:pPr algn="just"/>
                      <a:endParaRPr lang="es-EC" sz="1600" dirty="0" smtClean="0"/>
                    </a:p>
                    <a:p>
                      <a:pPr algn="just"/>
                      <a:r>
                        <a:rPr lang="es-EC" sz="1600" dirty="0" smtClean="0"/>
                        <a:t>Conocimiento de prácticas</a:t>
                      </a:r>
                      <a:r>
                        <a:rPr lang="es-EC" sz="1600" baseline="0" dirty="0" smtClean="0"/>
                        <a:t> agrícolas utilizadas en la comunidad.</a:t>
                      </a:r>
                      <a:endParaRPr lang="es-EC" sz="1600" dirty="0"/>
                    </a:p>
                  </a:txBody>
                  <a:tcPr>
                    <a:solidFill>
                      <a:schemeClr val="bg1"/>
                    </a:solidFill>
                  </a:tcPr>
                </a:tc>
              </a:tr>
            </a:tbl>
          </a:graphicData>
        </a:graphic>
      </p:graphicFrame>
      <p:pic>
        <p:nvPicPr>
          <p:cNvPr id="9" name="Imagen 1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101265" y="2987242"/>
            <a:ext cx="3903034" cy="199876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p:spPr>
      </p:pic>
      <p:pic>
        <p:nvPicPr>
          <p:cNvPr id="10" name="Imagen 9"/>
          <p:cNvPicPr>
            <a:picLocks noChangeAspect="1"/>
          </p:cNvPicPr>
          <p:nvPr/>
        </p:nvPicPr>
        <p:blipFill>
          <a:blip r:embed="rId3">
            <a:duotone>
              <a:schemeClr val="bg2">
                <a:shade val="45000"/>
                <a:satMod val="135000"/>
              </a:schemeClr>
              <a:prstClr val="white"/>
            </a:duotone>
          </a:blip>
          <a:stretch>
            <a:fillRect/>
          </a:stretch>
        </p:blipFill>
        <p:spPr>
          <a:xfrm>
            <a:off x="8101265" y="5050398"/>
            <a:ext cx="3903032" cy="167323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6929892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a 5"/>
          <p:cNvGraphicFramePr>
            <a:graphicFrameLocks noGrp="1"/>
          </p:cNvGraphicFramePr>
          <p:nvPr>
            <p:extLst>
              <p:ext uri="{D42A27DB-BD31-4B8C-83A1-F6EECF244321}">
                <p14:modId xmlns:p14="http://schemas.microsoft.com/office/powerpoint/2010/main" val="3358396920"/>
              </p:ext>
            </p:extLst>
          </p:nvPr>
        </p:nvGraphicFramePr>
        <p:xfrm>
          <a:off x="209550" y="944943"/>
          <a:ext cx="11734800" cy="2194560"/>
        </p:xfrm>
        <a:graphic>
          <a:graphicData uri="http://schemas.openxmlformats.org/drawingml/2006/table">
            <a:tbl>
              <a:tblPr firstRow="1" bandRow="1">
                <a:tableStyleId>{616DA210-FB5B-4158-B5E0-FEB733F419BA}</a:tableStyleId>
              </a:tblPr>
              <a:tblGrid>
                <a:gridCol w="11734800"/>
              </a:tblGrid>
              <a:tr h="239422">
                <a:tc>
                  <a:txBody>
                    <a:bodyPr/>
                    <a:lstStyle/>
                    <a:p>
                      <a:pPr algn="ctr"/>
                      <a:r>
                        <a:rPr lang="es-EC" sz="1800" dirty="0" smtClean="0"/>
                        <a:t>Estrategia 2: El compostero: elaboración de abono orgánico.</a:t>
                      </a:r>
                    </a:p>
                  </a:txBody>
                  <a:tcPr>
                    <a:solidFill>
                      <a:schemeClr val="bg1"/>
                    </a:solidFill>
                  </a:tcPr>
                </a:tc>
              </a:tr>
              <a:tr h="881913">
                <a:tc>
                  <a:txBody>
                    <a:bodyPr/>
                    <a:lstStyle/>
                    <a:p>
                      <a:pPr algn="just"/>
                      <a:r>
                        <a:rPr lang="es-EC" sz="1800" b="1" dirty="0" smtClean="0"/>
                        <a:t>Objetivo: </a:t>
                      </a:r>
                      <a:r>
                        <a:rPr lang="es-EC" sz="1800" dirty="0" smtClean="0"/>
                        <a:t>Construir un compostero modelo en una de las chacras familiares, como ejemplo para las otras unidades producción de la comunidad de Fakcha Llakta, incrementando así la fauna edáfica y la fertilidad del suelo.</a:t>
                      </a:r>
                    </a:p>
                  </a:txBody>
                  <a:tcPr>
                    <a:solidFill>
                      <a:schemeClr val="bg1"/>
                    </a:solidFill>
                  </a:tcPr>
                </a:tc>
              </a:tr>
              <a:tr h="881913">
                <a:tc>
                  <a:txBody>
                    <a:bodyPr/>
                    <a:lstStyle/>
                    <a:p>
                      <a:pPr algn="just"/>
                      <a:r>
                        <a:rPr lang="es-EC" sz="1800" dirty="0" smtClean="0"/>
                        <a:t>El compostaje es un proceso bioquímico aeróbico donde intervienen desechos animales, vegetales y agua. Este material orgánico es transformado en abono orgánico, el cual contiene altos valores de nutrientes. </a:t>
                      </a:r>
                    </a:p>
                  </a:txBody>
                  <a:tcPr>
                    <a:solidFill>
                      <a:schemeClr val="bg1"/>
                    </a:solidFill>
                  </a:tcPr>
                </a:tc>
              </a:tr>
            </a:tbl>
          </a:graphicData>
        </a:graphic>
      </p:graphicFrame>
      <p:sp>
        <p:nvSpPr>
          <p:cNvPr id="7" name="Título 1"/>
          <p:cNvSpPr>
            <a:spLocks noGrp="1"/>
          </p:cNvSpPr>
          <p:nvPr>
            <p:ph type="title"/>
          </p:nvPr>
        </p:nvSpPr>
        <p:spPr>
          <a:xfrm>
            <a:off x="3246946" y="56935"/>
            <a:ext cx="5987206" cy="767962"/>
          </a:xfrm>
        </p:spPr>
        <p:txBody>
          <a:bodyPr>
            <a:normAutofit/>
          </a:bodyPr>
          <a:lstStyle/>
          <a:p>
            <a:pPr algn="ctr"/>
            <a:r>
              <a:rPr lang="es-EC" b="1" dirty="0" smtClean="0"/>
              <a:t>RESULTADOS Y DISCUSIÓN</a:t>
            </a:r>
            <a:endParaRPr lang="es-EC" b="1" dirty="0"/>
          </a:p>
        </p:txBody>
      </p:sp>
      <p:sp>
        <p:nvSpPr>
          <p:cNvPr id="12" name="Flecha curvada hacia arriba 11"/>
          <p:cNvSpPr/>
          <p:nvPr/>
        </p:nvSpPr>
        <p:spPr>
          <a:xfrm rot="1765621">
            <a:off x="2196149" y="5030846"/>
            <a:ext cx="2955175" cy="864022"/>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tx1"/>
              </a:solidFill>
            </a:endParaRPr>
          </a:p>
        </p:txBody>
      </p:sp>
      <p:graphicFrame>
        <p:nvGraphicFramePr>
          <p:cNvPr id="8" name="Tabla 7"/>
          <p:cNvGraphicFramePr>
            <a:graphicFrameLocks noGrp="1"/>
          </p:cNvGraphicFramePr>
          <p:nvPr>
            <p:extLst>
              <p:ext uri="{D42A27DB-BD31-4B8C-83A1-F6EECF244321}">
                <p14:modId xmlns:p14="http://schemas.microsoft.com/office/powerpoint/2010/main" val="3021051872"/>
              </p:ext>
            </p:extLst>
          </p:nvPr>
        </p:nvGraphicFramePr>
        <p:xfrm>
          <a:off x="25531" y="944943"/>
          <a:ext cx="5108775" cy="3091721"/>
        </p:xfrm>
        <a:graphic>
          <a:graphicData uri="http://schemas.openxmlformats.org/drawingml/2006/table">
            <a:tbl>
              <a:tblPr firstRow="1" firstCol="1" bandRow="1"/>
              <a:tblGrid>
                <a:gridCol w="2554086"/>
                <a:gridCol w="2554689"/>
              </a:tblGrid>
              <a:tr h="339335">
                <a:tc>
                  <a:txBody>
                    <a:bodyPr/>
                    <a:lstStyle/>
                    <a:p>
                      <a:pPr algn="ctr">
                        <a:lnSpc>
                          <a:spcPct val="150000"/>
                        </a:lnSpc>
                        <a:spcAft>
                          <a:spcPts val="600"/>
                        </a:spcAft>
                      </a:pPr>
                      <a:r>
                        <a:rPr lang="es-ES_tradnl" sz="1200" b="1" dirty="0">
                          <a:effectLst/>
                          <a:latin typeface="Times New Roman" panose="02020603050405020304" pitchFamily="18" charset="0"/>
                          <a:ea typeface="Calibri" panose="020F0502020204030204" pitchFamily="34" charset="0"/>
                          <a:cs typeface="Times New Roman" panose="02020603050405020304" pitchFamily="18" charset="0"/>
                        </a:rPr>
                        <a:t>Materiales</a:t>
                      </a:r>
                      <a:endParaRPr lang="es-E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Aft>
                          <a:spcPts val="600"/>
                        </a:spcAft>
                      </a:pPr>
                      <a:r>
                        <a:rPr lang="es-ES_tradnl" sz="1200" b="1" dirty="0">
                          <a:effectLst/>
                          <a:latin typeface="Times New Roman" panose="02020603050405020304" pitchFamily="18" charset="0"/>
                          <a:ea typeface="Calibri" panose="020F0502020204030204" pitchFamily="34" charset="0"/>
                          <a:cs typeface="Times New Roman" panose="02020603050405020304" pitchFamily="18" charset="0"/>
                        </a:rPr>
                        <a:t>No usar</a:t>
                      </a:r>
                      <a:endParaRPr lang="es-E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2752386">
                <a:tc>
                  <a:txBody>
                    <a:bodyPr/>
                    <a:lstStyle/>
                    <a:p>
                      <a:pPr marL="171450" lvl="0" indent="-171450" algn="just">
                        <a:lnSpc>
                          <a:spcPct val="150000"/>
                        </a:lnSpc>
                        <a:spcAft>
                          <a:spcPts val="600"/>
                        </a:spcAft>
                        <a:buFont typeface="Wingdings" panose="05000000000000000000" pitchFamily="2" charset="2"/>
                        <a:buChar char="v"/>
                      </a:pPr>
                      <a:r>
                        <a:rPr lang="es-ES_tradnl" sz="1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s-ES_tradnl" sz="1200" baseline="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s-ES_tradnl" sz="1200" dirty="0" smtClean="0">
                          <a:effectLst/>
                          <a:latin typeface="Times New Roman" panose="02020603050405020304" pitchFamily="18" charset="0"/>
                          <a:ea typeface="Calibri" panose="020F0502020204030204" pitchFamily="34" charset="0"/>
                          <a:cs typeface="Times New Roman" panose="02020603050405020304" pitchFamily="18" charset="0"/>
                        </a:rPr>
                        <a:t>Ramas </a:t>
                      </a:r>
                      <a:r>
                        <a:rPr lang="es-ES_tradnl" sz="1200" dirty="0">
                          <a:effectLst/>
                          <a:latin typeface="Times New Roman" panose="02020603050405020304" pitchFamily="18" charset="0"/>
                          <a:ea typeface="Calibri" panose="020F0502020204030204" pitchFamily="34" charset="0"/>
                          <a:cs typeface="Times New Roman" panose="02020603050405020304" pitchFamily="18" charset="0"/>
                        </a:rPr>
                        <a:t>y hojas secas</a:t>
                      </a:r>
                      <a:endParaRPr lang="es-E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spcAft>
                          <a:spcPts val="600"/>
                        </a:spcAft>
                        <a:buFont typeface="Wingdings" panose="05000000000000000000" pitchFamily="2" charset="2"/>
                        <a:buChar char=""/>
                      </a:pPr>
                      <a:r>
                        <a:rPr lang="es-ES_tradnl" sz="1200" dirty="0" smtClean="0">
                          <a:effectLst/>
                          <a:latin typeface="Times New Roman" panose="02020603050405020304" pitchFamily="18" charset="0"/>
                          <a:ea typeface="Calibri" panose="020F0502020204030204" pitchFamily="34" charset="0"/>
                          <a:cs typeface="Times New Roman" panose="02020603050405020304" pitchFamily="18" charset="0"/>
                        </a:rPr>
                        <a:t>Suelo </a:t>
                      </a:r>
                      <a:endParaRPr lang="es-E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spcAft>
                          <a:spcPts val="600"/>
                        </a:spcAft>
                        <a:buFont typeface="Wingdings" panose="05000000000000000000" pitchFamily="2" charset="2"/>
                        <a:buChar char=""/>
                      </a:pPr>
                      <a:r>
                        <a:rPr lang="es-ES_tradnl" sz="1200" dirty="0">
                          <a:effectLst/>
                          <a:latin typeface="Times New Roman" panose="02020603050405020304" pitchFamily="18" charset="0"/>
                          <a:ea typeface="Calibri" panose="020F0502020204030204" pitchFamily="34" charset="0"/>
                          <a:cs typeface="Times New Roman" panose="02020603050405020304" pitchFamily="18" charset="0"/>
                        </a:rPr>
                        <a:t>Agua</a:t>
                      </a:r>
                      <a:endParaRPr lang="es-E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spcAft>
                          <a:spcPts val="600"/>
                        </a:spcAft>
                        <a:buFont typeface="Wingdings" panose="05000000000000000000" pitchFamily="2" charset="2"/>
                        <a:buChar char=""/>
                      </a:pPr>
                      <a:r>
                        <a:rPr lang="es-ES_tradnl" sz="1200" dirty="0">
                          <a:effectLst/>
                          <a:latin typeface="Times New Roman" panose="02020603050405020304" pitchFamily="18" charset="0"/>
                          <a:ea typeface="Calibri" panose="020F0502020204030204" pitchFamily="34" charset="0"/>
                          <a:cs typeface="Times New Roman" panose="02020603050405020304" pitchFamily="18" charset="0"/>
                        </a:rPr>
                        <a:t>Residuos orgánicos vegetales</a:t>
                      </a:r>
                      <a:endParaRPr lang="es-E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spcAft>
                          <a:spcPts val="600"/>
                        </a:spcAft>
                        <a:buFont typeface="Wingdings" panose="05000000000000000000" pitchFamily="2" charset="2"/>
                        <a:buChar char=""/>
                      </a:pPr>
                      <a:r>
                        <a:rPr lang="es-ES_tradnl" sz="1200" dirty="0">
                          <a:effectLst/>
                          <a:latin typeface="Times New Roman" panose="02020603050405020304" pitchFamily="18" charset="0"/>
                          <a:ea typeface="Calibri" panose="020F0502020204030204" pitchFamily="34" charset="0"/>
                          <a:cs typeface="Times New Roman" panose="02020603050405020304" pitchFamily="18" charset="0"/>
                        </a:rPr>
                        <a:t>Residuos orgánicos animales</a:t>
                      </a:r>
                      <a:endParaRPr lang="es-E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spcAft>
                          <a:spcPts val="600"/>
                        </a:spcAft>
                        <a:buFont typeface="Wingdings" panose="05000000000000000000" pitchFamily="2" charset="2"/>
                        <a:buChar char=""/>
                      </a:pPr>
                      <a:r>
                        <a:rPr lang="es-ES_tradnl" sz="1200" dirty="0">
                          <a:effectLst/>
                          <a:latin typeface="Times New Roman" panose="02020603050405020304" pitchFamily="18" charset="0"/>
                          <a:ea typeface="Calibri" panose="020F0502020204030204" pitchFamily="34" charset="0"/>
                          <a:cs typeface="Times New Roman" panose="02020603050405020304" pitchFamily="18" charset="0"/>
                        </a:rPr>
                        <a:t>Estaca para dar aireación</a:t>
                      </a:r>
                      <a:endParaRPr lang="es-E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42900" lvl="0" indent="-342900" algn="just">
                        <a:lnSpc>
                          <a:spcPct val="150000"/>
                        </a:lnSpc>
                        <a:spcAft>
                          <a:spcPts val="600"/>
                        </a:spcAft>
                        <a:buFont typeface="Wingdings" panose="05000000000000000000" pitchFamily="2" charset="2"/>
                        <a:buChar char=""/>
                      </a:pPr>
                      <a:r>
                        <a:rPr lang="es-ES_tradnl" sz="1200" dirty="0">
                          <a:effectLst/>
                          <a:latin typeface="Times New Roman" panose="02020603050405020304" pitchFamily="18" charset="0"/>
                          <a:ea typeface="Calibri" panose="020F0502020204030204" pitchFamily="34" charset="0"/>
                          <a:cs typeface="Times New Roman" panose="02020603050405020304" pitchFamily="18" charset="0"/>
                        </a:rPr>
                        <a:t>Revistas ilustradas</a:t>
                      </a:r>
                      <a:endParaRPr lang="es-E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spcAft>
                          <a:spcPts val="600"/>
                        </a:spcAft>
                        <a:buFont typeface="Wingdings" panose="05000000000000000000" pitchFamily="2" charset="2"/>
                        <a:buChar char=""/>
                      </a:pPr>
                      <a:r>
                        <a:rPr lang="es-ES_tradnl" sz="1200" dirty="0">
                          <a:effectLst/>
                          <a:latin typeface="Times New Roman" panose="02020603050405020304" pitchFamily="18" charset="0"/>
                          <a:ea typeface="Calibri" panose="020F0502020204030204" pitchFamily="34" charset="0"/>
                          <a:cs typeface="Times New Roman" panose="02020603050405020304" pitchFamily="18" charset="0"/>
                        </a:rPr>
                        <a:t>Carne, pescado y huesos</a:t>
                      </a:r>
                      <a:endParaRPr lang="es-E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spcAft>
                          <a:spcPts val="600"/>
                        </a:spcAft>
                        <a:buFont typeface="Wingdings" panose="05000000000000000000" pitchFamily="2" charset="2"/>
                        <a:buChar char=""/>
                      </a:pPr>
                      <a:r>
                        <a:rPr lang="es-ES_tradnl" sz="1200" dirty="0">
                          <a:effectLst/>
                          <a:latin typeface="Times New Roman" panose="02020603050405020304" pitchFamily="18" charset="0"/>
                          <a:ea typeface="Calibri" panose="020F0502020204030204" pitchFamily="34" charset="0"/>
                          <a:cs typeface="Times New Roman" panose="02020603050405020304" pitchFamily="18" charset="0"/>
                        </a:rPr>
                        <a:t>Material fecal humano o de mascotas domésticas</a:t>
                      </a:r>
                      <a:endParaRPr lang="es-E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spcAft>
                          <a:spcPts val="600"/>
                        </a:spcAft>
                        <a:buFont typeface="Wingdings" panose="05000000000000000000" pitchFamily="2" charset="2"/>
                        <a:buChar char=""/>
                      </a:pPr>
                      <a:r>
                        <a:rPr lang="es-ES_tradnl" sz="1200" dirty="0">
                          <a:effectLst/>
                          <a:latin typeface="Times New Roman" panose="02020603050405020304" pitchFamily="18" charset="0"/>
                          <a:ea typeface="Calibri" panose="020F0502020204030204" pitchFamily="34" charset="0"/>
                          <a:cs typeface="Times New Roman" panose="02020603050405020304" pitchFamily="18" charset="0"/>
                        </a:rPr>
                        <a:t>Tejidos sintéticos</a:t>
                      </a:r>
                      <a:endParaRPr lang="es-E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spcAft>
                          <a:spcPts val="600"/>
                        </a:spcAft>
                        <a:buFont typeface="Wingdings" panose="05000000000000000000" pitchFamily="2" charset="2"/>
                        <a:buChar char=""/>
                      </a:pPr>
                      <a:r>
                        <a:rPr lang="es-ES_tradnl" sz="1200" dirty="0">
                          <a:effectLst/>
                          <a:latin typeface="Times New Roman" panose="02020603050405020304" pitchFamily="18" charset="0"/>
                          <a:ea typeface="Calibri" panose="020F0502020204030204" pitchFamily="34" charset="0"/>
                          <a:cs typeface="Times New Roman" panose="02020603050405020304" pitchFamily="18" charset="0"/>
                        </a:rPr>
                        <a:t>Cenizas de carbón, eucalipto o pino</a:t>
                      </a:r>
                      <a:endParaRPr lang="es-E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bl>
          </a:graphicData>
        </a:graphic>
      </p:graphicFrame>
      <p:pic>
        <p:nvPicPr>
          <p:cNvPr id="10" name="Imagen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172943" y="824897"/>
            <a:ext cx="6771407" cy="5896745"/>
          </a:xfrm>
          <a:prstGeom prst="rect">
            <a:avLst/>
          </a:prstGeom>
          <a:solidFill>
            <a:schemeClr val="bg1"/>
          </a:solidFill>
          <a:ln w="38100">
            <a:solidFill>
              <a:schemeClr val="tx1"/>
            </a:solidFill>
            <a:miter lim="800000"/>
            <a:headEnd/>
            <a:tailEnd/>
          </a:ln>
        </p:spPr>
      </p:pic>
    </p:spTree>
    <p:extLst>
      <p:ext uri="{BB962C8B-B14F-4D97-AF65-F5344CB8AC3E}">
        <p14:creationId xmlns:p14="http://schemas.microsoft.com/office/powerpoint/2010/main" val="291281269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xit" presetSubtype="1" fill="hold" nodeType="clickEffect">
                                  <p:stCondLst>
                                    <p:cond delay="0"/>
                                  </p:stCondLst>
                                  <p:childTnLst>
                                    <p:animEffect transition="out" filter="wheel(1)">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2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circle(in)">
                                      <p:cBhvr>
                                        <p:cTn id="21"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a 5"/>
          <p:cNvGraphicFramePr>
            <a:graphicFrameLocks noGrp="1"/>
          </p:cNvGraphicFramePr>
          <p:nvPr>
            <p:extLst>
              <p:ext uri="{D42A27DB-BD31-4B8C-83A1-F6EECF244321}">
                <p14:modId xmlns:p14="http://schemas.microsoft.com/office/powerpoint/2010/main" val="2285530106"/>
              </p:ext>
            </p:extLst>
          </p:nvPr>
        </p:nvGraphicFramePr>
        <p:xfrm>
          <a:off x="138240" y="1320722"/>
          <a:ext cx="11784171" cy="4192975"/>
        </p:xfrm>
        <a:graphic>
          <a:graphicData uri="http://schemas.openxmlformats.org/drawingml/2006/table">
            <a:tbl>
              <a:tblPr firstRow="1" bandRow="1">
                <a:tableStyleId>{616DA210-FB5B-4158-B5E0-FEB733F419BA}</a:tableStyleId>
              </a:tblPr>
              <a:tblGrid>
                <a:gridCol w="3928057"/>
                <a:gridCol w="3928057"/>
                <a:gridCol w="3928057"/>
              </a:tblGrid>
              <a:tr h="417550">
                <a:tc gridSpan="3">
                  <a:txBody>
                    <a:bodyPr/>
                    <a:lstStyle/>
                    <a:p>
                      <a:pPr algn="just"/>
                      <a:r>
                        <a:rPr lang="es-EC" sz="1600" dirty="0" smtClean="0"/>
                        <a:t>Estrategia 3: Coberturas vegetales</a:t>
                      </a:r>
                    </a:p>
                  </a:txBody>
                  <a:tcPr>
                    <a:solidFill>
                      <a:schemeClr val="bg1"/>
                    </a:solidFill>
                  </a:tcPr>
                </a:tc>
                <a:tc hMerge="1">
                  <a:txBody>
                    <a:bodyPr/>
                    <a:lstStyle/>
                    <a:p>
                      <a:endParaRPr lang="es-EC"/>
                    </a:p>
                  </a:txBody>
                  <a:tcPr/>
                </a:tc>
                <a:tc hMerge="1">
                  <a:txBody>
                    <a:bodyPr/>
                    <a:lstStyle/>
                    <a:p>
                      <a:endParaRPr lang="es-EC"/>
                    </a:p>
                  </a:txBody>
                  <a:tcPr/>
                </a:tc>
              </a:tr>
              <a:tr h="970824">
                <a:tc gridSpan="3">
                  <a:txBody>
                    <a:bodyPr/>
                    <a:lstStyle/>
                    <a:p>
                      <a:pPr algn="just"/>
                      <a:r>
                        <a:rPr lang="es-EC" sz="1600" b="1" dirty="0" smtClean="0"/>
                        <a:t>Objetivo: </a:t>
                      </a:r>
                      <a:r>
                        <a:rPr lang="es-EC" sz="1600" dirty="0" smtClean="0"/>
                        <a:t>Analizar el uso de coberturas vegetales en el suelo de las chacras familiares de la comunidad de Fakcha Llakta, con la finalidad de mantener la temperatura y la humedad mejorando así el hábitat de la fauna edáfica.</a:t>
                      </a:r>
                    </a:p>
                  </a:txBody>
                  <a:tcPr>
                    <a:solidFill>
                      <a:schemeClr val="bg1"/>
                    </a:solidFill>
                  </a:tcPr>
                </a:tc>
                <a:tc hMerge="1">
                  <a:txBody>
                    <a:bodyPr/>
                    <a:lstStyle/>
                    <a:p>
                      <a:endParaRPr lang="es-EC" dirty="0"/>
                    </a:p>
                  </a:txBody>
                  <a:tcPr/>
                </a:tc>
                <a:tc hMerge="1">
                  <a:txBody>
                    <a:bodyPr/>
                    <a:lstStyle/>
                    <a:p>
                      <a:endParaRPr lang="es-EC"/>
                    </a:p>
                  </a:txBody>
                  <a:tcPr/>
                </a:tc>
              </a:tr>
              <a:tr h="395521">
                <a:tc>
                  <a:txBody>
                    <a:bodyPr/>
                    <a:lstStyle/>
                    <a:p>
                      <a:pPr algn="ctr"/>
                      <a:r>
                        <a:rPr lang="es-EC" sz="1600" b="1" dirty="0" smtClean="0"/>
                        <a:t>Actividad</a:t>
                      </a:r>
                      <a:endParaRPr lang="es-EC" sz="1600" b="1" dirty="0"/>
                    </a:p>
                  </a:txBody>
                  <a:tcPr>
                    <a:solidFill>
                      <a:schemeClr val="bg1"/>
                    </a:solidFill>
                  </a:tcPr>
                </a:tc>
                <a:tc>
                  <a:txBody>
                    <a:bodyPr/>
                    <a:lstStyle/>
                    <a:p>
                      <a:pPr algn="ctr"/>
                      <a:r>
                        <a:rPr lang="es-EC" sz="1600" b="1" dirty="0" smtClean="0"/>
                        <a:t>Desarrollo</a:t>
                      </a:r>
                      <a:endParaRPr lang="es-EC" sz="1600" b="1" dirty="0"/>
                    </a:p>
                  </a:txBody>
                  <a:tcPr>
                    <a:solidFill>
                      <a:schemeClr val="bg1"/>
                    </a:solidFill>
                  </a:tcPr>
                </a:tc>
                <a:tc>
                  <a:txBody>
                    <a:bodyPr/>
                    <a:lstStyle/>
                    <a:p>
                      <a:pPr algn="ctr"/>
                      <a:r>
                        <a:rPr lang="es-EC" sz="1600" b="1" dirty="0" smtClean="0"/>
                        <a:t>Producto</a:t>
                      </a:r>
                      <a:endParaRPr lang="es-EC" sz="1600" b="1" dirty="0"/>
                    </a:p>
                  </a:txBody>
                  <a:tcPr>
                    <a:solidFill>
                      <a:schemeClr val="bg1"/>
                    </a:solidFill>
                  </a:tcPr>
                </a:tc>
              </a:tr>
              <a:tr h="2409080">
                <a:tc>
                  <a:txBody>
                    <a:bodyPr/>
                    <a:lstStyle/>
                    <a:p>
                      <a:pPr algn="just"/>
                      <a:endParaRPr lang="es-EC" sz="1600" dirty="0" smtClean="0"/>
                    </a:p>
                    <a:p>
                      <a:pPr algn="just"/>
                      <a:endParaRPr lang="es-EC" sz="1600" dirty="0" smtClean="0"/>
                    </a:p>
                    <a:p>
                      <a:pPr algn="just"/>
                      <a:r>
                        <a:rPr lang="es-EC" sz="1600" dirty="0" smtClean="0"/>
                        <a:t>Coberturas vegetales: mejora el hábitat de la fauna edáfica.</a:t>
                      </a:r>
                    </a:p>
                    <a:p>
                      <a:pPr algn="just"/>
                      <a:endParaRPr lang="es-EC" sz="1600" dirty="0" smtClean="0"/>
                    </a:p>
                  </a:txBody>
                  <a:tcPr>
                    <a:solidFill>
                      <a:schemeClr val="bg1"/>
                    </a:solidFill>
                  </a:tcPr>
                </a:tc>
                <a:tc>
                  <a:txBody>
                    <a:bodyPr/>
                    <a:lstStyle/>
                    <a:p>
                      <a:pPr algn="just"/>
                      <a:endParaRPr lang="es-EC" sz="1600" dirty="0" smtClean="0"/>
                    </a:p>
                    <a:p>
                      <a:pPr algn="just"/>
                      <a:r>
                        <a:rPr lang="es-EC" sz="1600" dirty="0" smtClean="0"/>
                        <a:t>En la chacra de la escuela Cascada de Peguche se realizará la incorporación de cobertura vegetal para proteger el suelo y la fauna edáfica que allí se encuentra</a:t>
                      </a:r>
                      <a:endParaRPr lang="es-EC" sz="1600" dirty="0"/>
                    </a:p>
                  </a:txBody>
                  <a:tcPr>
                    <a:solidFill>
                      <a:schemeClr val="bg1"/>
                    </a:solidFill>
                  </a:tcPr>
                </a:tc>
                <a:tc>
                  <a:txBody>
                    <a:bodyPr/>
                    <a:lstStyle/>
                    <a:p>
                      <a:pPr algn="just"/>
                      <a:r>
                        <a:rPr lang="es-EC" sz="1600" baseline="0" dirty="0" smtClean="0"/>
                        <a:t>Uso de coberturas vegetales para incrementar la fauna edáfica y clasificación de los organismos de suelo observados</a:t>
                      </a:r>
                    </a:p>
                    <a:p>
                      <a:pPr algn="just"/>
                      <a:endParaRPr lang="es-EC" sz="1600" dirty="0"/>
                    </a:p>
                  </a:txBody>
                  <a:tcPr>
                    <a:solidFill>
                      <a:schemeClr val="bg1"/>
                    </a:solidFill>
                  </a:tcPr>
                </a:tc>
              </a:tr>
            </a:tbl>
          </a:graphicData>
        </a:graphic>
      </p:graphicFrame>
      <p:sp>
        <p:nvSpPr>
          <p:cNvPr id="7" name="Título 1"/>
          <p:cNvSpPr>
            <a:spLocks noGrp="1"/>
          </p:cNvSpPr>
          <p:nvPr>
            <p:ph type="title"/>
          </p:nvPr>
        </p:nvSpPr>
        <p:spPr>
          <a:xfrm>
            <a:off x="3246946" y="176981"/>
            <a:ext cx="5987206" cy="767962"/>
          </a:xfrm>
        </p:spPr>
        <p:txBody>
          <a:bodyPr>
            <a:normAutofit/>
          </a:bodyPr>
          <a:lstStyle/>
          <a:p>
            <a:pPr algn="ctr"/>
            <a:r>
              <a:rPr lang="es-EC" b="1" dirty="0" smtClean="0"/>
              <a:t>RESULTADOS Y DISCUSIÓN</a:t>
            </a:r>
            <a:endParaRPr lang="es-EC" b="1" dirty="0"/>
          </a:p>
        </p:txBody>
      </p:sp>
      <p:pic>
        <p:nvPicPr>
          <p:cNvPr id="9" name="Imagen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956645" y="3126664"/>
            <a:ext cx="3965766" cy="238703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603724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a:spLocks noGrp="1"/>
          </p:cNvSpPr>
          <p:nvPr>
            <p:ph type="title"/>
          </p:nvPr>
        </p:nvSpPr>
        <p:spPr>
          <a:xfrm>
            <a:off x="3246946" y="278483"/>
            <a:ext cx="5987206" cy="767962"/>
          </a:xfrm>
        </p:spPr>
        <p:txBody>
          <a:bodyPr>
            <a:normAutofit/>
          </a:bodyPr>
          <a:lstStyle/>
          <a:p>
            <a:pPr algn="ctr"/>
            <a:r>
              <a:rPr lang="es-EC" b="1" dirty="0" smtClean="0"/>
              <a:t>CONCLUSIONES</a:t>
            </a:r>
            <a:endParaRPr lang="es-EC" b="1" dirty="0"/>
          </a:p>
        </p:txBody>
      </p:sp>
      <p:sp>
        <p:nvSpPr>
          <p:cNvPr id="7" name="Rectángulo redondeado 6"/>
          <p:cNvSpPr/>
          <p:nvPr/>
        </p:nvSpPr>
        <p:spPr>
          <a:xfrm>
            <a:off x="1435429" y="1543751"/>
            <a:ext cx="9903854" cy="1937387"/>
          </a:xfrm>
          <a:prstGeom prst="round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just"/>
            <a:r>
              <a:rPr lang="es-EC" dirty="0"/>
              <a:t>La clase dominante de la macrofauna del suelo de las chacras familiares de la comunidad de Fakcha Llakta fue la clase insecta, donde el orden más abundante fue Coleoptera, seguido de Lepidoptera y finalmente Collembola. Estos órdenes varían en cada patio productivo debido a los valores de los parámetros de suelo y diversidad de plantas.</a:t>
            </a:r>
          </a:p>
        </p:txBody>
      </p:sp>
      <p:sp>
        <p:nvSpPr>
          <p:cNvPr id="8" name="Rectángulo redondeado 7"/>
          <p:cNvSpPr/>
          <p:nvPr/>
        </p:nvSpPr>
        <p:spPr>
          <a:xfrm>
            <a:off x="1435429" y="3978444"/>
            <a:ext cx="9903854" cy="2059417"/>
          </a:xfrm>
          <a:prstGeom prst="round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just"/>
            <a:r>
              <a:rPr lang="es-EC" dirty="0"/>
              <a:t>La temporalidad influye en la diversidad de organismos de suelo, siendo la época lluviosa la que presentó una mayor abundancia y diversidad de macrofauna. Este aumento de fauna edáfica se presenta en las chacras familiares de Terán, Perugachi, Cushcahua y Yamberla. Mientras que en las chacras de Mora y Santa Cruz se registra mayor número de individuos en época seca y en época lluviosa sus poblaciones disminuyeron.</a:t>
            </a:r>
          </a:p>
        </p:txBody>
      </p:sp>
    </p:spTree>
    <p:extLst>
      <p:ext uri="{BB962C8B-B14F-4D97-AF65-F5344CB8AC3E}">
        <p14:creationId xmlns:p14="http://schemas.microsoft.com/office/powerpoint/2010/main" val="37898918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redondeado 3"/>
          <p:cNvSpPr/>
          <p:nvPr/>
        </p:nvSpPr>
        <p:spPr>
          <a:xfrm>
            <a:off x="1275008" y="592427"/>
            <a:ext cx="9903854" cy="2305319"/>
          </a:xfrm>
          <a:prstGeom prst="round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just"/>
            <a:r>
              <a:rPr lang="es-EC" dirty="0"/>
              <a:t>La calidad del suelo fue un factor determinante para la presencia de fauna edáfica, siendo el orden Coleoptera el más abundante en la chacra de </a:t>
            </a:r>
            <a:r>
              <a:rPr lang="es-EC" dirty="0" smtClean="0"/>
              <a:t>Santa Cruz </a:t>
            </a:r>
            <a:r>
              <a:rPr lang="es-EC" dirty="0"/>
              <a:t>la cual tiene valores </a:t>
            </a:r>
            <a:r>
              <a:rPr lang="es-EC" dirty="0" smtClean="0"/>
              <a:t>medios </a:t>
            </a:r>
            <a:r>
              <a:rPr lang="es-EC" dirty="0"/>
              <a:t>de potasio</a:t>
            </a:r>
            <a:r>
              <a:rPr lang="es-EC" dirty="0" smtClean="0"/>
              <a:t>, </a:t>
            </a:r>
            <a:r>
              <a:rPr lang="es-EC" dirty="0"/>
              <a:t>fósforo y calcio, mientras que el porcentaje de materia orgánica </a:t>
            </a:r>
            <a:r>
              <a:rPr lang="es-EC" dirty="0" smtClean="0"/>
              <a:t>es bajo. </a:t>
            </a:r>
            <a:r>
              <a:rPr lang="es-EC" dirty="0"/>
              <a:t>Este orden es el más diverso en las chacras familiares siendo las familias Carabidae, Tenebrionidae, Curculionidae e Histeridae las más abundantes, esto se debe a que los Coleópteros poseen distintos hábitos </a:t>
            </a:r>
            <a:r>
              <a:rPr lang="es-EC" dirty="0" smtClean="0"/>
              <a:t>alimentarios.</a:t>
            </a:r>
            <a:endParaRPr lang="es-EC" dirty="0"/>
          </a:p>
        </p:txBody>
      </p:sp>
      <p:sp>
        <p:nvSpPr>
          <p:cNvPr id="5" name="Rectángulo redondeado 4"/>
          <p:cNvSpPr/>
          <p:nvPr/>
        </p:nvSpPr>
        <p:spPr>
          <a:xfrm>
            <a:off x="1275008" y="3193957"/>
            <a:ext cx="9903854" cy="1517561"/>
          </a:xfrm>
          <a:prstGeom prst="round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just"/>
            <a:r>
              <a:rPr lang="es-EC" dirty="0"/>
              <a:t>El muestreo realizado </a:t>
            </a:r>
            <a:r>
              <a:rPr lang="es-EC" dirty="0" smtClean="0"/>
              <a:t>en </a:t>
            </a:r>
            <a:r>
              <a:rPr lang="es-EC" dirty="0"/>
              <a:t>los </a:t>
            </a:r>
            <a:r>
              <a:rPr lang="es-EC" dirty="0" smtClean="0"/>
              <a:t>patios productivos </a:t>
            </a:r>
            <a:r>
              <a:rPr lang="es-EC" dirty="0"/>
              <a:t>de la familia Perugachi presentó mayor diversidad de macrofauna, seguido de Yamberla y finalmente Terán, según los índices de diversidad calculados. Esto también se relacionó con la abundancia y diversidad de plantas utilizadas para alimento, medicina y ornato.</a:t>
            </a:r>
          </a:p>
        </p:txBody>
      </p:sp>
      <p:sp>
        <p:nvSpPr>
          <p:cNvPr id="6" name="Rectángulo redondeado 5"/>
          <p:cNvSpPr/>
          <p:nvPr/>
        </p:nvSpPr>
        <p:spPr>
          <a:xfrm>
            <a:off x="1275008" y="5007729"/>
            <a:ext cx="9903854" cy="1517561"/>
          </a:xfrm>
          <a:prstGeom prst="round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just"/>
            <a:r>
              <a:rPr lang="es-EC" dirty="0"/>
              <a:t>Las chacras familiares de Yamberla y Perugachi muestran mayor número de Anelidos (lombrices de tierra) en las dos épocas muestreadas, esto está relacionado con los altos valores de humedad que poseen estas chacras debido al riego que se realiza en ellas.</a:t>
            </a:r>
          </a:p>
        </p:txBody>
      </p:sp>
    </p:spTree>
    <p:extLst>
      <p:ext uri="{BB962C8B-B14F-4D97-AF65-F5344CB8AC3E}">
        <p14:creationId xmlns:p14="http://schemas.microsoft.com/office/powerpoint/2010/main" val="156780554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a:spLocks noGrp="1"/>
          </p:cNvSpPr>
          <p:nvPr>
            <p:ph type="title"/>
          </p:nvPr>
        </p:nvSpPr>
        <p:spPr>
          <a:xfrm>
            <a:off x="3246946" y="278483"/>
            <a:ext cx="5987206" cy="767962"/>
          </a:xfrm>
        </p:spPr>
        <p:txBody>
          <a:bodyPr>
            <a:normAutofit/>
          </a:bodyPr>
          <a:lstStyle/>
          <a:p>
            <a:pPr algn="ctr"/>
            <a:r>
              <a:rPr lang="es-EC" b="1" dirty="0" smtClean="0"/>
              <a:t>RECOMENDACIONES</a:t>
            </a:r>
            <a:endParaRPr lang="es-EC" b="1" dirty="0"/>
          </a:p>
        </p:txBody>
      </p:sp>
      <p:sp>
        <p:nvSpPr>
          <p:cNvPr id="5" name="Rectángulo redondeado 4"/>
          <p:cNvSpPr/>
          <p:nvPr/>
        </p:nvSpPr>
        <p:spPr>
          <a:xfrm>
            <a:off x="1275008" y="3064084"/>
            <a:ext cx="9903854" cy="1517561"/>
          </a:xfrm>
          <a:prstGeom prst="round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just"/>
            <a:r>
              <a:rPr lang="es-EC" dirty="0"/>
              <a:t>Es necesario realizar un estudio más profundo sobre la macrofauna de las chacras familiares de la comunidad de Fakcha Llakta intentando alcanzar niveles taxonómicos más finos como familia, género y especie, con el fin de establecer correlaciones más precisas con diferentes parámetros del suelo y con la diversidad vegetal.</a:t>
            </a:r>
          </a:p>
        </p:txBody>
      </p:sp>
      <p:sp>
        <p:nvSpPr>
          <p:cNvPr id="6" name="Rectángulo redondeado 5"/>
          <p:cNvSpPr/>
          <p:nvPr/>
        </p:nvSpPr>
        <p:spPr>
          <a:xfrm>
            <a:off x="1275008" y="4966922"/>
            <a:ext cx="9903854" cy="1189179"/>
          </a:xfrm>
          <a:prstGeom prst="round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just"/>
            <a:r>
              <a:rPr lang="es-EC" dirty="0"/>
              <a:t>Realizar control y monitoreo periódico del manejo del compostero en los diferentes patios productivos y como esto beneficia a la fertilidad del suelo y el aumento de fauna edáfica.</a:t>
            </a:r>
          </a:p>
        </p:txBody>
      </p:sp>
      <p:sp>
        <p:nvSpPr>
          <p:cNvPr id="7" name="Rectángulo redondeado 6"/>
          <p:cNvSpPr/>
          <p:nvPr/>
        </p:nvSpPr>
        <p:spPr>
          <a:xfrm>
            <a:off x="1275008" y="1417787"/>
            <a:ext cx="9903854" cy="1261020"/>
          </a:xfrm>
          <a:prstGeom prst="round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just"/>
            <a:r>
              <a:rPr lang="es-EC" dirty="0"/>
              <a:t>Investigar a fondo las características de la macrofauna de las chacras familiares, de esta manera conocer organismos que sean sensibles a actividades antrópicas que produzcan alteraciones en el suelo y considerarlos como indicadores </a:t>
            </a:r>
            <a:r>
              <a:rPr lang="es-EC" dirty="0" smtClean="0"/>
              <a:t>biológicos o posibles plagas.</a:t>
            </a:r>
            <a:endParaRPr lang="es-EC" dirty="0"/>
          </a:p>
        </p:txBody>
      </p:sp>
    </p:spTree>
    <p:extLst>
      <p:ext uri="{BB962C8B-B14F-4D97-AF65-F5344CB8AC3E}">
        <p14:creationId xmlns:p14="http://schemas.microsoft.com/office/powerpoint/2010/main" val="31526181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ángulo 5"/>
          <p:cNvSpPr/>
          <p:nvPr/>
        </p:nvSpPr>
        <p:spPr>
          <a:xfrm>
            <a:off x="185552" y="507470"/>
            <a:ext cx="11817557" cy="923330"/>
          </a:xfrm>
          <a:prstGeom prst="rect">
            <a:avLst/>
          </a:prstGeom>
          <a:noFill/>
        </p:spPr>
        <p:txBody>
          <a:bodyPr wrap="square" lIns="91440" tIns="45720" rIns="91440" bIns="45720">
            <a:spAutoFit/>
          </a:bodyPr>
          <a:lstStyle/>
          <a:p>
            <a:pPr algn="ctr"/>
            <a:r>
              <a:rPr lang="es-ES" sz="5400" b="1" dirty="0" smtClean="0">
                <a:ln w="6600">
                  <a:solidFill>
                    <a:schemeClr val="accent2"/>
                  </a:solidFill>
                  <a:prstDash val="solid"/>
                </a:ln>
                <a:solidFill>
                  <a:srgbClr val="FFFFFF"/>
                </a:solidFill>
                <a:effectLst>
                  <a:outerShdw dist="38100" dir="2700000" algn="tl" rotWithShape="0">
                    <a:schemeClr val="accent2"/>
                  </a:outerShdw>
                </a:effectLst>
              </a:rPr>
              <a:t>GRACIAS POR SU ATENCIÓN</a:t>
            </a:r>
            <a:endParaRPr lang="es-ES" sz="5400" b="1"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417012978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a:spLocks noGrp="1"/>
          </p:cNvSpPr>
          <p:nvPr>
            <p:ph type="title"/>
          </p:nvPr>
        </p:nvSpPr>
        <p:spPr>
          <a:xfrm>
            <a:off x="3942405" y="566670"/>
            <a:ext cx="4101128" cy="767962"/>
          </a:xfrm>
        </p:spPr>
        <p:txBody>
          <a:bodyPr>
            <a:normAutofit/>
          </a:bodyPr>
          <a:lstStyle/>
          <a:p>
            <a:pPr algn="ctr"/>
            <a:r>
              <a:rPr lang="es-EC" b="1" dirty="0" smtClean="0"/>
              <a:t>JUSTIFICACIÓN</a:t>
            </a:r>
            <a:endParaRPr lang="es-EC" b="1" dirty="0"/>
          </a:p>
        </p:txBody>
      </p:sp>
      <p:pic>
        <p:nvPicPr>
          <p:cNvPr id="10" name="Imagen 9"/>
          <p:cNvPicPr>
            <a:picLocks noChangeAspect="1"/>
          </p:cNvPicPr>
          <p:nvPr/>
        </p:nvPicPr>
        <p:blipFill>
          <a:blip r:embed="rId2"/>
          <a:stretch>
            <a:fillRect/>
          </a:stretch>
        </p:blipFill>
        <p:spPr>
          <a:xfrm>
            <a:off x="8560158" y="1321753"/>
            <a:ext cx="3631842" cy="3454039"/>
          </a:xfrm>
          <a:prstGeom prst="ellipse">
            <a:avLst/>
          </a:prstGeom>
          <a:ln>
            <a:noFill/>
          </a:ln>
          <a:effectLst>
            <a:softEdge rad="112500"/>
          </a:effectLst>
        </p:spPr>
      </p:pic>
      <p:sp>
        <p:nvSpPr>
          <p:cNvPr id="2" name="Rectángulo 1"/>
          <p:cNvSpPr/>
          <p:nvPr/>
        </p:nvSpPr>
        <p:spPr>
          <a:xfrm>
            <a:off x="347729" y="2115473"/>
            <a:ext cx="8113691" cy="284289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just"/>
            <a:r>
              <a:rPr lang="es-EC" dirty="0"/>
              <a:t>La fauna edáfica está constituida por organismos cuyo diámetro va desde los 2 mm hasta los 20 mm, los cuales intervienen en distintos procesos como: la agregación y estructura del suelo, en la textura, intercambio gaseoso, movimiento de masas de agua, y en la transformación de las propiedades físicas, químicas y biológicas del suelo, (Neher, 1999; Cabrera, Ponce de León, Robaina, 2011a).</a:t>
            </a:r>
          </a:p>
        </p:txBody>
      </p:sp>
    </p:spTree>
    <p:extLst>
      <p:ext uri="{BB962C8B-B14F-4D97-AF65-F5344CB8AC3E}">
        <p14:creationId xmlns:p14="http://schemas.microsoft.com/office/powerpoint/2010/main" val="6119408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988782" y="357978"/>
            <a:ext cx="6687553" cy="767962"/>
          </a:xfrm>
        </p:spPr>
        <p:txBody>
          <a:bodyPr/>
          <a:lstStyle/>
          <a:p>
            <a:pPr algn="ctr"/>
            <a:r>
              <a:rPr lang="es-EC" b="1" dirty="0" smtClean="0"/>
              <a:t>RUTA DE INVESTIGACIÓN</a:t>
            </a:r>
            <a:endParaRPr lang="es-EC" b="1" dirty="0"/>
          </a:p>
        </p:txBody>
      </p:sp>
      <p:sp>
        <p:nvSpPr>
          <p:cNvPr id="4" name="Rectángulo redondeado 3"/>
          <p:cNvSpPr/>
          <p:nvPr/>
        </p:nvSpPr>
        <p:spPr>
          <a:xfrm>
            <a:off x="580025" y="1327245"/>
            <a:ext cx="5909481" cy="1009934"/>
          </a:xfrm>
          <a:prstGeom prst="round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r>
              <a:rPr lang="es-EC" sz="2800" b="1" dirty="0" smtClean="0">
                <a:solidFill>
                  <a:schemeClr val="tx1"/>
                </a:solidFill>
              </a:rPr>
              <a:t>Objetivo General</a:t>
            </a:r>
            <a:endParaRPr lang="es-EC" sz="2800" b="1" dirty="0">
              <a:solidFill>
                <a:schemeClr val="tx1"/>
              </a:solidFill>
            </a:endParaRPr>
          </a:p>
        </p:txBody>
      </p:sp>
      <p:sp>
        <p:nvSpPr>
          <p:cNvPr id="6" name="Elipse 5"/>
          <p:cNvSpPr/>
          <p:nvPr/>
        </p:nvSpPr>
        <p:spPr>
          <a:xfrm>
            <a:off x="1794680" y="3850381"/>
            <a:ext cx="7192370" cy="2794377"/>
          </a:xfrm>
          <a:prstGeom prst="ellipse">
            <a:avLst/>
          </a:prstGeom>
          <a:ln w="28575"/>
        </p:spPr>
        <p:style>
          <a:lnRef idx="1">
            <a:schemeClr val="accent1"/>
          </a:lnRef>
          <a:fillRef idx="1003">
            <a:schemeClr val="lt2"/>
          </a:fillRef>
          <a:effectRef idx="1">
            <a:schemeClr val="accent1"/>
          </a:effectRef>
          <a:fontRef idx="minor">
            <a:schemeClr val="dk1"/>
          </a:fontRef>
        </p:style>
        <p:txBody>
          <a:bodyPr rtlCol="0" anchor="ctr"/>
          <a:lstStyle/>
          <a:p>
            <a:pPr algn="just"/>
            <a:r>
              <a:rPr lang="es-EC" sz="2000" dirty="0" smtClean="0"/>
              <a:t>Evaluar la macrofauna presente en el suelo de las chacras familiares en la comunidad Fakcha Llakta con el fin de proponer estrategias para incrementar la fauna edáfica.</a:t>
            </a:r>
            <a:endParaRPr lang="es-EC" sz="2000" dirty="0"/>
          </a:p>
        </p:txBody>
      </p:sp>
      <p:sp>
        <p:nvSpPr>
          <p:cNvPr id="8" name="Flecha doblada 7"/>
          <p:cNvSpPr/>
          <p:nvPr/>
        </p:nvSpPr>
        <p:spPr>
          <a:xfrm rot="5400000">
            <a:off x="5940612" y="2269367"/>
            <a:ext cx="2237380" cy="1139593"/>
          </a:xfrm>
          <a:prstGeom prst="ben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s-EC">
              <a:solidFill>
                <a:schemeClr val="tx1"/>
              </a:solidFill>
            </a:endParaRPr>
          </a:p>
        </p:txBody>
      </p:sp>
      <p:pic>
        <p:nvPicPr>
          <p:cNvPr id="9" name="Imagen 8"/>
          <p:cNvPicPr>
            <a:picLocks noChangeAspect="1"/>
          </p:cNvPicPr>
          <p:nvPr/>
        </p:nvPicPr>
        <p:blipFill>
          <a:blip r:embed="rId2"/>
          <a:stretch>
            <a:fillRect/>
          </a:stretch>
        </p:blipFill>
        <p:spPr>
          <a:xfrm rot="571658">
            <a:off x="8708968" y="2000494"/>
            <a:ext cx="2857500" cy="25812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07211997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n 13"/>
          <p:cNvPicPr>
            <a:picLocks noChangeAspect="1"/>
          </p:cNvPicPr>
          <p:nvPr/>
        </p:nvPicPr>
        <p:blipFill>
          <a:blip r:embed="rId2"/>
          <a:stretch>
            <a:fillRect/>
          </a:stretch>
        </p:blipFill>
        <p:spPr>
          <a:xfrm>
            <a:off x="9184952" y="2523705"/>
            <a:ext cx="2706864" cy="2702257"/>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4" name="Rectángulo redondeado 3"/>
          <p:cNvSpPr/>
          <p:nvPr/>
        </p:nvSpPr>
        <p:spPr>
          <a:xfrm>
            <a:off x="1712789" y="508379"/>
            <a:ext cx="5909481" cy="1009934"/>
          </a:xfrm>
          <a:prstGeom prst="round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r>
              <a:rPr lang="es-EC" sz="2800" b="1" dirty="0" smtClean="0"/>
              <a:t>Objetivos Específicos</a:t>
            </a:r>
            <a:endParaRPr lang="es-EC" sz="2800" b="1" dirty="0">
              <a:solidFill>
                <a:schemeClr val="tx1"/>
              </a:solidFill>
            </a:endParaRPr>
          </a:p>
        </p:txBody>
      </p:sp>
      <p:sp>
        <p:nvSpPr>
          <p:cNvPr id="8" name="Flecha doblada hacia arriba 7"/>
          <p:cNvSpPr/>
          <p:nvPr/>
        </p:nvSpPr>
        <p:spPr>
          <a:xfrm rot="5400000">
            <a:off x="1785148" y="1684789"/>
            <a:ext cx="1397475" cy="1064526"/>
          </a:xfrm>
          <a:prstGeom prst="bentUp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s-EC"/>
          </a:p>
        </p:txBody>
      </p:sp>
      <p:sp>
        <p:nvSpPr>
          <p:cNvPr id="9" name="Flecha doblada hacia arriba 8"/>
          <p:cNvSpPr/>
          <p:nvPr/>
        </p:nvSpPr>
        <p:spPr>
          <a:xfrm rot="5400000">
            <a:off x="1686771" y="3048998"/>
            <a:ext cx="1594229" cy="1064526"/>
          </a:xfrm>
          <a:prstGeom prst="bentUp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s-EC"/>
          </a:p>
        </p:txBody>
      </p:sp>
      <p:sp>
        <p:nvSpPr>
          <p:cNvPr id="10" name="Flecha doblada hacia arriba 9"/>
          <p:cNvSpPr/>
          <p:nvPr/>
        </p:nvSpPr>
        <p:spPr>
          <a:xfrm rot="5400000">
            <a:off x="1624076" y="4584517"/>
            <a:ext cx="1719618" cy="1064526"/>
          </a:xfrm>
          <a:prstGeom prst="bentUp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s-EC"/>
          </a:p>
        </p:txBody>
      </p:sp>
      <p:sp>
        <p:nvSpPr>
          <p:cNvPr id="11" name="Proceso alternativo 10"/>
          <p:cNvSpPr/>
          <p:nvPr/>
        </p:nvSpPr>
        <p:spPr>
          <a:xfrm>
            <a:off x="3111690" y="2156366"/>
            <a:ext cx="5827595" cy="982639"/>
          </a:xfrm>
          <a:prstGeom prst="flowChartAlternateProcess">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just"/>
            <a:r>
              <a:rPr lang="es-EC" sz="2000" dirty="0" smtClean="0"/>
              <a:t>Identificar la macrofauna edáfica de las chacras familiares de la comunidad de Fakcha Llakta.</a:t>
            </a:r>
            <a:endParaRPr lang="es-EC" sz="2000" dirty="0"/>
          </a:p>
        </p:txBody>
      </p:sp>
      <p:sp>
        <p:nvSpPr>
          <p:cNvPr id="12" name="Proceso alternativo 11"/>
          <p:cNvSpPr/>
          <p:nvPr/>
        </p:nvSpPr>
        <p:spPr>
          <a:xfrm>
            <a:off x="3111690" y="3550139"/>
            <a:ext cx="5827595" cy="1243077"/>
          </a:xfrm>
          <a:prstGeom prst="flowChartAlternateProcess">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just"/>
            <a:r>
              <a:rPr lang="es-EC" sz="2000" dirty="0" smtClean="0"/>
              <a:t>Relacionar la macrofauna edáfica asociada a las chacras familiares con las diferentes características del suelo y la diversidad de plantas.</a:t>
            </a:r>
            <a:endParaRPr lang="es-EC" sz="2000" dirty="0"/>
          </a:p>
        </p:txBody>
      </p:sp>
      <p:sp>
        <p:nvSpPr>
          <p:cNvPr id="13" name="Proceso alternativo 12"/>
          <p:cNvSpPr/>
          <p:nvPr/>
        </p:nvSpPr>
        <p:spPr>
          <a:xfrm>
            <a:off x="3111690" y="5225962"/>
            <a:ext cx="5827594" cy="982639"/>
          </a:xfrm>
          <a:prstGeom prst="flowChartAlternateProcess">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just"/>
            <a:r>
              <a:rPr lang="es-EC" sz="2000" dirty="0" smtClean="0"/>
              <a:t>Diseñar estrategias para incrementar la fauna edáfica en las chacras familiares de la comunidad de Fakcha Llakta.</a:t>
            </a:r>
            <a:endParaRPr lang="es-EC" sz="2000" dirty="0"/>
          </a:p>
        </p:txBody>
      </p:sp>
    </p:spTree>
    <p:extLst>
      <p:ext uri="{BB962C8B-B14F-4D97-AF65-F5344CB8AC3E}">
        <p14:creationId xmlns:p14="http://schemas.microsoft.com/office/powerpoint/2010/main" val="240171896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a:spLocks noGrp="1"/>
          </p:cNvSpPr>
          <p:nvPr>
            <p:ph type="title"/>
          </p:nvPr>
        </p:nvSpPr>
        <p:spPr>
          <a:xfrm>
            <a:off x="1778753" y="239847"/>
            <a:ext cx="8498587" cy="767962"/>
          </a:xfrm>
        </p:spPr>
        <p:txBody>
          <a:bodyPr>
            <a:normAutofit fontScale="90000"/>
          </a:bodyPr>
          <a:lstStyle/>
          <a:p>
            <a:pPr algn="ctr"/>
            <a:r>
              <a:rPr lang="es-EC" b="1" dirty="0" smtClean="0"/>
              <a:t>CARACTERIZACIÓN DEL ÁREA DE ESTUDIO</a:t>
            </a:r>
            <a:endParaRPr lang="es-EC" b="1" dirty="0"/>
          </a:p>
        </p:txBody>
      </p:sp>
      <p:graphicFrame>
        <p:nvGraphicFramePr>
          <p:cNvPr id="6" name="Marcador de contenido 6"/>
          <p:cNvGraphicFramePr>
            <a:graphicFrameLocks noGrp="1"/>
          </p:cNvGraphicFramePr>
          <p:nvPr>
            <p:ph idx="1"/>
            <p:extLst>
              <p:ext uri="{D42A27DB-BD31-4B8C-83A1-F6EECF244321}">
                <p14:modId xmlns:p14="http://schemas.microsoft.com/office/powerpoint/2010/main" val="226493880"/>
              </p:ext>
            </p:extLst>
          </p:nvPr>
        </p:nvGraphicFramePr>
        <p:xfrm>
          <a:off x="218940" y="2356833"/>
          <a:ext cx="5048519" cy="313346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Imagen 6"/>
          <p:cNvPicPr>
            <a:picLocks noChangeAspect="1"/>
          </p:cNvPicPr>
          <p:nvPr/>
        </p:nvPicPr>
        <p:blipFill rotWithShape="1">
          <a:blip r:embed="rId7" cstate="print">
            <a:extLst>
              <a:ext uri="{28A0092B-C50C-407E-A947-70E740481C1C}">
                <a14:useLocalDpi xmlns:a14="http://schemas.microsoft.com/office/drawing/2010/main" val="0"/>
              </a:ext>
            </a:extLst>
          </a:blip>
          <a:srcRect l="2724" t="5657" r="25395" b="3827"/>
          <a:stretch/>
        </p:blipFill>
        <p:spPr>
          <a:xfrm>
            <a:off x="5447765" y="708408"/>
            <a:ext cx="6627578" cy="5867552"/>
          </a:xfrm>
          <a:prstGeom prst="rect">
            <a:avLst/>
          </a:prstGeom>
        </p:spPr>
      </p:pic>
      <p:sp>
        <p:nvSpPr>
          <p:cNvPr id="9" name="Flecha curvada hacia arriba 8"/>
          <p:cNvSpPr/>
          <p:nvPr/>
        </p:nvSpPr>
        <p:spPr>
          <a:xfrm rot="2332160">
            <a:off x="4066884" y="5909079"/>
            <a:ext cx="1259032" cy="832565"/>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tx1"/>
              </a:solidFill>
            </a:endParaRPr>
          </a:p>
        </p:txBody>
      </p:sp>
      <p:sp>
        <p:nvSpPr>
          <p:cNvPr id="10" name="Rectángulo 9"/>
          <p:cNvSpPr/>
          <p:nvPr/>
        </p:nvSpPr>
        <p:spPr>
          <a:xfrm>
            <a:off x="9254871" y="6456161"/>
            <a:ext cx="2820472" cy="4018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smtClean="0">
                <a:solidFill>
                  <a:schemeClr val="tx1"/>
                </a:solidFill>
              </a:rPr>
              <a:t>(Trujillo y Lomas, 2014)</a:t>
            </a:r>
            <a:endParaRPr lang="es-EC" dirty="0">
              <a:solidFill>
                <a:schemeClr val="tx1"/>
              </a:solidFill>
            </a:endParaRPr>
          </a:p>
        </p:txBody>
      </p:sp>
    </p:spTree>
    <p:extLst>
      <p:ext uri="{BB962C8B-B14F-4D97-AF65-F5344CB8AC3E}">
        <p14:creationId xmlns:p14="http://schemas.microsoft.com/office/powerpoint/2010/main" val="337116064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a:spLocks noGrp="1"/>
          </p:cNvSpPr>
          <p:nvPr>
            <p:ph type="title"/>
          </p:nvPr>
        </p:nvSpPr>
        <p:spPr>
          <a:xfrm>
            <a:off x="4650743" y="214089"/>
            <a:ext cx="2754609" cy="767962"/>
          </a:xfrm>
        </p:spPr>
        <p:txBody>
          <a:bodyPr>
            <a:normAutofit/>
          </a:bodyPr>
          <a:lstStyle/>
          <a:p>
            <a:pPr algn="ctr"/>
            <a:r>
              <a:rPr lang="es-EC" b="1" dirty="0" smtClean="0"/>
              <a:t>MÉTODO</a:t>
            </a:r>
            <a:endParaRPr lang="es-EC" b="1" dirty="0"/>
          </a:p>
        </p:txBody>
      </p:sp>
      <p:graphicFrame>
        <p:nvGraphicFramePr>
          <p:cNvPr id="2" name="Diagrama 1"/>
          <p:cNvGraphicFramePr/>
          <p:nvPr>
            <p:extLst>
              <p:ext uri="{D42A27DB-BD31-4B8C-83A1-F6EECF244321}">
                <p14:modId xmlns:p14="http://schemas.microsoft.com/office/powerpoint/2010/main" val="4171361021"/>
              </p:ext>
            </p:extLst>
          </p:nvPr>
        </p:nvGraphicFramePr>
        <p:xfrm>
          <a:off x="1964047" y="982051"/>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ítulo 1"/>
          <p:cNvSpPr txBox="1">
            <a:spLocks/>
          </p:cNvSpPr>
          <p:nvPr/>
        </p:nvSpPr>
        <p:spPr>
          <a:xfrm>
            <a:off x="4352720" y="5566930"/>
            <a:ext cx="3709792" cy="537656"/>
          </a:xfrm>
          <a:prstGeom prst="rect">
            <a:avLst/>
          </a:prstGeom>
        </p:spPr>
        <p:txBody>
          <a:bodyPr vert="horz" lIns="91440" tIns="45720" rIns="91440" bIns="45720" rtlCol="0" anchor="t">
            <a:normAutofit fontScale="70000" lnSpcReduction="20000"/>
          </a:bodyPr>
          <a:lst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EC" b="1" dirty="0" smtClean="0">
                <a:solidFill>
                  <a:schemeClr val="tx1"/>
                </a:solidFill>
              </a:rPr>
              <a:t>Fase I: Identificación</a:t>
            </a:r>
            <a:endParaRPr lang="es-EC" b="1" dirty="0">
              <a:solidFill>
                <a:schemeClr val="tx1"/>
              </a:solidFill>
            </a:endParaRPr>
          </a:p>
        </p:txBody>
      </p:sp>
      <p:sp>
        <p:nvSpPr>
          <p:cNvPr id="5" name="Rectángulo 4"/>
          <p:cNvSpPr/>
          <p:nvPr/>
        </p:nvSpPr>
        <p:spPr>
          <a:xfrm>
            <a:off x="6319234" y="6456161"/>
            <a:ext cx="5872766" cy="4018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smtClean="0">
                <a:solidFill>
                  <a:schemeClr val="tx1"/>
                </a:solidFill>
              </a:rPr>
              <a:t>Anderson </a:t>
            </a:r>
            <a:r>
              <a:rPr lang="es-EC" dirty="0">
                <a:solidFill>
                  <a:schemeClr val="tx1"/>
                </a:solidFill>
              </a:rPr>
              <a:t>e Ingram, 1993; Bestelmeyer et al., </a:t>
            </a:r>
            <a:r>
              <a:rPr lang="es-EC" dirty="0" smtClean="0">
                <a:solidFill>
                  <a:schemeClr val="tx1"/>
                </a:solidFill>
              </a:rPr>
              <a:t>2000</a:t>
            </a:r>
            <a:endParaRPr lang="es-EC" dirty="0">
              <a:solidFill>
                <a:schemeClr val="tx1"/>
              </a:solidFill>
            </a:endParaRPr>
          </a:p>
        </p:txBody>
      </p:sp>
    </p:spTree>
    <p:extLst>
      <p:ext uri="{BB962C8B-B14F-4D97-AF65-F5344CB8AC3E}">
        <p14:creationId xmlns:p14="http://schemas.microsoft.com/office/powerpoint/2010/main" val="346021207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1750653" y="2987898"/>
            <a:ext cx="8915400" cy="1455313"/>
          </a:xfrm>
        </p:spPr>
        <p:txBody>
          <a:bodyPr>
            <a:noAutofit/>
          </a:bodyPr>
          <a:lstStyle/>
          <a:p>
            <a:pPr marL="0" indent="0">
              <a:buNone/>
            </a:pPr>
            <a:r>
              <a:rPr lang="es-EC" sz="4800" b="1" dirty="0" smtClean="0"/>
              <a:t>PROCEDIMIENTO DE LA FASE I</a:t>
            </a:r>
            <a:endParaRPr lang="es-EC" sz="4800" b="1" dirty="0"/>
          </a:p>
        </p:txBody>
      </p:sp>
      <p:sp>
        <p:nvSpPr>
          <p:cNvPr id="4" name="Título 1"/>
          <p:cNvSpPr>
            <a:spLocks noGrp="1"/>
          </p:cNvSpPr>
          <p:nvPr>
            <p:ph type="title"/>
          </p:nvPr>
        </p:nvSpPr>
        <p:spPr>
          <a:xfrm>
            <a:off x="4650743" y="214089"/>
            <a:ext cx="2754609" cy="767962"/>
          </a:xfrm>
        </p:spPr>
        <p:txBody>
          <a:bodyPr>
            <a:normAutofit/>
          </a:bodyPr>
          <a:lstStyle/>
          <a:p>
            <a:pPr algn="ctr"/>
            <a:r>
              <a:rPr lang="es-EC" b="1" dirty="0" smtClean="0"/>
              <a:t>MÉTODO</a:t>
            </a:r>
            <a:endParaRPr lang="es-EC" b="1" dirty="0"/>
          </a:p>
        </p:txBody>
      </p:sp>
    </p:spTree>
    <p:extLst>
      <p:ext uri="{BB962C8B-B14F-4D97-AF65-F5344CB8AC3E}">
        <p14:creationId xmlns:p14="http://schemas.microsoft.com/office/powerpoint/2010/main" val="150671991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2"/>
          </p:nvPr>
        </p:nvSpPr>
        <p:spPr/>
        <p:txBody>
          <a:bodyPr/>
          <a:lstStyle/>
          <a:p>
            <a:fld id="{00426CC9-39B8-443D-A87B-A0969DEF053C}" type="slidenum">
              <a:rPr lang="en-US" smtClean="0"/>
              <a:t>9</a:t>
            </a:fld>
            <a:endParaRPr lang="en-US"/>
          </a:p>
        </p:txBody>
      </p:sp>
      <p:pic>
        <p:nvPicPr>
          <p:cNvPr id="5"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1378" y="-48345"/>
            <a:ext cx="10032642" cy="6858000"/>
          </a:xfrm>
          <a:prstGeom prst="rect">
            <a:avLst/>
          </a:prstGeom>
          <a:ln>
            <a:noFill/>
          </a:ln>
          <a:effectLst>
            <a:softEdge rad="112500"/>
          </a:effectLst>
        </p:spPr>
      </p:pic>
      <p:pic>
        <p:nvPicPr>
          <p:cNvPr id="12" name="Imagen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601" y="-59268"/>
            <a:ext cx="10032642" cy="6858000"/>
          </a:xfrm>
          <a:prstGeom prst="rect">
            <a:avLst/>
          </a:prstGeom>
          <a:ln>
            <a:noFill/>
          </a:ln>
          <a:effectLst>
            <a:softEdge rad="112500"/>
          </a:effectLst>
        </p:spPr>
      </p:pic>
      <p:pic>
        <p:nvPicPr>
          <p:cNvPr id="13" name="Imagen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464975" y="-594943"/>
            <a:ext cx="6857999" cy="7929351"/>
          </a:xfrm>
          <a:prstGeom prst="rect">
            <a:avLst/>
          </a:prstGeom>
          <a:ln>
            <a:noFill/>
          </a:ln>
          <a:effectLst>
            <a:softEdge rad="112500"/>
          </a:effectLst>
        </p:spPr>
      </p:pic>
      <p:pic>
        <p:nvPicPr>
          <p:cNvPr id="14" name="Imagen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1117087" y="-1187280"/>
            <a:ext cx="6861701" cy="9095876"/>
          </a:xfrm>
          <a:prstGeom prst="rect">
            <a:avLst/>
          </a:prstGeom>
          <a:ln>
            <a:noFill/>
          </a:ln>
          <a:effectLst>
            <a:softEdge rad="112500"/>
          </a:effectLst>
        </p:spPr>
      </p:pic>
      <p:pic>
        <p:nvPicPr>
          <p:cNvPr id="15" name="Imagen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646027" y="-697619"/>
            <a:ext cx="6858000" cy="8291455"/>
          </a:xfrm>
          <a:prstGeom prst="rect">
            <a:avLst/>
          </a:prstGeom>
          <a:ln>
            <a:noFill/>
          </a:ln>
          <a:effectLst>
            <a:softEdge rad="112500"/>
          </a:effectLst>
        </p:spPr>
      </p:pic>
      <p:pic>
        <p:nvPicPr>
          <p:cNvPr id="16" name="Imagen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1543148" y="-1648937"/>
            <a:ext cx="6858000" cy="10085698"/>
          </a:xfrm>
          <a:prstGeom prst="rect">
            <a:avLst/>
          </a:prstGeom>
          <a:ln>
            <a:noFill/>
          </a:ln>
          <a:effectLst>
            <a:softEdge rad="112500"/>
          </a:effectLst>
        </p:spPr>
      </p:pic>
      <p:pic>
        <p:nvPicPr>
          <p:cNvPr id="17" name="Imagen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6655" y="-43094"/>
            <a:ext cx="10085699" cy="6861702"/>
          </a:xfrm>
          <a:prstGeom prst="rect">
            <a:avLst/>
          </a:prstGeom>
          <a:ln>
            <a:noFill/>
          </a:ln>
          <a:effectLst>
            <a:softEdge rad="112500"/>
          </a:effectLst>
        </p:spPr>
      </p:pic>
      <p:pic>
        <p:nvPicPr>
          <p:cNvPr id="18" name="Imagen 1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5056" y="-37423"/>
            <a:ext cx="9979588" cy="6858001"/>
          </a:xfrm>
          <a:prstGeom prst="rect">
            <a:avLst/>
          </a:prstGeom>
          <a:ln>
            <a:noFill/>
          </a:ln>
          <a:effectLst>
            <a:softEdge rad="112500"/>
          </a:effectLst>
        </p:spPr>
      </p:pic>
      <p:pic>
        <p:nvPicPr>
          <p:cNvPr id="19" name="Imagen 1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2648" y="0"/>
            <a:ext cx="9884054" cy="6578221"/>
          </a:xfrm>
          <a:prstGeom prst="rect">
            <a:avLst/>
          </a:prstGeom>
          <a:ln>
            <a:noFill/>
          </a:ln>
          <a:effectLst>
            <a:softEdge rad="112500"/>
          </a:effectLst>
        </p:spPr>
      </p:pic>
      <p:pic>
        <p:nvPicPr>
          <p:cNvPr id="20" name="Imagen 1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2574" y="8177"/>
            <a:ext cx="9990160" cy="6837529"/>
          </a:xfrm>
          <a:prstGeom prst="rect">
            <a:avLst/>
          </a:prstGeom>
          <a:ln>
            <a:noFill/>
          </a:ln>
          <a:effectLst>
            <a:softEdge rad="112500"/>
          </a:effectLst>
        </p:spPr>
      </p:pic>
    </p:spTree>
    <p:extLst>
      <p:ext uri="{BB962C8B-B14F-4D97-AF65-F5344CB8AC3E}">
        <p14:creationId xmlns:p14="http://schemas.microsoft.com/office/powerpoint/2010/main" val="425999301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circle(in)">
                                      <p:cBhvr>
                                        <p:cTn id="21" dur="20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16"/>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circle(in)">
                                      <p:cBhvr>
                                        <p:cTn id="30" dur="2000"/>
                                        <p:tgtEl>
                                          <p:spTgt spid="17"/>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barn(inVertical)">
                                      <p:cBhvr>
                                        <p:cTn id="39" dur="500"/>
                                        <p:tgtEl>
                                          <p:spTgt spid="19"/>
                                        </p:tgtEl>
                                      </p:cBhvr>
                                    </p:animEffec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Espiral">
  <a:themeElements>
    <a:clrScheme name="Aspecto">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Espiral">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Espiral">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4F34B87B-9C7A-41AE-A6CB-48536223DFFD}"/>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Wisp</Template>
  <TotalTime>5926</TotalTime>
  <Words>2239</Words>
  <Application>Microsoft Office PowerPoint</Application>
  <PresentationFormat>Panorámica</PresentationFormat>
  <Paragraphs>568</Paragraphs>
  <Slides>29</Slides>
  <Notes>1</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29</vt:i4>
      </vt:variant>
    </vt:vector>
  </HeadingPairs>
  <TitlesOfParts>
    <vt:vector size="36" baseType="lpstr">
      <vt:lpstr>Arial</vt:lpstr>
      <vt:lpstr>Calibri</vt:lpstr>
      <vt:lpstr>Century Gothic</vt:lpstr>
      <vt:lpstr>Times New Roman</vt:lpstr>
      <vt:lpstr>Wingdings</vt:lpstr>
      <vt:lpstr>Wingdings 3</vt:lpstr>
      <vt:lpstr>Espiral</vt:lpstr>
      <vt:lpstr>EVALUACIÓN DE LA MACROFAUNA EN EL SUELO DE LAS CHACRAS FAMILIARES EN LA COMUNIDAD FAKCHA LLAKTA </vt:lpstr>
      <vt:lpstr>PROBLEMA DE INVESTIGACIÓN</vt:lpstr>
      <vt:lpstr>JUSTIFICACIÓN</vt:lpstr>
      <vt:lpstr>RUTA DE INVESTIGACIÓN</vt:lpstr>
      <vt:lpstr>Presentación de PowerPoint</vt:lpstr>
      <vt:lpstr>CARACTERIZACIÓN DEL ÁREA DE ESTUDIO</vt:lpstr>
      <vt:lpstr>MÉTODO</vt:lpstr>
      <vt:lpstr>MÉTODO</vt:lpstr>
      <vt:lpstr>Presentación de PowerPoint</vt:lpstr>
      <vt:lpstr>Presentación de PowerPoint</vt:lpstr>
      <vt:lpstr>MÉTODO</vt:lpstr>
      <vt:lpstr>MÉTODO</vt:lpstr>
      <vt:lpstr>RESULTADOS Y DISCUSIÓN</vt:lpstr>
      <vt:lpstr>RESULTADOS Y DISCUSIÓN</vt:lpstr>
      <vt:lpstr>RESULTADOS Y DISCUSIÓN</vt:lpstr>
      <vt:lpstr>RESULTADOS Y DISCUSIÓN</vt:lpstr>
      <vt:lpstr>Presentación de PowerPoint</vt:lpstr>
      <vt:lpstr>RESULTADOS Y DISCUSIÓN</vt:lpstr>
      <vt:lpstr>Presentación de PowerPoint</vt:lpstr>
      <vt:lpstr>Presentación de PowerPoint</vt:lpstr>
      <vt:lpstr>Presentación de PowerPoint</vt:lpstr>
      <vt:lpstr>RESULTADOS Y DISCUSIÓN</vt:lpstr>
      <vt:lpstr>RESULTADOS Y DISCUSIÓN</vt:lpstr>
      <vt:lpstr>RESULTADOS Y DISCUSIÓN</vt:lpstr>
      <vt:lpstr>RESULTADOS Y DISCUSIÓN</vt:lpstr>
      <vt:lpstr>CONCLUSIONES</vt:lpstr>
      <vt:lpstr>Presentación de PowerPoint</vt:lpstr>
      <vt:lpstr>RECOMENDACIONES</vt:lpstr>
      <vt:lpstr>Presentación de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EVALUACIÓN DE LA MACROFAUNA EN EL SUELO DE LAS CHACRAS FAMILIARES EN LA COMUNIDAD FAKCHA LLAKTA</dc:title>
  <dc:creator>VAIO</dc:creator>
  <cp:lastModifiedBy>VAIO</cp:lastModifiedBy>
  <cp:revision>115</cp:revision>
  <dcterms:created xsi:type="dcterms:W3CDTF">2017-06-13T00:18:30Z</dcterms:created>
  <dcterms:modified xsi:type="dcterms:W3CDTF">2017-07-20T17:22:10Z</dcterms:modified>
</cp:coreProperties>
</file>