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1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2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3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4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814" r:id="rId2"/>
    <p:sldMasterId id="2147483867" r:id="rId3"/>
    <p:sldMasterId id="2147483879" r:id="rId4"/>
    <p:sldMasterId id="2147483891" r:id="rId5"/>
    <p:sldMasterId id="2147483921" r:id="rId6"/>
    <p:sldMasterId id="2147483956" r:id="rId7"/>
    <p:sldMasterId id="2147483973" r:id="rId8"/>
    <p:sldMasterId id="2147484024" r:id="rId9"/>
    <p:sldMasterId id="2147484036" r:id="rId10"/>
    <p:sldMasterId id="2147484071" r:id="rId11"/>
    <p:sldMasterId id="2147484106" r:id="rId12"/>
    <p:sldMasterId id="2147484123" r:id="rId13"/>
    <p:sldMasterId id="2147484140" r:id="rId14"/>
    <p:sldMasterId id="2147484152" r:id="rId15"/>
  </p:sldMasterIdLst>
  <p:notesMasterIdLst>
    <p:notesMasterId r:id="rId46"/>
  </p:notesMasterIdLst>
  <p:handoutMasterIdLst>
    <p:handoutMasterId r:id="rId47"/>
  </p:handoutMasterIdLst>
  <p:sldIdLst>
    <p:sldId id="256" r:id="rId16"/>
    <p:sldId id="283" r:id="rId17"/>
    <p:sldId id="284" r:id="rId18"/>
    <p:sldId id="269" r:id="rId19"/>
    <p:sldId id="270" r:id="rId20"/>
    <p:sldId id="260" r:id="rId21"/>
    <p:sldId id="257" r:id="rId22"/>
    <p:sldId id="291" r:id="rId23"/>
    <p:sldId id="286" r:id="rId24"/>
    <p:sldId id="271" r:id="rId25"/>
    <p:sldId id="261" r:id="rId26"/>
    <p:sldId id="262" r:id="rId27"/>
    <p:sldId id="263" r:id="rId28"/>
    <p:sldId id="267" r:id="rId29"/>
    <p:sldId id="265" r:id="rId30"/>
    <p:sldId id="289" r:id="rId31"/>
    <p:sldId id="290" r:id="rId32"/>
    <p:sldId id="272" r:id="rId33"/>
    <p:sldId id="273" r:id="rId34"/>
    <p:sldId id="274" r:id="rId35"/>
    <p:sldId id="275" r:id="rId36"/>
    <p:sldId id="276" r:id="rId37"/>
    <p:sldId id="277" r:id="rId38"/>
    <p:sldId id="279" r:id="rId39"/>
    <p:sldId id="280" r:id="rId40"/>
    <p:sldId id="287" r:id="rId41"/>
    <p:sldId id="288" r:id="rId42"/>
    <p:sldId id="281" r:id="rId43"/>
    <p:sldId id="285" r:id="rId44"/>
    <p:sldId id="266" r:id="rId45"/>
  </p:sldIdLst>
  <p:sldSz cx="12192000" cy="6858000"/>
  <p:notesSz cx="6888163" cy="100203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527B4E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7" autoAdjust="0"/>
    <p:restoredTop sz="92224" autoAdjust="0"/>
  </p:normalViewPr>
  <p:slideViewPr>
    <p:cSldViewPr snapToGrid="0">
      <p:cViewPr varScale="1">
        <p:scale>
          <a:sx n="79" d="100"/>
          <a:sy n="79" d="100"/>
        </p:scale>
        <p:origin x="2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FF46BC-B1E8-473D-96FC-766878F4C7FA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5168716-2069-4E05-9905-A58B6387403C}">
      <dgm:prSet phldrT="[Texto]"/>
      <dgm:spPr/>
      <dgm:t>
        <a:bodyPr/>
        <a:lstStyle/>
        <a:p>
          <a:r>
            <a:rPr lang="es-ES" dirty="0" smtClean="0"/>
            <a:t>Preguntas Directrices</a:t>
          </a:r>
          <a:endParaRPr lang="es-ES" dirty="0"/>
        </a:p>
      </dgm:t>
    </dgm:pt>
    <dgm:pt modelId="{EF7CFE49-E4DA-44D5-AFA5-FBE7BEA112B4}" type="parTrans" cxnId="{96C64BC7-A462-4ED3-9396-9398D89DC71B}">
      <dgm:prSet/>
      <dgm:spPr/>
      <dgm:t>
        <a:bodyPr/>
        <a:lstStyle/>
        <a:p>
          <a:endParaRPr lang="es-ES"/>
        </a:p>
      </dgm:t>
    </dgm:pt>
    <dgm:pt modelId="{04871C3B-7D83-4F24-B1EE-2F1431DB387A}" type="sibTrans" cxnId="{96C64BC7-A462-4ED3-9396-9398D89DC71B}">
      <dgm:prSet/>
      <dgm:spPr/>
      <dgm:t>
        <a:bodyPr/>
        <a:lstStyle/>
        <a:p>
          <a:endParaRPr lang="es-ES"/>
        </a:p>
      </dgm:t>
    </dgm:pt>
    <dgm:pt modelId="{15C08767-947B-43C1-8070-AAAB2C0C25FC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¿Cuáles son los principales cultivos agroecológicos que se producen en el Cantón Pedro Moncayo?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CDCBCD-79D3-478B-BE8D-5945C801B447}" type="parTrans" cxnId="{6B9708F9-E9A6-4D88-B039-53FE88B9E6A1}">
      <dgm:prSet/>
      <dgm:spPr/>
      <dgm:t>
        <a:bodyPr/>
        <a:lstStyle/>
        <a:p>
          <a:endParaRPr lang="es-ES"/>
        </a:p>
      </dgm:t>
    </dgm:pt>
    <dgm:pt modelId="{3B7D58E8-B865-4C82-9AB2-D93D26C51CF1}" type="sibTrans" cxnId="{6B9708F9-E9A6-4D88-B039-53FE88B9E6A1}">
      <dgm:prSet/>
      <dgm:spPr/>
      <dgm:t>
        <a:bodyPr/>
        <a:lstStyle/>
        <a:p>
          <a:endParaRPr lang="es-ES"/>
        </a:p>
      </dgm:t>
    </dgm:pt>
    <dgm:pt modelId="{A26B700A-E48D-4E2F-B808-32B100E26395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s-ES" sz="1800" b="0" cap="none" spc="0" dirty="0" smtClean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endParaRPr lang="es-ES" sz="1800" b="0" cap="none" spc="0" dirty="0" smtClean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r>
            <a:rPr lang="es-ES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¿Cuáles son los mercados y rutas de comercialización de los cultivos agroecológicos?</a:t>
          </a:r>
        </a:p>
        <a:p>
          <a:endParaRPr lang="es-ES" sz="1500" dirty="0" smtClean="0"/>
        </a:p>
        <a:p>
          <a:endParaRPr lang="es-ES" sz="1500" dirty="0"/>
        </a:p>
      </dgm:t>
    </dgm:pt>
    <dgm:pt modelId="{ED02E4E5-4B3F-4648-B5C3-7612A461A319}" type="parTrans" cxnId="{4EEFD09A-27B1-404F-8F19-39FC5BFAD1D9}">
      <dgm:prSet/>
      <dgm:spPr/>
      <dgm:t>
        <a:bodyPr/>
        <a:lstStyle/>
        <a:p>
          <a:endParaRPr lang="es-ES"/>
        </a:p>
      </dgm:t>
    </dgm:pt>
    <dgm:pt modelId="{07C64AAE-6C9F-445E-A9D8-BE190BE8E3C5}" type="sibTrans" cxnId="{4EEFD09A-27B1-404F-8F19-39FC5BFAD1D9}">
      <dgm:prSet/>
      <dgm:spPr/>
      <dgm:t>
        <a:bodyPr/>
        <a:lstStyle/>
        <a:p>
          <a:endParaRPr lang="es-ES"/>
        </a:p>
      </dgm:t>
    </dgm:pt>
    <dgm:pt modelId="{1F6DE930-4198-4020-9792-C8F1FC7B486F}">
      <dgm:prSet phldrT="[Texto]" custT="1"/>
      <dgm:spPr/>
      <dgm:t>
        <a:bodyPr/>
        <a:lstStyle/>
        <a:p>
          <a:pPr algn="ctr"/>
          <a:r>
            <a:rPr lang="es-ES" sz="1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¿Cuáles son los costos de producción y rendimientos de los principales cultivos agroecológicos del cantón?</a:t>
          </a:r>
          <a:endParaRPr lang="es-ES" sz="1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1E57B6-B9EE-45CA-93FE-59BE1B41CD31}" type="parTrans" cxnId="{A6D0BB1A-50DE-4D7B-A594-DA75A6DF4A0E}">
      <dgm:prSet/>
      <dgm:spPr/>
      <dgm:t>
        <a:bodyPr/>
        <a:lstStyle/>
        <a:p>
          <a:endParaRPr lang="es-ES"/>
        </a:p>
      </dgm:t>
    </dgm:pt>
    <dgm:pt modelId="{C7B9EC3D-1591-4434-84DB-021F0B0F4FEF}" type="sibTrans" cxnId="{A6D0BB1A-50DE-4D7B-A594-DA75A6DF4A0E}">
      <dgm:prSet/>
      <dgm:spPr/>
      <dgm:t>
        <a:bodyPr/>
        <a:lstStyle/>
        <a:p>
          <a:endParaRPr lang="es-ES"/>
        </a:p>
      </dgm:t>
    </dgm:pt>
    <dgm:pt modelId="{5ABD48D5-ACDF-4EA1-BC51-23D6B4DC2ADD}" type="pres">
      <dgm:prSet presAssocID="{FDFF46BC-B1E8-473D-96FC-766878F4C7F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CF5CA2DD-CC37-4505-B3BC-03474F96722F}" type="pres">
      <dgm:prSet presAssocID="{85168716-2069-4E05-9905-A58B6387403C}" presName="singleCycle" presStyleCnt="0"/>
      <dgm:spPr/>
      <dgm:t>
        <a:bodyPr/>
        <a:lstStyle/>
        <a:p>
          <a:endParaRPr lang="es-ES"/>
        </a:p>
      </dgm:t>
    </dgm:pt>
    <dgm:pt modelId="{04B3204D-C8FE-41E1-9922-62681CBD3016}" type="pres">
      <dgm:prSet presAssocID="{85168716-2069-4E05-9905-A58B6387403C}" presName="singleCenter" presStyleLbl="node1" presStyleIdx="0" presStyleCnt="4" custScaleX="136986" custScaleY="92572" custLinFactNeighborX="642" custLinFactNeighborY="-11241">
        <dgm:presLayoutVars>
          <dgm:chMax val="7"/>
          <dgm:chPref val="7"/>
        </dgm:presLayoutVars>
      </dgm:prSet>
      <dgm:spPr/>
      <dgm:t>
        <a:bodyPr/>
        <a:lstStyle/>
        <a:p>
          <a:endParaRPr lang="es-ES"/>
        </a:p>
      </dgm:t>
    </dgm:pt>
    <dgm:pt modelId="{EBA5951D-2929-4248-90E3-A3348DE096C0}" type="pres">
      <dgm:prSet presAssocID="{5DCDCBCD-79D3-478B-BE8D-5945C801B447}" presName="Name56" presStyleLbl="parChTrans1D2" presStyleIdx="0" presStyleCnt="3"/>
      <dgm:spPr/>
      <dgm:t>
        <a:bodyPr/>
        <a:lstStyle/>
        <a:p>
          <a:endParaRPr lang="es-ES"/>
        </a:p>
      </dgm:t>
    </dgm:pt>
    <dgm:pt modelId="{00DFB248-0F2B-429C-8A65-B82C01ACF4D4}" type="pres">
      <dgm:prSet presAssocID="{15C08767-947B-43C1-8070-AAAB2C0C25FC}" presName="text0" presStyleLbl="node1" presStyleIdx="1" presStyleCnt="4" custScaleX="402271" custScaleY="1381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BB9989-DE31-4E1F-AA1F-EED8D4758449}" type="pres">
      <dgm:prSet presAssocID="{ED02E4E5-4B3F-4648-B5C3-7612A461A319}" presName="Name56" presStyleLbl="parChTrans1D2" presStyleIdx="1" presStyleCnt="3"/>
      <dgm:spPr/>
      <dgm:t>
        <a:bodyPr/>
        <a:lstStyle/>
        <a:p>
          <a:endParaRPr lang="es-ES"/>
        </a:p>
      </dgm:t>
    </dgm:pt>
    <dgm:pt modelId="{07047E01-2040-4838-AFFE-414372779005}" type="pres">
      <dgm:prSet presAssocID="{A26B700A-E48D-4E2F-B808-32B100E26395}" presName="text0" presStyleLbl="node1" presStyleIdx="2" presStyleCnt="4" custScaleX="311417" custScaleY="166767" custRadScaleRad="117579" custRadScaleInc="-61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99168A-52F6-4310-8B28-C94DB8C855B3}" type="pres">
      <dgm:prSet presAssocID="{E31E57B6-B9EE-45CA-93FE-59BE1B41CD31}" presName="Name56" presStyleLbl="parChTrans1D2" presStyleIdx="2" presStyleCnt="3"/>
      <dgm:spPr/>
      <dgm:t>
        <a:bodyPr/>
        <a:lstStyle/>
        <a:p>
          <a:endParaRPr lang="es-ES"/>
        </a:p>
      </dgm:t>
    </dgm:pt>
    <dgm:pt modelId="{A05C65ED-0218-430D-BE3B-21D5AFD1CC30}" type="pres">
      <dgm:prSet presAssocID="{1F6DE930-4198-4020-9792-C8F1FC7B486F}" presName="text0" presStyleLbl="node1" presStyleIdx="3" presStyleCnt="4" custScaleX="299678" custScaleY="176590" custRadScaleRad="109322" custRadScaleInc="-3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A4A686C-02D1-447B-A896-946B95A605CE}" type="presOf" srcId="{E31E57B6-B9EE-45CA-93FE-59BE1B41CD31}" destId="{0599168A-52F6-4310-8B28-C94DB8C855B3}" srcOrd="0" destOrd="0" presId="urn:microsoft.com/office/officeart/2008/layout/RadialCluster"/>
    <dgm:cxn modelId="{1A497646-A9B8-4E1A-8B3A-1BA63CC6AE02}" type="presOf" srcId="{85168716-2069-4E05-9905-A58B6387403C}" destId="{04B3204D-C8FE-41E1-9922-62681CBD3016}" srcOrd="0" destOrd="0" presId="urn:microsoft.com/office/officeart/2008/layout/RadialCluster"/>
    <dgm:cxn modelId="{1DF77E96-4746-4061-B172-16E9291EF39B}" type="presOf" srcId="{A26B700A-E48D-4E2F-B808-32B100E26395}" destId="{07047E01-2040-4838-AFFE-414372779005}" srcOrd="0" destOrd="0" presId="urn:microsoft.com/office/officeart/2008/layout/RadialCluster"/>
    <dgm:cxn modelId="{A6D0BB1A-50DE-4D7B-A594-DA75A6DF4A0E}" srcId="{85168716-2069-4E05-9905-A58B6387403C}" destId="{1F6DE930-4198-4020-9792-C8F1FC7B486F}" srcOrd="2" destOrd="0" parTransId="{E31E57B6-B9EE-45CA-93FE-59BE1B41CD31}" sibTransId="{C7B9EC3D-1591-4434-84DB-021F0B0F4FEF}"/>
    <dgm:cxn modelId="{8C2FAB5C-1349-41E0-AA4A-EBA509407131}" type="presOf" srcId="{1F6DE930-4198-4020-9792-C8F1FC7B486F}" destId="{A05C65ED-0218-430D-BE3B-21D5AFD1CC30}" srcOrd="0" destOrd="0" presId="urn:microsoft.com/office/officeart/2008/layout/RadialCluster"/>
    <dgm:cxn modelId="{6B9708F9-E9A6-4D88-B039-53FE88B9E6A1}" srcId="{85168716-2069-4E05-9905-A58B6387403C}" destId="{15C08767-947B-43C1-8070-AAAB2C0C25FC}" srcOrd="0" destOrd="0" parTransId="{5DCDCBCD-79D3-478B-BE8D-5945C801B447}" sibTransId="{3B7D58E8-B865-4C82-9AB2-D93D26C51CF1}"/>
    <dgm:cxn modelId="{5419CC67-7D15-4837-8988-204B0492E554}" type="presOf" srcId="{ED02E4E5-4B3F-4648-B5C3-7612A461A319}" destId="{FFBB9989-DE31-4E1F-AA1F-EED8D4758449}" srcOrd="0" destOrd="0" presId="urn:microsoft.com/office/officeart/2008/layout/RadialCluster"/>
    <dgm:cxn modelId="{4EEFD09A-27B1-404F-8F19-39FC5BFAD1D9}" srcId="{85168716-2069-4E05-9905-A58B6387403C}" destId="{A26B700A-E48D-4E2F-B808-32B100E26395}" srcOrd="1" destOrd="0" parTransId="{ED02E4E5-4B3F-4648-B5C3-7612A461A319}" sibTransId="{07C64AAE-6C9F-445E-A9D8-BE190BE8E3C5}"/>
    <dgm:cxn modelId="{96C64BC7-A462-4ED3-9396-9398D89DC71B}" srcId="{FDFF46BC-B1E8-473D-96FC-766878F4C7FA}" destId="{85168716-2069-4E05-9905-A58B6387403C}" srcOrd="0" destOrd="0" parTransId="{EF7CFE49-E4DA-44D5-AFA5-FBE7BEA112B4}" sibTransId="{04871C3B-7D83-4F24-B1EE-2F1431DB387A}"/>
    <dgm:cxn modelId="{BC237E60-D71D-4D75-ACEE-D63FC12FEFD7}" type="presOf" srcId="{5DCDCBCD-79D3-478B-BE8D-5945C801B447}" destId="{EBA5951D-2929-4248-90E3-A3348DE096C0}" srcOrd="0" destOrd="0" presId="urn:microsoft.com/office/officeart/2008/layout/RadialCluster"/>
    <dgm:cxn modelId="{93D7ADAF-9FF7-4DBC-90BB-EB05AECA81DB}" type="presOf" srcId="{FDFF46BC-B1E8-473D-96FC-766878F4C7FA}" destId="{5ABD48D5-ACDF-4EA1-BC51-23D6B4DC2ADD}" srcOrd="0" destOrd="0" presId="urn:microsoft.com/office/officeart/2008/layout/RadialCluster"/>
    <dgm:cxn modelId="{21BBB904-0269-4C0B-8FB7-AEE319776821}" type="presOf" srcId="{15C08767-947B-43C1-8070-AAAB2C0C25FC}" destId="{00DFB248-0F2B-429C-8A65-B82C01ACF4D4}" srcOrd="0" destOrd="0" presId="urn:microsoft.com/office/officeart/2008/layout/RadialCluster"/>
    <dgm:cxn modelId="{80F07BC0-EA14-4519-80CC-F620858A0E31}" type="presParOf" srcId="{5ABD48D5-ACDF-4EA1-BC51-23D6B4DC2ADD}" destId="{CF5CA2DD-CC37-4505-B3BC-03474F96722F}" srcOrd="0" destOrd="0" presId="urn:microsoft.com/office/officeart/2008/layout/RadialCluster"/>
    <dgm:cxn modelId="{17B3D3AB-6B7D-45C0-9775-45AB00BDAE84}" type="presParOf" srcId="{CF5CA2DD-CC37-4505-B3BC-03474F96722F}" destId="{04B3204D-C8FE-41E1-9922-62681CBD3016}" srcOrd="0" destOrd="0" presId="urn:microsoft.com/office/officeart/2008/layout/RadialCluster"/>
    <dgm:cxn modelId="{11F06BA2-71BD-41AD-A725-DFA3C0EEB1C7}" type="presParOf" srcId="{CF5CA2DD-CC37-4505-B3BC-03474F96722F}" destId="{EBA5951D-2929-4248-90E3-A3348DE096C0}" srcOrd="1" destOrd="0" presId="urn:microsoft.com/office/officeart/2008/layout/RadialCluster"/>
    <dgm:cxn modelId="{53C8FBCA-5EF7-4DF7-B060-5468883910BE}" type="presParOf" srcId="{CF5CA2DD-CC37-4505-B3BC-03474F96722F}" destId="{00DFB248-0F2B-429C-8A65-B82C01ACF4D4}" srcOrd="2" destOrd="0" presId="urn:microsoft.com/office/officeart/2008/layout/RadialCluster"/>
    <dgm:cxn modelId="{A1152AA6-4B3A-4E78-B862-52F302077C99}" type="presParOf" srcId="{CF5CA2DD-CC37-4505-B3BC-03474F96722F}" destId="{FFBB9989-DE31-4E1F-AA1F-EED8D4758449}" srcOrd="3" destOrd="0" presId="urn:microsoft.com/office/officeart/2008/layout/RadialCluster"/>
    <dgm:cxn modelId="{B8127EFB-6E00-40EF-A922-11A35D14C2CD}" type="presParOf" srcId="{CF5CA2DD-CC37-4505-B3BC-03474F96722F}" destId="{07047E01-2040-4838-AFFE-414372779005}" srcOrd="4" destOrd="0" presId="urn:microsoft.com/office/officeart/2008/layout/RadialCluster"/>
    <dgm:cxn modelId="{88017D9B-FE89-45DD-B0AE-F9C121D634B5}" type="presParOf" srcId="{CF5CA2DD-CC37-4505-B3BC-03474F96722F}" destId="{0599168A-52F6-4310-8B28-C94DB8C855B3}" srcOrd="5" destOrd="0" presId="urn:microsoft.com/office/officeart/2008/layout/RadialCluster"/>
    <dgm:cxn modelId="{38E76F15-57C7-47AB-9A83-6E54F3B21014}" type="presParOf" srcId="{CF5CA2DD-CC37-4505-B3BC-03474F96722F}" destId="{A05C65ED-0218-430D-BE3B-21D5AFD1CC30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16F906-BDE4-400C-BBA7-4A2D60AB132F}" type="doc">
      <dgm:prSet loTypeId="urn:microsoft.com/office/officeart/2005/8/layout/radial5" loCatId="relationship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4850E44F-E7EE-4A0D-B149-7BF6A0EAE885}">
      <dgm:prSet phldrT="[Texto]" custT="1"/>
      <dgm:spPr/>
      <dgm:t>
        <a:bodyPr/>
        <a:lstStyle/>
        <a:p>
          <a:r>
            <a:rPr lang="es-MX" sz="1800" dirty="0" smtClean="0"/>
            <a:t>La actividad florícola en Pedro Moncayo ocupa la mayoría de tierras cultivables, amenazando la seguridad y soberanía alimentaria (Heifer, 2007)</a:t>
          </a:r>
          <a:endParaRPr lang="es-EC" sz="1800" dirty="0"/>
        </a:p>
      </dgm:t>
    </dgm:pt>
    <dgm:pt modelId="{0247E1F7-41EC-4541-ADFC-8D1AB7D64274}" type="parTrans" cxnId="{C8F264E0-6EA2-49CF-A09D-B4E9033EBB83}">
      <dgm:prSet/>
      <dgm:spPr/>
      <dgm:t>
        <a:bodyPr/>
        <a:lstStyle/>
        <a:p>
          <a:endParaRPr lang="es-EC">
            <a:solidFill>
              <a:srgbClr val="FF0000"/>
            </a:solidFill>
          </a:endParaRPr>
        </a:p>
      </dgm:t>
    </dgm:pt>
    <dgm:pt modelId="{9BDBAEE4-686E-4FC7-B70E-64F64D259854}" type="sibTrans" cxnId="{C8F264E0-6EA2-49CF-A09D-B4E9033EBB83}">
      <dgm:prSet/>
      <dgm:spPr/>
      <dgm:t>
        <a:bodyPr/>
        <a:lstStyle/>
        <a:p>
          <a:endParaRPr lang="es-EC">
            <a:solidFill>
              <a:srgbClr val="FF0000"/>
            </a:solidFill>
          </a:endParaRPr>
        </a:p>
      </dgm:t>
    </dgm:pt>
    <dgm:pt modelId="{5363A632-894F-4F8F-9926-1DF48B4EEB59}">
      <dgm:prSet phldrT="[Texto]" custT="1"/>
      <dgm:spPr/>
      <dgm:t>
        <a:bodyPr/>
        <a:lstStyle/>
        <a:p>
          <a:pPr algn="ctr"/>
          <a:r>
            <a:rPr lang="es-EC" sz="1800" dirty="0" smtClean="0"/>
            <a:t>Los productores agroecológicos desconocen los costos de producción de sus cultivos </a:t>
          </a:r>
          <a:endParaRPr lang="es-EC" sz="1800" dirty="0"/>
        </a:p>
      </dgm:t>
    </dgm:pt>
    <dgm:pt modelId="{121A329D-772B-43D7-A053-FA8792725282}" type="parTrans" cxnId="{3A9889CF-DBC9-4359-9DF6-D6ACF545FCC2}">
      <dgm:prSet/>
      <dgm:spPr/>
      <dgm:t>
        <a:bodyPr/>
        <a:lstStyle/>
        <a:p>
          <a:endParaRPr lang="es-EC">
            <a:solidFill>
              <a:srgbClr val="FF0000"/>
            </a:solidFill>
          </a:endParaRPr>
        </a:p>
      </dgm:t>
    </dgm:pt>
    <dgm:pt modelId="{7B358AD9-ADC0-4C1D-91F3-D88C9BD5F2AB}" type="sibTrans" cxnId="{3A9889CF-DBC9-4359-9DF6-D6ACF545FCC2}">
      <dgm:prSet/>
      <dgm:spPr/>
      <dgm:t>
        <a:bodyPr/>
        <a:lstStyle/>
        <a:p>
          <a:endParaRPr lang="es-EC">
            <a:solidFill>
              <a:srgbClr val="FF0000"/>
            </a:solidFill>
          </a:endParaRPr>
        </a:p>
      </dgm:t>
    </dgm:pt>
    <dgm:pt modelId="{86D48AE1-E904-4BD1-80AE-99131AC64AE8}">
      <dgm:prSet phldrT="[Texto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C" b="1" dirty="0" smtClean="0">
              <a:solidFill>
                <a:schemeClr val="bg1"/>
              </a:solidFill>
            </a:rPr>
            <a:t>PLANTEAMIENTO DEL PROBLEMA</a:t>
          </a:r>
          <a:endParaRPr lang="es-EC" b="1" dirty="0">
            <a:solidFill>
              <a:schemeClr val="bg1"/>
            </a:solidFill>
          </a:endParaRPr>
        </a:p>
      </dgm:t>
    </dgm:pt>
    <dgm:pt modelId="{77E91385-909C-4E2C-880F-22FC4B32FEEB}" type="sibTrans" cxnId="{E0324886-4EB1-4A2F-BD86-03914B8055AE}">
      <dgm:prSet/>
      <dgm:spPr/>
      <dgm:t>
        <a:bodyPr/>
        <a:lstStyle/>
        <a:p>
          <a:endParaRPr lang="es-EC">
            <a:solidFill>
              <a:srgbClr val="FF0000"/>
            </a:solidFill>
          </a:endParaRPr>
        </a:p>
      </dgm:t>
    </dgm:pt>
    <dgm:pt modelId="{C6309577-8B7D-44F2-9D8D-C1334A3C714F}" type="parTrans" cxnId="{E0324886-4EB1-4A2F-BD86-03914B8055AE}">
      <dgm:prSet/>
      <dgm:spPr/>
      <dgm:t>
        <a:bodyPr/>
        <a:lstStyle/>
        <a:p>
          <a:endParaRPr lang="es-EC">
            <a:solidFill>
              <a:srgbClr val="FF0000"/>
            </a:solidFill>
          </a:endParaRPr>
        </a:p>
      </dgm:t>
    </dgm:pt>
    <dgm:pt modelId="{D89C6999-E6FD-484A-9CCA-01D6A14BA78F}">
      <dgm:prSet/>
      <dgm:spPr/>
      <dgm:t>
        <a:bodyPr/>
        <a:lstStyle/>
        <a:p>
          <a:endParaRPr lang="es-EC">
            <a:solidFill>
              <a:srgbClr val="FF0000"/>
            </a:solidFill>
          </a:endParaRPr>
        </a:p>
      </dgm:t>
    </dgm:pt>
    <dgm:pt modelId="{8EA435FE-CAB7-468D-AACD-BF4C0EA324DE}" type="parTrans" cxnId="{B819211A-7C25-45CC-9B33-7B2F3E914F41}">
      <dgm:prSet/>
      <dgm:spPr/>
      <dgm:t>
        <a:bodyPr/>
        <a:lstStyle/>
        <a:p>
          <a:endParaRPr lang="es-EC">
            <a:solidFill>
              <a:srgbClr val="FF0000"/>
            </a:solidFill>
          </a:endParaRPr>
        </a:p>
      </dgm:t>
    </dgm:pt>
    <dgm:pt modelId="{B27F2275-1708-48AC-974A-14F6CC82C200}" type="sibTrans" cxnId="{B819211A-7C25-45CC-9B33-7B2F3E914F41}">
      <dgm:prSet/>
      <dgm:spPr/>
      <dgm:t>
        <a:bodyPr/>
        <a:lstStyle/>
        <a:p>
          <a:endParaRPr lang="es-EC">
            <a:solidFill>
              <a:srgbClr val="FF0000"/>
            </a:solidFill>
          </a:endParaRPr>
        </a:p>
      </dgm:t>
    </dgm:pt>
    <dgm:pt modelId="{029F5BB0-70C6-4E74-B0D1-6A137E60EE2A}">
      <dgm:prSet phldrT="[Texto]" phldr="1"/>
      <dgm:spPr/>
      <dgm:t>
        <a:bodyPr/>
        <a:lstStyle/>
        <a:p>
          <a:endParaRPr lang="es-EC" dirty="0">
            <a:solidFill>
              <a:srgbClr val="FF0000"/>
            </a:solidFill>
          </a:endParaRPr>
        </a:p>
      </dgm:t>
    </dgm:pt>
    <dgm:pt modelId="{D5AD2BCD-18CF-432C-925A-0252381C4099}" type="parTrans" cxnId="{5D08AD2B-3E32-4855-B2ED-06907FDCB21B}">
      <dgm:prSet/>
      <dgm:spPr/>
      <dgm:t>
        <a:bodyPr/>
        <a:lstStyle/>
        <a:p>
          <a:endParaRPr lang="es-EC">
            <a:solidFill>
              <a:srgbClr val="FF0000"/>
            </a:solidFill>
          </a:endParaRPr>
        </a:p>
      </dgm:t>
    </dgm:pt>
    <dgm:pt modelId="{59E11699-CD23-4433-B5A6-6C0DC4BA42BE}" type="sibTrans" cxnId="{5D08AD2B-3E32-4855-B2ED-06907FDCB21B}">
      <dgm:prSet/>
      <dgm:spPr/>
      <dgm:t>
        <a:bodyPr/>
        <a:lstStyle/>
        <a:p>
          <a:endParaRPr lang="es-EC">
            <a:solidFill>
              <a:srgbClr val="FF0000"/>
            </a:solidFill>
          </a:endParaRPr>
        </a:p>
      </dgm:t>
    </dgm:pt>
    <dgm:pt modelId="{A289E5FA-6EAB-4BE4-82DB-3D36E974CB07}">
      <dgm:prSet/>
      <dgm:spPr/>
      <dgm:t>
        <a:bodyPr/>
        <a:lstStyle/>
        <a:p>
          <a:endParaRPr lang="es-EC">
            <a:solidFill>
              <a:srgbClr val="FF0000"/>
            </a:solidFill>
          </a:endParaRPr>
        </a:p>
      </dgm:t>
    </dgm:pt>
    <dgm:pt modelId="{3915A21E-99C8-462D-A61F-DB759E1A567B}" type="parTrans" cxnId="{55AB76F5-B2CE-4B2D-87A4-C6A53EC21A79}">
      <dgm:prSet/>
      <dgm:spPr/>
      <dgm:t>
        <a:bodyPr/>
        <a:lstStyle/>
        <a:p>
          <a:endParaRPr lang="es-EC"/>
        </a:p>
      </dgm:t>
    </dgm:pt>
    <dgm:pt modelId="{0C26A756-C7AC-49E6-817D-6ACFA340B756}" type="sibTrans" cxnId="{55AB76F5-B2CE-4B2D-87A4-C6A53EC21A79}">
      <dgm:prSet/>
      <dgm:spPr/>
      <dgm:t>
        <a:bodyPr/>
        <a:lstStyle/>
        <a:p>
          <a:endParaRPr lang="es-EC"/>
        </a:p>
      </dgm:t>
    </dgm:pt>
    <dgm:pt modelId="{97A35373-779A-4DAC-BB43-65A050DC8CE4}">
      <dgm:prSet/>
      <dgm:spPr/>
      <dgm:t>
        <a:bodyPr/>
        <a:lstStyle/>
        <a:p>
          <a:endParaRPr lang="es-EC"/>
        </a:p>
      </dgm:t>
    </dgm:pt>
    <dgm:pt modelId="{73C8C777-542A-498F-907F-D7C27A10A4DE}" type="parTrans" cxnId="{90B60DE6-2495-4409-B76A-F2FD959BC5A2}">
      <dgm:prSet/>
      <dgm:spPr/>
      <dgm:t>
        <a:bodyPr/>
        <a:lstStyle/>
        <a:p>
          <a:endParaRPr lang="es-EC"/>
        </a:p>
      </dgm:t>
    </dgm:pt>
    <dgm:pt modelId="{30A31CDA-D932-4B34-A2BE-734B24C5D995}" type="sibTrans" cxnId="{90B60DE6-2495-4409-B76A-F2FD959BC5A2}">
      <dgm:prSet/>
      <dgm:spPr/>
      <dgm:t>
        <a:bodyPr/>
        <a:lstStyle/>
        <a:p>
          <a:endParaRPr lang="es-EC"/>
        </a:p>
      </dgm:t>
    </dgm:pt>
    <dgm:pt modelId="{1F7391FA-0F2D-4175-9855-3E9EF9E6B8C3}">
      <dgm:prSet/>
      <dgm:spPr/>
      <dgm:t>
        <a:bodyPr/>
        <a:lstStyle/>
        <a:p>
          <a:endParaRPr lang="es-EC"/>
        </a:p>
      </dgm:t>
    </dgm:pt>
    <dgm:pt modelId="{EC399C7A-C285-491E-B84B-0EF6A0FA1463}" type="parTrans" cxnId="{93D38634-600D-418A-8AE9-B0FED9515258}">
      <dgm:prSet/>
      <dgm:spPr/>
      <dgm:t>
        <a:bodyPr/>
        <a:lstStyle/>
        <a:p>
          <a:endParaRPr lang="es-EC"/>
        </a:p>
      </dgm:t>
    </dgm:pt>
    <dgm:pt modelId="{8C17929E-40C0-462F-A457-4A63A57131C4}" type="sibTrans" cxnId="{93D38634-600D-418A-8AE9-B0FED9515258}">
      <dgm:prSet/>
      <dgm:spPr/>
      <dgm:t>
        <a:bodyPr/>
        <a:lstStyle/>
        <a:p>
          <a:endParaRPr lang="es-EC"/>
        </a:p>
      </dgm:t>
    </dgm:pt>
    <dgm:pt modelId="{5E3917D7-AFA5-46B0-909A-66F51CD31DDD}">
      <dgm:prSet custT="1"/>
      <dgm:spPr/>
      <dgm:t>
        <a:bodyPr/>
        <a:lstStyle/>
        <a:p>
          <a:r>
            <a:rPr lang="es-MX" sz="1800" dirty="0" smtClean="0"/>
            <a:t>El apoyo de organismos gubernamentales se torna insuficiente por falta de información</a:t>
          </a:r>
          <a:endParaRPr lang="es-EC" sz="1800" dirty="0"/>
        </a:p>
      </dgm:t>
    </dgm:pt>
    <dgm:pt modelId="{53454F1D-985B-49DB-B7C5-5B99283FE3E7}" type="parTrans" cxnId="{E0B178FB-3710-4CA0-B89F-765E5C933901}">
      <dgm:prSet/>
      <dgm:spPr/>
      <dgm:t>
        <a:bodyPr/>
        <a:lstStyle/>
        <a:p>
          <a:endParaRPr lang="es-EC"/>
        </a:p>
      </dgm:t>
    </dgm:pt>
    <dgm:pt modelId="{843CC91C-8711-4C28-8FBD-8BACA05BFDEA}" type="sibTrans" cxnId="{E0B178FB-3710-4CA0-B89F-765E5C933901}">
      <dgm:prSet/>
      <dgm:spPr/>
      <dgm:t>
        <a:bodyPr/>
        <a:lstStyle/>
        <a:p>
          <a:endParaRPr lang="es-EC"/>
        </a:p>
      </dgm:t>
    </dgm:pt>
    <dgm:pt modelId="{DA085162-32E5-4189-B8EB-92E8BF7963BE}" type="pres">
      <dgm:prSet presAssocID="{CA16F906-BDE4-400C-BBA7-4A2D60AB132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2FCBDA4-707E-4EA0-8F6C-AA78668F92C8}" type="pres">
      <dgm:prSet presAssocID="{86D48AE1-E904-4BD1-80AE-99131AC64AE8}" presName="centerShape" presStyleLbl="node0" presStyleIdx="0" presStyleCnt="1" custScaleX="133153" custScaleY="140352" custLinFactNeighborX="1073" custLinFactNeighborY="536"/>
      <dgm:spPr/>
      <dgm:t>
        <a:bodyPr/>
        <a:lstStyle/>
        <a:p>
          <a:endParaRPr lang="es-EC"/>
        </a:p>
      </dgm:t>
    </dgm:pt>
    <dgm:pt modelId="{E1E84287-F919-42FD-B258-C197C17158E9}" type="pres">
      <dgm:prSet presAssocID="{0247E1F7-41EC-4541-ADFC-8D1AB7D64274}" presName="parTrans" presStyleLbl="sibTrans2D1" presStyleIdx="0" presStyleCnt="3" custAng="217503" custScaleX="147420" custLinFactNeighborX="30575" custLinFactNeighborY="-1742"/>
      <dgm:spPr/>
      <dgm:t>
        <a:bodyPr/>
        <a:lstStyle/>
        <a:p>
          <a:endParaRPr lang="es-EC"/>
        </a:p>
      </dgm:t>
    </dgm:pt>
    <dgm:pt modelId="{C9B9BC4A-7153-4037-B718-6036E658E41C}" type="pres">
      <dgm:prSet presAssocID="{0247E1F7-41EC-4541-ADFC-8D1AB7D64274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2232628F-EF93-4491-AA8E-B290FA7632AC}" type="pres">
      <dgm:prSet presAssocID="{4850E44F-E7EE-4A0D-B149-7BF6A0EAE885}" presName="node" presStyleLbl="node1" presStyleIdx="0" presStyleCnt="3" custScaleX="207270" custRadScaleRad="94371" custRadScaleInc="-39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1D17BF-82FC-4E61-9FEC-25A4379F6B11}" type="pres">
      <dgm:prSet presAssocID="{53454F1D-985B-49DB-B7C5-5B99283FE3E7}" presName="parTrans" presStyleLbl="sibTrans2D1" presStyleIdx="1" presStyleCnt="3" custScaleX="197826"/>
      <dgm:spPr/>
      <dgm:t>
        <a:bodyPr/>
        <a:lstStyle/>
        <a:p>
          <a:endParaRPr lang="es-EC"/>
        </a:p>
      </dgm:t>
    </dgm:pt>
    <dgm:pt modelId="{2BE0177A-7F28-4527-992E-791495A78D1F}" type="pres">
      <dgm:prSet presAssocID="{53454F1D-985B-49DB-B7C5-5B99283FE3E7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59502AD7-EE51-40CD-ACC6-F5C18958D994}" type="pres">
      <dgm:prSet presAssocID="{5E3917D7-AFA5-46B0-909A-66F51CD31DDD}" presName="node" presStyleLbl="node1" presStyleIdx="1" presStyleCnt="3" custScaleX="152853" custScaleY="139259" custRadScaleRad="110030" custRadScaleInc="-113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3B6210-09FE-4DAA-A187-4B3ABF39AA7A}" type="pres">
      <dgm:prSet presAssocID="{121A329D-772B-43D7-A053-FA8792725282}" presName="parTrans" presStyleLbl="sibTrans2D1" presStyleIdx="2" presStyleCnt="3" custAng="21258141" custScaleX="187408" custLinFactNeighborX="5936" custLinFactNeighborY="-18"/>
      <dgm:spPr/>
      <dgm:t>
        <a:bodyPr/>
        <a:lstStyle/>
        <a:p>
          <a:endParaRPr lang="es-EC"/>
        </a:p>
      </dgm:t>
    </dgm:pt>
    <dgm:pt modelId="{B5FA61C9-6D0A-4CF6-8D86-560A601FB30A}" type="pres">
      <dgm:prSet presAssocID="{121A329D-772B-43D7-A053-FA8792725282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884E256B-5E21-44F7-986F-66F75BDCAE34}" type="pres">
      <dgm:prSet presAssocID="{5363A632-894F-4F8F-9926-1DF48B4EEB59}" presName="node" presStyleLbl="node1" presStyleIdx="2" presStyleCnt="3" custScaleX="151696" custScaleY="121451" custRadScaleRad="103762" custRadScaleInc="103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0B178FB-3710-4CA0-B89F-765E5C933901}" srcId="{86D48AE1-E904-4BD1-80AE-99131AC64AE8}" destId="{5E3917D7-AFA5-46B0-909A-66F51CD31DDD}" srcOrd="1" destOrd="0" parTransId="{53454F1D-985B-49DB-B7C5-5B99283FE3E7}" sibTransId="{843CC91C-8711-4C28-8FBD-8BACA05BFDEA}"/>
    <dgm:cxn modelId="{B22B59E7-DB51-4A09-90F5-99FF053CA068}" type="presOf" srcId="{0247E1F7-41EC-4541-ADFC-8D1AB7D64274}" destId="{E1E84287-F919-42FD-B258-C197C17158E9}" srcOrd="0" destOrd="0" presId="urn:microsoft.com/office/officeart/2005/8/layout/radial5"/>
    <dgm:cxn modelId="{B819211A-7C25-45CC-9B33-7B2F3E914F41}" srcId="{CA16F906-BDE4-400C-BBA7-4A2D60AB132F}" destId="{D89C6999-E6FD-484A-9CCA-01D6A14BA78F}" srcOrd="1" destOrd="0" parTransId="{8EA435FE-CAB7-468D-AACD-BF4C0EA324DE}" sibTransId="{B27F2275-1708-48AC-974A-14F6CC82C200}"/>
    <dgm:cxn modelId="{42785B18-32F5-406A-911F-D8F8E5AAD980}" type="presOf" srcId="{121A329D-772B-43D7-A053-FA8792725282}" destId="{B5FA61C9-6D0A-4CF6-8D86-560A601FB30A}" srcOrd="1" destOrd="0" presId="urn:microsoft.com/office/officeart/2005/8/layout/radial5"/>
    <dgm:cxn modelId="{2D72835A-8219-4240-91B0-DFF0273D4F01}" type="presOf" srcId="{53454F1D-985B-49DB-B7C5-5B99283FE3E7}" destId="{2BE0177A-7F28-4527-992E-791495A78D1F}" srcOrd="1" destOrd="0" presId="urn:microsoft.com/office/officeart/2005/8/layout/radial5"/>
    <dgm:cxn modelId="{93D38634-600D-418A-8AE9-B0FED9515258}" srcId="{CA16F906-BDE4-400C-BBA7-4A2D60AB132F}" destId="{1F7391FA-0F2D-4175-9855-3E9EF9E6B8C3}" srcOrd="5" destOrd="0" parTransId="{EC399C7A-C285-491E-B84B-0EF6A0FA1463}" sibTransId="{8C17929E-40C0-462F-A457-4A63A57131C4}"/>
    <dgm:cxn modelId="{5DFEE774-CDFC-4E72-9CA6-4306058982E0}" type="presOf" srcId="{5363A632-894F-4F8F-9926-1DF48B4EEB59}" destId="{884E256B-5E21-44F7-986F-66F75BDCAE34}" srcOrd="0" destOrd="0" presId="urn:microsoft.com/office/officeart/2005/8/layout/radial5"/>
    <dgm:cxn modelId="{55AB76F5-B2CE-4B2D-87A4-C6A53EC21A79}" srcId="{CA16F906-BDE4-400C-BBA7-4A2D60AB132F}" destId="{A289E5FA-6EAB-4BE4-82DB-3D36E974CB07}" srcOrd="3" destOrd="0" parTransId="{3915A21E-99C8-462D-A61F-DB759E1A567B}" sibTransId="{0C26A756-C7AC-49E6-817D-6ACFA340B756}"/>
    <dgm:cxn modelId="{1003E3C4-7B38-4D26-B149-EAE67C74B765}" type="presOf" srcId="{5E3917D7-AFA5-46B0-909A-66F51CD31DDD}" destId="{59502AD7-EE51-40CD-ACC6-F5C18958D994}" srcOrd="0" destOrd="0" presId="urn:microsoft.com/office/officeart/2005/8/layout/radial5"/>
    <dgm:cxn modelId="{4438D217-1288-4C1F-B32B-7A6AF503B1EF}" type="presOf" srcId="{CA16F906-BDE4-400C-BBA7-4A2D60AB132F}" destId="{DA085162-32E5-4189-B8EB-92E8BF7963BE}" srcOrd="0" destOrd="0" presId="urn:microsoft.com/office/officeart/2005/8/layout/radial5"/>
    <dgm:cxn modelId="{5D08AD2B-3E32-4855-B2ED-06907FDCB21B}" srcId="{CA16F906-BDE4-400C-BBA7-4A2D60AB132F}" destId="{029F5BB0-70C6-4E74-B0D1-6A137E60EE2A}" srcOrd="2" destOrd="0" parTransId="{D5AD2BCD-18CF-432C-925A-0252381C4099}" sibTransId="{59E11699-CD23-4433-B5A6-6C0DC4BA42BE}"/>
    <dgm:cxn modelId="{606AC06D-17A5-4B6F-BE87-2101E6B1342D}" type="presOf" srcId="{53454F1D-985B-49DB-B7C5-5B99283FE3E7}" destId="{101D17BF-82FC-4E61-9FEC-25A4379F6B11}" srcOrd="0" destOrd="0" presId="urn:microsoft.com/office/officeart/2005/8/layout/radial5"/>
    <dgm:cxn modelId="{FF52474B-B689-4990-9550-9B5F4DB92957}" type="presOf" srcId="{0247E1F7-41EC-4541-ADFC-8D1AB7D64274}" destId="{C9B9BC4A-7153-4037-B718-6036E658E41C}" srcOrd="1" destOrd="0" presId="urn:microsoft.com/office/officeart/2005/8/layout/radial5"/>
    <dgm:cxn modelId="{E0324886-4EB1-4A2F-BD86-03914B8055AE}" srcId="{CA16F906-BDE4-400C-BBA7-4A2D60AB132F}" destId="{86D48AE1-E904-4BD1-80AE-99131AC64AE8}" srcOrd="0" destOrd="0" parTransId="{C6309577-8B7D-44F2-9D8D-C1334A3C714F}" sibTransId="{77E91385-909C-4E2C-880F-22FC4B32FEEB}"/>
    <dgm:cxn modelId="{C69AA885-3434-4AB5-9ECB-3C49198FBB1C}" type="presOf" srcId="{4850E44F-E7EE-4A0D-B149-7BF6A0EAE885}" destId="{2232628F-EF93-4491-AA8E-B290FA7632AC}" srcOrd="0" destOrd="0" presId="urn:microsoft.com/office/officeart/2005/8/layout/radial5"/>
    <dgm:cxn modelId="{3A9889CF-DBC9-4359-9DF6-D6ACF545FCC2}" srcId="{86D48AE1-E904-4BD1-80AE-99131AC64AE8}" destId="{5363A632-894F-4F8F-9926-1DF48B4EEB59}" srcOrd="2" destOrd="0" parTransId="{121A329D-772B-43D7-A053-FA8792725282}" sibTransId="{7B358AD9-ADC0-4C1D-91F3-D88C9BD5F2AB}"/>
    <dgm:cxn modelId="{C8F264E0-6EA2-49CF-A09D-B4E9033EBB83}" srcId="{86D48AE1-E904-4BD1-80AE-99131AC64AE8}" destId="{4850E44F-E7EE-4A0D-B149-7BF6A0EAE885}" srcOrd="0" destOrd="0" parTransId="{0247E1F7-41EC-4541-ADFC-8D1AB7D64274}" sibTransId="{9BDBAEE4-686E-4FC7-B70E-64F64D259854}"/>
    <dgm:cxn modelId="{D620ADA1-2C17-441E-9E96-2318929046B4}" type="presOf" srcId="{86D48AE1-E904-4BD1-80AE-99131AC64AE8}" destId="{82FCBDA4-707E-4EA0-8F6C-AA78668F92C8}" srcOrd="0" destOrd="0" presId="urn:microsoft.com/office/officeart/2005/8/layout/radial5"/>
    <dgm:cxn modelId="{90B60DE6-2495-4409-B76A-F2FD959BC5A2}" srcId="{CA16F906-BDE4-400C-BBA7-4A2D60AB132F}" destId="{97A35373-779A-4DAC-BB43-65A050DC8CE4}" srcOrd="4" destOrd="0" parTransId="{73C8C777-542A-498F-907F-D7C27A10A4DE}" sibTransId="{30A31CDA-D932-4B34-A2BE-734B24C5D995}"/>
    <dgm:cxn modelId="{610D6844-1E90-4AF1-8A3D-7599EAA7FED5}" type="presOf" srcId="{121A329D-772B-43D7-A053-FA8792725282}" destId="{4B3B6210-09FE-4DAA-A187-4B3ABF39AA7A}" srcOrd="0" destOrd="0" presId="urn:microsoft.com/office/officeart/2005/8/layout/radial5"/>
    <dgm:cxn modelId="{B72F9B15-23B1-445C-9D99-67006CD30A17}" type="presParOf" srcId="{DA085162-32E5-4189-B8EB-92E8BF7963BE}" destId="{82FCBDA4-707E-4EA0-8F6C-AA78668F92C8}" srcOrd="0" destOrd="0" presId="urn:microsoft.com/office/officeart/2005/8/layout/radial5"/>
    <dgm:cxn modelId="{2C811529-00A6-4C8C-A7B3-C174D2A5C20C}" type="presParOf" srcId="{DA085162-32E5-4189-B8EB-92E8BF7963BE}" destId="{E1E84287-F919-42FD-B258-C197C17158E9}" srcOrd="1" destOrd="0" presId="urn:microsoft.com/office/officeart/2005/8/layout/radial5"/>
    <dgm:cxn modelId="{B491972B-EB27-4293-A3A3-E7D0E5F8FCD3}" type="presParOf" srcId="{E1E84287-F919-42FD-B258-C197C17158E9}" destId="{C9B9BC4A-7153-4037-B718-6036E658E41C}" srcOrd="0" destOrd="0" presId="urn:microsoft.com/office/officeart/2005/8/layout/radial5"/>
    <dgm:cxn modelId="{4E3B3B3D-7922-4E0D-90B7-CE5264C800C0}" type="presParOf" srcId="{DA085162-32E5-4189-B8EB-92E8BF7963BE}" destId="{2232628F-EF93-4491-AA8E-B290FA7632AC}" srcOrd="2" destOrd="0" presId="urn:microsoft.com/office/officeart/2005/8/layout/radial5"/>
    <dgm:cxn modelId="{AD61215B-962D-4FD2-895A-54BF25C6C421}" type="presParOf" srcId="{DA085162-32E5-4189-B8EB-92E8BF7963BE}" destId="{101D17BF-82FC-4E61-9FEC-25A4379F6B11}" srcOrd="3" destOrd="0" presId="urn:microsoft.com/office/officeart/2005/8/layout/radial5"/>
    <dgm:cxn modelId="{0108A7B3-2EE1-41A0-B511-E713ECCA8BE1}" type="presParOf" srcId="{101D17BF-82FC-4E61-9FEC-25A4379F6B11}" destId="{2BE0177A-7F28-4527-992E-791495A78D1F}" srcOrd="0" destOrd="0" presId="urn:microsoft.com/office/officeart/2005/8/layout/radial5"/>
    <dgm:cxn modelId="{3FAAB986-2A0A-4714-80A9-63ECEAFC87B8}" type="presParOf" srcId="{DA085162-32E5-4189-B8EB-92E8BF7963BE}" destId="{59502AD7-EE51-40CD-ACC6-F5C18958D994}" srcOrd="4" destOrd="0" presId="urn:microsoft.com/office/officeart/2005/8/layout/radial5"/>
    <dgm:cxn modelId="{9987A086-A0FC-4529-81A4-1919FBACDE67}" type="presParOf" srcId="{DA085162-32E5-4189-B8EB-92E8BF7963BE}" destId="{4B3B6210-09FE-4DAA-A187-4B3ABF39AA7A}" srcOrd="5" destOrd="0" presId="urn:microsoft.com/office/officeart/2005/8/layout/radial5"/>
    <dgm:cxn modelId="{15CBA35B-478B-43D6-B11A-E92F15BD0357}" type="presParOf" srcId="{4B3B6210-09FE-4DAA-A187-4B3ABF39AA7A}" destId="{B5FA61C9-6D0A-4CF6-8D86-560A601FB30A}" srcOrd="0" destOrd="0" presId="urn:microsoft.com/office/officeart/2005/8/layout/radial5"/>
    <dgm:cxn modelId="{772D9841-39C9-44C1-B989-222CFFD8DFCE}" type="presParOf" srcId="{DA085162-32E5-4189-B8EB-92E8BF7963BE}" destId="{884E256B-5E21-44F7-986F-66F75BDCAE34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14AB14-59BF-4E3C-A6A6-9113C8A38BA1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59F9433-3EEC-49B4-BBD7-491E12D381B4}">
      <dgm:prSet phldrT="[Texto]"/>
      <dgm:spPr/>
      <dgm:t>
        <a:bodyPr/>
        <a:lstStyle/>
        <a:p>
          <a:r>
            <a:rPr lang="es-ES" dirty="0" smtClean="0"/>
            <a:t>EQUIPOS</a:t>
          </a:r>
          <a:endParaRPr lang="es-ES" dirty="0"/>
        </a:p>
      </dgm:t>
    </dgm:pt>
    <dgm:pt modelId="{312BF81C-A73F-4366-B33B-693D1F74E726}" type="parTrans" cxnId="{768A33F7-456A-4B38-AABA-683819B392E4}">
      <dgm:prSet/>
      <dgm:spPr/>
      <dgm:t>
        <a:bodyPr/>
        <a:lstStyle/>
        <a:p>
          <a:endParaRPr lang="es-ES"/>
        </a:p>
      </dgm:t>
    </dgm:pt>
    <dgm:pt modelId="{D3321226-DAF2-49E0-A850-1B7452C045FF}" type="sibTrans" cxnId="{768A33F7-456A-4B38-AABA-683819B392E4}">
      <dgm:prSet/>
      <dgm:spPr/>
      <dgm:t>
        <a:bodyPr/>
        <a:lstStyle/>
        <a:p>
          <a:endParaRPr lang="es-ES"/>
        </a:p>
      </dgm:t>
    </dgm:pt>
    <dgm:pt modelId="{E0B4B065-69C9-41D7-844E-108C67433137}">
      <dgm:prSet phldrT="[Texto]"/>
      <dgm:spPr/>
      <dgm:t>
        <a:bodyPr/>
        <a:lstStyle/>
        <a:p>
          <a:endParaRPr lang="es-ES" dirty="0" smtClean="0"/>
        </a:p>
        <a:p>
          <a:r>
            <a:rPr lang="es-ES" dirty="0" smtClean="0"/>
            <a:t>MATERIALES</a:t>
          </a:r>
        </a:p>
        <a:p>
          <a:endParaRPr lang="es-ES" dirty="0" smtClean="0"/>
        </a:p>
        <a:p>
          <a:endParaRPr lang="es-ES" dirty="0" smtClean="0"/>
        </a:p>
        <a:p>
          <a:r>
            <a:rPr lang="es-ES" dirty="0" smtClean="0"/>
            <a:t>SOFTWARE</a:t>
          </a:r>
          <a:endParaRPr lang="es-ES" dirty="0"/>
        </a:p>
      </dgm:t>
    </dgm:pt>
    <dgm:pt modelId="{B4079387-A04A-48E4-B6B8-4E245E3DC416}" type="parTrans" cxnId="{A1B36FB2-9530-4FF8-8148-6CB0383D8C55}">
      <dgm:prSet/>
      <dgm:spPr/>
      <dgm:t>
        <a:bodyPr/>
        <a:lstStyle/>
        <a:p>
          <a:endParaRPr lang="es-ES"/>
        </a:p>
      </dgm:t>
    </dgm:pt>
    <dgm:pt modelId="{2169889B-11CE-4BBD-A8AD-25160312A614}" type="sibTrans" cxnId="{A1B36FB2-9530-4FF8-8148-6CB0383D8C55}">
      <dgm:prSet/>
      <dgm:spPr/>
      <dgm:t>
        <a:bodyPr/>
        <a:lstStyle/>
        <a:p>
          <a:endParaRPr lang="es-ES"/>
        </a:p>
      </dgm:t>
    </dgm:pt>
    <dgm:pt modelId="{F5BF962E-795B-4404-B517-962DC60A5815}">
      <dgm:prSet phldrT="[Texto]"/>
      <dgm:spPr/>
      <dgm:t>
        <a:bodyPr/>
        <a:lstStyle/>
        <a:p>
          <a:endParaRPr lang="es-ES" sz="1200" dirty="0"/>
        </a:p>
      </dgm:t>
    </dgm:pt>
    <dgm:pt modelId="{FDC48506-BB0C-44D9-BF13-89FA4C3DB162}" type="parTrans" cxnId="{686608E4-EC67-457B-9F66-9FB4B513C99B}">
      <dgm:prSet/>
      <dgm:spPr/>
      <dgm:t>
        <a:bodyPr/>
        <a:lstStyle/>
        <a:p>
          <a:endParaRPr lang="es-ES"/>
        </a:p>
      </dgm:t>
    </dgm:pt>
    <dgm:pt modelId="{1AB4348A-1B40-4E2E-85E1-E239DB1D481E}" type="sibTrans" cxnId="{686608E4-EC67-457B-9F66-9FB4B513C99B}">
      <dgm:prSet/>
      <dgm:spPr/>
      <dgm:t>
        <a:bodyPr/>
        <a:lstStyle/>
        <a:p>
          <a:endParaRPr lang="es-ES"/>
        </a:p>
      </dgm:t>
    </dgm:pt>
    <dgm:pt modelId="{2ABD1C70-F2C5-415D-B08C-46DC574C6592}">
      <dgm:prSet custT="1"/>
      <dgm:spPr/>
      <dgm:t>
        <a:bodyPr/>
        <a:lstStyle/>
        <a:p>
          <a:r>
            <a:rPr lang="es-ES" sz="2000" dirty="0" smtClean="0"/>
            <a:t>Computador</a:t>
          </a:r>
          <a:endParaRPr lang="es-ES" sz="2000" dirty="0"/>
        </a:p>
      </dgm:t>
    </dgm:pt>
    <dgm:pt modelId="{0EC3B54A-6EBA-4331-896C-3964374DCA8D}" type="parTrans" cxnId="{9D172C72-24F6-458F-9EE9-3CE39D352932}">
      <dgm:prSet/>
      <dgm:spPr/>
      <dgm:t>
        <a:bodyPr/>
        <a:lstStyle/>
        <a:p>
          <a:endParaRPr lang="es-ES"/>
        </a:p>
      </dgm:t>
    </dgm:pt>
    <dgm:pt modelId="{408A537B-97A5-456B-8EA6-09F483135F55}" type="sibTrans" cxnId="{9D172C72-24F6-458F-9EE9-3CE39D352932}">
      <dgm:prSet/>
      <dgm:spPr/>
      <dgm:t>
        <a:bodyPr/>
        <a:lstStyle/>
        <a:p>
          <a:endParaRPr lang="es-ES"/>
        </a:p>
      </dgm:t>
    </dgm:pt>
    <dgm:pt modelId="{337C130C-49CD-4C74-BC35-D4BE7428F932}">
      <dgm:prSet custT="1"/>
      <dgm:spPr/>
      <dgm:t>
        <a:bodyPr/>
        <a:lstStyle/>
        <a:p>
          <a:r>
            <a:rPr lang="es-ES" sz="2000" dirty="0" smtClean="0"/>
            <a:t>Cámara digital</a:t>
          </a:r>
          <a:endParaRPr lang="es-ES" sz="2000" dirty="0"/>
        </a:p>
      </dgm:t>
    </dgm:pt>
    <dgm:pt modelId="{C8325F52-D452-4E77-AC96-129649105706}" type="parTrans" cxnId="{8CC078B0-0E20-46EB-8424-78BF2B0B60F0}">
      <dgm:prSet/>
      <dgm:spPr/>
      <dgm:t>
        <a:bodyPr/>
        <a:lstStyle/>
        <a:p>
          <a:endParaRPr lang="es-ES"/>
        </a:p>
      </dgm:t>
    </dgm:pt>
    <dgm:pt modelId="{9C6B1450-795F-4C3D-915E-C4013F6CF922}" type="sibTrans" cxnId="{8CC078B0-0E20-46EB-8424-78BF2B0B60F0}">
      <dgm:prSet/>
      <dgm:spPr/>
      <dgm:t>
        <a:bodyPr/>
        <a:lstStyle/>
        <a:p>
          <a:endParaRPr lang="es-ES"/>
        </a:p>
      </dgm:t>
    </dgm:pt>
    <dgm:pt modelId="{447C19C4-709B-4AAF-B7E6-4BB8211B7BA2}">
      <dgm:prSet custT="1"/>
      <dgm:spPr/>
      <dgm:t>
        <a:bodyPr/>
        <a:lstStyle/>
        <a:p>
          <a:r>
            <a:rPr lang="es-ES" sz="2000" dirty="0" smtClean="0"/>
            <a:t>Filmadora</a:t>
          </a:r>
          <a:endParaRPr lang="es-ES" sz="2000" dirty="0"/>
        </a:p>
      </dgm:t>
    </dgm:pt>
    <dgm:pt modelId="{B9D2B6A4-A04E-4400-8C35-002B79505572}" type="parTrans" cxnId="{C9108D84-294C-4C29-B411-19DCD8B723F7}">
      <dgm:prSet/>
      <dgm:spPr/>
      <dgm:t>
        <a:bodyPr/>
        <a:lstStyle/>
        <a:p>
          <a:endParaRPr lang="es-ES"/>
        </a:p>
      </dgm:t>
    </dgm:pt>
    <dgm:pt modelId="{DA9E14B8-CAF7-4EE4-BDF6-72DA5823568D}" type="sibTrans" cxnId="{C9108D84-294C-4C29-B411-19DCD8B723F7}">
      <dgm:prSet/>
      <dgm:spPr/>
      <dgm:t>
        <a:bodyPr/>
        <a:lstStyle/>
        <a:p>
          <a:endParaRPr lang="es-ES"/>
        </a:p>
      </dgm:t>
    </dgm:pt>
    <dgm:pt modelId="{CEE7ABC8-D092-49F3-9F5E-62309E55EDB6}">
      <dgm:prSet phldrT="[Texto]" custT="1"/>
      <dgm:spPr/>
      <dgm:t>
        <a:bodyPr/>
        <a:lstStyle/>
        <a:p>
          <a:endParaRPr lang="es-ES" sz="2000" dirty="0"/>
        </a:p>
      </dgm:t>
    </dgm:pt>
    <dgm:pt modelId="{335FC0ED-B299-4C74-BE5D-57EC1CCFEB88}" type="parTrans" cxnId="{F2C62EDC-4DD6-44E8-BF46-8117CA4AF792}">
      <dgm:prSet/>
      <dgm:spPr/>
      <dgm:t>
        <a:bodyPr/>
        <a:lstStyle/>
        <a:p>
          <a:endParaRPr lang="es-ES"/>
        </a:p>
      </dgm:t>
    </dgm:pt>
    <dgm:pt modelId="{E8FB5CDF-676E-4C61-9946-0346B070D8CF}" type="sibTrans" cxnId="{F2C62EDC-4DD6-44E8-BF46-8117CA4AF792}">
      <dgm:prSet/>
      <dgm:spPr/>
      <dgm:t>
        <a:bodyPr/>
        <a:lstStyle/>
        <a:p>
          <a:endParaRPr lang="es-ES"/>
        </a:p>
      </dgm:t>
    </dgm:pt>
    <dgm:pt modelId="{AD47051B-C8FF-4B0A-9055-A38FE37E93FF}">
      <dgm:prSet phldrT="[Texto]" custT="1"/>
      <dgm:spPr/>
      <dgm:t>
        <a:bodyPr/>
        <a:lstStyle/>
        <a:p>
          <a:r>
            <a:rPr lang="es-ES" sz="2000" dirty="0" smtClean="0"/>
            <a:t>ArcGIS 10.3</a:t>
          </a:r>
          <a:endParaRPr lang="es-ES" sz="2000" dirty="0"/>
        </a:p>
      </dgm:t>
    </dgm:pt>
    <dgm:pt modelId="{8EC2551A-A3AB-4A24-A1B5-10DF4F4473BE}" type="parTrans" cxnId="{8D1870EC-C136-4192-9E54-B34E685001BF}">
      <dgm:prSet/>
      <dgm:spPr/>
      <dgm:t>
        <a:bodyPr/>
        <a:lstStyle/>
        <a:p>
          <a:endParaRPr lang="es-ES"/>
        </a:p>
      </dgm:t>
    </dgm:pt>
    <dgm:pt modelId="{E8B62BE5-B1D1-475B-A3AD-5ECFA161FCC9}" type="sibTrans" cxnId="{8D1870EC-C136-4192-9E54-B34E685001BF}">
      <dgm:prSet/>
      <dgm:spPr/>
      <dgm:t>
        <a:bodyPr/>
        <a:lstStyle/>
        <a:p>
          <a:endParaRPr lang="es-ES"/>
        </a:p>
      </dgm:t>
    </dgm:pt>
    <dgm:pt modelId="{5513EDC8-BF5B-4AC9-8515-3150F040D1CD}">
      <dgm:prSet phldrT="[Texto]"/>
      <dgm:spPr/>
      <dgm:t>
        <a:bodyPr/>
        <a:lstStyle/>
        <a:p>
          <a:endParaRPr lang="es-ES" sz="1200" dirty="0"/>
        </a:p>
      </dgm:t>
    </dgm:pt>
    <dgm:pt modelId="{37C5C853-9DAB-4FA1-8F42-44B28C3EB3D8}" type="parTrans" cxnId="{DB846DD5-AD16-4887-8511-9C7C75764751}">
      <dgm:prSet/>
      <dgm:spPr/>
      <dgm:t>
        <a:bodyPr/>
        <a:lstStyle/>
        <a:p>
          <a:endParaRPr lang="es-ES"/>
        </a:p>
      </dgm:t>
    </dgm:pt>
    <dgm:pt modelId="{918C2BA3-FDA6-4237-95F3-81E1CAB71C83}" type="sibTrans" cxnId="{DB846DD5-AD16-4887-8511-9C7C75764751}">
      <dgm:prSet/>
      <dgm:spPr/>
      <dgm:t>
        <a:bodyPr/>
        <a:lstStyle/>
        <a:p>
          <a:endParaRPr lang="es-ES"/>
        </a:p>
      </dgm:t>
    </dgm:pt>
    <dgm:pt modelId="{6D641CE5-09EC-4374-90EF-6E601EF363DF}">
      <dgm:prSet phldrT="[Texto]"/>
      <dgm:spPr/>
      <dgm:t>
        <a:bodyPr/>
        <a:lstStyle/>
        <a:p>
          <a:endParaRPr lang="es-ES" sz="1200" dirty="0"/>
        </a:p>
      </dgm:t>
    </dgm:pt>
    <dgm:pt modelId="{52598B12-E4AF-459F-8B84-849BA49E5691}" type="parTrans" cxnId="{94976A79-EF1F-448A-B0EF-8E3EA297DD5D}">
      <dgm:prSet/>
      <dgm:spPr/>
      <dgm:t>
        <a:bodyPr/>
        <a:lstStyle/>
        <a:p>
          <a:endParaRPr lang="es-ES"/>
        </a:p>
      </dgm:t>
    </dgm:pt>
    <dgm:pt modelId="{6163EBF7-2256-4069-BB64-8EEA569531D9}" type="sibTrans" cxnId="{94976A79-EF1F-448A-B0EF-8E3EA297DD5D}">
      <dgm:prSet/>
      <dgm:spPr/>
      <dgm:t>
        <a:bodyPr/>
        <a:lstStyle/>
        <a:p>
          <a:endParaRPr lang="es-ES"/>
        </a:p>
      </dgm:t>
    </dgm:pt>
    <dgm:pt modelId="{51D013AB-03E7-4875-A149-07A833A45050}">
      <dgm:prSet phldrT="[Texto]" custT="1"/>
      <dgm:spPr/>
      <dgm:t>
        <a:bodyPr/>
        <a:lstStyle/>
        <a:p>
          <a:r>
            <a:rPr lang="es-ES" sz="2000" dirty="0" smtClean="0"/>
            <a:t>Libreta de Campo</a:t>
          </a:r>
          <a:endParaRPr lang="es-ES" sz="2000" dirty="0"/>
        </a:p>
      </dgm:t>
    </dgm:pt>
    <dgm:pt modelId="{70EB681C-F449-4681-8EB2-972A86D2D2AF}" type="sibTrans" cxnId="{0F136D9B-D19C-4219-BFFF-C7935629BA7E}">
      <dgm:prSet/>
      <dgm:spPr/>
      <dgm:t>
        <a:bodyPr/>
        <a:lstStyle/>
        <a:p>
          <a:endParaRPr lang="es-ES"/>
        </a:p>
      </dgm:t>
    </dgm:pt>
    <dgm:pt modelId="{3B018F22-7100-4FB5-998D-DB057FCBF129}" type="parTrans" cxnId="{0F136D9B-D19C-4219-BFFF-C7935629BA7E}">
      <dgm:prSet/>
      <dgm:spPr/>
      <dgm:t>
        <a:bodyPr/>
        <a:lstStyle/>
        <a:p>
          <a:endParaRPr lang="es-ES"/>
        </a:p>
      </dgm:t>
    </dgm:pt>
    <dgm:pt modelId="{9208A26D-BED3-4B5E-BF27-75D7D699657A}">
      <dgm:prSet custT="1"/>
      <dgm:spPr/>
      <dgm:t>
        <a:bodyPr/>
        <a:lstStyle/>
        <a:p>
          <a:r>
            <a:rPr lang="es-ES" sz="2000" dirty="0" smtClean="0"/>
            <a:t>Internet</a:t>
          </a:r>
          <a:endParaRPr lang="es-ES" sz="2000" dirty="0"/>
        </a:p>
      </dgm:t>
    </dgm:pt>
    <dgm:pt modelId="{74845836-B51F-4E82-87F0-39B3A342B840}" type="parTrans" cxnId="{9C9DE444-F13B-4F1E-ADF0-FFC9BC60092F}">
      <dgm:prSet/>
      <dgm:spPr/>
      <dgm:t>
        <a:bodyPr/>
        <a:lstStyle/>
        <a:p>
          <a:endParaRPr lang="es-ES"/>
        </a:p>
      </dgm:t>
    </dgm:pt>
    <dgm:pt modelId="{DD00BE27-32A3-466D-A47B-34882595E53C}" type="sibTrans" cxnId="{9C9DE444-F13B-4F1E-ADF0-FFC9BC60092F}">
      <dgm:prSet/>
      <dgm:spPr/>
      <dgm:t>
        <a:bodyPr/>
        <a:lstStyle/>
        <a:p>
          <a:endParaRPr lang="es-ES"/>
        </a:p>
      </dgm:t>
    </dgm:pt>
    <dgm:pt modelId="{0DC96C99-563B-4592-A672-1ED7EB037868}">
      <dgm:prSet custT="1"/>
      <dgm:spPr/>
      <dgm:t>
        <a:bodyPr/>
        <a:lstStyle/>
        <a:p>
          <a:r>
            <a:rPr lang="es-ES" sz="2000" dirty="0" smtClean="0"/>
            <a:t>Navegador GPS</a:t>
          </a:r>
          <a:endParaRPr lang="es-ES" sz="2000" dirty="0"/>
        </a:p>
      </dgm:t>
    </dgm:pt>
    <dgm:pt modelId="{2360C276-8E7A-4725-A83F-1771B13F5553}" type="parTrans" cxnId="{BA26FFA4-687B-4E3D-BA78-09813EEAE6F8}">
      <dgm:prSet/>
      <dgm:spPr/>
      <dgm:t>
        <a:bodyPr/>
        <a:lstStyle/>
        <a:p>
          <a:endParaRPr lang="es-ES_tradnl"/>
        </a:p>
      </dgm:t>
    </dgm:pt>
    <dgm:pt modelId="{547EB6E8-29EC-4458-8F1A-AD234F6767FA}" type="sibTrans" cxnId="{BA26FFA4-687B-4E3D-BA78-09813EEAE6F8}">
      <dgm:prSet/>
      <dgm:spPr/>
      <dgm:t>
        <a:bodyPr/>
        <a:lstStyle/>
        <a:p>
          <a:endParaRPr lang="es-ES_tradnl"/>
        </a:p>
      </dgm:t>
    </dgm:pt>
    <dgm:pt modelId="{CC79E238-13B0-46FF-ABF2-270853FCEC30}">
      <dgm:prSet custT="1"/>
      <dgm:spPr/>
      <dgm:t>
        <a:bodyPr/>
        <a:lstStyle/>
        <a:p>
          <a:r>
            <a:rPr lang="es-ES" sz="2000" dirty="0" smtClean="0"/>
            <a:t>Vehículo</a:t>
          </a:r>
          <a:endParaRPr lang="es-ES" sz="2000" dirty="0"/>
        </a:p>
      </dgm:t>
    </dgm:pt>
    <dgm:pt modelId="{916F0773-6414-4CBD-800F-D2F1C19A9BAC}" type="parTrans" cxnId="{CF3E9321-1B97-4FAC-BBD3-1C01941FB9F4}">
      <dgm:prSet/>
      <dgm:spPr/>
      <dgm:t>
        <a:bodyPr/>
        <a:lstStyle/>
        <a:p>
          <a:endParaRPr lang="es-ES_tradnl"/>
        </a:p>
      </dgm:t>
    </dgm:pt>
    <dgm:pt modelId="{6F6A2F80-3216-4530-AB7F-F027D9C023F7}" type="sibTrans" cxnId="{CF3E9321-1B97-4FAC-BBD3-1C01941FB9F4}">
      <dgm:prSet/>
      <dgm:spPr/>
      <dgm:t>
        <a:bodyPr/>
        <a:lstStyle/>
        <a:p>
          <a:endParaRPr lang="es-ES_tradnl"/>
        </a:p>
      </dgm:t>
    </dgm:pt>
    <dgm:pt modelId="{F07D4048-A851-4483-90C2-274794CA81B5}">
      <dgm:prSet phldrT="[Texto]"/>
      <dgm:spPr/>
      <dgm:t>
        <a:bodyPr/>
        <a:lstStyle/>
        <a:p>
          <a:endParaRPr lang="es-ES" sz="1200" dirty="0"/>
        </a:p>
      </dgm:t>
    </dgm:pt>
    <dgm:pt modelId="{9C494090-B85D-4980-AE94-3B1A7036627A}" type="parTrans" cxnId="{5CA613CF-84ED-4B2F-A392-1BAFF53A3B28}">
      <dgm:prSet/>
      <dgm:spPr/>
      <dgm:t>
        <a:bodyPr/>
        <a:lstStyle/>
        <a:p>
          <a:endParaRPr lang="es-ES_tradnl"/>
        </a:p>
      </dgm:t>
    </dgm:pt>
    <dgm:pt modelId="{972E428C-475F-44C0-9DD1-D04F1D6019C6}" type="sibTrans" cxnId="{5CA613CF-84ED-4B2F-A392-1BAFF53A3B28}">
      <dgm:prSet/>
      <dgm:spPr/>
      <dgm:t>
        <a:bodyPr/>
        <a:lstStyle/>
        <a:p>
          <a:endParaRPr lang="es-ES_tradnl"/>
        </a:p>
      </dgm:t>
    </dgm:pt>
    <dgm:pt modelId="{206459E0-0F0A-4E4F-9C74-FCD3BD0C8A48}">
      <dgm:prSet phldrT="[Texto]"/>
      <dgm:spPr/>
      <dgm:t>
        <a:bodyPr/>
        <a:lstStyle/>
        <a:p>
          <a:endParaRPr lang="es-ES" sz="1200" dirty="0"/>
        </a:p>
      </dgm:t>
    </dgm:pt>
    <dgm:pt modelId="{8E4D2FFF-7CD1-41B3-B34F-5F2883A40B78}" type="parTrans" cxnId="{6B5F06B9-7281-4A9D-9EE6-1DFED1F8F5F8}">
      <dgm:prSet/>
      <dgm:spPr/>
      <dgm:t>
        <a:bodyPr/>
        <a:lstStyle/>
        <a:p>
          <a:endParaRPr lang="es-ES_tradnl"/>
        </a:p>
      </dgm:t>
    </dgm:pt>
    <dgm:pt modelId="{8942C308-C79C-4A11-8D63-EAAF29DB2371}" type="sibTrans" cxnId="{6B5F06B9-7281-4A9D-9EE6-1DFED1F8F5F8}">
      <dgm:prSet/>
      <dgm:spPr/>
      <dgm:t>
        <a:bodyPr/>
        <a:lstStyle/>
        <a:p>
          <a:endParaRPr lang="es-ES_tradnl"/>
        </a:p>
      </dgm:t>
    </dgm:pt>
    <dgm:pt modelId="{8B02D6F2-5A12-407D-9EED-189D64078FC1}">
      <dgm:prSet phldrT="[Texto]" custT="1"/>
      <dgm:spPr/>
      <dgm:t>
        <a:bodyPr/>
        <a:lstStyle/>
        <a:p>
          <a:endParaRPr lang="es-ES" sz="2000" dirty="0"/>
        </a:p>
      </dgm:t>
    </dgm:pt>
    <dgm:pt modelId="{BF729B73-457C-4AE8-93D6-006F1688018A}" type="parTrans" cxnId="{365F4C1C-6ADB-4849-BE4A-A29FEE0B5B9C}">
      <dgm:prSet/>
      <dgm:spPr/>
      <dgm:t>
        <a:bodyPr/>
        <a:lstStyle/>
        <a:p>
          <a:endParaRPr lang="es-ES_tradnl"/>
        </a:p>
      </dgm:t>
    </dgm:pt>
    <dgm:pt modelId="{4FDCC6D8-C5EA-4656-8482-440DC57E53A5}" type="sibTrans" cxnId="{365F4C1C-6ADB-4849-BE4A-A29FEE0B5B9C}">
      <dgm:prSet/>
      <dgm:spPr/>
      <dgm:t>
        <a:bodyPr/>
        <a:lstStyle/>
        <a:p>
          <a:endParaRPr lang="es-ES_tradnl"/>
        </a:p>
      </dgm:t>
    </dgm:pt>
    <dgm:pt modelId="{718E2A8A-4DA8-40E7-BDD3-622C83EF6967}">
      <dgm:prSet phldrT="[Texto]" custT="1"/>
      <dgm:spPr/>
      <dgm:t>
        <a:bodyPr/>
        <a:lstStyle/>
        <a:p>
          <a:r>
            <a:rPr lang="es-ES" sz="2000" dirty="0" smtClean="0"/>
            <a:t>Encuestas</a:t>
          </a:r>
          <a:endParaRPr lang="es-ES" sz="2000" dirty="0"/>
        </a:p>
      </dgm:t>
    </dgm:pt>
    <dgm:pt modelId="{FFF60749-DF3D-4594-9088-044DDA5D8230}" type="parTrans" cxnId="{0685FDB2-11D2-484E-9223-F323787388AC}">
      <dgm:prSet/>
      <dgm:spPr/>
      <dgm:t>
        <a:bodyPr/>
        <a:lstStyle/>
        <a:p>
          <a:endParaRPr lang="es-ES_tradnl"/>
        </a:p>
      </dgm:t>
    </dgm:pt>
    <dgm:pt modelId="{D4DFA582-23F3-43AA-9A6C-0FDABFF9AAA2}" type="sibTrans" cxnId="{0685FDB2-11D2-484E-9223-F323787388AC}">
      <dgm:prSet/>
      <dgm:spPr/>
      <dgm:t>
        <a:bodyPr/>
        <a:lstStyle/>
        <a:p>
          <a:endParaRPr lang="es-ES_tradnl"/>
        </a:p>
      </dgm:t>
    </dgm:pt>
    <dgm:pt modelId="{EF2EE66F-B81A-42F1-9BA7-95FCA6035BB2}">
      <dgm:prSet custT="1"/>
      <dgm:spPr/>
      <dgm:t>
        <a:bodyPr/>
        <a:lstStyle/>
        <a:p>
          <a:r>
            <a:rPr lang="es-ES" sz="2000" dirty="0" smtClean="0"/>
            <a:t>Mapa base del cantón Pedro Moncayo</a:t>
          </a:r>
          <a:endParaRPr lang="es-ES" sz="2000" dirty="0"/>
        </a:p>
      </dgm:t>
    </dgm:pt>
    <dgm:pt modelId="{F01FFD4A-EF78-4B75-BA31-07A7B9F6ECCA}" type="parTrans" cxnId="{C784778E-397B-4F58-9C6F-D28964B6A3E2}">
      <dgm:prSet/>
      <dgm:spPr/>
      <dgm:t>
        <a:bodyPr/>
        <a:lstStyle/>
        <a:p>
          <a:endParaRPr lang="es-EC"/>
        </a:p>
      </dgm:t>
    </dgm:pt>
    <dgm:pt modelId="{1FB4A28E-2E3F-4FE3-A28C-195241DCAC73}" type="sibTrans" cxnId="{C784778E-397B-4F58-9C6F-D28964B6A3E2}">
      <dgm:prSet/>
      <dgm:spPr/>
      <dgm:t>
        <a:bodyPr/>
        <a:lstStyle/>
        <a:p>
          <a:endParaRPr lang="es-EC"/>
        </a:p>
      </dgm:t>
    </dgm:pt>
    <dgm:pt modelId="{9237299A-3A36-4186-95C7-8F09178B8D1F}" type="pres">
      <dgm:prSet presAssocID="{DB14AB14-59BF-4E3C-A6A6-9113C8A38BA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4BBBC74-8BCD-4A9A-BEDF-FF1839ECF13C}" type="pres">
      <dgm:prSet presAssocID="{959F9433-3EEC-49B4-BBD7-491E12D381B4}" presName="circle1" presStyleLbl="node1" presStyleIdx="0" presStyleCnt="2"/>
      <dgm:spPr/>
      <dgm:t>
        <a:bodyPr/>
        <a:lstStyle/>
        <a:p>
          <a:endParaRPr lang="es-EC"/>
        </a:p>
      </dgm:t>
    </dgm:pt>
    <dgm:pt modelId="{4EFFD753-5849-4D0A-B14F-8B650A714B07}" type="pres">
      <dgm:prSet presAssocID="{959F9433-3EEC-49B4-BBD7-491E12D381B4}" presName="space" presStyleCnt="0"/>
      <dgm:spPr/>
      <dgm:t>
        <a:bodyPr/>
        <a:lstStyle/>
        <a:p>
          <a:endParaRPr lang="es-EC"/>
        </a:p>
      </dgm:t>
    </dgm:pt>
    <dgm:pt modelId="{0042158A-E9EE-4751-AB31-4B472C39DA2E}" type="pres">
      <dgm:prSet presAssocID="{959F9433-3EEC-49B4-BBD7-491E12D381B4}" presName="rect1" presStyleLbl="alignAcc1" presStyleIdx="0" presStyleCnt="2" custLinFactNeighborX="-599"/>
      <dgm:spPr/>
      <dgm:t>
        <a:bodyPr/>
        <a:lstStyle/>
        <a:p>
          <a:endParaRPr lang="es-EC"/>
        </a:p>
      </dgm:t>
    </dgm:pt>
    <dgm:pt modelId="{42EC1554-A0F6-4D74-A7A1-EDBD2EC111C8}" type="pres">
      <dgm:prSet presAssocID="{E0B4B065-69C9-41D7-844E-108C67433137}" presName="vertSpace2" presStyleLbl="node1" presStyleIdx="0" presStyleCnt="2"/>
      <dgm:spPr/>
      <dgm:t>
        <a:bodyPr/>
        <a:lstStyle/>
        <a:p>
          <a:endParaRPr lang="es-EC"/>
        </a:p>
      </dgm:t>
    </dgm:pt>
    <dgm:pt modelId="{C2811111-3F19-4B0F-9ED0-B9E3F77B98FA}" type="pres">
      <dgm:prSet presAssocID="{E0B4B065-69C9-41D7-844E-108C67433137}" presName="circle2" presStyleLbl="node1" presStyleIdx="1" presStyleCnt="2"/>
      <dgm:spPr/>
      <dgm:t>
        <a:bodyPr/>
        <a:lstStyle/>
        <a:p>
          <a:endParaRPr lang="es-EC"/>
        </a:p>
      </dgm:t>
    </dgm:pt>
    <dgm:pt modelId="{C4461192-D025-4B49-ADC0-DD1A25ACAADE}" type="pres">
      <dgm:prSet presAssocID="{E0B4B065-69C9-41D7-844E-108C67433137}" presName="rect2" presStyleLbl="alignAcc1" presStyleIdx="1" presStyleCnt="2" custLinFactNeighborX="-609" custLinFactNeighborY="484"/>
      <dgm:spPr/>
      <dgm:t>
        <a:bodyPr/>
        <a:lstStyle/>
        <a:p>
          <a:endParaRPr lang="es-EC"/>
        </a:p>
      </dgm:t>
    </dgm:pt>
    <dgm:pt modelId="{FE50D067-1126-40AB-A9CC-4E54A0E539E7}" type="pres">
      <dgm:prSet presAssocID="{959F9433-3EEC-49B4-BBD7-491E12D381B4}" presName="rect1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DAFB01-504C-4139-8C61-EEAE599210C4}" type="pres">
      <dgm:prSet presAssocID="{959F9433-3EEC-49B4-BBD7-491E12D381B4}" presName="rect1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0A6E0B-EA79-4748-A574-43298B247B8A}" type="pres">
      <dgm:prSet presAssocID="{E0B4B065-69C9-41D7-844E-108C67433137}" presName="rect2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9B7282-9504-4799-9CA0-B5E6C68DA455}" type="pres">
      <dgm:prSet presAssocID="{E0B4B065-69C9-41D7-844E-108C67433137}" presName="rect2ChTx" presStyleLbl="alignAcc1" presStyleIdx="1" presStyleCnt="2" custScaleX="100000" custScaleY="100000" custLinFactNeighborX="1996" custLinFactNeighborY="6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11EB4CB-5862-4344-A414-5A93747EEB3B}" type="presOf" srcId="{447C19C4-709B-4AAF-B7E6-4BB8211B7BA2}" destId="{DCDAFB01-504C-4139-8C61-EEAE599210C4}" srcOrd="0" destOrd="2" presId="urn:microsoft.com/office/officeart/2005/8/layout/target3"/>
    <dgm:cxn modelId="{F2C62EDC-4DD6-44E8-BF46-8117CA4AF792}" srcId="{E0B4B065-69C9-41D7-844E-108C67433137}" destId="{CEE7ABC8-D092-49F3-9F5E-62309E55EDB6}" srcOrd="7" destOrd="0" parTransId="{335FC0ED-B299-4C74-BE5D-57EC1CCFEB88}" sibTransId="{E8FB5CDF-676E-4C61-9946-0346B070D8CF}"/>
    <dgm:cxn modelId="{792D845F-5097-4D0E-9288-BA0BE3D9D89B}" type="presOf" srcId="{8B02D6F2-5A12-407D-9EED-189D64078FC1}" destId="{A79B7282-9504-4799-9CA0-B5E6C68DA455}" srcOrd="0" destOrd="2" presId="urn:microsoft.com/office/officeart/2005/8/layout/target3"/>
    <dgm:cxn modelId="{9C9DE444-F13B-4F1E-ADF0-FFC9BC60092F}" srcId="{E0B4B065-69C9-41D7-844E-108C67433137}" destId="{9208A26D-BED3-4B5E-BF27-75D7D699657A}" srcOrd="5" destOrd="0" parTransId="{74845836-B51F-4E82-87F0-39B3A342B840}" sibTransId="{DD00BE27-32A3-466D-A47B-34882595E53C}"/>
    <dgm:cxn modelId="{C9108D84-294C-4C29-B411-19DCD8B723F7}" srcId="{959F9433-3EEC-49B4-BBD7-491E12D381B4}" destId="{447C19C4-709B-4AAF-B7E6-4BB8211B7BA2}" srcOrd="2" destOrd="0" parTransId="{B9D2B6A4-A04E-4400-8C35-002B79505572}" sibTransId="{DA9E14B8-CAF7-4EE4-BDF6-72DA5823568D}"/>
    <dgm:cxn modelId="{94976A79-EF1F-448A-B0EF-8E3EA297DD5D}" srcId="{E0B4B065-69C9-41D7-844E-108C67433137}" destId="{6D641CE5-09EC-4374-90EF-6E601EF363DF}" srcOrd="10" destOrd="0" parTransId="{52598B12-E4AF-459F-8B84-849BA49E5691}" sibTransId="{6163EBF7-2256-4069-BB64-8EEA569531D9}"/>
    <dgm:cxn modelId="{C784778E-397B-4F58-9C6F-D28964B6A3E2}" srcId="{E0B4B065-69C9-41D7-844E-108C67433137}" destId="{EF2EE66F-B81A-42F1-9BA7-95FCA6035BB2}" srcOrd="6" destOrd="0" parTransId="{F01FFD4A-EF78-4B75-BA31-07A7B9F6ECCA}" sibTransId="{1FB4A28E-2E3F-4FE3-A28C-195241DCAC73}"/>
    <dgm:cxn modelId="{CF3E9321-1B97-4FAC-BBD3-1C01941FB9F4}" srcId="{959F9433-3EEC-49B4-BBD7-491E12D381B4}" destId="{CC79E238-13B0-46FF-ABF2-270853FCEC30}" srcOrd="4" destOrd="0" parTransId="{916F0773-6414-4CBD-800F-D2F1C19A9BAC}" sibTransId="{6F6A2F80-3216-4530-AB7F-F027D9C023F7}"/>
    <dgm:cxn modelId="{0F136D9B-D19C-4219-BFFF-C7935629BA7E}" srcId="{E0B4B065-69C9-41D7-844E-108C67433137}" destId="{51D013AB-03E7-4875-A149-07A833A45050}" srcOrd="3" destOrd="0" parTransId="{3B018F22-7100-4FB5-998D-DB057FCBF129}" sibTransId="{70EB681C-F449-4681-8EB2-972A86D2D2AF}"/>
    <dgm:cxn modelId="{0685FDB2-11D2-484E-9223-F323787388AC}" srcId="{E0B4B065-69C9-41D7-844E-108C67433137}" destId="{718E2A8A-4DA8-40E7-BDD3-622C83EF6967}" srcOrd="4" destOrd="0" parTransId="{FFF60749-DF3D-4594-9088-044DDA5D8230}" sibTransId="{D4DFA582-23F3-43AA-9A6C-0FDABFF9AAA2}"/>
    <dgm:cxn modelId="{BA26FFA4-687B-4E3D-BA78-09813EEAE6F8}" srcId="{959F9433-3EEC-49B4-BBD7-491E12D381B4}" destId="{0DC96C99-563B-4592-A672-1ED7EB037868}" srcOrd="3" destOrd="0" parTransId="{2360C276-8E7A-4725-A83F-1771B13F5553}" sibTransId="{547EB6E8-29EC-4458-8F1A-AD234F6767FA}"/>
    <dgm:cxn modelId="{67C12D35-DF2F-48D6-8116-9E5120A39993}" type="presOf" srcId="{51D013AB-03E7-4875-A149-07A833A45050}" destId="{A79B7282-9504-4799-9CA0-B5E6C68DA455}" srcOrd="0" destOrd="3" presId="urn:microsoft.com/office/officeart/2005/8/layout/target3"/>
    <dgm:cxn modelId="{3CD76973-A569-42F1-B2F8-FE7AD5AFEF26}" type="presOf" srcId="{9208A26D-BED3-4B5E-BF27-75D7D699657A}" destId="{A79B7282-9504-4799-9CA0-B5E6C68DA455}" srcOrd="0" destOrd="5" presId="urn:microsoft.com/office/officeart/2005/8/layout/target3"/>
    <dgm:cxn modelId="{686608E4-EC67-457B-9F66-9FB4B513C99B}" srcId="{E0B4B065-69C9-41D7-844E-108C67433137}" destId="{F5BF962E-795B-4404-B517-962DC60A5815}" srcOrd="11" destOrd="0" parTransId="{FDC48506-BB0C-44D9-BF13-89FA4C3DB162}" sibTransId="{1AB4348A-1B40-4E2E-85E1-E239DB1D481E}"/>
    <dgm:cxn modelId="{8D1870EC-C136-4192-9E54-B34E685001BF}" srcId="{E0B4B065-69C9-41D7-844E-108C67433137}" destId="{AD47051B-C8FF-4B0A-9055-A38FE37E93FF}" srcOrd="8" destOrd="0" parTransId="{8EC2551A-A3AB-4A24-A1B5-10DF4F4473BE}" sibTransId="{E8B62BE5-B1D1-475B-A3AD-5ECFA161FCC9}"/>
    <dgm:cxn modelId="{4E80BF2A-1F4C-47B4-812B-252B2EF30DE4}" type="presOf" srcId="{6D641CE5-09EC-4374-90EF-6E601EF363DF}" destId="{A79B7282-9504-4799-9CA0-B5E6C68DA455}" srcOrd="0" destOrd="10" presId="urn:microsoft.com/office/officeart/2005/8/layout/target3"/>
    <dgm:cxn modelId="{9EC99BD2-CD32-4F50-87F7-61C99BC5F96E}" type="presOf" srcId="{F5BF962E-795B-4404-B517-962DC60A5815}" destId="{A79B7282-9504-4799-9CA0-B5E6C68DA455}" srcOrd="0" destOrd="11" presId="urn:microsoft.com/office/officeart/2005/8/layout/target3"/>
    <dgm:cxn modelId="{0641F29C-7227-4E4D-BEB8-F4268B5DF997}" type="presOf" srcId="{CC79E238-13B0-46FF-ABF2-270853FCEC30}" destId="{DCDAFB01-504C-4139-8C61-EEAE599210C4}" srcOrd="0" destOrd="4" presId="urn:microsoft.com/office/officeart/2005/8/layout/target3"/>
    <dgm:cxn modelId="{1C7AD680-B15C-4F86-9081-E85E530AD86E}" type="presOf" srcId="{AD47051B-C8FF-4B0A-9055-A38FE37E93FF}" destId="{A79B7282-9504-4799-9CA0-B5E6C68DA455}" srcOrd="0" destOrd="8" presId="urn:microsoft.com/office/officeart/2005/8/layout/target3"/>
    <dgm:cxn modelId="{9B5A69F5-7760-4258-A45D-C4B4D0BCD5D8}" type="presOf" srcId="{CEE7ABC8-D092-49F3-9F5E-62309E55EDB6}" destId="{A79B7282-9504-4799-9CA0-B5E6C68DA455}" srcOrd="0" destOrd="7" presId="urn:microsoft.com/office/officeart/2005/8/layout/target3"/>
    <dgm:cxn modelId="{9D172C72-24F6-458F-9EE9-3CE39D352932}" srcId="{959F9433-3EEC-49B4-BBD7-491E12D381B4}" destId="{2ABD1C70-F2C5-415D-B08C-46DC574C6592}" srcOrd="0" destOrd="0" parTransId="{0EC3B54A-6EBA-4331-896C-3964374DCA8D}" sibTransId="{408A537B-97A5-456B-8EA6-09F483135F55}"/>
    <dgm:cxn modelId="{6DD36FEA-AAE3-4B4C-8608-643291A59B01}" type="presOf" srcId="{E0B4B065-69C9-41D7-844E-108C67433137}" destId="{C4461192-D025-4B49-ADC0-DD1A25ACAADE}" srcOrd="0" destOrd="0" presId="urn:microsoft.com/office/officeart/2005/8/layout/target3"/>
    <dgm:cxn modelId="{40B35819-5BF7-4248-B8BC-189D9407E595}" type="presOf" srcId="{DB14AB14-59BF-4E3C-A6A6-9113C8A38BA1}" destId="{9237299A-3A36-4186-95C7-8F09178B8D1F}" srcOrd="0" destOrd="0" presId="urn:microsoft.com/office/officeart/2005/8/layout/target3"/>
    <dgm:cxn modelId="{DB846DD5-AD16-4887-8511-9C7C75764751}" srcId="{E0B4B065-69C9-41D7-844E-108C67433137}" destId="{5513EDC8-BF5B-4AC9-8515-3150F040D1CD}" srcOrd="9" destOrd="0" parTransId="{37C5C853-9DAB-4FA1-8F42-44B28C3EB3D8}" sibTransId="{918C2BA3-FDA6-4237-95F3-81E1CAB71C83}"/>
    <dgm:cxn modelId="{C667C9BE-9F78-466B-9795-696DC0CFAEBF}" type="presOf" srcId="{F07D4048-A851-4483-90C2-274794CA81B5}" destId="{A79B7282-9504-4799-9CA0-B5E6C68DA455}" srcOrd="0" destOrd="0" presId="urn:microsoft.com/office/officeart/2005/8/layout/target3"/>
    <dgm:cxn modelId="{365F4C1C-6ADB-4849-BE4A-A29FEE0B5B9C}" srcId="{E0B4B065-69C9-41D7-844E-108C67433137}" destId="{8B02D6F2-5A12-407D-9EED-189D64078FC1}" srcOrd="2" destOrd="0" parTransId="{BF729B73-457C-4AE8-93D6-006F1688018A}" sibTransId="{4FDCC6D8-C5EA-4656-8482-440DC57E53A5}"/>
    <dgm:cxn modelId="{472B1BAA-0268-4899-9E54-322825A71AF7}" type="presOf" srcId="{0DC96C99-563B-4592-A672-1ED7EB037868}" destId="{DCDAFB01-504C-4139-8C61-EEAE599210C4}" srcOrd="0" destOrd="3" presId="urn:microsoft.com/office/officeart/2005/8/layout/target3"/>
    <dgm:cxn modelId="{7BBE934A-A693-478D-9FAA-676E1D878AEA}" type="presOf" srcId="{5513EDC8-BF5B-4AC9-8515-3150F040D1CD}" destId="{A79B7282-9504-4799-9CA0-B5E6C68DA455}" srcOrd="0" destOrd="9" presId="urn:microsoft.com/office/officeart/2005/8/layout/target3"/>
    <dgm:cxn modelId="{5CA613CF-84ED-4B2F-A392-1BAFF53A3B28}" srcId="{E0B4B065-69C9-41D7-844E-108C67433137}" destId="{F07D4048-A851-4483-90C2-274794CA81B5}" srcOrd="0" destOrd="0" parTransId="{9C494090-B85D-4980-AE94-3B1A7036627A}" sibTransId="{972E428C-475F-44C0-9DD1-D04F1D6019C6}"/>
    <dgm:cxn modelId="{768A33F7-456A-4B38-AABA-683819B392E4}" srcId="{DB14AB14-59BF-4E3C-A6A6-9113C8A38BA1}" destId="{959F9433-3EEC-49B4-BBD7-491E12D381B4}" srcOrd="0" destOrd="0" parTransId="{312BF81C-A73F-4366-B33B-693D1F74E726}" sibTransId="{D3321226-DAF2-49E0-A850-1B7452C045FF}"/>
    <dgm:cxn modelId="{FFCDF5A2-621C-49DE-8ADE-6CBF564EE2D6}" type="presOf" srcId="{2ABD1C70-F2C5-415D-B08C-46DC574C6592}" destId="{DCDAFB01-504C-4139-8C61-EEAE599210C4}" srcOrd="0" destOrd="0" presId="urn:microsoft.com/office/officeart/2005/8/layout/target3"/>
    <dgm:cxn modelId="{8CC078B0-0E20-46EB-8424-78BF2B0B60F0}" srcId="{959F9433-3EEC-49B4-BBD7-491E12D381B4}" destId="{337C130C-49CD-4C74-BC35-D4BE7428F932}" srcOrd="1" destOrd="0" parTransId="{C8325F52-D452-4E77-AC96-129649105706}" sibTransId="{9C6B1450-795F-4C3D-915E-C4013F6CF922}"/>
    <dgm:cxn modelId="{F57E4373-469D-4BDF-B9DC-A310FE9CD2F7}" type="presOf" srcId="{959F9433-3EEC-49B4-BBD7-491E12D381B4}" destId="{0042158A-E9EE-4751-AB31-4B472C39DA2E}" srcOrd="0" destOrd="0" presId="urn:microsoft.com/office/officeart/2005/8/layout/target3"/>
    <dgm:cxn modelId="{6B5F06B9-7281-4A9D-9EE6-1DFED1F8F5F8}" srcId="{E0B4B065-69C9-41D7-844E-108C67433137}" destId="{206459E0-0F0A-4E4F-9C74-FCD3BD0C8A48}" srcOrd="1" destOrd="0" parTransId="{8E4D2FFF-7CD1-41B3-B34F-5F2883A40B78}" sibTransId="{8942C308-C79C-4A11-8D63-EAAF29DB2371}"/>
    <dgm:cxn modelId="{14AFD166-A131-4D9F-A3AF-F8C968383484}" type="presOf" srcId="{718E2A8A-4DA8-40E7-BDD3-622C83EF6967}" destId="{A79B7282-9504-4799-9CA0-B5E6C68DA455}" srcOrd="0" destOrd="4" presId="urn:microsoft.com/office/officeart/2005/8/layout/target3"/>
    <dgm:cxn modelId="{A4259780-0AD7-45DF-895B-9B76BA8F9786}" type="presOf" srcId="{206459E0-0F0A-4E4F-9C74-FCD3BD0C8A48}" destId="{A79B7282-9504-4799-9CA0-B5E6C68DA455}" srcOrd="0" destOrd="1" presId="urn:microsoft.com/office/officeart/2005/8/layout/target3"/>
    <dgm:cxn modelId="{A1B36FB2-9530-4FF8-8148-6CB0383D8C55}" srcId="{DB14AB14-59BF-4E3C-A6A6-9113C8A38BA1}" destId="{E0B4B065-69C9-41D7-844E-108C67433137}" srcOrd="1" destOrd="0" parTransId="{B4079387-A04A-48E4-B6B8-4E245E3DC416}" sibTransId="{2169889B-11CE-4BBD-A8AD-25160312A614}"/>
    <dgm:cxn modelId="{AFC70CE5-4B09-4079-82B5-686A68817BE4}" type="presOf" srcId="{E0B4B065-69C9-41D7-844E-108C67433137}" destId="{380A6E0B-EA79-4748-A574-43298B247B8A}" srcOrd="1" destOrd="0" presId="urn:microsoft.com/office/officeart/2005/8/layout/target3"/>
    <dgm:cxn modelId="{335571E7-5B74-47BC-B025-8D42B9960EFA}" type="presOf" srcId="{EF2EE66F-B81A-42F1-9BA7-95FCA6035BB2}" destId="{A79B7282-9504-4799-9CA0-B5E6C68DA455}" srcOrd="0" destOrd="6" presId="urn:microsoft.com/office/officeart/2005/8/layout/target3"/>
    <dgm:cxn modelId="{0E79164E-12C1-4F78-92D8-FE464B49F19E}" type="presOf" srcId="{959F9433-3EEC-49B4-BBD7-491E12D381B4}" destId="{FE50D067-1126-40AB-A9CC-4E54A0E539E7}" srcOrd="1" destOrd="0" presId="urn:microsoft.com/office/officeart/2005/8/layout/target3"/>
    <dgm:cxn modelId="{F266409E-357B-4B8D-A64E-2817C46E7B3D}" type="presOf" srcId="{337C130C-49CD-4C74-BC35-D4BE7428F932}" destId="{DCDAFB01-504C-4139-8C61-EEAE599210C4}" srcOrd="0" destOrd="1" presId="urn:microsoft.com/office/officeart/2005/8/layout/target3"/>
    <dgm:cxn modelId="{6D3AAD36-768A-46E7-AEBB-F2FC08D6A0A3}" type="presParOf" srcId="{9237299A-3A36-4186-95C7-8F09178B8D1F}" destId="{F4BBBC74-8BCD-4A9A-BEDF-FF1839ECF13C}" srcOrd="0" destOrd="0" presId="urn:microsoft.com/office/officeart/2005/8/layout/target3"/>
    <dgm:cxn modelId="{0A91EE37-28DD-4AE6-A30E-AF1D883A0D84}" type="presParOf" srcId="{9237299A-3A36-4186-95C7-8F09178B8D1F}" destId="{4EFFD753-5849-4D0A-B14F-8B650A714B07}" srcOrd="1" destOrd="0" presId="urn:microsoft.com/office/officeart/2005/8/layout/target3"/>
    <dgm:cxn modelId="{32FA5C5E-C69B-4DD9-9C9A-CF2CF0D4B92B}" type="presParOf" srcId="{9237299A-3A36-4186-95C7-8F09178B8D1F}" destId="{0042158A-E9EE-4751-AB31-4B472C39DA2E}" srcOrd="2" destOrd="0" presId="urn:microsoft.com/office/officeart/2005/8/layout/target3"/>
    <dgm:cxn modelId="{80CB273F-5FF1-48DD-93B6-E4E25B0DD0E2}" type="presParOf" srcId="{9237299A-3A36-4186-95C7-8F09178B8D1F}" destId="{42EC1554-A0F6-4D74-A7A1-EDBD2EC111C8}" srcOrd="3" destOrd="0" presId="urn:microsoft.com/office/officeart/2005/8/layout/target3"/>
    <dgm:cxn modelId="{6575DFBE-3E82-4026-993E-60A52A49D811}" type="presParOf" srcId="{9237299A-3A36-4186-95C7-8F09178B8D1F}" destId="{C2811111-3F19-4B0F-9ED0-B9E3F77B98FA}" srcOrd="4" destOrd="0" presId="urn:microsoft.com/office/officeart/2005/8/layout/target3"/>
    <dgm:cxn modelId="{85F4E735-4109-4422-82DC-B45C1044BAE6}" type="presParOf" srcId="{9237299A-3A36-4186-95C7-8F09178B8D1F}" destId="{C4461192-D025-4B49-ADC0-DD1A25ACAADE}" srcOrd="5" destOrd="0" presId="urn:microsoft.com/office/officeart/2005/8/layout/target3"/>
    <dgm:cxn modelId="{B2A66108-1A90-4849-899B-5EC78C64D3B7}" type="presParOf" srcId="{9237299A-3A36-4186-95C7-8F09178B8D1F}" destId="{FE50D067-1126-40AB-A9CC-4E54A0E539E7}" srcOrd="6" destOrd="0" presId="urn:microsoft.com/office/officeart/2005/8/layout/target3"/>
    <dgm:cxn modelId="{5AD7E709-48DA-473F-AADF-033D4BCF65DB}" type="presParOf" srcId="{9237299A-3A36-4186-95C7-8F09178B8D1F}" destId="{DCDAFB01-504C-4139-8C61-EEAE599210C4}" srcOrd="7" destOrd="0" presId="urn:microsoft.com/office/officeart/2005/8/layout/target3"/>
    <dgm:cxn modelId="{10C36856-ADC0-4F97-ACC6-D1EF60CF26A4}" type="presParOf" srcId="{9237299A-3A36-4186-95C7-8F09178B8D1F}" destId="{380A6E0B-EA79-4748-A574-43298B247B8A}" srcOrd="8" destOrd="0" presId="urn:microsoft.com/office/officeart/2005/8/layout/target3"/>
    <dgm:cxn modelId="{364073FB-600B-48ED-8CE1-05EEA5EBBC2F}" type="presParOf" srcId="{9237299A-3A36-4186-95C7-8F09178B8D1F}" destId="{A79B7282-9504-4799-9CA0-B5E6C68DA455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F06D9D-C0F1-4634-9A41-D3FE2EA714DE}" type="doc">
      <dgm:prSet loTypeId="urn:microsoft.com/office/officeart/2008/layout/AlternatingHexagon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244A7EF-6D0F-4F2E-8FE2-398BEB650FB5}">
      <dgm:prSet phldrT="[Texto]" custT="1"/>
      <dgm:spPr/>
      <dgm:t>
        <a:bodyPr/>
        <a:lstStyle/>
        <a:p>
          <a:r>
            <a:rPr lang="es-MX" sz="1600" b="0" dirty="0" smtClean="0"/>
            <a:t>Canastas para Organizaciones</a:t>
          </a:r>
          <a:endParaRPr lang="es-EC" sz="1600" b="0" dirty="0"/>
        </a:p>
      </dgm:t>
    </dgm:pt>
    <dgm:pt modelId="{06AB891B-C48F-4B62-9F77-7EE7A0F72122}" type="parTrans" cxnId="{76AE7D85-00CF-44C2-8C9E-CA1DAD867C72}">
      <dgm:prSet/>
      <dgm:spPr/>
      <dgm:t>
        <a:bodyPr/>
        <a:lstStyle/>
        <a:p>
          <a:endParaRPr lang="es-EC"/>
        </a:p>
      </dgm:t>
    </dgm:pt>
    <dgm:pt modelId="{49534651-5D9E-40E7-B56A-881B8178B668}" type="sibTrans" cxnId="{76AE7D85-00CF-44C2-8C9E-CA1DAD867C72}">
      <dgm:prSet/>
      <dgm:spPr/>
      <dgm:t>
        <a:bodyPr/>
        <a:lstStyle/>
        <a:p>
          <a:r>
            <a:rPr lang="es-MX" b="0" dirty="0" smtClean="0"/>
            <a:t>Ferias solidarias</a:t>
          </a:r>
          <a:endParaRPr lang="es-EC" b="0" dirty="0"/>
        </a:p>
      </dgm:t>
    </dgm:pt>
    <dgm:pt modelId="{2EDE3660-E63C-4392-9306-113AA8BBB41C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600" b="0" dirty="0" smtClean="0"/>
            <a:t>* Supermercados</a:t>
          </a:r>
        </a:p>
        <a:p>
          <a:r>
            <a:rPr lang="es-MX" sz="1600" b="0" dirty="0" smtClean="0"/>
            <a:t>* Restaurantes</a:t>
          </a:r>
        </a:p>
        <a:p>
          <a:r>
            <a:rPr lang="es-MX" sz="1600" b="0" dirty="0" smtClean="0"/>
            <a:t>* Hoteles</a:t>
          </a:r>
        </a:p>
        <a:p>
          <a:r>
            <a:rPr lang="es-MX" sz="1600" b="0" dirty="0" smtClean="0"/>
            <a:t>*Programas de alimentación del gobierno</a:t>
          </a:r>
        </a:p>
        <a:p>
          <a:r>
            <a:rPr lang="es-MX" sz="1600" b="0" dirty="0" smtClean="0"/>
            <a:t>*Venta por Internet</a:t>
          </a:r>
          <a:endParaRPr lang="es-EC" sz="1600" b="0" dirty="0"/>
        </a:p>
      </dgm:t>
    </dgm:pt>
    <dgm:pt modelId="{7F643978-9351-4A8D-926C-3623D2D99F21}" type="parTrans" cxnId="{3DFFFA1D-3B7D-4244-ADAF-A06D757AF319}">
      <dgm:prSet/>
      <dgm:spPr/>
      <dgm:t>
        <a:bodyPr/>
        <a:lstStyle/>
        <a:p>
          <a:endParaRPr lang="es-EC"/>
        </a:p>
      </dgm:t>
    </dgm:pt>
    <dgm:pt modelId="{AB2CEA1B-251C-4F8F-A964-96AFB570643A}" type="sibTrans" cxnId="{3DFFFA1D-3B7D-4244-ADAF-A06D757AF319}">
      <dgm:prSet/>
      <dgm:spPr/>
      <dgm:t>
        <a:bodyPr/>
        <a:lstStyle/>
        <a:p>
          <a:endParaRPr lang="es-EC"/>
        </a:p>
      </dgm:t>
    </dgm:pt>
    <dgm:pt modelId="{BEDE2179-1F6F-4768-BD22-AFE56C051DEB}">
      <dgm:prSet phldrT="[Texto]" custT="1"/>
      <dgm:spPr/>
      <dgm:t>
        <a:bodyPr/>
        <a:lstStyle/>
        <a:p>
          <a:r>
            <a:rPr lang="es-MX" sz="1600" b="0" dirty="0" smtClean="0"/>
            <a:t>Productor agroecológico</a:t>
          </a:r>
          <a:endParaRPr lang="es-EC" sz="1600" b="0" dirty="0"/>
        </a:p>
      </dgm:t>
    </dgm:pt>
    <dgm:pt modelId="{0D57A513-E3B3-4F38-BF12-A054951DAFCA}" type="parTrans" cxnId="{183B2C87-1084-4408-825F-878CA415B866}">
      <dgm:prSet/>
      <dgm:spPr/>
      <dgm:t>
        <a:bodyPr/>
        <a:lstStyle/>
        <a:p>
          <a:endParaRPr lang="es-EC"/>
        </a:p>
      </dgm:t>
    </dgm:pt>
    <dgm:pt modelId="{84C2F3E1-3290-4523-BB16-B58D9B508CC1}" type="sibTrans" cxnId="{183B2C87-1084-4408-825F-878CA415B866}">
      <dgm:prSet custT="1"/>
      <dgm:spPr/>
      <dgm:t>
        <a:bodyPr/>
        <a:lstStyle/>
        <a:p>
          <a:r>
            <a:rPr lang="es-MX" sz="1800" b="0" dirty="0" smtClean="0"/>
            <a:t>Venta en finca</a:t>
          </a:r>
          <a:endParaRPr lang="es-EC" sz="1800" b="0" dirty="0"/>
        </a:p>
      </dgm:t>
    </dgm:pt>
    <dgm:pt modelId="{010522A2-0B12-4292-8665-55D0D03C5088}">
      <dgm:prSet phldrT="[Texto]" custT="1"/>
      <dgm:spPr/>
      <dgm:t>
        <a:bodyPr/>
        <a:lstStyle/>
        <a:p>
          <a:r>
            <a:rPr lang="es-MX" sz="2000" b="1" dirty="0" smtClean="0">
              <a:latin typeface="Arial" panose="020B0604020202020204" pitchFamily="34" charset="0"/>
              <a:cs typeface="Arial" panose="020B0604020202020204" pitchFamily="34" charset="0"/>
            </a:rPr>
            <a:t>Actualmente</a:t>
          </a:r>
          <a:endParaRPr lang="es-EC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5D042C-ECED-4720-AFFB-91D8BBD03CC3}" type="parTrans" cxnId="{EB4AD257-F475-4AFA-B7D5-A3D3F9E8D547}">
      <dgm:prSet/>
      <dgm:spPr/>
      <dgm:t>
        <a:bodyPr/>
        <a:lstStyle/>
        <a:p>
          <a:endParaRPr lang="es-EC"/>
        </a:p>
      </dgm:t>
    </dgm:pt>
    <dgm:pt modelId="{75F00363-FC67-4F0A-A09C-0B318B7E6AD6}" type="sibTrans" cxnId="{EB4AD257-F475-4AFA-B7D5-A3D3F9E8D547}">
      <dgm:prSet/>
      <dgm:spPr/>
      <dgm:t>
        <a:bodyPr/>
        <a:lstStyle/>
        <a:p>
          <a:endParaRPr lang="es-EC"/>
        </a:p>
      </dgm:t>
    </dgm:pt>
    <dgm:pt modelId="{47FA1944-F7B7-4965-8212-20DD49234808}">
      <dgm:prSet phldrT="[Texto]"/>
      <dgm:spPr/>
      <dgm:t>
        <a:bodyPr/>
        <a:lstStyle/>
        <a:p>
          <a:r>
            <a:rPr lang="es-MX" b="0" dirty="0" smtClean="0"/>
            <a:t>Tiendas barriales</a:t>
          </a:r>
          <a:endParaRPr lang="es-EC" b="0" dirty="0"/>
        </a:p>
      </dgm:t>
    </dgm:pt>
    <dgm:pt modelId="{6EC7BD05-2A3E-42F3-89DC-F6892EA6B4A8}" type="parTrans" cxnId="{23F16B24-57B4-4877-8281-2BA6B5C0EDFC}">
      <dgm:prSet/>
      <dgm:spPr/>
      <dgm:t>
        <a:bodyPr/>
        <a:lstStyle/>
        <a:p>
          <a:endParaRPr lang="es-EC"/>
        </a:p>
      </dgm:t>
    </dgm:pt>
    <dgm:pt modelId="{A63C2BD7-A4C2-43CB-9589-0F78932FE4A1}" type="sibTrans" cxnId="{23F16B24-57B4-4877-8281-2BA6B5C0EDFC}">
      <dgm:prSet/>
      <dgm:spPr/>
      <dgm:t>
        <a:bodyPr/>
        <a:lstStyle/>
        <a:p>
          <a:r>
            <a:rPr lang="es-MX" b="0" dirty="0" smtClean="0"/>
            <a:t>Mercado municipal</a:t>
          </a:r>
          <a:endParaRPr lang="es-EC" b="0" dirty="0"/>
        </a:p>
      </dgm:t>
    </dgm:pt>
    <dgm:pt modelId="{7B9BB52A-A3C2-4AAC-8AC2-6C8F5C547827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600" b="1" dirty="0" smtClean="0">
              <a:latin typeface="Arial" panose="020B0604020202020204" pitchFamily="34" charset="0"/>
              <a:cs typeface="Arial" panose="020B0604020202020204" pitchFamily="34" charset="0"/>
            </a:rPr>
            <a:t>Incremento</a:t>
          </a:r>
          <a:r>
            <a:rPr lang="es-MX" sz="1600" b="1" dirty="0" smtClean="0"/>
            <a:t> de la producción</a:t>
          </a:r>
          <a:endParaRPr lang="es-EC" sz="1600" b="1" dirty="0"/>
        </a:p>
      </dgm:t>
    </dgm:pt>
    <dgm:pt modelId="{2A397E4E-A987-46FD-966B-229520EFDA09}" type="parTrans" cxnId="{DB0523CA-67E0-4AF0-9C59-9DB311CA0FE7}">
      <dgm:prSet/>
      <dgm:spPr/>
      <dgm:t>
        <a:bodyPr/>
        <a:lstStyle/>
        <a:p>
          <a:endParaRPr lang="es-EC"/>
        </a:p>
      </dgm:t>
    </dgm:pt>
    <dgm:pt modelId="{92CA54E7-77A7-4EC6-8793-875619726FEE}" type="sibTrans" cxnId="{DB0523CA-67E0-4AF0-9C59-9DB311CA0FE7}">
      <dgm:prSet/>
      <dgm:spPr/>
      <dgm:t>
        <a:bodyPr/>
        <a:lstStyle/>
        <a:p>
          <a:endParaRPr lang="es-EC"/>
        </a:p>
      </dgm:t>
    </dgm:pt>
    <dgm:pt modelId="{C68E5AF9-784F-447B-8627-252E4719B22D}" type="pres">
      <dgm:prSet presAssocID="{2FF06D9D-C0F1-4634-9A41-D3FE2EA714D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19B4336-58CC-4393-AA38-C9589F5513F4}" type="pres">
      <dgm:prSet presAssocID="{4244A7EF-6D0F-4F2E-8FE2-398BEB650FB5}" presName="composite" presStyleCnt="0"/>
      <dgm:spPr/>
      <dgm:t>
        <a:bodyPr/>
        <a:lstStyle/>
        <a:p>
          <a:endParaRPr lang="es-EC"/>
        </a:p>
      </dgm:t>
    </dgm:pt>
    <dgm:pt modelId="{DD59BE6C-540F-4CD1-A98B-EDBD553F3519}" type="pres">
      <dgm:prSet presAssocID="{4244A7EF-6D0F-4F2E-8FE2-398BEB650FB5}" presName="Parent1" presStyleLbl="node1" presStyleIdx="0" presStyleCnt="6" custScaleX="120266" custScaleY="106258" custLinFactNeighborX="-42605" custLinFactNeighborY="200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825E4F-7C2E-4F7B-850F-9155730C72FD}" type="pres">
      <dgm:prSet presAssocID="{4244A7EF-6D0F-4F2E-8FE2-398BEB650FB5}" presName="Childtext1" presStyleLbl="revTx" presStyleIdx="0" presStyleCnt="3" custScaleX="242670" custScaleY="243938" custLinFactX="50378" custLinFactY="100000" custLinFactNeighborX="100000" custLinFactNeighborY="1759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BD17FC-3F07-4C4E-AD76-4D45BBB587E4}" type="pres">
      <dgm:prSet presAssocID="{4244A7EF-6D0F-4F2E-8FE2-398BEB650FB5}" presName="BalanceSpacing" presStyleCnt="0"/>
      <dgm:spPr/>
      <dgm:t>
        <a:bodyPr/>
        <a:lstStyle/>
        <a:p>
          <a:endParaRPr lang="es-EC"/>
        </a:p>
      </dgm:t>
    </dgm:pt>
    <dgm:pt modelId="{8BEFE9F2-822E-4B85-AD20-A2916BBE88A2}" type="pres">
      <dgm:prSet presAssocID="{4244A7EF-6D0F-4F2E-8FE2-398BEB650FB5}" presName="BalanceSpacing1" presStyleCnt="0"/>
      <dgm:spPr/>
      <dgm:t>
        <a:bodyPr/>
        <a:lstStyle/>
        <a:p>
          <a:endParaRPr lang="es-EC"/>
        </a:p>
      </dgm:t>
    </dgm:pt>
    <dgm:pt modelId="{F4CC761F-095D-4FD6-A5B0-ECE7D0BC7362}" type="pres">
      <dgm:prSet presAssocID="{49534651-5D9E-40E7-B56A-881B8178B668}" presName="Accent1Text" presStyleLbl="node1" presStyleIdx="1" presStyleCnt="6" custScaleX="109194" custLinFactNeighborX="-69681" custLinFactNeighborY="21376"/>
      <dgm:spPr/>
      <dgm:t>
        <a:bodyPr/>
        <a:lstStyle/>
        <a:p>
          <a:endParaRPr lang="es-EC"/>
        </a:p>
      </dgm:t>
    </dgm:pt>
    <dgm:pt modelId="{82064871-21B3-482B-9332-42AA1AFD2D6E}" type="pres">
      <dgm:prSet presAssocID="{49534651-5D9E-40E7-B56A-881B8178B668}" presName="spaceBetweenRectangles" presStyleCnt="0"/>
      <dgm:spPr/>
      <dgm:t>
        <a:bodyPr/>
        <a:lstStyle/>
        <a:p>
          <a:endParaRPr lang="es-EC"/>
        </a:p>
      </dgm:t>
    </dgm:pt>
    <dgm:pt modelId="{5068C379-4E66-49DB-AC66-3EDE3CC67926}" type="pres">
      <dgm:prSet presAssocID="{BEDE2179-1F6F-4768-BD22-AFE56C051DEB}" presName="composite" presStyleCnt="0"/>
      <dgm:spPr/>
      <dgm:t>
        <a:bodyPr/>
        <a:lstStyle/>
        <a:p>
          <a:endParaRPr lang="es-EC"/>
        </a:p>
      </dgm:t>
    </dgm:pt>
    <dgm:pt modelId="{1F28BE43-39D0-4734-8B0C-BB706E05C618}" type="pres">
      <dgm:prSet presAssocID="{BEDE2179-1F6F-4768-BD22-AFE56C051DEB}" presName="Parent1" presStyleLbl="node1" presStyleIdx="2" presStyleCnt="6" custScaleX="170278" custScaleY="131831" custLinFactX="-21861" custLinFactNeighborX="-100000" custLinFactNeighborY="-506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06FE0F-A1AA-4F2D-ADE7-41B094E32C01}" type="pres">
      <dgm:prSet presAssocID="{BEDE2179-1F6F-4768-BD22-AFE56C051DEB}" presName="Childtext1" presStyleLbl="revTx" presStyleIdx="1" presStyleCnt="3" custScaleX="136558" custLinFactX="-99399" custLinFactNeighborX="-100000" custLinFactNeighborY="19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26EF28-9E98-498F-8259-E1397DCA1C0E}" type="pres">
      <dgm:prSet presAssocID="{BEDE2179-1F6F-4768-BD22-AFE56C051DEB}" presName="BalanceSpacing" presStyleCnt="0"/>
      <dgm:spPr/>
      <dgm:t>
        <a:bodyPr/>
        <a:lstStyle/>
        <a:p>
          <a:endParaRPr lang="es-EC"/>
        </a:p>
      </dgm:t>
    </dgm:pt>
    <dgm:pt modelId="{A1A96DE7-B00A-4513-8532-E4B9D6FC3102}" type="pres">
      <dgm:prSet presAssocID="{BEDE2179-1F6F-4768-BD22-AFE56C051DEB}" presName="BalanceSpacing1" presStyleCnt="0"/>
      <dgm:spPr/>
      <dgm:t>
        <a:bodyPr/>
        <a:lstStyle/>
        <a:p>
          <a:endParaRPr lang="es-EC"/>
        </a:p>
      </dgm:t>
    </dgm:pt>
    <dgm:pt modelId="{1B9BD0ED-C43C-4B39-BCD9-37EFB57F6D0A}" type="pres">
      <dgm:prSet presAssocID="{84C2F3E1-3290-4523-BB16-B58D9B508CC1}" presName="Accent1Text" presStyleLbl="node1" presStyleIdx="3" presStyleCnt="6" custScaleX="114417" custScaleY="116635" custLinFactNeighborX="-81444" custLinFactNeighborY="-8961"/>
      <dgm:spPr/>
      <dgm:t>
        <a:bodyPr/>
        <a:lstStyle/>
        <a:p>
          <a:endParaRPr lang="es-EC"/>
        </a:p>
      </dgm:t>
    </dgm:pt>
    <dgm:pt modelId="{D562DC15-0721-4D10-B2EC-644949BF4DDE}" type="pres">
      <dgm:prSet presAssocID="{84C2F3E1-3290-4523-BB16-B58D9B508CC1}" presName="spaceBetweenRectangles" presStyleCnt="0"/>
      <dgm:spPr/>
      <dgm:t>
        <a:bodyPr/>
        <a:lstStyle/>
        <a:p>
          <a:endParaRPr lang="es-EC"/>
        </a:p>
      </dgm:t>
    </dgm:pt>
    <dgm:pt modelId="{786F7EC3-4842-43C4-A4C4-AC1FB0FD2F9C}" type="pres">
      <dgm:prSet presAssocID="{47FA1944-F7B7-4965-8212-20DD49234808}" presName="composite" presStyleCnt="0"/>
      <dgm:spPr/>
      <dgm:t>
        <a:bodyPr/>
        <a:lstStyle/>
        <a:p>
          <a:endParaRPr lang="es-EC"/>
        </a:p>
      </dgm:t>
    </dgm:pt>
    <dgm:pt modelId="{3ABCF217-B39C-4EBC-8996-B9752274594B}" type="pres">
      <dgm:prSet presAssocID="{47FA1944-F7B7-4965-8212-20DD49234808}" presName="Parent1" presStyleLbl="node1" presStyleIdx="4" presStyleCnt="6" custScaleX="114712" custScaleY="117343" custLinFactNeighborX="-70514" custLinFactNeighborY="-174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1B04E7-0D70-4AFC-AD0A-3DD0EF6A8B4A}" type="pres">
      <dgm:prSet presAssocID="{47FA1944-F7B7-4965-8212-20DD49234808}" presName="Childtext1" presStyleLbl="revTx" presStyleIdx="2" presStyleCnt="3" custScaleX="114576" custScaleY="108384" custLinFactX="5543" custLinFactY="-172101" custLinFactNeighborX="100000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28CAF7-2B8C-4B9B-B368-14C45020A655}" type="pres">
      <dgm:prSet presAssocID="{47FA1944-F7B7-4965-8212-20DD49234808}" presName="BalanceSpacing" presStyleCnt="0"/>
      <dgm:spPr/>
      <dgm:t>
        <a:bodyPr/>
        <a:lstStyle/>
        <a:p>
          <a:endParaRPr lang="es-EC"/>
        </a:p>
      </dgm:t>
    </dgm:pt>
    <dgm:pt modelId="{242C05F8-546B-430B-A998-FBCE88E13001}" type="pres">
      <dgm:prSet presAssocID="{47FA1944-F7B7-4965-8212-20DD49234808}" presName="BalanceSpacing1" presStyleCnt="0"/>
      <dgm:spPr/>
      <dgm:t>
        <a:bodyPr/>
        <a:lstStyle/>
        <a:p>
          <a:endParaRPr lang="es-EC"/>
        </a:p>
      </dgm:t>
    </dgm:pt>
    <dgm:pt modelId="{6A73E1B2-D966-4288-A96F-E9A6935E7067}" type="pres">
      <dgm:prSet presAssocID="{A63C2BD7-A4C2-43CB-9589-0F78932FE4A1}" presName="Accent1Text" presStyleLbl="node1" presStyleIdx="5" presStyleCnt="6" custScaleX="116682" custLinFactX="-14310" custLinFactNeighborX="-100000" custLinFactNeighborY="-8658"/>
      <dgm:spPr/>
      <dgm:t>
        <a:bodyPr/>
        <a:lstStyle/>
        <a:p>
          <a:endParaRPr lang="es-EC"/>
        </a:p>
      </dgm:t>
    </dgm:pt>
  </dgm:ptLst>
  <dgm:cxnLst>
    <dgm:cxn modelId="{F3C23CAB-132B-4B9A-83B0-ACF889B19049}" type="presOf" srcId="{2FF06D9D-C0F1-4634-9A41-D3FE2EA714DE}" destId="{C68E5AF9-784F-447B-8627-252E4719B22D}" srcOrd="0" destOrd="0" presId="urn:microsoft.com/office/officeart/2008/layout/AlternatingHexagons"/>
    <dgm:cxn modelId="{183B2C87-1084-4408-825F-878CA415B866}" srcId="{2FF06D9D-C0F1-4634-9A41-D3FE2EA714DE}" destId="{BEDE2179-1F6F-4768-BD22-AFE56C051DEB}" srcOrd="1" destOrd="0" parTransId="{0D57A513-E3B3-4F38-BF12-A054951DAFCA}" sibTransId="{84C2F3E1-3290-4523-BB16-B58D9B508CC1}"/>
    <dgm:cxn modelId="{4E1873D1-23D4-4F90-8AAB-48EB96EE9613}" type="presOf" srcId="{4244A7EF-6D0F-4F2E-8FE2-398BEB650FB5}" destId="{DD59BE6C-540F-4CD1-A98B-EDBD553F3519}" srcOrd="0" destOrd="0" presId="urn:microsoft.com/office/officeart/2008/layout/AlternatingHexagons"/>
    <dgm:cxn modelId="{5D6EC9F4-8C03-4E15-B0EE-3CBF1E201708}" type="presOf" srcId="{84C2F3E1-3290-4523-BB16-B58D9B508CC1}" destId="{1B9BD0ED-C43C-4B39-BCD9-37EFB57F6D0A}" srcOrd="0" destOrd="0" presId="urn:microsoft.com/office/officeart/2008/layout/AlternatingHexagons"/>
    <dgm:cxn modelId="{F3A743B1-3EB6-4CC8-AEA7-3F90525BFD36}" type="presOf" srcId="{47FA1944-F7B7-4965-8212-20DD49234808}" destId="{3ABCF217-B39C-4EBC-8996-B9752274594B}" srcOrd="0" destOrd="0" presId="urn:microsoft.com/office/officeart/2008/layout/AlternatingHexagons"/>
    <dgm:cxn modelId="{EB4AD257-F475-4AFA-B7D5-A3D3F9E8D547}" srcId="{BEDE2179-1F6F-4768-BD22-AFE56C051DEB}" destId="{010522A2-0B12-4292-8665-55D0D03C5088}" srcOrd="0" destOrd="0" parTransId="{AC5D042C-ECED-4720-AFFB-91D8BBD03CC3}" sibTransId="{75F00363-FC67-4F0A-A09C-0B318B7E6AD6}"/>
    <dgm:cxn modelId="{3DFFFA1D-3B7D-4244-ADAF-A06D757AF319}" srcId="{4244A7EF-6D0F-4F2E-8FE2-398BEB650FB5}" destId="{2EDE3660-E63C-4392-9306-113AA8BBB41C}" srcOrd="0" destOrd="0" parTransId="{7F643978-9351-4A8D-926C-3623D2D99F21}" sibTransId="{AB2CEA1B-251C-4F8F-A964-96AFB570643A}"/>
    <dgm:cxn modelId="{76AE7D85-00CF-44C2-8C9E-CA1DAD867C72}" srcId="{2FF06D9D-C0F1-4634-9A41-D3FE2EA714DE}" destId="{4244A7EF-6D0F-4F2E-8FE2-398BEB650FB5}" srcOrd="0" destOrd="0" parTransId="{06AB891B-C48F-4B62-9F77-7EE7A0F72122}" sibTransId="{49534651-5D9E-40E7-B56A-881B8178B668}"/>
    <dgm:cxn modelId="{B946C6F5-272B-4F22-9BAE-9371479DD982}" type="presOf" srcId="{A63C2BD7-A4C2-43CB-9589-0F78932FE4A1}" destId="{6A73E1B2-D966-4288-A96F-E9A6935E7067}" srcOrd="0" destOrd="0" presId="urn:microsoft.com/office/officeart/2008/layout/AlternatingHexagons"/>
    <dgm:cxn modelId="{352D0210-411C-4303-9C98-F8CCDC7E4FE3}" type="presOf" srcId="{7B9BB52A-A3C2-4AAC-8AC2-6C8F5C547827}" destId="{AF1B04E7-0D70-4AFC-AD0A-3DD0EF6A8B4A}" srcOrd="0" destOrd="0" presId="urn:microsoft.com/office/officeart/2008/layout/AlternatingHexagons"/>
    <dgm:cxn modelId="{463FED54-83DD-43D9-A8FC-46AF36716562}" type="presOf" srcId="{2EDE3660-E63C-4392-9306-113AA8BBB41C}" destId="{C3825E4F-7C2E-4F7B-850F-9155730C72FD}" srcOrd="0" destOrd="0" presId="urn:microsoft.com/office/officeart/2008/layout/AlternatingHexagons"/>
    <dgm:cxn modelId="{128E9EB7-03A5-46EA-A45C-34D24EAFEE16}" type="presOf" srcId="{BEDE2179-1F6F-4768-BD22-AFE56C051DEB}" destId="{1F28BE43-39D0-4734-8B0C-BB706E05C618}" srcOrd="0" destOrd="0" presId="urn:microsoft.com/office/officeart/2008/layout/AlternatingHexagons"/>
    <dgm:cxn modelId="{23F16B24-57B4-4877-8281-2BA6B5C0EDFC}" srcId="{2FF06D9D-C0F1-4634-9A41-D3FE2EA714DE}" destId="{47FA1944-F7B7-4965-8212-20DD49234808}" srcOrd="2" destOrd="0" parTransId="{6EC7BD05-2A3E-42F3-89DC-F6892EA6B4A8}" sibTransId="{A63C2BD7-A4C2-43CB-9589-0F78932FE4A1}"/>
    <dgm:cxn modelId="{DB0523CA-67E0-4AF0-9C59-9DB311CA0FE7}" srcId="{47FA1944-F7B7-4965-8212-20DD49234808}" destId="{7B9BB52A-A3C2-4AAC-8AC2-6C8F5C547827}" srcOrd="0" destOrd="0" parTransId="{2A397E4E-A987-46FD-966B-229520EFDA09}" sibTransId="{92CA54E7-77A7-4EC6-8793-875619726FEE}"/>
    <dgm:cxn modelId="{8DF74F20-179D-4557-A466-B385C1D5FA8C}" type="presOf" srcId="{49534651-5D9E-40E7-B56A-881B8178B668}" destId="{F4CC761F-095D-4FD6-A5B0-ECE7D0BC7362}" srcOrd="0" destOrd="0" presId="urn:microsoft.com/office/officeart/2008/layout/AlternatingHexagons"/>
    <dgm:cxn modelId="{1680ED03-F95F-438F-9447-265A2DCA4D40}" type="presOf" srcId="{010522A2-0B12-4292-8665-55D0D03C5088}" destId="{D306FE0F-A1AA-4F2D-ADE7-41B094E32C01}" srcOrd="0" destOrd="0" presId="urn:microsoft.com/office/officeart/2008/layout/AlternatingHexagons"/>
    <dgm:cxn modelId="{C9AF4223-391F-4087-BF1A-8A89F769598D}" type="presParOf" srcId="{C68E5AF9-784F-447B-8627-252E4719B22D}" destId="{319B4336-58CC-4393-AA38-C9589F5513F4}" srcOrd="0" destOrd="0" presId="urn:microsoft.com/office/officeart/2008/layout/AlternatingHexagons"/>
    <dgm:cxn modelId="{CD4172D1-EAA6-4B0B-A610-EA007E8B71E2}" type="presParOf" srcId="{319B4336-58CC-4393-AA38-C9589F5513F4}" destId="{DD59BE6C-540F-4CD1-A98B-EDBD553F3519}" srcOrd="0" destOrd="0" presId="urn:microsoft.com/office/officeart/2008/layout/AlternatingHexagons"/>
    <dgm:cxn modelId="{DDDCAC7F-1477-4B92-AB86-DD8B2BB38984}" type="presParOf" srcId="{319B4336-58CC-4393-AA38-C9589F5513F4}" destId="{C3825E4F-7C2E-4F7B-850F-9155730C72FD}" srcOrd="1" destOrd="0" presId="urn:microsoft.com/office/officeart/2008/layout/AlternatingHexagons"/>
    <dgm:cxn modelId="{63FC6C3C-F093-415F-B3EC-63D6E5130B0E}" type="presParOf" srcId="{319B4336-58CC-4393-AA38-C9589F5513F4}" destId="{C1BD17FC-3F07-4C4E-AD76-4D45BBB587E4}" srcOrd="2" destOrd="0" presId="urn:microsoft.com/office/officeart/2008/layout/AlternatingHexagons"/>
    <dgm:cxn modelId="{5835A950-98AA-4900-A38D-DFD53FB71286}" type="presParOf" srcId="{319B4336-58CC-4393-AA38-C9589F5513F4}" destId="{8BEFE9F2-822E-4B85-AD20-A2916BBE88A2}" srcOrd="3" destOrd="0" presId="urn:microsoft.com/office/officeart/2008/layout/AlternatingHexagons"/>
    <dgm:cxn modelId="{58251665-43BA-446F-B281-F6B8ECD05025}" type="presParOf" srcId="{319B4336-58CC-4393-AA38-C9589F5513F4}" destId="{F4CC761F-095D-4FD6-A5B0-ECE7D0BC7362}" srcOrd="4" destOrd="0" presId="urn:microsoft.com/office/officeart/2008/layout/AlternatingHexagons"/>
    <dgm:cxn modelId="{036B0E0D-C810-43D8-B355-79A8344F8459}" type="presParOf" srcId="{C68E5AF9-784F-447B-8627-252E4719B22D}" destId="{82064871-21B3-482B-9332-42AA1AFD2D6E}" srcOrd="1" destOrd="0" presId="urn:microsoft.com/office/officeart/2008/layout/AlternatingHexagons"/>
    <dgm:cxn modelId="{0DA6BDD8-B575-41EC-ADE1-794289D4BF07}" type="presParOf" srcId="{C68E5AF9-784F-447B-8627-252E4719B22D}" destId="{5068C379-4E66-49DB-AC66-3EDE3CC67926}" srcOrd="2" destOrd="0" presId="urn:microsoft.com/office/officeart/2008/layout/AlternatingHexagons"/>
    <dgm:cxn modelId="{C36661BC-CC78-4896-BBDF-7FDE6DDFB10F}" type="presParOf" srcId="{5068C379-4E66-49DB-AC66-3EDE3CC67926}" destId="{1F28BE43-39D0-4734-8B0C-BB706E05C618}" srcOrd="0" destOrd="0" presId="urn:microsoft.com/office/officeart/2008/layout/AlternatingHexagons"/>
    <dgm:cxn modelId="{7AA72D66-00F8-49AC-97FD-8FB15A06A57F}" type="presParOf" srcId="{5068C379-4E66-49DB-AC66-3EDE3CC67926}" destId="{D306FE0F-A1AA-4F2D-ADE7-41B094E32C01}" srcOrd="1" destOrd="0" presId="urn:microsoft.com/office/officeart/2008/layout/AlternatingHexagons"/>
    <dgm:cxn modelId="{AF0C69B0-0AD8-4AFF-859F-1B98E6CEE131}" type="presParOf" srcId="{5068C379-4E66-49DB-AC66-3EDE3CC67926}" destId="{A826EF28-9E98-498F-8259-E1397DCA1C0E}" srcOrd="2" destOrd="0" presId="urn:microsoft.com/office/officeart/2008/layout/AlternatingHexagons"/>
    <dgm:cxn modelId="{19D560E4-8298-4D7A-939D-2F8ABA52A80B}" type="presParOf" srcId="{5068C379-4E66-49DB-AC66-3EDE3CC67926}" destId="{A1A96DE7-B00A-4513-8532-E4B9D6FC3102}" srcOrd="3" destOrd="0" presId="urn:microsoft.com/office/officeart/2008/layout/AlternatingHexagons"/>
    <dgm:cxn modelId="{9221D517-0B97-4891-8F2E-6697FBEFA99B}" type="presParOf" srcId="{5068C379-4E66-49DB-AC66-3EDE3CC67926}" destId="{1B9BD0ED-C43C-4B39-BCD9-37EFB57F6D0A}" srcOrd="4" destOrd="0" presId="urn:microsoft.com/office/officeart/2008/layout/AlternatingHexagons"/>
    <dgm:cxn modelId="{56CC969A-886C-4F50-822A-CEF8C89D9E9A}" type="presParOf" srcId="{C68E5AF9-784F-447B-8627-252E4719B22D}" destId="{D562DC15-0721-4D10-B2EC-644949BF4DDE}" srcOrd="3" destOrd="0" presId="urn:microsoft.com/office/officeart/2008/layout/AlternatingHexagons"/>
    <dgm:cxn modelId="{236275B7-F6AB-4936-82DB-73E40B1115DD}" type="presParOf" srcId="{C68E5AF9-784F-447B-8627-252E4719B22D}" destId="{786F7EC3-4842-43C4-A4C4-AC1FB0FD2F9C}" srcOrd="4" destOrd="0" presId="urn:microsoft.com/office/officeart/2008/layout/AlternatingHexagons"/>
    <dgm:cxn modelId="{EBF49782-462E-41E5-AD9B-58AC6A4D91FA}" type="presParOf" srcId="{786F7EC3-4842-43C4-A4C4-AC1FB0FD2F9C}" destId="{3ABCF217-B39C-4EBC-8996-B9752274594B}" srcOrd="0" destOrd="0" presId="urn:microsoft.com/office/officeart/2008/layout/AlternatingHexagons"/>
    <dgm:cxn modelId="{B5857ED9-7C47-48FD-BF57-12819C80C241}" type="presParOf" srcId="{786F7EC3-4842-43C4-A4C4-AC1FB0FD2F9C}" destId="{AF1B04E7-0D70-4AFC-AD0A-3DD0EF6A8B4A}" srcOrd="1" destOrd="0" presId="urn:microsoft.com/office/officeart/2008/layout/AlternatingHexagons"/>
    <dgm:cxn modelId="{9D5E6F09-FBF7-4D52-A732-56DD1B0B84A9}" type="presParOf" srcId="{786F7EC3-4842-43C4-A4C4-AC1FB0FD2F9C}" destId="{7028CAF7-2B8C-4B9B-B368-14C45020A655}" srcOrd="2" destOrd="0" presId="urn:microsoft.com/office/officeart/2008/layout/AlternatingHexagons"/>
    <dgm:cxn modelId="{614C792A-6C3B-44DB-860C-FA82184F8103}" type="presParOf" srcId="{786F7EC3-4842-43C4-A4C4-AC1FB0FD2F9C}" destId="{242C05F8-546B-430B-A998-FBCE88E13001}" srcOrd="3" destOrd="0" presId="urn:microsoft.com/office/officeart/2008/layout/AlternatingHexagons"/>
    <dgm:cxn modelId="{F52342BD-0E76-4F08-9EBB-F72B6F7F855C}" type="presParOf" srcId="{786F7EC3-4842-43C4-A4C4-AC1FB0FD2F9C}" destId="{6A73E1B2-D966-4288-A96F-E9A6935E706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8C31D1-8365-4BF8-9D65-E950ACEED348}" type="doc">
      <dgm:prSet loTypeId="urn:microsoft.com/office/officeart/2005/8/layout/radial6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FCA1103-8CC7-4260-A892-069FEE74DCAD}" type="pres">
      <dgm:prSet presAssocID="{708C31D1-8365-4BF8-9D65-E950ACEED34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2009029A-39B8-45B4-A3FA-D8EFBC72AFAA}" type="presOf" srcId="{708C31D1-8365-4BF8-9D65-E950ACEED348}" destId="{DFCA1103-8CC7-4260-A892-069FEE74DCAD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3204D-C8FE-41E1-9922-62681CBD3016}">
      <dsp:nvSpPr>
        <dsp:cNvPr id="0" name=""/>
        <dsp:cNvSpPr/>
      </dsp:nvSpPr>
      <dsp:spPr>
        <a:xfrm>
          <a:off x="3296773" y="2193794"/>
          <a:ext cx="2550695" cy="17237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smtClean="0"/>
            <a:t>Preguntas Directrices</a:t>
          </a:r>
          <a:endParaRPr lang="es-ES" sz="3400" kern="1200" dirty="0"/>
        </a:p>
      </dsp:txBody>
      <dsp:txXfrm>
        <a:off x="3380917" y="2277938"/>
        <a:ext cx="2382407" cy="1555413"/>
      </dsp:txXfrm>
    </dsp:sp>
    <dsp:sp modelId="{EBA5951D-2929-4248-90E3-A3348DE096C0}">
      <dsp:nvSpPr>
        <dsp:cNvPr id="0" name=""/>
        <dsp:cNvSpPr/>
      </dsp:nvSpPr>
      <dsp:spPr>
        <a:xfrm rot="16143063">
          <a:off x="4306805" y="1946877"/>
          <a:ext cx="49390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3901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FB248-0F2B-429C-8A65-B82C01ACF4D4}">
      <dsp:nvSpPr>
        <dsp:cNvPr id="0" name=""/>
        <dsp:cNvSpPr/>
      </dsp:nvSpPr>
      <dsp:spPr>
        <a:xfrm>
          <a:off x="2026125" y="-24101"/>
          <a:ext cx="5018524" cy="1724061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¿Cuáles son los principales cultivos agroecológicos que se producen en el Cantón Pedro Moncayo?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10287" y="60061"/>
        <a:ext cx="4850200" cy="1555737"/>
      </dsp:txXfrm>
    </dsp:sp>
    <dsp:sp modelId="{FFBB9989-DE31-4E1F-AA1F-EED8D4758449}">
      <dsp:nvSpPr>
        <dsp:cNvPr id="0" name=""/>
        <dsp:cNvSpPr/>
      </dsp:nvSpPr>
      <dsp:spPr>
        <a:xfrm rot="2325433">
          <a:off x="5608982" y="4021852"/>
          <a:ext cx="3333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339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47E01-2040-4838-AFFE-414372779005}">
      <dsp:nvSpPr>
        <dsp:cNvPr id="0" name=""/>
        <dsp:cNvSpPr/>
      </dsp:nvSpPr>
      <dsp:spPr>
        <a:xfrm>
          <a:off x="5258923" y="4126208"/>
          <a:ext cx="3885076" cy="208049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0" kern="1200" cap="none" spc="0" dirty="0" smtClean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0" kern="1200" cap="none" spc="0" dirty="0" smtClean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¿Cuáles son los mercados y rutas de comercialización de los cultivos agroecológicos?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 dirty="0"/>
        </a:p>
      </dsp:txBody>
      <dsp:txXfrm>
        <a:off x="5360485" y="4227770"/>
        <a:ext cx="3681952" cy="1877374"/>
      </dsp:txXfrm>
    </dsp:sp>
    <dsp:sp modelId="{0599168A-52F6-4310-8B28-C94DB8C855B3}">
      <dsp:nvSpPr>
        <dsp:cNvPr id="0" name=""/>
        <dsp:cNvSpPr/>
      </dsp:nvSpPr>
      <dsp:spPr>
        <a:xfrm rot="8550238">
          <a:off x="3286338" y="3972629"/>
          <a:ext cx="1811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149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C65ED-0218-430D-BE3B-21D5AFD1CC30}">
      <dsp:nvSpPr>
        <dsp:cNvPr id="0" name=""/>
        <dsp:cNvSpPr/>
      </dsp:nvSpPr>
      <dsp:spPr>
        <a:xfrm>
          <a:off x="0" y="4027762"/>
          <a:ext cx="3738627" cy="22030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¿Cuáles son los costos de producción y rendimientos de los principales cultivos agroecológicos del cantón?</a:t>
          </a:r>
          <a:endParaRPr lang="es-ES" sz="1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7544" y="4135306"/>
        <a:ext cx="3523539" cy="1987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CBDA4-707E-4EA0-8F6C-AA78668F92C8}">
      <dsp:nvSpPr>
        <dsp:cNvPr id="0" name=""/>
        <dsp:cNvSpPr/>
      </dsp:nvSpPr>
      <dsp:spPr>
        <a:xfrm>
          <a:off x="4649755" y="2581908"/>
          <a:ext cx="2348578" cy="2475555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bg1"/>
              </a:solidFill>
            </a:rPr>
            <a:t>PLANTEAMIENTO DEL PROBLEMA</a:t>
          </a:r>
          <a:endParaRPr lang="es-EC" sz="1600" b="1" kern="1200" dirty="0">
            <a:solidFill>
              <a:schemeClr val="bg1"/>
            </a:solidFill>
          </a:endParaRPr>
        </a:p>
      </dsp:txBody>
      <dsp:txXfrm>
        <a:off x="4993696" y="2944445"/>
        <a:ext cx="1660696" cy="1750481"/>
      </dsp:txXfrm>
    </dsp:sp>
    <dsp:sp modelId="{E1E84287-F919-42FD-B258-C197C17158E9}">
      <dsp:nvSpPr>
        <dsp:cNvPr id="0" name=""/>
        <dsp:cNvSpPr/>
      </dsp:nvSpPr>
      <dsp:spPr>
        <a:xfrm rot="16200000">
          <a:off x="5611039" y="1963526"/>
          <a:ext cx="406094" cy="7142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>
            <a:solidFill>
              <a:srgbClr val="FF0000"/>
            </a:solidFill>
          </a:endParaRPr>
        </a:p>
      </dsp:txBody>
      <dsp:txXfrm rot="10800000">
        <a:off x="5671953" y="2167287"/>
        <a:ext cx="284266" cy="428539"/>
      </dsp:txXfrm>
    </dsp:sp>
    <dsp:sp modelId="{2232628F-EF93-4491-AA8E-B290FA7632AC}">
      <dsp:nvSpPr>
        <dsp:cNvPr id="0" name=""/>
        <dsp:cNvSpPr/>
      </dsp:nvSpPr>
      <dsp:spPr>
        <a:xfrm>
          <a:off x="3469381" y="-34246"/>
          <a:ext cx="4354091" cy="210068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La actividad florícola en Pedro Moncayo ocupa la mayoría de tierras cultivables, amenazando la seguridad y soberanía alimentaria (Heifer, 2007)</a:t>
          </a:r>
          <a:endParaRPr lang="es-EC" sz="1800" kern="1200" dirty="0"/>
        </a:p>
      </dsp:txBody>
      <dsp:txXfrm>
        <a:off x="4107023" y="273392"/>
        <a:ext cx="3078807" cy="1485409"/>
      </dsp:txXfrm>
    </dsp:sp>
    <dsp:sp modelId="{101D17BF-82FC-4E61-9FEC-25A4379F6B11}">
      <dsp:nvSpPr>
        <dsp:cNvPr id="0" name=""/>
        <dsp:cNvSpPr/>
      </dsp:nvSpPr>
      <dsp:spPr>
        <a:xfrm rot="1388427">
          <a:off x="6880963" y="4003941"/>
          <a:ext cx="419661" cy="7142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6886028" y="4122050"/>
        <a:ext cx="293763" cy="428539"/>
      </dsp:txXfrm>
    </dsp:sp>
    <dsp:sp modelId="{59502AD7-EE51-40CD-ACC6-F5C18958D994}">
      <dsp:nvSpPr>
        <dsp:cNvPr id="0" name=""/>
        <dsp:cNvSpPr/>
      </dsp:nvSpPr>
      <dsp:spPr>
        <a:xfrm>
          <a:off x="7128369" y="3600555"/>
          <a:ext cx="3210961" cy="29253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El apoyo de organismos gubernamentales se torna insuficiente por falta de información</a:t>
          </a:r>
          <a:endParaRPr lang="es-EC" sz="1800" kern="1200" dirty="0"/>
        </a:p>
      </dsp:txBody>
      <dsp:txXfrm>
        <a:off x="7598603" y="4028969"/>
        <a:ext cx="2270493" cy="2068565"/>
      </dsp:txXfrm>
    </dsp:sp>
    <dsp:sp modelId="{4B3B6210-09FE-4DAA-A187-4B3ABF39AA7A}">
      <dsp:nvSpPr>
        <dsp:cNvPr id="0" name=""/>
        <dsp:cNvSpPr/>
      </dsp:nvSpPr>
      <dsp:spPr>
        <a:xfrm rot="9091769">
          <a:off x="4384169" y="3992223"/>
          <a:ext cx="379864" cy="7142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>
            <a:solidFill>
              <a:srgbClr val="FF0000"/>
            </a:solidFill>
          </a:endParaRPr>
        </a:p>
      </dsp:txBody>
      <dsp:txXfrm rot="10800000">
        <a:off x="4491237" y="4107908"/>
        <a:ext cx="265905" cy="428539"/>
      </dsp:txXfrm>
    </dsp:sp>
    <dsp:sp modelId="{884E256B-5E21-44F7-986F-66F75BDCAE34}">
      <dsp:nvSpPr>
        <dsp:cNvPr id="0" name=""/>
        <dsp:cNvSpPr/>
      </dsp:nvSpPr>
      <dsp:spPr>
        <a:xfrm>
          <a:off x="1376030" y="3742443"/>
          <a:ext cx="3186656" cy="25513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Los productores agroecológicos desconocen los costos de producción de sus cultivos </a:t>
          </a:r>
          <a:endParaRPr lang="es-EC" sz="1800" kern="1200" dirty="0"/>
        </a:p>
      </dsp:txBody>
      <dsp:txXfrm>
        <a:off x="1842705" y="4116073"/>
        <a:ext cx="2253306" cy="18040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BBC74-8BCD-4A9A-BEDF-FF1839ECF13C}">
      <dsp:nvSpPr>
        <dsp:cNvPr id="0" name=""/>
        <dsp:cNvSpPr/>
      </dsp:nvSpPr>
      <dsp:spPr>
        <a:xfrm>
          <a:off x="0" y="0"/>
          <a:ext cx="5232398" cy="523239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2158A-E9EE-4751-AB31-4B472C39DA2E}">
      <dsp:nvSpPr>
        <dsp:cNvPr id="0" name=""/>
        <dsp:cNvSpPr/>
      </dsp:nvSpPr>
      <dsp:spPr>
        <a:xfrm>
          <a:off x="2568881" y="0"/>
          <a:ext cx="7899401" cy="52323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EQUIPOS</a:t>
          </a:r>
          <a:endParaRPr lang="es-ES" sz="2600" kern="1200" dirty="0"/>
        </a:p>
      </dsp:txBody>
      <dsp:txXfrm>
        <a:off x="2568881" y="0"/>
        <a:ext cx="3949700" cy="2485389"/>
      </dsp:txXfrm>
    </dsp:sp>
    <dsp:sp modelId="{C2811111-3F19-4B0F-9ED0-B9E3F77B98FA}">
      <dsp:nvSpPr>
        <dsp:cNvPr id="0" name=""/>
        <dsp:cNvSpPr/>
      </dsp:nvSpPr>
      <dsp:spPr>
        <a:xfrm>
          <a:off x="1373504" y="2485389"/>
          <a:ext cx="2485389" cy="248538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61192-D025-4B49-ADC0-DD1A25ACAADE}">
      <dsp:nvSpPr>
        <dsp:cNvPr id="0" name=""/>
        <dsp:cNvSpPr/>
      </dsp:nvSpPr>
      <dsp:spPr>
        <a:xfrm>
          <a:off x="2568091" y="2497418"/>
          <a:ext cx="7899401" cy="24853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 dirty="0" smtClean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MATERIALES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 dirty="0" smtClean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 dirty="0" smtClean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SOFTWARE</a:t>
          </a:r>
          <a:endParaRPr lang="es-ES" sz="2600" kern="1200" dirty="0"/>
        </a:p>
      </dsp:txBody>
      <dsp:txXfrm>
        <a:off x="2568091" y="2497418"/>
        <a:ext cx="3949700" cy="2485389"/>
      </dsp:txXfrm>
    </dsp:sp>
    <dsp:sp modelId="{DCDAFB01-504C-4139-8C61-EEAE599210C4}">
      <dsp:nvSpPr>
        <dsp:cNvPr id="0" name=""/>
        <dsp:cNvSpPr/>
      </dsp:nvSpPr>
      <dsp:spPr>
        <a:xfrm>
          <a:off x="6565899" y="0"/>
          <a:ext cx="3949700" cy="248538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Computador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Cámara digital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Filmadora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Navegador GPS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Vehículo</a:t>
          </a:r>
          <a:endParaRPr lang="es-ES" sz="2000" kern="1200" dirty="0"/>
        </a:p>
      </dsp:txBody>
      <dsp:txXfrm>
        <a:off x="6565899" y="0"/>
        <a:ext cx="3949700" cy="2485389"/>
      </dsp:txXfrm>
    </dsp:sp>
    <dsp:sp modelId="{A79B7282-9504-4799-9CA0-B5E6C68DA455}">
      <dsp:nvSpPr>
        <dsp:cNvPr id="0" name=""/>
        <dsp:cNvSpPr/>
      </dsp:nvSpPr>
      <dsp:spPr>
        <a:xfrm>
          <a:off x="6565899" y="2501171"/>
          <a:ext cx="3949700" cy="248538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Libreta de Campo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Encuestas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Internet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Mapa base del cantón Pedro Moncayo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ArcGIS 10.3</a:t>
          </a:r>
          <a:endParaRPr lang="es-ES" sz="20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</dsp:txBody>
      <dsp:txXfrm>
        <a:off x="6565899" y="2501171"/>
        <a:ext cx="3949700" cy="24853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9BE6C-540F-4CD1-A98B-EDBD553F3519}">
      <dsp:nvSpPr>
        <dsp:cNvPr id="0" name=""/>
        <dsp:cNvSpPr/>
      </dsp:nvSpPr>
      <dsp:spPr>
        <a:xfrm rot="5400000">
          <a:off x="4132865" y="539489"/>
          <a:ext cx="1396220" cy="13748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kern="1200" dirty="0" smtClean="0"/>
            <a:t>Canastas para Organizaciones</a:t>
          </a:r>
          <a:endParaRPr lang="es-EC" sz="1600" b="0" kern="1200" dirty="0"/>
        </a:p>
      </dsp:txBody>
      <dsp:txXfrm rot="-5400000">
        <a:off x="4370938" y="759725"/>
        <a:ext cx="920073" cy="934376"/>
      </dsp:txXfrm>
    </dsp:sp>
    <dsp:sp modelId="{C3825E4F-7C2E-4F7B-850F-9155730C72FD}">
      <dsp:nvSpPr>
        <dsp:cNvPr id="0" name=""/>
        <dsp:cNvSpPr/>
      </dsp:nvSpPr>
      <dsp:spPr>
        <a:xfrm>
          <a:off x="7083396" y="2176810"/>
          <a:ext cx="3558546" cy="192319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kern="1200" dirty="0" smtClean="0"/>
            <a:t>* Supermercados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kern="1200" dirty="0" smtClean="0"/>
            <a:t>* Restaurantes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kern="1200" dirty="0" smtClean="0"/>
            <a:t>* Hoteles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kern="1200" dirty="0" smtClean="0"/>
            <a:t>*Programas de alimentación del gobierno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kern="1200" dirty="0" smtClean="0"/>
            <a:t>*Venta por Internet</a:t>
          </a:r>
          <a:endParaRPr lang="es-EC" sz="1600" b="0" kern="1200" dirty="0"/>
        </a:p>
      </dsp:txBody>
      <dsp:txXfrm>
        <a:off x="7083396" y="2176810"/>
        <a:ext cx="3558546" cy="1923193"/>
      </dsp:txXfrm>
    </dsp:sp>
    <dsp:sp modelId="{F4CC761F-095D-4FD6-A5B0-ECE7D0BC7362}">
      <dsp:nvSpPr>
        <dsp:cNvPr id="0" name=""/>
        <dsp:cNvSpPr/>
      </dsp:nvSpPr>
      <dsp:spPr>
        <a:xfrm rot="5400000">
          <a:off x="2629829" y="619699"/>
          <a:ext cx="1313990" cy="124827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0" kern="1200" dirty="0" smtClean="0"/>
            <a:t>Ferias solidarias</a:t>
          </a:r>
          <a:endParaRPr lang="es-EC" sz="1700" b="0" kern="1200" dirty="0"/>
        </a:p>
      </dsp:txBody>
      <dsp:txXfrm rot="-5400000">
        <a:off x="2865529" y="800364"/>
        <a:ext cx="842589" cy="886946"/>
      </dsp:txXfrm>
    </dsp:sp>
    <dsp:sp modelId="{1F28BE43-39D0-4734-8B0C-BB706E05C618}">
      <dsp:nvSpPr>
        <dsp:cNvPr id="0" name=""/>
        <dsp:cNvSpPr/>
      </dsp:nvSpPr>
      <dsp:spPr>
        <a:xfrm rot="5400000">
          <a:off x="3091874" y="1552204"/>
          <a:ext cx="1732247" cy="194657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kern="1200" dirty="0" smtClean="0"/>
            <a:t>Productor agroecológico</a:t>
          </a:r>
          <a:endParaRPr lang="es-EC" sz="1600" b="0" kern="1200" dirty="0"/>
        </a:p>
      </dsp:txBody>
      <dsp:txXfrm rot="-5400000">
        <a:off x="3309141" y="1948073"/>
        <a:ext cx="1297714" cy="1154831"/>
      </dsp:txXfrm>
    </dsp:sp>
    <dsp:sp modelId="{D306FE0F-A1AA-4F2D-ADE7-41B094E32C01}">
      <dsp:nvSpPr>
        <dsp:cNvPr id="0" name=""/>
        <dsp:cNvSpPr/>
      </dsp:nvSpPr>
      <dsp:spPr>
        <a:xfrm>
          <a:off x="223988" y="2212912"/>
          <a:ext cx="1937908" cy="788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Actualmente</a:t>
          </a:r>
          <a:endParaRPr lang="es-EC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988" y="2212912"/>
        <a:ext cx="1937908" cy="788394"/>
      </dsp:txXfrm>
    </dsp:sp>
    <dsp:sp modelId="{1B9BD0ED-C43C-4B39-BCD9-37EFB57F6D0A}">
      <dsp:nvSpPr>
        <dsp:cNvPr id="0" name=""/>
        <dsp:cNvSpPr/>
      </dsp:nvSpPr>
      <dsp:spPr>
        <a:xfrm rot="5400000">
          <a:off x="4888373" y="1820265"/>
          <a:ext cx="1532573" cy="13079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0" kern="1200" dirty="0" smtClean="0"/>
            <a:t>Venta en finca</a:t>
          </a:r>
          <a:endParaRPr lang="es-EC" sz="1800" b="0" kern="1200" dirty="0"/>
        </a:p>
      </dsp:txBody>
      <dsp:txXfrm rot="-5400000">
        <a:off x="5202692" y="1944683"/>
        <a:ext cx="903935" cy="1059147"/>
      </dsp:txXfrm>
    </dsp:sp>
    <dsp:sp modelId="{3ABCF217-B39C-4EBC-8996-B9752274594B}">
      <dsp:nvSpPr>
        <dsp:cNvPr id="0" name=""/>
        <dsp:cNvSpPr/>
      </dsp:nvSpPr>
      <dsp:spPr>
        <a:xfrm rot="5400000">
          <a:off x="4210586" y="3146012"/>
          <a:ext cx="1541876" cy="131135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0" kern="1200" dirty="0" smtClean="0"/>
            <a:t>Tiendas barriales</a:t>
          </a:r>
          <a:endParaRPr lang="es-EC" sz="1700" b="0" kern="1200" dirty="0"/>
        </a:p>
      </dsp:txBody>
      <dsp:txXfrm rot="-5400000">
        <a:off x="4528067" y="3268521"/>
        <a:ext cx="906913" cy="1066338"/>
      </dsp:txXfrm>
    </dsp:sp>
    <dsp:sp modelId="{AF1B04E7-0D70-4AFC-AD0A-3DD0EF6A8B4A}">
      <dsp:nvSpPr>
        <dsp:cNvPr id="0" name=""/>
        <dsp:cNvSpPr/>
      </dsp:nvSpPr>
      <dsp:spPr>
        <a:xfrm>
          <a:off x="7834721" y="669519"/>
          <a:ext cx="1680158" cy="854493"/>
        </a:xfrm>
        <a:prstGeom prst="rect">
          <a:avLst/>
        </a:prstGeom>
        <a:gradFill rotWithShape="1">
          <a:gsLst>
            <a:gs pos="0">
              <a:schemeClr val="accent4">
                <a:tint val="65000"/>
                <a:shade val="92000"/>
                <a:satMod val="130000"/>
              </a:schemeClr>
            </a:gs>
            <a:gs pos="45000">
              <a:schemeClr val="accent4">
                <a:tint val="60000"/>
                <a:shade val="99000"/>
                <a:satMod val="120000"/>
              </a:schemeClr>
            </a:gs>
            <a:gs pos="100000">
              <a:schemeClr val="accent4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Incremento</a:t>
          </a:r>
          <a:r>
            <a:rPr lang="es-MX" sz="1600" b="1" kern="1200" dirty="0" smtClean="0"/>
            <a:t> de la producción</a:t>
          </a:r>
          <a:endParaRPr lang="es-EC" sz="1600" b="1" kern="1200" dirty="0"/>
        </a:p>
      </dsp:txBody>
      <dsp:txXfrm>
        <a:off x="7834721" y="669519"/>
        <a:ext cx="1680158" cy="854493"/>
      </dsp:txXfrm>
    </dsp:sp>
    <dsp:sp modelId="{6A73E1B2-D966-4288-A96F-E9A6935E7067}">
      <dsp:nvSpPr>
        <dsp:cNvPr id="0" name=""/>
        <dsp:cNvSpPr/>
      </dsp:nvSpPr>
      <dsp:spPr>
        <a:xfrm rot="5400000">
          <a:off x="2589240" y="3249686"/>
          <a:ext cx="1313990" cy="133387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0" kern="1200" dirty="0" smtClean="0"/>
            <a:t>Mercado municipal</a:t>
          </a:r>
          <a:endParaRPr lang="es-EC" sz="1700" b="0" kern="1200" dirty="0"/>
        </a:p>
      </dsp:txBody>
      <dsp:txXfrm rot="-5400000">
        <a:off x="2801610" y="3478627"/>
        <a:ext cx="889250" cy="8759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1D2C5B9-F4D0-4C4E-92F1-AFA16B534C60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CC668D7-9473-4837-8D09-D11C401203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3164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AA8F5-194C-4213-A135-EE533F101189}" type="datetimeFigureOut">
              <a:rPr lang="es-ES_tradnl" smtClean="0"/>
              <a:t>31/07/2017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51C73-E35B-41BE-974C-063F51F37A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9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51C73-E35B-41BE-974C-063F51F37AA9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1918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51C73-E35B-41BE-974C-063F51F37AA9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92495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51C73-E35B-41BE-974C-063F51F37AA9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585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51C73-E35B-41BE-974C-063F51F37AA9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1719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51C73-E35B-41BE-974C-063F51F37AA9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8184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766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78793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38478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45487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13444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46213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65985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96888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63616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51748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86511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931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33782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57542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27690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33784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88098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20391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4363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80155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23934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451315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369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92557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23278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47858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736255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957509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74596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59990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31597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35858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09955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1087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90181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93307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50897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75047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43563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49134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5419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820247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56197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9250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667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59080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66535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333450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30689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33537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20913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8110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96640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79451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75526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4008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96263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74479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128327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732375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88182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1087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924357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401845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812970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85141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0301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70579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320968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642120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82044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81903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82988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23269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85298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50645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15142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2402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00245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63157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198265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857499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519045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591842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62669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782769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53727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128019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0260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19906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26599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67060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67887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900086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993733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645535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455211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764582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52224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8236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065211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179400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872589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104599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09483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05440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C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60716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32403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591340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266F6-B562-4A8C-A799-4F16684409E9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F53B4-AC03-4B69-9F4C-FB95A956D81F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33272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AD29C-053C-493C-9A4D-FF9C7D50467F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4A0C5-BA34-4D05-91CA-7EC93723E2CB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750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2346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21057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22A24-451B-43DA-AC5B-6735D9D5CDD5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48DB1-036B-4732-834A-F84DDCBC2695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128787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6831A-CA06-4CB5-9A19-F7ED76300CE6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5B85E-4B77-47EF-B308-454DE7445C88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778704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ADC7-83DA-4FB8-8F7E-9EB5D076D2D3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05A84-3599-460C-BA4A-6EEE3E91DA2F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7993532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64E5C-B8EF-4080-A549-F94CEC54B9AC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76CA6-7C3E-4565-90E3-752ECA8817D8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461475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41E5-C55B-45CD-B3A3-94D497C9B594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68273-21F8-4116-AF11-3C481C4571E9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181303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41708-359C-40D4-B3ED-67F02BCCC081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996B5-B92D-423C-8339-15D44D651BC9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518354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C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E044C-26BB-47EF-A1EB-4B3E02337AC4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32692-0D94-4ED9-AE5F-E2707C481561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2718264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3782E-6174-44CC-8C40-D4750DD9F4A2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1B2B2-C9A0-4A1D-9C9C-D29B45B8F9D1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113456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D3E17-B7BC-4EA4-B478-BAAD95D6DEF1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8867C-37FD-4BE1-A571-2162AA390978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7259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5375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70580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5675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3938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5955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3748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430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1379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8264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8764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9967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7211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28569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2962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9838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3588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82916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C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0212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1313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174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4336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266F6-B562-4A8C-A799-4F16684409E9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F53B4-AC03-4B69-9F4C-FB95A956D81F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6211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AD29C-053C-493C-9A4D-FF9C7D50467F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4A0C5-BA34-4D05-91CA-7EC93723E2CB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3578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22A24-451B-43DA-AC5B-6735D9D5CDD5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48DB1-036B-4732-834A-F84DDCBC2695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20129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6831A-CA06-4CB5-9A19-F7ED76300CE6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5B85E-4B77-47EF-B308-454DE7445C88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8260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ADC7-83DA-4FB8-8F7E-9EB5D076D2D3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05A84-3599-460C-BA4A-6EEE3E91DA2F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59518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64E5C-B8EF-4080-A549-F94CEC54B9AC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76CA6-7C3E-4565-90E3-752ECA8817D8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51372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41E5-C55B-45CD-B3A3-94D497C9B594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68273-21F8-4116-AF11-3C481C4571E9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78651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41708-359C-40D4-B3ED-67F02BCCC081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996B5-B92D-423C-8339-15D44D651BC9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9216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C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E044C-26BB-47EF-A1EB-4B3E02337AC4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32692-0D94-4ED9-AE5F-E2707C481561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1913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3782E-6174-44CC-8C40-D4750DD9F4A2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1B2B2-C9A0-4A1D-9C9C-D29B45B8F9D1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569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604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D3E17-B7BC-4EA4-B478-BAAD95D6DEF1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8867C-37FD-4BE1-A571-2162AA390978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77944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4607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87330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444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580875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0715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1610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27452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5856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599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70124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56447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6386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3306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85426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97379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40490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33771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70565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54122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025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51217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59509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40393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69738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12477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8979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857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83617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4358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8224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71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01924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46872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730361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4804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47136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03815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39430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37733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85346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657570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105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97586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29039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98400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9970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92331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03166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88848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61311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5227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06310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0192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172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8644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901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  <p:sldLayoutId id="214748408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25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118" r:id="rId12"/>
    <p:sldLayoutId id="2147484119" r:id="rId13"/>
    <p:sldLayoutId id="2147484120" r:id="rId14"/>
    <p:sldLayoutId id="2147484121" r:id="rId15"/>
    <p:sldLayoutId id="21474841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308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  <p:sldLayoutId id="2147484138" r:id="rId15"/>
    <p:sldLayoutId id="21474841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smtClean="0"/>
              <a:t>Haga clic para modificar el estilo de título del patrón</a:t>
            </a:r>
            <a:endParaRPr lang="es-EC" altLang="es-EC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smtClean="0"/>
              <a:t>Haga clic para modificar el estilo de texto del patrón</a:t>
            </a:r>
          </a:p>
          <a:p>
            <a:pPr lvl="1"/>
            <a:r>
              <a:rPr lang="es-ES" altLang="es-EC" smtClean="0"/>
              <a:t>Segundo nivel</a:t>
            </a:r>
          </a:p>
          <a:p>
            <a:pPr lvl="2"/>
            <a:r>
              <a:rPr lang="es-ES" altLang="es-EC" smtClean="0"/>
              <a:t>Tercer nivel</a:t>
            </a:r>
          </a:p>
          <a:p>
            <a:pPr lvl="3"/>
            <a:r>
              <a:rPr lang="es-ES" altLang="es-EC" smtClean="0"/>
              <a:t>Cuarto nivel</a:t>
            </a:r>
          </a:p>
          <a:p>
            <a:pPr lvl="4"/>
            <a:r>
              <a:rPr lang="es-ES" altLang="es-EC" smtClean="0"/>
              <a:t>Quinto nivel</a:t>
            </a:r>
            <a:endParaRPr lang="es-EC" altLang="es-EC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016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smtClean="0"/>
              <a:t>Haga clic para modificar el estilo de título del patrón</a:t>
            </a:r>
            <a:endParaRPr lang="es-EC" altLang="es-EC" smtClean="0"/>
          </a:p>
        </p:txBody>
      </p:sp>
      <p:sp>
        <p:nvSpPr>
          <p:cNvPr id="2051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smtClean="0"/>
              <a:t>Haga clic para modificar el estilo de texto del patrón</a:t>
            </a:r>
          </a:p>
          <a:p>
            <a:pPr lvl="1"/>
            <a:r>
              <a:rPr lang="es-ES" altLang="es-EC" smtClean="0"/>
              <a:t>Segundo nivel</a:t>
            </a:r>
          </a:p>
          <a:p>
            <a:pPr lvl="2"/>
            <a:r>
              <a:rPr lang="es-ES" altLang="es-EC" smtClean="0"/>
              <a:t>Tercer nivel</a:t>
            </a:r>
          </a:p>
          <a:p>
            <a:pPr lvl="3"/>
            <a:r>
              <a:rPr lang="es-ES" altLang="es-EC" smtClean="0"/>
              <a:t>Cuarto nivel</a:t>
            </a:r>
          </a:p>
          <a:p>
            <a:pPr lvl="4"/>
            <a:r>
              <a:rPr lang="es-ES" altLang="es-EC" smtClean="0"/>
              <a:t>Quinto nivel</a:t>
            </a:r>
            <a:endParaRPr lang="es-EC" altLang="es-EC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8977D9C-5B0C-4B7D-8447-03801678F01B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B005E5C-693B-4A2D-9F87-752ECA4CEF1E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051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80027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smtClean="0"/>
              <a:t>Haga clic para modificar el estilo de título del patrón</a:t>
            </a:r>
            <a:endParaRPr lang="es-EC" altLang="es-EC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smtClean="0"/>
              <a:t>Haga clic para modificar el estilo de texto del patrón</a:t>
            </a:r>
          </a:p>
          <a:p>
            <a:pPr lvl="1"/>
            <a:r>
              <a:rPr lang="es-ES" altLang="es-EC" smtClean="0"/>
              <a:t>Segundo nivel</a:t>
            </a:r>
          </a:p>
          <a:p>
            <a:pPr lvl="2"/>
            <a:r>
              <a:rPr lang="es-ES" altLang="es-EC" smtClean="0"/>
              <a:t>Tercer nivel</a:t>
            </a:r>
          </a:p>
          <a:p>
            <a:pPr lvl="3"/>
            <a:r>
              <a:rPr lang="es-ES" altLang="es-EC" smtClean="0"/>
              <a:t>Cuarto nivel</a:t>
            </a:r>
          </a:p>
          <a:p>
            <a:pPr lvl="4"/>
            <a:r>
              <a:rPr lang="es-ES" altLang="es-EC" smtClean="0"/>
              <a:t>Quinto nivel</a:t>
            </a:r>
            <a:endParaRPr lang="es-EC" altLang="es-EC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130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smtClean="0"/>
              <a:t>Haga clic para modificar el estilo de título del patrón</a:t>
            </a:r>
            <a:endParaRPr lang="es-EC" altLang="es-EC" smtClean="0"/>
          </a:p>
        </p:txBody>
      </p:sp>
      <p:sp>
        <p:nvSpPr>
          <p:cNvPr id="2051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smtClean="0"/>
              <a:t>Haga clic para modificar el estilo de texto del patrón</a:t>
            </a:r>
          </a:p>
          <a:p>
            <a:pPr lvl="1"/>
            <a:r>
              <a:rPr lang="es-ES" altLang="es-EC" smtClean="0"/>
              <a:t>Segundo nivel</a:t>
            </a:r>
          </a:p>
          <a:p>
            <a:pPr lvl="2"/>
            <a:r>
              <a:rPr lang="es-ES" altLang="es-EC" smtClean="0"/>
              <a:t>Tercer nivel</a:t>
            </a:r>
          </a:p>
          <a:p>
            <a:pPr lvl="3"/>
            <a:r>
              <a:rPr lang="es-ES" altLang="es-EC" smtClean="0"/>
              <a:t>Cuarto nivel</a:t>
            </a:r>
          </a:p>
          <a:p>
            <a:pPr lvl="4"/>
            <a:r>
              <a:rPr lang="es-ES" altLang="es-EC" smtClean="0"/>
              <a:t>Quinto nivel</a:t>
            </a:r>
            <a:endParaRPr lang="es-EC" altLang="es-EC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8977D9C-5B0C-4B7D-8447-03801678F01B}" type="datetimeFigureOut">
              <a:rPr lang="es-EC"/>
              <a:pPr>
                <a:defRPr/>
              </a:pPr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B005E5C-693B-4A2D-9F87-752ECA4CEF1E}" type="slidenum">
              <a:rPr lang="es-EC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101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27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1727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505232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2938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0DC72-B406-4B28-9C74-422425A608A5}" type="datetimeFigureOut">
              <a:rPr lang="es-EC" smtClean="0"/>
              <a:t>31/7/2017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1106A-89E3-473D-BCD8-80DA5F0578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3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sa=i&amp;rct=j&amp;q=&amp;esrc=s&amp;frm=1&amp;source=images&amp;cd=&amp;cad=rja&amp;docid=63JGIpUPrMaVmM&amp;tbnid=9HzURumrrNZkRM:&amp;ved=0CAUQjRw&amp;url=http://www.utn.edu.ec/web/portal/index.php?option=com_content&amp;view=article&amp;id=123&amp;Itemid=183&amp;ei=UAdnUrO7M7K44AOgqIDIDA&amp;bvm=bv.55123115,d.dmg&amp;psig=AFQjCNFWPvMg_Zf2Jc8EjqVnEY6wg4G4bg&amp;ust=1382570145132046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483427" y="467735"/>
            <a:ext cx="8181168" cy="1084025"/>
          </a:xfrm>
        </p:spPr>
        <p:txBody>
          <a:bodyPr>
            <a:normAutofit fontScale="90000"/>
          </a:bodyPr>
          <a:lstStyle/>
          <a:p>
            <a:r>
              <a:rPr lang="es-EC" sz="4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es-EC" sz="40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s-EC" sz="1600" b="1" dirty="0">
                <a:solidFill>
                  <a:srgbClr val="FF0000"/>
                </a:solidFill>
              </a:rPr>
              <a:t/>
            </a:r>
            <a:br>
              <a:rPr lang="es-EC" sz="1600" b="1" dirty="0">
                <a:solidFill>
                  <a:srgbClr val="FF0000"/>
                </a:solidFill>
              </a:rPr>
            </a:br>
            <a:r>
              <a:rPr lang="es-EC" sz="3600" b="1" dirty="0">
                <a:latin typeface="Arial" panose="020B0604020202020204" pitchFamily="34" charset="0"/>
                <a:cs typeface="Arial" panose="020B0604020202020204" pitchFamily="34" charset="0"/>
              </a:rPr>
              <a:t>UNIVERSIDAD TÉCNICA DEL NORTE </a:t>
            </a:r>
            <a:r>
              <a:rPr lang="es-ES" sz="1600" b="1" dirty="0">
                <a:solidFill>
                  <a:srgbClr val="FF0000"/>
                </a:solidFill>
              </a:rPr>
              <a:t> </a:t>
            </a:r>
            <a:r>
              <a:rPr lang="es-EC" sz="1600" b="1" dirty="0">
                <a:solidFill>
                  <a:srgbClr val="FF0000"/>
                </a:solidFill>
              </a:rPr>
              <a:t/>
            </a:r>
            <a:br>
              <a:rPr lang="es-EC" sz="1600" b="1" dirty="0">
                <a:solidFill>
                  <a:srgbClr val="FF0000"/>
                </a:solidFill>
              </a:rPr>
            </a:b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2164699" y="1696079"/>
            <a:ext cx="9144000" cy="3873731"/>
          </a:xfrm>
          <a:noFill/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s-ES" sz="6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INGENIERÍA EN CIENCIAS AGROPECUARIAS Y AMBIENTALES</a:t>
            </a:r>
          </a:p>
          <a:p>
            <a:pPr marL="0" indent="0" algn="ctr">
              <a:buNone/>
            </a:pPr>
            <a:r>
              <a:rPr lang="es-EC" sz="5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5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 DE INGENIERÍA AGRONEGOCIOS AVALÚOS Y CATASTROS</a:t>
            </a:r>
          </a:p>
          <a:p>
            <a:pPr marL="0" indent="0" algn="ctr">
              <a:buNone/>
            </a:pPr>
            <a:r>
              <a:rPr lang="es-EC" sz="3800" b="1" dirty="0" smtClean="0">
                <a:solidFill>
                  <a:schemeClr val="tx1"/>
                </a:solidFill>
              </a:rPr>
              <a:t/>
            </a:r>
            <a:br>
              <a:rPr lang="es-EC" sz="3800" b="1" dirty="0" smtClean="0">
                <a:solidFill>
                  <a:schemeClr val="tx1"/>
                </a:solidFill>
              </a:rPr>
            </a:br>
            <a:r>
              <a:rPr lang="es-EC" sz="3800" b="1" dirty="0" smtClean="0">
                <a:solidFill>
                  <a:schemeClr val="tx1"/>
                </a:solidFill>
              </a:rPr>
              <a:t> </a:t>
            </a:r>
            <a:r>
              <a:rPr lang="es-EC" sz="3100" b="1" dirty="0" smtClean="0">
                <a:solidFill>
                  <a:schemeClr val="tx1"/>
                </a:solidFill>
              </a:rPr>
              <a:t/>
            </a:r>
            <a:br>
              <a:rPr lang="es-EC" sz="3100" b="1" dirty="0" smtClean="0">
                <a:solidFill>
                  <a:schemeClr val="tx1"/>
                </a:solidFill>
              </a:rPr>
            </a:br>
            <a:r>
              <a:rPr lang="es-EC" sz="7400" b="1" dirty="0" smtClean="0">
                <a:solidFill>
                  <a:schemeClr val="tx1"/>
                </a:solidFill>
              </a:rPr>
              <a:t>“</a:t>
            </a:r>
            <a:r>
              <a:rPr lang="es-EC" sz="7400" b="1" dirty="0">
                <a:solidFill>
                  <a:schemeClr val="tx1"/>
                </a:solidFill>
              </a:rPr>
              <a:t>ESTUDIO DE LA PRODUCCIÓN Y COMERCIALIZACIÓN DE </a:t>
            </a:r>
            <a:r>
              <a:rPr lang="es-EC" sz="7400" b="1" dirty="0" smtClean="0">
                <a:solidFill>
                  <a:schemeClr val="tx1"/>
                </a:solidFill>
              </a:rPr>
              <a:t>CULTIVOS AGROECOLÓGICOS </a:t>
            </a:r>
            <a:r>
              <a:rPr lang="es-EC" sz="7400" b="1" dirty="0">
                <a:solidFill>
                  <a:schemeClr val="tx1"/>
                </a:solidFill>
              </a:rPr>
              <a:t>EN EL CANTÓN PEDRO </a:t>
            </a:r>
            <a:r>
              <a:rPr lang="es-EC" sz="7400" b="1" dirty="0" smtClean="0">
                <a:solidFill>
                  <a:schemeClr val="tx1"/>
                </a:solidFill>
              </a:rPr>
              <a:t>MONCAYO, PROVINCIA </a:t>
            </a:r>
            <a:r>
              <a:rPr lang="es-EC" sz="7400" b="1" dirty="0">
                <a:solidFill>
                  <a:schemeClr val="tx1"/>
                </a:solidFill>
              </a:rPr>
              <a:t>DE PICHINCHA</a:t>
            </a:r>
            <a:r>
              <a:rPr lang="es-ES" sz="7400" b="1" dirty="0">
                <a:solidFill>
                  <a:schemeClr val="tx1"/>
                </a:solidFill>
              </a:rPr>
              <a:t>”</a:t>
            </a:r>
            <a:endParaRPr lang="es-EC" sz="7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7400" b="1" dirty="0">
                <a:solidFill>
                  <a:schemeClr val="tx1"/>
                </a:solidFill>
              </a:rPr>
              <a:t> </a:t>
            </a:r>
            <a:r>
              <a:rPr lang="es-EC" sz="7200" b="1" dirty="0" smtClean="0">
                <a:solidFill>
                  <a:schemeClr val="tx1"/>
                </a:solidFill>
              </a:rPr>
              <a:t> </a:t>
            </a:r>
            <a:br>
              <a:rPr lang="es-EC" sz="7200" b="1" dirty="0" smtClean="0">
                <a:solidFill>
                  <a:schemeClr val="tx1"/>
                </a:solidFill>
              </a:rPr>
            </a:br>
            <a:r>
              <a:rPr lang="es-EC" sz="7200" b="1" dirty="0" smtClean="0"/>
              <a:t>CUALCHI ESPINOSA GLADYS ALICIA</a:t>
            </a:r>
            <a:endParaRPr lang="es-EC" sz="72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S" sz="72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5600" b="1" dirty="0" smtClean="0">
                <a:solidFill>
                  <a:schemeClr val="tx1"/>
                </a:solidFill>
              </a:rPr>
              <a:t>IBARRA-ECUADOR</a:t>
            </a:r>
            <a:r>
              <a:rPr lang="es-EC" b="1" dirty="0" smtClean="0"/>
              <a:t/>
            </a:r>
            <a:br>
              <a:rPr lang="es-EC" b="1" dirty="0" smtClean="0"/>
            </a:br>
            <a:endParaRPr lang="es-EC" b="1" dirty="0" smtClean="0"/>
          </a:p>
          <a:p>
            <a:pPr marL="0" indent="0" algn="ctr">
              <a:buNone/>
            </a:pPr>
            <a:endParaRPr lang="es-MX" b="1" dirty="0"/>
          </a:p>
          <a:p>
            <a:pPr marL="0" indent="0" algn="ctr">
              <a:buNone/>
            </a:pPr>
            <a:endParaRPr lang="es-EC" dirty="0"/>
          </a:p>
        </p:txBody>
      </p:sp>
      <p:pic>
        <p:nvPicPr>
          <p:cNvPr id="4" name="irc_mi" descr="Descripción: http://www.utn.edu.ec/web/portal/images/img-portal/sello-max-utn.jp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6" y="467735"/>
            <a:ext cx="1645227" cy="1693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85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3842" y="261843"/>
            <a:ext cx="10515600" cy="617970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MATERIALES Y MÉTODOS</a:t>
            </a:r>
            <a:endParaRPr lang="es-EC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0960" t="29634" r="5127" b="31573"/>
          <a:stretch/>
        </p:blipFill>
        <p:spPr>
          <a:xfrm>
            <a:off x="352938" y="3200816"/>
            <a:ext cx="11700638" cy="345264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68261" y="1896453"/>
            <a:ext cx="1076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Cantón Pedro Moncayo: Ubicado al nororiente de la provincia de Pichincha, en la República del Ecuador.</a:t>
            </a: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945457" y="1011720"/>
            <a:ext cx="10515600" cy="6179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Ubicación  DEL Área de estudio</a:t>
            </a:r>
            <a:endParaRPr lang="es-EC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9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accent1">
                <a:lumMod val="40000"/>
                <a:lumOff val="60000"/>
              </a:schemeClr>
            </a:gs>
            <a:gs pos="62000">
              <a:schemeClr val="bg2">
                <a:tint val="92000"/>
                <a:shade val="66000"/>
                <a:satMod val="110000"/>
                <a:lumMod val="80000"/>
              </a:schemeClr>
            </a:gs>
            <a:gs pos="100000">
              <a:schemeClr val="bg2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664397"/>
              </p:ext>
            </p:extLst>
          </p:nvPr>
        </p:nvGraphicFramePr>
        <p:xfrm>
          <a:off x="922867" y="1456269"/>
          <a:ext cx="10515600" cy="5232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4" descr="Resultado de imagen para OFICINA Y COMPUTADOR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4494767" y="502521"/>
            <a:ext cx="447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MATERIALES Y EQUIPOS</a:t>
            </a:r>
            <a:endParaRPr lang="es-ES_trad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4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3000"/>
                <a:shade val="97000"/>
                <a:satMod val="230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23674" y="204537"/>
            <a:ext cx="6196263" cy="55657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METODOLOGÍA</a:t>
            </a:r>
            <a:endParaRPr lang="es-ES" dirty="0">
              <a:solidFill>
                <a:schemeClr val="tx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125637"/>
              </p:ext>
            </p:extLst>
          </p:nvPr>
        </p:nvGraphicFramePr>
        <p:xfrm>
          <a:off x="2589015" y="859218"/>
          <a:ext cx="7134729" cy="59131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98032"/>
                <a:gridCol w="2560501"/>
                <a:gridCol w="2276196"/>
              </a:tblGrid>
              <a:tr h="307845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OBJETIVOS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/>
                        <a:t>METODOS</a:t>
                      </a:r>
                      <a:endParaRPr lang="es-E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/>
                        <a:t>MATERIALES Y EQUIPOS</a:t>
                      </a:r>
                    </a:p>
                    <a:p>
                      <a:pPr algn="ctr"/>
                      <a:endParaRPr lang="es-ES" sz="1400" dirty="0"/>
                    </a:p>
                  </a:txBody>
                  <a:tcPr/>
                </a:tc>
              </a:tr>
              <a:tr h="15437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 smtClean="0"/>
                        <a:t>1.</a:t>
                      </a:r>
                      <a:r>
                        <a:rPr lang="es-ES" sz="1400" b="1" kern="1200" dirty="0" smtClean="0">
                          <a:effectLst/>
                        </a:rPr>
                        <a:t> Identificar los principales cultivos Agroecológicos que se producen en el Cantón Pedro Moncayo  Provincia de Pichincha.</a:t>
                      </a:r>
                    </a:p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 smtClean="0"/>
                        <a:t>Observación</a:t>
                      </a:r>
                      <a:r>
                        <a:rPr lang="es-ES" sz="1400" baseline="0" dirty="0" smtClean="0"/>
                        <a:t> en los cultivos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Aplicación de entrevista a los presidentes de grupos de productores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Aplicación de encuestas a los productores agroecológicos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 smtClean="0"/>
                        <a:t>Libreta de campo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 smtClean="0"/>
                        <a:t>Encuestas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Entrevistas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Cámara fotográfica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Filmadora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Computadora portátil</a:t>
                      </a:r>
                    </a:p>
                  </a:txBody>
                  <a:tcPr/>
                </a:tc>
              </a:tr>
              <a:tr h="15437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 smtClean="0"/>
                        <a:t>2.</a:t>
                      </a:r>
                      <a:r>
                        <a:rPr lang="es-ES" sz="1400" b="1" kern="1200" dirty="0" smtClean="0">
                          <a:effectLst/>
                        </a:rPr>
                        <a:t> Determinar costos de producción y rendimientos de los principales cultivos agroecológicos.</a:t>
                      </a:r>
                    </a:p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 smtClean="0"/>
                        <a:t>Observación</a:t>
                      </a:r>
                      <a:r>
                        <a:rPr lang="es-ES" sz="1400" baseline="0" dirty="0" smtClean="0"/>
                        <a:t> en los cultivos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Aplicación de encuestas a los productores agroecológicos</a:t>
                      </a:r>
                      <a:endParaRPr lang="es-ES" sz="1400" dirty="0" smtClean="0"/>
                    </a:p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 smtClean="0"/>
                        <a:t>Libreta de campo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 smtClean="0"/>
                        <a:t>Encuestas</a:t>
                      </a:r>
                      <a:endParaRPr lang="es-ES" sz="1400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Cámara fotográfica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Filmadora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Computadora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Paquete informático de office</a:t>
                      </a:r>
                    </a:p>
                  </a:txBody>
                  <a:tcPr/>
                </a:tc>
              </a:tr>
              <a:tr h="2167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 smtClean="0"/>
                        <a:t>3.</a:t>
                      </a:r>
                      <a:r>
                        <a:rPr lang="es-ES" sz="1400" b="1" baseline="0" dirty="0" smtClean="0"/>
                        <a:t> </a:t>
                      </a:r>
                      <a:r>
                        <a:rPr lang="es-ES" sz="1400" b="1" kern="1200" dirty="0" smtClean="0">
                          <a:effectLst/>
                        </a:rPr>
                        <a:t>Identificar mercados y</a:t>
                      </a:r>
                      <a:r>
                        <a:rPr lang="es-ES" sz="1400" b="1" kern="1200" baseline="0" dirty="0" smtClean="0">
                          <a:effectLst/>
                        </a:rPr>
                        <a:t> rutas de comercialización </a:t>
                      </a:r>
                      <a:r>
                        <a:rPr lang="es-ES" sz="1400" b="1" kern="1200" dirty="0" smtClean="0">
                          <a:effectLst/>
                        </a:rPr>
                        <a:t>para los  cultivos agroecológicos. </a:t>
                      </a:r>
                    </a:p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Aplicación de encuestas a los productores agroecológicos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Observación en la ferias agroecológicas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Generación de Cartografía, de las  rutas de comercialización de cultivos agroecológicos</a:t>
                      </a:r>
                      <a:endParaRPr lang="es-ES" sz="1400" dirty="0" smtClean="0"/>
                    </a:p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 smtClean="0"/>
                        <a:t>Libreta de campo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 smtClean="0"/>
                        <a:t>Encuestas</a:t>
                      </a:r>
                      <a:endParaRPr lang="es-ES" sz="1400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Navegador GPS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Filmadora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Computadora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 smtClean="0"/>
                        <a:t>Mapa</a:t>
                      </a:r>
                      <a:r>
                        <a:rPr lang="es-ES" sz="1400" baseline="0" dirty="0" smtClean="0"/>
                        <a:t> base del  Cantón Pedro Moncayo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400" baseline="0" dirty="0" smtClean="0"/>
                        <a:t>Software ArcGIS 10.3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19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80874" y="582391"/>
            <a:ext cx="4487780" cy="620768"/>
          </a:xfrm>
          <a:solidFill>
            <a:schemeClr val="bg2">
              <a:lumMod val="25000"/>
              <a:lumOff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sz="2800" dirty="0" smtClean="0">
                <a:latin typeface="Trebuchet MS" panose="020B0603020202020204" pitchFamily="34" charset="0"/>
              </a:rPr>
              <a:t>POBLACIÓN DE ESTUDIO</a:t>
            </a:r>
            <a:endParaRPr lang="es-ES" sz="2800" dirty="0">
              <a:latin typeface="Trebuchet MS" panose="020B0603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75098" y="1744394"/>
            <a:ext cx="3234087" cy="3970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ENCUESTAS</a:t>
            </a:r>
          </a:p>
          <a:p>
            <a:pPr algn="ctr"/>
            <a:endParaRPr lang="es-MX" b="1" dirty="0" smtClean="0"/>
          </a:p>
          <a:p>
            <a:pPr algn="ctr"/>
            <a:r>
              <a:rPr lang="es-MX" dirty="0" smtClean="0"/>
              <a:t>Se aplicaron encuestas a 56 productores agroecológicos del cantón Pedro Moncayo pertenecientes a 4 ferias agroecológicas del cantón</a:t>
            </a:r>
            <a:endParaRPr lang="es-EC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34164"/>
              </p:ext>
            </p:extLst>
          </p:nvPr>
        </p:nvGraphicFramePr>
        <p:xfrm>
          <a:off x="4511845" y="1662248"/>
          <a:ext cx="7098630" cy="4096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305"/>
                <a:gridCol w="2134575"/>
                <a:gridCol w="1465294"/>
                <a:gridCol w="1393236"/>
                <a:gridCol w="1227220"/>
              </a:tblGrid>
              <a:tr h="710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Organización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productores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Asisten </a:t>
                      </a: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la feria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Producen hortalizas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613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Feria del Buen Vivir Tabacundo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</a:tr>
              <a:tr h="728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Feria Agroecológica San Luis de Ichisí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</a:tr>
              <a:tr h="742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Feria Agroecológica La Esperanza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</a:tr>
              <a:tr h="517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Feria Agroecológica de la Corporación Turujta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</a:tr>
              <a:tr h="338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</a:t>
                      </a:r>
                      <a:endParaRPr lang="es-EC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s-EC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s-EC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1097" y="315120"/>
            <a:ext cx="8596668" cy="1005864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 smtClean="0"/>
              <a:t>FERIAS AGROECOLÓGICAS EN EL CANTÓN PEDRO MONCAYO</a:t>
            </a:r>
            <a:endParaRPr lang="es-ES_tradnl" sz="2800" b="1" dirty="0"/>
          </a:p>
        </p:txBody>
      </p:sp>
      <p:pic>
        <p:nvPicPr>
          <p:cNvPr id="22" name="Picture 3" descr="H:\Mapa de Límite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16" y="815095"/>
            <a:ext cx="6512973" cy="505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6 CuadroTexto"/>
          <p:cNvSpPr txBox="1">
            <a:spLocks noChangeArrowheads="1"/>
          </p:cNvSpPr>
          <p:nvPr/>
        </p:nvSpPr>
        <p:spPr bwMode="auto">
          <a:xfrm>
            <a:off x="8462089" y="2375495"/>
            <a:ext cx="2020189" cy="73866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EC" sz="1400" b="1" dirty="0" smtClean="0"/>
              <a:t>Productores de la Corporación </a:t>
            </a:r>
            <a:endParaRPr lang="es-EC" altLang="es-EC" sz="1400" b="1" dirty="0" smtClean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C" altLang="es-EC" sz="1400" b="1" dirty="0" smtClean="0"/>
              <a:t>TURUJTA</a:t>
            </a:r>
            <a:endParaRPr lang="es-EC" altLang="es-EC" sz="1400" b="1" dirty="0"/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8689546" y="3708936"/>
            <a:ext cx="1565275" cy="73866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C" altLang="es-EC" sz="1400" b="1" dirty="0"/>
              <a:t>Productores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C" altLang="es-EC" sz="1400" b="1" dirty="0"/>
              <a:t>del Buen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C" altLang="es-EC" sz="1400" b="1" dirty="0"/>
              <a:t>Vivir</a:t>
            </a:r>
          </a:p>
        </p:txBody>
      </p:sp>
      <p:sp>
        <p:nvSpPr>
          <p:cNvPr id="11" name="31 CuadroTexto"/>
          <p:cNvSpPr txBox="1">
            <a:spLocks noChangeArrowheads="1"/>
          </p:cNvSpPr>
          <p:nvPr/>
        </p:nvSpPr>
        <p:spPr bwMode="auto">
          <a:xfrm>
            <a:off x="8097744" y="4656424"/>
            <a:ext cx="1565275" cy="73866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C" altLang="es-EC" sz="1400" b="1" dirty="0" smtClean="0"/>
              <a:t>Productores de la </a:t>
            </a:r>
            <a:r>
              <a:rPr lang="es-EC" altLang="es-EC" sz="1400" b="1" dirty="0"/>
              <a:t>comunidad</a:t>
            </a:r>
            <a:r>
              <a:rPr lang="es-EC" altLang="es-EC" sz="1400" b="1" dirty="0" smtClean="0"/>
              <a:t> </a:t>
            </a:r>
            <a:r>
              <a:rPr lang="es-EC" altLang="es-EC" sz="1400" b="1" dirty="0"/>
              <a:t>de San Luis de Ichisí</a:t>
            </a:r>
          </a:p>
        </p:txBody>
      </p:sp>
      <p:sp>
        <p:nvSpPr>
          <p:cNvPr id="18" name="18 CuadroTexto"/>
          <p:cNvSpPr txBox="1">
            <a:spLocks noChangeArrowheads="1"/>
          </p:cNvSpPr>
          <p:nvPr/>
        </p:nvSpPr>
        <p:spPr bwMode="auto">
          <a:xfrm>
            <a:off x="4883945" y="5395088"/>
            <a:ext cx="1911350" cy="95410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EC" sz="1400" b="1" dirty="0" smtClean="0"/>
              <a:t>Pre asociación de productores agroecológicos</a:t>
            </a:r>
            <a:endParaRPr lang="es-EC" altLang="es-EC" sz="1400" b="1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C" altLang="es-EC" sz="1400" b="1" dirty="0"/>
              <a:t>La </a:t>
            </a:r>
            <a:r>
              <a:rPr lang="es-EC" altLang="es-EC" sz="1400" b="1" dirty="0" smtClean="0"/>
              <a:t>Esperanza</a:t>
            </a:r>
            <a:endParaRPr lang="es-EC" altLang="es-EC" sz="1400" b="1" dirty="0">
              <a:solidFill>
                <a:srgbClr val="FF0000"/>
              </a:solidFill>
            </a:endParaRPr>
          </a:p>
        </p:txBody>
      </p:sp>
      <p:cxnSp>
        <p:nvCxnSpPr>
          <p:cNvPr id="8" name="25 Conector recto de flecha"/>
          <p:cNvCxnSpPr/>
          <p:nvPr/>
        </p:nvCxnSpPr>
        <p:spPr>
          <a:xfrm>
            <a:off x="7225425" y="3971966"/>
            <a:ext cx="1629749" cy="1043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24 Conector recto de flecha"/>
          <p:cNvCxnSpPr/>
          <p:nvPr/>
        </p:nvCxnSpPr>
        <p:spPr>
          <a:xfrm flipV="1">
            <a:off x="5609431" y="4324961"/>
            <a:ext cx="591708" cy="105003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32 Conector recto de flecha"/>
          <p:cNvCxnSpPr/>
          <p:nvPr/>
        </p:nvCxnSpPr>
        <p:spPr>
          <a:xfrm flipH="1" flipV="1">
            <a:off x="7521104" y="4231440"/>
            <a:ext cx="677281" cy="73497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39 Conector recto de flecha"/>
          <p:cNvCxnSpPr/>
          <p:nvPr/>
        </p:nvCxnSpPr>
        <p:spPr>
          <a:xfrm flipV="1">
            <a:off x="7521104" y="2479915"/>
            <a:ext cx="1208873" cy="3059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6739726" y="1963141"/>
            <a:ext cx="10326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C" altLang="es-EC" sz="1400" b="1" dirty="0"/>
              <a:t>Tupigachi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396274" y="3334432"/>
            <a:ext cx="118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C" altLang="es-EC" sz="1400" b="1" dirty="0" smtClean="0"/>
              <a:t>Tabacundo</a:t>
            </a:r>
            <a:endParaRPr lang="es-EC" altLang="es-EC" sz="1400" b="1" dirty="0"/>
          </a:p>
        </p:txBody>
      </p:sp>
      <p:sp>
        <p:nvSpPr>
          <p:cNvPr id="13" name="Rectángulo 12"/>
          <p:cNvSpPr/>
          <p:nvPr/>
        </p:nvSpPr>
        <p:spPr>
          <a:xfrm>
            <a:off x="5457111" y="3688834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C" altLang="es-EC" sz="1400" b="1" dirty="0" smtClean="0">
                <a:solidFill>
                  <a:schemeClr val="bg1"/>
                </a:solidFill>
              </a:rPr>
              <a:t>La </a:t>
            </a:r>
            <a:r>
              <a:rPr lang="es-EC" altLang="es-EC" sz="1400" b="1" dirty="0" smtClean="0"/>
              <a:t>Esperanza</a:t>
            </a:r>
            <a:endParaRPr lang="es-EC" altLang="es-EC" sz="1400" b="1" dirty="0"/>
          </a:p>
        </p:txBody>
      </p:sp>
      <p:sp>
        <p:nvSpPr>
          <p:cNvPr id="16" name="Rectángulo 15"/>
          <p:cNvSpPr/>
          <p:nvPr/>
        </p:nvSpPr>
        <p:spPr>
          <a:xfrm>
            <a:off x="4272142" y="3546360"/>
            <a:ext cx="875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altLang="es-EC" sz="1400" b="1" dirty="0" smtClean="0"/>
              <a:t>Tocachi</a:t>
            </a:r>
            <a:endParaRPr lang="es-EC" sz="1400" dirty="0"/>
          </a:p>
        </p:txBody>
      </p:sp>
      <p:sp>
        <p:nvSpPr>
          <p:cNvPr id="17" name="Rectángulo 16"/>
          <p:cNvSpPr/>
          <p:nvPr/>
        </p:nvSpPr>
        <p:spPr>
          <a:xfrm>
            <a:off x="2799081" y="3575088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altLang="es-EC" sz="1400" b="1" dirty="0" smtClean="0"/>
              <a:t>Malchinguí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82730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70251" y="17139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236253" y="60139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800" b="1" dirty="0" smtClean="0"/>
              <a:t>RESULTADOS Y DISCUSIÓN</a:t>
            </a:r>
            <a:endParaRPr lang="es-MX" sz="2800" b="1" dirty="0"/>
          </a:p>
        </p:txBody>
      </p:sp>
      <p:sp>
        <p:nvSpPr>
          <p:cNvPr id="4" name="Rectángulo 3"/>
          <p:cNvSpPr/>
          <p:nvPr/>
        </p:nvSpPr>
        <p:spPr>
          <a:xfrm>
            <a:off x="2004644" y="1436985"/>
            <a:ext cx="73492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/>
              <a:t>De acuerdo al primer objetivo, se determinó que los principales cultivos agroecológicos que se producen en el cantón Pedro Moncayo son:</a:t>
            </a:r>
            <a:endParaRPr lang="es-MX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935811"/>
              </p:ext>
            </p:extLst>
          </p:nvPr>
        </p:nvGraphicFramePr>
        <p:xfrm>
          <a:off x="2004644" y="2473377"/>
          <a:ext cx="7474458" cy="38824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2686"/>
                <a:gridCol w="2254477"/>
                <a:gridCol w="1803583"/>
                <a:gridCol w="2063712"/>
              </a:tblGrid>
              <a:tr h="1214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Hortaliza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chemeClr val="tx1"/>
                          </a:solidFill>
                          <a:effectLst/>
                        </a:rPr>
                        <a:t>Parcelas en las que se encuentran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Extensión total cultivada m</a:t>
                      </a:r>
                      <a:r>
                        <a:rPr lang="es-EC" sz="18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Rendimiento promedio </a:t>
                      </a:r>
                      <a:r>
                        <a:rPr lang="es-EC" sz="1800" dirty="0" smtClean="0">
                          <a:solidFill>
                            <a:schemeClr val="tx1"/>
                          </a:solidFill>
                          <a:effectLst/>
                        </a:rPr>
                        <a:t>kg/ha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4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Brócoli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413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16000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752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Remolacha de mesa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387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18000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69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Acelga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348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19200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7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Coliflor 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283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28000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752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Zanahoria amarilla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405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22500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4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421106"/>
            <a:ext cx="8596668" cy="637673"/>
          </a:xfrm>
        </p:spPr>
        <p:txBody>
          <a:bodyPr>
            <a:noAutofit/>
          </a:bodyPr>
          <a:lstStyle/>
          <a:p>
            <a:r>
              <a:rPr lang="es-MX" sz="2000" b="1" dirty="0" smtClean="0">
                <a:solidFill>
                  <a:schemeClr val="tx1"/>
                </a:solidFill>
              </a:rPr>
              <a:t>Costos de producción en la agricultura ecológica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8734" y="1210094"/>
            <a:ext cx="4327803" cy="2327190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Los sistemas de agricultura </a:t>
            </a:r>
            <a:r>
              <a:rPr lang="es-MX" dirty="0" smtClean="0"/>
              <a:t>ecológica presentan </a:t>
            </a:r>
            <a:r>
              <a:rPr lang="es-MX" dirty="0"/>
              <a:t>variaciones según el cultivo estudiado, siendo en general, los costes de materia prima superiores en la agricultura convencional y la mano de obra en la ecológica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677334" y="5763126"/>
            <a:ext cx="5062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Raigón, M. </a:t>
            </a:r>
            <a:r>
              <a:rPr lang="es-MX" sz="1400" dirty="0" err="1" smtClean="0"/>
              <a:t>et.al</a:t>
            </a:r>
            <a:r>
              <a:rPr lang="es-MX" sz="1400" dirty="0" smtClean="0"/>
              <a:t>., (1997) Universidad Politécnica de valencia</a:t>
            </a:r>
            <a:endParaRPr lang="es-EC" sz="1400" dirty="0"/>
          </a:p>
        </p:txBody>
      </p:sp>
      <p:pic>
        <p:nvPicPr>
          <p:cNvPr id="3074" name="Picture 2" descr="Resultado de imagen para abonos organicos cultivo agroecolog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54" y="1210094"/>
            <a:ext cx="2213320" cy="220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abonos organicos cultivo agroecolog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9" y="3537284"/>
            <a:ext cx="3587251" cy="194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31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848424"/>
              </p:ext>
            </p:extLst>
          </p:nvPr>
        </p:nvGraphicFramePr>
        <p:xfrm>
          <a:off x="3946357" y="449231"/>
          <a:ext cx="6858001" cy="574469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619032"/>
                <a:gridCol w="306022"/>
                <a:gridCol w="1339905"/>
                <a:gridCol w="1055876"/>
                <a:gridCol w="1281806"/>
                <a:gridCol w="1255360"/>
              </a:tblGrid>
              <a:tr h="48290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Descripción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Unidad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Cantidad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Costo Unitario (USD)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Costo Total (USD)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</a:tr>
              <a:tr h="241453">
                <a:tc grid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A. COSTOS DIRECTOS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1453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1. INSUMOS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1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Total Insumos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1.251,5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</a:tr>
              <a:tr h="241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2. MANO DE OBRA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</a:tr>
              <a:tr h="241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Total Mano de Obra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1.041,52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</a:tr>
              <a:tr h="241453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Total Costos Directos (1+2)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2.293,02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</a:tr>
              <a:tr h="241453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B. COSTOS INDIRECTOS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5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DESCRIPCIÓN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Valor Total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</a:tr>
              <a:tr h="241453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Depreciación Herramientas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15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</a:tr>
              <a:tr h="241453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Gastos administrativos (10%)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229,302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</a:tr>
              <a:tr h="241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Imprevistos (5%)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114,65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</a:tr>
              <a:tr h="482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Total Costos Indirectos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358,95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</a:tr>
              <a:tr h="482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COSTOS TOTALES (A+B)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2.651,97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69" marR="24069" marT="0" marB="0" anchor="b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93295" y="1571400"/>
            <a:ext cx="20574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Ejemplo:</a:t>
            </a:r>
            <a:endParaRPr kumimoji="0" lang="es-EC" b="0" i="0" u="none" strike="noStrike" cap="none" normalizeH="0" baseline="0" dirty="0" smtClean="0" bmk="_Toc487539609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0" i="1" u="none" strike="noStrike" cap="none" normalizeH="0" baseline="0" dirty="0" smtClean="0" bmk="_Toc487539609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Costos de producción por hectárea  de zanahoria amarilla</a:t>
            </a:r>
            <a:endParaRPr kumimoji="0" 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Resultado de imagen para zanaho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" y="2914336"/>
            <a:ext cx="3657600" cy="2743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7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0885" y="287827"/>
            <a:ext cx="9404723" cy="1400530"/>
          </a:xfrm>
        </p:spPr>
        <p:txBody>
          <a:bodyPr/>
          <a:lstStyle/>
          <a:p>
            <a:pPr algn="ctr"/>
            <a:r>
              <a:rPr lang="es-EC" sz="3600" dirty="0">
                <a:solidFill>
                  <a:schemeClr val="tx1"/>
                </a:solidFill>
              </a:rPr>
              <a:t>Costos de </a:t>
            </a:r>
            <a:r>
              <a:rPr lang="es-EC" sz="3600" dirty="0" smtClean="0">
                <a:solidFill>
                  <a:schemeClr val="tx1"/>
                </a:solidFill>
              </a:rPr>
              <a:t>producción y rendimientos </a:t>
            </a:r>
            <a:r>
              <a:rPr lang="es-EC" sz="3600" dirty="0">
                <a:solidFill>
                  <a:schemeClr val="tx1"/>
                </a:solidFill>
              </a:rPr>
              <a:t>para </a:t>
            </a:r>
            <a:r>
              <a:rPr lang="es-EC" sz="3600" dirty="0" smtClean="0">
                <a:solidFill>
                  <a:schemeClr val="tx1"/>
                </a:solidFill>
              </a:rPr>
              <a:t>1 hectárea</a:t>
            </a:r>
            <a:r>
              <a:rPr lang="es-EC" sz="3600" baseline="30000" dirty="0" smtClean="0">
                <a:solidFill>
                  <a:schemeClr val="tx1"/>
                </a:solidFill>
              </a:rPr>
              <a:t> </a:t>
            </a:r>
            <a:r>
              <a:rPr lang="es-EC" sz="3600" dirty="0">
                <a:solidFill>
                  <a:schemeClr val="tx1"/>
                </a:solidFill>
              </a:rPr>
              <a:t>de </a:t>
            </a:r>
            <a:r>
              <a:rPr lang="es-EC" sz="3600" dirty="0" smtClean="0">
                <a:solidFill>
                  <a:schemeClr val="tx1"/>
                </a:solidFill>
              </a:rPr>
              <a:t>brócoli</a:t>
            </a:r>
            <a:endParaRPr lang="es-EC" sz="3600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1279963"/>
              </p:ext>
            </p:extLst>
          </p:nvPr>
        </p:nvGraphicFramePr>
        <p:xfrm>
          <a:off x="2807737" y="1851429"/>
          <a:ext cx="5975316" cy="204148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725410"/>
                <a:gridCol w="2249906"/>
              </a:tblGrid>
              <a:tr h="3796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(USD)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84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 Bruto: </a:t>
                      </a: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(40000 </a:t>
                      </a: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de Brócoli por </a:t>
                      </a: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 </a:t>
                      </a: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USD)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13200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08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de producción </a:t>
                      </a: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/ha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3961.5</a:t>
                      </a:r>
                      <a:endParaRPr lang="es-EC" sz="2000" b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 Neto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9238.5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787678"/>
              </p:ext>
            </p:extLst>
          </p:nvPr>
        </p:nvGraphicFramePr>
        <p:xfrm>
          <a:off x="2826164" y="4239937"/>
          <a:ext cx="5932825" cy="120883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694951"/>
                <a:gridCol w="2237874"/>
              </a:tblGrid>
              <a:tr h="359737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Rendimiento (</a:t>
                      </a:r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kg/ha)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28000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5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s-MX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Beneficio</a:t>
                      </a:r>
                      <a:r>
                        <a:rPr lang="es-MX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Costo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3.11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5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s-MX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Tiempo</a:t>
                      </a:r>
                      <a:r>
                        <a:rPr lang="es-MX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desarrollo (días)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MX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Imagen 6" descr="Resultado de imagen para taxonomia de DEL BROCOL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99" y="1851429"/>
            <a:ext cx="1911077" cy="1774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30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3600" dirty="0" smtClean="0">
                <a:solidFill>
                  <a:schemeClr val="tx1"/>
                </a:solidFill>
              </a:rPr>
              <a:t>Costos </a:t>
            </a:r>
            <a:r>
              <a:rPr lang="es-EC" sz="3600" dirty="0">
                <a:solidFill>
                  <a:schemeClr val="tx1"/>
                </a:solidFill>
              </a:rPr>
              <a:t>de producción </a:t>
            </a:r>
            <a:r>
              <a:rPr lang="es-EC" sz="3600" dirty="0" smtClean="0">
                <a:solidFill>
                  <a:schemeClr val="tx1"/>
                </a:solidFill>
              </a:rPr>
              <a:t>y rendimiento para 1 hectárea</a:t>
            </a:r>
            <a:r>
              <a:rPr lang="es-EC" sz="3600" baseline="30000" dirty="0" smtClean="0">
                <a:solidFill>
                  <a:schemeClr val="tx1"/>
                </a:solidFill>
              </a:rPr>
              <a:t> </a:t>
            </a:r>
            <a:r>
              <a:rPr lang="es-EC" sz="3600" dirty="0">
                <a:solidFill>
                  <a:schemeClr val="tx1"/>
                </a:solidFill>
              </a:rPr>
              <a:t>de </a:t>
            </a:r>
            <a:r>
              <a:rPr lang="es-EC" sz="3600" dirty="0" smtClean="0">
                <a:solidFill>
                  <a:schemeClr val="tx1"/>
                </a:solidFill>
              </a:rPr>
              <a:t>remolacha de mesa</a:t>
            </a:r>
            <a:endParaRPr lang="es-EC" sz="3600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859193"/>
              </p:ext>
            </p:extLst>
          </p:nvPr>
        </p:nvGraphicFramePr>
        <p:xfrm>
          <a:off x="3389603" y="2132095"/>
          <a:ext cx="5743660" cy="185604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959687"/>
                <a:gridCol w="1783973"/>
              </a:tblGrid>
              <a:tr h="368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(USD)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 Bruto </a:t>
                      </a: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(17142.86  </a:t>
                      </a: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atados de remolacha por 0.50 USD)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8571.43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de producción </a:t>
                      </a: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/ha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4394.75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 Neto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4176.68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442065"/>
              </p:ext>
            </p:extLst>
          </p:nvPr>
        </p:nvGraphicFramePr>
        <p:xfrm>
          <a:off x="3407712" y="4355431"/>
          <a:ext cx="5724255" cy="147235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955614"/>
                <a:gridCol w="1768641"/>
              </a:tblGrid>
              <a:tr h="39616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s-EC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Rendimiento (</a:t>
                      </a:r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kg/ha)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18000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096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Beneficio /Costo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1.82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096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s-MX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Tiempo</a:t>
                      </a:r>
                      <a:r>
                        <a:rPr lang="es-MX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desarrollo (días)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Imagen 4" descr="Resultado de imagen para REMOLACHA DE MES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8079" r="3439" b="9274"/>
          <a:stretch/>
        </p:blipFill>
        <p:spPr bwMode="auto">
          <a:xfrm>
            <a:off x="531778" y="2141621"/>
            <a:ext cx="2632527" cy="22138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43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070"/>
          <a:stretch>
            <a:fillRect/>
          </a:stretch>
        </p:blipFill>
        <p:spPr bwMode="auto">
          <a:xfrm>
            <a:off x="-521084" y="0"/>
            <a:ext cx="12352138" cy="6858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094874" y="501134"/>
            <a:ext cx="5161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 smtClean="0">
                <a:latin typeface="Arial Black" panose="020B0A04020102020204" pitchFamily="34" charset="0"/>
              </a:rPr>
              <a:t>SOBERANÍA </a:t>
            </a:r>
            <a:r>
              <a:rPr lang="es-EC" sz="2400" dirty="0">
                <a:latin typeface="Arial Black" panose="020B0A04020102020204" pitchFamily="34" charset="0"/>
              </a:rPr>
              <a:t>ALIMENTARIA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02631" y="1365096"/>
            <a:ext cx="89354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Para el ejercicio de la soberanía alimentaria, además de las responsabilidades establecidas en el Art. 281 de la Constitución, el </a:t>
            </a:r>
            <a:r>
              <a:rPr lang="es-MX" sz="2000" dirty="0" smtClean="0"/>
              <a:t>Estado </a:t>
            </a:r>
            <a:r>
              <a:rPr lang="es-MX" sz="2000" dirty="0"/>
              <a:t>deberá</a:t>
            </a:r>
            <a:r>
              <a:rPr lang="es-MX" sz="2000" dirty="0" smtClean="0"/>
              <a:t>:</a:t>
            </a:r>
          </a:p>
          <a:p>
            <a:pPr algn="just"/>
            <a:endParaRPr lang="es-MX" sz="2000" dirty="0"/>
          </a:p>
          <a:p>
            <a:pPr algn="just"/>
            <a:r>
              <a:rPr lang="es-MX" sz="2000" dirty="0" smtClean="0"/>
              <a:t>a</a:t>
            </a:r>
            <a:r>
              <a:rPr lang="es-MX" sz="2000" dirty="0"/>
              <a:t>) Fomentar la producción sostenible y sustentable de </a:t>
            </a:r>
            <a:r>
              <a:rPr lang="es-MX" sz="2000" dirty="0" smtClean="0"/>
              <a:t>alimentos</a:t>
            </a:r>
          </a:p>
          <a:p>
            <a:pPr algn="just"/>
            <a:r>
              <a:rPr lang="es-EC" sz="2000" dirty="0"/>
              <a:t>d) Incentivar el consumo de alimentos </a:t>
            </a:r>
            <a:r>
              <a:rPr lang="es-EC" sz="2000" dirty="0" smtClean="0"/>
              <a:t>sanos y </a:t>
            </a:r>
            <a:r>
              <a:rPr lang="es-EC" sz="2000" dirty="0"/>
              <a:t>nutritivos </a:t>
            </a:r>
          </a:p>
        </p:txBody>
      </p:sp>
    </p:spTree>
    <p:extLst>
      <p:ext uri="{BB962C8B-B14F-4D97-AF65-F5344CB8AC3E}">
        <p14:creationId xmlns:p14="http://schemas.microsoft.com/office/powerpoint/2010/main" val="69310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2284" y="426951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/>
              <a:t>Costos de producción y rendimiento para 1 hectárea de coliflor</a:t>
            </a:r>
            <a:r>
              <a:rPr lang="es-EC" b="1" dirty="0">
                <a:solidFill>
                  <a:schemeClr val="tx1"/>
                </a:solidFill>
              </a:rPr>
              <a:t/>
            </a:r>
            <a:br>
              <a:rPr lang="es-EC" b="1" dirty="0">
                <a:solidFill>
                  <a:schemeClr val="tx1"/>
                </a:solidFill>
              </a:rPr>
            </a:br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9787517"/>
              </p:ext>
            </p:extLst>
          </p:nvPr>
        </p:nvGraphicFramePr>
        <p:xfrm>
          <a:off x="3046207" y="1985211"/>
          <a:ext cx="6097794" cy="229509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715540"/>
                <a:gridCol w="2382254"/>
              </a:tblGrid>
              <a:tr h="4932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(USD)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6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 Bruto: </a:t>
                      </a: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(40000 </a:t>
                      </a: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nidades </a:t>
                      </a: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coliflor por </a:t>
                      </a: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 </a:t>
                      </a: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USD)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13200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de producción </a:t>
                      </a: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/ha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3592.65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 Neto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9257.47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591024"/>
              </p:ext>
            </p:extLst>
          </p:nvPr>
        </p:nvGraphicFramePr>
        <p:xfrm>
          <a:off x="3082146" y="4481398"/>
          <a:ext cx="6085917" cy="134188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727728"/>
                <a:gridCol w="2358189"/>
              </a:tblGrid>
              <a:tr h="40342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Rendimiento </a:t>
                      </a:r>
                      <a:r>
                        <a:rPr lang="es-EC" sz="20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(kg/ha)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28000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39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Beneficio/Costo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3.13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073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s-MX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Tiempo de desarrollo (días)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Imagen 5" descr="Resultado de imagen para coliflor descripcion taxonomic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1" y="1985210"/>
            <a:ext cx="2622884" cy="2695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19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7585" y="29570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/>
              <a:t>Costos de producción y rendimiento para 1 hectárea de acelga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657735"/>
              </p:ext>
            </p:extLst>
          </p:nvPr>
        </p:nvGraphicFramePr>
        <p:xfrm>
          <a:off x="2919955" y="1930400"/>
          <a:ext cx="5718163" cy="204633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959885"/>
                <a:gridCol w="1758278"/>
              </a:tblGrid>
              <a:tr h="448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Descripción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Valor (USD)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Ingreso Bruto: (</a:t>
                      </a:r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19200 </a:t>
                      </a:r>
                      <a:r>
                        <a:rPr lang="es-EC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atados de acelga por </a:t>
                      </a:r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0.50 </a:t>
                      </a:r>
                      <a:r>
                        <a:rPr lang="es-EC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USD)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9600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Costo de producción </a:t>
                      </a:r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/ha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3592.65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Ingreso Neto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6007.35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763721"/>
              </p:ext>
            </p:extLst>
          </p:nvPr>
        </p:nvGraphicFramePr>
        <p:xfrm>
          <a:off x="2971801" y="4307306"/>
          <a:ext cx="5666873" cy="104584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934326"/>
                <a:gridCol w="1732547"/>
              </a:tblGrid>
              <a:tr h="287647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Rendimiento (</a:t>
                      </a:r>
                      <a:r>
                        <a:rPr lang="es-EC" sz="20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kg/ha)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19200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Beneficio</a:t>
                      </a:r>
                      <a:r>
                        <a:rPr lang="es-EC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/Costo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2.49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s-MX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Tiempo</a:t>
                      </a:r>
                      <a:r>
                        <a:rPr lang="es-MX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desarrollo (días)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Imagen 5" descr="Resultado de imagen para taxonomia de la acelga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11203" r="10055" b="11203"/>
          <a:stretch/>
        </p:blipFill>
        <p:spPr bwMode="auto">
          <a:xfrm>
            <a:off x="132348" y="1930400"/>
            <a:ext cx="2707106" cy="2100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91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9913675"/>
              </p:ext>
            </p:extLst>
          </p:nvPr>
        </p:nvGraphicFramePr>
        <p:xfrm>
          <a:off x="3092116" y="1780674"/>
          <a:ext cx="5618746" cy="205388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469780"/>
                <a:gridCol w="2148966"/>
              </a:tblGrid>
              <a:tr h="405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(USD)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 Bruto </a:t>
                      </a: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(15625 </a:t>
                      </a: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atados de zanahoria por 0.50 USD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7812.5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de producción </a:t>
                      </a: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/ha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2846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 Neto</a:t>
                      </a:r>
                      <a:endParaRPr lang="es-EC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4966.5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137092"/>
              </p:ext>
            </p:extLst>
          </p:nvPr>
        </p:nvGraphicFramePr>
        <p:xfrm>
          <a:off x="3128210" y="4345265"/>
          <a:ext cx="5558589" cy="148818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441031"/>
                <a:gridCol w="2117558"/>
              </a:tblGrid>
              <a:tr h="49606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Rendimiento (kg/ha)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22500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6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s-EC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Beneficio</a:t>
                      </a:r>
                      <a:r>
                        <a:rPr lang="es-EC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/Costo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2.75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6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s-MX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Tiempo de desarrollo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120</a:t>
                      </a:r>
                      <a:endParaRPr lang="es-EC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43000" y="425283"/>
            <a:ext cx="9248274" cy="789907"/>
          </a:xfrm>
        </p:spPr>
        <p:txBody>
          <a:bodyPr/>
          <a:lstStyle/>
          <a:p>
            <a:pPr algn="ctr"/>
            <a:r>
              <a:rPr lang="es-EC" sz="3600" b="1" dirty="0"/>
              <a:t>Costos de producción y rendimiento para 1 hectárea</a:t>
            </a:r>
            <a:r>
              <a:rPr lang="es-EC" sz="3600" b="1" baseline="30000" dirty="0"/>
              <a:t> </a:t>
            </a:r>
            <a:r>
              <a:rPr lang="es-EC" sz="3600" b="1" dirty="0"/>
              <a:t>de zanahoria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4" t="66667" r="35543" b="-1579"/>
          <a:stretch/>
        </p:blipFill>
        <p:spPr>
          <a:xfrm>
            <a:off x="0" y="2117558"/>
            <a:ext cx="2765810" cy="2141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35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4000">
              <a:srgbClr val="92D05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532459" y="218567"/>
            <a:ext cx="8721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de ubicación de los productores Agroecológicos del cantón Pedro Moncayo </a:t>
            </a:r>
            <a:endParaRPr lang="es-EC" sz="2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7930" t="19357" r="8634" b="15719"/>
          <a:stretch/>
        </p:blipFill>
        <p:spPr>
          <a:xfrm>
            <a:off x="1291081" y="831688"/>
            <a:ext cx="9654423" cy="55554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774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88578" y="276007"/>
            <a:ext cx="9172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de ubicación de las ferias Agroecológicas del cantón Pedro Moncayo</a:t>
            </a:r>
            <a:endParaRPr lang="es-EC" sz="2000" b="1" dirty="0"/>
          </a:p>
        </p:txBody>
      </p:sp>
      <p:pic>
        <p:nvPicPr>
          <p:cNvPr id="6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832" t="21339" r="23827" b="18535"/>
          <a:stretch/>
        </p:blipFill>
        <p:spPr>
          <a:xfrm>
            <a:off x="2034346" y="928047"/>
            <a:ext cx="8726368" cy="52357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469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9999" y="186894"/>
            <a:ext cx="8596668" cy="670560"/>
          </a:xfrm>
        </p:spPr>
        <p:txBody>
          <a:bodyPr>
            <a:normAutofit fontScale="90000"/>
          </a:bodyPr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Mapa de las rutas de comercialización de los cultivos agroecológicos del cantón Pedro Moncayo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044" t="9121" r="8623" b="13385"/>
          <a:stretch/>
        </p:blipFill>
        <p:spPr>
          <a:xfrm>
            <a:off x="1729999" y="857454"/>
            <a:ext cx="9257627" cy="52840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29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28586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 smtClean="0"/>
              <a:t>Canales cortos de comercialización (CCC)</a:t>
            </a:r>
            <a:endParaRPr lang="es-EC" sz="3600" b="1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851280"/>
              </p:ext>
            </p:extLst>
          </p:nvPr>
        </p:nvGraphicFramePr>
        <p:xfrm>
          <a:off x="609600" y="1323474"/>
          <a:ext cx="11097126" cy="4802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lecha derecha 7"/>
          <p:cNvSpPr/>
          <p:nvPr/>
        </p:nvSpPr>
        <p:spPr>
          <a:xfrm>
            <a:off x="2851484" y="3704523"/>
            <a:ext cx="613610" cy="433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lecha derecha 8"/>
          <p:cNvSpPr/>
          <p:nvPr/>
        </p:nvSpPr>
        <p:spPr>
          <a:xfrm>
            <a:off x="7058003" y="3921091"/>
            <a:ext cx="613610" cy="433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lecha derecha 9"/>
          <p:cNvSpPr/>
          <p:nvPr/>
        </p:nvSpPr>
        <p:spPr>
          <a:xfrm rot="5400000">
            <a:off x="9199625" y="2917057"/>
            <a:ext cx="613610" cy="433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74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Canales cortos de comercialización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1048" y="1203158"/>
            <a:ext cx="5877714" cy="464418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09600" y="5933256"/>
            <a:ext cx="1031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López García (2012). Circuitos Cortos de Comercialización: </a:t>
            </a:r>
            <a:r>
              <a:rPr lang="es-EC" dirty="0"/>
              <a:t>una opción lógica para la producción y el consumo ecológicos</a:t>
            </a:r>
          </a:p>
        </p:txBody>
      </p:sp>
    </p:spTree>
    <p:extLst>
      <p:ext uri="{BB962C8B-B14F-4D97-AF65-F5344CB8AC3E}">
        <p14:creationId xmlns:p14="http://schemas.microsoft.com/office/powerpoint/2010/main" val="35205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205"/>
            <a:ext cx="11969086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93681" y="70544"/>
            <a:ext cx="4844956" cy="677779"/>
          </a:xfrm>
          <a:solidFill>
            <a:srgbClr val="66FFFF"/>
          </a:solidFill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>CONCLUSIONES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59721" y="962526"/>
            <a:ext cx="9312290" cy="4752474"/>
          </a:xfrm>
          <a:solidFill>
            <a:srgbClr val="92D050"/>
          </a:solidFill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endParaRPr lang="es-EC" sz="2400" dirty="0"/>
          </a:p>
          <a:p>
            <a:pPr algn="just"/>
            <a:r>
              <a:rPr lang="es-EC" sz="2400" dirty="0" smtClean="0"/>
              <a:t>Se determinó que los principales cultivos agroecológicos que se producen son</a:t>
            </a:r>
            <a:r>
              <a:rPr lang="es-EC" sz="2400" dirty="0" smtClean="0"/>
              <a:t>:</a:t>
            </a:r>
          </a:p>
          <a:p>
            <a:pPr marL="0" indent="0" algn="just">
              <a:buNone/>
            </a:pPr>
            <a:r>
              <a:rPr lang="es-EC" sz="2400" dirty="0"/>
              <a:t> </a:t>
            </a:r>
            <a:r>
              <a:rPr lang="es-EC" sz="2400" dirty="0" smtClean="0"/>
              <a:t>               </a:t>
            </a:r>
            <a:r>
              <a:rPr lang="es-EC" sz="2400" dirty="0" smtClean="0"/>
              <a:t> </a:t>
            </a:r>
            <a:r>
              <a:rPr lang="es-EC" sz="2400" dirty="0" smtClean="0"/>
              <a:t>brócoli (</a:t>
            </a:r>
            <a:r>
              <a:rPr lang="es-EC" sz="2400" dirty="0" smtClean="0"/>
              <a:t>22 </a:t>
            </a:r>
            <a:r>
              <a:rPr lang="es-EC" sz="2400" dirty="0" smtClean="0"/>
              <a:t>parcelas</a:t>
            </a:r>
            <a:r>
              <a:rPr lang="es-EC" sz="2400" dirty="0" smtClean="0"/>
              <a:t>) superficie total 413  </a:t>
            </a:r>
            <a:r>
              <a:rPr lang="es-EC" sz="2400" dirty="0"/>
              <a:t>m</a:t>
            </a:r>
            <a:r>
              <a:rPr lang="es-EC" sz="2400" baseline="30000" dirty="0"/>
              <a:t>2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2400" dirty="0" smtClean="0"/>
              <a:t>	 remolacha (18  parcelas)  superficie </a:t>
            </a:r>
            <a:r>
              <a:rPr lang="es-EC" sz="2400" dirty="0"/>
              <a:t>total 387 m</a:t>
            </a:r>
            <a:r>
              <a:rPr lang="es-EC" sz="2400" baseline="30000" dirty="0"/>
              <a:t>2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2400" dirty="0" smtClean="0"/>
              <a:t> 	 coliflor (14 parcelas) superficie </a:t>
            </a:r>
            <a:r>
              <a:rPr lang="es-EC" sz="2400" dirty="0"/>
              <a:t>total 348m</a:t>
            </a:r>
            <a:r>
              <a:rPr lang="es-EC" sz="2400" baseline="30000" dirty="0"/>
              <a:t>2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2400" dirty="0" smtClean="0"/>
              <a:t>	 acelga (14 parcelas) superficie </a:t>
            </a:r>
            <a:r>
              <a:rPr lang="es-EC" sz="2400" dirty="0"/>
              <a:t>total 283 m</a:t>
            </a:r>
            <a:r>
              <a:rPr lang="es-EC" sz="2400" baseline="30000" dirty="0"/>
              <a:t>2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2400" dirty="0" smtClean="0"/>
              <a:t>	 zanahoria (14 parcelas) superficie total </a:t>
            </a:r>
            <a:r>
              <a:rPr lang="es-EC" sz="2400" dirty="0"/>
              <a:t>405 m</a:t>
            </a:r>
            <a:r>
              <a:rPr lang="es-EC" sz="2400" baseline="30000" dirty="0"/>
              <a:t>2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s-EC" sz="2400" dirty="0" smtClean="0"/>
          </a:p>
          <a:p>
            <a:pPr algn="just"/>
            <a:r>
              <a:rPr lang="es-MX" sz="2400" dirty="0" smtClean="0"/>
              <a:t>Dentro de los costos de producción de cinco principales hortalizas se encontró que aproximadamente el 60% esta representado por insumos, un 30% en mano de obra y un 10% en gastos administrativos y depreciación de herramienta menor.</a:t>
            </a:r>
          </a:p>
          <a:p>
            <a:endParaRPr lang="es-MX" sz="2400" dirty="0" smtClean="0"/>
          </a:p>
          <a:p>
            <a:pPr algn="just"/>
            <a:r>
              <a:rPr lang="es-MX" sz="2400" dirty="0" smtClean="0"/>
              <a:t> </a:t>
            </a:r>
            <a:r>
              <a:rPr lang="es-EC" sz="2400" dirty="0"/>
              <a:t>La comercialización de estas hortalizas se da a través de los canales cortos de comercialización, el 70% en forma directa al consumidor en las ferias agroecológicas </a:t>
            </a:r>
            <a:r>
              <a:rPr lang="es-EC" sz="2400" dirty="0" smtClean="0"/>
              <a:t>solidarias localizadas en el cantón, </a:t>
            </a:r>
            <a:r>
              <a:rPr lang="es-EC" sz="2400" dirty="0"/>
              <a:t>en </a:t>
            </a:r>
            <a:r>
              <a:rPr lang="es-EC" sz="2400" dirty="0" smtClean="0"/>
              <a:t>donde también </a:t>
            </a:r>
            <a:r>
              <a:rPr lang="es-EC" sz="2400" dirty="0"/>
              <a:t>se realizan canastas para entregar a instituciones publicas o </a:t>
            </a:r>
            <a:r>
              <a:rPr lang="es-EC" sz="2400" dirty="0" smtClean="0"/>
              <a:t>privadas; un mínimo </a:t>
            </a:r>
            <a:r>
              <a:rPr lang="es-EC" sz="2400" dirty="0"/>
              <a:t>porcentaje</a:t>
            </a:r>
            <a:r>
              <a:rPr lang="es-EC" sz="2400" dirty="0" smtClean="0"/>
              <a:t> se entrega a intermediarios en mercados o tiendas de la localidad.</a:t>
            </a:r>
            <a:endParaRPr lang="es-EC" sz="2400" dirty="0"/>
          </a:p>
          <a:p>
            <a:endParaRPr lang="es-EC" sz="2400" dirty="0"/>
          </a:p>
          <a:p>
            <a:endParaRPr lang="es-EC" sz="2400" dirty="0"/>
          </a:p>
          <a:p>
            <a:endParaRPr lang="es-EC" dirty="0" smtClean="0"/>
          </a:p>
          <a:p>
            <a:endParaRPr lang="es-EC" dirty="0"/>
          </a:p>
          <a:p>
            <a:pPr lvl="0"/>
            <a:endParaRPr lang="es-EC" dirty="0" smtClean="0"/>
          </a:p>
          <a:p>
            <a:pPr lvl="0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342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534"/>
            <a:ext cx="11969086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7902" y="404884"/>
            <a:ext cx="4844956" cy="677779"/>
          </a:xfrm>
          <a:solidFill>
            <a:srgbClr val="66FFFF"/>
          </a:solidFill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>RECOMENDACIONES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9877" y="1583080"/>
            <a:ext cx="9602291" cy="2339483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pPr lvl="0"/>
            <a:r>
              <a:rPr lang="es-EC" sz="2400" dirty="0" smtClean="0"/>
              <a:t>Elaborar proyectos </a:t>
            </a:r>
            <a:r>
              <a:rPr lang="es-EC" sz="2400" dirty="0"/>
              <a:t>especiales relacionados con la inversión en el cultivo de hortalizas agroecológicas en el cantón Pedro Moncayo. </a:t>
            </a:r>
          </a:p>
          <a:p>
            <a:pPr lvl="0"/>
            <a:r>
              <a:rPr lang="es-EC" sz="2400" dirty="0" smtClean="0"/>
              <a:t>Ampliación de las áreas de cultivo de hortalizas agroecológicas por la rentabilidad que generan</a:t>
            </a:r>
          </a:p>
          <a:p>
            <a:r>
              <a:rPr lang="es-EC" sz="2400" dirty="0"/>
              <a:t>Mejorar los criterios de calidad en las labores culturales, cosecha, pos cosecha, que garantice y amplíe canales de </a:t>
            </a:r>
            <a:r>
              <a:rPr lang="es-EC" sz="2400" dirty="0" smtClean="0"/>
              <a:t>comercialización</a:t>
            </a:r>
          </a:p>
          <a:p>
            <a:pPr marL="0" lvl="0" indent="0">
              <a:buNone/>
            </a:pPr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135064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070"/>
          <a:stretch>
            <a:fillRect/>
          </a:stretch>
        </p:blipFill>
        <p:spPr bwMode="auto">
          <a:xfrm>
            <a:off x="-160138" y="252664"/>
            <a:ext cx="12352138" cy="6858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094874" y="501134"/>
            <a:ext cx="5161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 smtClean="0">
                <a:latin typeface="Arial Black" panose="020B0A04020102020204" pitchFamily="34" charset="0"/>
              </a:rPr>
              <a:t>Plan </a:t>
            </a:r>
            <a:r>
              <a:rPr lang="es-EC" sz="2400" dirty="0">
                <a:latin typeface="Arial Black" panose="020B0A04020102020204" pitchFamily="34" charset="0"/>
              </a:rPr>
              <a:t>N</a:t>
            </a:r>
            <a:r>
              <a:rPr lang="es-EC" sz="2400" dirty="0" smtClean="0">
                <a:latin typeface="Arial Black" panose="020B0A04020102020204" pitchFamily="34" charset="0"/>
              </a:rPr>
              <a:t>acional del Buen Vivir</a:t>
            </a:r>
            <a:endParaRPr lang="es-EC" sz="2400" dirty="0">
              <a:latin typeface="Arial Black" panose="020B0A04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02632" y="1232744"/>
            <a:ext cx="7395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Objetivo 10. Impulsar la transformación de la matriz </a:t>
            </a:r>
            <a:r>
              <a:rPr lang="es-EC" b="1" dirty="0" smtClean="0"/>
              <a:t>productiva</a:t>
            </a:r>
          </a:p>
          <a:p>
            <a:r>
              <a:rPr lang="es-MX" b="1" dirty="0" smtClean="0"/>
              <a:t>Políticas y Lineamientos estratégicos</a:t>
            </a:r>
            <a:endParaRPr lang="es-EC" b="1" dirty="0"/>
          </a:p>
        </p:txBody>
      </p:sp>
      <p:sp>
        <p:nvSpPr>
          <p:cNvPr id="5" name="Rectángulo 4"/>
          <p:cNvSpPr/>
          <p:nvPr/>
        </p:nvSpPr>
        <p:spPr>
          <a:xfrm>
            <a:off x="1002630" y="1962767"/>
            <a:ext cx="90076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10.4. Impulsar la producción y la productividad de forma sostenible y </a:t>
            </a:r>
            <a:r>
              <a:rPr lang="es-EC" dirty="0" smtClean="0"/>
              <a:t>sustentable.</a:t>
            </a:r>
          </a:p>
          <a:p>
            <a:endParaRPr lang="es-EC" dirty="0" smtClean="0"/>
          </a:p>
          <a:p>
            <a:pPr marL="342900" indent="-342900" algn="just">
              <a:buAutoNum type="alphaLcParenR"/>
            </a:pPr>
            <a:r>
              <a:rPr lang="es-EC" dirty="0" smtClean="0"/>
              <a:t>Fortalecer </a:t>
            </a:r>
            <a:r>
              <a:rPr lang="es-EC" dirty="0"/>
              <a:t>la producción rural organizada y la agricultura familiar </a:t>
            </a:r>
            <a:r>
              <a:rPr lang="es-EC" dirty="0" smtClean="0"/>
              <a:t>campesina.  </a:t>
            </a:r>
          </a:p>
          <a:p>
            <a:pPr marL="342900" indent="-342900" algn="just">
              <a:buAutoNum type="alphaLcParenR"/>
            </a:pPr>
            <a:r>
              <a:rPr lang="es-EC" dirty="0" smtClean="0"/>
              <a:t>Fortalecer </a:t>
            </a:r>
            <a:r>
              <a:rPr lang="es-EC" dirty="0"/>
              <a:t>la institucionalidad y establecer mecanismos para viabilizar el tránsito progresivo hacia patrones de producción agrícola basados en principios </a:t>
            </a:r>
            <a:r>
              <a:rPr lang="es-EC" dirty="0" smtClean="0"/>
              <a:t>agroecológicos.</a:t>
            </a:r>
          </a:p>
          <a:p>
            <a:pPr marL="342900" indent="-342900" algn="just">
              <a:buAutoNum type="alphaLcParenR"/>
            </a:pPr>
            <a:r>
              <a:rPr lang="es-EC" dirty="0"/>
              <a:t>Impulsar la experimentación local, el desarrollo y acceso al </a:t>
            </a:r>
            <a:r>
              <a:rPr lang="es-EC" dirty="0" smtClean="0"/>
              <a:t>conocimiento, </a:t>
            </a:r>
            <a:r>
              <a:rPr lang="es-EC" dirty="0"/>
              <a:t>para mejorar los procesos productivos, especialmente de la agricultura familiar </a:t>
            </a:r>
            <a:r>
              <a:rPr lang="es-EC" dirty="0" smtClean="0"/>
              <a:t>campesina.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0167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000">
              <a:schemeClr val="bg2">
                <a:tint val="83000"/>
                <a:shade val="97000"/>
                <a:satMod val="230000"/>
              </a:schemeClr>
            </a:gs>
            <a:gs pos="44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542008" y="3200718"/>
            <a:ext cx="10972800" cy="858703"/>
          </a:xfrm>
        </p:spPr>
        <p:txBody>
          <a:bodyPr/>
          <a:lstStyle/>
          <a:p>
            <a:pPr algn="ctr"/>
            <a:r>
              <a:rPr lang="es-ES" dirty="0" smtClean="0"/>
              <a:t>GRACIAS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0024384"/>
              </p:ext>
            </p:extLst>
          </p:nvPr>
        </p:nvGraphicFramePr>
        <p:xfrm>
          <a:off x="598987" y="1133340"/>
          <a:ext cx="11185182" cy="495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http://www.mercadoscampesinos.com/sites/default/files/Campa%C3%B1aCSS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1455737"/>
            <a:ext cx="3866093" cy="49149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ncrypted-tbn1.gstatic.com/images?q=tbn:ANd9GcRkTrPwQgendwGbUiiVS3EdpYGvevGafODX--NHe8lmH1qv6wwuw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752" y="1455737"/>
            <a:ext cx="4005331" cy="47080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3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641766" y="735801"/>
            <a:ext cx="6096000" cy="646331"/>
          </a:xfrm>
          <a:prstGeom prst="rect">
            <a:avLst/>
          </a:prstGeom>
          <a:effectLst>
            <a:glow>
              <a:schemeClr val="accent3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r>
              <a:rPr lang="es-MX" sz="3600" b="1" dirty="0" smtClean="0"/>
              <a:t>OBJETIVO GENERAL</a:t>
            </a:r>
            <a:endParaRPr lang="es-MX" sz="3600" b="1" dirty="0"/>
          </a:p>
        </p:txBody>
      </p:sp>
      <p:sp>
        <p:nvSpPr>
          <p:cNvPr id="4" name="Rectángulo 3"/>
          <p:cNvSpPr/>
          <p:nvPr/>
        </p:nvSpPr>
        <p:spPr>
          <a:xfrm>
            <a:off x="1789214" y="1936914"/>
            <a:ext cx="7948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 smtClean="0"/>
              <a:t>Realizar el estudio de la producción y comercialización de cultivos agroecológicos en el cantón Pedro Moncayo, provincia de Pichincha</a:t>
            </a:r>
            <a:endParaRPr lang="es-MX" sz="3200" dirty="0"/>
          </a:p>
        </p:txBody>
      </p:sp>
      <p:pic>
        <p:nvPicPr>
          <p:cNvPr id="6" name="8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747" y="4559265"/>
            <a:ext cx="3295389" cy="24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0833" y="4553799"/>
            <a:ext cx="3302677" cy="247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 descr="Resultado de imagen para canasta de hortalizas agroecológ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AutoShape 6" descr="Resultado de imagen para canasta de hortalizas agroecológic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412" y="4559265"/>
            <a:ext cx="4371406" cy="245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4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05772" y="3160572"/>
            <a:ext cx="3971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2. Determinar </a:t>
            </a:r>
            <a:r>
              <a:rPr lang="es-ES" dirty="0"/>
              <a:t>costos de producción y rendimientos de los principales </a:t>
            </a:r>
            <a:r>
              <a:rPr lang="es-ES" dirty="0" smtClean="0"/>
              <a:t>cultivos agroecológicos.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3505773" y="1331892"/>
            <a:ext cx="47388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/>
              <a:t>1. Identificar </a:t>
            </a:r>
            <a:r>
              <a:rPr lang="es-MX" dirty="0"/>
              <a:t>los principales </a:t>
            </a:r>
            <a:r>
              <a:rPr lang="es-MX" dirty="0" smtClean="0"/>
              <a:t>cultivos </a:t>
            </a:r>
            <a:r>
              <a:rPr lang="es-MX" dirty="0"/>
              <a:t>Agroecológicos que se producen en el </a:t>
            </a:r>
            <a:r>
              <a:rPr lang="es-MX" dirty="0" smtClean="0"/>
              <a:t>cantón </a:t>
            </a:r>
            <a:r>
              <a:rPr lang="es-MX" dirty="0"/>
              <a:t>Pedro </a:t>
            </a:r>
            <a:r>
              <a:rPr lang="es-MX" dirty="0" smtClean="0"/>
              <a:t>Moncayo, </a:t>
            </a:r>
            <a:r>
              <a:rPr lang="es-MX" dirty="0"/>
              <a:t>p</a:t>
            </a:r>
            <a:r>
              <a:rPr lang="es-MX" dirty="0" smtClean="0"/>
              <a:t>rovincia </a:t>
            </a:r>
            <a:r>
              <a:rPr lang="es-MX" dirty="0"/>
              <a:t>de Pichincha.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118682" y="419725"/>
            <a:ext cx="4125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b="1" dirty="0"/>
              <a:t>Objetivos Específicos</a:t>
            </a:r>
            <a:endParaRPr lang="es-ES" sz="2800" dirty="0"/>
          </a:p>
        </p:txBody>
      </p:sp>
      <p:sp>
        <p:nvSpPr>
          <p:cNvPr id="5" name="Rectángulo 4"/>
          <p:cNvSpPr/>
          <p:nvPr/>
        </p:nvSpPr>
        <p:spPr>
          <a:xfrm>
            <a:off x="3505771" y="4958344"/>
            <a:ext cx="4651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dirty="0" smtClean="0"/>
              <a:t>3. Identificar </a:t>
            </a:r>
            <a:r>
              <a:rPr lang="es-ES" dirty="0"/>
              <a:t>mercados y rutas de comercialización para los  </a:t>
            </a:r>
            <a:r>
              <a:rPr lang="es-ES" dirty="0" smtClean="0"/>
              <a:t>cultivos </a:t>
            </a:r>
            <a:r>
              <a:rPr lang="es-ES" dirty="0"/>
              <a:t>agroecológicos. </a:t>
            </a:r>
          </a:p>
        </p:txBody>
      </p:sp>
      <p:pic>
        <p:nvPicPr>
          <p:cNvPr id="8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72" y="1529106"/>
            <a:ext cx="4714450" cy="35352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 descr="C:\Users\orve\Documents\fotos de parcelas agroecologicas\Nueva carpeta (2)\DSC002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" y="614598"/>
            <a:ext cx="3472202" cy="245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C:\Users\orve\AppData\Local\Microsoft\Windows\INetCache\Content.Word\20170616_09053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1" t="1" r="12171" b="294"/>
          <a:stretch/>
        </p:blipFill>
        <p:spPr bwMode="auto">
          <a:xfrm rot="10800000">
            <a:off x="33568" y="3657600"/>
            <a:ext cx="3472203" cy="28135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36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MTEhUUExIWFhUXGCAaGBgXGR0fIBwcHyAdHiIgHx4dHyggHB8lGxocITEhJSorLi4uHh8zODMsNygtLisBCgoKDg0OGxAQGywmHyY0LCwsNCwsLCwsLCwsLCwsLCwsNCwsLCwsLCwsLCwsLCwsLCwsLCwsLCwsLCwsLCwsLP/AABEIAKcBLgMBIgACEQEDEQH/xAAcAAACAgMBAQAAAAAAAAAAAAAEBQMGAAIHAQj/xAA+EAACAQIFAgQEAwcDAwQDAAABAhEDIQAEEjFBBVETImFxBjKBkUKhsRQjUmLB0fAH4fEVM7IkcqLSQ4OS/8QAGgEAAwEBAQEAAAAAAAAAAAAAAQIDAAQFBv/EACkRAAICAgIBAwQBBQAAAAAAAAABAhEDIRIxQSJRYQQTMnGBFCORofD/2gAMAwEAAhEDEQA/AGWazrgQYOwDi/JBMDm3P52xHWypdQfEB25veSSRFgQQNucQJq8waNMhyhGkmI234O/p64Bz+fNGooHmKEmdNtTXCk7WPaItsMfPceTIhdbL63cU4DJeTEQv4jAi5BA580c4zOZtgikuumzBgBFwPmv773wNlc0xRlCgISutgwKxJJEi9z3HHrid6f7yWhlQTI4X0AgsZPEbg4px1TB4MpK0hiGVdKtAaLE308jyjf39sZTzBd1WajKgA1dzcSSbS1zzuB6YFqUG1Bap+ZZANyBdR9d7fXBvTcxFPSFBdrSAPNpMgC9jbmNh9UvdGXew/Okkg1ajtAAUGBff0MiP/HuYErUYMPqKML2UEREQZIHIkn74BdPDaBUYlfKbHSSZvvBiANh9YwR4gNMEwCsAwZBJtMN6z9h3OFdp2G7CkAli1IkDa28wLwL/AG7k9sa5ipS1BdBBEEA7kR+U/lAwrzNdpiANAIBLGGi/lAbk7bb4OylIvp8Vy7QdhAUwNO5loJI9foRhoxbVti2SVTIDM6jfuTAtaP8AjA9Ea2MmNNzqMR9DztAOA88Srml5oJhdMSSdpG0naBHNiQcNchlaekAVWWbuNz2gtMAaot2xTpbMeUcmANYEXMEGR7x6xGJVZZliSDZiCLGd9/07HHuTZEEhiO5gRsBaNpbji+++NVor5oJYng2kRufMVJ1SYg4hJ+bCSZVG1QDIHbsPQC+wMxiQ52DtGm8xeedzHP32wJp8wkkaSYJaxmRDWNhe2NazuF1IocyQQJPBueDyPphXT0uzWTZoyD5gApPlOxHY9zER/TAWczDsjukgJBm3fTAFzYSZkAducEUWR4adLqCQu/vu0nbYHm2J2MfiKxERAg8iJOwNtsUg1AVlYOdZdPJCAwReX3gRYxHYEfm9XM1GUVNPmnSFYQZidQ3G/wDYxviVcuCRV0AtAAP8ETBK3vtvj3PV9QOjieZvp2jYz7nciOcPyTRgehWDrLHSRub2AvsO9jf+I98e5bMD8KrMmSWKjc7RPHece0nphPMBJjVEXNt4kXA+nYYzLhwbIwmRbY33A2K3jvERzhO2E1DkSZBPAkzcxExc2beP64JpZnZojiWaVNza0+8juMCV6NRw2lrmTYbe4G0zFpvjMutRECqoN94/+3rI2wa0AYkzEQJ72G39uMDNTcnUeQZja3b/ADjE2XyDOSDCzEzee89pvxNuceVtNNZYGVGmOZPp37i0R640bCC5ijPykEzH339I2viSnldS6iW0i9pNpix2Nzvcfc4zp9MVJIBF4g6h6giNzIJ08YIzGhS3nItAME9pJI9TH0NjEYaTdGJenUvDYEGbxDDVI7xYCPWRfAzKSZLXLkuAebk/dZ7RgGnmvIdMHSTHpNvaLDng41y1QqvmInckhpAtcDnn0j3GM2zDB2R1HmhRILGbmxtp3M7eg33wPmM2oUJrgxKi5JvMm0wRtOPM1ntJXWUKhfISAJ9NHcSL24vjSs9NjrJAYCAh1RN7FhE7SBPPpjL5Mb5fpqs2uSbGQ03gniCN/b2xPRqs9T/tDw02C7LF/dmJA29MAeJUBMNI5IN5AmxJsBe53iwnG2fqBFFYOJLKjMskjfcbdrR+uG29GCup9RcK9YglTEeUkKV0gyCJEy1yOPbAuVzTkPUCnRUQktIEQdzfZjf6jEC09dXStX90pLAONzIJUzME2gmIgWwXmlZD4mvxEAEIT5uJMcxJn0IwfATajnhKhFLKwOssVWDYAAGNXJI7EeuI6ebPizqAOmCDEWIv22j13wHU6a9fUMugKn/uam/EJIO5IuIiD/aahk8wrvrp3YyWAVpPvqUbEQPfGdV2bZtnFRQwYuRI0i/ywZubg6je3bAfUPKqBx5g0eIGUsCIhWINoBHAMHfDhnXU71UZaYBF9xFzMMLcSNsLqeYyijRlxTfVUEFtWkWJseeeSPlxlFVaCtkFKgxpMIVgCArIoYT6MNwOePvcqj1InXIAKKAAYlmkLsLnvG2JqObRHXyKpTzaVbykjV5dJbykggzta+wx7WQO4rBADU8xG0zDR3kQPeOBgOq2BAFPOGS5IDG8ySYuIM8yI+ow46TlSBTesuk1GBAJUEkS06geYDAGIg+kqm6UynWAC7NKyQwANpKiL3J9CBiMtQpgpUrPrVy6+UFQzBRLBZMSAwWeTqkSMZqL6MtB3VetPTrVdKeTVdGEqQwADE8EnVt2i/HlTMnMICqqNSjVJUGd4VDJO5HBP5YEzOWV0LJX1BVVSz6gTPmiCbsYn7+uBekVkWqQwBUMQ0zFubQd8M4qgsPCU5DVw+jSGA1QbNuIAZp4/wAjw5dVSadRgwE+diIUxpJNhyObeX6M1p1arLVBTwpJGprHSSZAEggHm1oxrnqqodDPpQtqg3WdiPNtP2j74jNr50IRZ2pTVgkDxTHm0gKRB1EHYWuSPXEuWNKZZgCBC6VtzuP4SSb3mfY4By2WRgCs1Z8hXeBYDYgncRG2xnEyEu2oBrGQroQAQoiAQWA0iSCeZkbYzetM1nlSs4IUafmgBlEhdiTN439PsYkat5wP3ZZfKp2EKTdCbXjcb/ngPPOblQurVBDyYXYtq2iePf67GjH7tSrPq8rKNSwbmQZ0+hBm+Dx0kzWH/tC3VGho0lWg2EjcwJki5742Wg601IdYZiQyMDYcC51EtMx+WAMlRpkGGGqYN5BkEzqEEDUpkesxhotWmF0Aa2LW0xN7kCPXtEnjfCPTCeZQsf3YRbhlRzuYABnvfUft740/6YrF0ZjqJjyhpm5kEWJsdwMSVMzoVCDpiZv2Ej/4nvuwwN/1MaZNQSG1KQnyGYO7RcGAbgT92jXsY1NUhIpMHKhtTqpEA2OrVHf12tg2rliqgqwk86tUQNjtcDgxse2BiRSpr4qnWdQsRDH+VbQAWVdt++FXUs1GZZ3JVKshgwYeW0jyyCBYXMbWw6jZqC16mvhjyAFrEzxwWgEzM7dvXEgLFQQ4VgJKFxBFogA7wcJ3ymmojJUQq3lQNq0kLb0k7GO5tg7KUPM1RK0oSSDEc+o52tsMFxVAGK5gzDfw6tYIIO/J/FPI7GMaU861SrAVoFtzEgW8si0CbxifLadV9LAg3NgTzF5Wfr+mPM6tM6YaBHmNxpiTB07mOObHE00Gj0apmPPcHTMT9z/zEd8DZuHiSwaQAJtN5jzSOP74JrZ9VZNKghjvI4kXvbbvgTMZvytq0hJBW6/WBff1+2NQDanUpKG1Fwxb5rE+vH3vxxJxsaQ1FkY1J2U3vHI2MkW/2vAvUJDiKZ1sAbHbsB6n1ue1oBTqMGdJlQVABjvEzM9o9rYLTCE5xSoIe0mXCRKgkcCwkwfpjbIVKPh28kOAZa52mSRBMiCLDbbG6hqiFQqkm5AgmTfzEDmPsebY0p0FpkkKWgx8hE7XUxabXtA7xjL5NYW+TRtZUU9h5qgkiLmJMbQPvwMS9XzTlVuoCrCXgxG4Nlj/AHwG2ZSpUSgYAY69fZRJj3gRFr3wBncky1CXpVHpiSkTYWg79o5374zT0CyE16wVVGsat6jK2g3Ji4g2gneZ++DIULKzM03ZqZBBEgmfUi5I2274c5Gr+7d/lVX1ODEhoBXm0raANzhX1bpnl8alMWaohbvexJkRE994IxSMkEYl6CsIpzZDBCiFsRB5uRbtOIPCdqjeU6ZBBaDpHoSdM3j1t3wlyGZruWAGubgsLwLEAntsVnDPpuTYQyOwJPyhbAXnVJ57f84zjRhs/RwKs6wIA0wui4iSSAALS077Wxr4qugdmfRJC6SQR7iDEgc9uca1c0QuiodII0kmZ0nkRYWixHp7Q0qr+GAoJjdCFKqeDBAgkf35xzzthEeV6tUpColVAyhiShMEH0N5tv8A+0nvK+tSL0VaVCn8K+liW7m8jjfGZqoR+K5AYze3Pttz64zN5xm2qKJILKLT5Y2IBAIv6G+O6PwNB09j6vkKVOjT0SCIF1YnUFnUWBJXUsNABAi0RhxQK0aAK0i9Qgmp+CY7ahJ/DcD9cVvpfU6tVkpg3TxIa8kBakSeAAYg9u5gTpXUUq1Sgz5islIhquosBe4UNfTYsxgFgo4MESi7+TONFj+GytWrVWoE8yiFUABZ3hhcnaSTuMVnL5uga7Cm7NUd2VQyz5rg8xpYADUJ3GwBOFWQ621CuAwqVKhB1wYYs0m0zCkEGYsAD6YafA/RlJq5yrUAWkGWOVqEaTsYsGgRM6xsRg/bpPkZxaGfWetK6jL0aYZVNiCT54gkbA3kzGNKFCi9VVdyzwZVEEAQSJb0WSTxEDCXJdGqpUTUyFTAs4uHWxAMEyDP3wxyfiqruaZOk+G2sGCghmudocCI59jiSgvcRN+R2rjMHwVcEEEWmy7QBMR8tzczxgD4q6KKKIQ5dgCDq7D043seYONciaFFWrKzudQA1CPcCIBBMAkzGLBmq1CuuiqEmZ/dli5N9gq8epwkEogoqOX6fWCFh5QsFQH8zmbxBi4n2Ckki5w6q5GoaUPUWm7NMNB8p8u1gDJWT/xhdTz1JqpU09SrJBqQugAAajAJ49ZkD0wP1z4karqFtLAhBGyneTvNuNsMq6aFbSG2R6KxVnZgWaUFOCQALEGInm1uMC9LyoDNSgObjVTIMQDC6mMAAi4G0DfANDqFWvDNWVWZgNBIUGFuzERCgKAO5MeuJcxXpOrqt3VWhlNiwH4VBXUSYXUTEHnktLphtEFbq+W0R4JaqSVVaZPmYj5iQZbYcm/cYdPm9FOk0KNZUadVwoi4mO0b3vMzgfpvSPCHmZVJAYaw0qdjdQbE234GMpZfw/NVpLUp1z54UWgiGJYyJExAHynuML6XpBCcktQtBLeGPmCztBu3cTG45nvhVQyD1GkGF2AvpJg3eLlQBqgb/qwpUKNKsDRVUngaxAMTO/4RuY+aY5BOdzzIVSDqDBQSCAd4NwFBM76p3tbCpKPRgLNUDSJY6NYYATJAEjuSSNtgADtOAs2jGm4JJdyG+YnbTCwTEneB2AG8YZZimk+LWZth8uwP8RM76uIi3O2JMlnUYNWeiWYRpVVN/LqJYgRY8k+18ZeGglRFZ6LhjSYhIIFx5rXI+aPa3ruMWTIZhvC1MrqgOgoxEGQYgmSSByYO9zghOptUpsG+dDYCdjeIM2HqDGAKFejBVgRcPqvMreRNxJvO945w053qgWMswyFg+qBEgyfMJ2Anue07XvhZVrVSwBL6LypaJE3EcSDHeMet1CN1ENdZA+Ufzc3MxiCkHqaqjKDTXtbVPA7kAThYRZg+mq6WUpBEsJGmNI9bhSe0/pgNKDF76SoEhRHmi8LME8EkQNvbE1LN0QirVdi24WCYE8cd95+mPMxQDjUjwrESSIJHA2N7gyTe1sN+zGtStTAIRyatgQiSGIFiIi4Ox9t4wbkcrTCDUQXLaiHgARcCFkMedzzMbYAzeQWjs+u11FzIgEyCfaCb/oRlM4KympVaCDAWIAEj3ETbb3O2C17GsnouG1EIiEKSGC3OwEbf4MKBm6qGdTITa449iD94+uCc/m2SrqddKrFk4Bgg9rcfTEVFflNV3Sm11bSSCN5Fx+U3xNx3bQA39iWqFdNSsgGqppABn2sdoHYH7NGrFEvqqgWEEfNtfeQRx6kYM6EtOmqoKi1dcvzZTGkR3NyffnBFWjTQhqS3KltKSA2mCBeJ3tEfXCuVuhqIaC6memABUqoWVGOkgrNrC1iwne/qJ0zOYpgeDYaVDMxAtYxbsYBg9wMQZLMUmr06lKk3iSIuB6kxcbDeBP0wt+JGRKtSlSY/MWb6gAIPRVG/ckbDGuugvofZnLUWVR41NoMmdIsIMxMiDwO+2EbdR1agIYeIDqAkaI8qCJgz3jAfSEA8zDkWNtrzq4tb64svSOuJVEJTI0mDbSBpgk7m9tud8Hk0tqzLZVeo5pVzDqSSFYaSG2kQ1wZ9L9rzhn0+mgH7tjLeYgTzzIgnjDbreSytU1XdQIEBlgMSObG8kwLcYrGXoVUqmkVc6VBEGLHa8EHc/WcGbU46MLesfCtbVNHVXUrBmNSEgxI/qNsV7wStRqThmdW0FIk6vlIGk3MgQROOs/CvT6iuK1RvnQmDfygAyRsBMe3piofGWUqUKz1aVmdjNXYqG2g28zKTJibxjrx5HSTHjXkCTK6MvWy9N/3582YIuFAgeCrfxctuCQRNsC9HymYRHakyoCCjTJBkREXBMST2EXEwdOh9ND1NQrgd9L6T7G4Ok2H+WtnVaQywXQfFqQSwclkpqBcnkuWKwCTYG0CcGUmnSDK26KlnOhJRQ1TqJkQQ0hI5bY3HMQDb1x0fofT6KZSklZwwAOnWfKWBkSoENaPMVk78nFHzuY8a7sEkBdQVgDEkAcGC2qxv9MdF6BT006Z1hFRRNMBbSACQwAO4MkzsdsJkm2kmNJaIcsKNOnVVqiFyx1OV0i4EhSAJAABj3xVOu9QdqzKtXyMrSS8IdKnYHlmvbcnbHT+uZfLeGalaGS3AYQJ2F9+fb0xRutdDoO2hDo1KWUosAAizdo2PB4xL8XsjJFT6ZVd1FGanmfUBS06mY203j0M6oEGQeLp0T93mP2d6gBppqYsVAk6bAiJiSZO87CMcyp1KlCsVDEMjWYaliJgibiQZw6+FupZh81q3ZyQSxPbmPMfpewxaePyKixfG3TFWoaysNJAgAyOO0yb39xivKFdT+7kgEgr2EXMztee8g9zh/wDE1ZXUoYd7gsFZTxYD+ERsSeSb7VDLUXWqqpDajA8wO/DRzPO2FSUk0B9hGYytFQJbzxcA2HpN74AouFIkSD5fUSd/XDPq3R61J2RgIQ3YAfrufT6YG6dRLVLAMwVmCnkgH9Nx6gYSGl3YqLB0vNmkok6vLAhjcEbQbT6jYx9TDlWreRylJnKskMZK38pXUZAHrz6Yqb5gqFBDK5aQRbUBuCNjuD2ttfDFM1oqtl8xmVANOzIWIYMLUzAMTzsbDvhlB3Yy2PW+HnRtWkqhLBgrSQOBMzJW5g78nA7dQprpVSp0AMagdmAY2kEGABqBuDyuC8oFoU1RmZcvUqHSWgaY82omSVGsgTP2xW/iLMClXcqlNEJ0gBlbVvLAC4G0zybTM4ChyCWSv8Q0/wBna0EQUKgjzFuFJBgRH09YwkrdVX90VLMymNOkXkSPlu3MzeMDBTUIYsgb5QpQAQRIaApDCD83f6HHgZ6RDFittJKiSRMiPSAZbeLYbgqME5jqtMq5Mg/gRqagCTsWQBtO9zcz2NyKGfUUzJSrA3bSW8Tfy67soMD7mMDZyilVDWDQNLMAFEEmVMlmU3JGwtbtGJqeUVadIJSbxKhkwttMex5/qThGk0aqGuR6sgE1SSXAmQPWCQAPtB74VVCajhaTqKdwyzpUGSRp2kGSY2wXkcnVB0Gk71HPmJEIojklTqIuZBAwRQ+F8y5A8MIsnzkgSNVjAliYJsY4FsZKuzCTqNFnNE5ipACwrKsWH8UCBEkEwOPXBWaqCgiR5S5YzDHSsxIWQw3B2tIiLYsPWMgqvTYsyBeRuQRdCTwxg3k3wP1OmrOwMIFUEqxHyrsLLdQdIvN9uYLldIxXui9KqPUbToZSLajeLRbUSs+t8WZclmC7KqrCoIamYgbXna9vWDGIsrmQohUQMTLMuwEm3abgWEXHF8WnqAbK0lopTYs8EKDJeq19NtlRRc/bvgzfpuhlGylZPpDUKyvXYRfzM24vYg3uCRsfpE4tmX8JUNcIJIlBvE7RwRtsMV/reUzBH799ZawVEssiyzIBvzpPvgfpOeZgmXqMF0tcg3AXg3jcbzEd8QcnLZlKtFoKHxAzVAVBk3upiAJFjyT7rbjG/US3h1nptqIYIGb0EmIH84sdiPoEHUfjGiGKKBVO2ogaZ9AOB+f6lZ3qSNlAKQWAWNQmVljAEL3KgdgLiTgcWt0axVkahqVKCALTBPmK2YrcEBh38wN/cbHGtHp1TX+9B0xqNo37mO+89sNPg7LpUhtAXTYNMwSCDBIm8zB7ngYk+IqFOSA5BNmJBYwAWIHAj5iOTONJOS0DwRZB9R05dtII83k1DV2BJ0gRF9JJM749o5SolZ6jUwFvrJ2IsObDsSN4FsedL6xQp6UTUEgkuwgSLmeZ5iNiMLfij4sFYGhSDaJ85MjULWA4nCRTnroKQ6zFKHP7rQg+UgFjNpOng6jEkGNxe+BFqpTZmqKzTAAkgi07OdQn7euDcsoanraqdJA8p0xfgWnjvNsarl6dXUFBCAi8XJjsBwIwYLezaBMr1ptSFVp+GQGDyfOBt5hEAfW45tEGczlImsaopliIi5JJVgSWY38xBiYELGKJ8M9XqUKq0wYVmghhMNsCBwZjDOsKhdgzyZgsABfvMA98dUsbi6v9GlaNc3Qy1EKwoVVKkyw1mTFx5zHaBe+JepZkPS+RT+81NTS2pbRMTckn/gjEObqBk0ESg7nvckdiYFxhlQ6Dl/ENVdYy/ga1VZJLXBUtewJv6kXAGHUl3JhhLdgfTOmqRRZ6i6a3/bUlmgghlXSAYJ0GY2uDM46d0KkiUlVWDMxgkRe547AnaPfHOFyTCktalTMrbREgEkXEsZtBmDubAYc5PqdRM0QwbidRPlgTEdyLE+vpiGSacrXyGT2WHrPRab6hqcSNRCu2kTJB0ggEGwCxJP517P5OrSCstQqWTwirlToSFMuwjTMfLc798OerfFSgHUhVSPIxnVcfMojiTG+x4xVs9SVqNKt44qK8htbAOumBDXiCTqC+o74zfsK68FZzlIOzkOjsplipuLgcxIlotOM6XmalJ6TUTFQ6lewY/NuFI3CncdvfBNHLovis6FlNqVREeJLC4mLaSRBB7YB6nSakxcMOGETYm5jY9yDjrjvQpZ6ubzBKtVplqcxDoVZrQCVMEkttsLbRhf8ADebX9qXWqhmkgmVhuw3EReY/3X9PqZdl1PmCtTlWpuwNv5WFuCDOD+iZla+cXXWZ9TQo0C89gTAtx6j1xNwq9Aoz4mzDvXZngzEFTIKgQD/v/tjTpIPjABrlSRHGldRH1Cn74m+Kxor+GlPQtMQpIILWEklr+kbW23xN8H0GOaoMkMy1AxUESVtqjuNMg74RLWwJbCqvRP2hXrKDCsNIXdmY37CLDe/2xWviHL1qbtUenTJLIFZAbEAAbkySKd97mbTGOj0si9HMVlP/AGab3NrtIgX/AJWHafXCjqGco5io2o6QQIBM6jIvMQBAYk22Am+DCfF0N0VOr1KtmIbMNU1qIQBAqAcgxEao7XjsMSJSJpnwqg8QqZptAtcW4b7WJxcvgz4cV1aoaqvSexQKRsbebVuJvbtBw0oHKJWahRo0wFTVWK7FtlUkTKgAkgmLjFJZEth+St9E6f4tKiH1rT2ZjAjvpbkE2gccC2HmdyeV0MEVNVhO5F9zJv3OEfWOtq9RlpaSmwIn5RtvtaBGIKWqlpquhaSCNW0ebnabDf8A3xzXJtpAsZLXWiq0qCLIkswG0kkgE3AB9e2Lpk8sadJXzIGuZ0rHawJO/f8AvGKl0StRapTAaGLC0QQTsdrwTPbHRfFRnIBBKfMd4kSB7kXxPFJyk+WisYpqyuZwt5YTSWkgb6RAgE2uca9JrPTDq7a5bUu9hA9OI3xr8UdWATSo0ujq0xxcX+lvc4NqoWAKiAVBk8kgAe8Lz6Wx0cRZKmJM/WqM4JUwrEHtBEg+1vTf1wp64Kho+dw66hoXUNQG1zveR6DTGDup/EVNT4ajWLjUP4rRHsZEjnAfVspqsaZaoFkhSBLQDBJ+Yajv74mvSxAv4Q6LUqZ1FradKJ4jBWLX2AY+4m4v7YtnVM+tJ3qsjOxsoGonT+iLv2mOSLe/BvRnoZarWqvNbMQxI4WIVRP8v64r/wAS/EVLxNPyr3JuYMTABJFvbBzWoquyj9KBa3XUqwKxZJJCwhAHsSd/XCT4jzDVCKGWsi3aq8CCTEFjyd4/WMZT6lWztSpSooCignxWHyLwf5TMAEH1wpzOVWmzCm2pARLE6yfURa9zz9cLixNO5diKw7KdGQUyqtTYqPwK5djFgCbKCew2GPamQahqR6ivcSKTaiBB3nYheLx9MbdJ6itGlUqEkCwjSBLQbRz74ZZHLomXSvWcoajax4ZAZiYIGrgRBO255w8+W0bwWL4R0rTqNDBVAIL7zsD9CQI9MKuv0zUB3aVa/uQYUWkmD9ARgjo/xAlV69IDR4iMFYG9oNvWAT64hymU8BvDDMzKSR4hvHAP8IwifFUxl0LKR8Ol8hRNLRM/NHc32/rGKWahd5JjuRJ/W+LT8T06pBLtOqSI49LbYRdH6VUrmKY3sSTAnthscVG2N3Q9frFMBab+J4KINLLEkGN5HM7TbYYIymfNemPCVkRSQCsAtHJEzzO+5w3Hw3S8JVMa0pgEJ5RUgckDUZb29cKMxk/2UIagFMMDCUip7X0aiQLbkySTjTguOhpYZRjYM/whRaqzOzEaC50NJsJBAi0iInCvMDW7On7tSJALT6bnc87Y6eucAo2p6YUhZhTtwIHln22xTup9I0KdABIJaZCjT/MW/FJ3mI47Mm6SZOSKpUrNsVH2gflE42y9CtXZadOqKaLGoM3lHmkEDcwWYxtgWss1DeDquDaD2nnBnSep+BUNQrq8pEAgHuL+jKD9MU2uicXTLC2Vr00VVqzTE8aWcmfwgkkajEwbERiHKGQ1WoxTQQXqQRpmZUgxOognewPcxifp/UaVRtbmJQiR5gCw+4gx9hthemSqOo0VVemp2WJJ5t6gkdiCdwbxeNp1Io3Y4rZwaKCLR8apUAJpgFgJA8yiCRYxH14GBK/TKKuDUZ4CE1EpCNBBnza76QIXaSe0gYsn+nRGrNZjR4fgppTUxJAAO+1hFvQ+2K717qa0wVYeI7CD4ilbAndbEAcRfbi2NuNJAkqMytPTlmqPVCqKxZEUrdSsaZ9TPrY72wp6x1lcyWDUQpeBZpNuwgCfScL871HxQqgaKa3CqQQCeb3P1Pp3lTUMD67/AOWxeEL2wX4BqmTdX0c8Hgjv7Yb5HJohSotYBlYEgyLi8yNwe4xvRmsug6ZWCpYj6j+YeonD34W+EsznKZemgp0w/lYgrqgGYgeaDzxNucVnJtDU30M/jLOpUp0gdIZVgXJP18oHM7nFOoEh7G4gzOx/Xthz8XeNSrCjWSDTWf5fe3cxgPo+fo0384CkgjzDULgjcXG87HHPGMlEStnT+v5hv/T1ZjWjI/oQpBk7yQF3PGKJ0TMg6lKAlEbzc6RNvpJ+ntjoGXyy1ctUpEQAVqKymdSsILA3FyDttMYo/TggzlUU10r4DW9dF/zJ/tiGxpLYN0Xq4TLVsuqsGqvwYAUjcRfVIiNiD6YCyGd8IPTNOprY+YqL6RYQObk88jB3w9lP/TVcyJ8TUUUkiIgExPIMX/scAjNOUCKx3Ja0MS3A5gCBb1xafF+BAZVVyFJ0KSFLG5UGxNokgXi22HfT6NavUuwVaStHiLJAAJAjSQzWi49sFdE6DSpu9Ooq1asDysPKlvfzNtuLfeCOn5CpkmqXUo7jwlqPIB7lhLGx2i0g84ZdaOv6eMXpkfxN1CnQ8IOFq1iB51VVKREbfkPT6YdUOsvRcamgOJOsjtupAAKnaf6HHuczzUqTHwFp01UFmR0ZSBuqxDEm62Wfviut10VqjApTYQE1KRpB8wJ0wQw80SYsLHCPHatjywqK7LgiJm9cBTJ8zTYbG3eDt9frH1bOg0/DWPN5JB4UXHpwI/viv5nM18vSdfC8PVZGDABoEG+q2xIBuw2wo+H6hNW4g/W3oZ/X0xpW1o5n2R5rKaGv+EBV9Sbk/ST+WHP/AFYeGpqEGokIiROrtPpBPrMYm65lrIQLzpEev9bfrik5LqIaooVWVtY9djza3t74LxOXQrjTOgn4yq+CcsATUWYZwLREjSP4YYgH8sUB+pTlqiG9R6iuznfSFZdM7wWYGNvLix/FXRMxTSnXjUKoWTN5N7+pA/XAFb4WQogp1Qr/AI0ciJ3Gki8ehFu+DCl+T2Z2nss/+jFVSMwn4iA0+gt+ROK/8UUqtNixUJTkhNB3AMARuNpv74s/+m3RXy1d9ekkjT5D8szM/XTb3xW/iTPo71wFI/enT6xIk/S0diO2C36rQ7XoQgeG0KRplhLf1P1w46si1CirOlVimCQzMAYkBdhN/wA+cH9H6FRJojNLUL1CStNLALwzneLcG0HFvzmbpZZAoApqogFCDe9iJJk7Xne+Am30BRKF0jJVUzNM2UqZk+gk7fy4tlECjSetV+dyCpO4UXn3Yj7HABzxOt6dDU0B2FhpIlfPfeOAORtiudZ6jUqnVUbbgH/JxCScpmon6mXNDxJsxACjYDYT62j/AJxZPhHJqlPmQItF2Nzv9Pvis5CmVUGB5xcMATfaJFu874Y5P4r8JDT0UxBMEzJ95sfcHFYQZ0YYpbZd6NJS0lzvPm9BsPr3nFQ+Jfh8BjUepraoxIAAGld4O8mTv2G18B5n4qdJcQsknRsJIAuBvt+uIfhfNHMVHpmsWIGtQbABjLRPOpr/AEw/F1ZWcoy8FgodFplzU8rhSIDuSWA3djJ3P4R6TGAcs71CabMupJ0CRBBg6fYR/kYYvVp00YBbsDdIAg+o5taZ34xSP2p1qa1Mb3HY2wsVs4Wwz4zyyPVbwh5tOoxJJJN59V5jv6DCbptTW6h11fzf0YjcHbuO+PaGZZKmtWM6pDX3nfGmRon9ppqBd2ER3mCP84xVrVC+TbJa9RNPSIMws2G8bnUOL+18NaatTqeWyvAjiDBn3AJHvOEYqNRrurRBmGBsyExv6W9o7YsVcMtKi4JB0DTO4IY39bRHeRhcj0jFt6PnRk6D6kYNWIp92LsRII2WxUQTbVzeKt8XFCzeSrUYgR5CFpiZNz85O07AE4i65n6iZagr6tYdmJNnBGlhMXU+Y/ZTi19e60xCouoMRYaVLciJY7TaWvvJtiK9NGk0zlyZBniEqAi5hSQB9Yj7nEtPppKFjKqpvKmJi09p4/tfFk61lH8AVmr1CXbSUJXcCwhTED19LXwTT6Mxyy0y9MMTqKkkNJne14WLYt93QEU3QXOwGmJk8YtFD4qzNLLCiiod/wB5u0WhZO0eomNsGZL4SYVacvqU3tYTBJMncAA3In0Awjp9OcK9OqIYbwZkAke8qRabwe2M8iZRXE36pVzOZYU0epVUqGZDCibSIncW7374ip/D1UtCrqAs0QWU/wAw/rtbC+lXpqPDqioGDg+IHJ8vYKSBfefTDzo1SiulqWer0yslm0VIkgwCNJXSDckk24GGqloWkX74AzAWmuXYCYcA/wAwYzHoQAfthFnqHh5mqIhVoVInvDM0d7H9MPcqJqJ5kLK2pKlOADI/Got5gDdYuLjE/wATdLVq7MbK1Jh//WlT/wDEtjlfZSrRzbM9XqUMtRyyDSSmpzAka/NNzazAYQ5fPNTZXpu2sGdV5BGH/wAc1FbMG1oBKi0xIF42jj+04UUctdCAVm9hafQnf3x0wceNkS79F6pTio1US7EsLSJktB5+Yx7Tht0kfLV0OgPmJB8psbkH5ht6nFIY6Zjf+/8AXG2U68UZqlSmKkALTQ6tC7yYm+wttftbHMrvkgwm4u0dJFaT5ReB8wsL7WMEz2/MYrvWelu/mp0xYAkrYliSd4vAtvzhPk/ih4JKAexaY/MfcYtXSs9RrhYs4Flb2vEmTaRO8d4xaM/c7ceZT0wSnQJ/ZwwIBjWTIPiCALGxhSQSJ480kjAOsvm5W662AIi48omx2lfzOLQ/TgU0sFMnzC5X6bDV6x9BhR1HL16WZo1aaKaacqPlgbRcAQJwJC5cb7Hh6U2qGWCoLCe8ED88cozvSTl88q6SqPV/dydxz9if0x3KhnDUKMyxNieL/wDH545d8c5Y0+pLpXU9SqhQdhCgx2kk/bD8mnryTmvJZvjqk3/o6IUsYU6QSDCC9xcfPviuD4N6hVQAAIimVNSoSSLmyqpjgAk8fXHTOrZqmhNVwgqaSqliAFXe5PcgHTzbtir9G+KhmZbUraTEHk3uoPG21t8QnNKX/aJyqxko/Y8shFF2qBQG0ISA0fMYUkiZuMUbo/RKuZqvmWXTTNUtDblixPbZWk39u+Lp1brQpnRqJYkFRBkSD3vwLepwXT6yzpqK3G5na1/fkG42wPuxegyny0wfqWa0JqD3I2j+sgfUnFV6h1RQUrVqYkSaQ1L5zaDt8ovcjeN74n6r1JHr+ZS9pIkBRyJAW94m98VbrPUDWraCoLWUPtxtC2tttiv3LXpDurRrk6D1dZC1KjzJi8zyTwZje3riTJ9ManWT9tU00n5bTqg6Q17Akb4KTqSZVDSjUHkVJnUSBaFn5bmP1wm+JPiOpmWqFjBhRERAnn6EjDY8TfZZYopW3sL67nTq0IpM+lj/AJ/m+EuZoKQAzAMTc6lCj6zMxHEX3wEmaqOYCzItvf6954xDmcqUYiorL7ggXE/1x044cVTMrCK6+I2jUd/KZBB9oIkzxhl03NNlmkUi8qQsiCBIJnneML8tQDNFNdfPrHeGt9MWv/rCZgBvCRnAALsSCQBAEoUYgfzTv9tL2rRSKXkb5zNhqgoFhtsikXIJ8pHlUDv74TU+hBtRSr8szqBi38wk/lgyh1MsU2Zh+IiD2MH24sN8BU88abVk/jBW5gT67RabyMec5S5VE4LEtfplRBOkkgT5eBvMbjvcYuGTy9Oh08VhDVq1I3n5FqWAB3BK3I9u2EI6npqanPq0bR2H6fTG3VOvIwCimHRW0yZ0ggCLqQJIOw2GH+5kk+PH+QfoG6l0esyq606jU2ACsQLMbQdJIGrcAG3lBvublOs0Vy1KdXjJIUEWW5mb3PAsY3wJ17rbmmlPwwkAKXDsRAB2Q7HaTqPeJOBOmZda1PQYD6hD3m8et+cWq476GUfBFnOoF7MBpDlpAA4iOxsBbF9zWZNTKgrmVc6VJ07xF52j+GDMYQdO6DTfMutSsGVRqlhHiSdKmJtci0n63iz0PhemhU0Syk2qwx8yC+j5gIYwDJNhYAmyuClVFIYG0CdI6fSeiK5JLyYCz80EGABF4BkTx2xtRGmrUYCkUdobQJbUAovBOlQXmLnY4sdHI6E0kDSvyiNhwB9BGFfVqtWdFEAFxIcRCnzTM23tEDnebN6YKzpUFijZMKtNQBFQGbangDSBJUhjpB1T7zPry/qmeejm2YOXAe4tcHcWsTHOLdm+tNoioBqUmmHVVMmzegBJ+0i2Kjnfh7MOxK02gkfOQN/XnvaYG/GBCvub6o58srkmhx1bJoRrWHDqCjD1giI7i2CMn156FE0wqlXJ1aQYGoAXmPwqebz9t8h056QNBjIHmpt+o+jSRhH1PKhIE+aCWNwZn9CNvY98Klb4iSXkf0+rUqT0qY1LUtLQFGvcBlW0GdO5i3qcdG+IB4lBKg5X9RjicDx1n5ao/wDK3/kJx2folbxsghN2UEH3G/8AXCzjWh8a1RyX4lras1UO06SPbQv9f0xrkMyflJNrgR/n2wy670sir4hICKyq0nhiRPsAVHvgXrbh804RQigIqqvYKowe4kWqsmylFqjqF+ZmECCfqbGw32746Nmcr02o+grTuNJ0jTA2uBEnnVx3xTfh/K1BnKRYMoQFmt8og3J2G+5/2xZMrWp16go0nNJwsI5UHzgCFLGQWYTbcgG8EYWKtHTgguDbFnVvg1S5bJmlpK2plzx63Im1uL4K/wCg0wgCqiVZ/DUYlTwQSBHeBIHrF9Bm81Qcu1RqpZtOlFBTyzuJGkggzAF5meHFL4gqRNWi1Mkbqwce1iDP0Iw6ryVjBX0LK+bzKwtvEI065IDC+2qAriT2n88N8j1GmQq1SA0XbUpuLecA9uRtOx4XVepmutQaS2mNrLc8MY1FYF7ROFtDJCoyE09BDaagddIIYx4otc/lI37jopwpbZ0muoWiunYKCI/lv9cIur9NU5+hmiobTRYKONYYQT7B/uow16WH/ZaQqkF9MMQZBkew/wCcI/iV3bKIUJBDhTBIME6Tt6xhsl8dEJLRSP8AUHqzVX0C0NDGdyf059e/YVvoWdqUGbw2GliAQVDKYuDB7SY9/XDfr+UAYACAD/SP64V1KNk0RrdiFX0G7E8AYljXp4/5IOO6HdfqCmu9WsVq00bcNv8Ay9trwNsNOo/EFPMZbw8u8SfMGWGVVExANwbX2xQetZsPop0yTSpiAxPzt+Jrfl9e+J/hhIzHuhH5r/bFf6dVyGcVy0WugIX1O+Ko9HUSxfT5pkXNzwBHPcjFtMggaQ1x5Tsb7GLxA4xUPiKuKZFOmfKFjjtHHoImO+HxR2VcU1+hYatQ6iHFp5OqB+XrviLKLc6lZu4mN+ScQllJAAC/0wfTowLiQQDx/bHXKVIVtIHpBpbw1MAebkxMSZAG5HG8c4Iy9Z28vmqDsbgHuJO4k39cP+kfDfjqxpwAtyWtftK224jFn+HvhBXUrUDDQSQL6Se4IAm382EeVFVGQk+GOjLVfSabFGOollB0GD+IMoAJ7CTGGud+B6wMU0D0yZAnSQeZvfi439MXzpfSxTphTBI/hEW/z1wzp0PSR9f84xHm7K8VRy3JJTVUKUparYE30gfNvMR37YW9by374lLkyLc2t+owZ8POzCpTWAZ1TzpNmj7LgbqLargR5v0tP1EHHDKTU0eUxVlUpuNLwBEKxkEH1IkhfoeLb4b53M60SkiIiKoBUgAWjYG5k3tJxWmEOw9T9Bhh0atRSqjVlZqfofzjkDt+uOmUWxkQdXoNUOhVJdb6fcbDudjgX4YqFayi+5kHsAT95Ath9nClbqNRaYJBKFGLaVACKZaxJFibRgv/AKPpJrX1M5hQDBWSJBN22bzehnDrUaHT2E9EyofMEsmoBdXpIZdIt2MmPbFry+YK3qKFiwJYzIk7EAHywbWEkcYSdBpsod0YhnWJBuBcCJBA3P39MN+n5BUQamEAzLgMSTESTJBLEzz7c6PR341UQ5X4J+bvFxYbb8jFK+JevvSrFVVS0DSGJ95seCfUTGLiaLmqReCJ+aB5ZJiNiYvNomASLUL486HmWrGotGoVcWi5AESIUsQNjJiZwUl5Ez24ix82rOUNUFdbEABjqZjLNMDSLCJg22GGBzcPPjeYWnWfaOxxTVcKf1Ptx97YYdKoeJ8x28zW4m5+2NkiuzjRYKjMWD62LDYkk27QeLYK6tkhXpSAJIt6MNvztiXrvT8tQtljMsoB8OszAHdjNUIwFjZeY7HDPJ5ceCJdZHlK3mbmbgG3riLXlMtwa0c8VXjS6+dPlb9ftE47B8AZgNQccMQ49mAn8wcV7M5RXQq0+kYYf6ayFKk7al+k6h+pwHLlTNFUwH4lo6XAIGl/I0iwMwDEgG8WJi+K3RyC0MzwAGBhtr+otAMDfF/+KcrM2mYP1Fv6DFFzeqo0EnSp+wO/5j8sSl00Syw3YZ1fMFK8ga9aj8UA+5AsLQBAgAYI6Pn8y1QhRSprYxvIFo3kE76vT71v4kzChKTav3jzqUHYLYE+/aThVlq5ErTMa/xfinm+4ET9sdOCH9tFsEqR1TNdepIunNVAtUXYggg7WePQ2beACeDiidd65XWoy0gRTU2JuO1pkbn1wjDmWDkMrfMzsL/nI+uBM9my3lYzeQQfz9bY6I46ZR5L6LV0r4tKk+K3nn5733kEr/UW4I4tnRupUahVqYDwQpUVT5iZkBGAC8knexnbHL1rgUWjTrDACVUkzzcTxxjfKZ16fyklvxEAQOYgDi159sCWK/xCpn0dkEQUR4ZlCdSk9mvf1vcG8zhTX/7dRY2Yn+v9MV//AEk6zWrU8xTrTNNlKEj8JkED6rNv4sPs60Gr7/0xKarQEjn/AMROoYyQI0kz64qnVc4QsJ+MaC0iVXeB2kyZ/wBsN+odTSrVqSskGE7QLbRv9cLOrU1WjAUM03bYL9B3mI/2wmKPrtkqt2IqdXSNOqVJ2jtg/o2cishFhzPrt+cYCp5fUQB5Rp29d/tgk9NAAhjPt9bc47ZcQNxTLcOvALVhPOAfDHJO23F+dsUpMqdtYMTMGR3n1w06m5KSDeQvvPH2xr0DJ0TUiq1QKTA0KSSe0es+uxwkfTGxopyIKdNL+W+x3/t7YJyutARrJkQkKR9AT82HFZadCrCUw6qQQKgYHafMIU78Rjeln216aNIUlcyAWJUHkrtp+v3xrTKSh7hPSquab901ZqNQmQHRNMxySogni4i+Lx8LUcyqlnq0n1CBoBsQTeSBIO1pBgEE4oh6bWJ0t+8MWg65W/YzvP8Ahw/6V07O0vMq1IPBEgn2MjiNsTcbKRdKi/tUgEmIAuT/AFwsqfElAfjY8WBt77X/AKYTdRqZqpTCOhF5+Ug+3YjA+W+HaxE+Ex9TAwKDYl6EoJrOvK6VAH8Kzf3P53wvpy9Sst4BF47Agx9QMG9Bz6U6dNGABapqL83IEG9hpjj74YdH6axqs28llPtaI9Sw/L1x503WT/R5ZReqrpaYib/a39JxpVrKYhFQgAH5jNhcyTc7wI3wV1m6hoNnYX+kYXUqoUwfrjvx7jYUWP4QzNIV3Z1MCgVTtYzz7n77HFnz2XevklqUmZatPUEMQCCQdJmxBi89xiufCvh1aqBhMNJWJLCDYD3IEYv1bNECn5dGo/IBYLMRby8GRbBe0PWir/DOeR6C01J8p84YgFWJMTxuTG/3Bhq+dd/KltRhiqVNh6lNKmZ/LC+t8IFs5VcNppsmog76iRIhfbVNr4K6V0rwCdWZdl0zuIttstvm7++FuzqxXKOw7pVN6WrWSSwAErqC34k6ja5YztbtiTqOZZkYayzXCwpI29BHBE/nuMeDOJ8hcDgajuJAmN+eceLmg9LxaSPVUiVFMCWEbiTabXjB+S3CK2QZVaTU/wB9kqbJuy1GEiINhoi3v9pwBmekUgreBQo0tdvnqOwm4gFokQTEQIM2GNOtVq602qAFLxFouJ5ux3k7CY3GAqnVAo1O63TxG0x5IHqbXnub8bjWpOkI1Fv1IhyOQVWqft+ZcUaZBVVclqlQkBQoEsRtsN4HfDjXTYtVqKiLIK/OpMRGovEk8dgRe04RZr4htqoohdwpBYdzYQAWJG+8e0xim9c6jUdwGYeXsdQnk+h9O84eGFvTM6iq7OsZYhxbbBHwv+7zJXbVf/Puftip/wCn/VPEp6G+anCn1X8J/UfQYuDroqJU/hYT7c/ljkyQcJUTQ463RlfYkff/AIxSspktWYamAPN3++3Pb646F1OnIb7/AGxSetMKPi1Y8y0yR7yo/RsLOLekCcbWimf6j1oqqoVRBIYzcsNze95PoLYqaZohWHffBfVszWr+co5SZmCfqT7YVgyJ44x6X0+HhjUWTiqRlVix9TwBiVKJMgkAix1GI9INzifpDaaiutRFZCCNZKg9xMEbWvG+HtTN03d/JDPBmVIYrzM7c2xScuPgayOv0ilRpq1bMoKm4RULASLBiIKmDJgPxaZwJksirVShgOtz5yAQRqlXBgytwTHExg3KdIevmRlvEgMRLBNZGxBWIm7BbkAE74OzvT1yzJSYrUYIGptURlbTqJuDOjSCRE7gYnbr5KQV9l6/0x6M1F6lXWpp1VCwSNSspnzcQfNcE4dfFLeHRzNUCdHbmBOKsvUKKLTAimNAlQbSZPe/mkT3Bx71n4nV8saaZhPG1qFVrkgRAAG5N7m3cwMcyblKmUapnMUzbMWYq1jLEOtibbFe+wAxLRTxTp8X/wDXUkSe9m0sZ4t7YcZLoHjgVDUpLJJJctASCdVom4Np7yRthh0z4XppWAar4lRfOqqIEEkBiCQ5HlntsL46XKKWiSg3oplMFX8wYMvBU/1iLYbZJKlafCps7ATCqzQLSYAOOir0mjTABo6E1SxRWPzDiDqEzEXi142Y06IqVFFOlVoJEmVNPVMAWHEcEE2ggCcSlmT8BeNXs55Q+FMwZZ6TyV1XgQog3Gw53g79seZHLPRIanKkbFbR/nrjrWWyrKCoUAGDJIE7b2/91oAAMeuNqPQ6F2NJJvsP1uR9bY3O+yqivBysURVctWZxqOokEtJ9i3f1gdsWboHTKDNq8Ko6j8TMACR/KB5r8En1wzzvwxRT94hbTwNOqD33mPQ+l8M8rQVVAnXpBuNIJ9uOb4WUvYDtbGVBKKDygKFiwUcxeB7b4MX08wIkR37DvhflUUmUj3Aiffvcb33+mDDTKwST9ufXGQ930Eq8d+/6f3GJFrlj5YKxvPP298DlQQATPrPfvbGgzKAmCLW7bW/UYNgo5P0bNJTyqmpTLbtKkTBJ31fTbDHK56mEV9JAiQV3HNuO4xmMxwZd7+TySmZ+sTl9R3Lk/c/3wsVDYxcjHmMx24uv5ZQY9GzJpVqdQRZueRscX+rnWlWAMkxTgyfQy0AH/N8eYzGYUadO6kKuZq0knxEOnQJ0gLCsWdrnzE7SZg+yf4pr19YSjVYSdLCBvIWxmRLT9uJnHuMwq1OjuwK8divp4p0WBqKXcalM30EErMEwYgwARBm5scOqvUaTU/JmKys+4Duosd/KpA3NhvFzzjMZisorsZZHTFnUfiCmFFLxHqIB87DzahMk2EmCOOBzM1rN1aDKQmpqjEAsw2iCYB5I3PP3xmMxRQS2ictuxS0gwVA9rW+lsT5DpT1i3hwdIkgmDfb0xmMxScnGNoTthvwp1H9nzSMZ0k6HHdWI/QwfpjuWdyUILzx7jHuMxz/VpVY0RlUcuifzIJPuMUL48Q/s5I3sPzAj8sZjMc8O0GXRytOsVqb+RysHaFItxcYmrdZFX/u5ekWP/wCRJUj1MHzexxmMx6tIitgCIsntgnM5emApQsSeDx9fvjMZgNbGJ8jm3oOHpOyuLqQfQzcQR3+gwzrdbqOZr1TU8srqE2P09Tv6YzGYSUUx4ugPO1C76lnWwhxPzRuRNgRE/wCXIppoHmpoZi4SnLTsdUah7Ajb2xmMwj1oN2y7fAuZNUMjIuhFi8FgJO0giD7fpe8rlEDWBmw7kwZsTcXHfGYzEZLZWHR44fYEA7TtAv8ALc9tjHrO2NKAuNSA6oGsmSTtfsb7C0W2tj3GYU0mGnJkXMHmSTMWJmBzA/3jESKjyQACARIEWIFpiTaPy7YzGYNGRJTYnygDtNrkztNxxv2xsKLQC0CRYDt33/Tb2xmMxgW+VG0xYDa9ztjSpnYUjzExba89+MZjMIxnoFatXsfEAAiEVQB9TuT7EcYjcVWZqqsJc7GwAEAfX15xmMxu0Himf//Z"/>
          <p:cNvSpPr>
            <a:spLocks noChangeAspect="1" noChangeArrowheads="1"/>
          </p:cNvSpPr>
          <p:nvPr/>
        </p:nvSpPr>
        <p:spPr bwMode="auto">
          <a:xfrm>
            <a:off x="155575" y="-1660525"/>
            <a:ext cx="62484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30" name="Picture 6" descr="http://jardinplantas.com/wp-content/2013/02/Tareas-del-huerto-en-febrer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" y="-1301552"/>
            <a:ext cx="11760518" cy="866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028983996"/>
              </p:ext>
            </p:extLst>
          </p:nvPr>
        </p:nvGraphicFramePr>
        <p:xfrm>
          <a:off x="1831975" y="219900"/>
          <a:ext cx="9144000" cy="6206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226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709703"/>
              </p:ext>
            </p:extLst>
          </p:nvPr>
        </p:nvGraphicFramePr>
        <p:xfrm>
          <a:off x="270455" y="198957"/>
          <a:ext cx="11534060" cy="6518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utoShape 6" descr="data:image/jpeg;base64,/9j/4AAQSkZJRgABAQAAAQABAAD/2wCEAAkGBxQTEhUUExQWFhUXGBwYGBgXGBwcHBgcHBcYGBoYFxwcHyggHBwlHBcXIjEhJSksLi4uFx8zODMsNygtLisBCgoKDg0OGxAQGiwkICQsLCwsLCwsLCwsLCwsLCwsLCwsLCwsLCwsLCwsLCwsLCwsLCwsLCwsLCwsLCwsLCwsLP/AABEIALwBDQMBIgACEQEDEQH/xAAcAAADAQEBAQEBAAAAAAAAAAAEBQYDAgcBAAj/xAA+EAACAQMDAgUCAwYEBgEFAAABAhEAAyEEEjEFQQYTIlFhMnFCgZEUI1KhscEVM2LwB0NygtHh8RZTc5Ki/8QAGQEAAwEBAQAAAAAAAAAAAAAAAQIDAAQF/8QALREAAgIBBAEDAgUFAQAAAAAAAAECESEDEjFBEwQiYVGRBTJxobEUQoHR8CP/2gAMAwEAAhEDEQA/APINDa3MAeKo7nTV245pXp9LtuxOKfWHAIBrlcsnTFYEGq0TjtQISvU7ejRrfAqV6p0wbsQDSrVTdGcRHp2jmuNQgorUaA4g0bZ6N6ZJ/Ki5UbaxDZeDTJNYKF1+kKn4NZHTx3rOmBWh8dWNnNTmoYljVF0npStzR3+A2wwPB9qWMlEZpsj0JrYVYazp6IMRQH+FgiTFN5EDaTzvXIsk9jVJZ6QvNfdZpoGK3kXRtpPCyY4od0M09sIRlga7uqrcDP2reRI20SBDHFfVaOaaXtN7YrpNGAMxRc1yZIWu8jFYhqfWNFbIor/CrIExS+VB2sV9DuhWz370012pR4AEn4rGyqqxj2xW9mzkHvSSeRkhVc6aWb2phY6IoHJJpg6QMfrQNu84eZxOAKzcmCkZa21sERFIrl8hs1S9SYkQATQOt0ErJFNBgkhLc1LHvWO0nM1sbcGvk1VYENFwK5djFfVzXTGKwQdUJr4+lb2o/p1oM2aq9N0W2QMn9aSWptNtsg1skcg1sLdehr4ftx9X9KQdR6aFaBBrQ1k2HYJepny2kGudPrSxE1g+pDwDTA3bISMT/OlqlTWTXkrtJqglrJnFJtRq90nikWmvOwjcdvtROn1QB2moLSkm7ZRSQz0CF/7V8vae8WhSIFbabUIg57Vzb68qkgQZ96a3eDNg+s0LFYjNLR0q8eRgUyv9dhsZrtOqkqTimW5LArpnWk0jIIPH3p1pkWMsJqWt9XJkNFC/tT7sMYrbW+TWi01F1NpzJqU6hqLswo9NNujX1Y7WP6111i4lsge9BKnwF8HHSVZlhqe/4aAsmpd+qgARWqddaRPFHa3lGse3/KQQw/WsbD2gTESe9fb2ptX7eDmKQ3AbfH25oJYsw711lJJ4Hal+vtgLQx10xvozqHW7TIFAz9qZIwNoun7skkCsdfotpw0/nTHTM99P3WKU9RsXFYbs01WwM30twKQDmjNRqYAiKWa1XCBgMUCNWWEHFZKzWV2k1ylMxNDWL6BzPE1PaO5Jgn8qb6Tpm8zJgUKrk1jK+ZIIX0+9ftXfTjj3pqz2ks5it00mlu2MbSSOZzNJuoJIdQ6YrQVihLXQyckGKf6fp/k5ZpE9+afaPqVllKjn3ovVccApM836hozb+mYoezo3ftFVfX7aKSfc0r8xtsqpiqKeLBtFl7TNayDW+n6ne4DGm+m6dvzcOKaXk09iD6aDkmagHp2s1BGc/cVhrmYtmKJ6j1kKPSsg1PXNe7mduKSMXyg2Gt4QfdjAoqz4eQyH5FG9M6yzrA5HNc3LdwPO4Cf5UrlNmSRxp/DS/haK4v8AQ7dvkyfmstXqGtGd36VwOtoy+rmj7uQ4Fx2qxDflQN3QEklcinFk2Hy5/U0x0VpSf3fqFPv28C7bI5rbDkGtraPHJirDX9NAI3CPvQd3RDadomt5EzbSXcRXStFGp0u8xxac/lRGm8PX7mAsfenbQoLY1UZnNDajUl25mmWu8PXrQkgH7UouWmGSpFaNMzs1DFea2J3CuNLYa7hRJp1o/Buqb+FR96zaRhVobL7vSfv7U61PTTs37pb2o+x0w6b/ADgNvYg4/Oi+h+TdLKTzx857VJvcx0qIi/fPehw8ke1Wes8IBrhhjHall/wwyzsYEjsaopIVph/RepJZAURTXX2UuKGByeTUBccqYMginWh6kzWigHHeklHtDJj+7piqREz/AEpJruhBRuJie1H2tc2xe5ETSfqHVnu3AkQAcitGzMEe2qyMzTLpmrdV2wfYGuE1A3bds/NU2i6cGSSBWcjJE7q+n3WgSM1v0/or2mHqBM8DtXOv1D+ZCE+n/eaL0d51be7Z9qOUbA71vSHuoPVEe9Bafptu2D6sie/Ef1rm1bu3JfzSqfw/+zSjqupsqNwcseDmkzwE0Ni09ybryPacV9XqCm4LVuAkxuPap69fDNWN27HFVirWRWy76v0pin7tvnFIF6XmbjEgGufDnV2AKsSR8mnT3rDrDGT80jtYDhmer0dtrYCCftmh00ZA+mn2gvWUUY4FJ+peJlLkKMCgrDg16nYsou5CFMQe0n7Co67rXu3AocjMAk4HzTHW6FjcCAkoeDW+o0tqwsKN7EZntTRaSsVqxxq/D1vyQz6lCQAYET/WldvS2SgKruIOcfzpbo7TEyZijrlzYpAaJ7VowaWWEx1A0y7lZTuOV29vg058L9X0thC9xWwYHJn9MVHOYzyTTLp/TrjgBsWyZrSjjkF5LLVeOdI+PKP/AOo/uaKt+KLTALat5Pvipq50JAP3YlqZG2nlgOoUj25qbhHlDJHXUfFL2WA8tT85rXo3Xy24uAs1J9f1SllFuWxmsdHo71zMFV96OxJXwC8npF9RctllYNU4vl3CbbpBz2obpdt7ORdH/TRFvxDba6FdQBwSPelSCKH050l/kQcit9X4nvxAeB8Uv8V6gG5KtIHFJRfLVbxt5Ym6sDHq/iC5dTYzbvc0JoOoMjDNZtbWPmh2Wc1VKNUJbsp9R4muMsAxHev2l63BnJJ5+amwtGWU9qnKCSHUmMdSyNclxg1vKTFogClVoh3hminujXTopY57TSyfQUFqoRSZkx+tS113Dl2UifeqXWa2wqA2sseZ/vWWr6uly3tdATGIiljL4C8nzSdctJbChZc/1p4qNYth7jyG7fftUFo7qgkx9qM1evuXFAZjA4FFxyBPAVf6xscsoBmvia9mO/g0muXM1tprszNPVIFlTb1RKHeygRmKU6hV2/u1kTJNJdVcLGBxWmk1rqComKEYVk2476nGNuD3oRZatL7GD6Ymv3TrRbFWxQnYy6QfLDb1J3cYr9f1ItRAzTpli2gaOKRdT6e65JBHb7VNU2UeEftV1Mssgx8UKATmgYJNN7FmVE4pttCJ2WOluW1DsDujE/8Aj4qc6lrgx5lvtXLXoYmfyoU2xuDHjvUKRVm3+JbRxS/W60OcHFF3tKGPp+mRjvWV+yswoAjmqr5FdgiZICgsewAq28DaZrxZHPp9jyMxFJPD77bgZFEjkkcDvFVmj1Vhn2WgBePctAI55pJvqjJGWv0q6e+RudQQIHOfijbOitmIO4HmfqH3FSPWeo3Eu+svvmQxMiPv3ra14iB9dw+tRgrifg1KpdDWgrqWrs6Zz5JW5JzI4rD/AOqe4QcQfapC7e3Oze5Jo1WBHzVZQrkVSvgpOm6izqLhV7YQR9cxFLut9DazLodyE4INAM4CgD86N0GuhdjDcre/b7e1IsZQeRESSZJrrTW85qw1GjtaYA+WLltxhm+fav1vyrC+agUgtDA5K/amet1QFAmrdvc2xRJrjWaVlwViK9c6Y2mIR/LDkrhgOPvQXULdpQSLUuzQqk4PyfZQMmh5KBKkrZCdG6AboW458uz2YiS/xaXlvvgfM4quTo9u0PTYtoI+vVtLH58ocfmlfn1DJkH1xG+IgcbbY4RRxA/Ok2pck5M1FwnN3KVfC/3/AMvg456kn8D23rNuBrLSfFqxA/KAv9K7NpdQNty7ptT2hwbdz/suECD92ipJlr5baDR/pocp5I01w/5MfFnRDo7ij1eXcBKFokR9SNGCRIyMEEGkCXCTivRbRXWWf2a+Z72m7234BH+k8EfM8gVGa/ox07jfuNs/iA/lV4SS9rdv+Ts0pOSz0b9M6Q9xCybYHv3oDW7g20iIrXWdRH025Cjis9V1AuoDD8+9Fbrtlm0d6VkWdwBNBedk1whE81taYFuMGn20LdhGl0jBS5UkHijum6I3HhiEHMmitVfDKFUwBwBwKC8k9iY7ml5Hqhj4q6LbssoTULd3Ju9Pb7wTS3SaVAoJubZPHBphotLCO1pwXEACOQea+Wukbypu7g4EkR296LlgyQu6mtxWWXlexoO4Xf8AET2Gae9e0JfTm6oO1PxRj7fepvTKW4mRWjxYr5o/BCjQe3NMf2sVt03pIY7rpITuZyftRuq8J+qUcFTlfePmtvSfIVFiy5qRug/yrlLsmFyPms7RXJ70doU3sCxCqo9uaVpBOU1ItiAu4ngfNfdFogxDXG2mf9k1tq4Tbc2hsxgRjuJ981qFkm6wAHAHOOw+9OuA9jLqGkN9EuWbSgp6SLfDKB9bAYpZpUa1eC3baoGOdwkAe8DNM/DOobcUFm4yuRvjdwJOBxETmnWo1OltHd6bgBJliu7G2BEZiTieO3NQbrARHd8N29SxFi8Lm0CR6tyiYkTyKH1fgwpaY22F6DyJUqPt3qq6FqTfKradEYP+7LDYzSPWrAf8uCB/CDHc0/1utvX7aoGX90ArKkRn5I5MTSqclywOrPDLtkIsn6piK+6Q8U58R9LCXGgOAfV6x3PMe+aSdP1Gw5rp5jaJ8MIvoRAgj71qt4D5EVzq9abkew/Wh1YbqRJtZGsd6XrDMFV/pURHuKJs6jRncLqXVU5hWqdW5OKLvWPSDSOCTGspNBrTYuWhpHN5bh2i2wyDOFPz81YrpCzl3AB4gcAd4+5z+ntU5/w29JuXTB2Dap9iwlj99sD/ALjTfqfihVuBOC3E/wB/auaeooyrlkdR7nR+6lp+wpDqrIHetuo9SPvNT2r1s1OEpz4RFo2v3BQrXaX3dR7n+dcreHJNdUdJg2lT4eM3VJMBTuYnsq+pifgAGg+s+JFuWXsRuYtKsPvIH3pX+13GRrakIjfVt+ph7M3MfAgVd+EelWLFtdSUBuESpfJX/UBxOJHsPvUJuOg988/RIrBOCbfZI9M8Ca66oc2GtWz+O96B94PrP5LT214D0yj99qyxHa0u3+ZDzVi/iFr0hmYqpgyZAMYkdqGuqjDEGn/qfI8Ov5/cRuQgXwv0wYl/uzuD+oEf/wA1jf8AAtkoXsX2kfhMXQPuUVHA+RbYDvR3UCoGKQf4gyNKmCD2ouc+pfcFyXDE/U9LcslA4hWnaykMj/8AS4wftyO4FcLqZEA4qx0nUk1AZLgUM31bh6Ln/wCUDg+1xYYc54qU6/0FtPL293l7tpB+q0xEhH7EH8LjDCm09VTe2WGUhrW6ZpoNSbbYYL8nIH3ouz4g1FxzZtlGLY3Edvg+1SZZyO8e9F9Kube+a6HClbLKVuizTpV+3Zuae/dXy2EwudpPf+n6Vqul6dYsbbd/dfBzPDe4pTqdT60N0+pgAIeSscEj79qnNXb232DGfVM+/ekUXK8heBj1bqgdzACqMQO/zX7px1Lg+UTtGOaXa0TmmfRepi0pADGaMo1HBrzkC09qWheCfam1tAmdp3e0f1om51UIqxat7VG0hbQQqTwpY5Z++6ffBpTo7N69chJdxyq4gDBJzgfNMsqzcGuj09t3bc6gDknt9o5M4iibOuvgTaUpp9wUbgSC4iTuP4vxEDAmubXS7haILwfUtobyARMkKJM0d5gtWdpH7xm/yboYKgnLsJ5wMRkjOBS4CZX+qOqtbW40n69phTMT2BySf1OYOVx1O4k4HfPHHz8e59qz1l13kxuZm9KgSTPGxQMZjAA+1PuldJ8tVLhXvc5grbPt/qf54HaTmll7RJzUTvpfRXuWZCm2R6hedyoggCPLyCIDQ2J3cmqC50eyhW6NU63EtgFbbQXI7PIbnAOe1KtQ7n62J/Os7YqO+LeX9iD1JFN/gOh1gRdRevqVH1JtAJPIkgyOwxWXVf8AhBonQ/smsZbgGBeIZD99qgj7iftQdu+EXPNA6nUlkfbdIZfUFjlZiQe5B5+/xW8/jVQCnJ8kH1rpF7RXmsX12uMiDKsDMOh7qYOfg96Wl81edTtXNbYW2fVdtGUJ/hP1LPtgGPiovUaY23KMIIrr0dVTjbWR6dHy1dAoq/rV2gCgzYLcZPt3NGDw/fK7kts3c7Qcfrz+VM4weWw2+iq/4fasG1eTvvDfkVC/1U/rTnxP0BFsW9aJICm3cgTtcuxRm+CGAn3A96kPCnStUl3zFtlVAIcv6QVMSOOeCK9Q6F1DYWtXFDW3BV0bhlPINeR6lr0/qHqLMXzQtuLtni+o1U/+u1A3HJr03xR/w5sWFe4l9wh9VsMAcE/ST7g4n4FRidHG7bIPPJjj3r1dHV05RuGRmm8iS2k0bijiUA2xjvH96we0DBXHaJ5+aaUrClQHcJXIMV670ZBc/Z0P0k2wfsdv9q8u0HTGvOVJCqPqY/hBx+f2r0rplgWktJ5qXSqKCyTAMYBnMgR+leb+Jfli/oyc06si9Trbli825WDb2BBBG4hiD9+9UdzVMpE4MA/qAf7028X3fIuDV2raM14hgSslLqhVcZwA2G45ZqSanrOnuy960bZgbRaH+ZiGExtkH+taUYa0VOP3KNKStGd/Wbgc5pPfWv2vBRysPEKQWETuUN9jzH5UP59NHTaOeWMHzeQZFVfR9YL9spcG5lQqy/8A3LPLL/1J9ansQfcVJlqM6LqzbvIy9mH9aGrC42uUTkuxZ1bSGxeezMhDg+4IDK35qVP50t0TDzADwTmrHxmbK6prbW9+y2ik7ysRJAgcnYU59qV6K1prB8xhcL7gVtXExsPJacGRxXXpam7TTay0dcbaTDrXhm/eLNatmOzHgjiR3+a36t4Vv3TuZ7StbSWRQZVR+I4mPmKqOkdevsVNry7FkCHdoW2CxO1bZmC8Hg9xHFHabq1lXjzlv/hYsUd47kwoO2AZyYHf3RzlyUPHdRbZdo3qw59JJj7yBRAIH0NtFel9RbTb7bHyL1uA+wC2txSVaQoT03FwpGZG2c1P3+m6Y3H2NtIOQyYgiV2gkRiqPUxlAUR31NtO1k+basvcRsm2JChm9JZ1IJSdy7lGNvE0qHWdL5AW5aZ3tgSVdl3YCQo3GVkd1GIGPpKrUXmR1Zi+9l2/vVQlVAKlWUCZIg7jBgmZzPPSddp7X+dplLBQyNtYt5gYRmYKbd0rABIGe9KoYCW79XD2ldEe1a2lQylQU4G0OjzcX6WgExBzzER1zVC9dLJbYLvYtuYTuIyxYQx5XB4jnNZ9f6tc33FOpLpcYFlQMq4ClQJPYhR745MmgdLqNzgOR64EADAxAiPgD86MYV7jfA+/ZbSvYZQF3Kd0HErgBfgiZz7+9M21Ee35VM9axp7ZTduRyJ7zLSv5E0wu6+AVuSUAH0BQd23mSMc5xS60W0q7ElC2zrV6wE/avtjWBRJoPq7ILasqhWx3b1TIzOMQDj+L9F1rUws7VYkTJk7QOYHHMZM4qC9Pi0yfilY4fWl2gcnAFFaXqhbTlMbd52YzA/FP+o/yApExe4he2gUKdu5RmGOZHxMTGJ+1Mreib0r6VHZty7QMd5juMc0s9JRQHGSA9X1NrADphy2McBQZP6kfoaQ9V1zX7hc8n2niOM028S2zstMqHy2ZgjMBJgL37AwSJ9jEwaRuhGSR9hyK7tCKjFPso01g00oAiZmfeJ+KrU6tFlEa9knG6CEA42sM49qkHulgOTFcrGe0U04buRk6KfVdWuOmw3yShI3KY3gxjjP50z8K6794bTOX3ZBJnMSRP2/pUNZBkGnPSNQEvWTBADqJ9wTB/rXL6jQT03FAeUeu9U0x1Ohu2cllHmIJiSnq2/mAR94rxt7qjMzwY/qa9q6Zf2sDXjXXbAt6m/bX6VusBHsGMR+RFed+EajalpvrP3EhLoFLHO0+x+3wfyonR6BnIK5GC0ZCifxAcULtgjGO/wDStTd2ZXDZE5g44ivYfwVGmv0dkX1Fp/UcODhc8EGYAP3p74b0+xipuWSzAjajSxKwd2BEQSOZxXnqq+O272/XiqLwZZI1tkg/xA/M22FQ9Vpf+MrfT/YWTtM9F61Z8zQXxEtbU3UET6kBJ/VdwryHVdYdgB2WY+CYn+le8dNtgtt7MCv6iD/Wv53v29rMp5UlT+Rj+1cX4JJThOL6eP8AJKLaVDV/EV9gAzsQBAz+Wff86y0+q9Mt+o5/SgRbJGFJ/KiLejcjiK9lwhXA+ZchouyJBkfH9/at9LqhbZXfKggkfxR2FKBdCjGD/OmvQej+ewe8W8qdvpPqZjwqjk/McVKWnFJ7uCfjs76Zpbut1LXQwQvcLbmnbvYkhFwZbmF9lql6R0tXuXW23L2psgKfO2eUM7TcmTuC9gcTGPZN1O8FVbVpRY2MS6KxPrJ2j1yS8L3+e/NB6LqF2yxFp2XMsFMAnsCOG/MYofmyi6VYLHrGmvXNM93UkeiFRbQVgWUTLiQEUgkwozuyBwZFlRV8xk8zdgQ20T+PcBkMAZEke8MKedO6khxfWG27ZtwoubmBK39wIBiACAAJP3AN3o7zcuI0Lby5UKxt+qIMQGeTtiI47EU0WqphYMnUfK2Db5bKfTfG/wAwJHKrIWY44+o+9XnXltWDb32F1DvbDF0ZJ5Mhh+HO7Ank5PaM1Vh7jMhthVUyrOIdiACELbe6kQpwvbMy0/xvzLaFgm8Sp8zPpUAKFwYAyPeZJyaElZkSuq1QueWgt20KkBWC7JB53yYb78/rWALKJY8DAPYzIjt74pv0+5euWWS1b3rtIICq0bgSJnJyO2cY+QrHTi/quQqhtzLIAMzhVGOf0Ap01RmgBdMT6s5OcSccn4o/yLatbdAywVLGZ2knE5O4HH69qy0NzcpJAOMDg4wBuxIk8fFC61pKkGDIA57HB/SKa23QMJWPeqakizEAEXf1BOSD3kk/zr71EAQ0g8A4OOAfjdXzqizYusBlSuexEwSPvM11e6hMsygqCIA94mf5iueSbqvkqB6rUMygMvBn4XGJivtrRhockKh5bE+0BZkjH2zXN1HLHBO0ywgwNxP1YGKL1HTzduBFYK4GfN2ptAHYD4prrAo+6PaW237y4TJYINpIMzLIZ9EiJnPtHNG9R02mayti6x07QblqQFBaSp8wHnGJ7wDSLqV28oXbqA28wCGgKVG0iYmfYntWrdUR0NnV7TdQnczEGYP4H/C3BxjFRpvIWZ2hasK/mut5XIUqFJUjdzu7sogyIjcI7181XhS3cUXNObnkwCyld9zMkMk7QZg4nAUnNL+qdQsugVBdMQQXIJEAjaY5Hyc/pVL0Prd50S0unRHKSjhlKkKR/mDsMkEY/Kn90VaA6eCZ1fhzyWzesuCDtCvlmABZDzsifqbFKL87TAEczifiaqdf0+6y7tSi2/UQ10QQyRhUURu7+piCIAnNbaXoeiNk3EuX76gkN6du04wyp6gInIJkwcDFOp0reRa6I3Q28hmOJ49/eYMxR79T3KEgQrhkiYSI9KgngiP0+9PbfgrzQp0t1WBAMXGGQROCo3AyQYKjDDJg1K9R0jWGNu6sODnI5n4/UT2IprjqMHCL8dbMc1IX+m6i9ea4lp3VmJkZ4AJmOPueYMcUR0bqqW2l1LjaQQCAciMEgiRPcEfFHW9fsDmzegMd4BQeYpHCkjBESAeMnAnHJoaHhb2rkWGn2yd1tu5aMXLbpODvUgA+2RQ9zWEDFV2m8ZX23ec4IwYwgMEAggfVPdSD+VSfXdMqXmCbghAdQ8bgGG6DBIMTE/FdkMupILtHWgvBiS0SB/Xn+Q/nTvwvq1/akIEbd0Z7bSP71KWWzinPh+4BdJ7gUnqdNOEv0F3e09Z0vW1Rgx7V5founWL9y7cvXWtzeO1FXdIZmJLN+ED4k0z1vUIU1M6S/wCgiM7t0/8AaVj+Zrh9B6d6UZOPdCwWcls2k6cdqC+wMhRtG0AD6iS4yDkg8/GMi+NNattQqMGFwAq1t0a3CwIAABVtu0njPGDUrZZiWOMj9OOJ4/Kidey+QwJVmLArB9VuIUqcyQV7EYI+a7o6dSWSzeBMDJzV702y9qzbFpTcZkALKBsth8lUY8sfxHvgcVPdG8P70868/l2iCUMA+btbayj1Ar7TH9zRWp1zH+JWUnYQxAQHEIIgDEYim1mpPagQVZFt3UsWYktuj3OM7e/eBWmiAOACSfbk/f27c+5ozUWtzA3QeQOCPSBHPJx7nv2plY1li2hZEZGH4GA2GRG6ZDAjPc/yzm0lgZLII+jawytesyAeCZXmDJQwDwNs49q51vUAxJW2ZLGJJErAw7CJMgHjufgV+03Xibg89d9lRtNsQEZS8mQAMzBkQZAzgCtev6UELds2dls7gfLc3EWDKEnOzcp4McE4rLnJmY3kv7V81X2O24MTzIAndwx2gfUCe9d2+nWQSGliIz6V7f63BjtMdq36RetLbIdiLgmEuAsjNIIKwPQfqkHBnkGjL2vZDuuFENwBgABMHO4wScySJo2zUfpGsDMji3qFI37UUIfX639IwVEEn4oXxFoBpEtj67l0s7XC0hpk/SVEZIzmc8cUboPFRS6i6e35a4RsAsR2zHav2v1Vu8TYutuLEsLpyAewH8InmMVFWv0CQ76r184jgcSc8Vjdub2+Kbdd8NvYMqwuL7r79x8xSvQ2yXUDkkAfea7FVWiTu6ZT9d1WyzdAUzdZQSTMxkwPtg/euOi9SW3tIBMiJ9vf4P50s8RawMVtgzsmT7sef04ozpzWhpyQh3tj4+/3qGrFKKKJ3IqNL4zVQEuW94AIY4BP6d6V6zpKXQt/Tszp/wAxTm5b+PdhSG5dAMf7mu9NrvIdXQmZyJw33qai6wGzrSaclyskLJkkEkCZnb7/AHpvp/C/mS9ppiIBET87fYgUda65avFfMQI8yD7wPxGsB10Lc9SAkj6rbkH/AMUrnJ8BpHzpXRAlw/tBXdIm2NvvPqJnHuB2mtbPR9PfZgoW2w/GrkkYJJO6ARxjmlXUOpPqmVi629q/iP1Rnn3psvULBVXXdbdU27Ugo0xzQe/6mwONHqx5f7NqGVyVKgghlaTkYjaSq9+ORUcWvaXW3bOia4Bu9IDAxEHJnaYIIk+1fbexlKevaxG4YmRiR7EA/wA676nfvaYhtpBYFW9TDeFEBn2EAgqYOclRVIxp/W+hZG3Uup6xLx33k83aoO3awMZIYxt35MgfxHNAL0nU6xyxKmZO/wDCW/hJ7f75pY+q3jIHM8n2+aN0fUTbKhAoPqBkblJaOVbAgdx709OKwlYMMJ13hK/ZQXJW4ACWCHKACcqYb+Xt7ikv7V88/wC4FWfSkB114l1WxAj1K2G2vtSTBI77pgDgGILfwhoizubrstvaXFlkO4NBnuRkwYAGOBSrVX9xqfR5xcvE0VZ6ffuJ5q27joPTuClowce8CD8CrLqXhLQhGdb15IPLAFV4w0DByDMmBJ7QVPTvERsuPLVQiYRSSyiCTuzzJLE++72xVPLa9qF2vsl1OcU46bYj1FgATGe3zjOPtTHrPXrN+0Q9r99unzRBbkwNxk7YZpHEheKTm/u4A4g/1kVpNyXBkkM/Ehtm3bayTtyjA5IcQcmAYYeoTxkUl0tzaCO/96Z6fpbXLBO5RDzJmYCkQABBkkf7mkKtHFbTitrigPDDruoxjHz96M0vQS0G84tE5CMrF2AEzAHpGRknIkiYyn09ouwQCSf95PYfNVunIRgrOk7NjH6iFAIgMAYkmMH8OSBWm9nAy9xwjkPvcrc3j0sSCttfcAGARA9u/PNHMx2lWFtXX1gpm4WXtIBHpxIkYXFLOowSx3G5mSxG0uTJJ5OAZP51zc6xcVfLt+hCQYEbpHffE5nt2qLVjrBhqA5aXLBpn1EzM5JJzn5zRV3RYD98zOY7A0puahiSWLbRxJJP2E1vqup+jaMTEx+ID3P5U8ot0kBNGtjWAE7hbaOVYbgfuDimNzqtpg3kG5p327UAfbbyQTMERJnmR/aYuuDEc965GTJOabxoXcdLqHtkrwQYI+RitCrtkkAnPyZ9/wDfehtS0mZmea6S+QIPHarNdoRP6l/oel2LvmeT5m7cPUWyF/gFLvEWlS3tTY9u6eV7Fed08fp70s02oLAKm4xmF/8AVMvEnmXltNbLMQNnln6gY5zmuJYlll+sC6/1QhAgO1UER7n3PuaW9PJ3794VpxicnH963udIuKQLspImhnskMCgLD4FdK4wybu7C9XYtW+ZdjnPv7mh7PUsEMPtGIr7eskkFjiJPxWK6eV+/BPehhr3Bd3g3ujf6hmRmuHtQMDIzXy1bA/FBrptQx4AOIoZ6N+plqLm4gfaunMYGa4/ZLjtIQ54gU80fg/Uvb3C2T35z+lF7UlkGWLk1ChdsDIPzXFm7tEHtxRv+E3hbZTYEg/WZBEdp7rHaKW+bs+8cUKTVB4Dbep2sOZ5FNdbqxd03rb95aMwwMMrdscZipm7eMzWTaljPqOefkfNZabtNAczh2yYwK/BicDvXMzWqLHHNXeCY6tahdiIEQbSfUBknEsxJzNbdMuqr7n3ETt2q+3kESCODkfHFIl1JHA+9E6TUy84HYZ7ngx9/7VBwaTKqSHXizS2ktg27rMxMMoaVAlyMgfyBxn4NTFtfY/796e9U6xu05sEDBEegTuDchueGYQZ5pV03SNcbaiyY3EngAdyewptPEMiy/NgwuPBjvWlqzciQMflx+dNSEtKFEZwx7n3M9qH1AL3SoIiYXMCCYBk8dqO420yXqdxWEEjaSVgkEEiDx7iAfgVv1nQ3xs1F9SBdA9XJJ/1jlWIgweQZ705ueG20u28YuAgkhZ3pjDxGVnvn5ihtD+2azzLSglGgnzJi2d28QYkEnj75xSqSu1x9QtfUXWdKFCOwCBp2yct9hPHzFfGvIp4J/wDVF2S1t3W9vNw+kgYLKRBAMSSTAMdpHevj9E1VtluG0UUZloxAkyMkYpW12woc6Xw759rct4KwGdwlBOYx6lI+0ULZ8Jk3Gt+arMR+75UsRkzu4ETn3IrLoeoK3lJdlEn1D2POOKM8Q3LhT96jkT+7usIaB+H5EVOLlxY1LkltWuxmDSCD9J5FBvcmt9ZfLuCzbiABJ+OKPOq2qNwGfgZrpTqiXIrUGOK0tWCwmaZaLRC/BdwgyF9JMn8qadN1tu0yL5VshDBuFcmOSR3FLLUrgKjZKC3mK0NsHvXpJ8MW9TZuXUWzY8syTkC4GM7lPxxFSrdGRONUufYGt5VyHYMun2LukYJtAc8k5xTu3qwMtt3zzx+VLrdwkszGW9zSnVXSTJrlrdlleCw6npreot7eW7Gc1BdR0z6diCD8Ht/80RpOoOrGDVZpj59r94AcUy9n6Aash01O5QCue57V29kHECPmmHVtMto+gRQlm0HJmapGV5BQGgBMKsmaddLtorfvFicCe3zRfQ7Qt22dRLEd6z6XYGoZzdzHEY/pSynygpHfUddatgJZP7wNk8j/AHxS5vFGsDAo59hAwfyoy1oULMI4NOdV0az5IYJDDIIxS3FcozTEvUer6ssFukLuHC9xQdrTW1yRuJrPWa13PqMxiiOlLuIBo20qRkKOtdPKneoO0/ypaLR9q9MFlTaKkAikPUemJC8j1djzkYNVhq4ElDJIOhWvytTnqelW1qAqj0wpg5+e9NeohL1qyTbtoxcKTbXaSIPNN5ePkXYINNpWu+i2u4nPbHuSe1UPTfBjKq3NQYBOFT1E54n5+KX6G+1suin0klTjMDjNGWtU6XLYV2A3jvxJAMe3NSnOWUh1Fcg1jodtna5cuC3bDEbebgEkZXkdqaeIbWns2bdqwysTDmR6gCv4jPc9v5UN4t0wTU3DLMTmWM5gCvvhXoVu+LjOWxHBHv3xNLe5bm8BS+gptWFEXLjegOAVHPBIOcROKe6TrewB7SqGd8Dau3cMmRHHECrK3pLYZLXloUMSCJ9qkfFJ/Z7wtWgFVXLrjKswIMGk3bw8GWp8V3txMqpJgjb/AFmgeo9bvXf+Y32GFj2AFT+svHzCSZJ5JonoenF26qOTtJzBq/iUVYm68FHY8SXhbtkXOAy7SAQCDyvtIP8AKsOpeK7zWTZZ2bgzIn7H3orTdLtEXUK4RTtycGYnnmo28YYilhpxcgybSCdNqDEg5HFEa/r124hR2kTP5xGPalNs5ra2vNWcEnYik2jOwsnkD70fZsm4wWBznsI75ozwnoEu3wriVyYqz6V4XsF2JDfVETiP0pJ6iTGjHBL29OxIS3yPyA9oNM7fhpgAHkXGIxjjuau7nS7Zi3thcYH/AJ5pV1HUFdZ5Q+k2x9x9jU9250Oid1R/Z18pmdCTBPMjjjikmqVQxDbhHv7Vc29ComZbvLZNUGk6fZdQXtIxjkrNDyUzPB//2Q=="/>
          <p:cNvSpPr>
            <a:spLocks noChangeAspect="1" noChangeArrowheads="1"/>
          </p:cNvSpPr>
          <p:nvPr/>
        </p:nvSpPr>
        <p:spPr bwMode="auto">
          <a:xfrm>
            <a:off x="155575" y="-2293938"/>
            <a:ext cx="6858000" cy="478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972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data:image/jpeg;base64,/9j/4AAQSkZJRgABAQAAAQABAAD/2wCEAAkGBxQTEhUUExQWFhUXGBwYGBgXGBwcHBgcHBcYGBoYFxwcHyggHBwlHBcXIjEhJSksLi4uFx8zODMsNygtLisBCgoKDg0OGxAQGiwkICQsLCwsLCwsLCwsLCwsLCwsLCwsLCwsLCwsLCwsLCwsLCwsLCwsLCwsLCwsLCwsLCwsLP/AABEIALwBDQMBIgACEQEDEQH/xAAcAAADAQEBAQEBAAAAAAAAAAAEBQYDAgcBAAj/xAA+EAACAQMDAgUCAwYEBgEFAAABAhEAAyEEEjEFQQYTIlFhMnFCgZEUI1KhscEVM2LwB0NygtHh8RZTc5Ki/8QAGQEAAwEBAQAAAAAAAAAAAAAAAQIDAAQF/8QALREAAgIBBAEDAgUFAQAAAAAAAAECESEDEjFBEwQiYVGRBTJxobEUQoHR8CP/2gAMAwEAAhEDEQA/APINDa3MAeKo7nTV245pXp9LtuxOKfWHAIBrlcsnTFYEGq0TjtQISvU7ejRrfAqV6p0wbsQDSrVTdGcRHp2jmuNQgorUaA4g0bZ6N6ZJ/Ki5UbaxDZeDTJNYKF1+kKn4NZHTx3rOmBWh8dWNnNTmoYljVF0npStzR3+A2wwPB9qWMlEZpsj0JrYVYazp6IMRQH+FgiTFN5EDaTzvXIsk9jVJZ6QvNfdZpoGK3kXRtpPCyY4od0M09sIRlga7uqrcDP2reRI20SBDHFfVaOaaXtN7YrpNGAMxRc1yZIWu8jFYhqfWNFbIor/CrIExS+VB2sV9DuhWz370012pR4AEn4rGyqqxj2xW9mzkHvSSeRkhVc6aWb2phY6IoHJJpg6QMfrQNu84eZxOAKzcmCkZa21sERFIrl8hs1S9SYkQATQOt0ErJFNBgkhLc1LHvWO0nM1sbcGvk1VYENFwK5djFfVzXTGKwQdUJr4+lb2o/p1oM2aq9N0W2QMn9aSWptNtsg1skcg1sLdehr4ftx9X9KQdR6aFaBBrQ1k2HYJepny2kGudPrSxE1g+pDwDTA3bISMT/OlqlTWTXkrtJqglrJnFJtRq90nikWmvOwjcdvtROn1QB2moLSkm7ZRSQz0CF/7V8vae8WhSIFbabUIg57Vzb68qkgQZ96a3eDNg+s0LFYjNLR0q8eRgUyv9dhsZrtOqkqTimW5LArpnWk0jIIPH3p1pkWMsJqWt9XJkNFC/tT7sMYrbW+TWi01F1NpzJqU6hqLswo9NNujX1Y7WP6111i4lsge9BKnwF8HHSVZlhqe/4aAsmpd+qgARWqddaRPFHa3lGse3/KQQw/WsbD2gTESe9fb2ptX7eDmKQ3AbfH25oJYsw711lJJ4Hal+vtgLQx10xvozqHW7TIFAz9qZIwNoun7skkCsdfotpw0/nTHTM99P3WKU9RsXFYbs01WwM30twKQDmjNRqYAiKWa1XCBgMUCNWWEHFZKzWV2k1ylMxNDWL6BzPE1PaO5Jgn8qb6Tpm8zJgUKrk1jK+ZIIX0+9ftXfTjj3pqz2ks5it00mlu2MbSSOZzNJuoJIdQ6YrQVihLXQyckGKf6fp/k5ZpE9+afaPqVllKjn3ovVccApM836hozb+mYoezo3ftFVfX7aKSfc0r8xtsqpiqKeLBtFl7TNayDW+n6ne4DGm+m6dvzcOKaXk09iD6aDkmagHp2s1BGc/cVhrmYtmKJ6j1kKPSsg1PXNe7mduKSMXyg2Gt4QfdjAoqz4eQyH5FG9M6yzrA5HNc3LdwPO4Cf5UrlNmSRxp/DS/haK4v8AQ7dvkyfmstXqGtGd36VwOtoy+rmj7uQ4Fx2qxDflQN3QEklcinFk2Hy5/U0x0VpSf3fqFPv28C7bI5rbDkGtraPHJirDX9NAI3CPvQd3RDadomt5EzbSXcRXStFGp0u8xxac/lRGm8PX7mAsfenbQoLY1UZnNDajUl25mmWu8PXrQkgH7UouWmGSpFaNMzs1DFea2J3CuNLYa7hRJp1o/Buqb+FR96zaRhVobL7vSfv7U61PTTs37pb2o+x0w6b/ADgNvYg4/Oi+h+TdLKTzx857VJvcx0qIi/fPehw8ke1Wes8IBrhhjHall/wwyzsYEjsaopIVph/RepJZAURTXX2UuKGByeTUBccqYMginWh6kzWigHHeklHtDJj+7piqREz/AEpJruhBRuJie1H2tc2xe5ETSfqHVnu3AkQAcitGzMEe2qyMzTLpmrdV2wfYGuE1A3bds/NU2i6cGSSBWcjJE7q+n3WgSM1v0/or2mHqBM8DtXOv1D+ZCE+n/eaL0d51be7Z9qOUbA71vSHuoPVEe9Bafptu2D6sie/Ef1rm1bu3JfzSqfw/+zSjqupsqNwcseDmkzwE0Ni09ybryPacV9XqCm4LVuAkxuPap69fDNWN27HFVirWRWy76v0pin7tvnFIF6XmbjEgGufDnV2AKsSR8mnT3rDrDGT80jtYDhmer0dtrYCCftmh00ZA+mn2gvWUUY4FJ+peJlLkKMCgrDg16nYsou5CFMQe0n7Co67rXu3AocjMAk4HzTHW6FjcCAkoeDW+o0tqwsKN7EZntTRaSsVqxxq/D1vyQz6lCQAYET/WldvS2SgKruIOcfzpbo7TEyZijrlzYpAaJ7VowaWWEx1A0y7lZTuOV29vg058L9X0thC9xWwYHJn9MVHOYzyTTLp/TrjgBsWyZrSjjkF5LLVeOdI+PKP/AOo/uaKt+KLTALat5Pvipq50JAP3YlqZG2nlgOoUj25qbhHlDJHXUfFL2WA8tT85rXo3Xy24uAs1J9f1SllFuWxmsdHo71zMFV96OxJXwC8npF9RctllYNU4vl3CbbpBz2obpdt7ORdH/TRFvxDba6FdQBwSPelSCKH050l/kQcit9X4nvxAeB8Uv8V6gG5KtIHFJRfLVbxt5Ym6sDHq/iC5dTYzbvc0JoOoMjDNZtbWPmh2Wc1VKNUJbsp9R4muMsAxHev2l63BnJJ5+amwtGWU9qnKCSHUmMdSyNclxg1vKTFogClVoh3hminujXTopY57TSyfQUFqoRSZkx+tS113Dl2UifeqXWa2wqA2sseZ/vWWr6uly3tdATGIiljL4C8nzSdctJbChZc/1p4qNYth7jyG7fftUFo7qgkx9qM1evuXFAZjA4FFxyBPAVf6xscsoBmvia9mO/g0muXM1tprszNPVIFlTb1RKHeygRmKU6hV2/u1kTJNJdVcLGBxWmk1rqComKEYVk2476nGNuD3oRZatL7GD6Ymv3TrRbFWxQnYy6QfLDb1J3cYr9f1ItRAzTpli2gaOKRdT6e65JBHb7VNU2UeEftV1Mssgx8UKATmgYJNN7FmVE4pttCJ2WOluW1DsDujE/8Aj4qc6lrgx5lvtXLXoYmfyoU2xuDHjvUKRVm3+JbRxS/W60OcHFF3tKGPp+mRjvWV+yswoAjmqr5FdgiZICgsewAq28DaZrxZHPp9jyMxFJPD77bgZFEjkkcDvFVmj1Vhn2WgBePctAI55pJvqjJGWv0q6e+RudQQIHOfijbOitmIO4HmfqH3FSPWeo3Eu+svvmQxMiPv3ra14iB9dw+tRgrifg1KpdDWgrqWrs6Zz5JW5JzI4rD/AOqe4QcQfapC7e3Oze5Jo1WBHzVZQrkVSvgpOm6izqLhV7YQR9cxFLut9DazLodyE4INAM4CgD86N0GuhdjDcre/b7e1IsZQeRESSZJrrTW85qw1GjtaYA+WLltxhm+fav1vyrC+agUgtDA5K/amet1QFAmrdvc2xRJrjWaVlwViK9c6Y2mIR/LDkrhgOPvQXULdpQSLUuzQqk4PyfZQMmh5KBKkrZCdG6AboW458uz2YiS/xaXlvvgfM4quTo9u0PTYtoI+vVtLH58ocfmlfn1DJkH1xG+IgcbbY4RRxA/Ok2pck5M1FwnN3KVfC/3/AMvg456kn8D23rNuBrLSfFqxA/KAv9K7NpdQNty7ptT2hwbdz/suECD92ipJlr5baDR/pocp5I01w/5MfFnRDo7ij1eXcBKFokR9SNGCRIyMEEGkCXCTivRbRXWWf2a+Z72m7234BH+k8EfM8gVGa/ox07jfuNs/iA/lV4SS9rdv+Ts0pOSz0b9M6Q9xCybYHv3oDW7g20iIrXWdRH025Cjis9V1AuoDD8+9Fbrtlm0d6VkWdwBNBedk1whE81taYFuMGn20LdhGl0jBS5UkHijum6I3HhiEHMmitVfDKFUwBwBwKC8k9iY7ml5Hqhj4q6LbssoTULd3Ju9Pb7wTS3SaVAoJubZPHBphotLCO1pwXEACOQea+Wukbypu7g4EkR296LlgyQu6mtxWWXlexoO4Xf8AET2Gae9e0JfTm6oO1PxRj7fepvTKW4mRWjxYr5o/BCjQe3NMf2sVt03pIY7rpITuZyftRuq8J+qUcFTlfePmtvSfIVFiy5qRug/yrlLsmFyPms7RXJ70doU3sCxCqo9uaVpBOU1ItiAu4ngfNfdFogxDXG2mf9k1tq4Tbc2hsxgRjuJ981qFkm6wAHAHOOw+9OuA9jLqGkN9EuWbSgp6SLfDKB9bAYpZpUa1eC3baoGOdwkAe8DNM/DOobcUFm4yuRvjdwJOBxETmnWo1OltHd6bgBJliu7G2BEZiTieO3NQbrARHd8N29SxFi8Lm0CR6tyiYkTyKH1fgwpaY22F6DyJUqPt3qq6FqTfKradEYP+7LDYzSPWrAf8uCB/CDHc0/1utvX7aoGX90ArKkRn5I5MTSqclywOrPDLtkIsn6piK+6Q8U58R9LCXGgOAfV6x3PMe+aSdP1Gw5rp5jaJ8MIvoRAgj71qt4D5EVzq9abkew/Wh1YbqRJtZGsd6XrDMFV/pURHuKJs6jRncLqXVU5hWqdW5OKLvWPSDSOCTGspNBrTYuWhpHN5bh2i2wyDOFPz81YrpCzl3AB4gcAd4+5z+ntU5/w29JuXTB2Dap9iwlj99sD/ALjTfqfihVuBOC3E/wB/auaeooyrlkdR7nR+6lp+wpDqrIHetuo9SPvNT2r1s1OEpz4RFo2v3BQrXaX3dR7n+dcreHJNdUdJg2lT4eM3VJMBTuYnsq+pifgAGg+s+JFuWXsRuYtKsPvIH3pX+13GRrakIjfVt+ph7M3MfAgVd+EelWLFtdSUBuESpfJX/UBxOJHsPvUJuOg988/RIrBOCbfZI9M8Ca66oc2GtWz+O96B94PrP5LT214D0yj99qyxHa0u3+ZDzVi/iFr0hmYqpgyZAMYkdqGuqjDEGn/qfI8Ov5/cRuQgXwv0wYl/uzuD+oEf/wA1jf8AAtkoXsX2kfhMXQPuUVHA+RbYDvR3UCoGKQf4gyNKmCD2ouc+pfcFyXDE/U9LcslA4hWnaykMj/8AS4wftyO4FcLqZEA4qx0nUk1AZLgUM31bh6Ln/wCUDg+1xYYc54qU6/0FtPL293l7tpB+q0xEhH7EH8LjDCm09VTe2WGUhrW6ZpoNSbbYYL8nIH3ouz4g1FxzZtlGLY3Edvg+1SZZyO8e9F9Kube+a6HClbLKVuizTpV+3Zuae/dXy2EwudpPf+n6Vqul6dYsbbd/dfBzPDe4pTqdT60N0+pgAIeSscEj79qnNXb232DGfVM+/ekUXK8heBj1bqgdzACqMQO/zX7px1Lg+UTtGOaXa0TmmfRepi0pADGaMo1HBrzkC09qWheCfam1tAmdp3e0f1om51UIqxat7VG0hbQQqTwpY5Z++6ffBpTo7N69chJdxyq4gDBJzgfNMsqzcGuj09t3bc6gDknt9o5M4iibOuvgTaUpp9wUbgSC4iTuP4vxEDAmubXS7haILwfUtobyARMkKJM0d5gtWdpH7xm/yboYKgnLsJ5wMRkjOBS4CZX+qOqtbW40n69phTMT2BySf1OYOVx1O4k4HfPHHz8e59qz1l13kxuZm9KgSTPGxQMZjAA+1PuldJ8tVLhXvc5grbPt/qf54HaTmll7RJzUTvpfRXuWZCm2R6hedyoggCPLyCIDQ2J3cmqC50eyhW6NU63EtgFbbQXI7PIbnAOe1KtQ7n62J/Os7YqO+LeX9iD1JFN/gOh1gRdRevqVH1JtAJPIkgyOwxWXVf8AhBonQ/smsZbgGBeIZD99qgj7iftQdu+EXPNA6nUlkfbdIZfUFjlZiQe5B5+/xW8/jVQCnJ8kH1rpF7RXmsX12uMiDKsDMOh7qYOfg96Wl81edTtXNbYW2fVdtGUJ/hP1LPtgGPiovUaY23KMIIrr0dVTjbWR6dHy1dAoq/rV2gCgzYLcZPt3NGDw/fK7kts3c7Qcfrz+VM4weWw2+iq/4fasG1eTvvDfkVC/1U/rTnxP0BFsW9aJICm3cgTtcuxRm+CGAn3A96kPCnStUl3zFtlVAIcv6QVMSOOeCK9Q6F1DYWtXFDW3BV0bhlPINeR6lr0/qHqLMXzQtuLtni+o1U/+u1A3HJr03xR/w5sWFe4l9wh9VsMAcE/ST7g4n4FRidHG7bIPPJjj3r1dHV05RuGRmm8iS2k0bijiUA2xjvH96we0DBXHaJ5+aaUrClQHcJXIMV670ZBc/Z0P0k2wfsdv9q8u0HTGvOVJCqPqY/hBx+f2r0rplgWktJ5qXSqKCyTAMYBnMgR+leb+Jfli/oyc06si9Trbli825WDb2BBBG4hiD9+9UdzVMpE4MA/qAf7028X3fIuDV2raM14hgSslLqhVcZwA2G45ZqSanrOnuy960bZgbRaH+ZiGExtkH+taUYa0VOP3KNKStGd/Wbgc5pPfWv2vBRysPEKQWETuUN9jzH5UP59NHTaOeWMHzeQZFVfR9YL9spcG5lQqy/8A3LPLL/1J9ansQfcVJlqM6LqzbvIy9mH9aGrC42uUTkuxZ1bSGxeezMhDg+4IDK35qVP50t0TDzADwTmrHxmbK6prbW9+y2ik7ysRJAgcnYU59qV6K1prB8xhcL7gVtXExsPJacGRxXXpam7TTay0dcbaTDrXhm/eLNatmOzHgjiR3+a36t4Vv3TuZ7StbSWRQZVR+I4mPmKqOkdevsVNry7FkCHdoW2CxO1bZmC8Hg9xHFHabq1lXjzlv/hYsUd47kwoO2AZyYHf3RzlyUPHdRbZdo3qw59JJj7yBRAIH0NtFel9RbTb7bHyL1uA+wC2txSVaQoT03FwpGZG2c1P3+m6Y3H2NtIOQyYgiV2gkRiqPUxlAUR31NtO1k+basvcRsm2JChm9JZ1IJSdy7lGNvE0qHWdL5AW5aZ3tgSVdl3YCQo3GVkd1GIGPpKrUXmR1Zi+9l2/vVQlVAKlWUCZIg7jBgmZzPPSddp7X+dplLBQyNtYt5gYRmYKbd0rABIGe9KoYCW79XD2ldEe1a2lQylQU4G0OjzcX6WgExBzzER1zVC9dLJbYLvYtuYTuIyxYQx5XB4jnNZ9f6tc33FOpLpcYFlQMq4ClQJPYhR745MmgdLqNzgOR64EADAxAiPgD86MYV7jfA+/ZbSvYZQF3Kd0HErgBfgiZz7+9M21Ee35VM9axp7ZTduRyJ7zLSv5E0wu6+AVuSUAH0BQd23mSMc5xS60W0q7ElC2zrV6wE/avtjWBRJoPq7ILasqhWx3b1TIzOMQDj+L9F1rUws7VYkTJk7QOYHHMZM4qC9Pi0yfilY4fWl2gcnAFFaXqhbTlMbd52YzA/FP+o/yApExe4he2gUKdu5RmGOZHxMTGJ+1Mreib0r6VHZty7QMd5juMc0s9JRQHGSA9X1NrADphy2McBQZP6kfoaQ9V1zX7hc8n2niOM028S2zstMqHy2ZgjMBJgL37AwSJ9jEwaRuhGSR9hyK7tCKjFPso01g00oAiZmfeJ+KrU6tFlEa9knG6CEA42sM49qkHulgOTFcrGe0U04buRk6KfVdWuOmw3yShI3KY3gxjjP50z8K6794bTOX3ZBJnMSRP2/pUNZBkGnPSNQEvWTBADqJ9wTB/rXL6jQT03FAeUeu9U0x1Ohu2cllHmIJiSnq2/mAR94rxt7qjMzwY/qa9q6Zf2sDXjXXbAt6m/bX6VusBHsGMR+RFed+EajalpvrP3EhLoFLHO0+x+3wfyonR6BnIK5GC0ZCifxAcULtgjGO/wDStTd2ZXDZE5g44ivYfwVGmv0dkX1Fp/UcODhc8EGYAP3p74b0+xipuWSzAjajSxKwd2BEQSOZxXnqq+O272/XiqLwZZI1tkg/xA/M22FQ9Vpf+MrfT/YWTtM9F61Z8zQXxEtbU3UET6kBJ/VdwryHVdYdgB2WY+CYn+le8dNtgtt7MCv6iD/Wv53v29rMp5UlT+Rj+1cX4JJThOL6eP8AJKLaVDV/EV9gAzsQBAz+Wff86y0+q9Mt+o5/SgRbJGFJ/KiLejcjiK9lwhXA+ZchouyJBkfH9/at9LqhbZXfKggkfxR2FKBdCjGD/OmvQej+ewe8W8qdvpPqZjwqjk/McVKWnFJ7uCfjs76Zpbut1LXQwQvcLbmnbvYkhFwZbmF9lql6R0tXuXW23L2psgKfO2eUM7TcmTuC9gcTGPZN1O8FVbVpRY2MS6KxPrJ2j1yS8L3+e/NB6LqF2yxFp2XMsFMAnsCOG/MYofmyi6VYLHrGmvXNM93UkeiFRbQVgWUTLiQEUgkwozuyBwZFlRV8xk8zdgQ20T+PcBkMAZEke8MKedO6khxfWG27ZtwoubmBK39wIBiACAAJP3AN3o7zcuI0Lby5UKxt+qIMQGeTtiI47EU0WqphYMnUfK2Db5bKfTfG/wAwJHKrIWY44+o+9XnXltWDb32F1DvbDF0ZJ5Mhh+HO7Ank5PaM1Vh7jMhthVUyrOIdiACELbe6kQpwvbMy0/xvzLaFgm8Sp8zPpUAKFwYAyPeZJyaElZkSuq1QueWgt20KkBWC7JB53yYb78/rWALKJY8DAPYzIjt74pv0+5euWWS1b3rtIICq0bgSJnJyO2cY+QrHTi/quQqhtzLIAMzhVGOf0Ap01RmgBdMT6s5OcSccn4o/yLatbdAywVLGZ2knE5O4HH69qy0NzcpJAOMDg4wBuxIk8fFC61pKkGDIA57HB/SKa23QMJWPeqakizEAEXf1BOSD3kk/zr71EAQ0g8A4OOAfjdXzqizYusBlSuexEwSPvM11e6hMsygqCIA94mf5iueSbqvkqB6rUMygMvBn4XGJivtrRhockKh5bE+0BZkjH2zXN1HLHBO0ywgwNxP1YGKL1HTzduBFYK4GfN2ptAHYD4prrAo+6PaW237y4TJYINpIMzLIZ9EiJnPtHNG9R02mayti6x07QblqQFBaSp8wHnGJ7wDSLqV28oXbqA28wCGgKVG0iYmfYntWrdUR0NnV7TdQnczEGYP4H/C3BxjFRpvIWZ2hasK/mut5XIUqFJUjdzu7sogyIjcI7181XhS3cUXNObnkwCyld9zMkMk7QZg4nAUnNL+qdQsugVBdMQQXIJEAjaY5Hyc/pVL0Prd50S0unRHKSjhlKkKR/mDsMkEY/Kn90VaA6eCZ1fhzyWzesuCDtCvlmABZDzsifqbFKL87TAEczifiaqdf0+6y7tSi2/UQ10QQyRhUURu7+piCIAnNbaXoeiNk3EuX76gkN6du04wyp6gInIJkwcDFOp0reRa6I3Q28hmOJ49/eYMxR79T3KEgQrhkiYSI9KgngiP0+9PbfgrzQp0t1WBAMXGGQROCo3AyQYKjDDJg1K9R0jWGNu6sODnI5n4/UT2IprjqMHCL8dbMc1IX+m6i9ea4lp3VmJkZ4AJmOPueYMcUR0bqqW2l1LjaQQCAciMEgiRPcEfFHW9fsDmzegMd4BQeYpHCkjBESAeMnAnHJoaHhb2rkWGn2yd1tu5aMXLbpODvUgA+2RQ9zWEDFV2m8ZX23ec4IwYwgMEAggfVPdSD+VSfXdMqXmCbghAdQ8bgGG6DBIMTE/FdkMupILtHWgvBiS0SB/Xn+Q/nTvwvq1/akIEbd0Z7bSP71KWWzinPh+4BdJ7gUnqdNOEv0F3e09Z0vW1Rgx7V5founWL9y7cvXWtzeO1FXdIZmJLN+ED4k0z1vUIU1M6S/wCgiM7t0/8AaVj+Zrh9B6d6UZOPdCwWcls2k6cdqC+wMhRtG0AD6iS4yDkg8/GMi+NNattQqMGFwAq1t0a3CwIAABVtu0njPGDUrZZiWOMj9OOJ4/Kidey+QwJVmLArB9VuIUqcyQV7EYI+a7o6dSWSzeBMDJzV702y9qzbFpTcZkALKBsth8lUY8sfxHvgcVPdG8P70868/l2iCUMA+btbayj1Ar7TH9zRWp1zH+JWUnYQxAQHEIIgDEYim1mpPagQVZFt3UsWYktuj3OM7e/eBWmiAOACSfbk/f27c+5ozUWtzA3QeQOCPSBHPJx7nv2plY1li2hZEZGH4GA2GRG6ZDAjPc/yzm0lgZLII+jawytesyAeCZXmDJQwDwNs49q51vUAxJW2ZLGJJErAw7CJMgHjufgV+03Xibg89d9lRtNsQEZS8mQAMzBkQZAzgCtev6UELds2dls7gfLc3EWDKEnOzcp4McE4rLnJmY3kv7V81X2O24MTzIAndwx2gfUCe9d2+nWQSGliIz6V7f63BjtMdq36RetLbIdiLgmEuAsjNIIKwPQfqkHBnkGjL2vZDuuFENwBgABMHO4wScySJo2zUfpGsDMji3qFI37UUIfX639IwVEEn4oXxFoBpEtj67l0s7XC0hpk/SVEZIzmc8cUboPFRS6i6e35a4RsAsR2zHav2v1Vu8TYutuLEsLpyAewH8InmMVFWv0CQ76r184jgcSc8Vjdub2+Kbdd8NvYMqwuL7r79x8xSvQ2yXUDkkAfea7FVWiTu6ZT9d1WyzdAUzdZQSTMxkwPtg/euOi9SW3tIBMiJ9vf4P50s8RawMVtgzsmT7sef04ozpzWhpyQh3tj4+/3qGrFKKKJ3IqNL4zVQEuW94AIY4BP6d6V6zpKXQt/Tszp/wAxTm5b+PdhSG5dAMf7mu9NrvIdXQmZyJw33qai6wGzrSaclyskLJkkEkCZnb7/AHpvp/C/mS9ppiIBET87fYgUda65avFfMQI8yD7wPxGsB10Lc9SAkj6rbkH/AMUrnJ8BpHzpXRAlw/tBXdIm2NvvPqJnHuB2mtbPR9PfZgoW2w/GrkkYJJO6ARxjmlXUOpPqmVi629q/iP1Rnn3psvULBVXXdbdU27Ugo0xzQe/6mwONHqx5f7NqGVyVKgghlaTkYjaSq9+ORUcWvaXW3bOia4Bu9IDAxEHJnaYIIk+1fbexlKevaxG4YmRiR7EA/wA676nfvaYhtpBYFW9TDeFEBn2EAgqYOclRVIxp/W+hZG3Uup6xLx33k83aoO3awMZIYxt35MgfxHNAL0nU6xyxKmZO/wDCW/hJ7f75pY+q3jIHM8n2+aN0fUTbKhAoPqBkblJaOVbAgdx709OKwlYMMJ13hK/ZQXJW4ACWCHKACcqYb+Xt7ikv7V88/wC4FWfSkB114l1WxAj1K2G2vtSTBI77pgDgGILfwhoizubrstvaXFlkO4NBnuRkwYAGOBSrVX9xqfR5xcvE0VZ6ffuJ5q27joPTuClowce8CD8CrLqXhLQhGdb15IPLAFV4w0DByDMmBJ7QVPTvERsuPLVQiYRSSyiCTuzzJLE++72xVPLa9qF2vsl1OcU46bYj1FgATGe3zjOPtTHrPXrN+0Q9r99unzRBbkwNxk7YZpHEheKTm/u4A4g/1kVpNyXBkkM/Ehtm3bayTtyjA5IcQcmAYYeoTxkUl0tzaCO/96Z6fpbXLBO5RDzJmYCkQABBkkf7mkKtHFbTitrigPDDruoxjHz96M0vQS0G84tE5CMrF2AEzAHpGRknIkiYyn09ouwQCSf95PYfNVunIRgrOk7NjH6iFAIgMAYkmMH8OSBWm9nAy9xwjkPvcrc3j0sSCttfcAGARA9u/PNHMx2lWFtXX1gpm4WXtIBHpxIkYXFLOowSx3G5mSxG0uTJJ5OAZP51zc6xcVfLt+hCQYEbpHffE5nt2qLVjrBhqA5aXLBpn1EzM5JJzn5zRV3RYD98zOY7A0puahiSWLbRxJJP2E1vqup+jaMTEx+ID3P5U8ot0kBNGtjWAE7hbaOVYbgfuDimNzqtpg3kG5p327UAfbbyQTMERJnmR/aYuuDEc965GTJOabxoXcdLqHtkrwQYI+RitCrtkkAnPyZ9/wDfehtS0mZmea6S+QIPHarNdoRP6l/oel2LvmeT5m7cPUWyF/gFLvEWlS3tTY9u6eV7Fed08fp70s02oLAKm4xmF/8AVMvEnmXltNbLMQNnln6gY5zmuJYlll+sC6/1QhAgO1UER7n3PuaW9PJ3794VpxicnH963udIuKQLspImhnskMCgLD4FdK4wybu7C9XYtW+ZdjnPv7mh7PUsEMPtGIr7eskkFjiJPxWK6eV+/BPehhr3Bd3g3ujf6hmRmuHtQMDIzXy1bA/FBrptQx4AOIoZ6N+plqLm4gfaunMYGa4/ZLjtIQ54gU80fg/Uvb3C2T35z+lF7UlkGWLk1ChdsDIPzXFm7tEHtxRv+E3hbZTYEg/WZBEdp7rHaKW+bs+8cUKTVB4Dbep2sOZ5FNdbqxd03rb95aMwwMMrdscZipm7eMzWTaljPqOefkfNZabtNAczh2yYwK/BicDvXMzWqLHHNXeCY6tahdiIEQbSfUBknEsxJzNbdMuqr7n3ETt2q+3kESCODkfHFIl1JHA+9E6TUy84HYZ7ngx9/7VBwaTKqSHXizS2ktg27rMxMMoaVAlyMgfyBxn4NTFtfY/796e9U6xu05sEDBEegTuDchueGYQZ5pV03SNcbaiyY3EngAdyewptPEMiy/NgwuPBjvWlqzciQMflx+dNSEtKFEZwx7n3M9qH1AL3SoIiYXMCCYBk8dqO420yXqdxWEEjaSVgkEEiDx7iAfgVv1nQ3xs1F9SBdA9XJJ/1jlWIgweQZ705ueG20u28YuAgkhZ3pjDxGVnvn5ihtD+2azzLSglGgnzJi2d28QYkEnj75xSqSu1x9QtfUXWdKFCOwCBp2yct9hPHzFfGvIp4J/wDVF2S1t3W9vNw+kgYLKRBAMSSTAMdpHevj9E1VtluG0UUZloxAkyMkYpW12woc6Xw759rct4KwGdwlBOYx6lI+0ULZ8Jk3Gt+arMR+75UsRkzu4ETn3IrLoeoK3lJdlEn1D2POOKM8Q3LhT96jkT+7usIaB+H5EVOLlxY1LkltWuxmDSCD9J5FBvcmt9ZfLuCzbiABJ+OKPOq2qNwGfgZrpTqiXIrUGOK0tWCwmaZaLRC/BdwgyF9JMn8qadN1tu0yL5VshDBuFcmOSR3FLLUrgKjZKC3mK0NsHvXpJ8MW9TZuXUWzY8syTkC4GM7lPxxFSrdGRONUufYGt5VyHYMun2LukYJtAc8k5xTu3qwMtt3zzx+VLrdwkszGW9zSnVXSTJrlrdlleCw6npreot7eW7Gc1BdR0z6diCD8Ht/80RpOoOrGDVZpj59r94AcUy9n6Aash01O5QCue57V29kHECPmmHVtMto+gRQlm0HJmapGV5BQGgBMKsmaddLtorfvFicCe3zRfQ7Qt22dRLEd6z6XYGoZzdzHEY/pSynygpHfUddatgJZP7wNk8j/AHxS5vFGsDAo59hAwfyoy1oULMI4NOdV0az5IYJDDIIxS3FcozTEvUer6ssFukLuHC9xQdrTW1yRuJrPWa13PqMxiiOlLuIBo20qRkKOtdPKneoO0/ypaLR9q9MFlTaKkAikPUemJC8j1djzkYNVhq4ElDJIOhWvytTnqelW1qAqj0wpg5+e9NeohL1qyTbtoxcKTbXaSIPNN5ePkXYINNpWu+i2u4nPbHuSe1UPTfBjKq3NQYBOFT1E54n5+KX6G+1suin0klTjMDjNGWtU6XLYV2A3jvxJAMe3NSnOWUh1Fcg1jodtna5cuC3bDEbebgEkZXkdqaeIbWns2bdqwysTDmR6gCv4jPc9v5UN4t0wTU3DLMTmWM5gCvvhXoVu+LjOWxHBHv3xNLe5bm8BS+gptWFEXLjegOAVHPBIOcROKe6TrewB7SqGd8Dau3cMmRHHECrK3pLYZLXloUMSCJ9qkfFJ/Z7wtWgFVXLrjKswIMGk3bw8GWp8V3txMqpJgjb/AFmgeo9bvXf+Y32GFj2AFT+svHzCSZJ5JonoenF26qOTtJzBq/iUVYm68FHY8SXhbtkXOAy7SAQCDyvtIP8AKsOpeK7zWTZZ2bgzIn7H3orTdLtEXUK4RTtycGYnnmo28YYilhpxcgybSCdNqDEg5HFEa/r124hR2kTP5xGPalNs5ra2vNWcEnYik2jOwsnkD70fZsm4wWBznsI75ozwnoEu3wriVyYqz6V4XsF2JDfVETiP0pJ6iTGjHBL29OxIS3yPyA9oNM7fhpgAHkXGIxjjuau7nS7Zi3thcYH/AJ5pV1HUFdZ5Q+k2x9x9jU9250Oid1R/Z18pmdCTBPMjjjikmqVQxDbhHv7Vc29ComZbvLZNUGk6fZdQXtIxjkrNDyUzPB//2Q=="/>
          <p:cNvSpPr>
            <a:spLocks noChangeAspect="1" noChangeArrowheads="1"/>
          </p:cNvSpPr>
          <p:nvPr/>
        </p:nvSpPr>
        <p:spPr bwMode="auto">
          <a:xfrm>
            <a:off x="155575" y="-2293938"/>
            <a:ext cx="6858000" cy="478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485356" y="398917"/>
            <a:ext cx="6096000" cy="646331"/>
          </a:xfrm>
          <a:prstGeom prst="rect">
            <a:avLst/>
          </a:prstGeom>
          <a:effectLst>
            <a:glow>
              <a:schemeClr val="accent3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r>
              <a:rPr lang="es-MX" sz="3600" b="1" dirty="0" smtClean="0"/>
              <a:t>MARCO TEÓRICO</a:t>
            </a:r>
            <a:endParaRPr lang="es-MX" sz="3600" b="1" dirty="0"/>
          </a:p>
        </p:txBody>
      </p:sp>
      <p:sp>
        <p:nvSpPr>
          <p:cNvPr id="6" name="Rectángulo 5"/>
          <p:cNvSpPr/>
          <p:nvPr/>
        </p:nvSpPr>
        <p:spPr>
          <a:xfrm>
            <a:off x="3581612" y="11027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400" dirty="0" smtClean="0"/>
              <a:t>¿Qué es la agroecología?</a:t>
            </a:r>
            <a:endParaRPr lang="es-MX" sz="2400" dirty="0"/>
          </a:p>
        </p:txBody>
      </p:sp>
      <p:pic>
        <p:nvPicPr>
          <p:cNvPr id="7" name="Picture 2" descr="https://takiruna.files.wordpress.com/2010/01/madre_tierra.jpg?w=226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15" y="1832231"/>
            <a:ext cx="3529890" cy="41125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obrelatierra.agro.uba.ar/wp-content/uploads/2016/05/agroecolog%C3%ADa-img-satisfaccion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10" y="1851282"/>
            <a:ext cx="5904917" cy="411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858461" y="6232811"/>
            <a:ext cx="7722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dirty="0" smtClean="0">
                <a:latin typeface="Nobile"/>
              </a:rPr>
              <a:t>Roset, P. 2016 Ingeniero </a:t>
            </a:r>
            <a:r>
              <a:rPr lang="es-MX" dirty="0">
                <a:latin typeface="Nobile"/>
              </a:rPr>
              <a:t>Agrónomo, MSc. en Recursos Naturales (UBA</a:t>
            </a:r>
            <a:r>
              <a:rPr lang="es-MX" dirty="0" smtClean="0">
                <a:latin typeface="Nobile"/>
              </a:rPr>
              <a:t>). </a:t>
            </a:r>
            <a:endParaRPr lang="es-MX" b="0" i="0" dirty="0">
              <a:effectLst/>
              <a:latin typeface="Nobile"/>
            </a:endParaRPr>
          </a:p>
        </p:txBody>
      </p:sp>
    </p:spTree>
    <p:extLst>
      <p:ext uri="{BB962C8B-B14F-4D97-AF65-F5344CB8AC3E}">
        <p14:creationId xmlns:p14="http://schemas.microsoft.com/office/powerpoint/2010/main" val="1935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91636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Nuevo paradigma del desarrollo rural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0716" y="951533"/>
            <a:ext cx="6316579" cy="545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11.xml><?xml version="1.0" encoding="utf-8"?>
<a:theme xmlns:a="http://schemas.openxmlformats.org/drawingml/2006/main" name="1_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2.xml><?xml version="1.0" encoding="utf-8"?>
<a:theme xmlns:a="http://schemas.openxmlformats.org/drawingml/2006/main" name="1_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3.xml><?xml version="1.0" encoding="utf-8"?>
<a:theme xmlns:a="http://schemas.openxmlformats.org/drawingml/2006/main" name="6_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4.xml><?xml version="1.0" encoding="utf-8"?>
<a:theme xmlns:a="http://schemas.openxmlformats.org/drawingml/2006/main" name="1_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C0B8AC0D-0919-463A-947B-27B9306650AE}" vid="{D29FB0C9-84A6-47FE-A037-3F98BED2D1ED}"/>
    </a:ext>
  </a:extLst>
</a:theme>
</file>

<file path=ppt/theme/theme15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C0B8AC0D-0919-463A-947B-27B9306650AE}" vid="{D29FB0C9-84A6-47FE-A037-3F98BED2D1ED}"/>
    </a:ext>
  </a:extLst>
</a:theme>
</file>

<file path=ppt/theme/theme4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7.xml><?xml version="1.0" encoding="utf-8"?>
<a:theme xmlns:a="http://schemas.openxmlformats.org/drawingml/2006/main" name="3_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8.xml><?xml version="1.0" encoding="utf-8"?>
<a:theme xmlns:a="http://schemas.openxmlformats.org/drawingml/2006/main" name="4_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9.xml><?xml version="1.0" encoding="utf-8"?>
<a:theme xmlns:a="http://schemas.openxmlformats.org/drawingml/2006/main" name="1_Tema de Office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4016</TotalTime>
  <Words>1299</Words>
  <Application>Microsoft Office PowerPoint</Application>
  <PresentationFormat>Panorámica</PresentationFormat>
  <Paragraphs>341</Paragraphs>
  <Slides>30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15</vt:i4>
      </vt:variant>
      <vt:variant>
        <vt:lpstr>Títulos de diapositiva</vt:lpstr>
      </vt:variant>
      <vt:variant>
        <vt:i4>30</vt:i4>
      </vt:variant>
    </vt:vector>
  </HeadingPairs>
  <TitlesOfParts>
    <vt:vector size="55" baseType="lpstr">
      <vt:lpstr>Algerian</vt:lpstr>
      <vt:lpstr>Arial</vt:lpstr>
      <vt:lpstr>Arial Black</vt:lpstr>
      <vt:lpstr>Calibri</vt:lpstr>
      <vt:lpstr>Calibri Light</vt:lpstr>
      <vt:lpstr>Century Gothic</vt:lpstr>
      <vt:lpstr>Nobile</vt:lpstr>
      <vt:lpstr>Times New Roman</vt:lpstr>
      <vt:lpstr>Trebuchet MS</vt:lpstr>
      <vt:lpstr>Wingdings 3</vt:lpstr>
      <vt:lpstr>Tema de Office</vt:lpstr>
      <vt:lpstr>Ion</vt:lpstr>
      <vt:lpstr>Tema1</vt:lpstr>
      <vt:lpstr>4_Tema de Office</vt:lpstr>
      <vt:lpstr>Retrospección</vt:lpstr>
      <vt:lpstr>Sector</vt:lpstr>
      <vt:lpstr>3_Faceta</vt:lpstr>
      <vt:lpstr>4_Faceta</vt:lpstr>
      <vt:lpstr>1_Tema de Office</vt:lpstr>
      <vt:lpstr>5_Faceta</vt:lpstr>
      <vt:lpstr>1_Sector</vt:lpstr>
      <vt:lpstr>1_Faceta</vt:lpstr>
      <vt:lpstr>6_Faceta</vt:lpstr>
      <vt:lpstr>1_Tema1</vt:lpstr>
      <vt:lpstr>5_Tema de Office</vt:lpstr>
      <vt:lpstr>  UNIVERSIDAD TÉCNICA DEL NORTE  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Nuevo paradigma del desarrollo rural</vt:lpstr>
      <vt:lpstr>MATERIALES Y MÉTODOS</vt:lpstr>
      <vt:lpstr>Presentación de PowerPoint</vt:lpstr>
      <vt:lpstr>METODOLOGÍA</vt:lpstr>
      <vt:lpstr>POBLACIÓN DE ESTUDIO</vt:lpstr>
      <vt:lpstr>FERIAS AGROECOLÓGICAS EN EL CANTÓN PEDRO MONCAYO</vt:lpstr>
      <vt:lpstr>Presentación de PowerPoint</vt:lpstr>
      <vt:lpstr>Costos de producción en la agricultura ecológica</vt:lpstr>
      <vt:lpstr>Presentación de PowerPoint</vt:lpstr>
      <vt:lpstr>Costos de producción y rendimientos para 1 hectárea de brócoli</vt:lpstr>
      <vt:lpstr>Costos de producción y rendimiento para 1 hectárea de remolacha de mesa</vt:lpstr>
      <vt:lpstr>Costos de producción y rendimiento para 1 hectárea de coliflor </vt:lpstr>
      <vt:lpstr>Costos de producción y rendimiento para 1 hectárea de acelga</vt:lpstr>
      <vt:lpstr>Costos de producción y rendimiento para 1 hectárea de zanahoria</vt:lpstr>
      <vt:lpstr>Presentación de PowerPoint</vt:lpstr>
      <vt:lpstr>Presentación de PowerPoint</vt:lpstr>
      <vt:lpstr>Mapa de las rutas de comercialización de los cultivos agroecológicos del cantón Pedro Moncayo</vt:lpstr>
      <vt:lpstr>Canales cortos de comercialización (CCC)</vt:lpstr>
      <vt:lpstr>Canales cortos de comercialización</vt:lpstr>
      <vt:lpstr>CONCLUSIONES</vt:lpstr>
      <vt:lpstr>RECOMENDACIONES</vt:lpstr>
      <vt:lpstr>GRACIAS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TÉCNICA DEL NORTE</dc:title>
  <dc:creator>Estudiante</dc:creator>
  <cp:lastModifiedBy>Gladys Cualchi</cp:lastModifiedBy>
  <cp:revision>171</cp:revision>
  <cp:lastPrinted>2015-06-09T14:22:46Z</cp:lastPrinted>
  <dcterms:created xsi:type="dcterms:W3CDTF">2015-06-06T17:03:26Z</dcterms:created>
  <dcterms:modified xsi:type="dcterms:W3CDTF">2017-07-31T17:04:16Z</dcterms:modified>
</cp:coreProperties>
</file>