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Lst>
  <p:sldIdLst>
    <p:sldId id="256" r:id="rId2"/>
    <p:sldId id="257" r:id="rId3"/>
    <p:sldId id="334" r:id="rId4"/>
    <p:sldId id="258" r:id="rId5"/>
    <p:sldId id="335" r:id="rId6"/>
    <p:sldId id="260" r:id="rId7"/>
    <p:sldId id="261" r:id="rId8"/>
    <p:sldId id="295" r:id="rId9"/>
    <p:sldId id="296" r:id="rId10"/>
    <p:sldId id="297" r:id="rId11"/>
    <p:sldId id="300" r:id="rId12"/>
    <p:sldId id="327" r:id="rId13"/>
    <p:sldId id="336" r:id="rId14"/>
    <p:sldId id="328" r:id="rId15"/>
    <p:sldId id="329" r:id="rId16"/>
    <p:sldId id="268" r:id="rId17"/>
    <p:sldId id="269" r:id="rId18"/>
    <p:sldId id="270" r:id="rId19"/>
    <p:sldId id="304" r:id="rId20"/>
    <p:sldId id="330" r:id="rId21"/>
    <p:sldId id="331" r:id="rId22"/>
    <p:sldId id="311" r:id="rId23"/>
    <p:sldId id="314" r:id="rId24"/>
    <p:sldId id="332" r:id="rId25"/>
    <p:sldId id="315" r:id="rId26"/>
    <p:sldId id="333" r:id="rId27"/>
    <p:sldId id="337" r:id="rId28"/>
    <p:sldId id="338" r:id="rId29"/>
    <p:sldId id="339" r:id="rId30"/>
    <p:sldId id="340" r:id="rId31"/>
    <p:sldId id="341" r:id="rId32"/>
    <p:sldId id="342" r:id="rId33"/>
    <p:sldId id="282" r:id="rId34"/>
    <p:sldId id="317" r:id="rId35"/>
    <p:sldId id="326" r:id="rId36"/>
    <p:sldId id="346" r:id="rId37"/>
    <p:sldId id="319" r:id="rId38"/>
    <p:sldId id="345" r:id="rId39"/>
    <p:sldId id="321" r:id="rId40"/>
    <p:sldId id="322" r:id="rId41"/>
    <p:sldId id="323" r:id="rId42"/>
    <p:sldId id="324" r:id="rId43"/>
    <p:sldId id="325" r:id="rId44"/>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4" autoAdjust="0"/>
    <p:restoredTop sz="94660"/>
  </p:normalViewPr>
  <p:slideViewPr>
    <p:cSldViewPr snapToGrid="0">
      <p:cViewPr varScale="1">
        <p:scale>
          <a:sx n="74" d="100"/>
          <a:sy n="74" d="100"/>
        </p:scale>
        <p:origin x="49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Hoja5!$AD$3</c:f>
              <c:strCache>
                <c:ptCount val="1"/>
                <c:pt idx="0">
                  <c:v>Especies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Hoja5!$AC$4:$AC$8</c:f>
              <c:strCache>
                <c:ptCount val="5"/>
                <c:pt idx="0">
                  <c:v>Chota</c:v>
                </c:pt>
                <c:pt idx="1">
                  <c:v>S.Alfonso</c:v>
                </c:pt>
                <c:pt idx="2">
                  <c:v>Carpuela</c:v>
                </c:pt>
                <c:pt idx="3">
                  <c:v>Juncal</c:v>
                </c:pt>
                <c:pt idx="4">
                  <c:v>Pusir</c:v>
                </c:pt>
              </c:strCache>
            </c:strRef>
          </c:cat>
          <c:val>
            <c:numRef>
              <c:f>Hoja5!$AD$4:$AD$8</c:f>
              <c:numCache>
                <c:formatCode>General</c:formatCode>
                <c:ptCount val="5"/>
                <c:pt idx="0">
                  <c:v>9</c:v>
                </c:pt>
                <c:pt idx="1">
                  <c:v>15</c:v>
                </c:pt>
                <c:pt idx="2">
                  <c:v>27</c:v>
                </c:pt>
                <c:pt idx="3">
                  <c:v>24</c:v>
                </c:pt>
                <c:pt idx="4">
                  <c:v>22</c:v>
                </c:pt>
              </c:numCache>
            </c:numRef>
          </c:val>
        </c:ser>
        <c:ser>
          <c:idx val="1"/>
          <c:order val="1"/>
          <c:tx>
            <c:strRef>
              <c:f>Hoja5!$AE$3</c:f>
              <c:strCache>
                <c:ptCount val="1"/>
                <c:pt idx="0">
                  <c:v>Familias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Hoja5!$AC$4:$AC$8</c:f>
              <c:strCache>
                <c:ptCount val="5"/>
                <c:pt idx="0">
                  <c:v>Chota</c:v>
                </c:pt>
                <c:pt idx="1">
                  <c:v>S.Alfonso</c:v>
                </c:pt>
                <c:pt idx="2">
                  <c:v>Carpuela</c:v>
                </c:pt>
                <c:pt idx="3">
                  <c:v>Juncal</c:v>
                </c:pt>
                <c:pt idx="4">
                  <c:v>Pusir</c:v>
                </c:pt>
              </c:strCache>
            </c:strRef>
          </c:cat>
          <c:val>
            <c:numRef>
              <c:f>Hoja5!$AE$4:$AE$8</c:f>
              <c:numCache>
                <c:formatCode>General</c:formatCode>
                <c:ptCount val="5"/>
                <c:pt idx="0">
                  <c:v>7</c:v>
                </c:pt>
                <c:pt idx="1">
                  <c:v>10</c:v>
                </c:pt>
                <c:pt idx="2">
                  <c:v>16</c:v>
                </c:pt>
                <c:pt idx="3">
                  <c:v>16</c:v>
                </c:pt>
                <c:pt idx="4">
                  <c:v>13</c:v>
                </c:pt>
              </c:numCache>
            </c:numRef>
          </c:val>
        </c:ser>
        <c:dLbls>
          <c:dLblPos val="outEnd"/>
          <c:showLegendKey val="0"/>
          <c:showVal val="1"/>
          <c:showCatName val="0"/>
          <c:showSerName val="0"/>
          <c:showPercent val="0"/>
          <c:showBubbleSize val="0"/>
        </c:dLbls>
        <c:gapWidth val="100"/>
        <c:overlap val="-24"/>
        <c:axId val="347481296"/>
        <c:axId val="347482080"/>
      </c:barChart>
      <c:catAx>
        <c:axId val="34748129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EC"/>
          </a:p>
        </c:txPr>
        <c:crossAx val="347482080"/>
        <c:crosses val="autoZero"/>
        <c:auto val="1"/>
        <c:lblAlgn val="ctr"/>
        <c:lblOffset val="100"/>
        <c:noMultiLvlLbl val="0"/>
      </c:catAx>
      <c:valAx>
        <c:axId val="347482080"/>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EC"/>
          </a:p>
        </c:txPr>
        <c:crossAx val="347481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EC"/>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image" Target="../media/image34.png"/><Relationship Id="rId4" Type="http://schemas.openxmlformats.org/officeDocument/2006/relationships/image" Target="../media/image37.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736A87-2A18-4A33-9991-CACA5D4BB1E9}" type="doc">
      <dgm:prSet loTypeId="urn:microsoft.com/office/officeart/2005/8/layout/bProcess3" loCatId="process" qsTypeId="urn:microsoft.com/office/officeart/2005/8/quickstyle/simple1" qsCatId="simple" csTypeId="urn:microsoft.com/office/officeart/2005/8/colors/colorful1" csCatId="colorful" phldr="1"/>
      <dgm:spPr/>
      <dgm:t>
        <a:bodyPr/>
        <a:lstStyle/>
        <a:p>
          <a:endParaRPr lang="es-EC"/>
        </a:p>
      </dgm:t>
    </dgm:pt>
    <dgm:pt modelId="{5AC2C9C3-FD8B-4795-B3DB-8A8F9F882F81}">
      <dgm:prSet phldrT="[Texto]" custT="1"/>
      <dgm:spPr/>
      <dgm:t>
        <a:bodyPr/>
        <a:lstStyle/>
        <a:p>
          <a:pPr algn="ctr"/>
          <a:r>
            <a:rPr lang="es-EC" sz="2800" dirty="0" smtClean="0">
              <a:latin typeface="+mj-lt"/>
            </a:rPr>
            <a:t>Uso actual del suelo y cobertura vegetal</a:t>
          </a:r>
          <a:endParaRPr lang="es-EC" sz="2800" dirty="0">
            <a:latin typeface="+mj-lt"/>
          </a:endParaRPr>
        </a:p>
      </dgm:t>
    </dgm:pt>
    <dgm:pt modelId="{C056831B-DAED-4825-A847-0B5044723433}" type="parTrans" cxnId="{157A2A05-D4B1-4B9B-9C03-377A52D1E499}">
      <dgm:prSet/>
      <dgm:spPr/>
      <dgm:t>
        <a:bodyPr/>
        <a:lstStyle/>
        <a:p>
          <a:pPr algn="ctr"/>
          <a:endParaRPr lang="es-EC" sz="2800">
            <a:solidFill>
              <a:schemeClr val="tx1"/>
            </a:solidFill>
            <a:latin typeface="+mj-lt"/>
          </a:endParaRPr>
        </a:p>
      </dgm:t>
    </dgm:pt>
    <dgm:pt modelId="{862BAD43-0A8B-4A70-9D04-4CC99D30A68A}" type="sibTrans" cxnId="{157A2A05-D4B1-4B9B-9C03-377A52D1E499}">
      <dgm:prSet custT="1"/>
      <dgm:spPr/>
      <dgm:t>
        <a:bodyPr/>
        <a:lstStyle/>
        <a:p>
          <a:pPr algn="ctr"/>
          <a:endParaRPr lang="es-EC" sz="2800">
            <a:solidFill>
              <a:schemeClr val="tx1"/>
            </a:solidFill>
            <a:latin typeface="+mj-lt"/>
          </a:endParaRPr>
        </a:p>
      </dgm:t>
    </dgm:pt>
    <dgm:pt modelId="{55C09230-2110-49EE-A22F-2D61E7346ECE}">
      <dgm:prSet phldrT="[Texto]" custT="1"/>
      <dgm:spPr/>
      <dgm:t>
        <a:bodyPr/>
        <a:lstStyle/>
        <a:p>
          <a:pPr algn="ctr"/>
          <a:r>
            <a:rPr lang="es-EC" sz="2800" smtClean="0">
              <a:latin typeface="+mj-lt"/>
            </a:rPr>
            <a:t>Uso potencial del suelo</a:t>
          </a:r>
          <a:endParaRPr lang="es-EC" sz="2800" dirty="0">
            <a:latin typeface="+mj-lt"/>
          </a:endParaRPr>
        </a:p>
      </dgm:t>
    </dgm:pt>
    <dgm:pt modelId="{E00E89F4-3770-4153-B023-09CE60414A5F}" type="parTrans" cxnId="{2009504A-4BD6-4AC8-BDC5-977267A185F6}">
      <dgm:prSet/>
      <dgm:spPr/>
      <dgm:t>
        <a:bodyPr/>
        <a:lstStyle/>
        <a:p>
          <a:pPr algn="ctr"/>
          <a:endParaRPr lang="es-EC" sz="2800">
            <a:solidFill>
              <a:schemeClr val="tx1"/>
            </a:solidFill>
            <a:latin typeface="+mj-lt"/>
          </a:endParaRPr>
        </a:p>
      </dgm:t>
    </dgm:pt>
    <dgm:pt modelId="{0C5F4B90-A12C-47D7-B34C-5B745469E4D2}" type="sibTrans" cxnId="{2009504A-4BD6-4AC8-BDC5-977267A185F6}">
      <dgm:prSet custT="1"/>
      <dgm:spPr/>
      <dgm:t>
        <a:bodyPr/>
        <a:lstStyle/>
        <a:p>
          <a:pPr algn="ctr"/>
          <a:endParaRPr lang="es-EC" sz="2800">
            <a:solidFill>
              <a:schemeClr val="tx1"/>
            </a:solidFill>
            <a:latin typeface="+mj-lt"/>
          </a:endParaRPr>
        </a:p>
      </dgm:t>
    </dgm:pt>
    <dgm:pt modelId="{118A4592-87CF-4494-8E64-2DB516BC4F81}">
      <dgm:prSet phldrT="[Texto]" custT="1"/>
      <dgm:spPr/>
      <dgm:t>
        <a:bodyPr/>
        <a:lstStyle/>
        <a:p>
          <a:pPr algn="ctr"/>
          <a:r>
            <a:rPr lang="es-EC" sz="2800" smtClean="0">
              <a:latin typeface="+mj-lt"/>
            </a:rPr>
            <a:t>Conflictos de uso del suelo</a:t>
          </a:r>
          <a:endParaRPr lang="es-EC" sz="2800" dirty="0">
            <a:latin typeface="+mj-lt"/>
          </a:endParaRPr>
        </a:p>
      </dgm:t>
    </dgm:pt>
    <dgm:pt modelId="{A9EF5E08-7563-4A38-AE7B-BC4B1B9FD408}" type="parTrans" cxnId="{7C38B20C-A469-43E5-B605-A81BE36313E9}">
      <dgm:prSet/>
      <dgm:spPr/>
      <dgm:t>
        <a:bodyPr/>
        <a:lstStyle/>
        <a:p>
          <a:pPr algn="ctr"/>
          <a:endParaRPr lang="es-EC" sz="2800">
            <a:solidFill>
              <a:schemeClr val="tx1"/>
            </a:solidFill>
            <a:latin typeface="+mj-lt"/>
          </a:endParaRPr>
        </a:p>
      </dgm:t>
    </dgm:pt>
    <dgm:pt modelId="{FFDEA8DD-6B5B-4664-9B38-A0DD231698E9}" type="sibTrans" cxnId="{7C38B20C-A469-43E5-B605-A81BE36313E9}">
      <dgm:prSet custT="1"/>
      <dgm:spPr/>
      <dgm:t>
        <a:bodyPr/>
        <a:lstStyle/>
        <a:p>
          <a:pPr algn="ctr"/>
          <a:endParaRPr lang="es-EC" sz="2800">
            <a:solidFill>
              <a:schemeClr val="tx1"/>
            </a:solidFill>
            <a:latin typeface="+mj-lt"/>
          </a:endParaRPr>
        </a:p>
      </dgm:t>
    </dgm:pt>
    <dgm:pt modelId="{682C405D-87DC-4896-B489-F47114C8E825}" type="pres">
      <dgm:prSet presAssocID="{3F736A87-2A18-4A33-9991-CACA5D4BB1E9}" presName="Name0" presStyleCnt="0">
        <dgm:presLayoutVars>
          <dgm:dir/>
          <dgm:resizeHandles val="exact"/>
        </dgm:presLayoutVars>
      </dgm:prSet>
      <dgm:spPr/>
      <dgm:t>
        <a:bodyPr/>
        <a:lstStyle/>
        <a:p>
          <a:endParaRPr lang="es-EC"/>
        </a:p>
      </dgm:t>
    </dgm:pt>
    <dgm:pt modelId="{E982C781-7097-4519-ADA4-26F8889D2FC3}" type="pres">
      <dgm:prSet presAssocID="{5AC2C9C3-FD8B-4795-B3DB-8A8F9F882F81}" presName="node" presStyleLbl="node1" presStyleIdx="0" presStyleCnt="3">
        <dgm:presLayoutVars>
          <dgm:bulletEnabled val="1"/>
        </dgm:presLayoutVars>
      </dgm:prSet>
      <dgm:spPr/>
      <dgm:t>
        <a:bodyPr/>
        <a:lstStyle/>
        <a:p>
          <a:endParaRPr lang="es-EC"/>
        </a:p>
      </dgm:t>
    </dgm:pt>
    <dgm:pt modelId="{7DDACF0F-0A81-441E-A7C4-7F1E85D06C10}" type="pres">
      <dgm:prSet presAssocID="{862BAD43-0A8B-4A70-9D04-4CC99D30A68A}" presName="sibTrans" presStyleLbl="sibTrans1D1" presStyleIdx="0" presStyleCnt="2"/>
      <dgm:spPr/>
      <dgm:t>
        <a:bodyPr/>
        <a:lstStyle/>
        <a:p>
          <a:endParaRPr lang="es-EC"/>
        </a:p>
      </dgm:t>
    </dgm:pt>
    <dgm:pt modelId="{1A17B90B-A941-49DD-8586-DC2F9C69D4F8}" type="pres">
      <dgm:prSet presAssocID="{862BAD43-0A8B-4A70-9D04-4CC99D30A68A}" presName="connectorText" presStyleLbl="sibTrans1D1" presStyleIdx="0" presStyleCnt="2"/>
      <dgm:spPr/>
      <dgm:t>
        <a:bodyPr/>
        <a:lstStyle/>
        <a:p>
          <a:endParaRPr lang="es-EC"/>
        </a:p>
      </dgm:t>
    </dgm:pt>
    <dgm:pt modelId="{28F6F462-5BFE-4D21-8E16-AF3DF4EB34E8}" type="pres">
      <dgm:prSet presAssocID="{55C09230-2110-49EE-A22F-2D61E7346ECE}" presName="node" presStyleLbl="node1" presStyleIdx="1" presStyleCnt="3">
        <dgm:presLayoutVars>
          <dgm:bulletEnabled val="1"/>
        </dgm:presLayoutVars>
      </dgm:prSet>
      <dgm:spPr/>
      <dgm:t>
        <a:bodyPr/>
        <a:lstStyle/>
        <a:p>
          <a:endParaRPr lang="es-EC"/>
        </a:p>
      </dgm:t>
    </dgm:pt>
    <dgm:pt modelId="{55277E04-3138-4A06-934F-D2F2AA228199}" type="pres">
      <dgm:prSet presAssocID="{0C5F4B90-A12C-47D7-B34C-5B745469E4D2}" presName="sibTrans" presStyleLbl="sibTrans1D1" presStyleIdx="1" presStyleCnt="2"/>
      <dgm:spPr/>
      <dgm:t>
        <a:bodyPr/>
        <a:lstStyle/>
        <a:p>
          <a:endParaRPr lang="es-EC"/>
        </a:p>
      </dgm:t>
    </dgm:pt>
    <dgm:pt modelId="{1DDFEAB5-91F4-4CF7-A516-D702B65105BE}" type="pres">
      <dgm:prSet presAssocID="{0C5F4B90-A12C-47D7-B34C-5B745469E4D2}" presName="connectorText" presStyleLbl="sibTrans1D1" presStyleIdx="1" presStyleCnt="2"/>
      <dgm:spPr/>
      <dgm:t>
        <a:bodyPr/>
        <a:lstStyle/>
        <a:p>
          <a:endParaRPr lang="es-EC"/>
        </a:p>
      </dgm:t>
    </dgm:pt>
    <dgm:pt modelId="{C423F297-C674-44DB-A4EF-E09C73294E0D}" type="pres">
      <dgm:prSet presAssocID="{118A4592-87CF-4494-8E64-2DB516BC4F81}" presName="node" presStyleLbl="node1" presStyleIdx="2" presStyleCnt="3" custLinFactNeighborX="65461" custLinFactNeighborY="3434">
        <dgm:presLayoutVars>
          <dgm:bulletEnabled val="1"/>
        </dgm:presLayoutVars>
      </dgm:prSet>
      <dgm:spPr/>
      <dgm:t>
        <a:bodyPr/>
        <a:lstStyle/>
        <a:p>
          <a:endParaRPr lang="es-EC"/>
        </a:p>
      </dgm:t>
    </dgm:pt>
  </dgm:ptLst>
  <dgm:cxnLst>
    <dgm:cxn modelId="{1BAA5D43-490B-4929-A76F-C44D42D2DDF5}" type="presOf" srcId="{3F736A87-2A18-4A33-9991-CACA5D4BB1E9}" destId="{682C405D-87DC-4896-B489-F47114C8E825}" srcOrd="0" destOrd="0" presId="urn:microsoft.com/office/officeart/2005/8/layout/bProcess3"/>
    <dgm:cxn modelId="{02FBD2FF-7DF1-463B-9B00-A57AC8DE8407}" type="presOf" srcId="{862BAD43-0A8B-4A70-9D04-4CC99D30A68A}" destId="{7DDACF0F-0A81-441E-A7C4-7F1E85D06C10}" srcOrd="0" destOrd="0" presId="urn:microsoft.com/office/officeart/2005/8/layout/bProcess3"/>
    <dgm:cxn modelId="{7C38B20C-A469-43E5-B605-A81BE36313E9}" srcId="{3F736A87-2A18-4A33-9991-CACA5D4BB1E9}" destId="{118A4592-87CF-4494-8E64-2DB516BC4F81}" srcOrd="2" destOrd="0" parTransId="{A9EF5E08-7563-4A38-AE7B-BC4B1B9FD408}" sibTransId="{FFDEA8DD-6B5B-4664-9B38-A0DD231698E9}"/>
    <dgm:cxn modelId="{115DE3B8-BEA1-4BF2-B9FA-87904DE19C6E}" type="presOf" srcId="{55C09230-2110-49EE-A22F-2D61E7346ECE}" destId="{28F6F462-5BFE-4D21-8E16-AF3DF4EB34E8}" srcOrd="0" destOrd="0" presId="urn:microsoft.com/office/officeart/2005/8/layout/bProcess3"/>
    <dgm:cxn modelId="{885F9E3B-CB04-4A30-B66B-B03647410037}" type="presOf" srcId="{0C5F4B90-A12C-47D7-B34C-5B745469E4D2}" destId="{55277E04-3138-4A06-934F-D2F2AA228199}" srcOrd="0" destOrd="0" presId="urn:microsoft.com/office/officeart/2005/8/layout/bProcess3"/>
    <dgm:cxn modelId="{1639EBE4-E2CD-4FEA-920D-BBAF688165D8}" type="presOf" srcId="{0C5F4B90-A12C-47D7-B34C-5B745469E4D2}" destId="{1DDFEAB5-91F4-4CF7-A516-D702B65105BE}" srcOrd="1" destOrd="0" presId="urn:microsoft.com/office/officeart/2005/8/layout/bProcess3"/>
    <dgm:cxn modelId="{157A2A05-D4B1-4B9B-9C03-377A52D1E499}" srcId="{3F736A87-2A18-4A33-9991-CACA5D4BB1E9}" destId="{5AC2C9C3-FD8B-4795-B3DB-8A8F9F882F81}" srcOrd="0" destOrd="0" parTransId="{C056831B-DAED-4825-A847-0B5044723433}" sibTransId="{862BAD43-0A8B-4A70-9D04-4CC99D30A68A}"/>
    <dgm:cxn modelId="{D704C641-DA2C-4015-A2D4-AF06D57079C2}" type="presOf" srcId="{118A4592-87CF-4494-8E64-2DB516BC4F81}" destId="{C423F297-C674-44DB-A4EF-E09C73294E0D}" srcOrd="0" destOrd="0" presId="urn:microsoft.com/office/officeart/2005/8/layout/bProcess3"/>
    <dgm:cxn modelId="{A512994F-2B43-45F1-902C-8310C5F64B47}" type="presOf" srcId="{5AC2C9C3-FD8B-4795-B3DB-8A8F9F882F81}" destId="{E982C781-7097-4519-ADA4-26F8889D2FC3}" srcOrd="0" destOrd="0" presId="urn:microsoft.com/office/officeart/2005/8/layout/bProcess3"/>
    <dgm:cxn modelId="{822C8200-C8DC-4889-B81D-935F0D14F83A}" type="presOf" srcId="{862BAD43-0A8B-4A70-9D04-4CC99D30A68A}" destId="{1A17B90B-A941-49DD-8586-DC2F9C69D4F8}" srcOrd="1" destOrd="0" presId="urn:microsoft.com/office/officeart/2005/8/layout/bProcess3"/>
    <dgm:cxn modelId="{2009504A-4BD6-4AC8-BDC5-977267A185F6}" srcId="{3F736A87-2A18-4A33-9991-CACA5D4BB1E9}" destId="{55C09230-2110-49EE-A22F-2D61E7346ECE}" srcOrd="1" destOrd="0" parTransId="{E00E89F4-3770-4153-B023-09CE60414A5F}" sibTransId="{0C5F4B90-A12C-47D7-B34C-5B745469E4D2}"/>
    <dgm:cxn modelId="{D705AE67-2AF6-400F-86FF-22F7EFD62025}" type="presParOf" srcId="{682C405D-87DC-4896-B489-F47114C8E825}" destId="{E982C781-7097-4519-ADA4-26F8889D2FC3}" srcOrd="0" destOrd="0" presId="urn:microsoft.com/office/officeart/2005/8/layout/bProcess3"/>
    <dgm:cxn modelId="{881C137D-4117-4740-9086-22F27D57EF22}" type="presParOf" srcId="{682C405D-87DC-4896-B489-F47114C8E825}" destId="{7DDACF0F-0A81-441E-A7C4-7F1E85D06C10}" srcOrd="1" destOrd="0" presId="urn:microsoft.com/office/officeart/2005/8/layout/bProcess3"/>
    <dgm:cxn modelId="{7D7EAF81-C164-4E4A-B527-EE7C27F0065E}" type="presParOf" srcId="{7DDACF0F-0A81-441E-A7C4-7F1E85D06C10}" destId="{1A17B90B-A941-49DD-8586-DC2F9C69D4F8}" srcOrd="0" destOrd="0" presId="urn:microsoft.com/office/officeart/2005/8/layout/bProcess3"/>
    <dgm:cxn modelId="{333CACD5-7734-4D8C-A937-AF520176DF53}" type="presParOf" srcId="{682C405D-87DC-4896-B489-F47114C8E825}" destId="{28F6F462-5BFE-4D21-8E16-AF3DF4EB34E8}" srcOrd="2" destOrd="0" presId="urn:microsoft.com/office/officeart/2005/8/layout/bProcess3"/>
    <dgm:cxn modelId="{48A4E6FC-8CDD-4AA0-BCD2-4F77B8B86508}" type="presParOf" srcId="{682C405D-87DC-4896-B489-F47114C8E825}" destId="{55277E04-3138-4A06-934F-D2F2AA228199}" srcOrd="3" destOrd="0" presId="urn:microsoft.com/office/officeart/2005/8/layout/bProcess3"/>
    <dgm:cxn modelId="{2E2686DD-C534-48A9-84E1-5C1474084CE4}" type="presParOf" srcId="{55277E04-3138-4A06-934F-D2F2AA228199}" destId="{1DDFEAB5-91F4-4CF7-A516-D702B65105BE}" srcOrd="0" destOrd="0" presId="urn:microsoft.com/office/officeart/2005/8/layout/bProcess3"/>
    <dgm:cxn modelId="{1F598183-DD43-4E19-B141-FCA4A303A98C}" type="presParOf" srcId="{682C405D-87DC-4896-B489-F47114C8E825}" destId="{C423F297-C674-44DB-A4EF-E09C73294E0D}" srcOrd="4"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EE54F6-0E39-49D4-BC83-2344128FBE8C}" type="doc">
      <dgm:prSet loTypeId="urn:microsoft.com/office/officeart/2005/8/layout/pList1" loCatId="list" qsTypeId="urn:microsoft.com/office/officeart/2005/8/quickstyle/simple2" qsCatId="simple" csTypeId="urn:microsoft.com/office/officeart/2005/8/colors/accent0_1" csCatId="mainScheme" phldr="1"/>
      <dgm:spPr/>
      <dgm:t>
        <a:bodyPr/>
        <a:lstStyle/>
        <a:p>
          <a:endParaRPr lang="es-EC"/>
        </a:p>
      </dgm:t>
    </dgm:pt>
    <dgm:pt modelId="{1DECA631-A995-47E8-9560-A60772A81245}">
      <dgm:prSet phldrT="[Texto]" custT="1"/>
      <dgm:spPr/>
      <dgm:t>
        <a:bodyPr/>
        <a:lstStyle/>
        <a:p>
          <a:pPr algn="ctr"/>
          <a:r>
            <a:rPr lang="es-EC" sz="2000" b="0" dirty="0" smtClean="0">
              <a:latin typeface="+mj-lt"/>
            </a:rPr>
            <a:t>Áreas en Muy Buen estado de conservación</a:t>
          </a:r>
          <a:endParaRPr lang="es-EC" sz="2000" b="0" dirty="0">
            <a:latin typeface="+mj-lt"/>
          </a:endParaRPr>
        </a:p>
      </dgm:t>
    </dgm:pt>
    <dgm:pt modelId="{00E7D400-FCD4-4596-A7B4-996191CE215D}" type="parTrans" cxnId="{7C81B1D7-3C24-478C-9B1C-08E6E4A502F2}">
      <dgm:prSet/>
      <dgm:spPr/>
      <dgm:t>
        <a:bodyPr/>
        <a:lstStyle/>
        <a:p>
          <a:pPr algn="ctr"/>
          <a:endParaRPr lang="es-EC" sz="2400" b="0">
            <a:latin typeface="+mj-lt"/>
          </a:endParaRPr>
        </a:p>
      </dgm:t>
    </dgm:pt>
    <dgm:pt modelId="{6041B69A-CA8F-4F96-93C3-D7368E05782D}" type="sibTrans" cxnId="{7C81B1D7-3C24-478C-9B1C-08E6E4A502F2}">
      <dgm:prSet/>
      <dgm:spPr/>
      <dgm:t>
        <a:bodyPr/>
        <a:lstStyle/>
        <a:p>
          <a:pPr algn="ctr"/>
          <a:endParaRPr lang="es-EC" sz="2400" b="0">
            <a:latin typeface="+mj-lt"/>
          </a:endParaRPr>
        </a:p>
      </dgm:t>
    </dgm:pt>
    <dgm:pt modelId="{A33815B5-6FCC-4E0F-A0C8-9F54376098E6}">
      <dgm:prSet phldrT="[Texto]" custT="1"/>
      <dgm:spPr/>
      <dgm:t>
        <a:bodyPr/>
        <a:lstStyle/>
        <a:p>
          <a:pPr algn="ctr"/>
          <a:r>
            <a:rPr lang="es-EC" sz="2000" b="0" dirty="0" smtClean="0">
              <a:latin typeface="+mj-lt"/>
            </a:rPr>
            <a:t>Áreas en Buen estado de conservación</a:t>
          </a:r>
          <a:endParaRPr lang="es-EC" sz="2000" b="0" dirty="0">
            <a:latin typeface="+mj-lt"/>
          </a:endParaRPr>
        </a:p>
      </dgm:t>
    </dgm:pt>
    <dgm:pt modelId="{E7B759B0-DF6C-4038-A41C-36EA54AA5255}" type="parTrans" cxnId="{3F6F7729-5558-4848-B948-363D87A49DCA}">
      <dgm:prSet/>
      <dgm:spPr/>
      <dgm:t>
        <a:bodyPr/>
        <a:lstStyle/>
        <a:p>
          <a:pPr algn="ctr"/>
          <a:endParaRPr lang="es-EC" sz="2400" b="0">
            <a:latin typeface="+mj-lt"/>
          </a:endParaRPr>
        </a:p>
      </dgm:t>
    </dgm:pt>
    <dgm:pt modelId="{32CE1DEA-B04E-4E81-A1C6-6DAEE47D89C8}" type="sibTrans" cxnId="{3F6F7729-5558-4848-B948-363D87A49DCA}">
      <dgm:prSet/>
      <dgm:spPr/>
      <dgm:t>
        <a:bodyPr/>
        <a:lstStyle/>
        <a:p>
          <a:pPr algn="ctr"/>
          <a:endParaRPr lang="es-EC" sz="2400" b="0">
            <a:latin typeface="+mj-lt"/>
          </a:endParaRPr>
        </a:p>
      </dgm:t>
    </dgm:pt>
    <dgm:pt modelId="{881CDC76-6356-4826-A54D-61B9F0F171AB}">
      <dgm:prSet phldrT="[Texto]" custT="1"/>
      <dgm:spPr/>
      <dgm:t>
        <a:bodyPr/>
        <a:lstStyle/>
        <a:p>
          <a:pPr algn="ctr"/>
          <a:r>
            <a:rPr lang="es-EC" sz="2000" b="0" dirty="0" smtClean="0">
              <a:latin typeface="+mj-lt"/>
            </a:rPr>
            <a:t>Áreas en Regular estado de conservación</a:t>
          </a:r>
          <a:endParaRPr lang="es-EC" sz="2000" b="0" dirty="0">
            <a:latin typeface="+mj-lt"/>
          </a:endParaRPr>
        </a:p>
      </dgm:t>
    </dgm:pt>
    <dgm:pt modelId="{E38E8C77-6EC3-420D-992F-04D7FD43BD3A}" type="parTrans" cxnId="{7BACDF85-595A-4A7C-9C99-93A0AD99EAB0}">
      <dgm:prSet/>
      <dgm:spPr/>
      <dgm:t>
        <a:bodyPr/>
        <a:lstStyle/>
        <a:p>
          <a:pPr algn="ctr"/>
          <a:endParaRPr lang="es-EC" sz="2400" b="0">
            <a:latin typeface="+mj-lt"/>
          </a:endParaRPr>
        </a:p>
      </dgm:t>
    </dgm:pt>
    <dgm:pt modelId="{01A1A5E9-4083-467D-9D4C-AB7178E770F6}" type="sibTrans" cxnId="{7BACDF85-595A-4A7C-9C99-93A0AD99EAB0}">
      <dgm:prSet/>
      <dgm:spPr/>
      <dgm:t>
        <a:bodyPr/>
        <a:lstStyle/>
        <a:p>
          <a:pPr algn="ctr"/>
          <a:endParaRPr lang="es-EC" sz="2400" b="0">
            <a:latin typeface="+mj-lt"/>
          </a:endParaRPr>
        </a:p>
      </dgm:t>
    </dgm:pt>
    <dgm:pt modelId="{36FF715E-7038-40C6-BB49-5A95CC4895BC}">
      <dgm:prSet phldrT="[Texto]" custT="1"/>
      <dgm:spPr/>
      <dgm:t>
        <a:bodyPr/>
        <a:lstStyle/>
        <a:p>
          <a:pPr algn="ctr"/>
          <a:r>
            <a:rPr lang="es-EC" sz="2000" b="0" dirty="0" smtClean="0">
              <a:latin typeface="+mj-lt"/>
            </a:rPr>
            <a:t>Áreas en Mal estado de conservación</a:t>
          </a:r>
          <a:endParaRPr lang="es-EC" sz="2000" b="0" dirty="0">
            <a:latin typeface="+mj-lt"/>
          </a:endParaRPr>
        </a:p>
      </dgm:t>
    </dgm:pt>
    <dgm:pt modelId="{C951D4F7-FBA4-4406-8105-CE27F79575A0}" type="parTrans" cxnId="{DFD0FD96-4FBA-4945-BFEA-FB594C70FBA8}">
      <dgm:prSet/>
      <dgm:spPr/>
      <dgm:t>
        <a:bodyPr/>
        <a:lstStyle/>
        <a:p>
          <a:pPr algn="ctr"/>
          <a:endParaRPr lang="es-EC" sz="2400" b="0">
            <a:latin typeface="+mj-lt"/>
          </a:endParaRPr>
        </a:p>
      </dgm:t>
    </dgm:pt>
    <dgm:pt modelId="{3E5CE61A-9B31-4B50-9DDB-AA964EBB6D1E}" type="sibTrans" cxnId="{DFD0FD96-4FBA-4945-BFEA-FB594C70FBA8}">
      <dgm:prSet/>
      <dgm:spPr/>
      <dgm:t>
        <a:bodyPr/>
        <a:lstStyle/>
        <a:p>
          <a:pPr algn="ctr"/>
          <a:endParaRPr lang="es-EC" sz="2400" b="0">
            <a:latin typeface="+mj-lt"/>
          </a:endParaRPr>
        </a:p>
      </dgm:t>
    </dgm:pt>
    <dgm:pt modelId="{46995C0D-0046-4E18-AB61-C35A5A3F6B80}" type="pres">
      <dgm:prSet presAssocID="{DBEE54F6-0E39-49D4-BC83-2344128FBE8C}" presName="Name0" presStyleCnt="0">
        <dgm:presLayoutVars>
          <dgm:dir/>
          <dgm:resizeHandles val="exact"/>
        </dgm:presLayoutVars>
      </dgm:prSet>
      <dgm:spPr/>
      <dgm:t>
        <a:bodyPr/>
        <a:lstStyle/>
        <a:p>
          <a:endParaRPr lang="es-EC"/>
        </a:p>
      </dgm:t>
    </dgm:pt>
    <dgm:pt modelId="{C49048DA-0214-4A8B-BEFD-BDFAF5797455}" type="pres">
      <dgm:prSet presAssocID="{1DECA631-A995-47E8-9560-A60772A81245}" presName="compNode" presStyleCnt="0"/>
      <dgm:spPr/>
    </dgm:pt>
    <dgm:pt modelId="{9F49B748-E8B0-47BC-B999-C10FE748EA5F}" type="pres">
      <dgm:prSet presAssocID="{1DECA631-A995-47E8-9560-A60772A81245}" presName="pictRect" presStyleLbl="node1" presStyleIdx="0" presStyleCnt="4" custScaleX="148134" custScaleY="125604"/>
      <dgm:spPr>
        <a:blipFill rotWithShape="1">
          <a:blip xmlns:r="http://schemas.openxmlformats.org/officeDocument/2006/relationships" r:embed="rId1"/>
          <a:stretch>
            <a:fillRect/>
          </a:stretch>
        </a:blipFill>
      </dgm:spPr>
    </dgm:pt>
    <dgm:pt modelId="{3310BA29-FB1B-47E9-974E-6E9C7773DA71}" type="pres">
      <dgm:prSet presAssocID="{1DECA631-A995-47E8-9560-A60772A81245}" presName="textRect" presStyleLbl="revTx" presStyleIdx="0" presStyleCnt="4" custScaleY="60676" custLinFactNeighborX="-510" custLinFactNeighborY="4914">
        <dgm:presLayoutVars>
          <dgm:bulletEnabled val="1"/>
        </dgm:presLayoutVars>
      </dgm:prSet>
      <dgm:spPr/>
      <dgm:t>
        <a:bodyPr/>
        <a:lstStyle/>
        <a:p>
          <a:endParaRPr lang="es-EC"/>
        </a:p>
      </dgm:t>
    </dgm:pt>
    <dgm:pt modelId="{F786A131-503C-4F17-BB12-34F3085F0CD7}" type="pres">
      <dgm:prSet presAssocID="{6041B69A-CA8F-4F96-93C3-D7368E05782D}" presName="sibTrans" presStyleLbl="sibTrans2D1" presStyleIdx="0" presStyleCnt="0"/>
      <dgm:spPr/>
      <dgm:t>
        <a:bodyPr/>
        <a:lstStyle/>
        <a:p>
          <a:endParaRPr lang="es-EC"/>
        </a:p>
      </dgm:t>
    </dgm:pt>
    <dgm:pt modelId="{46ED3263-7696-495B-97F5-743C96E45726}" type="pres">
      <dgm:prSet presAssocID="{A33815B5-6FCC-4E0F-A0C8-9F54376098E6}" presName="compNode" presStyleCnt="0"/>
      <dgm:spPr/>
    </dgm:pt>
    <dgm:pt modelId="{C7993B69-EB33-43E4-9E02-E8B22AC39680}" type="pres">
      <dgm:prSet presAssocID="{A33815B5-6FCC-4E0F-A0C8-9F54376098E6}" presName="pictRect" presStyleLbl="node1" presStyleIdx="1" presStyleCnt="4" custScaleX="148134" custScaleY="125604"/>
      <dgm:spPr>
        <a:blipFill rotWithShape="1">
          <a:blip xmlns:r="http://schemas.openxmlformats.org/officeDocument/2006/relationships" r:embed="rId2"/>
          <a:stretch>
            <a:fillRect/>
          </a:stretch>
        </a:blipFill>
      </dgm:spPr>
    </dgm:pt>
    <dgm:pt modelId="{4A495636-EF75-40EF-95A2-E8573CE06745}" type="pres">
      <dgm:prSet presAssocID="{A33815B5-6FCC-4E0F-A0C8-9F54376098E6}" presName="textRect" presStyleLbl="revTx" presStyleIdx="1" presStyleCnt="4" custLinFactNeighborX="-1505" custLinFactNeighborY="16800">
        <dgm:presLayoutVars>
          <dgm:bulletEnabled val="1"/>
        </dgm:presLayoutVars>
      </dgm:prSet>
      <dgm:spPr/>
      <dgm:t>
        <a:bodyPr/>
        <a:lstStyle/>
        <a:p>
          <a:endParaRPr lang="es-EC"/>
        </a:p>
      </dgm:t>
    </dgm:pt>
    <dgm:pt modelId="{9046BBA4-85E1-4556-A4DB-063F84C1CF8A}" type="pres">
      <dgm:prSet presAssocID="{32CE1DEA-B04E-4E81-A1C6-6DAEE47D89C8}" presName="sibTrans" presStyleLbl="sibTrans2D1" presStyleIdx="0" presStyleCnt="0"/>
      <dgm:spPr/>
      <dgm:t>
        <a:bodyPr/>
        <a:lstStyle/>
        <a:p>
          <a:endParaRPr lang="es-EC"/>
        </a:p>
      </dgm:t>
    </dgm:pt>
    <dgm:pt modelId="{47152D43-178B-4FF2-9C30-8ACD11A61E87}" type="pres">
      <dgm:prSet presAssocID="{881CDC76-6356-4826-A54D-61B9F0F171AB}" presName="compNode" presStyleCnt="0"/>
      <dgm:spPr/>
    </dgm:pt>
    <dgm:pt modelId="{EBA805B9-0654-482C-B778-D2E146C0D552}" type="pres">
      <dgm:prSet presAssocID="{881CDC76-6356-4826-A54D-61B9F0F171AB}" presName="pictRect" presStyleLbl="node1" presStyleIdx="2" presStyleCnt="4" custScaleX="148134" custScaleY="125604"/>
      <dgm:spPr>
        <a:blipFill rotWithShape="1">
          <a:blip xmlns:r="http://schemas.openxmlformats.org/officeDocument/2006/relationships" r:embed="rId3"/>
          <a:stretch>
            <a:fillRect/>
          </a:stretch>
        </a:blipFill>
      </dgm:spPr>
      <dgm:t>
        <a:bodyPr/>
        <a:lstStyle/>
        <a:p>
          <a:endParaRPr lang="es-EC"/>
        </a:p>
      </dgm:t>
    </dgm:pt>
    <dgm:pt modelId="{E4D4E6C1-BA4E-49F1-A501-5ECB5A0129A5}" type="pres">
      <dgm:prSet presAssocID="{881CDC76-6356-4826-A54D-61B9F0F171AB}" presName="textRect" presStyleLbl="revTx" presStyleIdx="2" presStyleCnt="4" custScaleY="75924" custLinFactNeighborX="-4415" custLinFactNeighborY="36844">
        <dgm:presLayoutVars>
          <dgm:bulletEnabled val="1"/>
        </dgm:presLayoutVars>
      </dgm:prSet>
      <dgm:spPr/>
      <dgm:t>
        <a:bodyPr/>
        <a:lstStyle/>
        <a:p>
          <a:endParaRPr lang="es-EC"/>
        </a:p>
      </dgm:t>
    </dgm:pt>
    <dgm:pt modelId="{BFAC7F6C-202D-4BBC-9B67-489D7823768B}" type="pres">
      <dgm:prSet presAssocID="{01A1A5E9-4083-467D-9D4C-AB7178E770F6}" presName="sibTrans" presStyleLbl="sibTrans2D1" presStyleIdx="0" presStyleCnt="0"/>
      <dgm:spPr/>
      <dgm:t>
        <a:bodyPr/>
        <a:lstStyle/>
        <a:p>
          <a:endParaRPr lang="es-EC"/>
        </a:p>
      </dgm:t>
    </dgm:pt>
    <dgm:pt modelId="{0E3DD46A-7567-4B82-B124-57382A0C47F4}" type="pres">
      <dgm:prSet presAssocID="{36FF715E-7038-40C6-BB49-5A95CC4895BC}" presName="compNode" presStyleCnt="0"/>
      <dgm:spPr/>
    </dgm:pt>
    <dgm:pt modelId="{4F53EA32-D220-4F94-BCA6-54702AFCBB1F}" type="pres">
      <dgm:prSet presAssocID="{36FF715E-7038-40C6-BB49-5A95CC4895BC}" presName="pictRect" presStyleLbl="node1" presStyleIdx="3" presStyleCnt="4" custScaleX="148134" custScaleY="125604"/>
      <dgm:spPr>
        <a:blipFill rotWithShape="1">
          <a:blip xmlns:r="http://schemas.openxmlformats.org/officeDocument/2006/relationships" r:embed="rId4"/>
          <a:stretch>
            <a:fillRect/>
          </a:stretch>
        </a:blipFill>
      </dgm:spPr>
      <dgm:t>
        <a:bodyPr/>
        <a:lstStyle/>
        <a:p>
          <a:endParaRPr lang="es-ES"/>
        </a:p>
      </dgm:t>
    </dgm:pt>
    <dgm:pt modelId="{0BA044B0-5FF6-4FDD-9C1B-263815D0FD82}" type="pres">
      <dgm:prSet presAssocID="{36FF715E-7038-40C6-BB49-5A95CC4895BC}" presName="textRect" presStyleLbl="revTx" presStyleIdx="3" presStyleCnt="4" custScaleY="72032" custLinFactNeighborX="-3930" custLinFactNeighborY="17236">
        <dgm:presLayoutVars>
          <dgm:bulletEnabled val="1"/>
        </dgm:presLayoutVars>
      </dgm:prSet>
      <dgm:spPr/>
      <dgm:t>
        <a:bodyPr/>
        <a:lstStyle/>
        <a:p>
          <a:endParaRPr lang="es-EC"/>
        </a:p>
      </dgm:t>
    </dgm:pt>
  </dgm:ptLst>
  <dgm:cxnLst>
    <dgm:cxn modelId="{3F6F7729-5558-4848-B948-363D87A49DCA}" srcId="{DBEE54F6-0E39-49D4-BC83-2344128FBE8C}" destId="{A33815B5-6FCC-4E0F-A0C8-9F54376098E6}" srcOrd="1" destOrd="0" parTransId="{E7B759B0-DF6C-4038-A41C-36EA54AA5255}" sibTransId="{32CE1DEA-B04E-4E81-A1C6-6DAEE47D89C8}"/>
    <dgm:cxn modelId="{3D20538C-EBED-4006-9BAD-FC7D93D9CA76}" type="presOf" srcId="{DBEE54F6-0E39-49D4-BC83-2344128FBE8C}" destId="{46995C0D-0046-4E18-AB61-C35A5A3F6B80}" srcOrd="0" destOrd="0" presId="urn:microsoft.com/office/officeart/2005/8/layout/pList1"/>
    <dgm:cxn modelId="{C24F51C6-9B2A-4D0A-BBD4-9D05390F213C}" type="presOf" srcId="{6041B69A-CA8F-4F96-93C3-D7368E05782D}" destId="{F786A131-503C-4F17-BB12-34F3085F0CD7}" srcOrd="0" destOrd="0" presId="urn:microsoft.com/office/officeart/2005/8/layout/pList1"/>
    <dgm:cxn modelId="{865FAEED-145E-4235-86A3-7ED925DDDB9D}" type="presOf" srcId="{32CE1DEA-B04E-4E81-A1C6-6DAEE47D89C8}" destId="{9046BBA4-85E1-4556-A4DB-063F84C1CF8A}" srcOrd="0" destOrd="0" presId="urn:microsoft.com/office/officeart/2005/8/layout/pList1"/>
    <dgm:cxn modelId="{B19CC8E0-B6EA-46B1-9554-E4BE89ECE0CF}" type="presOf" srcId="{A33815B5-6FCC-4E0F-A0C8-9F54376098E6}" destId="{4A495636-EF75-40EF-95A2-E8573CE06745}" srcOrd="0" destOrd="0" presId="urn:microsoft.com/office/officeart/2005/8/layout/pList1"/>
    <dgm:cxn modelId="{046797CD-57AC-42E7-86BE-FB96642AE84D}" type="presOf" srcId="{01A1A5E9-4083-467D-9D4C-AB7178E770F6}" destId="{BFAC7F6C-202D-4BBC-9B67-489D7823768B}" srcOrd="0" destOrd="0" presId="urn:microsoft.com/office/officeart/2005/8/layout/pList1"/>
    <dgm:cxn modelId="{DFD0FD96-4FBA-4945-BFEA-FB594C70FBA8}" srcId="{DBEE54F6-0E39-49D4-BC83-2344128FBE8C}" destId="{36FF715E-7038-40C6-BB49-5A95CC4895BC}" srcOrd="3" destOrd="0" parTransId="{C951D4F7-FBA4-4406-8105-CE27F79575A0}" sibTransId="{3E5CE61A-9B31-4B50-9DDB-AA964EBB6D1E}"/>
    <dgm:cxn modelId="{2D2D7639-00E9-4B3C-9534-8CF7B83A4CE9}" type="presOf" srcId="{881CDC76-6356-4826-A54D-61B9F0F171AB}" destId="{E4D4E6C1-BA4E-49F1-A501-5ECB5A0129A5}" srcOrd="0" destOrd="0" presId="urn:microsoft.com/office/officeart/2005/8/layout/pList1"/>
    <dgm:cxn modelId="{7C81B1D7-3C24-478C-9B1C-08E6E4A502F2}" srcId="{DBEE54F6-0E39-49D4-BC83-2344128FBE8C}" destId="{1DECA631-A995-47E8-9560-A60772A81245}" srcOrd="0" destOrd="0" parTransId="{00E7D400-FCD4-4596-A7B4-996191CE215D}" sibTransId="{6041B69A-CA8F-4F96-93C3-D7368E05782D}"/>
    <dgm:cxn modelId="{7BACDF85-595A-4A7C-9C99-93A0AD99EAB0}" srcId="{DBEE54F6-0E39-49D4-BC83-2344128FBE8C}" destId="{881CDC76-6356-4826-A54D-61B9F0F171AB}" srcOrd="2" destOrd="0" parTransId="{E38E8C77-6EC3-420D-992F-04D7FD43BD3A}" sibTransId="{01A1A5E9-4083-467D-9D4C-AB7178E770F6}"/>
    <dgm:cxn modelId="{421F20CE-2CC1-47B4-AB6E-06C1C82ED8B2}" type="presOf" srcId="{1DECA631-A995-47E8-9560-A60772A81245}" destId="{3310BA29-FB1B-47E9-974E-6E9C7773DA71}" srcOrd="0" destOrd="0" presId="urn:microsoft.com/office/officeart/2005/8/layout/pList1"/>
    <dgm:cxn modelId="{9F131C85-6D1A-4B12-B946-3DE216C23EB7}" type="presOf" srcId="{36FF715E-7038-40C6-BB49-5A95CC4895BC}" destId="{0BA044B0-5FF6-4FDD-9C1B-263815D0FD82}" srcOrd="0" destOrd="0" presId="urn:microsoft.com/office/officeart/2005/8/layout/pList1"/>
    <dgm:cxn modelId="{0D85AE58-3B27-472E-8627-DB1234794AA5}" type="presParOf" srcId="{46995C0D-0046-4E18-AB61-C35A5A3F6B80}" destId="{C49048DA-0214-4A8B-BEFD-BDFAF5797455}" srcOrd="0" destOrd="0" presId="urn:microsoft.com/office/officeart/2005/8/layout/pList1"/>
    <dgm:cxn modelId="{DF6FEA2F-7D01-433F-B31A-085456CDC10F}" type="presParOf" srcId="{C49048DA-0214-4A8B-BEFD-BDFAF5797455}" destId="{9F49B748-E8B0-47BC-B999-C10FE748EA5F}" srcOrd="0" destOrd="0" presId="urn:microsoft.com/office/officeart/2005/8/layout/pList1"/>
    <dgm:cxn modelId="{A24756A0-9809-42D7-9016-623B108F476A}" type="presParOf" srcId="{C49048DA-0214-4A8B-BEFD-BDFAF5797455}" destId="{3310BA29-FB1B-47E9-974E-6E9C7773DA71}" srcOrd="1" destOrd="0" presId="urn:microsoft.com/office/officeart/2005/8/layout/pList1"/>
    <dgm:cxn modelId="{974147AE-D76C-4172-AD65-AABD05A93689}" type="presParOf" srcId="{46995C0D-0046-4E18-AB61-C35A5A3F6B80}" destId="{F786A131-503C-4F17-BB12-34F3085F0CD7}" srcOrd="1" destOrd="0" presId="urn:microsoft.com/office/officeart/2005/8/layout/pList1"/>
    <dgm:cxn modelId="{BD6729CF-7980-45E7-B3CB-527347F521BC}" type="presParOf" srcId="{46995C0D-0046-4E18-AB61-C35A5A3F6B80}" destId="{46ED3263-7696-495B-97F5-743C96E45726}" srcOrd="2" destOrd="0" presId="urn:microsoft.com/office/officeart/2005/8/layout/pList1"/>
    <dgm:cxn modelId="{F57D903C-18A3-43E5-A4A9-7F84FCC1622A}" type="presParOf" srcId="{46ED3263-7696-495B-97F5-743C96E45726}" destId="{C7993B69-EB33-43E4-9E02-E8B22AC39680}" srcOrd="0" destOrd="0" presId="urn:microsoft.com/office/officeart/2005/8/layout/pList1"/>
    <dgm:cxn modelId="{F11CD5A3-F648-47C0-B7FC-29E44B73C1EE}" type="presParOf" srcId="{46ED3263-7696-495B-97F5-743C96E45726}" destId="{4A495636-EF75-40EF-95A2-E8573CE06745}" srcOrd="1" destOrd="0" presId="urn:microsoft.com/office/officeart/2005/8/layout/pList1"/>
    <dgm:cxn modelId="{CBBBAF28-5FC2-4CEE-BA31-833375262A86}" type="presParOf" srcId="{46995C0D-0046-4E18-AB61-C35A5A3F6B80}" destId="{9046BBA4-85E1-4556-A4DB-063F84C1CF8A}" srcOrd="3" destOrd="0" presId="urn:microsoft.com/office/officeart/2005/8/layout/pList1"/>
    <dgm:cxn modelId="{F8525C10-9F60-46D8-9270-8845B3C253C7}" type="presParOf" srcId="{46995C0D-0046-4E18-AB61-C35A5A3F6B80}" destId="{47152D43-178B-4FF2-9C30-8ACD11A61E87}" srcOrd="4" destOrd="0" presId="urn:microsoft.com/office/officeart/2005/8/layout/pList1"/>
    <dgm:cxn modelId="{6453450B-FE3B-45A7-8625-6F1C73B5808C}" type="presParOf" srcId="{47152D43-178B-4FF2-9C30-8ACD11A61E87}" destId="{EBA805B9-0654-482C-B778-D2E146C0D552}" srcOrd="0" destOrd="0" presId="urn:microsoft.com/office/officeart/2005/8/layout/pList1"/>
    <dgm:cxn modelId="{D781AE75-919F-40AC-8F47-0799705EE41D}" type="presParOf" srcId="{47152D43-178B-4FF2-9C30-8ACD11A61E87}" destId="{E4D4E6C1-BA4E-49F1-A501-5ECB5A0129A5}" srcOrd="1" destOrd="0" presId="urn:microsoft.com/office/officeart/2005/8/layout/pList1"/>
    <dgm:cxn modelId="{A312B3A0-B2D6-4420-9563-792089F80BE5}" type="presParOf" srcId="{46995C0D-0046-4E18-AB61-C35A5A3F6B80}" destId="{BFAC7F6C-202D-4BBC-9B67-489D7823768B}" srcOrd="5" destOrd="0" presId="urn:microsoft.com/office/officeart/2005/8/layout/pList1"/>
    <dgm:cxn modelId="{B7BEB5AA-D024-44A1-B211-07FD98E273D8}" type="presParOf" srcId="{46995C0D-0046-4E18-AB61-C35A5A3F6B80}" destId="{0E3DD46A-7567-4B82-B124-57382A0C47F4}" srcOrd="6" destOrd="0" presId="urn:microsoft.com/office/officeart/2005/8/layout/pList1"/>
    <dgm:cxn modelId="{7976936E-FCFC-47CC-9036-2A1C7CC6DC38}" type="presParOf" srcId="{0E3DD46A-7567-4B82-B124-57382A0C47F4}" destId="{4F53EA32-D220-4F94-BCA6-54702AFCBB1F}" srcOrd="0" destOrd="0" presId="urn:microsoft.com/office/officeart/2005/8/layout/pList1"/>
    <dgm:cxn modelId="{0BCFAB06-069D-4421-95FC-935E2E5E279A}" type="presParOf" srcId="{0E3DD46A-7567-4B82-B124-57382A0C47F4}" destId="{0BA044B0-5FF6-4FDD-9C1B-263815D0FD82}"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53AD68-DEF2-4F7B-B6EC-6D9E1C47C0CF}" type="doc">
      <dgm:prSet loTypeId="urn:microsoft.com/office/officeart/2005/8/layout/matrix1" loCatId="matrix" qsTypeId="urn:microsoft.com/office/officeart/2005/8/quickstyle/simple5" qsCatId="simple" csTypeId="urn:microsoft.com/office/officeart/2005/8/colors/colorful2" csCatId="colorful" phldr="1"/>
      <dgm:spPr/>
      <dgm:t>
        <a:bodyPr/>
        <a:lstStyle/>
        <a:p>
          <a:endParaRPr lang="es-EC"/>
        </a:p>
      </dgm:t>
    </dgm:pt>
    <dgm:pt modelId="{5DC0EF9A-C834-4FF2-883D-C6DEBB4D70DA}">
      <dgm:prSet phldrT="[Texto]" custT="1"/>
      <dgm:spPr/>
      <dgm:t>
        <a:bodyPr/>
        <a:lstStyle/>
        <a:p>
          <a:pPr algn="ctr"/>
          <a:r>
            <a:rPr lang="es-EC" sz="1800" b="1" smtClean="0">
              <a:solidFill>
                <a:schemeClr val="tx1"/>
              </a:solidFill>
              <a:latin typeface="+mj-lt"/>
            </a:rPr>
            <a:t>El Valle del Chota es Parte de Ti</a:t>
          </a:r>
          <a:endParaRPr lang="es-EC" sz="1800" b="1" dirty="0">
            <a:solidFill>
              <a:schemeClr val="tx1"/>
            </a:solidFill>
            <a:latin typeface="+mj-lt"/>
          </a:endParaRPr>
        </a:p>
      </dgm:t>
    </dgm:pt>
    <dgm:pt modelId="{A712C929-EEC1-4692-9F3C-8F7A654E6334}" type="parTrans" cxnId="{074A7C4A-AA36-4B4E-8471-B3AFBF538818}">
      <dgm:prSet/>
      <dgm:spPr/>
      <dgm:t>
        <a:bodyPr/>
        <a:lstStyle/>
        <a:p>
          <a:pPr algn="ctr"/>
          <a:endParaRPr lang="es-EC" sz="1800">
            <a:solidFill>
              <a:schemeClr val="tx1"/>
            </a:solidFill>
            <a:latin typeface="+mj-lt"/>
          </a:endParaRPr>
        </a:p>
      </dgm:t>
    </dgm:pt>
    <dgm:pt modelId="{68224F8E-EF7A-4AE7-A7E6-AF66055F400B}" type="sibTrans" cxnId="{074A7C4A-AA36-4B4E-8471-B3AFBF538818}">
      <dgm:prSet/>
      <dgm:spPr/>
      <dgm:t>
        <a:bodyPr/>
        <a:lstStyle/>
        <a:p>
          <a:pPr algn="ctr"/>
          <a:endParaRPr lang="es-EC" sz="1800">
            <a:solidFill>
              <a:schemeClr val="tx1"/>
            </a:solidFill>
            <a:latin typeface="+mj-lt"/>
          </a:endParaRPr>
        </a:p>
      </dgm:t>
    </dgm:pt>
    <dgm:pt modelId="{E13114F3-8637-4AE2-AD05-827F6913A8C9}">
      <dgm:prSet phldrT="[Texto]" custT="1"/>
      <dgm:spPr/>
      <dgm:t>
        <a:bodyPr/>
        <a:lstStyle/>
        <a:p>
          <a:pPr algn="ctr"/>
          <a:r>
            <a:rPr lang="es-EC" sz="1800" b="1" dirty="0" smtClean="0">
              <a:solidFill>
                <a:schemeClr val="tx1"/>
              </a:solidFill>
              <a:latin typeface="+mj-lt"/>
            </a:rPr>
            <a:t>Objetivo general: </a:t>
          </a:r>
          <a:r>
            <a:rPr lang="es-EC" sz="1800" dirty="0" smtClean="0">
              <a:solidFill>
                <a:schemeClr val="tx1"/>
              </a:solidFill>
              <a:latin typeface="+mj-lt"/>
            </a:rPr>
            <a:t>Capacitar a la población de las comunidades seleccionadas para la investigación sobre la importancia del bosque y su vegetación nativa, el manejo del recursos suelo y protección de los recursos hídricos.</a:t>
          </a:r>
          <a:endParaRPr lang="es-EC" sz="1800" dirty="0">
            <a:solidFill>
              <a:schemeClr val="tx1"/>
            </a:solidFill>
            <a:latin typeface="+mj-lt"/>
          </a:endParaRPr>
        </a:p>
      </dgm:t>
    </dgm:pt>
    <dgm:pt modelId="{D7CDA9A2-E050-49CB-8F6F-544A8CF29BC6}" type="parTrans" cxnId="{4F4BA5E3-A340-428C-903E-D9CBEA7B0095}">
      <dgm:prSet/>
      <dgm:spPr/>
      <dgm:t>
        <a:bodyPr/>
        <a:lstStyle/>
        <a:p>
          <a:pPr algn="ctr"/>
          <a:endParaRPr lang="es-EC" sz="1800">
            <a:solidFill>
              <a:schemeClr val="tx1"/>
            </a:solidFill>
            <a:latin typeface="+mj-lt"/>
          </a:endParaRPr>
        </a:p>
      </dgm:t>
    </dgm:pt>
    <dgm:pt modelId="{C1298DB8-2D6A-4F37-B029-4C12A524090D}" type="sibTrans" cxnId="{4F4BA5E3-A340-428C-903E-D9CBEA7B0095}">
      <dgm:prSet/>
      <dgm:spPr/>
      <dgm:t>
        <a:bodyPr/>
        <a:lstStyle/>
        <a:p>
          <a:pPr algn="ctr"/>
          <a:endParaRPr lang="es-EC" sz="1800">
            <a:solidFill>
              <a:schemeClr val="tx1"/>
            </a:solidFill>
            <a:latin typeface="+mj-lt"/>
          </a:endParaRPr>
        </a:p>
      </dgm:t>
    </dgm:pt>
    <dgm:pt modelId="{4FBE8809-BD18-4835-9302-B3F87A0DB3AC}">
      <dgm:prSet phldrT="[Texto]" custT="1"/>
      <dgm:spPr/>
      <dgm:t>
        <a:bodyPr/>
        <a:lstStyle/>
        <a:p>
          <a:pPr algn="ctr"/>
          <a:r>
            <a:rPr lang="es-EC" sz="1800" b="1" dirty="0" smtClean="0">
              <a:solidFill>
                <a:schemeClr val="tx1"/>
              </a:solidFill>
              <a:latin typeface="+mj-lt"/>
            </a:rPr>
            <a:t>Objetivos Específicos: </a:t>
          </a:r>
          <a:r>
            <a:rPr lang="es-EC" sz="1800" dirty="0" smtClean="0">
              <a:solidFill>
                <a:schemeClr val="tx1"/>
              </a:solidFill>
              <a:latin typeface="+mj-lt"/>
            </a:rPr>
            <a:t>Socializar  los resultados de la investigación en las cinco comunidades de la investigación: El Chota,  San Alfonso, Carpuela, Juncal y </a:t>
          </a:r>
          <a:r>
            <a:rPr lang="es-EC" sz="1800" dirty="0" err="1" smtClean="0">
              <a:solidFill>
                <a:schemeClr val="tx1"/>
              </a:solidFill>
              <a:latin typeface="+mj-lt"/>
            </a:rPr>
            <a:t>Pusir</a:t>
          </a:r>
          <a:r>
            <a:rPr lang="es-EC" sz="1800" dirty="0" smtClean="0">
              <a:solidFill>
                <a:schemeClr val="tx1"/>
              </a:solidFill>
              <a:latin typeface="+mj-lt"/>
            </a:rPr>
            <a:t> Chiquito.</a:t>
          </a:r>
        </a:p>
        <a:p>
          <a:pPr algn="ctr"/>
          <a:endParaRPr lang="es-EC" sz="1800" dirty="0" smtClean="0">
            <a:solidFill>
              <a:schemeClr val="tx1"/>
            </a:solidFill>
            <a:latin typeface="+mj-lt"/>
          </a:endParaRPr>
        </a:p>
        <a:p>
          <a:pPr algn="ctr"/>
          <a:r>
            <a:rPr lang="es-EC" sz="1800" dirty="0" smtClean="0">
              <a:solidFill>
                <a:schemeClr val="tx1"/>
              </a:solidFill>
              <a:latin typeface="+mj-lt"/>
            </a:rPr>
            <a:t>Fomentar en las comunidades la importancia de la diversidad florística del Valle y su conservación. </a:t>
          </a:r>
        </a:p>
        <a:p>
          <a:pPr algn="ctr"/>
          <a:endParaRPr lang="es-EC" sz="1800" dirty="0" smtClean="0">
            <a:solidFill>
              <a:schemeClr val="tx1"/>
            </a:solidFill>
            <a:latin typeface="+mj-lt"/>
          </a:endParaRPr>
        </a:p>
        <a:p>
          <a:pPr algn="ctr"/>
          <a:r>
            <a:rPr lang="es-EC" sz="1800" dirty="0" smtClean="0">
              <a:solidFill>
                <a:schemeClr val="tx1"/>
              </a:solidFill>
              <a:latin typeface="+mj-lt"/>
            </a:rPr>
            <a:t>Ampliar el interés y concientización del cuidado del ambiente y protección de sus recursos. </a:t>
          </a:r>
        </a:p>
        <a:p>
          <a:pPr algn="ctr"/>
          <a:endParaRPr lang="es-EC" sz="1800" dirty="0">
            <a:solidFill>
              <a:schemeClr val="tx1"/>
            </a:solidFill>
            <a:latin typeface="+mj-lt"/>
          </a:endParaRPr>
        </a:p>
      </dgm:t>
    </dgm:pt>
    <dgm:pt modelId="{8205547F-ABDA-4FE1-AD9B-9315DB5644FA}" type="parTrans" cxnId="{3A3C4567-17AC-472D-BFAC-80A29C1BE79F}">
      <dgm:prSet/>
      <dgm:spPr/>
      <dgm:t>
        <a:bodyPr/>
        <a:lstStyle/>
        <a:p>
          <a:pPr algn="ctr"/>
          <a:endParaRPr lang="es-EC" sz="1800">
            <a:solidFill>
              <a:schemeClr val="tx1"/>
            </a:solidFill>
            <a:latin typeface="+mj-lt"/>
          </a:endParaRPr>
        </a:p>
      </dgm:t>
    </dgm:pt>
    <dgm:pt modelId="{194D4422-1D1C-44BB-B3CA-8FBE354C63BE}" type="sibTrans" cxnId="{3A3C4567-17AC-472D-BFAC-80A29C1BE79F}">
      <dgm:prSet/>
      <dgm:spPr/>
      <dgm:t>
        <a:bodyPr/>
        <a:lstStyle/>
        <a:p>
          <a:pPr algn="ctr"/>
          <a:endParaRPr lang="es-EC" sz="1800">
            <a:solidFill>
              <a:schemeClr val="tx1"/>
            </a:solidFill>
            <a:latin typeface="+mj-lt"/>
          </a:endParaRPr>
        </a:p>
      </dgm:t>
    </dgm:pt>
    <dgm:pt modelId="{AFE04D4D-3B9B-49B1-9B84-088949536C0E}">
      <dgm:prSet phldrT="[Texto]" custT="1"/>
      <dgm:spPr/>
      <dgm:t>
        <a:bodyPr/>
        <a:lstStyle/>
        <a:p>
          <a:pPr algn="ctr"/>
          <a:r>
            <a:rPr lang="es-EC" sz="1800" b="1" smtClean="0">
              <a:solidFill>
                <a:schemeClr val="tx1"/>
              </a:solidFill>
              <a:latin typeface="+mj-lt"/>
            </a:rPr>
            <a:t>Actividades: C</a:t>
          </a:r>
          <a:r>
            <a:rPr lang="es-EC" sz="1800" smtClean="0">
              <a:solidFill>
                <a:schemeClr val="tx1"/>
              </a:solidFill>
              <a:latin typeface="+mj-lt"/>
            </a:rPr>
            <a:t>apacitaciones participativas, realización de talleres y elaboración de material didáctico para autoridades y lideres de las comunidades.</a:t>
          </a:r>
          <a:endParaRPr lang="es-EC" sz="1800" dirty="0">
            <a:solidFill>
              <a:schemeClr val="tx1"/>
            </a:solidFill>
            <a:latin typeface="+mj-lt"/>
          </a:endParaRPr>
        </a:p>
      </dgm:t>
    </dgm:pt>
    <dgm:pt modelId="{6EBBCB91-283D-4B03-9C72-5F7FCA81D33E}" type="parTrans" cxnId="{358C0FD1-22B0-438E-9944-2532CAC20E8A}">
      <dgm:prSet/>
      <dgm:spPr/>
      <dgm:t>
        <a:bodyPr/>
        <a:lstStyle/>
        <a:p>
          <a:pPr algn="ctr"/>
          <a:endParaRPr lang="es-EC" sz="1800">
            <a:solidFill>
              <a:schemeClr val="tx1"/>
            </a:solidFill>
            <a:latin typeface="+mj-lt"/>
          </a:endParaRPr>
        </a:p>
      </dgm:t>
    </dgm:pt>
    <dgm:pt modelId="{4192EC23-6529-4089-BA0A-4A29C9E98187}" type="sibTrans" cxnId="{358C0FD1-22B0-438E-9944-2532CAC20E8A}">
      <dgm:prSet/>
      <dgm:spPr/>
      <dgm:t>
        <a:bodyPr/>
        <a:lstStyle/>
        <a:p>
          <a:pPr algn="ctr"/>
          <a:endParaRPr lang="es-EC" sz="1800">
            <a:solidFill>
              <a:schemeClr val="tx1"/>
            </a:solidFill>
            <a:latin typeface="+mj-lt"/>
          </a:endParaRPr>
        </a:p>
      </dgm:t>
    </dgm:pt>
    <dgm:pt modelId="{2ECB205F-B069-415F-AEAA-C09E39270771}">
      <dgm:prSet phldrT="[Texto]" phldr="1"/>
      <dgm:spPr/>
      <dgm:t>
        <a:bodyPr/>
        <a:lstStyle/>
        <a:p>
          <a:pPr algn="ctr"/>
          <a:endParaRPr lang="es-EC" sz="1800">
            <a:solidFill>
              <a:schemeClr val="tx1"/>
            </a:solidFill>
            <a:latin typeface="+mj-lt"/>
          </a:endParaRPr>
        </a:p>
      </dgm:t>
    </dgm:pt>
    <dgm:pt modelId="{DEC760C9-E1EA-46DA-BEEE-F700BCF3589E}" type="parTrans" cxnId="{26454B67-7A37-49F0-9BC7-324F24C2377F}">
      <dgm:prSet/>
      <dgm:spPr/>
      <dgm:t>
        <a:bodyPr/>
        <a:lstStyle/>
        <a:p>
          <a:pPr algn="ctr"/>
          <a:endParaRPr lang="es-EC" sz="1800">
            <a:solidFill>
              <a:schemeClr val="tx1"/>
            </a:solidFill>
            <a:latin typeface="+mj-lt"/>
          </a:endParaRPr>
        </a:p>
      </dgm:t>
    </dgm:pt>
    <dgm:pt modelId="{0E7DAED1-0A9D-4880-80DA-1F31EC79CCB9}" type="sibTrans" cxnId="{26454B67-7A37-49F0-9BC7-324F24C2377F}">
      <dgm:prSet/>
      <dgm:spPr/>
      <dgm:t>
        <a:bodyPr/>
        <a:lstStyle/>
        <a:p>
          <a:pPr algn="ctr"/>
          <a:endParaRPr lang="es-EC" sz="1800">
            <a:solidFill>
              <a:schemeClr val="tx1"/>
            </a:solidFill>
            <a:latin typeface="+mj-lt"/>
          </a:endParaRPr>
        </a:p>
      </dgm:t>
    </dgm:pt>
    <dgm:pt modelId="{0658683D-9DA6-4E32-BEE6-CFAD8299E5C2}">
      <dgm:prSet/>
      <dgm:spPr/>
      <dgm:t>
        <a:bodyPr/>
        <a:lstStyle/>
        <a:p>
          <a:pPr algn="ctr"/>
          <a:endParaRPr lang="es-EC" sz="1800">
            <a:solidFill>
              <a:schemeClr val="tx1"/>
            </a:solidFill>
          </a:endParaRPr>
        </a:p>
      </dgm:t>
    </dgm:pt>
    <dgm:pt modelId="{578C2F21-7100-4E27-84AB-7BAD307C014A}" type="parTrans" cxnId="{098AF262-B957-4FDA-A817-1CA29ABFC20F}">
      <dgm:prSet/>
      <dgm:spPr/>
      <dgm:t>
        <a:bodyPr/>
        <a:lstStyle/>
        <a:p>
          <a:pPr algn="ctr"/>
          <a:endParaRPr lang="es-EC" sz="1800">
            <a:solidFill>
              <a:schemeClr val="tx1"/>
            </a:solidFill>
            <a:latin typeface="+mj-lt"/>
          </a:endParaRPr>
        </a:p>
      </dgm:t>
    </dgm:pt>
    <dgm:pt modelId="{E9BCA006-796B-40C1-9FF2-74F730F9F87D}" type="sibTrans" cxnId="{098AF262-B957-4FDA-A817-1CA29ABFC20F}">
      <dgm:prSet/>
      <dgm:spPr/>
      <dgm:t>
        <a:bodyPr/>
        <a:lstStyle/>
        <a:p>
          <a:pPr algn="ctr"/>
          <a:endParaRPr lang="es-EC" sz="1800">
            <a:solidFill>
              <a:schemeClr val="tx1"/>
            </a:solidFill>
            <a:latin typeface="+mj-lt"/>
          </a:endParaRPr>
        </a:p>
      </dgm:t>
    </dgm:pt>
    <dgm:pt modelId="{47471EB2-E89B-4929-858A-A72D8E33B36D}">
      <dgm:prSet/>
      <dgm:spPr/>
      <dgm:t>
        <a:bodyPr/>
        <a:lstStyle/>
        <a:p>
          <a:pPr algn="ctr"/>
          <a:endParaRPr lang="es-EC" sz="1800">
            <a:solidFill>
              <a:schemeClr val="tx1"/>
            </a:solidFill>
          </a:endParaRPr>
        </a:p>
      </dgm:t>
    </dgm:pt>
    <dgm:pt modelId="{59E4BB24-7E83-470C-8E51-D99242666CF4}" type="parTrans" cxnId="{40DED064-8D8F-46B6-B3A2-17FADF879476}">
      <dgm:prSet/>
      <dgm:spPr/>
      <dgm:t>
        <a:bodyPr/>
        <a:lstStyle/>
        <a:p>
          <a:pPr algn="ctr"/>
          <a:endParaRPr lang="es-EC" sz="1800">
            <a:solidFill>
              <a:schemeClr val="tx1"/>
            </a:solidFill>
            <a:latin typeface="+mj-lt"/>
          </a:endParaRPr>
        </a:p>
      </dgm:t>
    </dgm:pt>
    <dgm:pt modelId="{33C38F3B-72D7-4835-ABA4-29F18E8A49A4}" type="sibTrans" cxnId="{40DED064-8D8F-46B6-B3A2-17FADF879476}">
      <dgm:prSet/>
      <dgm:spPr/>
      <dgm:t>
        <a:bodyPr/>
        <a:lstStyle/>
        <a:p>
          <a:pPr algn="ctr"/>
          <a:endParaRPr lang="es-EC" sz="1800">
            <a:solidFill>
              <a:schemeClr val="tx1"/>
            </a:solidFill>
            <a:latin typeface="+mj-lt"/>
          </a:endParaRPr>
        </a:p>
      </dgm:t>
    </dgm:pt>
    <dgm:pt modelId="{C2128039-8007-4EBA-94E8-FB69468D1FA2}">
      <dgm:prSet custT="1"/>
      <dgm:spPr/>
      <dgm:t>
        <a:bodyPr/>
        <a:lstStyle/>
        <a:p>
          <a:pPr algn="ctr"/>
          <a:endParaRPr lang="es-EC" sz="1800" b="1" dirty="0" smtClean="0">
            <a:solidFill>
              <a:schemeClr val="tx1"/>
            </a:solidFill>
            <a:latin typeface="+mj-lt"/>
          </a:endParaRPr>
        </a:p>
        <a:p>
          <a:pPr algn="ctr"/>
          <a:r>
            <a:rPr lang="es-EC" sz="1800" b="1" dirty="0" smtClean="0">
              <a:solidFill>
                <a:schemeClr val="tx1"/>
              </a:solidFill>
              <a:latin typeface="+mj-lt"/>
            </a:rPr>
            <a:t>Meta: </a:t>
          </a:r>
          <a:r>
            <a:rPr lang="es-EC" sz="1800" dirty="0" smtClean="0">
              <a:solidFill>
                <a:schemeClr val="tx1"/>
              </a:solidFill>
              <a:latin typeface="+mj-lt"/>
            </a:rPr>
            <a:t>Dar  conocer a corto plazo temas específicos sobre  educación ambiental a las comunidades del Valle del Chota </a:t>
          </a:r>
        </a:p>
        <a:p>
          <a:pPr algn="ctr"/>
          <a:r>
            <a:rPr lang="es-EC" sz="1800" b="1" dirty="0" smtClean="0">
              <a:solidFill>
                <a:schemeClr val="tx1"/>
              </a:solidFill>
              <a:latin typeface="+mj-lt"/>
            </a:rPr>
            <a:t>Alcance: </a:t>
          </a:r>
          <a:r>
            <a:rPr lang="es-EC" sz="1800" dirty="0" smtClean="0">
              <a:solidFill>
                <a:schemeClr val="tx1"/>
              </a:solidFill>
              <a:latin typeface="+mj-lt"/>
            </a:rPr>
            <a:t>Principales comunidades del Valle del Chota</a:t>
          </a:r>
        </a:p>
        <a:p>
          <a:pPr algn="ctr"/>
          <a:r>
            <a:rPr lang="es-EC" sz="1800" b="1" dirty="0" smtClean="0">
              <a:solidFill>
                <a:schemeClr val="tx1"/>
              </a:solidFill>
              <a:latin typeface="+mj-lt"/>
            </a:rPr>
            <a:t>Responsables: </a:t>
          </a:r>
          <a:r>
            <a:rPr lang="es-EC" sz="1800" dirty="0" smtClean="0">
              <a:solidFill>
                <a:schemeClr val="tx1"/>
              </a:solidFill>
              <a:latin typeface="+mj-lt"/>
            </a:rPr>
            <a:t>GPI, GAD Parroquial, Comunidad, UTN</a:t>
          </a:r>
        </a:p>
        <a:p>
          <a:pPr algn="ctr"/>
          <a:r>
            <a:rPr lang="es-EC" sz="1800" b="1" dirty="0" smtClean="0">
              <a:solidFill>
                <a:schemeClr val="tx1"/>
              </a:solidFill>
              <a:latin typeface="+mj-lt"/>
            </a:rPr>
            <a:t>Presupuesto: </a:t>
          </a:r>
          <a:r>
            <a:rPr lang="es-EC" sz="1800" b="0" dirty="0" smtClean="0">
              <a:solidFill>
                <a:schemeClr val="tx1"/>
              </a:solidFill>
              <a:latin typeface="+mj-lt"/>
            </a:rPr>
            <a:t>$1 800</a:t>
          </a:r>
          <a:endParaRPr lang="es-EC" sz="1800" b="1" dirty="0" smtClean="0">
            <a:solidFill>
              <a:schemeClr val="tx1"/>
            </a:solidFill>
            <a:latin typeface="+mj-lt"/>
          </a:endParaRPr>
        </a:p>
        <a:p>
          <a:pPr algn="ctr"/>
          <a:endParaRPr lang="es-EC" sz="1800" dirty="0" smtClean="0">
            <a:solidFill>
              <a:schemeClr val="tx1"/>
            </a:solidFill>
            <a:latin typeface="+mj-lt"/>
          </a:endParaRPr>
        </a:p>
      </dgm:t>
    </dgm:pt>
    <dgm:pt modelId="{F61D5879-1260-4124-85AB-7B8BCE44D74E}" type="parTrans" cxnId="{C5A3FEBD-B2B6-4ADC-968E-93744AC62809}">
      <dgm:prSet/>
      <dgm:spPr/>
      <dgm:t>
        <a:bodyPr/>
        <a:lstStyle/>
        <a:p>
          <a:pPr algn="ctr"/>
          <a:endParaRPr lang="es-EC" sz="1800">
            <a:solidFill>
              <a:schemeClr val="tx1"/>
            </a:solidFill>
          </a:endParaRPr>
        </a:p>
      </dgm:t>
    </dgm:pt>
    <dgm:pt modelId="{ECA036F2-EEF0-4DB4-9559-23035A407DF3}" type="sibTrans" cxnId="{C5A3FEBD-B2B6-4ADC-968E-93744AC62809}">
      <dgm:prSet/>
      <dgm:spPr/>
      <dgm:t>
        <a:bodyPr/>
        <a:lstStyle/>
        <a:p>
          <a:pPr algn="ctr"/>
          <a:endParaRPr lang="es-EC" sz="1800">
            <a:solidFill>
              <a:schemeClr val="tx1"/>
            </a:solidFill>
          </a:endParaRPr>
        </a:p>
      </dgm:t>
    </dgm:pt>
    <dgm:pt modelId="{FBB6AEBB-3947-4E6F-A782-8333B70F1509}" type="pres">
      <dgm:prSet presAssocID="{8C53AD68-DEF2-4F7B-B6EC-6D9E1C47C0CF}" presName="diagram" presStyleCnt="0">
        <dgm:presLayoutVars>
          <dgm:chMax val="1"/>
          <dgm:dir/>
          <dgm:animLvl val="ctr"/>
          <dgm:resizeHandles val="exact"/>
        </dgm:presLayoutVars>
      </dgm:prSet>
      <dgm:spPr/>
      <dgm:t>
        <a:bodyPr/>
        <a:lstStyle/>
        <a:p>
          <a:endParaRPr lang="es-EC"/>
        </a:p>
      </dgm:t>
    </dgm:pt>
    <dgm:pt modelId="{C1B1DC4C-02F1-42AD-B396-561AEA8AC339}" type="pres">
      <dgm:prSet presAssocID="{8C53AD68-DEF2-4F7B-B6EC-6D9E1C47C0CF}" presName="matrix" presStyleCnt="0"/>
      <dgm:spPr/>
      <dgm:t>
        <a:bodyPr/>
        <a:lstStyle/>
        <a:p>
          <a:endParaRPr lang="es-EC"/>
        </a:p>
      </dgm:t>
    </dgm:pt>
    <dgm:pt modelId="{A9A21977-1697-4253-8FB3-F1D77A9F5D8F}" type="pres">
      <dgm:prSet presAssocID="{8C53AD68-DEF2-4F7B-B6EC-6D9E1C47C0CF}" presName="tile1" presStyleLbl="node1" presStyleIdx="0" presStyleCnt="4"/>
      <dgm:spPr/>
      <dgm:t>
        <a:bodyPr/>
        <a:lstStyle/>
        <a:p>
          <a:endParaRPr lang="es-EC"/>
        </a:p>
      </dgm:t>
    </dgm:pt>
    <dgm:pt modelId="{799A2765-DC2B-449E-BA27-9BCB8F9E6C34}" type="pres">
      <dgm:prSet presAssocID="{8C53AD68-DEF2-4F7B-B6EC-6D9E1C47C0CF}" presName="tile1text" presStyleLbl="node1" presStyleIdx="0" presStyleCnt="4">
        <dgm:presLayoutVars>
          <dgm:chMax val="0"/>
          <dgm:chPref val="0"/>
          <dgm:bulletEnabled val="1"/>
        </dgm:presLayoutVars>
      </dgm:prSet>
      <dgm:spPr/>
      <dgm:t>
        <a:bodyPr/>
        <a:lstStyle/>
        <a:p>
          <a:endParaRPr lang="es-EC"/>
        </a:p>
      </dgm:t>
    </dgm:pt>
    <dgm:pt modelId="{C7F52771-4ADF-4703-977F-0D0674549176}" type="pres">
      <dgm:prSet presAssocID="{8C53AD68-DEF2-4F7B-B6EC-6D9E1C47C0CF}" presName="tile2" presStyleLbl="node1" presStyleIdx="1" presStyleCnt="4"/>
      <dgm:spPr/>
      <dgm:t>
        <a:bodyPr/>
        <a:lstStyle/>
        <a:p>
          <a:endParaRPr lang="es-EC"/>
        </a:p>
      </dgm:t>
    </dgm:pt>
    <dgm:pt modelId="{2D680310-C3C5-4E96-BEEE-A60AA9125EE6}" type="pres">
      <dgm:prSet presAssocID="{8C53AD68-DEF2-4F7B-B6EC-6D9E1C47C0CF}" presName="tile2text" presStyleLbl="node1" presStyleIdx="1" presStyleCnt="4">
        <dgm:presLayoutVars>
          <dgm:chMax val="0"/>
          <dgm:chPref val="0"/>
          <dgm:bulletEnabled val="1"/>
        </dgm:presLayoutVars>
      </dgm:prSet>
      <dgm:spPr/>
      <dgm:t>
        <a:bodyPr/>
        <a:lstStyle/>
        <a:p>
          <a:endParaRPr lang="es-EC"/>
        </a:p>
      </dgm:t>
    </dgm:pt>
    <dgm:pt modelId="{3273C303-F10A-4897-9961-8EFB220863CE}" type="pres">
      <dgm:prSet presAssocID="{8C53AD68-DEF2-4F7B-B6EC-6D9E1C47C0CF}" presName="tile3" presStyleLbl="node1" presStyleIdx="2" presStyleCnt="4"/>
      <dgm:spPr/>
      <dgm:t>
        <a:bodyPr/>
        <a:lstStyle/>
        <a:p>
          <a:endParaRPr lang="es-EC"/>
        </a:p>
      </dgm:t>
    </dgm:pt>
    <dgm:pt modelId="{B8D2DA18-5E9D-434C-9472-5AF0F616A3C7}" type="pres">
      <dgm:prSet presAssocID="{8C53AD68-DEF2-4F7B-B6EC-6D9E1C47C0CF}" presName="tile3text" presStyleLbl="node1" presStyleIdx="2" presStyleCnt="4">
        <dgm:presLayoutVars>
          <dgm:chMax val="0"/>
          <dgm:chPref val="0"/>
          <dgm:bulletEnabled val="1"/>
        </dgm:presLayoutVars>
      </dgm:prSet>
      <dgm:spPr/>
      <dgm:t>
        <a:bodyPr/>
        <a:lstStyle/>
        <a:p>
          <a:endParaRPr lang="es-EC"/>
        </a:p>
      </dgm:t>
    </dgm:pt>
    <dgm:pt modelId="{C76FE764-92CB-4215-8D85-42255483D875}" type="pres">
      <dgm:prSet presAssocID="{8C53AD68-DEF2-4F7B-B6EC-6D9E1C47C0CF}" presName="tile4" presStyleLbl="node1" presStyleIdx="3" presStyleCnt="4"/>
      <dgm:spPr/>
      <dgm:t>
        <a:bodyPr/>
        <a:lstStyle/>
        <a:p>
          <a:endParaRPr lang="es-EC"/>
        </a:p>
      </dgm:t>
    </dgm:pt>
    <dgm:pt modelId="{9E7359BB-38E7-4BF8-B818-AF99A5903766}" type="pres">
      <dgm:prSet presAssocID="{8C53AD68-DEF2-4F7B-B6EC-6D9E1C47C0CF}" presName="tile4text" presStyleLbl="node1" presStyleIdx="3" presStyleCnt="4">
        <dgm:presLayoutVars>
          <dgm:chMax val="0"/>
          <dgm:chPref val="0"/>
          <dgm:bulletEnabled val="1"/>
        </dgm:presLayoutVars>
      </dgm:prSet>
      <dgm:spPr/>
      <dgm:t>
        <a:bodyPr/>
        <a:lstStyle/>
        <a:p>
          <a:endParaRPr lang="es-EC"/>
        </a:p>
      </dgm:t>
    </dgm:pt>
    <dgm:pt modelId="{A4C59504-3CD8-4F05-BA0D-A4F0FCC5A914}" type="pres">
      <dgm:prSet presAssocID="{8C53AD68-DEF2-4F7B-B6EC-6D9E1C47C0CF}" presName="centerTile" presStyleLbl="fgShp" presStyleIdx="0" presStyleCnt="1" custLinFactNeighborX="-773" custLinFactNeighborY="-27872">
        <dgm:presLayoutVars>
          <dgm:chMax val="0"/>
          <dgm:chPref val="0"/>
        </dgm:presLayoutVars>
      </dgm:prSet>
      <dgm:spPr/>
      <dgm:t>
        <a:bodyPr/>
        <a:lstStyle/>
        <a:p>
          <a:endParaRPr lang="es-EC"/>
        </a:p>
      </dgm:t>
    </dgm:pt>
  </dgm:ptLst>
  <dgm:cxnLst>
    <dgm:cxn modelId="{C5A3FEBD-B2B6-4ADC-968E-93744AC62809}" srcId="{5DC0EF9A-C834-4FF2-883D-C6DEBB4D70DA}" destId="{C2128039-8007-4EBA-94E8-FB69468D1FA2}" srcOrd="1" destOrd="0" parTransId="{F61D5879-1260-4124-85AB-7B8BCE44D74E}" sibTransId="{ECA036F2-EEF0-4DB4-9559-23035A407DF3}"/>
    <dgm:cxn modelId="{415B3F73-BC5E-4D1D-8DBB-1B70788521CB}" type="presOf" srcId="{AFE04D4D-3B9B-49B1-9B84-088949536C0E}" destId="{C76FE764-92CB-4215-8D85-42255483D875}" srcOrd="0" destOrd="0" presId="urn:microsoft.com/office/officeart/2005/8/layout/matrix1"/>
    <dgm:cxn modelId="{D4D2C635-FE58-4D37-AA2B-0112AC055660}" type="presOf" srcId="{E13114F3-8637-4AE2-AD05-827F6913A8C9}" destId="{A9A21977-1697-4253-8FB3-F1D77A9F5D8F}" srcOrd="0" destOrd="0" presId="urn:microsoft.com/office/officeart/2005/8/layout/matrix1"/>
    <dgm:cxn modelId="{098AF262-B957-4FDA-A817-1CA29ABFC20F}" srcId="{8C53AD68-DEF2-4F7B-B6EC-6D9E1C47C0CF}" destId="{0658683D-9DA6-4E32-BEE6-CFAD8299E5C2}" srcOrd="2" destOrd="0" parTransId="{578C2F21-7100-4E27-84AB-7BAD307C014A}" sibTransId="{E9BCA006-796B-40C1-9FF2-74F730F9F87D}"/>
    <dgm:cxn modelId="{4E029DA6-339D-4A70-9C1C-B9BDADE45E53}" type="presOf" srcId="{8C53AD68-DEF2-4F7B-B6EC-6D9E1C47C0CF}" destId="{FBB6AEBB-3947-4E6F-A782-8333B70F1509}" srcOrd="0" destOrd="0" presId="urn:microsoft.com/office/officeart/2005/8/layout/matrix1"/>
    <dgm:cxn modelId="{26454B67-7A37-49F0-9BC7-324F24C2377F}" srcId="{5DC0EF9A-C834-4FF2-883D-C6DEBB4D70DA}" destId="{2ECB205F-B069-415F-AEAA-C09E39270771}" srcOrd="4" destOrd="0" parTransId="{DEC760C9-E1EA-46DA-BEEE-F700BCF3589E}" sibTransId="{0E7DAED1-0A9D-4880-80DA-1F31EC79CCB9}"/>
    <dgm:cxn modelId="{358C0FD1-22B0-438E-9944-2532CAC20E8A}" srcId="{5DC0EF9A-C834-4FF2-883D-C6DEBB4D70DA}" destId="{AFE04D4D-3B9B-49B1-9B84-088949536C0E}" srcOrd="3" destOrd="0" parTransId="{6EBBCB91-283D-4B03-9C72-5F7FCA81D33E}" sibTransId="{4192EC23-6529-4089-BA0A-4A29C9E98187}"/>
    <dgm:cxn modelId="{40DED064-8D8F-46B6-B3A2-17FADF879476}" srcId="{8C53AD68-DEF2-4F7B-B6EC-6D9E1C47C0CF}" destId="{47471EB2-E89B-4929-858A-A72D8E33B36D}" srcOrd="1" destOrd="0" parTransId="{59E4BB24-7E83-470C-8E51-D99242666CF4}" sibTransId="{33C38F3B-72D7-4835-ABA4-29F18E8A49A4}"/>
    <dgm:cxn modelId="{031972AB-9BEE-4680-8CE2-3FA8A5C22D7E}" type="presOf" srcId="{C2128039-8007-4EBA-94E8-FB69468D1FA2}" destId="{C7F52771-4ADF-4703-977F-0D0674549176}" srcOrd="0" destOrd="0" presId="urn:microsoft.com/office/officeart/2005/8/layout/matrix1"/>
    <dgm:cxn modelId="{4942ED29-B046-4395-9BA0-EE6AC47C5CFF}" type="presOf" srcId="{AFE04D4D-3B9B-49B1-9B84-088949536C0E}" destId="{9E7359BB-38E7-4BF8-B818-AF99A5903766}" srcOrd="1" destOrd="0" presId="urn:microsoft.com/office/officeart/2005/8/layout/matrix1"/>
    <dgm:cxn modelId="{074A7C4A-AA36-4B4E-8471-B3AFBF538818}" srcId="{8C53AD68-DEF2-4F7B-B6EC-6D9E1C47C0CF}" destId="{5DC0EF9A-C834-4FF2-883D-C6DEBB4D70DA}" srcOrd="0" destOrd="0" parTransId="{A712C929-EEC1-4692-9F3C-8F7A654E6334}" sibTransId="{68224F8E-EF7A-4AE7-A7E6-AF66055F400B}"/>
    <dgm:cxn modelId="{66A3A75D-63F8-4D39-86DC-FEE6EBB87039}" type="presOf" srcId="{4FBE8809-BD18-4835-9302-B3F87A0DB3AC}" destId="{B8D2DA18-5E9D-434C-9472-5AF0F616A3C7}" srcOrd="1" destOrd="0" presId="urn:microsoft.com/office/officeart/2005/8/layout/matrix1"/>
    <dgm:cxn modelId="{7A377F59-3801-4FFC-9966-377D5F211838}" type="presOf" srcId="{4FBE8809-BD18-4835-9302-B3F87A0DB3AC}" destId="{3273C303-F10A-4897-9961-8EFB220863CE}" srcOrd="0" destOrd="0" presId="urn:microsoft.com/office/officeart/2005/8/layout/matrix1"/>
    <dgm:cxn modelId="{350C6ABA-DA4F-40C3-80E6-87165DF883D8}" type="presOf" srcId="{C2128039-8007-4EBA-94E8-FB69468D1FA2}" destId="{2D680310-C3C5-4E96-BEEE-A60AA9125EE6}" srcOrd="1" destOrd="0" presId="urn:microsoft.com/office/officeart/2005/8/layout/matrix1"/>
    <dgm:cxn modelId="{8D13DABF-E6DB-4E54-965F-3B9339D22246}" type="presOf" srcId="{5DC0EF9A-C834-4FF2-883D-C6DEBB4D70DA}" destId="{A4C59504-3CD8-4F05-BA0D-A4F0FCC5A914}" srcOrd="0" destOrd="0" presId="urn:microsoft.com/office/officeart/2005/8/layout/matrix1"/>
    <dgm:cxn modelId="{9758E76C-093C-4890-AAA5-3A1D10154D25}" type="presOf" srcId="{E13114F3-8637-4AE2-AD05-827F6913A8C9}" destId="{799A2765-DC2B-449E-BA27-9BCB8F9E6C34}" srcOrd="1" destOrd="0" presId="urn:microsoft.com/office/officeart/2005/8/layout/matrix1"/>
    <dgm:cxn modelId="{4F4BA5E3-A340-428C-903E-D9CBEA7B0095}" srcId="{5DC0EF9A-C834-4FF2-883D-C6DEBB4D70DA}" destId="{E13114F3-8637-4AE2-AD05-827F6913A8C9}" srcOrd="0" destOrd="0" parTransId="{D7CDA9A2-E050-49CB-8F6F-544A8CF29BC6}" sibTransId="{C1298DB8-2D6A-4F37-B029-4C12A524090D}"/>
    <dgm:cxn modelId="{3A3C4567-17AC-472D-BFAC-80A29C1BE79F}" srcId="{5DC0EF9A-C834-4FF2-883D-C6DEBB4D70DA}" destId="{4FBE8809-BD18-4835-9302-B3F87A0DB3AC}" srcOrd="2" destOrd="0" parTransId="{8205547F-ABDA-4FE1-AD9B-9315DB5644FA}" sibTransId="{194D4422-1D1C-44BB-B3CA-8FBE354C63BE}"/>
    <dgm:cxn modelId="{18AB5320-1A18-414F-BD17-17E87FC9E273}" type="presParOf" srcId="{FBB6AEBB-3947-4E6F-A782-8333B70F1509}" destId="{C1B1DC4C-02F1-42AD-B396-561AEA8AC339}" srcOrd="0" destOrd="0" presId="urn:microsoft.com/office/officeart/2005/8/layout/matrix1"/>
    <dgm:cxn modelId="{893F8C93-204C-453D-A978-06211E31433B}" type="presParOf" srcId="{C1B1DC4C-02F1-42AD-B396-561AEA8AC339}" destId="{A9A21977-1697-4253-8FB3-F1D77A9F5D8F}" srcOrd="0" destOrd="0" presId="urn:microsoft.com/office/officeart/2005/8/layout/matrix1"/>
    <dgm:cxn modelId="{BB7C2696-9B4D-424A-BA3F-90A1E1E9546B}" type="presParOf" srcId="{C1B1DC4C-02F1-42AD-B396-561AEA8AC339}" destId="{799A2765-DC2B-449E-BA27-9BCB8F9E6C34}" srcOrd="1" destOrd="0" presId="urn:microsoft.com/office/officeart/2005/8/layout/matrix1"/>
    <dgm:cxn modelId="{18D4B05C-301D-4C3A-ABCF-B4EB1C146157}" type="presParOf" srcId="{C1B1DC4C-02F1-42AD-B396-561AEA8AC339}" destId="{C7F52771-4ADF-4703-977F-0D0674549176}" srcOrd="2" destOrd="0" presId="urn:microsoft.com/office/officeart/2005/8/layout/matrix1"/>
    <dgm:cxn modelId="{DC4345AE-FC85-415A-9032-E91B9E38C028}" type="presParOf" srcId="{C1B1DC4C-02F1-42AD-B396-561AEA8AC339}" destId="{2D680310-C3C5-4E96-BEEE-A60AA9125EE6}" srcOrd="3" destOrd="0" presId="urn:microsoft.com/office/officeart/2005/8/layout/matrix1"/>
    <dgm:cxn modelId="{1B206115-13E9-4C1B-86DE-44480C5E778C}" type="presParOf" srcId="{C1B1DC4C-02F1-42AD-B396-561AEA8AC339}" destId="{3273C303-F10A-4897-9961-8EFB220863CE}" srcOrd="4" destOrd="0" presId="urn:microsoft.com/office/officeart/2005/8/layout/matrix1"/>
    <dgm:cxn modelId="{C7216981-59D7-484D-B10F-1A92FB312050}" type="presParOf" srcId="{C1B1DC4C-02F1-42AD-B396-561AEA8AC339}" destId="{B8D2DA18-5E9D-434C-9472-5AF0F616A3C7}" srcOrd="5" destOrd="0" presId="urn:microsoft.com/office/officeart/2005/8/layout/matrix1"/>
    <dgm:cxn modelId="{1CEFADD1-4E3E-4817-9929-24D5F8F30D3D}" type="presParOf" srcId="{C1B1DC4C-02F1-42AD-B396-561AEA8AC339}" destId="{C76FE764-92CB-4215-8D85-42255483D875}" srcOrd="6" destOrd="0" presId="urn:microsoft.com/office/officeart/2005/8/layout/matrix1"/>
    <dgm:cxn modelId="{F70DC8D8-0BB7-463A-B3C5-34D5A06CA7D9}" type="presParOf" srcId="{C1B1DC4C-02F1-42AD-B396-561AEA8AC339}" destId="{9E7359BB-38E7-4BF8-B818-AF99A5903766}" srcOrd="7" destOrd="0" presId="urn:microsoft.com/office/officeart/2005/8/layout/matrix1"/>
    <dgm:cxn modelId="{8DB489D4-3B94-4E69-AF39-40538A122626}" type="presParOf" srcId="{FBB6AEBB-3947-4E6F-A782-8333B70F1509}" destId="{A4C59504-3CD8-4F05-BA0D-A4F0FCC5A914}"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53AD68-DEF2-4F7B-B6EC-6D9E1C47C0CF}" type="doc">
      <dgm:prSet loTypeId="urn:microsoft.com/office/officeart/2005/8/layout/matrix1" loCatId="matrix" qsTypeId="urn:microsoft.com/office/officeart/2005/8/quickstyle/simple5" qsCatId="simple" csTypeId="urn:microsoft.com/office/officeart/2005/8/colors/accent1_4" csCatId="accent1" phldr="1"/>
      <dgm:spPr/>
      <dgm:t>
        <a:bodyPr/>
        <a:lstStyle/>
        <a:p>
          <a:endParaRPr lang="es-EC"/>
        </a:p>
      </dgm:t>
    </dgm:pt>
    <dgm:pt modelId="{5DC0EF9A-C834-4FF2-883D-C6DEBB4D70DA}">
      <dgm:prSet phldrT="[Texto]" custT="1"/>
      <dgm:spPr/>
      <dgm:t>
        <a:bodyPr/>
        <a:lstStyle/>
        <a:p>
          <a:r>
            <a:rPr lang="es-EC" sz="2000" b="1" smtClean="0">
              <a:solidFill>
                <a:schemeClr val="tx1"/>
              </a:solidFill>
              <a:latin typeface="+mj-lt"/>
            </a:rPr>
            <a:t>ECO-ZONAS</a:t>
          </a:r>
          <a:endParaRPr lang="es-EC" sz="2000" b="1" dirty="0">
            <a:solidFill>
              <a:schemeClr val="tx1"/>
            </a:solidFill>
            <a:latin typeface="+mj-lt"/>
          </a:endParaRPr>
        </a:p>
      </dgm:t>
    </dgm:pt>
    <dgm:pt modelId="{A712C929-EEC1-4692-9F3C-8F7A654E6334}" type="parTrans" cxnId="{074A7C4A-AA36-4B4E-8471-B3AFBF538818}">
      <dgm:prSet/>
      <dgm:spPr/>
      <dgm:t>
        <a:bodyPr/>
        <a:lstStyle/>
        <a:p>
          <a:endParaRPr lang="es-EC" sz="1800">
            <a:solidFill>
              <a:schemeClr val="tx1"/>
            </a:solidFill>
            <a:latin typeface="+mj-lt"/>
          </a:endParaRPr>
        </a:p>
      </dgm:t>
    </dgm:pt>
    <dgm:pt modelId="{68224F8E-EF7A-4AE7-A7E6-AF66055F400B}" type="sibTrans" cxnId="{074A7C4A-AA36-4B4E-8471-B3AFBF538818}">
      <dgm:prSet/>
      <dgm:spPr/>
      <dgm:t>
        <a:bodyPr/>
        <a:lstStyle/>
        <a:p>
          <a:endParaRPr lang="es-EC" sz="1800">
            <a:solidFill>
              <a:schemeClr val="tx1"/>
            </a:solidFill>
            <a:latin typeface="+mj-lt"/>
          </a:endParaRPr>
        </a:p>
      </dgm:t>
    </dgm:pt>
    <dgm:pt modelId="{E13114F3-8637-4AE2-AD05-827F6913A8C9}">
      <dgm:prSet phldrT="[Texto]" custT="1"/>
      <dgm:spPr/>
      <dgm:t>
        <a:bodyPr/>
        <a:lstStyle/>
        <a:p>
          <a:r>
            <a:rPr lang="es-EC" sz="2000" b="1" dirty="0" smtClean="0">
              <a:solidFill>
                <a:schemeClr val="tx1"/>
              </a:solidFill>
              <a:latin typeface="+mj-lt"/>
            </a:rPr>
            <a:t>Objetivo general: </a:t>
          </a:r>
          <a:r>
            <a:rPr lang="es-EC" sz="2000" b="0" dirty="0" smtClean="0">
              <a:solidFill>
                <a:schemeClr val="tx1"/>
              </a:solidFill>
              <a:latin typeface="+mj-lt"/>
            </a:rPr>
            <a:t>Determinar zonas dentro del Valle del Chota que tengan las condiciones necesarias y adecuadas para satisfacer las necesidades de la población sin interrumpir su desarrollo. </a:t>
          </a:r>
          <a:endParaRPr lang="es-EC" sz="2000" b="0" dirty="0">
            <a:solidFill>
              <a:schemeClr val="tx1"/>
            </a:solidFill>
            <a:latin typeface="+mj-lt"/>
          </a:endParaRPr>
        </a:p>
      </dgm:t>
    </dgm:pt>
    <dgm:pt modelId="{D7CDA9A2-E050-49CB-8F6F-544A8CF29BC6}" type="parTrans" cxnId="{4F4BA5E3-A340-428C-903E-D9CBEA7B0095}">
      <dgm:prSet/>
      <dgm:spPr/>
      <dgm:t>
        <a:bodyPr/>
        <a:lstStyle/>
        <a:p>
          <a:endParaRPr lang="es-EC" sz="1800">
            <a:solidFill>
              <a:schemeClr val="tx1"/>
            </a:solidFill>
            <a:latin typeface="+mj-lt"/>
          </a:endParaRPr>
        </a:p>
      </dgm:t>
    </dgm:pt>
    <dgm:pt modelId="{C1298DB8-2D6A-4F37-B029-4C12A524090D}" type="sibTrans" cxnId="{4F4BA5E3-A340-428C-903E-D9CBEA7B0095}">
      <dgm:prSet/>
      <dgm:spPr/>
      <dgm:t>
        <a:bodyPr/>
        <a:lstStyle/>
        <a:p>
          <a:endParaRPr lang="es-EC" sz="1800">
            <a:solidFill>
              <a:schemeClr val="tx1"/>
            </a:solidFill>
            <a:latin typeface="+mj-lt"/>
          </a:endParaRPr>
        </a:p>
      </dgm:t>
    </dgm:pt>
    <dgm:pt modelId="{4FBE8809-BD18-4835-9302-B3F87A0DB3AC}">
      <dgm:prSet phldrT="[Texto]" custT="1"/>
      <dgm:spPr/>
      <dgm:t>
        <a:bodyPr/>
        <a:lstStyle/>
        <a:p>
          <a:r>
            <a:rPr lang="es-EC" sz="2000" b="1" dirty="0" smtClean="0">
              <a:solidFill>
                <a:schemeClr val="tx1"/>
              </a:solidFill>
              <a:latin typeface="+mj-lt"/>
            </a:rPr>
            <a:t>Objetivos Específicos:</a:t>
          </a:r>
        </a:p>
        <a:p>
          <a:r>
            <a:rPr lang="es-EC" sz="2000" b="0" dirty="0" smtClean="0">
              <a:solidFill>
                <a:schemeClr val="tx1"/>
              </a:solidFill>
              <a:latin typeface="+mj-lt"/>
            </a:rPr>
            <a:t>Establecer zonas dentro del territorio que posibilite la conservación y el uso sustentable de sus recursos.</a:t>
          </a:r>
        </a:p>
        <a:p>
          <a:endParaRPr lang="es-EC" sz="1800" b="1" dirty="0" smtClean="0">
            <a:solidFill>
              <a:schemeClr val="tx1"/>
            </a:solidFill>
            <a:latin typeface="+mj-lt"/>
          </a:endParaRPr>
        </a:p>
      </dgm:t>
    </dgm:pt>
    <dgm:pt modelId="{8205547F-ABDA-4FE1-AD9B-9315DB5644FA}" type="parTrans" cxnId="{3A3C4567-17AC-472D-BFAC-80A29C1BE79F}">
      <dgm:prSet/>
      <dgm:spPr/>
      <dgm:t>
        <a:bodyPr/>
        <a:lstStyle/>
        <a:p>
          <a:endParaRPr lang="es-EC" sz="1800">
            <a:solidFill>
              <a:schemeClr val="tx1"/>
            </a:solidFill>
            <a:latin typeface="+mj-lt"/>
          </a:endParaRPr>
        </a:p>
      </dgm:t>
    </dgm:pt>
    <dgm:pt modelId="{194D4422-1D1C-44BB-B3CA-8FBE354C63BE}" type="sibTrans" cxnId="{3A3C4567-17AC-472D-BFAC-80A29C1BE79F}">
      <dgm:prSet/>
      <dgm:spPr/>
      <dgm:t>
        <a:bodyPr/>
        <a:lstStyle/>
        <a:p>
          <a:endParaRPr lang="es-EC" sz="1800">
            <a:solidFill>
              <a:schemeClr val="tx1"/>
            </a:solidFill>
            <a:latin typeface="+mj-lt"/>
          </a:endParaRPr>
        </a:p>
      </dgm:t>
    </dgm:pt>
    <dgm:pt modelId="{AFE04D4D-3B9B-49B1-9B84-088949536C0E}">
      <dgm:prSet phldrT="[Texto]" custT="1"/>
      <dgm:spPr/>
      <dgm:t>
        <a:bodyPr/>
        <a:lstStyle/>
        <a:p>
          <a:r>
            <a:rPr lang="es-EC" sz="1800" b="1" dirty="0" smtClean="0">
              <a:solidFill>
                <a:schemeClr val="tx1"/>
              </a:solidFill>
              <a:latin typeface="+mj-lt"/>
            </a:rPr>
            <a:t>Actividades:</a:t>
          </a:r>
          <a:r>
            <a:rPr lang="es-ES" sz="1800" b="0" dirty="0" smtClean="0">
              <a:solidFill>
                <a:schemeClr val="tx1"/>
              </a:solidFill>
              <a:latin typeface="+mj-lt"/>
            </a:rPr>
            <a:t>Analizar el territorio del área del estudio desde diferentes puntos de vista para poder proponer soluciones viables y acordes a la situación actual por la que atraviesa este bosque seco del Norte del Ecuador. </a:t>
          </a:r>
          <a:r>
            <a:rPr lang="es-EC" sz="1800" b="0" dirty="0" smtClean="0">
              <a:solidFill>
                <a:schemeClr val="tx1"/>
              </a:solidFill>
              <a:latin typeface="+mj-lt"/>
            </a:rPr>
            <a:t>  </a:t>
          </a:r>
          <a:endParaRPr lang="es-EC" sz="1800" b="0" dirty="0">
            <a:solidFill>
              <a:schemeClr val="tx1"/>
            </a:solidFill>
            <a:latin typeface="+mj-lt"/>
          </a:endParaRPr>
        </a:p>
      </dgm:t>
    </dgm:pt>
    <dgm:pt modelId="{6EBBCB91-283D-4B03-9C72-5F7FCA81D33E}" type="parTrans" cxnId="{358C0FD1-22B0-438E-9944-2532CAC20E8A}">
      <dgm:prSet/>
      <dgm:spPr/>
      <dgm:t>
        <a:bodyPr/>
        <a:lstStyle/>
        <a:p>
          <a:endParaRPr lang="es-EC" sz="1800">
            <a:solidFill>
              <a:schemeClr val="tx1"/>
            </a:solidFill>
            <a:latin typeface="+mj-lt"/>
          </a:endParaRPr>
        </a:p>
      </dgm:t>
    </dgm:pt>
    <dgm:pt modelId="{4192EC23-6529-4089-BA0A-4A29C9E98187}" type="sibTrans" cxnId="{358C0FD1-22B0-438E-9944-2532CAC20E8A}">
      <dgm:prSet/>
      <dgm:spPr/>
      <dgm:t>
        <a:bodyPr/>
        <a:lstStyle/>
        <a:p>
          <a:endParaRPr lang="es-EC" sz="1800">
            <a:solidFill>
              <a:schemeClr val="tx1"/>
            </a:solidFill>
            <a:latin typeface="+mj-lt"/>
          </a:endParaRPr>
        </a:p>
      </dgm:t>
    </dgm:pt>
    <dgm:pt modelId="{2ECB205F-B069-415F-AEAA-C09E39270771}">
      <dgm:prSet phldrT="[Texto]" phldr="1"/>
      <dgm:spPr/>
      <dgm:t>
        <a:bodyPr/>
        <a:lstStyle/>
        <a:p>
          <a:endParaRPr lang="es-EC" sz="1800">
            <a:solidFill>
              <a:schemeClr val="tx1"/>
            </a:solidFill>
            <a:latin typeface="+mj-lt"/>
          </a:endParaRPr>
        </a:p>
      </dgm:t>
    </dgm:pt>
    <dgm:pt modelId="{DEC760C9-E1EA-46DA-BEEE-F700BCF3589E}" type="parTrans" cxnId="{26454B67-7A37-49F0-9BC7-324F24C2377F}">
      <dgm:prSet/>
      <dgm:spPr/>
      <dgm:t>
        <a:bodyPr/>
        <a:lstStyle/>
        <a:p>
          <a:endParaRPr lang="es-EC" sz="1800">
            <a:solidFill>
              <a:schemeClr val="tx1"/>
            </a:solidFill>
            <a:latin typeface="+mj-lt"/>
          </a:endParaRPr>
        </a:p>
      </dgm:t>
    </dgm:pt>
    <dgm:pt modelId="{0E7DAED1-0A9D-4880-80DA-1F31EC79CCB9}" type="sibTrans" cxnId="{26454B67-7A37-49F0-9BC7-324F24C2377F}">
      <dgm:prSet/>
      <dgm:spPr/>
      <dgm:t>
        <a:bodyPr/>
        <a:lstStyle/>
        <a:p>
          <a:endParaRPr lang="es-EC" sz="1800">
            <a:solidFill>
              <a:schemeClr val="tx1"/>
            </a:solidFill>
            <a:latin typeface="+mj-lt"/>
          </a:endParaRPr>
        </a:p>
      </dgm:t>
    </dgm:pt>
    <dgm:pt modelId="{0658683D-9DA6-4E32-BEE6-CFAD8299E5C2}">
      <dgm:prSet/>
      <dgm:spPr/>
      <dgm:t>
        <a:bodyPr/>
        <a:lstStyle/>
        <a:p>
          <a:endParaRPr lang="es-EC">
            <a:solidFill>
              <a:schemeClr val="tx1"/>
            </a:solidFill>
          </a:endParaRPr>
        </a:p>
      </dgm:t>
    </dgm:pt>
    <dgm:pt modelId="{578C2F21-7100-4E27-84AB-7BAD307C014A}" type="parTrans" cxnId="{098AF262-B957-4FDA-A817-1CA29ABFC20F}">
      <dgm:prSet/>
      <dgm:spPr/>
      <dgm:t>
        <a:bodyPr/>
        <a:lstStyle/>
        <a:p>
          <a:endParaRPr lang="es-EC" sz="1800">
            <a:solidFill>
              <a:schemeClr val="tx1"/>
            </a:solidFill>
            <a:latin typeface="+mj-lt"/>
          </a:endParaRPr>
        </a:p>
      </dgm:t>
    </dgm:pt>
    <dgm:pt modelId="{E9BCA006-796B-40C1-9FF2-74F730F9F87D}" type="sibTrans" cxnId="{098AF262-B957-4FDA-A817-1CA29ABFC20F}">
      <dgm:prSet/>
      <dgm:spPr/>
      <dgm:t>
        <a:bodyPr/>
        <a:lstStyle/>
        <a:p>
          <a:endParaRPr lang="es-EC" sz="1800">
            <a:solidFill>
              <a:schemeClr val="tx1"/>
            </a:solidFill>
            <a:latin typeface="+mj-lt"/>
          </a:endParaRPr>
        </a:p>
      </dgm:t>
    </dgm:pt>
    <dgm:pt modelId="{47471EB2-E89B-4929-858A-A72D8E33B36D}">
      <dgm:prSet/>
      <dgm:spPr/>
      <dgm:t>
        <a:bodyPr/>
        <a:lstStyle/>
        <a:p>
          <a:endParaRPr lang="es-EC">
            <a:solidFill>
              <a:schemeClr val="tx1"/>
            </a:solidFill>
          </a:endParaRPr>
        </a:p>
      </dgm:t>
    </dgm:pt>
    <dgm:pt modelId="{59E4BB24-7E83-470C-8E51-D99242666CF4}" type="parTrans" cxnId="{40DED064-8D8F-46B6-B3A2-17FADF879476}">
      <dgm:prSet/>
      <dgm:spPr/>
      <dgm:t>
        <a:bodyPr/>
        <a:lstStyle/>
        <a:p>
          <a:endParaRPr lang="es-EC" sz="1800">
            <a:solidFill>
              <a:schemeClr val="tx1"/>
            </a:solidFill>
            <a:latin typeface="+mj-lt"/>
          </a:endParaRPr>
        </a:p>
      </dgm:t>
    </dgm:pt>
    <dgm:pt modelId="{33C38F3B-72D7-4835-ABA4-29F18E8A49A4}" type="sibTrans" cxnId="{40DED064-8D8F-46B6-B3A2-17FADF879476}">
      <dgm:prSet/>
      <dgm:spPr/>
      <dgm:t>
        <a:bodyPr/>
        <a:lstStyle/>
        <a:p>
          <a:endParaRPr lang="es-EC" sz="1800">
            <a:solidFill>
              <a:schemeClr val="tx1"/>
            </a:solidFill>
            <a:latin typeface="+mj-lt"/>
          </a:endParaRPr>
        </a:p>
      </dgm:t>
    </dgm:pt>
    <dgm:pt modelId="{C2128039-8007-4EBA-94E8-FB69468D1FA2}">
      <dgm:prSet custT="1"/>
      <dgm:spPr/>
      <dgm:t>
        <a:bodyPr/>
        <a:lstStyle/>
        <a:p>
          <a:endParaRPr lang="es-EC" sz="1800" b="1" dirty="0" smtClean="0">
            <a:solidFill>
              <a:schemeClr val="tx1"/>
            </a:solidFill>
            <a:latin typeface="+mj-lt"/>
          </a:endParaRPr>
        </a:p>
        <a:p>
          <a:r>
            <a:rPr lang="es-EC" sz="1800" b="1" dirty="0" smtClean="0">
              <a:solidFill>
                <a:schemeClr val="tx1"/>
              </a:solidFill>
              <a:latin typeface="+mj-lt"/>
            </a:rPr>
            <a:t>Meta: </a:t>
          </a:r>
          <a:r>
            <a:rPr lang="es-ES" sz="1800" dirty="0" smtClean="0">
              <a:solidFill>
                <a:schemeClr val="tx1"/>
              </a:solidFill>
              <a:latin typeface="+mj-lt"/>
            </a:rPr>
            <a:t>Realizar a mediano plazo un ordenamiento territorial que proponga el mejoramiento y equilibrio entre las relaciones socioeconómicas, productividad y la conservación de los recursos del Valle del Chota.</a:t>
          </a:r>
          <a:endParaRPr lang="es-EC" sz="1800" dirty="0" smtClean="0">
            <a:solidFill>
              <a:schemeClr val="tx1"/>
            </a:solidFill>
            <a:latin typeface="+mj-lt"/>
          </a:endParaRPr>
        </a:p>
        <a:p>
          <a:r>
            <a:rPr lang="es-EC" sz="1800" b="1" dirty="0" smtClean="0">
              <a:solidFill>
                <a:schemeClr val="tx1"/>
              </a:solidFill>
              <a:latin typeface="+mj-lt"/>
            </a:rPr>
            <a:t>Alcance: </a:t>
          </a:r>
          <a:r>
            <a:rPr lang="es-EC" sz="1800" dirty="0" smtClean="0">
              <a:solidFill>
                <a:schemeClr val="tx1"/>
              </a:solidFill>
              <a:latin typeface="+mj-lt"/>
            </a:rPr>
            <a:t>Principales comunidades del Valle del Chota</a:t>
          </a:r>
        </a:p>
        <a:p>
          <a:r>
            <a:rPr lang="es-EC" sz="1800" b="1" dirty="0" smtClean="0">
              <a:solidFill>
                <a:schemeClr val="tx1"/>
              </a:solidFill>
              <a:latin typeface="+mj-lt"/>
            </a:rPr>
            <a:t>Responsables: </a:t>
          </a:r>
          <a:r>
            <a:rPr lang="es-EC" sz="1800" dirty="0" smtClean="0">
              <a:solidFill>
                <a:schemeClr val="tx1"/>
              </a:solidFill>
              <a:latin typeface="+mj-lt"/>
            </a:rPr>
            <a:t>GPI, GAD Parroquial, Comunidad, UTN</a:t>
          </a:r>
        </a:p>
        <a:p>
          <a:r>
            <a:rPr lang="es-EC" sz="1800" b="1" dirty="0" smtClean="0">
              <a:solidFill>
                <a:schemeClr val="tx1"/>
              </a:solidFill>
              <a:latin typeface="+mj-lt"/>
            </a:rPr>
            <a:t>Presupuesto: </a:t>
          </a:r>
          <a:r>
            <a:rPr lang="es-EC" sz="1800" b="0" dirty="0" smtClean="0">
              <a:solidFill>
                <a:schemeClr val="tx1"/>
              </a:solidFill>
              <a:latin typeface="+mj-lt"/>
            </a:rPr>
            <a:t>$30 000</a:t>
          </a:r>
          <a:endParaRPr lang="es-EC" sz="1800" b="1" dirty="0" smtClean="0">
            <a:solidFill>
              <a:schemeClr val="tx1"/>
            </a:solidFill>
            <a:latin typeface="+mj-lt"/>
          </a:endParaRPr>
        </a:p>
        <a:p>
          <a:endParaRPr lang="es-EC" sz="1800" dirty="0" smtClean="0">
            <a:solidFill>
              <a:schemeClr val="tx1"/>
            </a:solidFill>
            <a:latin typeface="+mj-lt"/>
          </a:endParaRPr>
        </a:p>
      </dgm:t>
    </dgm:pt>
    <dgm:pt modelId="{F61D5879-1260-4124-85AB-7B8BCE44D74E}" type="parTrans" cxnId="{C5A3FEBD-B2B6-4ADC-968E-93744AC62809}">
      <dgm:prSet/>
      <dgm:spPr/>
      <dgm:t>
        <a:bodyPr/>
        <a:lstStyle/>
        <a:p>
          <a:endParaRPr lang="es-EC" sz="1800">
            <a:solidFill>
              <a:schemeClr val="tx1"/>
            </a:solidFill>
          </a:endParaRPr>
        </a:p>
      </dgm:t>
    </dgm:pt>
    <dgm:pt modelId="{ECA036F2-EEF0-4DB4-9559-23035A407DF3}" type="sibTrans" cxnId="{C5A3FEBD-B2B6-4ADC-968E-93744AC62809}">
      <dgm:prSet/>
      <dgm:spPr/>
      <dgm:t>
        <a:bodyPr/>
        <a:lstStyle/>
        <a:p>
          <a:endParaRPr lang="es-EC" sz="1800">
            <a:solidFill>
              <a:schemeClr val="tx1"/>
            </a:solidFill>
          </a:endParaRPr>
        </a:p>
      </dgm:t>
    </dgm:pt>
    <dgm:pt modelId="{028C2B61-350E-4217-8626-E5399FC5CEFA}">
      <dgm:prSet/>
      <dgm:spPr/>
      <dgm:t>
        <a:bodyPr/>
        <a:lstStyle/>
        <a:p>
          <a:endParaRPr lang="es-EC"/>
        </a:p>
      </dgm:t>
    </dgm:pt>
    <dgm:pt modelId="{4076C127-F169-4494-8218-A59532158B5F}" type="parTrans" cxnId="{31A5A169-FE65-4401-9C54-8BC5CB119927}">
      <dgm:prSet/>
      <dgm:spPr/>
      <dgm:t>
        <a:bodyPr/>
        <a:lstStyle/>
        <a:p>
          <a:endParaRPr lang="es-EC"/>
        </a:p>
      </dgm:t>
    </dgm:pt>
    <dgm:pt modelId="{3BBD3485-5451-4579-A6AF-516071F00484}" type="sibTrans" cxnId="{31A5A169-FE65-4401-9C54-8BC5CB119927}">
      <dgm:prSet/>
      <dgm:spPr/>
      <dgm:t>
        <a:bodyPr/>
        <a:lstStyle/>
        <a:p>
          <a:endParaRPr lang="es-EC"/>
        </a:p>
      </dgm:t>
    </dgm:pt>
    <dgm:pt modelId="{FBB6AEBB-3947-4E6F-A782-8333B70F1509}" type="pres">
      <dgm:prSet presAssocID="{8C53AD68-DEF2-4F7B-B6EC-6D9E1C47C0CF}" presName="diagram" presStyleCnt="0">
        <dgm:presLayoutVars>
          <dgm:chMax val="1"/>
          <dgm:dir/>
          <dgm:animLvl val="ctr"/>
          <dgm:resizeHandles val="exact"/>
        </dgm:presLayoutVars>
      </dgm:prSet>
      <dgm:spPr/>
      <dgm:t>
        <a:bodyPr/>
        <a:lstStyle/>
        <a:p>
          <a:endParaRPr lang="es-EC"/>
        </a:p>
      </dgm:t>
    </dgm:pt>
    <dgm:pt modelId="{C1B1DC4C-02F1-42AD-B396-561AEA8AC339}" type="pres">
      <dgm:prSet presAssocID="{8C53AD68-DEF2-4F7B-B6EC-6D9E1C47C0CF}" presName="matrix" presStyleCnt="0"/>
      <dgm:spPr/>
      <dgm:t>
        <a:bodyPr/>
        <a:lstStyle/>
        <a:p>
          <a:endParaRPr lang="es-EC"/>
        </a:p>
      </dgm:t>
    </dgm:pt>
    <dgm:pt modelId="{A9A21977-1697-4253-8FB3-F1D77A9F5D8F}" type="pres">
      <dgm:prSet presAssocID="{8C53AD68-DEF2-4F7B-B6EC-6D9E1C47C0CF}" presName="tile1" presStyleLbl="node1" presStyleIdx="0" presStyleCnt="4"/>
      <dgm:spPr/>
      <dgm:t>
        <a:bodyPr/>
        <a:lstStyle/>
        <a:p>
          <a:endParaRPr lang="es-EC"/>
        </a:p>
      </dgm:t>
    </dgm:pt>
    <dgm:pt modelId="{799A2765-DC2B-449E-BA27-9BCB8F9E6C34}" type="pres">
      <dgm:prSet presAssocID="{8C53AD68-DEF2-4F7B-B6EC-6D9E1C47C0CF}" presName="tile1text" presStyleLbl="node1" presStyleIdx="0" presStyleCnt="4">
        <dgm:presLayoutVars>
          <dgm:chMax val="0"/>
          <dgm:chPref val="0"/>
          <dgm:bulletEnabled val="1"/>
        </dgm:presLayoutVars>
      </dgm:prSet>
      <dgm:spPr/>
      <dgm:t>
        <a:bodyPr/>
        <a:lstStyle/>
        <a:p>
          <a:endParaRPr lang="es-EC"/>
        </a:p>
      </dgm:t>
    </dgm:pt>
    <dgm:pt modelId="{C7F52771-4ADF-4703-977F-0D0674549176}" type="pres">
      <dgm:prSet presAssocID="{8C53AD68-DEF2-4F7B-B6EC-6D9E1C47C0CF}" presName="tile2" presStyleLbl="node1" presStyleIdx="1" presStyleCnt="4"/>
      <dgm:spPr/>
      <dgm:t>
        <a:bodyPr/>
        <a:lstStyle/>
        <a:p>
          <a:endParaRPr lang="es-EC"/>
        </a:p>
      </dgm:t>
    </dgm:pt>
    <dgm:pt modelId="{2D680310-C3C5-4E96-BEEE-A60AA9125EE6}" type="pres">
      <dgm:prSet presAssocID="{8C53AD68-DEF2-4F7B-B6EC-6D9E1C47C0CF}" presName="tile2text" presStyleLbl="node1" presStyleIdx="1" presStyleCnt="4">
        <dgm:presLayoutVars>
          <dgm:chMax val="0"/>
          <dgm:chPref val="0"/>
          <dgm:bulletEnabled val="1"/>
        </dgm:presLayoutVars>
      </dgm:prSet>
      <dgm:spPr/>
      <dgm:t>
        <a:bodyPr/>
        <a:lstStyle/>
        <a:p>
          <a:endParaRPr lang="es-EC"/>
        </a:p>
      </dgm:t>
    </dgm:pt>
    <dgm:pt modelId="{3273C303-F10A-4897-9961-8EFB220863CE}" type="pres">
      <dgm:prSet presAssocID="{8C53AD68-DEF2-4F7B-B6EC-6D9E1C47C0CF}" presName="tile3" presStyleLbl="node1" presStyleIdx="2" presStyleCnt="4"/>
      <dgm:spPr/>
      <dgm:t>
        <a:bodyPr/>
        <a:lstStyle/>
        <a:p>
          <a:endParaRPr lang="es-EC"/>
        </a:p>
      </dgm:t>
    </dgm:pt>
    <dgm:pt modelId="{B8D2DA18-5E9D-434C-9472-5AF0F616A3C7}" type="pres">
      <dgm:prSet presAssocID="{8C53AD68-DEF2-4F7B-B6EC-6D9E1C47C0CF}" presName="tile3text" presStyleLbl="node1" presStyleIdx="2" presStyleCnt="4">
        <dgm:presLayoutVars>
          <dgm:chMax val="0"/>
          <dgm:chPref val="0"/>
          <dgm:bulletEnabled val="1"/>
        </dgm:presLayoutVars>
      </dgm:prSet>
      <dgm:spPr/>
      <dgm:t>
        <a:bodyPr/>
        <a:lstStyle/>
        <a:p>
          <a:endParaRPr lang="es-EC"/>
        </a:p>
      </dgm:t>
    </dgm:pt>
    <dgm:pt modelId="{C76FE764-92CB-4215-8D85-42255483D875}" type="pres">
      <dgm:prSet presAssocID="{8C53AD68-DEF2-4F7B-B6EC-6D9E1C47C0CF}" presName="tile4" presStyleLbl="node1" presStyleIdx="3" presStyleCnt="4"/>
      <dgm:spPr/>
      <dgm:t>
        <a:bodyPr/>
        <a:lstStyle/>
        <a:p>
          <a:endParaRPr lang="es-EC"/>
        </a:p>
      </dgm:t>
    </dgm:pt>
    <dgm:pt modelId="{9E7359BB-38E7-4BF8-B818-AF99A5903766}" type="pres">
      <dgm:prSet presAssocID="{8C53AD68-DEF2-4F7B-B6EC-6D9E1C47C0CF}" presName="tile4text" presStyleLbl="node1" presStyleIdx="3" presStyleCnt="4">
        <dgm:presLayoutVars>
          <dgm:chMax val="0"/>
          <dgm:chPref val="0"/>
          <dgm:bulletEnabled val="1"/>
        </dgm:presLayoutVars>
      </dgm:prSet>
      <dgm:spPr/>
      <dgm:t>
        <a:bodyPr/>
        <a:lstStyle/>
        <a:p>
          <a:endParaRPr lang="es-EC"/>
        </a:p>
      </dgm:t>
    </dgm:pt>
    <dgm:pt modelId="{A4C59504-3CD8-4F05-BA0D-A4F0FCC5A914}" type="pres">
      <dgm:prSet presAssocID="{8C53AD68-DEF2-4F7B-B6EC-6D9E1C47C0CF}" presName="centerTile" presStyleLbl="fgShp" presStyleIdx="0" presStyleCnt="1" custLinFactNeighborX="-55" custLinFactNeighborY="-4025">
        <dgm:presLayoutVars>
          <dgm:chMax val="0"/>
          <dgm:chPref val="0"/>
        </dgm:presLayoutVars>
      </dgm:prSet>
      <dgm:spPr/>
      <dgm:t>
        <a:bodyPr/>
        <a:lstStyle/>
        <a:p>
          <a:endParaRPr lang="es-EC"/>
        </a:p>
      </dgm:t>
    </dgm:pt>
  </dgm:ptLst>
  <dgm:cxnLst>
    <dgm:cxn modelId="{C5A3FEBD-B2B6-4ADC-968E-93744AC62809}" srcId="{5DC0EF9A-C834-4FF2-883D-C6DEBB4D70DA}" destId="{C2128039-8007-4EBA-94E8-FB69468D1FA2}" srcOrd="1" destOrd="0" parTransId="{F61D5879-1260-4124-85AB-7B8BCE44D74E}" sibTransId="{ECA036F2-EEF0-4DB4-9559-23035A407DF3}"/>
    <dgm:cxn modelId="{D3BB870A-51A1-4A9F-A9AA-C594C37892F8}" type="presOf" srcId="{AFE04D4D-3B9B-49B1-9B84-088949536C0E}" destId="{9E7359BB-38E7-4BF8-B818-AF99A5903766}" srcOrd="1" destOrd="0" presId="urn:microsoft.com/office/officeart/2005/8/layout/matrix1"/>
    <dgm:cxn modelId="{1639BFFA-0768-48F9-B4D9-C9A18DA86E62}" type="presOf" srcId="{C2128039-8007-4EBA-94E8-FB69468D1FA2}" destId="{C7F52771-4ADF-4703-977F-0D0674549176}" srcOrd="0" destOrd="0" presId="urn:microsoft.com/office/officeart/2005/8/layout/matrix1"/>
    <dgm:cxn modelId="{C4CE43C4-C98B-4169-825B-4193AA9375E1}" type="presOf" srcId="{5DC0EF9A-C834-4FF2-883D-C6DEBB4D70DA}" destId="{A4C59504-3CD8-4F05-BA0D-A4F0FCC5A914}" srcOrd="0" destOrd="0" presId="urn:microsoft.com/office/officeart/2005/8/layout/matrix1"/>
    <dgm:cxn modelId="{098AF262-B957-4FDA-A817-1CA29ABFC20F}" srcId="{8C53AD68-DEF2-4F7B-B6EC-6D9E1C47C0CF}" destId="{0658683D-9DA6-4E32-BEE6-CFAD8299E5C2}" srcOrd="2" destOrd="0" parTransId="{578C2F21-7100-4E27-84AB-7BAD307C014A}" sibTransId="{E9BCA006-796B-40C1-9FF2-74F730F9F87D}"/>
    <dgm:cxn modelId="{31A5A169-FE65-4401-9C54-8BC5CB119927}" srcId="{5DC0EF9A-C834-4FF2-883D-C6DEBB4D70DA}" destId="{028C2B61-350E-4217-8626-E5399FC5CEFA}" srcOrd="4" destOrd="0" parTransId="{4076C127-F169-4494-8218-A59532158B5F}" sibTransId="{3BBD3485-5451-4579-A6AF-516071F00484}"/>
    <dgm:cxn modelId="{9D86455D-DBA6-4EFE-A185-179EF6A7A902}" type="presOf" srcId="{E13114F3-8637-4AE2-AD05-827F6913A8C9}" destId="{799A2765-DC2B-449E-BA27-9BCB8F9E6C34}" srcOrd="1" destOrd="0" presId="urn:microsoft.com/office/officeart/2005/8/layout/matrix1"/>
    <dgm:cxn modelId="{74473674-E1C7-4384-B622-19DDFAED056A}" type="presOf" srcId="{E13114F3-8637-4AE2-AD05-827F6913A8C9}" destId="{A9A21977-1697-4253-8FB3-F1D77A9F5D8F}" srcOrd="0" destOrd="0" presId="urn:microsoft.com/office/officeart/2005/8/layout/matrix1"/>
    <dgm:cxn modelId="{26454B67-7A37-49F0-9BC7-324F24C2377F}" srcId="{5DC0EF9A-C834-4FF2-883D-C6DEBB4D70DA}" destId="{2ECB205F-B069-415F-AEAA-C09E39270771}" srcOrd="5" destOrd="0" parTransId="{DEC760C9-E1EA-46DA-BEEE-F700BCF3589E}" sibTransId="{0E7DAED1-0A9D-4880-80DA-1F31EC79CCB9}"/>
    <dgm:cxn modelId="{860387B6-79CE-4894-83E8-8A795F4F12BC}" type="presOf" srcId="{4FBE8809-BD18-4835-9302-B3F87A0DB3AC}" destId="{3273C303-F10A-4897-9961-8EFB220863CE}" srcOrd="0" destOrd="0" presId="urn:microsoft.com/office/officeart/2005/8/layout/matrix1"/>
    <dgm:cxn modelId="{358C0FD1-22B0-438E-9944-2532CAC20E8A}" srcId="{5DC0EF9A-C834-4FF2-883D-C6DEBB4D70DA}" destId="{AFE04D4D-3B9B-49B1-9B84-088949536C0E}" srcOrd="3" destOrd="0" parTransId="{6EBBCB91-283D-4B03-9C72-5F7FCA81D33E}" sibTransId="{4192EC23-6529-4089-BA0A-4A29C9E98187}"/>
    <dgm:cxn modelId="{40DED064-8D8F-46B6-B3A2-17FADF879476}" srcId="{8C53AD68-DEF2-4F7B-B6EC-6D9E1C47C0CF}" destId="{47471EB2-E89B-4929-858A-A72D8E33B36D}" srcOrd="1" destOrd="0" parTransId="{59E4BB24-7E83-470C-8E51-D99242666CF4}" sibTransId="{33C38F3B-72D7-4835-ABA4-29F18E8A49A4}"/>
    <dgm:cxn modelId="{074A7C4A-AA36-4B4E-8471-B3AFBF538818}" srcId="{8C53AD68-DEF2-4F7B-B6EC-6D9E1C47C0CF}" destId="{5DC0EF9A-C834-4FF2-883D-C6DEBB4D70DA}" srcOrd="0" destOrd="0" parTransId="{A712C929-EEC1-4692-9F3C-8F7A654E6334}" sibTransId="{68224F8E-EF7A-4AE7-A7E6-AF66055F400B}"/>
    <dgm:cxn modelId="{B6CAB70A-51B5-479C-A6C4-346D777F5209}" type="presOf" srcId="{AFE04D4D-3B9B-49B1-9B84-088949536C0E}" destId="{C76FE764-92CB-4215-8D85-42255483D875}" srcOrd="0" destOrd="0" presId="urn:microsoft.com/office/officeart/2005/8/layout/matrix1"/>
    <dgm:cxn modelId="{42A4D7CE-0A48-4990-BB57-4A221C9D4B2D}" type="presOf" srcId="{C2128039-8007-4EBA-94E8-FB69468D1FA2}" destId="{2D680310-C3C5-4E96-BEEE-A60AA9125EE6}" srcOrd="1" destOrd="0" presId="urn:microsoft.com/office/officeart/2005/8/layout/matrix1"/>
    <dgm:cxn modelId="{4F4BA5E3-A340-428C-903E-D9CBEA7B0095}" srcId="{5DC0EF9A-C834-4FF2-883D-C6DEBB4D70DA}" destId="{E13114F3-8637-4AE2-AD05-827F6913A8C9}" srcOrd="0" destOrd="0" parTransId="{D7CDA9A2-E050-49CB-8F6F-544A8CF29BC6}" sibTransId="{C1298DB8-2D6A-4F37-B029-4C12A524090D}"/>
    <dgm:cxn modelId="{085C82A8-A9C5-477F-BD27-EDCC6731C3FB}" type="presOf" srcId="{8C53AD68-DEF2-4F7B-B6EC-6D9E1C47C0CF}" destId="{FBB6AEBB-3947-4E6F-A782-8333B70F1509}" srcOrd="0" destOrd="0" presId="urn:microsoft.com/office/officeart/2005/8/layout/matrix1"/>
    <dgm:cxn modelId="{58777EDC-312A-409E-914C-5CD615F5C469}" type="presOf" srcId="{4FBE8809-BD18-4835-9302-B3F87A0DB3AC}" destId="{B8D2DA18-5E9D-434C-9472-5AF0F616A3C7}" srcOrd="1" destOrd="0" presId="urn:microsoft.com/office/officeart/2005/8/layout/matrix1"/>
    <dgm:cxn modelId="{3A3C4567-17AC-472D-BFAC-80A29C1BE79F}" srcId="{5DC0EF9A-C834-4FF2-883D-C6DEBB4D70DA}" destId="{4FBE8809-BD18-4835-9302-B3F87A0DB3AC}" srcOrd="2" destOrd="0" parTransId="{8205547F-ABDA-4FE1-AD9B-9315DB5644FA}" sibTransId="{194D4422-1D1C-44BB-B3CA-8FBE354C63BE}"/>
    <dgm:cxn modelId="{3AC2CF39-E5A2-4C4B-9FDB-A84D89995DDE}" type="presParOf" srcId="{FBB6AEBB-3947-4E6F-A782-8333B70F1509}" destId="{C1B1DC4C-02F1-42AD-B396-561AEA8AC339}" srcOrd="0" destOrd="0" presId="urn:microsoft.com/office/officeart/2005/8/layout/matrix1"/>
    <dgm:cxn modelId="{944F6D6F-3E2D-457D-862E-DD583E2125C9}" type="presParOf" srcId="{C1B1DC4C-02F1-42AD-B396-561AEA8AC339}" destId="{A9A21977-1697-4253-8FB3-F1D77A9F5D8F}" srcOrd="0" destOrd="0" presId="urn:microsoft.com/office/officeart/2005/8/layout/matrix1"/>
    <dgm:cxn modelId="{121EC94E-9FCD-4E3A-89B5-3B56280FA8D9}" type="presParOf" srcId="{C1B1DC4C-02F1-42AD-B396-561AEA8AC339}" destId="{799A2765-DC2B-449E-BA27-9BCB8F9E6C34}" srcOrd="1" destOrd="0" presId="urn:microsoft.com/office/officeart/2005/8/layout/matrix1"/>
    <dgm:cxn modelId="{57F7FF4F-7E9F-4B69-9D8E-BB46001F7B2B}" type="presParOf" srcId="{C1B1DC4C-02F1-42AD-B396-561AEA8AC339}" destId="{C7F52771-4ADF-4703-977F-0D0674549176}" srcOrd="2" destOrd="0" presId="urn:microsoft.com/office/officeart/2005/8/layout/matrix1"/>
    <dgm:cxn modelId="{0B29C449-B913-4823-BD96-841C0ADBB57A}" type="presParOf" srcId="{C1B1DC4C-02F1-42AD-B396-561AEA8AC339}" destId="{2D680310-C3C5-4E96-BEEE-A60AA9125EE6}" srcOrd="3" destOrd="0" presId="urn:microsoft.com/office/officeart/2005/8/layout/matrix1"/>
    <dgm:cxn modelId="{76845DF7-14EE-405B-A07E-A92A854A76E9}" type="presParOf" srcId="{C1B1DC4C-02F1-42AD-B396-561AEA8AC339}" destId="{3273C303-F10A-4897-9961-8EFB220863CE}" srcOrd="4" destOrd="0" presId="urn:microsoft.com/office/officeart/2005/8/layout/matrix1"/>
    <dgm:cxn modelId="{2412FEB4-46F9-496B-9C52-C4F4533D6828}" type="presParOf" srcId="{C1B1DC4C-02F1-42AD-B396-561AEA8AC339}" destId="{B8D2DA18-5E9D-434C-9472-5AF0F616A3C7}" srcOrd="5" destOrd="0" presId="urn:microsoft.com/office/officeart/2005/8/layout/matrix1"/>
    <dgm:cxn modelId="{AB3F8BF3-8220-48C4-8E5E-66053550696C}" type="presParOf" srcId="{C1B1DC4C-02F1-42AD-B396-561AEA8AC339}" destId="{C76FE764-92CB-4215-8D85-42255483D875}" srcOrd="6" destOrd="0" presId="urn:microsoft.com/office/officeart/2005/8/layout/matrix1"/>
    <dgm:cxn modelId="{1DDB1C04-BEA5-4B8D-97FD-CB6A45959E0A}" type="presParOf" srcId="{C1B1DC4C-02F1-42AD-B396-561AEA8AC339}" destId="{9E7359BB-38E7-4BF8-B818-AF99A5903766}" srcOrd="7" destOrd="0" presId="urn:microsoft.com/office/officeart/2005/8/layout/matrix1"/>
    <dgm:cxn modelId="{F562259F-8A1F-4BBF-8CFC-5293CEE7F9BB}" type="presParOf" srcId="{FBB6AEBB-3947-4E6F-A782-8333B70F1509}" destId="{A4C59504-3CD8-4F05-BA0D-A4F0FCC5A914}"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F4BEE57-8EB5-4B33-BC9E-797CF318F531}" type="datetimeFigureOut">
              <a:rPr lang="es-EC" smtClean="0"/>
              <a:t>22/10/2017</a:t>
            </a:fld>
            <a:endParaRPr lang="es-EC"/>
          </a:p>
        </p:txBody>
      </p:sp>
      <p:sp>
        <p:nvSpPr>
          <p:cNvPr id="5" name="Footer Placeholder 4"/>
          <p:cNvSpPr>
            <a:spLocks noGrp="1"/>
          </p:cNvSpPr>
          <p:nvPr>
            <p:ph type="ftr" sz="quarter" idx="11"/>
          </p:nvPr>
        </p:nvSpPr>
        <p:spPr/>
        <p:txBody>
          <a:bodyPr/>
          <a:lstStyle/>
          <a:p>
            <a:endParaRPr lang="es-EC"/>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13B7F07B-B143-4842-A1B4-6F8F7C39D41A}" type="slidenum">
              <a:rPr lang="es-EC" smtClean="0"/>
              <a:t>‹Nº›</a:t>
            </a:fld>
            <a:endParaRPr lang="es-EC"/>
          </a:p>
        </p:txBody>
      </p:sp>
    </p:spTree>
    <p:extLst>
      <p:ext uri="{BB962C8B-B14F-4D97-AF65-F5344CB8AC3E}">
        <p14:creationId xmlns:p14="http://schemas.microsoft.com/office/powerpoint/2010/main" val="3975433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F4BEE57-8EB5-4B33-BC9E-797CF318F531}" type="datetimeFigureOut">
              <a:rPr lang="es-EC" smtClean="0"/>
              <a:t>22/10/2017</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3B7F07B-B143-4842-A1B4-6F8F7C39D41A}" type="slidenum">
              <a:rPr lang="es-EC" smtClean="0"/>
              <a:t>‹Nº›</a:t>
            </a:fld>
            <a:endParaRPr lang="es-EC"/>
          </a:p>
        </p:txBody>
      </p:sp>
    </p:spTree>
    <p:extLst>
      <p:ext uri="{BB962C8B-B14F-4D97-AF65-F5344CB8AC3E}">
        <p14:creationId xmlns:p14="http://schemas.microsoft.com/office/powerpoint/2010/main" val="2497662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F4BEE57-8EB5-4B33-BC9E-797CF318F531}" type="datetimeFigureOut">
              <a:rPr lang="es-EC" smtClean="0"/>
              <a:t>22/10/2017</a:t>
            </a:fld>
            <a:endParaRPr lang="es-EC"/>
          </a:p>
        </p:txBody>
      </p:sp>
      <p:sp>
        <p:nvSpPr>
          <p:cNvPr id="5" name="Footer Placeholder 4"/>
          <p:cNvSpPr>
            <a:spLocks noGrp="1"/>
          </p:cNvSpPr>
          <p:nvPr>
            <p:ph type="ftr" sz="quarter" idx="11"/>
          </p:nvPr>
        </p:nvSpPr>
        <p:spPr/>
        <p:txBody>
          <a:bodyPr/>
          <a:lstStyle/>
          <a:p>
            <a:endParaRPr lang="es-EC"/>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3B7F07B-B143-4842-A1B4-6F8F7C39D41A}" type="slidenum">
              <a:rPr lang="es-EC" smtClean="0"/>
              <a:t>‹Nº›</a:t>
            </a:fld>
            <a:endParaRPr lang="es-EC"/>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62760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4F4BEE57-8EB5-4B33-BC9E-797CF318F531}" type="datetimeFigureOut">
              <a:rPr lang="es-EC" smtClean="0"/>
              <a:t>22/10/2017</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3B7F07B-B143-4842-A1B4-6F8F7C39D41A}" type="slidenum">
              <a:rPr lang="es-EC" smtClean="0"/>
              <a:t>‹Nº›</a:t>
            </a:fld>
            <a:endParaRPr lang="es-EC"/>
          </a:p>
        </p:txBody>
      </p:sp>
    </p:spTree>
    <p:extLst>
      <p:ext uri="{BB962C8B-B14F-4D97-AF65-F5344CB8AC3E}">
        <p14:creationId xmlns:p14="http://schemas.microsoft.com/office/powerpoint/2010/main" val="4272695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4F4BEE57-8EB5-4B33-BC9E-797CF318F531}" type="datetimeFigureOut">
              <a:rPr lang="es-EC" smtClean="0"/>
              <a:t>22/10/2017</a:t>
            </a:fld>
            <a:endParaRPr lang="es-EC"/>
          </a:p>
        </p:txBody>
      </p:sp>
      <p:sp>
        <p:nvSpPr>
          <p:cNvPr id="6" name="Footer Placeholder 5"/>
          <p:cNvSpPr>
            <a:spLocks noGrp="1"/>
          </p:cNvSpPr>
          <p:nvPr>
            <p:ph type="ftr" sz="quarter" idx="11"/>
          </p:nvPr>
        </p:nvSpPr>
        <p:spPr/>
        <p:txBody>
          <a:bodyPr/>
          <a:lstStyle/>
          <a:p>
            <a:endParaRPr lang="es-EC"/>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3B7F07B-B143-4842-A1B4-6F8F7C39D41A}" type="slidenum">
              <a:rPr lang="es-EC" smtClean="0"/>
              <a:t>‹Nº›</a:t>
            </a:fld>
            <a:endParaRPr lang="es-EC"/>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50481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4F4BEE57-8EB5-4B33-BC9E-797CF318F531}" type="datetimeFigureOut">
              <a:rPr lang="es-EC" smtClean="0"/>
              <a:t>22/10/2017</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3B7F07B-B143-4842-A1B4-6F8F7C39D41A}" type="slidenum">
              <a:rPr lang="es-EC" smtClean="0"/>
              <a:t>‹Nº›</a:t>
            </a:fld>
            <a:endParaRPr lang="es-EC"/>
          </a:p>
        </p:txBody>
      </p:sp>
    </p:spTree>
    <p:extLst>
      <p:ext uri="{BB962C8B-B14F-4D97-AF65-F5344CB8AC3E}">
        <p14:creationId xmlns:p14="http://schemas.microsoft.com/office/powerpoint/2010/main" val="1937191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F4BEE57-8EB5-4B33-BC9E-797CF318F531}" type="datetimeFigureOut">
              <a:rPr lang="es-EC" smtClean="0"/>
              <a:t>22/10/2017</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3B7F07B-B143-4842-A1B4-6F8F7C39D41A}" type="slidenum">
              <a:rPr lang="es-EC" smtClean="0"/>
              <a:t>‹Nº›</a:t>
            </a:fld>
            <a:endParaRPr lang="es-EC"/>
          </a:p>
        </p:txBody>
      </p:sp>
    </p:spTree>
    <p:extLst>
      <p:ext uri="{BB962C8B-B14F-4D97-AF65-F5344CB8AC3E}">
        <p14:creationId xmlns:p14="http://schemas.microsoft.com/office/powerpoint/2010/main" val="464942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F4BEE57-8EB5-4B33-BC9E-797CF318F531}" type="datetimeFigureOut">
              <a:rPr lang="es-EC" smtClean="0"/>
              <a:t>22/10/2017</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3B7F07B-B143-4842-A1B4-6F8F7C39D41A}" type="slidenum">
              <a:rPr lang="es-EC" smtClean="0"/>
              <a:t>‹Nº›</a:t>
            </a:fld>
            <a:endParaRPr lang="es-EC"/>
          </a:p>
        </p:txBody>
      </p:sp>
    </p:spTree>
    <p:extLst>
      <p:ext uri="{BB962C8B-B14F-4D97-AF65-F5344CB8AC3E}">
        <p14:creationId xmlns:p14="http://schemas.microsoft.com/office/powerpoint/2010/main" val="4054193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F4BEE57-8EB5-4B33-BC9E-797CF318F531}" type="datetimeFigureOut">
              <a:rPr lang="es-EC" smtClean="0"/>
              <a:t>22/10/2017</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3B7F07B-B143-4842-A1B4-6F8F7C39D41A}" type="slidenum">
              <a:rPr lang="es-EC" smtClean="0"/>
              <a:t>‹Nº›</a:t>
            </a:fld>
            <a:endParaRPr lang="es-EC"/>
          </a:p>
        </p:txBody>
      </p:sp>
    </p:spTree>
    <p:extLst>
      <p:ext uri="{BB962C8B-B14F-4D97-AF65-F5344CB8AC3E}">
        <p14:creationId xmlns:p14="http://schemas.microsoft.com/office/powerpoint/2010/main" val="2909021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F4BEE57-8EB5-4B33-BC9E-797CF318F531}" type="datetimeFigureOut">
              <a:rPr lang="es-EC" smtClean="0"/>
              <a:t>22/10/2017</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3B7F07B-B143-4842-A1B4-6F8F7C39D41A}" type="slidenum">
              <a:rPr lang="es-EC" smtClean="0"/>
              <a:t>‹Nº›</a:t>
            </a:fld>
            <a:endParaRPr lang="es-EC"/>
          </a:p>
        </p:txBody>
      </p:sp>
    </p:spTree>
    <p:extLst>
      <p:ext uri="{BB962C8B-B14F-4D97-AF65-F5344CB8AC3E}">
        <p14:creationId xmlns:p14="http://schemas.microsoft.com/office/powerpoint/2010/main" val="1238213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F4BEE57-8EB5-4B33-BC9E-797CF318F531}" type="datetimeFigureOut">
              <a:rPr lang="es-EC" smtClean="0"/>
              <a:t>22/10/2017</a:t>
            </a:fld>
            <a:endParaRPr lang="es-EC"/>
          </a:p>
        </p:txBody>
      </p:sp>
      <p:sp>
        <p:nvSpPr>
          <p:cNvPr id="6" name="Footer Placeholder 5"/>
          <p:cNvSpPr>
            <a:spLocks noGrp="1"/>
          </p:cNvSpPr>
          <p:nvPr>
            <p:ph type="ftr" sz="quarter" idx="11"/>
          </p:nvPr>
        </p:nvSpPr>
        <p:spPr/>
        <p:txBody>
          <a:bodyPr/>
          <a:lstStyle/>
          <a:p>
            <a:endParaRPr lang="es-EC"/>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13B7F07B-B143-4842-A1B4-6F8F7C39D41A}" type="slidenum">
              <a:rPr lang="es-EC" smtClean="0"/>
              <a:t>‹Nº›</a:t>
            </a:fld>
            <a:endParaRPr lang="es-EC"/>
          </a:p>
        </p:txBody>
      </p:sp>
    </p:spTree>
    <p:extLst>
      <p:ext uri="{BB962C8B-B14F-4D97-AF65-F5344CB8AC3E}">
        <p14:creationId xmlns:p14="http://schemas.microsoft.com/office/powerpoint/2010/main" val="3740464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F4BEE57-8EB5-4B33-BC9E-797CF318F531}" type="datetimeFigureOut">
              <a:rPr lang="es-EC" smtClean="0"/>
              <a:t>22/10/2017</a:t>
            </a:fld>
            <a:endParaRPr lang="es-EC"/>
          </a:p>
        </p:txBody>
      </p:sp>
      <p:sp>
        <p:nvSpPr>
          <p:cNvPr id="8" name="Footer Placeholder 7"/>
          <p:cNvSpPr>
            <a:spLocks noGrp="1"/>
          </p:cNvSpPr>
          <p:nvPr>
            <p:ph type="ftr" sz="quarter" idx="11"/>
          </p:nvPr>
        </p:nvSpPr>
        <p:spPr/>
        <p:txBody>
          <a:bodyPr/>
          <a:lstStyle/>
          <a:p>
            <a:endParaRPr lang="es-EC"/>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13B7F07B-B143-4842-A1B4-6F8F7C39D41A}" type="slidenum">
              <a:rPr lang="es-EC" smtClean="0"/>
              <a:t>‹Nº›</a:t>
            </a:fld>
            <a:endParaRPr lang="es-EC"/>
          </a:p>
        </p:txBody>
      </p:sp>
    </p:spTree>
    <p:extLst>
      <p:ext uri="{BB962C8B-B14F-4D97-AF65-F5344CB8AC3E}">
        <p14:creationId xmlns:p14="http://schemas.microsoft.com/office/powerpoint/2010/main" val="364637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4F4BEE57-8EB5-4B33-BC9E-797CF318F531}" type="datetimeFigureOut">
              <a:rPr lang="es-EC" smtClean="0"/>
              <a:t>22/10/2017</a:t>
            </a:fld>
            <a:endParaRPr lang="es-EC"/>
          </a:p>
        </p:txBody>
      </p:sp>
      <p:sp>
        <p:nvSpPr>
          <p:cNvPr id="4" name="Footer Placeholder 3"/>
          <p:cNvSpPr>
            <a:spLocks noGrp="1"/>
          </p:cNvSpPr>
          <p:nvPr>
            <p:ph type="ftr" sz="quarter" idx="11"/>
          </p:nvPr>
        </p:nvSpPr>
        <p:spPr/>
        <p:txBody>
          <a:bodyPr/>
          <a:lstStyle/>
          <a:p>
            <a:endParaRPr lang="es-EC"/>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13B7F07B-B143-4842-A1B4-6F8F7C39D41A}" type="slidenum">
              <a:rPr lang="es-EC" smtClean="0"/>
              <a:t>‹Nº›</a:t>
            </a:fld>
            <a:endParaRPr lang="es-EC"/>
          </a:p>
        </p:txBody>
      </p:sp>
    </p:spTree>
    <p:extLst>
      <p:ext uri="{BB962C8B-B14F-4D97-AF65-F5344CB8AC3E}">
        <p14:creationId xmlns:p14="http://schemas.microsoft.com/office/powerpoint/2010/main" val="576645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4BEE57-8EB5-4B33-BC9E-797CF318F531}" type="datetimeFigureOut">
              <a:rPr lang="es-EC" smtClean="0"/>
              <a:t>22/10/2017</a:t>
            </a:fld>
            <a:endParaRPr lang="es-EC"/>
          </a:p>
        </p:txBody>
      </p:sp>
      <p:sp>
        <p:nvSpPr>
          <p:cNvPr id="3" name="Footer Placeholder 2"/>
          <p:cNvSpPr>
            <a:spLocks noGrp="1"/>
          </p:cNvSpPr>
          <p:nvPr>
            <p:ph type="ftr" sz="quarter" idx="11"/>
          </p:nvPr>
        </p:nvSpPr>
        <p:spPr/>
        <p:txBody>
          <a:bodyPr/>
          <a:lstStyle/>
          <a:p>
            <a:endParaRPr lang="es-EC"/>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13B7F07B-B143-4842-A1B4-6F8F7C39D41A}" type="slidenum">
              <a:rPr lang="es-EC" smtClean="0"/>
              <a:t>‹Nº›</a:t>
            </a:fld>
            <a:endParaRPr lang="es-EC"/>
          </a:p>
        </p:txBody>
      </p:sp>
    </p:spTree>
    <p:extLst>
      <p:ext uri="{BB962C8B-B14F-4D97-AF65-F5344CB8AC3E}">
        <p14:creationId xmlns:p14="http://schemas.microsoft.com/office/powerpoint/2010/main" val="68547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F4BEE57-8EB5-4B33-BC9E-797CF318F531}" type="datetimeFigureOut">
              <a:rPr lang="es-EC" smtClean="0"/>
              <a:t>22/10/2017</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13B7F07B-B143-4842-A1B4-6F8F7C39D41A}" type="slidenum">
              <a:rPr lang="es-EC" smtClean="0"/>
              <a:t>‹Nº›</a:t>
            </a:fld>
            <a:endParaRPr lang="es-EC"/>
          </a:p>
        </p:txBody>
      </p:sp>
    </p:spTree>
    <p:extLst>
      <p:ext uri="{BB962C8B-B14F-4D97-AF65-F5344CB8AC3E}">
        <p14:creationId xmlns:p14="http://schemas.microsoft.com/office/powerpoint/2010/main" val="1230016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F4BEE57-8EB5-4B33-BC9E-797CF318F531}" type="datetimeFigureOut">
              <a:rPr lang="es-EC" smtClean="0"/>
              <a:t>22/10/2017</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3B7F07B-B143-4842-A1B4-6F8F7C39D41A}" type="slidenum">
              <a:rPr lang="es-EC" smtClean="0"/>
              <a:t>‹Nº›</a:t>
            </a:fld>
            <a:endParaRPr lang="es-EC"/>
          </a:p>
        </p:txBody>
      </p:sp>
    </p:spTree>
    <p:extLst>
      <p:ext uri="{BB962C8B-B14F-4D97-AF65-F5344CB8AC3E}">
        <p14:creationId xmlns:p14="http://schemas.microsoft.com/office/powerpoint/2010/main" val="2393017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F4BEE57-8EB5-4B33-BC9E-797CF318F531}" type="datetimeFigureOut">
              <a:rPr lang="es-EC" smtClean="0"/>
              <a:t>22/10/2017</a:t>
            </a:fld>
            <a:endParaRPr lang="es-EC"/>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13B7F07B-B143-4842-A1B4-6F8F7C39D41A}" type="slidenum">
              <a:rPr lang="es-EC" smtClean="0"/>
              <a:t>‹Nº›</a:t>
            </a:fld>
            <a:endParaRPr lang="es-EC"/>
          </a:p>
        </p:txBody>
      </p:sp>
    </p:spTree>
    <p:extLst>
      <p:ext uri="{BB962C8B-B14F-4D97-AF65-F5344CB8AC3E}">
        <p14:creationId xmlns:p14="http://schemas.microsoft.com/office/powerpoint/2010/main" val="4718890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4056" y="366748"/>
            <a:ext cx="1446334" cy="133121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Imagen 7"/>
          <p:cNvPicPr>
            <a:picLocks noChangeAspect="1"/>
          </p:cNvPicPr>
          <p:nvPr/>
        </p:nvPicPr>
        <p:blipFill>
          <a:blip r:embed="rId3"/>
          <a:stretch>
            <a:fillRect/>
          </a:stretch>
        </p:blipFill>
        <p:spPr>
          <a:xfrm>
            <a:off x="767529" y="366748"/>
            <a:ext cx="1458835" cy="14390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Título 1"/>
          <p:cNvSpPr txBox="1">
            <a:spLocks/>
          </p:cNvSpPr>
          <p:nvPr/>
        </p:nvSpPr>
        <p:spPr>
          <a:xfrm>
            <a:off x="2080373" y="2203165"/>
            <a:ext cx="8273683" cy="136938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400" b="1" dirty="0" smtClean="0">
                <a:latin typeface="Times New Roman" panose="02020603050405020304" pitchFamily="18" charset="0"/>
                <a:cs typeface="Times New Roman" panose="02020603050405020304" pitchFamily="18" charset="0"/>
              </a:rPr>
              <a:t>“EVALUACIÓN DEL ESTADO DE CONSERVACIÓN DE LA  FLORA DEL MATORRAL SECO MONTANO EN EL VALLE DEL CHOTA”</a:t>
            </a:r>
            <a:endParaRPr lang="es-EC" sz="2400" b="1" dirty="0">
              <a:latin typeface="Times New Roman" panose="02020603050405020304" pitchFamily="18" charset="0"/>
              <a:cs typeface="Times New Roman" panose="02020603050405020304" pitchFamily="18" charset="0"/>
            </a:endParaRPr>
          </a:p>
        </p:txBody>
      </p:sp>
      <p:sp>
        <p:nvSpPr>
          <p:cNvPr id="5" name="Subtítulo 2"/>
          <p:cNvSpPr txBox="1">
            <a:spLocks/>
          </p:cNvSpPr>
          <p:nvPr/>
        </p:nvSpPr>
        <p:spPr>
          <a:xfrm>
            <a:off x="3374356" y="4051114"/>
            <a:ext cx="5668742" cy="2224470"/>
          </a:xfrm>
          <a:prstGeom prst="rect">
            <a:avLst/>
          </a:prstGeom>
        </p:spPr>
        <p:txBody>
          <a:bodyPr vert="horz" lIns="91440" tIns="45720" rIns="91440" bIns="45720" rtlCol="0" anchor="ctr">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ctr"/>
            <a:r>
              <a:rPr lang="es-EC" dirty="0" smtClean="0">
                <a:solidFill>
                  <a:schemeClr val="tx1"/>
                </a:solidFill>
                <a:latin typeface="Times New Roman" panose="02020603050405020304" pitchFamily="18" charset="0"/>
                <a:cs typeface="Times New Roman" panose="02020603050405020304" pitchFamily="18" charset="0"/>
              </a:rPr>
              <a:t>AUTORES</a:t>
            </a:r>
          </a:p>
          <a:p>
            <a:pPr algn="ctr"/>
            <a:r>
              <a:rPr lang="es-EC" dirty="0" smtClean="0">
                <a:solidFill>
                  <a:schemeClr val="tx1"/>
                </a:solidFill>
                <a:latin typeface="Times New Roman" panose="02020603050405020304" pitchFamily="18" charset="0"/>
                <a:cs typeface="Times New Roman" panose="02020603050405020304" pitchFamily="18" charset="0"/>
              </a:rPr>
              <a:t>Bazantes Torres Francisco Gabriel</a:t>
            </a:r>
          </a:p>
          <a:p>
            <a:pPr algn="ctr"/>
            <a:r>
              <a:rPr lang="es-EC" dirty="0" smtClean="0">
                <a:solidFill>
                  <a:schemeClr val="tx1"/>
                </a:solidFill>
                <a:latin typeface="Times New Roman" panose="02020603050405020304" pitchFamily="18" charset="0"/>
                <a:cs typeface="Times New Roman" panose="02020603050405020304" pitchFamily="18" charset="0"/>
              </a:rPr>
              <a:t>Flores Vinueza Ramiro Alejandro</a:t>
            </a:r>
          </a:p>
          <a:p>
            <a:pPr algn="ctr"/>
            <a:endParaRPr lang="es-EC" sz="1200" dirty="0" smtClean="0">
              <a:solidFill>
                <a:schemeClr val="tx1"/>
              </a:solidFill>
              <a:latin typeface="Times New Roman" panose="02020603050405020304" pitchFamily="18" charset="0"/>
              <a:cs typeface="Times New Roman" panose="02020603050405020304" pitchFamily="18" charset="0"/>
            </a:endParaRPr>
          </a:p>
          <a:p>
            <a:pPr algn="ctr"/>
            <a:r>
              <a:rPr lang="es-EC" dirty="0" smtClean="0">
                <a:solidFill>
                  <a:schemeClr val="tx1"/>
                </a:solidFill>
                <a:latin typeface="Times New Roman" panose="02020603050405020304" pitchFamily="18" charset="0"/>
                <a:cs typeface="Times New Roman" panose="02020603050405020304" pitchFamily="18" charset="0"/>
              </a:rPr>
              <a:t>DIRECTORA</a:t>
            </a:r>
          </a:p>
          <a:p>
            <a:pPr algn="ctr"/>
            <a:r>
              <a:rPr lang="es-EC" dirty="0" smtClean="0">
                <a:solidFill>
                  <a:schemeClr val="tx1"/>
                </a:solidFill>
                <a:latin typeface="Times New Roman" panose="02020603050405020304" pitchFamily="18" charset="0"/>
                <a:cs typeface="Times New Roman" panose="02020603050405020304" pitchFamily="18" charset="0"/>
              </a:rPr>
              <a:t>Ing. Mónica León. MSc.</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7" name="CuadroTexto 6"/>
          <p:cNvSpPr txBox="1"/>
          <p:nvPr/>
        </p:nvSpPr>
        <p:spPr>
          <a:xfrm>
            <a:off x="2226365" y="974035"/>
            <a:ext cx="1371600" cy="369332"/>
          </a:xfrm>
          <a:prstGeom prst="rect">
            <a:avLst/>
          </a:prstGeom>
          <a:noFill/>
        </p:spPr>
        <p:txBody>
          <a:bodyPr wrap="square" rtlCol="0">
            <a:spAutoFit/>
          </a:bodyPr>
          <a:lstStyle/>
          <a:p>
            <a:endParaRPr lang="en-US" dirty="0"/>
          </a:p>
        </p:txBody>
      </p:sp>
      <p:sp>
        <p:nvSpPr>
          <p:cNvPr id="9" name="CuadroTexto 8"/>
          <p:cNvSpPr txBox="1"/>
          <p:nvPr/>
        </p:nvSpPr>
        <p:spPr>
          <a:xfrm>
            <a:off x="2735250" y="366748"/>
            <a:ext cx="6946956" cy="830997"/>
          </a:xfrm>
          <a:prstGeom prst="rect">
            <a:avLst/>
          </a:prstGeom>
          <a:noFill/>
        </p:spPr>
        <p:txBody>
          <a:bodyPr wrap="square" rtlCol="0">
            <a:spAutoFit/>
          </a:bodyPr>
          <a:lstStyle/>
          <a:p>
            <a:pPr algn="ctr"/>
            <a:r>
              <a:rPr lang="es-EC" sz="2400" b="1" dirty="0" smtClean="0">
                <a:latin typeface="Times New Roman" panose="02020603050405020304" pitchFamily="18" charset="0"/>
                <a:cs typeface="Times New Roman" panose="02020603050405020304" pitchFamily="18" charset="0"/>
              </a:rPr>
              <a:t>FACULTAD DE INGENIERÍA EN CIENCIAS</a:t>
            </a:r>
          </a:p>
          <a:p>
            <a:pPr algn="ctr"/>
            <a:r>
              <a:rPr lang="es-EC" sz="2400" b="1" dirty="0" smtClean="0">
                <a:latin typeface="Times New Roman" panose="02020603050405020304" pitchFamily="18" charset="0"/>
                <a:cs typeface="Times New Roman" panose="02020603050405020304" pitchFamily="18" charset="0"/>
              </a:rPr>
              <a:t> AGROPECUARIAS Y AMBIENTALES</a:t>
            </a:r>
            <a:endParaRPr lang="en-US" sz="2400" b="1" dirty="0">
              <a:latin typeface="Times New Roman" panose="02020603050405020304" pitchFamily="18" charset="0"/>
              <a:cs typeface="Times New Roman" panose="02020603050405020304" pitchFamily="18" charset="0"/>
            </a:endParaRPr>
          </a:p>
        </p:txBody>
      </p:sp>
      <p:sp>
        <p:nvSpPr>
          <p:cNvPr id="10" name="CuadroTexto 9"/>
          <p:cNvSpPr txBox="1"/>
          <p:nvPr/>
        </p:nvSpPr>
        <p:spPr>
          <a:xfrm>
            <a:off x="2243339" y="1353257"/>
            <a:ext cx="7947753" cy="369332"/>
          </a:xfrm>
          <a:prstGeom prst="rect">
            <a:avLst/>
          </a:prstGeom>
          <a:noFill/>
        </p:spPr>
        <p:txBody>
          <a:bodyPr wrap="none" rtlCol="0">
            <a:spAutoFit/>
          </a:bodyPr>
          <a:lstStyle/>
          <a:p>
            <a:r>
              <a:rPr lang="es-EC" b="1" dirty="0" smtClean="0">
                <a:latin typeface="Times New Roman" panose="02020603050405020304" pitchFamily="18" charset="0"/>
                <a:cs typeface="Times New Roman" panose="02020603050405020304" pitchFamily="18" charset="0"/>
              </a:rPr>
              <a:t>CARRERA DE INGENIERÍA EN RECURSOS NATURALES RENOVABLES</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401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50206" y="244698"/>
            <a:ext cx="7946075" cy="777093"/>
          </a:xfrm>
        </p:spPr>
        <p:txBody>
          <a:bodyPr anchor="ctr">
            <a:noAutofit/>
          </a:bodyPr>
          <a:lstStyle/>
          <a:p>
            <a:pPr algn="ctr"/>
            <a:r>
              <a:rPr lang="es-EC" sz="2400" b="1" dirty="0" smtClean="0">
                <a:ea typeface="Arial Unicode MS" panose="020B0604020202020204" pitchFamily="34" charset="-128"/>
                <a:cs typeface="Arial Unicode MS" panose="020B0604020202020204" pitchFamily="34" charset="-128"/>
              </a:rPr>
              <a:t>REGISTRO DE INFORMACIÓN FLORÍSTICA </a:t>
            </a:r>
            <a:endParaRPr lang="es-EC" sz="2400" b="1" dirty="0"/>
          </a:p>
        </p:txBody>
      </p:sp>
      <p:sp>
        <p:nvSpPr>
          <p:cNvPr id="4" name="Rectángulo 3"/>
          <p:cNvSpPr/>
          <p:nvPr/>
        </p:nvSpPr>
        <p:spPr>
          <a:xfrm>
            <a:off x="6278817" y="5498527"/>
            <a:ext cx="4423070" cy="369332"/>
          </a:xfrm>
          <a:prstGeom prst="rect">
            <a:avLst/>
          </a:prstGeom>
        </p:spPr>
        <p:txBody>
          <a:bodyPr wrap="none">
            <a:spAutoFit/>
          </a:bodyPr>
          <a:lstStyle/>
          <a:p>
            <a:r>
              <a:rPr lang="es-EC" dirty="0">
                <a:latin typeface="Times New Roman" panose="02020603050405020304" pitchFamily="18" charset="0"/>
                <a:ea typeface="Times New Roman" panose="02020603050405020304" pitchFamily="18" charset="0"/>
              </a:rPr>
              <a:t>Registro de datos en el sector de San Alfonso </a:t>
            </a:r>
            <a:endParaRPr lang="es-ES" dirty="0"/>
          </a:p>
        </p:txBody>
      </p:sp>
      <p:pic>
        <p:nvPicPr>
          <p:cNvPr id="4098" name="Picture 2" descr="IMG_760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9572" y="2145667"/>
            <a:ext cx="4681560" cy="33528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ángulo 4"/>
          <p:cNvSpPr/>
          <p:nvPr/>
        </p:nvSpPr>
        <p:spPr>
          <a:xfrm>
            <a:off x="1528292" y="2145667"/>
            <a:ext cx="4022501" cy="286232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2000" dirty="0" smtClean="0">
                <a:latin typeface="Times New Roman" panose="02020603050405020304" pitchFamily="18" charset="0"/>
                <a:ea typeface="Times New Roman" panose="02020603050405020304" pitchFamily="18" charset="0"/>
              </a:rPr>
              <a:t>Para facilitar el reconocimiento de las</a:t>
            </a:r>
          </a:p>
          <a:p>
            <a:pPr algn="just"/>
            <a:r>
              <a:rPr lang="es-EC" sz="2000" dirty="0" smtClean="0">
                <a:latin typeface="Times New Roman" panose="02020603050405020304" pitchFamily="18" charset="0"/>
                <a:ea typeface="Times New Roman" panose="02020603050405020304" pitchFamily="18" charset="0"/>
              </a:rPr>
              <a:t>especies florísticas se tomo el </a:t>
            </a:r>
            <a:r>
              <a:rPr lang="es-EC" sz="2000" dirty="0">
                <a:latin typeface="Times New Roman" panose="02020603050405020304" pitchFamily="18" charset="0"/>
                <a:ea typeface="Times New Roman" panose="02020603050405020304" pitchFamily="18" charset="0"/>
              </a:rPr>
              <a:t>apoyo de la Guía de Flora de los Remanentes de Bosque Seco de la Región Interandina de la Zona Norte del Ecuador (2011), el Libro Rojo de las Especies Endémicas del Ecuador (2000); y el herbario de la Universidad Técnica del Norte. </a:t>
            </a:r>
            <a:endParaRPr lang="es-ES" sz="2000" dirty="0"/>
          </a:p>
        </p:txBody>
      </p:sp>
    </p:spTree>
    <p:extLst>
      <p:ext uri="{BB962C8B-B14F-4D97-AF65-F5344CB8AC3E}">
        <p14:creationId xmlns:p14="http://schemas.microsoft.com/office/powerpoint/2010/main" val="2028582650"/>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768041" y="201171"/>
            <a:ext cx="3256469" cy="461665"/>
          </a:xfrm>
          <a:prstGeom prst="rect">
            <a:avLst/>
          </a:prstGeom>
        </p:spPr>
        <p:txBody>
          <a:bodyPr wrap="none">
            <a:spAutoFit/>
          </a:bodyPr>
          <a:lstStyle/>
          <a:p>
            <a:r>
              <a:rPr lang="es-ES" sz="2400" b="1" dirty="0">
                <a:solidFill>
                  <a:prstClr val="black">
                    <a:lumMod val="85000"/>
                    <a:lumOff val="15000"/>
                  </a:prstClr>
                </a:solidFill>
                <a:latin typeface="Times New Roman" panose="02020603050405020304"/>
                <a:ea typeface="Arial Unicode MS" panose="020B0604020202020204" pitchFamily="34" charset="-128"/>
                <a:cs typeface="Arial Unicode MS" panose="020B0604020202020204" pitchFamily="34" charset="-128"/>
              </a:rPr>
              <a:t>ANÁLISIS DE DATOS</a:t>
            </a:r>
            <a:endParaRPr lang="es-ES" sz="1600" b="1" dirty="0"/>
          </a:p>
        </p:txBody>
      </p:sp>
      <p:graphicFrame>
        <p:nvGraphicFramePr>
          <p:cNvPr id="5" name="Tabla 4"/>
          <p:cNvGraphicFramePr>
            <a:graphicFrameLocks noGrp="1"/>
          </p:cNvGraphicFramePr>
          <p:nvPr>
            <p:extLst>
              <p:ext uri="{D42A27DB-BD31-4B8C-83A1-F6EECF244321}">
                <p14:modId xmlns:p14="http://schemas.microsoft.com/office/powerpoint/2010/main" val="1115666803"/>
              </p:ext>
            </p:extLst>
          </p:nvPr>
        </p:nvGraphicFramePr>
        <p:xfrm>
          <a:off x="1043190" y="719664"/>
          <a:ext cx="11148810" cy="5913120"/>
        </p:xfrm>
        <a:graphic>
          <a:graphicData uri="http://schemas.openxmlformats.org/drawingml/2006/table">
            <a:tbl>
              <a:tblPr firstRow="1" bandRow="1">
                <a:tableStyleId>{69012ECD-51FC-41F1-AA8D-1B2483CD663E}</a:tableStyleId>
              </a:tblPr>
              <a:tblGrid>
                <a:gridCol w="2627289"/>
                <a:gridCol w="3309870"/>
                <a:gridCol w="2382592"/>
                <a:gridCol w="2829059"/>
              </a:tblGrid>
              <a:tr h="555344">
                <a:tc>
                  <a:txBody>
                    <a:bodyPr/>
                    <a:lstStyle/>
                    <a:p>
                      <a:pPr algn="ctr"/>
                      <a:r>
                        <a:rPr lang="es-ES" sz="1800" dirty="0" smtClean="0"/>
                        <a:t>Índice de valor</a:t>
                      </a:r>
                      <a:r>
                        <a:rPr lang="es-ES" sz="1600" dirty="0" smtClean="0"/>
                        <a:t> </a:t>
                      </a:r>
                      <a:r>
                        <a:rPr lang="es-ES" sz="1800" dirty="0" smtClean="0"/>
                        <a:t>de importancia </a:t>
                      </a:r>
                      <a:endParaRPr lang="es-ES" sz="1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latinLnBrk="0" hangingPunct="1"/>
                      <a:r>
                        <a:rPr lang="es-EC" sz="1800" kern="1200" dirty="0" smtClean="0"/>
                        <a:t>Índice de diversidad de Simpson</a:t>
                      </a:r>
                      <a:endParaRPr lang="es-ES" sz="1800" kern="1200" dirty="0">
                        <a:solidFill>
                          <a:schemeClr val="tx1"/>
                        </a:solidFill>
                        <a:latin typeface="+mj-lt"/>
                        <a:ea typeface="Arial Unicode MS" panose="020B0604020202020204" pitchFamily="34" charset="-128"/>
                        <a:cs typeface="Arial Unicode MS" panose="020B0604020202020204" pitchFamily="34"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C" sz="1800" kern="1200" dirty="0" smtClean="0"/>
                        <a:t>Índice de </a:t>
                      </a:r>
                      <a:r>
                        <a:rPr lang="es-EC" sz="1800" kern="1200" dirty="0" err="1" smtClean="0"/>
                        <a:t>equitatividad</a:t>
                      </a:r>
                      <a:r>
                        <a:rPr lang="es-EC" sz="1800" kern="1200" dirty="0" smtClean="0"/>
                        <a:t> de Shannon-Wiener</a:t>
                      </a:r>
                      <a:endParaRPr lang="es-ES" sz="1800" kern="1200" dirty="0" smtClean="0"/>
                    </a:p>
                    <a:p>
                      <a:pPr marL="0" algn="ctr" defTabSz="457200" rtl="0" eaLnBrk="1" latinLnBrk="0" hangingPunct="1"/>
                      <a:endParaRPr lang="es-ES" sz="1800" kern="1200" dirty="0">
                        <a:solidFill>
                          <a:schemeClr val="tx1"/>
                        </a:solidFill>
                        <a:latin typeface="+mj-lt"/>
                        <a:ea typeface="Arial Unicode MS" panose="020B0604020202020204" pitchFamily="34" charset="-128"/>
                        <a:cs typeface="Arial Unicode MS" panose="020B0604020202020204" pitchFamily="34"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C" sz="1800" kern="1200" dirty="0" smtClean="0"/>
                        <a:t>Índice de similaridad de Sorensen</a:t>
                      </a:r>
                      <a:endParaRPr lang="es-ES" sz="1800" kern="1200" dirty="0" smtClean="0"/>
                    </a:p>
                    <a:p>
                      <a:pPr marL="0" marR="0" lvl="0" indent="0" algn="ctr" defTabSz="457200" rtl="0" eaLnBrk="1" fontAlgn="auto" latinLnBrk="0" hangingPunct="1">
                        <a:lnSpc>
                          <a:spcPct val="100000"/>
                        </a:lnSpc>
                        <a:spcBef>
                          <a:spcPts val="0"/>
                        </a:spcBef>
                        <a:spcAft>
                          <a:spcPts val="0"/>
                        </a:spcAft>
                        <a:buClrTx/>
                        <a:buSzTx/>
                        <a:buFontTx/>
                        <a:buNone/>
                        <a:tabLst/>
                        <a:defRPr/>
                      </a:pPr>
                      <a:endParaRPr lang="es-ES" sz="1800" kern="1200" dirty="0">
                        <a:solidFill>
                          <a:schemeClr val="tx1"/>
                        </a:solidFill>
                        <a:latin typeface="+mj-lt"/>
                        <a:ea typeface="Arial Unicode MS" panose="020B0604020202020204" pitchFamily="34" charset="-128"/>
                        <a:cs typeface="Arial Unicode MS" panose="020B0604020202020204" pitchFamily="34"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9868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600" dirty="0" smtClean="0"/>
                        <a:t>Fórmula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600" dirty="0" smtClean="0"/>
                    </a:p>
                    <a:p>
                      <a:pPr marL="0" marR="0" lvl="0" indent="0" algn="ctr" defTabSz="457200" rtl="0" eaLnBrk="1" fontAlgn="auto" latinLnBrk="0" hangingPunct="1">
                        <a:lnSpc>
                          <a:spcPct val="100000"/>
                        </a:lnSpc>
                        <a:spcBef>
                          <a:spcPts val="0"/>
                        </a:spcBef>
                        <a:spcAft>
                          <a:spcPts val="0"/>
                        </a:spcAft>
                        <a:buClrTx/>
                        <a:buSzTx/>
                        <a:buFontTx/>
                        <a:buNone/>
                        <a:tabLst/>
                        <a:defRPr/>
                      </a:pPr>
                      <a:r>
                        <a:rPr lang="es-ES" sz="1600" dirty="0" smtClean="0"/>
                        <a:t>I.V.I = </a:t>
                      </a:r>
                      <a:r>
                        <a:rPr lang="es-ES" sz="1600" dirty="0" err="1" smtClean="0"/>
                        <a:t>D.R</a:t>
                      </a:r>
                      <a:r>
                        <a:rPr lang="es-ES" sz="1600" dirty="0" smtClean="0"/>
                        <a:t> + </a:t>
                      </a:r>
                      <a:r>
                        <a:rPr lang="es-ES" sz="1600" dirty="0" err="1" smtClean="0"/>
                        <a:t>A.R</a:t>
                      </a:r>
                      <a:endParaRPr lang="es-ES" sz="1600" dirty="0" smtClean="0"/>
                    </a:p>
                    <a:p>
                      <a:pPr algn="just">
                        <a:lnSpc>
                          <a:spcPct val="150000"/>
                        </a:lnSpc>
                        <a:spcAft>
                          <a:spcPts val="0"/>
                        </a:spcAft>
                      </a:pPr>
                      <a:r>
                        <a:rPr lang="es-ES" sz="1600" dirty="0" smtClean="0"/>
                        <a:t>Donde:</a:t>
                      </a:r>
                    </a:p>
                    <a:p>
                      <a:pPr algn="just">
                        <a:lnSpc>
                          <a:spcPct val="150000"/>
                        </a:lnSpc>
                        <a:spcAft>
                          <a:spcPts val="0"/>
                        </a:spcAft>
                      </a:pPr>
                      <a:endParaRPr lang="es-ES" sz="1600" dirty="0" smtClean="0"/>
                    </a:p>
                    <a:p>
                      <a:pPr algn="just">
                        <a:lnSpc>
                          <a:spcPct val="150000"/>
                        </a:lnSpc>
                        <a:spcAft>
                          <a:spcPts val="0"/>
                        </a:spcAft>
                      </a:pPr>
                      <a:r>
                        <a:rPr lang="es-ES" sz="1600" dirty="0" err="1" smtClean="0"/>
                        <a:t>D.R</a:t>
                      </a:r>
                      <a:r>
                        <a:rPr lang="es-ES" sz="1600" dirty="0" smtClean="0"/>
                        <a:t>= Dominancia relativa</a:t>
                      </a:r>
                    </a:p>
                    <a:p>
                      <a:pPr algn="just">
                        <a:lnSpc>
                          <a:spcPct val="150000"/>
                        </a:lnSpc>
                        <a:spcAft>
                          <a:spcPts val="0"/>
                        </a:spcAft>
                      </a:pPr>
                      <a:r>
                        <a:rPr lang="es-ES" sz="1600" dirty="0" err="1" smtClean="0"/>
                        <a:t>A.R</a:t>
                      </a:r>
                      <a:r>
                        <a:rPr lang="es-ES" sz="1600" dirty="0" smtClean="0"/>
                        <a:t>= Abundancia relativa</a:t>
                      </a:r>
                      <a:endParaRPr lang="es-ES" sz="1600" dirty="0" smtClean="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600" dirty="0" smtClean="0"/>
                    </a:p>
                    <a:p>
                      <a:endParaRPr lang="es-E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s-ES" sz="1600" dirty="0" smtClean="0"/>
                        <a:t>Fórmula </a:t>
                      </a:r>
                    </a:p>
                    <a:p>
                      <a:pPr algn="ctr">
                        <a:lnSpc>
                          <a:spcPct val="150000"/>
                        </a:lnSpc>
                        <a:spcAft>
                          <a:spcPts val="0"/>
                        </a:spcAft>
                      </a:pPr>
                      <a:r>
                        <a:rPr lang="es-ES" sz="1800" dirty="0" smtClean="0"/>
                        <a:t>λ = ∑pi ²</a:t>
                      </a:r>
                      <a:endParaRPr lang="es-ES" sz="1600" dirty="0" smtClean="0"/>
                    </a:p>
                    <a:p>
                      <a:pPr algn="just">
                        <a:lnSpc>
                          <a:spcPct val="150000"/>
                        </a:lnSpc>
                        <a:spcAft>
                          <a:spcPts val="0"/>
                        </a:spcAft>
                      </a:pPr>
                      <a:r>
                        <a:rPr lang="es-ES" sz="1600" dirty="0" smtClean="0"/>
                        <a:t>Donde: </a:t>
                      </a:r>
                    </a:p>
                    <a:p>
                      <a:pPr algn="just">
                        <a:lnSpc>
                          <a:spcPct val="150000"/>
                        </a:lnSpc>
                        <a:spcAft>
                          <a:spcPts val="0"/>
                        </a:spcAft>
                      </a:pPr>
                      <a:r>
                        <a:rPr lang="es-ES" sz="1600" dirty="0" smtClean="0"/>
                        <a:t>pi = Abundancia proporcional de la especie i, es decir el número de individuos de la especie i dividido entre el número total de individuos de la muestra.</a:t>
                      </a:r>
                    </a:p>
                    <a:p>
                      <a:pPr algn="ctr">
                        <a:lnSpc>
                          <a:spcPct val="150000"/>
                        </a:lnSpc>
                        <a:spcAft>
                          <a:spcPts val="0"/>
                        </a:spcAft>
                      </a:pPr>
                      <a:r>
                        <a:rPr lang="es-ES" sz="1800" dirty="0" smtClean="0"/>
                        <a:t>D= 1- λ</a:t>
                      </a:r>
                      <a:endParaRPr lang="es-ES" sz="1600" dirty="0" smtClean="0"/>
                    </a:p>
                    <a:p>
                      <a:pPr algn="just">
                        <a:lnSpc>
                          <a:spcPct val="150000"/>
                        </a:lnSpc>
                        <a:spcAft>
                          <a:spcPts val="0"/>
                        </a:spcAft>
                      </a:pPr>
                      <a:r>
                        <a:rPr lang="es-ES" sz="1600" dirty="0" smtClean="0"/>
                        <a:t>Donde:</a:t>
                      </a:r>
                    </a:p>
                    <a:p>
                      <a:pPr algn="just">
                        <a:lnSpc>
                          <a:spcPct val="150000"/>
                        </a:lnSpc>
                        <a:spcAft>
                          <a:spcPts val="0"/>
                        </a:spcAft>
                      </a:pPr>
                      <a:r>
                        <a:rPr lang="es-ES" sz="1600" dirty="0" smtClean="0"/>
                        <a:t>D= Diversidad</a:t>
                      </a:r>
                      <a:endParaRPr lang="es-ES" sz="1600" dirty="0" smtClean="0">
                        <a:effectLst/>
                      </a:endParaRPr>
                    </a:p>
                    <a:p>
                      <a:endParaRPr lang="es-E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s-ES" sz="1600" dirty="0" smtClean="0"/>
                        <a:t>Fórmula </a:t>
                      </a:r>
                    </a:p>
                    <a:p>
                      <a:pPr algn="just"/>
                      <a:endParaRPr lang="es-ES" sz="1600" kern="1200" dirty="0" smtClean="0"/>
                    </a:p>
                    <a:p>
                      <a:pPr algn="ctr"/>
                      <a:r>
                        <a:rPr lang="es-ES" sz="1600" kern="1200" dirty="0" smtClean="0"/>
                        <a:t>H’ = –∑ pi </a:t>
                      </a:r>
                      <a:r>
                        <a:rPr lang="es-ES" sz="1600" kern="1200" dirty="0" err="1" smtClean="0"/>
                        <a:t>ln</a:t>
                      </a:r>
                      <a:r>
                        <a:rPr lang="es-ES" sz="1600" kern="1200" dirty="0" smtClean="0"/>
                        <a:t> pi</a:t>
                      </a:r>
                    </a:p>
                    <a:p>
                      <a:pPr algn="just"/>
                      <a:endParaRPr lang="es-ES" sz="1600" kern="1200" dirty="0" smtClean="0"/>
                    </a:p>
                    <a:p>
                      <a:pPr algn="just"/>
                      <a:r>
                        <a:rPr lang="es-ES" sz="1600" kern="1200" dirty="0" smtClean="0"/>
                        <a:t>Donde:</a:t>
                      </a:r>
                    </a:p>
                    <a:p>
                      <a:pPr algn="just"/>
                      <a:endParaRPr lang="es-ES" sz="1600" kern="1200" dirty="0" smtClean="0"/>
                    </a:p>
                    <a:p>
                      <a:pPr algn="just"/>
                      <a:r>
                        <a:rPr lang="es-ES" sz="1600" kern="1200" dirty="0" smtClean="0"/>
                        <a:t>H’= Índice de diversidad de Shannon-Wiener</a:t>
                      </a:r>
                    </a:p>
                    <a:p>
                      <a:pPr algn="just"/>
                      <a:endParaRPr lang="es-ES" sz="1600" kern="1200" dirty="0" smtClean="0"/>
                    </a:p>
                    <a:p>
                      <a:pPr algn="just"/>
                      <a:r>
                        <a:rPr lang="es-ES" sz="1600" kern="1200" dirty="0" smtClean="0"/>
                        <a:t>pi = Número de individuos de la iésima especie </a:t>
                      </a:r>
                    </a:p>
                    <a:p>
                      <a:pPr algn="just"/>
                      <a:endParaRPr lang="es-ES" sz="1600" kern="1200" dirty="0" smtClean="0"/>
                    </a:p>
                    <a:p>
                      <a:pPr algn="just"/>
                      <a:r>
                        <a:rPr lang="es-ES" sz="1600" kern="1200" dirty="0" err="1" smtClean="0"/>
                        <a:t>ln</a:t>
                      </a:r>
                      <a:r>
                        <a:rPr lang="es-ES" sz="1600" kern="1200" dirty="0" smtClean="0"/>
                        <a:t>= Logaritmo en base 10</a:t>
                      </a:r>
                    </a:p>
                    <a:p>
                      <a:endParaRPr lang="es-E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defTabSz="457200" rtl="0" eaLnBrk="1" latinLnBrk="0" hangingPunct="1"/>
                      <a:r>
                        <a:rPr lang="en-US" sz="1600" kern="1200" dirty="0" err="1" smtClean="0"/>
                        <a:t>Fórmula</a:t>
                      </a:r>
                      <a:r>
                        <a:rPr lang="en-US" sz="1600" kern="1200" dirty="0" smtClean="0"/>
                        <a:t>:</a:t>
                      </a:r>
                      <a:endParaRPr lang="es-ES" sz="1600" kern="1200" dirty="0" smtClean="0"/>
                    </a:p>
                    <a:p>
                      <a:pPr marL="0" defTabSz="457200" rtl="0" eaLnBrk="1" latinLnBrk="0" hangingPunct="1"/>
                      <a:r>
                        <a:rPr lang="en-US" sz="1600" kern="1200" dirty="0" smtClean="0"/>
                        <a:t> </a:t>
                      </a:r>
                      <a:endParaRPr lang="es-ES" sz="1600" kern="1200" dirty="0" smtClean="0"/>
                    </a:p>
                    <a:p>
                      <a:pPr marL="0" defTabSz="457200" rtl="0" eaLnBrk="1" latinLnBrk="0" hangingPunct="1"/>
                      <a:r>
                        <a:rPr lang="en-US" sz="1600" kern="1200" dirty="0" smtClean="0"/>
                        <a:t>IS = (</a:t>
                      </a:r>
                      <a:r>
                        <a:rPr lang="en-US" sz="1600" kern="1200" dirty="0" err="1" smtClean="0"/>
                        <a:t>2C</a:t>
                      </a:r>
                      <a:r>
                        <a:rPr lang="en-US" sz="1600" kern="1200" dirty="0" smtClean="0"/>
                        <a:t>/A + B) * 100</a:t>
                      </a:r>
                    </a:p>
                    <a:p>
                      <a:pPr marL="0" defTabSz="457200" rtl="0" eaLnBrk="1" latinLnBrk="0" hangingPunct="1"/>
                      <a:endParaRPr lang="es-ES" sz="1600" kern="1200" dirty="0" smtClean="0"/>
                    </a:p>
                    <a:p>
                      <a:pPr marL="0" defTabSz="457200" rtl="0" eaLnBrk="1" latinLnBrk="0" hangingPunct="1"/>
                      <a:r>
                        <a:rPr lang="es-ES" sz="1600" kern="1200" dirty="0" smtClean="0"/>
                        <a:t>Donde:</a:t>
                      </a:r>
                    </a:p>
                    <a:p>
                      <a:pPr marL="0" defTabSz="457200" rtl="0" eaLnBrk="1" latinLnBrk="0" hangingPunct="1"/>
                      <a:endParaRPr lang="es-ES" sz="1600" kern="1200" dirty="0" smtClean="0"/>
                    </a:p>
                    <a:p>
                      <a:pPr marL="0" algn="just" defTabSz="457200" rtl="0" eaLnBrk="1" latinLnBrk="0" hangingPunct="1"/>
                      <a:r>
                        <a:rPr lang="es-ES" sz="1600" kern="1200" dirty="0" err="1" smtClean="0"/>
                        <a:t>IS</a:t>
                      </a:r>
                      <a:r>
                        <a:rPr lang="es-ES" sz="1600" kern="1200" dirty="0" smtClean="0"/>
                        <a:t> = Índice de Sorensen</a:t>
                      </a:r>
                    </a:p>
                    <a:p>
                      <a:pPr marL="0" algn="just" defTabSz="457200" rtl="0" eaLnBrk="1" latinLnBrk="0" hangingPunct="1"/>
                      <a:r>
                        <a:rPr lang="es-ES" sz="1600" kern="1200" dirty="0" smtClean="0"/>
                        <a:t>A = número de especies encontradas en la comunidad A </a:t>
                      </a:r>
                    </a:p>
                    <a:p>
                      <a:pPr marL="0" algn="just" defTabSz="457200" rtl="0" eaLnBrk="1" latinLnBrk="0" hangingPunct="1"/>
                      <a:endParaRPr lang="es-ES" sz="1600" kern="1200" dirty="0" smtClean="0"/>
                    </a:p>
                    <a:p>
                      <a:pPr marL="0" algn="just" defTabSz="457200" rtl="0" eaLnBrk="1" latinLnBrk="0" hangingPunct="1"/>
                      <a:r>
                        <a:rPr lang="es-ES" sz="1600" kern="1200" dirty="0" smtClean="0"/>
                        <a:t>B = número de especies encontradas en la comunidad B</a:t>
                      </a:r>
                    </a:p>
                    <a:p>
                      <a:pPr marL="0" algn="just" defTabSz="457200" rtl="0" eaLnBrk="1" latinLnBrk="0" hangingPunct="1"/>
                      <a:endParaRPr lang="es-ES" sz="1600" kern="1200" dirty="0" smtClean="0"/>
                    </a:p>
                    <a:p>
                      <a:pPr marL="0" algn="just" defTabSz="457200" rtl="0" eaLnBrk="1" latinLnBrk="0" hangingPunct="1"/>
                      <a:r>
                        <a:rPr lang="es-ES" sz="1600" kern="1200" dirty="0" smtClean="0"/>
                        <a:t>C = número de especies comunes en ambas localidades</a:t>
                      </a:r>
                    </a:p>
                    <a:p>
                      <a:endParaRPr lang="es-E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07839973"/>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44203" y="179418"/>
            <a:ext cx="9071019" cy="1043619"/>
          </a:xfrm>
          <a:prstGeom prst="rect">
            <a:avLst/>
          </a:prstGeom>
        </p:spPr>
        <p:txBody>
          <a:bodyPr wrap="square">
            <a:spAutoFit/>
          </a:bodyPr>
          <a:lstStyle/>
          <a:p>
            <a:pPr marL="685800" algn="ctr">
              <a:lnSpc>
                <a:spcPct val="115000"/>
              </a:lnSpc>
              <a:spcBef>
                <a:spcPts val="1200"/>
              </a:spcBef>
              <a:spcAft>
                <a:spcPts val="1200"/>
              </a:spcAft>
            </a:pPr>
            <a:r>
              <a:rPr lang="es-ES_tradnl" sz="2800" b="1" dirty="0" smtClean="0">
                <a:latin typeface="Times New Roman" panose="02020603050405020304" pitchFamily="18" charset="0"/>
              </a:rPr>
              <a:t>INCIDENCIA DE LAS AMENAZAS ANTRÓPICAS SOBRE LAS FORMACIONES VEGETALES</a:t>
            </a:r>
            <a:endParaRPr lang="es-ES" sz="2800" b="1" dirty="0">
              <a:effectLst/>
              <a:latin typeface="Times New Roman" panose="02020603050405020304" pitchFamily="18" charset="0"/>
            </a:endParaRPr>
          </a:p>
        </p:txBody>
      </p:sp>
      <p:sp>
        <p:nvSpPr>
          <p:cNvPr id="3" name="Rectángulo 2"/>
          <p:cNvSpPr/>
          <p:nvPr/>
        </p:nvSpPr>
        <p:spPr>
          <a:xfrm>
            <a:off x="1018798" y="1972223"/>
            <a:ext cx="2007737" cy="96032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150000"/>
              </a:lnSpc>
            </a:pPr>
            <a:r>
              <a:rPr lang="es-EC" sz="2000" dirty="0">
                <a:solidFill>
                  <a:prstClr val="black"/>
                </a:solidFill>
                <a:latin typeface="Times New Roman" panose="02020603050405020304" pitchFamily="18" charset="0"/>
                <a:ea typeface="Times New Roman" panose="02020603050405020304" pitchFamily="18" charset="0"/>
              </a:rPr>
              <a:t>A</a:t>
            </a:r>
            <a:r>
              <a:rPr lang="es-EC" sz="2000" dirty="0" smtClean="0">
                <a:solidFill>
                  <a:prstClr val="black"/>
                </a:solidFill>
                <a:latin typeface="Times New Roman" panose="02020603050405020304" pitchFamily="18" charset="0"/>
                <a:ea typeface="Times New Roman" panose="02020603050405020304" pitchFamily="18" charset="0"/>
              </a:rPr>
              <a:t>plicación de herramientas SIG</a:t>
            </a:r>
            <a:endParaRPr lang="es-EC" sz="2000" dirty="0">
              <a:solidFill>
                <a:prstClr val="black"/>
              </a:solidFill>
              <a:latin typeface="Times New Roman" panose="02020603050405020304" pitchFamily="18" charset="0"/>
              <a:ea typeface="Times New Roman" panose="02020603050405020304" pitchFamily="18" charset="0"/>
            </a:endParaRPr>
          </a:p>
        </p:txBody>
      </p:sp>
      <p:sp>
        <p:nvSpPr>
          <p:cNvPr id="2" name="Rectángulo 1"/>
          <p:cNvSpPr/>
          <p:nvPr/>
        </p:nvSpPr>
        <p:spPr>
          <a:xfrm>
            <a:off x="4902559" y="1950848"/>
            <a:ext cx="3352800"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EC" sz="2000" dirty="0">
                <a:latin typeface="+mj-lt"/>
              </a:rPr>
              <a:t>P</a:t>
            </a:r>
            <a:r>
              <a:rPr lang="es-EC" sz="2000" dirty="0" smtClean="0">
                <a:latin typeface="+mj-lt"/>
              </a:rPr>
              <a:t>rocesamiento de </a:t>
            </a:r>
            <a:r>
              <a:rPr lang="es-EC" sz="2000" dirty="0">
                <a:latin typeface="+mj-lt"/>
              </a:rPr>
              <a:t>información obtenida del Laboratorio de Geomática de la </a:t>
            </a:r>
            <a:r>
              <a:rPr lang="es-EC" sz="2000" dirty="0" smtClean="0">
                <a:latin typeface="+mj-lt"/>
              </a:rPr>
              <a:t>UTN</a:t>
            </a:r>
            <a:endParaRPr lang="es-EC" dirty="0"/>
          </a:p>
        </p:txBody>
      </p:sp>
      <p:sp>
        <p:nvSpPr>
          <p:cNvPr id="5" name="Rectángulo 4"/>
          <p:cNvSpPr/>
          <p:nvPr/>
        </p:nvSpPr>
        <p:spPr>
          <a:xfrm>
            <a:off x="10131383" y="1972222"/>
            <a:ext cx="1523998"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C" sz="2000" dirty="0">
                <a:latin typeface="+mj-lt"/>
              </a:rPr>
              <a:t>D</a:t>
            </a:r>
            <a:r>
              <a:rPr lang="es-EC" sz="2000" dirty="0" smtClean="0">
                <a:latin typeface="+mj-lt"/>
              </a:rPr>
              <a:t>elimitación del área de estudio </a:t>
            </a:r>
            <a:endParaRPr lang="es-EC" sz="2000" dirty="0">
              <a:latin typeface="+mj-lt"/>
            </a:endParaRPr>
          </a:p>
        </p:txBody>
      </p:sp>
      <p:sp>
        <p:nvSpPr>
          <p:cNvPr id="6" name="Rectángulo 5"/>
          <p:cNvSpPr/>
          <p:nvPr/>
        </p:nvSpPr>
        <p:spPr>
          <a:xfrm>
            <a:off x="1069629" y="4405857"/>
            <a:ext cx="1906073" cy="101566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C" sz="2000" dirty="0">
                <a:latin typeface="+mj-lt"/>
              </a:rPr>
              <a:t>G</a:t>
            </a:r>
            <a:r>
              <a:rPr lang="es-EC" sz="2000" dirty="0" smtClean="0">
                <a:latin typeface="+mj-lt"/>
              </a:rPr>
              <a:t>eneración de cartografía temática</a:t>
            </a:r>
            <a:endParaRPr lang="es-EC" sz="2000" dirty="0">
              <a:latin typeface="+mj-lt"/>
            </a:endParaRPr>
          </a:p>
        </p:txBody>
      </p:sp>
      <p:sp>
        <p:nvSpPr>
          <p:cNvPr id="7" name="Rectángulo 6"/>
          <p:cNvSpPr/>
          <p:nvPr/>
        </p:nvSpPr>
        <p:spPr>
          <a:xfrm>
            <a:off x="5054959" y="4405857"/>
            <a:ext cx="2496354"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EC" sz="2000" dirty="0" smtClean="0">
                <a:latin typeface="+mj-lt"/>
              </a:rPr>
              <a:t>Análisis del componente biofísico de la área de estudio</a:t>
            </a:r>
          </a:p>
        </p:txBody>
      </p:sp>
      <p:sp>
        <p:nvSpPr>
          <p:cNvPr id="8" name="Rectángulo 7"/>
          <p:cNvSpPr/>
          <p:nvPr/>
        </p:nvSpPr>
        <p:spPr>
          <a:xfrm>
            <a:off x="9174051" y="4414899"/>
            <a:ext cx="2481330" cy="101566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C" sz="2000" dirty="0" smtClean="0">
                <a:latin typeface="+mj-lt"/>
              </a:rPr>
              <a:t>Análisis de la problemática ambiental</a:t>
            </a:r>
          </a:p>
        </p:txBody>
      </p:sp>
      <p:cxnSp>
        <p:nvCxnSpPr>
          <p:cNvPr id="10" name="Conector recto de flecha 9"/>
          <p:cNvCxnSpPr>
            <a:stCxn id="3" idx="3"/>
            <a:endCxn id="2" idx="1"/>
          </p:cNvCxnSpPr>
          <p:nvPr/>
        </p:nvCxnSpPr>
        <p:spPr>
          <a:xfrm>
            <a:off x="3026535" y="2452387"/>
            <a:ext cx="1876024" cy="6293"/>
          </a:xfrm>
          <a:prstGeom prst="straightConnector1">
            <a:avLst/>
          </a:prstGeom>
          <a:ln w="28575">
            <a:tailEnd type="triangle"/>
          </a:ln>
        </p:spPr>
        <p:style>
          <a:lnRef idx="3">
            <a:schemeClr val="accent6"/>
          </a:lnRef>
          <a:fillRef idx="0">
            <a:schemeClr val="accent6"/>
          </a:fillRef>
          <a:effectRef idx="2">
            <a:schemeClr val="accent6"/>
          </a:effectRef>
          <a:fontRef idx="minor">
            <a:schemeClr val="tx1"/>
          </a:fontRef>
        </p:style>
      </p:cxnSp>
      <p:cxnSp>
        <p:nvCxnSpPr>
          <p:cNvPr id="15" name="Conector recto de flecha 14"/>
          <p:cNvCxnSpPr/>
          <p:nvPr/>
        </p:nvCxnSpPr>
        <p:spPr>
          <a:xfrm>
            <a:off x="8255359" y="2473760"/>
            <a:ext cx="1876024" cy="6293"/>
          </a:xfrm>
          <a:prstGeom prst="straightConnector1">
            <a:avLst/>
          </a:prstGeom>
          <a:ln w="28575">
            <a:tailEnd type="triangle"/>
          </a:ln>
        </p:spPr>
        <p:style>
          <a:lnRef idx="3">
            <a:schemeClr val="accent6"/>
          </a:lnRef>
          <a:fillRef idx="0">
            <a:schemeClr val="accent6"/>
          </a:fillRef>
          <a:effectRef idx="2">
            <a:schemeClr val="accent6"/>
          </a:effectRef>
          <a:fontRef idx="minor">
            <a:schemeClr val="tx1"/>
          </a:fontRef>
        </p:style>
      </p:cxnSp>
      <p:cxnSp>
        <p:nvCxnSpPr>
          <p:cNvPr id="16" name="Conector recto de flecha 15"/>
          <p:cNvCxnSpPr/>
          <p:nvPr/>
        </p:nvCxnSpPr>
        <p:spPr>
          <a:xfrm flipH="1">
            <a:off x="10889673" y="2987885"/>
            <a:ext cx="1561" cy="545024"/>
          </a:xfrm>
          <a:prstGeom prst="straightConnector1">
            <a:avLst/>
          </a:prstGeom>
          <a:ln w="28575">
            <a:tailEnd type="triangle"/>
          </a:ln>
        </p:spPr>
        <p:style>
          <a:lnRef idx="3">
            <a:schemeClr val="accent6"/>
          </a:lnRef>
          <a:fillRef idx="0">
            <a:schemeClr val="accent6"/>
          </a:fillRef>
          <a:effectRef idx="2">
            <a:schemeClr val="accent6"/>
          </a:effectRef>
          <a:fontRef idx="minor">
            <a:schemeClr val="tx1"/>
          </a:fontRef>
        </p:style>
      </p:cxnSp>
      <p:cxnSp>
        <p:nvCxnSpPr>
          <p:cNvPr id="19" name="Conector recto de flecha 18"/>
          <p:cNvCxnSpPr/>
          <p:nvPr/>
        </p:nvCxnSpPr>
        <p:spPr>
          <a:xfrm flipH="1" flipV="1">
            <a:off x="2161309" y="3489423"/>
            <a:ext cx="8728365" cy="21375"/>
          </a:xfrm>
          <a:prstGeom prst="straightConnector1">
            <a:avLst/>
          </a:prstGeom>
          <a:ln w="28575">
            <a:tailEnd type="triangle"/>
          </a:ln>
        </p:spPr>
        <p:style>
          <a:lnRef idx="3">
            <a:schemeClr val="accent6"/>
          </a:lnRef>
          <a:fillRef idx="0">
            <a:schemeClr val="accent6"/>
          </a:fillRef>
          <a:effectRef idx="2">
            <a:schemeClr val="accent6"/>
          </a:effectRef>
          <a:fontRef idx="minor">
            <a:schemeClr val="tx1"/>
          </a:fontRef>
        </p:style>
      </p:cxnSp>
      <p:cxnSp>
        <p:nvCxnSpPr>
          <p:cNvPr id="22" name="Conector recto de flecha 21"/>
          <p:cNvCxnSpPr/>
          <p:nvPr/>
        </p:nvCxnSpPr>
        <p:spPr>
          <a:xfrm flipH="1">
            <a:off x="2159749" y="3489423"/>
            <a:ext cx="2" cy="916434"/>
          </a:xfrm>
          <a:prstGeom prst="straightConnector1">
            <a:avLst/>
          </a:prstGeom>
          <a:ln w="28575">
            <a:tailEnd type="triangle"/>
          </a:ln>
        </p:spPr>
        <p:style>
          <a:lnRef idx="3">
            <a:schemeClr val="accent6"/>
          </a:lnRef>
          <a:fillRef idx="0">
            <a:schemeClr val="accent6"/>
          </a:fillRef>
          <a:effectRef idx="2">
            <a:schemeClr val="accent6"/>
          </a:effectRef>
          <a:fontRef idx="minor">
            <a:schemeClr val="tx1"/>
          </a:fontRef>
        </p:style>
      </p:cxnSp>
      <p:pic>
        <p:nvPicPr>
          <p:cNvPr id="25" name="Picture 2" descr="Resultado de imagen para sig logo es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4152" y="5771557"/>
            <a:ext cx="2957847" cy="10864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30" name="Conector recto de flecha 29"/>
          <p:cNvCxnSpPr>
            <a:endCxn id="7" idx="1"/>
          </p:cNvCxnSpPr>
          <p:nvPr/>
        </p:nvCxnSpPr>
        <p:spPr>
          <a:xfrm>
            <a:off x="2975702" y="4907395"/>
            <a:ext cx="2079257" cy="6294"/>
          </a:xfrm>
          <a:prstGeom prst="straightConnector1">
            <a:avLst/>
          </a:prstGeom>
          <a:ln w="28575">
            <a:tailEnd type="triangle"/>
          </a:ln>
        </p:spPr>
        <p:style>
          <a:lnRef idx="3">
            <a:schemeClr val="accent6"/>
          </a:lnRef>
          <a:fillRef idx="0">
            <a:schemeClr val="accent6"/>
          </a:fillRef>
          <a:effectRef idx="2">
            <a:schemeClr val="accent6"/>
          </a:effectRef>
          <a:fontRef idx="minor">
            <a:schemeClr val="tx1"/>
          </a:fontRef>
        </p:style>
      </p:cxnSp>
      <p:cxnSp>
        <p:nvCxnSpPr>
          <p:cNvPr id="32" name="Conector recto de flecha 31"/>
          <p:cNvCxnSpPr/>
          <p:nvPr/>
        </p:nvCxnSpPr>
        <p:spPr>
          <a:xfrm flipV="1">
            <a:off x="7536289" y="4892057"/>
            <a:ext cx="1637762" cy="15338"/>
          </a:xfrm>
          <a:prstGeom prst="straightConnector1">
            <a:avLst/>
          </a:prstGeom>
          <a:ln w="28575">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577381685"/>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321027" y="149656"/>
            <a:ext cx="7593620" cy="830997"/>
          </a:xfrm>
          <a:prstGeom prst="rect">
            <a:avLst/>
          </a:prstGeom>
        </p:spPr>
        <p:txBody>
          <a:bodyPr wrap="square">
            <a:spAutoFit/>
          </a:bodyPr>
          <a:lstStyle/>
          <a:p>
            <a:pPr algn="ctr"/>
            <a:r>
              <a:rPr lang="es-ES" sz="2400" b="1" dirty="0" smtClean="0">
                <a:solidFill>
                  <a:prstClr val="black">
                    <a:lumMod val="85000"/>
                    <a:lumOff val="15000"/>
                  </a:prstClr>
                </a:solidFill>
                <a:latin typeface="Times New Roman" panose="02020603050405020304"/>
                <a:ea typeface="Arial Unicode MS" panose="020B0604020202020204" pitchFamily="34" charset="-128"/>
                <a:cs typeface="Arial Unicode MS" panose="020B0604020202020204" pitchFamily="34" charset="-128"/>
              </a:rPr>
              <a:t>EVALUACIÓN DEL ESTADO DE CONSERVACIÓN DEL MATORRLAL SECO MONTANO </a:t>
            </a:r>
            <a:endParaRPr lang="es-ES" sz="1600" b="1" dirty="0"/>
          </a:p>
        </p:txBody>
      </p:sp>
      <p:sp>
        <p:nvSpPr>
          <p:cNvPr id="5" name="Flecha arriba 4"/>
          <p:cNvSpPr/>
          <p:nvPr/>
        </p:nvSpPr>
        <p:spPr>
          <a:xfrm>
            <a:off x="5492043" y="1080653"/>
            <a:ext cx="334851" cy="518160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Rectángulo 5"/>
          <p:cNvSpPr/>
          <p:nvPr/>
        </p:nvSpPr>
        <p:spPr>
          <a:xfrm>
            <a:off x="280929" y="1765185"/>
            <a:ext cx="2088198"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C" sz="2000" dirty="0" smtClean="0">
                <a:latin typeface="+mj-lt"/>
              </a:rPr>
              <a:t>Proceso </a:t>
            </a:r>
            <a:r>
              <a:rPr lang="es-EC" sz="2000" dirty="0">
                <a:latin typeface="+mj-lt"/>
              </a:rPr>
              <a:t>de </a:t>
            </a:r>
            <a:r>
              <a:rPr lang="es-EC" sz="2000" dirty="0" smtClean="0">
                <a:latin typeface="+mj-lt"/>
              </a:rPr>
              <a:t>observación en campo </a:t>
            </a:r>
          </a:p>
        </p:txBody>
      </p:sp>
      <p:sp>
        <p:nvSpPr>
          <p:cNvPr id="7" name="Rectángulo 6"/>
          <p:cNvSpPr/>
          <p:nvPr/>
        </p:nvSpPr>
        <p:spPr>
          <a:xfrm>
            <a:off x="3067788" y="1765185"/>
            <a:ext cx="2424255" cy="101566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s-EC" sz="2000" dirty="0" smtClean="0">
                <a:latin typeface="+mj-lt"/>
              </a:rPr>
              <a:t>Calificación en campo </a:t>
            </a:r>
            <a:r>
              <a:rPr lang="es-EC" sz="2000" dirty="0">
                <a:latin typeface="+mj-lt"/>
              </a:rPr>
              <a:t>de variables </a:t>
            </a:r>
            <a:r>
              <a:rPr lang="es-EC" sz="2000" dirty="0" smtClean="0">
                <a:latin typeface="+mj-lt"/>
              </a:rPr>
              <a:t>e indicadores</a:t>
            </a:r>
            <a:endParaRPr lang="es-EC" sz="2000" dirty="0">
              <a:latin typeface="+mj-lt"/>
            </a:endParaRPr>
          </a:p>
        </p:txBody>
      </p:sp>
      <p:sp>
        <p:nvSpPr>
          <p:cNvPr id="8" name="Rectángulo 7"/>
          <p:cNvSpPr/>
          <p:nvPr/>
        </p:nvSpPr>
        <p:spPr>
          <a:xfrm>
            <a:off x="280929" y="4547775"/>
            <a:ext cx="2107859" cy="101566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s-EC" sz="2000" dirty="0" smtClean="0">
                <a:latin typeface="+mj-lt"/>
              </a:rPr>
              <a:t>Análisis de </a:t>
            </a:r>
            <a:r>
              <a:rPr lang="es-EC" sz="2000" dirty="0">
                <a:latin typeface="+mj-lt"/>
              </a:rPr>
              <a:t>variables </a:t>
            </a:r>
            <a:r>
              <a:rPr lang="es-EC" sz="2000" dirty="0" smtClean="0">
                <a:latin typeface="+mj-lt"/>
              </a:rPr>
              <a:t>e indicadores</a:t>
            </a:r>
            <a:endParaRPr lang="es-EC" sz="2000" dirty="0">
              <a:latin typeface="+mj-lt"/>
            </a:endParaRPr>
          </a:p>
        </p:txBody>
      </p:sp>
      <p:sp>
        <p:nvSpPr>
          <p:cNvPr id="9" name="Rectángulo 8"/>
          <p:cNvSpPr/>
          <p:nvPr/>
        </p:nvSpPr>
        <p:spPr>
          <a:xfrm>
            <a:off x="2699603" y="4551259"/>
            <a:ext cx="2703443" cy="101566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s-EC" sz="2000" dirty="0" smtClean="0">
                <a:latin typeface="+mj-lt"/>
              </a:rPr>
              <a:t>Sistematización de la información obtenida en una sola matriz </a:t>
            </a:r>
            <a:endParaRPr lang="es-EC" sz="2000" dirty="0">
              <a:latin typeface="+mj-lt"/>
            </a:endParaRPr>
          </a:p>
        </p:txBody>
      </p:sp>
      <p:sp>
        <p:nvSpPr>
          <p:cNvPr id="10" name="Rectángulo 9"/>
          <p:cNvSpPr/>
          <p:nvPr/>
        </p:nvSpPr>
        <p:spPr>
          <a:xfrm>
            <a:off x="6684025" y="6488668"/>
            <a:ext cx="5507975" cy="369332"/>
          </a:xfrm>
          <a:prstGeom prst="rect">
            <a:avLst/>
          </a:prstGeom>
        </p:spPr>
        <p:txBody>
          <a:bodyPr wrap="square">
            <a:spAutoFit/>
          </a:bodyPr>
          <a:lstStyle/>
          <a:p>
            <a:r>
              <a:rPr lang="es-EC" dirty="0">
                <a:latin typeface="+mj-lt"/>
              </a:rPr>
              <a:t>Centro Informático de Geomática Ambiental et al., (2006</a:t>
            </a:r>
            <a:r>
              <a:rPr lang="es-EC" dirty="0" smtClean="0">
                <a:latin typeface="+mj-lt"/>
              </a:rPr>
              <a:t>)</a:t>
            </a:r>
            <a:endParaRPr lang="es-EC" dirty="0">
              <a:latin typeface="+mj-lt"/>
            </a:endParaRPr>
          </a:p>
        </p:txBody>
      </p:sp>
      <p:graphicFrame>
        <p:nvGraphicFramePr>
          <p:cNvPr id="12" name="Tabla 11"/>
          <p:cNvGraphicFramePr>
            <a:graphicFrameLocks noGrp="1"/>
          </p:cNvGraphicFramePr>
          <p:nvPr>
            <p:extLst>
              <p:ext uri="{D42A27DB-BD31-4B8C-83A1-F6EECF244321}">
                <p14:modId xmlns:p14="http://schemas.microsoft.com/office/powerpoint/2010/main" val="1392486370"/>
              </p:ext>
            </p:extLst>
          </p:nvPr>
        </p:nvGraphicFramePr>
        <p:xfrm>
          <a:off x="5915891" y="1385454"/>
          <a:ext cx="6151418" cy="4876800"/>
        </p:xfrm>
        <a:graphic>
          <a:graphicData uri="http://schemas.openxmlformats.org/drawingml/2006/table">
            <a:tbl>
              <a:tblPr firstRow="1" firstCol="1" bandRow="1"/>
              <a:tblGrid>
                <a:gridCol w="1302327"/>
                <a:gridCol w="1294717"/>
                <a:gridCol w="1088265"/>
                <a:gridCol w="1136073"/>
                <a:gridCol w="1330036"/>
              </a:tblGrid>
              <a:tr h="1692387">
                <a:tc>
                  <a:txBody>
                    <a:bodyPr/>
                    <a:lstStyle/>
                    <a:p>
                      <a:pPr algn="ctr">
                        <a:lnSpc>
                          <a:spcPct val="150000"/>
                        </a:lnSpc>
                        <a:spcAft>
                          <a:spcPts val="0"/>
                        </a:spcAft>
                      </a:pPr>
                      <a:r>
                        <a:rPr lang="es-EC" sz="1600" b="1" dirty="0">
                          <a:solidFill>
                            <a:srgbClr val="000000"/>
                          </a:solidFill>
                          <a:effectLst/>
                          <a:latin typeface="+mj-lt"/>
                          <a:ea typeface="Times New Roman" panose="02020603050405020304" pitchFamily="18" charset="0"/>
                          <a:cs typeface="Times New Roman" panose="02020603050405020304" pitchFamily="18" charset="0"/>
                        </a:rPr>
                        <a:t>Variables e indicadores</a:t>
                      </a:r>
                      <a:endParaRPr lang="es-EC" sz="16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a:solidFill>
                            <a:srgbClr val="000000"/>
                          </a:solidFill>
                          <a:effectLst/>
                          <a:latin typeface="+mj-lt"/>
                          <a:ea typeface="Times New Roman" panose="02020603050405020304" pitchFamily="18" charset="0"/>
                          <a:cs typeface="Times New Roman" panose="02020603050405020304" pitchFamily="18" charset="0"/>
                        </a:rPr>
                        <a:t>Valor de importancia del indicador</a:t>
                      </a:r>
                      <a:endParaRPr lang="es-EC" sz="16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a:solidFill>
                            <a:srgbClr val="000000"/>
                          </a:solidFill>
                          <a:effectLst/>
                          <a:latin typeface="+mj-lt"/>
                          <a:ea typeface="Times New Roman" panose="02020603050405020304" pitchFamily="18" charset="0"/>
                          <a:cs typeface="Times New Roman" panose="02020603050405020304" pitchFamily="18" charset="0"/>
                        </a:rPr>
                        <a:t>Valor ponderado en (%)</a:t>
                      </a:r>
                      <a:endParaRPr lang="es-EC" sz="16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a:solidFill>
                            <a:srgbClr val="000000"/>
                          </a:solidFill>
                          <a:effectLst/>
                          <a:latin typeface="+mj-lt"/>
                          <a:ea typeface="Times New Roman" panose="02020603050405020304" pitchFamily="18" charset="0"/>
                          <a:cs typeface="Times New Roman" panose="02020603050405020304" pitchFamily="18" charset="0"/>
                        </a:rPr>
                        <a:t>Valoración de campo</a:t>
                      </a:r>
                      <a:endParaRPr lang="es-EC" sz="16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dirty="0">
                          <a:solidFill>
                            <a:srgbClr val="000000"/>
                          </a:solidFill>
                          <a:effectLst/>
                          <a:latin typeface="+mj-lt"/>
                          <a:ea typeface="Times New Roman" panose="02020603050405020304" pitchFamily="18" charset="0"/>
                          <a:cs typeface="Times New Roman" panose="02020603050405020304" pitchFamily="18" charset="0"/>
                        </a:rPr>
                        <a:t>Estado de conservación (%)</a:t>
                      </a:r>
                      <a:endParaRPr lang="es-EC" sz="16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9501">
                <a:tc>
                  <a:txBody>
                    <a:bodyPr/>
                    <a:lstStyle/>
                    <a:p>
                      <a:endParaRPr lang="es-EC" sz="1600" dirty="0">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b="1">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8304">
                <a:tc>
                  <a:txBody>
                    <a:bodyPr/>
                    <a:lstStyle/>
                    <a:p>
                      <a:endParaRPr lang="es-EC" sz="1600">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8304">
                <a:tc>
                  <a:txBody>
                    <a:bodyPr/>
                    <a:lstStyle/>
                    <a:p>
                      <a:endParaRPr lang="es-EC" sz="1600">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a:solidFill>
                            <a:srgbClr val="000000"/>
                          </a:solidFill>
                          <a:effectLst/>
                          <a:latin typeface="+mj-lt"/>
                          <a:ea typeface="Times New Roman" panose="02020603050405020304" pitchFamily="18" charset="0"/>
                          <a:cs typeface="Times New Roman" panose="02020603050405020304" pitchFamily="18" charset="0"/>
                        </a:rPr>
                        <a:t> </a:t>
                      </a:r>
                      <a:endParaRPr lang="es-EC" sz="16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 </a:t>
                      </a:r>
                      <a:endParaRPr lang="es-EC" sz="16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8304">
                <a:tc>
                  <a:txBody>
                    <a:bodyPr/>
                    <a:lstStyle/>
                    <a:p>
                      <a:endParaRPr lang="es-EC" sz="1600" dirty="0">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 </a:t>
                      </a:r>
                      <a:endParaRPr lang="es-EC" sz="16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 </a:t>
                      </a:r>
                      <a:endParaRPr lang="es-EC" sz="16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 </a:t>
                      </a:r>
                      <a:endParaRPr lang="es-EC" sz="16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600" dirty="0">
                          <a:solidFill>
                            <a:srgbClr val="000000"/>
                          </a:solidFill>
                          <a:effectLst/>
                          <a:latin typeface="+mj-lt"/>
                          <a:ea typeface="Times New Roman" panose="02020603050405020304" pitchFamily="18" charset="0"/>
                          <a:cs typeface="Times New Roman" panose="02020603050405020304" pitchFamily="18" charset="0"/>
                        </a:rPr>
                        <a:t> </a:t>
                      </a:r>
                      <a:endParaRPr lang="es-EC" sz="16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cxnSp>
        <p:nvCxnSpPr>
          <p:cNvPr id="14" name="Conector recto de flecha 13"/>
          <p:cNvCxnSpPr>
            <a:stCxn id="6" idx="3"/>
          </p:cNvCxnSpPr>
          <p:nvPr/>
        </p:nvCxnSpPr>
        <p:spPr>
          <a:xfrm flipV="1">
            <a:off x="2369127" y="2272145"/>
            <a:ext cx="698661" cy="87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a:stCxn id="7" idx="2"/>
          </p:cNvCxnSpPr>
          <p:nvPr/>
        </p:nvCxnSpPr>
        <p:spPr>
          <a:xfrm flipH="1">
            <a:off x="4279915" y="2780848"/>
            <a:ext cx="1" cy="10430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p:nvPr/>
        </p:nvCxnSpPr>
        <p:spPr>
          <a:xfrm flipH="1">
            <a:off x="1325028" y="3823854"/>
            <a:ext cx="295488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a:stCxn id="8" idx="3"/>
            <a:endCxn id="9" idx="1"/>
          </p:cNvCxnSpPr>
          <p:nvPr/>
        </p:nvCxnSpPr>
        <p:spPr>
          <a:xfrm>
            <a:off x="2388788" y="5055607"/>
            <a:ext cx="310815" cy="34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p:nvPr/>
        </p:nvCxnSpPr>
        <p:spPr>
          <a:xfrm flipH="1">
            <a:off x="1316488" y="3823854"/>
            <a:ext cx="8540" cy="7100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44042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a 8"/>
          <p:cNvGraphicFramePr>
            <a:graphicFrameLocks noGrp="1"/>
          </p:cNvGraphicFramePr>
          <p:nvPr>
            <p:extLst>
              <p:ext uri="{D42A27DB-BD31-4B8C-83A1-F6EECF244321}">
                <p14:modId xmlns:p14="http://schemas.microsoft.com/office/powerpoint/2010/main" val="1947427633"/>
              </p:ext>
            </p:extLst>
          </p:nvPr>
        </p:nvGraphicFramePr>
        <p:xfrm>
          <a:off x="726630" y="2112135"/>
          <a:ext cx="11159447" cy="3275479"/>
        </p:xfrm>
        <a:graphic>
          <a:graphicData uri="http://schemas.openxmlformats.org/drawingml/2006/table">
            <a:tbl>
              <a:tblPr firstRow="1" bandRow="1">
                <a:tableStyleId>{5C22544A-7EE6-4342-B048-85BDC9FD1C3A}</a:tableStyleId>
              </a:tblPr>
              <a:tblGrid>
                <a:gridCol w="5517589"/>
                <a:gridCol w="5641858"/>
              </a:tblGrid>
              <a:tr h="440839">
                <a:tc>
                  <a:txBody>
                    <a:bodyPr/>
                    <a:lstStyle/>
                    <a:p>
                      <a:pPr algn="ctr"/>
                      <a:r>
                        <a:rPr lang="es-EC" sz="2000" b="1" dirty="0" smtClean="0">
                          <a:effectLst/>
                          <a:latin typeface="Times New Roman" panose="02020603050405020304" pitchFamily="18" charset="0"/>
                          <a:ea typeface="Times New Roman" panose="02020603050405020304" pitchFamily="18" charset="0"/>
                        </a:rPr>
                        <a:t>Valor de importancia del indicador</a:t>
                      </a:r>
                      <a:endParaRPr lang="es-ES" sz="2000" dirty="0"/>
                    </a:p>
                  </a:txBody>
                  <a:tcPr/>
                </a:tc>
                <a:tc>
                  <a:txBody>
                    <a:bodyPr/>
                    <a:lstStyle/>
                    <a:p>
                      <a:pPr algn="ctr"/>
                      <a:r>
                        <a:rPr lang="es-EC" sz="2000" b="1" dirty="0" smtClean="0">
                          <a:effectLst/>
                          <a:latin typeface="Times New Roman" panose="02020603050405020304" pitchFamily="18" charset="0"/>
                          <a:ea typeface="Times New Roman" panose="02020603050405020304" pitchFamily="18" charset="0"/>
                        </a:rPr>
                        <a:t>Valor de campo</a:t>
                      </a:r>
                      <a:endParaRPr lang="es-ES" sz="2000" dirty="0"/>
                    </a:p>
                  </a:txBody>
                  <a:tcPr/>
                </a:tc>
              </a:tr>
              <a:tr h="2113668">
                <a:tc>
                  <a:txBody>
                    <a:bodyPr/>
                    <a:lstStyle/>
                    <a:p>
                      <a:pPr marL="342900" lvl="0" indent="-342900" algn="just">
                        <a:lnSpc>
                          <a:spcPct val="150000"/>
                        </a:lnSpc>
                        <a:spcAft>
                          <a:spcPts val="0"/>
                        </a:spcAft>
                        <a:buFont typeface="Wingdings" panose="05000000000000000000" pitchFamily="2" charset="2"/>
                        <a:buChar char=""/>
                      </a:pPr>
                      <a:r>
                        <a:rPr lang="es-EC" sz="2000" dirty="0" smtClean="0">
                          <a:effectLst/>
                          <a:latin typeface="Times New Roman" panose="02020603050405020304" pitchFamily="18" charset="0"/>
                          <a:ea typeface="Times New Roman" panose="02020603050405020304" pitchFamily="18" charset="0"/>
                        </a:rPr>
                        <a:t>3 corresponde a los indicadores de un estado de importancia alto</a:t>
                      </a:r>
                      <a:endParaRPr lang="es-ES" sz="2000" dirty="0" smtClean="0">
                        <a:effectLst/>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C" sz="2000" dirty="0" smtClean="0">
                          <a:effectLst/>
                          <a:latin typeface="Times New Roman" panose="02020603050405020304" pitchFamily="18" charset="0"/>
                          <a:ea typeface="Times New Roman" panose="02020603050405020304" pitchFamily="18" charset="0"/>
                        </a:rPr>
                        <a:t>2 son los indicadores de un estado de importancia medio</a:t>
                      </a:r>
                      <a:endParaRPr lang="es-ES" sz="2000" dirty="0" smtClean="0">
                        <a:effectLst/>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C" sz="2000" dirty="0" smtClean="0">
                          <a:effectLst/>
                          <a:latin typeface="Times New Roman" panose="02020603050405020304" pitchFamily="18" charset="0"/>
                          <a:ea typeface="Times New Roman" panose="02020603050405020304" pitchFamily="18" charset="0"/>
                        </a:rPr>
                        <a:t>1 indicadores de un estado de importancia bajo del bosque</a:t>
                      </a:r>
                      <a:endParaRPr lang="es-ES" sz="2000" dirty="0" smtClean="0">
                        <a:effectLst/>
                        <a:latin typeface="Times New Roman" panose="02020603050405020304" pitchFamily="18" charset="0"/>
                        <a:ea typeface="Times New Roman" panose="02020603050405020304" pitchFamily="18" charset="0"/>
                      </a:endParaRPr>
                    </a:p>
                  </a:txBody>
                  <a:tcPr/>
                </a:tc>
                <a:tc>
                  <a:txBody>
                    <a:bodyPr/>
                    <a:lstStyle/>
                    <a:p>
                      <a:pPr marL="342900" lvl="0" indent="-342900" algn="just">
                        <a:lnSpc>
                          <a:spcPct val="150000"/>
                        </a:lnSpc>
                        <a:spcAft>
                          <a:spcPts val="0"/>
                        </a:spcAft>
                        <a:buFont typeface="Wingdings" panose="05000000000000000000" pitchFamily="2" charset="2"/>
                        <a:buChar char=""/>
                      </a:pPr>
                      <a:r>
                        <a:rPr lang="es-EC" sz="2000" dirty="0" smtClean="0">
                          <a:effectLst/>
                          <a:latin typeface="Times New Roman" panose="02020603050405020304" pitchFamily="18" charset="0"/>
                          <a:ea typeface="Times New Roman" panose="02020603050405020304" pitchFamily="18" charset="0"/>
                        </a:rPr>
                        <a:t>MB: Muy bueno correspondiente a la calificación de 4</a:t>
                      </a:r>
                      <a:endParaRPr lang="es-ES" sz="2000" dirty="0" smtClean="0">
                        <a:effectLst/>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C" sz="2000" dirty="0" smtClean="0">
                          <a:effectLst/>
                          <a:latin typeface="Times New Roman" panose="02020603050405020304" pitchFamily="18" charset="0"/>
                          <a:ea typeface="Times New Roman" panose="02020603050405020304" pitchFamily="18" charset="0"/>
                        </a:rPr>
                        <a:t>B: Bueno correspondiente a la calificación de 3</a:t>
                      </a:r>
                      <a:endParaRPr lang="es-ES" sz="2000" dirty="0" smtClean="0">
                        <a:effectLst/>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C" sz="2000" dirty="0" smtClean="0">
                          <a:effectLst/>
                          <a:latin typeface="Times New Roman" panose="02020603050405020304" pitchFamily="18" charset="0"/>
                          <a:ea typeface="Times New Roman" panose="02020603050405020304" pitchFamily="18" charset="0"/>
                        </a:rPr>
                        <a:t>R: Regular correspondiente a la calificación de 2</a:t>
                      </a:r>
                      <a:endParaRPr lang="es-ES" sz="2000" dirty="0" smtClean="0">
                        <a:effectLst/>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C" sz="2000" dirty="0" smtClean="0">
                          <a:effectLst/>
                          <a:latin typeface="Times New Roman" panose="02020603050405020304" pitchFamily="18" charset="0"/>
                          <a:ea typeface="Times New Roman" panose="02020603050405020304" pitchFamily="18" charset="0"/>
                        </a:rPr>
                        <a:t>M: Malo correspondiente a la calificación de 1</a:t>
                      </a:r>
                      <a:endParaRPr lang="es-ES" sz="2000" dirty="0" smtClean="0">
                        <a:effectLst/>
                        <a:latin typeface="Times New Roman" panose="02020603050405020304" pitchFamily="18" charset="0"/>
                        <a:ea typeface="Times New Roman" panose="02020603050405020304" pitchFamily="18" charset="0"/>
                      </a:endParaRPr>
                    </a:p>
                    <a:p>
                      <a:endParaRPr lang="es-ES" sz="2000" dirty="0"/>
                    </a:p>
                  </a:txBody>
                  <a:tcPr/>
                </a:tc>
              </a:tr>
            </a:tbl>
          </a:graphicData>
        </a:graphic>
      </p:graphicFrame>
      <p:sp>
        <p:nvSpPr>
          <p:cNvPr id="5" name="Rectángulo 4"/>
          <p:cNvSpPr/>
          <p:nvPr/>
        </p:nvSpPr>
        <p:spPr>
          <a:xfrm>
            <a:off x="2693975" y="809406"/>
            <a:ext cx="7224755" cy="830997"/>
          </a:xfrm>
          <a:prstGeom prst="rect">
            <a:avLst/>
          </a:prstGeom>
        </p:spPr>
        <p:txBody>
          <a:bodyPr wrap="square">
            <a:spAutoFit/>
          </a:bodyPr>
          <a:lstStyle/>
          <a:p>
            <a:pPr algn="ctr"/>
            <a:r>
              <a:rPr lang="es-ES" sz="2400" b="1" dirty="0" smtClean="0">
                <a:solidFill>
                  <a:prstClr val="black">
                    <a:lumMod val="85000"/>
                    <a:lumOff val="15000"/>
                  </a:prstClr>
                </a:solidFill>
                <a:latin typeface="Times New Roman" panose="02020603050405020304"/>
                <a:ea typeface="Arial Unicode MS" panose="020B0604020202020204" pitchFamily="34" charset="-128"/>
                <a:cs typeface="Arial Unicode MS" panose="020B0604020202020204" pitchFamily="34" charset="-128"/>
              </a:rPr>
              <a:t>VALOR DE IMPORTANCIA DEL INDICADOR Y VALOR DE CAMPO </a:t>
            </a:r>
            <a:endParaRPr lang="es-ES" sz="1600" b="1" dirty="0"/>
          </a:p>
        </p:txBody>
      </p:sp>
    </p:spTree>
    <p:extLst>
      <p:ext uri="{BB962C8B-B14F-4D97-AF65-F5344CB8AC3E}">
        <p14:creationId xmlns:p14="http://schemas.microsoft.com/office/powerpoint/2010/main" val="4435632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07127" y="753353"/>
            <a:ext cx="9947564" cy="286232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lnSpc>
                <a:spcPct val="150000"/>
              </a:lnSpc>
              <a:spcAft>
                <a:spcPts val="0"/>
              </a:spcAft>
            </a:pPr>
            <a:r>
              <a:rPr lang="es-EC" sz="2000" dirty="0" smtClean="0">
                <a:latin typeface="Times New Roman" panose="02020603050405020304" pitchFamily="18" charset="0"/>
                <a:ea typeface="Times New Roman" panose="02020603050405020304" pitchFamily="18" charset="0"/>
              </a:rPr>
              <a:t>Se </a:t>
            </a:r>
            <a:r>
              <a:rPr lang="es-EC" sz="2000" dirty="0">
                <a:latin typeface="Times New Roman" panose="02020603050405020304" pitchFamily="18" charset="0"/>
                <a:ea typeface="Times New Roman" panose="02020603050405020304" pitchFamily="18" charset="0"/>
              </a:rPr>
              <a:t>expresa por la sumatoria de la valoración pondera para cada factor. </a:t>
            </a:r>
            <a:endParaRPr lang="es-ES" sz="20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s-EC" sz="2000" dirty="0" smtClean="0">
                <a:latin typeface="Times New Roman" panose="02020603050405020304" pitchFamily="18" charset="0"/>
                <a:ea typeface="Times New Roman" panose="02020603050405020304" pitchFamily="18" charset="0"/>
              </a:rPr>
              <a:t>Formula:</a:t>
            </a:r>
            <a:endParaRPr lang="es-ES" sz="2000" dirty="0">
              <a:latin typeface="Times New Roman" panose="02020603050405020304" pitchFamily="18" charset="0"/>
              <a:ea typeface="Times New Roman" panose="02020603050405020304" pitchFamily="18" charset="0"/>
            </a:endParaRPr>
          </a:p>
          <a:p>
            <a:pPr algn="ctr">
              <a:lnSpc>
                <a:spcPct val="150000"/>
              </a:lnSpc>
              <a:spcAft>
                <a:spcPts val="0"/>
              </a:spcAft>
            </a:pPr>
            <a:r>
              <a:rPr lang="es-EC" sz="2000" dirty="0">
                <a:latin typeface="Times New Roman" panose="02020603050405020304" pitchFamily="18" charset="0"/>
                <a:ea typeface="Times New Roman" panose="02020603050405020304" pitchFamily="18" charset="0"/>
              </a:rPr>
              <a:t>E= P x C / 4</a:t>
            </a:r>
            <a:endParaRPr lang="es-ES" sz="20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s-EC" sz="2000" dirty="0">
                <a:latin typeface="Times New Roman" panose="02020603050405020304" pitchFamily="18" charset="0"/>
                <a:ea typeface="Times New Roman" panose="02020603050405020304" pitchFamily="18" charset="0"/>
              </a:rPr>
              <a:t>Donde: </a:t>
            </a:r>
            <a:endParaRPr lang="es-ES" sz="2000" dirty="0">
              <a:latin typeface="Times New Roman" panose="02020603050405020304" pitchFamily="18" charset="0"/>
              <a:ea typeface="Times New Roman" panose="02020603050405020304" pitchFamily="18" charset="0"/>
            </a:endParaRPr>
          </a:p>
          <a:p>
            <a:pPr algn="just">
              <a:spcAft>
                <a:spcPts val="0"/>
              </a:spcAft>
            </a:pPr>
            <a:r>
              <a:rPr lang="es-EC" sz="2000" dirty="0">
                <a:latin typeface="Times New Roman" panose="02020603050405020304" pitchFamily="18" charset="0"/>
                <a:ea typeface="Times New Roman" panose="02020603050405020304" pitchFamily="18" charset="0"/>
              </a:rPr>
              <a:t>E= Estado de conservación del bosque</a:t>
            </a:r>
            <a:endParaRPr lang="es-ES" sz="2000" dirty="0">
              <a:latin typeface="Times New Roman" panose="02020603050405020304" pitchFamily="18" charset="0"/>
              <a:ea typeface="Times New Roman" panose="02020603050405020304" pitchFamily="18" charset="0"/>
            </a:endParaRPr>
          </a:p>
          <a:p>
            <a:pPr algn="just">
              <a:spcAft>
                <a:spcPts val="0"/>
              </a:spcAft>
            </a:pPr>
            <a:r>
              <a:rPr lang="es-EC" sz="2000" dirty="0">
                <a:latin typeface="Times New Roman" panose="02020603050405020304" pitchFamily="18" charset="0"/>
                <a:ea typeface="Times New Roman" panose="02020603050405020304" pitchFamily="18" charset="0"/>
              </a:rPr>
              <a:t>P= Valoración ponderada </a:t>
            </a:r>
            <a:endParaRPr lang="es-ES" sz="2000" dirty="0">
              <a:latin typeface="Times New Roman" panose="02020603050405020304" pitchFamily="18" charset="0"/>
              <a:ea typeface="Times New Roman" panose="02020603050405020304" pitchFamily="18" charset="0"/>
            </a:endParaRPr>
          </a:p>
          <a:p>
            <a:pPr algn="just">
              <a:spcAft>
                <a:spcPts val="0"/>
              </a:spcAft>
            </a:pPr>
            <a:r>
              <a:rPr lang="es-EC" sz="2000" dirty="0">
                <a:latin typeface="Times New Roman" panose="02020603050405020304" pitchFamily="18" charset="0"/>
                <a:ea typeface="Times New Roman" panose="02020603050405020304" pitchFamily="18" charset="0"/>
              </a:rPr>
              <a:t>C= Valoración de campo </a:t>
            </a:r>
            <a:endParaRPr lang="es-ES" sz="2000" dirty="0">
              <a:effectLst/>
              <a:latin typeface="Times New Roman" panose="02020603050405020304" pitchFamily="18" charset="0"/>
              <a:ea typeface="Times New Roman" panose="02020603050405020304" pitchFamily="18" charset="0"/>
            </a:endParaRPr>
          </a:p>
        </p:txBody>
      </p:sp>
      <p:sp>
        <p:nvSpPr>
          <p:cNvPr id="5" name="Rectángulo 4"/>
          <p:cNvSpPr/>
          <p:nvPr/>
        </p:nvSpPr>
        <p:spPr>
          <a:xfrm>
            <a:off x="4857809" y="3985222"/>
            <a:ext cx="3446200" cy="400110"/>
          </a:xfrm>
          <a:prstGeom prst="rect">
            <a:avLst/>
          </a:prstGeom>
        </p:spPr>
        <p:txBody>
          <a:bodyPr wrap="none">
            <a:spAutoFit/>
          </a:bodyPr>
          <a:lstStyle/>
          <a:p>
            <a:r>
              <a:rPr lang="es-EC" sz="2000" b="1" dirty="0" smtClean="0">
                <a:latin typeface="Times New Roman" panose="02020603050405020304" pitchFamily="18" charset="0"/>
                <a:ea typeface="Times New Roman" panose="02020603050405020304" pitchFamily="18" charset="0"/>
              </a:rPr>
              <a:t>ESCALA DE VALORACIÓN</a:t>
            </a:r>
            <a:endParaRPr lang="es-ES" sz="3200" dirty="0"/>
          </a:p>
        </p:txBody>
      </p:sp>
      <p:graphicFrame>
        <p:nvGraphicFramePr>
          <p:cNvPr id="6" name="Tabla 5"/>
          <p:cNvGraphicFramePr>
            <a:graphicFrameLocks noGrp="1"/>
          </p:cNvGraphicFramePr>
          <p:nvPr>
            <p:extLst>
              <p:ext uri="{D42A27DB-BD31-4B8C-83A1-F6EECF244321}">
                <p14:modId xmlns:p14="http://schemas.microsoft.com/office/powerpoint/2010/main" val="2935318059"/>
              </p:ext>
            </p:extLst>
          </p:nvPr>
        </p:nvGraphicFramePr>
        <p:xfrm>
          <a:off x="3026339" y="4561697"/>
          <a:ext cx="7109139" cy="2103120"/>
        </p:xfrm>
        <a:graphic>
          <a:graphicData uri="http://schemas.openxmlformats.org/drawingml/2006/table">
            <a:tbl>
              <a:tblPr firstRow="1" firstCol="1" bandRow="1">
                <a:tableStyleId>{284E427A-3D55-4303-BF80-6455036E1DE7}</a:tableStyleId>
              </a:tblPr>
              <a:tblGrid>
                <a:gridCol w="3266760"/>
                <a:gridCol w="3842379"/>
              </a:tblGrid>
              <a:tr h="673355">
                <a:tc>
                  <a:txBody>
                    <a:bodyPr/>
                    <a:lstStyle/>
                    <a:p>
                      <a:pPr algn="ctr">
                        <a:lnSpc>
                          <a:spcPct val="115000"/>
                        </a:lnSpc>
                        <a:spcAft>
                          <a:spcPts val="0"/>
                        </a:spcAft>
                      </a:pPr>
                      <a:r>
                        <a:rPr lang="es-EC" sz="2000" dirty="0" smtClean="0">
                          <a:solidFill>
                            <a:schemeClr val="tx1"/>
                          </a:solidFill>
                          <a:effectLst/>
                          <a:latin typeface="+mj-lt"/>
                        </a:rPr>
                        <a:t>Rango (%)</a:t>
                      </a:r>
                      <a:endParaRPr lang="es-ES" sz="20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dirty="0">
                          <a:solidFill>
                            <a:schemeClr val="tx1"/>
                          </a:solidFill>
                          <a:effectLst/>
                          <a:latin typeface="+mj-lt"/>
                        </a:rPr>
                        <a:t>Valoración del </a:t>
                      </a:r>
                      <a:r>
                        <a:rPr lang="es-EC" sz="2000" dirty="0" smtClean="0">
                          <a:solidFill>
                            <a:schemeClr val="tx1"/>
                          </a:solidFill>
                          <a:effectLst/>
                          <a:latin typeface="+mj-lt"/>
                        </a:rPr>
                        <a:t>estado</a:t>
                      </a:r>
                      <a:r>
                        <a:rPr lang="es-EC" sz="2000" baseline="0" dirty="0" smtClean="0">
                          <a:solidFill>
                            <a:schemeClr val="tx1"/>
                          </a:solidFill>
                          <a:effectLst/>
                          <a:latin typeface="+mj-lt"/>
                        </a:rPr>
                        <a:t> </a:t>
                      </a:r>
                      <a:r>
                        <a:rPr lang="es-EC" sz="2000" dirty="0" smtClean="0">
                          <a:solidFill>
                            <a:schemeClr val="tx1"/>
                          </a:solidFill>
                          <a:effectLst/>
                          <a:latin typeface="+mj-lt"/>
                        </a:rPr>
                        <a:t>de </a:t>
                      </a:r>
                      <a:r>
                        <a:rPr lang="es-EC" sz="2000" dirty="0">
                          <a:solidFill>
                            <a:schemeClr val="tx1"/>
                          </a:solidFill>
                          <a:effectLst/>
                          <a:latin typeface="+mj-lt"/>
                        </a:rPr>
                        <a:t>conservación</a:t>
                      </a:r>
                      <a:endParaRPr lang="es-ES" sz="20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15000"/>
                        </a:lnSpc>
                        <a:spcAft>
                          <a:spcPts val="0"/>
                        </a:spcAft>
                      </a:pPr>
                      <a:r>
                        <a:rPr lang="es-EC" sz="2000" b="0" dirty="0">
                          <a:effectLst/>
                          <a:latin typeface="+mj-lt"/>
                        </a:rPr>
                        <a:t>0-25</a:t>
                      </a:r>
                      <a:endParaRPr lang="es-ES" sz="2000" b="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a:effectLst/>
                          <a:latin typeface="+mj-lt"/>
                        </a:rPr>
                        <a:t>Malo</a:t>
                      </a:r>
                      <a:endParaRPr lang="es-ES" sz="2000">
                        <a:effectLst/>
                        <a:latin typeface="+mj-lt"/>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15000"/>
                        </a:lnSpc>
                        <a:spcAft>
                          <a:spcPts val="0"/>
                        </a:spcAft>
                      </a:pPr>
                      <a:r>
                        <a:rPr lang="es-EC" sz="2000" b="0" dirty="0" smtClean="0">
                          <a:effectLst/>
                          <a:latin typeface="+mj-lt"/>
                        </a:rPr>
                        <a:t>25-50</a:t>
                      </a:r>
                      <a:endParaRPr lang="es-ES" sz="2000" b="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dirty="0">
                          <a:effectLst/>
                          <a:latin typeface="+mj-lt"/>
                        </a:rPr>
                        <a:t>Regular</a:t>
                      </a:r>
                      <a:endParaRPr lang="es-ES" sz="2000" dirty="0">
                        <a:effectLst/>
                        <a:latin typeface="+mj-lt"/>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15000"/>
                        </a:lnSpc>
                        <a:spcAft>
                          <a:spcPts val="0"/>
                        </a:spcAft>
                      </a:pPr>
                      <a:r>
                        <a:rPr lang="es-EC" sz="2000" b="0" dirty="0" smtClean="0">
                          <a:effectLst/>
                          <a:latin typeface="+mj-lt"/>
                        </a:rPr>
                        <a:t>50-75</a:t>
                      </a:r>
                      <a:endParaRPr lang="es-ES" sz="2000" b="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dirty="0">
                          <a:effectLst/>
                          <a:latin typeface="+mj-lt"/>
                        </a:rPr>
                        <a:t>Bueno</a:t>
                      </a:r>
                      <a:endParaRPr lang="es-ES" sz="2000" dirty="0">
                        <a:effectLst/>
                        <a:latin typeface="+mj-lt"/>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15000"/>
                        </a:lnSpc>
                        <a:spcAft>
                          <a:spcPts val="0"/>
                        </a:spcAft>
                      </a:pPr>
                      <a:r>
                        <a:rPr lang="es-EC" sz="2000" b="0" dirty="0" smtClean="0">
                          <a:effectLst/>
                          <a:latin typeface="+mj-lt"/>
                        </a:rPr>
                        <a:t>75-100</a:t>
                      </a:r>
                      <a:endParaRPr lang="es-ES" sz="2000" b="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dirty="0">
                          <a:effectLst/>
                          <a:latin typeface="+mj-lt"/>
                        </a:rPr>
                        <a:t>Muy Bueno</a:t>
                      </a:r>
                      <a:endParaRPr lang="es-ES" sz="2000" dirty="0">
                        <a:effectLst/>
                        <a:latin typeface="+mj-lt"/>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2" name="Rectángulo 1"/>
          <p:cNvSpPr/>
          <p:nvPr/>
        </p:nvSpPr>
        <p:spPr>
          <a:xfrm>
            <a:off x="4368871" y="178733"/>
            <a:ext cx="4673459" cy="461665"/>
          </a:xfrm>
          <a:prstGeom prst="rect">
            <a:avLst/>
          </a:prstGeom>
        </p:spPr>
        <p:txBody>
          <a:bodyPr wrap="none">
            <a:spAutoFit/>
          </a:bodyPr>
          <a:lstStyle/>
          <a:p>
            <a:r>
              <a:rPr lang="es-EC" sz="2400" b="1" dirty="0" smtClean="0">
                <a:latin typeface="Times New Roman" panose="02020603050405020304" pitchFamily="18" charset="0"/>
                <a:ea typeface="Times New Roman" panose="02020603050405020304" pitchFamily="18" charset="0"/>
              </a:rPr>
              <a:t>ESTADO DE CONSERVACIÓN</a:t>
            </a:r>
            <a:r>
              <a:rPr lang="es-EC" sz="2400" dirty="0" smtClean="0">
                <a:latin typeface="Times New Roman" panose="02020603050405020304" pitchFamily="18" charset="0"/>
                <a:ea typeface="Times New Roman" panose="02020603050405020304" pitchFamily="18" charset="0"/>
              </a:rPr>
              <a:t> </a:t>
            </a:r>
            <a:endParaRPr lang="es-EC" sz="2400" dirty="0"/>
          </a:p>
        </p:txBody>
      </p:sp>
    </p:spTree>
    <p:extLst>
      <p:ext uri="{BB962C8B-B14F-4D97-AF65-F5344CB8AC3E}">
        <p14:creationId xmlns:p14="http://schemas.microsoft.com/office/powerpoint/2010/main" val="37165053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27563" y="166254"/>
            <a:ext cx="8756073" cy="1016358"/>
          </a:xfrm>
        </p:spPr>
        <p:txBody>
          <a:bodyPr anchor="ctr">
            <a:normAutofit/>
          </a:bodyPr>
          <a:lstStyle/>
          <a:p>
            <a:pPr algn="ctr"/>
            <a:r>
              <a:rPr lang="es-EC" sz="2800" b="1" dirty="0" smtClean="0">
                <a:solidFill>
                  <a:schemeClr val="tx1"/>
                </a:solidFill>
                <a:ea typeface="Arial Unicode MS" panose="020B0604020202020204" pitchFamily="34" charset="-128"/>
                <a:cs typeface="Arial Unicode MS" panose="020B0604020202020204" pitchFamily="34" charset="-128"/>
              </a:rPr>
              <a:t>DETERMINACIÓN DE ÁREAS EN BUEN O MAL ESTADO CONSERVACIÓN</a:t>
            </a:r>
            <a:endParaRPr lang="es-EC" sz="2800" b="1" dirty="0"/>
          </a:p>
        </p:txBody>
      </p:sp>
      <p:pic>
        <p:nvPicPr>
          <p:cNvPr id="6" name="Imagen 5"/>
          <p:cNvPicPr>
            <a:picLocks noChangeAspect="1"/>
          </p:cNvPicPr>
          <p:nvPr/>
        </p:nvPicPr>
        <p:blipFill>
          <a:blip r:embed="rId2"/>
          <a:stretch>
            <a:fillRect/>
          </a:stretch>
        </p:blipFill>
        <p:spPr>
          <a:xfrm>
            <a:off x="412124" y="1735665"/>
            <a:ext cx="3233670" cy="3863662"/>
          </a:xfrm>
          <a:prstGeom prst="rect">
            <a:avLst/>
          </a:prstGeom>
          <a:ln>
            <a:solidFill>
              <a:schemeClr val="tx1"/>
            </a:solidFill>
          </a:ln>
        </p:spPr>
      </p:pic>
      <p:graphicFrame>
        <p:nvGraphicFramePr>
          <p:cNvPr id="8" name="Diagrama 7"/>
          <p:cNvGraphicFramePr/>
          <p:nvPr>
            <p:extLst>
              <p:ext uri="{D42A27DB-BD31-4B8C-83A1-F6EECF244321}">
                <p14:modId xmlns:p14="http://schemas.microsoft.com/office/powerpoint/2010/main" val="3946741407"/>
              </p:ext>
            </p:extLst>
          </p:nvPr>
        </p:nvGraphicFramePr>
        <p:xfrm>
          <a:off x="5344732" y="1735664"/>
          <a:ext cx="6349285" cy="42633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Flecha izquierda y derecha 8"/>
          <p:cNvSpPr/>
          <p:nvPr/>
        </p:nvSpPr>
        <p:spPr>
          <a:xfrm>
            <a:off x="3832001" y="3435676"/>
            <a:ext cx="1326524" cy="46364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w="0"/>
              <a:solidFill>
                <a:schemeClr val="tx1"/>
              </a:solidFill>
              <a:effectLst>
                <a:outerShdw blurRad="38100" dist="19050" dir="2700000" algn="tl" rotWithShape="0">
                  <a:schemeClr val="dk1">
                    <a:alpha val="40000"/>
                  </a:schemeClr>
                </a:outerShdw>
              </a:effectLst>
            </a:endParaRPr>
          </a:p>
        </p:txBody>
      </p:sp>
      <p:sp>
        <p:nvSpPr>
          <p:cNvPr id="3" name="Rectángulo 2"/>
          <p:cNvSpPr/>
          <p:nvPr/>
        </p:nvSpPr>
        <p:spPr>
          <a:xfrm>
            <a:off x="7060467" y="6457890"/>
            <a:ext cx="5131533" cy="400110"/>
          </a:xfrm>
          <a:prstGeom prst="rect">
            <a:avLst/>
          </a:prstGeom>
        </p:spPr>
        <p:txBody>
          <a:bodyPr wrap="none">
            <a:spAutoFit/>
          </a:bodyPr>
          <a:lstStyle/>
          <a:p>
            <a:pPr algn="just"/>
            <a:r>
              <a:rPr lang="es-EC" sz="2000" dirty="0">
                <a:latin typeface="+mj-lt"/>
              </a:rPr>
              <a:t>Instituto Geográfico Militar del Ecuador (2013</a:t>
            </a:r>
            <a:r>
              <a:rPr lang="es-EC" sz="2000" dirty="0" smtClean="0">
                <a:latin typeface="+mj-lt"/>
              </a:rPr>
              <a:t>) </a:t>
            </a:r>
            <a:endParaRPr lang="es-EC" sz="2000" dirty="0">
              <a:latin typeface="+mj-lt"/>
            </a:endParaRPr>
          </a:p>
        </p:txBody>
      </p:sp>
    </p:spTree>
    <p:extLst>
      <p:ext uri="{BB962C8B-B14F-4D97-AF65-F5344CB8AC3E}">
        <p14:creationId xmlns:p14="http://schemas.microsoft.com/office/powerpoint/2010/main" val="28246183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5595" y="2001804"/>
            <a:ext cx="7376472" cy="626542"/>
          </a:xfrm>
        </p:spPr>
        <p:txBody>
          <a:bodyPr>
            <a:normAutofit/>
          </a:bodyPr>
          <a:lstStyle/>
          <a:p>
            <a:pPr lvl="0" algn="ctr" defTabSz="914400">
              <a:spcBef>
                <a:spcPts val="0"/>
              </a:spcBef>
            </a:pPr>
            <a:r>
              <a:rPr lang="es-EC" sz="2800" b="1" dirty="0" smtClean="0">
                <a:solidFill>
                  <a:schemeClr val="tx1"/>
                </a:solidFill>
                <a:latin typeface="Times New Roman" panose="02020603050405020304" pitchFamily="18" charset="0"/>
                <a:ea typeface="Times New Roman" panose="02020603050405020304" pitchFamily="18" charset="0"/>
              </a:rPr>
              <a:t>ESTRATEGIAS DE CONSERVACIÓN </a:t>
            </a:r>
            <a:endParaRPr lang="es-EC" sz="2800" b="1" kern="0" dirty="0">
              <a:solidFill>
                <a:schemeClr val="tx1"/>
              </a:solidFill>
            </a:endParaRPr>
          </a:p>
        </p:txBody>
      </p:sp>
      <p:sp>
        <p:nvSpPr>
          <p:cNvPr id="3" name="Marcador de contenido 2"/>
          <p:cNvSpPr>
            <a:spLocks noGrp="1"/>
          </p:cNvSpPr>
          <p:nvPr>
            <p:ph idx="1"/>
          </p:nvPr>
        </p:nvSpPr>
        <p:spPr>
          <a:xfrm>
            <a:off x="2046131" y="1592688"/>
            <a:ext cx="8915400" cy="3777622"/>
          </a:xfrm>
        </p:spPr>
        <p:txBody>
          <a:bodyPr anchor="ctr">
            <a:normAutofit/>
          </a:bodyPr>
          <a:lstStyle/>
          <a:p>
            <a:pPr marL="0" indent="0" algn="just">
              <a:buNone/>
            </a:pPr>
            <a:endParaRPr lang="es-ES_tradnl" sz="2400" dirty="0">
              <a:solidFill>
                <a:schemeClr val="tx1"/>
              </a:solidFill>
              <a:latin typeface="+mj-lt"/>
            </a:endParaRPr>
          </a:p>
          <a:p>
            <a:pPr algn="just"/>
            <a:r>
              <a:rPr lang="es-ES" sz="2400" dirty="0">
                <a:solidFill>
                  <a:schemeClr val="tx1"/>
                </a:solidFill>
                <a:latin typeface="Times New Roman" panose="02020603050405020304" pitchFamily="18" charset="0"/>
                <a:ea typeface="Times New Roman" panose="02020603050405020304" pitchFamily="18" charset="0"/>
              </a:rPr>
              <a:t>Para la descripción de las estrategias se tomaron en cuenta dos tipos de lineamientos; la conservación </a:t>
            </a:r>
            <a:r>
              <a:rPr lang="es-ES" sz="2400" i="1" dirty="0">
                <a:solidFill>
                  <a:schemeClr val="tx1"/>
                </a:solidFill>
                <a:latin typeface="Times New Roman" panose="02020603050405020304" pitchFamily="18" charset="0"/>
                <a:ea typeface="Times New Roman" panose="02020603050405020304" pitchFamily="18" charset="0"/>
              </a:rPr>
              <a:t>in situ</a:t>
            </a:r>
            <a:r>
              <a:rPr lang="es-ES" sz="2400" dirty="0">
                <a:solidFill>
                  <a:schemeClr val="tx1"/>
                </a:solidFill>
                <a:latin typeface="Times New Roman" panose="02020603050405020304" pitchFamily="18" charset="0"/>
                <a:ea typeface="Times New Roman" panose="02020603050405020304" pitchFamily="18" charset="0"/>
              </a:rPr>
              <a:t>, la educación y comunicación (Pérez, 2013). </a:t>
            </a:r>
            <a:r>
              <a:rPr lang="es-ES" sz="2400" dirty="0" smtClean="0">
                <a:solidFill>
                  <a:schemeClr val="tx1"/>
                </a:solidFill>
                <a:latin typeface="Times New Roman" panose="02020603050405020304" pitchFamily="18" charset="0"/>
                <a:ea typeface="Times New Roman" panose="02020603050405020304" pitchFamily="18" charset="0"/>
              </a:rPr>
              <a:t>Además de la aplicación de un análisis FODA. </a:t>
            </a:r>
            <a:endParaRPr lang="es-EC" sz="2400" dirty="0">
              <a:solidFill>
                <a:schemeClr val="tx1"/>
              </a:solidFill>
              <a:latin typeface="+mj-lt"/>
            </a:endParaRPr>
          </a:p>
        </p:txBody>
      </p:sp>
      <p:pic>
        <p:nvPicPr>
          <p:cNvPr id="4" name="Imagen 3"/>
          <p:cNvPicPr>
            <a:picLocks noChangeAspect="1"/>
          </p:cNvPicPr>
          <p:nvPr/>
        </p:nvPicPr>
        <p:blipFill>
          <a:blip r:embed="rId2"/>
          <a:stretch>
            <a:fillRect/>
          </a:stretch>
        </p:blipFill>
        <p:spPr>
          <a:xfrm>
            <a:off x="8858250" y="5238750"/>
            <a:ext cx="3333750" cy="1619250"/>
          </a:xfrm>
          <a:prstGeom prst="rect">
            <a:avLst/>
          </a:prstGeom>
          <a:ln>
            <a:solidFill>
              <a:schemeClr val="tx1"/>
            </a:solidFill>
          </a:ln>
        </p:spPr>
      </p:pic>
    </p:spTree>
    <p:extLst>
      <p:ext uri="{BB962C8B-B14F-4D97-AF65-F5344CB8AC3E}">
        <p14:creationId xmlns:p14="http://schemas.microsoft.com/office/powerpoint/2010/main" val="17546499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96205" y="2689732"/>
            <a:ext cx="8911687" cy="1119391"/>
          </a:xfrm>
        </p:spPr>
        <p:style>
          <a:lnRef idx="1">
            <a:schemeClr val="accent2"/>
          </a:lnRef>
          <a:fillRef idx="2">
            <a:schemeClr val="accent2"/>
          </a:fillRef>
          <a:effectRef idx="1">
            <a:schemeClr val="accent2"/>
          </a:effectRef>
          <a:fontRef idx="minor">
            <a:schemeClr val="dk1"/>
          </a:fontRef>
        </p:style>
        <p:txBody>
          <a:bodyPr anchor="ctr">
            <a:normAutofit/>
          </a:bodyPr>
          <a:lstStyle/>
          <a:p>
            <a:pPr algn="ctr"/>
            <a:r>
              <a:rPr lang="es-EC" sz="4000" b="1" dirty="0" smtClean="0">
                <a:latin typeface="+mj-lt"/>
              </a:rPr>
              <a:t>RESULTADOS </a:t>
            </a:r>
            <a:endParaRPr lang="es-EC" sz="4000" b="1" dirty="0">
              <a:latin typeface="+mj-lt"/>
            </a:endParaRPr>
          </a:p>
        </p:txBody>
      </p:sp>
    </p:spTree>
    <p:extLst>
      <p:ext uri="{BB962C8B-B14F-4D97-AF65-F5344CB8AC3E}">
        <p14:creationId xmlns:p14="http://schemas.microsoft.com/office/powerpoint/2010/main" val="3542114031"/>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61860" y="160470"/>
            <a:ext cx="8727605" cy="1280890"/>
          </a:xfrm>
        </p:spPr>
        <p:txBody>
          <a:bodyPr anchor="ctr">
            <a:noAutofit/>
          </a:bodyPr>
          <a:lstStyle/>
          <a:p>
            <a:pPr algn="ctr"/>
            <a:r>
              <a:rPr lang="es-ES" sz="2800" b="1" dirty="0" smtClean="0"/>
              <a:t>INVENTARIO E IDENTIFICACIÓN DE ESPECIES VEGETALES </a:t>
            </a:r>
            <a:endParaRPr lang="es-ES" sz="2800" b="1" dirty="0"/>
          </a:p>
        </p:txBody>
      </p:sp>
      <p:sp>
        <p:nvSpPr>
          <p:cNvPr id="4" name="Rectángulo 3"/>
          <p:cNvSpPr/>
          <p:nvPr/>
        </p:nvSpPr>
        <p:spPr>
          <a:xfrm>
            <a:off x="1511099" y="1622808"/>
            <a:ext cx="9835188" cy="646331"/>
          </a:xfrm>
          <a:prstGeom prst="rect">
            <a:avLst/>
          </a:prstGeom>
        </p:spPr>
        <p:txBody>
          <a:bodyPr wrap="square">
            <a:spAutoFit/>
          </a:bodyPr>
          <a:lstStyle/>
          <a:p>
            <a:pPr algn="ctr"/>
            <a:r>
              <a:rPr lang="es-ES" dirty="0">
                <a:latin typeface="+mj-lt"/>
              </a:rPr>
              <a:t>Se registró un total de 37 especies vegetales pertenecientes a </a:t>
            </a:r>
            <a:r>
              <a:rPr lang="es-ES" dirty="0" smtClean="0">
                <a:latin typeface="+mj-lt"/>
              </a:rPr>
              <a:t>23 </a:t>
            </a:r>
            <a:r>
              <a:rPr lang="es-ES" dirty="0">
                <a:latin typeface="+mj-lt"/>
              </a:rPr>
              <a:t>familias, en las cinco comunidades del matorral seco montano en el valle del Chota. </a:t>
            </a:r>
          </a:p>
        </p:txBody>
      </p:sp>
      <p:graphicFrame>
        <p:nvGraphicFramePr>
          <p:cNvPr id="5" name="Gráfico 4"/>
          <p:cNvGraphicFramePr>
            <a:graphicFrameLocks/>
          </p:cNvGraphicFramePr>
          <p:nvPr>
            <p:extLst>
              <p:ext uri="{D42A27DB-BD31-4B8C-83A1-F6EECF244321}">
                <p14:modId xmlns:p14="http://schemas.microsoft.com/office/powerpoint/2010/main" val="1959119726"/>
              </p:ext>
            </p:extLst>
          </p:nvPr>
        </p:nvGraphicFramePr>
        <p:xfrm>
          <a:off x="1041042" y="2450588"/>
          <a:ext cx="10305245" cy="41541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6687389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43966" y="231820"/>
            <a:ext cx="4391696" cy="553792"/>
          </a:xfrm>
        </p:spPr>
        <p:txBody>
          <a:bodyPr anchor="ctr">
            <a:noAutofit/>
          </a:bodyPr>
          <a:lstStyle/>
          <a:p>
            <a:pPr algn="ctr"/>
            <a:r>
              <a:rPr lang="es-EC" sz="2800" b="1" dirty="0" smtClean="0"/>
              <a:t>INTRODUCCIÓN</a:t>
            </a:r>
            <a:endParaRPr lang="es-EC" sz="2800" b="1"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9335" y="3267142"/>
            <a:ext cx="4842456" cy="34000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p:cNvPicPr>
            <a:picLocks noChangeAspect="1"/>
          </p:cNvPicPr>
          <p:nvPr/>
        </p:nvPicPr>
        <p:blipFill>
          <a:blip r:embed="rId3"/>
          <a:stretch>
            <a:fillRect/>
          </a:stretch>
        </p:blipFill>
        <p:spPr>
          <a:xfrm>
            <a:off x="220549" y="3267142"/>
            <a:ext cx="5004517" cy="3442750"/>
          </a:xfrm>
          <a:prstGeom prst="rect">
            <a:avLst/>
          </a:prstGeom>
          <a:ln w="12700">
            <a:solidFill>
              <a:schemeClr val="tx1"/>
            </a:solidFill>
          </a:ln>
        </p:spPr>
      </p:pic>
      <p:graphicFrame>
        <p:nvGraphicFramePr>
          <p:cNvPr id="6" name="Tabla 5"/>
          <p:cNvGraphicFramePr>
            <a:graphicFrameLocks noGrp="1"/>
          </p:cNvGraphicFramePr>
          <p:nvPr>
            <p:extLst>
              <p:ext uri="{D42A27DB-BD31-4B8C-83A1-F6EECF244321}">
                <p14:modId xmlns:p14="http://schemas.microsoft.com/office/powerpoint/2010/main" val="2649207189"/>
              </p:ext>
            </p:extLst>
          </p:nvPr>
        </p:nvGraphicFramePr>
        <p:xfrm>
          <a:off x="220549" y="1406846"/>
          <a:ext cx="5004516" cy="2103120"/>
        </p:xfrm>
        <a:graphic>
          <a:graphicData uri="http://schemas.openxmlformats.org/drawingml/2006/table">
            <a:tbl>
              <a:tblPr firstRow="1" firstCol="1" bandRow="1">
                <a:tableStyleId>{3C2FFA5D-87B4-456A-9821-1D502468CF0F}</a:tableStyleId>
              </a:tblPr>
              <a:tblGrid>
                <a:gridCol w="2502258"/>
                <a:gridCol w="2502258"/>
              </a:tblGrid>
              <a:tr h="0">
                <a:tc gridSpan="2">
                  <a:txBody>
                    <a:bodyPr/>
                    <a:lstStyle/>
                    <a:p>
                      <a:pPr algn="ctr">
                        <a:lnSpc>
                          <a:spcPct val="150000"/>
                        </a:lnSpc>
                        <a:spcAft>
                          <a:spcPts val="0"/>
                        </a:spcAft>
                      </a:pPr>
                      <a:r>
                        <a:rPr lang="es-EC" sz="2000" b="1" dirty="0">
                          <a:solidFill>
                            <a:schemeClr val="tx1"/>
                          </a:solidFill>
                          <a:effectLst/>
                          <a:latin typeface="+mj-lt"/>
                        </a:rPr>
                        <a:t>ECUADOR</a:t>
                      </a:r>
                      <a:endParaRPr lang="es-EC" sz="2000" b="1"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r>
              <a:tr h="0">
                <a:tc>
                  <a:txBody>
                    <a:bodyPr/>
                    <a:lstStyle/>
                    <a:p>
                      <a:pPr algn="ctr">
                        <a:lnSpc>
                          <a:spcPct val="150000"/>
                        </a:lnSpc>
                        <a:spcAft>
                          <a:spcPts val="0"/>
                        </a:spcAft>
                      </a:pPr>
                      <a:r>
                        <a:rPr lang="es-EC" sz="1800" dirty="0">
                          <a:effectLst/>
                          <a:latin typeface="+mj-lt"/>
                        </a:rPr>
                        <a:t>Especies</a:t>
                      </a:r>
                      <a:endParaRPr lang="es-EC" sz="18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800" b="1" dirty="0">
                          <a:effectLst/>
                          <a:latin typeface="+mj-lt"/>
                        </a:rPr>
                        <a:t>Territorio</a:t>
                      </a:r>
                      <a:endParaRPr lang="es-EC" sz="1800" b="1" dirty="0">
                        <a:effectLst/>
                        <a:latin typeface="+mj-lt"/>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lnSpc>
                          <a:spcPct val="150000"/>
                        </a:lnSpc>
                        <a:spcAft>
                          <a:spcPts val="0"/>
                        </a:spcAft>
                      </a:pPr>
                      <a:r>
                        <a:rPr lang="es-EC" sz="1800" b="0" dirty="0">
                          <a:effectLst/>
                          <a:latin typeface="+mj-lt"/>
                        </a:rPr>
                        <a:t>25 000 especies vegetales</a:t>
                      </a:r>
                      <a:endParaRPr lang="es-EC" sz="1800" b="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800" b="0" dirty="0">
                          <a:effectLst/>
                          <a:latin typeface="+mj-lt"/>
                        </a:rPr>
                        <a:t>260 000 km</a:t>
                      </a:r>
                      <a:r>
                        <a:rPr lang="es-EC" sz="1800" b="0" baseline="30000" dirty="0">
                          <a:effectLst/>
                          <a:latin typeface="+mj-lt"/>
                        </a:rPr>
                        <a:t>2</a:t>
                      </a:r>
                      <a:r>
                        <a:rPr lang="es-EC" sz="1800" b="0" dirty="0">
                          <a:effectLst/>
                          <a:latin typeface="+mj-lt"/>
                        </a:rPr>
                        <a:t> </a:t>
                      </a:r>
                      <a:endParaRPr lang="es-EC" sz="1800" b="0" dirty="0">
                        <a:effectLst/>
                        <a:latin typeface="+mj-lt"/>
                        <a:ea typeface="Times New Roman" panose="02020603050405020304" pitchFamily="18" charset="0"/>
                        <a:cs typeface="Times New Roman" panose="02020603050405020304" pitchFamily="18" charset="0"/>
                      </a:endParaRPr>
                    </a:p>
                  </a:txBody>
                  <a:tcPr marL="68580" marR="68580" marT="0" marB="0" anchor="ctr"/>
                </a:tc>
              </a:tr>
              <a:tr h="0">
                <a:tc gridSpan="2">
                  <a:txBody>
                    <a:bodyPr/>
                    <a:lstStyle/>
                    <a:p>
                      <a:pPr algn="ctr">
                        <a:lnSpc>
                          <a:spcPct val="150000"/>
                        </a:lnSpc>
                        <a:spcAft>
                          <a:spcPts val="0"/>
                        </a:spcAft>
                      </a:pPr>
                      <a:r>
                        <a:rPr lang="es-EC" sz="1800" b="0" dirty="0">
                          <a:effectLst/>
                          <a:latin typeface="+mj-lt"/>
                        </a:rPr>
                        <a:t>El país forma parte de los 17 países megadiversos del mundo</a:t>
                      </a:r>
                      <a:endParaRPr lang="es-EC" sz="1800" b="0" dirty="0">
                        <a:effectLst/>
                        <a:latin typeface="+mj-lt"/>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r>
            </a:tbl>
          </a:graphicData>
        </a:graphic>
      </p:graphicFrame>
      <p:sp>
        <p:nvSpPr>
          <p:cNvPr id="8" name="Rectángulo 7"/>
          <p:cNvSpPr/>
          <p:nvPr/>
        </p:nvSpPr>
        <p:spPr>
          <a:xfrm>
            <a:off x="5752563" y="1406846"/>
            <a:ext cx="6096000" cy="1477328"/>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a:r>
              <a:rPr lang="es-EC" dirty="0">
                <a:latin typeface="+mj-lt"/>
              </a:rPr>
              <a:t>Uno de los ecosistemas importantes pero poco conocido es el bosque seco del Valle del Chota que se encuentran entre las provincias de Imbabura y Carchi. Los bosques secos son considerados ecosistemas no muy ricos en biodiversidad </a:t>
            </a:r>
            <a:r>
              <a:rPr lang="es-EC" dirty="0" smtClean="0">
                <a:latin typeface="+mj-lt"/>
              </a:rPr>
              <a:t>pero con </a:t>
            </a:r>
            <a:r>
              <a:rPr lang="es-EC" dirty="0">
                <a:latin typeface="+mj-lt"/>
              </a:rPr>
              <a:t>alto grado de endemismo (Vázquez, Freire y Suárez, 2005).</a:t>
            </a:r>
          </a:p>
        </p:txBody>
      </p:sp>
    </p:spTree>
    <p:extLst>
      <p:ext uri="{BB962C8B-B14F-4D97-AF65-F5344CB8AC3E}">
        <p14:creationId xmlns:p14="http://schemas.microsoft.com/office/powerpoint/2010/main" val="1237876771"/>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966174" y="0"/>
            <a:ext cx="9144000" cy="523220"/>
          </a:xfrm>
          <a:prstGeom prst="rect">
            <a:avLst/>
          </a:prstGeom>
        </p:spPr>
        <p:txBody>
          <a:bodyPr wrap="square">
            <a:spAutoFit/>
          </a:bodyPr>
          <a:lstStyle/>
          <a:p>
            <a:pPr algn="ctr"/>
            <a:r>
              <a:rPr lang="es-ES" sz="2800" b="1" dirty="0">
                <a:solidFill>
                  <a:prstClr val="black">
                    <a:lumMod val="85000"/>
                    <a:lumOff val="15000"/>
                  </a:prstClr>
                </a:solidFill>
                <a:latin typeface="Times New Roman" panose="02020603050405020304"/>
                <a:ea typeface="+mj-ea"/>
                <a:cs typeface="+mj-cs"/>
              </a:rPr>
              <a:t>Determinación de la importancia ecológica de las especies</a:t>
            </a:r>
            <a:endParaRPr lang="es-ES" dirty="0"/>
          </a:p>
        </p:txBody>
      </p:sp>
      <p:graphicFrame>
        <p:nvGraphicFramePr>
          <p:cNvPr id="5" name="Tabla 4"/>
          <p:cNvGraphicFramePr>
            <a:graphicFrameLocks noGrp="1"/>
          </p:cNvGraphicFramePr>
          <p:nvPr>
            <p:extLst>
              <p:ext uri="{D42A27DB-BD31-4B8C-83A1-F6EECF244321}">
                <p14:modId xmlns:p14="http://schemas.microsoft.com/office/powerpoint/2010/main" val="1222548173"/>
              </p:ext>
            </p:extLst>
          </p:nvPr>
        </p:nvGraphicFramePr>
        <p:xfrm>
          <a:off x="0" y="523222"/>
          <a:ext cx="5756856" cy="6502411"/>
        </p:xfrm>
        <a:graphic>
          <a:graphicData uri="http://schemas.openxmlformats.org/drawingml/2006/table">
            <a:tbl>
              <a:tblPr firstRow="1" bandRow="1">
                <a:tableStyleId>{5C22544A-7EE6-4342-B048-85BDC9FD1C3A}</a:tableStyleId>
              </a:tblPr>
              <a:tblGrid>
                <a:gridCol w="1778347"/>
                <a:gridCol w="3978509"/>
              </a:tblGrid>
              <a:tr h="478791">
                <a:tc>
                  <a:txBody>
                    <a:bodyPr/>
                    <a:lstStyle/>
                    <a:p>
                      <a:pPr algn="ctr"/>
                      <a:r>
                        <a:rPr lang="es-ES" sz="2000" b="1" dirty="0" smtClean="0">
                          <a:latin typeface="+mj-lt"/>
                        </a:rPr>
                        <a:t>Comunidades</a:t>
                      </a:r>
                      <a:endParaRPr lang="es-ES" sz="2000" b="1" dirty="0">
                        <a:latin typeface="+mj-lt"/>
                      </a:endParaRPr>
                    </a:p>
                  </a:txBody>
                  <a:tcPr anchor="ctr"/>
                </a:tc>
                <a:tc>
                  <a:txBody>
                    <a:bodyPr/>
                    <a:lstStyle/>
                    <a:p>
                      <a:pPr algn="ctr"/>
                      <a:r>
                        <a:rPr lang="es-ES" sz="2000" dirty="0" smtClean="0">
                          <a:latin typeface="+mj-lt"/>
                        </a:rPr>
                        <a:t>Especies mas importantes</a:t>
                      </a:r>
                      <a:endParaRPr lang="es-ES" sz="2000" dirty="0">
                        <a:latin typeface="+mj-lt"/>
                      </a:endParaRPr>
                    </a:p>
                  </a:txBody>
                  <a:tcPr anchor="ctr"/>
                </a:tc>
              </a:tr>
              <a:tr h="1104903">
                <a:tc>
                  <a:txBody>
                    <a:bodyPr/>
                    <a:lstStyle/>
                    <a:p>
                      <a:pPr algn="ctr"/>
                      <a:r>
                        <a:rPr lang="es-ES" sz="2000" dirty="0" smtClean="0">
                          <a:latin typeface="+mj-lt"/>
                        </a:rPr>
                        <a:t>Chota</a:t>
                      </a:r>
                      <a:endParaRPr lang="es-ES" sz="2000" dirty="0">
                        <a:latin typeface="+mj-lt"/>
                      </a:endParaRPr>
                    </a:p>
                  </a:txBody>
                  <a:tcPr anchor="ctr"/>
                </a:tc>
                <a:tc>
                  <a:txBody>
                    <a:bodyPr/>
                    <a:lstStyle/>
                    <a:p>
                      <a:pPr algn="just"/>
                      <a:r>
                        <a:rPr kumimoji="0" lang="es-ES" sz="1800" b="0" i="1"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Vachellia macracantha </a:t>
                      </a:r>
                      <a:r>
                        <a:rPr kumimoji="0" lang="es-EC"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con 42,74 % y  </a:t>
                      </a:r>
                      <a:r>
                        <a:rPr lang="es-ES" i="1" dirty="0" smtClean="0">
                          <a:solidFill>
                            <a:srgbClr val="000000"/>
                          </a:solidFill>
                          <a:latin typeface="Times New Roman" panose="02020603050405020304" pitchFamily="18" charset="0"/>
                          <a:ea typeface="Times New Roman" panose="02020603050405020304" pitchFamily="18" charset="0"/>
                        </a:rPr>
                        <a:t>Pappophorum  mucronulatum </a:t>
                      </a:r>
                      <a:r>
                        <a:rPr lang="es-EC" dirty="0" smtClean="0">
                          <a:latin typeface="Times New Roman" panose="02020603050405020304" pitchFamily="18" charset="0"/>
                          <a:cs typeface="Times New Roman" panose="02020603050405020304" pitchFamily="18" charset="0"/>
                        </a:rPr>
                        <a:t>con 34,76 %.</a:t>
                      </a:r>
                      <a:endParaRPr lang="es-ES" dirty="0"/>
                    </a:p>
                  </a:txBody>
                  <a:tcPr anchor="ctr"/>
                </a:tc>
              </a:tr>
              <a:tr h="1436374">
                <a:tc>
                  <a:txBody>
                    <a:bodyPr/>
                    <a:lstStyle/>
                    <a:p>
                      <a:pPr algn="ctr"/>
                      <a:r>
                        <a:rPr lang="es-ES" sz="2000" dirty="0" smtClean="0">
                          <a:latin typeface="+mj-lt"/>
                        </a:rPr>
                        <a:t>San Alfonso</a:t>
                      </a:r>
                      <a:endParaRPr lang="es-ES" sz="2000" dirty="0">
                        <a:latin typeface="+mj-lt"/>
                      </a:endParaRPr>
                    </a:p>
                  </a:txBody>
                  <a:tcPr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1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Pappophorum mucronulatum </a:t>
                      </a:r>
                      <a:r>
                        <a:rPr kumimoji="0" lang="es-EC"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con 57,37%, </a:t>
                      </a:r>
                      <a:r>
                        <a:rPr kumimoji="0" lang="es-EC" sz="1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Opuntia soederstromiana y Vachellia macracantha</a:t>
                      </a:r>
                      <a:r>
                        <a:rPr kumimoji="0" lang="es-EC"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con 19%. </a:t>
                      </a:r>
                      <a:r>
                        <a:rPr kumimoji="0" lang="es-EC"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r>
                        <a:rPr kumimoji="0" lang="es-EC"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es-ES" dirty="0"/>
                    </a:p>
                  </a:txBody>
                  <a:tcPr anchor="ctr"/>
                </a:tc>
              </a:tr>
              <a:tr h="1104903">
                <a:tc>
                  <a:txBody>
                    <a:bodyPr/>
                    <a:lstStyle/>
                    <a:p>
                      <a:pPr algn="ctr"/>
                      <a:r>
                        <a:rPr lang="es-ES" sz="2000" dirty="0" smtClean="0">
                          <a:latin typeface="+mj-lt"/>
                        </a:rPr>
                        <a:t>Carpuela</a:t>
                      </a:r>
                      <a:endParaRPr lang="es-ES" sz="2000" dirty="0">
                        <a:latin typeface="+mj-lt"/>
                      </a:endParaRPr>
                    </a:p>
                  </a:txBody>
                  <a:tcPr anchor="ctr"/>
                </a:tc>
                <a:tc>
                  <a:txBody>
                    <a:bodyPr/>
                    <a:lstStyle/>
                    <a:p>
                      <a:r>
                        <a:rPr kumimoji="0" lang="es-EC" sz="1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Pappophorum mucronulatum </a:t>
                      </a:r>
                      <a:r>
                        <a:rPr kumimoji="0" lang="es-EC"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con 64,81 % y</a:t>
                      </a:r>
                      <a:r>
                        <a:rPr kumimoji="0" lang="es-E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s-EC" sz="1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Croton menthodorus </a:t>
                      </a:r>
                      <a:r>
                        <a:rPr kumimoji="0" lang="es-EC"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con 41,28 %.</a:t>
                      </a:r>
                      <a:endParaRPr lang="es-ES" dirty="0"/>
                    </a:p>
                  </a:txBody>
                  <a:tcPr anchor="ctr"/>
                </a:tc>
              </a:tr>
              <a:tr h="1104903">
                <a:tc>
                  <a:txBody>
                    <a:bodyPr/>
                    <a:lstStyle/>
                    <a:p>
                      <a:pPr algn="ctr"/>
                      <a:r>
                        <a:rPr lang="es-ES" sz="2000" dirty="0" smtClean="0">
                          <a:latin typeface="+mj-lt"/>
                        </a:rPr>
                        <a:t>Juncal</a:t>
                      </a:r>
                      <a:endParaRPr lang="es-ES" sz="2000" dirty="0">
                        <a:latin typeface="+mj-lt"/>
                      </a:endParaRPr>
                    </a:p>
                  </a:txBody>
                  <a:tcPr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0" i="1" u="none" strike="noStrike" kern="1200" cap="none" spc="0" normalizeH="0" baseline="0" noProof="0" dirty="0" smtClean="0">
                          <a:ln>
                            <a:noFill/>
                          </a:ln>
                          <a:solidFill>
                            <a:prstClr val="black"/>
                          </a:solidFill>
                          <a:effectLst/>
                          <a:uLnTx/>
                          <a:uFillTx/>
                          <a:latin typeface="Times New Roman" panose="02020603050405020304"/>
                          <a:ea typeface="+mn-ea"/>
                          <a:cs typeface="+mn-cs"/>
                        </a:rPr>
                        <a:t>Pappophorum mucronulatum </a:t>
                      </a:r>
                      <a:r>
                        <a:rPr kumimoji="0" lang="es-ES" sz="1800" b="0" i="0" u="none" strike="noStrike" kern="1200" cap="none" spc="0" normalizeH="0" baseline="0" noProof="0" dirty="0" smtClean="0">
                          <a:ln>
                            <a:noFill/>
                          </a:ln>
                          <a:solidFill>
                            <a:prstClr val="black"/>
                          </a:solidFill>
                          <a:effectLst/>
                          <a:uLnTx/>
                          <a:uFillTx/>
                          <a:latin typeface="Times New Roman" panose="02020603050405020304"/>
                          <a:ea typeface="+mn-ea"/>
                          <a:cs typeface="+mn-cs"/>
                        </a:rPr>
                        <a:t>con el 59,1% y </a:t>
                      </a:r>
                      <a:r>
                        <a:rPr kumimoji="0" lang="es-ES" sz="1800" b="0" i="1" u="none" strike="noStrike" kern="1200" cap="none" spc="0" normalizeH="0" baseline="0" noProof="0" dirty="0" smtClean="0">
                          <a:ln>
                            <a:noFill/>
                          </a:ln>
                          <a:solidFill>
                            <a:prstClr val="black"/>
                          </a:solidFill>
                          <a:effectLst/>
                          <a:uLnTx/>
                          <a:uFillTx/>
                          <a:latin typeface="Times New Roman" panose="02020603050405020304"/>
                          <a:ea typeface="+mn-ea"/>
                          <a:cs typeface="+mn-cs"/>
                        </a:rPr>
                        <a:t>Vachellia macracantha </a:t>
                      </a:r>
                      <a:r>
                        <a:rPr kumimoji="0" lang="es-ES" sz="1800" b="0" i="0" u="none" strike="noStrike" kern="1200" cap="none" spc="0" normalizeH="0" baseline="0" noProof="0" dirty="0" smtClean="0">
                          <a:ln>
                            <a:noFill/>
                          </a:ln>
                          <a:solidFill>
                            <a:prstClr val="black"/>
                          </a:solidFill>
                          <a:effectLst/>
                          <a:uLnTx/>
                          <a:uFillTx/>
                          <a:latin typeface="Times New Roman" panose="02020603050405020304"/>
                          <a:ea typeface="+mn-ea"/>
                          <a:cs typeface="+mn-cs"/>
                        </a:rPr>
                        <a:t>con 22,46%.</a:t>
                      </a:r>
                    </a:p>
                    <a:p>
                      <a:endParaRPr lang="es-ES" dirty="0"/>
                    </a:p>
                  </a:txBody>
                  <a:tcPr anchor="ctr"/>
                </a:tc>
              </a:tr>
              <a:tr h="1104903">
                <a:tc>
                  <a:txBody>
                    <a:bodyPr/>
                    <a:lstStyle/>
                    <a:p>
                      <a:pPr algn="ctr"/>
                      <a:r>
                        <a:rPr lang="es-ES" sz="2000" dirty="0" smtClean="0">
                          <a:latin typeface="+mj-lt"/>
                        </a:rPr>
                        <a:t>Pusir Chiquito</a:t>
                      </a:r>
                      <a:endParaRPr lang="es-ES" sz="2000" dirty="0">
                        <a:latin typeface="+mj-lt"/>
                      </a:endParaRPr>
                    </a:p>
                  </a:txBody>
                  <a:tcPr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Croton menthodorus </a:t>
                      </a:r>
                      <a:r>
                        <a:rPr kumimoji="0" lang="es-E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con 62,04%,  </a:t>
                      </a:r>
                      <a:r>
                        <a:rPr kumimoji="0" lang="es-ES" sz="1800" b="0" i="1"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Waltheria</a:t>
                      </a:r>
                      <a:r>
                        <a:rPr kumimoji="0" lang="es-ES" sz="1800" b="0" i="1"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sp1 </a:t>
                      </a:r>
                      <a:r>
                        <a:rPr kumimoji="0" lang="es-E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con 31,3% y </a:t>
                      </a:r>
                      <a:r>
                        <a:rPr lang="es-ES" i="1" dirty="0" smtClean="0">
                          <a:latin typeface="Times New Roman" panose="02020603050405020304" pitchFamily="18" charset="0"/>
                          <a:cs typeface="Times New Roman" panose="02020603050405020304" pitchFamily="18" charset="0"/>
                        </a:rPr>
                        <a:t>Vachellia macracantha </a:t>
                      </a:r>
                      <a:r>
                        <a:rPr lang="es-ES" dirty="0" smtClean="0">
                          <a:latin typeface="Times New Roman" panose="02020603050405020304" pitchFamily="18" charset="0"/>
                          <a:cs typeface="Times New Roman" panose="02020603050405020304" pitchFamily="18" charset="0"/>
                        </a:rPr>
                        <a:t>con</a:t>
                      </a:r>
                      <a:r>
                        <a:rPr lang="es-ES" i="1" dirty="0" smtClean="0">
                          <a:latin typeface="Times New Roman" panose="02020603050405020304" pitchFamily="18" charset="0"/>
                          <a:cs typeface="Times New Roman" panose="02020603050405020304" pitchFamily="18" charset="0"/>
                        </a:rPr>
                        <a:t> </a:t>
                      </a:r>
                      <a:r>
                        <a:rPr lang="es-ES" dirty="0" smtClean="0">
                          <a:latin typeface="Times New Roman" panose="02020603050405020304" pitchFamily="18" charset="0"/>
                          <a:cs typeface="Times New Roman" panose="02020603050405020304" pitchFamily="18" charset="0"/>
                        </a:rPr>
                        <a:t>29,75%.</a:t>
                      </a:r>
                    </a:p>
                    <a:p>
                      <a:pPr algn="just"/>
                      <a:endParaRPr lang="es-ES" dirty="0"/>
                    </a:p>
                  </a:txBody>
                  <a:tcPr anchor="ctr"/>
                </a:tc>
              </a:tr>
            </a:tbl>
          </a:graphicData>
        </a:graphic>
      </p:graphicFrame>
      <p:pic>
        <p:nvPicPr>
          <p:cNvPr id="3" name="Imagen 2"/>
          <p:cNvPicPr>
            <a:picLocks noChangeAspect="1"/>
          </p:cNvPicPr>
          <p:nvPr/>
        </p:nvPicPr>
        <p:blipFill>
          <a:blip r:embed="rId2"/>
          <a:stretch>
            <a:fillRect/>
          </a:stretch>
        </p:blipFill>
        <p:spPr>
          <a:xfrm>
            <a:off x="5971894" y="523220"/>
            <a:ext cx="2789642" cy="1627552"/>
          </a:xfrm>
          <a:prstGeom prst="rect">
            <a:avLst/>
          </a:prstGeom>
        </p:spPr>
      </p:pic>
      <p:sp>
        <p:nvSpPr>
          <p:cNvPr id="6" name="Rectángulo 5"/>
          <p:cNvSpPr/>
          <p:nvPr/>
        </p:nvSpPr>
        <p:spPr>
          <a:xfrm>
            <a:off x="6286932" y="2015986"/>
            <a:ext cx="2377639" cy="507831"/>
          </a:xfrm>
          <a:prstGeom prst="rect">
            <a:avLst/>
          </a:prstGeom>
        </p:spPr>
        <p:txBody>
          <a:bodyPr wrap="none">
            <a:spAutoFit/>
          </a:bodyPr>
          <a:lstStyle/>
          <a:p>
            <a:pPr>
              <a:lnSpc>
                <a:spcPct val="150000"/>
              </a:lnSpc>
            </a:pPr>
            <a:r>
              <a:rPr lang="es-EC" i="1" dirty="0" smtClean="0">
                <a:latin typeface="Times New Roman" panose="02020603050405020304" pitchFamily="18" charset="0"/>
                <a:cs typeface="Times New Roman" panose="02020603050405020304" pitchFamily="18" charset="0"/>
              </a:rPr>
              <a:t>Vachellia </a:t>
            </a:r>
            <a:r>
              <a:rPr lang="es-EC" i="1" dirty="0">
                <a:latin typeface="Times New Roman" panose="02020603050405020304" pitchFamily="18" charset="0"/>
                <a:cs typeface="Times New Roman" panose="02020603050405020304" pitchFamily="18" charset="0"/>
              </a:rPr>
              <a:t>macracantha </a:t>
            </a:r>
            <a:endParaRPr lang="es-ES" dirty="0">
              <a:latin typeface="Times New Roman" panose="02020603050405020304" pitchFamily="18" charset="0"/>
              <a:cs typeface="Times New Roman" panose="02020603050405020304" pitchFamily="18" charset="0"/>
            </a:endParaRPr>
          </a:p>
        </p:txBody>
      </p:sp>
      <p:pic>
        <p:nvPicPr>
          <p:cNvPr id="7" name="Imagen 6"/>
          <p:cNvPicPr>
            <a:picLocks noChangeAspect="1"/>
          </p:cNvPicPr>
          <p:nvPr/>
        </p:nvPicPr>
        <p:blipFill>
          <a:blip r:embed="rId3"/>
          <a:stretch>
            <a:fillRect/>
          </a:stretch>
        </p:blipFill>
        <p:spPr>
          <a:xfrm>
            <a:off x="8976574" y="523220"/>
            <a:ext cx="2967737" cy="1627552"/>
          </a:xfrm>
          <a:prstGeom prst="rect">
            <a:avLst/>
          </a:prstGeom>
        </p:spPr>
      </p:pic>
      <p:sp>
        <p:nvSpPr>
          <p:cNvPr id="8" name="Rectángulo 7"/>
          <p:cNvSpPr/>
          <p:nvPr/>
        </p:nvSpPr>
        <p:spPr>
          <a:xfrm>
            <a:off x="8985424" y="2105696"/>
            <a:ext cx="2958887" cy="369332"/>
          </a:xfrm>
          <a:prstGeom prst="rect">
            <a:avLst/>
          </a:prstGeom>
        </p:spPr>
        <p:txBody>
          <a:bodyPr wrap="none">
            <a:spAutoFit/>
          </a:bodyPr>
          <a:lstStyle/>
          <a:p>
            <a:r>
              <a:rPr lang="es-EC" i="1" dirty="0">
                <a:latin typeface="Times New Roman" panose="02020603050405020304" pitchFamily="18" charset="0"/>
                <a:cs typeface="Times New Roman" panose="02020603050405020304" pitchFamily="18" charset="0"/>
              </a:rPr>
              <a:t>Pappophorum mucronulatum </a:t>
            </a:r>
            <a:endParaRPr lang="es-ES" dirty="0"/>
          </a:p>
        </p:txBody>
      </p:sp>
      <p:pic>
        <p:nvPicPr>
          <p:cNvPr id="9" name="Imagen 8"/>
          <p:cNvPicPr>
            <a:picLocks noChangeAspect="1"/>
          </p:cNvPicPr>
          <p:nvPr/>
        </p:nvPicPr>
        <p:blipFill>
          <a:blip r:embed="rId4"/>
          <a:stretch>
            <a:fillRect/>
          </a:stretch>
        </p:blipFill>
        <p:spPr>
          <a:xfrm>
            <a:off x="5971894" y="2673992"/>
            <a:ext cx="2789642" cy="1752976"/>
          </a:xfrm>
          <a:prstGeom prst="rect">
            <a:avLst/>
          </a:prstGeom>
        </p:spPr>
      </p:pic>
      <p:sp>
        <p:nvSpPr>
          <p:cNvPr id="10" name="Rectángulo 9"/>
          <p:cNvSpPr/>
          <p:nvPr/>
        </p:nvSpPr>
        <p:spPr>
          <a:xfrm>
            <a:off x="6066808" y="4325412"/>
            <a:ext cx="2599814" cy="507831"/>
          </a:xfrm>
          <a:prstGeom prst="rect">
            <a:avLst/>
          </a:prstGeom>
        </p:spPr>
        <p:txBody>
          <a:bodyPr wrap="none">
            <a:spAutoFit/>
          </a:bodyPr>
          <a:lstStyle/>
          <a:p>
            <a:pPr algn="just">
              <a:lnSpc>
                <a:spcPct val="150000"/>
              </a:lnSpc>
            </a:pPr>
            <a:r>
              <a:rPr lang="es-EC" i="1" dirty="0">
                <a:latin typeface="Times New Roman" panose="02020603050405020304" pitchFamily="18" charset="0"/>
                <a:cs typeface="Times New Roman" panose="02020603050405020304" pitchFamily="18" charset="0"/>
              </a:rPr>
              <a:t>Opuntia soederstromiana </a:t>
            </a:r>
            <a:endParaRPr lang="es-EC" dirty="0">
              <a:latin typeface="Times New Roman" panose="02020603050405020304" pitchFamily="18" charset="0"/>
              <a:cs typeface="Times New Roman" panose="02020603050405020304" pitchFamily="18" charset="0"/>
            </a:endParaRPr>
          </a:p>
        </p:txBody>
      </p:sp>
      <p:pic>
        <p:nvPicPr>
          <p:cNvPr id="11" name="Imagen 10"/>
          <p:cNvPicPr>
            <a:picLocks noChangeAspect="1"/>
          </p:cNvPicPr>
          <p:nvPr/>
        </p:nvPicPr>
        <p:blipFill>
          <a:blip r:embed="rId5"/>
          <a:stretch>
            <a:fillRect/>
          </a:stretch>
        </p:blipFill>
        <p:spPr>
          <a:xfrm>
            <a:off x="8985423" y="2673993"/>
            <a:ext cx="2958887" cy="1752976"/>
          </a:xfrm>
          <a:prstGeom prst="rect">
            <a:avLst/>
          </a:prstGeom>
        </p:spPr>
      </p:pic>
      <p:sp>
        <p:nvSpPr>
          <p:cNvPr id="12" name="Rectángulo 11"/>
          <p:cNvSpPr/>
          <p:nvPr/>
        </p:nvSpPr>
        <p:spPr>
          <a:xfrm>
            <a:off x="9384955" y="4394661"/>
            <a:ext cx="2150973" cy="369332"/>
          </a:xfrm>
          <a:prstGeom prst="rect">
            <a:avLst/>
          </a:prstGeom>
        </p:spPr>
        <p:txBody>
          <a:bodyPr wrap="none">
            <a:spAutoFit/>
          </a:bodyPr>
          <a:lstStyle/>
          <a:p>
            <a:r>
              <a:rPr lang="es-EC" i="1" dirty="0">
                <a:solidFill>
                  <a:srgbClr val="000000"/>
                </a:solidFill>
                <a:latin typeface="Times New Roman" panose="02020603050405020304" pitchFamily="18" charset="0"/>
                <a:ea typeface="Times New Roman" panose="02020603050405020304" pitchFamily="18" charset="0"/>
              </a:rPr>
              <a:t> Croton menthodorus</a:t>
            </a:r>
            <a:endParaRPr lang="es-ES" dirty="0"/>
          </a:p>
        </p:txBody>
      </p:sp>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9446" y="4833243"/>
            <a:ext cx="2614256" cy="1683913"/>
          </a:xfrm>
          <a:prstGeom prst="rect">
            <a:avLst/>
          </a:prstGeom>
        </p:spPr>
      </p:pic>
      <p:sp>
        <p:nvSpPr>
          <p:cNvPr id="14" name="Rectángulo 13"/>
          <p:cNvSpPr/>
          <p:nvPr/>
        </p:nvSpPr>
        <p:spPr>
          <a:xfrm>
            <a:off x="8361108" y="6517156"/>
            <a:ext cx="1522853" cy="369332"/>
          </a:xfrm>
          <a:prstGeom prst="rect">
            <a:avLst/>
          </a:prstGeom>
        </p:spPr>
        <p:txBody>
          <a:bodyPr wrap="none">
            <a:spAutoFit/>
          </a:bodyPr>
          <a:lstStyle/>
          <a:p>
            <a:r>
              <a:rPr lang="es-ES" i="1" dirty="0" err="1">
                <a:solidFill>
                  <a:srgbClr val="000000"/>
                </a:solidFill>
                <a:latin typeface="Times New Roman" panose="02020603050405020304" pitchFamily="18" charset="0"/>
                <a:ea typeface="Times New Roman" panose="02020603050405020304" pitchFamily="18" charset="0"/>
              </a:rPr>
              <a:t>Waltheria</a:t>
            </a:r>
            <a:r>
              <a:rPr lang="es-ES" i="1" dirty="0">
                <a:solidFill>
                  <a:srgbClr val="000000"/>
                </a:solidFill>
                <a:latin typeface="Times New Roman" panose="02020603050405020304" pitchFamily="18" charset="0"/>
                <a:ea typeface="Times New Roman" panose="02020603050405020304" pitchFamily="18" charset="0"/>
              </a:rPr>
              <a:t> sp1 </a:t>
            </a:r>
            <a:endParaRPr lang="es-ES" dirty="0"/>
          </a:p>
        </p:txBody>
      </p:sp>
    </p:spTree>
    <p:extLst>
      <p:ext uri="{BB962C8B-B14F-4D97-AF65-F5344CB8AC3E}">
        <p14:creationId xmlns:p14="http://schemas.microsoft.com/office/powerpoint/2010/main" val="12808912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697181" y="101889"/>
            <a:ext cx="6415539" cy="498663"/>
          </a:xfrm>
          <a:prstGeom prst="rect">
            <a:avLst/>
          </a:prstGeom>
        </p:spPr>
        <p:txBody>
          <a:bodyPr wrap="none">
            <a:spAutoFit/>
          </a:bodyPr>
          <a:lstStyle/>
          <a:p>
            <a:pPr lvl="1">
              <a:lnSpc>
                <a:spcPct val="150000"/>
              </a:lnSpc>
              <a:spcBef>
                <a:spcPts val="1200"/>
              </a:spcBef>
              <a:spcAft>
                <a:spcPts val="1200"/>
              </a:spcAft>
            </a:pPr>
            <a:r>
              <a:rPr lang="es-ES" sz="2000" b="1" dirty="0">
                <a:latin typeface="Times New Roman" panose="02020603050405020304" pitchFamily="18" charset="0"/>
              </a:rPr>
              <a:t>Distribución de las especies evaluadas en este estudio</a:t>
            </a:r>
            <a:endParaRPr lang="es-ES" sz="2000" b="1" dirty="0">
              <a:effectLst/>
              <a:latin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7826030" y="700223"/>
            <a:ext cx="3700593" cy="2304488"/>
          </a:xfrm>
          <a:prstGeom prst="rect">
            <a:avLst/>
          </a:prstGeom>
        </p:spPr>
      </p:pic>
      <p:sp>
        <p:nvSpPr>
          <p:cNvPr id="6" name="Rectángulo 5"/>
          <p:cNvSpPr/>
          <p:nvPr/>
        </p:nvSpPr>
        <p:spPr>
          <a:xfrm>
            <a:off x="8376418" y="2933975"/>
            <a:ext cx="2599814" cy="369332"/>
          </a:xfrm>
          <a:prstGeom prst="rect">
            <a:avLst/>
          </a:prstGeom>
        </p:spPr>
        <p:txBody>
          <a:bodyPr wrap="none">
            <a:spAutoFit/>
          </a:bodyPr>
          <a:lstStyle/>
          <a:p>
            <a:pPr lvl="0"/>
            <a:r>
              <a:rPr lang="es-EC" i="1" dirty="0">
                <a:solidFill>
                  <a:prstClr val="black"/>
                </a:solidFill>
                <a:latin typeface="Times New Roman" panose="02020603050405020304" pitchFamily="18" charset="0"/>
                <a:cs typeface="Times New Roman" panose="02020603050405020304" pitchFamily="18" charset="0"/>
              </a:rPr>
              <a:t>Opuntia soederstromiana </a:t>
            </a:r>
            <a:endParaRPr lang="es-ES" dirty="0">
              <a:solidFill>
                <a:prstClr val="black"/>
              </a:solidFill>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6029" y="3487338"/>
            <a:ext cx="3700593" cy="2359672"/>
          </a:xfrm>
          <a:prstGeom prst="rect">
            <a:avLst/>
          </a:prstGeom>
        </p:spPr>
      </p:pic>
      <p:sp>
        <p:nvSpPr>
          <p:cNvPr id="8" name="Rectángulo 7"/>
          <p:cNvSpPr/>
          <p:nvPr/>
        </p:nvSpPr>
        <p:spPr>
          <a:xfrm>
            <a:off x="8879761" y="5820761"/>
            <a:ext cx="1593128" cy="369332"/>
          </a:xfrm>
          <a:prstGeom prst="rect">
            <a:avLst/>
          </a:prstGeom>
        </p:spPr>
        <p:txBody>
          <a:bodyPr wrap="none">
            <a:spAutoFit/>
          </a:bodyPr>
          <a:lstStyle/>
          <a:p>
            <a:pPr lvl="0"/>
            <a:r>
              <a:rPr lang="es-EC" i="1" dirty="0" smtClean="0">
                <a:solidFill>
                  <a:prstClr val="black"/>
                </a:solidFill>
                <a:latin typeface="Times New Roman" panose="02020603050405020304" pitchFamily="18" charset="0"/>
                <a:cs typeface="Times New Roman" panose="02020603050405020304" pitchFamily="18" charset="0"/>
              </a:rPr>
              <a:t>Croton elegans</a:t>
            </a:r>
            <a:endParaRPr lang="es-ES" dirty="0">
              <a:solidFill>
                <a:prstClr val="black"/>
              </a:solidFill>
            </a:endParaRPr>
          </a:p>
        </p:txBody>
      </p:sp>
      <p:pic>
        <p:nvPicPr>
          <p:cNvPr id="2" name="Imagen 1"/>
          <p:cNvPicPr>
            <a:picLocks noChangeAspect="1"/>
          </p:cNvPicPr>
          <p:nvPr/>
        </p:nvPicPr>
        <p:blipFill>
          <a:blip r:embed="rId4"/>
          <a:stretch>
            <a:fillRect/>
          </a:stretch>
        </p:blipFill>
        <p:spPr>
          <a:xfrm>
            <a:off x="-1" y="700223"/>
            <a:ext cx="7826027" cy="5146787"/>
          </a:xfrm>
          <a:prstGeom prst="rect">
            <a:avLst/>
          </a:prstGeom>
        </p:spPr>
      </p:pic>
    </p:spTree>
    <p:extLst>
      <p:ext uri="{BB962C8B-B14F-4D97-AF65-F5344CB8AC3E}">
        <p14:creationId xmlns:p14="http://schemas.microsoft.com/office/powerpoint/2010/main" val="68270088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5342" y="244699"/>
            <a:ext cx="10285948" cy="914400"/>
          </a:xfrm>
        </p:spPr>
        <p:txBody>
          <a:bodyPr anchor="ctr">
            <a:normAutofit/>
          </a:bodyPr>
          <a:lstStyle/>
          <a:p>
            <a:pPr algn="ctr"/>
            <a:r>
              <a:rPr lang="es-ES" sz="2800" b="1" dirty="0">
                <a:ea typeface="Arial Unicode MS" panose="020B0604020202020204" pitchFamily="34" charset="-128"/>
                <a:cs typeface="Arial Unicode MS" panose="020B0604020202020204" pitchFamily="34" charset="-128"/>
              </a:rPr>
              <a:t>Índice de valor de importancia (I.V.I) general a nivel de especies </a:t>
            </a:r>
            <a:endParaRPr lang="es-EC" sz="2800" b="1" dirty="0"/>
          </a:p>
        </p:txBody>
      </p:sp>
      <p:graphicFrame>
        <p:nvGraphicFramePr>
          <p:cNvPr id="4" name="Tabla 3"/>
          <p:cNvGraphicFramePr>
            <a:graphicFrameLocks noGrp="1"/>
          </p:cNvGraphicFramePr>
          <p:nvPr>
            <p:extLst/>
          </p:nvPr>
        </p:nvGraphicFramePr>
        <p:xfrm>
          <a:off x="1485342" y="1414530"/>
          <a:ext cx="9955368" cy="1645920"/>
        </p:xfrm>
        <a:graphic>
          <a:graphicData uri="http://schemas.openxmlformats.org/drawingml/2006/table">
            <a:tbl>
              <a:tblPr firstRow="1" firstCol="1" bandRow="1"/>
              <a:tblGrid>
                <a:gridCol w="3350896"/>
                <a:gridCol w="1866067"/>
                <a:gridCol w="1863058"/>
                <a:gridCol w="1026337"/>
                <a:gridCol w="853775"/>
                <a:gridCol w="995235"/>
              </a:tblGrid>
              <a:tr h="190500">
                <a:tc>
                  <a:txBody>
                    <a:bodyPr/>
                    <a:lstStyle/>
                    <a:p>
                      <a:pPr algn="ctr">
                        <a:lnSpc>
                          <a:spcPct val="150000"/>
                        </a:lnSpc>
                        <a:spcAft>
                          <a:spcPts val="0"/>
                        </a:spcAft>
                      </a:pPr>
                      <a:r>
                        <a:rPr lang="es-E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ESPECIE</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0"/>
                        </a:spcAft>
                      </a:pPr>
                      <a:r>
                        <a:rPr lang="es-E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COBERTURA</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0"/>
                        </a:spcAft>
                      </a:pPr>
                      <a:r>
                        <a:rPr lang="es-E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ABUNDANCIA</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0"/>
                        </a:spcAft>
                      </a:pPr>
                      <a:r>
                        <a:rPr lang="es-E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R</a:t>
                      </a:r>
                      <a:endParaRPr lang="es-E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0"/>
                        </a:spcAft>
                      </a:pPr>
                      <a:r>
                        <a:rPr lang="es-E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R</a:t>
                      </a:r>
                      <a:endParaRPr lang="es-E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0"/>
                        </a:spcAft>
                      </a:pPr>
                      <a:r>
                        <a:rPr lang="es-E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I.V.I</a:t>
                      </a:r>
                      <a:endParaRPr lang="es-E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0500">
                <a:tc>
                  <a:txBody>
                    <a:bodyPr/>
                    <a:lstStyle/>
                    <a:p>
                      <a:pPr algn="ctr">
                        <a:lnSpc>
                          <a:spcPct val="150000"/>
                        </a:lnSpc>
                        <a:spcAft>
                          <a:spcPts val="0"/>
                        </a:spcAft>
                      </a:pPr>
                      <a:r>
                        <a:rPr lang="es-ES" sz="1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Pappophorum mucronulatum</a:t>
                      </a:r>
                      <a:endParaRPr lang="es-E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0"/>
                        </a:spcAft>
                      </a:pPr>
                      <a:r>
                        <a:rPr lang="es-E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763,86</a:t>
                      </a:r>
                      <a:endParaRPr lang="es-E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0"/>
                        </a:spcAft>
                      </a:pPr>
                      <a:r>
                        <a:rPr lang="es-E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11744</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0"/>
                        </a:spcAft>
                      </a:pPr>
                      <a:r>
                        <a:rPr lang="es-E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3,82</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0"/>
                        </a:spcAft>
                      </a:pPr>
                      <a:r>
                        <a:rPr lang="es-E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46,83</a:t>
                      </a:r>
                      <a:endParaRPr lang="es-E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0"/>
                        </a:spcAft>
                      </a:pPr>
                      <a:r>
                        <a:rPr lang="es-E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50,65</a:t>
                      </a:r>
                      <a:endParaRPr lang="es-E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0500">
                <a:tc>
                  <a:txBody>
                    <a:bodyPr/>
                    <a:lstStyle/>
                    <a:p>
                      <a:pPr algn="ctr">
                        <a:lnSpc>
                          <a:spcPct val="150000"/>
                        </a:lnSpc>
                        <a:spcAft>
                          <a:spcPts val="0"/>
                        </a:spcAft>
                      </a:pPr>
                      <a:r>
                        <a:rPr lang="es-ES" sz="1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Vachellia macracantha</a:t>
                      </a:r>
                      <a:endParaRPr lang="es-E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0"/>
                        </a:spcAft>
                      </a:pPr>
                      <a:r>
                        <a:rPr lang="es-E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4602,30</a:t>
                      </a:r>
                      <a:endParaRPr lang="es-E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0"/>
                        </a:spcAft>
                      </a:pPr>
                      <a:r>
                        <a:rPr lang="es-E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609</a:t>
                      </a:r>
                      <a:endParaRPr lang="es-E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0"/>
                        </a:spcAft>
                      </a:pPr>
                      <a:r>
                        <a:rPr lang="es-E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23,01</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0"/>
                        </a:spcAft>
                      </a:pPr>
                      <a:r>
                        <a:rPr lang="es-E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2,43</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0"/>
                        </a:spcAft>
                      </a:pPr>
                      <a:r>
                        <a:rPr lang="es-E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25,44</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0500">
                <a:tc>
                  <a:txBody>
                    <a:bodyPr/>
                    <a:lstStyle/>
                    <a:p>
                      <a:pPr algn="ctr">
                        <a:lnSpc>
                          <a:spcPct val="150000"/>
                        </a:lnSpc>
                        <a:spcAft>
                          <a:spcPts val="0"/>
                        </a:spcAft>
                      </a:pPr>
                      <a:r>
                        <a:rPr lang="es-ES" sz="1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Croton menthodorus</a:t>
                      </a:r>
                      <a:endParaRPr lang="es-E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0"/>
                        </a:spcAft>
                      </a:pPr>
                      <a:r>
                        <a:rPr lang="es-E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2820,61</a:t>
                      </a:r>
                      <a:endParaRPr lang="es-E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0"/>
                        </a:spcAft>
                      </a:pPr>
                      <a:r>
                        <a:rPr lang="es-E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2803</a:t>
                      </a:r>
                      <a:endParaRPr lang="es-E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0"/>
                        </a:spcAft>
                      </a:pPr>
                      <a:r>
                        <a:rPr lang="es-E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14,10</a:t>
                      </a:r>
                      <a:endParaRPr lang="es-E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0"/>
                        </a:spcAft>
                      </a:pPr>
                      <a:r>
                        <a:rPr lang="es-E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11,18</a:t>
                      </a:r>
                      <a:endParaRPr lang="es-E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50000"/>
                        </a:lnSpc>
                        <a:spcAft>
                          <a:spcPts val="0"/>
                        </a:spcAft>
                      </a:pPr>
                      <a:r>
                        <a:rPr lang="es-E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25,28</a:t>
                      </a:r>
                      <a:endParaRPr lang="es-E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bl>
          </a:graphicData>
        </a:graphic>
      </p:graphicFrame>
      <p:sp>
        <p:nvSpPr>
          <p:cNvPr id="5" name="Rectángulo 4"/>
          <p:cNvSpPr/>
          <p:nvPr/>
        </p:nvSpPr>
        <p:spPr>
          <a:xfrm>
            <a:off x="1485342" y="3577086"/>
            <a:ext cx="10092765"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Aft>
                <a:spcPts val="0"/>
              </a:spcAft>
            </a:pPr>
            <a:r>
              <a:rPr lang="es-ES" dirty="0">
                <a:solidFill>
                  <a:srgbClr val="000000"/>
                </a:solidFill>
                <a:latin typeface="Times New Roman" panose="02020603050405020304" pitchFamily="18" charset="0"/>
                <a:ea typeface="Times New Roman" panose="02020603050405020304" pitchFamily="18" charset="0"/>
              </a:rPr>
              <a:t>Las especies menos importantes </a:t>
            </a:r>
            <a:r>
              <a:rPr lang="es-ES" dirty="0" smtClean="0">
                <a:solidFill>
                  <a:srgbClr val="000000"/>
                </a:solidFill>
                <a:latin typeface="Times New Roman" panose="02020603050405020304" pitchFamily="18" charset="0"/>
                <a:ea typeface="Times New Roman" panose="02020603050405020304" pitchFamily="18" charset="0"/>
              </a:rPr>
              <a:t>fueron: </a:t>
            </a:r>
            <a:r>
              <a:rPr lang="es-ES" i="1" dirty="0">
                <a:solidFill>
                  <a:srgbClr val="000000"/>
                </a:solidFill>
                <a:latin typeface="Times New Roman" panose="02020603050405020304" pitchFamily="18" charset="0"/>
                <a:ea typeface="Times New Roman" panose="02020603050405020304" pitchFamily="18" charset="0"/>
              </a:rPr>
              <a:t>Psilotum nudum, Vincetoxicum hirundinaria, Commelina erecta, Bryophyllum pinnatum, Aloysia </a:t>
            </a:r>
            <a:r>
              <a:rPr lang="es-ES" i="1" dirty="0" err="1">
                <a:solidFill>
                  <a:srgbClr val="000000"/>
                </a:solidFill>
                <a:latin typeface="Times New Roman" panose="02020603050405020304" pitchFamily="18" charset="0"/>
                <a:ea typeface="Times New Roman" panose="02020603050405020304" pitchFamily="18" charset="0"/>
              </a:rPr>
              <a:t>scorodonioides</a:t>
            </a:r>
            <a:r>
              <a:rPr lang="es-ES" i="1" dirty="0">
                <a:solidFill>
                  <a:srgbClr val="000000"/>
                </a:solidFill>
                <a:latin typeface="Times New Roman" panose="02020603050405020304" pitchFamily="18" charset="0"/>
                <a:ea typeface="Times New Roman" panose="02020603050405020304" pitchFamily="18" charset="0"/>
              </a:rPr>
              <a:t> </a:t>
            </a:r>
            <a:r>
              <a:rPr lang="es-ES" dirty="0">
                <a:solidFill>
                  <a:srgbClr val="000000"/>
                </a:solidFill>
                <a:latin typeface="Times New Roman" panose="02020603050405020304" pitchFamily="18" charset="0"/>
                <a:ea typeface="Times New Roman" panose="02020603050405020304" pitchFamily="18" charset="0"/>
              </a:rPr>
              <a:t>y</a:t>
            </a:r>
            <a:r>
              <a:rPr lang="es-ES" i="1" dirty="0">
                <a:solidFill>
                  <a:srgbClr val="000000"/>
                </a:solidFill>
                <a:latin typeface="Times New Roman" panose="02020603050405020304" pitchFamily="18" charset="0"/>
                <a:ea typeface="Times New Roman" panose="02020603050405020304" pitchFamily="18" charset="0"/>
              </a:rPr>
              <a:t> </a:t>
            </a:r>
            <a:r>
              <a:rPr lang="es-ES" i="1" dirty="0" err="1">
                <a:solidFill>
                  <a:srgbClr val="000000"/>
                </a:solidFill>
                <a:latin typeface="Times New Roman" panose="02020603050405020304" pitchFamily="18" charset="0"/>
                <a:ea typeface="Times New Roman" panose="02020603050405020304" pitchFamily="18" charset="0"/>
              </a:rPr>
              <a:t>Peperomia</a:t>
            </a:r>
            <a:r>
              <a:rPr lang="es-ES" i="1" dirty="0">
                <a:solidFill>
                  <a:srgbClr val="000000"/>
                </a:solidFill>
                <a:latin typeface="Times New Roman" panose="02020603050405020304" pitchFamily="18" charset="0"/>
                <a:ea typeface="Times New Roman" panose="02020603050405020304" pitchFamily="18" charset="0"/>
              </a:rPr>
              <a:t> sp1 </a:t>
            </a:r>
            <a:r>
              <a:rPr lang="es-ES" dirty="0">
                <a:solidFill>
                  <a:srgbClr val="000000"/>
                </a:solidFill>
                <a:latin typeface="Times New Roman" panose="02020603050405020304" pitchFamily="18" charset="0"/>
                <a:ea typeface="Times New Roman" panose="02020603050405020304" pitchFamily="18" charset="0"/>
              </a:rPr>
              <a:t>con menos del 1% de </a:t>
            </a:r>
            <a:r>
              <a:rPr lang="es-ES" dirty="0" smtClean="0">
                <a:solidFill>
                  <a:srgbClr val="000000"/>
                </a:solidFill>
                <a:latin typeface="Times New Roman" panose="02020603050405020304" pitchFamily="18" charset="0"/>
                <a:ea typeface="Times New Roman" panose="02020603050405020304" pitchFamily="18" charset="0"/>
              </a:rPr>
              <a:t>importancia. De </a:t>
            </a:r>
            <a:r>
              <a:rPr lang="es-ES" dirty="0">
                <a:solidFill>
                  <a:srgbClr val="000000"/>
                </a:solidFill>
                <a:latin typeface="Times New Roman" panose="02020603050405020304" pitchFamily="18" charset="0"/>
                <a:ea typeface="Times New Roman" panose="02020603050405020304" pitchFamily="18" charset="0"/>
              </a:rPr>
              <a:t>las 2 hectáreas de muestreo que se realizó en este estudio, el 47,65% se encuentra sin cobertura </a:t>
            </a:r>
            <a:r>
              <a:rPr lang="es-ES" dirty="0" smtClean="0">
                <a:solidFill>
                  <a:srgbClr val="000000"/>
                </a:solidFill>
                <a:latin typeface="Times New Roman" panose="02020603050405020304" pitchFamily="18" charset="0"/>
                <a:ea typeface="Times New Roman" panose="02020603050405020304" pitchFamily="18" charset="0"/>
              </a:rPr>
              <a:t>vegetal. </a:t>
            </a:r>
            <a:endParaRPr lang="es-E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493550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73237" y="199107"/>
            <a:ext cx="8911687" cy="819225"/>
          </a:xfrm>
        </p:spPr>
        <p:txBody>
          <a:bodyPr>
            <a:normAutofit/>
          </a:bodyPr>
          <a:lstStyle/>
          <a:p>
            <a:r>
              <a:rPr lang="es-ES" sz="2800" b="1" dirty="0" smtClean="0">
                <a:solidFill>
                  <a:schemeClr val="tx1"/>
                </a:solidFill>
              </a:rPr>
              <a:t>Cálculo </a:t>
            </a:r>
            <a:r>
              <a:rPr lang="es-ES" sz="2800" b="1" dirty="0">
                <a:solidFill>
                  <a:schemeClr val="tx1"/>
                </a:solidFill>
              </a:rPr>
              <a:t>de Índices de Diversidad y Similaridad</a:t>
            </a:r>
            <a:endParaRPr lang="es-EC" sz="2800" b="1" dirty="0">
              <a:solidFill>
                <a:schemeClr val="tx1"/>
              </a:solidFill>
            </a:endParaRPr>
          </a:p>
        </p:txBody>
      </p:sp>
      <p:sp>
        <p:nvSpPr>
          <p:cNvPr id="5" name="Rectángulo 4"/>
          <p:cNvSpPr/>
          <p:nvPr/>
        </p:nvSpPr>
        <p:spPr>
          <a:xfrm>
            <a:off x="5069543" y="1018332"/>
            <a:ext cx="2597186" cy="461665"/>
          </a:xfrm>
          <a:prstGeom prst="rect">
            <a:avLst/>
          </a:prstGeom>
        </p:spPr>
        <p:txBody>
          <a:bodyPr wrap="none">
            <a:spAutoFit/>
          </a:bodyPr>
          <a:lstStyle/>
          <a:p>
            <a:r>
              <a:rPr lang="es-ES" sz="2400" b="1" dirty="0" smtClean="0">
                <a:latin typeface="+mj-lt"/>
              </a:rPr>
              <a:t>Índice </a:t>
            </a:r>
            <a:r>
              <a:rPr lang="es-ES" sz="2400" b="1" dirty="0">
                <a:latin typeface="+mj-lt"/>
              </a:rPr>
              <a:t>de Simpson</a:t>
            </a:r>
          </a:p>
        </p:txBody>
      </p:sp>
      <p:pic>
        <p:nvPicPr>
          <p:cNvPr id="3" name="Imagen 2"/>
          <p:cNvPicPr>
            <a:picLocks noChangeAspect="1"/>
          </p:cNvPicPr>
          <p:nvPr/>
        </p:nvPicPr>
        <p:blipFill>
          <a:blip r:embed="rId2"/>
          <a:stretch>
            <a:fillRect/>
          </a:stretch>
        </p:blipFill>
        <p:spPr>
          <a:xfrm>
            <a:off x="2473237" y="1837557"/>
            <a:ext cx="7313811" cy="4390229"/>
          </a:xfrm>
          <a:prstGeom prst="rect">
            <a:avLst/>
          </a:prstGeom>
        </p:spPr>
      </p:pic>
    </p:spTree>
    <p:extLst>
      <p:ext uri="{BB962C8B-B14F-4D97-AF65-F5344CB8AC3E}">
        <p14:creationId xmlns:p14="http://schemas.microsoft.com/office/powerpoint/2010/main" val="10802818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564150" y="494814"/>
            <a:ext cx="4625818" cy="483017"/>
          </a:xfrm>
          <a:prstGeom prst="rect">
            <a:avLst/>
          </a:prstGeom>
        </p:spPr>
        <p:txBody>
          <a:bodyPr wrap="none">
            <a:spAutoFit/>
          </a:bodyPr>
          <a:lstStyle/>
          <a:p>
            <a:pPr lvl="2" algn="ctr">
              <a:lnSpc>
                <a:spcPct val="115000"/>
              </a:lnSpc>
              <a:spcBef>
                <a:spcPts val="1200"/>
              </a:spcBef>
              <a:spcAft>
                <a:spcPts val="1200"/>
              </a:spcAft>
            </a:pPr>
            <a:r>
              <a:rPr lang="es-ES_tradnl" sz="2400" b="1" dirty="0">
                <a:latin typeface="Times New Roman" panose="02020603050405020304" pitchFamily="18" charset="0"/>
              </a:rPr>
              <a:t>Índice de Shannon-Wiener</a:t>
            </a:r>
            <a:endParaRPr lang="es-ES" sz="2400" b="1" dirty="0">
              <a:effectLst/>
              <a:latin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1569314" y="1145256"/>
            <a:ext cx="8615489" cy="4918978"/>
          </a:xfrm>
          <a:prstGeom prst="rect">
            <a:avLst/>
          </a:prstGeom>
        </p:spPr>
      </p:pic>
    </p:spTree>
    <p:extLst>
      <p:ext uri="{BB962C8B-B14F-4D97-AF65-F5344CB8AC3E}">
        <p14:creationId xmlns:p14="http://schemas.microsoft.com/office/powerpoint/2010/main" val="363376724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12634" y="283334"/>
            <a:ext cx="4464696" cy="697885"/>
          </a:xfrm>
        </p:spPr>
        <p:txBody>
          <a:bodyPr anchor="ctr">
            <a:normAutofit/>
          </a:bodyPr>
          <a:lstStyle/>
          <a:p>
            <a:pPr algn="ctr"/>
            <a:r>
              <a:rPr lang="es-EC" sz="2400" b="1" dirty="0">
                <a:solidFill>
                  <a:schemeClr val="tx1"/>
                </a:solidFill>
              </a:rPr>
              <a:t>Índice de Sorensen</a:t>
            </a:r>
          </a:p>
        </p:txBody>
      </p:sp>
      <p:pic>
        <p:nvPicPr>
          <p:cNvPr id="3" name="Imagen 2"/>
          <p:cNvPicPr>
            <a:picLocks noChangeAspect="1"/>
          </p:cNvPicPr>
          <p:nvPr/>
        </p:nvPicPr>
        <p:blipFill>
          <a:blip r:embed="rId2"/>
          <a:stretch>
            <a:fillRect/>
          </a:stretch>
        </p:blipFill>
        <p:spPr>
          <a:xfrm>
            <a:off x="1846035" y="981219"/>
            <a:ext cx="8997894" cy="5408309"/>
          </a:xfrm>
          <a:prstGeom prst="rect">
            <a:avLst/>
          </a:prstGeom>
        </p:spPr>
      </p:pic>
    </p:spTree>
    <p:extLst>
      <p:ext uri="{BB962C8B-B14F-4D97-AF65-F5344CB8AC3E}">
        <p14:creationId xmlns:p14="http://schemas.microsoft.com/office/powerpoint/2010/main" val="1800121888"/>
      </p:ext>
    </p:extLst>
  </p:cSld>
  <p:clrMapOvr>
    <a:masterClrMapping/>
  </p:clrMapOvr>
  <p:transition spd="slow">
    <p:comb/>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26950" y="298476"/>
            <a:ext cx="10733836" cy="613245"/>
          </a:xfrm>
          <a:prstGeom prst="rect">
            <a:avLst/>
          </a:prstGeom>
        </p:spPr>
        <p:txBody>
          <a:bodyPr wrap="none">
            <a:spAutoFit/>
          </a:bodyPr>
          <a:lstStyle/>
          <a:p>
            <a:pPr lvl="2" algn="just">
              <a:lnSpc>
                <a:spcPct val="115000"/>
              </a:lnSpc>
              <a:spcBef>
                <a:spcPts val="1200"/>
              </a:spcBef>
              <a:spcAft>
                <a:spcPts val="1200"/>
              </a:spcAft>
            </a:pPr>
            <a:r>
              <a:rPr lang="es-ES_tradnl" sz="3200" b="1" dirty="0" smtClean="0">
                <a:latin typeface="Times New Roman" panose="02020603050405020304" pitchFamily="18" charset="0"/>
              </a:rPr>
              <a:t>EVALUACIÓN DEL ESTADO DE CONSERVACIÓN </a:t>
            </a:r>
            <a:endParaRPr lang="es-ES" sz="3200" b="1" dirty="0">
              <a:effectLst/>
              <a:latin typeface="Times New Roman" panose="02020603050405020304" pitchFamily="18"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8070" y="3231256"/>
            <a:ext cx="4026340" cy="3019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4410" y="3806353"/>
            <a:ext cx="4026340" cy="3019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p:cNvPicPr>
            <a:picLocks noChangeAspect="1"/>
          </p:cNvPicPr>
          <p:nvPr/>
        </p:nvPicPr>
        <p:blipFill>
          <a:blip r:embed="rId4"/>
          <a:stretch>
            <a:fillRect/>
          </a:stretch>
        </p:blipFill>
        <p:spPr>
          <a:xfrm>
            <a:off x="111730" y="2428484"/>
            <a:ext cx="4026340" cy="3019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ángulo 10"/>
          <p:cNvSpPr/>
          <p:nvPr/>
        </p:nvSpPr>
        <p:spPr>
          <a:xfrm>
            <a:off x="-540330" y="1453276"/>
            <a:ext cx="4678400" cy="800219"/>
          </a:xfrm>
          <a:prstGeom prst="rect">
            <a:avLst/>
          </a:prstGeom>
        </p:spPr>
        <p:txBody>
          <a:bodyPr wrap="square">
            <a:spAutoFit/>
          </a:bodyPr>
          <a:lstStyle/>
          <a:p>
            <a:pPr lvl="2" algn="ctr">
              <a:lnSpc>
                <a:spcPct val="115000"/>
              </a:lnSpc>
              <a:spcBef>
                <a:spcPts val="1200"/>
              </a:spcBef>
              <a:spcAft>
                <a:spcPts val="1200"/>
              </a:spcAft>
            </a:pPr>
            <a:r>
              <a:rPr lang="es-ES_tradnl" sz="2000" b="1" dirty="0">
                <a:latin typeface="Times New Roman" panose="02020603050405020304" pitchFamily="18" charset="0"/>
              </a:rPr>
              <a:t>Digitalización y proceso </a:t>
            </a:r>
            <a:r>
              <a:rPr lang="es-ES_tradnl" sz="2000" b="1" dirty="0" smtClean="0">
                <a:latin typeface="Times New Roman" panose="02020603050405020304" pitchFamily="18" charset="0"/>
              </a:rPr>
              <a:t>de información</a:t>
            </a:r>
            <a:endParaRPr lang="es-ES" sz="2000" b="1" dirty="0">
              <a:effectLst/>
              <a:latin typeface="Times New Roman" panose="02020603050405020304" pitchFamily="18" charset="0"/>
            </a:endParaRPr>
          </a:p>
        </p:txBody>
      </p:sp>
      <p:sp>
        <p:nvSpPr>
          <p:cNvPr id="12" name="Rectángulo 11"/>
          <p:cNvSpPr/>
          <p:nvPr/>
        </p:nvSpPr>
        <p:spPr>
          <a:xfrm>
            <a:off x="3978880" y="2209880"/>
            <a:ext cx="3760096" cy="800219"/>
          </a:xfrm>
          <a:prstGeom prst="rect">
            <a:avLst/>
          </a:prstGeom>
        </p:spPr>
        <p:txBody>
          <a:bodyPr wrap="square">
            <a:spAutoFit/>
          </a:bodyPr>
          <a:lstStyle/>
          <a:p>
            <a:pPr lvl="2" algn="ctr">
              <a:lnSpc>
                <a:spcPct val="115000"/>
              </a:lnSpc>
              <a:spcBef>
                <a:spcPts val="1200"/>
              </a:spcBef>
              <a:spcAft>
                <a:spcPts val="1200"/>
              </a:spcAft>
            </a:pPr>
            <a:r>
              <a:rPr lang="es-EC" sz="2000" b="1" dirty="0">
                <a:latin typeface="+mj-lt"/>
              </a:rPr>
              <a:t>E</a:t>
            </a:r>
            <a:r>
              <a:rPr lang="es-EC" sz="2000" b="1" dirty="0" smtClean="0">
                <a:latin typeface="+mj-lt"/>
              </a:rPr>
              <a:t>valuación </a:t>
            </a:r>
            <a:r>
              <a:rPr lang="es-EC" sz="2000" b="1" dirty="0">
                <a:latin typeface="+mj-lt"/>
              </a:rPr>
              <a:t>de las variables e indicadores </a:t>
            </a:r>
            <a:endParaRPr lang="es-ES" sz="2000" b="1" dirty="0">
              <a:effectLst/>
              <a:latin typeface="+mj-lt"/>
            </a:endParaRPr>
          </a:p>
        </p:txBody>
      </p:sp>
      <p:sp>
        <p:nvSpPr>
          <p:cNvPr id="13" name="Rectángulo 12"/>
          <p:cNvSpPr/>
          <p:nvPr/>
        </p:nvSpPr>
        <p:spPr>
          <a:xfrm>
            <a:off x="8748423" y="3010099"/>
            <a:ext cx="3509763" cy="707886"/>
          </a:xfrm>
          <a:prstGeom prst="rect">
            <a:avLst/>
          </a:prstGeom>
        </p:spPr>
        <p:txBody>
          <a:bodyPr wrap="square">
            <a:spAutoFit/>
          </a:bodyPr>
          <a:lstStyle/>
          <a:p>
            <a:pPr algn="ctr"/>
            <a:r>
              <a:rPr lang="es-EC" sz="2000" b="1" dirty="0" smtClean="0">
                <a:latin typeface="+mj-lt"/>
              </a:rPr>
              <a:t>Estado </a:t>
            </a:r>
            <a:r>
              <a:rPr lang="es-EC" sz="2000" b="1" dirty="0">
                <a:latin typeface="+mj-lt"/>
              </a:rPr>
              <a:t>actual de conservación del área de estudio</a:t>
            </a:r>
          </a:p>
        </p:txBody>
      </p:sp>
      <p:sp>
        <p:nvSpPr>
          <p:cNvPr id="2" name="Flecha derecha 1"/>
          <p:cNvSpPr/>
          <p:nvPr/>
        </p:nvSpPr>
        <p:spPr>
          <a:xfrm>
            <a:off x="3979491" y="1684945"/>
            <a:ext cx="1168026" cy="3448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Flecha derecha 13"/>
          <p:cNvSpPr/>
          <p:nvPr/>
        </p:nvSpPr>
        <p:spPr>
          <a:xfrm>
            <a:off x="8073267" y="2377679"/>
            <a:ext cx="1168026" cy="3448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90451624"/>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6"/>
          <p:cNvGraphicFramePr>
            <a:graphicFrameLocks noGrp="1"/>
          </p:cNvGraphicFramePr>
          <p:nvPr>
            <p:extLst>
              <p:ext uri="{D42A27DB-BD31-4B8C-83A1-F6EECF244321}">
                <p14:modId xmlns:p14="http://schemas.microsoft.com/office/powerpoint/2010/main" val="3453411184"/>
              </p:ext>
            </p:extLst>
          </p:nvPr>
        </p:nvGraphicFramePr>
        <p:xfrm>
          <a:off x="0" y="-53974"/>
          <a:ext cx="12205855" cy="6911973"/>
        </p:xfrm>
        <a:graphic>
          <a:graphicData uri="http://schemas.openxmlformats.org/drawingml/2006/table">
            <a:tbl>
              <a:tblPr firstRow="1" firstCol="1" bandRow="1">
                <a:tableStyleId>{5C22544A-7EE6-4342-B048-85BDC9FD1C3A}</a:tableStyleId>
              </a:tblPr>
              <a:tblGrid>
                <a:gridCol w="3657600"/>
                <a:gridCol w="2660073"/>
                <a:gridCol w="1814945"/>
                <a:gridCol w="1898073"/>
                <a:gridCol w="2175164"/>
              </a:tblGrid>
              <a:tr h="796672">
                <a:tc>
                  <a:txBody>
                    <a:bodyPr/>
                    <a:lstStyle/>
                    <a:p>
                      <a:pPr algn="ctr">
                        <a:lnSpc>
                          <a:spcPct val="150000"/>
                        </a:lnSpc>
                        <a:spcAft>
                          <a:spcPts val="0"/>
                        </a:spcAft>
                      </a:pPr>
                      <a:r>
                        <a:rPr lang="es-EC" sz="1600" dirty="0">
                          <a:solidFill>
                            <a:schemeClr val="tx1"/>
                          </a:solidFill>
                          <a:effectLst/>
                          <a:latin typeface="+mj-lt"/>
                        </a:rPr>
                        <a:t>Variables e indicadores</a:t>
                      </a:r>
                      <a:endParaRPr lang="es-EC" sz="1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solidFill>
                            <a:schemeClr val="tx1"/>
                          </a:solidFill>
                          <a:effectLst/>
                          <a:latin typeface="+mj-lt"/>
                        </a:rPr>
                        <a:t>Valor de importancia del indicador</a:t>
                      </a:r>
                      <a:endParaRPr lang="es-EC" sz="16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solidFill>
                            <a:schemeClr val="tx1"/>
                          </a:solidFill>
                          <a:effectLst/>
                          <a:latin typeface="+mj-lt"/>
                        </a:rPr>
                        <a:t>Valor ponderado en (%)</a:t>
                      </a:r>
                      <a:endParaRPr lang="es-EC" sz="16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solidFill>
                            <a:schemeClr val="tx1"/>
                          </a:solidFill>
                          <a:effectLst/>
                          <a:latin typeface="+mj-lt"/>
                        </a:rPr>
                        <a:t>Valoración de campo</a:t>
                      </a:r>
                      <a:endParaRPr lang="es-EC" sz="16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solidFill>
                            <a:schemeClr val="tx1"/>
                          </a:solidFill>
                          <a:effectLst/>
                          <a:latin typeface="+mj-lt"/>
                        </a:rPr>
                        <a:t>Estado de conservación (%)</a:t>
                      </a:r>
                      <a:endParaRPr lang="es-EC" sz="16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r>
              <a:tr h="936933">
                <a:tc>
                  <a:txBody>
                    <a:bodyPr/>
                    <a:lstStyle/>
                    <a:p>
                      <a:pPr algn="ctr">
                        <a:lnSpc>
                          <a:spcPct val="150000"/>
                        </a:lnSpc>
                        <a:spcAft>
                          <a:spcPts val="0"/>
                        </a:spcAft>
                      </a:pPr>
                      <a:r>
                        <a:rPr lang="es-EC" sz="1600" dirty="0">
                          <a:solidFill>
                            <a:schemeClr val="tx1"/>
                          </a:solidFill>
                          <a:effectLst/>
                          <a:latin typeface="+mj-lt"/>
                        </a:rPr>
                        <a:t>Salud de la biodiversidad</a:t>
                      </a:r>
                      <a:endParaRPr lang="es-EC" sz="1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b="1" dirty="0">
                          <a:solidFill>
                            <a:schemeClr val="tx1"/>
                          </a:solidFill>
                          <a:effectLst/>
                          <a:latin typeface="+mj-lt"/>
                        </a:rPr>
                        <a:t>18,00</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b="1" dirty="0">
                          <a:solidFill>
                            <a:schemeClr val="tx1"/>
                          </a:solidFill>
                          <a:effectLst/>
                          <a:latin typeface="+mj-lt"/>
                        </a:rPr>
                        <a:t>36,00</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b="1" dirty="0">
                          <a:solidFill>
                            <a:schemeClr val="tx1"/>
                          </a:solidFill>
                          <a:effectLst/>
                          <a:latin typeface="+mj-lt"/>
                        </a:rPr>
                        <a:t>16,00</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b="1" dirty="0">
                          <a:solidFill>
                            <a:schemeClr val="tx1"/>
                          </a:solidFill>
                          <a:effectLst/>
                          <a:latin typeface="+mj-lt"/>
                        </a:rPr>
                        <a:t>18,00</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r>
              <a:tr h="796672">
                <a:tc>
                  <a:txBody>
                    <a:bodyPr/>
                    <a:lstStyle/>
                    <a:p>
                      <a:pPr algn="ctr">
                        <a:lnSpc>
                          <a:spcPct val="150000"/>
                        </a:lnSpc>
                        <a:spcAft>
                          <a:spcPts val="0"/>
                        </a:spcAft>
                      </a:pPr>
                      <a:r>
                        <a:rPr lang="es-EC" sz="1600" dirty="0">
                          <a:solidFill>
                            <a:schemeClr val="bg1"/>
                          </a:solidFill>
                          <a:effectLst/>
                          <a:latin typeface="+mj-lt"/>
                        </a:rPr>
                        <a:t>Cobertura original con relación a la superficie total del bosque</a:t>
                      </a:r>
                      <a:endParaRPr lang="es-EC" sz="1600" dirty="0">
                        <a:solidFill>
                          <a:schemeClr val="bg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dirty="0">
                          <a:solidFill>
                            <a:schemeClr val="tx1"/>
                          </a:solidFill>
                          <a:effectLst/>
                          <a:latin typeface="+mj-lt"/>
                        </a:rPr>
                        <a:t>3</a:t>
                      </a:r>
                      <a:endParaRPr lang="es-EC" sz="1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solidFill>
                            <a:schemeClr val="tx1"/>
                          </a:solidFill>
                          <a:effectLst/>
                          <a:latin typeface="+mj-lt"/>
                        </a:rPr>
                        <a:t>6,00</a:t>
                      </a:r>
                      <a:endParaRPr lang="es-EC" sz="16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solidFill>
                            <a:schemeClr val="tx1"/>
                          </a:solidFill>
                          <a:effectLst/>
                          <a:latin typeface="+mj-lt"/>
                        </a:rPr>
                        <a:t>2</a:t>
                      </a:r>
                      <a:endParaRPr lang="es-EC" sz="16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solidFill>
                            <a:schemeClr val="tx1"/>
                          </a:solidFill>
                          <a:effectLst/>
                          <a:latin typeface="+mj-lt"/>
                        </a:rPr>
                        <a:t>3,00</a:t>
                      </a:r>
                      <a:endParaRPr lang="es-EC" sz="16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r>
              <a:tr h="796672">
                <a:tc>
                  <a:txBody>
                    <a:bodyPr/>
                    <a:lstStyle/>
                    <a:p>
                      <a:pPr algn="ctr">
                        <a:lnSpc>
                          <a:spcPct val="150000"/>
                        </a:lnSpc>
                        <a:spcAft>
                          <a:spcPts val="0"/>
                        </a:spcAft>
                      </a:pPr>
                      <a:r>
                        <a:rPr lang="es-EC" sz="1600" dirty="0">
                          <a:solidFill>
                            <a:schemeClr val="bg1"/>
                          </a:solidFill>
                          <a:effectLst/>
                          <a:latin typeface="+mj-lt"/>
                        </a:rPr>
                        <a:t>Presencia de especies originales vegetales en la vegetación actual</a:t>
                      </a:r>
                      <a:endParaRPr lang="es-EC" sz="1600" dirty="0">
                        <a:solidFill>
                          <a:schemeClr val="bg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dirty="0">
                          <a:solidFill>
                            <a:schemeClr val="tx1"/>
                          </a:solidFill>
                          <a:effectLst/>
                          <a:latin typeface="+mj-lt"/>
                        </a:rPr>
                        <a:t>3</a:t>
                      </a:r>
                      <a:endParaRPr lang="es-EC" sz="1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dirty="0">
                          <a:solidFill>
                            <a:schemeClr val="tx1"/>
                          </a:solidFill>
                          <a:effectLst/>
                          <a:latin typeface="+mj-lt"/>
                        </a:rPr>
                        <a:t>6,00</a:t>
                      </a:r>
                      <a:endParaRPr lang="es-EC" sz="1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solidFill>
                            <a:schemeClr val="tx1"/>
                          </a:solidFill>
                          <a:effectLst/>
                          <a:latin typeface="+mj-lt"/>
                        </a:rPr>
                        <a:t>2</a:t>
                      </a:r>
                      <a:endParaRPr lang="es-EC" sz="16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solidFill>
                            <a:schemeClr val="tx1"/>
                          </a:solidFill>
                          <a:effectLst/>
                          <a:latin typeface="+mj-lt"/>
                        </a:rPr>
                        <a:t>3,00</a:t>
                      </a:r>
                      <a:endParaRPr lang="es-EC" sz="16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r>
              <a:tr h="796672">
                <a:tc>
                  <a:txBody>
                    <a:bodyPr/>
                    <a:lstStyle/>
                    <a:p>
                      <a:pPr algn="ctr">
                        <a:lnSpc>
                          <a:spcPct val="150000"/>
                        </a:lnSpc>
                        <a:spcAft>
                          <a:spcPts val="0"/>
                        </a:spcAft>
                      </a:pPr>
                      <a:r>
                        <a:rPr lang="es-EC" sz="1600" dirty="0">
                          <a:solidFill>
                            <a:schemeClr val="bg1"/>
                          </a:solidFill>
                          <a:effectLst/>
                          <a:latin typeface="+mj-lt"/>
                        </a:rPr>
                        <a:t>Presencia de estratos originales en la vegetación actual</a:t>
                      </a:r>
                      <a:endParaRPr lang="es-EC" sz="1600" dirty="0">
                        <a:solidFill>
                          <a:schemeClr val="bg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dirty="0">
                          <a:solidFill>
                            <a:schemeClr val="tx1"/>
                          </a:solidFill>
                          <a:effectLst/>
                          <a:latin typeface="+mj-lt"/>
                        </a:rPr>
                        <a:t>2</a:t>
                      </a:r>
                      <a:endParaRPr lang="es-EC" sz="1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solidFill>
                            <a:schemeClr val="tx1"/>
                          </a:solidFill>
                          <a:effectLst/>
                          <a:latin typeface="+mj-lt"/>
                        </a:rPr>
                        <a:t>4,00</a:t>
                      </a:r>
                      <a:endParaRPr lang="es-EC" sz="16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solidFill>
                            <a:schemeClr val="tx1"/>
                          </a:solidFill>
                          <a:effectLst/>
                          <a:latin typeface="+mj-lt"/>
                        </a:rPr>
                        <a:t>2</a:t>
                      </a:r>
                      <a:endParaRPr lang="es-EC" sz="16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solidFill>
                            <a:schemeClr val="tx1"/>
                          </a:solidFill>
                          <a:effectLst/>
                          <a:latin typeface="+mj-lt"/>
                        </a:rPr>
                        <a:t>2,00</a:t>
                      </a:r>
                      <a:endParaRPr lang="es-EC" sz="16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r>
              <a:tr h="796672">
                <a:tc>
                  <a:txBody>
                    <a:bodyPr/>
                    <a:lstStyle/>
                    <a:p>
                      <a:pPr algn="ctr">
                        <a:lnSpc>
                          <a:spcPct val="150000"/>
                        </a:lnSpc>
                        <a:spcAft>
                          <a:spcPts val="0"/>
                        </a:spcAft>
                      </a:pPr>
                      <a:r>
                        <a:rPr lang="es-EC" sz="1600" dirty="0">
                          <a:solidFill>
                            <a:schemeClr val="bg1"/>
                          </a:solidFill>
                          <a:effectLst/>
                          <a:latin typeface="+mj-lt"/>
                        </a:rPr>
                        <a:t>Diversidad florística especifica (en función de la riqueza de especies)</a:t>
                      </a:r>
                      <a:endParaRPr lang="es-EC" sz="1600" dirty="0">
                        <a:solidFill>
                          <a:schemeClr val="bg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dirty="0">
                          <a:solidFill>
                            <a:schemeClr val="tx1"/>
                          </a:solidFill>
                          <a:effectLst/>
                          <a:latin typeface="+mj-lt"/>
                        </a:rPr>
                        <a:t>2</a:t>
                      </a:r>
                      <a:endParaRPr lang="es-EC" sz="1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solidFill>
                            <a:schemeClr val="tx1"/>
                          </a:solidFill>
                          <a:effectLst/>
                          <a:latin typeface="+mj-lt"/>
                        </a:rPr>
                        <a:t>4,00</a:t>
                      </a:r>
                      <a:endParaRPr lang="es-EC" sz="16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solidFill>
                            <a:schemeClr val="tx1"/>
                          </a:solidFill>
                          <a:effectLst/>
                          <a:latin typeface="+mj-lt"/>
                        </a:rPr>
                        <a:t>2</a:t>
                      </a:r>
                      <a:endParaRPr lang="es-EC" sz="16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solidFill>
                            <a:schemeClr val="tx1"/>
                          </a:solidFill>
                          <a:effectLst/>
                          <a:latin typeface="+mj-lt"/>
                        </a:rPr>
                        <a:t>2,00</a:t>
                      </a:r>
                      <a:endParaRPr lang="es-EC" sz="16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r>
              <a:tr h="398336">
                <a:tc>
                  <a:txBody>
                    <a:bodyPr/>
                    <a:lstStyle/>
                    <a:p>
                      <a:pPr algn="ctr">
                        <a:lnSpc>
                          <a:spcPct val="150000"/>
                        </a:lnSpc>
                        <a:spcAft>
                          <a:spcPts val="0"/>
                        </a:spcAft>
                      </a:pPr>
                      <a:r>
                        <a:rPr lang="es-EC" sz="1600" dirty="0">
                          <a:solidFill>
                            <a:schemeClr val="bg1"/>
                          </a:solidFill>
                          <a:effectLst/>
                          <a:latin typeface="+mj-lt"/>
                        </a:rPr>
                        <a:t>Fragmentación dentro del bosque</a:t>
                      </a:r>
                      <a:endParaRPr lang="es-EC" sz="1600" dirty="0">
                        <a:solidFill>
                          <a:schemeClr val="bg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solidFill>
                            <a:schemeClr val="tx1"/>
                          </a:solidFill>
                          <a:effectLst/>
                          <a:latin typeface="+mj-lt"/>
                        </a:rPr>
                        <a:t>2</a:t>
                      </a:r>
                      <a:endParaRPr lang="es-EC" sz="16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solidFill>
                            <a:schemeClr val="tx1"/>
                          </a:solidFill>
                          <a:effectLst/>
                          <a:latin typeface="+mj-lt"/>
                        </a:rPr>
                        <a:t>4,00</a:t>
                      </a:r>
                      <a:endParaRPr lang="es-EC" sz="16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solidFill>
                            <a:schemeClr val="tx1"/>
                          </a:solidFill>
                          <a:effectLst/>
                          <a:latin typeface="+mj-lt"/>
                        </a:rPr>
                        <a:t>2</a:t>
                      </a:r>
                      <a:endParaRPr lang="es-EC" sz="16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solidFill>
                            <a:schemeClr val="tx1"/>
                          </a:solidFill>
                          <a:effectLst/>
                          <a:latin typeface="+mj-lt"/>
                        </a:rPr>
                        <a:t>2,00</a:t>
                      </a:r>
                      <a:endParaRPr lang="es-EC" sz="16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r>
              <a:tr h="398336">
                <a:tc>
                  <a:txBody>
                    <a:bodyPr/>
                    <a:lstStyle/>
                    <a:p>
                      <a:pPr algn="ctr">
                        <a:lnSpc>
                          <a:spcPct val="150000"/>
                        </a:lnSpc>
                        <a:spcAft>
                          <a:spcPts val="0"/>
                        </a:spcAft>
                      </a:pPr>
                      <a:r>
                        <a:rPr lang="es-EC" sz="1600" dirty="0">
                          <a:solidFill>
                            <a:schemeClr val="bg1"/>
                          </a:solidFill>
                          <a:effectLst/>
                          <a:latin typeface="+mj-lt"/>
                        </a:rPr>
                        <a:t>Presencia de especies invasoras</a:t>
                      </a:r>
                      <a:endParaRPr lang="es-EC" sz="1600" dirty="0">
                        <a:solidFill>
                          <a:schemeClr val="bg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solidFill>
                            <a:schemeClr val="tx1"/>
                          </a:solidFill>
                          <a:effectLst/>
                          <a:latin typeface="+mj-lt"/>
                        </a:rPr>
                        <a:t>2</a:t>
                      </a:r>
                      <a:endParaRPr lang="es-EC" sz="16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dirty="0">
                          <a:solidFill>
                            <a:schemeClr val="tx1"/>
                          </a:solidFill>
                          <a:effectLst/>
                          <a:latin typeface="+mj-lt"/>
                        </a:rPr>
                        <a:t>4,00</a:t>
                      </a:r>
                      <a:endParaRPr lang="es-EC" sz="1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solidFill>
                            <a:schemeClr val="tx1"/>
                          </a:solidFill>
                          <a:effectLst/>
                          <a:latin typeface="+mj-lt"/>
                        </a:rPr>
                        <a:t>2</a:t>
                      </a:r>
                      <a:endParaRPr lang="es-EC" sz="16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solidFill>
                            <a:schemeClr val="tx1"/>
                          </a:solidFill>
                          <a:effectLst/>
                          <a:latin typeface="+mj-lt"/>
                        </a:rPr>
                        <a:t>2,00</a:t>
                      </a:r>
                      <a:endParaRPr lang="es-EC" sz="16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r>
              <a:tr h="796672">
                <a:tc>
                  <a:txBody>
                    <a:bodyPr/>
                    <a:lstStyle/>
                    <a:p>
                      <a:pPr algn="ctr">
                        <a:lnSpc>
                          <a:spcPct val="150000"/>
                        </a:lnSpc>
                        <a:spcAft>
                          <a:spcPts val="0"/>
                        </a:spcAft>
                      </a:pPr>
                      <a:r>
                        <a:rPr lang="es-EC" sz="1600" dirty="0">
                          <a:solidFill>
                            <a:schemeClr val="bg1"/>
                          </a:solidFill>
                          <a:effectLst/>
                          <a:latin typeface="+mj-lt"/>
                        </a:rPr>
                        <a:t>Abundancia de las especies características del bosque</a:t>
                      </a:r>
                      <a:endParaRPr lang="es-EC" sz="1600" dirty="0">
                        <a:solidFill>
                          <a:schemeClr val="bg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solidFill>
                            <a:schemeClr val="tx1"/>
                          </a:solidFill>
                          <a:effectLst/>
                          <a:latin typeface="+mj-lt"/>
                        </a:rPr>
                        <a:t>2</a:t>
                      </a:r>
                      <a:endParaRPr lang="es-EC" sz="16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solidFill>
                            <a:schemeClr val="tx1"/>
                          </a:solidFill>
                          <a:effectLst/>
                          <a:latin typeface="+mj-lt"/>
                        </a:rPr>
                        <a:t>4,00</a:t>
                      </a:r>
                      <a:endParaRPr lang="es-EC" sz="16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solidFill>
                            <a:schemeClr val="tx1"/>
                          </a:solidFill>
                          <a:effectLst/>
                          <a:latin typeface="+mj-lt"/>
                        </a:rPr>
                        <a:t>2</a:t>
                      </a:r>
                      <a:endParaRPr lang="es-EC" sz="16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solidFill>
                            <a:schemeClr val="tx1"/>
                          </a:solidFill>
                          <a:effectLst/>
                          <a:latin typeface="+mj-lt"/>
                        </a:rPr>
                        <a:t>2,00</a:t>
                      </a:r>
                      <a:endParaRPr lang="es-EC" sz="16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r>
              <a:tr h="398336">
                <a:tc>
                  <a:txBody>
                    <a:bodyPr/>
                    <a:lstStyle/>
                    <a:p>
                      <a:pPr algn="ctr">
                        <a:lnSpc>
                          <a:spcPct val="150000"/>
                        </a:lnSpc>
                        <a:spcAft>
                          <a:spcPts val="0"/>
                        </a:spcAft>
                      </a:pPr>
                      <a:r>
                        <a:rPr lang="es-EC" sz="1600" dirty="0">
                          <a:solidFill>
                            <a:schemeClr val="bg1"/>
                          </a:solidFill>
                          <a:effectLst/>
                          <a:latin typeface="+mj-lt"/>
                        </a:rPr>
                        <a:t>Endemismo florístico</a:t>
                      </a:r>
                      <a:endParaRPr lang="es-EC" sz="1600" dirty="0">
                        <a:solidFill>
                          <a:schemeClr val="bg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solidFill>
                            <a:schemeClr val="tx1"/>
                          </a:solidFill>
                          <a:effectLst/>
                          <a:latin typeface="+mj-lt"/>
                        </a:rPr>
                        <a:t>2</a:t>
                      </a:r>
                      <a:endParaRPr lang="es-EC" sz="16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solidFill>
                            <a:schemeClr val="tx1"/>
                          </a:solidFill>
                          <a:effectLst/>
                          <a:latin typeface="+mj-lt"/>
                        </a:rPr>
                        <a:t>4,00</a:t>
                      </a:r>
                      <a:endParaRPr lang="es-EC" sz="16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solidFill>
                            <a:schemeClr val="tx1"/>
                          </a:solidFill>
                          <a:effectLst/>
                          <a:latin typeface="+mj-lt"/>
                        </a:rPr>
                        <a:t>2</a:t>
                      </a:r>
                      <a:endParaRPr lang="es-EC" sz="16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dirty="0">
                          <a:solidFill>
                            <a:schemeClr val="tx1"/>
                          </a:solidFill>
                          <a:effectLst/>
                          <a:latin typeface="+mj-lt"/>
                        </a:rPr>
                        <a:t>2,00</a:t>
                      </a:r>
                      <a:endParaRPr lang="es-EC" sz="16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909941135"/>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760658681"/>
              </p:ext>
            </p:extLst>
          </p:nvPr>
        </p:nvGraphicFramePr>
        <p:xfrm>
          <a:off x="0" y="0"/>
          <a:ext cx="12192000" cy="6858004"/>
        </p:xfrm>
        <a:graphic>
          <a:graphicData uri="http://schemas.openxmlformats.org/drawingml/2006/table">
            <a:tbl>
              <a:tblPr firstRow="1" firstCol="1" bandRow="1">
                <a:tableStyleId>{5C22544A-7EE6-4342-B048-85BDC9FD1C3A}</a:tableStyleId>
              </a:tblPr>
              <a:tblGrid>
                <a:gridCol w="3934691"/>
                <a:gridCol w="2355273"/>
                <a:gridCol w="1925781"/>
                <a:gridCol w="1814946"/>
                <a:gridCol w="2161309"/>
              </a:tblGrid>
              <a:tr h="806824">
                <a:tc>
                  <a:txBody>
                    <a:bodyPr/>
                    <a:lstStyle/>
                    <a:p>
                      <a:pPr algn="ctr">
                        <a:lnSpc>
                          <a:spcPct val="100000"/>
                        </a:lnSpc>
                        <a:spcAft>
                          <a:spcPts val="0"/>
                        </a:spcAft>
                      </a:pPr>
                      <a:r>
                        <a:rPr lang="es-EC" sz="1600" b="1" dirty="0">
                          <a:solidFill>
                            <a:schemeClr val="tx1"/>
                          </a:solidFill>
                          <a:effectLst/>
                          <a:latin typeface="+mj-lt"/>
                        </a:rPr>
                        <a:t>Variables e indicadores</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b="1" dirty="0">
                          <a:solidFill>
                            <a:schemeClr val="tx1"/>
                          </a:solidFill>
                          <a:effectLst/>
                          <a:latin typeface="+mj-lt"/>
                        </a:rPr>
                        <a:t>Valor de importancia del indicador</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b="1" dirty="0">
                          <a:solidFill>
                            <a:schemeClr val="tx1"/>
                          </a:solidFill>
                          <a:effectLst/>
                          <a:latin typeface="+mj-lt"/>
                        </a:rPr>
                        <a:t>Valor ponderado en (%)</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b="1" dirty="0">
                          <a:solidFill>
                            <a:schemeClr val="tx1"/>
                          </a:solidFill>
                          <a:effectLst/>
                          <a:latin typeface="+mj-lt"/>
                        </a:rPr>
                        <a:t>Valoración de campo</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b="1" dirty="0">
                          <a:solidFill>
                            <a:schemeClr val="tx1"/>
                          </a:solidFill>
                          <a:effectLst/>
                          <a:latin typeface="+mj-lt"/>
                        </a:rPr>
                        <a:t>Estado de conservación (%)</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65223" marR="65223" marT="0" marB="0" anchor="ctr"/>
                </a:tc>
              </a:tr>
              <a:tr h="403412">
                <a:tc>
                  <a:txBody>
                    <a:bodyPr/>
                    <a:lstStyle/>
                    <a:p>
                      <a:pPr algn="ctr">
                        <a:lnSpc>
                          <a:spcPct val="100000"/>
                        </a:lnSpc>
                        <a:spcAft>
                          <a:spcPts val="0"/>
                        </a:spcAft>
                      </a:pPr>
                      <a:r>
                        <a:rPr lang="es-EC" sz="1600" dirty="0">
                          <a:solidFill>
                            <a:schemeClr val="tx1"/>
                          </a:solidFill>
                          <a:effectLst/>
                          <a:latin typeface="+mj-lt"/>
                        </a:rPr>
                        <a:t>Estructura del bosque</a:t>
                      </a:r>
                      <a:endParaRPr lang="es-EC" sz="1600" dirty="0">
                        <a:solidFill>
                          <a:schemeClr val="tx1"/>
                        </a:solidFill>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b="1" dirty="0">
                          <a:solidFill>
                            <a:schemeClr val="tx1"/>
                          </a:solidFill>
                          <a:effectLst/>
                          <a:latin typeface="+mj-lt"/>
                        </a:rPr>
                        <a:t>2,00</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b="1" dirty="0">
                          <a:solidFill>
                            <a:schemeClr val="tx1"/>
                          </a:solidFill>
                          <a:effectLst/>
                          <a:latin typeface="+mj-lt"/>
                        </a:rPr>
                        <a:t>4,00</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b="1" dirty="0">
                          <a:solidFill>
                            <a:schemeClr val="tx1"/>
                          </a:solidFill>
                          <a:effectLst/>
                          <a:latin typeface="+mj-lt"/>
                        </a:rPr>
                        <a:t>2,00</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b="1" dirty="0">
                          <a:solidFill>
                            <a:schemeClr val="tx1"/>
                          </a:solidFill>
                          <a:effectLst/>
                          <a:latin typeface="+mj-lt"/>
                        </a:rPr>
                        <a:t>2,00</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65223" marR="65223" marT="0" marB="0" anchor="ctr"/>
                </a:tc>
              </a:tr>
              <a:tr h="403412">
                <a:tc>
                  <a:txBody>
                    <a:bodyPr/>
                    <a:lstStyle/>
                    <a:p>
                      <a:pPr algn="ctr">
                        <a:lnSpc>
                          <a:spcPct val="100000"/>
                        </a:lnSpc>
                        <a:spcAft>
                          <a:spcPts val="0"/>
                        </a:spcAft>
                      </a:pPr>
                      <a:r>
                        <a:rPr lang="es-EC" sz="1600" dirty="0">
                          <a:effectLst/>
                          <a:latin typeface="+mj-lt"/>
                        </a:rPr>
                        <a:t>Copa (grado de cobertura de copas)</a:t>
                      </a:r>
                      <a:endParaRPr lang="es-EC" sz="1600" dirty="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a:effectLst/>
                          <a:latin typeface="+mj-lt"/>
                        </a:rPr>
                        <a:t>2</a:t>
                      </a:r>
                      <a:endParaRPr lang="es-EC" sz="160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a:effectLst/>
                          <a:latin typeface="+mj-lt"/>
                        </a:rPr>
                        <a:t>4,00</a:t>
                      </a:r>
                      <a:endParaRPr lang="es-EC" sz="160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a:effectLst/>
                          <a:latin typeface="+mj-lt"/>
                        </a:rPr>
                        <a:t>2</a:t>
                      </a:r>
                      <a:endParaRPr lang="es-EC" sz="160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a:effectLst/>
                          <a:latin typeface="+mj-lt"/>
                        </a:rPr>
                        <a:t>2,00</a:t>
                      </a:r>
                      <a:endParaRPr lang="es-EC" sz="1600">
                        <a:effectLst/>
                        <a:latin typeface="+mj-lt"/>
                        <a:ea typeface="Times New Roman" panose="02020603050405020304" pitchFamily="18" charset="0"/>
                        <a:cs typeface="Times New Roman" panose="02020603050405020304" pitchFamily="18" charset="0"/>
                      </a:endParaRPr>
                    </a:p>
                  </a:txBody>
                  <a:tcPr marL="65223" marR="65223" marT="0" marB="0" anchor="ctr"/>
                </a:tc>
              </a:tr>
              <a:tr h="403412">
                <a:tc>
                  <a:txBody>
                    <a:bodyPr/>
                    <a:lstStyle/>
                    <a:p>
                      <a:pPr algn="ctr">
                        <a:lnSpc>
                          <a:spcPct val="100000"/>
                        </a:lnSpc>
                        <a:spcAft>
                          <a:spcPts val="0"/>
                        </a:spcAft>
                      </a:pPr>
                      <a:r>
                        <a:rPr lang="es-EC" sz="1600" dirty="0">
                          <a:solidFill>
                            <a:schemeClr val="tx1"/>
                          </a:solidFill>
                          <a:effectLst/>
                          <a:latin typeface="+mj-lt"/>
                        </a:rPr>
                        <a:t>Manejo</a:t>
                      </a:r>
                      <a:endParaRPr lang="es-EC" sz="1600" dirty="0">
                        <a:solidFill>
                          <a:schemeClr val="tx1"/>
                        </a:solidFill>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b="1" dirty="0">
                          <a:effectLst/>
                          <a:latin typeface="+mj-lt"/>
                        </a:rPr>
                        <a:t>8,00</a:t>
                      </a:r>
                      <a:endParaRPr lang="es-EC" sz="1600" b="1" dirty="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b="1" dirty="0">
                          <a:effectLst/>
                          <a:latin typeface="+mj-lt"/>
                        </a:rPr>
                        <a:t>16,00</a:t>
                      </a:r>
                      <a:endParaRPr lang="es-EC" sz="1600" b="1" dirty="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b="1">
                          <a:effectLst/>
                          <a:latin typeface="+mj-lt"/>
                        </a:rPr>
                        <a:t>8,00</a:t>
                      </a:r>
                      <a:endParaRPr lang="es-EC" sz="1600" b="1">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b="1" dirty="0">
                          <a:effectLst/>
                          <a:latin typeface="+mj-lt"/>
                        </a:rPr>
                        <a:t>5,50</a:t>
                      </a:r>
                      <a:endParaRPr lang="es-EC" sz="1600" b="1" dirty="0">
                        <a:effectLst/>
                        <a:latin typeface="+mj-lt"/>
                        <a:ea typeface="Times New Roman" panose="02020603050405020304" pitchFamily="18" charset="0"/>
                        <a:cs typeface="Times New Roman" panose="02020603050405020304" pitchFamily="18" charset="0"/>
                      </a:endParaRPr>
                    </a:p>
                  </a:txBody>
                  <a:tcPr marL="65223" marR="65223" marT="0" marB="0" anchor="ctr"/>
                </a:tc>
              </a:tr>
              <a:tr h="806824">
                <a:tc>
                  <a:txBody>
                    <a:bodyPr/>
                    <a:lstStyle/>
                    <a:p>
                      <a:pPr algn="ctr">
                        <a:lnSpc>
                          <a:spcPct val="100000"/>
                        </a:lnSpc>
                        <a:spcAft>
                          <a:spcPts val="0"/>
                        </a:spcAft>
                      </a:pPr>
                      <a:r>
                        <a:rPr lang="es-EC" sz="1600">
                          <a:effectLst/>
                          <a:latin typeface="+mj-lt"/>
                        </a:rPr>
                        <a:t>Producción de bosques nativos (diversidad de especies maderables)</a:t>
                      </a:r>
                      <a:endParaRPr lang="es-EC" sz="160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a:effectLst/>
                          <a:latin typeface="+mj-lt"/>
                        </a:rPr>
                        <a:t>1</a:t>
                      </a:r>
                      <a:endParaRPr lang="es-EC" sz="160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dirty="0">
                          <a:effectLst/>
                          <a:latin typeface="+mj-lt"/>
                        </a:rPr>
                        <a:t>2,00</a:t>
                      </a:r>
                      <a:endParaRPr lang="es-EC" sz="1600" dirty="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dirty="0">
                          <a:effectLst/>
                          <a:latin typeface="+mj-lt"/>
                        </a:rPr>
                        <a:t>1</a:t>
                      </a:r>
                      <a:endParaRPr lang="es-EC" sz="1600" dirty="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dirty="0">
                          <a:effectLst/>
                          <a:latin typeface="+mj-lt"/>
                        </a:rPr>
                        <a:t>0,50</a:t>
                      </a:r>
                      <a:endParaRPr lang="es-EC" sz="1600" dirty="0">
                        <a:effectLst/>
                        <a:latin typeface="+mj-lt"/>
                        <a:ea typeface="Times New Roman" panose="02020603050405020304" pitchFamily="18" charset="0"/>
                        <a:cs typeface="Times New Roman" panose="02020603050405020304" pitchFamily="18" charset="0"/>
                      </a:endParaRPr>
                    </a:p>
                  </a:txBody>
                  <a:tcPr marL="65223" marR="65223" marT="0" marB="0" anchor="ctr"/>
                </a:tc>
              </a:tr>
              <a:tr h="806824">
                <a:tc>
                  <a:txBody>
                    <a:bodyPr/>
                    <a:lstStyle/>
                    <a:p>
                      <a:pPr algn="ctr">
                        <a:lnSpc>
                          <a:spcPct val="100000"/>
                        </a:lnSpc>
                        <a:spcAft>
                          <a:spcPts val="0"/>
                        </a:spcAft>
                      </a:pPr>
                      <a:r>
                        <a:rPr lang="es-EC" sz="1600" dirty="0">
                          <a:effectLst/>
                          <a:latin typeface="+mj-lt"/>
                        </a:rPr>
                        <a:t>Producción de bosques nativos (abundancia de especies maderables)</a:t>
                      </a:r>
                      <a:endParaRPr lang="es-EC" sz="1600" dirty="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dirty="0">
                          <a:effectLst/>
                          <a:latin typeface="+mj-lt"/>
                        </a:rPr>
                        <a:t>1</a:t>
                      </a:r>
                      <a:endParaRPr lang="es-EC" sz="1600" dirty="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a:effectLst/>
                          <a:latin typeface="+mj-lt"/>
                        </a:rPr>
                        <a:t>2,00</a:t>
                      </a:r>
                      <a:endParaRPr lang="es-EC" sz="160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a:effectLst/>
                          <a:latin typeface="+mj-lt"/>
                        </a:rPr>
                        <a:t>1</a:t>
                      </a:r>
                      <a:endParaRPr lang="es-EC" sz="160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a:effectLst/>
                          <a:latin typeface="+mj-lt"/>
                        </a:rPr>
                        <a:t>0,50</a:t>
                      </a:r>
                      <a:endParaRPr lang="es-EC" sz="1600">
                        <a:effectLst/>
                        <a:latin typeface="+mj-lt"/>
                        <a:ea typeface="Times New Roman" panose="02020603050405020304" pitchFamily="18" charset="0"/>
                        <a:cs typeface="Times New Roman" panose="02020603050405020304" pitchFamily="18" charset="0"/>
                      </a:endParaRPr>
                    </a:p>
                  </a:txBody>
                  <a:tcPr marL="65223" marR="65223" marT="0" marB="0" anchor="ctr"/>
                </a:tc>
              </a:tr>
              <a:tr h="806824">
                <a:tc>
                  <a:txBody>
                    <a:bodyPr/>
                    <a:lstStyle/>
                    <a:p>
                      <a:pPr algn="ctr">
                        <a:lnSpc>
                          <a:spcPct val="100000"/>
                        </a:lnSpc>
                        <a:spcAft>
                          <a:spcPts val="0"/>
                        </a:spcAft>
                      </a:pPr>
                      <a:r>
                        <a:rPr lang="es-EC" sz="1600" dirty="0">
                          <a:effectLst/>
                          <a:latin typeface="+mj-lt"/>
                        </a:rPr>
                        <a:t>Silvicultura (aprovechamiento bajo principios de manejo sostenido)</a:t>
                      </a:r>
                      <a:endParaRPr lang="es-EC" sz="1600" dirty="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a:effectLst/>
                          <a:latin typeface="+mj-lt"/>
                        </a:rPr>
                        <a:t>2</a:t>
                      </a:r>
                      <a:endParaRPr lang="es-EC" sz="160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a:effectLst/>
                          <a:latin typeface="+mj-lt"/>
                        </a:rPr>
                        <a:t>4,00</a:t>
                      </a:r>
                      <a:endParaRPr lang="es-EC" sz="160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a:effectLst/>
                          <a:latin typeface="+mj-lt"/>
                        </a:rPr>
                        <a:t>1</a:t>
                      </a:r>
                      <a:endParaRPr lang="es-EC" sz="160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a:effectLst/>
                          <a:latin typeface="+mj-lt"/>
                        </a:rPr>
                        <a:t>1,00</a:t>
                      </a:r>
                      <a:endParaRPr lang="es-EC" sz="1600">
                        <a:effectLst/>
                        <a:latin typeface="+mj-lt"/>
                        <a:ea typeface="Times New Roman" panose="02020603050405020304" pitchFamily="18" charset="0"/>
                        <a:cs typeface="Times New Roman" panose="02020603050405020304" pitchFamily="18" charset="0"/>
                      </a:endParaRPr>
                    </a:p>
                  </a:txBody>
                  <a:tcPr marL="65223" marR="65223" marT="0" marB="0" anchor="ctr"/>
                </a:tc>
              </a:tr>
              <a:tr h="806824">
                <a:tc>
                  <a:txBody>
                    <a:bodyPr/>
                    <a:lstStyle/>
                    <a:p>
                      <a:pPr algn="ctr">
                        <a:lnSpc>
                          <a:spcPct val="100000"/>
                        </a:lnSpc>
                        <a:spcAft>
                          <a:spcPts val="0"/>
                        </a:spcAft>
                      </a:pPr>
                      <a:r>
                        <a:rPr lang="es-EC" sz="1600">
                          <a:effectLst/>
                          <a:latin typeface="+mj-lt"/>
                        </a:rPr>
                        <a:t>Estética dentro del bosque (preservación de la belleza escénica)</a:t>
                      </a:r>
                      <a:endParaRPr lang="es-EC" sz="160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a:effectLst/>
                          <a:latin typeface="+mj-lt"/>
                        </a:rPr>
                        <a:t>2</a:t>
                      </a:r>
                      <a:endParaRPr lang="es-EC" sz="160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a:effectLst/>
                          <a:latin typeface="+mj-lt"/>
                        </a:rPr>
                        <a:t>4,00</a:t>
                      </a:r>
                      <a:endParaRPr lang="es-EC" sz="160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a:effectLst/>
                          <a:latin typeface="+mj-lt"/>
                        </a:rPr>
                        <a:t>2</a:t>
                      </a:r>
                      <a:endParaRPr lang="es-EC" sz="160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a:effectLst/>
                          <a:latin typeface="+mj-lt"/>
                        </a:rPr>
                        <a:t>2,00</a:t>
                      </a:r>
                      <a:endParaRPr lang="es-EC" sz="1600">
                        <a:effectLst/>
                        <a:latin typeface="+mj-lt"/>
                        <a:ea typeface="Times New Roman" panose="02020603050405020304" pitchFamily="18" charset="0"/>
                        <a:cs typeface="Times New Roman" panose="02020603050405020304" pitchFamily="18" charset="0"/>
                      </a:endParaRPr>
                    </a:p>
                  </a:txBody>
                  <a:tcPr marL="65223" marR="65223" marT="0" marB="0" anchor="ctr"/>
                </a:tc>
              </a:tr>
              <a:tr h="806824">
                <a:tc>
                  <a:txBody>
                    <a:bodyPr/>
                    <a:lstStyle/>
                    <a:p>
                      <a:pPr algn="ctr">
                        <a:lnSpc>
                          <a:spcPct val="100000"/>
                        </a:lnSpc>
                        <a:spcAft>
                          <a:spcPts val="0"/>
                        </a:spcAft>
                      </a:pPr>
                      <a:r>
                        <a:rPr lang="es-EC" sz="1600">
                          <a:effectLst/>
                          <a:latin typeface="+mj-lt"/>
                        </a:rPr>
                        <a:t>Estética alrededor del bosque (preservación de la belleza escénica)</a:t>
                      </a:r>
                      <a:endParaRPr lang="es-EC" sz="160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a:effectLst/>
                          <a:latin typeface="+mj-lt"/>
                        </a:rPr>
                        <a:t>1</a:t>
                      </a:r>
                      <a:endParaRPr lang="es-EC" sz="160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a:effectLst/>
                          <a:latin typeface="+mj-lt"/>
                        </a:rPr>
                        <a:t>2,00</a:t>
                      </a:r>
                      <a:endParaRPr lang="es-EC" sz="160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a:effectLst/>
                          <a:latin typeface="+mj-lt"/>
                        </a:rPr>
                        <a:t>2</a:t>
                      </a:r>
                      <a:endParaRPr lang="es-EC" sz="160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a:effectLst/>
                          <a:latin typeface="+mj-lt"/>
                        </a:rPr>
                        <a:t>1,00</a:t>
                      </a:r>
                      <a:endParaRPr lang="es-EC" sz="1600">
                        <a:effectLst/>
                        <a:latin typeface="+mj-lt"/>
                        <a:ea typeface="Times New Roman" panose="02020603050405020304" pitchFamily="18" charset="0"/>
                        <a:cs typeface="Times New Roman" panose="02020603050405020304" pitchFamily="18" charset="0"/>
                      </a:endParaRPr>
                    </a:p>
                  </a:txBody>
                  <a:tcPr marL="65223" marR="65223" marT="0" marB="0" anchor="ctr"/>
                </a:tc>
              </a:tr>
              <a:tr h="806824">
                <a:tc>
                  <a:txBody>
                    <a:bodyPr/>
                    <a:lstStyle/>
                    <a:p>
                      <a:pPr algn="ctr">
                        <a:lnSpc>
                          <a:spcPct val="100000"/>
                        </a:lnSpc>
                        <a:spcAft>
                          <a:spcPts val="0"/>
                        </a:spcAft>
                      </a:pPr>
                      <a:r>
                        <a:rPr lang="es-EC" sz="1600">
                          <a:effectLst/>
                          <a:latin typeface="+mj-lt"/>
                        </a:rPr>
                        <a:t>Usos tradicionales del bosque (por zonificación)</a:t>
                      </a:r>
                      <a:endParaRPr lang="es-EC" sz="160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a:effectLst/>
                          <a:latin typeface="+mj-lt"/>
                        </a:rPr>
                        <a:t>1</a:t>
                      </a:r>
                      <a:endParaRPr lang="es-EC" sz="160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a:effectLst/>
                          <a:latin typeface="+mj-lt"/>
                        </a:rPr>
                        <a:t>2,00</a:t>
                      </a:r>
                      <a:endParaRPr lang="es-EC" sz="160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a:effectLst/>
                          <a:latin typeface="+mj-lt"/>
                        </a:rPr>
                        <a:t>1</a:t>
                      </a:r>
                      <a:endParaRPr lang="es-EC" sz="1600">
                        <a:effectLst/>
                        <a:latin typeface="+mj-lt"/>
                        <a:ea typeface="Times New Roman" panose="02020603050405020304" pitchFamily="18" charset="0"/>
                        <a:cs typeface="Times New Roman" panose="02020603050405020304" pitchFamily="18" charset="0"/>
                      </a:endParaRPr>
                    </a:p>
                  </a:txBody>
                  <a:tcPr marL="65223" marR="65223" marT="0" marB="0" anchor="ctr"/>
                </a:tc>
                <a:tc>
                  <a:txBody>
                    <a:bodyPr/>
                    <a:lstStyle/>
                    <a:p>
                      <a:pPr algn="ctr">
                        <a:lnSpc>
                          <a:spcPct val="100000"/>
                        </a:lnSpc>
                        <a:spcAft>
                          <a:spcPts val="0"/>
                        </a:spcAft>
                      </a:pPr>
                      <a:r>
                        <a:rPr lang="es-EC" sz="1600" dirty="0">
                          <a:effectLst/>
                          <a:latin typeface="+mj-lt"/>
                        </a:rPr>
                        <a:t>0,50</a:t>
                      </a:r>
                      <a:endParaRPr lang="es-EC" sz="1600" dirty="0">
                        <a:effectLst/>
                        <a:latin typeface="+mj-lt"/>
                        <a:ea typeface="Times New Roman" panose="02020603050405020304" pitchFamily="18" charset="0"/>
                        <a:cs typeface="Times New Roman" panose="02020603050405020304" pitchFamily="18" charset="0"/>
                      </a:endParaRPr>
                    </a:p>
                  </a:txBody>
                  <a:tcPr marL="65223" marR="65223" marT="0" marB="0" anchor="ctr"/>
                </a:tc>
              </a:tr>
            </a:tbl>
          </a:graphicData>
        </a:graphic>
      </p:graphicFrame>
    </p:spTree>
    <p:extLst>
      <p:ext uri="{BB962C8B-B14F-4D97-AF65-F5344CB8AC3E}">
        <p14:creationId xmlns:p14="http://schemas.microsoft.com/office/powerpoint/2010/main" val="3908435369"/>
      </p:ext>
    </p:extLst>
  </p:cSld>
  <p:clrMapOvr>
    <a:masterClrMapping/>
  </p:clrMapOvr>
  <p:transition spd="slow">
    <p:wheel spokes="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1926919324"/>
              </p:ext>
            </p:extLst>
          </p:nvPr>
        </p:nvGraphicFramePr>
        <p:xfrm>
          <a:off x="0" y="0"/>
          <a:ext cx="12192000" cy="6890197"/>
        </p:xfrm>
        <a:graphic>
          <a:graphicData uri="http://schemas.openxmlformats.org/drawingml/2006/table">
            <a:tbl>
              <a:tblPr firstRow="1" firstCol="1" bandRow="1">
                <a:tableStyleId>{5C22544A-7EE6-4342-B048-85BDC9FD1C3A}</a:tableStyleId>
              </a:tblPr>
              <a:tblGrid>
                <a:gridCol w="5151549"/>
                <a:gridCol w="2060620"/>
                <a:gridCol w="1725769"/>
                <a:gridCol w="1571223"/>
                <a:gridCol w="1682839"/>
              </a:tblGrid>
              <a:tr h="579549">
                <a:tc>
                  <a:txBody>
                    <a:bodyPr/>
                    <a:lstStyle/>
                    <a:p>
                      <a:pPr algn="ctr">
                        <a:lnSpc>
                          <a:spcPct val="100000"/>
                        </a:lnSpc>
                        <a:spcAft>
                          <a:spcPts val="0"/>
                        </a:spcAft>
                      </a:pPr>
                      <a:r>
                        <a:rPr lang="es-EC" sz="1600" dirty="0">
                          <a:solidFill>
                            <a:schemeClr val="tx1"/>
                          </a:solidFill>
                          <a:effectLst/>
                          <a:latin typeface="+mj-lt"/>
                        </a:rPr>
                        <a:t>Variables e indicadores</a:t>
                      </a:r>
                      <a:endParaRPr lang="es-EC" sz="1600" dirty="0">
                        <a:solidFill>
                          <a:schemeClr val="tx1"/>
                        </a:solidFill>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dirty="0">
                          <a:solidFill>
                            <a:schemeClr val="tx1"/>
                          </a:solidFill>
                          <a:effectLst/>
                          <a:latin typeface="+mj-lt"/>
                        </a:rPr>
                        <a:t>Valor de importancia del indicador</a:t>
                      </a:r>
                      <a:endParaRPr lang="es-EC" sz="1600" dirty="0">
                        <a:solidFill>
                          <a:schemeClr val="tx1"/>
                        </a:solidFill>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dirty="0">
                          <a:solidFill>
                            <a:schemeClr val="tx1"/>
                          </a:solidFill>
                          <a:effectLst/>
                          <a:latin typeface="+mj-lt"/>
                        </a:rPr>
                        <a:t>Valor ponderado en (%)</a:t>
                      </a:r>
                      <a:endParaRPr lang="es-EC" sz="1600" dirty="0">
                        <a:solidFill>
                          <a:schemeClr val="tx1"/>
                        </a:solidFill>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dirty="0">
                          <a:solidFill>
                            <a:schemeClr val="tx1"/>
                          </a:solidFill>
                          <a:effectLst/>
                          <a:latin typeface="+mj-lt"/>
                        </a:rPr>
                        <a:t>Valoración de campo</a:t>
                      </a:r>
                      <a:endParaRPr lang="es-EC" sz="1600" dirty="0">
                        <a:solidFill>
                          <a:schemeClr val="tx1"/>
                        </a:solidFill>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dirty="0">
                          <a:solidFill>
                            <a:schemeClr val="tx1"/>
                          </a:solidFill>
                          <a:effectLst/>
                          <a:latin typeface="+mj-lt"/>
                        </a:rPr>
                        <a:t>Estado de conservación (%)</a:t>
                      </a:r>
                      <a:endParaRPr lang="es-EC" sz="1600" dirty="0">
                        <a:solidFill>
                          <a:schemeClr val="tx1"/>
                        </a:solidFill>
                        <a:effectLst/>
                        <a:latin typeface="+mj-lt"/>
                        <a:ea typeface="Times New Roman" panose="02020603050405020304" pitchFamily="18" charset="0"/>
                        <a:cs typeface="Times New Roman" panose="02020603050405020304" pitchFamily="18" charset="0"/>
                      </a:endParaRPr>
                    </a:p>
                  </a:txBody>
                  <a:tcPr marL="53500" marR="53500" marT="0" marB="0" anchor="ctr"/>
                </a:tc>
              </a:tr>
              <a:tr h="337426">
                <a:tc>
                  <a:txBody>
                    <a:bodyPr/>
                    <a:lstStyle/>
                    <a:p>
                      <a:pPr algn="ctr">
                        <a:lnSpc>
                          <a:spcPct val="100000"/>
                        </a:lnSpc>
                        <a:spcAft>
                          <a:spcPts val="0"/>
                        </a:spcAft>
                      </a:pPr>
                      <a:r>
                        <a:rPr lang="es-EC" sz="1600" dirty="0">
                          <a:solidFill>
                            <a:schemeClr val="tx1"/>
                          </a:solidFill>
                          <a:effectLst/>
                          <a:latin typeface="+mj-lt"/>
                        </a:rPr>
                        <a:t>Población</a:t>
                      </a:r>
                      <a:endParaRPr lang="es-EC" sz="1600" dirty="0">
                        <a:solidFill>
                          <a:schemeClr val="tx1"/>
                        </a:solidFill>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b="1" dirty="0">
                          <a:solidFill>
                            <a:schemeClr val="tx1"/>
                          </a:solidFill>
                          <a:effectLst/>
                          <a:latin typeface="+mj-lt"/>
                        </a:rPr>
                        <a:t>6,00</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b="1" dirty="0">
                          <a:solidFill>
                            <a:schemeClr val="tx1"/>
                          </a:solidFill>
                          <a:effectLst/>
                          <a:latin typeface="+mj-lt"/>
                        </a:rPr>
                        <a:t>12,00</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b="1" dirty="0">
                          <a:solidFill>
                            <a:schemeClr val="tx1"/>
                          </a:solidFill>
                          <a:effectLst/>
                          <a:latin typeface="+mj-lt"/>
                        </a:rPr>
                        <a:t>4,00</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b="1" dirty="0">
                          <a:solidFill>
                            <a:schemeClr val="tx1"/>
                          </a:solidFill>
                          <a:effectLst/>
                          <a:latin typeface="+mj-lt"/>
                        </a:rPr>
                        <a:t>4,00</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53500" marR="53500" marT="0" marB="0" anchor="ctr"/>
                </a:tc>
              </a:tr>
              <a:tr h="348852">
                <a:tc>
                  <a:txBody>
                    <a:bodyPr/>
                    <a:lstStyle/>
                    <a:p>
                      <a:pPr algn="ctr">
                        <a:lnSpc>
                          <a:spcPct val="100000"/>
                        </a:lnSpc>
                        <a:spcAft>
                          <a:spcPts val="0"/>
                        </a:spcAft>
                      </a:pPr>
                      <a:r>
                        <a:rPr lang="es-EC" sz="1600">
                          <a:effectLst/>
                          <a:latin typeface="+mj-lt"/>
                        </a:rPr>
                        <a:t>Densidad de población dentro del bosque</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2</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4,00</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dirty="0">
                          <a:effectLst/>
                          <a:latin typeface="+mj-lt"/>
                        </a:rPr>
                        <a:t>1</a:t>
                      </a:r>
                      <a:endParaRPr lang="es-EC" sz="1600" dirty="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dirty="0">
                          <a:effectLst/>
                          <a:latin typeface="+mj-lt"/>
                        </a:rPr>
                        <a:t>1,00</a:t>
                      </a:r>
                      <a:endParaRPr lang="es-EC" sz="1600" dirty="0">
                        <a:effectLst/>
                        <a:latin typeface="+mj-lt"/>
                        <a:ea typeface="Times New Roman" panose="02020603050405020304" pitchFamily="18" charset="0"/>
                        <a:cs typeface="Times New Roman" panose="02020603050405020304" pitchFamily="18" charset="0"/>
                      </a:endParaRPr>
                    </a:p>
                  </a:txBody>
                  <a:tcPr marL="53500" marR="53500" marT="0" marB="0" anchor="ctr"/>
                </a:tc>
              </a:tr>
              <a:tr h="592069">
                <a:tc>
                  <a:txBody>
                    <a:bodyPr/>
                    <a:lstStyle/>
                    <a:p>
                      <a:pPr algn="ctr">
                        <a:lnSpc>
                          <a:spcPct val="100000"/>
                        </a:lnSpc>
                        <a:spcAft>
                          <a:spcPts val="0"/>
                        </a:spcAft>
                      </a:pPr>
                      <a:r>
                        <a:rPr lang="es-EC" sz="1600" dirty="0">
                          <a:effectLst/>
                          <a:latin typeface="+mj-lt"/>
                        </a:rPr>
                        <a:t>Densidad de población fuera del bosque (zona de amortiguamiento)</a:t>
                      </a:r>
                      <a:endParaRPr lang="es-EC" sz="1600" dirty="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2</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4,00</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1</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1,00</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r>
              <a:tr h="348852">
                <a:tc>
                  <a:txBody>
                    <a:bodyPr/>
                    <a:lstStyle/>
                    <a:p>
                      <a:pPr algn="ctr">
                        <a:lnSpc>
                          <a:spcPct val="100000"/>
                        </a:lnSpc>
                        <a:spcAft>
                          <a:spcPts val="0"/>
                        </a:spcAft>
                      </a:pPr>
                      <a:r>
                        <a:rPr lang="es-EC" sz="1600">
                          <a:effectLst/>
                          <a:latin typeface="+mj-lt"/>
                        </a:rPr>
                        <a:t>% de uso de tierra vs % de cobertura vegetal</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dirty="0">
                          <a:effectLst/>
                          <a:latin typeface="+mj-lt"/>
                        </a:rPr>
                        <a:t>2</a:t>
                      </a:r>
                      <a:endParaRPr lang="es-EC" sz="1600" dirty="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4,00</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2</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2,00</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r>
              <a:tr h="304632">
                <a:tc>
                  <a:txBody>
                    <a:bodyPr/>
                    <a:lstStyle/>
                    <a:p>
                      <a:pPr algn="ctr">
                        <a:lnSpc>
                          <a:spcPct val="100000"/>
                        </a:lnSpc>
                        <a:spcAft>
                          <a:spcPts val="0"/>
                        </a:spcAft>
                      </a:pPr>
                      <a:r>
                        <a:rPr lang="es-EC" sz="1600" b="1" dirty="0">
                          <a:solidFill>
                            <a:schemeClr val="tx1"/>
                          </a:solidFill>
                          <a:effectLst/>
                          <a:latin typeface="+mj-lt"/>
                        </a:rPr>
                        <a:t>Cultivos</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b="1" dirty="0">
                          <a:effectLst/>
                          <a:latin typeface="+mj-lt"/>
                        </a:rPr>
                        <a:t>6,00</a:t>
                      </a:r>
                      <a:endParaRPr lang="es-EC" sz="1600" b="1" dirty="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b="1" dirty="0">
                          <a:effectLst/>
                          <a:latin typeface="+mj-lt"/>
                        </a:rPr>
                        <a:t>12,00</a:t>
                      </a:r>
                      <a:endParaRPr lang="es-EC" sz="1600" b="1" dirty="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b="1" dirty="0">
                          <a:effectLst/>
                          <a:latin typeface="+mj-lt"/>
                        </a:rPr>
                        <a:t>3,00</a:t>
                      </a:r>
                      <a:endParaRPr lang="es-EC" sz="1600" b="1" dirty="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b="1" dirty="0">
                          <a:effectLst/>
                          <a:latin typeface="+mj-lt"/>
                        </a:rPr>
                        <a:t>4,50</a:t>
                      </a:r>
                      <a:endParaRPr lang="es-EC" sz="1600" b="1" dirty="0">
                        <a:effectLst/>
                        <a:latin typeface="+mj-lt"/>
                        <a:ea typeface="Times New Roman" panose="02020603050405020304" pitchFamily="18" charset="0"/>
                        <a:cs typeface="Times New Roman" panose="02020603050405020304" pitchFamily="18" charset="0"/>
                      </a:endParaRPr>
                    </a:p>
                  </a:txBody>
                  <a:tcPr marL="53500" marR="53500" marT="0" marB="0" anchor="ctr"/>
                </a:tc>
              </a:tr>
              <a:tr h="348852">
                <a:tc>
                  <a:txBody>
                    <a:bodyPr/>
                    <a:lstStyle/>
                    <a:p>
                      <a:pPr algn="ctr">
                        <a:lnSpc>
                          <a:spcPct val="100000"/>
                        </a:lnSpc>
                        <a:spcAft>
                          <a:spcPts val="0"/>
                        </a:spcAft>
                      </a:pPr>
                      <a:r>
                        <a:rPr lang="es-EC" sz="1600">
                          <a:effectLst/>
                          <a:latin typeface="+mj-lt"/>
                        </a:rPr>
                        <a:t>Cultivos en la zona adyacente al bosque</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3</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6,00</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1</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dirty="0">
                          <a:effectLst/>
                          <a:latin typeface="+mj-lt"/>
                        </a:rPr>
                        <a:t>1,50</a:t>
                      </a:r>
                      <a:endParaRPr lang="es-EC" sz="1600" dirty="0">
                        <a:effectLst/>
                        <a:latin typeface="+mj-lt"/>
                        <a:ea typeface="Times New Roman" panose="02020603050405020304" pitchFamily="18" charset="0"/>
                        <a:cs typeface="Times New Roman" panose="02020603050405020304" pitchFamily="18" charset="0"/>
                      </a:endParaRPr>
                    </a:p>
                  </a:txBody>
                  <a:tcPr marL="53500" marR="53500" marT="0" marB="0" anchor="ctr"/>
                </a:tc>
              </a:tr>
              <a:tr h="576182">
                <a:tc>
                  <a:txBody>
                    <a:bodyPr/>
                    <a:lstStyle/>
                    <a:p>
                      <a:pPr algn="ctr">
                        <a:lnSpc>
                          <a:spcPct val="100000"/>
                        </a:lnSpc>
                        <a:spcAft>
                          <a:spcPts val="0"/>
                        </a:spcAft>
                      </a:pPr>
                      <a:r>
                        <a:rPr lang="es-EC" sz="1600" dirty="0">
                          <a:effectLst/>
                          <a:latin typeface="+mj-lt"/>
                        </a:rPr>
                        <a:t>Grado de modificación del paisaje debido a la presencia de cultivos</a:t>
                      </a:r>
                      <a:endParaRPr lang="es-EC" sz="1600" dirty="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3</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6,00</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2</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3,00</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r>
              <a:tr h="348852">
                <a:tc>
                  <a:txBody>
                    <a:bodyPr/>
                    <a:lstStyle/>
                    <a:p>
                      <a:pPr algn="ctr">
                        <a:lnSpc>
                          <a:spcPct val="100000"/>
                        </a:lnSpc>
                        <a:spcAft>
                          <a:spcPts val="0"/>
                        </a:spcAft>
                      </a:pPr>
                      <a:r>
                        <a:rPr lang="es-EC" sz="1600" b="1" dirty="0">
                          <a:solidFill>
                            <a:schemeClr val="tx1"/>
                          </a:solidFill>
                          <a:effectLst/>
                          <a:latin typeface="+mj-lt"/>
                        </a:rPr>
                        <a:t>Problemática ambiental</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b="1" dirty="0">
                          <a:effectLst/>
                          <a:latin typeface="+mj-lt"/>
                        </a:rPr>
                        <a:t>6,00</a:t>
                      </a:r>
                      <a:endParaRPr lang="es-EC" sz="1600" b="1" dirty="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b="1" dirty="0">
                          <a:effectLst/>
                          <a:latin typeface="+mj-lt"/>
                        </a:rPr>
                        <a:t>12,00</a:t>
                      </a:r>
                      <a:endParaRPr lang="es-EC" sz="1600" b="1" dirty="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b="1" dirty="0">
                          <a:effectLst/>
                          <a:latin typeface="+mj-lt"/>
                        </a:rPr>
                        <a:t>5,00</a:t>
                      </a:r>
                      <a:endParaRPr lang="es-EC" sz="1600" b="1" dirty="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b="1" dirty="0">
                          <a:effectLst/>
                          <a:latin typeface="+mj-lt"/>
                        </a:rPr>
                        <a:t>5,00</a:t>
                      </a:r>
                      <a:endParaRPr lang="es-EC" sz="1600" b="1" dirty="0">
                        <a:effectLst/>
                        <a:latin typeface="+mj-lt"/>
                        <a:ea typeface="Times New Roman" panose="02020603050405020304" pitchFamily="18" charset="0"/>
                        <a:cs typeface="Times New Roman" panose="02020603050405020304" pitchFamily="18" charset="0"/>
                      </a:endParaRPr>
                    </a:p>
                  </a:txBody>
                  <a:tcPr marL="53500" marR="53500" marT="0" marB="0" anchor="ctr"/>
                </a:tc>
              </a:tr>
              <a:tr h="348852">
                <a:tc>
                  <a:txBody>
                    <a:bodyPr/>
                    <a:lstStyle/>
                    <a:p>
                      <a:pPr algn="ctr">
                        <a:lnSpc>
                          <a:spcPct val="100000"/>
                        </a:lnSpc>
                        <a:spcAft>
                          <a:spcPts val="0"/>
                        </a:spcAft>
                      </a:pPr>
                      <a:r>
                        <a:rPr lang="es-EC" sz="1600">
                          <a:effectLst/>
                          <a:latin typeface="+mj-lt"/>
                        </a:rPr>
                        <a:t>Deforestación</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2</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4,00</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2</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2,00</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r>
              <a:tr h="348852">
                <a:tc>
                  <a:txBody>
                    <a:bodyPr/>
                    <a:lstStyle/>
                    <a:p>
                      <a:pPr algn="ctr">
                        <a:lnSpc>
                          <a:spcPct val="100000"/>
                        </a:lnSpc>
                        <a:spcAft>
                          <a:spcPts val="0"/>
                        </a:spcAft>
                      </a:pPr>
                      <a:r>
                        <a:rPr lang="es-EC" sz="1600">
                          <a:effectLst/>
                          <a:latin typeface="+mj-lt"/>
                        </a:rPr>
                        <a:t>Asentamientos humanos</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2</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4,00</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2</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2,00</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r>
              <a:tr h="348852">
                <a:tc>
                  <a:txBody>
                    <a:bodyPr/>
                    <a:lstStyle/>
                    <a:p>
                      <a:pPr algn="ctr">
                        <a:lnSpc>
                          <a:spcPct val="100000"/>
                        </a:lnSpc>
                        <a:spcAft>
                          <a:spcPts val="0"/>
                        </a:spcAft>
                      </a:pPr>
                      <a:r>
                        <a:rPr lang="es-EC" sz="1600">
                          <a:effectLst/>
                          <a:latin typeface="+mj-lt"/>
                        </a:rPr>
                        <a:t>Carreteras</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2</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4,00</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1</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1,00</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r>
              <a:tr h="348852">
                <a:tc>
                  <a:txBody>
                    <a:bodyPr/>
                    <a:lstStyle/>
                    <a:p>
                      <a:pPr algn="ctr">
                        <a:lnSpc>
                          <a:spcPct val="100000"/>
                        </a:lnSpc>
                        <a:spcAft>
                          <a:spcPts val="0"/>
                        </a:spcAft>
                      </a:pPr>
                      <a:r>
                        <a:rPr lang="es-EC" sz="1600" b="1" dirty="0">
                          <a:solidFill>
                            <a:schemeClr val="tx1"/>
                          </a:solidFill>
                          <a:effectLst/>
                          <a:latin typeface="+mj-lt"/>
                        </a:rPr>
                        <a:t>Conflicto socio-ambiental</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b="1" dirty="0">
                          <a:solidFill>
                            <a:schemeClr val="tx1"/>
                          </a:solidFill>
                          <a:effectLst/>
                          <a:latin typeface="+mj-lt"/>
                        </a:rPr>
                        <a:t>4,00</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b="1" dirty="0">
                          <a:solidFill>
                            <a:schemeClr val="tx1"/>
                          </a:solidFill>
                          <a:effectLst/>
                          <a:latin typeface="+mj-lt"/>
                        </a:rPr>
                        <a:t>8,00</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b="1" dirty="0">
                          <a:solidFill>
                            <a:schemeClr val="tx1"/>
                          </a:solidFill>
                          <a:effectLst/>
                          <a:latin typeface="+mj-lt"/>
                        </a:rPr>
                        <a:t>4,00</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b="1" dirty="0">
                          <a:solidFill>
                            <a:schemeClr val="tx1"/>
                          </a:solidFill>
                          <a:effectLst/>
                          <a:latin typeface="+mj-lt"/>
                        </a:rPr>
                        <a:t>4,00</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53500" marR="53500" marT="0" marB="0" anchor="ctr"/>
                </a:tc>
              </a:tr>
              <a:tr h="277723">
                <a:tc>
                  <a:txBody>
                    <a:bodyPr/>
                    <a:lstStyle/>
                    <a:p>
                      <a:pPr algn="ctr">
                        <a:lnSpc>
                          <a:spcPct val="100000"/>
                        </a:lnSpc>
                        <a:spcAft>
                          <a:spcPts val="0"/>
                        </a:spcAft>
                      </a:pPr>
                      <a:r>
                        <a:rPr lang="es-EC" sz="1600">
                          <a:effectLst/>
                          <a:latin typeface="+mj-lt"/>
                        </a:rPr>
                        <a:t>Conflicto uso agropecuario vs protección</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2</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4,00</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2</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dirty="0">
                          <a:effectLst/>
                          <a:latin typeface="+mj-lt"/>
                        </a:rPr>
                        <a:t>2,00</a:t>
                      </a:r>
                      <a:endParaRPr lang="es-EC" sz="1600" dirty="0">
                        <a:effectLst/>
                        <a:latin typeface="+mj-lt"/>
                        <a:ea typeface="Times New Roman" panose="02020603050405020304" pitchFamily="18" charset="0"/>
                        <a:cs typeface="Times New Roman" panose="02020603050405020304" pitchFamily="18" charset="0"/>
                      </a:endParaRPr>
                    </a:p>
                  </a:txBody>
                  <a:tcPr marL="53500" marR="53500" marT="0" marB="0" anchor="ctr"/>
                </a:tc>
              </a:tr>
              <a:tr h="348852">
                <a:tc>
                  <a:txBody>
                    <a:bodyPr/>
                    <a:lstStyle/>
                    <a:p>
                      <a:pPr algn="ctr">
                        <a:lnSpc>
                          <a:spcPct val="100000"/>
                        </a:lnSpc>
                        <a:spcAft>
                          <a:spcPts val="0"/>
                        </a:spcAft>
                      </a:pPr>
                      <a:r>
                        <a:rPr lang="es-EC" sz="1600">
                          <a:effectLst/>
                          <a:latin typeface="+mj-lt"/>
                        </a:rPr>
                        <a:t>Minería vs conservación</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2</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4,00</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2</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a:effectLst/>
                          <a:latin typeface="+mj-lt"/>
                        </a:rPr>
                        <a:t>2,00</a:t>
                      </a:r>
                      <a:endParaRPr lang="es-EC" sz="1600">
                        <a:effectLst/>
                        <a:latin typeface="+mj-lt"/>
                        <a:ea typeface="Times New Roman" panose="02020603050405020304" pitchFamily="18" charset="0"/>
                        <a:cs typeface="Times New Roman" panose="02020603050405020304" pitchFamily="18" charset="0"/>
                      </a:endParaRPr>
                    </a:p>
                  </a:txBody>
                  <a:tcPr marL="53500" marR="53500" marT="0" marB="0" anchor="ctr"/>
                </a:tc>
              </a:tr>
              <a:tr h="348852">
                <a:tc>
                  <a:txBody>
                    <a:bodyPr/>
                    <a:lstStyle/>
                    <a:p>
                      <a:pPr algn="ctr">
                        <a:lnSpc>
                          <a:spcPct val="100000"/>
                        </a:lnSpc>
                        <a:spcAft>
                          <a:spcPts val="0"/>
                        </a:spcAft>
                      </a:pPr>
                      <a:r>
                        <a:rPr lang="es-EC" sz="1600" dirty="0">
                          <a:solidFill>
                            <a:schemeClr val="tx1"/>
                          </a:solidFill>
                          <a:effectLst/>
                          <a:latin typeface="+mj-lt"/>
                        </a:rPr>
                        <a:t>Sumatoria</a:t>
                      </a:r>
                      <a:endParaRPr lang="es-EC" sz="1600" dirty="0">
                        <a:solidFill>
                          <a:schemeClr val="tx1"/>
                        </a:solidFill>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b="1" dirty="0">
                          <a:solidFill>
                            <a:schemeClr val="tx1"/>
                          </a:solidFill>
                          <a:effectLst/>
                          <a:latin typeface="+mj-lt"/>
                        </a:rPr>
                        <a:t>50,00</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b="1" dirty="0">
                          <a:solidFill>
                            <a:schemeClr val="tx1"/>
                          </a:solidFill>
                          <a:effectLst/>
                          <a:latin typeface="+mj-lt"/>
                        </a:rPr>
                        <a:t>100,00</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b="1" dirty="0">
                          <a:solidFill>
                            <a:schemeClr val="tx1"/>
                          </a:solidFill>
                          <a:effectLst/>
                          <a:latin typeface="+mj-lt"/>
                        </a:rPr>
                        <a:t>42,00</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b="1" dirty="0">
                          <a:solidFill>
                            <a:schemeClr val="tx1"/>
                          </a:solidFill>
                          <a:effectLst/>
                          <a:latin typeface="+mj-lt"/>
                        </a:rPr>
                        <a:t>43,00</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53500" marR="53500" marT="0" marB="0" anchor="ctr"/>
                </a:tc>
              </a:tr>
              <a:tr h="317983">
                <a:tc>
                  <a:txBody>
                    <a:bodyPr/>
                    <a:lstStyle/>
                    <a:p>
                      <a:pPr algn="ctr">
                        <a:lnSpc>
                          <a:spcPct val="100000"/>
                        </a:lnSpc>
                        <a:spcAft>
                          <a:spcPts val="0"/>
                        </a:spcAft>
                      </a:pPr>
                      <a:r>
                        <a:rPr lang="es-EC" sz="1600" dirty="0">
                          <a:solidFill>
                            <a:schemeClr val="tx1"/>
                          </a:solidFill>
                          <a:effectLst/>
                          <a:latin typeface="+mj-lt"/>
                        </a:rPr>
                        <a:t>Estado de conservación ideal</a:t>
                      </a:r>
                      <a:endParaRPr lang="es-EC" sz="1600" dirty="0">
                        <a:solidFill>
                          <a:schemeClr val="tx1"/>
                        </a:solidFill>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nSpc>
                          <a:spcPct val="100000"/>
                        </a:lnSpc>
                      </a:pPr>
                      <a:endParaRPr lang="es-EC" sz="1600" b="1" dirty="0">
                        <a:solidFill>
                          <a:schemeClr val="tx1"/>
                        </a:solidFill>
                        <a:effectLst/>
                        <a:latin typeface="+mj-lt"/>
                        <a:cs typeface="Times New Roman" panose="02020603050405020304" pitchFamily="18" charset="0"/>
                      </a:endParaRPr>
                    </a:p>
                  </a:txBody>
                  <a:tcPr marL="53500" marR="53500" marT="0" marB="0" anchor="ctr"/>
                </a:tc>
                <a:tc>
                  <a:txBody>
                    <a:bodyPr/>
                    <a:lstStyle/>
                    <a:p>
                      <a:pPr>
                        <a:lnSpc>
                          <a:spcPct val="100000"/>
                        </a:lnSpc>
                      </a:pPr>
                      <a:endParaRPr lang="es-EC" sz="1600" b="1">
                        <a:solidFill>
                          <a:schemeClr val="tx1"/>
                        </a:solidFill>
                        <a:effectLst/>
                        <a:latin typeface="+mj-lt"/>
                        <a:cs typeface="Times New Roman" panose="02020603050405020304" pitchFamily="18" charset="0"/>
                      </a:endParaRPr>
                    </a:p>
                  </a:txBody>
                  <a:tcPr marL="53500" marR="53500" marT="0" marB="0" anchor="ctr"/>
                </a:tc>
                <a:tc>
                  <a:txBody>
                    <a:bodyPr/>
                    <a:lstStyle/>
                    <a:p>
                      <a:pPr>
                        <a:lnSpc>
                          <a:spcPct val="100000"/>
                        </a:lnSpc>
                      </a:pPr>
                      <a:endParaRPr lang="es-EC" sz="1600" b="1" dirty="0">
                        <a:solidFill>
                          <a:schemeClr val="tx1"/>
                        </a:solidFill>
                        <a:effectLst/>
                        <a:latin typeface="+mj-lt"/>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b="1" dirty="0">
                          <a:solidFill>
                            <a:schemeClr val="tx1"/>
                          </a:solidFill>
                          <a:effectLst/>
                          <a:latin typeface="+mj-lt"/>
                        </a:rPr>
                        <a:t>100</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53500" marR="53500" marT="0" marB="0" anchor="ctr"/>
                </a:tc>
              </a:tr>
              <a:tr h="416113">
                <a:tc>
                  <a:txBody>
                    <a:bodyPr/>
                    <a:lstStyle/>
                    <a:p>
                      <a:pPr algn="ctr">
                        <a:lnSpc>
                          <a:spcPct val="100000"/>
                        </a:lnSpc>
                        <a:spcAft>
                          <a:spcPts val="0"/>
                        </a:spcAft>
                      </a:pPr>
                      <a:r>
                        <a:rPr lang="es-EC" sz="1600" dirty="0">
                          <a:solidFill>
                            <a:schemeClr val="tx1"/>
                          </a:solidFill>
                          <a:effectLst/>
                          <a:latin typeface="+mj-lt"/>
                        </a:rPr>
                        <a:t>Estado de conservación real</a:t>
                      </a:r>
                      <a:endParaRPr lang="es-EC" sz="1600" dirty="0">
                        <a:solidFill>
                          <a:schemeClr val="tx1"/>
                        </a:solidFill>
                        <a:effectLst/>
                        <a:latin typeface="+mj-lt"/>
                        <a:ea typeface="Times New Roman" panose="02020603050405020304" pitchFamily="18" charset="0"/>
                        <a:cs typeface="Times New Roman" panose="02020603050405020304" pitchFamily="18" charset="0"/>
                      </a:endParaRPr>
                    </a:p>
                  </a:txBody>
                  <a:tcPr marL="53500" marR="53500" marT="0" marB="0" anchor="ctr"/>
                </a:tc>
                <a:tc>
                  <a:txBody>
                    <a:bodyPr/>
                    <a:lstStyle/>
                    <a:p>
                      <a:pPr>
                        <a:lnSpc>
                          <a:spcPct val="100000"/>
                        </a:lnSpc>
                      </a:pPr>
                      <a:endParaRPr lang="es-EC" sz="1600" b="1">
                        <a:solidFill>
                          <a:schemeClr val="tx1"/>
                        </a:solidFill>
                        <a:effectLst/>
                        <a:latin typeface="+mj-lt"/>
                        <a:cs typeface="Times New Roman" panose="02020603050405020304" pitchFamily="18" charset="0"/>
                      </a:endParaRPr>
                    </a:p>
                  </a:txBody>
                  <a:tcPr marL="53500" marR="53500" marT="0" marB="0" anchor="ctr"/>
                </a:tc>
                <a:tc>
                  <a:txBody>
                    <a:bodyPr/>
                    <a:lstStyle/>
                    <a:p>
                      <a:pPr>
                        <a:lnSpc>
                          <a:spcPct val="100000"/>
                        </a:lnSpc>
                      </a:pPr>
                      <a:endParaRPr lang="es-EC" sz="1600" b="1">
                        <a:solidFill>
                          <a:schemeClr val="tx1"/>
                        </a:solidFill>
                        <a:effectLst/>
                        <a:latin typeface="+mj-lt"/>
                        <a:cs typeface="Times New Roman" panose="02020603050405020304" pitchFamily="18" charset="0"/>
                      </a:endParaRPr>
                    </a:p>
                  </a:txBody>
                  <a:tcPr marL="53500" marR="53500" marT="0" marB="0" anchor="ctr"/>
                </a:tc>
                <a:tc>
                  <a:txBody>
                    <a:bodyPr/>
                    <a:lstStyle/>
                    <a:p>
                      <a:pPr>
                        <a:lnSpc>
                          <a:spcPct val="100000"/>
                        </a:lnSpc>
                      </a:pPr>
                      <a:endParaRPr lang="es-EC" sz="1600" b="1">
                        <a:solidFill>
                          <a:schemeClr val="tx1"/>
                        </a:solidFill>
                        <a:effectLst/>
                        <a:latin typeface="+mj-lt"/>
                        <a:cs typeface="Times New Roman" panose="02020603050405020304" pitchFamily="18" charset="0"/>
                      </a:endParaRPr>
                    </a:p>
                  </a:txBody>
                  <a:tcPr marL="53500" marR="53500" marT="0" marB="0" anchor="ctr"/>
                </a:tc>
                <a:tc>
                  <a:txBody>
                    <a:bodyPr/>
                    <a:lstStyle/>
                    <a:p>
                      <a:pPr algn="ctr">
                        <a:lnSpc>
                          <a:spcPct val="100000"/>
                        </a:lnSpc>
                        <a:spcAft>
                          <a:spcPts val="0"/>
                        </a:spcAft>
                      </a:pPr>
                      <a:r>
                        <a:rPr lang="es-EC" sz="1600" b="1" dirty="0">
                          <a:solidFill>
                            <a:schemeClr val="tx1"/>
                          </a:solidFill>
                          <a:effectLst/>
                          <a:latin typeface="+mj-lt"/>
                        </a:rPr>
                        <a:t>43,00</a:t>
                      </a:r>
                      <a:endParaRPr lang="es-EC" sz="1600" b="1" dirty="0">
                        <a:solidFill>
                          <a:schemeClr val="tx1"/>
                        </a:solidFill>
                        <a:effectLst/>
                        <a:latin typeface="+mj-lt"/>
                        <a:ea typeface="Times New Roman" panose="02020603050405020304" pitchFamily="18" charset="0"/>
                        <a:cs typeface="Times New Roman" panose="02020603050405020304" pitchFamily="18" charset="0"/>
                      </a:endParaRPr>
                    </a:p>
                  </a:txBody>
                  <a:tcPr marL="53500" marR="53500" marT="0" marB="0" anchor="ctr"/>
                </a:tc>
              </a:tr>
            </a:tbl>
          </a:graphicData>
        </a:graphic>
      </p:graphicFrame>
      <p:sp>
        <p:nvSpPr>
          <p:cNvPr id="5" name="Elipse 4"/>
          <p:cNvSpPr/>
          <p:nvPr/>
        </p:nvSpPr>
        <p:spPr>
          <a:xfrm>
            <a:off x="10839328" y="5834380"/>
            <a:ext cx="1011381" cy="366799"/>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3086651136"/>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a:spLocks noGrp="1"/>
          </p:cNvSpPr>
          <p:nvPr>
            <p:ph idx="1"/>
          </p:nvPr>
        </p:nvSpPr>
        <p:spPr>
          <a:xfrm>
            <a:off x="167424" y="1081825"/>
            <a:ext cx="7933387" cy="5074276"/>
          </a:xfrm>
        </p:spPr>
        <p:txBody>
          <a:bodyPr vert="horz" lIns="91440" tIns="45720" rIns="91440" bIns="45720" rtlCol="0" anchor="ctr">
            <a:noAutofit/>
          </a:bodyPr>
          <a:lstStyle/>
          <a:p>
            <a:pPr algn="just"/>
            <a:r>
              <a:rPr lang="es-EC" sz="2000" dirty="0">
                <a:solidFill>
                  <a:schemeClr val="tx1"/>
                </a:solidFill>
                <a:latin typeface="+mj-lt"/>
              </a:rPr>
              <a:t>La problemática radica en la intervención del territorio por parte de la población local, colocando al matorral seco montano del Norte del Ecuador dentro de los ecosistemas de mayor riesgo, debido a que su vegetación remanente es menor al 50% de su área original. Además este ecosistema no forma parte del Patrimonio de Áreas Naturales del Estado (PANE), por lo cual se encuentran en importancia crítica para la conservación (MAE, 2010). </a:t>
            </a:r>
          </a:p>
          <a:p>
            <a:pPr algn="just"/>
            <a:endParaRPr lang="es-EC" sz="2000" dirty="0">
              <a:solidFill>
                <a:schemeClr val="tx1"/>
              </a:solidFill>
              <a:latin typeface="+mj-lt"/>
            </a:endParaRPr>
          </a:p>
          <a:p>
            <a:pPr algn="just"/>
            <a:r>
              <a:rPr lang="es-EC" sz="2000" dirty="0">
                <a:solidFill>
                  <a:schemeClr val="tx1"/>
                </a:solidFill>
                <a:latin typeface="+mj-lt"/>
              </a:rPr>
              <a:t>La Universidad Técnica del Norte como ente de investigación propone estudiar la pérdida de biodiversidad de las comunidades que forman parten del Valle del Chota, mediante un estudio florístico para determinar su estado de conservación a fin de generar estrategias que impidan la perdida continua de la vegetación del matorral seco montano en el Valle del Chota.</a:t>
            </a:r>
          </a:p>
        </p:txBody>
      </p:sp>
      <p:sp>
        <p:nvSpPr>
          <p:cNvPr id="5" name="Título 1"/>
          <p:cNvSpPr>
            <a:spLocks noGrp="1"/>
          </p:cNvSpPr>
          <p:nvPr>
            <p:ph type="title"/>
          </p:nvPr>
        </p:nvSpPr>
        <p:spPr>
          <a:xfrm>
            <a:off x="4134118" y="193183"/>
            <a:ext cx="4391696" cy="553792"/>
          </a:xfrm>
        </p:spPr>
        <p:txBody>
          <a:bodyPr anchor="ctr">
            <a:noAutofit/>
          </a:bodyPr>
          <a:lstStyle/>
          <a:p>
            <a:pPr algn="ctr"/>
            <a:r>
              <a:rPr lang="es-EC" sz="2800" b="1" dirty="0" smtClean="0"/>
              <a:t>PROBLEMÁTICA</a:t>
            </a:r>
            <a:endParaRPr lang="es-EC" sz="2800" b="1"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7025" y="1081826"/>
            <a:ext cx="3580327" cy="2350394"/>
          </a:xfrm>
          <a:prstGeom prst="ellipse">
            <a:avLst/>
          </a:prstGeom>
          <a:ln>
            <a:noFill/>
          </a:ln>
          <a:effectLst>
            <a:softEdge rad="112500"/>
          </a:effectLst>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7024" y="3767071"/>
            <a:ext cx="3580327" cy="2505980"/>
          </a:xfrm>
          <a:prstGeom prst="ellipse">
            <a:avLst/>
          </a:prstGeom>
          <a:ln>
            <a:noFill/>
          </a:ln>
          <a:effectLst>
            <a:softEdge rad="112500"/>
          </a:effectLst>
        </p:spPr>
      </p:pic>
    </p:spTree>
    <p:extLst>
      <p:ext uri="{BB962C8B-B14F-4D97-AF65-F5344CB8AC3E}">
        <p14:creationId xmlns:p14="http://schemas.microsoft.com/office/powerpoint/2010/main" val="1467852853"/>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90478" y="2770909"/>
            <a:ext cx="10695708" cy="4087091"/>
          </a:xfrm>
          <a:prstGeom prst="rect">
            <a:avLst/>
          </a:prstGeom>
        </p:spPr>
      </p:pic>
      <p:sp>
        <p:nvSpPr>
          <p:cNvPr id="5" name="Rectángulo 4"/>
          <p:cNvSpPr/>
          <p:nvPr/>
        </p:nvSpPr>
        <p:spPr>
          <a:xfrm>
            <a:off x="1814943" y="450445"/>
            <a:ext cx="9324108" cy="830997"/>
          </a:xfrm>
          <a:prstGeom prst="rect">
            <a:avLst/>
          </a:prstGeom>
        </p:spPr>
        <p:txBody>
          <a:bodyPr wrap="square">
            <a:spAutoFit/>
          </a:bodyPr>
          <a:lstStyle/>
          <a:p>
            <a:pPr algn="ctr"/>
            <a:r>
              <a:rPr lang="es-EC" sz="2400" b="1" dirty="0" smtClean="0">
                <a:latin typeface="+mj-lt"/>
              </a:rPr>
              <a:t>LAS VARIABLES QUE AYUDARON A DETERMINAR EL ESTADO DE CONSERVACIÓN </a:t>
            </a:r>
            <a:endParaRPr lang="es-EC" sz="2400" b="1" dirty="0">
              <a:latin typeface="+mj-lt"/>
            </a:endParaRPr>
          </a:p>
        </p:txBody>
      </p:sp>
      <p:sp>
        <p:nvSpPr>
          <p:cNvPr id="6" name="Rectángulo 5"/>
          <p:cNvSpPr/>
          <p:nvPr/>
        </p:nvSpPr>
        <p:spPr>
          <a:xfrm>
            <a:off x="2604651" y="1563219"/>
            <a:ext cx="7744691"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EC" sz="2000" dirty="0">
                <a:latin typeface="+mj-lt"/>
              </a:rPr>
              <a:t>Las variables que ayudaron a determinar el estado de conservación fueron la salud de la biodiversidad y el manejo </a:t>
            </a:r>
            <a:r>
              <a:rPr lang="es-EC" sz="2000" dirty="0" smtClean="0">
                <a:latin typeface="+mj-lt"/>
              </a:rPr>
              <a:t>del bosque ligadas </a:t>
            </a:r>
            <a:r>
              <a:rPr lang="es-EC" sz="2000" dirty="0">
                <a:latin typeface="+mj-lt"/>
              </a:rPr>
              <a:t>a la problemática ambiental, cultivos y </a:t>
            </a:r>
            <a:r>
              <a:rPr lang="es-EC" sz="2000" dirty="0" smtClean="0">
                <a:latin typeface="+mj-lt"/>
              </a:rPr>
              <a:t>población. </a:t>
            </a:r>
            <a:endParaRPr lang="es-EC" sz="2000" dirty="0">
              <a:latin typeface="+mj-lt"/>
            </a:endParaRPr>
          </a:p>
        </p:txBody>
      </p:sp>
    </p:spTree>
    <p:extLst>
      <p:ext uri="{BB962C8B-B14F-4D97-AF65-F5344CB8AC3E}">
        <p14:creationId xmlns:p14="http://schemas.microsoft.com/office/powerpoint/2010/main" val="3064673736"/>
      </p:ext>
    </p:extLst>
  </p:cSld>
  <p:clrMapOvr>
    <a:masterClrMapping/>
  </p:clrMapOvr>
  <p:transition spd="med">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029093" y="196381"/>
            <a:ext cx="7287491" cy="830997"/>
          </a:xfrm>
          <a:prstGeom prst="rect">
            <a:avLst/>
          </a:prstGeom>
        </p:spPr>
        <p:txBody>
          <a:bodyPr wrap="square">
            <a:spAutoFit/>
          </a:bodyPr>
          <a:lstStyle/>
          <a:p>
            <a:pPr algn="ctr"/>
            <a:r>
              <a:rPr lang="es-EC" sz="2400" b="1" dirty="0" smtClean="0">
                <a:latin typeface="+mj-lt"/>
              </a:rPr>
              <a:t>DETERMINACIÓN DE ÁREAS EN BUEN O MAL ESTADO DE CONSERVACIÓN </a:t>
            </a:r>
            <a:endParaRPr lang="es-EC" sz="2400" b="1" dirty="0">
              <a:latin typeface="+mj-lt"/>
            </a:endParaRPr>
          </a:p>
        </p:txBody>
      </p:sp>
      <p:pic>
        <p:nvPicPr>
          <p:cNvPr id="6" name="Imagen 5"/>
          <p:cNvPicPr>
            <a:picLocks noChangeAspect="1"/>
          </p:cNvPicPr>
          <p:nvPr/>
        </p:nvPicPr>
        <p:blipFill>
          <a:blip r:embed="rId2"/>
          <a:stretch>
            <a:fillRect/>
          </a:stretch>
        </p:blipFill>
        <p:spPr>
          <a:xfrm>
            <a:off x="1886092" y="1501398"/>
            <a:ext cx="9573491" cy="5051802"/>
          </a:xfrm>
          <a:prstGeom prst="rect">
            <a:avLst/>
          </a:prstGeom>
        </p:spPr>
      </p:pic>
    </p:spTree>
    <p:extLst>
      <p:ext uri="{BB962C8B-B14F-4D97-AF65-F5344CB8AC3E}">
        <p14:creationId xmlns:p14="http://schemas.microsoft.com/office/powerpoint/2010/main" val="973280020"/>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3652389543"/>
              </p:ext>
            </p:extLst>
          </p:nvPr>
        </p:nvGraphicFramePr>
        <p:xfrm>
          <a:off x="965914" y="141668"/>
          <a:ext cx="10483403" cy="65489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2779071"/>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87111565"/>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2882" y="215304"/>
            <a:ext cx="11075830" cy="1280890"/>
          </a:xfrm>
        </p:spPr>
        <p:txBody>
          <a:bodyPr anchor="ctr">
            <a:noAutofit/>
          </a:bodyPr>
          <a:lstStyle/>
          <a:p>
            <a:pPr marL="457200" lvl="1" algn="ctr">
              <a:lnSpc>
                <a:spcPct val="150000"/>
              </a:lnSpc>
              <a:spcBef>
                <a:spcPts val="1200"/>
              </a:spcBef>
              <a:spcAft>
                <a:spcPts val="1200"/>
              </a:spcAft>
            </a:pPr>
            <a:r>
              <a:rPr lang="es-ES" sz="2400" b="1" dirty="0" smtClean="0">
                <a:solidFill>
                  <a:schemeClr val="tx1"/>
                </a:solidFill>
                <a:latin typeface="Times New Roman" panose="02020603050405020304" pitchFamily="18" charset="0"/>
              </a:rPr>
              <a:t>ESTRATEGIAS DE CONSERVACIÓN PARA EL MATORRAL SECO MONTANO EN EL VALLE DEL CHOTA</a:t>
            </a:r>
            <a:endParaRPr lang="es-ES" sz="2400" b="1" dirty="0">
              <a:solidFill>
                <a:schemeClr val="tx1"/>
              </a:solidFill>
              <a:effectLst/>
              <a:latin typeface="Times New Roman" panose="02020603050405020304" pitchFamily="18" charset="0"/>
            </a:endParaRPr>
          </a:p>
        </p:txBody>
      </p:sp>
      <p:pic>
        <p:nvPicPr>
          <p:cNvPr id="3" name="Imagen 2"/>
          <p:cNvPicPr>
            <a:picLocks noChangeAspect="1"/>
          </p:cNvPicPr>
          <p:nvPr/>
        </p:nvPicPr>
        <p:blipFill>
          <a:blip r:embed="rId2"/>
          <a:stretch>
            <a:fillRect/>
          </a:stretch>
        </p:blipFill>
        <p:spPr>
          <a:xfrm>
            <a:off x="3937823" y="2150081"/>
            <a:ext cx="4105707" cy="295101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Rectángulo 4"/>
          <p:cNvSpPr/>
          <p:nvPr/>
        </p:nvSpPr>
        <p:spPr>
          <a:xfrm>
            <a:off x="393184" y="1961098"/>
            <a:ext cx="2216725" cy="101566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s-EC" sz="2000" dirty="0" smtClean="0">
                <a:latin typeface="+mj-lt"/>
              </a:rPr>
              <a:t>Información </a:t>
            </a:r>
            <a:r>
              <a:rPr lang="es-EC" sz="2000" dirty="0">
                <a:latin typeface="+mj-lt"/>
              </a:rPr>
              <a:t>obtenida del área del de estudio</a:t>
            </a:r>
          </a:p>
        </p:txBody>
      </p:sp>
      <p:sp>
        <p:nvSpPr>
          <p:cNvPr id="6" name="Rectángulo 5"/>
          <p:cNvSpPr/>
          <p:nvPr/>
        </p:nvSpPr>
        <p:spPr>
          <a:xfrm>
            <a:off x="507321" y="4457329"/>
            <a:ext cx="1883036"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s-EC" sz="2000" dirty="0">
                <a:latin typeface="+mj-lt"/>
              </a:rPr>
              <a:t>S</a:t>
            </a:r>
            <a:r>
              <a:rPr lang="es-EC" sz="2000" dirty="0" smtClean="0">
                <a:latin typeface="+mj-lt"/>
              </a:rPr>
              <a:t>alidas </a:t>
            </a:r>
            <a:r>
              <a:rPr lang="es-EC" sz="2000" dirty="0">
                <a:latin typeface="+mj-lt"/>
              </a:rPr>
              <a:t>de campo</a:t>
            </a:r>
          </a:p>
        </p:txBody>
      </p:sp>
      <p:sp>
        <p:nvSpPr>
          <p:cNvPr id="7" name="Rectángulo 6"/>
          <p:cNvSpPr/>
          <p:nvPr/>
        </p:nvSpPr>
        <p:spPr>
          <a:xfrm>
            <a:off x="5012698" y="5620741"/>
            <a:ext cx="2618511" cy="101566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s-EC" sz="2000" dirty="0" smtClean="0">
                <a:latin typeface="+mj-lt"/>
              </a:rPr>
              <a:t>Resultados del </a:t>
            </a:r>
            <a:r>
              <a:rPr lang="es-EC" sz="2000" dirty="0">
                <a:latin typeface="+mj-lt"/>
              </a:rPr>
              <a:t>análisis de la diversidad florística</a:t>
            </a:r>
          </a:p>
        </p:txBody>
      </p:sp>
      <p:sp>
        <p:nvSpPr>
          <p:cNvPr id="8" name="Rectángulo 7"/>
          <p:cNvSpPr/>
          <p:nvPr/>
        </p:nvSpPr>
        <p:spPr>
          <a:xfrm>
            <a:off x="8807660" y="4099323"/>
            <a:ext cx="2171257"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C" sz="2000" dirty="0" smtClean="0">
                <a:latin typeface="+mj-lt"/>
              </a:rPr>
              <a:t>Evaluación </a:t>
            </a:r>
            <a:r>
              <a:rPr lang="es-EC" sz="2000" dirty="0">
                <a:latin typeface="+mj-lt"/>
              </a:rPr>
              <a:t>del estado de conservación del bosque </a:t>
            </a:r>
          </a:p>
        </p:txBody>
      </p:sp>
      <p:sp>
        <p:nvSpPr>
          <p:cNvPr id="9" name="Rectángulo 8"/>
          <p:cNvSpPr/>
          <p:nvPr/>
        </p:nvSpPr>
        <p:spPr>
          <a:xfrm>
            <a:off x="8533896" y="1994147"/>
            <a:ext cx="2718786" cy="132343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EC" sz="2000" dirty="0" smtClean="0">
                <a:latin typeface="+mj-lt"/>
              </a:rPr>
              <a:t>Identificación </a:t>
            </a:r>
            <a:r>
              <a:rPr lang="es-EC" sz="2000" dirty="0">
                <a:latin typeface="+mj-lt"/>
              </a:rPr>
              <a:t>la problemática ambiental y </a:t>
            </a:r>
            <a:r>
              <a:rPr lang="es-EC" sz="2000" dirty="0" smtClean="0">
                <a:latin typeface="+mj-lt"/>
              </a:rPr>
              <a:t>social</a:t>
            </a:r>
            <a:r>
              <a:rPr lang="es-EC" sz="2000" dirty="0">
                <a:latin typeface="+mj-lt"/>
              </a:rPr>
              <a:t> </a:t>
            </a:r>
            <a:r>
              <a:rPr lang="es-EC" sz="2000" dirty="0" smtClean="0">
                <a:latin typeface="+mj-lt"/>
              </a:rPr>
              <a:t>del área de estudio </a:t>
            </a:r>
            <a:endParaRPr lang="es-EC" sz="2000" dirty="0">
              <a:latin typeface="+mj-lt"/>
            </a:endParaRPr>
          </a:p>
        </p:txBody>
      </p:sp>
      <p:cxnSp>
        <p:nvCxnSpPr>
          <p:cNvPr id="11" name="Conector recto de flecha 10"/>
          <p:cNvCxnSpPr/>
          <p:nvPr/>
        </p:nvCxnSpPr>
        <p:spPr>
          <a:xfrm flipH="1">
            <a:off x="2566814" y="2468929"/>
            <a:ext cx="707050" cy="929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a:off x="3273865" y="2468929"/>
            <a:ext cx="0" cy="234949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a:off x="10978917" y="4761042"/>
            <a:ext cx="108858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a:endCxn id="6" idx="3"/>
          </p:cNvCxnSpPr>
          <p:nvPr/>
        </p:nvCxnSpPr>
        <p:spPr>
          <a:xfrm flipH="1">
            <a:off x="2390357" y="4811272"/>
            <a:ext cx="88350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a:stCxn id="6" idx="2"/>
          </p:cNvCxnSpPr>
          <p:nvPr/>
        </p:nvCxnSpPr>
        <p:spPr>
          <a:xfrm>
            <a:off x="1448839" y="5165215"/>
            <a:ext cx="0" cy="10392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p:nvPr/>
        </p:nvCxnSpPr>
        <p:spPr>
          <a:xfrm flipV="1">
            <a:off x="7590758" y="6204499"/>
            <a:ext cx="2302530" cy="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p:cNvCxnSpPr/>
          <p:nvPr/>
        </p:nvCxnSpPr>
        <p:spPr>
          <a:xfrm>
            <a:off x="1448839" y="6204499"/>
            <a:ext cx="3563859" cy="1100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de flecha 32"/>
          <p:cNvCxnSpPr/>
          <p:nvPr/>
        </p:nvCxnSpPr>
        <p:spPr>
          <a:xfrm flipV="1">
            <a:off x="9893288" y="5409237"/>
            <a:ext cx="0" cy="79526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p:cNvCxnSpPr/>
          <p:nvPr/>
        </p:nvCxnSpPr>
        <p:spPr>
          <a:xfrm flipV="1">
            <a:off x="12067504" y="2648718"/>
            <a:ext cx="0" cy="211232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7" name="Conector recto de flecha 46"/>
          <p:cNvCxnSpPr/>
          <p:nvPr/>
        </p:nvCxnSpPr>
        <p:spPr>
          <a:xfrm flipH="1" flipV="1">
            <a:off x="11252683" y="2642242"/>
            <a:ext cx="814821" cy="64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293007"/>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011784824"/>
              </p:ext>
            </p:extLst>
          </p:nvPr>
        </p:nvGraphicFramePr>
        <p:xfrm>
          <a:off x="706580" y="1246910"/>
          <a:ext cx="10848110" cy="5611090"/>
        </p:xfrm>
        <a:graphic>
          <a:graphicData uri="http://schemas.openxmlformats.org/drawingml/2006/table">
            <a:tbl>
              <a:tblPr firstRow="1" firstCol="1" bandRow="1">
                <a:tableStyleId>{69C7853C-536D-4A76-A0AE-DD22124D55A5}</a:tableStyleId>
              </a:tblPr>
              <a:tblGrid>
                <a:gridCol w="5424055"/>
                <a:gridCol w="5424055"/>
              </a:tblGrid>
              <a:tr h="987100">
                <a:tc>
                  <a:txBody>
                    <a:bodyPr/>
                    <a:lstStyle/>
                    <a:p>
                      <a:pPr algn="ctr">
                        <a:lnSpc>
                          <a:spcPct val="115000"/>
                        </a:lnSpc>
                        <a:spcAft>
                          <a:spcPts val="0"/>
                        </a:spcAft>
                        <a:tabLst>
                          <a:tab pos="838200" algn="l"/>
                        </a:tabLst>
                      </a:pPr>
                      <a:r>
                        <a:rPr lang="es-ES" sz="1800" dirty="0">
                          <a:solidFill>
                            <a:schemeClr val="tx1"/>
                          </a:solidFill>
                          <a:effectLst/>
                        </a:rPr>
                        <a:t>FORTALEZAS</a:t>
                      </a:r>
                      <a:endParaRPr lang="es-ES" sz="18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800" dirty="0">
                          <a:solidFill>
                            <a:schemeClr val="tx1"/>
                          </a:solidFill>
                          <a:effectLst/>
                        </a:rPr>
                        <a:t>OPORTUNIDADES</a:t>
                      </a:r>
                      <a:endParaRPr lang="es-ES" sz="18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r>
              <a:tr h="2041315">
                <a:tc>
                  <a:txBody>
                    <a:bodyPr/>
                    <a:lstStyle/>
                    <a:p>
                      <a:pPr algn="ctr">
                        <a:lnSpc>
                          <a:spcPct val="115000"/>
                        </a:lnSpc>
                        <a:spcAft>
                          <a:spcPts val="0"/>
                        </a:spcAft>
                      </a:pPr>
                      <a:r>
                        <a:rPr lang="es-ES" sz="1800" dirty="0">
                          <a:effectLst/>
                        </a:rPr>
                        <a:t> </a:t>
                      </a:r>
                    </a:p>
                    <a:p>
                      <a:pPr algn="ctr">
                        <a:lnSpc>
                          <a:spcPct val="115000"/>
                        </a:lnSpc>
                        <a:spcAft>
                          <a:spcPts val="0"/>
                        </a:spcAft>
                      </a:pPr>
                      <a:r>
                        <a:rPr lang="es-ES" sz="1800" dirty="0">
                          <a:effectLst/>
                        </a:rPr>
                        <a:t>-</a:t>
                      </a:r>
                      <a:r>
                        <a:rPr lang="es-ES" sz="1800" b="0" dirty="0">
                          <a:effectLst/>
                        </a:rPr>
                        <a:t>Riqueza de especies</a:t>
                      </a:r>
                    </a:p>
                    <a:p>
                      <a:pPr algn="ctr">
                        <a:lnSpc>
                          <a:spcPct val="115000"/>
                        </a:lnSpc>
                        <a:spcAft>
                          <a:spcPts val="0"/>
                        </a:spcAft>
                      </a:pPr>
                      <a:r>
                        <a:rPr lang="es-ES" sz="1800" b="0" dirty="0">
                          <a:effectLst/>
                        </a:rPr>
                        <a:t> </a:t>
                      </a:r>
                    </a:p>
                    <a:p>
                      <a:pPr algn="ctr">
                        <a:lnSpc>
                          <a:spcPct val="115000"/>
                        </a:lnSpc>
                        <a:spcAft>
                          <a:spcPts val="0"/>
                        </a:spcAft>
                      </a:pPr>
                      <a:r>
                        <a:rPr lang="es-ES" sz="1800" b="0" dirty="0">
                          <a:effectLst/>
                        </a:rPr>
                        <a:t>-Población trabajadora y progresista</a:t>
                      </a:r>
                    </a:p>
                    <a:p>
                      <a:pPr algn="ctr">
                        <a:lnSpc>
                          <a:spcPct val="115000"/>
                        </a:lnSpc>
                        <a:spcAft>
                          <a:spcPts val="0"/>
                        </a:spcAft>
                      </a:pPr>
                      <a:r>
                        <a:rPr lang="es-ES" sz="1800" dirty="0">
                          <a:effectLst/>
                        </a:rPr>
                        <a:t> </a:t>
                      </a:r>
                      <a:endParaRPr lang="es-ES" sz="18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800" dirty="0">
                          <a:effectLst/>
                        </a:rPr>
                        <a:t> </a:t>
                      </a:r>
                    </a:p>
                    <a:p>
                      <a:pPr algn="ctr">
                        <a:lnSpc>
                          <a:spcPct val="115000"/>
                        </a:lnSpc>
                        <a:spcAft>
                          <a:spcPts val="0"/>
                        </a:spcAft>
                      </a:pPr>
                      <a:r>
                        <a:rPr lang="es-ES" sz="1800" dirty="0">
                          <a:effectLst/>
                        </a:rPr>
                        <a:t>-Presencia de turismo comunitario</a:t>
                      </a:r>
                    </a:p>
                    <a:p>
                      <a:pPr algn="ctr">
                        <a:lnSpc>
                          <a:spcPct val="115000"/>
                        </a:lnSpc>
                        <a:spcAft>
                          <a:spcPts val="0"/>
                        </a:spcAft>
                      </a:pPr>
                      <a:r>
                        <a:rPr lang="es-ES" sz="1800" dirty="0">
                          <a:effectLst/>
                        </a:rPr>
                        <a:t> </a:t>
                      </a:r>
                    </a:p>
                    <a:p>
                      <a:pPr algn="ctr">
                        <a:lnSpc>
                          <a:spcPct val="115000"/>
                        </a:lnSpc>
                        <a:spcAft>
                          <a:spcPts val="0"/>
                        </a:spcAft>
                      </a:pPr>
                      <a:r>
                        <a:rPr lang="es-ES" sz="1800" dirty="0">
                          <a:effectLst/>
                        </a:rPr>
                        <a:t>-Crecimiento económico de las comunidades</a:t>
                      </a:r>
                      <a:endParaRPr lang="es-ES" sz="1800" dirty="0">
                        <a:effectLst/>
                        <a:latin typeface="+mj-lt"/>
                        <a:ea typeface="Times New Roman" panose="02020603050405020304" pitchFamily="18" charset="0"/>
                        <a:cs typeface="Times New Roman" panose="02020603050405020304" pitchFamily="18" charset="0"/>
                      </a:endParaRPr>
                    </a:p>
                  </a:txBody>
                  <a:tcPr marL="68580" marR="68580" marT="0" marB="0" anchor="ctr"/>
                </a:tc>
              </a:tr>
              <a:tr h="541360">
                <a:tc>
                  <a:txBody>
                    <a:bodyPr/>
                    <a:lstStyle/>
                    <a:p>
                      <a:pPr algn="ctr">
                        <a:lnSpc>
                          <a:spcPct val="115000"/>
                        </a:lnSpc>
                        <a:spcAft>
                          <a:spcPts val="0"/>
                        </a:spcAft>
                      </a:pPr>
                      <a:r>
                        <a:rPr lang="es-ES" sz="1800" b="1" dirty="0">
                          <a:effectLst/>
                        </a:rPr>
                        <a:t>DEBILIDADES</a:t>
                      </a:r>
                      <a:endParaRPr lang="es-ES" sz="1800" b="1"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800" b="1" dirty="0">
                          <a:effectLst/>
                        </a:rPr>
                        <a:t>AMENAZAS</a:t>
                      </a:r>
                      <a:endParaRPr lang="es-ES" sz="1800" b="1" dirty="0">
                        <a:effectLst/>
                        <a:latin typeface="+mj-lt"/>
                        <a:ea typeface="Times New Roman" panose="02020603050405020304" pitchFamily="18" charset="0"/>
                        <a:cs typeface="Times New Roman" panose="02020603050405020304" pitchFamily="18" charset="0"/>
                      </a:endParaRPr>
                    </a:p>
                  </a:txBody>
                  <a:tcPr marL="68580" marR="68580" marT="0" marB="0" anchor="ctr"/>
                </a:tc>
              </a:tr>
              <a:tr h="2041315">
                <a:tc>
                  <a:txBody>
                    <a:bodyPr/>
                    <a:lstStyle/>
                    <a:p>
                      <a:pPr algn="ctr">
                        <a:lnSpc>
                          <a:spcPct val="115000"/>
                        </a:lnSpc>
                        <a:spcAft>
                          <a:spcPts val="0"/>
                        </a:spcAft>
                      </a:pPr>
                      <a:r>
                        <a:rPr lang="es-ES" sz="1800" dirty="0">
                          <a:effectLst/>
                        </a:rPr>
                        <a:t> </a:t>
                      </a:r>
                    </a:p>
                    <a:p>
                      <a:pPr algn="ctr">
                        <a:lnSpc>
                          <a:spcPct val="115000"/>
                        </a:lnSpc>
                        <a:spcAft>
                          <a:spcPts val="0"/>
                        </a:spcAft>
                      </a:pPr>
                      <a:r>
                        <a:rPr lang="es-ES" sz="1800" b="0" dirty="0">
                          <a:effectLst/>
                        </a:rPr>
                        <a:t>-Información de diversidad florística escasa</a:t>
                      </a:r>
                    </a:p>
                    <a:p>
                      <a:pPr algn="ctr">
                        <a:lnSpc>
                          <a:spcPct val="115000"/>
                        </a:lnSpc>
                        <a:spcAft>
                          <a:spcPts val="0"/>
                        </a:spcAft>
                      </a:pPr>
                      <a:r>
                        <a:rPr lang="es-ES" sz="1800" b="0" dirty="0">
                          <a:effectLst/>
                        </a:rPr>
                        <a:t> </a:t>
                      </a:r>
                    </a:p>
                    <a:p>
                      <a:pPr algn="ctr">
                        <a:lnSpc>
                          <a:spcPct val="115000"/>
                        </a:lnSpc>
                        <a:spcAft>
                          <a:spcPts val="0"/>
                        </a:spcAft>
                      </a:pPr>
                      <a:r>
                        <a:rPr lang="es-ES" sz="1800" b="0" dirty="0">
                          <a:effectLst/>
                        </a:rPr>
                        <a:t>-No existe control de las actividades antrópicas</a:t>
                      </a:r>
                      <a:endParaRPr lang="es-ES" sz="1800" b="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800" dirty="0">
                          <a:effectLst/>
                        </a:rPr>
                        <a:t>-Pérdida de la diversidad florística</a:t>
                      </a:r>
                    </a:p>
                    <a:p>
                      <a:pPr algn="ctr">
                        <a:lnSpc>
                          <a:spcPct val="115000"/>
                        </a:lnSpc>
                        <a:spcAft>
                          <a:spcPts val="0"/>
                        </a:spcAft>
                      </a:pPr>
                      <a:r>
                        <a:rPr lang="es-ES" sz="1800" dirty="0">
                          <a:effectLst/>
                        </a:rPr>
                        <a:t> </a:t>
                      </a:r>
                    </a:p>
                    <a:p>
                      <a:pPr algn="ctr">
                        <a:lnSpc>
                          <a:spcPct val="115000"/>
                        </a:lnSpc>
                        <a:spcAft>
                          <a:spcPts val="0"/>
                        </a:spcAft>
                      </a:pPr>
                      <a:r>
                        <a:rPr lang="es-ES" sz="1800" dirty="0">
                          <a:effectLst/>
                        </a:rPr>
                        <a:t>-Compactación y erosión del suelo</a:t>
                      </a:r>
                      <a:endParaRPr lang="es-ES" sz="1800" dirty="0">
                        <a:effectLst/>
                        <a:latin typeface="+mj-lt"/>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3" name="Rectángulo 2"/>
          <p:cNvSpPr/>
          <p:nvPr/>
        </p:nvSpPr>
        <p:spPr>
          <a:xfrm>
            <a:off x="2624002" y="349029"/>
            <a:ext cx="6653681" cy="461665"/>
          </a:xfrm>
          <a:prstGeom prst="rect">
            <a:avLst/>
          </a:prstGeom>
        </p:spPr>
        <p:txBody>
          <a:bodyPr wrap="none">
            <a:spAutoFit/>
          </a:bodyPr>
          <a:lstStyle/>
          <a:p>
            <a:r>
              <a:rPr lang="es-EC" sz="2400" b="1" dirty="0" smtClean="0">
                <a:latin typeface="Times New Roman" panose="02020603050405020304" pitchFamily="18" charset="0"/>
                <a:ea typeface="Times New Roman" panose="02020603050405020304" pitchFamily="18" charset="0"/>
              </a:rPr>
              <a:t>ANÁLISIS </a:t>
            </a:r>
            <a:r>
              <a:rPr lang="es-EC" sz="2400" b="1" dirty="0">
                <a:latin typeface="Times New Roman" panose="02020603050405020304" pitchFamily="18" charset="0"/>
                <a:ea typeface="Times New Roman" panose="02020603050405020304" pitchFamily="18" charset="0"/>
              </a:rPr>
              <a:t>F.O.D.A EN EL ÁREA </a:t>
            </a:r>
            <a:r>
              <a:rPr lang="es-EC" sz="2400" b="1" dirty="0" smtClean="0">
                <a:latin typeface="Times New Roman" panose="02020603050405020304" pitchFamily="18" charset="0"/>
                <a:ea typeface="Times New Roman" panose="02020603050405020304" pitchFamily="18" charset="0"/>
              </a:rPr>
              <a:t>DE ESTUDIO</a:t>
            </a:r>
            <a:endParaRPr lang="es-ES" sz="2400" dirty="0"/>
          </a:p>
        </p:txBody>
      </p:sp>
      <p:pic>
        <p:nvPicPr>
          <p:cNvPr id="4" name="Imagen 3"/>
          <p:cNvPicPr>
            <a:picLocks noChangeAspect="1"/>
          </p:cNvPicPr>
          <p:nvPr/>
        </p:nvPicPr>
        <p:blipFill>
          <a:blip r:embed="rId2"/>
          <a:stretch>
            <a:fillRect/>
          </a:stretch>
        </p:blipFill>
        <p:spPr>
          <a:xfrm>
            <a:off x="9656619" y="0"/>
            <a:ext cx="2535382" cy="1159725"/>
          </a:xfrm>
          <a:prstGeom prst="rect">
            <a:avLst/>
          </a:prstGeom>
        </p:spPr>
      </p:pic>
    </p:spTree>
    <p:extLst>
      <p:ext uri="{BB962C8B-B14F-4D97-AF65-F5344CB8AC3E}">
        <p14:creationId xmlns:p14="http://schemas.microsoft.com/office/powerpoint/2010/main" val="9879061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118426" y="256436"/>
            <a:ext cx="5408084" cy="461665"/>
          </a:xfrm>
          <a:prstGeom prst="rect">
            <a:avLst/>
          </a:prstGeom>
        </p:spPr>
        <p:txBody>
          <a:bodyPr wrap="none">
            <a:spAutoFit/>
          </a:bodyPr>
          <a:lstStyle/>
          <a:p>
            <a:r>
              <a:rPr lang="es-EC" sz="2400" b="1" dirty="0" smtClean="0">
                <a:latin typeface="+mj-lt"/>
              </a:rPr>
              <a:t>IDENTIFICACIÓN DE PROYECTOS </a:t>
            </a:r>
            <a:endParaRPr lang="es-EC" sz="2400" b="1" dirty="0">
              <a:latin typeface="+mj-lt"/>
            </a:endParaRPr>
          </a:p>
        </p:txBody>
      </p:sp>
      <p:graphicFrame>
        <p:nvGraphicFramePr>
          <p:cNvPr id="5" name="Tabla 4"/>
          <p:cNvGraphicFramePr>
            <a:graphicFrameLocks noGrp="1"/>
          </p:cNvGraphicFramePr>
          <p:nvPr>
            <p:extLst>
              <p:ext uri="{D42A27DB-BD31-4B8C-83A1-F6EECF244321}">
                <p14:modId xmlns:p14="http://schemas.microsoft.com/office/powerpoint/2010/main" val="1434512780"/>
              </p:ext>
            </p:extLst>
          </p:nvPr>
        </p:nvGraphicFramePr>
        <p:xfrm>
          <a:off x="180303" y="810434"/>
          <a:ext cx="9826581" cy="5678424"/>
        </p:xfrm>
        <a:graphic>
          <a:graphicData uri="http://schemas.openxmlformats.org/drawingml/2006/table">
            <a:tbl>
              <a:tblPr firstRow="1" firstCol="1" bandRow="1">
                <a:tableStyleId>{F5AB1C69-6EDB-4FF4-983F-18BD219EF322}</a:tableStyleId>
              </a:tblPr>
              <a:tblGrid>
                <a:gridCol w="3275527"/>
                <a:gridCol w="3275527"/>
                <a:gridCol w="3275527"/>
              </a:tblGrid>
              <a:tr h="294241">
                <a:tc>
                  <a:txBody>
                    <a:bodyPr/>
                    <a:lstStyle/>
                    <a:p>
                      <a:pPr algn="ctr">
                        <a:lnSpc>
                          <a:spcPct val="115000"/>
                        </a:lnSpc>
                        <a:spcAft>
                          <a:spcPts val="0"/>
                        </a:spcAft>
                        <a:tabLst>
                          <a:tab pos="838200" algn="l"/>
                        </a:tabLst>
                      </a:pPr>
                      <a:r>
                        <a:rPr lang="es-ES" sz="1800" dirty="0">
                          <a:effectLst/>
                          <a:latin typeface="+mj-lt"/>
                        </a:rPr>
                        <a:t>Criterios</a:t>
                      </a:r>
                      <a:endParaRPr lang="es-EC" sz="18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838200" algn="l"/>
                        </a:tabLst>
                      </a:pPr>
                      <a:r>
                        <a:rPr lang="es-ES" sz="1800">
                          <a:effectLst/>
                          <a:latin typeface="+mj-lt"/>
                        </a:rPr>
                        <a:t>Variables</a:t>
                      </a:r>
                      <a:endParaRPr lang="es-EC" sz="18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838200" algn="l"/>
                        </a:tabLst>
                      </a:pPr>
                      <a:r>
                        <a:rPr lang="es-ES" sz="1800">
                          <a:effectLst/>
                          <a:latin typeface="+mj-lt"/>
                        </a:rPr>
                        <a:t>Proyectos</a:t>
                      </a:r>
                      <a:endParaRPr lang="es-EC" sz="1800">
                        <a:effectLst/>
                        <a:latin typeface="+mj-lt"/>
                        <a:ea typeface="Times New Roman" panose="02020603050405020304" pitchFamily="18" charset="0"/>
                        <a:cs typeface="Times New Roman" panose="02020603050405020304" pitchFamily="18" charset="0"/>
                      </a:endParaRPr>
                    </a:p>
                  </a:txBody>
                  <a:tcPr marL="68580" marR="68580" marT="0" marB="0" anchor="ctr"/>
                </a:tc>
              </a:tr>
              <a:tr h="1176963">
                <a:tc>
                  <a:txBody>
                    <a:bodyPr/>
                    <a:lstStyle/>
                    <a:p>
                      <a:pPr algn="ctr">
                        <a:lnSpc>
                          <a:spcPct val="115000"/>
                        </a:lnSpc>
                        <a:spcAft>
                          <a:spcPts val="0"/>
                        </a:spcAft>
                        <a:tabLst>
                          <a:tab pos="838200" algn="l"/>
                        </a:tabLst>
                      </a:pPr>
                      <a:r>
                        <a:rPr lang="es-ES" sz="1800">
                          <a:effectLst/>
                          <a:latin typeface="+mj-lt"/>
                        </a:rPr>
                        <a:t>Fortalezas</a:t>
                      </a:r>
                      <a:endParaRPr lang="es-EC" sz="1800">
                        <a:effectLst/>
                        <a:latin typeface="+mj-lt"/>
                      </a:endParaRPr>
                    </a:p>
                    <a:p>
                      <a:pPr algn="ctr">
                        <a:lnSpc>
                          <a:spcPct val="115000"/>
                        </a:lnSpc>
                        <a:spcAft>
                          <a:spcPts val="0"/>
                        </a:spcAft>
                        <a:tabLst>
                          <a:tab pos="838200" algn="l"/>
                        </a:tabLst>
                      </a:pPr>
                      <a:r>
                        <a:rPr lang="es-ES" sz="1800">
                          <a:effectLst/>
                          <a:latin typeface="+mj-lt"/>
                        </a:rPr>
                        <a:t>Oportunidades</a:t>
                      </a:r>
                      <a:endParaRPr lang="es-EC" sz="18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838200" algn="l"/>
                        </a:tabLst>
                      </a:pPr>
                      <a:r>
                        <a:rPr lang="es-ES" sz="1800">
                          <a:effectLst/>
                          <a:latin typeface="+mj-lt"/>
                        </a:rPr>
                        <a:t>-Riqueza de especies</a:t>
                      </a:r>
                      <a:endParaRPr lang="es-EC" sz="1800">
                        <a:effectLst/>
                        <a:latin typeface="+mj-lt"/>
                      </a:endParaRPr>
                    </a:p>
                    <a:p>
                      <a:pPr algn="ctr">
                        <a:lnSpc>
                          <a:spcPct val="115000"/>
                        </a:lnSpc>
                        <a:spcAft>
                          <a:spcPts val="0"/>
                        </a:spcAft>
                        <a:tabLst>
                          <a:tab pos="838200" algn="l"/>
                        </a:tabLst>
                      </a:pPr>
                      <a:r>
                        <a:rPr lang="es-ES" sz="1800">
                          <a:effectLst/>
                          <a:latin typeface="+mj-lt"/>
                        </a:rPr>
                        <a:t> </a:t>
                      </a:r>
                      <a:endParaRPr lang="es-EC" sz="1800">
                        <a:effectLst/>
                        <a:latin typeface="+mj-lt"/>
                      </a:endParaRPr>
                    </a:p>
                    <a:p>
                      <a:pPr algn="ctr">
                        <a:lnSpc>
                          <a:spcPct val="115000"/>
                        </a:lnSpc>
                        <a:spcAft>
                          <a:spcPts val="0"/>
                        </a:spcAft>
                        <a:tabLst>
                          <a:tab pos="838200" algn="l"/>
                        </a:tabLst>
                      </a:pPr>
                      <a:r>
                        <a:rPr lang="es-ES" sz="1800">
                          <a:effectLst/>
                          <a:latin typeface="+mj-lt"/>
                        </a:rPr>
                        <a:t>-Crecimiento económico de las comunidades</a:t>
                      </a:r>
                      <a:endParaRPr lang="es-EC" sz="18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838200" algn="l"/>
                        </a:tabLst>
                      </a:pPr>
                      <a:r>
                        <a:rPr lang="es-ES" sz="1800">
                          <a:effectLst/>
                          <a:latin typeface="+mj-lt"/>
                        </a:rPr>
                        <a:t>El Valle del Chota es parte de Ti</a:t>
                      </a:r>
                      <a:endParaRPr lang="es-EC" sz="1800">
                        <a:effectLst/>
                        <a:latin typeface="+mj-lt"/>
                        <a:ea typeface="Times New Roman" panose="02020603050405020304" pitchFamily="18" charset="0"/>
                        <a:cs typeface="Times New Roman" panose="02020603050405020304" pitchFamily="18" charset="0"/>
                      </a:endParaRPr>
                    </a:p>
                  </a:txBody>
                  <a:tcPr marL="68580" marR="68580" marT="0" marB="0" anchor="ctr"/>
                </a:tc>
              </a:tr>
              <a:tr h="1765444">
                <a:tc>
                  <a:txBody>
                    <a:bodyPr/>
                    <a:lstStyle/>
                    <a:p>
                      <a:pPr algn="ctr">
                        <a:lnSpc>
                          <a:spcPct val="115000"/>
                        </a:lnSpc>
                        <a:spcAft>
                          <a:spcPts val="0"/>
                        </a:spcAft>
                        <a:tabLst>
                          <a:tab pos="838200" algn="l"/>
                        </a:tabLst>
                      </a:pPr>
                      <a:r>
                        <a:rPr lang="es-ES" sz="1800">
                          <a:effectLst/>
                          <a:latin typeface="+mj-lt"/>
                        </a:rPr>
                        <a:t>Fortalezas</a:t>
                      </a:r>
                      <a:endParaRPr lang="es-EC" sz="1800">
                        <a:effectLst/>
                        <a:latin typeface="+mj-lt"/>
                      </a:endParaRPr>
                    </a:p>
                    <a:p>
                      <a:pPr algn="ctr">
                        <a:lnSpc>
                          <a:spcPct val="115000"/>
                        </a:lnSpc>
                        <a:spcAft>
                          <a:spcPts val="0"/>
                        </a:spcAft>
                        <a:tabLst>
                          <a:tab pos="838200" algn="l"/>
                        </a:tabLst>
                      </a:pPr>
                      <a:r>
                        <a:rPr lang="es-ES" sz="1800">
                          <a:effectLst/>
                          <a:latin typeface="+mj-lt"/>
                        </a:rPr>
                        <a:t>Amenazas</a:t>
                      </a:r>
                      <a:endParaRPr lang="es-EC" sz="18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838200" algn="l"/>
                        </a:tabLst>
                      </a:pPr>
                      <a:r>
                        <a:rPr lang="es-ES" sz="1800" dirty="0">
                          <a:effectLst/>
                          <a:latin typeface="+mj-lt"/>
                        </a:rPr>
                        <a:t>-Población trabajadora y progresista</a:t>
                      </a:r>
                      <a:endParaRPr lang="es-EC" sz="1800" dirty="0">
                        <a:effectLst/>
                        <a:latin typeface="+mj-lt"/>
                      </a:endParaRPr>
                    </a:p>
                    <a:p>
                      <a:pPr algn="ctr">
                        <a:lnSpc>
                          <a:spcPct val="115000"/>
                        </a:lnSpc>
                        <a:spcAft>
                          <a:spcPts val="0"/>
                        </a:spcAft>
                        <a:tabLst>
                          <a:tab pos="838200" algn="l"/>
                        </a:tabLst>
                      </a:pPr>
                      <a:r>
                        <a:rPr lang="es-ES" sz="1800" dirty="0">
                          <a:effectLst/>
                          <a:latin typeface="+mj-lt"/>
                        </a:rPr>
                        <a:t> </a:t>
                      </a:r>
                      <a:endParaRPr lang="es-EC" sz="1800" dirty="0">
                        <a:effectLst/>
                        <a:latin typeface="+mj-lt"/>
                      </a:endParaRPr>
                    </a:p>
                    <a:p>
                      <a:pPr algn="ctr">
                        <a:lnSpc>
                          <a:spcPct val="115000"/>
                        </a:lnSpc>
                        <a:spcAft>
                          <a:spcPts val="0"/>
                        </a:spcAft>
                        <a:tabLst>
                          <a:tab pos="838200" algn="l"/>
                        </a:tabLst>
                      </a:pPr>
                      <a:r>
                        <a:rPr lang="es-ES" sz="1800" dirty="0">
                          <a:effectLst/>
                          <a:latin typeface="+mj-lt"/>
                        </a:rPr>
                        <a:t>-Actividades agropecuarias</a:t>
                      </a:r>
                      <a:endParaRPr lang="es-EC" sz="1800" dirty="0">
                        <a:effectLst/>
                        <a:latin typeface="+mj-lt"/>
                      </a:endParaRPr>
                    </a:p>
                    <a:p>
                      <a:pPr algn="ctr">
                        <a:lnSpc>
                          <a:spcPct val="115000"/>
                        </a:lnSpc>
                        <a:spcAft>
                          <a:spcPts val="0"/>
                        </a:spcAft>
                        <a:tabLst>
                          <a:tab pos="838200" algn="l"/>
                        </a:tabLst>
                      </a:pPr>
                      <a:r>
                        <a:rPr lang="es-ES" sz="1800" dirty="0">
                          <a:effectLst/>
                          <a:latin typeface="+mj-lt"/>
                        </a:rPr>
                        <a:t>-No existe control de las actividades antrópicas</a:t>
                      </a:r>
                      <a:endParaRPr lang="es-EC" sz="18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838200" algn="l"/>
                        </a:tabLst>
                      </a:pPr>
                      <a:r>
                        <a:rPr lang="es-ES" sz="1800">
                          <a:effectLst/>
                          <a:latin typeface="+mj-lt"/>
                        </a:rPr>
                        <a:t>ECO - ZONAS</a:t>
                      </a:r>
                      <a:endParaRPr lang="es-EC" sz="1800">
                        <a:effectLst/>
                        <a:latin typeface="+mj-lt"/>
                        <a:ea typeface="Times New Roman" panose="02020603050405020304" pitchFamily="18" charset="0"/>
                        <a:cs typeface="Times New Roman" panose="02020603050405020304" pitchFamily="18" charset="0"/>
                      </a:endParaRPr>
                    </a:p>
                  </a:txBody>
                  <a:tcPr marL="68580" marR="68580" marT="0" marB="0" anchor="ctr"/>
                </a:tc>
              </a:tr>
              <a:tr h="2059685">
                <a:tc>
                  <a:txBody>
                    <a:bodyPr/>
                    <a:lstStyle/>
                    <a:p>
                      <a:pPr algn="ctr">
                        <a:lnSpc>
                          <a:spcPct val="115000"/>
                        </a:lnSpc>
                        <a:spcAft>
                          <a:spcPts val="0"/>
                        </a:spcAft>
                        <a:tabLst>
                          <a:tab pos="838200" algn="l"/>
                        </a:tabLst>
                      </a:pPr>
                      <a:r>
                        <a:rPr lang="es-ES" sz="1800">
                          <a:effectLst/>
                          <a:latin typeface="+mj-lt"/>
                        </a:rPr>
                        <a:t>Debilidades</a:t>
                      </a:r>
                      <a:endParaRPr lang="es-EC" sz="1800">
                        <a:effectLst/>
                        <a:latin typeface="+mj-lt"/>
                      </a:endParaRPr>
                    </a:p>
                    <a:p>
                      <a:pPr algn="ctr">
                        <a:lnSpc>
                          <a:spcPct val="115000"/>
                        </a:lnSpc>
                        <a:spcAft>
                          <a:spcPts val="0"/>
                        </a:spcAft>
                        <a:tabLst>
                          <a:tab pos="838200" algn="l"/>
                        </a:tabLst>
                      </a:pPr>
                      <a:r>
                        <a:rPr lang="es-ES" sz="1800">
                          <a:effectLst/>
                          <a:latin typeface="+mj-lt"/>
                        </a:rPr>
                        <a:t>Oportunidades</a:t>
                      </a:r>
                      <a:endParaRPr lang="es-EC" sz="18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838200" algn="l"/>
                        </a:tabLst>
                      </a:pPr>
                      <a:r>
                        <a:rPr lang="es-ES" sz="1800" dirty="0">
                          <a:effectLst/>
                          <a:latin typeface="+mj-lt"/>
                        </a:rPr>
                        <a:t>-Información de diversidad florística escasa</a:t>
                      </a:r>
                      <a:endParaRPr lang="es-EC" sz="1800" dirty="0">
                        <a:effectLst/>
                        <a:latin typeface="+mj-lt"/>
                      </a:endParaRPr>
                    </a:p>
                    <a:p>
                      <a:pPr algn="ctr">
                        <a:lnSpc>
                          <a:spcPct val="115000"/>
                        </a:lnSpc>
                        <a:spcAft>
                          <a:spcPts val="0"/>
                        </a:spcAft>
                        <a:tabLst>
                          <a:tab pos="838200" algn="l"/>
                        </a:tabLst>
                      </a:pPr>
                      <a:r>
                        <a:rPr lang="es-ES" sz="1800" dirty="0">
                          <a:effectLst/>
                          <a:latin typeface="+mj-lt"/>
                        </a:rPr>
                        <a:t>-Compactación y erosión del suelo</a:t>
                      </a:r>
                      <a:endParaRPr lang="es-EC" sz="1800" dirty="0">
                        <a:effectLst/>
                        <a:latin typeface="+mj-lt"/>
                      </a:endParaRPr>
                    </a:p>
                    <a:p>
                      <a:pPr algn="ctr">
                        <a:lnSpc>
                          <a:spcPct val="115000"/>
                        </a:lnSpc>
                        <a:spcAft>
                          <a:spcPts val="0"/>
                        </a:spcAft>
                        <a:tabLst>
                          <a:tab pos="838200" algn="l"/>
                        </a:tabLst>
                      </a:pPr>
                      <a:r>
                        <a:rPr lang="es-ES" sz="1800" dirty="0">
                          <a:effectLst/>
                          <a:latin typeface="+mj-lt"/>
                        </a:rPr>
                        <a:t> </a:t>
                      </a:r>
                      <a:endParaRPr lang="es-EC" sz="1800" dirty="0">
                        <a:effectLst/>
                        <a:latin typeface="+mj-lt"/>
                      </a:endParaRPr>
                    </a:p>
                    <a:p>
                      <a:pPr algn="ctr">
                        <a:lnSpc>
                          <a:spcPct val="115000"/>
                        </a:lnSpc>
                        <a:spcAft>
                          <a:spcPts val="0"/>
                        </a:spcAft>
                        <a:tabLst>
                          <a:tab pos="838200" algn="l"/>
                        </a:tabLst>
                      </a:pPr>
                      <a:r>
                        <a:rPr lang="es-ES" sz="1800" dirty="0">
                          <a:effectLst/>
                          <a:latin typeface="+mj-lt"/>
                        </a:rPr>
                        <a:t>-Presencia de turismo comunitario</a:t>
                      </a:r>
                      <a:endParaRPr lang="es-EC" sz="18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838200" algn="l"/>
                        </a:tabLst>
                      </a:pPr>
                      <a:r>
                        <a:rPr lang="es-ES" sz="1800" dirty="0">
                          <a:effectLst/>
                          <a:latin typeface="+mj-lt"/>
                        </a:rPr>
                        <a:t>Guía ilustrada de plantas registradas en el Valle del Chota</a:t>
                      </a:r>
                      <a:endParaRPr lang="es-EC" sz="1800" dirty="0">
                        <a:effectLst/>
                        <a:latin typeface="+mj-lt"/>
                        <a:ea typeface="Times New Roman" panose="02020603050405020304" pitchFamily="18" charset="0"/>
                        <a:cs typeface="Times New Roman" panose="02020603050405020304" pitchFamily="18" charset="0"/>
                      </a:endParaRPr>
                    </a:p>
                  </a:txBody>
                  <a:tcPr marL="68580" marR="68580" marT="0" marB="0" anchor="ctr"/>
                </a:tc>
              </a:tr>
            </a:tbl>
          </a:graphicData>
        </a:graphic>
      </p:graphicFrame>
      <p:pic>
        <p:nvPicPr>
          <p:cNvPr id="7" name="Imagen 6"/>
          <p:cNvPicPr>
            <a:picLocks noChangeAspect="1"/>
          </p:cNvPicPr>
          <p:nvPr/>
        </p:nvPicPr>
        <p:blipFill>
          <a:blip r:embed="rId2"/>
          <a:stretch>
            <a:fillRect/>
          </a:stretch>
        </p:blipFill>
        <p:spPr>
          <a:xfrm>
            <a:off x="10241920" y="718101"/>
            <a:ext cx="1804572" cy="1804572"/>
          </a:xfrm>
          <a:prstGeom prst="ellipse">
            <a:avLst/>
          </a:prstGeom>
          <a:ln>
            <a:noFill/>
          </a:ln>
          <a:effectLst>
            <a:softEdge rad="112500"/>
          </a:effectLst>
        </p:spPr>
      </p:pic>
      <p:sp>
        <p:nvSpPr>
          <p:cNvPr id="8" name="Elipse 7"/>
          <p:cNvSpPr/>
          <p:nvPr/>
        </p:nvSpPr>
        <p:spPr>
          <a:xfrm>
            <a:off x="10241920" y="2701271"/>
            <a:ext cx="1804416" cy="1804416"/>
          </a:xfrm>
          <a:prstGeom prst="ellipse">
            <a:avLst/>
          </a:prstGeom>
          <a:blipFill rotWithShape="1">
            <a:blip r:embed="rId3"/>
            <a:stretch>
              <a:fillRect/>
            </a:stretch>
          </a:blipFill>
          <a:effectLst>
            <a:softEdge rad="63500"/>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9" name="Imagen 8"/>
          <p:cNvPicPr>
            <a:picLocks noChangeAspect="1"/>
          </p:cNvPicPr>
          <p:nvPr/>
        </p:nvPicPr>
        <p:blipFill>
          <a:blip r:embed="rId4"/>
          <a:stretch>
            <a:fillRect/>
          </a:stretch>
        </p:blipFill>
        <p:spPr>
          <a:xfrm>
            <a:off x="10241920" y="4684286"/>
            <a:ext cx="1804572" cy="1804572"/>
          </a:xfrm>
          <a:prstGeom prst="ellipse">
            <a:avLst/>
          </a:prstGeom>
          <a:ln>
            <a:noFill/>
          </a:ln>
          <a:effectLst>
            <a:softEdge rad="112500"/>
          </a:effectLst>
        </p:spPr>
      </p:pic>
    </p:spTree>
    <p:extLst>
      <p:ext uri="{BB962C8B-B14F-4D97-AF65-F5344CB8AC3E}">
        <p14:creationId xmlns:p14="http://schemas.microsoft.com/office/powerpoint/2010/main" val="35922221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378496" y="251752"/>
            <a:ext cx="2162002" cy="46166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s-EC" sz="2400" b="1" dirty="0" smtClean="0">
                <a:latin typeface="+mj-lt"/>
              </a:rPr>
              <a:t>PROYECTO 1</a:t>
            </a:r>
            <a:endParaRPr lang="es-EC" sz="2400" b="1" dirty="0">
              <a:latin typeface="+mj-lt"/>
            </a:endParaRPr>
          </a:p>
        </p:txBody>
      </p:sp>
      <p:graphicFrame>
        <p:nvGraphicFramePr>
          <p:cNvPr id="5" name="Diagrama 4"/>
          <p:cNvGraphicFramePr/>
          <p:nvPr>
            <p:extLst>
              <p:ext uri="{D42A27DB-BD31-4B8C-83A1-F6EECF244321}">
                <p14:modId xmlns:p14="http://schemas.microsoft.com/office/powerpoint/2010/main" val="1652638824"/>
              </p:ext>
            </p:extLst>
          </p:nvPr>
        </p:nvGraphicFramePr>
        <p:xfrm>
          <a:off x="166256" y="928256"/>
          <a:ext cx="11952824" cy="5832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0971955"/>
      </p:ext>
    </p:extLst>
  </p:cSld>
  <p:clrMapOvr>
    <a:masterClrMapping/>
  </p:clrMapOvr>
  <p:transition spd="slow">
    <p:comb/>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378496" y="251752"/>
            <a:ext cx="2153988" cy="46166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s-EC" sz="2400" b="1" dirty="0" smtClean="0">
                <a:latin typeface="+mj-lt"/>
              </a:rPr>
              <a:t>PROYECTO 2</a:t>
            </a:r>
            <a:endParaRPr lang="es-EC" sz="2400" b="1" dirty="0">
              <a:latin typeface="+mj-lt"/>
            </a:endParaRPr>
          </a:p>
        </p:txBody>
      </p:sp>
      <p:graphicFrame>
        <p:nvGraphicFramePr>
          <p:cNvPr id="5" name="Diagrama 4"/>
          <p:cNvGraphicFramePr/>
          <p:nvPr>
            <p:extLst>
              <p:ext uri="{D42A27DB-BD31-4B8C-83A1-F6EECF244321}">
                <p14:modId xmlns:p14="http://schemas.microsoft.com/office/powerpoint/2010/main" val="1129138384"/>
              </p:ext>
            </p:extLst>
          </p:nvPr>
        </p:nvGraphicFramePr>
        <p:xfrm>
          <a:off x="166256" y="928256"/>
          <a:ext cx="11952824" cy="5929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07609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9406" y="1667504"/>
            <a:ext cx="4958367" cy="4359499"/>
          </a:xfrm>
          <a:prstGeom prst="rect">
            <a:avLst/>
          </a:prstGeom>
        </p:spPr>
      </p:pic>
      <p:sp>
        <p:nvSpPr>
          <p:cNvPr id="5" name="CuadroTexto 4"/>
          <p:cNvSpPr txBox="1"/>
          <p:nvPr/>
        </p:nvSpPr>
        <p:spPr>
          <a:xfrm>
            <a:off x="2723880" y="1186829"/>
            <a:ext cx="3889420" cy="46166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w="28575">
            <a:solidFill>
              <a:schemeClr val="accent3">
                <a:lumMod val="50000"/>
              </a:schemeClr>
            </a:solidFill>
          </a:ln>
        </p:spPr>
        <p:txBody>
          <a:bodyPr wrap="square" rtlCol="0">
            <a:spAutoFit/>
          </a:bodyPr>
          <a:lstStyle/>
          <a:p>
            <a:r>
              <a:rPr lang="es-ES" sz="2400" dirty="0" smtClean="0">
                <a:latin typeface="+mj-lt"/>
              </a:rPr>
              <a:t>CACTACEAE-OPUNTIA</a:t>
            </a:r>
            <a:endParaRPr lang="es-ES" sz="2400" dirty="0">
              <a:latin typeface="+mj-lt"/>
            </a:endParaRPr>
          </a:p>
        </p:txBody>
      </p:sp>
      <p:sp>
        <p:nvSpPr>
          <p:cNvPr id="6" name="CuadroTexto 5"/>
          <p:cNvSpPr txBox="1"/>
          <p:nvPr/>
        </p:nvSpPr>
        <p:spPr>
          <a:xfrm>
            <a:off x="2723880" y="6027003"/>
            <a:ext cx="3889420" cy="83099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w="28575">
            <a:solidFill>
              <a:schemeClr val="accent3">
                <a:lumMod val="50000"/>
              </a:schemeClr>
            </a:solidFill>
          </a:ln>
        </p:spPr>
        <p:txBody>
          <a:bodyPr wrap="square" rtlCol="0">
            <a:spAutoFit/>
          </a:bodyPr>
          <a:lstStyle/>
          <a:p>
            <a:pPr algn="ctr"/>
            <a:r>
              <a:rPr lang="es-ES" sz="2400" i="1" dirty="0" smtClean="0">
                <a:latin typeface="+mj-lt"/>
              </a:rPr>
              <a:t>Opuntia soederstromiana </a:t>
            </a:r>
            <a:r>
              <a:rPr lang="es-EC" sz="2400" dirty="0" err="1">
                <a:latin typeface="Times New Roman" panose="02020603050405020304" pitchFamily="18" charset="0"/>
                <a:ea typeface="Calibri" panose="020F0502020204030204" pitchFamily="34" charset="0"/>
              </a:rPr>
              <a:t>Britton</a:t>
            </a:r>
            <a:r>
              <a:rPr lang="es-EC" sz="2400" dirty="0">
                <a:latin typeface="Times New Roman" panose="02020603050405020304" pitchFamily="18" charset="0"/>
                <a:ea typeface="Calibri" panose="020F0502020204030204" pitchFamily="34" charset="0"/>
              </a:rPr>
              <a:t> &amp; Rose</a:t>
            </a:r>
            <a:endParaRPr lang="es-ES" sz="2400" i="1" dirty="0">
              <a:latin typeface="+mj-lt"/>
            </a:endParaRPr>
          </a:p>
        </p:txBody>
      </p:sp>
      <p:sp>
        <p:nvSpPr>
          <p:cNvPr id="7" name="CuadroTexto 6"/>
          <p:cNvSpPr txBox="1"/>
          <p:nvPr/>
        </p:nvSpPr>
        <p:spPr>
          <a:xfrm>
            <a:off x="7147773" y="2120083"/>
            <a:ext cx="4666447" cy="341632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w="28575">
            <a:solidFill>
              <a:schemeClr val="accent3">
                <a:lumMod val="50000"/>
              </a:schemeClr>
            </a:solidFill>
          </a:ln>
        </p:spPr>
        <p:txBody>
          <a:bodyPr wrap="square" rtlCol="0">
            <a:spAutoFit/>
          </a:bodyPr>
          <a:lstStyle/>
          <a:p>
            <a:pPr algn="just"/>
            <a:r>
              <a:rPr lang="es-CO" b="1" dirty="0">
                <a:latin typeface="Times New Roman" panose="02020603050405020304" pitchFamily="18" charset="0"/>
                <a:ea typeface="Calibri" panose="020F0502020204030204" pitchFamily="34" charset="0"/>
              </a:rPr>
              <a:t>Descripción</a:t>
            </a:r>
            <a:r>
              <a:rPr lang="es-CO" b="1" dirty="0" smtClean="0">
                <a:latin typeface="Times New Roman" panose="02020603050405020304" pitchFamily="18" charset="0"/>
                <a:ea typeface="Calibri" panose="020F0502020204030204" pitchFamily="34" charset="0"/>
              </a:rPr>
              <a:t>: </a:t>
            </a:r>
            <a:r>
              <a:rPr lang="es-CO" dirty="0" smtClean="0">
                <a:latin typeface="Times New Roman" panose="02020603050405020304" pitchFamily="18" charset="0"/>
                <a:ea typeface="Calibri" panose="020F0502020204030204" pitchFamily="34" charset="0"/>
              </a:rPr>
              <a:t>Árbol o arbusto usualmente erecto, muy espinoso, hojas suculentas pequeñas, espinas de 5 a 10 centímetros. Flores inmaduras amarillas, naranjas o rojizas de hasta 6 centímetros de largo. Fruto ovado u oblongo, usualmente espinoso, rojo y jugoso. </a:t>
            </a:r>
          </a:p>
          <a:p>
            <a:pPr algn="just"/>
            <a:r>
              <a:rPr lang="es-CO" b="1" dirty="0" smtClean="0">
                <a:latin typeface="Times New Roman" panose="02020603050405020304" pitchFamily="18" charset="0"/>
                <a:ea typeface="Calibri" panose="020F0502020204030204" pitchFamily="34" charset="0"/>
              </a:rPr>
              <a:t>Habito: </a:t>
            </a:r>
            <a:r>
              <a:rPr lang="es-CO" dirty="0" smtClean="0">
                <a:latin typeface="Times New Roman" panose="02020603050405020304" pitchFamily="18" charset="0"/>
                <a:ea typeface="Calibri" panose="020F0502020204030204" pitchFamily="34" charset="0"/>
              </a:rPr>
              <a:t>Arbusto</a:t>
            </a:r>
          </a:p>
          <a:p>
            <a:pPr algn="just"/>
            <a:r>
              <a:rPr lang="es-CO" b="1" dirty="0" smtClean="0">
                <a:latin typeface="Times New Roman" panose="02020603050405020304" pitchFamily="18" charset="0"/>
                <a:ea typeface="Calibri" panose="020F0502020204030204" pitchFamily="34" charset="0"/>
              </a:rPr>
              <a:t>Distribución </a:t>
            </a:r>
            <a:r>
              <a:rPr lang="es-CO" b="1" dirty="0">
                <a:latin typeface="Times New Roman" panose="02020603050405020304" pitchFamily="18" charset="0"/>
                <a:ea typeface="Calibri" panose="020F0502020204030204" pitchFamily="34" charset="0"/>
              </a:rPr>
              <a:t>en la zona de estudio</a:t>
            </a:r>
            <a:r>
              <a:rPr lang="es-CO" b="1" dirty="0" smtClean="0">
                <a:latin typeface="Times New Roman" panose="02020603050405020304" pitchFamily="18" charset="0"/>
                <a:ea typeface="Calibri" panose="020F0502020204030204" pitchFamily="34" charset="0"/>
              </a:rPr>
              <a:t>: </a:t>
            </a:r>
            <a:r>
              <a:rPr lang="es-CO" dirty="0" smtClean="0">
                <a:latin typeface="Times New Roman" panose="02020603050405020304" pitchFamily="18" charset="0"/>
                <a:ea typeface="Calibri" panose="020F0502020204030204" pitchFamily="34" charset="0"/>
              </a:rPr>
              <a:t>Chota, San Alfonso, Carpuela, Juncal, Pusir Chiquito </a:t>
            </a:r>
          </a:p>
          <a:p>
            <a:pPr algn="just"/>
            <a:r>
              <a:rPr lang="es-CO" b="1" dirty="0">
                <a:latin typeface="Times New Roman" panose="02020603050405020304" pitchFamily="18" charset="0"/>
                <a:ea typeface="Calibri" panose="020F0502020204030204" pitchFamily="34" charset="0"/>
              </a:rPr>
              <a:t>Estado de conservación: </a:t>
            </a:r>
            <a:r>
              <a:rPr lang="es-CO" dirty="0" smtClean="0">
                <a:latin typeface="Times New Roman" panose="02020603050405020304" pitchFamily="18" charset="0"/>
                <a:ea typeface="Calibri" panose="020F0502020204030204" pitchFamily="34" charset="0"/>
              </a:rPr>
              <a:t>Estado Vulnerable (VU)</a:t>
            </a:r>
          </a:p>
          <a:p>
            <a:pPr algn="just"/>
            <a:r>
              <a:rPr lang="es-CO" b="1" dirty="0" smtClean="0">
                <a:latin typeface="Times New Roman" panose="02020603050405020304" pitchFamily="18" charset="0"/>
              </a:rPr>
              <a:t>Distribución actual de especie: </a:t>
            </a:r>
            <a:r>
              <a:rPr lang="es-CO" dirty="0" smtClean="0">
                <a:latin typeface="Times New Roman" panose="02020603050405020304" pitchFamily="18" charset="0"/>
              </a:rPr>
              <a:t>Endémica </a:t>
            </a:r>
            <a:endParaRPr lang="es-ES" b="1" dirty="0">
              <a:latin typeface="+mj-lt"/>
            </a:endParaRPr>
          </a:p>
        </p:txBody>
      </p:sp>
      <p:sp>
        <p:nvSpPr>
          <p:cNvPr id="3" name="Rectángulo 2"/>
          <p:cNvSpPr/>
          <p:nvPr/>
        </p:nvSpPr>
        <p:spPr>
          <a:xfrm>
            <a:off x="1620589" y="221876"/>
            <a:ext cx="9065608" cy="738664"/>
          </a:xfrm>
          <a:prstGeom prst="rect">
            <a:avLst/>
          </a:prstGeom>
        </p:spPr>
        <p:txBody>
          <a:bodyPr wrap="square">
            <a:spAutoFit/>
          </a:bodyPr>
          <a:lstStyle/>
          <a:p>
            <a:r>
              <a:rPr lang="es-ES" sz="2400" b="1" dirty="0">
                <a:solidFill>
                  <a:prstClr val="black"/>
                </a:solidFill>
                <a:latin typeface="Times New Roman" panose="02020603050405020304"/>
                <a:ea typeface="+mj-ea"/>
                <a:cs typeface="+mj-cs"/>
              </a:rPr>
              <a:t>Proyecto 3: </a:t>
            </a:r>
            <a:r>
              <a:rPr lang="es-ES_tradnl" sz="2200" dirty="0">
                <a:solidFill>
                  <a:prstClr val="black"/>
                </a:solidFill>
                <a:latin typeface="Times New Roman" panose="02020603050405020304" pitchFamily="18" charset="0"/>
                <a:ea typeface="Times New Roman" panose="02020603050405020304" pitchFamily="18" charset="0"/>
                <a:cs typeface="+mj-cs"/>
              </a:rPr>
              <a:t>Guía ilustrada de plantas registradas en el Valle del Chota</a:t>
            </a:r>
            <a:r>
              <a:rPr lang="es-ES" sz="2800" dirty="0">
                <a:solidFill>
                  <a:prstClr val="black">
                    <a:lumMod val="85000"/>
                    <a:lumOff val="15000"/>
                  </a:prstClr>
                </a:solidFill>
                <a:latin typeface="Times New Roman" panose="02020603050405020304" pitchFamily="18" charset="0"/>
                <a:ea typeface="Times New Roman" panose="02020603050405020304" pitchFamily="18" charset="0"/>
                <a:cs typeface="+mj-cs"/>
              </a:rPr>
              <a:t/>
            </a:r>
            <a:br>
              <a:rPr lang="es-ES" sz="2800" dirty="0">
                <a:solidFill>
                  <a:prstClr val="black">
                    <a:lumMod val="85000"/>
                    <a:lumOff val="15000"/>
                  </a:prstClr>
                </a:solidFill>
                <a:latin typeface="Times New Roman" panose="02020603050405020304" pitchFamily="18" charset="0"/>
                <a:ea typeface="Times New Roman" panose="02020603050405020304" pitchFamily="18" charset="0"/>
                <a:cs typeface="+mj-cs"/>
              </a:rPr>
            </a:br>
            <a:endParaRPr lang="es-ES" dirty="0"/>
          </a:p>
        </p:txBody>
      </p:sp>
    </p:spTree>
    <p:extLst>
      <p:ext uri="{BB962C8B-B14F-4D97-AF65-F5344CB8AC3E}">
        <p14:creationId xmlns:p14="http://schemas.microsoft.com/office/powerpoint/2010/main" val="2969994083"/>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77027" y="237744"/>
            <a:ext cx="3923785" cy="779687"/>
          </a:xfrm>
        </p:spPr>
        <p:txBody>
          <a:bodyPr anchor="ctr">
            <a:normAutofit/>
          </a:bodyPr>
          <a:lstStyle/>
          <a:p>
            <a:pPr algn="ctr"/>
            <a:r>
              <a:rPr lang="es-ES" sz="2800" b="1" dirty="0" smtClean="0">
                <a:solidFill>
                  <a:schemeClr val="tx1"/>
                </a:solidFill>
              </a:rPr>
              <a:t>OBJETIVOS</a:t>
            </a:r>
            <a:endParaRPr lang="es-EC" sz="2800" dirty="0">
              <a:solidFill>
                <a:schemeClr val="tx1"/>
              </a:solidFill>
            </a:endParaRPr>
          </a:p>
        </p:txBody>
      </p:sp>
      <p:sp>
        <p:nvSpPr>
          <p:cNvPr id="3" name="Marcador de contenido 2"/>
          <p:cNvSpPr>
            <a:spLocks noGrp="1"/>
          </p:cNvSpPr>
          <p:nvPr>
            <p:ph idx="1"/>
          </p:nvPr>
        </p:nvSpPr>
        <p:spPr>
          <a:xfrm>
            <a:off x="1264265" y="1184856"/>
            <a:ext cx="9749307" cy="4924024"/>
          </a:xfrm>
        </p:spPr>
        <p:txBody>
          <a:bodyPr anchor="ctr">
            <a:noAutofit/>
          </a:bodyPr>
          <a:lstStyle/>
          <a:p>
            <a:pPr marL="914400" lvl="2" indent="0" algn="just">
              <a:buNone/>
            </a:pPr>
            <a:r>
              <a:rPr lang="es-ES_tradnl" sz="2200" b="1" i="1" dirty="0" smtClean="0">
                <a:solidFill>
                  <a:schemeClr val="tx1"/>
                </a:solidFill>
                <a:latin typeface="+mj-lt"/>
              </a:rPr>
              <a:t>OBJETIVO GENERAL</a:t>
            </a:r>
            <a:endParaRPr lang="es-EC" sz="2200" b="1" i="1" dirty="0" smtClean="0">
              <a:solidFill>
                <a:schemeClr val="tx1"/>
              </a:solidFill>
              <a:latin typeface="+mj-lt"/>
            </a:endParaRPr>
          </a:p>
          <a:p>
            <a:pPr algn="just">
              <a:buFont typeface="Wingdings" panose="05000000000000000000" pitchFamily="2" charset="2"/>
              <a:buChar char="Ø"/>
            </a:pPr>
            <a:r>
              <a:rPr lang="es-EC" sz="2000" dirty="0" smtClean="0">
                <a:solidFill>
                  <a:schemeClr val="tx1"/>
                </a:solidFill>
                <a:latin typeface="+mj-lt"/>
              </a:rPr>
              <a:t>Evaluar </a:t>
            </a:r>
            <a:r>
              <a:rPr lang="es-EC" sz="2000" dirty="0">
                <a:solidFill>
                  <a:schemeClr val="tx1"/>
                </a:solidFill>
                <a:latin typeface="+mj-lt"/>
              </a:rPr>
              <a:t>el estado de conservación de la  flora del matorral seco montano en el valle del </a:t>
            </a:r>
            <a:r>
              <a:rPr lang="es-EC" sz="2000" dirty="0" smtClean="0">
                <a:solidFill>
                  <a:schemeClr val="tx1"/>
                </a:solidFill>
                <a:latin typeface="+mj-lt"/>
              </a:rPr>
              <a:t>chota a fin de proponer estrategias para su conservación</a:t>
            </a:r>
            <a:r>
              <a:rPr lang="es-ES" sz="2000" dirty="0" smtClean="0">
                <a:solidFill>
                  <a:schemeClr val="tx1"/>
                </a:solidFill>
                <a:latin typeface="+mj-lt"/>
              </a:rPr>
              <a:t>.</a:t>
            </a:r>
          </a:p>
          <a:p>
            <a:pPr algn="just">
              <a:buFont typeface="Wingdings" panose="05000000000000000000" pitchFamily="2" charset="2"/>
              <a:buChar char="Ø"/>
            </a:pPr>
            <a:endParaRPr lang="es-EC" dirty="0">
              <a:solidFill>
                <a:schemeClr val="tx1"/>
              </a:solidFill>
              <a:latin typeface="+mj-lt"/>
            </a:endParaRPr>
          </a:p>
          <a:p>
            <a:pPr marL="914400" lvl="2" indent="0" algn="just">
              <a:buNone/>
            </a:pPr>
            <a:r>
              <a:rPr lang="es-ES_tradnl" sz="2200" b="1" i="1" dirty="0" smtClean="0">
                <a:solidFill>
                  <a:schemeClr val="tx1"/>
                </a:solidFill>
                <a:latin typeface="+mj-lt"/>
              </a:rPr>
              <a:t>OBJETIVOS ESPECÍFICOS</a:t>
            </a:r>
            <a:endParaRPr lang="es-EC" sz="2200" b="1" i="1" dirty="0" smtClean="0">
              <a:solidFill>
                <a:schemeClr val="tx1"/>
              </a:solidFill>
              <a:latin typeface="+mj-lt"/>
            </a:endParaRPr>
          </a:p>
          <a:p>
            <a:pPr lvl="0" algn="just">
              <a:buFont typeface="Wingdings" panose="05000000000000000000" pitchFamily="2" charset="2"/>
              <a:buChar char="Ø"/>
            </a:pPr>
            <a:r>
              <a:rPr lang="es-ES_tradnl" sz="2000" dirty="0" smtClean="0">
                <a:solidFill>
                  <a:schemeClr val="tx1"/>
                </a:solidFill>
                <a:latin typeface="+mj-lt"/>
              </a:rPr>
              <a:t>Determinar</a:t>
            </a:r>
            <a:r>
              <a:rPr lang="es-EC" sz="2000" dirty="0" smtClean="0">
                <a:solidFill>
                  <a:schemeClr val="tx1"/>
                </a:solidFill>
                <a:latin typeface="+mj-lt"/>
              </a:rPr>
              <a:t> </a:t>
            </a:r>
            <a:r>
              <a:rPr lang="es-EC" sz="2000" dirty="0">
                <a:solidFill>
                  <a:schemeClr val="tx1"/>
                </a:solidFill>
                <a:latin typeface="+mj-lt"/>
              </a:rPr>
              <a:t>la diversidad de las especies vegetales del matorral seco montano </a:t>
            </a:r>
            <a:r>
              <a:rPr lang="es-EC" sz="2000" dirty="0" smtClean="0">
                <a:solidFill>
                  <a:schemeClr val="tx1"/>
                </a:solidFill>
                <a:latin typeface="+mj-lt"/>
              </a:rPr>
              <a:t>del </a:t>
            </a:r>
            <a:r>
              <a:rPr lang="es-EC" sz="2000" dirty="0">
                <a:solidFill>
                  <a:schemeClr val="tx1"/>
                </a:solidFill>
                <a:latin typeface="+mj-lt"/>
              </a:rPr>
              <a:t>Valle del Chota</a:t>
            </a:r>
            <a:r>
              <a:rPr lang="es-EC" sz="2000" dirty="0" smtClean="0">
                <a:solidFill>
                  <a:schemeClr val="tx1"/>
                </a:solidFill>
                <a:latin typeface="+mj-lt"/>
              </a:rPr>
              <a:t>.</a:t>
            </a:r>
          </a:p>
          <a:p>
            <a:pPr lvl="0" algn="just">
              <a:buFont typeface="Wingdings" panose="05000000000000000000" pitchFamily="2" charset="2"/>
              <a:buChar char="Ø"/>
            </a:pPr>
            <a:endParaRPr lang="es-EC" sz="2000" dirty="0">
              <a:solidFill>
                <a:schemeClr val="tx1"/>
              </a:solidFill>
              <a:latin typeface="+mj-lt"/>
            </a:endParaRPr>
          </a:p>
          <a:p>
            <a:pPr lvl="0" algn="just">
              <a:buFont typeface="Wingdings" panose="05000000000000000000" pitchFamily="2" charset="2"/>
              <a:buChar char="Ø"/>
            </a:pPr>
            <a:r>
              <a:rPr lang="es-EC" sz="2000" dirty="0">
                <a:solidFill>
                  <a:schemeClr val="tx1"/>
                </a:solidFill>
                <a:latin typeface="+mj-lt"/>
              </a:rPr>
              <a:t>Analizar la incidencia de las amenazas antrópicas sobre las formaciones vegetales.</a:t>
            </a:r>
          </a:p>
          <a:p>
            <a:pPr algn="just">
              <a:buFont typeface="Wingdings" panose="05000000000000000000" pitchFamily="2" charset="2"/>
              <a:buChar char="Ø"/>
            </a:pPr>
            <a:endParaRPr lang="es-EC" sz="2000" dirty="0">
              <a:solidFill>
                <a:schemeClr val="tx1"/>
              </a:solidFill>
              <a:latin typeface="+mj-lt"/>
            </a:endParaRPr>
          </a:p>
          <a:p>
            <a:pPr lvl="0" algn="just">
              <a:buFont typeface="Wingdings" panose="05000000000000000000" pitchFamily="2" charset="2"/>
              <a:buChar char="Ø"/>
            </a:pPr>
            <a:r>
              <a:rPr lang="es-ES" sz="2000" dirty="0" smtClean="0">
                <a:solidFill>
                  <a:schemeClr val="tx1"/>
                </a:solidFill>
                <a:latin typeface="+mj-lt"/>
              </a:rPr>
              <a:t>Generar </a:t>
            </a:r>
            <a:r>
              <a:rPr lang="es-ES" sz="2000" dirty="0">
                <a:solidFill>
                  <a:schemeClr val="tx1"/>
                </a:solidFill>
                <a:latin typeface="+mj-lt"/>
              </a:rPr>
              <a:t>estrategias de conservación que permitan el uso adecuado de la flora del matorral seco montano en el Valle del Chota. </a:t>
            </a:r>
            <a:endParaRPr lang="es-EC" sz="2000" dirty="0">
              <a:solidFill>
                <a:schemeClr val="tx1"/>
              </a:solidFill>
              <a:latin typeface="+mj-lt"/>
            </a:endParaRPr>
          </a:p>
        </p:txBody>
      </p:sp>
    </p:spTree>
    <p:extLst>
      <p:ext uri="{BB962C8B-B14F-4D97-AF65-F5344CB8AC3E}">
        <p14:creationId xmlns:p14="http://schemas.microsoft.com/office/powerpoint/2010/main" val="33105183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267376" y="508285"/>
            <a:ext cx="3520516" cy="661207"/>
          </a:xfrm>
          <a:prstGeom prst="rect">
            <a:avLst/>
          </a:prstGeom>
        </p:spPr>
        <p:txBody>
          <a:bodyPr wrap="none">
            <a:spAutoFit/>
          </a:bodyPr>
          <a:lstStyle/>
          <a:p>
            <a:pPr lvl="1">
              <a:lnSpc>
                <a:spcPct val="150000"/>
              </a:lnSpc>
              <a:spcBef>
                <a:spcPts val="1200"/>
              </a:spcBef>
              <a:spcAft>
                <a:spcPts val="1200"/>
              </a:spcAft>
            </a:pPr>
            <a:r>
              <a:rPr lang="es-ES" sz="2800" b="1" dirty="0" smtClean="0">
                <a:latin typeface="Times New Roman" panose="02020603050405020304" pitchFamily="18" charset="0"/>
                <a:ea typeface="Times New Roman" panose="02020603050405020304" pitchFamily="18" charset="0"/>
              </a:rPr>
              <a:t>CONCLUSIONES</a:t>
            </a:r>
            <a:endParaRPr lang="es-ES" sz="2800" dirty="0">
              <a:effectLst/>
              <a:latin typeface="Times New Roman" panose="02020603050405020304" pitchFamily="18" charset="0"/>
              <a:ea typeface="Times New Roman" panose="02020603050405020304" pitchFamily="18" charset="0"/>
            </a:endParaRPr>
          </a:p>
        </p:txBody>
      </p:sp>
      <p:sp>
        <p:nvSpPr>
          <p:cNvPr id="6" name="Rectángulo 5"/>
          <p:cNvSpPr/>
          <p:nvPr/>
        </p:nvSpPr>
        <p:spPr>
          <a:xfrm>
            <a:off x="1267376" y="1832236"/>
            <a:ext cx="10730660" cy="4247317"/>
          </a:xfrm>
          <a:prstGeom prst="rect">
            <a:avLst/>
          </a:prstGeom>
        </p:spPr>
        <p:txBody>
          <a:bodyPr wrap="square">
            <a:spAutoFit/>
          </a:bodyPr>
          <a:lstStyle/>
          <a:p>
            <a:pPr marL="342900" lvl="0" indent="-342900" algn="just">
              <a:lnSpc>
                <a:spcPct val="150000"/>
              </a:lnSpc>
              <a:spcAft>
                <a:spcPts val="0"/>
              </a:spcAft>
              <a:buFont typeface="Wingdings" panose="05000000000000000000" pitchFamily="2" charset="2"/>
              <a:buChar char=""/>
            </a:pPr>
            <a:r>
              <a:rPr lang="es-ES" sz="2000" dirty="0" smtClean="0">
                <a:latin typeface="Times New Roman" panose="02020603050405020304" pitchFamily="18" charset="0"/>
                <a:ea typeface="Times New Roman" panose="02020603050405020304" pitchFamily="18" charset="0"/>
              </a:rPr>
              <a:t>En el matorral </a:t>
            </a:r>
            <a:r>
              <a:rPr lang="es-ES" sz="2000" dirty="0">
                <a:latin typeface="Times New Roman" panose="02020603050405020304" pitchFamily="18" charset="0"/>
                <a:ea typeface="Times New Roman" panose="02020603050405020304" pitchFamily="18" charset="0"/>
              </a:rPr>
              <a:t>seco montano en el Valle del Chota se </a:t>
            </a:r>
            <a:r>
              <a:rPr lang="es-ES" sz="2000" dirty="0" smtClean="0">
                <a:latin typeface="Times New Roman" panose="02020603050405020304" pitchFamily="18" charset="0"/>
                <a:ea typeface="Times New Roman" panose="02020603050405020304" pitchFamily="18" charset="0"/>
              </a:rPr>
              <a:t>encontró un 11% (4 especies) de endemismo de las especies florísticas. De las especies endémicas, </a:t>
            </a:r>
            <a:r>
              <a:rPr lang="es-ES" sz="2000" i="1" dirty="0" smtClean="0">
                <a:latin typeface="Times New Roman" panose="02020603050405020304" pitchFamily="18" charset="0"/>
                <a:ea typeface="Times New Roman" panose="02020603050405020304" pitchFamily="18" charset="0"/>
              </a:rPr>
              <a:t>Croton </a:t>
            </a:r>
            <a:r>
              <a:rPr lang="es-ES" sz="2000" i="1" dirty="0">
                <a:latin typeface="Times New Roman" panose="02020603050405020304" pitchFamily="18" charset="0"/>
                <a:ea typeface="Times New Roman" panose="02020603050405020304" pitchFamily="18" charset="0"/>
              </a:rPr>
              <a:t>elegans</a:t>
            </a:r>
            <a:r>
              <a:rPr lang="es-ES" sz="2000" dirty="0">
                <a:latin typeface="Times New Roman" panose="02020603050405020304" pitchFamily="18" charset="0"/>
                <a:ea typeface="Times New Roman" panose="02020603050405020304" pitchFamily="18" charset="0"/>
              </a:rPr>
              <a:t> es la menos </a:t>
            </a:r>
            <a:r>
              <a:rPr lang="es-ES" sz="2000" dirty="0" smtClean="0">
                <a:latin typeface="Times New Roman" panose="02020603050405020304" pitchFamily="18" charset="0"/>
                <a:ea typeface="Times New Roman" panose="02020603050405020304" pitchFamily="18" charset="0"/>
              </a:rPr>
              <a:t>abundante en la zona de estudio, </a:t>
            </a:r>
            <a:r>
              <a:rPr lang="es-ES" sz="2000" dirty="0">
                <a:latin typeface="Times New Roman" panose="02020603050405020304" pitchFamily="18" charset="0"/>
                <a:ea typeface="Times New Roman" panose="02020603050405020304" pitchFamily="18" charset="0"/>
              </a:rPr>
              <a:t>siendo considerada </a:t>
            </a:r>
            <a:r>
              <a:rPr lang="es-ES" sz="2000" dirty="0" smtClean="0">
                <a:latin typeface="Times New Roman" panose="02020603050405020304" pitchFamily="18" charset="0"/>
                <a:ea typeface="Times New Roman" panose="02020603050405020304" pitchFamily="18" charset="0"/>
              </a:rPr>
              <a:t>en estado de vulnerabilidad </a:t>
            </a:r>
            <a:r>
              <a:rPr lang="es-ES" sz="2000" dirty="0">
                <a:latin typeface="Times New Roman" panose="02020603050405020304" pitchFamily="18" charset="0"/>
                <a:ea typeface="Times New Roman" panose="02020603050405020304" pitchFamily="18" charset="0"/>
              </a:rPr>
              <a:t>(VU) por la UICN y </a:t>
            </a:r>
            <a:r>
              <a:rPr lang="es-ES" sz="2000" dirty="0" smtClean="0">
                <a:latin typeface="Times New Roman" panose="02020603050405020304" pitchFamily="18" charset="0"/>
                <a:ea typeface="Times New Roman" panose="02020603050405020304" pitchFamily="18" charset="0"/>
              </a:rPr>
              <a:t>la </a:t>
            </a:r>
            <a:r>
              <a:rPr lang="es-ES" sz="2000" dirty="0">
                <a:latin typeface="Times New Roman" panose="02020603050405020304" pitchFamily="18" charset="0"/>
                <a:ea typeface="Times New Roman" panose="02020603050405020304" pitchFamily="18" charset="0"/>
              </a:rPr>
              <a:t>cual </a:t>
            </a:r>
            <a:r>
              <a:rPr lang="es-ES" sz="2000" dirty="0" smtClean="0">
                <a:latin typeface="Times New Roman" panose="02020603050405020304" pitchFamily="18" charset="0"/>
                <a:ea typeface="Times New Roman" panose="02020603050405020304" pitchFamily="18" charset="0"/>
              </a:rPr>
              <a:t>necesita </a:t>
            </a:r>
            <a:r>
              <a:rPr lang="es-ES" sz="2000" dirty="0">
                <a:latin typeface="Times New Roman" panose="02020603050405020304" pitchFamily="18" charset="0"/>
                <a:ea typeface="Times New Roman" panose="02020603050405020304" pitchFamily="18" charset="0"/>
              </a:rPr>
              <a:t>mayor énfasis en el cuidado y conservación. </a:t>
            </a:r>
          </a:p>
          <a:p>
            <a:pPr algn="just">
              <a:lnSpc>
                <a:spcPct val="150000"/>
              </a:lnSpc>
              <a:spcAft>
                <a:spcPts val="0"/>
              </a:spcAft>
            </a:pPr>
            <a:r>
              <a:rPr lang="es-ES" sz="2000" dirty="0">
                <a:latin typeface="Times New Roman" panose="02020603050405020304" pitchFamily="18" charset="0"/>
                <a:ea typeface="Times New Roman" panose="02020603050405020304" pitchFamily="18" charset="0"/>
              </a:rPr>
              <a:t> </a:t>
            </a:r>
          </a:p>
          <a:p>
            <a:pPr marL="342900" lvl="0" indent="-342900" algn="just">
              <a:lnSpc>
                <a:spcPct val="150000"/>
              </a:lnSpc>
              <a:spcAft>
                <a:spcPts val="0"/>
              </a:spcAft>
              <a:buFont typeface="Wingdings" panose="05000000000000000000" pitchFamily="2" charset="2"/>
              <a:buChar char=""/>
            </a:pPr>
            <a:r>
              <a:rPr lang="es-ES" sz="2000" i="1" dirty="0" smtClean="0">
                <a:solidFill>
                  <a:srgbClr val="000000"/>
                </a:solidFill>
                <a:latin typeface="Times New Roman" panose="02020603050405020304" pitchFamily="18" charset="0"/>
                <a:ea typeface="Times New Roman" panose="02020603050405020304" pitchFamily="18" charset="0"/>
              </a:rPr>
              <a:t>Vachellia macracantha</a:t>
            </a:r>
            <a:r>
              <a:rPr lang="es-ES" sz="2000" dirty="0" smtClean="0">
                <a:solidFill>
                  <a:srgbClr val="000000"/>
                </a:solidFill>
                <a:latin typeface="Times New Roman" panose="02020603050405020304" pitchFamily="18" charset="0"/>
                <a:ea typeface="Times New Roman" panose="02020603050405020304" pitchFamily="18" charset="0"/>
              </a:rPr>
              <a:t> </a:t>
            </a:r>
            <a:r>
              <a:rPr lang="es-ES" sz="2000" dirty="0">
                <a:solidFill>
                  <a:srgbClr val="000000"/>
                </a:solidFill>
                <a:latin typeface="Times New Roman" panose="02020603050405020304" pitchFamily="18" charset="0"/>
                <a:ea typeface="Times New Roman" panose="02020603050405020304" pitchFamily="18" charset="0"/>
              </a:rPr>
              <a:t>a pesar de tener el noveno puesto en cuanto a número de individuos, es la que mayor cobertura vegetal </a:t>
            </a:r>
            <a:r>
              <a:rPr lang="es-ES" sz="2000" dirty="0" smtClean="0">
                <a:solidFill>
                  <a:srgbClr val="000000"/>
                </a:solidFill>
                <a:latin typeface="Times New Roman" panose="02020603050405020304" pitchFamily="18" charset="0"/>
                <a:ea typeface="Times New Roman" panose="02020603050405020304" pitchFamily="18" charset="0"/>
              </a:rPr>
              <a:t>posee,</a:t>
            </a:r>
            <a:r>
              <a:rPr lang="es-ES" sz="2000" dirty="0" smtClean="0">
                <a:latin typeface="Times New Roman" panose="02020603050405020304" pitchFamily="18" charset="0"/>
                <a:ea typeface="Times New Roman" panose="02020603050405020304" pitchFamily="18" charset="0"/>
              </a:rPr>
              <a:t> </a:t>
            </a:r>
            <a:r>
              <a:rPr lang="es-ES" sz="2000" dirty="0">
                <a:solidFill>
                  <a:srgbClr val="000000"/>
                </a:solidFill>
                <a:latin typeface="Times New Roman" panose="02020603050405020304" pitchFamily="18" charset="0"/>
                <a:ea typeface="Times New Roman" panose="02020603050405020304" pitchFamily="18" charset="0"/>
              </a:rPr>
              <a:t>lo que determina que esta especie </a:t>
            </a:r>
            <a:r>
              <a:rPr lang="es-ES" sz="2000" dirty="0" smtClean="0">
                <a:solidFill>
                  <a:srgbClr val="000000"/>
                </a:solidFill>
                <a:latin typeface="Times New Roman" panose="02020603050405020304" pitchFamily="18" charset="0"/>
                <a:ea typeface="Times New Roman" panose="02020603050405020304" pitchFamily="18" charset="0"/>
              </a:rPr>
              <a:t>es de gran importancia formando </a:t>
            </a:r>
            <a:r>
              <a:rPr lang="es-ES" sz="2000" dirty="0">
                <a:solidFill>
                  <a:srgbClr val="000000"/>
                </a:solidFill>
                <a:latin typeface="Times New Roman" panose="02020603050405020304" pitchFamily="18" charset="0"/>
                <a:ea typeface="Times New Roman" panose="02020603050405020304" pitchFamily="18" charset="0"/>
              </a:rPr>
              <a:t>micro </a:t>
            </a:r>
            <a:r>
              <a:rPr lang="es-ES" sz="2000" dirty="0" smtClean="0">
                <a:solidFill>
                  <a:srgbClr val="000000"/>
                </a:solidFill>
                <a:latin typeface="Times New Roman" panose="02020603050405020304" pitchFamily="18" charset="0"/>
                <a:ea typeface="Times New Roman" panose="02020603050405020304" pitchFamily="18" charset="0"/>
              </a:rPr>
              <a:t>hábitats, en los cuales se alberga otro tipo de especies de flora menor. </a:t>
            </a:r>
            <a:r>
              <a:rPr lang="es-ES" sz="2000" dirty="0">
                <a:solidFill>
                  <a:srgbClr val="000000"/>
                </a:solidFill>
                <a:latin typeface="Times New Roman" panose="02020603050405020304" pitchFamily="18" charset="0"/>
                <a:ea typeface="Times New Roman" panose="02020603050405020304" pitchFamily="18" charset="0"/>
              </a:rPr>
              <a:t>D</a:t>
            </a:r>
            <a:r>
              <a:rPr lang="es-ES" sz="2000" dirty="0" smtClean="0">
                <a:solidFill>
                  <a:srgbClr val="000000"/>
                </a:solidFill>
                <a:latin typeface="Times New Roman" panose="02020603050405020304" pitchFamily="18" charset="0"/>
                <a:ea typeface="Times New Roman" panose="02020603050405020304" pitchFamily="18" charset="0"/>
              </a:rPr>
              <a:t>e </a:t>
            </a:r>
            <a:r>
              <a:rPr lang="es-ES" sz="2000" dirty="0">
                <a:solidFill>
                  <a:srgbClr val="000000"/>
                </a:solidFill>
                <a:latin typeface="Times New Roman" panose="02020603050405020304" pitchFamily="18" charset="0"/>
                <a:ea typeface="Times New Roman" panose="02020603050405020304" pitchFamily="18" charset="0"/>
              </a:rPr>
              <a:t>esta caracterteristica proviene su importancia ecológica dentro del ecosistema.</a:t>
            </a:r>
            <a:endParaRPr lang="es-E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3363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6254" y="428947"/>
            <a:ext cx="11873346" cy="6093976"/>
          </a:xfrm>
          <a:prstGeom prst="rect">
            <a:avLst/>
          </a:prstGeom>
        </p:spPr>
        <p:txBody>
          <a:bodyPr wrap="square">
            <a:spAutoFit/>
          </a:bodyPr>
          <a:lstStyle/>
          <a:p>
            <a:pPr marL="342900" lvl="0" indent="-342900" algn="just">
              <a:lnSpc>
                <a:spcPct val="150000"/>
              </a:lnSpc>
              <a:spcAft>
                <a:spcPts val="0"/>
              </a:spcAft>
              <a:buFont typeface="Wingdings" panose="05000000000000000000" pitchFamily="2" charset="2"/>
              <a:buChar char=""/>
            </a:pPr>
            <a:r>
              <a:rPr lang="es-ES" sz="2000" dirty="0">
                <a:latin typeface="Times New Roman" panose="02020603050405020304" pitchFamily="18" charset="0"/>
                <a:ea typeface="Times New Roman" panose="02020603050405020304" pitchFamily="18" charset="0"/>
              </a:rPr>
              <a:t>El índice de diversidad de </a:t>
            </a:r>
            <a:r>
              <a:rPr lang="es-ES" sz="2000" dirty="0" smtClean="0">
                <a:latin typeface="Times New Roman" panose="02020603050405020304" pitchFamily="18" charset="0"/>
                <a:ea typeface="Times New Roman" panose="02020603050405020304" pitchFamily="18" charset="0"/>
              </a:rPr>
              <a:t>Simpson calculado para todas las plantas en los sitios de muestreo, fluctúa entre 0,6 a 0,79 lo que indica </a:t>
            </a:r>
            <a:r>
              <a:rPr lang="es-ES" sz="2000" dirty="0">
                <a:latin typeface="Times New Roman" panose="02020603050405020304" pitchFamily="18" charset="0"/>
                <a:ea typeface="Times New Roman" panose="02020603050405020304" pitchFamily="18" charset="0"/>
              </a:rPr>
              <a:t>un grado medio de diversidad, mientras que Shannon-Wiener </a:t>
            </a:r>
            <a:r>
              <a:rPr lang="es-ES" sz="2000" dirty="0" smtClean="0">
                <a:latin typeface="Times New Roman" panose="02020603050405020304" pitchFamily="18" charset="0"/>
                <a:ea typeface="Times New Roman" panose="02020603050405020304" pitchFamily="18" charset="0"/>
              </a:rPr>
              <a:t>presenta </a:t>
            </a:r>
            <a:r>
              <a:rPr lang="es-ES" sz="2000" dirty="0">
                <a:latin typeface="Times New Roman" panose="02020603050405020304" pitchFamily="18" charset="0"/>
                <a:ea typeface="Times New Roman" panose="02020603050405020304" pitchFamily="18" charset="0"/>
              </a:rPr>
              <a:t>valores entre 1,57 y 1,87 sin llegar al valor de la media (2,5</a:t>
            </a:r>
            <a:r>
              <a:rPr lang="es-ES" sz="2000" dirty="0" smtClean="0">
                <a:latin typeface="Times New Roman" panose="02020603050405020304" pitchFamily="18" charset="0"/>
                <a:ea typeface="Times New Roman" panose="02020603050405020304" pitchFamily="18" charset="0"/>
              </a:rPr>
              <a:t>), determinando </a:t>
            </a:r>
            <a:r>
              <a:rPr lang="es-ES" sz="2000" dirty="0">
                <a:latin typeface="Times New Roman" panose="02020603050405020304" pitchFamily="18" charset="0"/>
                <a:ea typeface="Times New Roman" panose="02020603050405020304" pitchFamily="18" charset="0"/>
              </a:rPr>
              <a:t>que el matorral seco montano tiene un bajo grado de </a:t>
            </a:r>
            <a:r>
              <a:rPr lang="es-ES" sz="2000" dirty="0" err="1" smtClean="0">
                <a:latin typeface="Times New Roman" panose="02020603050405020304" pitchFamily="18" charset="0"/>
                <a:ea typeface="Times New Roman" panose="02020603050405020304" pitchFamily="18" charset="0"/>
              </a:rPr>
              <a:t>equitatividad</a:t>
            </a:r>
            <a:r>
              <a:rPr lang="es-ES" sz="2000" dirty="0" smtClean="0">
                <a:latin typeface="Times New Roman" panose="02020603050405020304" pitchFamily="18" charset="0"/>
                <a:ea typeface="Times New Roman" panose="02020603050405020304" pitchFamily="18" charset="0"/>
              </a:rPr>
              <a:t>.</a:t>
            </a:r>
          </a:p>
          <a:p>
            <a:pPr marL="342900" lvl="0" indent="-342900" algn="just">
              <a:lnSpc>
                <a:spcPct val="150000"/>
              </a:lnSpc>
              <a:spcAft>
                <a:spcPts val="0"/>
              </a:spcAft>
              <a:buFont typeface="Wingdings" panose="05000000000000000000" pitchFamily="2" charset="2"/>
              <a:buChar char=""/>
            </a:pPr>
            <a:endParaRPr lang="es-ES" sz="2000"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S" sz="2000" dirty="0" smtClean="0">
                <a:latin typeface="Times New Roman" panose="02020603050405020304" pitchFamily="18" charset="0"/>
                <a:ea typeface="Times New Roman" panose="02020603050405020304" pitchFamily="18" charset="0"/>
              </a:rPr>
              <a:t>En </a:t>
            </a:r>
            <a:r>
              <a:rPr lang="es-ES" sz="2000" dirty="0">
                <a:latin typeface="Times New Roman" panose="02020603050405020304" pitchFamily="18" charset="0"/>
                <a:ea typeface="Times New Roman" panose="02020603050405020304" pitchFamily="18" charset="0"/>
              </a:rPr>
              <a:t>la aplicación del índice de </a:t>
            </a:r>
            <a:r>
              <a:rPr lang="es-ES" sz="2000" dirty="0" smtClean="0">
                <a:latin typeface="Times New Roman" panose="02020603050405020304" pitchFamily="18" charset="0"/>
                <a:ea typeface="Times New Roman" panose="02020603050405020304" pitchFamily="18" charset="0"/>
              </a:rPr>
              <a:t>Sorensen, </a:t>
            </a:r>
            <a:r>
              <a:rPr lang="es-ES" sz="2000" dirty="0">
                <a:latin typeface="Times New Roman" panose="02020603050405020304" pitchFamily="18" charset="0"/>
                <a:ea typeface="Times New Roman" panose="02020603050405020304" pitchFamily="18" charset="0"/>
              </a:rPr>
              <a:t>la comparación realizada por la comunidad que más riqueza posee frente al resto de comunidades, se encuentra que la mayor similitud encontrada está presente entre Carpuela y Pusir Chiquito con el 77,55% y </a:t>
            </a:r>
            <a:r>
              <a:rPr lang="es-ES" sz="2000" dirty="0" smtClean="0">
                <a:latin typeface="Times New Roman" panose="02020603050405020304" pitchFamily="18" charset="0"/>
                <a:ea typeface="Times New Roman" panose="02020603050405020304" pitchFamily="18" charset="0"/>
              </a:rPr>
              <a:t>podría deberse a </a:t>
            </a:r>
            <a:r>
              <a:rPr lang="es-ES" sz="2000" dirty="0">
                <a:latin typeface="Times New Roman" panose="02020603050405020304" pitchFamily="18" charset="0"/>
                <a:ea typeface="Times New Roman" panose="02020603050405020304" pitchFamily="18" charset="0"/>
              </a:rPr>
              <a:t>que aún poseen remanentes de bosque seco con baja intervención antrópica</a:t>
            </a:r>
            <a:r>
              <a:rPr lang="es-ES" sz="2000" dirty="0" smtClean="0">
                <a:latin typeface="Times New Roman" panose="02020603050405020304" pitchFamily="18" charset="0"/>
                <a:ea typeface="Times New Roman" panose="02020603050405020304" pitchFamily="18" charset="0"/>
              </a:rPr>
              <a:t>.</a:t>
            </a:r>
            <a:endParaRPr lang="es-ES" sz="20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s-ES" sz="2000" dirty="0">
                <a:latin typeface="Times New Roman" panose="02020603050405020304" pitchFamily="18" charset="0"/>
                <a:ea typeface="Times New Roman" panose="02020603050405020304" pitchFamily="18" charset="0"/>
              </a:rPr>
              <a:t> </a:t>
            </a:r>
          </a:p>
          <a:p>
            <a:pPr marL="342900" lvl="0" indent="-342900" algn="just">
              <a:lnSpc>
                <a:spcPct val="150000"/>
              </a:lnSpc>
              <a:spcAft>
                <a:spcPts val="0"/>
              </a:spcAft>
              <a:buFont typeface="Wingdings" panose="05000000000000000000" pitchFamily="2" charset="2"/>
              <a:buChar char=""/>
            </a:pPr>
            <a:r>
              <a:rPr lang="es-ES" sz="2000" dirty="0">
                <a:latin typeface="Times New Roman" panose="02020603050405020304" pitchFamily="18" charset="0"/>
                <a:ea typeface="Times New Roman" panose="02020603050405020304" pitchFamily="18" charset="0"/>
              </a:rPr>
              <a:t>El matorral seco montano en el Valle del Chota se encuentra en un estado de conservación regular ya que </a:t>
            </a:r>
            <a:r>
              <a:rPr lang="es-ES" sz="2000" dirty="0" smtClean="0">
                <a:latin typeface="Times New Roman" panose="02020603050405020304" pitchFamily="18" charset="0"/>
                <a:ea typeface="Times New Roman" panose="02020603050405020304" pitchFamily="18" charset="0"/>
              </a:rPr>
              <a:t>se obtuvo un 43% </a:t>
            </a:r>
            <a:r>
              <a:rPr lang="es-ES" sz="2000" dirty="0">
                <a:latin typeface="Times New Roman" panose="02020603050405020304" pitchFamily="18" charset="0"/>
                <a:ea typeface="Times New Roman" panose="02020603050405020304" pitchFamily="18" charset="0"/>
              </a:rPr>
              <a:t>de la valoración de los criterios e </a:t>
            </a:r>
            <a:r>
              <a:rPr lang="es-ES" sz="2000" dirty="0" smtClean="0">
                <a:latin typeface="Times New Roman" panose="02020603050405020304" pitchFamily="18" charset="0"/>
                <a:ea typeface="Times New Roman" panose="02020603050405020304" pitchFamily="18" charset="0"/>
              </a:rPr>
              <a:t>indicadores utilizados para su evaluación, y </a:t>
            </a:r>
            <a:r>
              <a:rPr lang="es-ES" sz="2000" dirty="0">
                <a:latin typeface="Times New Roman" panose="02020603050405020304" pitchFamily="18" charset="0"/>
                <a:ea typeface="Times New Roman" panose="02020603050405020304" pitchFamily="18" charset="0"/>
              </a:rPr>
              <a:t>muestran que la fuerte presión antrópica a fragmentado este ecosistema.</a:t>
            </a:r>
            <a:endParaRPr lang="es-E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49527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28285" y="555927"/>
            <a:ext cx="4215315" cy="704836"/>
          </a:xfrm>
        </p:spPr>
        <p:txBody>
          <a:bodyPr>
            <a:normAutofit/>
          </a:bodyPr>
          <a:lstStyle/>
          <a:p>
            <a:pPr marL="742950" lvl="1" indent="-285750">
              <a:lnSpc>
                <a:spcPct val="150000"/>
              </a:lnSpc>
              <a:spcBef>
                <a:spcPts val="1200"/>
              </a:spcBef>
              <a:spcAft>
                <a:spcPts val="1200"/>
              </a:spcAft>
            </a:pPr>
            <a:r>
              <a:rPr lang="es-ES" sz="2400" b="1" dirty="0" smtClean="0">
                <a:solidFill>
                  <a:schemeClr val="tx1"/>
                </a:solidFill>
                <a:latin typeface="Times New Roman" panose="02020603050405020304" pitchFamily="18" charset="0"/>
                <a:ea typeface="Times New Roman" panose="02020603050405020304" pitchFamily="18" charset="0"/>
              </a:rPr>
              <a:t>RECOMENDACIONES</a:t>
            </a:r>
            <a:endParaRPr lang="es-ES" sz="2400" dirty="0"/>
          </a:p>
        </p:txBody>
      </p:sp>
      <p:sp>
        <p:nvSpPr>
          <p:cNvPr id="4" name="Rectángulo 3"/>
          <p:cNvSpPr/>
          <p:nvPr/>
        </p:nvSpPr>
        <p:spPr>
          <a:xfrm>
            <a:off x="321580" y="1094508"/>
            <a:ext cx="11524056" cy="5632311"/>
          </a:xfrm>
          <a:prstGeom prst="rect">
            <a:avLst/>
          </a:prstGeom>
        </p:spPr>
        <p:txBody>
          <a:bodyPr wrap="square">
            <a:spAutoFit/>
          </a:bodyPr>
          <a:lstStyle/>
          <a:p>
            <a:pPr marL="342900" lvl="0" indent="-342900" algn="just">
              <a:lnSpc>
                <a:spcPct val="150000"/>
              </a:lnSpc>
              <a:spcAft>
                <a:spcPts val="0"/>
              </a:spcAft>
              <a:buFont typeface="Wingdings" panose="05000000000000000000" pitchFamily="2" charset="2"/>
              <a:buChar char=""/>
            </a:pPr>
            <a:r>
              <a:rPr lang="es-ES" sz="2000" dirty="0">
                <a:latin typeface="Times New Roman" panose="02020603050405020304" pitchFamily="18" charset="0"/>
                <a:ea typeface="Times New Roman" panose="02020603050405020304" pitchFamily="18" charset="0"/>
              </a:rPr>
              <a:t>Se sugiere realizar estudios de flora con muestreos en diferentes épocas del año para determinar de manera más clara la dominancia de las especies florísticas.</a:t>
            </a:r>
          </a:p>
          <a:p>
            <a:pPr indent="38100" algn="just">
              <a:lnSpc>
                <a:spcPct val="150000"/>
              </a:lnSpc>
              <a:spcAft>
                <a:spcPts val="0"/>
              </a:spcAft>
            </a:pPr>
            <a:r>
              <a:rPr lang="es-ES" sz="2000" b="1" dirty="0">
                <a:latin typeface="Times New Roman" panose="02020603050405020304" pitchFamily="18" charset="0"/>
                <a:ea typeface="Times New Roman" panose="02020603050405020304" pitchFamily="18" charset="0"/>
              </a:rPr>
              <a:t> </a:t>
            </a:r>
            <a:endParaRPr lang="es-ES" sz="2000" dirty="0">
              <a:latin typeface="Times New Roman" panose="02020603050405020304" pitchFamily="18" charset="0"/>
              <a:ea typeface="Times New Roman" panose="02020603050405020304" pitchFamily="18" charset="0"/>
            </a:endParaRPr>
          </a:p>
          <a:p>
            <a:pPr marL="342900" indent="-342900" algn="just">
              <a:lnSpc>
                <a:spcPct val="150000"/>
              </a:lnSpc>
              <a:buFont typeface="Wingdings" panose="05000000000000000000" pitchFamily="2" charset="2"/>
              <a:buChar char=""/>
            </a:pPr>
            <a:r>
              <a:rPr lang="es-ES" sz="2000" dirty="0" smtClean="0">
                <a:latin typeface="Times New Roman" panose="02020603050405020304" pitchFamily="18" charset="0"/>
                <a:ea typeface="Times New Roman" panose="02020603050405020304" pitchFamily="18" charset="0"/>
              </a:rPr>
              <a:t>Dar </a:t>
            </a:r>
            <a:r>
              <a:rPr lang="es-ES" sz="2000" dirty="0">
                <a:latin typeface="Times New Roman" panose="02020603050405020304" pitchFamily="18" charset="0"/>
                <a:ea typeface="Times New Roman" panose="02020603050405020304" pitchFamily="18" charset="0"/>
              </a:rPr>
              <a:t>un </a:t>
            </a:r>
            <a:r>
              <a:rPr lang="es-ES" sz="2000" dirty="0" smtClean="0">
                <a:latin typeface="Times New Roman" panose="02020603050405020304" pitchFamily="18" charset="0"/>
                <a:ea typeface="Times New Roman" panose="02020603050405020304" pitchFamily="18" charset="0"/>
              </a:rPr>
              <a:t>mayor </a:t>
            </a:r>
            <a:r>
              <a:rPr lang="es-ES" sz="2000" dirty="0">
                <a:latin typeface="Times New Roman" panose="02020603050405020304" pitchFamily="18" charset="0"/>
                <a:ea typeface="Times New Roman" panose="02020603050405020304" pitchFamily="18" charset="0"/>
              </a:rPr>
              <a:t>cuidado </a:t>
            </a:r>
            <a:r>
              <a:rPr lang="es-ES" sz="2000" dirty="0" smtClean="0">
                <a:latin typeface="Times New Roman" panose="02020603050405020304" pitchFamily="18" charset="0"/>
                <a:ea typeface="Times New Roman" panose="02020603050405020304" pitchFamily="18" charset="0"/>
              </a:rPr>
              <a:t>y </a:t>
            </a:r>
            <a:r>
              <a:rPr lang="es-ES" sz="2000" dirty="0">
                <a:latin typeface="Times New Roman" panose="02020603050405020304" pitchFamily="18" charset="0"/>
                <a:ea typeface="Times New Roman" panose="02020603050405020304" pitchFamily="18" charset="0"/>
              </a:rPr>
              <a:t>conservación </a:t>
            </a:r>
            <a:r>
              <a:rPr lang="es-ES" sz="2000" dirty="0" smtClean="0">
                <a:latin typeface="Times New Roman" panose="02020603050405020304" pitchFamily="18" charset="0"/>
                <a:ea typeface="Times New Roman" panose="02020603050405020304" pitchFamily="18" charset="0"/>
              </a:rPr>
              <a:t>de </a:t>
            </a:r>
            <a:r>
              <a:rPr lang="es-ES" sz="2000" i="1" dirty="0">
                <a:latin typeface="Times New Roman" panose="02020603050405020304" pitchFamily="18" charset="0"/>
                <a:ea typeface="Times New Roman" panose="02020603050405020304" pitchFamily="18" charset="0"/>
              </a:rPr>
              <a:t>Croton elegans,</a:t>
            </a:r>
            <a:r>
              <a:rPr lang="es-ES" sz="2000" dirty="0">
                <a:latin typeface="Times New Roman" panose="02020603050405020304" pitchFamily="18" charset="0"/>
                <a:ea typeface="Times New Roman" panose="02020603050405020304" pitchFamily="18" charset="0"/>
              </a:rPr>
              <a:t> ya que es de suma importancia </a:t>
            </a:r>
            <a:r>
              <a:rPr lang="es-ES" sz="2000" dirty="0" smtClean="0">
                <a:latin typeface="Times New Roman" panose="02020603050405020304" pitchFamily="18" charset="0"/>
                <a:ea typeface="Times New Roman" panose="02020603050405020304" pitchFamily="18" charset="0"/>
              </a:rPr>
              <a:t>por pertenecer a las especies endémicas del matorral seco montano </a:t>
            </a:r>
            <a:r>
              <a:rPr lang="es-ES" sz="2000" dirty="0">
                <a:latin typeface="Times New Roman" panose="02020603050405020304" pitchFamily="18" charset="0"/>
                <a:ea typeface="Times New Roman" panose="02020603050405020304" pitchFamily="18" charset="0"/>
              </a:rPr>
              <a:t>en el Valle del </a:t>
            </a:r>
            <a:r>
              <a:rPr lang="es-ES" sz="2000" dirty="0" smtClean="0">
                <a:latin typeface="Times New Roman" panose="02020603050405020304" pitchFamily="18" charset="0"/>
                <a:ea typeface="Times New Roman" panose="02020603050405020304" pitchFamily="18" charset="0"/>
              </a:rPr>
              <a:t>Chota y una de las </a:t>
            </a:r>
            <a:r>
              <a:rPr lang="es-ES" sz="2000" dirty="0">
                <a:latin typeface="Times New Roman" panose="02020603050405020304" pitchFamily="18" charset="0"/>
                <a:ea typeface="Times New Roman" panose="02020603050405020304" pitchFamily="18" charset="0"/>
              </a:rPr>
              <a:t>más </a:t>
            </a:r>
            <a:r>
              <a:rPr lang="es-ES" sz="2000" dirty="0" smtClean="0">
                <a:latin typeface="Times New Roman" panose="02020603050405020304" pitchFamily="18" charset="0"/>
                <a:ea typeface="Times New Roman" panose="02020603050405020304" pitchFamily="18" charset="0"/>
              </a:rPr>
              <a:t>vulnerables </a:t>
            </a:r>
            <a:r>
              <a:rPr lang="es-ES" sz="2000" dirty="0">
                <a:latin typeface="Times New Roman" panose="02020603050405020304" pitchFamily="18" charset="0"/>
                <a:ea typeface="Times New Roman" panose="02020603050405020304" pitchFamily="18" charset="0"/>
              </a:rPr>
              <a:t>(VU) dentro de su </a:t>
            </a:r>
            <a:r>
              <a:rPr lang="es-ES" sz="2000" dirty="0" smtClean="0">
                <a:latin typeface="Times New Roman" panose="02020603050405020304" pitchFamily="18" charset="0"/>
                <a:ea typeface="Times New Roman" panose="02020603050405020304" pitchFamily="18" charset="0"/>
              </a:rPr>
              <a:t>ecosistema.</a:t>
            </a:r>
          </a:p>
          <a:p>
            <a:pPr marL="342900" indent="-342900" algn="just">
              <a:lnSpc>
                <a:spcPct val="150000"/>
              </a:lnSpc>
              <a:buFont typeface="Wingdings" panose="05000000000000000000" pitchFamily="2" charset="2"/>
              <a:buChar char=""/>
            </a:pPr>
            <a:endParaRPr lang="es-ES" sz="2000"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S" sz="2000" dirty="0">
                <a:latin typeface="Times New Roman" panose="02020603050405020304" pitchFamily="18" charset="0"/>
                <a:ea typeface="Times New Roman" panose="02020603050405020304" pitchFamily="18" charset="0"/>
              </a:rPr>
              <a:t>Se debería poner mayor énfasis en el cuidado de bosques-protección de agua, ya que apenas el 4% está dedicado a este uso del suelo.</a:t>
            </a:r>
          </a:p>
          <a:p>
            <a:pPr algn="just">
              <a:lnSpc>
                <a:spcPct val="150000"/>
              </a:lnSpc>
              <a:spcAft>
                <a:spcPts val="0"/>
              </a:spcAft>
            </a:pPr>
            <a:r>
              <a:rPr lang="es-ES" sz="2000" dirty="0">
                <a:latin typeface="Times New Roman" panose="02020603050405020304" pitchFamily="18" charset="0"/>
                <a:ea typeface="Times New Roman" panose="02020603050405020304" pitchFamily="18" charset="0"/>
              </a:rPr>
              <a:t> </a:t>
            </a:r>
          </a:p>
          <a:p>
            <a:pPr marL="342900" lvl="0" indent="-342900" algn="just">
              <a:lnSpc>
                <a:spcPct val="150000"/>
              </a:lnSpc>
              <a:spcAft>
                <a:spcPts val="0"/>
              </a:spcAft>
              <a:buFont typeface="Wingdings" panose="05000000000000000000" pitchFamily="2" charset="2"/>
              <a:buChar char=""/>
            </a:pPr>
            <a:r>
              <a:rPr lang="es-ES" sz="2000" dirty="0">
                <a:latin typeface="Times New Roman" panose="02020603050405020304" pitchFamily="18" charset="0"/>
                <a:ea typeface="Times New Roman" panose="02020603050405020304" pitchFamily="18" charset="0"/>
              </a:rPr>
              <a:t>Considerar la aplicación de las estrategias de conservación sugeridas para el paso inicial de la recuperación del matorral seco montano en el Valle del Chota.</a:t>
            </a:r>
            <a:endParaRPr lang="es-E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3005436"/>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sultado de imagen para graci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149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03528" y="1950634"/>
            <a:ext cx="8911687" cy="715293"/>
          </a:xfrm>
        </p:spPr>
        <p:txBody>
          <a:bodyPr>
            <a:normAutofit/>
          </a:bodyPr>
          <a:lstStyle/>
          <a:p>
            <a:pPr algn="ctr"/>
            <a:r>
              <a:rPr lang="es-EC" sz="2800" b="1" dirty="0" smtClean="0">
                <a:solidFill>
                  <a:schemeClr val="tx1"/>
                </a:solidFill>
              </a:rPr>
              <a:t>PREGUNTA DIRECTRIZ</a:t>
            </a:r>
            <a:endParaRPr lang="es-EC" sz="2800" b="1" dirty="0">
              <a:solidFill>
                <a:schemeClr val="tx1"/>
              </a:solidFill>
            </a:endParaRPr>
          </a:p>
        </p:txBody>
      </p:sp>
      <p:sp>
        <p:nvSpPr>
          <p:cNvPr id="3" name="Marcador de contenido 2"/>
          <p:cNvSpPr>
            <a:spLocks noGrp="1"/>
          </p:cNvSpPr>
          <p:nvPr>
            <p:ph idx="1"/>
          </p:nvPr>
        </p:nvSpPr>
        <p:spPr>
          <a:xfrm>
            <a:off x="2103528" y="3125273"/>
            <a:ext cx="8915400" cy="1356575"/>
          </a:xfrm>
        </p:spPr>
        <p:txBody>
          <a:bodyPr>
            <a:normAutofit/>
          </a:bodyPr>
          <a:lstStyle/>
          <a:p>
            <a:pPr algn="ctr"/>
            <a:r>
              <a:rPr lang="es-EC" sz="2000" dirty="0" smtClean="0">
                <a:solidFill>
                  <a:schemeClr val="tx1"/>
                </a:solidFill>
                <a:latin typeface="+mj-lt"/>
              </a:rPr>
              <a:t>¿</a:t>
            </a:r>
            <a:r>
              <a:rPr lang="es-EC" sz="2000" dirty="0">
                <a:solidFill>
                  <a:schemeClr val="tx1"/>
                </a:solidFill>
                <a:latin typeface="+mj-lt"/>
              </a:rPr>
              <a:t>La evaluación de la diversidad y estado de conservación de la flora del matorral seco montano en el Valle del Chota aportará al establecimiento de estrategias que conlleven a la conservación de este ecosistema? </a:t>
            </a:r>
          </a:p>
          <a:p>
            <a:pPr algn="ctr"/>
            <a:endParaRPr lang="es-EC" sz="2000" dirty="0">
              <a:solidFill>
                <a:schemeClr val="tx1"/>
              </a:solidFill>
              <a:latin typeface="+mj-lt"/>
            </a:endParaRPr>
          </a:p>
        </p:txBody>
      </p:sp>
    </p:spTree>
    <p:extLst>
      <p:ext uri="{BB962C8B-B14F-4D97-AF65-F5344CB8AC3E}">
        <p14:creationId xmlns:p14="http://schemas.microsoft.com/office/powerpoint/2010/main" val="2583027151"/>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54289" y="0"/>
            <a:ext cx="8083660" cy="638019"/>
          </a:xfrm>
        </p:spPr>
        <p:txBody>
          <a:bodyPr anchor="ctr">
            <a:noAutofit/>
          </a:bodyPr>
          <a:lstStyle/>
          <a:p>
            <a:pPr algn="ctr"/>
            <a:r>
              <a:rPr lang="es-EC" sz="2800" b="1" dirty="0" smtClean="0">
                <a:ea typeface="Arial Unicode MS" panose="020B0604020202020204" pitchFamily="34" charset="-128"/>
                <a:cs typeface="Arial Unicode MS" panose="020B0604020202020204" pitchFamily="34" charset="-128"/>
              </a:rPr>
              <a:t>DATOS GENERALES DEL ÁREA DE ESTUDIO </a:t>
            </a:r>
            <a:endParaRPr lang="es-EC" sz="2800" b="1" dirty="0"/>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2354" t="4193" r="1948" b="4212"/>
          <a:stretch/>
        </p:blipFill>
        <p:spPr>
          <a:xfrm>
            <a:off x="6035897" y="605307"/>
            <a:ext cx="6156103" cy="6252693"/>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303" y="638017"/>
            <a:ext cx="5855593" cy="6219983"/>
          </a:xfrm>
          <a:prstGeom prst="rect">
            <a:avLst/>
          </a:prstGeom>
          <a:ln w="12700">
            <a:solidFill>
              <a:schemeClr val="tx1"/>
            </a:solidFill>
          </a:ln>
        </p:spPr>
      </p:pic>
    </p:spTree>
    <p:extLst>
      <p:ext uri="{BB962C8B-B14F-4D97-AF65-F5344CB8AC3E}">
        <p14:creationId xmlns:p14="http://schemas.microsoft.com/office/powerpoint/2010/main" val="4201662534"/>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065477" y="2772859"/>
            <a:ext cx="8911687" cy="1119391"/>
          </a:xfrm>
        </p:spPr>
        <p:style>
          <a:lnRef idx="1">
            <a:schemeClr val="accent2"/>
          </a:lnRef>
          <a:fillRef idx="2">
            <a:schemeClr val="accent2"/>
          </a:fillRef>
          <a:effectRef idx="1">
            <a:schemeClr val="accent2"/>
          </a:effectRef>
          <a:fontRef idx="minor">
            <a:schemeClr val="dk1"/>
          </a:fontRef>
        </p:style>
        <p:txBody>
          <a:bodyPr anchor="ctr">
            <a:normAutofit/>
          </a:bodyPr>
          <a:lstStyle/>
          <a:p>
            <a:pPr algn="ctr"/>
            <a:r>
              <a:rPr lang="es-EC" sz="4000" b="1" dirty="0" smtClean="0">
                <a:latin typeface="+mj-lt"/>
              </a:rPr>
              <a:t>METODOLOGÍA</a:t>
            </a:r>
            <a:endParaRPr lang="es-EC" sz="4000" b="1" dirty="0">
              <a:latin typeface="+mj-lt"/>
            </a:endParaRPr>
          </a:p>
        </p:txBody>
      </p:sp>
    </p:spTree>
    <p:extLst>
      <p:ext uri="{BB962C8B-B14F-4D97-AF65-F5344CB8AC3E}">
        <p14:creationId xmlns:p14="http://schemas.microsoft.com/office/powerpoint/2010/main" val="310481406"/>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18046" y="921007"/>
            <a:ext cx="5306097" cy="682918"/>
          </a:xfrm>
        </p:spPr>
        <p:txBody>
          <a:bodyPr anchor="ctr">
            <a:noAutofit/>
          </a:bodyPr>
          <a:lstStyle/>
          <a:p>
            <a:pPr algn="ctr"/>
            <a:r>
              <a:rPr lang="es-EC" sz="2000" b="1" dirty="0" smtClean="0">
                <a:ea typeface="Arial Unicode MS" panose="020B0604020202020204" pitchFamily="34" charset="-128"/>
                <a:cs typeface="Arial Unicode MS" panose="020B0604020202020204" pitchFamily="34" charset="-128"/>
              </a:rPr>
              <a:t>SELECCIÓN DE PUNTOS DE MUESTREO </a:t>
            </a:r>
            <a:endParaRPr lang="es-EC" sz="2000" b="1" dirty="0"/>
          </a:p>
        </p:txBody>
      </p:sp>
      <p:sp>
        <p:nvSpPr>
          <p:cNvPr id="5" name="Rectángulo 4"/>
          <p:cNvSpPr/>
          <p:nvPr/>
        </p:nvSpPr>
        <p:spPr>
          <a:xfrm>
            <a:off x="1975244" y="1641574"/>
            <a:ext cx="3954083"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dirty="0" smtClean="0">
                <a:latin typeface="+mj-lt"/>
              </a:rPr>
              <a:t>Se consideró la </a:t>
            </a:r>
            <a:r>
              <a:rPr lang="es-EC" dirty="0">
                <a:latin typeface="+mj-lt"/>
              </a:rPr>
              <a:t>accesibilidad de las pendientes del sitio y la presencia de remanentes de bosque con bajo nivel de intervención antrópica y diversidad de hábitats. </a:t>
            </a:r>
            <a:endParaRPr lang="es-ES_tradnl" dirty="0">
              <a:latin typeface="+mj-lt"/>
            </a:endParaRPr>
          </a:p>
        </p:txBody>
      </p:sp>
      <p:pic>
        <p:nvPicPr>
          <p:cNvPr id="2050" name="Picture 2" descr="IMG_769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4143" y="1443335"/>
            <a:ext cx="4403203" cy="210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6"/>
          <p:cNvSpPr/>
          <p:nvPr/>
        </p:nvSpPr>
        <p:spPr>
          <a:xfrm>
            <a:off x="7002553" y="3622255"/>
            <a:ext cx="3137397" cy="400110"/>
          </a:xfrm>
          <a:prstGeom prst="rect">
            <a:avLst/>
          </a:prstGeom>
        </p:spPr>
        <p:txBody>
          <a:bodyPr wrap="none">
            <a:spAutoFit/>
          </a:bodyPr>
          <a:lstStyle/>
          <a:p>
            <a:r>
              <a:rPr lang="es-EC" sz="2000" dirty="0">
                <a:latin typeface="+mj-lt"/>
              </a:rPr>
              <a:t>Bosque</a:t>
            </a:r>
            <a:r>
              <a:rPr lang="es-EC" sz="2000" b="1" dirty="0">
                <a:latin typeface="+mj-lt"/>
              </a:rPr>
              <a:t> </a:t>
            </a:r>
            <a:r>
              <a:rPr lang="es-EC" sz="2000" dirty="0">
                <a:latin typeface="+mj-lt"/>
              </a:rPr>
              <a:t>seco sector Carpuela</a:t>
            </a:r>
            <a:endParaRPr lang="es-ES" sz="2000" dirty="0">
              <a:latin typeface="+mj-lt"/>
            </a:endParaRPr>
          </a:p>
        </p:txBody>
      </p:sp>
      <p:pic>
        <p:nvPicPr>
          <p:cNvPr id="2051" name="Picture 3" descr="IMG_768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7740" y="3083161"/>
            <a:ext cx="3809093" cy="249592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ángulo 7"/>
          <p:cNvSpPr/>
          <p:nvPr/>
        </p:nvSpPr>
        <p:spPr>
          <a:xfrm>
            <a:off x="2189020" y="5579090"/>
            <a:ext cx="3243196" cy="369332"/>
          </a:xfrm>
          <a:prstGeom prst="rect">
            <a:avLst/>
          </a:prstGeom>
        </p:spPr>
        <p:txBody>
          <a:bodyPr wrap="none">
            <a:spAutoFit/>
          </a:bodyPr>
          <a:lstStyle/>
          <a:p>
            <a:r>
              <a:rPr lang="es-EC" dirty="0">
                <a:latin typeface="Times New Roman" panose="02020603050405020304" pitchFamily="18" charset="0"/>
                <a:ea typeface="Times New Roman" panose="02020603050405020304" pitchFamily="18" charset="0"/>
              </a:rPr>
              <a:t>Cultivos en el sector de Carpuela</a:t>
            </a:r>
            <a:endParaRPr lang="es-ES" dirty="0"/>
          </a:p>
        </p:txBody>
      </p:sp>
      <p:pic>
        <p:nvPicPr>
          <p:cNvPr id="2052" name="Picture 4" descr="IMG_789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4143" y="4097664"/>
            <a:ext cx="4403203" cy="2212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8"/>
          <p:cNvSpPr/>
          <p:nvPr/>
        </p:nvSpPr>
        <p:spPr>
          <a:xfrm>
            <a:off x="6724143" y="6402982"/>
            <a:ext cx="4067139" cy="400110"/>
          </a:xfrm>
          <a:prstGeom prst="rect">
            <a:avLst/>
          </a:prstGeom>
        </p:spPr>
        <p:txBody>
          <a:bodyPr wrap="none">
            <a:spAutoFit/>
          </a:bodyPr>
          <a:lstStyle/>
          <a:p>
            <a:r>
              <a:rPr lang="es-EC" sz="2000" dirty="0">
                <a:latin typeface="+mj-lt"/>
                <a:ea typeface="Times New Roman" panose="02020603050405020304" pitchFamily="18" charset="0"/>
              </a:rPr>
              <a:t>Rivera de río en el sector de El Juncal</a:t>
            </a:r>
            <a:endParaRPr lang="es-ES" sz="2000" dirty="0">
              <a:latin typeface="+mj-lt"/>
            </a:endParaRPr>
          </a:p>
        </p:txBody>
      </p:sp>
      <p:sp>
        <p:nvSpPr>
          <p:cNvPr id="3" name="Rectángulo 2"/>
          <p:cNvSpPr/>
          <p:nvPr/>
        </p:nvSpPr>
        <p:spPr>
          <a:xfrm>
            <a:off x="4071094" y="199322"/>
            <a:ext cx="4855240" cy="523220"/>
          </a:xfrm>
          <a:prstGeom prst="rect">
            <a:avLst/>
          </a:prstGeom>
        </p:spPr>
        <p:txBody>
          <a:bodyPr wrap="none">
            <a:spAutoFit/>
          </a:bodyPr>
          <a:lstStyle/>
          <a:p>
            <a:r>
              <a:rPr lang="es-EC" sz="2800" b="1" dirty="0" smtClean="0">
                <a:latin typeface="+mj-lt"/>
              </a:rPr>
              <a:t>DIVERSIDAD FLORÍSTICA </a:t>
            </a:r>
            <a:endParaRPr lang="es-ES" sz="2800" dirty="0">
              <a:latin typeface="+mj-lt"/>
            </a:endParaRPr>
          </a:p>
        </p:txBody>
      </p:sp>
    </p:spTree>
    <p:extLst>
      <p:ext uri="{BB962C8B-B14F-4D97-AF65-F5344CB8AC3E}">
        <p14:creationId xmlns:p14="http://schemas.microsoft.com/office/powerpoint/2010/main" val="57961638"/>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07096" y="94706"/>
            <a:ext cx="5688192" cy="747773"/>
          </a:xfrm>
        </p:spPr>
        <p:txBody>
          <a:bodyPr anchor="ctr">
            <a:normAutofit/>
          </a:bodyPr>
          <a:lstStyle/>
          <a:p>
            <a:pPr algn="ctr"/>
            <a:r>
              <a:rPr lang="es-EC" sz="2400" b="1" dirty="0" smtClean="0">
                <a:ea typeface="Arial Unicode MS" panose="020B0604020202020204" pitchFamily="34" charset="-128"/>
                <a:cs typeface="Arial Unicode MS" panose="020B0604020202020204" pitchFamily="34" charset="-128"/>
              </a:rPr>
              <a:t>TRAZADO DE CUADRANTES </a:t>
            </a:r>
            <a:endParaRPr lang="es-EC" sz="2400" b="1" dirty="0"/>
          </a:p>
        </p:txBody>
      </p:sp>
      <p:pic>
        <p:nvPicPr>
          <p:cNvPr id="3074" name="Imagen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077" y="837925"/>
            <a:ext cx="9628815" cy="307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1192" y="4069724"/>
            <a:ext cx="4330700" cy="23170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ángulo 3"/>
          <p:cNvSpPr/>
          <p:nvPr/>
        </p:nvSpPr>
        <p:spPr>
          <a:xfrm>
            <a:off x="1107315" y="5034840"/>
            <a:ext cx="5155842"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C" dirty="0">
                <a:latin typeface="Times New Roman" panose="02020603050405020304" pitchFamily="18" charset="0"/>
                <a:ea typeface="Times New Roman" panose="02020603050405020304" pitchFamily="18" charset="0"/>
              </a:rPr>
              <a:t>El </a:t>
            </a:r>
            <a:r>
              <a:rPr lang="es-EC" dirty="0" smtClean="0">
                <a:latin typeface="Times New Roman" panose="02020603050405020304" pitchFamily="18" charset="0"/>
                <a:ea typeface="Times New Roman" panose="02020603050405020304" pitchFamily="18" charset="0"/>
              </a:rPr>
              <a:t>número </a:t>
            </a:r>
            <a:r>
              <a:rPr lang="es-EC" dirty="0">
                <a:latin typeface="Times New Roman" panose="02020603050405020304" pitchFamily="18" charset="0"/>
                <a:ea typeface="Times New Roman" panose="02020603050405020304" pitchFamily="18" charset="0"/>
              </a:rPr>
              <a:t>de cuadrantes trazados en cada comunidad fueron 4 de 50m de largo x 20m de </a:t>
            </a:r>
            <a:r>
              <a:rPr lang="es-EC" dirty="0" smtClean="0">
                <a:latin typeface="Times New Roman" panose="02020603050405020304" pitchFamily="18" charset="0"/>
                <a:ea typeface="Times New Roman" panose="02020603050405020304" pitchFamily="18" charset="0"/>
              </a:rPr>
              <a:t>ancho</a:t>
            </a:r>
            <a:endParaRPr lang="es-ES" dirty="0"/>
          </a:p>
        </p:txBody>
      </p:sp>
      <p:sp>
        <p:nvSpPr>
          <p:cNvPr id="5" name="Rectángulo 4"/>
          <p:cNvSpPr/>
          <p:nvPr/>
        </p:nvSpPr>
        <p:spPr>
          <a:xfrm>
            <a:off x="7960680" y="6386726"/>
            <a:ext cx="2311723" cy="369332"/>
          </a:xfrm>
          <a:prstGeom prst="rect">
            <a:avLst/>
          </a:prstGeom>
        </p:spPr>
        <p:txBody>
          <a:bodyPr wrap="none">
            <a:spAutoFit/>
          </a:bodyPr>
          <a:lstStyle/>
          <a:p>
            <a:r>
              <a:rPr lang="es-EC" dirty="0">
                <a:latin typeface="Times New Roman" panose="02020603050405020304" pitchFamily="18" charset="0"/>
                <a:ea typeface="Times New Roman" panose="02020603050405020304" pitchFamily="18" charset="0"/>
              </a:rPr>
              <a:t>Trazado de cuadrantes</a:t>
            </a:r>
            <a:r>
              <a:rPr lang="es-EC" b="1" dirty="0">
                <a:latin typeface="Times New Roman" panose="02020603050405020304" pitchFamily="18" charset="0"/>
                <a:ea typeface="Times New Roman" panose="02020603050405020304" pitchFamily="18" charset="0"/>
              </a:rPr>
              <a:t> </a:t>
            </a:r>
            <a:endParaRPr lang="es-ES" dirty="0"/>
          </a:p>
        </p:txBody>
      </p:sp>
    </p:spTree>
    <p:extLst>
      <p:ext uri="{BB962C8B-B14F-4D97-AF65-F5344CB8AC3E}">
        <p14:creationId xmlns:p14="http://schemas.microsoft.com/office/powerpoint/2010/main" val="2287317032"/>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Espiral">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Tiempos nuevo romano-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2905</TotalTime>
  <Words>2409</Words>
  <Application>Microsoft Office PowerPoint</Application>
  <PresentationFormat>Panorámica</PresentationFormat>
  <Paragraphs>513</Paragraphs>
  <Slides>43</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43</vt:i4>
      </vt:variant>
    </vt:vector>
  </HeadingPairs>
  <TitlesOfParts>
    <vt:vector size="50" baseType="lpstr">
      <vt:lpstr>Arial Unicode MS</vt:lpstr>
      <vt:lpstr>Arial</vt:lpstr>
      <vt:lpstr>Calibri</vt:lpstr>
      <vt:lpstr>Times New Roman</vt:lpstr>
      <vt:lpstr>Wingdings</vt:lpstr>
      <vt:lpstr>Wingdings 3</vt:lpstr>
      <vt:lpstr>Espiral</vt:lpstr>
      <vt:lpstr>Presentación de PowerPoint</vt:lpstr>
      <vt:lpstr>INTRODUCCIÓN</vt:lpstr>
      <vt:lpstr>PROBLEMÁTICA</vt:lpstr>
      <vt:lpstr>OBJETIVOS</vt:lpstr>
      <vt:lpstr>PREGUNTA DIRECTRIZ</vt:lpstr>
      <vt:lpstr>DATOS GENERALES DEL ÁREA DE ESTUDIO </vt:lpstr>
      <vt:lpstr>METODOLOGÍA</vt:lpstr>
      <vt:lpstr>SELECCIÓN DE PUNTOS DE MUESTREO </vt:lpstr>
      <vt:lpstr>TRAZADO DE CUADRANTES </vt:lpstr>
      <vt:lpstr>REGISTRO DE INFORMACIÓN FLORÍSTICA </vt:lpstr>
      <vt:lpstr>Presentación de PowerPoint</vt:lpstr>
      <vt:lpstr>Presentación de PowerPoint</vt:lpstr>
      <vt:lpstr>Presentación de PowerPoint</vt:lpstr>
      <vt:lpstr>Presentación de PowerPoint</vt:lpstr>
      <vt:lpstr>Presentación de PowerPoint</vt:lpstr>
      <vt:lpstr>DETERMINACIÓN DE ÁREAS EN BUEN O MAL ESTADO CONSERVACIÓN</vt:lpstr>
      <vt:lpstr>ESTRATEGIAS DE CONSERVACIÓN </vt:lpstr>
      <vt:lpstr>RESULTADOS </vt:lpstr>
      <vt:lpstr>INVENTARIO E IDENTIFICACIÓN DE ESPECIES VEGETALES </vt:lpstr>
      <vt:lpstr>Presentación de PowerPoint</vt:lpstr>
      <vt:lpstr>Presentación de PowerPoint</vt:lpstr>
      <vt:lpstr>Índice de valor de importancia (I.V.I) general a nivel de especies </vt:lpstr>
      <vt:lpstr>Cálculo de Índices de Diversidad y Similaridad</vt:lpstr>
      <vt:lpstr>Presentación de PowerPoint</vt:lpstr>
      <vt:lpstr>Índice de Sorensen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ESTRATEGIAS DE CONSERVACIÓN PARA EL MATORRAL SECO MONTANO EN EL VALLE DEL CHOTA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RECOMENDACIONES</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Ramiro</dc:creator>
  <cp:lastModifiedBy>Ramiro</cp:lastModifiedBy>
  <cp:revision>216</cp:revision>
  <dcterms:created xsi:type="dcterms:W3CDTF">2017-07-13T19:24:14Z</dcterms:created>
  <dcterms:modified xsi:type="dcterms:W3CDTF">2017-10-23T02:20:23Z</dcterms:modified>
</cp:coreProperties>
</file>