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94" r:id="rId5"/>
    <p:sldId id="267" r:id="rId6"/>
    <p:sldId id="268" r:id="rId7"/>
    <p:sldId id="269" r:id="rId8"/>
    <p:sldId id="270" r:id="rId9"/>
    <p:sldId id="271" r:id="rId10"/>
    <p:sldId id="272"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 id="290" r:id="rId29"/>
    <p:sldId id="291" r:id="rId30"/>
    <p:sldId id="292"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30" autoAdjust="0"/>
    <p:restoredTop sz="94660"/>
  </p:normalViewPr>
  <p:slideViewPr>
    <p:cSldViewPr snapToGrid="0">
      <p:cViewPr varScale="1">
        <p:scale>
          <a:sx n="68" d="100"/>
          <a:sy n="68" d="100"/>
        </p:scale>
        <p:origin x="496"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ata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F2B8FA-55CC-4598-89BC-1E1D5482BB02}" type="doc">
      <dgm:prSet loTypeId="urn:microsoft.com/office/officeart/2008/layout/PictureStrips" loCatId="list" qsTypeId="urn:microsoft.com/office/officeart/2005/8/quickstyle/simple1" qsCatId="simple" csTypeId="urn:microsoft.com/office/officeart/2005/8/colors/accent0_1" csCatId="mainScheme" phldr="1"/>
      <dgm:spPr/>
      <dgm:t>
        <a:bodyPr/>
        <a:lstStyle/>
        <a:p>
          <a:endParaRPr lang="es-EC"/>
        </a:p>
      </dgm:t>
    </dgm:pt>
    <dgm:pt modelId="{314852C1-9835-430E-9A0D-FE48333C4CBA}">
      <dgm:prSet phldrT="[Texto]" custT="1"/>
      <dgm:spPr>
        <a:solidFill>
          <a:schemeClr val="tx1">
            <a:alpha val="40000"/>
          </a:schemeClr>
        </a:solidFill>
      </dgm:spPr>
      <dgm:t>
        <a:bodyPr/>
        <a:lstStyle/>
        <a:p>
          <a:pPr algn="just"/>
          <a:r>
            <a:rPr lang="es-EC" sz="2000" b="1" dirty="0">
              <a:solidFill>
                <a:schemeClr val="bg1"/>
              </a:solidFill>
              <a:latin typeface="Constantia" pitchFamily="18" charset="0"/>
            </a:rPr>
            <a:t>Limnología en lagos </a:t>
          </a:r>
          <a:r>
            <a:rPr lang="es-EC" sz="2000" b="1" dirty="0" err="1">
              <a:solidFill>
                <a:schemeClr val="bg1"/>
              </a:solidFill>
              <a:latin typeface="Constantia" pitchFamily="18" charset="0"/>
            </a:rPr>
            <a:t>altoandinos</a:t>
          </a:r>
          <a:endParaRPr lang="es-EC" sz="2000" b="1" dirty="0">
            <a:solidFill>
              <a:schemeClr val="bg1"/>
            </a:solidFill>
            <a:latin typeface="Constantia" pitchFamily="18" charset="0"/>
          </a:endParaRPr>
        </a:p>
        <a:p>
          <a:pPr algn="just"/>
          <a:r>
            <a:rPr lang="es-EC" sz="1200" b="0" dirty="0" err="1">
              <a:solidFill>
                <a:schemeClr val="bg1"/>
              </a:solidFill>
              <a:latin typeface="Constantia" pitchFamily="18" charset="0"/>
            </a:rPr>
            <a:t>Wetzel</a:t>
          </a:r>
          <a:r>
            <a:rPr lang="es-EC" sz="1200" b="0" dirty="0">
              <a:solidFill>
                <a:schemeClr val="bg1"/>
              </a:solidFill>
              <a:latin typeface="Constantia" pitchFamily="18" charset="0"/>
            </a:rPr>
            <a:t> y </a:t>
          </a:r>
          <a:r>
            <a:rPr lang="es-EC" sz="1200" b="0" dirty="0" err="1">
              <a:solidFill>
                <a:schemeClr val="bg1"/>
              </a:solidFill>
              <a:latin typeface="Constantia" pitchFamily="18" charset="0"/>
            </a:rPr>
            <a:t>Likens</a:t>
          </a:r>
          <a:r>
            <a:rPr lang="es-EC" sz="1200" b="0" dirty="0">
              <a:solidFill>
                <a:schemeClr val="bg1"/>
              </a:solidFill>
              <a:latin typeface="Constantia" pitchFamily="18" charset="0"/>
            </a:rPr>
            <a:t>, 2001; Lampert, 2007</a:t>
          </a:r>
          <a:endParaRPr lang="es-EC" sz="1200" b="0" dirty="0"/>
        </a:p>
      </dgm:t>
    </dgm:pt>
    <dgm:pt modelId="{EB2160C0-0CD4-403F-8BCE-E035359DBD18}" type="parTrans" cxnId="{898205A7-05C7-4441-B030-3508E8B1122E}">
      <dgm:prSet/>
      <dgm:spPr/>
      <dgm:t>
        <a:bodyPr/>
        <a:lstStyle/>
        <a:p>
          <a:endParaRPr lang="es-EC"/>
        </a:p>
      </dgm:t>
    </dgm:pt>
    <dgm:pt modelId="{C2E2E709-9AF8-4E97-B804-C1C349D04C57}" type="sibTrans" cxnId="{898205A7-05C7-4441-B030-3508E8B1122E}">
      <dgm:prSet/>
      <dgm:spPr/>
      <dgm:t>
        <a:bodyPr/>
        <a:lstStyle/>
        <a:p>
          <a:endParaRPr lang="es-EC"/>
        </a:p>
      </dgm:t>
    </dgm:pt>
    <dgm:pt modelId="{CEB4F708-3D37-4FA7-A5A5-34697D7299E2}">
      <dgm:prSet phldrT="[Texto]" custT="1"/>
      <dgm:spPr>
        <a:solidFill>
          <a:schemeClr val="tx1">
            <a:alpha val="40000"/>
          </a:schemeClr>
        </a:solidFill>
      </dgm:spPr>
      <dgm:t>
        <a:bodyPr/>
        <a:lstStyle/>
        <a:p>
          <a:pPr algn="just"/>
          <a:r>
            <a:rPr lang="es-EC" sz="2000" b="1" dirty="0">
              <a:latin typeface="Constantia" pitchFamily="18" charset="0"/>
            </a:rPr>
            <a:t>Diferencias entre lagos tropicales y lagos templados</a:t>
          </a:r>
        </a:p>
        <a:p>
          <a:pPr algn="just"/>
          <a:r>
            <a:rPr lang="es-EC" sz="1200" b="0" dirty="0">
              <a:solidFill>
                <a:schemeClr val="bg1"/>
              </a:solidFill>
              <a:latin typeface="Constantia" pitchFamily="18" charset="0"/>
            </a:rPr>
            <a:t>Lampert, 2007</a:t>
          </a:r>
          <a:endParaRPr lang="es-EC" sz="1200" b="0" dirty="0">
            <a:latin typeface="Constantia" pitchFamily="18" charset="0"/>
          </a:endParaRPr>
        </a:p>
      </dgm:t>
    </dgm:pt>
    <dgm:pt modelId="{AC74C77F-12E1-4FE8-B208-74673176B053}" type="parTrans" cxnId="{9AEDBE1D-48EE-4C61-911D-DAA0DF401013}">
      <dgm:prSet/>
      <dgm:spPr/>
      <dgm:t>
        <a:bodyPr/>
        <a:lstStyle/>
        <a:p>
          <a:endParaRPr lang="es-EC"/>
        </a:p>
      </dgm:t>
    </dgm:pt>
    <dgm:pt modelId="{6035038D-531E-46E9-AEC4-7B618FB09329}" type="sibTrans" cxnId="{9AEDBE1D-48EE-4C61-911D-DAA0DF401013}">
      <dgm:prSet/>
      <dgm:spPr/>
      <dgm:t>
        <a:bodyPr/>
        <a:lstStyle/>
        <a:p>
          <a:endParaRPr lang="es-EC"/>
        </a:p>
      </dgm:t>
    </dgm:pt>
    <dgm:pt modelId="{863759CC-CCA4-4C5A-9E4E-57F83E0DBBCE}">
      <dgm:prSet phldrT="[Texto]" custT="1"/>
      <dgm:spPr>
        <a:solidFill>
          <a:schemeClr val="tx1">
            <a:alpha val="40000"/>
          </a:schemeClr>
        </a:solidFill>
      </dgm:spPr>
      <dgm:t>
        <a:bodyPr/>
        <a:lstStyle/>
        <a:p>
          <a:r>
            <a:rPr lang="es-EC" sz="2000" b="1" dirty="0">
              <a:solidFill>
                <a:schemeClr val="bg1"/>
              </a:solidFill>
              <a:latin typeface="Constantia" pitchFamily="18" charset="0"/>
            </a:rPr>
            <a:t>Batimetría y distribución espacial del agua</a:t>
          </a:r>
        </a:p>
        <a:p>
          <a:r>
            <a:rPr lang="es-EC" sz="1200" b="0" dirty="0" err="1">
              <a:solidFill>
                <a:schemeClr val="bg1"/>
              </a:solidFill>
              <a:latin typeface="Constantia" pitchFamily="18" charset="0"/>
            </a:rPr>
            <a:t>Farjas</a:t>
          </a:r>
          <a:r>
            <a:rPr lang="es-EC" sz="1200" b="0" dirty="0">
              <a:solidFill>
                <a:schemeClr val="bg1"/>
              </a:solidFill>
              <a:latin typeface="Constantia" pitchFamily="18" charset="0"/>
            </a:rPr>
            <a:t>, 2009</a:t>
          </a:r>
          <a:endParaRPr lang="es-EC" sz="1200" b="0" dirty="0">
            <a:latin typeface="Constantia" pitchFamily="18" charset="0"/>
          </a:endParaRPr>
        </a:p>
      </dgm:t>
    </dgm:pt>
    <dgm:pt modelId="{BCA0C608-07D8-4001-8388-DB7FCCBAD772}" type="parTrans" cxnId="{EA3BA9BE-E2AA-4716-A3D3-53E2D048F38D}">
      <dgm:prSet/>
      <dgm:spPr/>
      <dgm:t>
        <a:bodyPr/>
        <a:lstStyle/>
        <a:p>
          <a:endParaRPr lang="es-EC"/>
        </a:p>
      </dgm:t>
    </dgm:pt>
    <dgm:pt modelId="{1E8034FB-AB3C-40DD-8B99-3C72BA9CE1DC}" type="sibTrans" cxnId="{EA3BA9BE-E2AA-4716-A3D3-53E2D048F38D}">
      <dgm:prSet/>
      <dgm:spPr/>
      <dgm:t>
        <a:bodyPr/>
        <a:lstStyle/>
        <a:p>
          <a:endParaRPr lang="es-EC"/>
        </a:p>
      </dgm:t>
    </dgm:pt>
    <dgm:pt modelId="{1FD924AC-3D05-4C5A-B4F4-304C09A63E93}" type="pres">
      <dgm:prSet presAssocID="{78F2B8FA-55CC-4598-89BC-1E1D5482BB02}" presName="Name0" presStyleCnt="0">
        <dgm:presLayoutVars>
          <dgm:dir/>
          <dgm:resizeHandles val="exact"/>
        </dgm:presLayoutVars>
      </dgm:prSet>
      <dgm:spPr/>
    </dgm:pt>
    <dgm:pt modelId="{16A23CC7-C3C0-42D2-962A-188080D15299}" type="pres">
      <dgm:prSet presAssocID="{314852C1-9835-430E-9A0D-FE48333C4CBA}" presName="composite" presStyleCnt="0"/>
      <dgm:spPr/>
    </dgm:pt>
    <dgm:pt modelId="{C7FD5E76-AADB-4EBF-AC2C-DD552E6932CE}" type="pres">
      <dgm:prSet presAssocID="{314852C1-9835-430E-9A0D-FE48333C4CBA}" presName="rect1" presStyleLbl="trAlignAcc1" presStyleIdx="0" presStyleCnt="3">
        <dgm:presLayoutVars>
          <dgm:bulletEnabled val="1"/>
        </dgm:presLayoutVars>
      </dgm:prSet>
      <dgm:spPr/>
    </dgm:pt>
    <dgm:pt modelId="{F513FE06-52E5-43C1-A893-BCA27B0C6CE7}" type="pres">
      <dgm:prSet presAssocID="{314852C1-9835-430E-9A0D-FE48333C4CBA}" presName="rect2" presStyleLbl="fgImgPlace1" presStyleIdx="0" presStyleCnt="3" custScaleX="161003" custLinFactNeighborX="-37552" custLinFactNeighborY="3851"/>
      <dgm:spPr>
        <a:blipFill rotWithShape="1">
          <a:blip xmlns:r="http://schemas.openxmlformats.org/officeDocument/2006/relationships" r:embed="rId1"/>
          <a:srcRect/>
          <a:stretch>
            <a:fillRect l="-14000" r="-14000"/>
          </a:stretch>
        </a:blipFill>
      </dgm:spPr>
    </dgm:pt>
    <dgm:pt modelId="{F98CA889-C622-43E9-A264-501D0CF9E490}" type="pres">
      <dgm:prSet presAssocID="{C2E2E709-9AF8-4E97-B804-C1C349D04C57}" presName="sibTrans" presStyleCnt="0"/>
      <dgm:spPr/>
    </dgm:pt>
    <dgm:pt modelId="{92D33F54-92B7-4FBC-9AC6-48B63FD10C30}" type="pres">
      <dgm:prSet presAssocID="{CEB4F708-3D37-4FA7-A5A5-34697D7299E2}" presName="composite" presStyleCnt="0"/>
      <dgm:spPr/>
    </dgm:pt>
    <dgm:pt modelId="{259278D0-C215-4557-A810-C819A329DD78}" type="pres">
      <dgm:prSet presAssocID="{CEB4F708-3D37-4FA7-A5A5-34697D7299E2}" presName="rect1" presStyleLbl="trAlignAcc1" presStyleIdx="1" presStyleCnt="3">
        <dgm:presLayoutVars>
          <dgm:bulletEnabled val="1"/>
        </dgm:presLayoutVars>
      </dgm:prSet>
      <dgm:spPr/>
    </dgm:pt>
    <dgm:pt modelId="{E788FCDA-865F-4706-AFE5-3A029D78BB6B}" type="pres">
      <dgm:prSet presAssocID="{CEB4F708-3D37-4FA7-A5A5-34697D7299E2}" presName="rect2" presStyleLbl="fgImgPlace1" presStyleIdx="1" presStyleCnt="3" custScaleX="169454" custLinFactNeighborX="-37197" custLinFactNeighborY="3855"/>
      <dgm:spPr>
        <a:blipFill rotWithShape="1">
          <a:blip xmlns:r="http://schemas.openxmlformats.org/officeDocument/2006/relationships" r:embed="rId2"/>
          <a:srcRect/>
          <a:stretch>
            <a:fillRect l="-9000" r="-9000"/>
          </a:stretch>
        </a:blipFill>
      </dgm:spPr>
    </dgm:pt>
    <dgm:pt modelId="{2626E5FA-5C9C-4BDF-AA63-A6897A241E10}" type="pres">
      <dgm:prSet presAssocID="{6035038D-531E-46E9-AEC4-7B618FB09329}" presName="sibTrans" presStyleCnt="0"/>
      <dgm:spPr/>
    </dgm:pt>
    <dgm:pt modelId="{7AC792FD-F298-4F23-B2D9-DDC5535B8BF8}" type="pres">
      <dgm:prSet presAssocID="{863759CC-CCA4-4C5A-9E4E-57F83E0DBBCE}" presName="composite" presStyleCnt="0"/>
      <dgm:spPr/>
    </dgm:pt>
    <dgm:pt modelId="{1CD0B023-E5E7-4B46-906E-27FA8D5EE080}" type="pres">
      <dgm:prSet presAssocID="{863759CC-CCA4-4C5A-9E4E-57F83E0DBBCE}" presName="rect1" presStyleLbl="trAlignAcc1" presStyleIdx="2" presStyleCnt="3">
        <dgm:presLayoutVars>
          <dgm:bulletEnabled val="1"/>
        </dgm:presLayoutVars>
      </dgm:prSet>
      <dgm:spPr/>
    </dgm:pt>
    <dgm:pt modelId="{C49CBE68-6367-4A2C-9112-16D502A3598D}" type="pres">
      <dgm:prSet presAssocID="{863759CC-CCA4-4C5A-9E4E-57F83E0DBBCE}" presName="rect2" presStyleLbl="fgImgPlace1" presStyleIdx="2" presStyleCnt="3" custScaleX="166685" custLinFactNeighborX="-36108" custLinFactNeighborY="2889"/>
      <dgm:spPr>
        <a:blipFill rotWithShape="1">
          <a:blip xmlns:r="http://schemas.openxmlformats.org/officeDocument/2006/relationships" r:embed="rId3"/>
          <a:srcRect/>
          <a:stretch>
            <a:fillRect l="-26000" r="-26000"/>
          </a:stretch>
        </a:blipFill>
      </dgm:spPr>
    </dgm:pt>
  </dgm:ptLst>
  <dgm:cxnLst>
    <dgm:cxn modelId="{9AEDBE1D-48EE-4C61-911D-DAA0DF401013}" srcId="{78F2B8FA-55CC-4598-89BC-1E1D5482BB02}" destId="{CEB4F708-3D37-4FA7-A5A5-34697D7299E2}" srcOrd="1" destOrd="0" parTransId="{AC74C77F-12E1-4FE8-B208-74673176B053}" sibTransId="{6035038D-531E-46E9-AEC4-7B618FB09329}"/>
    <dgm:cxn modelId="{898205A7-05C7-4441-B030-3508E8B1122E}" srcId="{78F2B8FA-55CC-4598-89BC-1E1D5482BB02}" destId="{314852C1-9835-430E-9A0D-FE48333C4CBA}" srcOrd="0" destOrd="0" parTransId="{EB2160C0-0CD4-403F-8BCE-E035359DBD18}" sibTransId="{C2E2E709-9AF8-4E97-B804-C1C349D04C57}"/>
    <dgm:cxn modelId="{5CB3DFBC-A5F0-462B-9FA8-30D89E4979D8}" type="presOf" srcId="{863759CC-CCA4-4C5A-9E4E-57F83E0DBBCE}" destId="{1CD0B023-E5E7-4B46-906E-27FA8D5EE080}" srcOrd="0" destOrd="0" presId="urn:microsoft.com/office/officeart/2008/layout/PictureStrips"/>
    <dgm:cxn modelId="{EA3BA9BE-E2AA-4716-A3D3-53E2D048F38D}" srcId="{78F2B8FA-55CC-4598-89BC-1E1D5482BB02}" destId="{863759CC-CCA4-4C5A-9E4E-57F83E0DBBCE}" srcOrd="2" destOrd="0" parTransId="{BCA0C608-07D8-4001-8388-DB7FCCBAD772}" sibTransId="{1E8034FB-AB3C-40DD-8B99-3C72BA9CE1DC}"/>
    <dgm:cxn modelId="{8F9D75ED-295A-4E9F-B921-50AEBF2F428F}" type="presOf" srcId="{78F2B8FA-55CC-4598-89BC-1E1D5482BB02}" destId="{1FD924AC-3D05-4C5A-B4F4-304C09A63E93}" srcOrd="0" destOrd="0" presId="urn:microsoft.com/office/officeart/2008/layout/PictureStrips"/>
    <dgm:cxn modelId="{684F09F3-E31F-40F8-B9D0-D6DD2A690D43}" type="presOf" srcId="{CEB4F708-3D37-4FA7-A5A5-34697D7299E2}" destId="{259278D0-C215-4557-A810-C819A329DD78}" srcOrd="0" destOrd="0" presId="urn:microsoft.com/office/officeart/2008/layout/PictureStrips"/>
    <dgm:cxn modelId="{66B57BF4-43C9-42C7-9CE9-DFF2092A7FF7}" type="presOf" srcId="{314852C1-9835-430E-9A0D-FE48333C4CBA}" destId="{C7FD5E76-AADB-4EBF-AC2C-DD552E6932CE}" srcOrd="0" destOrd="0" presId="urn:microsoft.com/office/officeart/2008/layout/PictureStrips"/>
    <dgm:cxn modelId="{B7395ACE-6A7F-4585-85AE-6CFFE4682CC2}" type="presParOf" srcId="{1FD924AC-3D05-4C5A-B4F4-304C09A63E93}" destId="{16A23CC7-C3C0-42D2-962A-188080D15299}" srcOrd="0" destOrd="0" presId="urn:microsoft.com/office/officeart/2008/layout/PictureStrips"/>
    <dgm:cxn modelId="{650D4F3F-66DC-4110-8A36-0D56F7CDBB1D}" type="presParOf" srcId="{16A23CC7-C3C0-42D2-962A-188080D15299}" destId="{C7FD5E76-AADB-4EBF-AC2C-DD552E6932CE}" srcOrd="0" destOrd="0" presId="urn:microsoft.com/office/officeart/2008/layout/PictureStrips"/>
    <dgm:cxn modelId="{7D186ABF-62BC-48E4-BA71-93B1E57A1894}" type="presParOf" srcId="{16A23CC7-C3C0-42D2-962A-188080D15299}" destId="{F513FE06-52E5-43C1-A893-BCA27B0C6CE7}" srcOrd="1" destOrd="0" presId="urn:microsoft.com/office/officeart/2008/layout/PictureStrips"/>
    <dgm:cxn modelId="{8B4F01A5-14A5-492F-8409-277D82549D32}" type="presParOf" srcId="{1FD924AC-3D05-4C5A-B4F4-304C09A63E93}" destId="{F98CA889-C622-43E9-A264-501D0CF9E490}" srcOrd="1" destOrd="0" presId="urn:microsoft.com/office/officeart/2008/layout/PictureStrips"/>
    <dgm:cxn modelId="{F3599E9D-B0EB-4DA6-8FB8-91DD59BDBBD8}" type="presParOf" srcId="{1FD924AC-3D05-4C5A-B4F4-304C09A63E93}" destId="{92D33F54-92B7-4FBC-9AC6-48B63FD10C30}" srcOrd="2" destOrd="0" presId="urn:microsoft.com/office/officeart/2008/layout/PictureStrips"/>
    <dgm:cxn modelId="{4280FF1E-F12B-4B9D-A7E9-B6D7595E3A66}" type="presParOf" srcId="{92D33F54-92B7-4FBC-9AC6-48B63FD10C30}" destId="{259278D0-C215-4557-A810-C819A329DD78}" srcOrd="0" destOrd="0" presId="urn:microsoft.com/office/officeart/2008/layout/PictureStrips"/>
    <dgm:cxn modelId="{FD47492A-0D93-4218-B02C-B3E765EDA1C2}" type="presParOf" srcId="{92D33F54-92B7-4FBC-9AC6-48B63FD10C30}" destId="{E788FCDA-865F-4706-AFE5-3A029D78BB6B}" srcOrd="1" destOrd="0" presId="urn:microsoft.com/office/officeart/2008/layout/PictureStrips"/>
    <dgm:cxn modelId="{60734D05-E690-47B9-904F-4143ABCA2708}" type="presParOf" srcId="{1FD924AC-3D05-4C5A-B4F4-304C09A63E93}" destId="{2626E5FA-5C9C-4BDF-AA63-A6897A241E10}" srcOrd="3" destOrd="0" presId="urn:microsoft.com/office/officeart/2008/layout/PictureStrips"/>
    <dgm:cxn modelId="{2E49C153-2367-429D-8AD8-B614033E489F}" type="presParOf" srcId="{1FD924AC-3D05-4C5A-B4F4-304C09A63E93}" destId="{7AC792FD-F298-4F23-B2D9-DDC5535B8BF8}" srcOrd="4" destOrd="0" presId="urn:microsoft.com/office/officeart/2008/layout/PictureStrips"/>
    <dgm:cxn modelId="{DF1382A6-4358-44A7-BF2A-1EE25B3E7EA1}" type="presParOf" srcId="{7AC792FD-F298-4F23-B2D9-DDC5535B8BF8}" destId="{1CD0B023-E5E7-4B46-906E-27FA8D5EE080}" srcOrd="0" destOrd="0" presId="urn:microsoft.com/office/officeart/2008/layout/PictureStrips"/>
    <dgm:cxn modelId="{96F44253-7063-4B71-B6B6-1C15178F6B15}" type="presParOf" srcId="{7AC792FD-F298-4F23-B2D9-DDC5535B8BF8}" destId="{C49CBE68-6367-4A2C-9112-16D502A3598D}"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F2B8FA-55CC-4598-89BC-1E1D5482BB02}" type="doc">
      <dgm:prSet loTypeId="urn:microsoft.com/office/officeart/2008/layout/PictureStrips" loCatId="list" qsTypeId="urn:microsoft.com/office/officeart/2005/8/quickstyle/simple1" qsCatId="simple" csTypeId="urn:microsoft.com/office/officeart/2005/8/colors/accent0_1" csCatId="mainScheme" phldr="1"/>
      <dgm:spPr/>
      <dgm:t>
        <a:bodyPr/>
        <a:lstStyle/>
        <a:p>
          <a:endParaRPr lang="es-EC"/>
        </a:p>
      </dgm:t>
    </dgm:pt>
    <dgm:pt modelId="{314852C1-9835-430E-9A0D-FE48333C4CBA}">
      <dgm:prSet phldrT="[Texto]" custT="1"/>
      <dgm:spPr>
        <a:solidFill>
          <a:schemeClr val="tx1">
            <a:alpha val="40000"/>
          </a:schemeClr>
        </a:solidFill>
      </dgm:spPr>
      <dgm:t>
        <a:bodyPr/>
        <a:lstStyle/>
        <a:p>
          <a:pPr marL="0" marR="0" indent="0" algn="just" defTabSz="914400" eaLnBrk="1" fontAlgn="auto" latinLnBrk="0" hangingPunct="1">
            <a:lnSpc>
              <a:spcPct val="100000"/>
            </a:lnSpc>
            <a:spcBef>
              <a:spcPts val="0"/>
            </a:spcBef>
            <a:spcAft>
              <a:spcPts val="0"/>
            </a:spcAft>
            <a:buClrTx/>
            <a:buSzTx/>
            <a:buFontTx/>
            <a:buNone/>
            <a:tabLst/>
            <a:defRPr/>
          </a:pPr>
          <a:endParaRPr lang="es-EC" sz="2000" b="1" dirty="0">
            <a:solidFill>
              <a:schemeClr val="bg1"/>
            </a:solidFill>
            <a:latin typeface="Constantia" pitchFamily="18" charset="0"/>
          </a:endParaRPr>
        </a:p>
        <a:p>
          <a:pPr marL="0" marR="0" indent="0" algn="just" defTabSz="914400" eaLnBrk="1" fontAlgn="auto" latinLnBrk="0" hangingPunct="1">
            <a:lnSpc>
              <a:spcPct val="100000"/>
            </a:lnSpc>
            <a:spcBef>
              <a:spcPts val="0"/>
            </a:spcBef>
            <a:spcAft>
              <a:spcPts val="0"/>
            </a:spcAft>
            <a:buClrTx/>
            <a:buSzTx/>
            <a:buFontTx/>
            <a:buNone/>
            <a:tabLst/>
            <a:defRPr/>
          </a:pPr>
          <a:r>
            <a:rPr lang="es-EC" sz="2000" b="1" dirty="0">
              <a:solidFill>
                <a:schemeClr val="bg1"/>
              </a:solidFill>
              <a:latin typeface="Constantia" pitchFamily="18" charset="0"/>
            </a:rPr>
            <a:t>Estudios en cuencas endorreicas</a:t>
          </a:r>
        </a:p>
        <a:p>
          <a:pPr marL="0" marR="0" indent="0" algn="just" defTabSz="914400" eaLnBrk="1" fontAlgn="auto" latinLnBrk="0" hangingPunct="1">
            <a:lnSpc>
              <a:spcPct val="100000"/>
            </a:lnSpc>
            <a:spcBef>
              <a:spcPts val="0"/>
            </a:spcBef>
            <a:spcAft>
              <a:spcPts val="0"/>
            </a:spcAft>
            <a:buClrTx/>
            <a:buSzTx/>
            <a:buFontTx/>
            <a:buNone/>
            <a:tabLst/>
            <a:defRPr/>
          </a:pPr>
          <a:endParaRPr lang="es-EC" sz="1100" b="1" dirty="0">
            <a:solidFill>
              <a:schemeClr val="bg1"/>
            </a:solidFill>
            <a:latin typeface="Constantia" pitchFamily="18" charset="0"/>
          </a:endParaRPr>
        </a:p>
        <a:p>
          <a:pPr marL="0" marR="0" indent="0" algn="just" defTabSz="914400" eaLnBrk="1" fontAlgn="auto" latinLnBrk="0" hangingPunct="1">
            <a:lnSpc>
              <a:spcPct val="100000"/>
            </a:lnSpc>
            <a:spcBef>
              <a:spcPts val="0"/>
            </a:spcBef>
            <a:spcAft>
              <a:spcPts val="0"/>
            </a:spcAft>
            <a:buClrTx/>
            <a:buSzTx/>
            <a:buFontTx/>
            <a:buNone/>
            <a:tabLst/>
            <a:defRPr/>
          </a:pPr>
          <a:r>
            <a:rPr lang="es-EC" sz="1100" b="0" dirty="0" err="1">
              <a:solidFill>
                <a:schemeClr val="bg1"/>
              </a:solidFill>
              <a:latin typeface="Constantia" pitchFamily="18" charset="0"/>
            </a:rPr>
            <a:t>Xungang</a:t>
          </a:r>
          <a:r>
            <a:rPr lang="es-EC" sz="1100" b="0" dirty="0">
              <a:solidFill>
                <a:schemeClr val="bg1"/>
              </a:solidFill>
              <a:latin typeface="Constantia" pitchFamily="18" charset="0"/>
            </a:rPr>
            <a:t>, 1998; </a:t>
          </a:r>
          <a:r>
            <a:rPr lang="es-EC" sz="1100" b="0" dirty="0" err="1">
              <a:solidFill>
                <a:schemeClr val="bg1"/>
              </a:solidFill>
              <a:latin typeface="Constantia" pitchFamily="18" charset="0"/>
            </a:rPr>
            <a:t>Kevede</a:t>
          </a:r>
          <a:r>
            <a:rPr lang="es-EC" sz="1100" b="0" dirty="0">
              <a:solidFill>
                <a:schemeClr val="bg1"/>
              </a:solidFill>
              <a:latin typeface="Constantia" pitchFamily="18" charset="0"/>
            </a:rPr>
            <a:t>, 2005; Lamb, 2011</a:t>
          </a:r>
        </a:p>
        <a:p>
          <a:pPr marL="0" marR="0" indent="0" algn="just" defTabSz="914400" eaLnBrk="1" fontAlgn="auto" latinLnBrk="0" hangingPunct="1">
            <a:lnSpc>
              <a:spcPct val="100000"/>
            </a:lnSpc>
            <a:spcBef>
              <a:spcPts val="0"/>
            </a:spcBef>
            <a:spcAft>
              <a:spcPts val="0"/>
            </a:spcAft>
            <a:buClrTx/>
            <a:buSzTx/>
            <a:buFontTx/>
            <a:buNone/>
            <a:tabLst/>
            <a:defRPr/>
          </a:pPr>
          <a:endParaRPr lang="es-EC" sz="1800" b="1" dirty="0">
            <a:latin typeface="Constantia" pitchFamily="18" charset="0"/>
          </a:endParaRPr>
        </a:p>
      </dgm:t>
    </dgm:pt>
    <dgm:pt modelId="{EB2160C0-0CD4-403F-8BCE-E035359DBD18}" type="parTrans" cxnId="{898205A7-05C7-4441-B030-3508E8B1122E}">
      <dgm:prSet/>
      <dgm:spPr/>
      <dgm:t>
        <a:bodyPr/>
        <a:lstStyle/>
        <a:p>
          <a:endParaRPr lang="es-EC"/>
        </a:p>
      </dgm:t>
    </dgm:pt>
    <dgm:pt modelId="{C2E2E709-9AF8-4E97-B804-C1C349D04C57}" type="sibTrans" cxnId="{898205A7-05C7-4441-B030-3508E8B1122E}">
      <dgm:prSet/>
      <dgm:spPr/>
      <dgm:t>
        <a:bodyPr/>
        <a:lstStyle/>
        <a:p>
          <a:endParaRPr lang="es-EC"/>
        </a:p>
      </dgm:t>
    </dgm:pt>
    <dgm:pt modelId="{CEB4F708-3D37-4FA7-A5A5-34697D7299E2}">
      <dgm:prSet phldrT="[Texto]" custT="1"/>
      <dgm:spPr>
        <a:solidFill>
          <a:schemeClr val="tx1">
            <a:alpha val="40000"/>
          </a:schemeClr>
        </a:solidFill>
      </dgm:spPr>
      <dgm:t>
        <a:bodyPr/>
        <a:lstStyle/>
        <a:p>
          <a:pPr algn="just"/>
          <a:r>
            <a:rPr lang="es-EC" sz="2000" b="1" dirty="0">
              <a:latin typeface="Constantia" pitchFamily="18" charset="0"/>
            </a:rPr>
            <a:t>Estudios</a:t>
          </a:r>
          <a:r>
            <a:rPr lang="es-EC" sz="2000" b="1" baseline="0" dirty="0">
              <a:latin typeface="Constantia" pitchFamily="18" charset="0"/>
            </a:rPr>
            <a:t> en el Ecuador: Yahuarcocha</a:t>
          </a:r>
        </a:p>
        <a:p>
          <a:pPr algn="just"/>
          <a:r>
            <a:rPr lang="es-EC" sz="1100" b="0" dirty="0">
              <a:latin typeface="Constantia" pitchFamily="18" charset="0"/>
            </a:rPr>
            <a:t>Casallas,2005; ETAPA – EP,2010; Martínez, 2010; </a:t>
          </a:r>
          <a:r>
            <a:rPr lang="es-EC" sz="1100" b="0" dirty="0" err="1">
              <a:latin typeface="Constantia" pitchFamily="18" charset="0"/>
            </a:rPr>
            <a:t>Ludueña</a:t>
          </a:r>
          <a:r>
            <a:rPr lang="es-EC" sz="1100" b="0" dirty="0">
              <a:latin typeface="Constantia" pitchFamily="18" charset="0"/>
            </a:rPr>
            <a:t>, 2014; </a:t>
          </a:r>
          <a:r>
            <a:rPr lang="es-EC" sz="1100" b="0" dirty="0" err="1">
              <a:latin typeface="Constantia" pitchFamily="18" charset="0"/>
            </a:rPr>
            <a:t>Steinitz</a:t>
          </a:r>
          <a:r>
            <a:rPr lang="es-EC" sz="1100" b="0" dirty="0">
              <a:latin typeface="Constantia" pitchFamily="18" charset="0"/>
            </a:rPr>
            <a:t> ,1979; INERHI, 1992; </a:t>
          </a:r>
          <a:r>
            <a:rPr lang="es-EC" sz="1100" b="0" dirty="0" err="1">
              <a:latin typeface="Constantia" pitchFamily="18" charset="0"/>
            </a:rPr>
            <a:t>Vilatuña</a:t>
          </a:r>
          <a:r>
            <a:rPr lang="es-EC" sz="1100" b="0" dirty="0">
              <a:latin typeface="Constantia" pitchFamily="18" charset="0"/>
            </a:rPr>
            <a:t> ,2001; y  Portilla , 2015</a:t>
          </a:r>
        </a:p>
        <a:p>
          <a:pPr algn="just"/>
          <a:endParaRPr lang="es-EC" sz="1100" b="1" dirty="0">
            <a:latin typeface="Constantia" pitchFamily="18" charset="0"/>
          </a:endParaRPr>
        </a:p>
      </dgm:t>
    </dgm:pt>
    <dgm:pt modelId="{AC74C77F-12E1-4FE8-B208-74673176B053}" type="parTrans" cxnId="{9AEDBE1D-48EE-4C61-911D-DAA0DF401013}">
      <dgm:prSet/>
      <dgm:spPr/>
      <dgm:t>
        <a:bodyPr/>
        <a:lstStyle/>
        <a:p>
          <a:endParaRPr lang="es-EC"/>
        </a:p>
      </dgm:t>
    </dgm:pt>
    <dgm:pt modelId="{6035038D-531E-46E9-AEC4-7B618FB09329}" type="sibTrans" cxnId="{9AEDBE1D-48EE-4C61-911D-DAA0DF401013}">
      <dgm:prSet/>
      <dgm:spPr/>
      <dgm:t>
        <a:bodyPr/>
        <a:lstStyle/>
        <a:p>
          <a:endParaRPr lang="es-EC"/>
        </a:p>
      </dgm:t>
    </dgm:pt>
    <dgm:pt modelId="{863759CC-CCA4-4C5A-9E4E-57F83E0DBBCE}">
      <dgm:prSet phldrT="[Texto]" custT="1"/>
      <dgm:spPr>
        <a:solidFill>
          <a:schemeClr val="tx1">
            <a:alpha val="40000"/>
          </a:schemeClr>
        </a:solidFill>
      </dgm:spPr>
      <dgm:t>
        <a:bodyPr/>
        <a:lstStyle/>
        <a:p>
          <a:r>
            <a:rPr lang="es-EC" sz="2000" b="1" dirty="0">
              <a:solidFill>
                <a:schemeClr val="bg1"/>
              </a:solidFill>
              <a:latin typeface="Constantia" pitchFamily="18" charset="0"/>
            </a:rPr>
            <a:t>Importancia de la gestión y manejo</a:t>
          </a:r>
        </a:p>
        <a:p>
          <a:r>
            <a:rPr lang="es-EC" sz="1100" dirty="0">
              <a:latin typeface="Constantia" panose="02030602050306030303" pitchFamily="18" charset="0"/>
            </a:rPr>
            <a:t>Ortega, 2001; </a:t>
          </a:r>
          <a:r>
            <a:rPr lang="es-EC" sz="1100" dirty="0" err="1">
              <a:latin typeface="Constantia" panose="02030602050306030303" pitchFamily="18" charset="0"/>
            </a:rPr>
            <a:t>Tituaña</a:t>
          </a:r>
          <a:r>
            <a:rPr lang="es-EC" sz="1100" dirty="0">
              <a:latin typeface="Constantia" panose="02030602050306030303" pitchFamily="18" charset="0"/>
            </a:rPr>
            <a:t>, 2011</a:t>
          </a:r>
          <a:endParaRPr lang="es-EC" sz="1100" b="0" dirty="0">
            <a:latin typeface="Constantia" pitchFamily="18" charset="0"/>
          </a:endParaRPr>
        </a:p>
      </dgm:t>
    </dgm:pt>
    <dgm:pt modelId="{BCA0C608-07D8-4001-8388-DB7FCCBAD772}" type="parTrans" cxnId="{EA3BA9BE-E2AA-4716-A3D3-53E2D048F38D}">
      <dgm:prSet/>
      <dgm:spPr/>
      <dgm:t>
        <a:bodyPr/>
        <a:lstStyle/>
        <a:p>
          <a:endParaRPr lang="es-EC"/>
        </a:p>
      </dgm:t>
    </dgm:pt>
    <dgm:pt modelId="{1E8034FB-AB3C-40DD-8B99-3C72BA9CE1DC}" type="sibTrans" cxnId="{EA3BA9BE-E2AA-4716-A3D3-53E2D048F38D}">
      <dgm:prSet/>
      <dgm:spPr/>
      <dgm:t>
        <a:bodyPr/>
        <a:lstStyle/>
        <a:p>
          <a:endParaRPr lang="es-EC"/>
        </a:p>
      </dgm:t>
    </dgm:pt>
    <dgm:pt modelId="{1FD924AC-3D05-4C5A-B4F4-304C09A63E93}" type="pres">
      <dgm:prSet presAssocID="{78F2B8FA-55CC-4598-89BC-1E1D5482BB02}" presName="Name0" presStyleCnt="0">
        <dgm:presLayoutVars>
          <dgm:dir/>
          <dgm:resizeHandles val="exact"/>
        </dgm:presLayoutVars>
      </dgm:prSet>
      <dgm:spPr/>
    </dgm:pt>
    <dgm:pt modelId="{16A23CC7-C3C0-42D2-962A-188080D15299}" type="pres">
      <dgm:prSet presAssocID="{314852C1-9835-430E-9A0D-FE48333C4CBA}" presName="composite" presStyleCnt="0"/>
      <dgm:spPr/>
    </dgm:pt>
    <dgm:pt modelId="{C7FD5E76-AADB-4EBF-AC2C-DD552E6932CE}" type="pres">
      <dgm:prSet presAssocID="{314852C1-9835-430E-9A0D-FE48333C4CBA}" presName="rect1" presStyleLbl="trAlignAcc1" presStyleIdx="0" presStyleCnt="3" custScaleY="111327">
        <dgm:presLayoutVars>
          <dgm:bulletEnabled val="1"/>
        </dgm:presLayoutVars>
      </dgm:prSet>
      <dgm:spPr/>
    </dgm:pt>
    <dgm:pt modelId="{F513FE06-52E5-43C1-A893-BCA27B0C6CE7}" type="pres">
      <dgm:prSet presAssocID="{314852C1-9835-430E-9A0D-FE48333C4CBA}" presName="rect2" presStyleLbl="fgImgPlace1" presStyleIdx="0" presStyleCnt="3" custScaleX="161003" custScaleY="89780" custLinFactNeighborX="-37552" custLinFactNeighborY="6773"/>
      <dgm:spPr>
        <a:blipFill rotWithShape="1">
          <a:blip xmlns:r="http://schemas.openxmlformats.org/officeDocument/2006/relationships" r:embed="rId1"/>
          <a:srcRect/>
          <a:stretch>
            <a:fillRect t="-10000" b="-10000"/>
          </a:stretch>
        </a:blipFill>
      </dgm:spPr>
    </dgm:pt>
    <dgm:pt modelId="{F98CA889-C622-43E9-A264-501D0CF9E490}" type="pres">
      <dgm:prSet presAssocID="{C2E2E709-9AF8-4E97-B804-C1C349D04C57}" presName="sibTrans" presStyleCnt="0"/>
      <dgm:spPr/>
    </dgm:pt>
    <dgm:pt modelId="{92D33F54-92B7-4FBC-9AC6-48B63FD10C30}" type="pres">
      <dgm:prSet presAssocID="{CEB4F708-3D37-4FA7-A5A5-34697D7299E2}" presName="composite" presStyleCnt="0"/>
      <dgm:spPr/>
    </dgm:pt>
    <dgm:pt modelId="{259278D0-C215-4557-A810-C819A329DD78}" type="pres">
      <dgm:prSet presAssocID="{CEB4F708-3D37-4FA7-A5A5-34697D7299E2}" presName="rect1" presStyleLbl="trAlignAcc1" presStyleIdx="1" presStyleCnt="3" custScaleY="121194">
        <dgm:presLayoutVars>
          <dgm:bulletEnabled val="1"/>
        </dgm:presLayoutVars>
      </dgm:prSet>
      <dgm:spPr/>
    </dgm:pt>
    <dgm:pt modelId="{E788FCDA-865F-4706-AFE5-3A029D78BB6B}" type="pres">
      <dgm:prSet presAssocID="{CEB4F708-3D37-4FA7-A5A5-34697D7299E2}" presName="rect2" presStyleLbl="fgImgPlace1" presStyleIdx="1" presStyleCnt="3" custScaleX="169454" custLinFactNeighborX="-37552" custLinFactNeighborY="2888"/>
      <dgm:spPr>
        <a:blipFill rotWithShape="1">
          <a:blip xmlns:r="http://schemas.openxmlformats.org/officeDocument/2006/relationships" r:embed="rId2"/>
          <a:srcRect/>
          <a:stretch>
            <a:fillRect l="-9000" r="-9000"/>
          </a:stretch>
        </a:blipFill>
      </dgm:spPr>
    </dgm:pt>
    <dgm:pt modelId="{2626E5FA-5C9C-4BDF-AA63-A6897A241E10}" type="pres">
      <dgm:prSet presAssocID="{6035038D-531E-46E9-AEC4-7B618FB09329}" presName="sibTrans" presStyleCnt="0"/>
      <dgm:spPr/>
    </dgm:pt>
    <dgm:pt modelId="{7AC792FD-F298-4F23-B2D9-DDC5535B8BF8}" type="pres">
      <dgm:prSet presAssocID="{863759CC-CCA4-4C5A-9E4E-57F83E0DBBCE}" presName="composite" presStyleCnt="0"/>
      <dgm:spPr/>
    </dgm:pt>
    <dgm:pt modelId="{1CD0B023-E5E7-4B46-906E-27FA8D5EE080}" type="pres">
      <dgm:prSet presAssocID="{863759CC-CCA4-4C5A-9E4E-57F83E0DBBCE}" presName="rect1" presStyleLbl="trAlignAcc1" presStyleIdx="2" presStyleCnt="3">
        <dgm:presLayoutVars>
          <dgm:bulletEnabled val="1"/>
        </dgm:presLayoutVars>
      </dgm:prSet>
      <dgm:spPr/>
    </dgm:pt>
    <dgm:pt modelId="{C49CBE68-6367-4A2C-9112-16D502A3598D}" type="pres">
      <dgm:prSet presAssocID="{863759CC-CCA4-4C5A-9E4E-57F83E0DBBCE}" presName="rect2" presStyleLbl="fgImgPlace1" presStyleIdx="2" presStyleCnt="3" custScaleX="166685" custLinFactNeighborX="-36108" custLinFactNeighborY="2889"/>
      <dgm:spPr>
        <a:blipFill rotWithShape="1">
          <a:blip xmlns:r="http://schemas.openxmlformats.org/officeDocument/2006/relationships" r:embed="rId3"/>
          <a:srcRect/>
          <a:stretch>
            <a:fillRect l="-7000" r="-7000"/>
          </a:stretch>
        </a:blipFill>
      </dgm:spPr>
    </dgm:pt>
  </dgm:ptLst>
  <dgm:cxnLst>
    <dgm:cxn modelId="{9AEDBE1D-48EE-4C61-911D-DAA0DF401013}" srcId="{78F2B8FA-55CC-4598-89BC-1E1D5482BB02}" destId="{CEB4F708-3D37-4FA7-A5A5-34697D7299E2}" srcOrd="1" destOrd="0" parTransId="{AC74C77F-12E1-4FE8-B208-74673176B053}" sibTransId="{6035038D-531E-46E9-AEC4-7B618FB09329}"/>
    <dgm:cxn modelId="{6DB7215D-B294-4A74-8F4A-6966CF50B26D}" type="presOf" srcId="{CEB4F708-3D37-4FA7-A5A5-34697D7299E2}" destId="{259278D0-C215-4557-A810-C819A329DD78}" srcOrd="0" destOrd="0" presId="urn:microsoft.com/office/officeart/2008/layout/PictureStrips"/>
    <dgm:cxn modelId="{BB314B44-5FAD-441B-98AC-D1DCF4C07F36}" type="presOf" srcId="{78F2B8FA-55CC-4598-89BC-1E1D5482BB02}" destId="{1FD924AC-3D05-4C5A-B4F4-304C09A63E93}" srcOrd="0" destOrd="0" presId="urn:microsoft.com/office/officeart/2008/layout/PictureStrips"/>
    <dgm:cxn modelId="{64B6EB73-BD0F-4E02-934C-2D4A232BEA2F}" type="presOf" srcId="{863759CC-CCA4-4C5A-9E4E-57F83E0DBBCE}" destId="{1CD0B023-E5E7-4B46-906E-27FA8D5EE080}" srcOrd="0" destOrd="0" presId="urn:microsoft.com/office/officeart/2008/layout/PictureStrips"/>
    <dgm:cxn modelId="{3F86DF82-A4BA-43A8-AC72-04C12428D58C}" type="presOf" srcId="{314852C1-9835-430E-9A0D-FE48333C4CBA}" destId="{C7FD5E76-AADB-4EBF-AC2C-DD552E6932CE}" srcOrd="0" destOrd="0" presId="urn:microsoft.com/office/officeart/2008/layout/PictureStrips"/>
    <dgm:cxn modelId="{898205A7-05C7-4441-B030-3508E8B1122E}" srcId="{78F2B8FA-55CC-4598-89BC-1E1D5482BB02}" destId="{314852C1-9835-430E-9A0D-FE48333C4CBA}" srcOrd="0" destOrd="0" parTransId="{EB2160C0-0CD4-403F-8BCE-E035359DBD18}" sibTransId="{C2E2E709-9AF8-4E97-B804-C1C349D04C57}"/>
    <dgm:cxn modelId="{EA3BA9BE-E2AA-4716-A3D3-53E2D048F38D}" srcId="{78F2B8FA-55CC-4598-89BC-1E1D5482BB02}" destId="{863759CC-CCA4-4C5A-9E4E-57F83E0DBBCE}" srcOrd="2" destOrd="0" parTransId="{BCA0C608-07D8-4001-8388-DB7FCCBAD772}" sibTransId="{1E8034FB-AB3C-40DD-8B99-3C72BA9CE1DC}"/>
    <dgm:cxn modelId="{24C98898-B0EA-4A54-AF06-31FF431353F5}" type="presParOf" srcId="{1FD924AC-3D05-4C5A-B4F4-304C09A63E93}" destId="{16A23CC7-C3C0-42D2-962A-188080D15299}" srcOrd="0" destOrd="0" presId="urn:microsoft.com/office/officeart/2008/layout/PictureStrips"/>
    <dgm:cxn modelId="{4675601D-4423-46E8-A21D-D13FE06E7769}" type="presParOf" srcId="{16A23CC7-C3C0-42D2-962A-188080D15299}" destId="{C7FD5E76-AADB-4EBF-AC2C-DD552E6932CE}" srcOrd="0" destOrd="0" presId="urn:microsoft.com/office/officeart/2008/layout/PictureStrips"/>
    <dgm:cxn modelId="{82A83A15-EA6A-4943-8757-4ABAD54C4C42}" type="presParOf" srcId="{16A23CC7-C3C0-42D2-962A-188080D15299}" destId="{F513FE06-52E5-43C1-A893-BCA27B0C6CE7}" srcOrd="1" destOrd="0" presId="urn:microsoft.com/office/officeart/2008/layout/PictureStrips"/>
    <dgm:cxn modelId="{68FDB890-168A-47F2-8F10-4722485477F4}" type="presParOf" srcId="{1FD924AC-3D05-4C5A-B4F4-304C09A63E93}" destId="{F98CA889-C622-43E9-A264-501D0CF9E490}" srcOrd="1" destOrd="0" presId="urn:microsoft.com/office/officeart/2008/layout/PictureStrips"/>
    <dgm:cxn modelId="{2A7DFF27-B5A2-4CEB-BA60-1B8005BAA3D0}" type="presParOf" srcId="{1FD924AC-3D05-4C5A-B4F4-304C09A63E93}" destId="{92D33F54-92B7-4FBC-9AC6-48B63FD10C30}" srcOrd="2" destOrd="0" presId="urn:microsoft.com/office/officeart/2008/layout/PictureStrips"/>
    <dgm:cxn modelId="{383477F3-3328-4B89-ACEA-5A69F99189BF}" type="presParOf" srcId="{92D33F54-92B7-4FBC-9AC6-48B63FD10C30}" destId="{259278D0-C215-4557-A810-C819A329DD78}" srcOrd="0" destOrd="0" presId="urn:microsoft.com/office/officeart/2008/layout/PictureStrips"/>
    <dgm:cxn modelId="{0F3897CF-5814-4E76-92E6-2CDDF1F5DD6C}" type="presParOf" srcId="{92D33F54-92B7-4FBC-9AC6-48B63FD10C30}" destId="{E788FCDA-865F-4706-AFE5-3A029D78BB6B}" srcOrd="1" destOrd="0" presId="urn:microsoft.com/office/officeart/2008/layout/PictureStrips"/>
    <dgm:cxn modelId="{ECF45DB5-8C05-4FE4-9AD0-542A044358C5}" type="presParOf" srcId="{1FD924AC-3D05-4C5A-B4F4-304C09A63E93}" destId="{2626E5FA-5C9C-4BDF-AA63-A6897A241E10}" srcOrd="3" destOrd="0" presId="urn:microsoft.com/office/officeart/2008/layout/PictureStrips"/>
    <dgm:cxn modelId="{880C5C31-D274-49A7-9928-81FE6BE68DCE}" type="presParOf" srcId="{1FD924AC-3D05-4C5A-B4F4-304C09A63E93}" destId="{7AC792FD-F298-4F23-B2D9-DDC5535B8BF8}" srcOrd="4" destOrd="0" presId="urn:microsoft.com/office/officeart/2008/layout/PictureStrips"/>
    <dgm:cxn modelId="{1F820CDD-1C62-4621-85DC-97F5A637B65A}" type="presParOf" srcId="{7AC792FD-F298-4F23-B2D9-DDC5535B8BF8}" destId="{1CD0B023-E5E7-4B46-906E-27FA8D5EE080}" srcOrd="0" destOrd="0" presId="urn:microsoft.com/office/officeart/2008/layout/PictureStrips"/>
    <dgm:cxn modelId="{E5750120-A929-4764-9044-ADA2FFFC23EF}" type="presParOf" srcId="{7AC792FD-F298-4F23-B2D9-DDC5535B8BF8}" destId="{C49CBE68-6367-4A2C-9112-16D502A3598D}"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D5E76-AADB-4EBF-AC2C-DD552E6932CE}">
      <dsp:nvSpPr>
        <dsp:cNvPr id="0" name=""/>
        <dsp:cNvSpPr/>
      </dsp:nvSpPr>
      <dsp:spPr>
        <a:xfrm>
          <a:off x="1106022" y="389861"/>
          <a:ext cx="3911082" cy="1222213"/>
        </a:xfrm>
        <a:prstGeom prst="rect">
          <a:avLst/>
        </a:prstGeom>
        <a:solidFill>
          <a:schemeClr val="tx1">
            <a:alpha val="40000"/>
          </a:schemeClr>
        </a:solidFill>
        <a:ln w="9525" cap="rnd"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27846" tIns="76200" rIns="76200" bIns="76200" numCol="1" spcCol="1270" anchor="ctr" anchorCtr="0">
          <a:noAutofit/>
        </a:bodyPr>
        <a:lstStyle/>
        <a:p>
          <a:pPr marL="0" lvl="0" indent="0" algn="just" defTabSz="889000">
            <a:lnSpc>
              <a:spcPct val="90000"/>
            </a:lnSpc>
            <a:spcBef>
              <a:spcPct val="0"/>
            </a:spcBef>
            <a:spcAft>
              <a:spcPct val="35000"/>
            </a:spcAft>
            <a:buNone/>
          </a:pPr>
          <a:r>
            <a:rPr lang="es-EC" sz="2000" b="1" kern="1200" dirty="0">
              <a:solidFill>
                <a:schemeClr val="bg1"/>
              </a:solidFill>
              <a:latin typeface="Constantia" pitchFamily="18" charset="0"/>
            </a:rPr>
            <a:t>Limnología en lagos </a:t>
          </a:r>
          <a:r>
            <a:rPr lang="es-EC" sz="2000" b="1" kern="1200" dirty="0" err="1">
              <a:solidFill>
                <a:schemeClr val="bg1"/>
              </a:solidFill>
              <a:latin typeface="Constantia" pitchFamily="18" charset="0"/>
            </a:rPr>
            <a:t>altoandinos</a:t>
          </a:r>
          <a:endParaRPr lang="es-EC" sz="2000" b="1" kern="1200" dirty="0">
            <a:solidFill>
              <a:schemeClr val="bg1"/>
            </a:solidFill>
            <a:latin typeface="Constantia" pitchFamily="18" charset="0"/>
          </a:endParaRPr>
        </a:p>
        <a:p>
          <a:pPr marL="0" lvl="0" indent="0" algn="just" defTabSz="889000">
            <a:lnSpc>
              <a:spcPct val="90000"/>
            </a:lnSpc>
            <a:spcBef>
              <a:spcPct val="0"/>
            </a:spcBef>
            <a:spcAft>
              <a:spcPct val="35000"/>
            </a:spcAft>
            <a:buNone/>
          </a:pPr>
          <a:r>
            <a:rPr lang="es-EC" sz="1200" b="0" kern="1200" dirty="0" err="1">
              <a:solidFill>
                <a:schemeClr val="bg1"/>
              </a:solidFill>
              <a:latin typeface="Constantia" pitchFamily="18" charset="0"/>
            </a:rPr>
            <a:t>Wetzel</a:t>
          </a:r>
          <a:r>
            <a:rPr lang="es-EC" sz="1200" b="0" kern="1200" dirty="0">
              <a:solidFill>
                <a:schemeClr val="bg1"/>
              </a:solidFill>
              <a:latin typeface="Constantia" pitchFamily="18" charset="0"/>
            </a:rPr>
            <a:t> y </a:t>
          </a:r>
          <a:r>
            <a:rPr lang="es-EC" sz="1200" b="0" kern="1200" dirty="0" err="1">
              <a:solidFill>
                <a:schemeClr val="bg1"/>
              </a:solidFill>
              <a:latin typeface="Constantia" pitchFamily="18" charset="0"/>
            </a:rPr>
            <a:t>Likens</a:t>
          </a:r>
          <a:r>
            <a:rPr lang="es-EC" sz="1200" b="0" kern="1200" dirty="0">
              <a:solidFill>
                <a:schemeClr val="bg1"/>
              </a:solidFill>
              <a:latin typeface="Constantia" pitchFamily="18" charset="0"/>
            </a:rPr>
            <a:t>, 2001; Lampert, 2007</a:t>
          </a:r>
          <a:endParaRPr lang="es-EC" sz="1200" b="0" kern="1200" dirty="0"/>
        </a:p>
      </dsp:txBody>
      <dsp:txXfrm>
        <a:off x="1106022" y="389861"/>
        <a:ext cx="3911082" cy="1222213"/>
      </dsp:txXfrm>
    </dsp:sp>
    <dsp:sp modelId="{F513FE06-52E5-43C1-A893-BCA27B0C6CE7}">
      <dsp:nvSpPr>
        <dsp:cNvPr id="0" name=""/>
        <dsp:cNvSpPr/>
      </dsp:nvSpPr>
      <dsp:spPr>
        <a:xfrm>
          <a:off x="360829" y="262740"/>
          <a:ext cx="1377460" cy="1283324"/>
        </a:xfrm>
        <a:prstGeom prst="rect">
          <a:avLst/>
        </a:prstGeom>
        <a:blipFill rotWithShape="1">
          <a:blip xmlns:r="http://schemas.openxmlformats.org/officeDocument/2006/relationships" r:embed="rId1"/>
          <a:srcRect/>
          <a:stretch>
            <a:fillRect l="-14000" r="-14000"/>
          </a:stretch>
        </a:blip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9278D0-C215-4557-A810-C819A329DD78}">
      <dsp:nvSpPr>
        <dsp:cNvPr id="0" name=""/>
        <dsp:cNvSpPr/>
      </dsp:nvSpPr>
      <dsp:spPr>
        <a:xfrm>
          <a:off x="1124097" y="1928492"/>
          <a:ext cx="3911082" cy="1222213"/>
        </a:xfrm>
        <a:prstGeom prst="rect">
          <a:avLst/>
        </a:prstGeom>
        <a:solidFill>
          <a:schemeClr val="tx1">
            <a:alpha val="40000"/>
          </a:schemeClr>
        </a:solidFill>
        <a:ln w="9525" cap="rnd"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27846" tIns="76200" rIns="76200" bIns="76200" numCol="1" spcCol="1270" anchor="ctr" anchorCtr="0">
          <a:noAutofit/>
        </a:bodyPr>
        <a:lstStyle/>
        <a:p>
          <a:pPr marL="0" lvl="0" indent="0" algn="just" defTabSz="889000">
            <a:lnSpc>
              <a:spcPct val="90000"/>
            </a:lnSpc>
            <a:spcBef>
              <a:spcPct val="0"/>
            </a:spcBef>
            <a:spcAft>
              <a:spcPct val="35000"/>
            </a:spcAft>
            <a:buNone/>
          </a:pPr>
          <a:r>
            <a:rPr lang="es-EC" sz="2000" b="1" kern="1200" dirty="0">
              <a:latin typeface="Constantia" pitchFamily="18" charset="0"/>
            </a:rPr>
            <a:t>Diferencias entre lagos tropicales y lagos templados</a:t>
          </a:r>
        </a:p>
        <a:p>
          <a:pPr marL="0" lvl="0" indent="0" algn="just" defTabSz="889000">
            <a:lnSpc>
              <a:spcPct val="90000"/>
            </a:lnSpc>
            <a:spcBef>
              <a:spcPct val="0"/>
            </a:spcBef>
            <a:spcAft>
              <a:spcPct val="35000"/>
            </a:spcAft>
            <a:buNone/>
          </a:pPr>
          <a:r>
            <a:rPr lang="es-EC" sz="1200" b="0" kern="1200" dirty="0">
              <a:solidFill>
                <a:schemeClr val="bg1"/>
              </a:solidFill>
              <a:latin typeface="Constantia" pitchFamily="18" charset="0"/>
            </a:rPr>
            <a:t>Lampert, 2007</a:t>
          </a:r>
          <a:endParaRPr lang="es-EC" sz="1200" b="0" kern="1200" dirty="0">
            <a:latin typeface="Constantia" pitchFamily="18" charset="0"/>
          </a:endParaRPr>
        </a:p>
      </dsp:txBody>
      <dsp:txXfrm>
        <a:off x="1124097" y="1928492"/>
        <a:ext cx="3911082" cy="1222213"/>
      </dsp:txXfrm>
    </dsp:sp>
    <dsp:sp modelId="{E788FCDA-865F-4706-AFE5-3A029D78BB6B}">
      <dsp:nvSpPr>
        <dsp:cNvPr id="0" name=""/>
        <dsp:cNvSpPr/>
      </dsp:nvSpPr>
      <dsp:spPr>
        <a:xfrm>
          <a:off x="345790" y="1801422"/>
          <a:ext cx="1449762" cy="1283324"/>
        </a:xfrm>
        <a:prstGeom prst="rect">
          <a:avLst/>
        </a:prstGeom>
        <a:blipFill rotWithShape="1">
          <a:blip xmlns:r="http://schemas.openxmlformats.org/officeDocument/2006/relationships" r:embed="rId2"/>
          <a:srcRect/>
          <a:stretch>
            <a:fillRect l="-9000" r="-9000"/>
          </a:stretch>
        </a:blip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D0B023-E5E7-4B46-906E-27FA8D5EE080}">
      <dsp:nvSpPr>
        <dsp:cNvPr id="0" name=""/>
        <dsp:cNvSpPr/>
      </dsp:nvSpPr>
      <dsp:spPr>
        <a:xfrm>
          <a:off x="1118175" y="3467123"/>
          <a:ext cx="3911082" cy="1222213"/>
        </a:xfrm>
        <a:prstGeom prst="rect">
          <a:avLst/>
        </a:prstGeom>
        <a:solidFill>
          <a:schemeClr val="tx1">
            <a:alpha val="40000"/>
          </a:schemeClr>
        </a:solidFill>
        <a:ln w="9525" cap="rnd"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27846" tIns="76200" rIns="76200" bIns="76200" numCol="1" spcCol="1270" anchor="ctr" anchorCtr="0">
          <a:noAutofit/>
        </a:bodyPr>
        <a:lstStyle/>
        <a:p>
          <a:pPr marL="0" lvl="0" indent="0" algn="l" defTabSz="889000">
            <a:lnSpc>
              <a:spcPct val="90000"/>
            </a:lnSpc>
            <a:spcBef>
              <a:spcPct val="0"/>
            </a:spcBef>
            <a:spcAft>
              <a:spcPct val="35000"/>
            </a:spcAft>
            <a:buNone/>
          </a:pPr>
          <a:r>
            <a:rPr lang="es-EC" sz="2000" b="1" kern="1200" dirty="0">
              <a:solidFill>
                <a:schemeClr val="bg1"/>
              </a:solidFill>
              <a:latin typeface="Constantia" pitchFamily="18" charset="0"/>
            </a:rPr>
            <a:t>Batimetría y distribución espacial del agua</a:t>
          </a:r>
        </a:p>
        <a:p>
          <a:pPr marL="0" lvl="0" indent="0" algn="l" defTabSz="889000">
            <a:lnSpc>
              <a:spcPct val="90000"/>
            </a:lnSpc>
            <a:spcBef>
              <a:spcPct val="0"/>
            </a:spcBef>
            <a:spcAft>
              <a:spcPct val="35000"/>
            </a:spcAft>
            <a:buNone/>
          </a:pPr>
          <a:r>
            <a:rPr lang="es-EC" sz="1200" b="0" kern="1200" dirty="0" err="1">
              <a:solidFill>
                <a:schemeClr val="bg1"/>
              </a:solidFill>
              <a:latin typeface="Constantia" pitchFamily="18" charset="0"/>
            </a:rPr>
            <a:t>Farjas</a:t>
          </a:r>
          <a:r>
            <a:rPr lang="es-EC" sz="1200" b="0" kern="1200" dirty="0">
              <a:solidFill>
                <a:schemeClr val="bg1"/>
              </a:solidFill>
              <a:latin typeface="Constantia" pitchFamily="18" charset="0"/>
            </a:rPr>
            <a:t>, 2009</a:t>
          </a:r>
          <a:endParaRPr lang="es-EC" sz="1200" b="0" kern="1200" dirty="0">
            <a:latin typeface="Constantia" pitchFamily="18" charset="0"/>
          </a:endParaRPr>
        </a:p>
      </dsp:txBody>
      <dsp:txXfrm>
        <a:off x="1118175" y="3467123"/>
        <a:ext cx="3911082" cy="1222213"/>
      </dsp:txXfrm>
    </dsp:sp>
    <dsp:sp modelId="{C49CBE68-6367-4A2C-9112-16D502A3598D}">
      <dsp:nvSpPr>
        <dsp:cNvPr id="0" name=""/>
        <dsp:cNvSpPr/>
      </dsp:nvSpPr>
      <dsp:spPr>
        <a:xfrm>
          <a:off x="361030" y="3327656"/>
          <a:ext cx="1426072" cy="1283324"/>
        </a:xfrm>
        <a:prstGeom prst="rect">
          <a:avLst/>
        </a:prstGeom>
        <a:blipFill rotWithShape="1">
          <a:blip xmlns:r="http://schemas.openxmlformats.org/officeDocument/2006/relationships" r:embed="rId3"/>
          <a:srcRect/>
          <a:stretch>
            <a:fillRect l="-26000" r="-26000"/>
          </a:stretch>
        </a:blip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FD5E76-AADB-4EBF-AC2C-DD552E6932CE}">
      <dsp:nvSpPr>
        <dsp:cNvPr id="0" name=""/>
        <dsp:cNvSpPr/>
      </dsp:nvSpPr>
      <dsp:spPr>
        <a:xfrm>
          <a:off x="1151279" y="247218"/>
          <a:ext cx="3809565" cy="1325335"/>
        </a:xfrm>
        <a:prstGeom prst="rect">
          <a:avLst/>
        </a:prstGeom>
        <a:solidFill>
          <a:schemeClr val="tx1">
            <a:alpha val="40000"/>
          </a:schemeClr>
        </a:solidFill>
        <a:ln w="9525" cap="rnd"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6358" tIns="76200" rIns="76200" bIns="76200" numCol="1" spcCol="1270" anchor="ctr" anchorCtr="0">
          <a:noAutofit/>
        </a:bodyPr>
        <a:lstStyle/>
        <a:p>
          <a:pPr marL="0" marR="0" lvl="0" indent="0" algn="just" defTabSz="914400" eaLnBrk="1" fontAlgn="auto" latinLnBrk="0" hangingPunct="1">
            <a:lnSpc>
              <a:spcPct val="100000"/>
            </a:lnSpc>
            <a:spcBef>
              <a:spcPct val="0"/>
            </a:spcBef>
            <a:spcAft>
              <a:spcPts val="0"/>
            </a:spcAft>
            <a:buClrTx/>
            <a:buSzTx/>
            <a:buFontTx/>
            <a:buNone/>
            <a:tabLst/>
            <a:defRPr/>
          </a:pPr>
          <a:endParaRPr lang="es-EC" sz="2000" b="1" kern="1200" dirty="0">
            <a:solidFill>
              <a:schemeClr val="bg1"/>
            </a:solidFill>
            <a:latin typeface="Constantia" pitchFamily="18" charset="0"/>
          </a:endParaRPr>
        </a:p>
        <a:p>
          <a:pPr marL="0" marR="0" lvl="0" indent="0" algn="just" defTabSz="914400" eaLnBrk="1" fontAlgn="auto" latinLnBrk="0" hangingPunct="1">
            <a:lnSpc>
              <a:spcPct val="100000"/>
            </a:lnSpc>
            <a:spcBef>
              <a:spcPct val="0"/>
            </a:spcBef>
            <a:spcAft>
              <a:spcPts val="0"/>
            </a:spcAft>
            <a:buClrTx/>
            <a:buSzTx/>
            <a:buFontTx/>
            <a:buNone/>
            <a:tabLst/>
            <a:defRPr/>
          </a:pPr>
          <a:r>
            <a:rPr lang="es-EC" sz="2000" b="1" kern="1200" dirty="0">
              <a:solidFill>
                <a:schemeClr val="bg1"/>
              </a:solidFill>
              <a:latin typeface="Constantia" pitchFamily="18" charset="0"/>
            </a:rPr>
            <a:t>Estudios en cuencas endorreicas</a:t>
          </a:r>
        </a:p>
        <a:p>
          <a:pPr marL="0" marR="0" lvl="0" indent="0" algn="just" defTabSz="914400" eaLnBrk="1" fontAlgn="auto" latinLnBrk="0" hangingPunct="1">
            <a:lnSpc>
              <a:spcPct val="100000"/>
            </a:lnSpc>
            <a:spcBef>
              <a:spcPct val="0"/>
            </a:spcBef>
            <a:spcAft>
              <a:spcPts val="0"/>
            </a:spcAft>
            <a:buClrTx/>
            <a:buSzTx/>
            <a:buFontTx/>
            <a:buNone/>
            <a:tabLst/>
            <a:defRPr/>
          </a:pPr>
          <a:endParaRPr lang="es-EC" sz="1100" b="1" kern="1200" dirty="0">
            <a:solidFill>
              <a:schemeClr val="bg1"/>
            </a:solidFill>
            <a:latin typeface="Constantia" pitchFamily="18" charset="0"/>
          </a:endParaRPr>
        </a:p>
        <a:p>
          <a:pPr marL="0" marR="0" lvl="0" indent="0" algn="just" defTabSz="914400" eaLnBrk="1" fontAlgn="auto" latinLnBrk="0" hangingPunct="1">
            <a:lnSpc>
              <a:spcPct val="100000"/>
            </a:lnSpc>
            <a:spcBef>
              <a:spcPct val="0"/>
            </a:spcBef>
            <a:spcAft>
              <a:spcPts val="0"/>
            </a:spcAft>
            <a:buClrTx/>
            <a:buSzTx/>
            <a:buFontTx/>
            <a:buNone/>
            <a:tabLst/>
            <a:defRPr/>
          </a:pPr>
          <a:r>
            <a:rPr lang="es-EC" sz="1100" b="0" kern="1200" dirty="0" err="1">
              <a:solidFill>
                <a:schemeClr val="bg1"/>
              </a:solidFill>
              <a:latin typeface="Constantia" pitchFamily="18" charset="0"/>
            </a:rPr>
            <a:t>Xungang</a:t>
          </a:r>
          <a:r>
            <a:rPr lang="es-EC" sz="1100" b="0" kern="1200" dirty="0">
              <a:solidFill>
                <a:schemeClr val="bg1"/>
              </a:solidFill>
              <a:latin typeface="Constantia" pitchFamily="18" charset="0"/>
            </a:rPr>
            <a:t>, 1998; </a:t>
          </a:r>
          <a:r>
            <a:rPr lang="es-EC" sz="1100" b="0" kern="1200" dirty="0" err="1">
              <a:solidFill>
                <a:schemeClr val="bg1"/>
              </a:solidFill>
              <a:latin typeface="Constantia" pitchFamily="18" charset="0"/>
            </a:rPr>
            <a:t>Kevede</a:t>
          </a:r>
          <a:r>
            <a:rPr lang="es-EC" sz="1100" b="0" kern="1200" dirty="0">
              <a:solidFill>
                <a:schemeClr val="bg1"/>
              </a:solidFill>
              <a:latin typeface="Constantia" pitchFamily="18" charset="0"/>
            </a:rPr>
            <a:t>, 2005; Lamb, 2011</a:t>
          </a:r>
        </a:p>
        <a:p>
          <a:pPr marL="0" marR="0" lvl="0" indent="0" algn="just" defTabSz="914400" eaLnBrk="1" fontAlgn="auto" latinLnBrk="0" hangingPunct="1">
            <a:lnSpc>
              <a:spcPct val="100000"/>
            </a:lnSpc>
            <a:spcBef>
              <a:spcPct val="0"/>
            </a:spcBef>
            <a:spcAft>
              <a:spcPts val="0"/>
            </a:spcAft>
            <a:buClrTx/>
            <a:buSzTx/>
            <a:buFontTx/>
            <a:buNone/>
            <a:tabLst/>
            <a:defRPr/>
          </a:pPr>
          <a:endParaRPr lang="es-EC" sz="1800" b="1" kern="1200" dirty="0">
            <a:latin typeface="Constantia" pitchFamily="18" charset="0"/>
          </a:endParaRPr>
        </a:p>
      </dsp:txBody>
      <dsp:txXfrm>
        <a:off x="1151279" y="247218"/>
        <a:ext cx="3809565" cy="1325335"/>
      </dsp:txXfrm>
    </dsp:sp>
    <dsp:sp modelId="{F513FE06-52E5-43C1-A893-BCA27B0C6CE7}">
      <dsp:nvSpPr>
        <dsp:cNvPr id="0" name=""/>
        <dsp:cNvSpPr/>
      </dsp:nvSpPr>
      <dsp:spPr>
        <a:xfrm>
          <a:off x="425428" y="291221"/>
          <a:ext cx="1341706" cy="1122262"/>
        </a:xfrm>
        <a:prstGeom prst="rect">
          <a:avLst/>
        </a:prstGeom>
        <a:blipFill rotWithShape="1">
          <a:blip xmlns:r="http://schemas.openxmlformats.org/officeDocument/2006/relationships" r:embed="rId1"/>
          <a:srcRect/>
          <a:stretch>
            <a:fillRect t="-10000" b="-10000"/>
          </a:stretch>
        </a:blip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9278D0-C215-4557-A810-C819A329DD78}">
      <dsp:nvSpPr>
        <dsp:cNvPr id="0" name=""/>
        <dsp:cNvSpPr/>
      </dsp:nvSpPr>
      <dsp:spPr>
        <a:xfrm>
          <a:off x="1168885" y="1754603"/>
          <a:ext cx="3809565" cy="1442801"/>
        </a:xfrm>
        <a:prstGeom prst="rect">
          <a:avLst/>
        </a:prstGeom>
        <a:solidFill>
          <a:schemeClr val="tx1">
            <a:alpha val="40000"/>
          </a:schemeClr>
        </a:solidFill>
        <a:ln w="9525" cap="rnd"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6358" tIns="76200" rIns="76200" bIns="76200" numCol="1" spcCol="1270" anchor="ctr" anchorCtr="0">
          <a:noAutofit/>
        </a:bodyPr>
        <a:lstStyle/>
        <a:p>
          <a:pPr marL="0" lvl="0" indent="0" algn="just" defTabSz="889000">
            <a:lnSpc>
              <a:spcPct val="90000"/>
            </a:lnSpc>
            <a:spcBef>
              <a:spcPct val="0"/>
            </a:spcBef>
            <a:spcAft>
              <a:spcPct val="35000"/>
            </a:spcAft>
            <a:buNone/>
          </a:pPr>
          <a:r>
            <a:rPr lang="es-EC" sz="2000" b="1" kern="1200" dirty="0">
              <a:latin typeface="Constantia" pitchFamily="18" charset="0"/>
            </a:rPr>
            <a:t>Estudios</a:t>
          </a:r>
          <a:r>
            <a:rPr lang="es-EC" sz="2000" b="1" kern="1200" baseline="0" dirty="0">
              <a:latin typeface="Constantia" pitchFamily="18" charset="0"/>
            </a:rPr>
            <a:t> en el Ecuador: Yahuarcocha</a:t>
          </a:r>
        </a:p>
        <a:p>
          <a:pPr marL="0" lvl="0" indent="0" algn="just" defTabSz="889000">
            <a:lnSpc>
              <a:spcPct val="90000"/>
            </a:lnSpc>
            <a:spcBef>
              <a:spcPct val="0"/>
            </a:spcBef>
            <a:spcAft>
              <a:spcPct val="35000"/>
            </a:spcAft>
            <a:buNone/>
          </a:pPr>
          <a:r>
            <a:rPr lang="es-EC" sz="1100" b="0" kern="1200" dirty="0">
              <a:latin typeface="Constantia" pitchFamily="18" charset="0"/>
            </a:rPr>
            <a:t>Casallas,2005; ETAPA – EP,2010; Martínez, 2010; </a:t>
          </a:r>
          <a:r>
            <a:rPr lang="es-EC" sz="1100" b="0" kern="1200" dirty="0" err="1">
              <a:latin typeface="Constantia" pitchFamily="18" charset="0"/>
            </a:rPr>
            <a:t>Ludueña</a:t>
          </a:r>
          <a:r>
            <a:rPr lang="es-EC" sz="1100" b="0" kern="1200" dirty="0">
              <a:latin typeface="Constantia" pitchFamily="18" charset="0"/>
            </a:rPr>
            <a:t>, 2014; </a:t>
          </a:r>
          <a:r>
            <a:rPr lang="es-EC" sz="1100" b="0" kern="1200" dirty="0" err="1">
              <a:latin typeface="Constantia" pitchFamily="18" charset="0"/>
            </a:rPr>
            <a:t>Steinitz</a:t>
          </a:r>
          <a:r>
            <a:rPr lang="es-EC" sz="1100" b="0" kern="1200" dirty="0">
              <a:latin typeface="Constantia" pitchFamily="18" charset="0"/>
            </a:rPr>
            <a:t> ,1979; INERHI, 1992; </a:t>
          </a:r>
          <a:r>
            <a:rPr lang="es-EC" sz="1100" b="0" kern="1200" dirty="0" err="1">
              <a:latin typeface="Constantia" pitchFamily="18" charset="0"/>
            </a:rPr>
            <a:t>Vilatuña</a:t>
          </a:r>
          <a:r>
            <a:rPr lang="es-EC" sz="1100" b="0" kern="1200" dirty="0">
              <a:latin typeface="Constantia" pitchFamily="18" charset="0"/>
            </a:rPr>
            <a:t> ,2001; y  Portilla , 2015</a:t>
          </a:r>
        </a:p>
        <a:p>
          <a:pPr marL="0" lvl="0" indent="0" algn="just" defTabSz="889000">
            <a:lnSpc>
              <a:spcPct val="90000"/>
            </a:lnSpc>
            <a:spcBef>
              <a:spcPct val="0"/>
            </a:spcBef>
            <a:spcAft>
              <a:spcPct val="35000"/>
            </a:spcAft>
            <a:buNone/>
          </a:pPr>
          <a:endParaRPr lang="es-EC" sz="1100" b="1" kern="1200" dirty="0">
            <a:latin typeface="Constantia" pitchFamily="18" charset="0"/>
          </a:endParaRPr>
        </a:p>
      </dsp:txBody>
      <dsp:txXfrm>
        <a:off x="1168885" y="1754603"/>
        <a:ext cx="3809565" cy="1442801"/>
      </dsp:txXfrm>
    </dsp:sp>
    <dsp:sp modelId="{E788FCDA-865F-4706-AFE5-3A029D78BB6B}">
      <dsp:nvSpPr>
        <dsp:cNvPr id="0" name=""/>
        <dsp:cNvSpPr/>
      </dsp:nvSpPr>
      <dsp:spPr>
        <a:xfrm>
          <a:off x="407822" y="1744900"/>
          <a:ext cx="1412132" cy="1250013"/>
        </a:xfrm>
        <a:prstGeom prst="rect">
          <a:avLst/>
        </a:prstGeom>
        <a:blipFill rotWithShape="1">
          <a:blip xmlns:r="http://schemas.openxmlformats.org/officeDocument/2006/relationships" r:embed="rId2"/>
          <a:srcRect/>
          <a:stretch>
            <a:fillRect l="-9000" r="-9000"/>
          </a:stretch>
        </a:blip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D0B023-E5E7-4B46-906E-27FA8D5EE080}">
      <dsp:nvSpPr>
        <dsp:cNvPr id="0" name=""/>
        <dsp:cNvSpPr/>
      </dsp:nvSpPr>
      <dsp:spPr>
        <a:xfrm>
          <a:off x="1163116" y="3505609"/>
          <a:ext cx="3809565" cy="1190489"/>
        </a:xfrm>
        <a:prstGeom prst="rect">
          <a:avLst/>
        </a:prstGeom>
        <a:solidFill>
          <a:schemeClr val="tx1">
            <a:alpha val="40000"/>
          </a:schemeClr>
        </a:solidFill>
        <a:ln w="9525" cap="rnd"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6358" tIns="76200" rIns="76200" bIns="76200" numCol="1" spcCol="1270" anchor="ctr" anchorCtr="0">
          <a:noAutofit/>
        </a:bodyPr>
        <a:lstStyle/>
        <a:p>
          <a:pPr marL="0" lvl="0" indent="0" algn="l" defTabSz="889000">
            <a:lnSpc>
              <a:spcPct val="90000"/>
            </a:lnSpc>
            <a:spcBef>
              <a:spcPct val="0"/>
            </a:spcBef>
            <a:spcAft>
              <a:spcPct val="35000"/>
            </a:spcAft>
            <a:buNone/>
          </a:pPr>
          <a:r>
            <a:rPr lang="es-EC" sz="2000" b="1" kern="1200" dirty="0">
              <a:solidFill>
                <a:schemeClr val="bg1"/>
              </a:solidFill>
              <a:latin typeface="Constantia" pitchFamily="18" charset="0"/>
            </a:rPr>
            <a:t>Importancia de la gestión y manejo</a:t>
          </a:r>
        </a:p>
        <a:p>
          <a:pPr marL="0" lvl="0" indent="0" algn="l" defTabSz="889000">
            <a:lnSpc>
              <a:spcPct val="90000"/>
            </a:lnSpc>
            <a:spcBef>
              <a:spcPct val="0"/>
            </a:spcBef>
            <a:spcAft>
              <a:spcPct val="35000"/>
            </a:spcAft>
            <a:buNone/>
          </a:pPr>
          <a:r>
            <a:rPr lang="es-EC" sz="1100" kern="1200" dirty="0">
              <a:latin typeface="Constantia" panose="02030602050306030303" pitchFamily="18" charset="0"/>
            </a:rPr>
            <a:t>Ortega, 2001; </a:t>
          </a:r>
          <a:r>
            <a:rPr lang="es-EC" sz="1100" kern="1200" dirty="0" err="1">
              <a:latin typeface="Constantia" panose="02030602050306030303" pitchFamily="18" charset="0"/>
            </a:rPr>
            <a:t>Tituaña</a:t>
          </a:r>
          <a:r>
            <a:rPr lang="es-EC" sz="1100" kern="1200" dirty="0">
              <a:latin typeface="Constantia" panose="02030602050306030303" pitchFamily="18" charset="0"/>
            </a:rPr>
            <a:t>, 2011</a:t>
          </a:r>
          <a:endParaRPr lang="es-EC" sz="1100" b="0" kern="1200" dirty="0">
            <a:latin typeface="Constantia" pitchFamily="18" charset="0"/>
          </a:endParaRPr>
        </a:p>
      </dsp:txBody>
      <dsp:txXfrm>
        <a:off x="1163116" y="3505609"/>
        <a:ext cx="3809565" cy="1190489"/>
      </dsp:txXfrm>
    </dsp:sp>
    <dsp:sp modelId="{C49CBE68-6367-4A2C-9112-16D502A3598D}">
      <dsp:nvSpPr>
        <dsp:cNvPr id="0" name=""/>
        <dsp:cNvSpPr/>
      </dsp:nvSpPr>
      <dsp:spPr>
        <a:xfrm>
          <a:off x="425624" y="3369762"/>
          <a:ext cx="1389056" cy="1250013"/>
        </a:xfrm>
        <a:prstGeom prst="rect">
          <a:avLst/>
        </a:prstGeom>
        <a:blipFill rotWithShape="1">
          <a:blip xmlns:r="http://schemas.openxmlformats.org/officeDocument/2006/relationships" r:embed="rId3"/>
          <a:srcRect/>
          <a:stretch>
            <a:fillRect l="-7000" r="-7000"/>
          </a:stretch>
        </a:blipFill>
        <a:ln w="19050" cap="rnd"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editar el estilo de subtítulo del patrón</a:t>
            </a:r>
            <a:endParaRPr lang="en-US" dirty="0"/>
          </a:p>
        </p:txBody>
      </p:sp>
      <p:sp>
        <p:nvSpPr>
          <p:cNvPr id="4" name="Date Placeholder 3"/>
          <p:cNvSpPr>
            <a:spLocks noGrp="1"/>
          </p:cNvSpPr>
          <p:nvPr>
            <p:ph type="dt" sz="half" idx="10"/>
          </p:nvPr>
        </p:nvSpPr>
        <p:spPr/>
        <p:txBody>
          <a:bodyPr/>
          <a:lstStyle/>
          <a:p>
            <a:fld id="{035DB678-CEC9-4457-B600-7CC86FB083FF}" type="datetimeFigureOut">
              <a:rPr lang="es-CO" smtClean="0"/>
              <a:t>20/11/2017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A85304A-C292-4547-AE21-7682E5ADA6D2}" type="slidenum">
              <a:rPr lang="es-CO" smtClean="0"/>
              <a:t>‹Nº›</a:t>
            </a:fld>
            <a:endParaRPr lang="es-CO"/>
          </a:p>
        </p:txBody>
      </p:sp>
    </p:spTree>
    <p:extLst>
      <p:ext uri="{BB962C8B-B14F-4D97-AF65-F5344CB8AC3E}">
        <p14:creationId xmlns:p14="http://schemas.microsoft.com/office/powerpoint/2010/main" val="1251338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035DB678-CEC9-4457-B600-7CC86FB083FF}" type="datetimeFigureOut">
              <a:rPr lang="es-CO" smtClean="0"/>
              <a:t>20/11/2017</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2A85304A-C292-4547-AE21-7682E5ADA6D2}" type="slidenum">
              <a:rPr lang="es-CO" smtClean="0"/>
              <a:t>‹Nº›</a:t>
            </a:fld>
            <a:endParaRPr lang="es-CO"/>
          </a:p>
        </p:txBody>
      </p:sp>
    </p:spTree>
    <p:extLst>
      <p:ext uri="{BB962C8B-B14F-4D97-AF65-F5344CB8AC3E}">
        <p14:creationId xmlns:p14="http://schemas.microsoft.com/office/powerpoint/2010/main" val="2156745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4" name="Date Placeholder 3"/>
          <p:cNvSpPr>
            <a:spLocks noGrp="1"/>
          </p:cNvSpPr>
          <p:nvPr>
            <p:ph type="dt" sz="half" idx="10"/>
          </p:nvPr>
        </p:nvSpPr>
        <p:spPr/>
        <p:txBody>
          <a:bodyPr/>
          <a:lstStyle/>
          <a:p>
            <a:fld id="{035DB678-CEC9-4457-B600-7CC86FB083FF}" type="datetimeFigureOut">
              <a:rPr lang="es-CO" smtClean="0"/>
              <a:t>20/11/2017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A85304A-C292-4547-AE21-7682E5ADA6D2}" type="slidenum">
              <a:rPr lang="es-CO" smtClean="0"/>
              <a:t>‹Nº›</a:t>
            </a:fld>
            <a:endParaRPr lang="es-CO"/>
          </a:p>
        </p:txBody>
      </p:sp>
    </p:spTree>
    <p:extLst>
      <p:ext uri="{BB962C8B-B14F-4D97-AF65-F5344CB8AC3E}">
        <p14:creationId xmlns:p14="http://schemas.microsoft.com/office/powerpoint/2010/main" val="12167777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s-ES"/>
              <a:t>Haga clic para modificar el estilo de título del patrón</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s-ES"/>
              <a:t>Editar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4" name="Date Placeholder 3"/>
          <p:cNvSpPr>
            <a:spLocks noGrp="1"/>
          </p:cNvSpPr>
          <p:nvPr>
            <p:ph type="dt" sz="half" idx="10"/>
          </p:nvPr>
        </p:nvSpPr>
        <p:spPr/>
        <p:txBody>
          <a:bodyPr/>
          <a:lstStyle/>
          <a:p>
            <a:fld id="{035DB678-CEC9-4457-B600-7CC86FB083FF}" type="datetimeFigureOut">
              <a:rPr lang="es-CO" smtClean="0"/>
              <a:t>20/11/2017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A85304A-C292-4547-AE21-7682E5ADA6D2}" type="slidenum">
              <a:rPr lang="es-CO" smtClean="0"/>
              <a:t>‹Nº›</a:t>
            </a:fld>
            <a:endParaRPr lang="es-CO"/>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561461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035DB678-CEC9-4457-B600-7CC86FB083FF}" type="datetimeFigureOut">
              <a:rPr lang="es-CO" smtClean="0"/>
              <a:t>20/11/2017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A85304A-C292-4547-AE21-7682E5ADA6D2}" type="slidenum">
              <a:rPr lang="es-CO" smtClean="0"/>
              <a:t>‹Nº›</a:t>
            </a:fld>
            <a:endParaRPr lang="es-CO"/>
          </a:p>
        </p:txBody>
      </p:sp>
    </p:spTree>
    <p:extLst>
      <p:ext uri="{BB962C8B-B14F-4D97-AF65-F5344CB8AC3E}">
        <p14:creationId xmlns:p14="http://schemas.microsoft.com/office/powerpoint/2010/main" val="1272152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35DB678-CEC9-4457-B600-7CC86FB083FF}" type="datetimeFigureOut">
              <a:rPr lang="es-CO" smtClean="0"/>
              <a:t>20/11/2017</a:t>
            </a:fld>
            <a:endParaRPr lang="es-CO"/>
          </a:p>
        </p:txBody>
      </p:sp>
      <p:sp>
        <p:nvSpPr>
          <p:cNvPr id="4"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A85304A-C292-4547-AE21-7682E5ADA6D2}" type="slidenum">
              <a:rPr lang="es-CO" smtClean="0"/>
              <a:t>‹Nº›</a:t>
            </a:fld>
            <a:endParaRPr lang="es-CO"/>
          </a:p>
        </p:txBody>
      </p:sp>
    </p:spTree>
    <p:extLst>
      <p:ext uri="{BB962C8B-B14F-4D97-AF65-F5344CB8AC3E}">
        <p14:creationId xmlns:p14="http://schemas.microsoft.com/office/powerpoint/2010/main" val="1132030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35DB678-CEC9-4457-B600-7CC86FB083FF}" type="datetimeFigureOut">
              <a:rPr lang="es-CO" smtClean="0"/>
              <a:t>20/11/2017</a:t>
            </a:fld>
            <a:endParaRPr lang="es-CO"/>
          </a:p>
        </p:txBody>
      </p:sp>
      <p:sp>
        <p:nvSpPr>
          <p:cNvPr id="4"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A85304A-C292-4547-AE21-7682E5ADA6D2}" type="slidenum">
              <a:rPr lang="es-CO" smtClean="0"/>
              <a:t>‹Nº›</a:t>
            </a:fld>
            <a:endParaRPr lang="es-CO"/>
          </a:p>
        </p:txBody>
      </p:sp>
    </p:spTree>
    <p:extLst>
      <p:ext uri="{BB962C8B-B14F-4D97-AF65-F5344CB8AC3E}">
        <p14:creationId xmlns:p14="http://schemas.microsoft.com/office/powerpoint/2010/main" val="27556084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35DB678-CEC9-4457-B600-7CC86FB083FF}" type="datetimeFigureOut">
              <a:rPr lang="es-CO" smtClean="0"/>
              <a:t>20/11/2017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A85304A-C292-4547-AE21-7682E5ADA6D2}" type="slidenum">
              <a:rPr lang="es-CO" smtClean="0"/>
              <a:t>‹Nº›</a:t>
            </a:fld>
            <a:endParaRPr lang="es-CO"/>
          </a:p>
        </p:txBody>
      </p:sp>
    </p:spTree>
    <p:extLst>
      <p:ext uri="{BB962C8B-B14F-4D97-AF65-F5344CB8AC3E}">
        <p14:creationId xmlns:p14="http://schemas.microsoft.com/office/powerpoint/2010/main" val="21803818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035DB678-CEC9-4457-B600-7CC86FB083FF}" type="datetimeFigureOut">
              <a:rPr lang="es-CO" smtClean="0"/>
              <a:t>20/11/2017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A85304A-C292-4547-AE21-7682E5ADA6D2}" type="slidenum">
              <a:rPr lang="es-CO" smtClean="0"/>
              <a:t>‹Nº›</a:t>
            </a:fld>
            <a:endParaRPr lang="es-CO"/>
          </a:p>
        </p:txBody>
      </p:sp>
    </p:spTree>
    <p:extLst>
      <p:ext uri="{BB962C8B-B14F-4D97-AF65-F5344CB8AC3E}">
        <p14:creationId xmlns:p14="http://schemas.microsoft.com/office/powerpoint/2010/main" val="1431282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3"/>
          <p:cNvSpPr>
            <a:spLocks noGrp="1"/>
          </p:cNvSpPr>
          <p:nvPr>
            <p:ph type="dt" sz="half" idx="10"/>
          </p:nvPr>
        </p:nvSpPr>
        <p:spPr/>
        <p:txBody>
          <a:bodyPr/>
          <a:lstStyle/>
          <a:p>
            <a:fld id="{035DB678-CEC9-4457-B600-7CC86FB083FF}" type="datetimeFigureOut">
              <a:rPr lang="es-CO" smtClean="0"/>
              <a:t>20/11/2017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A85304A-C292-4547-AE21-7682E5ADA6D2}" type="slidenum">
              <a:rPr lang="es-CO" smtClean="0"/>
              <a:t>‹Nº›</a:t>
            </a:fld>
            <a:endParaRPr lang="es-CO"/>
          </a:p>
        </p:txBody>
      </p:sp>
    </p:spTree>
    <p:extLst>
      <p:ext uri="{BB962C8B-B14F-4D97-AF65-F5344CB8AC3E}">
        <p14:creationId xmlns:p14="http://schemas.microsoft.com/office/powerpoint/2010/main" val="63798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035DB678-CEC9-4457-B600-7CC86FB083FF}" type="datetimeFigureOut">
              <a:rPr lang="es-CO" smtClean="0"/>
              <a:t>20/11/2017</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2A85304A-C292-4547-AE21-7682E5ADA6D2}" type="slidenum">
              <a:rPr lang="es-CO" smtClean="0"/>
              <a:t>‹Nº›</a:t>
            </a:fld>
            <a:endParaRPr lang="es-CO"/>
          </a:p>
        </p:txBody>
      </p:sp>
    </p:spTree>
    <p:extLst>
      <p:ext uri="{BB962C8B-B14F-4D97-AF65-F5344CB8AC3E}">
        <p14:creationId xmlns:p14="http://schemas.microsoft.com/office/powerpoint/2010/main" val="4002913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035DB678-CEC9-4457-B600-7CC86FB083FF}" type="datetimeFigureOut">
              <a:rPr lang="es-CO" smtClean="0"/>
              <a:t>20/11/2017</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2A85304A-C292-4547-AE21-7682E5ADA6D2}" type="slidenum">
              <a:rPr lang="es-CO" smtClean="0"/>
              <a:t>‹Nº›</a:t>
            </a:fld>
            <a:endParaRPr lang="es-CO"/>
          </a:p>
        </p:txBody>
      </p:sp>
    </p:spTree>
    <p:extLst>
      <p:ext uri="{BB962C8B-B14F-4D97-AF65-F5344CB8AC3E}">
        <p14:creationId xmlns:p14="http://schemas.microsoft.com/office/powerpoint/2010/main" val="3527951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35DB678-CEC9-4457-B600-7CC86FB083FF}" type="datetimeFigureOut">
              <a:rPr lang="es-CO" smtClean="0"/>
              <a:t>20/11/2017</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2A85304A-C292-4547-AE21-7682E5ADA6D2}" type="slidenum">
              <a:rPr lang="es-CO" smtClean="0"/>
              <a:t>‹Nº›</a:t>
            </a:fld>
            <a:endParaRPr lang="es-CO"/>
          </a:p>
        </p:txBody>
      </p:sp>
    </p:spTree>
    <p:extLst>
      <p:ext uri="{BB962C8B-B14F-4D97-AF65-F5344CB8AC3E}">
        <p14:creationId xmlns:p14="http://schemas.microsoft.com/office/powerpoint/2010/main" val="30167749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035DB678-CEC9-4457-B600-7CC86FB083FF}" type="datetimeFigureOut">
              <a:rPr lang="es-CO" smtClean="0"/>
              <a:t>20/11/2017</a:t>
            </a:fld>
            <a:endParaRPr lang="es-CO"/>
          </a:p>
        </p:txBody>
      </p:sp>
      <p:sp>
        <p:nvSpPr>
          <p:cNvPr id="5" name="Footer Placeholder 3"/>
          <p:cNvSpPr>
            <a:spLocks noGrp="1"/>
          </p:cNvSpPr>
          <p:nvPr>
            <p:ph type="ftr" sz="quarter" idx="11"/>
          </p:nvPr>
        </p:nvSpPr>
        <p:spPr/>
        <p:txBody>
          <a:bodyPr/>
          <a:lstStyle/>
          <a:p>
            <a:endParaRPr lang="es-CO"/>
          </a:p>
        </p:txBody>
      </p:sp>
      <p:sp>
        <p:nvSpPr>
          <p:cNvPr id="6" name="Slide Number Placeholder 4"/>
          <p:cNvSpPr>
            <a:spLocks noGrp="1"/>
          </p:cNvSpPr>
          <p:nvPr>
            <p:ph type="sldNum" sz="quarter" idx="12"/>
          </p:nvPr>
        </p:nvSpPr>
        <p:spPr/>
        <p:txBody>
          <a:bodyPr/>
          <a:lstStyle/>
          <a:p>
            <a:fld id="{2A85304A-C292-4547-AE21-7682E5ADA6D2}" type="slidenum">
              <a:rPr lang="es-CO" smtClean="0"/>
              <a:t>‹Nº›</a:t>
            </a:fld>
            <a:endParaRPr lang="es-CO"/>
          </a:p>
        </p:txBody>
      </p:sp>
    </p:spTree>
    <p:extLst>
      <p:ext uri="{BB962C8B-B14F-4D97-AF65-F5344CB8AC3E}">
        <p14:creationId xmlns:p14="http://schemas.microsoft.com/office/powerpoint/2010/main" val="2467748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35DB678-CEC9-4457-B600-7CC86FB083FF}" type="datetimeFigureOut">
              <a:rPr lang="es-CO" smtClean="0"/>
              <a:t>20/11/2017</a:t>
            </a:fld>
            <a:endParaRPr lang="es-CO"/>
          </a:p>
        </p:txBody>
      </p:sp>
      <p:sp>
        <p:nvSpPr>
          <p:cNvPr id="5" name="Footer Placeholder 2"/>
          <p:cNvSpPr>
            <a:spLocks noGrp="1"/>
          </p:cNvSpPr>
          <p:nvPr>
            <p:ph type="ftr" sz="quarter" idx="11"/>
          </p:nvPr>
        </p:nvSpPr>
        <p:spPr/>
        <p:txBody>
          <a:bodyPr/>
          <a:lstStyle/>
          <a:p>
            <a:endParaRPr lang="es-CO"/>
          </a:p>
        </p:txBody>
      </p:sp>
      <p:sp>
        <p:nvSpPr>
          <p:cNvPr id="6" name="Slide Number Placeholder 3"/>
          <p:cNvSpPr>
            <a:spLocks noGrp="1"/>
          </p:cNvSpPr>
          <p:nvPr>
            <p:ph type="sldNum" sz="quarter" idx="12"/>
          </p:nvPr>
        </p:nvSpPr>
        <p:spPr/>
        <p:txBody>
          <a:bodyPr/>
          <a:lstStyle/>
          <a:p>
            <a:fld id="{2A85304A-C292-4547-AE21-7682E5ADA6D2}" type="slidenum">
              <a:rPr lang="es-CO" smtClean="0"/>
              <a:t>‹Nº›</a:t>
            </a:fld>
            <a:endParaRPr lang="es-CO"/>
          </a:p>
        </p:txBody>
      </p:sp>
    </p:spTree>
    <p:extLst>
      <p:ext uri="{BB962C8B-B14F-4D97-AF65-F5344CB8AC3E}">
        <p14:creationId xmlns:p14="http://schemas.microsoft.com/office/powerpoint/2010/main" val="1170454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7" name="Date Placeholder 4"/>
          <p:cNvSpPr>
            <a:spLocks noGrp="1"/>
          </p:cNvSpPr>
          <p:nvPr>
            <p:ph type="dt" sz="half" idx="10"/>
          </p:nvPr>
        </p:nvSpPr>
        <p:spPr/>
        <p:txBody>
          <a:bodyPr/>
          <a:lstStyle/>
          <a:p>
            <a:fld id="{035DB678-CEC9-4457-B600-7CC86FB083FF}" type="datetimeFigureOut">
              <a:rPr lang="es-CO" smtClean="0"/>
              <a:t>20/11/2017</a:t>
            </a:fld>
            <a:endParaRPr lang="es-CO"/>
          </a:p>
        </p:txBody>
      </p:sp>
      <p:sp>
        <p:nvSpPr>
          <p:cNvPr id="5" name="Footer Placeholder 5"/>
          <p:cNvSpPr>
            <a:spLocks noGrp="1"/>
          </p:cNvSpPr>
          <p:nvPr>
            <p:ph type="ftr" sz="quarter" idx="11"/>
          </p:nvPr>
        </p:nvSpPr>
        <p:spPr/>
        <p:txBody>
          <a:bodyPr/>
          <a:lstStyle/>
          <a:p>
            <a:endParaRPr lang="es-CO"/>
          </a:p>
        </p:txBody>
      </p:sp>
      <p:sp>
        <p:nvSpPr>
          <p:cNvPr id="6" name="Slide Number Placeholder 6"/>
          <p:cNvSpPr>
            <a:spLocks noGrp="1"/>
          </p:cNvSpPr>
          <p:nvPr>
            <p:ph type="sldNum" sz="quarter" idx="12"/>
          </p:nvPr>
        </p:nvSpPr>
        <p:spPr/>
        <p:txBody>
          <a:bodyPr/>
          <a:lstStyle/>
          <a:p>
            <a:fld id="{2A85304A-C292-4547-AE21-7682E5ADA6D2}" type="slidenum">
              <a:rPr lang="es-CO" smtClean="0"/>
              <a:t>‹Nº›</a:t>
            </a:fld>
            <a:endParaRPr lang="es-CO"/>
          </a:p>
        </p:txBody>
      </p:sp>
    </p:spTree>
    <p:extLst>
      <p:ext uri="{BB962C8B-B14F-4D97-AF65-F5344CB8AC3E}">
        <p14:creationId xmlns:p14="http://schemas.microsoft.com/office/powerpoint/2010/main" val="40311622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el estilo de texto del patrón</a:t>
            </a:r>
          </a:p>
        </p:txBody>
      </p:sp>
      <p:sp>
        <p:nvSpPr>
          <p:cNvPr id="5" name="Date Placeholder 4"/>
          <p:cNvSpPr>
            <a:spLocks noGrp="1"/>
          </p:cNvSpPr>
          <p:nvPr>
            <p:ph type="dt" sz="half" idx="10"/>
          </p:nvPr>
        </p:nvSpPr>
        <p:spPr/>
        <p:txBody>
          <a:bodyPr/>
          <a:lstStyle/>
          <a:p>
            <a:fld id="{035DB678-CEC9-4457-B600-7CC86FB083FF}" type="datetimeFigureOut">
              <a:rPr lang="es-CO" smtClean="0"/>
              <a:t>20/11/2017</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2A85304A-C292-4547-AE21-7682E5ADA6D2}" type="slidenum">
              <a:rPr lang="es-CO" smtClean="0"/>
              <a:t>‹Nº›</a:t>
            </a:fld>
            <a:endParaRPr lang="es-CO"/>
          </a:p>
        </p:txBody>
      </p:sp>
    </p:spTree>
    <p:extLst>
      <p:ext uri="{BB962C8B-B14F-4D97-AF65-F5344CB8AC3E}">
        <p14:creationId xmlns:p14="http://schemas.microsoft.com/office/powerpoint/2010/main" val="3350742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35DB678-CEC9-4457-B600-7CC86FB083FF}" type="datetimeFigureOut">
              <a:rPr lang="es-CO" smtClean="0"/>
              <a:t>20/11/2017</a:t>
            </a:fld>
            <a:endParaRPr lang="es-CO"/>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s-CO"/>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A85304A-C292-4547-AE21-7682E5ADA6D2}" type="slidenum">
              <a:rPr lang="es-CO" smtClean="0"/>
              <a:t>‹Nº›</a:t>
            </a:fld>
            <a:endParaRPr lang="es-CO"/>
          </a:p>
        </p:txBody>
      </p:sp>
    </p:spTree>
    <p:extLst>
      <p:ext uri="{BB962C8B-B14F-4D97-AF65-F5344CB8AC3E}">
        <p14:creationId xmlns:p14="http://schemas.microsoft.com/office/powerpoint/2010/main" val="19127199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1.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fontScale="92500" lnSpcReduction="10000"/>
          </a:bodyPr>
          <a:lstStyle/>
          <a:p>
            <a:pPr algn="ctr"/>
            <a:endParaRPr lang="es-EC" sz="3200" b="1" dirty="0">
              <a:solidFill>
                <a:schemeClr val="bg1"/>
              </a:solidFill>
              <a:latin typeface="Constantia" pitchFamily="18" charset="0"/>
              <a:cs typeface="Aparajita" pitchFamily="34" charset="0"/>
            </a:endParaRPr>
          </a:p>
          <a:p>
            <a:pPr algn="ctr"/>
            <a:r>
              <a:rPr lang="es-EC" sz="3200" b="1" dirty="0">
                <a:solidFill>
                  <a:schemeClr val="bg1"/>
                </a:solidFill>
                <a:latin typeface="Constantia" pitchFamily="18" charset="0"/>
                <a:cs typeface="Aparajita" pitchFamily="34" charset="0"/>
              </a:rPr>
              <a:t>UNIVERSIDAD TÉCNICA DEL NORTE </a:t>
            </a:r>
          </a:p>
          <a:p>
            <a:pPr algn="ctr"/>
            <a:endParaRPr lang="es-EC" b="1" dirty="0">
              <a:solidFill>
                <a:schemeClr val="bg1"/>
              </a:solidFill>
              <a:latin typeface="Constantia" pitchFamily="18" charset="0"/>
              <a:cs typeface="Aparajita" pitchFamily="34" charset="0"/>
            </a:endParaRPr>
          </a:p>
          <a:p>
            <a:pPr algn="ctr"/>
            <a:r>
              <a:rPr lang="es-EC" b="1" dirty="0">
                <a:solidFill>
                  <a:schemeClr val="bg1"/>
                </a:solidFill>
                <a:latin typeface="Constantia" pitchFamily="18" charset="0"/>
                <a:cs typeface="Aparajita" pitchFamily="34" charset="0"/>
              </a:rPr>
              <a:t>FACULTAD DE INGENIERÍA EN CIENCIAS AGROPECUARIAS Y AMBIENTALES</a:t>
            </a:r>
          </a:p>
          <a:p>
            <a:pPr algn="ctr"/>
            <a:endParaRPr lang="es-EC" b="1" dirty="0">
              <a:solidFill>
                <a:schemeClr val="bg1"/>
              </a:solidFill>
              <a:latin typeface="Constantia" pitchFamily="18" charset="0"/>
              <a:cs typeface="Aparajita" pitchFamily="34" charset="0"/>
            </a:endParaRPr>
          </a:p>
          <a:p>
            <a:pPr algn="ctr"/>
            <a:r>
              <a:rPr lang="es-EC" b="1" dirty="0">
                <a:solidFill>
                  <a:schemeClr val="bg1"/>
                </a:solidFill>
                <a:latin typeface="Constantia" pitchFamily="18" charset="0"/>
                <a:cs typeface="Aparajita" pitchFamily="34" charset="0"/>
              </a:rPr>
              <a:t>CARRERA DE INGENIERÍA EN RECURSOS NATURALES RENOVABLES</a:t>
            </a:r>
          </a:p>
          <a:p>
            <a:pPr algn="ctr"/>
            <a:endParaRPr lang="es-EC" b="1" dirty="0">
              <a:solidFill>
                <a:schemeClr val="bg1"/>
              </a:solidFill>
              <a:latin typeface="Constantia" pitchFamily="18" charset="0"/>
              <a:cs typeface="Aparajita" pitchFamily="34" charset="0"/>
            </a:endParaRPr>
          </a:p>
          <a:p>
            <a:pPr algn="ctr"/>
            <a:endParaRPr lang="es-EC" b="1" dirty="0">
              <a:solidFill>
                <a:schemeClr val="bg1"/>
              </a:solidFill>
              <a:latin typeface="Constantia" pitchFamily="18" charset="0"/>
              <a:cs typeface="Aparajita" pitchFamily="34" charset="0"/>
            </a:endParaRPr>
          </a:p>
          <a:p>
            <a:pPr algn="ctr"/>
            <a:r>
              <a:rPr lang="es-EC" sz="2600" b="1" dirty="0">
                <a:solidFill>
                  <a:schemeClr val="bg1"/>
                </a:solidFill>
                <a:latin typeface="Constantia" pitchFamily="18" charset="0"/>
                <a:cs typeface="Aparajita" pitchFamily="34" charset="0"/>
              </a:rPr>
              <a:t>EVALUACIÓN DEL BALANCE HIDROLÓGICO Y ESTABLECIMIENTO DE ESTRATEGIAS PARA LA CONSERVACIÓN DEL RECURSO HÍDRICO DEL LAGO YAHUARCOCHA</a:t>
            </a:r>
          </a:p>
          <a:p>
            <a:pPr algn="ctr"/>
            <a:endParaRPr lang="es-EC" dirty="0">
              <a:solidFill>
                <a:schemeClr val="bg1"/>
              </a:solidFill>
              <a:latin typeface="Constantia" pitchFamily="18" charset="0"/>
              <a:cs typeface="Aparajita" pitchFamily="34" charset="0"/>
            </a:endParaRPr>
          </a:p>
          <a:p>
            <a:pPr algn="ctr"/>
            <a:endParaRPr lang="es-EC" dirty="0">
              <a:solidFill>
                <a:schemeClr val="bg1"/>
              </a:solidFill>
              <a:latin typeface="Constantia" pitchFamily="18" charset="0"/>
              <a:cs typeface="Aparajita" pitchFamily="34" charset="0"/>
            </a:endParaRPr>
          </a:p>
          <a:p>
            <a:pPr algn="ctr"/>
            <a:r>
              <a:rPr lang="es-EC" sz="1800" b="1" dirty="0">
                <a:solidFill>
                  <a:schemeClr val="bg1"/>
                </a:solidFill>
                <a:latin typeface="Constantia" pitchFamily="18" charset="0"/>
                <a:cs typeface="Aparajita" pitchFamily="34" charset="0"/>
              </a:rPr>
              <a:t>A</a:t>
            </a:r>
            <a:r>
              <a:rPr lang="es-CO" sz="1800" b="1" dirty="0">
                <a:solidFill>
                  <a:schemeClr val="bg1"/>
                </a:solidFill>
                <a:latin typeface="Constantia" pitchFamily="18" charset="0"/>
                <a:cs typeface="Aparajita" pitchFamily="34" charset="0"/>
              </a:rPr>
              <a:t>UTOR: </a:t>
            </a:r>
            <a:r>
              <a:rPr lang="es-EC" sz="1800" dirty="0">
                <a:solidFill>
                  <a:schemeClr val="bg1"/>
                </a:solidFill>
                <a:latin typeface="Constantia" pitchFamily="18" charset="0"/>
                <a:cs typeface="Aparajita" pitchFamily="34" charset="0"/>
              </a:rPr>
              <a:t>J</a:t>
            </a:r>
            <a:r>
              <a:rPr lang="es-CO" sz="1800" dirty="0">
                <a:solidFill>
                  <a:schemeClr val="bg1"/>
                </a:solidFill>
                <a:latin typeface="Constantia" pitchFamily="18" charset="0"/>
                <a:cs typeface="Aparajita" pitchFamily="34" charset="0"/>
              </a:rPr>
              <a:t>ORGE REVELO </a:t>
            </a:r>
          </a:p>
          <a:p>
            <a:pPr algn="ctr"/>
            <a:endParaRPr lang="es-CO" sz="1800" dirty="0">
              <a:solidFill>
                <a:schemeClr val="bg1"/>
              </a:solidFill>
              <a:latin typeface="Constantia" pitchFamily="18" charset="0"/>
              <a:cs typeface="Aparajita" pitchFamily="34" charset="0"/>
            </a:endParaRPr>
          </a:p>
          <a:p>
            <a:pPr algn="ctr"/>
            <a:r>
              <a:rPr lang="es-EC" sz="1800" b="1" dirty="0">
                <a:solidFill>
                  <a:schemeClr val="bg1"/>
                </a:solidFill>
                <a:latin typeface="Constantia" pitchFamily="18" charset="0"/>
                <a:cs typeface="Aparajita" pitchFamily="34" charset="0"/>
              </a:rPr>
              <a:t>D</a:t>
            </a:r>
            <a:r>
              <a:rPr lang="es-CO" sz="1800" b="1" dirty="0">
                <a:solidFill>
                  <a:schemeClr val="bg1"/>
                </a:solidFill>
                <a:latin typeface="Constantia" pitchFamily="18" charset="0"/>
                <a:cs typeface="Aparajita" pitchFamily="34" charset="0"/>
              </a:rPr>
              <a:t>IRECTORA: </a:t>
            </a:r>
            <a:r>
              <a:rPr lang="es-EC" sz="1800" dirty="0">
                <a:solidFill>
                  <a:schemeClr val="bg1"/>
                </a:solidFill>
                <a:latin typeface="Constantia" pitchFamily="18" charset="0"/>
                <a:cs typeface="Aparajita" pitchFamily="34" charset="0"/>
              </a:rPr>
              <a:t>M</a:t>
            </a:r>
            <a:r>
              <a:rPr lang="es-CO" sz="1800" dirty="0">
                <a:solidFill>
                  <a:schemeClr val="bg1"/>
                </a:solidFill>
                <a:latin typeface="Constantia" pitchFamily="18" charset="0"/>
                <a:cs typeface="Aparajita" pitchFamily="34" charset="0"/>
              </a:rPr>
              <a:t>S</a:t>
            </a:r>
            <a:r>
              <a:rPr lang="es-CO" sz="1400" dirty="0">
                <a:solidFill>
                  <a:schemeClr val="bg1"/>
                </a:solidFill>
                <a:latin typeface="Constantia" pitchFamily="18" charset="0"/>
                <a:cs typeface="Aparajita" pitchFamily="34" charset="0"/>
              </a:rPr>
              <a:t>c</a:t>
            </a:r>
            <a:r>
              <a:rPr lang="es-CO" sz="1800" dirty="0">
                <a:solidFill>
                  <a:schemeClr val="bg1"/>
                </a:solidFill>
                <a:latin typeface="Constantia" pitchFamily="18" charset="0"/>
                <a:cs typeface="Aparajita" pitchFamily="34" charset="0"/>
              </a:rPr>
              <a:t>. ELIZABETH VELARDE</a:t>
            </a:r>
          </a:p>
        </p:txBody>
      </p:sp>
      <p:pic>
        <p:nvPicPr>
          <p:cNvPr id="2" name="Imagen 1">
            <a:extLst>
              <a:ext uri="{FF2B5EF4-FFF2-40B4-BE49-F238E27FC236}">
                <a16:creationId xmlns:a16="http://schemas.microsoft.com/office/drawing/2014/main" id="{F837C68F-8D90-47CA-8698-24002576836A}"/>
              </a:ext>
            </a:extLst>
          </p:cNvPr>
          <p:cNvPicPr>
            <a:picLocks noChangeAspect="1"/>
          </p:cNvPicPr>
          <p:nvPr/>
        </p:nvPicPr>
        <p:blipFill>
          <a:blip r:embed="rId2"/>
          <a:stretch>
            <a:fillRect/>
          </a:stretch>
        </p:blipFill>
        <p:spPr>
          <a:xfrm>
            <a:off x="336765" y="312492"/>
            <a:ext cx="1375275" cy="1369163"/>
          </a:xfrm>
          <a:prstGeom prst="rect">
            <a:avLst/>
          </a:prstGeom>
        </p:spPr>
      </p:pic>
      <p:pic>
        <p:nvPicPr>
          <p:cNvPr id="4" name="Imagen 8">
            <a:extLst>
              <a:ext uri="{FF2B5EF4-FFF2-40B4-BE49-F238E27FC236}">
                <a16:creationId xmlns:a16="http://schemas.microsoft.com/office/drawing/2014/main" id="{D894C635-DDAC-4EFF-8676-950021F9CA96}"/>
              </a:ext>
            </a:extLst>
          </p:cNvPr>
          <p:cNvPicPr>
            <a:picLocks noChangeAspect="1"/>
          </p:cNvPicPr>
          <p:nvPr/>
        </p:nvPicPr>
        <p:blipFill>
          <a:blip r:embed="rId3">
            <a:extLst>
              <a:ext uri="{28A0092B-C50C-407E-A947-70E740481C1C}">
                <a14:useLocalDpi xmlns:a14="http://schemas.microsoft.com/office/drawing/2010/main" val="0"/>
              </a:ext>
            </a:extLst>
          </a:blip>
          <a:srcRect l="53020" t="17422" r="35341" b="73320"/>
          <a:stretch>
            <a:fillRect/>
          </a:stretch>
        </p:blipFill>
        <p:spPr bwMode="auto">
          <a:xfrm>
            <a:off x="9848905" y="502034"/>
            <a:ext cx="1828088" cy="817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439147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pPr marL="342900" indent="-342900" algn="just">
              <a:buFont typeface="Arial" panose="020B0604020202020204" pitchFamily="34" charset="0"/>
              <a:buChar char="•"/>
            </a:pPr>
            <a:endParaRPr lang="es-EC" sz="2000" b="1" dirty="0">
              <a:solidFill>
                <a:schemeClr val="bg1"/>
              </a:solidFill>
              <a:latin typeface="Constantia" pitchFamily="18" charset="0"/>
            </a:endParaRPr>
          </a:p>
          <a:p>
            <a:pPr marL="342900" indent="-342900" algn="just">
              <a:buFont typeface="Arial" panose="020B0604020202020204" pitchFamily="34" charset="0"/>
              <a:buChar char="•"/>
            </a:pPr>
            <a:r>
              <a:rPr lang="es-EC" sz="2000" b="1" dirty="0">
                <a:solidFill>
                  <a:schemeClr val="bg1"/>
                </a:solidFill>
                <a:latin typeface="Constantia" pitchFamily="18" charset="0"/>
              </a:rPr>
              <a:t>Evaporación</a:t>
            </a:r>
          </a:p>
          <a:p>
            <a:pPr algn="just"/>
            <a:endParaRPr lang="es-EC" sz="2000" b="1" dirty="0"/>
          </a:p>
          <a:p>
            <a:endParaRPr lang="es-EC" sz="2000" b="1" dirty="0"/>
          </a:p>
          <a:p>
            <a:pPr algn="just"/>
            <a:endParaRPr lang="es-EC" b="1" dirty="0"/>
          </a:p>
          <a:p>
            <a:pPr algn="l"/>
            <a:endParaRPr lang="es-EC" dirty="0"/>
          </a:p>
          <a:p>
            <a:pPr algn="r"/>
            <a:endParaRPr lang="es-EC" sz="2000" dirty="0"/>
          </a:p>
          <a:p>
            <a:pPr algn="r"/>
            <a:endParaRPr lang="es-EC" sz="2000" dirty="0"/>
          </a:p>
          <a:p>
            <a:pPr algn="r"/>
            <a:endParaRPr lang="es-EC" sz="2000" dirty="0"/>
          </a:p>
          <a:p>
            <a:pPr algn="r"/>
            <a:endParaRPr lang="es-EC" sz="2000" dirty="0"/>
          </a:p>
          <a:p>
            <a:pPr algn="l"/>
            <a:endParaRPr lang="es-EC" dirty="0"/>
          </a:p>
          <a:p>
            <a:pPr algn="l"/>
            <a:endParaRPr lang="es-EC" dirty="0"/>
          </a:p>
        </p:txBody>
      </p:sp>
      <p:sp>
        <p:nvSpPr>
          <p:cNvPr id="4" name="Rectángulo 3">
            <a:extLst>
              <a:ext uri="{FF2B5EF4-FFF2-40B4-BE49-F238E27FC236}">
                <a16:creationId xmlns:a16="http://schemas.microsoft.com/office/drawing/2014/main" id="{5EEFD2BA-1E50-4EC2-B239-97F0FB948653}"/>
              </a:ext>
            </a:extLst>
          </p:cNvPr>
          <p:cNvSpPr/>
          <p:nvPr/>
        </p:nvSpPr>
        <p:spPr>
          <a:xfrm>
            <a:off x="3968177" y="6243566"/>
            <a:ext cx="7834183" cy="338554"/>
          </a:xfrm>
          <a:prstGeom prst="rect">
            <a:avLst/>
          </a:prstGeom>
        </p:spPr>
        <p:txBody>
          <a:bodyPr wrap="square">
            <a:spAutoFit/>
          </a:bodyPr>
          <a:lstStyle/>
          <a:p>
            <a:r>
              <a:rPr lang="es-EC" sz="1600" dirty="0">
                <a:solidFill>
                  <a:schemeClr val="bg1"/>
                </a:solidFill>
                <a:latin typeface="Constantia" pitchFamily="18" charset="0"/>
                <a:ea typeface="Calibri" panose="020F0502020204030204" pitchFamily="34" charset="0"/>
              </a:rPr>
              <a:t>Guía metodológica para la elaboración del balance hidrológico en américa del sur, 1982</a:t>
            </a:r>
            <a:endParaRPr lang="es-CO" sz="1600" dirty="0">
              <a:solidFill>
                <a:schemeClr val="bg1"/>
              </a:solidFill>
              <a:latin typeface="Constantia" pitchFamily="18" charset="0"/>
            </a:endParaRPr>
          </a:p>
        </p:txBody>
      </p:sp>
      <p:pic>
        <p:nvPicPr>
          <p:cNvPr id="6" name="Imagen 5">
            <a:extLst>
              <a:ext uri="{FF2B5EF4-FFF2-40B4-BE49-F238E27FC236}">
                <a16:creationId xmlns:a16="http://schemas.microsoft.com/office/drawing/2014/main" id="{ABC12409-818B-4B7C-B12C-AC7FBF17902C}"/>
              </a:ext>
            </a:extLst>
          </p:cNvPr>
          <p:cNvPicPr/>
          <p:nvPr/>
        </p:nvPicPr>
        <p:blipFill rotWithShape="1">
          <a:blip r:embed="rId2"/>
          <a:srcRect l="20494" t="31559" r="73128" b="7220"/>
          <a:stretch/>
        </p:blipFill>
        <p:spPr>
          <a:xfrm>
            <a:off x="5766063" y="1022804"/>
            <a:ext cx="1417163" cy="4774679"/>
          </a:xfrm>
          <a:prstGeom prst="rect">
            <a:avLst/>
          </a:prstGeom>
        </p:spPr>
      </p:pic>
      <p:pic>
        <p:nvPicPr>
          <p:cNvPr id="7" name="Imagen 6">
            <a:extLst>
              <a:ext uri="{FF2B5EF4-FFF2-40B4-BE49-F238E27FC236}">
                <a16:creationId xmlns:a16="http://schemas.microsoft.com/office/drawing/2014/main" id="{E9A61773-E6ED-4D6C-B99C-7EB187B2BE22}"/>
              </a:ext>
            </a:extLst>
          </p:cNvPr>
          <p:cNvPicPr/>
          <p:nvPr/>
        </p:nvPicPr>
        <p:blipFill rotWithShape="1">
          <a:blip r:embed="rId2"/>
          <a:srcRect l="52913" t="31559" r="19708" b="7220"/>
          <a:stretch/>
        </p:blipFill>
        <p:spPr>
          <a:xfrm>
            <a:off x="7183226" y="1022804"/>
            <a:ext cx="4619134" cy="4774679"/>
          </a:xfrm>
          <a:prstGeom prst="rect">
            <a:avLst/>
          </a:prstGeom>
        </p:spPr>
      </p:pic>
      <p:graphicFrame>
        <p:nvGraphicFramePr>
          <p:cNvPr id="2" name="Tabla 1">
            <a:extLst>
              <a:ext uri="{FF2B5EF4-FFF2-40B4-BE49-F238E27FC236}">
                <a16:creationId xmlns:a16="http://schemas.microsoft.com/office/drawing/2014/main" id="{FD95B355-E07B-416D-990B-49BD56A7519D}"/>
              </a:ext>
            </a:extLst>
          </p:cNvPr>
          <p:cNvGraphicFramePr>
            <a:graphicFrameLocks noGrp="1"/>
          </p:cNvGraphicFramePr>
          <p:nvPr>
            <p:extLst>
              <p:ext uri="{D42A27DB-BD31-4B8C-83A1-F6EECF244321}">
                <p14:modId xmlns:p14="http://schemas.microsoft.com/office/powerpoint/2010/main" val="130498127"/>
              </p:ext>
            </p:extLst>
          </p:nvPr>
        </p:nvGraphicFramePr>
        <p:xfrm>
          <a:off x="438602" y="2209297"/>
          <a:ext cx="5023084" cy="2387419"/>
        </p:xfrm>
        <a:graphic>
          <a:graphicData uri="http://schemas.openxmlformats.org/drawingml/2006/table">
            <a:tbl>
              <a:tblPr firstRow="1" firstCol="1" bandRow="1">
                <a:tableStyleId>{5202B0CA-FC54-4496-8BCA-5EF66A818D29}</a:tableStyleId>
              </a:tblPr>
              <a:tblGrid>
                <a:gridCol w="1327323">
                  <a:extLst>
                    <a:ext uri="{9D8B030D-6E8A-4147-A177-3AD203B41FA5}">
                      <a16:colId xmlns:a16="http://schemas.microsoft.com/office/drawing/2014/main" val="828643375"/>
                    </a:ext>
                  </a:extLst>
                </a:gridCol>
                <a:gridCol w="783231">
                  <a:extLst>
                    <a:ext uri="{9D8B030D-6E8A-4147-A177-3AD203B41FA5}">
                      <a16:colId xmlns:a16="http://schemas.microsoft.com/office/drawing/2014/main" val="2878235944"/>
                    </a:ext>
                  </a:extLst>
                </a:gridCol>
                <a:gridCol w="956704">
                  <a:extLst>
                    <a:ext uri="{9D8B030D-6E8A-4147-A177-3AD203B41FA5}">
                      <a16:colId xmlns:a16="http://schemas.microsoft.com/office/drawing/2014/main" val="2047500304"/>
                    </a:ext>
                  </a:extLst>
                </a:gridCol>
                <a:gridCol w="900034">
                  <a:extLst>
                    <a:ext uri="{9D8B030D-6E8A-4147-A177-3AD203B41FA5}">
                      <a16:colId xmlns:a16="http://schemas.microsoft.com/office/drawing/2014/main" val="2508065245"/>
                    </a:ext>
                  </a:extLst>
                </a:gridCol>
                <a:gridCol w="1055792">
                  <a:extLst>
                    <a:ext uri="{9D8B030D-6E8A-4147-A177-3AD203B41FA5}">
                      <a16:colId xmlns:a16="http://schemas.microsoft.com/office/drawing/2014/main" val="1915852957"/>
                    </a:ext>
                  </a:extLst>
                </a:gridCol>
              </a:tblGrid>
              <a:tr h="296400">
                <a:tc rowSpan="2">
                  <a:txBody>
                    <a:bodyPr/>
                    <a:lstStyle/>
                    <a:p>
                      <a:pPr algn="ctr">
                        <a:lnSpc>
                          <a:spcPct val="107000"/>
                        </a:lnSpc>
                        <a:spcAft>
                          <a:spcPts val="0"/>
                        </a:spcAft>
                      </a:pPr>
                      <a:r>
                        <a:rPr lang="es-CO" sz="1400" dirty="0">
                          <a:effectLst/>
                        </a:rPr>
                        <a:t>Estación</a:t>
                      </a:r>
                      <a:endParaRPr lang="es-CO" sz="1800" b="1"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algn="ctr">
                        <a:lnSpc>
                          <a:spcPct val="107000"/>
                        </a:lnSpc>
                        <a:spcAft>
                          <a:spcPts val="0"/>
                        </a:spcAft>
                      </a:pPr>
                      <a:r>
                        <a:rPr lang="es-CO" sz="1400">
                          <a:effectLst/>
                        </a:rPr>
                        <a:t>Coordenadas</a:t>
                      </a:r>
                      <a:endParaRPr lang="es-CO" sz="1800" b="1">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CO"/>
                    </a:p>
                  </a:txBody>
                  <a:tcPr/>
                </a:tc>
                <a:tc rowSpan="2">
                  <a:txBody>
                    <a:bodyPr/>
                    <a:lstStyle/>
                    <a:p>
                      <a:pPr algn="ctr">
                        <a:lnSpc>
                          <a:spcPct val="107000"/>
                        </a:lnSpc>
                        <a:spcAft>
                          <a:spcPts val="0"/>
                        </a:spcAft>
                      </a:pPr>
                      <a:r>
                        <a:rPr lang="es-CO" sz="1400" dirty="0">
                          <a:effectLst/>
                        </a:rPr>
                        <a:t>Altitud (msnm)</a:t>
                      </a:r>
                      <a:endParaRPr lang="es-CO" sz="1800" b="1"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ctr"/>
                </a:tc>
                <a:tc rowSpan="2">
                  <a:txBody>
                    <a:bodyPr/>
                    <a:lstStyle/>
                    <a:p>
                      <a:pPr algn="ctr">
                        <a:lnSpc>
                          <a:spcPct val="107000"/>
                        </a:lnSpc>
                        <a:spcAft>
                          <a:spcPts val="0"/>
                        </a:spcAft>
                      </a:pPr>
                      <a:r>
                        <a:rPr lang="es-CO" sz="1400" dirty="0">
                          <a:effectLst/>
                        </a:rPr>
                        <a:t>Distancia (lago km)</a:t>
                      </a:r>
                      <a:endParaRPr lang="es-CO" sz="1800" b="1"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3976582343"/>
                  </a:ext>
                </a:extLst>
              </a:tr>
              <a:tr h="472723">
                <a:tc vMerge="1">
                  <a:txBody>
                    <a:bodyPr/>
                    <a:lstStyle/>
                    <a:p>
                      <a:endParaRPr lang="es-CO"/>
                    </a:p>
                  </a:txBody>
                  <a:tcPr/>
                </a:tc>
                <a:tc>
                  <a:txBody>
                    <a:bodyPr/>
                    <a:lstStyle/>
                    <a:p>
                      <a:pPr algn="ctr">
                        <a:lnSpc>
                          <a:spcPct val="107000"/>
                        </a:lnSpc>
                        <a:spcAft>
                          <a:spcPts val="0"/>
                        </a:spcAft>
                      </a:pPr>
                      <a:r>
                        <a:rPr lang="es-CO" sz="1400" dirty="0">
                          <a:effectLst/>
                        </a:rPr>
                        <a:t>X</a:t>
                      </a:r>
                      <a:endParaRPr lang="es-CO" sz="1800" b="1"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1400" dirty="0">
                          <a:effectLst/>
                        </a:rPr>
                        <a:t>Y</a:t>
                      </a:r>
                      <a:endParaRPr lang="es-CO" sz="1800" b="1"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ctr"/>
                </a:tc>
                <a:tc vMerge="1">
                  <a:txBody>
                    <a:bodyPr/>
                    <a:lstStyle/>
                    <a:p>
                      <a:endParaRPr lang="es-CO"/>
                    </a:p>
                  </a:txBody>
                  <a:tcPr/>
                </a:tc>
                <a:tc vMerge="1">
                  <a:txBody>
                    <a:bodyPr/>
                    <a:lstStyle/>
                    <a:p>
                      <a:endParaRPr lang="es-CO"/>
                    </a:p>
                  </a:txBody>
                  <a:tcPr/>
                </a:tc>
                <a:extLst>
                  <a:ext uri="{0D108BD9-81ED-4DB2-BD59-A6C34878D82A}">
                    <a16:rowId xmlns:a16="http://schemas.microsoft.com/office/drawing/2014/main" val="27191346"/>
                  </a:ext>
                </a:extLst>
              </a:tr>
              <a:tr h="296400">
                <a:tc>
                  <a:txBody>
                    <a:bodyPr/>
                    <a:lstStyle/>
                    <a:p>
                      <a:pPr algn="ctr">
                        <a:lnSpc>
                          <a:spcPct val="107000"/>
                        </a:lnSpc>
                        <a:spcAft>
                          <a:spcPts val="0"/>
                        </a:spcAft>
                      </a:pPr>
                      <a:r>
                        <a:rPr lang="es-CO" sz="1400">
                          <a:effectLst/>
                        </a:rPr>
                        <a:t>Yachay </a:t>
                      </a:r>
                      <a:endParaRPr lang="es-CO" sz="180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400" dirty="0">
                          <a:effectLst/>
                        </a:rPr>
                        <a:t>811810</a:t>
                      </a:r>
                      <a:endParaRPr lang="es-CO" sz="18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400" dirty="0">
                          <a:effectLst/>
                        </a:rPr>
                        <a:t>10046110</a:t>
                      </a:r>
                      <a:endParaRPr lang="es-CO" sz="18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400" dirty="0">
                          <a:effectLst/>
                        </a:rPr>
                        <a:t>1955</a:t>
                      </a:r>
                      <a:endParaRPr lang="es-CO" sz="18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400">
                          <a:effectLst/>
                        </a:rPr>
                        <a:t>10</a:t>
                      </a:r>
                      <a:endParaRPr lang="es-CO" sz="180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610701656"/>
                  </a:ext>
                </a:extLst>
              </a:tr>
              <a:tr h="512748">
                <a:tc>
                  <a:txBody>
                    <a:bodyPr/>
                    <a:lstStyle/>
                    <a:p>
                      <a:pPr algn="ctr">
                        <a:lnSpc>
                          <a:spcPct val="107000"/>
                        </a:lnSpc>
                        <a:spcAft>
                          <a:spcPts val="0"/>
                        </a:spcAft>
                      </a:pPr>
                      <a:r>
                        <a:rPr lang="es-CO" sz="1400">
                          <a:effectLst/>
                        </a:rPr>
                        <a:t>Yuyucocha</a:t>
                      </a:r>
                      <a:endParaRPr lang="es-CO" sz="180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400" dirty="0">
                          <a:effectLst/>
                        </a:rPr>
                        <a:t>821839</a:t>
                      </a:r>
                      <a:endParaRPr lang="es-CO" sz="18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400" dirty="0">
                          <a:effectLst/>
                        </a:rPr>
                        <a:t>10040364</a:t>
                      </a:r>
                      <a:endParaRPr lang="es-CO" sz="18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400" dirty="0">
                          <a:effectLst/>
                        </a:rPr>
                        <a:t>2228</a:t>
                      </a:r>
                      <a:endParaRPr lang="es-CO" sz="18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400" dirty="0">
                          <a:effectLst/>
                        </a:rPr>
                        <a:t>7</a:t>
                      </a:r>
                      <a:endParaRPr lang="es-CO" sz="18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482212037"/>
                  </a:ext>
                </a:extLst>
              </a:tr>
              <a:tr h="296400">
                <a:tc>
                  <a:txBody>
                    <a:bodyPr/>
                    <a:lstStyle/>
                    <a:p>
                      <a:pPr algn="ctr">
                        <a:lnSpc>
                          <a:spcPct val="107000"/>
                        </a:lnSpc>
                        <a:spcAft>
                          <a:spcPts val="0"/>
                        </a:spcAft>
                      </a:pPr>
                      <a:r>
                        <a:rPr lang="es-CO" sz="1400">
                          <a:effectLst/>
                        </a:rPr>
                        <a:t>Otavalo </a:t>
                      </a:r>
                      <a:endParaRPr lang="es-CO" sz="180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400">
                          <a:effectLst/>
                        </a:rPr>
                        <a:t>805884</a:t>
                      </a:r>
                      <a:endParaRPr lang="es-CO" sz="180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400">
                          <a:effectLst/>
                        </a:rPr>
                        <a:t>10026560</a:t>
                      </a:r>
                      <a:endParaRPr lang="es-CO" sz="180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400">
                          <a:effectLst/>
                        </a:rPr>
                        <a:t>2550</a:t>
                      </a:r>
                      <a:endParaRPr lang="es-CO" sz="180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400" dirty="0">
                          <a:effectLst/>
                        </a:rPr>
                        <a:t>23</a:t>
                      </a:r>
                      <a:endParaRPr lang="es-CO" sz="18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528820290"/>
                  </a:ext>
                </a:extLst>
              </a:tr>
              <a:tr h="512748">
                <a:tc>
                  <a:txBody>
                    <a:bodyPr/>
                    <a:lstStyle/>
                    <a:p>
                      <a:pPr algn="ctr">
                        <a:lnSpc>
                          <a:spcPct val="107000"/>
                        </a:lnSpc>
                        <a:spcAft>
                          <a:spcPts val="0"/>
                        </a:spcAft>
                      </a:pPr>
                      <a:r>
                        <a:rPr lang="es-CO" sz="1400">
                          <a:effectLst/>
                        </a:rPr>
                        <a:t>San Gabriel </a:t>
                      </a:r>
                      <a:endParaRPr lang="es-CO" sz="180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400">
                          <a:effectLst/>
                        </a:rPr>
                        <a:t>853844</a:t>
                      </a:r>
                      <a:endParaRPr lang="es-CO" sz="180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400">
                          <a:effectLst/>
                        </a:rPr>
                        <a:t>10066515</a:t>
                      </a:r>
                      <a:endParaRPr lang="es-CO" sz="180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400">
                          <a:effectLst/>
                        </a:rPr>
                        <a:t>2860</a:t>
                      </a:r>
                      <a:endParaRPr lang="es-CO" sz="180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1400" dirty="0">
                          <a:effectLst/>
                        </a:rPr>
                        <a:t>60</a:t>
                      </a:r>
                      <a:endParaRPr lang="es-CO" sz="18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7777634"/>
                  </a:ext>
                </a:extLst>
              </a:tr>
            </a:tbl>
          </a:graphicData>
        </a:graphic>
      </p:graphicFrame>
    </p:spTree>
    <p:extLst>
      <p:ext uri="{BB962C8B-B14F-4D97-AF65-F5344CB8AC3E}">
        <p14:creationId xmlns:p14="http://schemas.microsoft.com/office/powerpoint/2010/main" val="1593536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pPr marL="342900" indent="-342900" algn="just">
              <a:buFont typeface="Arial" panose="020B0604020202020204" pitchFamily="34" charset="0"/>
              <a:buChar char="•"/>
            </a:pPr>
            <a:endParaRPr lang="es-EC" sz="2000" b="1" dirty="0">
              <a:solidFill>
                <a:schemeClr val="bg1"/>
              </a:solidFill>
              <a:latin typeface="Constantia" pitchFamily="18" charset="0"/>
            </a:endParaRPr>
          </a:p>
          <a:p>
            <a:pPr marL="342900" indent="-342900" algn="just">
              <a:buFont typeface="Arial" panose="020B0604020202020204" pitchFamily="34" charset="0"/>
              <a:buChar char="•"/>
            </a:pPr>
            <a:r>
              <a:rPr lang="es-EC" sz="2000" b="1" dirty="0">
                <a:solidFill>
                  <a:schemeClr val="bg1"/>
                </a:solidFill>
                <a:latin typeface="Constantia" pitchFamily="18" charset="0"/>
              </a:rPr>
              <a:t>Evaporación</a:t>
            </a:r>
          </a:p>
          <a:p>
            <a:pPr algn="just"/>
            <a:endParaRPr lang="es-EC" sz="2000" b="1" dirty="0"/>
          </a:p>
          <a:p>
            <a:endParaRPr lang="es-EC" sz="2000" b="1" dirty="0"/>
          </a:p>
          <a:p>
            <a:pPr algn="just"/>
            <a:endParaRPr lang="es-EC" b="1" dirty="0"/>
          </a:p>
          <a:p>
            <a:pPr algn="l"/>
            <a:endParaRPr lang="es-EC" dirty="0"/>
          </a:p>
          <a:p>
            <a:pPr algn="r"/>
            <a:endParaRPr lang="es-EC" sz="2000" dirty="0"/>
          </a:p>
          <a:p>
            <a:pPr algn="r"/>
            <a:endParaRPr lang="es-EC" sz="2000" dirty="0"/>
          </a:p>
          <a:p>
            <a:pPr algn="r"/>
            <a:endParaRPr lang="es-EC" sz="2000" dirty="0"/>
          </a:p>
          <a:p>
            <a:pPr algn="r"/>
            <a:endParaRPr lang="es-EC" sz="2000" dirty="0"/>
          </a:p>
          <a:p>
            <a:pPr algn="l"/>
            <a:endParaRPr lang="es-EC" dirty="0"/>
          </a:p>
          <a:p>
            <a:pPr algn="l"/>
            <a:endParaRPr lang="es-EC" dirty="0"/>
          </a:p>
        </p:txBody>
      </p:sp>
      <p:sp>
        <p:nvSpPr>
          <p:cNvPr id="4" name="Rectángulo 3">
            <a:extLst>
              <a:ext uri="{FF2B5EF4-FFF2-40B4-BE49-F238E27FC236}">
                <a16:creationId xmlns:a16="http://schemas.microsoft.com/office/drawing/2014/main" id="{5EEFD2BA-1E50-4EC2-B239-97F0FB948653}"/>
              </a:ext>
            </a:extLst>
          </p:cNvPr>
          <p:cNvSpPr/>
          <p:nvPr/>
        </p:nvSpPr>
        <p:spPr>
          <a:xfrm>
            <a:off x="3403076" y="6215286"/>
            <a:ext cx="8788924" cy="369332"/>
          </a:xfrm>
          <a:prstGeom prst="rect">
            <a:avLst/>
          </a:prstGeom>
        </p:spPr>
        <p:txBody>
          <a:bodyPr wrap="square">
            <a:spAutoFit/>
          </a:bodyPr>
          <a:lstStyle/>
          <a:p>
            <a:r>
              <a:rPr lang="es-EC" dirty="0">
                <a:solidFill>
                  <a:schemeClr val="bg1"/>
                </a:solidFill>
                <a:latin typeface="Constantia" pitchFamily="18" charset="0"/>
                <a:ea typeface="Calibri" panose="020F0502020204030204" pitchFamily="34" charset="0"/>
              </a:rPr>
              <a:t>Guía metodológica para la elaboración del balance hidrológico en américa del sur, 1982</a:t>
            </a:r>
            <a:endParaRPr lang="es-CO" dirty="0">
              <a:solidFill>
                <a:schemeClr val="bg1"/>
              </a:solidFill>
              <a:latin typeface="Constantia" pitchFamily="18" charset="0"/>
            </a:endParaRPr>
          </a:p>
        </p:txBody>
      </p:sp>
      <p:pic>
        <p:nvPicPr>
          <p:cNvPr id="8" name="Imagen 7">
            <a:extLst>
              <a:ext uri="{FF2B5EF4-FFF2-40B4-BE49-F238E27FC236}">
                <a16:creationId xmlns:a16="http://schemas.microsoft.com/office/drawing/2014/main" id="{8798EBEA-17F2-4B51-B5DE-675B8B647E32}"/>
              </a:ext>
            </a:extLst>
          </p:cNvPr>
          <p:cNvPicPr/>
          <p:nvPr/>
        </p:nvPicPr>
        <p:blipFill rotWithShape="1">
          <a:blip r:embed="rId2"/>
          <a:srcRect l="2521" t="36234" r="28101" b="13231"/>
          <a:stretch/>
        </p:blipFill>
        <p:spPr>
          <a:xfrm>
            <a:off x="278344" y="1432236"/>
            <a:ext cx="6755749" cy="4261554"/>
          </a:xfrm>
          <a:prstGeom prst="rect">
            <a:avLst/>
          </a:prstGeom>
        </p:spPr>
      </p:pic>
      <p:pic>
        <p:nvPicPr>
          <p:cNvPr id="9" name="Imagen 8">
            <a:extLst>
              <a:ext uri="{FF2B5EF4-FFF2-40B4-BE49-F238E27FC236}">
                <a16:creationId xmlns:a16="http://schemas.microsoft.com/office/drawing/2014/main" id="{1A0CDB33-BEEC-4766-A702-727BFD439C7E}"/>
              </a:ext>
            </a:extLst>
          </p:cNvPr>
          <p:cNvPicPr/>
          <p:nvPr/>
        </p:nvPicPr>
        <p:blipFill rotWithShape="1">
          <a:blip r:embed="rId3"/>
          <a:srcRect l="22844" t="35441" r="22565" b="13192"/>
          <a:stretch/>
        </p:blipFill>
        <p:spPr>
          <a:xfrm>
            <a:off x="7133328" y="2098226"/>
            <a:ext cx="4801006" cy="2879127"/>
          </a:xfrm>
          <a:prstGeom prst="rect">
            <a:avLst/>
          </a:prstGeom>
        </p:spPr>
      </p:pic>
    </p:spTree>
    <p:extLst>
      <p:ext uri="{BB962C8B-B14F-4D97-AF65-F5344CB8AC3E}">
        <p14:creationId xmlns:p14="http://schemas.microsoft.com/office/powerpoint/2010/main" val="36587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pPr marL="342900" indent="-342900" algn="just">
              <a:buFont typeface="Arial" panose="020B0604020202020204" pitchFamily="34" charset="0"/>
              <a:buChar char="•"/>
            </a:pPr>
            <a:endParaRPr lang="es-EC" sz="2000" b="1" dirty="0"/>
          </a:p>
          <a:p>
            <a:pPr marL="342900" indent="-342900" algn="just">
              <a:buFont typeface="Arial" panose="020B0604020202020204" pitchFamily="34" charset="0"/>
              <a:buChar char="•"/>
            </a:pPr>
            <a:r>
              <a:rPr lang="es-EC" sz="2000" b="1" dirty="0">
                <a:solidFill>
                  <a:schemeClr val="bg1"/>
                </a:solidFill>
                <a:latin typeface="Constantia" pitchFamily="18" charset="0"/>
              </a:rPr>
              <a:t>Caudal de ingreso</a:t>
            </a:r>
          </a:p>
          <a:p>
            <a:pPr algn="just"/>
            <a:endParaRPr lang="es-EC" sz="2000" b="1" dirty="0"/>
          </a:p>
          <a:p>
            <a:endParaRPr lang="es-EC" sz="2000" b="1" dirty="0"/>
          </a:p>
          <a:p>
            <a:pPr algn="just"/>
            <a:endParaRPr lang="es-EC" b="1" dirty="0"/>
          </a:p>
          <a:p>
            <a:pPr algn="l"/>
            <a:endParaRPr lang="es-EC" dirty="0"/>
          </a:p>
          <a:p>
            <a:pPr algn="r"/>
            <a:endParaRPr lang="es-EC" sz="2000" dirty="0"/>
          </a:p>
          <a:p>
            <a:pPr algn="r"/>
            <a:endParaRPr lang="es-CO" dirty="0"/>
          </a:p>
          <a:p>
            <a:pPr algn="r"/>
            <a:endParaRPr lang="es-EC" sz="2000" dirty="0"/>
          </a:p>
          <a:p>
            <a:pPr algn="l"/>
            <a:endParaRPr lang="es-EC" dirty="0"/>
          </a:p>
          <a:p>
            <a:pPr algn="l"/>
            <a:endParaRPr lang="es-EC" dirty="0"/>
          </a:p>
        </p:txBody>
      </p:sp>
      <p:sp>
        <p:nvSpPr>
          <p:cNvPr id="4" name="Rectángulo 3">
            <a:extLst>
              <a:ext uri="{FF2B5EF4-FFF2-40B4-BE49-F238E27FC236}">
                <a16:creationId xmlns:a16="http://schemas.microsoft.com/office/drawing/2014/main" id="{5EEFD2BA-1E50-4EC2-B239-97F0FB948653}"/>
              </a:ext>
            </a:extLst>
          </p:cNvPr>
          <p:cNvSpPr/>
          <p:nvPr/>
        </p:nvSpPr>
        <p:spPr>
          <a:xfrm>
            <a:off x="3302353" y="6257712"/>
            <a:ext cx="8707395" cy="369332"/>
          </a:xfrm>
          <a:prstGeom prst="rect">
            <a:avLst/>
          </a:prstGeom>
        </p:spPr>
        <p:txBody>
          <a:bodyPr wrap="square">
            <a:spAutoFit/>
          </a:bodyPr>
          <a:lstStyle/>
          <a:p>
            <a:r>
              <a:rPr lang="es-EC" dirty="0">
                <a:solidFill>
                  <a:schemeClr val="bg1"/>
                </a:solidFill>
                <a:latin typeface="Constantia" pitchFamily="18" charset="0"/>
                <a:ea typeface="Calibri" panose="020F0502020204030204" pitchFamily="34" charset="0"/>
              </a:rPr>
              <a:t>Guía metodológica para la elaboración del balance hidrológico en américa del sur, 1982</a:t>
            </a:r>
            <a:endParaRPr lang="es-CO" dirty="0">
              <a:solidFill>
                <a:schemeClr val="bg1"/>
              </a:solidFill>
              <a:latin typeface="Constantia" pitchFamily="18" charset="0"/>
            </a:endParaRPr>
          </a:p>
        </p:txBody>
      </p:sp>
      <p:pic>
        <p:nvPicPr>
          <p:cNvPr id="6" name="Imagen 5">
            <a:extLst>
              <a:ext uri="{FF2B5EF4-FFF2-40B4-BE49-F238E27FC236}">
                <a16:creationId xmlns:a16="http://schemas.microsoft.com/office/drawing/2014/main" id="{D8DBD514-3A9D-4307-B38F-F441886484D4}"/>
              </a:ext>
            </a:extLst>
          </p:cNvPr>
          <p:cNvPicPr/>
          <p:nvPr/>
        </p:nvPicPr>
        <p:blipFill rotWithShape="1">
          <a:blip r:embed="rId2"/>
          <a:srcRect l="25700" t="29468" r="25420" b="8116"/>
          <a:stretch/>
        </p:blipFill>
        <p:spPr>
          <a:xfrm>
            <a:off x="461912" y="1395167"/>
            <a:ext cx="7720553" cy="4044099"/>
          </a:xfrm>
          <a:prstGeom prst="rect">
            <a:avLst/>
          </a:prstGeom>
        </p:spPr>
      </p:pic>
      <p:sp>
        <p:nvSpPr>
          <p:cNvPr id="7" name="Rectángulo 6">
            <a:extLst>
              <a:ext uri="{FF2B5EF4-FFF2-40B4-BE49-F238E27FC236}">
                <a16:creationId xmlns:a16="http://schemas.microsoft.com/office/drawing/2014/main" id="{CBCF6D00-0151-4BBF-AD85-D225F710A0F2}"/>
              </a:ext>
            </a:extLst>
          </p:cNvPr>
          <p:cNvSpPr/>
          <p:nvPr/>
        </p:nvSpPr>
        <p:spPr>
          <a:xfrm>
            <a:off x="8465268" y="3260829"/>
            <a:ext cx="3044859" cy="584775"/>
          </a:xfrm>
          <a:prstGeom prst="rect">
            <a:avLst/>
          </a:prstGeom>
        </p:spPr>
        <p:txBody>
          <a:bodyPr wrap="square">
            <a:spAutoFit/>
          </a:bodyPr>
          <a:lstStyle/>
          <a:p>
            <a:pPr algn="r"/>
            <a:r>
              <a:rPr lang="es-EC" sz="3200" b="1" dirty="0">
                <a:solidFill>
                  <a:schemeClr val="bg1"/>
                </a:solidFill>
                <a:latin typeface="Constantia" pitchFamily="18" charset="0"/>
              </a:rPr>
              <a:t>∆S = P + </a:t>
            </a:r>
            <a:r>
              <a:rPr lang="es-EC" sz="3200" b="1" dirty="0" err="1">
                <a:solidFill>
                  <a:schemeClr val="bg1"/>
                </a:solidFill>
                <a:latin typeface="Constantia" pitchFamily="18" charset="0"/>
              </a:rPr>
              <a:t>Qsi</a:t>
            </a:r>
            <a:r>
              <a:rPr lang="es-EC" sz="3200" b="1" dirty="0">
                <a:solidFill>
                  <a:schemeClr val="bg1"/>
                </a:solidFill>
                <a:latin typeface="Constantia" pitchFamily="18" charset="0"/>
              </a:rPr>
              <a:t> - E</a:t>
            </a:r>
            <a:endParaRPr lang="es-CO" sz="3200" b="1" dirty="0">
              <a:solidFill>
                <a:schemeClr val="bg1"/>
              </a:solidFill>
              <a:latin typeface="Constantia" pitchFamily="18" charset="0"/>
            </a:endParaRPr>
          </a:p>
        </p:txBody>
      </p:sp>
    </p:spTree>
    <p:extLst>
      <p:ext uri="{BB962C8B-B14F-4D97-AF65-F5344CB8AC3E}">
        <p14:creationId xmlns:p14="http://schemas.microsoft.com/office/powerpoint/2010/main" val="628822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r>
              <a:rPr lang="es-EC" sz="3000" b="1" dirty="0">
                <a:solidFill>
                  <a:schemeClr val="bg1"/>
                </a:solidFill>
                <a:latin typeface="Constantia" pitchFamily="18" charset="0"/>
              </a:rPr>
              <a:t>RESULTADOS Y </a:t>
            </a:r>
            <a:r>
              <a:rPr lang="es-EC" sz="3000" b="1" dirty="0" err="1">
                <a:solidFill>
                  <a:schemeClr val="bg1"/>
                </a:solidFill>
                <a:latin typeface="Constantia" pitchFamily="18" charset="0"/>
              </a:rPr>
              <a:t>DISCUsIÓN</a:t>
            </a:r>
            <a:r>
              <a:rPr lang="es-EC" sz="3000" b="1" dirty="0">
                <a:solidFill>
                  <a:schemeClr val="bg1"/>
                </a:solidFill>
                <a:latin typeface="Constantia" pitchFamily="18" charset="0"/>
              </a:rPr>
              <a:t> </a:t>
            </a:r>
          </a:p>
          <a:p>
            <a:endParaRPr lang="es-EC" sz="2000" b="1" dirty="0"/>
          </a:p>
          <a:p>
            <a:pPr marL="342900" indent="-342900" algn="just">
              <a:buFont typeface="Arial" panose="020B0604020202020204" pitchFamily="34" charset="0"/>
              <a:buChar char="•"/>
            </a:pPr>
            <a:r>
              <a:rPr lang="es-EC" b="1" dirty="0">
                <a:solidFill>
                  <a:schemeClr val="bg1"/>
                </a:solidFill>
                <a:latin typeface="Constantia" pitchFamily="18" charset="0"/>
              </a:rPr>
              <a:t>Distribución espacial del agua por cotas de profundidad en el lago Yahuarcocha</a:t>
            </a:r>
            <a:endParaRPr lang="es-CO" b="1" dirty="0">
              <a:solidFill>
                <a:schemeClr val="bg1"/>
              </a:solidFill>
              <a:latin typeface="Constantia" pitchFamily="18" charset="0"/>
            </a:endParaRPr>
          </a:p>
          <a:p>
            <a:pPr marL="342900" indent="-342900" algn="just">
              <a:buFont typeface="Arial" panose="020B0604020202020204" pitchFamily="34" charset="0"/>
              <a:buChar char="•"/>
            </a:pPr>
            <a:endParaRPr lang="es-EC" sz="2000" b="1" dirty="0"/>
          </a:p>
          <a:p>
            <a:pPr algn="just"/>
            <a:endParaRPr lang="es-EC" sz="2000" b="1" dirty="0"/>
          </a:p>
          <a:p>
            <a:endParaRPr lang="es-EC" sz="2000" b="1" dirty="0"/>
          </a:p>
          <a:p>
            <a:pPr algn="just"/>
            <a:endParaRPr lang="es-EC" b="1" dirty="0"/>
          </a:p>
          <a:p>
            <a:pPr algn="l"/>
            <a:endParaRPr lang="es-EC" dirty="0"/>
          </a:p>
          <a:p>
            <a:pPr algn="r"/>
            <a:endParaRPr lang="es-EC" sz="2000" dirty="0"/>
          </a:p>
          <a:p>
            <a:pPr algn="r"/>
            <a:endParaRPr lang="es-CO" dirty="0"/>
          </a:p>
          <a:p>
            <a:pPr algn="r"/>
            <a:endParaRPr lang="es-EC" sz="2000" dirty="0"/>
          </a:p>
          <a:p>
            <a:pPr algn="l"/>
            <a:endParaRPr lang="es-EC" dirty="0"/>
          </a:p>
          <a:p>
            <a:pPr algn="l"/>
            <a:endParaRPr lang="es-EC" dirty="0"/>
          </a:p>
        </p:txBody>
      </p:sp>
      <p:graphicFrame>
        <p:nvGraphicFramePr>
          <p:cNvPr id="2" name="Tabla 1">
            <a:extLst>
              <a:ext uri="{FF2B5EF4-FFF2-40B4-BE49-F238E27FC236}">
                <a16:creationId xmlns:a16="http://schemas.microsoft.com/office/drawing/2014/main" id="{0C96CA7D-E3EF-4EA4-A2C2-7304BBF0333A}"/>
              </a:ext>
            </a:extLst>
          </p:cNvPr>
          <p:cNvGraphicFramePr>
            <a:graphicFrameLocks noGrp="1"/>
          </p:cNvGraphicFramePr>
          <p:nvPr>
            <p:extLst>
              <p:ext uri="{D42A27DB-BD31-4B8C-83A1-F6EECF244321}">
                <p14:modId xmlns:p14="http://schemas.microsoft.com/office/powerpoint/2010/main" val="3841884756"/>
              </p:ext>
            </p:extLst>
          </p:nvPr>
        </p:nvGraphicFramePr>
        <p:xfrm>
          <a:off x="377073" y="2865748"/>
          <a:ext cx="4817096" cy="2196444"/>
        </p:xfrm>
        <a:graphic>
          <a:graphicData uri="http://schemas.openxmlformats.org/drawingml/2006/table">
            <a:tbl>
              <a:tblPr firstRow="1" firstCol="1" bandRow="1">
                <a:tableStyleId>{5202B0CA-FC54-4496-8BCA-5EF66A818D29}</a:tableStyleId>
              </a:tblPr>
              <a:tblGrid>
                <a:gridCol w="1971790">
                  <a:extLst>
                    <a:ext uri="{9D8B030D-6E8A-4147-A177-3AD203B41FA5}">
                      <a16:colId xmlns:a16="http://schemas.microsoft.com/office/drawing/2014/main" val="3139459217"/>
                    </a:ext>
                  </a:extLst>
                </a:gridCol>
                <a:gridCol w="957999">
                  <a:extLst>
                    <a:ext uri="{9D8B030D-6E8A-4147-A177-3AD203B41FA5}">
                      <a16:colId xmlns:a16="http://schemas.microsoft.com/office/drawing/2014/main" val="243091755"/>
                    </a:ext>
                  </a:extLst>
                </a:gridCol>
                <a:gridCol w="957999">
                  <a:extLst>
                    <a:ext uri="{9D8B030D-6E8A-4147-A177-3AD203B41FA5}">
                      <a16:colId xmlns:a16="http://schemas.microsoft.com/office/drawing/2014/main" val="2760410562"/>
                    </a:ext>
                  </a:extLst>
                </a:gridCol>
                <a:gridCol w="929308">
                  <a:extLst>
                    <a:ext uri="{9D8B030D-6E8A-4147-A177-3AD203B41FA5}">
                      <a16:colId xmlns:a16="http://schemas.microsoft.com/office/drawing/2014/main" val="1814176214"/>
                    </a:ext>
                  </a:extLst>
                </a:gridCol>
              </a:tblGrid>
              <a:tr h="277117">
                <a:tc rowSpan="2">
                  <a:txBody>
                    <a:bodyPr/>
                    <a:lstStyle/>
                    <a:p>
                      <a:pPr algn="ctr">
                        <a:lnSpc>
                          <a:spcPct val="107000"/>
                        </a:lnSpc>
                        <a:spcAft>
                          <a:spcPts val="0"/>
                        </a:spcAft>
                      </a:pPr>
                      <a:r>
                        <a:rPr lang="es-EC" sz="1400" dirty="0">
                          <a:effectLst/>
                        </a:rPr>
                        <a:t>Nombre del afluente</a:t>
                      </a:r>
                      <a:endParaRPr lang="es-CO"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gridSpan="2">
                  <a:txBody>
                    <a:bodyPr/>
                    <a:lstStyle/>
                    <a:p>
                      <a:pPr algn="ctr">
                        <a:lnSpc>
                          <a:spcPct val="107000"/>
                        </a:lnSpc>
                        <a:spcAft>
                          <a:spcPts val="0"/>
                        </a:spcAft>
                      </a:pPr>
                      <a:r>
                        <a:rPr lang="es-EC" sz="1400">
                          <a:effectLst/>
                        </a:rPr>
                        <a:t>Coordenadas</a:t>
                      </a:r>
                      <a:endParaRPr lang="es-CO"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CO"/>
                    </a:p>
                  </a:txBody>
                  <a:tcPr/>
                </a:tc>
                <a:tc rowSpan="2">
                  <a:txBody>
                    <a:bodyPr/>
                    <a:lstStyle/>
                    <a:p>
                      <a:pPr algn="ctr">
                        <a:lnSpc>
                          <a:spcPct val="107000"/>
                        </a:lnSpc>
                        <a:spcAft>
                          <a:spcPts val="0"/>
                        </a:spcAft>
                      </a:pPr>
                      <a:r>
                        <a:rPr lang="es-EC" sz="1400">
                          <a:effectLst/>
                        </a:rPr>
                        <a:t>Altitud (msnm)</a:t>
                      </a:r>
                      <a:endParaRPr lang="es-CO"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19843746"/>
                  </a:ext>
                </a:extLst>
              </a:tr>
              <a:tr h="256622">
                <a:tc vMerge="1">
                  <a:txBody>
                    <a:bodyPr/>
                    <a:lstStyle/>
                    <a:p>
                      <a:endParaRPr lang="es-CO"/>
                    </a:p>
                  </a:txBody>
                  <a:tcPr/>
                </a:tc>
                <a:tc>
                  <a:txBody>
                    <a:bodyPr/>
                    <a:lstStyle/>
                    <a:p>
                      <a:pPr algn="ctr">
                        <a:lnSpc>
                          <a:spcPct val="107000"/>
                        </a:lnSpc>
                        <a:spcAft>
                          <a:spcPts val="0"/>
                        </a:spcAft>
                      </a:pPr>
                      <a:r>
                        <a:rPr lang="es-EC" sz="1400" dirty="0">
                          <a:effectLst/>
                        </a:rPr>
                        <a:t>X</a:t>
                      </a:r>
                      <a:endParaRPr lang="es-CO"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rPr>
                        <a:t>Y</a:t>
                      </a:r>
                      <a:endParaRPr lang="es-CO"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es-CO"/>
                    </a:p>
                  </a:txBody>
                  <a:tcPr/>
                </a:tc>
                <a:extLst>
                  <a:ext uri="{0D108BD9-81ED-4DB2-BD59-A6C34878D82A}">
                    <a16:rowId xmlns:a16="http://schemas.microsoft.com/office/drawing/2014/main" val="1548257093"/>
                  </a:ext>
                </a:extLst>
              </a:tr>
              <a:tr h="277117">
                <a:tc>
                  <a:txBody>
                    <a:bodyPr/>
                    <a:lstStyle/>
                    <a:p>
                      <a:pPr algn="ctr">
                        <a:lnSpc>
                          <a:spcPct val="107000"/>
                        </a:lnSpc>
                        <a:spcAft>
                          <a:spcPts val="0"/>
                        </a:spcAft>
                      </a:pPr>
                      <a:r>
                        <a:rPr lang="es-EC" sz="1400">
                          <a:effectLst/>
                        </a:rPr>
                        <a:t>Hacienda Hidrobo</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823779</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rPr>
                        <a:t>10041128</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2206</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89797081"/>
                  </a:ext>
                </a:extLst>
              </a:tr>
              <a:tr h="277117">
                <a:tc>
                  <a:txBody>
                    <a:bodyPr/>
                    <a:lstStyle/>
                    <a:p>
                      <a:pPr algn="ctr">
                        <a:lnSpc>
                          <a:spcPct val="107000"/>
                        </a:lnSpc>
                        <a:spcAft>
                          <a:spcPts val="0"/>
                        </a:spcAft>
                      </a:pPr>
                      <a:r>
                        <a:rPr lang="es-EC" sz="1400">
                          <a:effectLst/>
                        </a:rPr>
                        <a:t>Hostería El Totoral</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rPr>
                        <a:t>823741</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10040963</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2204</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79173649"/>
                  </a:ext>
                </a:extLst>
              </a:tr>
              <a:tr h="554237">
                <a:tc>
                  <a:txBody>
                    <a:bodyPr/>
                    <a:lstStyle/>
                    <a:p>
                      <a:pPr algn="ctr">
                        <a:lnSpc>
                          <a:spcPct val="107000"/>
                        </a:lnSpc>
                        <a:spcAft>
                          <a:spcPts val="0"/>
                        </a:spcAft>
                      </a:pPr>
                      <a:r>
                        <a:rPr lang="es-EC" sz="1400">
                          <a:effectLst/>
                        </a:rPr>
                        <a:t>Quebrada Manzano Huayco</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822766</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10040081</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2205</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99000867"/>
                  </a:ext>
                </a:extLst>
              </a:tr>
              <a:tr h="277117">
                <a:tc>
                  <a:txBody>
                    <a:bodyPr/>
                    <a:lstStyle/>
                    <a:p>
                      <a:pPr algn="ctr">
                        <a:lnSpc>
                          <a:spcPct val="107000"/>
                        </a:lnSpc>
                        <a:spcAft>
                          <a:spcPts val="0"/>
                        </a:spcAft>
                      </a:pPr>
                      <a:r>
                        <a:rPr lang="es-EC" sz="1400">
                          <a:effectLst/>
                        </a:rPr>
                        <a:t>Quebrada Polo Golo</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822752</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10039680</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2197</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723693814"/>
                  </a:ext>
                </a:extLst>
              </a:tr>
              <a:tr h="277117">
                <a:tc>
                  <a:txBody>
                    <a:bodyPr/>
                    <a:lstStyle/>
                    <a:p>
                      <a:pPr algn="ctr">
                        <a:lnSpc>
                          <a:spcPct val="107000"/>
                        </a:lnSpc>
                        <a:spcAft>
                          <a:spcPts val="0"/>
                        </a:spcAft>
                      </a:pPr>
                      <a:r>
                        <a:rPr lang="es-EC" sz="1400">
                          <a:effectLst/>
                        </a:rPr>
                        <a:t>Canal Río Tahuando</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822621</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a:effectLst/>
                        </a:rPr>
                        <a:t>10039225</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EC" sz="1400" dirty="0">
                          <a:effectLst/>
                        </a:rPr>
                        <a:t>2223</a:t>
                      </a: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95335176"/>
                  </a:ext>
                </a:extLst>
              </a:tr>
            </a:tbl>
          </a:graphicData>
        </a:graphic>
      </p:graphicFrame>
      <p:pic>
        <p:nvPicPr>
          <p:cNvPr id="5" name="Imagen 4">
            <a:extLst>
              <a:ext uri="{FF2B5EF4-FFF2-40B4-BE49-F238E27FC236}">
                <a16:creationId xmlns:a16="http://schemas.microsoft.com/office/drawing/2014/main" id="{02A517B0-5857-4A1A-A5E1-30F612B7B4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465" y="1822224"/>
            <a:ext cx="6266797" cy="4842525"/>
          </a:xfrm>
          <a:prstGeom prst="rect">
            <a:avLst/>
          </a:prstGeom>
        </p:spPr>
      </p:pic>
    </p:spTree>
    <p:extLst>
      <p:ext uri="{BB962C8B-B14F-4D97-AF65-F5344CB8AC3E}">
        <p14:creationId xmlns:p14="http://schemas.microsoft.com/office/powerpoint/2010/main" val="890211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endParaRPr lang="es-EC" sz="2000" b="1" dirty="0"/>
          </a:p>
          <a:p>
            <a:pPr marL="342900" indent="-342900" algn="just">
              <a:buFont typeface="Arial" panose="020B0604020202020204" pitchFamily="34" charset="0"/>
              <a:buChar char="•"/>
            </a:pPr>
            <a:r>
              <a:rPr lang="es-EC" b="1" dirty="0">
                <a:solidFill>
                  <a:schemeClr val="bg1"/>
                </a:solidFill>
                <a:latin typeface="Constantia" pitchFamily="18" charset="0"/>
              </a:rPr>
              <a:t>Distribución espacial del agua por cotas de profundidad en el lago Yahuarcocha</a:t>
            </a:r>
            <a:endParaRPr lang="es-CO" b="1" dirty="0">
              <a:solidFill>
                <a:schemeClr val="bg1"/>
              </a:solidFill>
              <a:latin typeface="Constantia" pitchFamily="18" charset="0"/>
            </a:endParaRPr>
          </a:p>
          <a:p>
            <a:pPr marL="342900" indent="-342900" algn="just">
              <a:buFont typeface="Arial" panose="020B0604020202020204" pitchFamily="34" charset="0"/>
              <a:buChar char="•"/>
            </a:pPr>
            <a:endParaRPr lang="es-EC" sz="2000" b="1" dirty="0"/>
          </a:p>
          <a:p>
            <a:pPr algn="just"/>
            <a:endParaRPr lang="es-EC" sz="2000" b="1" dirty="0"/>
          </a:p>
          <a:p>
            <a:endParaRPr lang="es-EC" sz="2000" b="1" dirty="0"/>
          </a:p>
          <a:p>
            <a:pPr algn="just"/>
            <a:endParaRPr lang="es-EC" b="1" dirty="0"/>
          </a:p>
          <a:p>
            <a:pPr algn="l"/>
            <a:endParaRPr lang="es-EC" dirty="0"/>
          </a:p>
          <a:p>
            <a:pPr algn="r"/>
            <a:endParaRPr lang="es-EC" sz="2000" dirty="0"/>
          </a:p>
          <a:p>
            <a:pPr algn="r"/>
            <a:endParaRPr lang="es-CO" dirty="0"/>
          </a:p>
          <a:p>
            <a:pPr algn="r"/>
            <a:endParaRPr lang="es-EC" sz="2000" dirty="0"/>
          </a:p>
          <a:p>
            <a:pPr algn="l"/>
            <a:endParaRPr lang="es-EC" dirty="0"/>
          </a:p>
          <a:p>
            <a:pPr algn="l"/>
            <a:endParaRPr lang="es-EC" dirty="0"/>
          </a:p>
        </p:txBody>
      </p:sp>
      <p:graphicFrame>
        <p:nvGraphicFramePr>
          <p:cNvPr id="4" name="Tabla 3">
            <a:extLst>
              <a:ext uri="{FF2B5EF4-FFF2-40B4-BE49-F238E27FC236}">
                <a16:creationId xmlns:a16="http://schemas.microsoft.com/office/drawing/2014/main" id="{5F907091-F4D2-45C0-9BA5-F7F86FBFE441}"/>
              </a:ext>
            </a:extLst>
          </p:cNvPr>
          <p:cNvGraphicFramePr>
            <a:graphicFrameLocks noGrp="1"/>
          </p:cNvGraphicFramePr>
          <p:nvPr>
            <p:extLst>
              <p:ext uri="{D42A27DB-BD31-4B8C-83A1-F6EECF244321}">
                <p14:modId xmlns:p14="http://schemas.microsoft.com/office/powerpoint/2010/main" val="2930889705"/>
              </p:ext>
            </p:extLst>
          </p:nvPr>
        </p:nvGraphicFramePr>
        <p:xfrm>
          <a:off x="263952" y="2582944"/>
          <a:ext cx="5731495" cy="2759053"/>
        </p:xfrm>
        <a:graphic>
          <a:graphicData uri="http://schemas.openxmlformats.org/drawingml/2006/table">
            <a:tbl>
              <a:tblPr>
                <a:tableStyleId>{5202B0CA-FC54-4496-8BCA-5EF66A818D29}</a:tableStyleId>
              </a:tblPr>
              <a:tblGrid>
                <a:gridCol w="1157075">
                  <a:extLst>
                    <a:ext uri="{9D8B030D-6E8A-4147-A177-3AD203B41FA5}">
                      <a16:colId xmlns:a16="http://schemas.microsoft.com/office/drawing/2014/main" val="3163085202"/>
                    </a:ext>
                  </a:extLst>
                </a:gridCol>
                <a:gridCol w="1152490">
                  <a:extLst>
                    <a:ext uri="{9D8B030D-6E8A-4147-A177-3AD203B41FA5}">
                      <a16:colId xmlns:a16="http://schemas.microsoft.com/office/drawing/2014/main" val="3339230747"/>
                    </a:ext>
                  </a:extLst>
                </a:gridCol>
                <a:gridCol w="960515">
                  <a:extLst>
                    <a:ext uri="{9D8B030D-6E8A-4147-A177-3AD203B41FA5}">
                      <a16:colId xmlns:a16="http://schemas.microsoft.com/office/drawing/2014/main" val="1486706832"/>
                    </a:ext>
                  </a:extLst>
                </a:gridCol>
                <a:gridCol w="1245357">
                  <a:extLst>
                    <a:ext uri="{9D8B030D-6E8A-4147-A177-3AD203B41FA5}">
                      <a16:colId xmlns:a16="http://schemas.microsoft.com/office/drawing/2014/main" val="3220657271"/>
                    </a:ext>
                  </a:extLst>
                </a:gridCol>
                <a:gridCol w="1216058">
                  <a:extLst>
                    <a:ext uri="{9D8B030D-6E8A-4147-A177-3AD203B41FA5}">
                      <a16:colId xmlns:a16="http://schemas.microsoft.com/office/drawing/2014/main" val="2198027856"/>
                    </a:ext>
                  </a:extLst>
                </a:gridCol>
              </a:tblGrid>
              <a:tr h="263071">
                <a:tc>
                  <a:txBody>
                    <a:bodyPr/>
                    <a:lstStyle/>
                    <a:p>
                      <a:pPr algn="ctr">
                        <a:lnSpc>
                          <a:spcPct val="107000"/>
                        </a:lnSpc>
                        <a:spcAft>
                          <a:spcPts val="0"/>
                        </a:spcAft>
                      </a:pPr>
                      <a:r>
                        <a:rPr lang="es-CO" sz="1200" b="1" dirty="0">
                          <a:solidFill>
                            <a:schemeClr val="tx1"/>
                          </a:solidFill>
                          <a:effectLst/>
                          <a:latin typeface="Constantia" panose="02030602050306030303" pitchFamily="18" charset="0"/>
                        </a:rPr>
                        <a:t>Profundidad (m)</a:t>
                      </a:r>
                      <a:endParaRPr lang="es-CO" sz="1600" b="1" dirty="0">
                        <a:solidFill>
                          <a:schemeClr val="tx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s-CO" sz="1200" b="1" dirty="0">
                          <a:solidFill>
                            <a:schemeClr val="tx1"/>
                          </a:solidFill>
                          <a:effectLst/>
                          <a:latin typeface="Constantia" panose="02030602050306030303" pitchFamily="18" charset="0"/>
                        </a:rPr>
                        <a:t>Área (m</a:t>
                      </a:r>
                      <a:r>
                        <a:rPr lang="es-CO" sz="1200" b="1" baseline="30000" dirty="0">
                          <a:solidFill>
                            <a:schemeClr val="tx1"/>
                          </a:solidFill>
                          <a:effectLst/>
                          <a:latin typeface="Constantia" panose="02030602050306030303" pitchFamily="18" charset="0"/>
                        </a:rPr>
                        <a:t>2</a:t>
                      </a:r>
                      <a:r>
                        <a:rPr lang="es-CO" sz="1200" b="1" dirty="0">
                          <a:solidFill>
                            <a:schemeClr val="tx1"/>
                          </a:solidFill>
                          <a:effectLst/>
                          <a:latin typeface="Constantia" panose="02030602050306030303" pitchFamily="18" charset="0"/>
                        </a:rPr>
                        <a:t>)</a:t>
                      </a:r>
                      <a:endParaRPr lang="es-CO" sz="1600" b="1" dirty="0">
                        <a:solidFill>
                          <a:schemeClr val="tx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s-CO" sz="1200" b="1" dirty="0">
                          <a:solidFill>
                            <a:schemeClr val="tx1"/>
                          </a:solidFill>
                          <a:effectLst/>
                          <a:latin typeface="Constantia" panose="02030602050306030303" pitchFamily="18" charset="0"/>
                        </a:rPr>
                        <a:t>Porcentaje (%)</a:t>
                      </a:r>
                      <a:endParaRPr lang="es-CO" sz="1600" b="1" dirty="0">
                        <a:solidFill>
                          <a:schemeClr val="tx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s-CO" sz="1200" b="1" dirty="0">
                          <a:solidFill>
                            <a:schemeClr val="tx1"/>
                          </a:solidFill>
                          <a:effectLst/>
                          <a:latin typeface="Constantia" panose="02030602050306030303" pitchFamily="18" charset="0"/>
                        </a:rPr>
                        <a:t>Volumen (m</a:t>
                      </a:r>
                      <a:r>
                        <a:rPr lang="es-CO" sz="1200" b="1" baseline="30000" dirty="0">
                          <a:solidFill>
                            <a:schemeClr val="tx1"/>
                          </a:solidFill>
                          <a:effectLst/>
                          <a:latin typeface="Constantia" panose="02030602050306030303" pitchFamily="18" charset="0"/>
                        </a:rPr>
                        <a:t>3</a:t>
                      </a:r>
                      <a:r>
                        <a:rPr lang="es-CO" sz="1200" b="1" dirty="0">
                          <a:solidFill>
                            <a:schemeClr val="tx1"/>
                          </a:solidFill>
                          <a:effectLst/>
                          <a:latin typeface="Constantia" panose="02030602050306030303" pitchFamily="18" charset="0"/>
                        </a:rPr>
                        <a:t>)</a:t>
                      </a:r>
                      <a:endParaRPr lang="es-CO" sz="1600" b="1" dirty="0">
                        <a:solidFill>
                          <a:schemeClr val="tx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tc>
                  <a:txBody>
                    <a:bodyPr/>
                    <a:lstStyle/>
                    <a:p>
                      <a:pPr algn="ctr">
                        <a:lnSpc>
                          <a:spcPct val="107000"/>
                        </a:lnSpc>
                        <a:spcAft>
                          <a:spcPts val="0"/>
                        </a:spcAft>
                      </a:pPr>
                      <a:r>
                        <a:rPr lang="es-CO" sz="1200" b="1" dirty="0">
                          <a:solidFill>
                            <a:schemeClr val="tx1"/>
                          </a:solidFill>
                          <a:effectLst/>
                          <a:latin typeface="Constantia" panose="02030602050306030303" pitchFamily="18" charset="0"/>
                        </a:rPr>
                        <a:t>Porcentaje (%)</a:t>
                      </a:r>
                      <a:endParaRPr lang="es-CO" sz="1600" b="1" dirty="0">
                        <a:solidFill>
                          <a:schemeClr val="tx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361966929"/>
                  </a:ext>
                </a:extLst>
              </a:tr>
              <a:tr h="263071">
                <a:tc>
                  <a:txBody>
                    <a:bodyPr/>
                    <a:lstStyle/>
                    <a:p>
                      <a:pPr algn="ctr">
                        <a:lnSpc>
                          <a:spcPct val="107000"/>
                        </a:lnSpc>
                        <a:spcAft>
                          <a:spcPts val="0"/>
                        </a:spcAft>
                      </a:pPr>
                      <a:r>
                        <a:rPr lang="es-CO" sz="1200" dirty="0">
                          <a:effectLst/>
                          <a:latin typeface="Constantia" panose="02030602050306030303" pitchFamily="18" charset="0"/>
                        </a:rPr>
                        <a:t>0</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CO" sz="1200" dirty="0">
                          <a:effectLst/>
                          <a:latin typeface="Constantia" panose="02030602050306030303" pitchFamily="18" charset="0"/>
                        </a:rPr>
                        <a:t>68.607,16</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CO" sz="1200">
                          <a:effectLst/>
                          <a:latin typeface="Constantia" panose="02030602050306030303" pitchFamily="18" charset="0"/>
                        </a:rPr>
                        <a:t>2,45</a:t>
                      </a:r>
                      <a:endParaRPr lang="es-CO" sz="160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CO" sz="1200">
                          <a:effectLst/>
                          <a:latin typeface="Constantia" panose="02030602050306030303" pitchFamily="18" charset="0"/>
                        </a:rPr>
                        <a:t>2337,5</a:t>
                      </a:r>
                      <a:endParaRPr lang="es-CO" sz="160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CO" sz="1200">
                          <a:effectLst/>
                          <a:latin typeface="Constantia" panose="02030602050306030303" pitchFamily="18" charset="0"/>
                        </a:rPr>
                        <a:t>0,02</a:t>
                      </a:r>
                      <a:endParaRPr lang="es-CO" sz="160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92736209"/>
                  </a:ext>
                </a:extLst>
              </a:tr>
              <a:tr h="263071">
                <a:tc>
                  <a:txBody>
                    <a:bodyPr/>
                    <a:lstStyle/>
                    <a:p>
                      <a:pPr algn="ctr">
                        <a:lnSpc>
                          <a:spcPct val="107000"/>
                        </a:lnSpc>
                        <a:spcAft>
                          <a:spcPts val="0"/>
                        </a:spcAft>
                      </a:pPr>
                      <a:r>
                        <a:rPr lang="es-CO" sz="1200" dirty="0">
                          <a:effectLst/>
                          <a:latin typeface="Constantia" panose="02030602050306030303" pitchFamily="18" charset="0"/>
                        </a:rPr>
                        <a:t>1</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tc>
                  <a:txBody>
                    <a:bodyPr/>
                    <a:lstStyle/>
                    <a:p>
                      <a:pPr algn="ctr">
                        <a:lnSpc>
                          <a:spcPct val="107000"/>
                        </a:lnSpc>
                        <a:spcAft>
                          <a:spcPts val="0"/>
                        </a:spcAft>
                      </a:pPr>
                      <a:r>
                        <a:rPr lang="es-CO" sz="1200" dirty="0">
                          <a:effectLst/>
                          <a:latin typeface="Constantia" panose="02030602050306030303" pitchFamily="18" charset="0"/>
                        </a:rPr>
                        <a:t>65.200</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tc>
                  <a:txBody>
                    <a:bodyPr/>
                    <a:lstStyle/>
                    <a:p>
                      <a:pPr algn="ctr">
                        <a:lnSpc>
                          <a:spcPct val="107000"/>
                        </a:lnSpc>
                        <a:spcAft>
                          <a:spcPts val="0"/>
                        </a:spcAft>
                      </a:pPr>
                      <a:r>
                        <a:rPr lang="es-CO" sz="1200" dirty="0">
                          <a:effectLst/>
                          <a:latin typeface="Constantia" panose="02030602050306030303" pitchFamily="18" charset="0"/>
                        </a:rPr>
                        <a:t>2,33</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tc>
                  <a:txBody>
                    <a:bodyPr/>
                    <a:lstStyle/>
                    <a:p>
                      <a:pPr algn="ctr">
                        <a:lnSpc>
                          <a:spcPct val="107000"/>
                        </a:lnSpc>
                        <a:spcAft>
                          <a:spcPts val="0"/>
                        </a:spcAft>
                      </a:pPr>
                      <a:r>
                        <a:rPr lang="es-CO" sz="1200" dirty="0">
                          <a:effectLst/>
                          <a:latin typeface="Constantia" panose="02030602050306030303" pitchFamily="18" charset="0"/>
                        </a:rPr>
                        <a:t>2.647.864,59</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tc>
                  <a:txBody>
                    <a:bodyPr/>
                    <a:lstStyle/>
                    <a:p>
                      <a:pPr algn="ctr">
                        <a:lnSpc>
                          <a:spcPct val="107000"/>
                        </a:lnSpc>
                        <a:spcAft>
                          <a:spcPts val="0"/>
                        </a:spcAft>
                      </a:pPr>
                      <a:r>
                        <a:rPr lang="es-CO" sz="1200" dirty="0">
                          <a:effectLst/>
                          <a:latin typeface="Constantia" panose="02030602050306030303" pitchFamily="18" charset="0"/>
                        </a:rPr>
                        <a:t>19,62</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extLst>
                  <a:ext uri="{0D108BD9-81ED-4DB2-BD59-A6C34878D82A}">
                    <a16:rowId xmlns:a16="http://schemas.microsoft.com/office/drawing/2014/main" val="1524664456"/>
                  </a:ext>
                </a:extLst>
              </a:tr>
              <a:tr h="263071">
                <a:tc>
                  <a:txBody>
                    <a:bodyPr/>
                    <a:lstStyle/>
                    <a:p>
                      <a:pPr algn="ctr">
                        <a:lnSpc>
                          <a:spcPct val="107000"/>
                        </a:lnSpc>
                        <a:spcAft>
                          <a:spcPts val="0"/>
                        </a:spcAft>
                      </a:pPr>
                      <a:r>
                        <a:rPr lang="es-CO" sz="1200" dirty="0">
                          <a:effectLst/>
                          <a:latin typeface="Constantia" panose="02030602050306030303" pitchFamily="18" charset="0"/>
                        </a:rPr>
                        <a:t>2</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l">
                        <a:lnSpc>
                          <a:spcPct val="107000"/>
                        </a:lnSpc>
                        <a:spcAft>
                          <a:spcPts val="0"/>
                        </a:spcAft>
                      </a:pPr>
                      <a:r>
                        <a:rPr lang="es-CO" sz="1200" dirty="0">
                          <a:effectLst/>
                          <a:latin typeface="Constantia" panose="02030602050306030303" pitchFamily="18" charset="0"/>
                        </a:rPr>
                        <a:t>   105.820,72</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CO" sz="1200" dirty="0">
                          <a:effectLst/>
                          <a:latin typeface="Constantia" panose="02030602050306030303" pitchFamily="18" charset="0"/>
                        </a:rPr>
                        <a:t>3,79</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CO" sz="1200" dirty="0">
                          <a:effectLst/>
                          <a:latin typeface="Constantia" panose="02030602050306030303" pitchFamily="18" charset="0"/>
                        </a:rPr>
                        <a:t>2.563.378,75</a:t>
                      </a:r>
                      <a:endParaRPr lang="es-CO" sz="1600" b="1"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CO" sz="1200">
                          <a:effectLst/>
                          <a:latin typeface="Constantia" panose="02030602050306030303" pitchFamily="18" charset="0"/>
                        </a:rPr>
                        <a:t>18,99</a:t>
                      </a:r>
                      <a:endParaRPr lang="es-CO" sz="160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82977380"/>
                  </a:ext>
                </a:extLst>
              </a:tr>
              <a:tr h="263071">
                <a:tc>
                  <a:txBody>
                    <a:bodyPr/>
                    <a:lstStyle/>
                    <a:p>
                      <a:pPr algn="ctr">
                        <a:lnSpc>
                          <a:spcPct val="107000"/>
                        </a:lnSpc>
                        <a:spcAft>
                          <a:spcPts val="0"/>
                        </a:spcAft>
                      </a:pPr>
                      <a:r>
                        <a:rPr lang="es-CO" sz="1200" dirty="0">
                          <a:effectLst/>
                          <a:latin typeface="Constantia" panose="02030602050306030303" pitchFamily="18" charset="0"/>
                        </a:rPr>
                        <a:t>3</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tc>
                  <a:txBody>
                    <a:bodyPr/>
                    <a:lstStyle/>
                    <a:p>
                      <a:pPr algn="ctr">
                        <a:lnSpc>
                          <a:spcPct val="107000"/>
                        </a:lnSpc>
                        <a:spcAft>
                          <a:spcPts val="0"/>
                        </a:spcAft>
                      </a:pPr>
                      <a:r>
                        <a:rPr lang="es-CO" sz="1200" dirty="0">
                          <a:effectLst/>
                          <a:latin typeface="Constantia" panose="02030602050306030303" pitchFamily="18" charset="0"/>
                        </a:rPr>
                        <a:t>150.986,91</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tc>
                  <a:txBody>
                    <a:bodyPr/>
                    <a:lstStyle/>
                    <a:p>
                      <a:pPr algn="ctr">
                        <a:lnSpc>
                          <a:spcPct val="107000"/>
                        </a:lnSpc>
                        <a:spcAft>
                          <a:spcPts val="0"/>
                        </a:spcAft>
                      </a:pPr>
                      <a:r>
                        <a:rPr lang="es-CO" sz="1200" dirty="0">
                          <a:effectLst/>
                          <a:latin typeface="Constantia" panose="02030602050306030303" pitchFamily="18" charset="0"/>
                        </a:rPr>
                        <a:t>5,40</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tc>
                  <a:txBody>
                    <a:bodyPr/>
                    <a:lstStyle/>
                    <a:p>
                      <a:pPr algn="ctr">
                        <a:lnSpc>
                          <a:spcPct val="107000"/>
                        </a:lnSpc>
                        <a:spcAft>
                          <a:spcPts val="0"/>
                        </a:spcAft>
                      </a:pPr>
                      <a:r>
                        <a:rPr lang="es-CO" sz="1200" dirty="0">
                          <a:effectLst/>
                          <a:latin typeface="Constantia" panose="02030602050306030303" pitchFamily="18" charset="0"/>
                        </a:rPr>
                        <a:t>2.425.100,69</a:t>
                      </a:r>
                      <a:endParaRPr lang="es-CO" sz="1600" b="1"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tc>
                  <a:txBody>
                    <a:bodyPr/>
                    <a:lstStyle/>
                    <a:p>
                      <a:pPr algn="ctr">
                        <a:lnSpc>
                          <a:spcPct val="107000"/>
                        </a:lnSpc>
                        <a:spcAft>
                          <a:spcPts val="0"/>
                        </a:spcAft>
                      </a:pPr>
                      <a:r>
                        <a:rPr lang="es-CO" sz="1200" dirty="0">
                          <a:effectLst/>
                          <a:latin typeface="Constantia" panose="02030602050306030303" pitchFamily="18" charset="0"/>
                        </a:rPr>
                        <a:t>17,97</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extLst>
                  <a:ext uri="{0D108BD9-81ED-4DB2-BD59-A6C34878D82A}">
                    <a16:rowId xmlns:a16="http://schemas.microsoft.com/office/drawing/2014/main" val="524278031"/>
                  </a:ext>
                </a:extLst>
              </a:tr>
              <a:tr h="263071">
                <a:tc>
                  <a:txBody>
                    <a:bodyPr/>
                    <a:lstStyle/>
                    <a:p>
                      <a:pPr algn="ctr">
                        <a:lnSpc>
                          <a:spcPct val="107000"/>
                        </a:lnSpc>
                        <a:spcAft>
                          <a:spcPts val="0"/>
                        </a:spcAft>
                      </a:pPr>
                      <a:r>
                        <a:rPr lang="es-CO" sz="1200">
                          <a:effectLst/>
                          <a:latin typeface="Constantia" panose="02030602050306030303" pitchFamily="18" charset="0"/>
                        </a:rPr>
                        <a:t>4</a:t>
                      </a:r>
                      <a:endParaRPr lang="es-CO" sz="160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CO" sz="1200">
                          <a:effectLst/>
                          <a:latin typeface="Constantia" panose="02030602050306030303" pitchFamily="18" charset="0"/>
                        </a:rPr>
                        <a:t>197.267,37</a:t>
                      </a:r>
                      <a:endParaRPr lang="es-CO" sz="160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CO" sz="1200" dirty="0">
                          <a:effectLst/>
                          <a:latin typeface="Constantia" panose="02030602050306030303" pitchFamily="18" charset="0"/>
                        </a:rPr>
                        <a:t>7,06</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CO" sz="1200" dirty="0">
                          <a:effectLst/>
                          <a:latin typeface="Constantia" panose="02030602050306030303" pitchFamily="18" charset="0"/>
                        </a:rPr>
                        <a:t>2.249.919,31</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CO" sz="1200">
                          <a:effectLst/>
                          <a:latin typeface="Constantia" panose="02030602050306030303" pitchFamily="18" charset="0"/>
                        </a:rPr>
                        <a:t>16,67</a:t>
                      </a:r>
                      <a:endParaRPr lang="es-CO" sz="160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548490"/>
                  </a:ext>
                </a:extLst>
              </a:tr>
              <a:tr h="263071">
                <a:tc>
                  <a:txBody>
                    <a:bodyPr/>
                    <a:lstStyle/>
                    <a:p>
                      <a:pPr algn="ctr">
                        <a:lnSpc>
                          <a:spcPct val="107000"/>
                        </a:lnSpc>
                        <a:spcAft>
                          <a:spcPts val="0"/>
                        </a:spcAft>
                      </a:pPr>
                      <a:r>
                        <a:rPr lang="es-CO" sz="1200" dirty="0">
                          <a:effectLst/>
                          <a:latin typeface="Constantia" panose="02030602050306030303" pitchFamily="18" charset="0"/>
                        </a:rPr>
                        <a:t>5</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tc>
                  <a:txBody>
                    <a:bodyPr/>
                    <a:lstStyle/>
                    <a:p>
                      <a:pPr algn="ctr">
                        <a:lnSpc>
                          <a:spcPct val="107000"/>
                        </a:lnSpc>
                        <a:spcAft>
                          <a:spcPts val="0"/>
                        </a:spcAft>
                      </a:pPr>
                      <a:r>
                        <a:rPr lang="es-CO" sz="1200" dirty="0">
                          <a:effectLst/>
                          <a:latin typeface="Constantia" panose="02030602050306030303" pitchFamily="18" charset="0"/>
                        </a:rPr>
                        <a:t>395.260,56</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tc>
                  <a:txBody>
                    <a:bodyPr/>
                    <a:lstStyle/>
                    <a:p>
                      <a:pPr algn="ctr">
                        <a:lnSpc>
                          <a:spcPct val="107000"/>
                        </a:lnSpc>
                        <a:spcAft>
                          <a:spcPts val="0"/>
                        </a:spcAft>
                      </a:pPr>
                      <a:r>
                        <a:rPr lang="es-CO" sz="1200" dirty="0">
                          <a:effectLst/>
                          <a:latin typeface="Constantia" panose="02030602050306030303" pitchFamily="18" charset="0"/>
                        </a:rPr>
                        <a:t>14,14</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tc>
                  <a:txBody>
                    <a:bodyPr/>
                    <a:lstStyle/>
                    <a:p>
                      <a:pPr algn="ctr">
                        <a:lnSpc>
                          <a:spcPct val="107000"/>
                        </a:lnSpc>
                        <a:spcAft>
                          <a:spcPts val="0"/>
                        </a:spcAft>
                      </a:pPr>
                      <a:r>
                        <a:rPr lang="es-CO" sz="1200" dirty="0">
                          <a:effectLst/>
                          <a:latin typeface="Constantia" panose="02030602050306030303" pitchFamily="18" charset="0"/>
                        </a:rPr>
                        <a:t>1.897.416,92</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tc>
                  <a:txBody>
                    <a:bodyPr/>
                    <a:lstStyle/>
                    <a:p>
                      <a:pPr algn="ctr">
                        <a:lnSpc>
                          <a:spcPct val="107000"/>
                        </a:lnSpc>
                        <a:spcAft>
                          <a:spcPts val="0"/>
                        </a:spcAft>
                      </a:pPr>
                      <a:r>
                        <a:rPr lang="es-CO" sz="1200" dirty="0">
                          <a:effectLst/>
                          <a:latin typeface="Constantia" panose="02030602050306030303" pitchFamily="18" charset="0"/>
                        </a:rPr>
                        <a:t>14,06</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extLst>
                  <a:ext uri="{0D108BD9-81ED-4DB2-BD59-A6C34878D82A}">
                    <a16:rowId xmlns:a16="http://schemas.microsoft.com/office/drawing/2014/main" val="3175331350"/>
                  </a:ext>
                </a:extLst>
              </a:tr>
              <a:tr h="263071">
                <a:tc>
                  <a:txBody>
                    <a:bodyPr/>
                    <a:lstStyle/>
                    <a:p>
                      <a:pPr algn="ctr">
                        <a:lnSpc>
                          <a:spcPct val="107000"/>
                        </a:lnSpc>
                        <a:spcAft>
                          <a:spcPts val="0"/>
                        </a:spcAft>
                      </a:pPr>
                      <a:r>
                        <a:rPr lang="es-CO" sz="1200" dirty="0">
                          <a:effectLst/>
                          <a:latin typeface="Constantia" panose="02030602050306030303" pitchFamily="18" charset="0"/>
                        </a:rPr>
                        <a:t>6</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CO" sz="1200" dirty="0">
                          <a:effectLst/>
                          <a:latin typeface="Constantia" panose="02030602050306030303" pitchFamily="18" charset="0"/>
                        </a:rPr>
                        <a:t>670.988,98</a:t>
                      </a:r>
                      <a:endParaRPr lang="es-CO" sz="1600" b="1"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CO" sz="1200">
                          <a:effectLst/>
                          <a:latin typeface="Constantia" panose="02030602050306030303" pitchFamily="18" charset="0"/>
                        </a:rPr>
                        <a:t>24,00</a:t>
                      </a:r>
                      <a:endParaRPr lang="es-CO" sz="160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CO" sz="1200" dirty="0">
                          <a:effectLst/>
                          <a:latin typeface="Constantia" panose="02030602050306030303" pitchFamily="18" charset="0"/>
                        </a:rPr>
                        <a:t>1.258.875,79</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CO" sz="1200" dirty="0">
                          <a:effectLst/>
                          <a:latin typeface="Constantia" panose="02030602050306030303" pitchFamily="18" charset="0"/>
                        </a:rPr>
                        <a:t>9,33</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6316136"/>
                  </a:ext>
                </a:extLst>
              </a:tr>
              <a:tr h="263071">
                <a:tc>
                  <a:txBody>
                    <a:bodyPr/>
                    <a:lstStyle/>
                    <a:p>
                      <a:pPr algn="ctr">
                        <a:lnSpc>
                          <a:spcPct val="107000"/>
                        </a:lnSpc>
                        <a:spcAft>
                          <a:spcPts val="0"/>
                        </a:spcAft>
                      </a:pPr>
                      <a:r>
                        <a:rPr lang="es-CO" sz="1200" dirty="0">
                          <a:effectLst/>
                          <a:latin typeface="Constantia" panose="02030602050306030303" pitchFamily="18" charset="0"/>
                        </a:rPr>
                        <a:t>7</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tc>
                  <a:txBody>
                    <a:bodyPr/>
                    <a:lstStyle/>
                    <a:p>
                      <a:pPr algn="ctr">
                        <a:lnSpc>
                          <a:spcPct val="107000"/>
                        </a:lnSpc>
                        <a:spcAft>
                          <a:spcPts val="0"/>
                        </a:spcAft>
                      </a:pPr>
                      <a:r>
                        <a:rPr lang="es-CO" sz="1200" dirty="0">
                          <a:effectLst/>
                          <a:latin typeface="Constantia" panose="02030602050306030303" pitchFamily="18" charset="0"/>
                        </a:rPr>
                        <a:t>1.141.313,34</a:t>
                      </a:r>
                      <a:endParaRPr lang="es-CO" sz="1600" b="1"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tc>
                  <a:txBody>
                    <a:bodyPr/>
                    <a:lstStyle/>
                    <a:p>
                      <a:pPr algn="ctr">
                        <a:lnSpc>
                          <a:spcPct val="107000"/>
                        </a:lnSpc>
                        <a:spcAft>
                          <a:spcPts val="0"/>
                        </a:spcAft>
                      </a:pPr>
                      <a:r>
                        <a:rPr lang="es-CO" sz="1200" dirty="0">
                          <a:effectLst/>
                          <a:latin typeface="Constantia" panose="02030602050306030303" pitchFamily="18" charset="0"/>
                        </a:rPr>
                        <a:t>40,83</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tc>
                  <a:txBody>
                    <a:bodyPr/>
                    <a:lstStyle/>
                    <a:p>
                      <a:pPr algn="ctr">
                        <a:lnSpc>
                          <a:spcPct val="107000"/>
                        </a:lnSpc>
                        <a:spcAft>
                          <a:spcPts val="0"/>
                        </a:spcAft>
                      </a:pPr>
                      <a:r>
                        <a:rPr lang="es-CO" sz="1200" dirty="0">
                          <a:effectLst/>
                          <a:latin typeface="Constantia" panose="02030602050306030303" pitchFamily="18" charset="0"/>
                        </a:rPr>
                        <a:t>454.037,7</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tc>
                  <a:txBody>
                    <a:bodyPr/>
                    <a:lstStyle/>
                    <a:p>
                      <a:pPr algn="ctr">
                        <a:lnSpc>
                          <a:spcPct val="107000"/>
                        </a:lnSpc>
                        <a:spcAft>
                          <a:spcPts val="0"/>
                        </a:spcAft>
                      </a:pPr>
                      <a:r>
                        <a:rPr lang="es-CO" sz="1200" dirty="0">
                          <a:effectLst/>
                          <a:latin typeface="Constantia" panose="02030602050306030303" pitchFamily="18" charset="0"/>
                        </a:rPr>
                        <a:t>3,36</a:t>
                      </a:r>
                      <a:endParaRPr lang="es-CO" sz="1600"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solidFill>
                      <a:schemeClr val="tx1">
                        <a:lumMod val="75000"/>
                      </a:schemeClr>
                    </a:solidFill>
                  </a:tcPr>
                </a:tc>
                <a:extLst>
                  <a:ext uri="{0D108BD9-81ED-4DB2-BD59-A6C34878D82A}">
                    <a16:rowId xmlns:a16="http://schemas.microsoft.com/office/drawing/2014/main" val="1323370154"/>
                  </a:ext>
                </a:extLst>
              </a:tr>
              <a:tr h="263071">
                <a:tc>
                  <a:txBody>
                    <a:bodyPr/>
                    <a:lstStyle/>
                    <a:p>
                      <a:pPr algn="ctr">
                        <a:lnSpc>
                          <a:spcPct val="107000"/>
                        </a:lnSpc>
                        <a:spcAft>
                          <a:spcPts val="0"/>
                        </a:spcAft>
                      </a:pPr>
                      <a:r>
                        <a:rPr lang="es-CO" sz="1200" b="1" dirty="0">
                          <a:effectLst/>
                          <a:latin typeface="Constantia" panose="02030602050306030303" pitchFamily="18" charset="0"/>
                        </a:rPr>
                        <a:t>TOTAL</a:t>
                      </a:r>
                      <a:endParaRPr lang="es-CO" sz="1600" b="1"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CO" sz="1200" b="1" dirty="0">
                          <a:effectLst/>
                          <a:latin typeface="Constantia" panose="02030602050306030303" pitchFamily="18" charset="0"/>
                        </a:rPr>
                        <a:t>2.795.445,04</a:t>
                      </a:r>
                      <a:endParaRPr lang="es-CO" sz="1600" b="1"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CO" sz="1200" b="1" dirty="0">
                          <a:effectLst/>
                          <a:latin typeface="Constantia" panose="02030602050306030303" pitchFamily="18" charset="0"/>
                        </a:rPr>
                        <a:t>100,00</a:t>
                      </a:r>
                      <a:endParaRPr lang="es-CO" sz="1600" b="1"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CO" sz="1200" b="1" dirty="0">
                          <a:effectLst/>
                          <a:latin typeface="Constantia" panose="02030602050306030303" pitchFamily="18" charset="0"/>
                        </a:rPr>
                        <a:t>13.498.931,25</a:t>
                      </a:r>
                      <a:endParaRPr lang="es-CO" sz="1600" b="1"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0"/>
                        </a:spcAft>
                      </a:pPr>
                      <a:r>
                        <a:rPr lang="es-CO" sz="1200" b="1" dirty="0">
                          <a:effectLst/>
                          <a:latin typeface="Constantia" panose="02030602050306030303" pitchFamily="18" charset="0"/>
                        </a:rPr>
                        <a:t>100,00</a:t>
                      </a:r>
                      <a:endParaRPr lang="es-CO" sz="1600" b="1" dirty="0">
                        <a:solidFill>
                          <a:schemeClr val="bg1"/>
                        </a:solidFill>
                        <a:effectLst/>
                        <a:latin typeface="Constantia"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4819891"/>
                  </a:ext>
                </a:extLst>
              </a:tr>
            </a:tbl>
          </a:graphicData>
        </a:graphic>
      </p:graphicFrame>
      <p:pic>
        <p:nvPicPr>
          <p:cNvPr id="5" name="Imagen 4">
            <a:extLst>
              <a:ext uri="{FF2B5EF4-FFF2-40B4-BE49-F238E27FC236}">
                <a16:creationId xmlns:a16="http://schemas.microsoft.com/office/drawing/2014/main" id="{EF6F8D6F-3D16-4643-9940-BB99F279BA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6596" y="1818288"/>
            <a:ext cx="5893152" cy="4553799"/>
          </a:xfrm>
          <a:prstGeom prst="rect">
            <a:avLst/>
          </a:prstGeom>
        </p:spPr>
      </p:pic>
    </p:spTree>
    <p:extLst>
      <p:ext uri="{BB962C8B-B14F-4D97-AF65-F5344CB8AC3E}">
        <p14:creationId xmlns:p14="http://schemas.microsoft.com/office/powerpoint/2010/main" val="300877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endParaRPr lang="es-EC" sz="2000" b="1" dirty="0"/>
          </a:p>
          <a:p>
            <a:pPr marL="342900" indent="-342900" algn="just">
              <a:buFont typeface="Arial" panose="020B0604020202020204" pitchFamily="34" charset="0"/>
              <a:buChar char="•"/>
            </a:pPr>
            <a:r>
              <a:rPr lang="es-EC" sz="2400" b="1" dirty="0">
                <a:solidFill>
                  <a:schemeClr val="bg1"/>
                </a:solidFill>
                <a:latin typeface="Constantia" pitchFamily="18" charset="0"/>
              </a:rPr>
              <a:t>Distribución espacial del agua por cotas de profundidad en el lago Yahuarcocha</a:t>
            </a:r>
            <a:endParaRPr lang="es-CO" sz="2400" b="1" dirty="0">
              <a:solidFill>
                <a:schemeClr val="bg1"/>
              </a:solidFill>
              <a:latin typeface="Constantia" pitchFamily="18" charset="0"/>
            </a:endParaRPr>
          </a:p>
          <a:p>
            <a:pPr marL="342900" indent="-342900" algn="just">
              <a:buFont typeface="Arial" panose="020B0604020202020204" pitchFamily="34" charset="0"/>
              <a:buChar char="•"/>
            </a:pPr>
            <a:endParaRPr lang="es-EC" sz="2000" b="1" dirty="0"/>
          </a:p>
          <a:p>
            <a:pPr algn="just"/>
            <a:endParaRPr lang="es-EC" sz="2000" b="1" dirty="0"/>
          </a:p>
          <a:p>
            <a:endParaRPr lang="es-EC" sz="2000" b="1" dirty="0"/>
          </a:p>
          <a:p>
            <a:pPr algn="just"/>
            <a:endParaRPr lang="es-EC" b="1" dirty="0"/>
          </a:p>
          <a:p>
            <a:pPr algn="l"/>
            <a:endParaRPr lang="es-EC" dirty="0"/>
          </a:p>
          <a:p>
            <a:pPr algn="r"/>
            <a:endParaRPr lang="es-EC" sz="2000" dirty="0"/>
          </a:p>
          <a:p>
            <a:pPr algn="r"/>
            <a:endParaRPr lang="es-CO" dirty="0"/>
          </a:p>
          <a:p>
            <a:pPr algn="r"/>
            <a:endParaRPr lang="es-EC" sz="2000" dirty="0"/>
          </a:p>
          <a:p>
            <a:pPr algn="l"/>
            <a:endParaRPr lang="es-EC" dirty="0"/>
          </a:p>
          <a:p>
            <a:pPr algn="l"/>
            <a:endParaRPr lang="es-EC" dirty="0"/>
          </a:p>
        </p:txBody>
      </p:sp>
      <p:sp>
        <p:nvSpPr>
          <p:cNvPr id="2" name="Rectángulo: esquinas redondeadas 1">
            <a:extLst>
              <a:ext uri="{FF2B5EF4-FFF2-40B4-BE49-F238E27FC236}">
                <a16:creationId xmlns:a16="http://schemas.microsoft.com/office/drawing/2014/main" id="{BD840908-486D-4536-9608-1069F01A8F6D}"/>
              </a:ext>
            </a:extLst>
          </p:cNvPr>
          <p:cNvSpPr/>
          <p:nvPr/>
        </p:nvSpPr>
        <p:spPr>
          <a:xfrm>
            <a:off x="580532" y="3384213"/>
            <a:ext cx="2322923" cy="65044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Perímetro: 7,86 km</a:t>
            </a:r>
            <a:endParaRPr lang="es-CO" dirty="0"/>
          </a:p>
        </p:txBody>
      </p:sp>
      <p:sp>
        <p:nvSpPr>
          <p:cNvPr id="7" name="Rectángulo: esquinas redondeadas 6">
            <a:extLst>
              <a:ext uri="{FF2B5EF4-FFF2-40B4-BE49-F238E27FC236}">
                <a16:creationId xmlns:a16="http://schemas.microsoft.com/office/drawing/2014/main" id="{FA3FEC6B-9C6B-41A4-A0A6-90DBD797A6AE}"/>
              </a:ext>
            </a:extLst>
          </p:cNvPr>
          <p:cNvSpPr/>
          <p:nvPr/>
        </p:nvSpPr>
        <p:spPr>
          <a:xfrm>
            <a:off x="3362618" y="2458834"/>
            <a:ext cx="3374797" cy="65044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000" b="1" dirty="0"/>
              <a:t>Superficie: 107.126,48 m</a:t>
            </a:r>
            <a:r>
              <a:rPr lang="es-EC" sz="2000" b="1" baseline="30000" dirty="0"/>
              <a:t>2</a:t>
            </a:r>
            <a:endParaRPr lang="es-CO" sz="2000" b="1" dirty="0"/>
          </a:p>
        </p:txBody>
      </p:sp>
      <p:sp>
        <p:nvSpPr>
          <p:cNvPr id="8" name="Rectángulo: esquinas redondeadas 7">
            <a:extLst>
              <a:ext uri="{FF2B5EF4-FFF2-40B4-BE49-F238E27FC236}">
                <a16:creationId xmlns:a16="http://schemas.microsoft.com/office/drawing/2014/main" id="{60477D70-EE3C-43B5-B0FE-E9BCA62F4C3B}"/>
              </a:ext>
            </a:extLst>
          </p:cNvPr>
          <p:cNvSpPr/>
          <p:nvPr/>
        </p:nvSpPr>
        <p:spPr>
          <a:xfrm>
            <a:off x="3257745" y="4331615"/>
            <a:ext cx="3584542" cy="65044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000" b="1" dirty="0"/>
              <a:t>Volumen: 1´123.540,44 m</a:t>
            </a:r>
            <a:r>
              <a:rPr lang="es-EC" sz="2000" b="1" baseline="30000" dirty="0"/>
              <a:t>3</a:t>
            </a:r>
            <a:endParaRPr lang="es-CO" sz="2000" b="1" dirty="0"/>
          </a:p>
        </p:txBody>
      </p:sp>
      <p:sp>
        <p:nvSpPr>
          <p:cNvPr id="9" name="Rectángulo: esquinas redondeadas 8">
            <a:extLst>
              <a:ext uri="{FF2B5EF4-FFF2-40B4-BE49-F238E27FC236}">
                <a16:creationId xmlns:a16="http://schemas.microsoft.com/office/drawing/2014/main" id="{0780D62F-9DC5-4F94-900E-6C7075AA84DC}"/>
              </a:ext>
            </a:extLst>
          </p:cNvPr>
          <p:cNvSpPr/>
          <p:nvPr/>
        </p:nvSpPr>
        <p:spPr>
          <a:xfrm>
            <a:off x="7486453" y="2003212"/>
            <a:ext cx="3220827" cy="78084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t>Remoción de sedimentos y vegetación macrófita</a:t>
            </a:r>
            <a:endParaRPr lang="es-CO" sz="2000" b="1" dirty="0"/>
          </a:p>
        </p:txBody>
      </p:sp>
      <p:sp>
        <p:nvSpPr>
          <p:cNvPr id="10" name="Rectángulo: esquinas redondeadas 9">
            <a:extLst>
              <a:ext uri="{FF2B5EF4-FFF2-40B4-BE49-F238E27FC236}">
                <a16:creationId xmlns:a16="http://schemas.microsoft.com/office/drawing/2014/main" id="{5D7B1130-0C12-46C3-B1F6-AFE5C8C939DD}"/>
              </a:ext>
            </a:extLst>
          </p:cNvPr>
          <p:cNvSpPr/>
          <p:nvPr/>
        </p:nvSpPr>
        <p:spPr>
          <a:xfrm>
            <a:off x="7584647" y="3431352"/>
            <a:ext cx="3024437" cy="650449"/>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000" dirty="0"/>
              <a:t>Aumento del caudal </a:t>
            </a:r>
          </a:p>
          <a:p>
            <a:pPr algn="ctr"/>
            <a:r>
              <a:rPr lang="es-EC" sz="2000" dirty="0"/>
              <a:t>67,4 l/s - 132,1 l/s</a:t>
            </a:r>
            <a:endParaRPr lang="es-CO" sz="2400" b="1" dirty="0"/>
          </a:p>
        </p:txBody>
      </p:sp>
      <p:sp>
        <p:nvSpPr>
          <p:cNvPr id="11" name="Rectángulo: esquinas redondeadas 10">
            <a:extLst>
              <a:ext uri="{FF2B5EF4-FFF2-40B4-BE49-F238E27FC236}">
                <a16:creationId xmlns:a16="http://schemas.microsoft.com/office/drawing/2014/main" id="{034CF7E5-8299-4C1B-AFEA-9FB9A08332C7}"/>
              </a:ext>
            </a:extLst>
          </p:cNvPr>
          <p:cNvSpPr/>
          <p:nvPr/>
        </p:nvSpPr>
        <p:spPr>
          <a:xfrm>
            <a:off x="7381971" y="4725932"/>
            <a:ext cx="3447071" cy="98354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sz="2000" dirty="0"/>
              <a:t>Disminución superficial (3%) y volumétrica (0,5%) de la cota de 0m</a:t>
            </a:r>
            <a:endParaRPr lang="es-CO" sz="2000" dirty="0"/>
          </a:p>
        </p:txBody>
      </p:sp>
    </p:spTree>
    <p:extLst>
      <p:ext uri="{BB962C8B-B14F-4D97-AF65-F5344CB8AC3E}">
        <p14:creationId xmlns:p14="http://schemas.microsoft.com/office/powerpoint/2010/main" val="420089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endParaRPr lang="es-EC" sz="2000" b="1" dirty="0"/>
          </a:p>
          <a:p>
            <a:pPr marL="342900" indent="-342900" algn="just">
              <a:buFont typeface="Arial" panose="020B0604020202020204" pitchFamily="34" charset="0"/>
              <a:buChar char="•"/>
            </a:pPr>
            <a:r>
              <a:rPr lang="es-EC" b="1" dirty="0">
                <a:solidFill>
                  <a:schemeClr val="bg1"/>
                </a:solidFill>
                <a:latin typeface="Constantia" pitchFamily="18" charset="0"/>
              </a:rPr>
              <a:t>Disponibilidad del agua de la cubeta lacustre mediante la aplicación de la ecuación simplificada del balance hidrológico</a:t>
            </a:r>
            <a:endParaRPr lang="es-CO" b="1" dirty="0">
              <a:solidFill>
                <a:schemeClr val="bg1"/>
              </a:solidFill>
              <a:latin typeface="Constantia" pitchFamily="18" charset="0"/>
            </a:endParaRPr>
          </a:p>
          <a:p>
            <a:pPr algn="just"/>
            <a:endParaRPr lang="es-EC" sz="2000" b="1" dirty="0"/>
          </a:p>
          <a:p>
            <a:endParaRPr lang="es-EC" sz="2000" b="1" dirty="0"/>
          </a:p>
          <a:p>
            <a:pPr algn="just"/>
            <a:endParaRPr lang="es-EC" b="1" dirty="0"/>
          </a:p>
          <a:p>
            <a:pPr algn="l"/>
            <a:endParaRPr lang="es-EC" dirty="0"/>
          </a:p>
          <a:p>
            <a:pPr algn="r"/>
            <a:endParaRPr lang="es-EC" sz="2000" dirty="0"/>
          </a:p>
          <a:p>
            <a:pPr algn="r"/>
            <a:endParaRPr lang="es-CO" dirty="0"/>
          </a:p>
          <a:p>
            <a:pPr algn="r"/>
            <a:endParaRPr lang="es-EC" sz="2000" dirty="0"/>
          </a:p>
          <a:p>
            <a:pPr algn="l"/>
            <a:endParaRPr lang="es-EC" dirty="0"/>
          </a:p>
          <a:p>
            <a:pPr algn="l"/>
            <a:endParaRPr lang="es-EC" dirty="0"/>
          </a:p>
        </p:txBody>
      </p:sp>
      <p:graphicFrame>
        <p:nvGraphicFramePr>
          <p:cNvPr id="4" name="Tabla 3">
            <a:extLst>
              <a:ext uri="{FF2B5EF4-FFF2-40B4-BE49-F238E27FC236}">
                <a16:creationId xmlns:a16="http://schemas.microsoft.com/office/drawing/2014/main" id="{513A445D-7CC2-4724-8691-6A5D2B2B40D6}"/>
              </a:ext>
            </a:extLst>
          </p:cNvPr>
          <p:cNvGraphicFramePr>
            <a:graphicFrameLocks noGrp="1"/>
          </p:cNvGraphicFramePr>
          <p:nvPr>
            <p:extLst>
              <p:ext uri="{D42A27DB-BD31-4B8C-83A1-F6EECF244321}">
                <p14:modId xmlns:p14="http://schemas.microsoft.com/office/powerpoint/2010/main" val="3055410178"/>
              </p:ext>
            </p:extLst>
          </p:nvPr>
        </p:nvGraphicFramePr>
        <p:xfrm>
          <a:off x="7801203" y="2953819"/>
          <a:ext cx="3937715" cy="2018550"/>
        </p:xfrm>
        <a:graphic>
          <a:graphicData uri="http://schemas.openxmlformats.org/drawingml/2006/table">
            <a:tbl>
              <a:tblPr firstRow="1" bandRow="1">
                <a:tableStyleId>{8EC20E35-A176-4012-BC5E-935CFFF8708E}</a:tableStyleId>
              </a:tblPr>
              <a:tblGrid>
                <a:gridCol w="2436468">
                  <a:extLst>
                    <a:ext uri="{9D8B030D-6E8A-4147-A177-3AD203B41FA5}">
                      <a16:colId xmlns:a16="http://schemas.microsoft.com/office/drawing/2014/main" val="11055196"/>
                    </a:ext>
                  </a:extLst>
                </a:gridCol>
                <a:gridCol w="1501247">
                  <a:extLst>
                    <a:ext uri="{9D8B030D-6E8A-4147-A177-3AD203B41FA5}">
                      <a16:colId xmlns:a16="http://schemas.microsoft.com/office/drawing/2014/main" val="399669822"/>
                    </a:ext>
                  </a:extLst>
                </a:gridCol>
              </a:tblGrid>
              <a:tr h="369195">
                <a:tc>
                  <a:txBody>
                    <a:bodyPr/>
                    <a:lstStyle/>
                    <a:p>
                      <a:pPr algn="ctr"/>
                      <a:r>
                        <a:rPr lang="es-EC" dirty="0">
                          <a:latin typeface="Constantia" pitchFamily="18" charset="0"/>
                        </a:rPr>
                        <a:t>Balance hidrológico anual</a:t>
                      </a:r>
                      <a:endParaRPr lang="es-CO" b="1" dirty="0">
                        <a:latin typeface="Constantia" pitchFamily="18" charset="0"/>
                      </a:endParaRPr>
                    </a:p>
                  </a:txBody>
                  <a:tcPr/>
                </a:tc>
                <a:tc>
                  <a:txBody>
                    <a:bodyPr/>
                    <a:lstStyle/>
                    <a:p>
                      <a:pPr algn="ctr"/>
                      <a:r>
                        <a:rPr lang="es-EC" dirty="0">
                          <a:latin typeface="Constantia" pitchFamily="18" charset="0"/>
                        </a:rPr>
                        <a:t>- 249,78 mm</a:t>
                      </a:r>
                      <a:endParaRPr lang="es-CO" dirty="0">
                        <a:latin typeface="Constantia" pitchFamily="18" charset="0"/>
                      </a:endParaRPr>
                    </a:p>
                  </a:txBody>
                  <a:tcPr/>
                </a:tc>
                <a:extLst>
                  <a:ext uri="{0D108BD9-81ED-4DB2-BD59-A6C34878D82A}">
                    <a16:rowId xmlns:a16="http://schemas.microsoft.com/office/drawing/2014/main" val="335833289"/>
                  </a:ext>
                </a:extLst>
              </a:tr>
              <a:tr h="369195">
                <a:tc>
                  <a:txBody>
                    <a:bodyPr/>
                    <a:lstStyle/>
                    <a:p>
                      <a:pPr algn="ctr"/>
                      <a:r>
                        <a:rPr lang="es-EC" dirty="0">
                          <a:latin typeface="Constantia" pitchFamily="18" charset="0"/>
                        </a:rPr>
                        <a:t>Evaporación anual</a:t>
                      </a:r>
                      <a:endParaRPr lang="es-CO" b="1" dirty="0">
                        <a:latin typeface="Constantia" pitchFamily="18" charset="0"/>
                      </a:endParaRPr>
                    </a:p>
                  </a:txBody>
                  <a:tcPr/>
                </a:tc>
                <a:tc>
                  <a:txBody>
                    <a:bodyPr/>
                    <a:lstStyle/>
                    <a:p>
                      <a:pPr algn="ctr"/>
                      <a:r>
                        <a:rPr lang="es-EC" dirty="0">
                          <a:latin typeface="Constantia" pitchFamily="18" charset="0"/>
                        </a:rPr>
                        <a:t>1592,46 mm</a:t>
                      </a:r>
                      <a:endParaRPr lang="es-CO" dirty="0">
                        <a:latin typeface="Constantia" pitchFamily="18" charset="0"/>
                      </a:endParaRPr>
                    </a:p>
                  </a:txBody>
                  <a:tcPr/>
                </a:tc>
                <a:extLst>
                  <a:ext uri="{0D108BD9-81ED-4DB2-BD59-A6C34878D82A}">
                    <a16:rowId xmlns:a16="http://schemas.microsoft.com/office/drawing/2014/main" val="1364777140"/>
                  </a:ext>
                </a:extLst>
              </a:tr>
              <a:tr h="369195">
                <a:tc>
                  <a:txBody>
                    <a:bodyPr/>
                    <a:lstStyle/>
                    <a:p>
                      <a:pPr algn="ctr"/>
                      <a:r>
                        <a:rPr lang="es-EC" dirty="0">
                          <a:latin typeface="Constantia" pitchFamily="18" charset="0"/>
                        </a:rPr>
                        <a:t>Caudal de ingreso anual</a:t>
                      </a:r>
                      <a:endParaRPr lang="es-CO" b="1" dirty="0">
                        <a:latin typeface="Constantia" pitchFamily="18" charset="0"/>
                      </a:endParaRPr>
                    </a:p>
                  </a:txBody>
                  <a:tcPr/>
                </a:tc>
                <a:tc>
                  <a:txBody>
                    <a:bodyPr/>
                    <a:lstStyle/>
                    <a:p>
                      <a:pPr algn="ctr"/>
                      <a:r>
                        <a:rPr lang="es-EC" dirty="0">
                          <a:latin typeface="Constantia" pitchFamily="18" charset="0"/>
                        </a:rPr>
                        <a:t>783,34 mm</a:t>
                      </a:r>
                      <a:endParaRPr lang="es-CO" dirty="0">
                        <a:latin typeface="Constantia" pitchFamily="18" charset="0"/>
                      </a:endParaRPr>
                    </a:p>
                  </a:txBody>
                  <a:tcPr/>
                </a:tc>
                <a:extLst>
                  <a:ext uri="{0D108BD9-81ED-4DB2-BD59-A6C34878D82A}">
                    <a16:rowId xmlns:a16="http://schemas.microsoft.com/office/drawing/2014/main" val="1557083728"/>
                  </a:ext>
                </a:extLst>
              </a:tr>
              <a:tr h="369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a:latin typeface="Constantia" pitchFamily="18" charset="0"/>
                        </a:rPr>
                        <a:t>Precipitación anual</a:t>
                      </a:r>
                      <a:endParaRPr lang="es-CO" b="1" dirty="0">
                        <a:latin typeface="Constantia" pitchFamily="18" charset="0"/>
                      </a:endParaRPr>
                    </a:p>
                  </a:txBody>
                  <a:tcPr/>
                </a:tc>
                <a:tc>
                  <a:txBody>
                    <a:bodyPr/>
                    <a:lstStyle/>
                    <a:p>
                      <a:pPr algn="ctr"/>
                      <a:r>
                        <a:rPr lang="es-EC" dirty="0">
                          <a:latin typeface="Constantia" pitchFamily="18" charset="0"/>
                        </a:rPr>
                        <a:t>559,36 mm</a:t>
                      </a:r>
                      <a:endParaRPr lang="es-CO" dirty="0">
                        <a:latin typeface="Constantia" pitchFamily="18" charset="0"/>
                      </a:endParaRPr>
                    </a:p>
                  </a:txBody>
                  <a:tcPr/>
                </a:tc>
                <a:extLst>
                  <a:ext uri="{0D108BD9-81ED-4DB2-BD59-A6C34878D82A}">
                    <a16:rowId xmlns:a16="http://schemas.microsoft.com/office/drawing/2014/main" val="3756623342"/>
                  </a:ext>
                </a:extLst>
              </a:tr>
            </a:tbl>
          </a:graphicData>
        </a:graphic>
      </p:graphicFrame>
      <p:sp>
        <p:nvSpPr>
          <p:cNvPr id="5" name="Rectangle 1">
            <a:extLst>
              <a:ext uri="{FF2B5EF4-FFF2-40B4-BE49-F238E27FC236}">
                <a16:creationId xmlns:a16="http://schemas.microsoft.com/office/drawing/2014/main" id="{352A74AC-3650-456B-9083-F770FB10401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13" name="Imagen 12">
            <a:extLst>
              <a:ext uri="{FF2B5EF4-FFF2-40B4-BE49-F238E27FC236}">
                <a16:creationId xmlns:a16="http://schemas.microsoft.com/office/drawing/2014/main" id="{840F1700-5C08-4FAC-A1B0-8A9D8591F457}"/>
              </a:ext>
            </a:extLst>
          </p:cNvPr>
          <p:cNvPicPr>
            <a:picLocks noChangeAspect="1"/>
          </p:cNvPicPr>
          <p:nvPr/>
        </p:nvPicPr>
        <p:blipFill rotWithShape="1">
          <a:blip r:embed="rId2"/>
          <a:srcRect l="32552" t="38076" r="32964" b="21932"/>
          <a:stretch/>
        </p:blipFill>
        <p:spPr>
          <a:xfrm>
            <a:off x="867265" y="1951347"/>
            <a:ext cx="6278253" cy="4095492"/>
          </a:xfrm>
          <a:prstGeom prst="rect">
            <a:avLst/>
          </a:prstGeom>
        </p:spPr>
      </p:pic>
    </p:spTree>
    <p:extLst>
      <p:ext uri="{BB962C8B-B14F-4D97-AF65-F5344CB8AC3E}">
        <p14:creationId xmlns:p14="http://schemas.microsoft.com/office/powerpoint/2010/main" val="1248405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endParaRPr lang="es-EC" sz="2000" b="1" dirty="0"/>
          </a:p>
          <a:p>
            <a:pPr algn="just"/>
            <a:r>
              <a:rPr lang="es-EC" sz="2400" b="1" dirty="0">
                <a:solidFill>
                  <a:schemeClr val="bg1"/>
                </a:solidFill>
                <a:latin typeface="Constantia" panose="02030602050306030303" pitchFamily="18" charset="0"/>
              </a:rPr>
              <a:t>Evaporación</a:t>
            </a:r>
            <a:endParaRPr lang="es-EC" b="1" dirty="0">
              <a:solidFill>
                <a:schemeClr val="bg1"/>
              </a:solidFill>
              <a:latin typeface="Constantia" panose="02030602050306030303" pitchFamily="18" charset="0"/>
            </a:endParaRPr>
          </a:p>
          <a:p>
            <a:pPr algn="just"/>
            <a:endParaRPr lang="es-CO" b="1" dirty="0"/>
          </a:p>
          <a:p>
            <a:pPr algn="just"/>
            <a:endParaRPr lang="es-EC" sz="2000" b="1" dirty="0"/>
          </a:p>
          <a:p>
            <a:endParaRPr lang="es-EC" sz="2000" b="1" dirty="0"/>
          </a:p>
          <a:p>
            <a:pPr algn="just"/>
            <a:endParaRPr lang="es-EC" b="1" dirty="0"/>
          </a:p>
          <a:p>
            <a:pPr algn="l"/>
            <a:endParaRPr lang="es-EC" dirty="0"/>
          </a:p>
          <a:p>
            <a:pPr algn="r"/>
            <a:endParaRPr lang="es-EC" sz="2000" dirty="0"/>
          </a:p>
          <a:p>
            <a:pPr algn="r"/>
            <a:endParaRPr lang="es-CO" dirty="0"/>
          </a:p>
          <a:p>
            <a:pPr algn="r"/>
            <a:endParaRPr lang="es-EC" sz="2000" dirty="0"/>
          </a:p>
          <a:p>
            <a:pPr algn="l"/>
            <a:endParaRPr lang="es-EC" dirty="0"/>
          </a:p>
          <a:p>
            <a:pPr algn="l"/>
            <a:endParaRPr lang="es-EC" dirty="0"/>
          </a:p>
        </p:txBody>
      </p:sp>
      <p:graphicFrame>
        <p:nvGraphicFramePr>
          <p:cNvPr id="4" name="Tabla 3">
            <a:extLst>
              <a:ext uri="{FF2B5EF4-FFF2-40B4-BE49-F238E27FC236}">
                <a16:creationId xmlns:a16="http://schemas.microsoft.com/office/drawing/2014/main" id="{513A445D-7CC2-4724-8691-6A5D2B2B40D6}"/>
              </a:ext>
            </a:extLst>
          </p:cNvPr>
          <p:cNvGraphicFramePr>
            <a:graphicFrameLocks noGrp="1"/>
          </p:cNvGraphicFramePr>
          <p:nvPr>
            <p:extLst>
              <p:ext uri="{D42A27DB-BD31-4B8C-83A1-F6EECF244321}">
                <p14:modId xmlns:p14="http://schemas.microsoft.com/office/powerpoint/2010/main" val="348846456"/>
              </p:ext>
            </p:extLst>
          </p:nvPr>
        </p:nvGraphicFramePr>
        <p:xfrm>
          <a:off x="7456602" y="2054567"/>
          <a:ext cx="4355184" cy="3203835"/>
        </p:xfrm>
        <a:graphic>
          <a:graphicData uri="http://schemas.openxmlformats.org/drawingml/2006/table">
            <a:tbl>
              <a:tblPr firstRow="1" bandRow="1">
                <a:tableStyleId>{5202B0CA-FC54-4496-8BCA-5EF66A818D29}</a:tableStyleId>
              </a:tblPr>
              <a:tblGrid>
                <a:gridCol w="1696825">
                  <a:extLst>
                    <a:ext uri="{9D8B030D-6E8A-4147-A177-3AD203B41FA5}">
                      <a16:colId xmlns:a16="http://schemas.microsoft.com/office/drawing/2014/main" val="11055196"/>
                    </a:ext>
                  </a:extLst>
                </a:gridCol>
                <a:gridCol w="2658359">
                  <a:extLst>
                    <a:ext uri="{9D8B030D-6E8A-4147-A177-3AD203B41FA5}">
                      <a16:colId xmlns:a16="http://schemas.microsoft.com/office/drawing/2014/main" val="399669822"/>
                    </a:ext>
                  </a:extLst>
                </a:gridCol>
              </a:tblGrid>
              <a:tr h="369195">
                <a:tc>
                  <a:txBody>
                    <a:bodyPr/>
                    <a:lstStyle/>
                    <a:p>
                      <a:pPr algn="ctr"/>
                      <a:r>
                        <a:rPr lang="es-EC" dirty="0"/>
                        <a:t>Evaporación</a:t>
                      </a:r>
                      <a:endParaRPr lang="es-CO" b="1" dirty="0"/>
                    </a:p>
                  </a:txBody>
                  <a:tcPr/>
                </a:tc>
                <a:tc>
                  <a:txBody>
                    <a:bodyPr/>
                    <a:lstStyle/>
                    <a:p>
                      <a:pPr algn="ctr"/>
                      <a:r>
                        <a:rPr lang="es-EC" dirty="0"/>
                        <a:t>100 % </a:t>
                      </a:r>
                      <a:endParaRPr lang="es-CO" dirty="0"/>
                    </a:p>
                  </a:txBody>
                  <a:tcPr/>
                </a:tc>
                <a:extLst>
                  <a:ext uri="{0D108BD9-81ED-4DB2-BD59-A6C34878D82A}">
                    <a16:rowId xmlns:a16="http://schemas.microsoft.com/office/drawing/2014/main" val="335833289"/>
                  </a:ext>
                </a:extLst>
              </a:tr>
              <a:tr h="369195">
                <a:tc>
                  <a:txBody>
                    <a:bodyPr/>
                    <a:lstStyle/>
                    <a:p>
                      <a:pPr algn="ctr"/>
                      <a:r>
                        <a:rPr lang="es-EC" dirty="0"/>
                        <a:t>Nivel más alto </a:t>
                      </a:r>
                      <a:endParaRPr lang="es-CO" b="1" dirty="0"/>
                    </a:p>
                  </a:txBody>
                  <a:tcPr/>
                </a:tc>
                <a:tc>
                  <a:txBody>
                    <a:bodyPr/>
                    <a:lstStyle/>
                    <a:p>
                      <a:pPr algn="ctr"/>
                      <a:r>
                        <a:rPr lang="es-EC" dirty="0"/>
                        <a:t>Dic 2015 (161,06 mm)</a:t>
                      </a:r>
                      <a:endParaRPr lang="es-CO" dirty="0"/>
                    </a:p>
                  </a:txBody>
                  <a:tcPr/>
                </a:tc>
                <a:extLst>
                  <a:ext uri="{0D108BD9-81ED-4DB2-BD59-A6C34878D82A}">
                    <a16:rowId xmlns:a16="http://schemas.microsoft.com/office/drawing/2014/main" val="1364777140"/>
                  </a:ext>
                </a:extLst>
              </a:tr>
              <a:tr h="369195">
                <a:tc>
                  <a:txBody>
                    <a:bodyPr/>
                    <a:lstStyle/>
                    <a:p>
                      <a:pPr algn="ctr"/>
                      <a:r>
                        <a:rPr lang="es-EC" dirty="0"/>
                        <a:t>Nivel más bajo</a:t>
                      </a:r>
                      <a:endParaRPr lang="es-CO" b="1" dirty="0"/>
                    </a:p>
                  </a:txBody>
                  <a:tcPr/>
                </a:tc>
                <a:tc>
                  <a:txBody>
                    <a:bodyPr/>
                    <a:lstStyle/>
                    <a:p>
                      <a:pPr algn="ctr"/>
                      <a:r>
                        <a:rPr lang="es-EC" dirty="0"/>
                        <a:t>Mar 2016 (111,39 mm)</a:t>
                      </a:r>
                      <a:endParaRPr lang="es-CO" dirty="0"/>
                    </a:p>
                  </a:txBody>
                  <a:tcPr/>
                </a:tc>
                <a:extLst>
                  <a:ext uri="{0D108BD9-81ED-4DB2-BD59-A6C34878D82A}">
                    <a16:rowId xmlns:a16="http://schemas.microsoft.com/office/drawing/2014/main" val="1557083728"/>
                  </a:ext>
                </a:extLst>
              </a:tr>
              <a:tr h="369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a:t>Aumento de temperatura</a:t>
                      </a:r>
                      <a:endParaRPr lang="es-CO" b="1" dirty="0"/>
                    </a:p>
                  </a:txBody>
                  <a:tcPr/>
                </a:tc>
                <a:tc>
                  <a:txBody>
                    <a:bodyPr/>
                    <a:lstStyle/>
                    <a:p>
                      <a:pPr algn="ctr"/>
                      <a:r>
                        <a:rPr lang="es-EC" dirty="0"/>
                        <a:t>Dic – Feb – Mar y Abr</a:t>
                      </a:r>
                      <a:endParaRPr lang="es-CO" dirty="0"/>
                    </a:p>
                  </a:txBody>
                  <a:tcPr/>
                </a:tc>
                <a:extLst>
                  <a:ext uri="{0D108BD9-81ED-4DB2-BD59-A6C34878D82A}">
                    <a16:rowId xmlns:a16="http://schemas.microsoft.com/office/drawing/2014/main" val="375662334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a:t>Observación</a:t>
                      </a:r>
                      <a:endParaRPr lang="es-CO" b="1" dirty="0"/>
                    </a:p>
                  </a:txBody>
                  <a:tcPr/>
                </a:tc>
                <a:tc>
                  <a:txBody>
                    <a:bodyPr/>
                    <a:lstStyle/>
                    <a:p>
                      <a:pPr algn="ctr"/>
                      <a:r>
                        <a:rPr lang="es-EC" dirty="0"/>
                        <a:t>Aumento comparando registros anuales anteriores</a:t>
                      </a:r>
                      <a:endParaRPr lang="es-CO" dirty="0"/>
                    </a:p>
                  </a:txBody>
                  <a:tcPr/>
                </a:tc>
                <a:extLst>
                  <a:ext uri="{0D108BD9-81ED-4DB2-BD59-A6C34878D82A}">
                    <a16:rowId xmlns:a16="http://schemas.microsoft.com/office/drawing/2014/main" val="1285808905"/>
                  </a:ext>
                </a:extLst>
              </a:tr>
            </a:tbl>
          </a:graphicData>
        </a:graphic>
      </p:graphicFrame>
      <p:sp>
        <p:nvSpPr>
          <p:cNvPr id="5" name="Rectangle 1">
            <a:extLst>
              <a:ext uri="{FF2B5EF4-FFF2-40B4-BE49-F238E27FC236}">
                <a16:creationId xmlns:a16="http://schemas.microsoft.com/office/drawing/2014/main" id="{352A74AC-3650-456B-9083-F770FB10401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2" name="Imagen 1">
            <a:extLst>
              <a:ext uri="{FF2B5EF4-FFF2-40B4-BE49-F238E27FC236}">
                <a16:creationId xmlns:a16="http://schemas.microsoft.com/office/drawing/2014/main" id="{ADE50D1A-8384-484B-92E2-067E177ABF36}"/>
              </a:ext>
            </a:extLst>
          </p:cNvPr>
          <p:cNvPicPr>
            <a:picLocks noChangeAspect="1"/>
          </p:cNvPicPr>
          <p:nvPr/>
        </p:nvPicPr>
        <p:blipFill rotWithShape="1">
          <a:blip r:embed="rId2"/>
          <a:srcRect l="30155" t="30790" r="30799" b="33508"/>
          <a:stretch/>
        </p:blipFill>
        <p:spPr>
          <a:xfrm>
            <a:off x="311084" y="1891719"/>
            <a:ext cx="6862713" cy="3529529"/>
          </a:xfrm>
          <a:prstGeom prst="rect">
            <a:avLst/>
          </a:prstGeom>
        </p:spPr>
      </p:pic>
    </p:spTree>
    <p:extLst>
      <p:ext uri="{BB962C8B-B14F-4D97-AF65-F5344CB8AC3E}">
        <p14:creationId xmlns:p14="http://schemas.microsoft.com/office/powerpoint/2010/main" val="142571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endParaRPr lang="es-EC" sz="2000" b="1" dirty="0"/>
          </a:p>
          <a:p>
            <a:pPr algn="just"/>
            <a:r>
              <a:rPr lang="es-EC" sz="2400" b="1" dirty="0">
                <a:solidFill>
                  <a:schemeClr val="bg1"/>
                </a:solidFill>
                <a:latin typeface="Constantia" panose="02030602050306030303" pitchFamily="18" charset="0"/>
              </a:rPr>
              <a:t>Precipitación</a:t>
            </a:r>
          </a:p>
          <a:p>
            <a:pPr algn="just"/>
            <a:endParaRPr lang="es-CO" b="1" dirty="0"/>
          </a:p>
          <a:p>
            <a:pPr algn="just"/>
            <a:endParaRPr lang="es-EC" sz="2000" b="1" dirty="0"/>
          </a:p>
          <a:p>
            <a:endParaRPr lang="es-EC" sz="2000" b="1" dirty="0"/>
          </a:p>
          <a:p>
            <a:pPr algn="just"/>
            <a:endParaRPr lang="es-EC" b="1" dirty="0"/>
          </a:p>
          <a:p>
            <a:pPr algn="l"/>
            <a:endParaRPr lang="es-EC" dirty="0"/>
          </a:p>
          <a:p>
            <a:pPr algn="r"/>
            <a:endParaRPr lang="es-EC" sz="2000" dirty="0"/>
          </a:p>
          <a:p>
            <a:pPr algn="r"/>
            <a:endParaRPr lang="es-CO" dirty="0"/>
          </a:p>
          <a:p>
            <a:pPr algn="r"/>
            <a:endParaRPr lang="es-EC" sz="2000" dirty="0"/>
          </a:p>
          <a:p>
            <a:pPr algn="l"/>
            <a:endParaRPr lang="es-EC" dirty="0"/>
          </a:p>
          <a:p>
            <a:pPr algn="l"/>
            <a:endParaRPr lang="es-EC" dirty="0"/>
          </a:p>
        </p:txBody>
      </p:sp>
      <p:graphicFrame>
        <p:nvGraphicFramePr>
          <p:cNvPr id="4" name="Tabla 3">
            <a:extLst>
              <a:ext uri="{FF2B5EF4-FFF2-40B4-BE49-F238E27FC236}">
                <a16:creationId xmlns:a16="http://schemas.microsoft.com/office/drawing/2014/main" id="{513A445D-7CC2-4724-8691-6A5D2B2B40D6}"/>
              </a:ext>
            </a:extLst>
          </p:cNvPr>
          <p:cNvGraphicFramePr>
            <a:graphicFrameLocks noGrp="1"/>
          </p:cNvGraphicFramePr>
          <p:nvPr>
            <p:extLst>
              <p:ext uri="{D42A27DB-BD31-4B8C-83A1-F6EECF244321}">
                <p14:modId xmlns:p14="http://schemas.microsoft.com/office/powerpoint/2010/main" val="3274192578"/>
              </p:ext>
            </p:extLst>
          </p:nvPr>
        </p:nvGraphicFramePr>
        <p:xfrm>
          <a:off x="7607431" y="2354903"/>
          <a:ext cx="4289196" cy="2838075"/>
        </p:xfrm>
        <a:graphic>
          <a:graphicData uri="http://schemas.openxmlformats.org/drawingml/2006/table">
            <a:tbl>
              <a:tblPr firstRow="1" bandRow="1">
                <a:tableStyleId>{5202B0CA-FC54-4496-8BCA-5EF66A818D29}</a:tableStyleId>
              </a:tblPr>
              <a:tblGrid>
                <a:gridCol w="1677971">
                  <a:extLst>
                    <a:ext uri="{9D8B030D-6E8A-4147-A177-3AD203B41FA5}">
                      <a16:colId xmlns:a16="http://schemas.microsoft.com/office/drawing/2014/main" val="11055196"/>
                    </a:ext>
                  </a:extLst>
                </a:gridCol>
                <a:gridCol w="2611225">
                  <a:extLst>
                    <a:ext uri="{9D8B030D-6E8A-4147-A177-3AD203B41FA5}">
                      <a16:colId xmlns:a16="http://schemas.microsoft.com/office/drawing/2014/main" val="399669822"/>
                    </a:ext>
                  </a:extLst>
                </a:gridCol>
              </a:tblGrid>
              <a:tr h="369195">
                <a:tc>
                  <a:txBody>
                    <a:bodyPr/>
                    <a:lstStyle/>
                    <a:p>
                      <a:pPr algn="ctr"/>
                      <a:r>
                        <a:rPr lang="es-EC" dirty="0"/>
                        <a:t>Precipitación</a:t>
                      </a:r>
                      <a:endParaRPr lang="es-CO" b="1" dirty="0"/>
                    </a:p>
                  </a:txBody>
                  <a:tcPr/>
                </a:tc>
                <a:tc>
                  <a:txBody>
                    <a:bodyPr/>
                    <a:lstStyle/>
                    <a:p>
                      <a:pPr algn="ctr"/>
                      <a:r>
                        <a:rPr lang="es-EC" dirty="0"/>
                        <a:t>41,66 % </a:t>
                      </a:r>
                      <a:endParaRPr lang="es-CO" dirty="0"/>
                    </a:p>
                  </a:txBody>
                  <a:tcPr/>
                </a:tc>
                <a:extLst>
                  <a:ext uri="{0D108BD9-81ED-4DB2-BD59-A6C34878D82A}">
                    <a16:rowId xmlns:a16="http://schemas.microsoft.com/office/drawing/2014/main" val="335833289"/>
                  </a:ext>
                </a:extLst>
              </a:tr>
              <a:tr h="369195">
                <a:tc>
                  <a:txBody>
                    <a:bodyPr/>
                    <a:lstStyle/>
                    <a:p>
                      <a:pPr algn="ctr"/>
                      <a:r>
                        <a:rPr lang="es-EC" dirty="0"/>
                        <a:t>Nivel más alto </a:t>
                      </a:r>
                      <a:endParaRPr lang="es-CO" b="1" dirty="0"/>
                    </a:p>
                  </a:txBody>
                  <a:tcPr/>
                </a:tc>
                <a:tc>
                  <a:txBody>
                    <a:bodyPr/>
                    <a:lstStyle/>
                    <a:p>
                      <a:pPr algn="ctr"/>
                      <a:r>
                        <a:rPr lang="es-EC" dirty="0"/>
                        <a:t>Abr 2016 (134,23 mm)</a:t>
                      </a:r>
                      <a:endParaRPr lang="es-CO" dirty="0"/>
                    </a:p>
                  </a:txBody>
                  <a:tcPr/>
                </a:tc>
                <a:extLst>
                  <a:ext uri="{0D108BD9-81ED-4DB2-BD59-A6C34878D82A}">
                    <a16:rowId xmlns:a16="http://schemas.microsoft.com/office/drawing/2014/main" val="1364777140"/>
                  </a:ext>
                </a:extLst>
              </a:tr>
              <a:tr h="369195">
                <a:tc>
                  <a:txBody>
                    <a:bodyPr/>
                    <a:lstStyle/>
                    <a:p>
                      <a:pPr algn="ctr"/>
                      <a:r>
                        <a:rPr lang="es-EC" dirty="0"/>
                        <a:t>Nivel más bajo</a:t>
                      </a:r>
                      <a:endParaRPr lang="es-CO" b="1" dirty="0"/>
                    </a:p>
                  </a:txBody>
                  <a:tcPr/>
                </a:tc>
                <a:tc>
                  <a:txBody>
                    <a:bodyPr/>
                    <a:lstStyle/>
                    <a:p>
                      <a:pPr algn="ctr"/>
                      <a:r>
                        <a:rPr lang="es-EC" dirty="0" err="1"/>
                        <a:t>Ago</a:t>
                      </a:r>
                      <a:r>
                        <a:rPr lang="es-EC" dirty="0"/>
                        <a:t> 2015 (1,67 mm)</a:t>
                      </a:r>
                      <a:endParaRPr lang="es-CO" dirty="0"/>
                    </a:p>
                  </a:txBody>
                  <a:tcPr/>
                </a:tc>
                <a:extLst>
                  <a:ext uri="{0D108BD9-81ED-4DB2-BD59-A6C34878D82A}">
                    <a16:rowId xmlns:a16="http://schemas.microsoft.com/office/drawing/2014/main" val="1557083728"/>
                  </a:ext>
                </a:extLst>
              </a:tr>
              <a:tr h="36919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dirty="0"/>
                        <a:t>Observación</a:t>
                      </a:r>
                      <a:endParaRPr lang="es-CO" b="1" dirty="0"/>
                    </a:p>
                  </a:txBody>
                  <a:tcPr/>
                </a:tc>
                <a:tc>
                  <a:txBody>
                    <a:bodyPr/>
                    <a:lstStyle/>
                    <a:p>
                      <a:pPr algn="ctr"/>
                      <a:r>
                        <a:rPr lang="es-EC" dirty="0"/>
                        <a:t>Disminución comparando registros anuales anteriores</a:t>
                      </a:r>
                      <a:endParaRPr lang="es-CO" dirty="0"/>
                    </a:p>
                  </a:txBody>
                  <a:tcPr/>
                </a:tc>
                <a:extLst>
                  <a:ext uri="{0D108BD9-81ED-4DB2-BD59-A6C34878D82A}">
                    <a16:rowId xmlns:a16="http://schemas.microsoft.com/office/drawing/2014/main" val="3756623342"/>
                  </a:ext>
                </a:extLst>
              </a:tr>
            </a:tbl>
          </a:graphicData>
        </a:graphic>
      </p:graphicFrame>
      <p:sp>
        <p:nvSpPr>
          <p:cNvPr id="5" name="Rectangle 1">
            <a:extLst>
              <a:ext uri="{FF2B5EF4-FFF2-40B4-BE49-F238E27FC236}">
                <a16:creationId xmlns:a16="http://schemas.microsoft.com/office/drawing/2014/main" id="{352A74AC-3650-456B-9083-F770FB10401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6" name="Imagen 5">
            <a:extLst>
              <a:ext uri="{FF2B5EF4-FFF2-40B4-BE49-F238E27FC236}">
                <a16:creationId xmlns:a16="http://schemas.microsoft.com/office/drawing/2014/main" id="{64DA9322-1009-46E3-9F1B-55BA367E16C1}"/>
              </a:ext>
            </a:extLst>
          </p:cNvPr>
          <p:cNvPicPr>
            <a:picLocks noChangeAspect="1"/>
          </p:cNvPicPr>
          <p:nvPr/>
        </p:nvPicPr>
        <p:blipFill rotWithShape="1">
          <a:blip r:embed="rId2"/>
          <a:srcRect l="29304" t="33814" r="29794" b="28269"/>
          <a:stretch/>
        </p:blipFill>
        <p:spPr>
          <a:xfrm>
            <a:off x="273378" y="1841422"/>
            <a:ext cx="7122839" cy="3714209"/>
          </a:xfrm>
          <a:prstGeom prst="rect">
            <a:avLst/>
          </a:prstGeom>
        </p:spPr>
      </p:pic>
    </p:spTree>
    <p:extLst>
      <p:ext uri="{BB962C8B-B14F-4D97-AF65-F5344CB8AC3E}">
        <p14:creationId xmlns:p14="http://schemas.microsoft.com/office/powerpoint/2010/main" val="3844575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pPr algn="just"/>
            <a:r>
              <a:rPr lang="es-EC" sz="2400" b="1" dirty="0">
                <a:solidFill>
                  <a:schemeClr val="bg1"/>
                </a:solidFill>
                <a:latin typeface="Constantia" panose="02030602050306030303" pitchFamily="18" charset="0"/>
              </a:rPr>
              <a:t>Entradas de agua </a:t>
            </a:r>
          </a:p>
          <a:p>
            <a:pPr algn="just"/>
            <a:endParaRPr lang="es-CO" b="1" dirty="0"/>
          </a:p>
          <a:p>
            <a:pPr algn="just"/>
            <a:endParaRPr lang="es-EC" sz="2000" b="1" dirty="0"/>
          </a:p>
          <a:p>
            <a:endParaRPr lang="es-EC" sz="2000" b="1" dirty="0"/>
          </a:p>
          <a:p>
            <a:pPr algn="just"/>
            <a:endParaRPr lang="es-EC" b="1" dirty="0"/>
          </a:p>
          <a:p>
            <a:pPr algn="l"/>
            <a:endParaRPr lang="es-EC" dirty="0"/>
          </a:p>
          <a:p>
            <a:pPr algn="r"/>
            <a:endParaRPr lang="es-EC" sz="2000" dirty="0"/>
          </a:p>
          <a:p>
            <a:pPr algn="r"/>
            <a:endParaRPr lang="es-CO" dirty="0"/>
          </a:p>
          <a:p>
            <a:pPr algn="r"/>
            <a:endParaRPr lang="es-EC" sz="2000" dirty="0"/>
          </a:p>
          <a:p>
            <a:pPr algn="l"/>
            <a:endParaRPr lang="es-EC" dirty="0"/>
          </a:p>
          <a:p>
            <a:pPr algn="l"/>
            <a:endParaRPr lang="es-EC" dirty="0"/>
          </a:p>
        </p:txBody>
      </p:sp>
      <p:graphicFrame>
        <p:nvGraphicFramePr>
          <p:cNvPr id="4" name="Tabla 3">
            <a:extLst>
              <a:ext uri="{FF2B5EF4-FFF2-40B4-BE49-F238E27FC236}">
                <a16:creationId xmlns:a16="http://schemas.microsoft.com/office/drawing/2014/main" id="{513A445D-7CC2-4724-8691-6A5D2B2B40D6}"/>
              </a:ext>
            </a:extLst>
          </p:cNvPr>
          <p:cNvGraphicFramePr>
            <a:graphicFrameLocks noGrp="1"/>
          </p:cNvGraphicFramePr>
          <p:nvPr>
            <p:extLst>
              <p:ext uri="{D42A27DB-BD31-4B8C-83A1-F6EECF244321}">
                <p14:modId xmlns:p14="http://schemas.microsoft.com/office/powerpoint/2010/main" val="346105928"/>
              </p:ext>
            </p:extLst>
          </p:nvPr>
        </p:nvGraphicFramePr>
        <p:xfrm>
          <a:off x="7068006" y="2882276"/>
          <a:ext cx="4020008" cy="1649355"/>
        </p:xfrm>
        <a:graphic>
          <a:graphicData uri="http://schemas.openxmlformats.org/drawingml/2006/table">
            <a:tbl>
              <a:tblPr firstRow="1" bandRow="1">
                <a:tableStyleId>{5202B0CA-FC54-4496-8BCA-5EF66A818D29}</a:tableStyleId>
              </a:tblPr>
              <a:tblGrid>
                <a:gridCol w="2030953">
                  <a:extLst>
                    <a:ext uri="{9D8B030D-6E8A-4147-A177-3AD203B41FA5}">
                      <a16:colId xmlns:a16="http://schemas.microsoft.com/office/drawing/2014/main" val="11055196"/>
                    </a:ext>
                  </a:extLst>
                </a:gridCol>
                <a:gridCol w="1989055">
                  <a:extLst>
                    <a:ext uri="{9D8B030D-6E8A-4147-A177-3AD203B41FA5}">
                      <a16:colId xmlns:a16="http://schemas.microsoft.com/office/drawing/2014/main" val="399669822"/>
                    </a:ext>
                  </a:extLst>
                </a:gridCol>
              </a:tblGrid>
              <a:tr h="369195">
                <a:tc>
                  <a:txBody>
                    <a:bodyPr/>
                    <a:lstStyle/>
                    <a:p>
                      <a:pPr algn="ctr"/>
                      <a:r>
                        <a:rPr lang="es-EC" dirty="0"/>
                        <a:t>Caudal</a:t>
                      </a:r>
                      <a:endParaRPr lang="es-CO" b="1" dirty="0"/>
                    </a:p>
                  </a:txBody>
                  <a:tcPr/>
                </a:tc>
                <a:tc>
                  <a:txBody>
                    <a:bodyPr/>
                    <a:lstStyle/>
                    <a:p>
                      <a:pPr algn="ctr"/>
                      <a:r>
                        <a:rPr lang="es-EC" dirty="0"/>
                        <a:t>58,34 % </a:t>
                      </a:r>
                      <a:endParaRPr lang="es-CO" dirty="0"/>
                    </a:p>
                  </a:txBody>
                  <a:tcPr/>
                </a:tc>
                <a:extLst>
                  <a:ext uri="{0D108BD9-81ED-4DB2-BD59-A6C34878D82A}">
                    <a16:rowId xmlns:a16="http://schemas.microsoft.com/office/drawing/2014/main" val="335833289"/>
                  </a:ext>
                </a:extLst>
              </a:tr>
              <a:tr h="369195">
                <a:tc>
                  <a:txBody>
                    <a:bodyPr/>
                    <a:lstStyle/>
                    <a:p>
                      <a:pPr algn="ctr"/>
                      <a:r>
                        <a:rPr lang="es-EC" dirty="0"/>
                        <a:t>Canal río </a:t>
                      </a:r>
                      <a:r>
                        <a:rPr lang="es-EC" dirty="0" err="1"/>
                        <a:t>Tahuando</a:t>
                      </a:r>
                      <a:endParaRPr lang="es-CO" b="1" dirty="0"/>
                    </a:p>
                  </a:txBody>
                  <a:tcPr/>
                </a:tc>
                <a:tc>
                  <a:txBody>
                    <a:bodyPr/>
                    <a:lstStyle/>
                    <a:p>
                      <a:pPr algn="ctr"/>
                      <a:r>
                        <a:rPr lang="es-EC" dirty="0"/>
                        <a:t>599,24 l/s</a:t>
                      </a:r>
                      <a:endParaRPr lang="es-CO" dirty="0"/>
                    </a:p>
                  </a:txBody>
                  <a:tcPr/>
                </a:tc>
                <a:extLst>
                  <a:ext uri="{0D108BD9-81ED-4DB2-BD59-A6C34878D82A}">
                    <a16:rowId xmlns:a16="http://schemas.microsoft.com/office/drawing/2014/main" val="1364777140"/>
                  </a:ext>
                </a:extLst>
              </a:tr>
              <a:tr h="369195">
                <a:tc>
                  <a:txBody>
                    <a:bodyPr/>
                    <a:lstStyle/>
                    <a:p>
                      <a:pPr algn="ctr"/>
                      <a:r>
                        <a:rPr lang="es-EC" dirty="0"/>
                        <a:t>Hacienda </a:t>
                      </a:r>
                      <a:r>
                        <a:rPr lang="es-EC" dirty="0" err="1"/>
                        <a:t>Hidrobo</a:t>
                      </a:r>
                      <a:endParaRPr lang="es-CO" b="1" dirty="0"/>
                    </a:p>
                  </a:txBody>
                  <a:tcPr/>
                </a:tc>
                <a:tc>
                  <a:txBody>
                    <a:bodyPr/>
                    <a:lstStyle/>
                    <a:p>
                      <a:pPr algn="ctr"/>
                      <a:r>
                        <a:rPr lang="es-EC" dirty="0"/>
                        <a:t>3,54 l/s</a:t>
                      </a:r>
                      <a:endParaRPr lang="es-CO" dirty="0"/>
                    </a:p>
                  </a:txBody>
                  <a:tcPr/>
                </a:tc>
                <a:extLst>
                  <a:ext uri="{0D108BD9-81ED-4DB2-BD59-A6C34878D82A}">
                    <a16:rowId xmlns:a16="http://schemas.microsoft.com/office/drawing/2014/main" val="1557083728"/>
                  </a:ext>
                </a:extLst>
              </a:tr>
            </a:tbl>
          </a:graphicData>
        </a:graphic>
      </p:graphicFrame>
      <p:sp>
        <p:nvSpPr>
          <p:cNvPr id="5" name="Rectangle 1">
            <a:extLst>
              <a:ext uri="{FF2B5EF4-FFF2-40B4-BE49-F238E27FC236}">
                <a16:creationId xmlns:a16="http://schemas.microsoft.com/office/drawing/2014/main" id="{352A74AC-3650-456B-9083-F770FB10401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2" name="Imagen 1">
            <a:extLst>
              <a:ext uri="{FF2B5EF4-FFF2-40B4-BE49-F238E27FC236}">
                <a16:creationId xmlns:a16="http://schemas.microsoft.com/office/drawing/2014/main" id="{F05E844D-046B-4131-8B9C-4E41ABFE6B1E}"/>
              </a:ext>
            </a:extLst>
          </p:cNvPr>
          <p:cNvPicPr>
            <a:picLocks noChangeAspect="1"/>
          </p:cNvPicPr>
          <p:nvPr/>
        </p:nvPicPr>
        <p:blipFill rotWithShape="1">
          <a:blip r:embed="rId2"/>
          <a:srcRect l="33480" t="32577" r="33505" b="35670"/>
          <a:stretch/>
        </p:blipFill>
        <p:spPr>
          <a:xfrm>
            <a:off x="801275" y="803187"/>
            <a:ext cx="5147035" cy="2784461"/>
          </a:xfrm>
          <a:prstGeom prst="rect">
            <a:avLst/>
          </a:prstGeom>
        </p:spPr>
      </p:pic>
      <p:pic>
        <p:nvPicPr>
          <p:cNvPr id="7" name="Imagen 6">
            <a:extLst>
              <a:ext uri="{FF2B5EF4-FFF2-40B4-BE49-F238E27FC236}">
                <a16:creationId xmlns:a16="http://schemas.microsoft.com/office/drawing/2014/main" id="{DBB34F7D-EB79-474D-9DD0-1C15461ECA1E}"/>
              </a:ext>
            </a:extLst>
          </p:cNvPr>
          <p:cNvPicPr>
            <a:picLocks noChangeAspect="1"/>
          </p:cNvPicPr>
          <p:nvPr/>
        </p:nvPicPr>
        <p:blipFill rotWithShape="1">
          <a:blip r:embed="rId3"/>
          <a:srcRect l="31469" t="43071" r="31727" b="22061"/>
          <a:stretch/>
        </p:blipFill>
        <p:spPr>
          <a:xfrm>
            <a:off x="801275" y="3801802"/>
            <a:ext cx="5279011" cy="2813152"/>
          </a:xfrm>
          <a:prstGeom prst="rect">
            <a:avLst/>
          </a:prstGeom>
        </p:spPr>
      </p:pic>
    </p:spTree>
    <p:extLst>
      <p:ext uri="{BB962C8B-B14F-4D97-AF65-F5344CB8AC3E}">
        <p14:creationId xmlns:p14="http://schemas.microsoft.com/office/powerpoint/2010/main" val="252822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r>
              <a:rPr lang="es-EC" sz="2800" b="1" dirty="0">
                <a:solidFill>
                  <a:schemeClr val="bg1"/>
                </a:solidFill>
                <a:latin typeface="Constantia" pitchFamily="18" charset="0"/>
              </a:rPr>
              <a:t>PROBLEMA DE  INVESTIGACIÓN</a:t>
            </a:r>
          </a:p>
          <a:p>
            <a:pPr algn="l"/>
            <a:endParaRPr lang="es-EC" b="1" dirty="0"/>
          </a:p>
          <a:p>
            <a:pPr algn="l"/>
            <a:endParaRPr lang="es-CO" b="1" dirty="0"/>
          </a:p>
        </p:txBody>
      </p:sp>
      <p:sp>
        <p:nvSpPr>
          <p:cNvPr id="2" name="Rectángulo: esquinas redondeadas 1">
            <a:extLst>
              <a:ext uri="{FF2B5EF4-FFF2-40B4-BE49-F238E27FC236}">
                <a16:creationId xmlns:a16="http://schemas.microsoft.com/office/drawing/2014/main" id="{17C23D16-1B1A-4ED4-9465-CAECB891E2C0}"/>
              </a:ext>
            </a:extLst>
          </p:cNvPr>
          <p:cNvSpPr/>
          <p:nvPr/>
        </p:nvSpPr>
        <p:spPr>
          <a:xfrm>
            <a:off x="961532" y="1036947"/>
            <a:ext cx="2611225" cy="266778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latin typeface="Constantia" pitchFamily="18" charset="0"/>
              </a:rPr>
              <a:t>El ciclo hidrológico, es afectado por la influencia humana a diferentes escalas.</a:t>
            </a:r>
            <a:endParaRPr lang="es-CO" dirty="0">
              <a:latin typeface="Constantia" pitchFamily="18" charset="0"/>
            </a:endParaRPr>
          </a:p>
        </p:txBody>
      </p:sp>
      <p:sp>
        <p:nvSpPr>
          <p:cNvPr id="4" name="Rectángulo: esquinas redondeadas 3">
            <a:extLst>
              <a:ext uri="{FF2B5EF4-FFF2-40B4-BE49-F238E27FC236}">
                <a16:creationId xmlns:a16="http://schemas.microsoft.com/office/drawing/2014/main" id="{A0FF9547-CF19-4607-884B-F1B3D79AA9C9}"/>
              </a:ext>
            </a:extLst>
          </p:cNvPr>
          <p:cNvSpPr/>
          <p:nvPr/>
        </p:nvSpPr>
        <p:spPr>
          <a:xfrm>
            <a:off x="4790386" y="3685878"/>
            <a:ext cx="2611225" cy="266778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latin typeface="Constantia" pitchFamily="18" charset="0"/>
              </a:rPr>
              <a:t>Cambio de la cobertura vegetal y al uso del suelo asociado con actividades antrópicas.</a:t>
            </a:r>
            <a:endParaRPr lang="es-CO" dirty="0">
              <a:latin typeface="Constantia" pitchFamily="18" charset="0"/>
            </a:endParaRPr>
          </a:p>
        </p:txBody>
      </p:sp>
      <p:sp>
        <p:nvSpPr>
          <p:cNvPr id="5" name="Rectángulo: esquinas redondeadas 4">
            <a:extLst>
              <a:ext uri="{FF2B5EF4-FFF2-40B4-BE49-F238E27FC236}">
                <a16:creationId xmlns:a16="http://schemas.microsoft.com/office/drawing/2014/main" id="{3907F59B-3FF5-47FB-89BF-CB706764F155}"/>
              </a:ext>
            </a:extLst>
          </p:cNvPr>
          <p:cNvSpPr/>
          <p:nvPr/>
        </p:nvSpPr>
        <p:spPr>
          <a:xfrm>
            <a:off x="8619241" y="1018093"/>
            <a:ext cx="2611225" cy="2667785"/>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latin typeface="Constantia" pitchFamily="18" charset="0"/>
              </a:rPr>
              <a:t>Yahuarcocha, un lago urbano presenta alteraciones en la ubicación y magnitud de las fuentes de agua </a:t>
            </a:r>
            <a:endParaRPr lang="es-CO" dirty="0">
              <a:latin typeface="Constantia" pitchFamily="18" charset="0"/>
            </a:endParaRPr>
          </a:p>
        </p:txBody>
      </p:sp>
      <p:pic>
        <p:nvPicPr>
          <p:cNvPr id="6" name="Imagen 5">
            <a:extLst>
              <a:ext uri="{FF2B5EF4-FFF2-40B4-BE49-F238E27FC236}">
                <a16:creationId xmlns:a16="http://schemas.microsoft.com/office/drawing/2014/main" id="{6462BE9D-6C7C-4445-9B5E-FC49FC2383DC}"/>
              </a:ext>
            </a:extLst>
          </p:cNvPr>
          <p:cNvPicPr>
            <a:picLocks noChangeAspect="1"/>
          </p:cNvPicPr>
          <p:nvPr/>
        </p:nvPicPr>
        <p:blipFill rotWithShape="1">
          <a:blip r:embed="rId2"/>
          <a:srcRect l="4309"/>
          <a:stretch/>
        </p:blipFill>
        <p:spPr>
          <a:xfrm>
            <a:off x="514947" y="4044861"/>
            <a:ext cx="3331776" cy="1949818"/>
          </a:xfrm>
          <a:prstGeom prst="rect">
            <a:avLst/>
          </a:prstGeom>
        </p:spPr>
      </p:pic>
      <p:pic>
        <p:nvPicPr>
          <p:cNvPr id="7" name="Imagen 6">
            <a:extLst>
              <a:ext uri="{FF2B5EF4-FFF2-40B4-BE49-F238E27FC236}">
                <a16:creationId xmlns:a16="http://schemas.microsoft.com/office/drawing/2014/main" id="{1C92292F-6085-48FB-A267-3A99B915AA53}"/>
              </a:ext>
            </a:extLst>
          </p:cNvPr>
          <p:cNvPicPr>
            <a:picLocks noChangeAspect="1"/>
          </p:cNvPicPr>
          <p:nvPr/>
        </p:nvPicPr>
        <p:blipFill>
          <a:blip r:embed="rId3"/>
          <a:stretch>
            <a:fillRect/>
          </a:stretch>
        </p:blipFill>
        <p:spPr>
          <a:xfrm>
            <a:off x="4355180" y="1292772"/>
            <a:ext cx="3383281" cy="2082019"/>
          </a:xfrm>
          <a:prstGeom prst="rect">
            <a:avLst/>
          </a:prstGeom>
        </p:spPr>
      </p:pic>
      <p:pic>
        <p:nvPicPr>
          <p:cNvPr id="9" name="Imagen 8">
            <a:extLst>
              <a:ext uri="{FF2B5EF4-FFF2-40B4-BE49-F238E27FC236}">
                <a16:creationId xmlns:a16="http://schemas.microsoft.com/office/drawing/2014/main" id="{8C524FE3-603B-4344-AE34-A31E6C33A7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194" r="16857"/>
          <a:stretch/>
        </p:blipFill>
        <p:spPr>
          <a:xfrm rot="5400000">
            <a:off x="8710686" y="3961195"/>
            <a:ext cx="2558492" cy="2271816"/>
          </a:xfrm>
          <a:prstGeom prst="rect">
            <a:avLst/>
          </a:prstGeom>
        </p:spPr>
      </p:pic>
    </p:spTree>
    <p:extLst>
      <p:ext uri="{BB962C8B-B14F-4D97-AF65-F5344CB8AC3E}">
        <p14:creationId xmlns:p14="http://schemas.microsoft.com/office/powerpoint/2010/main" val="405566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pPr algn="just"/>
            <a:r>
              <a:rPr lang="es-EC" sz="2400" b="1" dirty="0">
                <a:solidFill>
                  <a:schemeClr val="bg1"/>
                </a:solidFill>
                <a:latin typeface="Constantia" panose="02030602050306030303" pitchFamily="18" charset="0"/>
              </a:rPr>
              <a:t>Variación almacenaje de agua</a:t>
            </a:r>
          </a:p>
          <a:p>
            <a:pPr algn="just"/>
            <a:endParaRPr lang="es-CO" b="1" dirty="0"/>
          </a:p>
          <a:p>
            <a:pPr algn="just"/>
            <a:endParaRPr lang="es-EC" sz="2000" b="1" dirty="0"/>
          </a:p>
          <a:p>
            <a:endParaRPr lang="es-EC" sz="2000" b="1" dirty="0"/>
          </a:p>
          <a:p>
            <a:pPr algn="just"/>
            <a:endParaRPr lang="es-EC" b="1" dirty="0"/>
          </a:p>
          <a:p>
            <a:pPr algn="l"/>
            <a:endParaRPr lang="es-EC" dirty="0"/>
          </a:p>
          <a:p>
            <a:pPr algn="r"/>
            <a:endParaRPr lang="es-EC" sz="2000" dirty="0"/>
          </a:p>
          <a:p>
            <a:pPr algn="r"/>
            <a:endParaRPr lang="es-CO" dirty="0"/>
          </a:p>
          <a:p>
            <a:pPr algn="r"/>
            <a:endParaRPr lang="es-EC" sz="2000" dirty="0"/>
          </a:p>
          <a:p>
            <a:pPr algn="l"/>
            <a:endParaRPr lang="es-EC" dirty="0"/>
          </a:p>
          <a:p>
            <a:pPr algn="l"/>
            <a:endParaRPr lang="es-EC" dirty="0"/>
          </a:p>
        </p:txBody>
      </p:sp>
      <p:graphicFrame>
        <p:nvGraphicFramePr>
          <p:cNvPr id="4" name="Tabla 3">
            <a:extLst>
              <a:ext uri="{FF2B5EF4-FFF2-40B4-BE49-F238E27FC236}">
                <a16:creationId xmlns:a16="http://schemas.microsoft.com/office/drawing/2014/main" id="{513A445D-7CC2-4724-8691-6A5D2B2B40D6}"/>
              </a:ext>
            </a:extLst>
          </p:cNvPr>
          <p:cNvGraphicFramePr>
            <a:graphicFrameLocks noGrp="1"/>
          </p:cNvGraphicFramePr>
          <p:nvPr>
            <p:extLst>
              <p:ext uri="{D42A27DB-BD31-4B8C-83A1-F6EECF244321}">
                <p14:modId xmlns:p14="http://schemas.microsoft.com/office/powerpoint/2010/main" val="2742408130"/>
              </p:ext>
            </p:extLst>
          </p:nvPr>
        </p:nvGraphicFramePr>
        <p:xfrm>
          <a:off x="7612144" y="2157648"/>
          <a:ext cx="4251489" cy="2743200"/>
        </p:xfrm>
        <a:graphic>
          <a:graphicData uri="http://schemas.openxmlformats.org/drawingml/2006/table">
            <a:tbl>
              <a:tblPr firstRow="1" bandRow="1">
                <a:tableStyleId>{5202B0CA-FC54-4496-8BCA-5EF66A818D29}</a:tableStyleId>
              </a:tblPr>
              <a:tblGrid>
                <a:gridCol w="1748672">
                  <a:extLst>
                    <a:ext uri="{9D8B030D-6E8A-4147-A177-3AD203B41FA5}">
                      <a16:colId xmlns:a16="http://schemas.microsoft.com/office/drawing/2014/main" val="11055196"/>
                    </a:ext>
                  </a:extLst>
                </a:gridCol>
                <a:gridCol w="2502817">
                  <a:extLst>
                    <a:ext uri="{9D8B030D-6E8A-4147-A177-3AD203B41FA5}">
                      <a16:colId xmlns:a16="http://schemas.microsoft.com/office/drawing/2014/main" val="399669822"/>
                    </a:ext>
                  </a:extLst>
                </a:gridCol>
              </a:tblGrid>
              <a:tr h="322684">
                <a:tc>
                  <a:txBody>
                    <a:bodyPr/>
                    <a:lstStyle/>
                    <a:p>
                      <a:pPr algn="ctr"/>
                      <a:r>
                        <a:rPr lang="es-EC" dirty="0"/>
                        <a:t>Nivel más alto</a:t>
                      </a:r>
                      <a:endParaRPr lang="es-CO" b="1" dirty="0"/>
                    </a:p>
                  </a:txBody>
                  <a:tcPr/>
                </a:tc>
                <a:tc>
                  <a:txBody>
                    <a:bodyPr/>
                    <a:lstStyle/>
                    <a:p>
                      <a:pPr algn="ctr"/>
                      <a:r>
                        <a:rPr lang="es-EC" dirty="0"/>
                        <a:t>125,07 mm</a:t>
                      </a:r>
                      <a:endParaRPr lang="es-CO" dirty="0"/>
                    </a:p>
                  </a:txBody>
                  <a:tcPr/>
                </a:tc>
                <a:extLst>
                  <a:ext uri="{0D108BD9-81ED-4DB2-BD59-A6C34878D82A}">
                    <a16:rowId xmlns:a16="http://schemas.microsoft.com/office/drawing/2014/main" val="335833289"/>
                  </a:ext>
                </a:extLst>
              </a:tr>
              <a:tr h="322684">
                <a:tc>
                  <a:txBody>
                    <a:bodyPr/>
                    <a:lstStyle/>
                    <a:p>
                      <a:pPr algn="ctr"/>
                      <a:r>
                        <a:rPr lang="es-EC" dirty="0"/>
                        <a:t>Nivel más bajo</a:t>
                      </a:r>
                      <a:endParaRPr lang="es-CO" b="1" dirty="0"/>
                    </a:p>
                  </a:txBody>
                  <a:tcPr/>
                </a:tc>
                <a:tc>
                  <a:txBody>
                    <a:bodyPr/>
                    <a:lstStyle/>
                    <a:p>
                      <a:pPr algn="ctr"/>
                      <a:r>
                        <a:rPr lang="es-EC" dirty="0"/>
                        <a:t>- 154,26 mm</a:t>
                      </a:r>
                      <a:endParaRPr lang="es-CO" dirty="0"/>
                    </a:p>
                  </a:txBody>
                  <a:tcPr/>
                </a:tc>
                <a:extLst>
                  <a:ext uri="{0D108BD9-81ED-4DB2-BD59-A6C34878D82A}">
                    <a16:rowId xmlns:a16="http://schemas.microsoft.com/office/drawing/2014/main" val="1364777140"/>
                  </a:ext>
                </a:extLst>
              </a:tr>
              <a:tr h="1034929">
                <a:tc>
                  <a:txBody>
                    <a:bodyPr/>
                    <a:lstStyle/>
                    <a:p>
                      <a:pPr algn="ctr"/>
                      <a:r>
                        <a:rPr lang="es-EC" dirty="0"/>
                        <a:t>Observaciones</a:t>
                      </a:r>
                      <a:endParaRPr lang="es-CO" b="1" dirty="0"/>
                    </a:p>
                  </a:txBody>
                  <a:tcPr/>
                </a:tc>
                <a:tc>
                  <a:txBody>
                    <a:bodyPr/>
                    <a:lstStyle/>
                    <a:p>
                      <a:pPr algn="ctr"/>
                      <a:r>
                        <a:rPr lang="es-EC" dirty="0"/>
                        <a:t>Variaciones climáticas - caudal de ingreso y actividades antrópicas</a:t>
                      </a:r>
                      <a:endParaRPr lang="es-CO" dirty="0"/>
                    </a:p>
                  </a:txBody>
                  <a:tcPr/>
                </a:tc>
                <a:extLst>
                  <a:ext uri="{0D108BD9-81ED-4DB2-BD59-A6C34878D82A}">
                    <a16:rowId xmlns:a16="http://schemas.microsoft.com/office/drawing/2014/main" val="1557083728"/>
                  </a:ext>
                </a:extLst>
              </a:tr>
            </a:tbl>
          </a:graphicData>
        </a:graphic>
      </p:graphicFrame>
      <p:sp>
        <p:nvSpPr>
          <p:cNvPr id="5" name="Rectangle 1">
            <a:extLst>
              <a:ext uri="{FF2B5EF4-FFF2-40B4-BE49-F238E27FC236}">
                <a16:creationId xmlns:a16="http://schemas.microsoft.com/office/drawing/2014/main" id="{352A74AC-3650-456B-9083-F770FB10401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6" name="Imagen 5">
            <a:extLst>
              <a:ext uri="{FF2B5EF4-FFF2-40B4-BE49-F238E27FC236}">
                <a16:creationId xmlns:a16="http://schemas.microsoft.com/office/drawing/2014/main" id="{1087098C-115A-4748-A438-45B978924EA0}"/>
              </a:ext>
            </a:extLst>
          </p:cNvPr>
          <p:cNvPicPr>
            <a:picLocks noChangeAspect="1"/>
          </p:cNvPicPr>
          <p:nvPr/>
        </p:nvPicPr>
        <p:blipFill rotWithShape="1">
          <a:blip r:embed="rId2"/>
          <a:srcRect l="29150" t="35189" r="29639" b="26598"/>
          <a:stretch/>
        </p:blipFill>
        <p:spPr>
          <a:xfrm>
            <a:off x="179109" y="1413289"/>
            <a:ext cx="7286920" cy="4045559"/>
          </a:xfrm>
          <a:prstGeom prst="rect">
            <a:avLst/>
          </a:prstGeom>
        </p:spPr>
      </p:pic>
    </p:spTree>
    <p:extLst>
      <p:ext uri="{BB962C8B-B14F-4D97-AF65-F5344CB8AC3E}">
        <p14:creationId xmlns:p14="http://schemas.microsoft.com/office/powerpoint/2010/main" val="278692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endParaRPr lang="es-EC" sz="2000" b="1" dirty="0"/>
          </a:p>
          <a:p>
            <a:pPr algn="just"/>
            <a:r>
              <a:rPr lang="es-EC" sz="2400" b="1" dirty="0">
                <a:solidFill>
                  <a:schemeClr val="bg1"/>
                </a:solidFill>
                <a:latin typeface="Constantia" panose="02030602050306030303" pitchFamily="18" charset="0"/>
              </a:rPr>
              <a:t>Estrategias de conservación del recurso hídrico del lago Yahuarcocha en base al modelo hidrológico obtenido</a:t>
            </a:r>
          </a:p>
          <a:p>
            <a:pPr algn="just"/>
            <a:endParaRPr lang="es-EC" b="1" dirty="0"/>
          </a:p>
          <a:p>
            <a:pPr algn="just"/>
            <a:r>
              <a:rPr lang="es-EC" sz="2400" cap="none" dirty="0">
                <a:solidFill>
                  <a:schemeClr val="bg1"/>
                </a:solidFill>
                <a:latin typeface="Constantia" panose="02030602050306030303" pitchFamily="18" charset="0"/>
              </a:rPr>
              <a:t>La primera en base a criterios de distribución espacial del agua por cotas de profundidad, específicamente a la reducción superficial de las cotas de 0, 1 y 2 m, debido posiblemente a la acumulación de sedimentos en las zonas con estas profundidades.</a:t>
            </a:r>
          </a:p>
          <a:p>
            <a:pPr algn="just"/>
            <a:endParaRPr lang="es-EC" sz="2400" dirty="0">
              <a:solidFill>
                <a:schemeClr val="bg1"/>
              </a:solidFill>
              <a:latin typeface="Constantia" panose="02030602050306030303" pitchFamily="18" charset="0"/>
            </a:endParaRPr>
          </a:p>
          <a:p>
            <a:pPr algn="just"/>
            <a:r>
              <a:rPr lang="es-EC" sz="2400" cap="none" dirty="0">
                <a:solidFill>
                  <a:schemeClr val="bg1"/>
                </a:solidFill>
                <a:latin typeface="Constantia" panose="02030602050306030303" pitchFamily="18" charset="0"/>
              </a:rPr>
              <a:t>La segunda en base a criterios de disponibilidad del agua, específicamente a la reducción del caudal de ingreso de agua en las entradas naturales al lago, se enfoca también en la identificación y seguimiento de las quebradas y canales aportantes al lago en el recorrido desde su origen en la cuenca alta hasta la cuenca baja, así como del aprovechamiento por parte de la población.</a:t>
            </a:r>
            <a:endParaRPr lang="es-EC" sz="2400" b="1" cap="none" dirty="0">
              <a:solidFill>
                <a:schemeClr val="bg1"/>
              </a:solidFill>
              <a:latin typeface="Constantia" panose="02030602050306030303" pitchFamily="18" charset="0"/>
            </a:endParaRPr>
          </a:p>
          <a:p>
            <a:pPr algn="just"/>
            <a:endParaRPr lang="es-CO" b="1" dirty="0"/>
          </a:p>
          <a:p>
            <a:pPr marL="342900" indent="-342900" algn="just">
              <a:buFont typeface="Arial" panose="020B0604020202020204" pitchFamily="34" charset="0"/>
              <a:buChar char="•"/>
            </a:pPr>
            <a:endParaRPr lang="es-EC" b="1" dirty="0"/>
          </a:p>
          <a:p>
            <a:pPr algn="just"/>
            <a:endParaRPr lang="es-CO" b="1" dirty="0"/>
          </a:p>
          <a:p>
            <a:pPr algn="just"/>
            <a:endParaRPr lang="es-EC" sz="2000" b="1" dirty="0"/>
          </a:p>
          <a:p>
            <a:endParaRPr lang="es-EC" sz="2000" b="1" dirty="0"/>
          </a:p>
          <a:p>
            <a:pPr algn="just"/>
            <a:endParaRPr lang="es-EC" b="1" dirty="0"/>
          </a:p>
          <a:p>
            <a:pPr algn="l"/>
            <a:endParaRPr lang="es-EC" dirty="0"/>
          </a:p>
          <a:p>
            <a:pPr algn="r"/>
            <a:endParaRPr lang="es-EC" sz="2000" dirty="0"/>
          </a:p>
          <a:p>
            <a:pPr algn="r"/>
            <a:endParaRPr lang="es-CO" dirty="0"/>
          </a:p>
          <a:p>
            <a:pPr algn="r"/>
            <a:endParaRPr lang="es-EC" sz="2000" dirty="0"/>
          </a:p>
          <a:p>
            <a:pPr algn="l"/>
            <a:endParaRPr lang="es-EC" dirty="0"/>
          </a:p>
          <a:p>
            <a:pPr algn="l"/>
            <a:endParaRPr lang="es-EC" dirty="0"/>
          </a:p>
        </p:txBody>
      </p:sp>
      <p:sp>
        <p:nvSpPr>
          <p:cNvPr id="5" name="Rectangle 1">
            <a:extLst>
              <a:ext uri="{FF2B5EF4-FFF2-40B4-BE49-F238E27FC236}">
                <a16:creationId xmlns:a16="http://schemas.microsoft.com/office/drawing/2014/main" id="{352A74AC-3650-456B-9083-F770FB10401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Tree>
    <p:extLst>
      <p:ext uri="{BB962C8B-B14F-4D97-AF65-F5344CB8AC3E}">
        <p14:creationId xmlns:p14="http://schemas.microsoft.com/office/powerpoint/2010/main" val="1045829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80680" y="207388"/>
            <a:ext cx="11830639" cy="6457361"/>
          </a:xfrm>
          <a:solidFill>
            <a:schemeClr val="bg2">
              <a:lumMod val="40000"/>
              <a:lumOff val="60000"/>
            </a:schemeClr>
          </a:solidFill>
        </p:spPr>
        <p:txBody>
          <a:bodyPr>
            <a:normAutofit/>
          </a:bodyPr>
          <a:lstStyle/>
          <a:p>
            <a:pPr algn="just"/>
            <a:r>
              <a:rPr lang="es-EC" sz="2400" b="1" dirty="0">
                <a:solidFill>
                  <a:schemeClr val="bg1"/>
                </a:solidFill>
                <a:latin typeface="Constantia" panose="02030602050306030303" pitchFamily="18" charset="0"/>
              </a:rPr>
              <a:t>Control de caudales de la microcuenca del lago Yahuarcocha</a:t>
            </a:r>
          </a:p>
          <a:p>
            <a:pPr algn="just"/>
            <a:r>
              <a:rPr lang="es-EC" b="1" dirty="0">
                <a:solidFill>
                  <a:schemeClr val="bg1"/>
                </a:solidFill>
                <a:latin typeface="Constantia" panose="02030602050306030303" pitchFamily="18" charset="0"/>
              </a:rPr>
              <a:t>Objetivo General</a:t>
            </a:r>
          </a:p>
          <a:p>
            <a:pPr algn="just"/>
            <a:r>
              <a:rPr lang="es-EC" cap="none" dirty="0">
                <a:solidFill>
                  <a:schemeClr val="bg1"/>
                </a:solidFill>
                <a:latin typeface="Constantia" panose="02030602050306030303" pitchFamily="18" charset="0"/>
              </a:rPr>
              <a:t>Proponer una estrategia que permita el control y seguimiento del uso del agua en la microcuenca del lago Yahuarcocha, con la finalidad del restablecimiento de sus condiciones hidrológicas naturales.</a:t>
            </a:r>
          </a:p>
          <a:p>
            <a:pPr algn="just"/>
            <a:r>
              <a:rPr lang="es-EC" b="1" dirty="0">
                <a:solidFill>
                  <a:schemeClr val="bg1"/>
                </a:solidFill>
                <a:latin typeface="Constantia" panose="02030602050306030303" pitchFamily="18" charset="0"/>
              </a:rPr>
              <a:t>Problemática del uso de agua</a:t>
            </a:r>
          </a:p>
          <a:p>
            <a:pPr algn="just"/>
            <a:endParaRPr lang="es-CO" b="1" dirty="0"/>
          </a:p>
          <a:p>
            <a:pPr algn="just"/>
            <a:endParaRPr lang="es-EC" b="1" dirty="0"/>
          </a:p>
          <a:p>
            <a:pPr algn="just"/>
            <a:endParaRPr lang="es-EC" b="1" dirty="0"/>
          </a:p>
          <a:p>
            <a:pPr algn="just"/>
            <a:endParaRPr lang="es-EC" b="1" dirty="0"/>
          </a:p>
          <a:p>
            <a:pPr algn="just"/>
            <a:endParaRPr lang="es-CO" b="1" dirty="0"/>
          </a:p>
          <a:p>
            <a:pPr marL="342900" indent="-342900" algn="just">
              <a:buFont typeface="Arial" panose="020B0604020202020204" pitchFamily="34" charset="0"/>
              <a:buChar char="•"/>
            </a:pPr>
            <a:endParaRPr lang="es-EC" b="1" dirty="0"/>
          </a:p>
          <a:p>
            <a:pPr algn="just"/>
            <a:endParaRPr lang="es-CO" b="1" dirty="0"/>
          </a:p>
          <a:p>
            <a:pPr algn="just"/>
            <a:endParaRPr lang="es-EC" sz="2000" b="1" dirty="0"/>
          </a:p>
          <a:p>
            <a:endParaRPr lang="es-EC" sz="2000" b="1" dirty="0"/>
          </a:p>
          <a:p>
            <a:pPr algn="just"/>
            <a:endParaRPr lang="es-EC" b="1" dirty="0"/>
          </a:p>
          <a:p>
            <a:pPr algn="l"/>
            <a:endParaRPr lang="es-EC" dirty="0"/>
          </a:p>
          <a:p>
            <a:pPr algn="r"/>
            <a:endParaRPr lang="es-EC" sz="2000" dirty="0"/>
          </a:p>
          <a:p>
            <a:pPr algn="r"/>
            <a:endParaRPr lang="es-CO" dirty="0"/>
          </a:p>
          <a:p>
            <a:pPr algn="r"/>
            <a:endParaRPr lang="es-EC" sz="2000" dirty="0"/>
          </a:p>
          <a:p>
            <a:pPr algn="l"/>
            <a:endParaRPr lang="es-EC" dirty="0"/>
          </a:p>
          <a:p>
            <a:pPr algn="l"/>
            <a:endParaRPr lang="es-EC" dirty="0"/>
          </a:p>
        </p:txBody>
      </p:sp>
      <p:sp>
        <p:nvSpPr>
          <p:cNvPr id="5" name="Rectangle 1">
            <a:extLst>
              <a:ext uri="{FF2B5EF4-FFF2-40B4-BE49-F238E27FC236}">
                <a16:creationId xmlns:a16="http://schemas.microsoft.com/office/drawing/2014/main" id="{352A74AC-3650-456B-9083-F770FB10401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4" name="Imagen 3">
            <a:extLst>
              <a:ext uri="{FF2B5EF4-FFF2-40B4-BE49-F238E27FC236}">
                <a16:creationId xmlns:a16="http://schemas.microsoft.com/office/drawing/2014/main" id="{AA081ADC-7B93-4152-8EEE-CB132D287BDB}"/>
              </a:ext>
            </a:extLst>
          </p:cNvPr>
          <p:cNvPicPr/>
          <p:nvPr/>
        </p:nvPicPr>
        <p:blipFill rotWithShape="1">
          <a:blip r:embed="rId2" cstate="print">
            <a:extLst>
              <a:ext uri="{28A0092B-C50C-407E-A947-70E740481C1C}">
                <a14:useLocalDpi xmlns:a14="http://schemas.microsoft.com/office/drawing/2010/main" val="0"/>
              </a:ext>
            </a:extLst>
          </a:blip>
          <a:srcRect l="5848" t="6935" r="24900" b="11345"/>
          <a:stretch/>
        </p:blipFill>
        <p:spPr bwMode="auto">
          <a:xfrm>
            <a:off x="1407237" y="2674187"/>
            <a:ext cx="2559685" cy="1717040"/>
          </a:xfrm>
          <a:prstGeom prst="rect">
            <a:avLst/>
          </a:prstGeom>
          <a:ln>
            <a:noFill/>
          </a:ln>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AD13B70C-E81D-41C7-9C39-B03BC2EF5F0A}"/>
              </a:ext>
            </a:extLst>
          </p:cNvPr>
          <p:cNvPicPr/>
          <p:nvPr/>
        </p:nvPicPr>
        <p:blipFill rotWithShape="1">
          <a:blip r:embed="rId3" cstate="print">
            <a:extLst>
              <a:ext uri="{28A0092B-C50C-407E-A947-70E740481C1C}">
                <a14:useLocalDpi xmlns:a14="http://schemas.microsoft.com/office/drawing/2010/main" val="0"/>
              </a:ext>
            </a:extLst>
          </a:blip>
          <a:srcRect l="5293" t="7430" r="6140" b="11606"/>
          <a:stretch/>
        </p:blipFill>
        <p:spPr bwMode="auto">
          <a:xfrm>
            <a:off x="4789698" y="2685350"/>
            <a:ext cx="2432685" cy="1701165"/>
          </a:xfrm>
          <a:prstGeom prst="rect">
            <a:avLst/>
          </a:prstGeom>
          <a:ln>
            <a:noFill/>
          </a:ln>
          <a:extLst>
            <a:ext uri="{53640926-AAD7-44D8-BBD7-CCE9431645EC}">
              <a14:shadowObscured xmlns:a14="http://schemas.microsoft.com/office/drawing/2010/main"/>
            </a:ext>
          </a:extLst>
        </p:spPr>
      </p:pic>
      <p:pic>
        <p:nvPicPr>
          <p:cNvPr id="7" name="Imagen 6">
            <a:extLst>
              <a:ext uri="{FF2B5EF4-FFF2-40B4-BE49-F238E27FC236}">
                <a16:creationId xmlns:a16="http://schemas.microsoft.com/office/drawing/2014/main" id="{921C2435-0FE7-412C-AAFF-FBFF9891D113}"/>
              </a:ext>
            </a:extLst>
          </p:cNvPr>
          <p:cNvPicPr/>
          <p:nvPr/>
        </p:nvPicPr>
        <p:blipFill rotWithShape="1">
          <a:blip r:embed="rId4" cstate="print">
            <a:extLst>
              <a:ext uri="{28A0092B-C50C-407E-A947-70E740481C1C}">
                <a14:useLocalDpi xmlns:a14="http://schemas.microsoft.com/office/drawing/2010/main" val="0"/>
              </a:ext>
            </a:extLst>
          </a:blip>
          <a:srcRect l="6129" t="5447" r="5711" b="7645"/>
          <a:stretch/>
        </p:blipFill>
        <p:spPr bwMode="auto">
          <a:xfrm>
            <a:off x="8249223" y="2577549"/>
            <a:ext cx="2460307" cy="1717040"/>
          </a:xfrm>
          <a:prstGeom prst="rect">
            <a:avLst/>
          </a:prstGeom>
          <a:ln>
            <a:noFill/>
          </a:ln>
          <a:extLst>
            <a:ext uri="{53640926-AAD7-44D8-BBD7-CCE9431645EC}">
              <a14:shadowObscured xmlns:a14="http://schemas.microsoft.com/office/drawing/2010/main"/>
            </a:ext>
          </a:extLst>
        </p:spPr>
      </p:pic>
      <p:pic>
        <p:nvPicPr>
          <p:cNvPr id="8" name="Imagen 7" descr="C:\Users\LENOVO\AppData\Local\Microsoft\Windows\INetCache\Content.Word\Punto 6.1.jpg">
            <a:extLst>
              <a:ext uri="{FF2B5EF4-FFF2-40B4-BE49-F238E27FC236}">
                <a16:creationId xmlns:a16="http://schemas.microsoft.com/office/drawing/2014/main" id="{E46B06AD-2430-4679-8966-8789F4A63A9D}"/>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8987" y="4593903"/>
            <a:ext cx="2527935" cy="1868170"/>
          </a:xfrm>
          <a:prstGeom prst="rect">
            <a:avLst/>
          </a:prstGeom>
          <a:noFill/>
          <a:ln>
            <a:noFill/>
          </a:ln>
        </p:spPr>
      </p:pic>
      <p:pic>
        <p:nvPicPr>
          <p:cNvPr id="9" name="Imagen 8">
            <a:extLst>
              <a:ext uri="{FF2B5EF4-FFF2-40B4-BE49-F238E27FC236}">
                <a16:creationId xmlns:a16="http://schemas.microsoft.com/office/drawing/2014/main" id="{7156E4CF-7123-4398-9D66-FAED6DA1E3B5}"/>
              </a:ext>
            </a:extLst>
          </p:cNvPr>
          <p:cNvPicPr/>
          <p:nvPr/>
        </p:nvPicPr>
        <p:blipFill rotWithShape="1">
          <a:blip r:embed="rId6" cstate="print">
            <a:extLst>
              <a:ext uri="{28A0092B-C50C-407E-A947-70E740481C1C}">
                <a14:useLocalDpi xmlns:a14="http://schemas.microsoft.com/office/drawing/2010/main" val="0"/>
              </a:ext>
            </a:extLst>
          </a:blip>
          <a:srcRect l="5292" t="6931" r="5709" b="11604"/>
          <a:stretch/>
        </p:blipFill>
        <p:spPr bwMode="auto">
          <a:xfrm>
            <a:off x="4655193" y="4591547"/>
            <a:ext cx="2701693" cy="1868170"/>
          </a:xfrm>
          <a:prstGeom prst="rect">
            <a:avLst/>
          </a:prstGeom>
          <a:ln>
            <a:noFill/>
          </a:ln>
          <a:extLst>
            <a:ext uri="{53640926-AAD7-44D8-BBD7-CCE9431645EC}">
              <a14:shadowObscured xmlns:a14="http://schemas.microsoft.com/office/drawing/2010/main"/>
            </a:ext>
          </a:extLst>
        </p:spPr>
      </p:pic>
      <p:pic>
        <p:nvPicPr>
          <p:cNvPr id="10" name="Imagen 9" descr="C:\Users\LENOVO\AppData\Local\Microsoft\Windows\INetCache\Content.Word\Punto 3.4 .jpg">
            <a:extLst>
              <a:ext uri="{FF2B5EF4-FFF2-40B4-BE49-F238E27FC236}">
                <a16:creationId xmlns:a16="http://schemas.microsoft.com/office/drawing/2014/main" id="{7292166B-04BC-48F2-A4EA-CB05E42407F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49223" y="4545584"/>
            <a:ext cx="2552065" cy="1868170"/>
          </a:xfrm>
          <a:prstGeom prst="rect">
            <a:avLst/>
          </a:prstGeom>
          <a:noFill/>
          <a:ln>
            <a:noFill/>
          </a:ln>
        </p:spPr>
      </p:pic>
    </p:spTree>
    <p:extLst>
      <p:ext uri="{BB962C8B-B14F-4D97-AF65-F5344CB8AC3E}">
        <p14:creationId xmlns:p14="http://schemas.microsoft.com/office/powerpoint/2010/main" val="70733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barn(inVertical)">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additive="base">
                                        <p:cTn id="45" dur="500" fill="hold"/>
                                        <p:tgtEl>
                                          <p:spTgt spid="9"/>
                                        </p:tgtEl>
                                        <p:attrNameLst>
                                          <p:attrName>ppt_x</p:attrName>
                                        </p:attrNameLst>
                                      </p:cBhvr>
                                      <p:tavLst>
                                        <p:tav tm="0">
                                          <p:val>
                                            <p:strVal val="#ppt_x"/>
                                          </p:val>
                                        </p:tav>
                                        <p:tav tm="100000">
                                          <p:val>
                                            <p:strVal val="#ppt_x"/>
                                          </p:val>
                                        </p:tav>
                                      </p:tavLst>
                                    </p:anim>
                                    <p:anim calcmode="lin" valueType="num">
                                      <p:cBhvr additive="base">
                                        <p:cTn id="4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pPr algn="just"/>
            <a:r>
              <a:rPr lang="es-EC" sz="2400" b="1" dirty="0">
                <a:solidFill>
                  <a:schemeClr val="bg1"/>
                </a:solidFill>
                <a:latin typeface="Constantia" panose="02030602050306030303" pitchFamily="18" charset="0"/>
              </a:rPr>
              <a:t>Identificación de los aportantes de agua</a:t>
            </a:r>
          </a:p>
          <a:p>
            <a:pPr algn="just"/>
            <a:endParaRPr lang="es-CO" b="1" dirty="0"/>
          </a:p>
          <a:p>
            <a:pPr algn="just"/>
            <a:endParaRPr lang="es-EC" b="1" dirty="0"/>
          </a:p>
          <a:p>
            <a:pPr algn="just"/>
            <a:endParaRPr lang="es-EC" b="1" dirty="0"/>
          </a:p>
          <a:p>
            <a:pPr algn="just"/>
            <a:endParaRPr lang="es-EC" b="1" dirty="0"/>
          </a:p>
          <a:p>
            <a:pPr algn="just"/>
            <a:endParaRPr lang="es-CO" b="1" dirty="0"/>
          </a:p>
          <a:p>
            <a:pPr marL="342900" indent="-342900" algn="just">
              <a:buFont typeface="Arial" panose="020B0604020202020204" pitchFamily="34" charset="0"/>
              <a:buChar char="•"/>
            </a:pPr>
            <a:endParaRPr lang="es-EC" b="1" dirty="0"/>
          </a:p>
          <a:p>
            <a:pPr algn="just"/>
            <a:endParaRPr lang="es-CO" b="1" dirty="0"/>
          </a:p>
          <a:p>
            <a:pPr algn="just"/>
            <a:endParaRPr lang="es-EC" sz="2000" b="1" dirty="0"/>
          </a:p>
          <a:p>
            <a:endParaRPr lang="es-EC" sz="2000" b="1" dirty="0"/>
          </a:p>
          <a:p>
            <a:pPr algn="just"/>
            <a:endParaRPr lang="es-EC" b="1" dirty="0"/>
          </a:p>
          <a:p>
            <a:pPr algn="l"/>
            <a:endParaRPr lang="es-EC" dirty="0"/>
          </a:p>
          <a:p>
            <a:pPr algn="r"/>
            <a:endParaRPr lang="es-EC" sz="2000" dirty="0"/>
          </a:p>
          <a:p>
            <a:pPr algn="r"/>
            <a:endParaRPr lang="es-CO" dirty="0"/>
          </a:p>
          <a:p>
            <a:pPr algn="r"/>
            <a:endParaRPr lang="es-EC" sz="2000" dirty="0"/>
          </a:p>
          <a:p>
            <a:pPr algn="l"/>
            <a:endParaRPr lang="es-EC" dirty="0"/>
          </a:p>
          <a:p>
            <a:pPr algn="l"/>
            <a:endParaRPr lang="es-EC" dirty="0"/>
          </a:p>
        </p:txBody>
      </p:sp>
      <p:sp>
        <p:nvSpPr>
          <p:cNvPr id="5" name="Rectangle 1">
            <a:extLst>
              <a:ext uri="{FF2B5EF4-FFF2-40B4-BE49-F238E27FC236}">
                <a16:creationId xmlns:a16="http://schemas.microsoft.com/office/drawing/2014/main" id="{352A74AC-3650-456B-9083-F770FB10401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4" name="Imagen 3">
            <a:extLst>
              <a:ext uri="{FF2B5EF4-FFF2-40B4-BE49-F238E27FC236}">
                <a16:creationId xmlns:a16="http://schemas.microsoft.com/office/drawing/2014/main" id="{A715A5A9-7269-4F1F-8A80-2B127B2536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0594" y="791087"/>
            <a:ext cx="7767667" cy="5496591"/>
          </a:xfrm>
          <a:prstGeom prst="rect">
            <a:avLst/>
          </a:prstGeom>
        </p:spPr>
      </p:pic>
    </p:spTree>
    <p:extLst>
      <p:ext uri="{BB962C8B-B14F-4D97-AF65-F5344CB8AC3E}">
        <p14:creationId xmlns:p14="http://schemas.microsoft.com/office/powerpoint/2010/main" val="155758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fontScale="92500" lnSpcReduction="20000"/>
          </a:bodyPr>
          <a:lstStyle/>
          <a:p>
            <a:pPr algn="just"/>
            <a:r>
              <a:rPr lang="es-EC" sz="2200" b="1" dirty="0">
                <a:solidFill>
                  <a:schemeClr val="bg1"/>
                </a:solidFill>
                <a:latin typeface="Constantia" panose="02030602050306030303" pitchFamily="18" charset="0"/>
              </a:rPr>
              <a:t>Aspectos previos a la ejecución de la propuesta</a:t>
            </a:r>
          </a:p>
          <a:p>
            <a:pPr algn="just"/>
            <a:endParaRPr lang="es-EC" b="1" dirty="0"/>
          </a:p>
          <a:p>
            <a:pPr marL="457200" indent="-457200" algn="just">
              <a:buClrTx/>
              <a:buFont typeface="Arial" panose="020B0604020202020204" pitchFamily="34" charset="0"/>
              <a:buChar char="•"/>
            </a:pPr>
            <a:r>
              <a:rPr lang="es-EC" sz="2600" cap="none" dirty="0">
                <a:solidFill>
                  <a:schemeClr val="bg1"/>
                </a:solidFill>
                <a:latin typeface="Constantia" panose="02030602050306030303" pitchFamily="18" charset="0"/>
              </a:rPr>
              <a:t>Delimitación de la cuenca hidrológica.</a:t>
            </a:r>
            <a:endParaRPr lang="es-CO" sz="2600" cap="none" dirty="0">
              <a:solidFill>
                <a:schemeClr val="bg1"/>
              </a:solidFill>
              <a:latin typeface="Constantia" panose="02030602050306030303" pitchFamily="18" charset="0"/>
            </a:endParaRPr>
          </a:p>
          <a:p>
            <a:pPr marL="342900" lvl="0" indent="-342900" algn="just">
              <a:buClrTx/>
              <a:buFont typeface="Arial" panose="020B0604020202020204" pitchFamily="34" charset="0"/>
              <a:buChar char="•"/>
            </a:pPr>
            <a:r>
              <a:rPr lang="es-EC" sz="2600" cap="none" dirty="0">
                <a:solidFill>
                  <a:schemeClr val="bg1"/>
                </a:solidFill>
                <a:latin typeface="Constantia" panose="02030602050306030303" pitchFamily="18" charset="0"/>
              </a:rPr>
              <a:t> Elaboración de cartografía temática de la microcuenca del lago Yahuarcocha.</a:t>
            </a:r>
            <a:endParaRPr lang="es-CO" sz="2600" cap="none" dirty="0">
              <a:solidFill>
                <a:schemeClr val="bg1"/>
              </a:solidFill>
              <a:latin typeface="Constantia" panose="02030602050306030303" pitchFamily="18" charset="0"/>
            </a:endParaRPr>
          </a:p>
          <a:p>
            <a:pPr marL="342900" lvl="0" indent="-342900" algn="just">
              <a:buClrTx/>
              <a:buFont typeface="Arial" panose="020B0604020202020204" pitchFamily="34" charset="0"/>
              <a:buChar char="•"/>
            </a:pPr>
            <a:r>
              <a:rPr lang="es-EC" sz="2600" cap="none" dirty="0">
                <a:solidFill>
                  <a:schemeClr val="bg1"/>
                </a:solidFill>
                <a:latin typeface="Constantia" panose="02030602050306030303" pitchFamily="18" charset="0"/>
              </a:rPr>
              <a:t> Levantamiento de información socioeconómica actualizada en el área de estudio.</a:t>
            </a:r>
          </a:p>
          <a:p>
            <a:pPr lvl="0" algn="just"/>
            <a:endParaRPr lang="es-EC" dirty="0"/>
          </a:p>
          <a:p>
            <a:pPr lvl="0" algn="just"/>
            <a:r>
              <a:rPr lang="es-EC" sz="2200" b="1" dirty="0">
                <a:solidFill>
                  <a:schemeClr val="bg1"/>
                </a:solidFill>
                <a:latin typeface="Constantia" panose="02030602050306030303" pitchFamily="18" charset="0"/>
              </a:rPr>
              <a:t>Actividades a desarrollarse</a:t>
            </a:r>
          </a:p>
          <a:p>
            <a:pPr lvl="0" algn="just"/>
            <a:endParaRPr lang="es-EC" b="1" dirty="0"/>
          </a:p>
          <a:p>
            <a:pPr marL="342900" lvl="0" indent="-342900" algn="just">
              <a:buClrTx/>
              <a:buFont typeface="Arial" panose="020B0604020202020204" pitchFamily="34" charset="0"/>
              <a:buChar char="•"/>
            </a:pPr>
            <a:r>
              <a:rPr lang="es-EC" sz="2600" cap="none" dirty="0">
                <a:solidFill>
                  <a:schemeClr val="bg1"/>
                </a:solidFill>
                <a:latin typeface="Constantia" panose="02030602050306030303" pitchFamily="18" charset="0"/>
              </a:rPr>
              <a:t>Recorridos por la microcuenca del lago Yahuarcocha para la identificación y georreferenciación.</a:t>
            </a:r>
            <a:endParaRPr lang="es-CO" sz="2600" cap="none" dirty="0">
              <a:solidFill>
                <a:schemeClr val="bg1"/>
              </a:solidFill>
              <a:latin typeface="Constantia" panose="02030602050306030303" pitchFamily="18" charset="0"/>
            </a:endParaRPr>
          </a:p>
          <a:p>
            <a:pPr marL="342900" lvl="0" indent="-342900" algn="just">
              <a:buClrTx/>
              <a:buFont typeface="Arial" panose="020B0604020202020204" pitchFamily="34" charset="0"/>
              <a:buChar char="•"/>
            </a:pPr>
            <a:r>
              <a:rPr lang="es-EC" sz="2600" cap="none" dirty="0">
                <a:solidFill>
                  <a:schemeClr val="bg1"/>
                </a:solidFill>
                <a:latin typeface="Constantia" panose="02030602050306030303" pitchFamily="18" charset="0"/>
              </a:rPr>
              <a:t>Levantamiento de información necesaria para la elaboración de mapas de cobertura vegetal, uso de suelo y zonas de producción de agua.</a:t>
            </a:r>
            <a:endParaRPr lang="es-CO" sz="2600" cap="none" dirty="0">
              <a:solidFill>
                <a:schemeClr val="bg1"/>
              </a:solidFill>
              <a:latin typeface="Constantia" panose="02030602050306030303" pitchFamily="18" charset="0"/>
            </a:endParaRPr>
          </a:p>
          <a:p>
            <a:pPr marL="342900" lvl="0" indent="-342900" algn="just">
              <a:buClrTx/>
              <a:buFont typeface="Arial" panose="020B0604020202020204" pitchFamily="34" charset="0"/>
              <a:buChar char="•"/>
            </a:pPr>
            <a:r>
              <a:rPr lang="es-EC" sz="2600" cap="none" dirty="0">
                <a:solidFill>
                  <a:schemeClr val="bg1"/>
                </a:solidFill>
                <a:latin typeface="Constantia" panose="02030602050306030303" pitchFamily="18" charset="0"/>
              </a:rPr>
              <a:t>Delimitación cartográfica de los aportantes.</a:t>
            </a:r>
            <a:endParaRPr lang="es-CO" sz="2600" cap="none" dirty="0">
              <a:solidFill>
                <a:schemeClr val="bg1"/>
              </a:solidFill>
              <a:latin typeface="Constantia" panose="02030602050306030303" pitchFamily="18" charset="0"/>
            </a:endParaRPr>
          </a:p>
          <a:p>
            <a:pPr marL="342900" lvl="0" indent="-342900" algn="just">
              <a:buClrTx/>
              <a:buFont typeface="Arial" panose="020B0604020202020204" pitchFamily="34" charset="0"/>
              <a:buChar char="•"/>
            </a:pPr>
            <a:r>
              <a:rPr lang="es-EC" sz="2600" cap="none" dirty="0">
                <a:solidFill>
                  <a:schemeClr val="bg1"/>
                </a:solidFill>
                <a:latin typeface="Constantia" panose="02030602050306030303" pitchFamily="18" charset="0"/>
              </a:rPr>
              <a:t>Medición de caudales de agua en la parte alta, media y baja de la microcuenca.</a:t>
            </a:r>
            <a:endParaRPr lang="es-CO" sz="2600" cap="none" dirty="0">
              <a:solidFill>
                <a:schemeClr val="bg1"/>
              </a:solidFill>
              <a:latin typeface="Constantia" panose="02030602050306030303" pitchFamily="18" charset="0"/>
            </a:endParaRPr>
          </a:p>
          <a:p>
            <a:pPr marL="342900" lvl="0" indent="-342900" algn="just">
              <a:buClrTx/>
              <a:buFont typeface="Arial" panose="020B0604020202020204" pitchFamily="34" charset="0"/>
              <a:buChar char="•"/>
            </a:pPr>
            <a:r>
              <a:rPr lang="es-EC" sz="2600" cap="none" dirty="0">
                <a:solidFill>
                  <a:schemeClr val="bg1"/>
                </a:solidFill>
                <a:latin typeface="Constantia" panose="02030602050306030303" pitchFamily="18" charset="0"/>
              </a:rPr>
              <a:t>Identificación de las zonas críticas del uso del agua.</a:t>
            </a:r>
            <a:endParaRPr lang="es-CO" sz="2600" cap="none" dirty="0">
              <a:solidFill>
                <a:schemeClr val="bg1"/>
              </a:solidFill>
              <a:latin typeface="Constantia" panose="02030602050306030303" pitchFamily="18" charset="0"/>
            </a:endParaRPr>
          </a:p>
          <a:p>
            <a:pPr marL="342900" lvl="0" indent="-342900" algn="just">
              <a:buClrTx/>
              <a:buFont typeface="Arial" panose="020B0604020202020204" pitchFamily="34" charset="0"/>
              <a:buChar char="•"/>
            </a:pPr>
            <a:r>
              <a:rPr lang="es-EC" sz="2600" cap="none" dirty="0">
                <a:solidFill>
                  <a:schemeClr val="bg1"/>
                </a:solidFill>
                <a:latin typeface="Constantia" panose="02030602050306030303" pitchFamily="18" charset="0"/>
              </a:rPr>
              <a:t>Establecer concesiones para el uso del agua para el desarrollo de las actividades antrópicas en la microcuenca.</a:t>
            </a:r>
            <a:endParaRPr lang="es-CO" sz="2600" cap="none" dirty="0">
              <a:solidFill>
                <a:schemeClr val="bg1"/>
              </a:solidFill>
              <a:latin typeface="Constantia" panose="02030602050306030303" pitchFamily="18" charset="0"/>
            </a:endParaRPr>
          </a:p>
          <a:p>
            <a:pPr lvl="0" algn="just"/>
            <a:endParaRPr lang="es-CO" b="1" dirty="0"/>
          </a:p>
          <a:p>
            <a:pPr algn="just"/>
            <a:endParaRPr lang="es-CO" b="1" dirty="0"/>
          </a:p>
          <a:p>
            <a:pPr algn="just"/>
            <a:endParaRPr lang="es-EC" sz="2000" b="1" dirty="0"/>
          </a:p>
          <a:p>
            <a:endParaRPr lang="es-EC" sz="2000" b="1" dirty="0"/>
          </a:p>
          <a:p>
            <a:pPr algn="just"/>
            <a:endParaRPr lang="es-EC" b="1" dirty="0"/>
          </a:p>
          <a:p>
            <a:pPr algn="l"/>
            <a:endParaRPr lang="es-EC" dirty="0"/>
          </a:p>
          <a:p>
            <a:pPr algn="r"/>
            <a:endParaRPr lang="es-EC" sz="2000" dirty="0"/>
          </a:p>
          <a:p>
            <a:pPr algn="r"/>
            <a:endParaRPr lang="es-CO" dirty="0"/>
          </a:p>
          <a:p>
            <a:pPr algn="r"/>
            <a:endParaRPr lang="es-EC" sz="2000" dirty="0"/>
          </a:p>
          <a:p>
            <a:pPr algn="l"/>
            <a:endParaRPr lang="es-EC" dirty="0"/>
          </a:p>
          <a:p>
            <a:pPr algn="l"/>
            <a:endParaRPr lang="es-EC" dirty="0"/>
          </a:p>
        </p:txBody>
      </p:sp>
      <p:sp>
        <p:nvSpPr>
          <p:cNvPr id="5" name="Rectangle 1">
            <a:extLst>
              <a:ext uri="{FF2B5EF4-FFF2-40B4-BE49-F238E27FC236}">
                <a16:creationId xmlns:a16="http://schemas.microsoft.com/office/drawing/2014/main" id="{352A74AC-3650-456B-9083-F770FB10401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Tree>
    <p:extLst>
      <p:ext uri="{BB962C8B-B14F-4D97-AF65-F5344CB8AC3E}">
        <p14:creationId xmlns:p14="http://schemas.microsoft.com/office/powerpoint/2010/main" val="179423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500"/>
                                        <p:tgtEl>
                                          <p:spTgt spid="3">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500"/>
                                        <p:tgtEl>
                                          <p:spTgt spid="3">
                                            <p:txEl>
                                              <p:pRg st="11" end="11"/>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2" end="12"/>
                                            </p:txEl>
                                          </p:spTgt>
                                        </p:tgtEl>
                                        <p:attrNameLst>
                                          <p:attrName>style.visibility</p:attrName>
                                        </p:attrNameLst>
                                      </p:cBhvr>
                                      <p:to>
                                        <p:strVal val="visible"/>
                                      </p:to>
                                    </p:set>
                                    <p:animEffect transition="in" filter="fade">
                                      <p:cBhvr>
                                        <p:cTn id="38" dur="500"/>
                                        <p:tgtEl>
                                          <p:spTgt spid="3">
                                            <p:txEl>
                                              <p:pRg st="12" end="1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animEffect transition="in" filter="fade">
                                      <p:cBhvr>
                                        <p:cTn id="41"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pPr algn="just"/>
            <a:r>
              <a:rPr lang="es-EC" sz="2400" b="1" dirty="0">
                <a:solidFill>
                  <a:schemeClr val="bg1"/>
                </a:solidFill>
                <a:latin typeface="Constantia" panose="02030602050306030303" pitchFamily="18" charset="0"/>
              </a:rPr>
              <a:t>Dragado de sedimentos del lago Yahuarcocha</a:t>
            </a:r>
          </a:p>
          <a:p>
            <a:pPr algn="just"/>
            <a:r>
              <a:rPr lang="es-EC" sz="2200" b="1" dirty="0">
                <a:solidFill>
                  <a:schemeClr val="bg1"/>
                </a:solidFill>
                <a:latin typeface="Constantia" panose="02030602050306030303" pitchFamily="18" charset="0"/>
              </a:rPr>
              <a:t>Objetivo General</a:t>
            </a:r>
          </a:p>
          <a:p>
            <a:pPr algn="just"/>
            <a:r>
              <a:rPr lang="es-EC" sz="2400" cap="none" dirty="0">
                <a:solidFill>
                  <a:schemeClr val="bg1"/>
                </a:solidFill>
                <a:latin typeface="Constantia" panose="02030602050306030303" pitchFamily="18" charset="0"/>
              </a:rPr>
              <a:t>Establecer zonas para el dragado técnico de sedimentos del lago Yahuarcocha.</a:t>
            </a:r>
          </a:p>
          <a:p>
            <a:pPr algn="just"/>
            <a:r>
              <a:rPr lang="es-EC" sz="2200" b="1" dirty="0">
                <a:solidFill>
                  <a:schemeClr val="bg1"/>
                </a:solidFill>
                <a:latin typeface="Constantia" panose="02030602050306030303" pitchFamily="18" charset="0"/>
              </a:rPr>
              <a:t>Zonificación para el dragado</a:t>
            </a:r>
          </a:p>
          <a:p>
            <a:pPr algn="just"/>
            <a:endParaRPr lang="es-EC" b="1" dirty="0"/>
          </a:p>
          <a:p>
            <a:pPr algn="just"/>
            <a:endParaRPr lang="es-CO" b="1" dirty="0"/>
          </a:p>
          <a:p>
            <a:pPr algn="just"/>
            <a:endParaRPr lang="es-EC" b="1" dirty="0"/>
          </a:p>
          <a:p>
            <a:pPr algn="l"/>
            <a:endParaRPr lang="es-EC" dirty="0"/>
          </a:p>
          <a:p>
            <a:pPr algn="r"/>
            <a:endParaRPr lang="es-EC" sz="2000" dirty="0"/>
          </a:p>
          <a:p>
            <a:pPr algn="r"/>
            <a:endParaRPr lang="es-CO" dirty="0"/>
          </a:p>
          <a:p>
            <a:pPr algn="r"/>
            <a:endParaRPr lang="es-EC" sz="2000" dirty="0"/>
          </a:p>
          <a:p>
            <a:pPr algn="l"/>
            <a:endParaRPr lang="es-EC" dirty="0"/>
          </a:p>
          <a:p>
            <a:pPr algn="l"/>
            <a:endParaRPr lang="es-EC" dirty="0"/>
          </a:p>
        </p:txBody>
      </p:sp>
      <p:sp>
        <p:nvSpPr>
          <p:cNvPr id="5" name="Rectangle 1">
            <a:extLst>
              <a:ext uri="{FF2B5EF4-FFF2-40B4-BE49-F238E27FC236}">
                <a16:creationId xmlns:a16="http://schemas.microsoft.com/office/drawing/2014/main" id="{352A74AC-3650-456B-9083-F770FB10401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pic>
        <p:nvPicPr>
          <p:cNvPr id="6" name="Imagen 5">
            <a:extLst>
              <a:ext uri="{FF2B5EF4-FFF2-40B4-BE49-F238E27FC236}">
                <a16:creationId xmlns:a16="http://schemas.microsoft.com/office/drawing/2014/main" id="{300212FF-BB4C-4155-966F-22210822AD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2293" y="2136743"/>
            <a:ext cx="5624270" cy="4346027"/>
          </a:xfrm>
          <a:prstGeom prst="rect">
            <a:avLst/>
          </a:prstGeom>
        </p:spPr>
      </p:pic>
    </p:spTree>
    <p:extLst>
      <p:ext uri="{BB962C8B-B14F-4D97-AF65-F5344CB8AC3E}">
        <p14:creationId xmlns:p14="http://schemas.microsoft.com/office/powerpoint/2010/main" val="403347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pPr algn="just"/>
            <a:r>
              <a:rPr lang="es-EC" sz="2400" b="1" dirty="0">
                <a:solidFill>
                  <a:schemeClr val="bg1"/>
                </a:solidFill>
                <a:latin typeface="Constantia" panose="02030602050306030303" pitchFamily="18" charset="0"/>
              </a:rPr>
              <a:t>Aspectos previos al dragado</a:t>
            </a:r>
          </a:p>
          <a:p>
            <a:pPr algn="just"/>
            <a:endParaRPr lang="es-EC" b="1" dirty="0"/>
          </a:p>
          <a:p>
            <a:pPr marL="342900" lvl="0" indent="-342900" algn="just">
              <a:buClrTx/>
              <a:buFont typeface="Arial" panose="020B0604020202020204" pitchFamily="34" charset="0"/>
              <a:buChar char="•"/>
            </a:pPr>
            <a:r>
              <a:rPr lang="es-EC" sz="2400" cap="none" dirty="0">
                <a:solidFill>
                  <a:schemeClr val="bg1"/>
                </a:solidFill>
                <a:latin typeface="Constantia" panose="02030602050306030303" pitchFamily="18" charset="0"/>
              </a:rPr>
              <a:t>Realizar una batimetría en la zona de dragado.</a:t>
            </a:r>
            <a:endParaRPr lang="es-CO" sz="2400" cap="none" dirty="0">
              <a:solidFill>
                <a:schemeClr val="bg1"/>
              </a:solidFill>
              <a:latin typeface="Constantia" panose="02030602050306030303" pitchFamily="18" charset="0"/>
            </a:endParaRPr>
          </a:p>
          <a:p>
            <a:pPr marL="342900" lvl="0" indent="-342900" algn="just">
              <a:buClrTx/>
              <a:buFont typeface="Arial" panose="020B0604020202020204" pitchFamily="34" charset="0"/>
              <a:buChar char="•"/>
            </a:pPr>
            <a:r>
              <a:rPr lang="es-EC" sz="2400" cap="none" dirty="0">
                <a:solidFill>
                  <a:schemeClr val="bg1"/>
                </a:solidFill>
                <a:latin typeface="Constantia" panose="02030602050306030303" pitchFamily="18" charset="0"/>
              </a:rPr>
              <a:t>Caracterización del material a dragar.</a:t>
            </a:r>
          </a:p>
          <a:p>
            <a:pPr lvl="0" algn="just"/>
            <a:endParaRPr lang="es-EC" dirty="0"/>
          </a:p>
          <a:p>
            <a:pPr lvl="0" algn="just"/>
            <a:r>
              <a:rPr lang="es-EC" sz="2400" b="1" dirty="0">
                <a:solidFill>
                  <a:schemeClr val="bg1"/>
                </a:solidFill>
                <a:latin typeface="Constantia" panose="02030602050306030303" pitchFamily="18" charset="0"/>
              </a:rPr>
              <a:t>Técnica a utilizarse</a:t>
            </a:r>
          </a:p>
          <a:p>
            <a:pPr lvl="0" algn="just"/>
            <a:endParaRPr lang="es-EC" b="1" dirty="0"/>
          </a:p>
          <a:p>
            <a:pPr marL="342900" lvl="0" indent="-342900" algn="just">
              <a:buClrTx/>
              <a:buFont typeface="Arial" panose="020B0604020202020204" pitchFamily="34" charset="0"/>
              <a:buChar char="•"/>
            </a:pPr>
            <a:r>
              <a:rPr lang="es-EC" sz="2400" cap="none" dirty="0">
                <a:solidFill>
                  <a:schemeClr val="bg1"/>
                </a:solidFill>
                <a:latin typeface="Constantia" panose="02030602050306030303" pitchFamily="18" charset="0"/>
              </a:rPr>
              <a:t>Se propone el uso de una draga estacionaria de succión, ya que realizan el dragado ancladas en un punto, sin desplazarse mientras se produce la succión, no incorporan cántara, y el transporte del material dragado se realiza mediante gánguiles auxiliares, o mediante tuberías hacia la zona de extracción.</a:t>
            </a:r>
          </a:p>
          <a:p>
            <a:pPr marL="342900" lvl="0" indent="-342900" algn="just">
              <a:buClrTx/>
              <a:buFont typeface="Arial" panose="020B0604020202020204" pitchFamily="34" charset="0"/>
              <a:buChar char="•"/>
            </a:pPr>
            <a:r>
              <a:rPr lang="es-EC" sz="2400" cap="none" dirty="0">
                <a:solidFill>
                  <a:schemeClr val="bg1"/>
                </a:solidFill>
                <a:latin typeface="Constantia" panose="02030602050306030303" pitchFamily="18" charset="0"/>
              </a:rPr>
              <a:t>La profundidad mínima de operación de estas dragas es de 3 m alcanzando profundidades de hasta 50 m.</a:t>
            </a:r>
            <a:endParaRPr lang="es-CO" sz="2400" b="1" cap="none" dirty="0">
              <a:solidFill>
                <a:schemeClr val="bg1"/>
              </a:solidFill>
              <a:latin typeface="Constantia" panose="02030602050306030303" pitchFamily="18" charset="0"/>
            </a:endParaRPr>
          </a:p>
          <a:p>
            <a:pPr algn="just"/>
            <a:endParaRPr lang="es-CO" b="1" dirty="0"/>
          </a:p>
          <a:p>
            <a:pPr algn="just"/>
            <a:endParaRPr lang="es-EC" b="1" dirty="0"/>
          </a:p>
          <a:p>
            <a:pPr algn="l"/>
            <a:endParaRPr lang="es-EC" dirty="0"/>
          </a:p>
          <a:p>
            <a:pPr algn="r"/>
            <a:endParaRPr lang="es-EC" sz="2000" dirty="0"/>
          </a:p>
          <a:p>
            <a:pPr algn="r"/>
            <a:endParaRPr lang="es-CO" dirty="0"/>
          </a:p>
          <a:p>
            <a:pPr algn="r"/>
            <a:endParaRPr lang="es-EC" sz="2000" dirty="0"/>
          </a:p>
          <a:p>
            <a:pPr algn="l"/>
            <a:endParaRPr lang="es-EC" dirty="0"/>
          </a:p>
          <a:p>
            <a:pPr algn="l"/>
            <a:endParaRPr lang="es-EC" dirty="0"/>
          </a:p>
        </p:txBody>
      </p:sp>
      <p:sp>
        <p:nvSpPr>
          <p:cNvPr id="5" name="Rectangle 1">
            <a:extLst>
              <a:ext uri="{FF2B5EF4-FFF2-40B4-BE49-F238E27FC236}">
                <a16:creationId xmlns:a16="http://schemas.microsoft.com/office/drawing/2014/main" id="{352A74AC-3650-456B-9083-F770FB10401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Tree>
    <p:extLst>
      <p:ext uri="{BB962C8B-B14F-4D97-AF65-F5344CB8AC3E}">
        <p14:creationId xmlns:p14="http://schemas.microsoft.com/office/powerpoint/2010/main" val="554370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500"/>
                                        <p:tgtEl>
                                          <p:spTgt spid="3">
                                            <p:txEl>
                                              <p:pRg st="2" end="2"/>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500"/>
                                        <p:tgtEl>
                                          <p:spTgt spid="3">
                                            <p:txEl>
                                              <p:pRg st="3" end="3"/>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fade">
                                      <p:cBhvr>
                                        <p:cTn id="23" dur="500"/>
                                        <p:tgtEl>
                                          <p:spTgt spid="3">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endParaRPr lang="es-EC" sz="2000" b="1" dirty="0"/>
          </a:p>
          <a:p>
            <a:pPr algn="just"/>
            <a:endParaRPr lang="es-CO" b="1" dirty="0"/>
          </a:p>
          <a:p>
            <a:pPr algn="just"/>
            <a:endParaRPr lang="es-EC" b="1" dirty="0"/>
          </a:p>
          <a:p>
            <a:pPr algn="l"/>
            <a:endParaRPr lang="es-EC" dirty="0"/>
          </a:p>
          <a:p>
            <a:pPr algn="r"/>
            <a:endParaRPr lang="es-EC" sz="2000" dirty="0"/>
          </a:p>
          <a:p>
            <a:pPr algn="r"/>
            <a:endParaRPr lang="es-CO" dirty="0"/>
          </a:p>
          <a:p>
            <a:pPr algn="r"/>
            <a:endParaRPr lang="es-EC" sz="2000" dirty="0"/>
          </a:p>
          <a:p>
            <a:pPr algn="l"/>
            <a:endParaRPr lang="es-EC" dirty="0"/>
          </a:p>
          <a:p>
            <a:pPr algn="l"/>
            <a:endParaRPr lang="es-EC" dirty="0"/>
          </a:p>
        </p:txBody>
      </p:sp>
      <p:sp>
        <p:nvSpPr>
          <p:cNvPr id="5" name="Rectangle 1">
            <a:extLst>
              <a:ext uri="{FF2B5EF4-FFF2-40B4-BE49-F238E27FC236}">
                <a16:creationId xmlns:a16="http://schemas.microsoft.com/office/drawing/2014/main" id="{352A74AC-3650-456B-9083-F770FB10401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
        <p:nvSpPr>
          <p:cNvPr id="2" name="Rectángulo: esquinas redondeadas 1">
            <a:extLst>
              <a:ext uri="{FF2B5EF4-FFF2-40B4-BE49-F238E27FC236}">
                <a16:creationId xmlns:a16="http://schemas.microsoft.com/office/drawing/2014/main" id="{DFF6C101-C3F3-4D6C-A536-5C1E549A9DFC}"/>
              </a:ext>
            </a:extLst>
          </p:cNvPr>
          <p:cNvSpPr/>
          <p:nvPr/>
        </p:nvSpPr>
        <p:spPr>
          <a:xfrm>
            <a:off x="1615450" y="1875934"/>
            <a:ext cx="2560623" cy="267721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285750" indent="-285750" algn="just">
              <a:buFont typeface="Arial" panose="020B0604020202020204" pitchFamily="34" charset="0"/>
              <a:buChar char="•"/>
            </a:pPr>
            <a:endParaRPr lang="es-EC" dirty="0"/>
          </a:p>
          <a:p>
            <a:pPr marL="285750" indent="-285750" algn="just">
              <a:buFont typeface="Arial" panose="020B0604020202020204" pitchFamily="34" charset="0"/>
              <a:buChar char="•"/>
            </a:pPr>
            <a:r>
              <a:rPr lang="es-EC" dirty="0">
                <a:latin typeface="Constantia" panose="02030602050306030303" pitchFamily="18" charset="0"/>
              </a:rPr>
              <a:t>MAE - Imbabura</a:t>
            </a:r>
          </a:p>
          <a:p>
            <a:pPr marL="285750" indent="-285750" algn="just">
              <a:buFont typeface="Arial" panose="020B0604020202020204" pitchFamily="34" charset="0"/>
              <a:buChar char="•"/>
            </a:pPr>
            <a:r>
              <a:rPr lang="es-EC" dirty="0">
                <a:latin typeface="Constantia" panose="02030602050306030303" pitchFamily="18" charset="0"/>
              </a:rPr>
              <a:t>SENAGUA</a:t>
            </a:r>
          </a:p>
          <a:p>
            <a:pPr marL="285750" indent="-285750" algn="just">
              <a:buFont typeface="Arial" panose="020B0604020202020204" pitchFamily="34" charset="0"/>
              <a:buChar char="•"/>
            </a:pPr>
            <a:r>
              <a:rPr lang="es-EC" dirty="0">
                <a:latin typeface="Constantia" panose="02030602050306030303" pitchFamily="18" charset="0"/>
              </a:rPr>
              <a:t>UGA - GPI</a:t>
            </a:r>
          </a:p>
          <a:p>
            <a:pPr marL="285750" indent="-285750" algn="just">
              <a:buFont typeface="Arial" panose="020B0604020202020204" pitchFamily="34" charset="0"/>
              <a:buChar char="•"/>
            </a:pPr>
            <a:r>
              <a:rPr lang="es-EC" dirty="0">
                <a:latin typeface="Constantia" panose="02030602050306030303" pitchFamily="18" charset="0"/>
              </a:rPr>
              <a:t>UGA - GAD - I</a:t>
            </a:r>
          </a:p>
          <a:p>
            <a:pPr marL="285750" indent="-285750" algn="just">
              <a:buFont typeface="Arial" panose="020B0604020202020204" pitchFamily="34" charset="0"/>
              <a:buChar char="•"/>
            </a:pPr>
            <a:r>
              <a:rPr lang="es-EC" dirty="0">
                <a:latin typeface="Constantia" panose="02030602050306030303" pitchFamily="18" charset="0"/>
              </a:rPr>
              <a:t>SENECYT</a:t>
            </a:r>
          </a:p>
          <a:p>
            <a:pPr marL="285750" indent="-285750" algn="just">
              <a:buFont typeface="Arial" panose="020B0604020202020204" pitchFamily="34" charset="0"/>
              <a:buChar char="•"/>
            </a:pPr>
            <a:r>
              <a:rPr lang="es-EC" dirty="0">
                <a:latin typeface="Constantia" panose="02030602050306030303" pitchFamily="18" charset="0"/>
              </a:rPr>
              <a:t>UTN - PUCESI</a:t>
            </a:r>
          </a:p>
          <a:p>
            <a:pPr marL="285750" indent="-285750" algn="just">
              <a:buFont typeface="Arial" panose="020B0604020202020204" pitchFamily="34" charset="0"/>
              <a:buChar char="•"/>
            </a:pPr>
            <a:r>
              <a:rPr lang="es-EC" dirty="0" err="1">
                <a:latin typeface="Constantia" panose="02030602050306030303" pitchFamily="18" charset="0"/>
              </a:rPr>
              <a:t>ONG´s</a:t>
            </a:r>
            <a:endParaRPr lang="es-EC" dirty="0">
              <a:latin typeface="Constantia" panose="02030602050306030303" pitchFamily="18" charset="0"/>
            </a:endParaRPr>
          </a:p>
          <a:p>
            <a:pPr marL="285750" indent="-285750" algn="just">
              <a:buFont typeface="Arial" panose="020B0604020202020204" pitchFamily="34" charset="0"/>
              <a:buChar char="•"/>
            </a:pPr>
            <a:r>
              <a:rPr lang="es-EC" dirty="0">
                <a:latin typeface="Constantia" panose="02030602050306030303" pitchFamily="18" charset="0"/>
              </a:rPr>
              <a:t>Población </a:t>
            </a:r>
          </a:p>
          <a:p>
            <a:pPr marL="285750" indent="-285750" algn="ctr">
              <a:buFont typeface="Arial" panose="020B0604020202020204" pitchFamily="34" charset="0"/>
              <a:buChar char="•"/>
            </a:pPr>
            <a:endParaRPr lang="es-CO" dirty="0"/>
          </a:p>
        </p:txBody>
      </p:sp>
      <p:sp>
        <p:nvSpPr>
          <p:cNvPr id="6" name="Rectángulo: esquinas redondeadas 5">
            <a:extLst>
              <a:ext uri="{FF2B5EF4-FFF2-40B4-BE49-F238E27FC236}">
                <a16:creationId xmlns:a16="http://schemas.microsoft.com/office/drawing/2014/main" id="{59CC4C19-AE6E-4D68-A8CA-AB0FB30A163B}"/>
              </a:ext>
            </a:extLst>
          </p:cNvPr>
          <p:cNvSpPr/>
          <p:nvPr/>
        </p:nvSpPr>
        <p:spPr>
          <a:xfrm>
            <a:off x="5276519" y="1545996"/>
            <a:ext cx="6136848" cy="481709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285750" lvl="0" indent="-285750">
              <a:buFont typeface="Arial" panose="020B0604020202020204" pitchFamily="34" charset="0"/>
              <a:buChar char="•"/>
            </a:pPr>
            <a:r>
              <a:rPr lang="es-EC" sz="1600" dirty="0">
                <a:latin typeface="Constantia" panose="02030602050306030303" pitchFamily="18" charset="0"/>
              </a:rPr>
              <a:t>Constitución Política de la República del Ecuador</a:t>
            </a:r>
            <a:endParaRPr lang="es-CO" sz="1600" dirty="0">
              <a:latin typeface="Constantia" panose="02030602050306030303" pitchFamily="18" charset="0"/>
            </a:endParaRPr>
          </a:p>
          <a:p>
            <a:pPr marL="285750" lvl="0" indent="-285750">
              <a:buFont typeface="Arial" panose="020B0604020202020204" pitchFamily="34" charset="0"/>
              <a:buChar char="•"/>
            </a:pPr>
            <a:r>
              <a:rPr lang="es-EC" sz="1600" dirty="0">
                <a:latin typeface="Constantia" panose="02030602050306030303" pitchFamily="18" charset="0"/>
              </a:rPr>
              <a:t>Convenio cambio climático</a:t>
            </a:r>
            <a:endParaRPr lang="es-CO" sz="1600" dirty="0">
              <a:latin typeface="Constantia" panose="02030602050306030303" pitchFamily="18" charset="0"/>
            </a:endParaRPr>
          </a:p>
          <a:p>
            <a:pPr marL="285750" lvl="0" indent="-285750">
              <a:buFont typeface="Arial" panose="020B0604020202020204" pitchFamily="34" charset="0"/>
              <a:buChar char="•"/>
            </a:pPr>
            <a:r>
              <a:rPr lang="es-EC" sz="1600" dirty="0">
                <a:latin typeface="Constantia" panose="02030602050306030303" pitchFamily="18" charset="0"/>
              </a:rPr>
              <a:t>Protocolo de </a:t>
            </a:r>
            <a:r>
              <a:rPr lang="es-EC" sz="1600" dirty="0" err="1">
                <a:latin typeface="Constantia" panose="02030602050306030303" pitchFamily="18" charset="0"/>
              </a:rPr>
              <a:t>Kyoto</a:t>
            </a:r>
            <a:endParaRPr lang="es-CO" sz="1600" dirty="0">
              <a:latin typeface="Constantia" panose="02030602050306030303" pitchFamily="18" charset="0"/>
            </a:endParaRPr>
          </a:p>
          <a:p>
            <a:pPr marL="285750" lvl="0" indent="-285750">
              <a:buFont typeface="Arial" panose="020B0604020202020204" pitchFamily="34" charset="0"/>
              <a:buChar char="•"/>
            </a:pPr>
            <a:r>
              <a:rPr lang="es-EC" sz="1600" dirty="0">
                <a:latin typeface="Constantia" panose="02030602050306030303" pitchFamily="18" charset="0"/>
              </a:rPr>
              <a:t>Convenio RAMSAR</a:t>
            </a:r>
            <a:endParaRPr lang="es-CO" sz="1600" dirty="0">
              <a:latin typeface="Constantia" panose="02030602050306030303" pitchFamily="18" charset="0"/>
            </a:endParaRPr>
          </a:p>
          <a:p>
            <a:pPr marL="285750" lvl="0" indent="-285750">
              <a:buFont typeface="Arial" panose="020B0604020202020204" pitchFamily="34" charset="0"/>
              <a:buChar char="•"/>
            </a:pPr>
            <a:r>
              <a:rPr lang="es-EC" sz="1600" dirty="0">
                <a:latin typeface="Constantia" panose="02030602050306030303" pitchFamily="18" charset="0"/>
              </a:rPr>
              <a:t>Código Orgánico Integral Penal (COIP)</a:t>
            </a:r>
            <a:endParaRPr lang="es-CO" sz="1600" dirty="0">
              <a:latin typeface="Constantia" panose="02030602050306030303" pitchFamily="18" charset="0"/>
            </a:endParaRPr>
          </a:p>
          <a:p>
            <a:pPr marL="285750" lvl="0" indent="-285750">
              <a:buFont typeface="Arial" panose="020B0604020202020204" pitchFamily="34" charset="0"/>
              <a:buChar char="•"/>
            </a:pPr>
            <a:r>
              <a:rPr lang="es-EC" sz="1600" dirty="0">
                <a:latin typeface="Constantia" panose="02030602050306030303" pitchFamily="18" charset="0"/>
              </a:rPr>
              <a:t>Ley de Gestión Ambiental.  </a:t>
            </a:r>
            <a:endParaRPr lang="es-CO" sz="1600" dirty="0">
              <a:latin typeface="Constantia" panose="02030602050306030303" pitchFamily="18" charset="0"/>
            </a:endParaRPr>
          </a:p>
          <a:p>
            <a:pPr marL="285750" lvl="0" indent="-285750">
              <a:buFont typeface="Arial" panose="020B0604020202020204" pitchFamily="34" charset="0"/>
              <a:buChar char="•"/>
            </a:pPr>
            <a:r>
              <a:rPr lang="es-EC" sz="1600" dirty="0">
                <a:latin typeface="Constantia" panose="02030602050306030303" pitchFamily="18" charset="0"/>
              </a:rPr>
              <a:t>Ley de Prevención y Control de la Contaminación Ambiental.  </a:t>
            </a:r>
            <a:endParaRPr lang="es-CO" sz="1600" dirty="0">
              <a:latin typeface="Constantia" panose="02030602050306030303" pitchFamily="18" charset="0"/>
            </a:endParaRPr>
          </a:p>
          <a:p>
            <a:pPr marL="285750" lvl="0" indent="-285750">
              <a:buFont typeface="Arial" panose="020B0604020202020204" pitchFamily="34" charset="0"/>
              <a:buChar char="•"/>
            </a:pPr>
            <a:r>
              <a:rPr lang="es-EC" sz="1600" dirty="0">
                <a:latin typeface="Constantia" panose="02030602050306030303" pitchFamily="18" charset="0"/>
              </a:rPr>
              <a:t>Ley de Aguas.  </a:t>
            </a:r>
            <a:endParaRPr lang="es-CO" sz="1600" dirty="0">
              <a:latin typeface="Constantia" panose="02030602050306030303" pitchFamily="18" charset="0"/>
            </a:endParaRPr>
          </a:p>
          <a:p>
            <a:pPr marL="285750" lvl="0" indent="-285750">
              <a:buFont typeface="Arial" panose="020B0604020202020204" pitchFamily="34" charset="0"/>
              <a:buChar char="•"/>
            </a:pPr>
            <a:r>
              <a:rPr lang="es-EC" sz="1600" dirty="0">
                <a:latin typeface="Constantia" panose="02030602050306030303" pitchFamily="18" charset="0"/>
              </a:rPr>
              <a:t>Ley de Régimen Municipal.</a:t>
            </a:r>
            <a:endParaRPr lang="es-CO" sz="1600" dirty="0">
              <a:latin typeface="Constantia" panose="02030602050306030303" pitchFamily="18" charset="0"/>
            </a:endParaRPr>
          </a:p>
          <a:p>
            <a:pPr marL="285750" lvl="0" indent="-285750">
              <a:buFont typeface="Arial" panose="020B0604020202020204" pitchFamily="34" charset="0"/>
              <a:buChar char="•"/>
            </a:pPr>
            <a:r>
              <a:rPr lang="es-EC" sz="1600" dirty="0">
                <a:latin typeface="Constantia" panose="02030602050306030303" pitchFamily="18" charset="0"/>
              </a:rPr>
              <a:t>Texto Unificado de la Legislación Secundaria del Ministerio del Ambiente (TULSMA, Libro VI, Sección I).  </a:t>
            </a:r>
            <a:endParaRPr lang="es-CO" sz="1600" dirty="0">
              <a:latin typeface="Constantia" panose="02030602050306030303" pitchFamily="18" charset="0"/>
            </a:endParaRPr>
          </a:p>
          <a:p>
            <a:pPr marL="285750" lvl="0" indent="-285750">
              <a:buFont typeface="Arial" panose="020B0604020202020204" pitchFamily="34" charset="0"/>
              <a:buChar char="•"/>
            </a:pPr>
            <a:r>
              <a:rPr lang="es-EC" sz="1600" dirty="0">
                <a:latin typeface="Constantia" panose="02030602050306030303" pitchFamily="18" charset="0"/>
              </a:rPr>
              <a:t>Reglamento del Sistema Único de Manejo Ambiental, (TULSMA, Libro VI).  </a:t>
            </a:r>
            <a:endParaRPr lang="es-CO" sz="1600" dirty="0">
              <a:latin typeface="Constantia" panose="02030602050306030303" pitchFamily="18" charset="0"/>
            </a:endParaRPr>
          </a:p>
          <a:p>
            <a:pPr marL="285750" lvl="0" indent="-285750">
              <a:buFont typeface="Arial" panose="020B0604020202020204" pitchFamily="34" charset="0"/>
              <a:buChar char="•"/>
            </a:pPr>
            <a:r>
              <a:rPr lang="es-EC" sz="1600" dirty="0">
                <a:latin typeface="Constantia" panose="02030602050306030303" pitchFamily="18" charset="0"/>
              </a:rPr>
              <a:t>Reglamento a la Ley de Gestión Ambiental para la Prevención.</a:t>
            </a:r>
            <a:endParaRPr lang="es-CO" sz="1600" dirty="0">
              <a:latin typeface="Constantia" panose="02030602050306030303" pitchFamily="18" charset="0"/>
            </a:endParaRPr>
          </a:p>
          <a:p>
            <a:pPr marL="285750" lvl="0" indent="-285750">
              <a:buFont typeface="Arial" panose="020B0604020202020204" pitchFamily="34" charset="0"/>
              <a:buChar char="•"/>
            </a:pPr>
            <a:r>
              <a:rPr lang="es-EC" sz="1600" dirty="0">
                <a:latin typeface="Constantia" panose="02030602050306030303" pitchFamily="18" charset="0"/>
              </a:rPr>
              <a:t>Código Orgánico de Ordenamiento Territorial, Autonomía y Descentralización (COOTAD).</a:t>
            </a:r>
            <a:endParaRPr lang="es-CO" sz="1600" dirty="0">
              <a:latin typeface="Constantia" panose="02030602050306030303" pitchFamily="18" charset="0"/>
            </a:endParaRPr>
          </a:p>
        </p:txBody>
      </p:sp>
      <p:sp>
        <p:nvSpPr>
          <p:cNvPr id="7" name="Rectángulo: esquinas redondeadas 6">
            <a:extLst>
              <a:ext uri="{FF2B5EF4-FFF2-40B4-BE49-F238E27FC236}">
                <a16:creationId xmlns:a16="http://schemas.microsoft.com/office/drawing/2014/main" id="{CA1D981E-F571-498A-93B2-182607E8A7A4}"/>
              </a:ext>
            </a:extLst>
          </p:cNvPr>
          <p:cNvSpPr/>
          <p:nvPr/>
        </p:nvSpPr>
        <p:spPr>
          <a:xfrm>
            <a:off x="578716" y="494121"/>
            <a:ext cx="4796511" cy="948181"/>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s-EC" sz="2400" b="1" dirty="0">
                <a:solidFill>
                  <a:schemeClr val="bg1"/>
                </a:solidFill>
                <a:latin typeface="Constantia" panose="02030602050306030303" pitchFamily="18" charset="0"/>
              </a:rPr>
              <a:t>PRINCIPALES ACTORES CLAVE</a:t>
            </a:r>
            <a:endParaRPr lang="es-CO" sz="2400" dirty="0"/>
          </a:p>
        </p:txBody>
      </p:sp>
      <p:sp>
        <p:nvSpPr>
          <p:cNvPr id="8" name="Rectángulo: esquinas redondeadas 7">
            <a:extLst>
              <a:ext uri="{FF2B5EF4-FFF2-40B4-BE49-F238E27FC236}">
                <a16:creationId xmlns:a16="http://schemas.microsoft.com/office/drawing/2014/main" id="{92FAB6B3-B253-4341-906D-23A67A8D98EC}"/>
              </a:ext>
            </a:extLst>
          </p:cNvPr>
          <p:cNvSpPr/>
          <p:nvPr/>
        </p:nvSpPr>
        <p:spPr>
          <a:xfrm>
            <a:off x="6094428" y="414778"/>
            <a:ext cx="4896308" cy="1306399"/>
          </a:xfrm>
          <a:prstGeom prst="round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just"/>
            <a:r>
              <a:rPr lang="es-EC" sz="2400" b="1" dirty="0">
                <a:solidFill>
                  <a:schemeClr val="bg1"/>
                </a:solidFill>
                <a:latin typeface="Constantia" panose="02030602050306030303" pitchFamily="18" charset="0"/>
              </a:rPr>
              <a:t>LEGISLACIÓN AMBIENTAL</a:t>
            </a:r>
          </a:p>
        </p:txBody>
      </p:sp>
    </p:spTree>
    <p:extLst>
      <p:ext uri="{BB962C8B-B14F-4D97-AF65-F5344CB8AC3E}">
        <p14:creationId xmlns:p14="http://schemas.microsoft.com/office/powerpoint/2010/main" val="29096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r>
              <a:rPr lang="es-EC" sz="2000" b="1" dirty="0">
                <a:solidFill>
                  <a:schemeClr val="bg1"/>
                </a:solidFill>
                <a:latin typeface="Constantia" pitchFamily="18" charset="0"/>
              </a:rPr>
              <a:t>CONCLUSIONES</a:t>
            </a:r>
          </a:p>
          <a:p>
            <a:endParaRPr lang="es-EC" sz="2000" b="1" dirty="0">
              <a:solidFill>
                <a:schemeClr val="bg1"/>
              </a:solidFill>
              <a:latin typeface="Constantia" pitchFamily="18" charset="0"/>
            </a:endParaRPr>
          </a:p>
          <a:p>
            <a:pPr marL="342900" lvl="0" indent="-342900" algn="just">
              <a:buClrTx/>
              <a:buSzPct val="100000"/>
              <a:buFont typeface="Arial" panose="020B0604020202020204" pitchFamily="34" charset="0"/>
              <a:buChar char="•"/>
            </a:pPr>
            <a:r>
              <a:rPr lang="es-EC" cap="none" dirty="0">
                <a:solidFill>
                  <a:schemeClr val="bg1"/>
                </a:solidFill>
                <a:latin typeface="Constantia" pitchFamily="18" charset="0"/>
              </a:rPr>
              <a:t>El lago Yahuarcocha tiene una cubeta lacustre con un perfil regular, presenta una caída rápida en la profundidad de su orilla y un fondo relativamente plano, concentrándose la mayor distribución espacial del agua en las cotas de profundidad intermedia (3, 4 y 5 m).</a:t>
            </a:r>
          </a:p>
          <a:p>
            <a:pPr lvl="0" algn="just">
              <a:buClrTx/>
              <a:buSzPct val="100000"/>
            </a:pPr>
            <a:endParaRPr lang="es-CO" cap="none" dirty="0">
              <a:solidFill>
                <a:schemeClr val="bg1"/>
              </a:solidFill>
              <a:latin typeface="Constantia" pitchFamily="18" charset="0"/>
            </a:endParaRPr>
          </a:p>
          <a:p>
            <a:pPr marL="342900" lvl="0" indent="-342900" algn="just">
              <a:buClrTx/>
              <a:buSzPct val="100000"/>
              <a:buFont typeface="Arial" panose="020B0604020202020204" pitchFamily="34" charset="0"/>
              <a:buChar char="•"/>
            </a:pPr>
            <a:r>
              <a:rPr lang="es-EC" cap="none" dirty="0">
                <a:solidFill>
                  <a:schemeClr val="bg1"/>
                </a:solidFill>
                <a:latin typeface="Constantia" pitchFamily="18" charset="0"/>
              </a:rPr>
              <a:t>La variación en el volumen de agua en una cota de profundidad representa una variación considerable en las demás cotas de profundidad, debido a la pequeña superficie del lago.</a:t>
            </a:r>
          </a:p>
          <a:p>
            <a:pPr lvl="0" algn="just">
              <a:buClrTx/>
              <a:buSzPct val="100000"/>
            </a:pPr>
            <a:endParaRPr lang="es-CO" cap="none" dirty="0">
              <a:solidFill>
                <a:schemeClr val="bg1"/>
              </a:solidFill>
              <a:latin typeface="Constantia" pitchFamily="18" charset="0"/>
            </a:endParaRPr>
          </a:p>
          <a:p>
            <a:pPr marL="342900" lvl="0" indent="-342900" algn="just">
              <a:buClrTx/>
              <a:buSzPct val="100000"/>
              <a:buFont typeface="Arial" panose="020B0604020202020204" pitchFamily="34" charset="0"/>
              <a:buChar char="•"/>
            </a:pPr>
            <a:r>
              <a:rPr lang="es-EC" cap="none" dirty="0">
                <a:solidFill>
                  <a:schemeClr val="bg1"/>
                </a:solidFill>
                <a:latin typeface="Constantia" pitchFamily="18" charset="0"/>
              </a:rPr>
              <a:t>Las variación superficial y volumétrica que presenta el lago Yahuarcocha en relación a estudios anteriores se debe a la remoción de material vegetal y sedimentario de las orillas del lago y al aumento del caudal total de agua que ingreso, duplicándose respecto a registros de años anteriores.</a:t>
            </a:r>
          </a:p>
          <a:p>
            <a:pPr lvl="0" algn="just">
              <a:buClrTx/>
              <a:buSzPct val="100000"/>
            </a:pPr>
            <a:endParaRPr lang="es-EC" cap="none" dirty="0">
              <a:solidFill>
                <a:schemeClr val="bg1"/>
              </a:solidFill>
              <a:latin typeface="Constantia" pitchFamily="18" charset="0"/>
            </a:endParaRPr>
          </a:p>
          <a:p>
            <a:pPr marL="342900" indent="-342900" algn="just">
              <a:buClrTx/>
              <a:buSzPct val="100000"/>
              <a:buFont typeface="Arial" panose="020B0604020202020204" pitchFamily="34" charset="0"/>
              <a:buChar char="•"/>
            </a:pPr>
            <a:r>
              <a:rPr lang="es-EC" cap="none" dirty="0">
                <a:solidFill>
                  <a:schemeClr val="bg1"/>
                </a:solidFill>
                <a:latin typeface="Constantia" pitchFamily="18" charset="0"/>
              </a:rPr>
              <a:t>La evaporación es la variable más influyente en el sistema, mantiene negativo el balance hidrológico anual y para que este varié o se convierta en positivo, debe producirse una alteración prolongada y constante de las condiciones meteorológicas y abióticas de la microcuenca del lago Yahuarcocha.</a:t>
            </a:r>
            <a:endParaRPr lang="es-CO" cap="none" dirty="0">
              <a:solidFill>
                <a:schemeClr val="bg1"/>
              </a:solidFill>
              <a:latin typeface="Constantia" pitchFamily="18" charset="0"/>
            </a:endParaRPr>
          </a:p>
          <a:p>
            <a:pPr marL="342900" lvl="0" indent="-342900" algn="just">
              <a:buClrTx/>
              <a:buSzPct val="100000"/>
              <a:buFont typeface="Arial" pitchFamily="34" charset="0"/>
              <a:buChar char="•"/>
            </a:pPr>
            <a:endParaRPr lang="es-CO" cap="none" dirty="0">
              <a:solidFill>
                <a:schemeClr val="bg1"/>
              </a:solidFill>
              <a:latin typeface="Constantia" pitchFamily="18" charset="0"/>
            </a:endParaRPr>
          </a:p>
          <a:p>
            <a:pPr algn="just"/>
            <a:endParaRPr lang="es-CO" b="1" dirty="0">
              <a:solidFill>
                <a:schemeClr val="bg1"/>
              </a:solidFill>
              <a:latin typeface="Constantia" pitchFamily="18" charset="0"/>
            </a:endParaRPr>
          </a:p>
          <a:p>
            <a:pPr algn="just"/>
            <a:endParaRPr lang="es-EC" b="1" dirty="0">
              <a:solidFill>
                <a:schemeClr val="bg1"/>
              </a:solidFill>
              <a:latin typeface="Constantia" pitchFamily="18" charset="0"/>
            </a:endParaRPr>
          </a:p>
          <a:p>
            <a:pPr algn="l"/>
            <a:endParaRPr lang="es-EC" dirty="0">
              <a:solidFill>
                <a:schemeClr val="bg1"/>
              </a:solidFill>
              <a:latin typeface="Constantia" pitchFamily="18" charset="0"/>
            </a:endParaRPr>
          </a:p>
          <a:p>
            <a:pPr algn="r"/>
            <a:endParaRPr lang="es-EC" sz="2000" dirty="0">
              <a:solidFill>
                <a:schemeClr val="bg1"/>
              </a:solidFill>
              <a:latin typeface="Constantia" pitchFamily="18" charset="0"/>
            </a:endParaRPr>
          </a:p>
          <a:p>
            <a:pPr algn="r"/>
            <a:endParaRPr lang="es-CO" dirty="0">
              <a:solidFill>
                <a:schemeClr val="bg1"/>
              </a:solidFill>
              <a:latin typeface="Constantia" pitchFamily="18" charset="0"/>
            </a:endParaRPr>
          </a:p>
          <a:p>
            <a:pPr algn="r"/>
            <a:endParaRPr lang="es-EC" sz="2000" dirty="0">
              <a:solidFill>
                <a:schemeClr val="bg1"/>
              </a:solidFill>
              <a:latin typeface="Constantia" pitchFamily="18" charset="0"/>
            </a:endParaRPr>
          </a:p>
          <a:p>
            <a:pPr algn="l"/>
            <a:endParaRPr lang="es-EC" dirty="0">
              <a:solidFill>
                <a:schemeClr val="bg1"/>
              </a:solidFill>
              <a:latin typeface="Constantia" pitchFamily="18" charset="0"/>
            </a:endParaRPr>
          </a:p>
          <a:p>
            <a:pPr algn="l"/>
            <a:endParaRPr lang="es-EC" dirty="0">
              <a:solidFill>
                <a:schemeClr val="bg1"/>
              </a:solidFill>
              <a:latin typeface="Constantia" pitchFamily="18" charset="0"/>
            </a:endParaRPr>
          </a:p>
        </p:txBody>
      </p:sp>
      <p:sp>
        <p:nvSpPr>
          <p:cNvPr id="5" name="Rectangle 1">
            <a:extLst>
              <a:ext uri="{FF2B5EF4-FFF2-40B4-BE49-F238E27FC236}">
                <a16:creationId xmlns:a16="http://schemas.microsoft.com/office/drawing/2014/main" id="{352A74AC-3650-456B-9083-F770FB10401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Tree>
    <p:extLst>
      <p:ext uri="{BB962C8B-B14F-4D97-AF65-F5344CB8AC3E}">
        <p14:creationId xmlns:p14="http://schemas.microsoft.com/office/powerpoint/2010/main" val="24552364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r>
              <a:rPr lang="es-EC" sz="2000" b="1" dirty="0">
                <a:solidFill>
                  <a:schemeClr val="bg1"/>
                </a:solidFill>
              </a:rPr>
              <a:t>CONCLUSIONES</a:t>
            </a:r>
          </a:p>
          <a:p>
            <a:endParaRPr lang="es-EC" sz="2000" b="1" dirty="0">
              <a:solidFill>
                <a:schemeClr val="bg1"/>
              </a:solidFill>
            </a:endParaRPr>
          </a:p>
          <a:p>
            <a:pPr marL="342900" lvl="0" indent="-342900" algn="just">
              <a:buClrTx/>
              <a:buFont typeface="Arial" panose="020B0604020202020204" pitchFamily="34" charset="0"/>
              <a:buChar char="•"/>
            </a:pPr>
            <a:r>
              <a:rPr lang="es-EC" cap="none" dirty="0">
                <a:solidFill>
                  <a:schemeClr val="bg1"/>
                </a:solidFill>
                <a:latin typeface="Constantia" panose="02030602050306030303" pitchFamily="18" charset="0"/>
              </a:rPr>
              <a:t>La precipitación es la variable que más se ha visto afectada por el desarrollo de actividades antrópicas en la microcuenca del lago </a:t>
            </a:r>
            <a:r>
              <a:rPr lang="es-EC" cap="none" dirty="0" err="1">
                <a:solidFill>
                  <a:schemeClr val="bg1"/>
                </a:solidFill>
                <a:latin typeface="Constantia" panose="02030602050306030303" pitchFamily="18" charset="0"/>
              </a:rPr>
              <a:t>yahuarcocha</a:t>
            </a:r>
            <a:r>
              <a:rPr lang="es-EC" cap="none" dirty="0">
                <a:solidFill>
                  <a:schemeClr val="bg1"/>
                </a:solidFill>
                <a:latin typeface="Constantia" panose="02030602050306030303" pitchFamily="18" charset="0"/>
              </a:rPr>
              <a:t>, que han provocado una clara alteración en su ciclo hidrológico, observando una reducción en el promedio anual comparando con registros de años anteriores.</a:t>
            </a:r>
            <a:endParaRPr lang="es-CO" cap="none" dirty="0">
              <a:solidFill>
                <a:schemeClr val="bg1"/>
              </a:solidFill>
              <a:latin typeface="Constantia" panose="02030602050306030303" pitchFamily="18" charset="0"/>
            </a:endParaRPr>
          </a:p>
          <a:p>
            <a:pPr marL="342900" lvl="0" indent="-342900" algn="just">
              <a:buClrTx/>
              <a:buFont typeface="Arial" panose="020B0604020202020204" pitchFamily="34" charset="0"/>
              <a:buChar char="•"/>
            </a:pPr>
            <a:r>
              <a:rPr lang="es-EC" cap="none" dirty="0">
                <a:solidFill>
                  <a:schemeClr val="bg1"/>
                </a:solidFill>
                <a:latin typeface="Constantia" panose="02030602050306030303" pitchFamily="18" charset="0"/>
              </a:rPr>
              <a:t>El caudal de ingreso de agua hacia el lago es la variable que mantiene el equilibrio en la variación mensual del almacenaje de agua del lago, el canal del río </a:t>
            </a:r>
            <a:r>
              <a:rPr lang="es-EC" cap="none" dirty="0" err="1">
                <a:solidFill>
                  <a:schemeClr val="bg1"/>
                </a:solidFill>
                <a:latin typeface="Constantia" panose="02030602050306030303" pitchFamily="18" charset="0"/>
              </a:rPr>
              <a:t>tahuando</a:t>
            </a:r>
            <a:r>
              <a:rPr lang="es-EC" cap="none" dirty="0">
                <a:solidFill>
                  <a:schemeClr val="bg1"/>
                </a:solidFill>
                <a:latin typeface="Constantia" panose="02030602050306030303" pitchFamily="18" charset="0"/>
              </a:rPr>
              <a:t> es la entrada de agua que mayor caudal aporta al sistema, no es una entrada de agua natural por lo que se debe enfatizar en su manejo adecuado, ya que contribuye significativamente al mantenimiento hidrológico del lago </a:t>
            </a:r>
            <a:r>
              <a:rPr lang="es-EC" cap="none" dirty="0" err="1">
                <a:solidFill>
                  <a:schemeClr val="bg1"/>
                </a:solidFill>
                <a:latin typeface="Constantia" panose="02030602050306030303" pitchFamily="18" charset="0"/>
              </a:rPr>
              <a:t>yahuarcocha</a:t>
            </a:r>
            <a:r>
              <a:rPr lang="es-EC" cap="none" dirty="0">
                <a:solidFill>
                  <a:schemeClr val="bg1"/>
                </a:solidFill>
                <a:latin typeface="Constantia" panose="02030602050306030303" pitchFamily="18" charset="0"/>
              </a:rPr>
              <a:t>.</a:t>
            </a:r>
            <a:endParaRPr lang="es-CO" cap="none" dirty="0">
              <a:solidFill>
                <a:schemeClr val="bg1"/>
              </a:solidFill>
              <a:latin typeface="Constantia" panose="02030602050306030303" pitchFamily="18" charset="0"/>
            </a:endParaRPr>
          </a:p>
          <a:p>
            <a:pPr marL="342900" lvl="0" indent="-342900" algn="just">
              <a:buClrTx/>
              <a:buFont typeface="Arial" panose="020B0604020202020204" pitchFamily="34" charset="0"/>
              <a:buChar char="•"/>
            </a:pPr>
            <a:r>
              <a:rPr lang="es-EC" cap="none" dirty="0">
                <a:solidFill>
                  <a:schemeClr val="bg1"/>
                </a:solidFill>
                <a:latin typeface="Constantia" panose="02030602050306030303" pitchFamily="18" charset="0"/>
              </a:rPr>
              <a:t>La disponibilidad de agua del lago </a:t>
            </a:r>
            <a:r>
              <a:rPr lang="es-EC" cap="none" dirty="0" err="1">
                <a:solidFill>
                  <a:schemeClr val="bg1"/>
                </a:solidFill>
                <a:latin typeface="Constantia" panose="02030602050306030303" pitchFamily="18" charset="0"/>
              </a:rPr>
              <a:t>yahuarcocha</a:t>
            </a:r>
            <a:r>
              <a:rPr lang="es-EC" cap="none" dirty="0">
                <a:solidFill>
                  <a:schemeClr val="bg1"/>
                </a:solidFill>
                <a:latin typeface="Constantia" panose="02030602050306030303" pitchFamily="18" charset="0"/>
              </a:rPr>
              <a:t> se relaciona con la presión que ejercen las actividades antrópicas sobre el recurso hídrico, por lo que es necesario tomar acciones que permitan la gestión y manejo de este recurso, ante posibles alteraciones del ciclo hidrológico.</a:t>
            </a:r>
            <a:endParaRPr lang="es-CO" cap="none" dirty="0">
              <a:solidFill>
                <a:schemeClr val="bg1"/>
              </a:solidFill>
              <a:latin typeface="Constantia" panose="02030602050306030303" pitchFamily="18" charset="0"/>
            </a:endParaRPr>
          </a:p>
          <a:p>
            <a:pPr marL="342900" indent="-342900" algn="just">
              <a:buClrTx/>
              <a:buFont typeface="Arial" panose="020B0604020202020204" pitchFamily="34" charset="0"/>
              <a:buChar char="•"/>
            </a:pPr>
            <a:r>
              <a:rPr lang="es-EC" cap="none" dirty="0">
                <a:solidFill>
                  <a:schemeClr val="bg1"/>
                </a:solidFill>
                <a:latin typeface="Constantia" panose="02030602050306030303" pitchFamily="18" charset="0"/>
              </a:rPr>
              <a:t>Las estrategias que se proponen con la finalidad de la recuperación de las condiciones hidrológicas del lago </a:t>
            </a:r>
            <a:r>
              <a:rPr lang="es-EC" cap="none" dirty="0" err="1">
                <a:solidFill>
                  <a:schemeClr val="bg1"/>
                </a:solidFill>
                <a:latin typeface="Constantia" panose="02030602050306030303" pitchFamily="18" charset="0"/>
              </a:rPr>
              <a:t>yahuarcocha</a:t>
            </a:r>
            <a:r>
              <a:rPr lang="es-EC" cap="none" dirty="0">
                <a:solidFill>
                  <a:schemeClr val="bg1"/>
                </a:solidFill>
                <a:latin typeface="Constantia" panose="02030602050306030303" pitchFamily="18" charset="0"/>
              </a:rPr>
              <a:t> sirven como una guía en la que se proporciona las actividades necesarias a ejecutarse por parte de las entidades competentes para el manejo integral de los recursos naturales con un enfoque de cuenca hidrográfica.</a:t>
            </a:r>
            <a:endParaRPr lang="es-CO" b="1" cap="none" dirty="0">
              <a:solidFill>
                <a:schemeClr val="bg1"/>
              </a:solidFill>
              <a:latin typeface="Constantia" panose="02030602050306030303" pitchFamily="18" charset="0"/>
            </a:endParaRPr>
          </a:p>
          <a:p>
            <a:pPr marL="342900" indent="-342900" algn="just">
              <a:buFont typeface="Arial" panose="020B0604020202020204" pitchFamily="34" charset="0"/>
              <a:buChar char="•"/>
            </a:pPr>
            <a:endParaRPr lang="es-EC" b="1" cap="none" dirty="0">
              <a:solidFill>
                <a:schemeClr val="bg1"/>
              </a:solidFill>
            </a:endParaRPr>
          </a:p>
          <a:p>
            <a:pPr algn="l"/>
            <a:endParaRPr lang="es-EC" dirty="0">
              <a:solidFill>
                <a:schemeClr val="bg1"/>
              </a:solidFill>
            </a:endParaRPr>
          </a:p>
          <a:p>
            <a:pPr algn="r"/>
            <a:endParaRPr lang="es-EC" sz="2000" dirty="0">
              <a:solidFill>
                <a:schemeClr val="bg1"/>
              </a:solidFill>
            </a:endParaRPr>
          </a:p>
          <a:p>
            <a:pPr algn="r"/>
            <a:endParaRPr lang="es-CO" dirty="0">
              <a:solidFill>
                <a:schemeClr val="bg1"/>
              </a:solidFill>
            </a:endParaRPr>
          </a:p>
          <a:p>
            <a:pPr algn="r"/>
            <a:endParaRPr lang="es-EC" sz="2000" dirty="0">
              <a:solidFill>
                <a:schemeClr val="bg1"/>
              </a:solidFill>
            </a:endParaRPr>
          </a:p>
          <a:p>
            <a:pPr algn="l"/>
            <a:endParaRPr lang="es-EC" dirty="0">
              <a:solidFill>
                <a:schemeClr val="bg1"/>
              </a:solidFill>
            </a:endParaRPr>
          </a:p>
          <a:p>
            <a:pPr algn="l"/>
            <a:endParaRPr lang="es-EC" dirty="0">
              <a:solidFill>
                <a:schemeClr val="bg1"/>
              </a:solidFill>
            </a:endParaRPr>
          </a:p>
        </p:txBody>
      </p:sp>
      <p:sp>
        <p:nvSpPr>
          <p:cNvPr id="5" name="Rectangle 1">
            <a:extLst>
              <a:ext uri="{FF2B5EF4-FFF2-40B4-BE49-F238E27FC236}">
                <a16:creationId xmlns:a16="http://schemas.microsoft.com/office/drawing/2014/main" id="{352A74AC-3650-456B-9083-F770FB10401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Tree>
    <p:extLst>
      <p:ext uri="{BB962C8B-B14F-4D97-AF65-F5344CB8AC3E}">
        <p14:creationId xmlns:p14="http://schemas.microsoft.com/office/powerpoint/2010/main" val="2154778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506624" y="271849"/>
            <a:ext cx="11158151" cy="6182836"/>
          </a:xfrm>
          <a:solidFill>
            <a:schemeClr val="bg2">
              <a:lumMod val="40000"/>
              <a:lumOff val="60000"/>
            </a:schemeClr>
          </a:solidFill>
        </p:spPr>
        <p:txBody>
          <a:bodyPr>
            <a:normAutofit fontScale="92500" lnSpcReduction="10000"/>
          </a:bodyPr>
          <a:lstStyle/>
          <a:p>
            <a:endParaRPr lang="es-EC" sz="3200" b="1" dirty="0">
              <a:solidFill>
                <a:schemeClr val="bg1"/>
              </a:solidFill>
              <a:latin typeface="Constantia" pitchFamily="18" charset="0"/>
            </a:endParaRPr>
          </a:p>
          <a:p>
            <a:pPr marL="342900" indent="-71438">
              <a:tabLst>
                <a:tab pos="10218738" algn="l"/>
              </a:tabLst>
            </a:pPr>
            <a:r>
              <a:rPr lang="es-EC" sz="3200" b="1" dirty="0">
                <a:solidFill>
                  <a:schemeClr val="bg1"/>
                </a:solidFill>
                <a:latin typeface="Constantia" pitchFamily="18" charset="0"/>
              </a:rPr>
              <a:t>OBJETIVOS</a:t>
            </a:r>
          </a:p>
          <a:p>
            <a:pPr marL="342900" indent="-71438">
              <a:tabLst>
                <a:tab pos="10218738" algn="l"/>
              </a:tabLst>
            </a:pPr>
            <a:endParaRPr lang="es-EC" b="1" dirty="0">
              <a:solidFill>
                <a:schemeClr val="bg1"/>
              </a:solidFill>
              <a:latin typeface="Constantia" pitchFamily="18" charset="0"/>
            </a:endParaRPr>
          </a:p>
          <a:p>
            <a:pPr marL="342900" indent="-71438" algn="l">
              <a:tabLst>
                <a:tab pos="10218738" algn="l"/>
              </a:tabLst>
            </a:pPr>
            <a:r>
              <a:rPr lang="es-EC" b="1" dirty="0">
                <a:solidFill>
                  <a:schemeClr val="bg1"/>
                </a:solidFill>
                <a:latin typeface="Constantia" pitchFamily="18" charset="0"/>
              </a:rPr>
              <a:t>OBJETIVO GENERAL</a:t>
            </a:r>
          </a:p>
          <a:p>
            <a:pPr marL="342900" indent="-71438" algn="l">
              <a:tabLst>
                <a:tab pos="10218738" algn="l"/>
              </a:tabLst>
            </a:pPr>
            <a:endParaRPr lang="es-EC" b="1" dirty="0">
              <a:solidFill>
                <a:schemeClr val="bg1"/>
              </a:solidFill>
              <a:latin typeface="Constantia" pitchFamily="18" charset="0"/>
            </a:endParaRPr>
          </a:p>
          <a:p>
            <a:pPr marL="342900" indent="-71438" algn="just">
              <a:buFont typeface="Arial" panose="020B0604020202020204" pitchFamily="34" charset="0"/>
              <a:buChar char="•"/>
              <a:tabLst>
                <a:tab pos="10045700" algn="l"/>
                <a:tab pos="10317163" algn="l"/>
              </a:tabLst>
            </a:pPr>
            <a:r>
              <a:rPr lang="es-EC" sz="2400" cap="none" dirty="0">
                <a:solidFill>
                  <a:schemeClr val="bg1"/>
                </a:solidFill>
                <a:latin typeface="Constantia" pitchFamily="18" charset="0"/>
              </a:rPr>
              <a:t>Evaluar las variables precipitación, caudal de ingreso y evaporación, del balance hidrológico simplificado del lago Yahuarcocha.</a:t>
            </a:r>
            <a:endParaRPr lang="es-CO" sz="2400" cap="none" dirty="0">
              <a:solidFill>
                <a:schemeClr val="bg1"/>
              </a:solidFill>
              <a:latin typeface="Constantia" pitchFamily="18" charset="0"/>
            </a:endParaRPr>
          </a:p>
          <a:p>
            <a:pPr marL="342900" indent="-71438" algn="l">
              <a:tabLst>
                <a:tab pos="10218738" algn="l"/>
              </a:tabLst>
            </a:pPr>
            <a:endParaRPr lang="es-EC" b="1" dirty="0">
              <a:solidFill>
                <a:schemeClr val="bg1"/>
              </a:solidFill>
              <a:latin typeface="Constantia" pitchFamily="18" charset="0"/>
            </a:endParaRPr>
          </a:p>
          <a:p>
            <a:pPr marL="342900" indent="-71438" algn="l">
              <a:tabLst>
                <a:tab pos="10218738" algn="l"/>
              </a:tabLst>
            </a:pPr>
            <a:r>
              <a:rPr lang="es-EC" b="1" dirty="0">
                <a:solidFill>
                  <a:schemeClr val="bg1"/>
                </a:solidFill>
                <a:latin typeface="Constantia" pitchFamily="18" charset="0"/>
              </a:rPr>
              <a:t>OBJETIVOS ESPECÍFICOS</a:t>
            </a:r>
          </a:p>
          <a:p>
            <a:pPr marL="342900" indent="-71438" algn="l">
              <a:tabLst>
                <a:tab pos="10218738" algn="l"/>
              </a:tabLst>
            </a:pPr>
            <a:endParaRPr lang="es-EC" b="1" dirty="0">
              <a:solidFill>
                <a:schemeClr val="bg1"/>
              </a:solidFill>
              <a:latin typeface="Constantia" pitchFamily="18" charset="0"/>
            </a:endParaRPr>
          </a:p>
          <a:p>
            <a:pPr marL="342900" indent="-71438" algn="just">
              <a:buClrTx/>
              <a:buSzPct val="100000"/>
              <a:buFont typeface="Arial" pitchFamily="34" charset="0"/>
              <a:buChar char="•"/>
              <a:tabLst>
                <a:tab pos="10218738" algn="l"/>
              </a:tabLst>
            </a:pPr>
            <a:r>
              <a:rPr lang="es-EC" sz="2300" cap="none" dirty="0">
                <a:solidFill>
                  <a:schemeClr val="bg1"/>
                </a:solidFill>
                <a:latin typeface="Constantia" pitchFamily="18" charset="0"/>
              </a:rPr>
              <a:t>Analizar la distribución espacial del agua por cotas de profundidad en el lago Yahuarcocha.</a:t>
            </a:r>
            <a:endParaRPr lang="es-CO" sz="2300" cap="none" dirty="0">
              <a:solidFill>
                <a:schemeClr val="bg1"/>
              </a:solidFill>
              <a:latin typeface="Constantia" pitchFamily="18" charset="0"/>
            </a:endParaRPr>
          </a:p>
          <a:p>
            <a:pPr marL="342900" indent="-71438" algn="just">
              <a:buClrTx/>
              <a:buSzPct val="100000"/>
              <a:buFont typeface="Arial" pitchFamily="34" charset="0"/>
              <a:buChar char="•"/>
              <a:tabLst>
                <a:tab pos="10218738" algn="l"/>
              </a:tabLst>
            </a:pPr>
            <a:r>
              <a:rPr lang="es-EC" sz="2300" cap="none" dirty="0">
                <a:solidFill>
                  <a:schemeClr val="bg1"/>
                </a:solidFill>
                <a:latin typeface="Constantia" pitchFamily="18" charset="0"/>
              </a:rPr>
              <a:t>Determinar la disponibilidad del agua de la cubeta lacustre mediante la aplicación de la ecuación simplificada del balance hidrológico.</a:t>
            </a:r>
            <a:endParaRPr lang="es-CO" sz="2300" cap="none" dirty="0">
              <a:solidFill>
                <a:schemeClr val="bg1"/>
              </a:solidFill>
              <a:latin typeface="Constantia" pitchFamily="18" charset="0"/>
            </a:endParaRPr>
          </a:p>
          <a:p>
            <a:pPr marL="342900" indent="-71438" algn="just">
              <a:buClrTx/>
              <a:buSzPct val="100000"/>
              <a:buFont typeface="Arial" pitchFamily="34" charset="0"/>
              <a:buChar char="•"/>
              <a:tabLst>
                <a:tab pos="10218738" algn="l"/>
              </a:tabLst>
            </a:pPr>
            <a:r>
              <a:rPr lang="es-EC" sz="2300" cap="none" dirty="0">
                <a:solidFill>
                  <a:schemeClr val="bg1"/>
                </a:solidFill>
                <a:latin typeface="Constantia" pitchFamily="18" charset="0"/>
              </a:rPr>
              <a:t>Proponer estrategias de conservación del recurso hídrico del lago Yahuarcocha, en base al modelo hidrológico obtenido.</a:t>
            </a:r>
            <a:endParaRPr lang="es-CO" sz="2300" cap="none" dirty="0">
              <a:solidFill>
                <a:schemeClr val="bg1"/>
              </a:solidFill>
              <a:latin typeface="Constantia" pitchFamily="18" charset="0"/>
            </a:endParaRPr>
          </a:p>
          <a:p>
            <a:pPr marL="342900" indent="-342900" algn="l">
              <a:buFont typeface="Arial" pitchFamily="34" charset="0"/>
              <a:buChar char="•"/>
            </a:pPr>
            <a:endParaRPr lang="es-EC" b="1" cap="none" dirty="0">
              <a:solidFill>
                <a:schemeClr val="bg1"/>
              </a:solidFill>
              <a:latin typeface="Constantia" pitchFamily="18" charset="0"/>
            </a:endParaRPr>
          </a:p>
          <a:p>
            <a:pPr algn="l"/>
            <a:endParaRPr lang="es-EC" b="1" dirty="0">
              <a:latin typeface="Constantia" pitchFamily="18" charset="0"/>
            </a:endParaRPr>
          </a:p>
          <a:p>
            <a:pPr algn="l"/>
            <a:endParaRPr lang="es-CO" b="1" dirty="0">
              <a:latin typeface="Constantia" pitchFamily="18" charset="0"/>
            </a:endParaRPr>
          </a:p>
        </p:txBody>
      </p:sp>
    </p:spTree>
    <p:extLst>
      <p:ext uri="{BB962C8B-B14F-4D97-AF65-F5344CB8AC3E}">
        <p14:creationId xmlns:p14="http://schemas.microsoft.com/office/powerpoint/2010/main" val="3931506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r>
              <a:rPr lang="es-EC" sz="2000" b="1" dirty="0">
                <a:solidFill>
                  <a:schemeClr val="bg1"/>
                </a:solidFill>
              </a:rPr>
              <a:t>RECOMENDACIONES</a:t>
            </a:r>
          </a:p>
          <a:p>
            <a:endParaRPr lang="es-EC" sz="2000" b="1" dirty="0">
              <a:solidFill>
                <a:schemeClr val="bg1"/>
              </a:solidFill>
            </a:endParaRPr>
          </a:p>
          <a:p>
            <a:pPr marL="342900" lvl="0" indent="-342900" algn="just">
              <a:buClrTx/>
              <a:buFont typeface="Arial" panose="020B0604020202020204" pitchFamily="34" charset="0"/>
              <a:buChar char="•"/>
            </a:pPr>
            <a:r>
              <a:rPr lang="es-EC" cap="none" dirty="0">
                <a:solidFill>
                  <a:schemeClr val="bg1"/>
                </a:solidFill>
                <a:latin typeface="Constantia" panose="02030602050306030303" pitchFamily="18" charset="0"/>
              </a:rPr>
              <a:t>Realizar estudios batimétricos anuales, para determinar la variación del nivel del agua y la distribución espacial de los sedimentos.</a:t>
            </a:r>
            <a:endParaRPr lang="es-CO" cap="none" dirty="0">
              <a:solidFill>
                <a:schemeClr val="bg1"/>
              </a:solidFill>
              <a:latin typeface="Constantia" panose="02030602050306030303" pitchFamily="18" charset="0"/>
            </a:endParaRPr>
          </a:p>
          <a:p>
            <a:pPr marL="342900" lvl="0" indent="-342900" algn="just">
              <a:buClrTx/>
              <a:buFont typeface="Arial" panose="020B0604020202020204" pitchFamily="34" charset="0"/>
              <a:buChar char="•"/>
            </a:pPr>
            <a:r>
              <a:rPr lang="es-EC" cap="none" dirty="0">
                <a:solidFill>
                  <a:schemeClr val="bg1"/>
                </a:solidFill>
                <a:latin typeface="Constantia" panose="02030602050306030303" pitchFamily="18" charset="0"/>
              </a:rPr>
              <a:t>Realizar estudios sobre la composición química de los sedimentos, para evitar la liberación de los mismos y minimizar el riesgo de contaminación del lago.</a:t>
            </a:r>
            <a:endParaRPr lang="es-CO" cap="none" dirty="0">
              <a:solidFill>
                <a:schemeClr val="bg1"/>
              </a:solidFill>
              <a:latin typeface="Constantia" panose="02030602050306030303" pitchFamily="18" charset="0"/>
            </a:endParaRPr>
          </a:p>
          <a:p>
            <a:pPr marL="342900" lvl="0" indent="-342900" algn="just">
              <a:buClrTx/>
              <a:buFont typeface="Arial" panose="020B0604020202020204" pitchFamily="34" charset="0"/>
              <a:buChar char="•"/>
            </a:pPr>
            <a:r>
              <a:rPr lang="es-EC" cap="none" dirty="0">
                <a:solidFill>
                  <a:schemeClr val="bg1"/>
                </a:solidFill>
                <a:latin typeface="Constantia" panose="02030602050306030303" pitchFamily="18" charset="0"/>
              </a:rPr>
              <a:t>Instalar estaciones meteorológicas en la parte alta, media y baja de la microcuenca para el desarrollo de modelos hidrológicos anuales de la microcuenca del lago </a:t>
            </a:r>
            <a:r>
              <a:rPr lang="es-EC" cap="none" dirty="0" err="1">
                <a:solidFill>
                  <a:schemeClr val="bg1"/>
                </a:solidFill>
                <a:latin typeface="Constantia" panose="02030602050306030303" pitchFamily="18" charset="0"/>
              </a:rPr>
              <a:t>yahuarcocha</a:t>
            </a:r>
            <a:r>
              <a:rPr lang="es-EC" cap="none" dirty="0">
                <a:solidFill>
                  <a:schemeClr val="bg1"/>
                </a:solidFill>
                <a:latin typeface="Constantia" panose="02030602050306030303" pitchFamily="18" charset="0"/>
              </a:rPr>
              <a:t>.</a:t>
            </a:r>
          </a:p>
          <a:p>
            <a:pPr marL="342900" lvl="0" indent="-342900" algn="just">
              <a:buClrTx/>
              <a:buFont typeface="Arial" panose="020B0604020202020204" pitchFamily="34" charset="0"/>
              <a:buChar char="•"/>
            </a:pPr>
            <a:r>
              <a:rPr lang="es-EC" cap="none" dirty="0">
                <a:solidFill>
                  <a:schemeClr val="bg1"/>
                </a:solidFill>
                <a:latin typeface="Constantia" panose="02030602050306030303" pitchFamily="18" charset="0"/>
              </a:rPr>
              <a:t>Se deben establecer zonas de conservación en la orilla del lago, limitando así el impacto directo de las actividades antrópicas que se desarrollan.</a:t>
            </a:r>
            <a:endParaRPr lang="es-CO" cap="none" dirty="0">
              <a:solidFill>
                <a:schemeClr val="bg1"/>
              </a:solidFill>
              <a:latin typeface="Constantia" panose="02030602050306030303" pitchFamily="18" charset="0"/>
            </a:endParaRPr>
          </a:p>
          <a:p>
            <a:pPr marL="342900" lvl="0" indent="-342900" algn="just">
              <a:buClrTx/>
              <a:buFont typeface="Arial" panose="020B0604020202020204" pitchFamily="34" charset="0"/>
              <a:buChar char="•"/>
            </a:pPr>
            <a:r>
              <a:rPr lang="es-EC" cap="none" dirty="0">
                <a:solidFill>
                  <a:schemeClr val="bg1"/>
                </a:solidFill>
                <a:latin typeface="Constantia" panose="02030602050306030303" pitchFamily="18" charset="0"/>
              </a:rPr>
              <a:t>Establecer una zonificación en la microcuenca en base a criterios de pendiente del terreno, tipo de suelo y tipo de cobertura vegetal, que permitan la conservación del recurso hídrico, el desarrollo normal de los ciclos hidrológicos; haciendo énfasis en la zona de producción de agua donde se ha observado la disminución de esta y el desarrollo de actividades económicas por parte de la población</a:t>
            </a:r>
            <a:r>
              <a:rPr lang="es-EC" sz="2200" cap="none" dirty="0">
                <a:solidFill>
                  <a:schemeClr val="bg1"/>
                </a:solidFill>
                <a:latin typeface="Constantia" panose="02030602050306030303" pitchFamily="18" charset="0"/>
              </a:rPr>
              <a:t>.</a:t>
            </a:r>
            <a:endParaRPr lang="es-CO" sz="2200" cap="none" dirty="0">
              <a:solidFill>
                <a:schemeClr val="bg1"/>
              </a:solidFill>
              <a:latin typeface="Constantia" panose="02030602050306030303" pitchFamily="18" charset="0"/>
            </a:endParaRPr>
          </a:p>
          <a:p>
            <a:pPr lvl="0" algn="just"/>
            <a:endParaRPr lang="es-CO" dirty="0">
              <a:solidFill>
                <a:schemeClr val="bg1"/>
              </a:solidFill>
            </a:endParaRPr>
          </a:p>
          <a:p>
            <a:endParaRPr lang="es-EC" sz="2000" b="1" dirty="0">
              <a:solidFill>
                <a:schemeClr val="bg1"/>
              </a:solidFill>
            </a:endParaRPr>
          </a:p>
          <a:p>
            <a:endParaRPr lang="es-EC" sz="2000" b="1" dirty="0">
              <a:solidFill>
                <a:schemeClr val="bg1"/>
              </a:solidFill>
            </a:endParaRPr>
          </a:p>
          <a:p>
            <a:pPr marL="342900" indent="-342900" algn="just">
              <a:buFont typeface="Arial" panose="020B0604020202020204" pitchFamily="34" charset="0"/>
              <a:buChar char="•"/>
            </a:pPr>
            <a:endParaRPr lang="es-EC" b="1" dirty="0">
              <a:solidFill>
                <a:schemeClr val="bg1"/>
              </a:solidFill>
            </a:endParaRPr>
          </a:p>
          <a:p>
            <a:pPr algn="l"/>
            <a:endParaRPr lang="es-EC" dirty="0">
              <a:solidFill>
                <a:schemeClr val="bg1"/>
              </a:solidFill>
            </a:endParaRPr>
          </a:p>
          <a:p>
            <a:pPr algn="r"/>
            <a:endParaRPr lang="es-EC" sz="2000" dirty="0">
              <a:solidFill>
                <a:schemeClr val="bg1"/>
              </a:solidFill>
            </a:endParaRPr>
          </a:p>
          <a:p>
            <a:pPr algn="r"/>
            <a:endParaRPr lang="es-CO" dirty="0">
              <a:solidFill>
                <a:schemeClr val="bg1"/>
              </a:solidFill>
            </a:endParaRPr>
          </a:p>
          <a:p>
            <a:pPr algn="r"/>
            <a:endParaRPr lang="es-EC" sz="2000" dirty="0">
              <a:solidFill>
                <a:schemeClr val="bg1"/>
              </a:solidFill>
            </a:endParaRPr>
          </a:p>
          <a:p>
            <a:pPr algn="l"/>
            <a:endParaRPr lang="es-EC" dirty="0">
              <a:solidFill>
                <a:schemeClr val="bg1"/>
              </a:solidFill>
            </a:endParaRPr>
          </a:p>
          <a:p>
            <a:pPr algn="l"/>
            <a:endParaRPr lang="es-EC" dirty="0">
              <a:solidFill>
                <a:schemeClr val="bg1"/>
              </a:solidFill>
            </a:endParaRPr>
          </a:p>
        </p:txBody>
      </p:sp>
      <p:sp>
        <p:nvSpPr>
          <p:cNvPr id="5" name="Rectangle 1">
            <a:extLst>
              <a:ext uri="{FF2B5EF4-FFF2-40B4-BE49-F238E27FC236}">
                <a16:creationId xmlns:a16="http://schemas.microsoft.com/office/drawing/2014/main" id="{352A74AC-3650-456B-9083-F770FB104010}"/>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CO"/>
          </a:p>
        </p:txBody>
      </p:sp>
    </p:spTree>
    <p:extLst>
      <p:ext uri="{BB962C8B-B14F-4D97-AF65-F5344CB8AC3E}">
        <p14:creationId xmlns:p14="http://schemas.microsoft.com/office/powerpoint/2010/main" val="3766324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76F23462-1CCF-4CB5-979B-C51FFC87AB06}"/>
              </a:ext>
            </a:extLst>
          </p:cNvPr>
          <p:cNvSpPr txBox="1">
            <a:spLocks/>
          </p:cNvSpPr>
          <p:nvPr/>
        </p:nvSpPr>
        <p:spPr>
          <a:xfrm>
            <a:off x="432486" y="383059"/>
            <a:ext cx="11331146" cy="6197091"/>
          </a:xfrm>
          <a:prstGeom prst="rect">
            <a:avLst/>
          </a:prstGeom>
          <a:solidFill>
            <a:schemeClr val="bg2">
              <a:lumMod val="40000"/>
              <a:lumOff val="60000"/>
            </a:schemeClr>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endParaRPr lang="es-EC" b="1" dirty="0">
              <a:solidFill>
                <a:schemeClr val="bg1"/>
              </a:solidFill>
              <a:latin typeface="Constantia" pitchFamily="18" charset="0"/>
            </a:endParaRPr>
          </a:p>
          <a:p>
            <a:r>
              <a:rPr lang="es-EC" sz="3000" b="1" dirty="0">
                <a:solidFill>
                  <a:schemeClr val="bg1"/>
                </a:solidFill>
                <a:latin typeface="Constantia" pitchFamily="18" charset="0"/>
              </a:rPr>
              <a:t>MARCO TEÓRICO REFERENCIAL</a:t>
            </a:r>
          </a:p>
          <a:p>
            <a:pPr algn="just"/>
            <a:endParaRPr lang="es-EC" b="1" dirty="0">
              <a:solidFill>
                <a:schemeClr val="bg1"/>
              </a:solidFill>
              <a:latin typeface="Constantia" pitchFamily="18" charset="0"/>
            </a:endParaRPr>
          </a:p>
        </p:txBody>
      </p:sp>
      <p:graphicFrame>
        <p:nvGraphicFramePr>
          <p:cNvPr id="5" name="4 Diagrama"/>
          <p:cNvGraphicFramePr/>
          <p:nvPr>
            <p:extLst>
              <p:ext uri="{D42A27DB-BD31-4B8C-83A1-F6EECF244321}">
                <p14:modId xmlns:p14="http://schemas.microsoft.com/office/powerpoint/2010/main" val="2303386739"/>
              </p:ext>
            </p:extLst>
          </p:nvPr>
        </p:nvGraphicFramePr>
        <p:xfrm>
          <a:off x="676876" y="1438048"/>
          <a:ext cx="5699210" cy="4902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5 Diagrama"/>
          <p:cNvGraphicFramePr/>
          <p:nvPr>
            <p:extLst>
              <p:ext uri="{D42A27DB-BD31-4B8C-83A1-F6EECF244321}">
                <p14:modId xmlns:p14="http://schemas.microsoft.com/office/powerpoint/2010/main" val="340161757"/>
              </p:ext>
            </p:extLst>
          </p:nvPr>
        </p:nvGraphicFramePr>
        <p:xfrm>
          <a:off x="5962134" y="1429808"/>
          <a:ext cx="5699210" cy="490265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45692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pPr>
              <a:lnSpc>
                <a:spcPct val="150000"/>
              </a:lnSpc>
            </a:pPr>
            <a:r>
              <a:rPr lang="es-EC" sz="3000" b="1" dirty="0">
                <a:solidFill>
                  <a:schemeClr val="bg1"/>
                </a:solidFill>
              </a:rPr>
              <a:t>    </a:t>
            </a:r>
            <a:r>
              <a:rPr lang="es-EC" sz="2400" b="1" dirty="0">
                <a:solidFill>
                  <a:schemeClr val="bg1"/>
                </a:solidFill>
                <a:latin typeface="Constantia" pitchFamily="18" charset="0"/>
              </a:rPr>
              <a:t>MARCO METODOLÓGICO</a:t>
            </a:r>
            <a:endParaRPr lang="es-EC" sz="1600" b="1" dirty="0">
              <a:solidFill>
                <a:schemeClr val="bg1"/>
              </a:solidFill>
              <a:latin typeface="Constantia" pitchFamily="18" charset="0"/>
            </a:endParaRPr>
          </a:p>
          <a:p>
            <a:pPr algn="l">
              <a:lnSpc>
                <a:spcPct val="150000"/>
              </a:lnSpc>
            </a:pPr>
            <a:r>
              <a:rPr lang="es-EC" b="1" dirty="0">
                <a:solidFill>
                  <a:schemeClr val="bg1"/>
                </a:solidFill>
                <a:latin typeface="Constantia" pitchFamily="18" charset="0"/>
              </a:rPr>
              <a:t>        Área de estudio</a:t>
            </a:r>
          </a:p>
          <a:p>
            <a:pPr algn="l"/>
            <a:endParaRPr lang="es-EC" dirty="0"/>
          </a:p>
          <a:p>
            <a:pPr algn="r"/>
            <a:endParaRPr lang="es-EC" sz="2000" dirty="0"/>
          </a:p>
          <a:p>
            <a:pPr algn="r"/>
            <a:endParaRPr lang="es-EC" sz="2000" dirty="0"/>
          </a:p>
          <a:p>
            <a:pPr algn="r"/>
            <a:endParaRPr lang="es-EC" sz="2000" dirty="0"/>
          </a:p>
          <a:p>
            <a:pPr algn="r"/>
            <a:endParaRPr lang="es-EC" sz="2000" dirty="0"/>
          </a:p>
          <a:p>
            <a:pPr algn="l"/>
            <a:endParaRPr lang="es-EC" dirty="0"/>
          </a:p>
          <a:p>
            <a:pPr algn="l"/>
            <a:endParaRPr lang="es-EC" dirty="0"/>
          </a:p>
        </p:txBody>
      </p:sp>
      <p:graphicFrame>
        <p:nvGraphicFramePr>
          <p:cNvPr id="2" name="Tabla 1">
            <a:extLst>
              <a:ext uri="{FF2B5EF4-FFF2-40B4-BE49-F238E27FC236}">
                <a16:creationId xmlns:a16="http://schemas.microsoft.com/office/drawing/2014/main" id="{837EC80B-4B69-436D-9B1E-DB62771299EE}"/>
              </a:ext>
            </a:extLst>
          </p:cNvPr>
          <p:cNvGraphicFramePr>
            <a:graphicFrameLocks noGrp="1"/>
          </p:cNvGraphicFramePr>
          <p:nvPr>
            <p:extLst>
              <p:ext uri="{D42A27DB-BD31-4B8C-83A1-F6EECF244321}">
                <p14:modId xmlns:p14="http://schemas.microsoft.com/office/powerpoint/2010/main" val="3174055314"/>
              </p:ext>
            </p:extLst>
          </p:nvPr>
        </p:nvGraphicFramePr>
        <p:xfrm>
          <a:off x="703629" y="2155069"/>
          <a:ext cx="5390799" cy="2991411"/>
        </p:xfrm>
        <a:graphic>
          <a:graphicData uri="http://schemas.openxmlformats.org/drawingml/2006/table">
            <a:tbl>
              <a:tblPr firstRow="1" bandRow="1">
                <a:tableStyleId>{8EC20E35-A176-4012-BC5E-935CFFF8708E}</a:tableStyleId>
              </a:tblPr>
              <a:tblGrid>
                <a:gridCol w="2351037">
                  <a:extLst>
                    <a:ext uri="{9D8B030D-6E8A-4147-A177-3AD203B41FA5}">
                      <a16:colId xmlns:a16="http://schemas.microsoft.com/office/drawing/2014/main" val="2525365503"/>
                    </a:ext>
                  </a:extLst>
                </a:gridCol>
                <a:gridCol w="3039762">
                  <a:extLst>
                    <a:ext uri="{9D8B030D-6E8A-4147-A177-3AD203B41FA5}">
                      <a16:colId xmlns:a16="http://schemas.microsoft.com/office/drawing/2014/main" val="439299126"/>
                    </a:ext>
                  </a:extLst>
                </a:gridCol>
              </a:tblGrid>
              <a:tr h="350841">
                <a:tc>
                  <a:txBody>
                    <a:bodyPr/>
                    <a:lstStyle/>
                    <a:p>
                      <a:pPr algn="ctr"/>
                      <a:r>
                        <a:rPr lang="es-EC" dirty="0">
                          <a:latin typeface="Constantia" pitchFamily="18" charset="0"/>
                        </a:rPr>
                        <a:t>Altitud</a:t>
                      </a:r>
                      <a:endParaRPr lang="es-CO" b="1" dirty="0">
                        <a:solidFill>
                          <a:schemeClr val="bg1"/>
                        </a:solidFill>
                        <a:latin typeface="Constantia" pitchFamily="18" charset="0"/>
                      </a:endParaRPr>
                    </a:p>
                  </a:txBody>
                  <a:tcPr/>
                </a:tc>
                <a:tc>
                  <a:txBody>
                    <a:bodyPr/>
                    <a:lstStyle/>
                    <a:p>
                      <a:pPr algn="ctr"/>
                      <a:r>
                        <a:rPr lang="es-EC" dirty="0">
                          <a:latin typeface="Constantia" pitchFamily="18" charset="0"/>
                        </a:rPr>
                        <a:t>3820 – 2200 msnm</a:t>
                      </a:r>
                      <a:endParaRPr lang="es-CO" dirty="0">
                        <a:solidFill>
                          <a:schemeClr val="bg1"/>
                        </a:solidFill>
                        <a:latin typeface="Constantia" pitchFamily="18" charset="0"/>
                      </a:endParaRPr>
                    </a:p>
                  </a:txBody>
                  <a:tcPr/>
                </a:tc>
                <a:extLst>
                  <a:ext uri="{0D108BD9-81ED-4DB2-BD59-A6C34878D82A}">
                    <a16:rowId xmlns:a16="http://schemas.microsoft.com/office/drawing/2014/main" val="629211190"/>
                  </a:ext>
                </a:extLst>
              </a:tr>
              <a:tr h="613971">
                <a:tc>
                  <a:txBody>
                    <a:bodyPr/>
                    <a:lstStyle/>
                    <a:p>
                      <a:pPr algn="ctr"/>
                      <a:r>
                        <a:rPr lang="es-EC" dirty="0">
                          <a:latin typeface="Constantia" pitchFamily="18" charset="0"/>
                        </a:rPr>
                        <a:t>Coordenadas</a:t>
                      </a:r>
                      <a:endParaRPr lang="es-CO" b="1" dirty="0">
                        <a:solidFill>
                          <a:schemeClr val="bg1"/>
                        </a:solidFill>
                        <a:latin typeface="Constantia" pitchFamily="18" charset="0"/>
                      </a:endParaRPr>
                    </a:p>
                  </a:txBody>
                  <a:tcPr/>
                </a:tc>
                <a:tc>
                  <a:txBody>
                    <a:bodyPr/>
                    <a:lstStyle/>
                    <a:p>
                      <a:pPr algn="ctr"/>
                      <a:r>
                        <a:rPr lang="es-EC" sz="1800" kern="1200" dirty="0">
                          <a:effectLst/>
                          <a:latin typeface="Constantia" pitchFamily="18" charset="0"/>
                        </a:rPr>
                        <a:t>Latitud N 00°22´30” </a:t>
                      </a:r>
                    </a:p>
                    <a:p>
                      <a:pPr algn="ctr"/>
                      <a:r>
                        <a:rPr lang="es-EC" sz="1800" kern="1200" dirty="0">
                          <a:effectLst/>
                          <a:latin typeface="Constantia" pitchFamily="18" charset="0"/>
                        </a:rPr>
                        <a:t>Longitud O 78°06´10” </a:t>
                      </a:r>
                      <a:endParaRPr lang="es-CO" dirty="0">
                        <a:solidFill>
                          <a:schemeClr val="bg1"/>
                        </a:solidFill>
                        <a:latin typeface="Constantia" pitchFamily="18" charset="0"/>
                      </a:endParaRPr>
                    </a:p>
                  </a:txBody>
                  <a:tcPr/>
                </a:tc>
                <a:extLst>
                  <a:ext uri="{0D108BD9-81ED-4DB2-BD59-A6C34878D82A}">
                    <a16:rowId xmlns:a16="http://schemas.microsoft.com/office/drawing/2014/main" val="2857267784"/>
                  </a:ext>
                </a:extLst>
              </a:tr>
              <a:tr h="613971">
                <a:tc>
                  <a:txBody>
                    <a:bodyPr/>
                    <a:lstStyle/>
                    <a:p>
                      <a:pPr algn="ctr"/>
                      <a:r>
                        <a:rPr lang="es-EC" dirty="0">
                          <a:latin typeface="Constantia" pitchFamily="18" charset="0"/>
                        </a:rPr>
                        <a:t>Clima dominante</a:t>
                      </a:r>
                      <a:endParaRPr lang="es-CO" b="1" dirty="0">
                        <a:solidFill>
                          <a:schemeClr val="bg1"/>
                        </a:solidFill>
                        <a:latin typeface="Constantia" pitchFamily="18" charset="0"/>
                      </a:endParaRPr>
                    </a:p>
                  </a:txBody>
                  <a:tcPr/>
                </a:tc>
                <a:tc>
                  <a:txBody>
                    <a:bodyPr/>
                    <a:lstStyle/>
                    <a:p>
                      <a:pPr algn="ctr"/>
                      <a:r>
                        <a:rPr lang="es-EC" sz="1800" kern="1200" dirty="0">
                          <a:effectLst/>
                          <a:latin typeface="Constantia" pitchFamily="18" charset="0"/>
                        </a:rPr>
                        <a:t>Subhúmedo, mesotérmico templado frio</a:t>
                      </a:r>
                      <a:endParaRPr lang="es-CO" dirty="0">
                        <a:solidFill>
                          <a:schemeClr val="bg1"/>
                        </a:solidFill>
                        <a:latin typeface="Constantia" pitchFamily="18" charset="0"/>
                      </a:endParaRPr>
                    </a:p>
                  </a:txBody>
                  <a:tcPr/>
                </a:tc>
                <a:extLst>
                  <a:ext uri="{0D108BD9-81ED-4DB2-BD59-A6C34878D82A}">
                    <a16:rowId xmlns:a16="http://schemas.microsoft.com/office/drawing/2014/main" val="1850282728"/>
                  </a:ext>
                </a:extLst>
              </a:tr>
              <a:tr h="350841">
                <a:tc>
                  <a:txBody>
                    <a:bodyPr/>
                    <a:lstStyle/>
                    <a:p>
                      <a:pPr algn="ctr"/>
                      <a:r>
                        <a:rPr lang="es-EC" dirty="0">
                          <a:latin typeface="Constantia" pitchFamily="18" charset="0"/>
                        </a:rPr>
                        <a:t>Piso altitudinal</a:t>
                      </a:r>
                      <a:endParaRPr lang="es-CO" b="1" dirty="0">
                        <a:solidFill>
                          <a:schemeClr val="bg1"/>
                        </a:solidFill>
                        <a:latin typeface="Constantia" pitchFamily="18" charset="0"/>
                      </a:endParaRPr>
                    </a:p>
                  </a:txBody>
                  <a:tcPr/>
                </a:tc>
                <a:tc>
                  <a:txBody>
                    <a:bodyPr/>
                    <a:lstStyle/>
                    <a:p>
                      <a:pPr algn="ctr"/>
                      <a:r>
                        <a:rPr lang="es-EC" dirty="0">
                          <a:latin typeface="Constantia" pitchFamily="18" charset="0"/>
                        </a:rPr>
                        <a:t>Bosque seco montano bajo</a:t>
                      </a:r>
                      <a:endParaRPr lang="es-CO" dirty="0">
                        <a:solidFill>
                          <a:schemeClr val="bg1"/>
                        </a:solidFill>
                        <a:latin typeface="Constantia" pitchFamily="18" charset="0"/>
                      </a:endParaRPr>
                    </a:p>
                  </a:txBody>
                  <a:tcPr/>
                </a:tc>
                <a:extLst>
                  <a:ext uri="{0D108BD9-81ED-4DB2-BD59-A6C34878D82A}">
                    <a16:rowId xmlns:a16="http://schemas.microsoft.com/office/drawing/2014/main" val="116650239"/>
                  </a:ext>
                </a:extLst>
              </a:tr>
              <a:tr h="350841">
                <a:tc>
                  <a:txBody>
                    <a:bodyPr/>
                    <a:lstStyle/>
                    <a:p>
                      <a:pPr algn="ctr"/>
                      <a:r>
                        <a:rPr lang="es-EC" dirty="0">
                          <a:latin typeface="Constantia" pitchFamily="18" charset="0"/>
                        </a:rPr>
                        <a:t>Temperatura</a:t>
                      </a:r>
                      <a:endParaRPr lang="es-CO" b="1" dirty="0">
                        <a:solidFill>
                          <a:schemeClr val="bg1"/>
                        </a:solidFill>
                        <a:latin typeface="Constantia" pitchFamily="18" charset="0"/>
                      </a:endParaRPr>
                    </a:p>
                  </a:txBody>
                  <a:tcPr/>
                </a:tc>
                <a:tc>
                  <a:txBody>
                    <a:bodyPr/>
                    <a:lstStyle/>
                    <a:p>
                      <a:pPr algn="ctr"/>
                      <a:r>
                        <a:rPr lang="es-EC" sz="1800" kern="1200" dirty="0">
                          <a:effectLst/>
                          <a:latin typeface="Constantia" pitchFamily="18" charset="0"/>
                        </a:rPr>
                        <a:t>5 a 25°C</a:t>
                      </a:r>
                      <a:endParaRPr lang="es-CO" dirty="0">
                        <a:solidFill>
                          <a:schemeClr val="bg1"/>
                        </a:solidFill>
                        <a:latin typeface="Constantia" pitchFamily="18" charset="0"/>
                      </a:endParaRPr>
                    </a:p>
                  </a:txBody>
                  <a:tcPr/>
                </a:tc>
                <a:extLst>
                  <a:ext uri="{0D108BD9-81ED-4DB2-BD59-A6C34878D82A}">
                    <a16:rowId xmlns:a16="http://schemas.microsoft.com/office/drawing/2014/main" val="3048824962"/>
                  </a:ext>
                </a:extLst>
              </a:tr>
              <a:tr h="613971">
                <a:tc>
                  <a:txBody>
                    <a:bodyPr/>
                    <a:lstStyle/>
                    <a:p>
                      <a:pPr algn="ctr"/>
                      <a:r>
                        <a:rPr lang="es-EC" dirty="0">
                          <a:latin typeface="Constantia" pitchFamily="18" charset="0"/>
                        </a:rPr>
                        <a:t>Precipitación anual</a:t>
                      </a:r>
                      <a:endParaRPr lang="es-CO" b="1" dirty="0">
                        <a:solidFill>
                          <a:schemeClr val="bg1"/>
                        </a:solidFill>
                        <a:latin typeface="Constantia" pitchFamily="18" charset="0"/>
                      </a:endParaRPr>
                    </a:p>
                  </a:txBody>
                  <a:tcPr/>
                </a:tc>
                <a:tc>
                  <a:txBody>
                    <a:bodyPr/>
                    <a:lstStyle/>
                    <a:p>
                      <a:pPr algn="ctr"/>
                      <a:r>
                        <a:rPr lang="es-EC" dirty="0">
                          <a:latin typeface="Constantia" pitchFamily="18" charset="0"/>
                        </a:rPr>
                        <a:t>750 mm</a:t>
                      </a:r>
                      <a:endParaRPr lang="es-CO" dirty="0">
                        <a:solidFill>
                          <a:schemeClr val="bg1"/>
                        </a:solidFill>
                        <a:latin typeface="Constantia" pitchFamily="18" charset="0"/>
                      </a:endParaRPr>
                    </a:p>
                  </a:txBody>
                  <a:tcPr/>
                </a:tc>
                <a:extLst>
                  <a:ext uri="{0D108BD9-81ED-4DB2-BD59-A6C34878D82A}">
                    <a16:rowId xmlns:a16="http://schemas.microsoft.com/office/drawing/2014/main" val="2509229219"/>
                  </a:ext>
                </a:extLst>
              </a:tr>
            </a:tbl>
          </a:graphicData>
        </a:graphic>
      </p:graphicFrame>
      <p:pic>
        <p:nvPicPr>
          <p:cNvPr id="5" name="Imagen 4">
            <a:extLst>
              <a:ext uri="{FF2B5EF4-FFF2-40B4-BE49-F238E27FC236}">
                <a16:creationId xmlns:a16="http://schemas.microsoft.com/office/drawing/2014/main" id="{1971F515-34E0-4DE4-9A77-A0F11685B97C}"/>
              </a:ext>
            </a:extLst>
          </p:cNvPr>
          <p:cNvPicPr>
            <a:picLocks noChangeAspect="1"/>
          </p:cNvPicPr>
          <p:nvPr/>
        </p:nvPicPr>
        <p:blipFill>
          <a:blip r:embed="rId2">
            <a:extLst>
              <a:ext uri="{28A0092B-C50C-407E-A947-70E740481C1C}">
                <a14:useLocalDpi xmlns:a14="http://schemas.microsoft.com/office/drawing/2010/main" val="0"/>
              </a:ext>
            </a:extLst>
          </a:blip>
          <a:srcRect l="1736" t="48827" r="50584" b="3687"/>
          <a:stretch>
            <a:fillRect/>
          </a:stretch>
        </p:blipFill>
        <p:spPr bwMode="auto">
          <a:xfrm>
            <a:off x="6701124" y="3540192"/>
            <a:ext cx="2350963" cy="303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CF8CC0A4-8230-4514-B378-DC37714E29B9}"/>
              </a:ext>
            </a:extLst>
          </p:cNvPr>
          <p:cNvPicPr>
            <a:picLocks noChangeAspect="1"/>
          </p:cNvPicPr>
          <p:nvPr/>
        </p:nvPicPr>
        <p:blipFill>
          <a:blip r:embed="rId3">
            <a:extLst>
              <a:ext uri="{28A0092B-C50C-407E-A947-70E740481C1C}">
                <a14:useLocalDpi xmlns:a14="http://schemas.microsoft.com/office/drawing/2010/main" val="0"/>
              </a:ext>
            </a:extLst>
          </a:blip>
          <a:srcRect l="49419" t="48827" r="2525" b="3223"/>
          <a:stretch>
            <a:fillRect/>
          </a:stretch>
        </p:blipFill>
        <p:spPr bwMode="auto">
          <a:xfrm>
            <a:off x="9266549" y="3540192"/>
            <a:ext cx="2347275" cy="3030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A628991A-3C0F-4271-A52C-B262D6066E64}"/>
              </a:ext>
            </a:extLst>
          </p:cNvPr>
          <p:cNvPicPr>
            <a:picLocks noChangeAspect="1"/>
          </p:cNvPicPr>
          <p:nvPr/>
        </p:nvPicPr>
        <p:blipFill>
          <a:blip r:embed="rId4">
            <a:extLst>
              <a:ext uri="{28A0092B-C50C-407E-A947-70E740481C1C}">
                <a14:useLocalDpi xmlns:a14="http://schemas.microsoft.com/office/drawing/2010/main" val="0"/>
              </a:ext>
            </a:extLst>
          </a:blip>
          <a:srcRect l="50143" r="2223" b="51173"/>
          <a:stretch>
            <a:fillRect/>
          </a:stretch>
        </p:blipFill>
        <p:spPr bwMode="auto">
          <a:xfrm>
            <a:off x="9266549" y="333619"/>
            <a:ext cx="2347275" cy="3112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7">
            <a:extLst>
              <a:ext uri="{FF2B5EF4-FFF2-40B4-BE49-F238E27FC236}">
                <a16:creationId xmlns:a16="http://schemas.microsoft.com/office/drawing/2014/main" id="{E74056E7-994E-469B-8F96-3E60E379CEF0}"/>
              </a:ext>
            </a:extLst>
          </p:cNvPr>
          <p:cNvPicPr>
            <a:picLocks noChangeAspect="1"/>
          </p:cNvPicPr>
          <p:nvPr/>
        </p:nvPicPr>
        <p:blipFill>
          <a:blip r:embed="rId4">
            <a:extLst>
              <a:ext uri="{28A0092B-C50C-407E-A947-70E740481C1C}">
                <a14:useLocalDpi xmlns:a14="http://schemas.microsoft.com/office/drawing/2010/main" val="0"/>
              </a:ext>
            </a:extLst>
          </a:blip>
          <a:srcRect l="1425" r="49614" b="50798"/>
          <a:stretch>
            <a:fillRect/>
          </a:stretch>
        </p:blipFill>
        <p:spPr bwMode="auto">
          <a:xfrm>
            <a:off x="6701124" y="333619"/>
            <a:ext cx="2350963" cy="3112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86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pPr algn="just"/>
            <a:endParaRPr lang="es-EC" b="1" dirty="0">
              <a:solidFill>
                <a:schemeClr val="bg1"/>
              </a:solidFill>
            </a:endParaRPr>
          </a:p>
          <a:p>
            <a:pPr marL="271463" algn="just"/>
            <a:r>
              <a:rPr lang="es-EC" sz="2400" b="1" dirty="0">
                <a:solidFill>
                  <a:schemeClr val="bg1"/>
                </a:solidFill>
                <a:latin typeface="Aparajita" pitchFamily="34" charset="0"/>
                <a:cs typeface="Aparajita" pitchFamily="34" charset="0"/>
              </a:rPr>
              <a:t>Análisis de la distribución espacial del agua por cotas de profundidad en el lago Yahuarcocha</a:t>
            </a:r>
            <a:endParaRPr lang="es-CO" sz="2400" b="1" dirty="0">
              <a:solidFill>
                <a:schemeClr val="bg1"/>
              </a:solidFill>
              <a:latin typeface="Aparajita" pitchFamily="34" charset="0"/>
              <a:cs typeface="Aparajita" pitchFamily="34" charset="0"/>
            </a:endParaRPr>
          </a:p>
          <a:p>
            <a:pPr algn="just"/>
            <a:endParaRPr lang="es-EC" b="1" dirty="0"/>
          </a:p>
          <a:p>
            <a:pPr algn="l"/>
            <a:endParaRPr lang="es-EC" dirty="0"/>
          </a:p>
          <a:p>
            <a:pPr algn="r"/>
            <a:endParaRPr lang="es-EC" sz="2000" dirty="0"/>
          </a:p>
          <a:p>
            <a:pPr algn="r"/>
            <a:endParaRPr lang="es-EC" sz="2000" dirty="0"/>
          </a:p>
          <a:p>
            <a:pPr algn="r"/>
            <a:endParaRPr lang="es-EC" sz="2000" dirty="0"/>
          </a:p>
          <a:p>
            <a:pPr algn="r"/>
            <a:endParaRPr lang="es-EC" sz="2000" dirty="0"/>
          </a:p>
          <a:p>
            <a:pPr algn="l"/>
            <a:endParaRPr lang="es-EC" dirty="0"/>
          </a:p>
          <a:p>
            <a:pPr algn="l"/>
            <a:endParaRPr lang="es-EC" dirty="0"/>
          </a:p>
        </p:txBody>
      </p:sp>
      <p:sp>
        <p:nvSpPr>
          <p:cNvPr id="6" name="Rectángulo: esquinas redondeadas 5">
            <a:extLst>
              <a:ext uri="{FF2B5EF4-FFF2-40B4-BE49-F238E27FC236}">
                <a16:creationId xmlns:a16="http://schemas.microsoft.com/office/drawing/2014/main" id="{8324B351-3E39-41AA-8A83-A5257E2E205C}"/>
              </a:ext>
            </a:extLst>
          </p:cNvPr>
          <p:cNvSpPr/>
          <p:nvPr/>
        </p:nvSpPr>
        <p:spPr>
          <a:xfrm>
            <a:off x="4399960" y="1440605"/>
            <a:ext cx="3388936" cy="8861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latin typeface="Constantia" pitchFamily="18" charset="0"/>
              </a:rPr>
              <a:t>Identificación y georreferenciación de aportantes de agua </a:t>
            </a:r>
            <a:endParaRPr lang="es-CO" dirty="0">
              <a:latin typeface="Constantia" pitchFamily="18" charset="0"/>
            </a:endParaRPr>
          </a:p>
        </p:txBody>
      </p:sp>
      <p:pic>
        <p:nvPicPr>
          <p:cNvPr id="7" name="Imagen 6">
            <a:extLst>
              <a:ext uri="{FF2B5EF4-FFF2-40B4-BE49-F238E27FC236}">
                <a16:creationId xmlns:a16="http://schemas.microsoft.com/office/drawing/2014/main" id="{58F76C58-8A89-4A8A-8854-B85207BF4090}"/>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8884505" y="4234534"/>
            <a:ext cx="2285541" cy="2181738"/>
          </a:xfrm>
          <a:prstGeom prst="rect">
            <a:avLst/>
          </a:prstGeom>
          <a:noFill/>
        </p:spPr>
      </p:pic>
      <p:pic>
        <p:nvPicPr>
          <p:cNvPr id="4" name="Imagen 3">
            <a:extLst>
              <a:ext uri="{FF2B5EF4-FFF2-40B4-BE49-F238E27FC236}">
                <a16:creationId xmlns:a16="http://schemas.microsoft.com/office/drawing/2014/main" id="{A5318371-5D59-4C2D-A205-A0D688B95FA4}"/>
              </a:ext>
            </a:extLst>
          </p:cNvPr>
          <p:cNvPicPr>
            <a:picLocks noChangeAspect="1"/>
          </p:cNvPicPr>
          <p:nvPr/>
        </p:nvPicPr>
        <p:blipFill>
          <a:blip r:embed="rId3"/>
          <a:stretch>
            <a:fillRect/>
          </a:stretch>
        </p:blipFill>
        <p:spPr>
          <a:xfrm>
            <a:off x="1268026" y="4355515"/>
            <a:ext cx="1725155" cy="1725155"/>
          </a:xfrm>
          <a:prstGeom prst="rect">
            <a:avLst/>
          </a:prstGeom>
        </p:spPr>
      </p:pic>
      <p:pic>
        <p:nvPicPr>
          <p:cNvPr id="8" name="Imagen 7">
            <a:extLst>
              <a:ext uri="{FF2B5EF4-FFF2-40B4-BE49-F238E27FC236}">
                <a16:creationId xmlns:a16="http://schemas.microsoft.com/office/drawing/2014/main" id="{9F561615-B6F2-4173-9A74-C1B7967D69DD}"/>
              </a:ext>
            </a:extLst>
          </p:cNvPr>
          <p:cNvPicPr>
            <a:picLocks noChangeAspect="1"/>
          </p:cNvPicPr>
          <p:nvPr/>
        </p:nvPicPr>
        <p:blipFill>
          <a:blip r:embed="rId4"/>
          <a:stretch>
            <a:fillRect/>
          </a:stretch>
        </p:blipFill>
        <p:spPr>
          <a:xfrm>
            <a:off x="2993182" y="4355515"/>
            <a:ext cx="1725155" cy="1725155"/>
          </a:xfrm>
          <a:prstGeom prst="rect">
            <a:avLst/>
          </a:prstGeom>
        </p:spPr>
      </p:pic>
      <p:pic>
        <p:nvPicPr>
          <p:cNvPr id="9" name="Imagen 8">
            <a:extLst>
              <a:ext uri="{FF2B5EF4-FFF2-40B4-BE49-F238E27FC236}">
                <a16:creationId xmlns:a16="http://schemas.microsoft.com/office/drawing/2014/main" id="{3EE7B40B-7187-4F83-89DD-FAC3D5B53A5F}"/>
              </a:ext>
            </a:extLst>
          </p:cNvPr>
          <p:cNvPicPr>
            <a:picLocks noChangeAspect="1"/>
          </p:cNvPicPr>
          <p:nvPr/>
        </p:nvPicPr>
        <p:blipFill>
          <a:blip r:embed="rId5"/>
          <a:stretch>
            <a:fillRect/>
          </a:stretch>
        </p:blipFill>
        <p:spPr>
          <a:xfrm>
            <a:off x="4718338" y="4355515"/>
            <a:ext cx="2144499" cy="1717308"/>
          </a:xfrm>
          <a:prstGeom prst="rect">
            <a:avLst/>
          </a:prstGeom>
        </p:spPr>
      </p:pic>
      <p:sp>
        <p:nvSpPr>
          <p:cNvPr id="12" name="Rectángulo: esquinas redondeadas 11">
            <a:extLst>
              <a:ext uri="{FF2B5EF4-FFF2-40B4-BE49-F238E27FC236}">
                <a16:creationId xmlns:a16="http://schemas.microsoft.com/office/drawing/2014/main" id="{AFAFB377-5BA0-4CCA-A469-2F858B40B273}"/>
              </a:ext>
            </a:extLst>
          </p:cNvPr>
          <p:cNvSpPr/>
          <p:nvPr/>
        </p:nvSpPr>
        <p:spPr>
          <a:xfrm>
            <a:off x="694867" y="2683439"/>
            <a:ext cx="3117131" cy="1143112"/>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lgn="ctr"/>
            <a:r>
              <a:rPr lang="es-ES" dirty="0">
                <a:latin typeface="Constantia" pitchFamily="18" charset="0"/>
              </a:rPr>
              <a:t>Selección de equipos: </a:t>
            </a:r>
            <a:r>
              <a:rPr lang="es-ES" dirty="0" err="1">
                <a:latin typeface="Constantia" pitchFamily="18" charset="0"/>
              </a:rPr>
              <a:t>GPSMap</a:t>
            </a:r>
            <a:r>
              <a:rPr lang="es-ES" dirty="0">
                <a:latin typeface="Constantia" pitchFamily="18" charset="0"/>
              </a:rPr>
              <a:t> - ecosonda - computadora de campo</a:t>
            </a:r>
          </a:p>
        </p:txBody>
      </p:sp>
      <p:sp>
        <p:nvSpPr>
          <p:cNvPr id="13" name="Rectángulo: esquinas redondeadas 12">
            <a:extLst>
              <a:ext uri="{FF2B5EF4-FFF2-40B4-BE49-F238E27FC236}">
                <a16:creationId xmlns:a16="http://schemas.microsoft.com/office/drawing/2014/main" id="{3FE0C579-EA6C-4AE2-8D3E-7AC5732B65DE}"/>
              </a:ext>
            </a:extLst>
          </p:cNvPr>
          <p:cNvSpPr/>
          <p:nvPr/>
        </p:nvSpPr>
        <p:spPr>
          <a:xfrm>
            <a:off x="4841166" y="2585597"/>
            <a:ext cx="2638923" cy="127342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lgn="ctr"/>
            <a:r>
              <a:rPr lang="es-ES" dirty="0">
                <a:latin typeface="Constantia" pitchFamily="18" charset="0"/>
              </a:rPr>
              <a:t>Montaje de los equipos en el bote y suministro de energía</a:t>
            </a:r>
          </a:p>
        </p:txBody>
      </p:sp>
      <p:sp>
        <p:nvSpPr>
          <p:cNvPr id="14" name="Rectángulo: esquinas redondeadas 13">
            <a:extLst>
              <a:ext uri="{FF2B5EF4-FFF2-40B4-BE49-F238E27FC236}">
                <a16:creationId xmlns:a16="http://schemas.microsoft.com/office/drawing/2014/main" id="{BA8F3F07-B1A8-40A8-BB50-9CF39531E3B9}"/>
              </a:ext>
            </a:extLst>
          </p:cNvPr>
          <p:cNvSpPr/>
          <p:nvPr/>
        </p:nvSpPr>
        <p:spPr>
          <a:xfrm>
            <a:off x="8557429" y="2458563"/>
            <a:ext cx="2939695" cy="152749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lvl="0" algn="ctr"/>
            <a:r>
              <a:rPr lang="es-ES" dirty="0">
                <a:latin typeface="Constantia" pitchFamily="18" charset="0"/>
              </a:rPr>
              <a:t>Recorrido batimétrico: o</a:t>
            </a:r>
            <a:r>
              <a:rPr lang="es-EC" dirty="0" err="1">
                <a:latin typeface="Constantia" pitchFamily="18" charset="0"/>
              </a:rPr>
              <a:t>rilla</a:t>
            </a:r>
            <a:r>
              <a:rPr lang="es-EC" dirty="0">
                <a:latin typeface="Constantia" pitchFamily="18" charset="0"/>
              </a:rPr>
              <a:t> del lago, zona noroeste, zona suroeste, zona sureste y zona noreste</a:t>
            </a:r>
            <a:r>
              <a:rPr lang="es-ES" dirty="0">
                <a:latin typeface="Constantia" pitchFamily="18" charset="0"/>
              </a:rPr>
              <a:t> </a:t>
            </a:r>
          </a:p>
        </p:txBody>
      </p:sp>
    </p:spTree>
    <p:extLst>
      <p:ext uri="{BB962C8B-B14F-4D97-AF65-F5344CB8AC3E}">
        <p14:creationId xmlns:p14="http://schemas.microsoft.com/office/powerpoint/2010/main" val="138285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p:spPr>
        <p:txBody>
          <a:bodyPr>
            <a:normAutofit/>
          </a:bodyPr>
          <a:lstStyle/>
          <a:p>
            <a:r>
              <a:rPr lang="es-EC" sz="2000" b="1" dirty="0">
                <a:solidFill>
                  <a:schemeClr val="bg1"/>
                </a:solidFill>
              </a:rPr>
              <a:t>MARCO METODOLÓGICO</a:t>
            </a:r>
          </a:p>
          <a:p>
            <a:endParaRPr lang="es-EC" sz="2000" b="1" dirty="0"/>
          </a:p>
          <a:p>
            <a:pPr algn="just"/>
            <a:endParaRPr lang="es-EC" b="1" dirty="0"/>
          </a:p>
          <a:p>
            <a:pPr algn="l"/>
            <a:endParaRPr lang="es-EC" dirty="0"/>
          </a:p>
          <a:p>
            <a:pPr algn="r"/>
            <a:endParaRPr lang="es-EC" sz="2000" dirty="0"/>
          </a:p>
          <a:p>
            <a:pPr algn="r"/>
            <a:endParaRPr lang="es-EC" sz="2000" dirty="0"/>
          </a:p>
          <a:p>
            <a:pPr algn="r"/>
            <a:endParaRPr lang="es-EC" sz="2000" dirty="0"/>
          </a:p>
          <a:p>
            <a:pPr algn="r"/>
            <a:endParaRPr lang="es-EC" sz="2000" dirty="0"/>
          </a:p>
          <a:p>
            <a:pPr algn="l"/>
            <a:endParaRPr lang="es-EC" dirty="0"/>
          </a:p>
          <a:p>
            <a:pPr algn="l"/>
            <a:endParaRPr lang="es-EC" dirty="0"/>
          </a:p>
        </p:txBody>
      </p:sp>
      <p:sp>
        <p:nvSpPr>
          <p:cNvPr id="7" name="Rectángulo: esquinas redondeadas 6">
            <a:extLst>
              <a:ext uri="{FF2B5EF4-FFF2-40B4-BE49-F238E27FC236}">
                <a16:creationId xmlns:a16="http://schemas.microsoft.com/office/drawing/2014/main" id="{DEC8878C-AA7F-4660-9C0D-B290C2853B02}"/>
              </a:ext>
            </a:extLst>
          </p:cNvPr>
          <p:cNvSpPr/>
          <p:nvPr/>
        </p:nvSpPr>
        <p:spPr>
          <a:xfrm>
            <a:off x="1184633" y="591531"/>
            <a:ext cx="1200348" cy="4980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err="1">
                <a:latin typeface="Constantia" pitchFamily="18" charset="0"/>
              </a:rPr>
              <a:t>DrDepth</a:t>
            </a:r>
            <a:endParaRPr lang="es-CO" dirty="0">
              <a:latin typeface="Constantia" pitchFamily="18" charset="0"/>
            </a:endParaRPr>
          </a:p>
        </p:txBody>
      </p:sp>
      <p:sp>
        <p:nvSpPr>
          <p:cNvPr id="8" name="Rectángulo: esquinas redondeadas 7">
            <a:extLst>
              <a:ext uri="{FF2B5EF4-FFF2-40B4-BE49-F238E27FC236}">
                <a16:creationId xmlns:a16="http://schemas.microsoft.com/office/drawing/2014/main" id="{71E67566-A19D-4358-833B-BD265524BA11}"/>
              </a:ext>
            </a:extLst>
          </p:cNvPr>
          <p:cNvSpPr/>
          <p:nvPr/>
        </p:nvSpPr>
        <p:spPr>
          <a:xfrm>
            <a:off x="5243657" y="591531"/>
            <a:ext cx="1200348" cy="4980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latin typeface="Constantia" pitchFamily="18" charset="0"/>
              </a:rPr>
              <a:t>ArcMap</a:t>
            </a:r>
            <a:endParaRPr lang="es-CO" dirty="0">
              <a:latin typeface="Constantia" pitchFamily="18" charset="0"/>
            </a:endParaRPr>
          </a:p>
        </p:txBody>
      </p:sp>
      <p:sp>
        <p:nvSpPr>
          <p:cNvPr id="9" name="Rectángulo: esquinas redondeadas 8">
            <a:extLst>
              <a:ext uri="{FF2B5EF4-FFF2-40B4-BE49-F238E27FC236}">
                <a16:creationId xmlns:a16="http://schemas.microsoft.com/office/drawing/2014/main" id="{AED22617-69BC-4794-8667-6BAE9F13F0C1}"/>
              </a:ext>
            </a:extLst>
          </p:cNvPr>
          <p:cNvSpPr/>
          <p:nvPr/>
        </p:nvSpPr>
        <p:spPr>
          <a:xfrm>
            <a:off x="9302681" y="591531"/>
            <a:ext cx="1200348" cy="4980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a:latin typeface="Constantia" pitchFamily="18" charset="0"/>
              </a:rPr>
              <a:t>Project</a:t>
            </a:r>
            <a:endParaRPr lang="es-CO" dirty="0">
              <a:latin typeface="Constantia" pitchFamily="18" charset="0"/>
            </a:endParaRPr>
          </a:p>
        </p:txBody>
      </p:sp>
      <p:sp>
        <p:nvSpPr>
          <p:cNvPr id="10" name="Rectángulo: esquinas redondeadas 9">
            <a:extLst>
              <a:ext uri="{FF2B5EF4-FFF2-40B4-BE49-F238E27FC236}">
                <a16:creationId xmlns:a16="http://schemas.microsoft.com/office/drawing/2014/main" id="{6A35255D-8812-491C-9A21-5D72453DF989}"/>
              </a:ext>
            </a:extLst>
          </p:cNvPr>
          <p:cNvSpPr/>
          <p:nvPr/>
        </p:nvSpPr>
        <p:spPr>
          <a:xfrm>
            <a:off x="1184633" y="3589255"/>
            <a:ext cx="1200348" cy="4980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err="1">
                <a:latin typeface="Constantia" pitchFamily="18" charset="0"/>
              </a:rPr>
              <a:t>Tin</a:t>
            </a:r>
            <a:endParaRPr lang="es-CO" dirty="0">
              <a:latin typeface="Constantia" pitchFamily="18" charset="0"/>
            </a:endParaRPr>
          </a:p>
        </p:txBody>
      </p:sp>
      <p:sp>
        <p:nvSpPr>
          <p:cNvPr id="11" name="Rectángulo: esquinas redondeadas 10">
            <a:extLst>
              <a:ext uri="{FF2B5EF4-FFF2-40B4-BE49-F238E27FC236}">
                <a16:creationId xmlns:a16="http://schemas.microsoft.com/office/drawing/2014/main" id="{727D278E-3E3B-4C7B-B2FB-F34B3FA03EFE}"/>
              </a:ext>
            </a:extLst>
          </p:cNvPr>
          <p:cNvSpPr/>
          <p:nvPr/>
        </p:nvSpPr>
        <p:spPr>
          <a:xfrm>
            <a:off x="5243657" y="3589255"/>
            <a:ext cx="1200348" cy="4980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err="1">
                <a:latin typeface="Constantia" pitchFamily="18" charset="0"/>
              </a:rPr>
              <a:t>Tin</a:t>
            </a:r>
            <a:r>
              <a:rPr lang="es-EC" dirty="0">
                <a:latin typeface="Constantia" pitchFamily="18" charset="0"/>
              </a:rPr>
              <a:t> </a:t>
            </a:r>
            <a:r>
              <a:rPr lang="es-EC" dirty="0" err="1">
                <a:latin typeface="Constantia" pitchFamily="18" charset="0"/>
              </a:rPr>
              <a:t>to</a:t>
            </a:r>
            <a:r>
              <a:rPr lang="es-EC" dirty="0">
                <a:latin typeface="Constantia" pitchFamily="18" charset="0"/>
              </a:rPr>
              <a:t> </a:t>
            </a:r>
            <a:r>
              <a:rPr lang="es-EC" dirty="0" err="1">
                <a:latin typeface="Constantia" pitchFamily="18" charset="0"/>
              </a:rPr>
              <a:t>raster</a:t>
            </a:r>
            <a:endParaRPr lang="es-CO" dirty="0">
              <a:latin typeface="Constantia" pitchFamily="18" charset="0"/>
            </a:endParaRPr>
          </a:p>
        </p:txBody>
      </p:sp>
      <p:sp>
        <p:nvSpPr>
          <p:cNvPr id="12" name="Rectángulo: esquinas redondeadas 11">
            <a:extLst>
              <a:ext uri="{FF2B5EF4-FFF2-40B4-BE49-F238E27FC236}">
                <a16:creationId xmlns:a16="http://schemas.microsoft.com/office/drawing/2014/main" id="{4A8EB2AA-0092-4265-8AA9-E8F8F2815CF4}"/>
              </a:ext>
            </a:extLst>
          </p:cNvPr>
          <p:cNvSpPr/>
          <p:nvPr/>
        </p:nvSpPr>
        <p:spPr>
          <a:xfrm>
            <a:off x="9302681" y="3589255"/>
            <a:ext cx="1200348" cy="49805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C" dirty="0" err="1">
                <a:latin typeface="Constantia" pitchFamily="18" charset="0"/>
              </a:rPr>
              <a:t>Reclass</a:t>
            </a:r>
            <a:endParaRPr lang="es-CO" dirty="0">
              <a:latin typeface="Constantia" pitchFamily="18" charset="0"/>
            </a:endParaRPr>
          </a:p>
        </p:txBody>
      </p:sp>
      <p:pic>
        <p:nvPicPr>
          <p:cNvPr id="13" name="Imagen 12">
            <a:extLst>
              <a:ext uri="{FF2B5EF4-FFF2-40B4-BE49-F238E27FC236}">
                <a16:creationId xmlns:a16="http://schemas.microsoft.com/office/drawing/2014/main" id="{0ED18E9D-389A-441D-BF8B-76B6C569A3BC}"/>
              </a:ext>
            </a:extLst>
          </p:cNvPr>
          <p:cNvPicPr/>
          <p:nvPr/>
        </p:nvPicPr>
        <p:blipFill rotWithShape="1">
          <a:blip r:embed="rId2"/>
          <a:srcRect l="28606" t="8607" r="24114" b="9793"/>
          <a:stretch/>
        </p:blipFill>
        <p:spPr>
          <a:xfrm>
            <a:off x="758855" y="1300505"/>
            <a:ext cx="2051903" cy="2077826"/>
          </a:xfrm>
          <a:prstGeom prst="rect">
            <a:avLst/>
          </a:prstGeom>
        </p:spPr>
      </p:pic>
      <p:pic>
        <p:nvPicPr>
          <p:cNvPr id="18" name="Imagen 17">
            <a:extLst>
              <a:ext uri="{FF2B5EF4-FFF2-40B4-BE49-F238E27FC236}">
                <a16:creationId xmlns:a16="http://schemas.microsoft.com/office/drawing/2014/main" id="{2DCBD5EF-7078-4BDC-8084-4642BE0CEA86}"/>
              </a:ext>
            </a:extLst>
          </p:cNvPr>
          <p:cNvPicPr/>
          <p:nvPr/>
        </p:nvPicPr>
        <p:blipFill rotWithShape="1">
          <a:blip r:embed="rId3"/>
          <a:srcRect l="15944" t="15736" r="1674" b="13947"/>
          <a:stretch/>
        </p:blipFill>
        <p:spPr>
          <a:xfrm>
            <a:off x="8143238" y="4298229"/>
            <a:ext cx="3772241" cy="2319308"/>
          </a:xfrm>
          <a:prstGeom prst="rect">
            <a:avLst/>
          </a:prstGeom>
        </p:spPr>
      </p:pic>
      <p:pic>
        <p:nvPicPr>
          <p:cNvPr id="20" name="Imagen 19">
            <a:extLst>
              <a:ext uri="{FF2B5EF4-FFF2-40B4-BE49-F238E27FC236}">
                <a16:creationId xmlns:a16="http://schemas.microsoft.com/office/drawing/2014/main" id="{2AB0ED69-1AAD-4DFD-8C8C-A17FBDD4452E}"/>
              </a:ext>
            </a:extLst>
          </p:cNvPr>
          <p:cNvPicPr/>
          <p:nvPr/>
        </p:nvPicPr>
        <p:blipFill rotWithShape="1">
          <a:blip r:embed="rId4" cstate="print">
            <a:extLst>
              <a:ext uri="{28A0092B-C50C-407E-A947-70E740481C1C}">
                <a14:useLocalDpi xmlns:a14="http://schemas.microsoft.com/office/drawing/2010/main" val="0"/>
              </a:ext>
            </a:extLst>
          </a:blip>
          <a:srcRect l="27799" t="9425" r="26743" b="7649"/>
          <a:stretch/>
        </p:blipFill>
        <p:spPr bwMode="auto">
          <a:xfrm>
            <a:off x="4704018" y="1200346"/>
            <a:ext cx="2274852" cy="2177985"/>
          </a:xfrm>
          <a:prstGeom prst="rect">
            <a:avLst/>
          </a:prstGeom>
          <a:ln>
            <a:noFill/>
          </a:ln>
          <a:extLst>
            <a:ext uri="{53640926-AAD7-44D8-BBD7-CCE9431645EC}">
              <a14:shadowObscured xmlns:a14="http://schemas.microsoft.com/office/drawing/2010/main"/>
            </a:ext>
          </a:extLst>
        </p:spPr>
      </p:pic>
      <p:pic>
        <p:nvPicPr>
          <p:cNvPr id="21" name="Imagen 20">
            <a:extLst>
              <a:ext uri="{FF2B5EF4-FFF2-40B4-BE49-F238E27FC236}">
                <a16:creationId xmlns:a16="http://schemas.microsoft.com/office/drawing/2014/main" id="{B86641E3-B9C9-4857-926F-4393DD9C2DC3}"/>
              </a:ext>
            </a:extLst>
          </p:cNvPr>
          <p:cNvPicPr/>
          <p:nvPr/>
        </p:nvPicPr>
        <p:blipFill rotWithShape="1">
          <a:blip r:embed="rId5" cstate="print">
            <a:extLst>
              <a:ext uri="{28A0092B-C50C-407E-A947-70E740481C1C}">
                <a14:useLocalDpi xmlns:a14="http://schemas.microsoft.com/office/drawing/2010/main" val="0"/>
              </a:ext>
            </a:extLst>
          </a:blip>
          <a:srcRect l="37862" t="15955" r="23830" b="13304"/>
          <a:stretch/>
        </p:blipFill>
        <p:spPr bwMode="auto">
          <a:xfrm>
            <a:off x="8767025" y="1254717"/>
            <a:ext cx="2258325" cy="2123614"/>
          </a:xfrm>
          <a:prstGeom prst="rect">
            <a:avLst/>
          </a:prstGeom>
          <a:ln>
            <a:noFill/>
          </a:ln>
          <a:extLst>
            <a:ext uri="{53640926-AAD7-44D8-BBD7-CCE9431645EC}">
              <a14:shadowObscured xmlns:a14="http://schemas.microsoft.com/office/drawing/2010/main"/>
            </a:ext>
          </a:extLst>
        </p:spPr>
      </p:pic>
      <p:pic>
        <p:nvPicPr>
          <p:cNvPr id="22" name="Imagen 21">
            <a:extLst>
              <a:ext uri="{FF2B5EF4-FFF2-40B4-BE49-F238E27FC236}">
                <a16:creationId xmlns:a16="http://schemas.microsoft.com/office/drawing/2014/main" id="{CC8627A4-0DD5-4AD1-8B9D-BD1E2C17BA7E}"/>
              </a:ext>
            </a:extLst>
          </p:cNvPr>
          <p:cNvPicPr/>
          <p:nvPr/>
        </p:nvPicPr>
        <p:blipFill rotWithShape="1">
          <a:blip r:embed="rId6" cstate="print">
            <a:extLst>
              <a:ext uri="{28A0092B-C50C-407E-A947-70E740481C1C}">
                <a14:useLocalDpi xmlns:a14="http://schemas.microsoft.com/office/drawing/2010/main" val="0"/>
              </a:ext>
            </a:extLst>
          </a:blip>
          <a:srcRect l="38150" t="16018" r="23965" b="14266"/>
          <a:stretch/>
        </p:blipFill>
        <p:spPr bwMode="auto">
          <a:xfrm>
            <a:off x="758854" y="4298229"/>
            <a:ext cx="2051903" cy="2228695"/>
          </a:xfrm>
          <a:prstGeom prst="rect">
            <a:avLst/>
          </a:prstGeom>
          <a:ln>
            <a:noFill/>
          </a:ln>
          <a:extLst>
            <a:ext uri="{53640926-AAD7-44D8-BBD7-CCE9431645EC}">
              <a14:shadowObscured xmlns:a14="http://schemas.microsoft.com/office/drawing/2010/main"/>
            </a:ext>
          </a:extLst>
        </p:spPr>
      </p:pic>
      <p:pic>
        <p:nvPicPr>
          <p:cNvPr id="23" name="Imagen 22">
            <a:extLst>
              <a:ext uri="{FF2B5EF4-FFF2-40B4-BE49-F238E27FC236}">
                <a16:creationId xmlns:a16="http://schemas.microsoft.com/office/drawing/2014/main" id="{347A84CC-4B4D-4A37-860E-738BFEF626DC}"/>
              </a:ext>
            </a:extLst>
          </p:cNvPr>
          <p:cNvPicPr/>
          <p:nvPr/>
        </p:nvPicPr>
        <p:blipFill rotWithShape="1">
          <a:blip r:embed="rId7" cstate="print">
            <a:extLst>
              <a:ext uri="{28A0092B-C50C-407E-A947-70E740481C1C}">
                <a14:useLocalDpi xmlns:a14="http://schemas.microsoft.com/office/drawing/2010/main" val="0"/>
              </a:ext>
            </a:extLst>
          </a:blip>
          <a:srcRect l="38290" t="16635" r="24342" b="14913"/>
          <a:stretch/>
        </p:blipFill>
        <p:spPr bwMode="auto">
          <a:xfrm>
            <a:off x="4704018" y="4318340"/>
            <a:ext cx="2358933" cy="229919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90921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pPr marL="342900" indent="-342900" algn="just">
              <a:buFont typeface="Arial" panose="020B0604020202020204" pitchFamily="34" charset="0"/>
              <a:buChar char="•"/>
            </a:pPr>
            <a:endParaRPr lang="es-EC" b="1" dirty="0"/>
          </a:p>
          <a:p>
            <a:pPr marL="342900" indent="-342900" algn="just">
              <a:buFont typeface="Arial" panose="020B0604020202020204" pitchFamily="34" charset="0"/>
              <a:buChar char="•"/>
            </a:pPr>
            <a:r>
              <a:rPr lang="es-EC" b="1" dirty="0">
                <a:solidFill>
                  <a:schemeClr val="bg1"/>
                </a:solidFill>
                <a:latin typeface="Constantia" pitchFamily="18" charset="0"/>
              </a:rPr>
              <a:t>Determinar la disponibilidad del agua de la cubeta lacustre mediante la aplicación de la ecuación simplificada del balance hidrológico</a:t>
            </a:r>
            <a:endParaRPr lang="es-CO" b="1" dirty="0">
              <a:solidFill>
                <a:schemeClr val="bg1"/>
              </a:solidFill>
              <a:latin typeface="Constantia" pitchFamily="18" charset="0"/>
            </a:endParaRPr>
          </a:p>
          <a:p>
            <a:pPr algn="just"/>
            <a:endParaRPr lang="es-EC" sz="2000" b="1" dirty="0"/>
          </a:p>
          <a:p>
            <a:endParaRPr lang="es-EC" sz="2000" b="1" dirty="0"/>
          </a:p>
          <a:p>
            <a:pPr algn="just"/>
            <a:endParaRPr lang="es-EC" b="1" dirty="0"/>
          </a:p>
          <a:p>
            <a:pPr algn="l"/>
            <a:endParaRPr lang="es-EC" dirty="0"/>
          </a:p>
          <a:p>
            <a:pPr algn="r"/>
            <a:endParaRPr lang="es-EC" sz="2000" dirty="0"/>
          </a:p>
          <a:p>
            <a:pPr algn="r"/>
            <a:endParaRPr lang="es-EC" sz="2000" dirty="0"/>
          </a:p>
          <a:p>
            <a:pPr algn="r"/>
            <a:endParaRPr lang="es-EC" sz="2000" dirty="0"/>
          </a:p>
          <a:p>
            <a:pPr algn="r"/>
            <a:endParaRPr lang="es-EC" sz="2000" dirty="0"/>
          </a:p>
          <a:p>
            <a:pPr algn="l"/>
            <a:endParaRPr lang="es-EC" dirty="0"/>
          </a:p>
          <a:p>
            <a:pPr algn="l"/>
            <a:endParaRPr lang="es-EC" dirty="0"/>
          </a:p>
        </p:txBody>
      </p:sp>
      <p:pic>
        <p:nvPicPr>
          <p:cNvPr id="19" name="Imagen 18">
            <a:extLst>
              <a:ext uri="{FF2B5EF4-FFF2-40B4-BE49-F238E27FC236}">
                <a16:creationId xmlns:a16="http://schemas.microsoft.com/office/drawing/2014/main" id="{8628A8EC-E6F8-4F12-BE7C-C1FFF9E1CCB7}"/>
              </a:ext>
            </a:extLst>
          </p:cNvPr>
          <p:cNvPicPr/>
          <p:nvPr/>
        </p:nvPicPr>
        <p:blipFill rotWithShape="1">
          <a:blip r:embed="rId2"/>
          <a:srcRect l="8735" t="42907" r="6272" b="29618"/>
          <a:stretch/>
        </p:blipFill>
        <p:spPr>
          <a:xfrm>
            <a:off x="1112108" y="1776444"/>
            <a:ext cx="10169611" cy="3907664"/>
          </a:xfrm>
          <a:prstGeom prst="rect">
            <a:avLst/>
          </a:prstGeom>
        </p:spPr>
      </p:pic>
      <p:sp>
        <p:nvSpPr>
          <p:cNvPr id="2" name="Rectángulo 1">
            <a:extLst>
              <a:ext uri="{FF2B5EF4-FFF2-40B4-BE49-F238E27FC236}">
                <a16:creationId xmlns:a16="http://schemas.microsoft.com/office/drawing/2014/main" id="{1A39DA44-23F3-4F39-9F80-FF19DDFAB5BA}"/>
              </a:ext>
            </a:extLst>
          </p:cNvPr>
          <p:cNvSpPr/>
          <p:nvPr/>
        </p:nvSpPr>
        <p:spPr>
          <a:xfrm>
            <a:off x="9691465" y="6213778"/>
            <a:ext cx="2198166" cy="369332"/>
          </a:xfrm>
          <a:prstGeom prst="rect">
            <a:avLst/>
          </a:prstGeom>
        </p:spPr>
        <p:txBody>
          <a:bodyPr wrap="none">
            <a:spAutoFit/>
          </a:bodyPr>
          <a:lstStyle/>
          <a:p>
            <a:r>
              <a:rPr lang="es-EC" dirty="0">
                <a:solidFill>
                  <a:schemeClr val="bg1"/>
                </a:solidFill>
                <a:latin typeface="Times New Roman" panose="02020603050405020304" pitchFamily="18" charset="0"/>
                <a:ea typeface="Calibri" panose="020F0502020204030204" pitchFamily="34" charset="0"/>
              </a:rPr>
              <a:t>Cañón y Valdés, 2011</a:t>
            </a:r>
            <a:endParaRPr lang="es-CO" dirty="0">
              <a:solidFill>
                <a:schemeClr val="bg1"/>
              </a:solidFill>
            </a:endParaRPr>
          </a:p>
        </p:txBody>
      </p:sp>
    </p:spTree>
    <p:extLst>
      <p:ext uri="{BB962C8B-B14F-4D97-AF65-F5344CB8AC3E}">
        <p14:creationId xmlns:p14="http://schemas.microsoft.com/office/powerpoint/2010/main" val="301917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76F23462-1CCF-4CB5-979B-C51FFC87AB06}"/>
              </a:ext>
            </a:extLst>
          </p:cNvPr>
          <p:cNvSpPr>
            <a:spLocks noGrp="1"/>
          </p:cNvSpPr>
          <p:nvPr>
            <p:ph type="subTitle" idx="1"/>
          </p:nvPr>
        </p:nvSpPr>
        <p:spPr>
          <a:xfrm>
            <a:off x="179109" y="207389"/>
            <a:ext cx="11830639" cy="6457361"/>
          </a:xfrm>
          <a:solidFill>
            <a:schemeClr val="bg2">
              <a:lumMod val="40000"/>
              <a:lumOff val="60000"/>
            </a:schemeClr>
          </a:solidFill>
        </p:spPr>
        <p:txBody>
          <a:bodyPr>
            <a:normAutofit/>
          </a:bodyPr>
          <a:lstStyle/>
          <a:p>
            <a:pPr marL="342900" indent="-342900" algn="just">
              <a:buFont typeface="Arial" panose="020B0604020202020204" pitchFamily="34" charset="0"/>
              <a:buChar char="•"/>
            </a:pPr>
            <a:endParaRPr lang="es-EC" sz="2000" b="1" dirty="0">
              <a:solidFill>
                <a:schemeClr val="bg1"/>
              </a:solidFill>
              <a:latin typeface="Constantia" pitchFamily="18" charset="0"/>
            </a:endParaRPr>
          </a:p>
          <a:p>
            <a:pPr marL="342900" indent="-342900" algn="just">
              <a:buFont typeface="Arial" panose="020B0604020202020204" pitchFamily="34" charset="0"/>
              <a:buChar char="•"/>
            </a:pPr>
            <a:r>
              <a:rPr lang="es-EC" sz="2000" b="1" dirty="0">
                <a:solidFill>
                  <a:schemeClr val="bg1"/>
                </a:solidFill>
                <a:latin typeface="Constantia" pitchFamily="18" charset="0"/>
              </a:rPr>
              <a:t>Precipitación</a:t>
            </a:r>
          </a:p>
          <a:p>
            <a:pPr algn="just"/>
            <a:endParaRPr lang="es-EC" sz="2000" b="1" dirty="0"/>
          </a:p>
          <a:p>
            <a:endParaRPr lang="es-EC" sz="2000" b="1" dirty="0"/>
          </a:p>
          <a:p>
            <a:pPr algn="just"/>
            <a:endParaRPr lang="es-EC" b="1" dirty="0"/>
          </a:p>
          <a:p>
            <a:pPr algn="l"/>
            <a:endParaRPr lang="es-EC" dirty="0"/>
          </a:p>
          <a:p>
            <a:pPr algn="r"/>
            <a:endParaRPr lang="es-EC" sz="2000" dirty="0"/>
          </a:p>
          <a:p>
            <a:pPr algn="r"/>
            <a:endParaRPr lang="es-EC" sz="2000" dirty="0"/>
          </a:p>
          <a:p>
            <a:pPr algn="r"/>
            <a:endParaRPr lang="es-EC" sz="2000" dirty="0"/>
          </a:p>
          <a:p>
            <a:pPr algn="r"/>
            <a:endParaRPr lang="es-EC" sz="2000" dirty="0"/>
          </a:p>
          <a:p>
            <a:pPr algn="l"/>
            <a:endParaRPr lang="es-EC" dirty="0"/>
          </a:p>
          <a:p>
            <a:pPr algn="l"/>
            <a:endParaRPr lang="es-EC" dirty="0"/>
          </a:p>
        </p:txBody>
      </p:sp>
      <p:pic>
        <p:nvPicPr>
          <p:cNvPr id="5" name="Imagen 4">
            <a:extLst>
              <a:ext uri="{FF2B5EF4-FFF2-40B4-BE49-F238E27FC236}">
                <a16:creationId xmlns:a16="http://schemas.microsoft.com/office/drawing/2014/main" id="{E312B2E1-F52E-41F3-8B72-A2969D989ED4}"/>
              </a:ext>
            </a:extLst>
          </p:cNvPr>
          <p:cNvPicPr/>
          <p:nvPr/>
        </p:nvPicPr>
        <p:blipFill rotWithShape="1">
          <a:blip r:embed="rId2"/>
          <a:srcRect l="20600" t="31858" r="46778" b="7817"/>
          <a:stretch/>
        </p:blipFill>
        <p:spPr>
          <a:xfrm>
            <a:off x="2792626" y="1421027"/>
            <a:ext cx="6568189" cy="4395309"/>
          </a:xfrm>
          <a:prstGeom prst="rect">
            <a:avLst/>
          </a:prstGeom>
        </p:spPr>
      </p:pic>
      <p:sp>
        <p:nvSpPr>
          <p:cNvPr id="4" name="Rectángulo 3">
            <a:extLst>
              <a:ext uri="{FF2B5EF4-FFF2-40B4-BE49-F238E27FC236}">
                <a16:creationId xmlns:a16="http://schemas.microsoft.com/office/drawing/2014/main" id="{5EEFD2BA-1E50-4EC2-B239-97F0FB948653}"/>
              </a:ext>
            </a:extLst>
          </p:cNvPr>
          <p:cNvSpPr/>
          <p:nvPr/>
        </p:nvSpPr>
        <p:spPr>
          <a:xfrm>
            <a:off x="3349362" y="6223871"/>
            <a:ext cx="8660386" cy="369332"/>
          </a:xfrm>
          <a:prstGeom prst="rect">
            <a:avLst/>
          </a:prstGeom>
        </p:spPr>
        <p:txBody>
          <a:bodyPr wrap="square">
            <a:spAutoFit/>
          </a:bodyPr>
          <a:lstStyle/>
          <a:p>
            <a:r>
              <a:rPr lang="es-EC" dirty="0">
                <a:solidFill>
                  <a:schemeClr val="bg1"/>
                </a:solidFill>
                <a:latin typeface="Constantia" pitchFamily="18" charset="0"/>
                <a:ea typeface="Calibri" panose="020F0502020204030204" pitchFamily="34" charset="0"/>
              </a:rPr>
              <a:t>Guía metodológica para la elaboración del balance hidrológico en américa del sur, 1982</a:t>
            </a:r>
            <a:endParaRPr lang="es-CO" dirty="0">
              <a:solidFill>
                <a:schemeClr val="bg1"/>
              </a:solidFill>
              <a:latin typeface="Constantia" pitchFamily="18" charset="0"/>
            </a:endParaRPr>
          </a:p>
        </p:txBody>
      </p:sp>
    </p:spTree>
    <p:extLst>
      <p:ext uri="{BB962C8B-B14F-4D97-AF65-F5344CB8AC3E}">
        <p14:creationId xmlns:p14="http://schemas.microsoft.com/office/powerpoint/2010/main" val="153956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Chinchet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1293</TotalTime>
  <Words>1983</Words>
  <Application>Microsoft Office PowerPoint</Application>
  <PresentationFormat>Panorámica</PresentationFormat>
  <Paragraphs>543</Paragraphs>
  <Slides>30</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30</vt:i4>
      </vt:variant>
    </vt:vector>
  </HeadingPairs>
  <TitlesOfParts>
    <vt:vector size="38" baseType="lpstr">
      <vt:lpstr>Aparajita</vt:lpstr>
      <vt:lpstr>Arial</vt:lpstr>
      <vt:lpstr>Calibri</vt:lpstr>
      <vt:lpstr>Century Gothic</vt:lpstr>
      <vt:lpstr>Constantia</vt:lpstr>
      <vt:lpstr>Times New Roman</vt:lpstr>
      <vt:lpstr>Wingdings 3</vt:lpstr>
      <vt:lpstr>Ion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Jorge Revelo</dc:creator>
  <cp:lastModifiedBy>Jorge Revelo</cp:lastModifiedBy>
  <cp:revision>92</cp:revision>
  <dcterms:created xsi:type="dcterms:W3CDTF">2017-11-06T23:43:59Z</dcterms:created>
  <dcterms:modified xsi:type="dcterms:W3CDTF">2017-11-21T02:51:15Z</dcterms:modified>
</cp:coreProperties>
</file>