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0">
  <p:sldMasterIdLst>
    <p:sldMasterId id="2147483766" r:id="rId1"/>
  </p:sldMasterIdLst>
  <p:sldIdLst>
    <p:sldId id="257" r:id="rId2"/>
    <p:sldId id="270" r:id="rId3"/>
    <p:sldId id="271" r:id="rId4"/>
    <p:sldId id="327" r:id="rId5"/>
    <p:sldId id="343" r:id="rId6"/>
    <p:sldId id="292" r:id="rId7"/>
    <p:sldId id="290" r:id="rId8"/>
    <p:sldId id="260" r:id="rId9"/>
    <p:sldId id="261" r:id="rId10"/>
    <p:sldId id="277" r:id="rId11"/>
    <p:sldId id="301" r:id="rId12"/>
    <p:sldId id="328" r:id="rId13"/>
    <p:sldId id="330" r:id="rId14"/>
    <p:sldId id="299" r:id="rId15"/>
    <p:sldId id="333" r:id="rId16"/>
    <p:sldId id="280" r:id="rId17"/>
    <p:sldId id="310" r:id="rId18"/>
    <p:sldId id="289" r:id="rId19"/>
    <p:sldId id="288" r:id="rId20"/>
    <p:sldId id="344" r:id="rId21"/>
    <p:sldId id="345" r:id="rId22"/>
    <p:sldId id="346" r:id="rId23"/>
    <p:sldId id="361" r:id="rId24"/>
    <p:sldId id="347" r:id="rId25"/>
    <p:sldId id="348" r:id="rId26"/>
    <p:sldId id="349" r:id="rId27"/>
    <p:sldId id="350" r:id="rId28"/>
    <p:sldId id="351" r:id="rId29"/>
    <p:sldId id="352" r:id="rId30"/>
    <p:sldId id="302" r:id="rId31"/>
    <p:sldId id="353" r:id="rId32"/>
    <p:sldId id="303" r:id="rId33"/>
    <p:sldId id="338" r:id="rId34"/>
    <p:sldId id="356" r:id="rId35"/>
    <p:sldId id="359" r:id="rId36"/>
    <p:sldId id="274" r:id="rId37"/>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G:\tesis\datos%20de%20campo.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Rendimiento de fruto </a:t>
            </a:r>
          </a:p>
        </c:rich>
      </c:tx>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2991426071741033"/>
          <c:y val="0.16712962962962963"/>
          <c:w val="0.75897462817147854"/>
          <c:h val="0.51868693496646257"/>
        </c:manualLayout>
      </c:layout>
      <c:barChart>
        <c:barDir val="col"/>
        <c:grouping val="clustered"/>
        <c:varyColors val="0"/>
        <c:ser>
          <c:idx val="2"/>
          <c:order val="0"/>
          <c:tx>
            <c:strRef>
              <c:f>Hoja8!$C$1</c:f>
              <c:strCache>
                <c:ptCount val="1"/>
                <c:pt idx="0">
                  <c:v>Media  Tm/Ha</c:v>
                </c:pt>
              </c:strCache>
            </c:strRef>
          </c:tx>
          <c:spPr>
            <a:solidFill>
              <a:srgbClr val="007A37"/>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Hoja8!$C$2:$C$13</c:f>
              <c:numCache>
                <c:formatCode>General</c:formatCode>
                <c:ptCount val="12"/>
                <c:pt idx="0">
                  <c:v>16.100000000000001</c:v>
                </c:pt>
                <c:pt idx="1">
                  <c:v>26</c:v>
                </c:pt>
                <c:pt idx="2">
                  <c:v>25</c:v>
                </c:pt>
                <c:pt idx="3">
                  <c:v>9.5</c:v>
                </c:pt>
                <c:pt idx="4">
                  <c:v>2.2000000000000002</c:v>
                </c:pt>
                <c:pt idx="5">
                  <c:v>3.5</c:v>
                </c:pt>
                <c:pt idx="6">
                  <c:v>21.7</c:v>
                </c:pt>
                <c:pt idx="7">
                  <c:v>14.9</c:v>
                </c:pt>
                <c:pt idx="8">
                  <c:v>9.6999999999999993</c:v>
                </c:pt>
                <c:pt idx="9">
                  <c:v>22.9</c:v>
                </c:pt>
                <c:pt idx="10">
                  <c:v>7.4</c:v>
                </c:pt>
                <c:pt idx="11">
                  <c:v>24.3</c:v>
                </c:pt>
              </c:numCache>
            </c:numRef>
          </c:val>
        </c:ser>
        <c:dLbls>
          <c:dLblPos val="outEnd"/>
          <c:showLegendKey val="0"/>
          <c:showVal val="1"/>
          <c:showCatName val="0"/>
          <c:showSerName val="0"/>
          <c:showPercent val="0"/>
          <c:showBubbleSize val="0"/>
        </c:dLbls>
        <c:gapWidth val="219"/>
        <c:overlap val="-27"/>
        <c:axId val="-1799125728"/>
        <c:axId val="-1799122464"/>
      </c:barChart>
      <c:catAx>
        <c:axId val="-179912572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CO"/>
                  <a:t>Tratamientos</a:t>
                </a:r>
              </a:p>
            </c:rich>
          </c:tx>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99122464"/>
        <c:crosses val="autoZero"/>
        <c:auto val="1"/>
        <c:lblAlgn val="ctr"/>
        <c:lblOffset val="100"/>
        <c:noMultiLvlLbl val="0"/>
      </c:catAx>
      <c:valAx>
        <c:axId val="-1799122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s-CO"/>
                  <a:t>Tm/Ha</a:t>
                </a:r>
              </a:p>
            </c:rich>
          </c:tx>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crossAx val="-1799125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200" b="1">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845B35-8515-4193-9EF9-8AFC224F34A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FB2A14BF-2D56-45A0-A0D7-9480E5B23D0B}">
      <dgm:prSet custT="1"/>
      <dgm:spPr>
        <a:solidFill>
          <a:schemeClr val="accent2">
            <a:lumMod val="20000"/>
            <a:lumOff val="80000"/>
          </a:schemeClr>
        </a:solidFill>
      </dgm:spPr>
      <dgm:t>
        <a:bodyPr/>
        <a:lstStyle/>
        <a:p>
          <a:pPr algn="just" rtl="0"/>
          <a:r>
            <a:rPr lang="es-ES" sz="2600" dirty="0" smtClean="0">
              <a:solidFill>
                <a:schemeClr val="tx1"/>
              </a:solidFill>
              <a:latin typeface="Times New Roman" panose="02020603050405020304" pitchFamily="18" charset="0"/>
              <a:cs typeface="Times New Roman" panose="02020603050405020304" pitchFamily="18" charset="0"/>
            </a:rPr>
            <a:t>A nivel internacional, la caída temprana del fruto han ocasionado pérdidas que pueden llegar hasta un 50% lo que incita a los productores que utilicen pesticidas inadecuados para su control, así aumentan su costo de producción</a:t>
          </a:r>
          <a:endParaRPr lang="es-MX" sz="2600" dirty="0">
            <a:solidFill>
              <a:schemeClr val="tx1"/>
            </a:solidFill>
            <a:latin typeface="Times New Roman" panose="02020603050405020304" pitchFamily="18" charset="0"/>
            <a:cs typeface="Times New Roman" panose="02020603050405020304" pitchFamily="18" charset="0"/>
          </a:endParaRPr>
        </a:p>
      </dgm:t>
    </dgm:pt>
    <dgm:pt modelId="{35FF6C24-C468-43BC-8A21-CD3ED8B4CB23}" type="parTrans" cxnId="{E7D8D90E-DD20-4DA5-A6CD-2B6338A58787}">
      <dgm:prSet/>
      <dgm:spPr/>
      <dgm:t>
        <a:bodyPr/>
        <a:lstStyle/>
        <a:p>
          <a:endParaRPr lang="es-MX"/>
        </a:p>
      </dgm:t>
    </dgm:pt>
    <dgm:pt modelId="{060D0130-E229-4754-99CA-C34904C1B892}" type="sibTrans" cxnId="{E7D8D90E-DD20-4DA5-A6CD-2B6338A58787}">
      <dgm:prSet/>
      <dgm:spPr/>
      <dgm:t>
        <a:bodyPr/>
        <a:lstStyle/>
        <a:p>
          <a:endParaRPr lang="es-MX"/>
        </a:p>
      </dgm:t>
    </dgm:pt>
    <dgm:pt modelId="{65639C6A-EAB2-42C3-AE1B-F15B78CD600B}">
      <dgm:prSet custT="1"/>
      <dgm:spPr>
        <a:solidFill>
          <a:schemeClr val="accent2">
            <a:lumMod val="20000"/>
            <a:lumOff val="80000"/>
          </a:schemeClr>
        </a:solidFill>
      </dgm:spPr>
      <dgm:t>
        <a:bodyPr/>
        <a:lstStyle/>
        <a:p>
          <a:pPr algn="just" rtl="0"/>
          <a:r>
            <a:rPr lang="es-ES" sz="2600" dirty="0" smtClean="0">
              <a:solidFill>
                <a:schemeClr val="tx1"/>
              </a:solidFill>
              <a:latin typeface="Times New Roman" panose="02020603050405020304" pitchFamily="18" charset="0"/>
              <a:cs typeface="Times New Roman" panose="02020603050405020304" pitchFamily="18" charset="0"/>
            </a:rPr>
            <a:t>El desprendimiento temprano del fruto se observa en diferentes países de mayor producción como: México, EE.UU y Chile que se reporta una caída hasta de 200 frutos por planta afectando significativamente su rendimiento </a:t>
          </a:r>
          <a:r>
            <a:rPr lang="es-CO" sz="2600" dirty="0" smtClean="0">
              <a:solidFill>
                <a:schemeClr val="tx1"/>
              </a:solidFill>
              <a:latin typeface="Times New Roman" panose="02020603050405020304" pitchFamily="18" charset="0"/>
              <a:cs typeface="Times New Roman" panose="02020603050405020304" pitchFamily="18" charset="0"/>
            </a:rPr>
            <a:t>(MAGAP, 2010)</a:t>
          </a:r>
          <a:endParaRPr lang="es-MX" sz="2600" dirty="0">
            <a:solidFill>
              <a:schemeClr val="tx1"/>
            </a:solidFill>
            <a:latin typeface="Times New Roman" panose="02020603050405020304" pitchFamily="18" charset="0"/>
            <a:cs typeface="Times New Roman" panose="02020603050405020304" pitchFamily="18" charset="0"/>
          </a:endParaRPr>
        </a:p>
      </dgm:t>
    </dgm:pt>
    <dgm:pt modelId="{7C1390A5-CD9F-411D-8F80-9D413AEE5A74}" type="parTrans" cxnId="{24732D39-EE38-4754-B1BD-B8A6D2CFDF25}">
      <dgm:prSet/>
      <dgm:spPr/>
      <dgm:t>
        <a:bodyPr/>
        <a:lstStyle/>
        <a:p>
          <a:endParaRPr lang="es-MX"/>
        </a:p>
      </dgm:t>
    </dgm:pt>
    <dgm:pt modelId="{4A40AC69-DE92-403B-91AD-5F754262CEB9}" type="sibTrans" cxnId="{24732D39-EE38-4754-B1BD-B8A6D2CFDF25}">
      <dgm:prSet/>
      <dgm:spPr/>
      <dgm:t>
        <a:bodyPr/>
        <a:lstStyle/>
        <a:p>
          <a:endParaRPr lang="es-MX"/>
        </a:p>
      </dgm:t>
    </dgm:pt>
    <dgm:pt modelId="{90818AFD-299C-4324-92FF-AF000BB06526}" type="pres">
      <dgm:prSet presAssocID="{C2845B35-8515-4193-9EF9-8AFC224F34A5}" presName="linear" presStyleCnt="0">
        <dgm:presLayoutVars>
          <dgm:animLvl val="lvl"/>
          <dgm:resizeHandles val="exact"/>
        </dgm:presLayoutVars>
      </dgm:prSet>
      <dgm:spPr/>
      <dgm:t>
        <a:bodyPr/>
        <a:lstStyle/>
        <a:p>
          <a:endParaRPr lang="es-MX"/>
        </a:p>
      </dgm:t>
    </dgm:pt>
    <dgm:pt modelId="{92C0E709-1B70-4B20-8527-53607799896A}" type="pres">
      <dgm:prSet presAssocID="{FB2A14BF-2D56-45A0-A0D7-9480E5B23D0B}" presName="parentText" presStyleLbl="node1" presStyleIdx="0" presStyleCnt="2" custScaleY="78921" custLinFactY="-7576" custLinFactNeighborX="0" custLinFactNeighborY="-100000">
        <dgm:presLayoutVars>
          <dgm:chMax val="0"/>
          <dgm:bulletEnabled val="1"/>
        </dgm:presLayoutVars>
      </dgm:prSet>
      <dgm:spPr/>
      <dgm:t>
        <a:bodyPr/>
        <a:lstStyle/>
        <a:p>
          <a:endParaRPr lang="es-MX"/>
        </a:p>
      </dgm:t>
    </dgm:pt>
    <dgm:pt modelId="{DE3CFB87-941E-4CD0-8FCB-62E6DB3055F5}" type="pres">
      <dgm:prSet presAssocID="{060D0130-E229-4754-99CA-C34904C1B892}" presName="spacer" presStyleCnt="0"/>
      <dgm:spPr/>
    </dgm:pt>
    <dgm:pt modelId="{FB31C0EA-30D7-4F7E-9C5E-79B4002CBDFA}" type="pres">
      <dgm:prSet presAssocID="{65639C6A-EAB2-42C3-AE1B-F15B78CD600B}" presName="parentText" presStyleLbl="node1" presStyleIdx="1" presStyleCnt="2" custAng="0" custScaleY="116676" custLinFactNeighborX="0" custLinFactNeighborY="64065">
        <dgm:presLayoutVars>
          <dgm:chMax val="0"/>
          <dgm:bulletEnabled val="1"/>
        </dgm:presLayoutVars>
      </dgm:prSet>
      <dgm:spPr/>
      <dgm:t>
        <a:bodyPr/>
        <a:lstStyle/>
        <a:p>
          <a:endParaRPr lang="es-MX"/>
        </a:p>
      </dgm:t>
    </dgm:pt>
  </dgm:ptLst>
  <dgm:cxnLst>
    <dgm:cxn modelId="{34EFE60A-2843-4F24-BC15-47E25454DCAE}" type="presOf" srcId="{FB2A14BF-2D56-45A0-A0D7-9480E5B23D0B}" destId="{92C0E709-1B70-4B20-8527-53607799896A}" srcOrd="0" destOrd="0" presId="urn:microsoft.com/office/officeart/2005/8/layout/vList2"/>
    <dgm:cxn modelId="{25D24D3A-D1C3-454E-9EDB-8E54027BBA7E}" type="presOf" srcId="{65639C6A-EAB2-42C3-AE1B-F15B78CD600B}" destId="{FB31C0EA-30D7-4F7E-9C5E-79B4002CBDFA}" srcOrd="0" destOrd="0" presId="urn:microsoft.com/office/officeart/2005/8/layout/vList2"/>
    <dgm:cxn modelId="{E7D8D90E-DD20-4DA5-A6CD-2B6338A58787}" srcId="{C2845B35-8515-4193-9EF9-8AFC224F34A5}" destId="{FB2A14BF-2D56-45A0-A0D7-9480E5B23D0B}" srcOrd="0" destOrd="0" parTransId="{35FF6C24-C468-43BC-8A21-CD3ED8B4CB23}" sibTransId="{060D0130-E229-4754-99CA-C34904C1B892}"/>
    <dgm:cxn modelId="{24732D39-EE38-4754-B1BD-B8A6D2CFDF25}" srcId="{C2845B35-8515-4193-9EF9-8AFC224F34A5}" destId="{65639C6A-EAB2-42C3-AE1B-F15B78CD600B}" srcOrd="1" destOrd="0" parTransId="{7C1390A5-CD9F-411D-8F80-9D413AEE5A74}" sibTransId="{4A40AC69-DE92-403B-91AD-5F754262CEB9}"/>
    <dgm:cxn modelId="{6017C46D-A233-4051-BC88-1747195901FB}" type="presOf" srcId="{C2845B35-8515-4193-9EF9-8AFC224F34A5}" destId="{90818AFD-299C-4324-92FF-AF000BB06526}" srcOrd="0" destOrd="0" presId="urn:microsoft.com/office/officeart/2005/8/layout/vList2"/>
    <dgm:cxn modelId="{0A688976-B2D0-428F-941F-2B1671E698E2}" type="presParOf" srcId="{90818AFD-299C-4324-92FF-AF000BB06526}" destId="{92C0E709-1B70-4B20-8527-53607799896A}" srcOrd="0" destOrd="0" presId="urn:microsoft.com/office/officeart/2005/8/layout/vList2"/>
    <dgm:cxn modelId="{DD2183A1-4C6F-4029-9A9F-D08F95AE7139}" type="presParOf" srcId="{90818AFD-299C-4324-92FF-AF000BB06526}" destId="{DE3CFB87-941E-4CD0-8FCB-62E6DB3055F5}" srcOrd="1" destOrd="0" presId="urn:microsoft.com/office/officeart/2005/8/layout/vList2"/>
    <dgm:cxn modelId="{E94F7E1F-CD79-468D-B091-40FA9C45B49A}" type="presParOf" srcId="{90818AFD-299C-4324-92FF-AF000BB06526}" destId="{FB31C0EA-30D7-4F7E-9C5E-79B4002CBDFA}"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D3FE32-7983-4159-A01C-1977070CECA3}" type="doc">
      <dgm:prSet loTypeId="urn:microsoft.com/office/officeart/2005/8/layout/chevron1" loCatId="process" qsTypeId="urn:microsoft.com/office/officeart/2005/8/quickstyle/simple1" qsCatId="simple" csTypeId="urn:microsoft.com/office/officeart/2005/8/colors/accent1_2" csCatId="accent1" phldr="1"/>
      <dgm:spPr/>
    </dgm:pt>
    <dgm:pt modelId="{753897FF-B881-48E4-ACB0-451ABE9F5E21}">
      <dgm:prSet phldrT="[Texto]" custT="1"/>
      <dgm:spPr/>
      <dgm:t>
        <a:bodyPr/>
        <a:lstStyle/>
        <a:p>
          <a:r>
            <a:rPr lang="es-ES" sz="1600" dirty="0" smtClean="0">
              <a:solidFill>
                <a:schemeClr val="tx1"/>
              </a:solidFill>
              <a:latin typeface="Times New Roman" panose="02020603050405020304" pitchFamily="18" charset="0"/>
              <a:cs typeface="Times New Roman" panose="02020603050405020304" pitchFamily="18" charset="0"/>
            </a:rPr>
            <a:t>El aguacate es uno de los cultivos de gran importancia económica y nutricional a nivel nacional e internacional</a:t>
          </a:r>
          <a:endParaRPr lang="es-EC" sz="1600" dirty="0"/>
        </a:p>
      </dgm:t>
    </dgm:pt>
    <dgm:pt modelId="{3519F3D0-7958-4441-B233-BA4FB9B368F9}" type="parTrans" cxnId="{1D6D4994-9CE0-4D9F-8F14-58DA7778AA5E}">
      <dgm:prSet/>
      <dgm:spPr/>
      <dgm:t>
        <a:bodyPr/>
        <a:lstStyle/>
        <a:p>
          <a:endParaRPr lang="es-EC" sz="2800"/>
        </a:p>
      </dgm:t>
    </dgm:pt>
    <dgm:pt modelId="{E09BB0C1-98A8-4503-BD66-F64A234FB96B}" type="sibTrans" cxnId="{1D6D4994-9CE0-4D9F-8F14-58DA7778AA5E}">
      <dgm:prSet/>
      <dgm:spPr/>
      <dgm:t>
        <a:bodyPr/>
        <a:lstStyle/>
        <a:p>
          <a:endParaRPr lang="es-EC" sz="2800"/>
        </a:p>
      </dgm:t>
    </dgm:pt>
    <dgm:pt modelId="{AC836C8A-860B-4D14-AB2D-446F4912F143}">
      <dgm:prSet phldrT="[Texto]" custT="1"/>
      <dgm:spPr/>
      <dgm:t>
        <a:bodyPr/>
        <a:lstStyle/>
        <a:p>
          <a:r>
            <a:rPr lang="es-ES" sz="1600" dirty="0" smtClean="0">
              <a:solidFill>
                <a:schemeClr val="tx1"/>
              </a:solidFill>
              <a:latin typeface="Times New Roman" panose="02020603050405020304" pitchFamily="18" charset="0"/>
              <a:cs typeface="Times New Roman" panose="02020603050405020304" pitchFamily="18" charset="0"/>
            </a:rPr>
            <a:t>implementando técnicas innovadoras para mejorar la calidad productiva</a:t>
          </a:r>
          <a:endParaRPr lang="es-EC" sz="1600" dirty="0"/>
        </a:p>
      </dgm:t>
    </dgm:pt>
    <dgm:pt modelId="{1A77B5E7-C5DB-4A4E-9775-93BB40BD9815}" type="parTrans" cxnId="{345C7D87-DAC5-4911-98F7-2FF3FEC8339E}">
      <dgm:prSet/>
      <dgm:spPr/>
      <dgm:t>
        <a:bodyPr/>
        <a:lstStyle/>
        <a:p>
          <a:endParaRPr lang="es-EC" sz="2800"/>
        </a:p>
      </dgm:t>
    </dgm:pt>
    <dgm:pt modelId="{06D1D824-267A-431A-B3D8-B7B0B7C4BC79}" type="sibTrans" cxnId="{345C7D87-DAC5-4911-98F7-2FF3FEC8339E}">
      <dgm:prSet/>
      <dgm:spPr/>
      <dgm:t>
        <a:bodyPr/>
        <a:lstStyle/>
        <a:p>
          <a:endParaRPr lang="es-EC" sz="2800"/>
        </a:p>
      </dgm:t>
    </dgm:pt>
    <dgm:pt modelId="{842C5C4E-FE75-4F83-BDB6-816D0B874676}">
      <dgm:prSet custT="1"/>
      <dgm:spPr/>
      <dgm:t>
        <a:bodyPr/>
        <a:lstStyle/>
        <a:p>
          <a:r>
            <a:rPr lang="es-ES" sz="1600" dirty="0" smtClean="0">
              <a:solidFill>
                <a:schemeClr val="tx1"/>
              </a:solidFill>
              <a:latin typeface="Times New Roman" panose="02020603050405020304" pitchFamily="18" charset="0"/>
              <a:cs typeface="Times New Roman" panose="02020603050405020304" pitchFamily="18" charset="0"/>
            </a:rPr>
            <a:t>Hay que considerar que los rendimientos son bajos en la zona de </a:t>
          </a:r>
          <a:r>
            <a:rPr lang="es-ES" sz="1600" dirty="0" err="1" smtClean="0">
              <a:solidFill>
                <a:schemeClr val="tx1"/>
              </a:solidFill>
              <a:latin typeface="Times New Roman" panose="02020603050405020304" pitchFamily="18" charset="0"/>
              <a:cs typeface="Times New Roman" panose="02020603050405020304" pitchFamily="18" charset="0"/>
            </a:rPr>
            <a:t>Guayllabamba</a:t>
          </a:r>
          <a:r>
            <a:rPr lang="es-ES" sz="1600" dirty="0" smtClean="0">
              <a:solidFill>
                <a:schemeClr val="tx1"/>
              </a:solidFill>
              <a:latin typeface="Times New Roman" panose="02020603050405020304" pitchFamily="18" charset="0"/>
              <a:cs typeface="Times New Roman" panose="02020603050405020304" pitchFamily="18" charset="0"/>
            </a:rPr>
            <a:t> de 5 a 10T/Ha </a:t>
          </a:r>
          <a:endParaRPr lang="es-EC" sz="1600" dirty="0"/>
        </a:p>
      </dgm:t>
    </dgm:pt>
    <dgm:pt modelId="{2B40264A-FBD8-43EF-9ECE-720673A37DE9}" type="parTrans" cxnId="{D88042B6-ED5B-450E-9246-D036A5DF491C}">
      <dgm:prSet/>
      <dgm:spPr/>
      <dgm:t>
        <a:bodyPr/>
        <a:lstStyle/>
        <a:p>
          <a:endParaRPr lang="es-EC" sz="2800"/>
        </a:p>
      </dgm:t>
    </dgm:pt>
    <dgm:pt modelId="{9A26AEAE-1163-47BB-BCA2-A65DD45B57AF}" type="sibTrans" cxnId="{D88042B6-ED5B-450E-9246-D036A5DF491C}">
      <dgm:prSet/>
      <dgm:spPr/>
      <dgm:t>
        <a:bodyPr/>
        <a:lstStyle/>
        <a:p>
          <a:endParaRPr lang="es-EC" sz="2800"/>
        </a:p>
      </dgm:t>
    </dgm:pt>
    <dgm:pt modelId="{5CBF292F-B336-4ED0-941A-0890B095F04A}">
      <dgm:prSet custT="1"/>
      <dgm:spPr/>
      <dgm:t>
        <a:bodyPr/>
        <a:lstStyle/>
        <a:p>
          <a:r>
            <a:rPr lang="es-ES" sz="1600" dirty="0" smtClean="0">
              <a:solidFill>
                <a:schemeClr val="tx1"/>
              </a:solidFill>
              <a:latin typeface="Times New Roman" panose="02020603050405020304" pitchFamily="18" charset="0"/>
              <a:cs typeface="Times New Roman" panose="02020603050405020304" pitchFamily="18" charset="0"/>
            </a:rPr>
            <a:t>con este estudio hay posibilidades que se incrementen en un 10 a 20% </a:t>
          </a:r>
          <a:endParaRPr lang="es-EC" sz="1600" dirty="0"/>
        </a:p>
      </dgm:t>
    </dgm:pt>
    <dgm:pt modelId="{3C9F3DBD-EE08-410D-BEF8-9A6BF3124325}" type="parTrans" cxnId="{992275C0-112B-4E02-B2DC-6B81D306504E}">
      <dgm:prSet/>
      <dgm:spPr/>
      <dgm:t>
        <a:bodyPr/>
        <a:lstStyle/>
        <a:p>
          <a:endParaRPr lang="es-EC" sz="2800"/>
        </a:p>
      </dgm:t>
    </dgm:pt>
    <dgm:pt modelId="{619A1A4C-BD78-4C96-BDB2-CEB5DB50F672}" type="sibTrans" cxnId="{992275C0-112B-4E02-B2DC-6B81D306504E}">
      <dgm:prSet/>
      <dgm:spPr/>
      <dgm:t>
        <a:bodyPr/>
        <a:lstStyle/>
        <a:p>
          <a:endParaRPr lang="es-EC" sz="2800"/>
        </a:p>
      </dgm:t>
    </dgm:pt>
    <dgm:pt modelId="{50740ECB-DA3B-43DD-A43F-EFEB349B06B6}" type="pres">
      <dgm:prSet presAssocID="{61D3FE32-7983-4159-A01C-1977070CECA3}" presName="Name0" presStyleCnt="0">
        <dgm:presLayoutVars>
          <dgm:dir/>
          <dgm:animLvl val="lvl"/>
          <dgm:resizeHandles val="exact"/>
        </dgm:presLayoutVars>
      </dgm:prSet>
      <dgm:spPr/>
    </dgm:pt>
    <dgm:pt modelId="{17EEC7AD-1203-4333-8364-9185F50A8B1E}" type="pres">
      <dgm:prSet presAssocID="{753897FF-B881-48E4-ACB0-451ABE9F5E21}" presName="parTxOnly" presStyleLbl="node1" presStyleIdx="0" presStyleCnt="4" custScaleX="119161" custScaleY="109711">
        <dgm:presLayoutVars>
          <dgm:chMax val="0"/>
          <dgm:chPref val="0"/>
          <dgm:bulletEnabled val="1"/>
        </dgm:presLayoutVars>
      </dgm:prSet>
      <dgm:spPr/>
      <dgm:t>
        <a:bodyPr/>
        <a:lstStyle/>
        <a:p>
          <a:endParaRPr lang="es-EC"/>
        </a:p>
      </dgm:t>
    </dgm:pt>
    <dgm:pt modelId="{D77E905A-081F-4AEE-9C68-6CC09252F637}" type="pres">
      <dgm:prSet presAssocID="{E09BB0C1-98A8-4503-BD66-F64A234FB96B}" presName="parTxOnlySpace" presStyleCnt="0"/>
      <dgm:spPr/>
    </dgm:pt>
    <dgm:pt modelId="{D4987669-5F62-496F-B658-1B77592070E3}" type="pres">
      <dgm:prSet presAssocID="{AC836C8A-860B-4D14-AB2D-446F4912F143}" presName="parTxOnly" presStyleLbl="node1" presStyleIdx="1" presStyleCnt="4">
        <dgm:presLayoutVars>
          <dgm:chMax val="0"/>
          <dgm:chPref val="0"/>
          <dgm:bulletEnabled val="1"/>
        </dgm:presLayoutVars>
      </dgm:prSet>
      <dgm:spPr/>
      <dgm:t>
        <a:bodyPr/>
        <a:lstStyle/>
        <a:p>
          <a:endParaRPr lang="es-EC"/>
        </a:p>
      </dgm:t>
    </dgm:pt>
    <dgm:pt modelId="{7CB504B8-3E95-4F48-AEFA-EAA9D9BF8FA3}" type="pres">
      <dgm:prSet presAssocID="{06D1D824-267A-431A-B3D8-B7B0B7C4BC79}" presName="parTxOnlySpace" presStyleCnt="0"/>
      <dgm:spPr/>
    </dgm:pt>
    <dgm:pt modelId="{3A9FDE81-5EF1-49E0-AD85-ACCA55E49E23}" type="pres">
      <dgm:prSet presAssocID="{842C5C4E-FE75-4F83-BDB6-816D0B874676}" presName="parTxOnly" presStyleLbl="node1" presStyleIdx="2" presStyleCnt="4">
        <dgm:presLayoutVars>
          <dgm:chMax val="0"/>
          <dgm:chPref val="0"/>
          <dgm:bulletEnabled val="1"/>
        </dgm:presLayoutVars>
      </dgm:prSet>
      <dgm:spPr/>
      <dgm:t>
        <a:bodyPr/>
        <a:lstStyle/>
        <a:p>
          <a:endParaRPr lang="es-EC"/>
        </a:p>
      </dgm:t>
    </dgm:pt>
    <dgm:pt modelId="{1370BBE5-A4A9-442B-8305-1E4F2C2837B5}" type="pres">
      <dgm:prSet presAssocID="{9A26AEAE-1163-47BB-BCA2-A65DD45B57AF}" presName="parTxOnlySpace" presStyleCnt="0"/>
      <dgm:spPr/>
    </dgm:pt>
    <dgm:pt modelId="{3E497ECC-D3CF-4EDD-AF68-AE33872006AD}" type="pres">
      <dgm:prSet presAssocID="{5CBF292F-B336-4ED0-941A-0890B095F04A}" presName="parTxOnly" presStyleLbl="node1" presStyleIdx="3" presStyleCnt="4" custLinFactNeighborY="2031">
        <dgm:presLayoutVars>
          <dgm:chMax val="0"/>
          <dgm:chPref val="0"/>
          <dgm:bulletEnabled val="1"/>
        </dgm:presLayoutVars>
      </dgm:prSet>
      <dgm:spPr/>
      <dgm:t>
        <a:bodyPr/>
        <a:lstStyle/>
        <a:p>
          <a:endParaRPr lang="es-EC"/>
        </a:p>
      </dgm:t>
    </dgm:pt>
  </dgm:ptLst>
  <dgm:cxnLst>
    <dgm:cxn modelId="{41FDC67D-E3F8-49CD-84F8-E3531D78D1A2}" type="presOf" srcId="{5CBF292F-B336-4ED0-941A-0890B095F04A}" destId="{3E497ECC-D3CF-4EDD-AF68-AE33872006AD}" srcOrd="0" destOrd="0" presId="urn:microsoft.com/office/officeart/2005/8/layout/chevron1"/>
    <dgm:cxn modelId="{C9C8A672-F6B7-410F-BFEE-015B81E30FA0}" type="presOf" srcId="{61D3FE32-7983-4159-A01C-1977070CECA3}" destId="{50740ECB-DA3B-43DD-A43F-EFEB349B06B6}" srcOrd="0" destOrd="0" presId="urn:microsoft.com/office/officeart/2005/8/layout/chevron1"/>
    <dgm:cxn modelId="{345C7D87-DAC5-4911-98F7-2FF3FEC8339E}" srcId="{61D3FE32-7983-4159-A01C-1977070CECA3}" destId="{AC836C8A-860B-4D14-AB2D-446F4912F143}" srcOrd="1" destOrd="0" parTransId="{1A77B5E7-C5DB-4A4E-9775-93BB40BD9815}" sibTransId="{06D1D824-267A-431A-B3D8-B7B0B7C4BC79}"/>
    <dgm:cxn modelId="{179CF519-5D57-4D34-B116-931EC4485D99}" type="presOf" srcId="{753897FF-B881-48E4-ACB0-451ABE9F5E21}" destId="{17EEC7AD-1203-4333-8364-9185F50A8B1E}" srcOrd="0" destOrd="0" presId="urn:microsoft.com/office/officeart/2005/8/layout/chevron1"/>
    <dgm:cxn modelId="{992275C0-112B-4E02-B2DC-6B81D306504E}" srcId="{61D3FE32-7983-4159-A01C-1977070CECA3}" destId="{5CBF292F-B336-4ED0-941A-0890B095F04A}" srcOrd="3" destOrd="0" parTransId="{3C9F3DBD-EE08-410D-BEF8-9A6BF3124325}" sibTransId="{619A1A4C-BD78-4C96-BDB2-CEB5DB50F672}"/>
    <dgm:cxn modelId="{2660D7A7-474C-49B8-98CB-70A6F45D6DE3}" type="presOf" srcId="{AC836C8A-860B-4D14-AB2D-446F4912F143}" destId="{D4987669-5F62-496F-B658-1B77592070E3}" srcOrd="0" destOrd="0" presId="urn:microsoft.com/office/officeart/2005/8/layout/chevron1"/>
    <dgm:cxn modelId="{1D6D4994-9CE0-4D9F-8F14-58DA7778AA5E}" srcId="{61D3FE32-7983-4159-A01C-1977070CECA3}" destId="{753897FF-B881-48E4-ACB0-451ABE9F5E21}" srcOrd="0" destOrd="0" parTransId="{3519F3D0-7958-4441-B233-BA4FB9B368F9}" sibTransId="{E09BB0C1-98A8-4503-BD66-F64A234FB96B}"/>
    <dgm:cxn modelId="{D88042B6-ED5B-450E-9246-D036A5DF491C}" srcId="{61D3FE32-7983-4159-A01C-1977070CECA3}" destId="{842C5C4E-FE75-4F83-BDB6-816D0B874676}" srcOrd="2" destOrd="0" parTransId="{2B40264A-FBD8-43EF-9ECE-720673A37DE9}" sibTransId="{9A26AEAE-1163-47BB-BCA2-A65DD45B57AF}"/>
    <dgm:cxn modelId="{1E1F55C5-80DD-48C1-BA8F-E35786FEEBDE}" type="presOf" srcId="{842C5C4E-FE75-4F83-BDB6-816D0B874676}" destId="{3A9FDE81-5EF1-49E0-AD85-ACCA55E49E23}" srcOrd="0" destOrd="0" presId="urn:microsoft.com/office/officeart/2005/8/layout/chevron1"/>
    <dgm:cxn modelId="{D2CE7CDA-1A6A-4402-965C-5850A7D54E73}" type="presParOf" srcId="{50740ECB-DA3B-43DD-A43F-EFEB349B06B6}" destId="{17EEC7AD-1203-4333-8364-9185F50A8B1E}" srcOrd="0" destOrd="0" presId="urn:microsoft.com/office/officeart/2005/8/layout/chevron1"/>
    <dgm:cxn modelId="{58A6A7BF-388E-42BD-8FD8-4DDDC29B43BF}" type="presParOf" srcId="{50740ECB-DA3B-43DD-A43F-EFEB349B06B6}" destId="{D77E905A-081F-4AEE-9C68-6CC09252F637}" srcOrd="1" destOrd="0" presId="urn:microsoft.com/office/officeart/2005/8/layout/chevron1"/>
    <dgm:cxn modelId="{66FB3AEA-6136-444D-ABA1-761B420B5932}" type="presParOf" srcId="{50740ECB-DA3B-43DD-A43F-EFEB349B06B6}" destId="{D4987669-5F62-496F-B658-1B77592070E3}" srcOrd="2" destOrd="0" presId="urn:microsoft.com/office/officeart/2005/8/layout/chevron1"/>
    <dgm:cxn modelId="{CB525FEF-3413-4CE5-BE26-B566C5483A38}" type="presParOf" srcId="{50740ECB-DA3B-43DD-A43F-EFEB349B06B6}" destId="{7CB504B8-3E95-4F48-AEFA-EAA9D9BF8FA3}" srcOrd="3" destOrd="0" presId="urn:microsoft.com/office/officeart/2005/8/layout/chevron1"/>
    <dgm:cxn modelId="{3A890C57-2A41-456F-9636-9970A301A783}" type="presParOf" srcId="{50740ECB-DA3B-43DD-A43F-EFEB349B06B6}" destId="{3A9FDE81-5EF1-49E0-AD85-ACCA55E49E23}" srcOrd="4" destOrd="0" presId="urn:microsoft.com/office/officeart/2005/8/layout/chevron1"/>
    <dgm:cxn modelId="{E6768527-964C-4979-A98D-E2F4F6321832}" type="presParOf" srcId="{50740ECB-DA3B-43DD-A43F-EFEB349B06B6}" destId="{1370BBE5-A4A9-442B-8305-1E4F2C2837B5}" srcOrd="5" destOrd="0" presId="urn:microsoft.com/office/officeart/2005/8/layout/chevron1"/>
    <dgm:cxn modelId="{3ACCD997-D96E-4966-BA27-0BC8C84EC5BE}" type="presParOf" srcId="{50740ECB-DA3B-43DD-A43F-EFEB349B06B6}" destId="{3E497ECC-D3CF-4EDD-AF68-AE33872006AD}"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C6A07C8-6B91-477B-BF66-E2FFD35F1D36}"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MX"/>
        </a:p>
      </dgm:t>
    </dgm:pt>
    <dgm:pt modelId="{0B53DD4A-9080-45B1-AF66-D4A072CC3D36}">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09175A89-F84B-4EE2-B614-364590082535}" type="parTrans" cxnId="{761863A2-EDC1-4CDB-8D93-8EFF75CAF1AA}">
      <dgm:prSet/>
      <dgm:spPr/>
      <dgm:t>
        <a:bodyPr/>
        <a:lstStyle/>
        <a:p>
          <a:endParaRPr lang="es-MX"/>
        </a:p>
      </dgm:t>
    </dgm:pt>
    <dgm:pt modelId="{4FF7825F-7CEC-4C82-ABB7-D29C6BC882B9}" type="sibTrans" cxnId="{761863A2-EDC1-4CDB-8D93-8EFF75CAF1AA}">
      <dgm:prSet/>
      <dgm:spPr/>
      <dgm:t>
        <a:bodyPr/>
        <a:lstStyle/>
        <a:p>
          <a:endParaRPr lang="es-MX"/>
        </a:p>
      </dgm:t>
    </dgm:pt>
    <dgm:pt modelId="{F2C2F70B-C224-4594-BE5F-3C607ECA8493}">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Herramientas de campo (pala, azadón, piola, estacas, baldes, etc.)</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81028057-B03C-454B-8174-E997D9462355}" type="parTrans" cxnId="{4582BA1B-FEA1-43FF-979B-E9F5E3FFDD3B}">
      <dgm:prSet/>
      <dgm:spPr/>
      <dgm:t>
        <a:bodyPr/>
        <a:lstStyle/>
        <a:p>
          <a:endParaRPr lang="es-MX"/>
        </a:p>
      </dgm:t>
    </dgm:pt>
    <dgm:pt modelId="{33E38DE8-583E-4E28-8C26-CF5FD62410EC}" type="sibTrans" cxnId="{4582BA1B-FEA1-43FF-979B-E9F5E3FFDD3B}">
      <dgm:prSet/>
      <dgm:spPr/>
      <dgm:t>
        <a:bodyPr/>
        <a:lstStyle/>
        <a:p>
          <a:endParaRPr lang="es-MX"/>
        </a:p>
      </dgm:t>
    </dgm:pt>
    <dgm:pt modelId="{ED1EF28A-7975-46DB-819B-41004122D74C}">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F484615B-0F05-4A72-A449-FA220599B9DC}" type="parTrans" cxnId="{B348B71E-E294-45F5-A659-7EA59B72B00B}">
      <dgm:prSet/>
      <dgm:spPr/>
      <dgm:t>
        <a:bodyPr/>
        <a:lstStyle/>
        <a:p>
          <a:endParaRPr lang="es-MX"/>
        </a:p>
      </dgm:t>
    </dgm:pt>
    <dgm:pt modelId="{ED054700-94F0-47CB-B943-AA61DDFE3F0A}" type="sibTrans" cxnId="{B348B71E-E294-45F5-A659-7EA59B72B00B}">
      <dgm:prSet/>
      <dgm:spPr/>
      <dgm:t>
        <a:bodyPr/>
        <a:lstStyle/>
        <a:p>
          <a:endParaRPr lang="es-MX"/>
        </a:p>
      </dgm:t>
    </dgm:pt>
    <dgm:pt modelId="{FE90D767-2F6F-4ECC-9ED3-A85C83FFFD7D}">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1600" i="0" dirty="0" smtClean="0">
              <a:solidFill>
                <a:schemeClr val="tx1"/>
              </a:solidFill>
              <a:latin typeface="Times New Roman" panose="02020603050405020304" pitchFamily="18" charset="0"/>
              <a:cs typeface="Times New Roman" panose="02020603050405020304" pitchFamily="18" charset="0"/>
            </a:rPr>
            <a:t>Urea </a:t>
          </a:r>
          <a:endParaRPr lang="es-MX" sz="1600" i="0" dirty="0">
            <a:solidFill>
              <a:schemeClr val="tx1"/>
            </a:solidFill>
            <a:latin typeface="Times New Roman" panose="02020603050405020304" pitchFamily="18" charset="0"/>
            <a:cs typeface="Times New Roman" panose="02020603050405020304" pitchFamily="18" charset="0"/>
          </a:endParaRPr>
        </a:p>
      </dgm:t>
    </dgm:pt>
    <dgm:pt modelId="{FBB55B37-650F-4927-9516-15C62BD53FED}" type="parTrans" cxnId="{136BBE7A-9950-4FC3-BD4B-D5320CE8017A}">
      <dgm:prSet/>
      <dgm:spPr/>
      <dgm:t>
        <a:bodyPr/>
        <a:lstStyle/>
        <a:p>
          <a:endParaRPr lang="es-MX"/>
        </a:p>
      </dgm:t>
    </dgm:pt>
    <dgm:pt modelId="{5D89EF57-C7A6-4C30-A313-0C61883C4E0A}" type="sibTrans" cxnId="{136BBE7A-9950-4FC3-BD4B-D5320CE8017A}">
      <dgm:prSet/>
      <dgm:spPr/>
      <dgm:t>
        <a:bodyPr/>
        <a:lstStyle/>
        <a:p>
          <a:endParaRPr lang="es-MX"/>
        </a:p>
      </dgm:t>
    </dgm:pt>
    <dgm:pt modelId="{363772C1-CE19-4DD2-AFC6-97474783D60C}">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latin typeface="Times New Roman" panose="02020603050405020304" pitchFamily="18" charset="0"/>
            <a:cs typeface="Times New Roman" panose="02020603050405020304" pitchFamily="18" charset="0"/>
          </a:endParaRPr>
        </a:p>
      </dgm:t>
    </dgm:pt>
    <dgm:pt modelId="{FB11DE4F-C57F-46B2-9F08-9C702F68D090}" type="parTrans" cxnId="{1EFD1F32-D34E-45BA-9789-4FA1ADE8A92A}">
      <dgm:prSet/>
      <dgm:spPr/>
      <dgm:t>
        <a:bodyPr/>
        <a:lstStyle/>
        <a:p>
          <a:endParaRPr lang="es-MX"/>
        </a:p>
      </dgm:t>
    </dgm:pt>
    <dgm:pt modelId="{C3F3ADB8-87ED-408F-A87A-21B82B2E3777}" type="sibTrans" cxnId="{1EFD1F32-D34E-45BA-9789-4FA1ADE8A92A}">
      <dgm:prSet/>
      <dgm:spPr/>
      <dgm:t>
        <a:bodyPr/>
        <a:lstStyle/>
        <a:p>
          <a:endParaRPr lang="es-MX"/>
        </a:p>
      </dgm:t>
    </dgm:pt>
    <dgm:pt modelId="{8E8BDA13-E061-4986-8A46-AD637C481639}">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Balanza electrónica</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52378CA-30F6-4CAF-A6D4-275751473C86}" type="parTrans" cxnId="{90FD3A29-6341-4C19-B5DD-A0882D9FB31A}">
      <dgm:prSet/>
      <dgm:spPr/>
      <dgm:t>
        <a:bodyPr/>
        <a:lstStyle/>
        <a:p>
          <a:endParaRPr lang="es-MX"/>
        </a:p>
      </dgm:t>
    </dgm:pt>
    <dgm:pt modelId="{482DEA37-FD1F-4BA9-BF58-036281DD0F3F}" type="sibTrans" cxnId="{90FD3A29-6341-4C19-B5DD-A0882D9FB31A}">
      <dgm:prSet/>
      <dgm:spPr/>
      <dgm:t>
        <a:bodyPr/>
        <a:lstStyle/>
        <a:p>
          <a:endParaRPr lang="es-MX"/>
        </a:p>
      </dgm:t>
    </dgm:pt>
    <dgm:pt modelId="{B06881A6-F105-4F92-8FBA-310936CD1593}">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Letreros</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D846004-F341-4CF3-B695-77FDC3667597}" type="sibTrans" cxnId="{13174431-0AA7-430B-A0F7-E795B0610076}">
      <dgm:prSet/>
      <dgm:spPr/>
      <dgm:t>
        <a:bodyPr/>
        <a:lstStyle/>
        <a:p>
          <a:endParaRPr lang="es-MX"/>
        </a:p>
      </dgm:t>
    </dgm:pt>
    <dgm:pt modelId="{03AA5700-7FB1-47DD-94CF-19C9C3B29CFD}" type="parTrans" cxnId="{13174431-0AA7-430B-A0F7-E795B0610076}">
      <dgm:prSet/>
      <dgm:spPr/>
      <dgm:t>
        <a:bodyPr/>
        <a:lstStyle/>
        <a:p>
          <a:endParaRPr lang="es-MX"/>
        </a:p>
      </dgm:t>
    </dgm:pt>
    <dgm:pt modelId="{81920D5E-9E25-4722-B84A-3DFC8A51F10A}">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Libreta de campo</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6A04A42B-2C28-49DD-AB66-8F7B07FFC407}" type="sibTrans" cxnId="{60816679-4FFC-4D80-8552-ABC5B1C207EC}">
      <dgm:prSet/>
      <dgm:spPr/>
      <dgm:t>
        <a:bodyPr/>
        <a:lstStyle/>
        <a:p>
          <a:endParaRPr lang="es-MX"/>
        </a:p>
      </dgm:t>
    </dgm:pt>
    <dgm:pt modelId="{8CC20299-C192-459D-B295-B31A6875539C}" type="parTrans" cxnId="{60816679-4FFC-4D80-8552-ABC5B1C207EC}">
      <dgm:prSet/>
      <dgm:spPr/>
      <dgm:t>
        <a:bodyPr/>
        <a:lstStyle/>
        <a:p>
          <a:endParaRPr lang="es-MX"/>
        </a:p>
      </dgm:t>
    </dgm:pt>
    <dgm:pt modelId="{A8CEF3D9-FCB0-491B-9A3D-0B151CEA8D15}">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Cámara Fotográfica</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D12A0C19-0518-418C-A73A-24BC2BF8A1A6}" type="parTrans" cxnId="{3CFF10A9-9756-41CB-B123-625E432A8115}">
      <dgm:prSet/>
      <dgm:spPr/>
      <dgm:t>
        <a:bodyPr/>
        <a:lstStyle/>
        <a:p>
          <a:endParaRPr lang="es-CO"/>
        </a:p>
      </dgm:t>
    </dgm:pt>
    <dgm:pt modelId="{995F60B2-F49B-4393-8E4E-219D489C6518}" type="sibTrans" cxnId="{3CFF10A9-9756-41CB-B123-625E432A8115}">
      <dgm:prSet/>
      <dgm:spPr/>
      <dgm:t>
        <a:bodyPr/>
        <a:lstStyle/>
        <a:p>
          <a:endParaRPr lang="es-CO"/>
        </a:p>
      </dgm:t>
    </dgm:pt>
    <dgm:pt modelId="{9F8B9754-69D2-4751-97F9-80B61233137A}">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i="0" dirty="0" smtClean="0">
              <a:solidFill>
                <a:schemeClr val="tx1"/>
              </a:solidFill>
              <a:latin typeface="Times New Roman" panose="02020603050405020304" pitchFamily="18" charset="0"/>
              <a:cs typeface="Times New Roman" panose="02020603050405020304" pitchFamily="18" charset="0"/>
            </a:rPr>
            <a:t>Riego por micro-aspersión  </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7A6109D7-BF85-4D18-AB87-DD3DB5D6A3B7}" type="parTrans" cxnId="{F1CF8231-7C5A-420F-893F-64D5D5A53FFD}">
      <dgm:prSet/>
      <dgm:spPr/>
      <dgm:t>
        <a:bodyPr/>
        <a:lstStyle/>
        <a:p>
          <a:endParaRPr lang="es-CO"/>
        </a:p>
      </dgm:t>
    </dgm:pt>
    <dgm:pt modelId="{0D184CF2-3F6E-4ECF-B1EE-348656112983}" type="sibTrans" cxnId="{F1CF8231-7C5A-420F-893F-64D5D5A53FFD}">
      <dgm:prSet/>
      <dgm:spPr/>
      <dgm:t>
        <a:bodyPr/>
        <a:lstStyle/>
        <a:p>
          <a:endParaRPr lang="es-CO"/>
        </a:p>
      </dgm:t>
    </dgm:pt>
    <dgm:pt modelId="{EEE4496C-13F2-4726-A1AF-66F6EDD42540}">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Bomba de agua, mangueras y aspersores</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9EAA094A-DACF-4B38-815F-4A4744FB5E66}" type="parTrans" cxnId="{8A4F4436-5B07-4B5A-AF55-F275A8DE45FD}">
      <dgm:prSet/>
      <dgm:spPr/>
      <dgm:t>
        <a:bodyPr/>
        <a:lstStyle/>
        <a:p>
          <a:endParaRPr lang="es-CO"/>
        </a:p>
      </dgm:t>
    </dgm:pt>
    <dgm:pt modelId="{D54D7AC4-23D1-4460-B9F8-329E7A42312A}" type="sibTrans" cxnId="{8A4F4436-5B07-4B5A-AF55-F275A8DE45FD}">
      <dgm:prSet/>
      <dgm:spPr/>
      <dgm:t>
        <a:bodyPr/>
        <a:lstStyle/>
        <a:p>
          <a:endParaRPr lang="es-CO"/>
        </a:p>
      </dgm:t>
    </dgm:pt>
    <dgm:pt modelId="{7087A000-451A-4FE0-A4B1-1516992D73E6}">
      <dgm:prSet custT="1"/>
      <dgm:spPr/>
      <dgm:t>
        <a:bodyPr/>
        <a:lstStyle/>
        <a:p>
          <a:pPr rtl="0"/>
          <a:r>
            <a:rPr lang="es-EC" sz="1600" i="0" dirty="0" smtClean="0">
              <a:solidFill>
                <a:schemeClr val="tx1"/>
              </a:solidFill>
              <a:latin typeface="Times New Roman" panose="02020603050405020304" pitchFamily="18" charset="0"/>
              <a:cs typeface="Times New Roman" panose="02020603050405020304" pitchFamily="18" charset="0"/>
            </a:rPr>
            <a:t>Nitrato de calcio</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010D018F-3789-47F9-8D27-FC865A9B4FFE}" type="parTrans" cxnId="{70A589C5-CC55-4FB9-9AA5-FE2D2D132CD4}">
      <dgm:prSet/>
      <dgm:spPr/>
      <dgm:t>
        <a:bodyPr/>
        <a:lstStyle/>
        <a:p>
          <a:endParaRPr lang="es-CO"/>
        </a:p>
      </dgm:t>
    </dgm:pt>
    <dgm:pt modelId="{4F3E0C89-36B0-4316-B9AC-8875B6727D38}" type="sibTrans" cxnId="{70A589C5-CC55-4FB9-9AA5-FE2D2D132CD4}">
      <dgm:prSet/>
      <dgm:spPr/>
      <dgm:t>
        <a:bodyPr/>
        <a:lstStyle/>
        <a:p>
          <a:endParaRPr lang="es-CO"/>
        </a:p>
      </dgm:t>
    </dgm:pt>
    <dgm:pt modelId="{C74034C7-3736-4719-AA01-C322947B6609}">
      <dgm:prSet custT="1"/>
      <dgm:spPr/>
      <dgm:t>
        <a:bodyPr/>
        <a:lstStyle/>
        <a:p>
          <a:pPr rtl="0"/>
          <a:r>
            <a:rPr lang="es-CO" sz="1600" i="0" dirty="0" smtClean="0">
              <a:solidFill>
                <a:schemeClr val="tx1"/>
              </a:solidFill>
              <a:latin typeface="Times New Roman" panose="02020603050405020304" pitchFamily="18" charset="0"/>
              <a:cs typeface="Times New Roman" panose="02020603050405020304" pitchFamily="18" charset="0"/>
            </a:rPr>
            <a:t>Fosfato mono potásico</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F3A948E4-7C19-49E2-8BDF-221058C25DD9}" type="parTrans" cxnId="{162972FA-0FFE-4B29-B1E1-4214EE41D11F}">
      <dgm:prSet/>
      <dgm:spPr/>
      <dgm:t>
        <a:bodyPr/>
        <a:lstStyle/>
        <a:p>
          <a:endParaRPr lang="es-EC"/>
        </a:p>
      </dgm:t>
    </dgm:pt>
    <dgm:pt modelId="{41EBEC03-983F-4975-A191-471ADF001CE5}" type="sibTrans" cxnId="{162972FA-0FFE-4B29-B1E1-4214EE41D11F}">
      <dgm:prSet/>
      <dgm:spPr/>
      <dgm:t>
        <a:bodyPr/>
        <a:lstStyle/>
        <a:p>
          <a:endParaRPr lang="es-EC"/>
        </a:p>
      </dgm:t>
    </dgm:pt>
    <dgm:pt modelId="{B24F57FA-8CAE-47A6-839D-E3A72936E891}">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Fosfato di amónico </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E5A09F4A-8854-462D-9864-433AAF701397}" type="parTrans" cxnId="{9BAD57C6-CF2B-4D4D-A444-552C347B50E9}">
      <dgm:prSet/>
      <dgm:spPr/>
      <dgm:t>
        <a:bodyPr/>
        <a:lstStyle/>
        <a:p>
          <a:endParaRPr lang="es-CO"/>
        </a:p>
      </dgm:t>
    </dgm:pt>
    <dgm:pt modelId="{26D4DC8A-506D-45D7-8AEB-A7757782E686}" type="sibTrans" cxnId="{9BAD57C6-CF2B-4D4D-A444-552C347B50E9}">
      <dgm:prSet/>
      <dgm:spPr/>
      <dgm:t>
        <a:bodyPr/>
        <a:lstStyle/>
        <a:p>
          <a:endParaRPr lang="es-CO"/>
        </a:p>
      </dgm:t>
    </dgm:pt>
    <dgm:pt modelId="{AF64E4B2-67F6-41F4-85FE-2D187A28BA03}">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Muriato de potasio </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1B6600F6-6889-4530-BB6E-C893876AF0B1}" type="parTrans" cxnId="{230D7FC3-746A-4F65-8CD3-9BD8FE6A1471}">
      <dgm:prSet/>
      <dgm:spPr/>
      <dgm:t>
        <a:bodyPr/>
        <a:lstStyle/>
        <a:p>
          <a:endParaRPr lang="es-CO"/>
        </a:p>
      </dgm:t>
    </dgm:pt>
    <dgm:pt modelId="{76637004-FA09-4C56-89B9-D83E855DF284}" type="sibTrans" cxnId="{230D7FC3-746A-4F65-8CD3-9BD8FE6A1471}">
      <dgm:prSet/>
      <dgm:spPr/>
      <dgm:t>
        <a:bodyPr/>
        <a:lstStyle/>
        <a:p>
          <a:endParaRPr lang="es-CO"/>
        </a:p>
      </dgm:t>
    </dgm:pt>
    <dgm:pt modelId="{549EE947-88F6-4910-8424-7EA95A44737D}">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Computadora </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1DCE9AC7-58ED-428E-BB2C-F2899D65F08D}" type="parTrans" cxnId="{16D85591-0F54-41F2-A6A4-2BC7F05542A8}">
      <dgm:prSet/>
      <dgm:spPr/>
      <dgm:t>
        <a:bodyPr/>
        <a:lstStyle/>
        <a:p>
          <a:endParaRPr lang="es-EC"/>
        </a:p>
      </dgm:t>
    </dgm:pt>
    <dgm:pt modelId="{83C40B88-D723-4B17-81ED-6C02046C7FEE}" type="sibTrans" cxnId="{16D85591-0F54-41F2-A6A4-2BC7F05542A8}">
      <dgm:prSet/>
      <dgm:spPr/>
      <dgm:t>
        <a:bodyPr/>
        <a:lstStyle/>
        <a:p>
          <a:endParaRPr lang="es-EC"/>
        </a:p>
      </dgm:t>
    </dgm:pt>
    <dgm:pt modelId="{BA3FA112-A456-4763-A242-9D095F116CE6}">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Sulfato de Mg</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1DE312AF-DD36-4435-88BC-1BF154BBEA47}" type="parTrans" cxnId="{1457F435-6824-413D-B620-9DBD598757B6}">
      <dgm:prSet/>
      <dgm:spPr/>
      <dgm:t>
        <a:bodyPr/>
        <a:lstStyle/>
        <a:p>
          <a:endParaRPr lang="es-EC"/>
        </a:p>
      </dgm:t>
    </dgm:pt>
    <dgm:pt modelId="{813F788B-259E-4DC4-9781-467A2F306DA0}" type="sibTrans" cxnId="{1457F435-6824-413D-B620-9DBD598757B6}">
      <dgm:prSet/>
      <dgm:spPr/>
      <dgm:t>
        <a:bodyPr/>
        <a:lstStyle/>
        <a:p>
          <a:endParaRPr lang="es-EC"/>
        </a:p>
      </dgm:t>
    </dgm:pt>
    <dgm:pt modelId="{0BEA3B67-D2E7-4602-9467-C01E09E3AC80}">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Quelato de Mg</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3E00EBB1-2647-47FA-874C-EAA314953619}" type="parTrans" cxnId="{605498EC-F4CB-4B99-A89A-4AF54B498D80}">
      <dgm:prSet/>
      <dgm:spPr/>
      <dgm:t>
        <a:bodyPr/>
        <a:lstStyle/>
        <a:p>
          <a:endParaRPr lang="es-EC"/>
        </a:p>
      </dgm:t>
    </dgm:pt>
    <dgm:pt modelId="{4DF8DD25-31ED-4272-90C0-A5960D4419B5}" type="sibTrans" cxnId="{605498EC-F4CB-4B99-A89A-4AF54B498D80}">
      <dgm:prSet/>
      <dgm:spPr/>
      <dgm:t>
        <a:bodyPr/>
        <a:lstStyle/>
        <a:p>
          <a:endParaRPr lang="es-EC"/>
        </a:p>
      </dgm:t>
    </dgm:pt>
    <dgm:pt modelId="{82E23E66-B13E-4F53-B6D9-D18600CC7FA6}">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Azufre de mina</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3F7278B9-FFE6-49AE-A0FC-AB26AA8476E7}" type="parTrans" cxnId="{09C4A049-D0EB-4E72-9D7C-41A52E8951F0}">
      <dgm:prSet/>
      <dgm:spPr/>
      <dgm:t>
        <a:bodyPr/>
        <a:lstStyle/>
        <a:p>
          <a:endParaRPr lang="es-EC"/>
        </a:p>
      </dgm:t>
    </dgm:pt>
    <dgm:pt modelId="{E6252FC0-7370-4CD6-A2B4-2356D7C84B6D}" type="sibTrans" cxnId="{09C4A049-D0EB-4E72-9D7C-41A52E8951F0}">
      <dgm:prSet/>
      <dgm:spPr/>
      <dgm:t>
        <a:bodyPr/>
        <a:lstStyle/>
        <a:p>
          <a:endParaRPr lang="es-EC"/>
        </a:p>
      </dgm:t>
    </dgm:pt>
    <dgm:pt modelId="{0C7E7182-5B41-4E7B-A623-01A381D31D6E}">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Carbonato de calcio</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209C733F-41B5-4924-B578-B2F13E17A2FF}" type="parTrans" cxnId="{A159CEA2-E1DC-4042-A51E-3451219724AD}">
      <dgm:prSet/>
      <dgm:spPr/>
      <dgm:t>
        <a:bodyPr/>
        <a:lstStyle/>
        <a:p>
          <a:endParaRPr lang="es-EC"/>
        </a:p>
      </dgm:t>
    </dgm:pt>
    <dgm:pt modelId="{2AEEF337-4DC3-4831-82CE-ABDBEF402CEA}" type="sibTrans" cxnId="{A159CEA2-E1DC-4042-A51E-3451219724AD}">
      <dgm:prSet/>
      <dgm:spPr/>
      <dgm:t>
        <a:bodyPr/>
        <a:lstStyle/>
        <a:p>
          <a:endParaRPr lang="es-EC"/>
        </a:p>
      </dgm:t>
    </dgm:pt>
    <dgm:pt modelId="{2326E773-E832-402D-ACE2-E5905ADA4816}">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Quelato de zinc</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9B7339F0-3C00-4326-8385-B357F6221A08}" type="parTrans" cxnId="{CB2491CF-6D0E-4F93-874D-5550F9217CDE}">
      <dgm:prSet/>
      <dgm:spPr/>
      <dgm:t>
        <a:bodyPr/>
        <a:lstStyle/>
        <a:p>
          <a:endParaRPr lang="es-EC"/>
        </a:p>
      </dgm:t>
    </dgm:pt>
    <dgm:pt modelId="{032F91B2-5DAE-4D1F-89FE-2E610FA90978}" type="sibTrans" cxnId="{CB2491CF-6D0E-4F93-874D-5550F9217CDE}">
      <dgm:prSet/>
      <dgm:spPr/>
      <dgm:t>
        <a:bodyPr/>
        <a:lstStyle/>
        <a:p>
          <a:endParaRPr lang="es-EC"/>
        </a:p>
      </dgm:t>
    </dgm:pt>
    <dgm:pt modelId="{4FF084C3-0FE3-4920-A884-D36C55A88AA6}">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Quelato de boro</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BABDF4B4-5A69-4664-963E-DAE37C896233}" type="parTrans" cxnId="{BD2AFF2D-BA9E-48F3-80A0-B1AEC1A63F6C}">
      <dgm:prSet/>
      <dgm:spPr/>
      <dgm:t>
        <a:bodyPr/>
        <a:lstStyle/>
        <a:p>
          <a:endParaRPr lang="es-EC"/>
        </a:p>
      </dgm:t>
    </dgm:pt>
    <dgm:pt modelId="{9A8AD2D1-591D-41FA-952D-3FD489596D99}" type="sibTrans" cxnId="{BD2AFF2D-BA9E-48F3-80A0-B1AEC1A63F6C}">
      <dgm:prSet/>
      <dgm:spPr/>
      <dgm:t>
        <a:bodyPr/>
        <a:lstStyle/>
        <a:p>
          <a:endParaRPr lang="es-EC"/>
        </a:p>
      </dgm:t>
    </dgm:pt>
    <dgm:pt modelId="{B4DCE953-85C0-4642-BDA3-9CA68EEAD39A}">
      <dgm:prSet custT="1"/>
      <dgm:spPr/>
      <dgm:t>
        <a:bodyPr/>
        <a:lstStyle/>
        <a:p>
          <a:r>
            <a:rPr lang="es-CO" sz="1600" i="0" dirty="0" smtClean="0">
              <a:solidFill>
                <a:schemeClr val="tx1"/>
              </a:solidFill>
              <a:latin typeface="Times New Roman" panose="02020603050405020304" pitchFamily="18" charset="0"/>
              <a:cs typeface="Times New Roman" panose="02020603050405020304" pitchFamily="18" charset="0"/>
            </a:rPr>
            <a:t>Quelato de manganeso</a:t>
          </a:r>
          <a:endParaRPr lang="es-CO" sz="1600" i="0" dirty="0">
            <a:solidFill>
              <a:schemeClr val="tx1"/>
            </a:solidFill>
            <a:latin typeface="Times New Roman" panose="02020603050405020304" pitchFamily="18" charset="0"/>
            <a:cs typeface="Times New Roman" panose="02020603050405020304" pitchFamily="18" charset="0"/>
          </a:endParaRPr>
        </a:p>
      </dgm:t>
    </dgm:pt>
    <dgm:pt modelId="{FCD5368B-339B-478E-B54C-5E2DC82D03BB}" type="parTrans" cxnId="{12399EF3-B111-438C-9128-2E581272BC30}">
      <dgm:prSet/>
      <dgm:spPr/>
      <dgm:t>
        <a:bodyPr/>
        <a:lstStyle/>
        <a:p>
          <a:endParaRPr lang="es-EC"/>
        </a:p>
      </dgm:t>
    </dgm:pt>
    <dgm:pt modelId="{1C39BBC5-98F4-4AA3-B8DF-4EA84BE39E0A}" type="sibTrans" cxnId="{12399EF3-B111-438C-9128-2E581272BC30}">
      <dgm:prSet/>
      <dgm:spPr/>
      <dgm:t>
        <a:bodyPr/>
        <a:lstStyle/>
        <a:p>
          <a:endParaRPr lang="es-EC"/>
        </a:p>
      </dgm:t>
    </dgm:pt>
    <dgm:pt modelId="{2B3473D6-232A-480E-B859-7F4288305EBD}">
      <dgm:prSet custT="1">
        <dgm:style>
          <a:lnRef idx="3">
            <a:schemeClr val="lt1"/>
          </a:lnRef>
          <a:fillRef idx="1">
            <a:schemeClr val="accent3"/>
          </a:fillRef>
          <a:effectRef idx="1">
            <a:schemeClr val="accent3"/>
          </a:effectRef>
          <a:fontRef idx="minor">
            <a:schemeClr val="lt1"/>
          </a:fontRef>
        </dgm:style>
      </dgm:prSet>
      <dgm:spPr/>
      <dgm:t>
        <a:bodyPr/>
        <a:lstStyle/>
        <a:p>
          <a:pPr rtl="0"/>
          <a:r>
            <a:rPr lang="es-ES" sz="2000" dirty="0" smtClean="0">
              <a:solidFill>
                <a:schemeClr val="tx1"/>
              </a:solidFill>
              <a:latin typeface="Times New Roman" panose="02020603050405020304" pitchFamily="18" charset="0"/>
              <a:cs typeface="Times New Roman" panose="02020603050405020304" pitchFamily="18" charset="0"/>
            </a:rPr>
            <a:t>Árboles de aguacate variedad </a:t>
          </a:r>
          <a:r>
            <a:rPr lang="es-ES" sz="2000" dirty="0" err="1" smtClean="0">
              <a:solidFill>
                <a:schemeClr val="tx1"/>
              </a:solidFill>
              <a:latin typeface="Times New Roman" panose="02020603050405020304" pitchFamily="18" charset="0"/>
              <a:cs typeface="Times New Roman" panose="02020603050405020304" pitchFamily="18" charset="0"/>
            </a:rPr>
            <a:t>Hass</a:t>
          </a:r>
          <a:r>
            <a:rPr lang="es-ES" sz="2000" dirty="0" smtClean="0">
              <a:solidFill>
                <a:schemeClr val="tx1"/>
              </a:solidFill>
              <a:latin typeface="Times New Roman" panose="02020603050405020304" pitchFamily="18" charset="0"/>
              <a:cs typeface="Times New Roman" panose="02020603050405020304" pitchFamily="18" charset="0"/>
            </a:rPr>
            <a:t> con cinco años de edad y que se encuentran en plena producción</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017A2708-5C85-463F-9F9E-7194C8BBA455}" type="sibTrans" cxnId="{1742A9A2-85D0-4D8F-A906-3622BBD4D61A}">
      <dgm:prSet/>
      <dgm:spPr/>
      <dgm:t>
        <a:bodyPr/>
        <a:lstStyle/>
        <a:p>
          <a:endParaRPr lang="es-MX"/>
        </a:p>
      </dgm:t>
    </dgm:pt>
    <dgm:pt modelId="{7BC12A63-645D-47E4-AE99-A144BB311BFE}" type="parTrans" cxnId="{1742A9A2-85D0-4D8F-A906-3622BBD4D61A}">
      <dgm:prSet/>
      <dgm:spPr/>
      <dgm:t>
        <a:bodyPr/>
        <a:lstStyle/>
        <a:p>
          <a:endParaRPr lang="es-MX"/>
        </a:p>
      </dgm:t>
    </dgm:pt>
    <dgm:pt modelId="{C2515A58-F9B2-47AA-96C6-59FBF5068B5B}">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solidFill>
              <a:schemeClr val="tx1"/>
            </a:solidFill>
            <a:latin typeface="Times New Roman" panose="02020603050405020304" pitchFamily="18" charset="0"/>
            <a:cs typeface="Times New Roman" panose="02020603050405020304" pitchFamily="18" charset="0"/>
          </a:endParaRPr>
        </a:p>
      </dgm:t>
    </dgm:pt>
    <dgm:pt modelId="{D348F126-31E0-4E2B-AC5C-6C189A8C2C5B}" type="parTrans" cxnId="{BFAB2F6C-F29B-4C6B-B914-4DA004A510E2}">
      <dgm:prSet/>
      <dgm:spPr/>
      <dgm:t>
        <a:bodyPr/>
        <a:lstStyle/>
        <a:p>
          <a:endParaRPr lang="es-EC"/>
        </a:p>
      </dgm:t>
    </dgm:pt>
    <dgm:pt modelId="{3A822C0B-B6B6-430F-A69C-53440864EED0}" type="sibTrans" cxnId="{BFAB2F6C-F29B-4C6B-B914-4DA004A510E2}">
      <dgm:prSet/>
      <dgm:spPr/>
      <dgm:t>
        <a:bodyPr/>
        <a:lstStyle/>
        <a:p>
          <a:endParaRPr lang="es-EC"/>
        </a:p>
      </dgm:t>
    </dgm:pt>
    <dgm:pt modelId="{48A84814-7F70-4FFE-A7DE-3D179FB4D1B6}">
      <dgm:prSet custT="1">
        <dgm:style>
          <a:lnRef idx="3">
            <a:schemeClr val="lt1"/>
          </a:lnRef>
          <a:fillRef idx="1">
            <a:schemeClr val="accent3"/>
          </a:fillRef>
          <a:effectRef idx="1">
            <a:schemeClr val="accent3"/>
          </a:effectRef>
          <a:fontRef idx="minor">
            <a:schemeClr val="lt1"/>
          </a:fontRef>
        </dgm:style>
      </dgm:prSet>
      <dgm:spPr/>
      <dgm:t>
        <a:bodyPr/>
        <a:lstStyle/>
        <a:p>
          <a:pPr rtl="0"/>
          <a:endParaRPr lang="es-MX" sz="2000" i="0" dirty="0">
            <a:solidFill>
              <a:schemeClr val="tx1"/>
            </a:solidFill>
            <a:latin typeface="Times New Roman" panose="02020603050405020304" pitchFamily="18" charset="0"/>
            <a:cs typeface="Times New Roman" panose="02020603050405020304" pitchFamily="18" charset="0"/>
          </a:endParaRPr>
        </a:p>
      </dgm:t>
    </dgm:pt>
    <dgm:pt modelId="{3911F286-DFB9-4644-92CC-891243633DD1}" type="parTrans" cxnId="{55E2A255-F832-4943-BAF7-4B04079C8775}">
      <dgm:prSet/>
      <dgm:spPr/>
      <dgm:t>
        <a:bodyPr/>
        <a:lstStyle/>
        <a:p>
          <a:endParaRPr lang="es-EC"/>
        </a:p>
      </dgm:t>
    </dgm:pt>
    <dgm:pt modelId="{F59887DE-893C-47F0-B0EB-548499E94A69}" type="sibTrans" cxnId="{55E2A255-F832-4943-BAF7-4B04079C8775}">
      <dgm:prSet/>
      <dgm:spPr/>
      <dgm:t>
        <a:bodyPr/>
        <a:lstStyle/>
        <a:p>
          <a:endParaRPr lang="es-EC"/>
        </a:p>
      </dgm:t>
    </dgm:pt>
    <dgm:pt modelId="{739283D7-B6E8-4740-AA37-6EAA9DB6834A}">
      <dgm:prSet custT="1">
        <dgm:style>
          <a:lnRef idx="3">
            <a:schemeClr val="lt1"/>
          </a:lnRef>
          <a:fillRef idx="1">
            <a:schemeClr val="accent3"/>
          </a:fillRef>
          <a:effectRef idx="1">
            <a:schemeClr val="accent3"/>
          </a:effectRef>
          <a:fontRef idx="minor">
            <a:schemeClr val="lt1"/>
          </a:fontRef>
        </dgm:style>
      </dgm:prSet>
      <dgm:spPr/>
      <dgm:t>
        <a:bodyPr/>
        <a:lstStyle/>
        <a:p>
          <a:pPr rtl="0"/>
          <a:r>
            <a:rPr lang="es-MX" sz="2000" i="0" dirty="0" smtClean="0">
              <a:solidFill>
                <a:schemeClr val="tx1"/>
              </a:solidFill>
              <a:latin typeface="Times New Roman" panose="02020603050405020304" pitchFamily="18" charset="0"/>
              <a:cs typeface="Times New Roman" panose="02020603050405020304" pitchFamily="18" charset="0"/>
            </a:rPr>
            <a:t>Tijera de podar (Félco)</a:t>
          </a:r>
          <a:endParaRPr lang="es-MX" sz="2000" i="0" dirty="0">
            <a:solidFill>
              <a:schemeClr val="tx1"/>
            </a:solidFill>
            <a:latin typeface="Times New Roman" panose="02020603050405020304" pitchFamily="18" charset="0"/>
            <a:cs typeface="Times New Roman" panose="02020603050405020304" pitchFamily="18" charset="0"/>
          </a:endParaRPr>
        </a:p>
      </dgm:t>
    </dgm:pt>
    <dgm:pt modelId="{BA85567C-B661-4D16-ACB9-B097F42D97FB}" type="parTrans" cxnId="{F5DDC69B-C2C5-4DF9-B5C7-906805B6F3B1}">
      <dgm:prSet/>
      <dgm:spPr/>
      <dgm:t>
        <a:bodyPr/>
        <a:lstStyle/>
        <a:p>
          <a:endParaRPr lang="es-EC"/>
        </a:p>
      </dgm:t>
    </dgm:pt>
    <dgm:pt modelId="{06DDFDE4-1EF7-4BF7-8A00-8AFD4B4658A8}" type="sibTrans" cxnId="{F5DDC69B-C2C5-4DF9-B5C7-906805B6F3B1}">
      <dgm:prSet/>
      <dgm:spPr/>
      <dgm:t>
        <a:bodyPr/>
        <a:lstStyle/>
        <a:p>
          <a:endParaRPr lang="es-EC"/>
        </a:p>
      </dgm:t>
    </dgm:pt>
    <dgm:pt modelId="{23EF992A-8997-467D-AE31-6544F48AA909}" type="pres">
      <dgm:prSet presAssocID="{AC6A07C8-6B91-477B-BF66-E2FFD35F1D36}" presName="Name0" presStyleCnt="0">
        <dgm:presLayoutVars>
          <dgm:dir/>
          <dgm:resizeHandles val="exact"/>
        </dgm:presLayoutVars>
      </dgm:prSet>
      <dgm:spPr/>
      <dgm:t>
        <a:bodyPr/>
        <a:lstStyle/>
        <a:p>
          <a:endParaRPr lang="es-MX"/>
        </a:p>
      </dgm:t>
    </dgm:pt>
    <dgm:pt modelId="{5D2B46D4-F6A7-4AFB-BCE7-5EE2869DA99F}" type="pres">
      <dgm:prSet presAssocID="{AC6A07C8-6B91-477B-BF66-E2FFD35F1D36}" presName="fgShape" presStyleLbl="fgShp" presStyleIdx="0" presStyleCnt="1" custScaleX="92391" custScaleY="34641" custLinFactNeighborX="5738" custLinFactNeighborY="67460"/>
      <dgm:spPr>
        <a:noFill/>
        <a:ln>
          <a:noFill/>
        </a:ln>
      </dgm:spPr>
      <dgm:t>
        <a:bodyPr/>
        <a:lstStyle/>
        <a:p>
          <a:endParaRPr lang="es-MX"/>
        </a:p>
      </dgm:t>
    </dgm:pt>
    <dgm:pt modelId="{3567FB03-7CB4-4D02-8ACE-D494DF6E6B40}" type="pres">
      <dgm:prSet presAssocID="{AC6A07C8-6B91-477B-BF66-E2FFD35F1D36}" presName="linComp" presStyleCnt="0"/>
      <dgm:spPr/>
    </dgm:pt>
    <dgm:pt modelId="{65FAB6D7-D010-4F99-A869-E6F8CF5FB19D}" type="pres">
      <dgm:prSet presAssocID="{0B53DD4A-9080-45B1-AF66-D4A072CC3D36}" presName="compNode" presStyleCnt="0"/>
      <dgm:spPr/>
    </dgm:pt>
    <dgm:pt modelId="{7BB3E066-71C9-464A-A957-FA365E0C8180}" type="pres">
      <dgm:prSet presAssocID="{0B53DD4A-9080-45B1-AF66-D4A072CC3D36}" presName="bkgdShape" presStyleLbl="node1" presStyleIdx="0" presStyleCnt="3" custScaleX="134046" custLinFactNeighborX="-64" custLinFactNeighborY="-395"/>
      <dgm:spPr/>
      <dgm:t>
        <a:bodyPr/>
        <a:lstStyle/>
        <a:p>
          <a:endParaRPr lang="es-MX"/>
        </a:p>
      </dgm:t>
    </dgm:pt>
    <dgm:pt modelId="{C6965AC2-AB94-470E-AEEF-BAED4ACDB1A2}" type="pres">
      <dgm:prSet presAssocID="{0B53DD4A-9080-45B1-AF66-D4A072CC3D36}" presName="nodeTx" presStyleLbl="node1" presStyleIdx="0" presStyleCnt="3">
        <dgm:presLayoutVars>
          <dgm:bulletEnabled val="1"/>
        </dgm:presLayoutVars>
      </dgm:prSet>
      <dgm:spPr/>
      <dgm:t>
        <a:bodyPr/>
        <a:lstStyle/>
        <a:p>
          <a:endParaRPr lang="es-MX"/>
        </a:p>
      </dgm:t>
    </dgm:pt>
    <dgm:pt modelId="{74DE337F-7BFE-44A1-BB2A-641D480AA57F}" type="pres">
      <dgm:prSet presAssocID="{0B53DD4A-9080-45B1-AF66-D4A072CC3D36}" presName="invisiNode" presStyleLbl="node1" presStyleIdx="0" presStyleCnt="3"/>
      <dgm:spPr/>
    </dgm:pt>
    <dgm:pt modelId="{D2EDDEEA-66D0-45FD-9AE3-91B432CF16E0}" type="pres">
      <dgm:prSet presAssocID="{0B53DD4A-9080-45B1-AF66-D4A072CC3D36}" presName="imagNode" presStyleLbl="fgImgPlace1" presStyleIdx="0" presStyleCnt="3" custScaleX="157245" custScaleY="98677" custLinFactNeighborX="-12180" custLinFactNeighborY="20956"/>
      <dgm:spPr>
        <a:prstGeom prst="rect">
          <a:avLst/>
        </a:prstGeom>
        <a:blipFill rotWithShape="1">
          <a:blip xmlns:r="http://schemas.openxmlformats.org/officeDocument/2006/relationships" r:embed="rId1"/>
          <a:stretch>
            <a:fillRect/>
          </a:stretch>
        </a:blipFill>
      </dgm:spPr>
      <dgm:t>
        <a:bodyPr/>
        <a:lstStyle/>
        <a:p>
          <a:endParaRPr lang="es-MX"/>
        </a:p>
      </dgm:t>
    </dgm:pt>
    <dgm:pt modelId="{F14C05F5-1FD7-4C3D-9CD3-C5A1295D0691}" type="pres">
      <dgm:prSet presAssocID="{4FF7825F-7CEC-4C82-ABB7-D29C6BC882B9}" presName="sibTrans" presStyleLbl="sibTrans2D1" presStyleIdx="0" presStyleCnt="0"/>
      <dgm:spPr/>
      <dgm:t>
        <a:bodyPr/>
        <a:lstStyle/>
        <a:p>
          <a:endParaRPr lang="es-MX"/>
        </a:p>
      </dgm:t>
    </dgm:pt>
    <dgm:pt modelId="{00DC34D5-7E05-4D5C-9BC0-7A50A2E44EC7}" type="pres">
      <dgm:prSet presAssocID="{ED1EF28A-7975-46DB-819B-41004122D74C}" presName="compNode" presStyleCnt="0"/>
      <dgm:spPr/>
    </dgm:pt>
    <dgm:pt modelId="{69A04D97-4F11-4FA1-9571-2DC4D5547B5C}" type="pres">
      <dgm:prSet presAssocID="{ED1EF28A-7975-46DB-819B-41004122D74C}" presName="bkgdShape" presStyleLbl="node1" presStyleIdx="1" presStyleCnt="3" custScaleX="76684" custLinFactNeighborX="-1629" custLinFactNeighborY="-1373"/>
      <dgm:spPr/>
      <dgm:t>
        <a:bodyPr/>
        <a:lstStyle/>
        <a:p>
          <a:endParaRPr lang="es-MX"/>
        </a:p>
      </dgm:t>
    </dgm:pt>
    <dgm:pt modelId="{E034B4D0-28AB-458E-8464-8D1DC69D8209}" type="pres">
      <dgm:prSet presAssocID="{ED1EF28A-7975-46DB-819B-41004122D74C}" presName="nodeTx" presStyleLbl="node1" presStyleIdx="1" presStyleCnt="3">
        <dgm:presLayoutVars>
          <dgm:bulletEnabled val="1"/>
        </dgm:presLayoutVars>
      </dgm:prSet>
      <dgm:spPr/>
      <dgm:t>
        <a:bodyPr/>
        <a:lstStyle/>
        <a:p>
          <a:endParaRPr lang="es-MX"/>
        </a:p>
      </dgm:t>
    </dgm:pt>
    <dgm:pt modelId="{A6C21EF1-A7C8-4F7B-9B34-75B878175335}" type="pres">
      <dgm:prSet presAssocID="{ED1EF28A-7975-46DB-819B-41004122D74C}" presName="invisiNode" presStyleLbl="node1" presStyleIdx="1" presStyleCnt="3"/>
      <dgm:spPr/>
    </dgm:pt>
    <dgm:pt modelId="{73CDCB7D-FE4F-42B1-8816-B652C3178291}" type="pres">
      <dgm:prSet presAssocID="{ED1EF28A-7975-46DB-819B-41004122D74C}" presName="imagNode" presStyleLbl="fgImgPlace1" presStyleIdx="1" presStyleCnt="3" custLinFactNeighborX="3502" custLinFactNeighborY="12400"/>
      <dgm:spPr>
        <a:prstGeom prst="rect">
          <a:avLst/>
        </a:prstGeom>
      </dgm:spPr>
      <dgm:t>
        <a:bodyPr/>
        <a:lstStyle/>
        <a:p>
          <a:endParaRPr lang="es-MX"/>
        </a:p>
      </dgm:t>
    </dgm:pt>
    <dgm:pt modelId="{530DB66E-3AEC-454A-A216-3EEAF850A088}" type="pres">
      <dgm:prSet presAssocID="{ED054700-94F0-47CB-B943-AA61DDFE3F0A}" presName="sibTrans" presStyleLbl="sibTrans2D1" presStyleIdx="0" presStyleCnt="0"/>
      <dgm:spPr/>
      <dgm:t>
        <a:bodyPr/>
        <a:lstStyle/>
        <a:p>
          <a:endParaRPr lang="es-MX"/>
        </a:p>
      </dgm:t>
    </dgm:pt>
    <dgm:pt modelId="{EB1A08AC-8E98-472B-81DB-93574A1F829E}" type="pres">
      <dgm:prSet presAssocID="{363772C1-CE19-4DD2-AFC6-97474783D60C}" presName="compNode" presStyleCnt="0"/>
      <dgm:spPr/>
    </dgm:pt>
    <dgm:pt modelId="{672F9FB5-6122-40F0-B96C-EC53587E0A80}" type="pres">
      <dgm:prSet presAssocID="{363772C1-CE19-4DD2-AFC6-97474783D60C}" presName="bkgdShape" presStyleLbl="node1" presStyleIdx="2" presStyleCnt="3" custLinFactNeighborX="64"/>
      <dgm:spPr/>
      <dgm:t>
        <a:bodyPr/>
        <a:lstStyle/>
        <a:p>
          <a:endParaRPr lang="es-MX"/>
        </a:p>
      </dgm:t>
    </dgm:pt>
    <dgm:pt modelId="{C33E41AD-9DE8-4123-9238-848385CD94E7}" type="pres">
      <dgm:prSet presAssocID="{363772C1-CE19-4DD2-AFC6-97474783D60C}" presName="nodeTx" presStyleLbl="node1" presStyleIdx="2" presStyleCnt="3">
        <dgm:presLayoutVars>
          <dgm:bulletEnabled val="1"/>
        </dgm:presLayoutVars>
      </dgm:prSet>
      <dgm:spPr/>
      <dgm:t>
        <a:bodyPr/>
        <a:lstStyle/>
        <a:p>
          <a:endParaRPr lang="es-MX"/>
        </a:p>
      </dgm:t>
    </dgm:pt>
    <dgm:pt modelId="{E95FED80-D183-4739-9E54-3863A7D7E5AC}" type="pres">
      <dgm:prSet presAssocID="{363772C1-CE19-4DD2-AFC6-97474783D60C}" presName="invisiNode" presStyleLbl="node1" presStyleIdx="2" presStyleCnt="3"/>
      <dgm:spPr/>
    </dgm:pt>
    <dgm:pt modelId="{30338511-480B-484D-8C28-C4A31DCC510F}" type="pres">
      <dgm:prSet presAssocID="{363772C1-CE19-4DD2-AFC6-97474783D60C}" presName="imagNode" presStyleLbl="fgImgPlace1" presStyleIdx="2" presStyleCnt="3" custAng="5400000" custScaleX="116301" custLinFactNeighborX="-2993" custLinFactNeighborY="21153"/>
      <dgm:spPr>
        <a:prstGeom prst="rect">
          <a:avLst/>
        </a:prstGeom>
        <a:blipFill rotWithShape="1">
          <a:blip xmlns:r="http://schemas.openxmlformats.org/officeDocument/2006/relationships" r:embed="rId2"/>
          <a:stretch>
            <a:fillRect/>
          </a:stretch>
        </a:blipFill>
      </dgm:spPr>
      <dgm:t>
        <a:bodyPr/>
        <a:lstStyle/>
        <a:p>
          <a:endParaRPr lang="es-MX"/>
        </a:p>
      </dgm:t>
    </dgm:pt>
  </dgm:ptLst>
  <dgm:cxnLst>
    <dgm:cxn modelId="{16D57199-B1A2-4402-8B99-073CCB7437B7}" type="presOf" srcId="{739283D7-B6E8-4740-AA37-6EAA9DB6834A}" destId="{7BB3E066-71C9-464A-A957-FA365E0C8180}" srcOrd="0" destOrd="9" presId="urn:microsoft.com/office/officeart/2005/8/layout/hList7"/>
    <dgm:cxn modelId="{BD2AFF2D-BA9E-48F3-80A0-B1AEC1A63F6C}" srcId="{ED1EF28A-7975-46DB-819B-41004122D74C}" destId="{4FF084C3-0FE3-4920-A884-D36C55A88AA6}" srcOrd="10" destOrd="0" parTransId="{BABDF4B4-5A69-4664-963E-DAE37C896233}" sibTransId="{9A8AD2D1-591D-41FA-952D-3FD489596D99}"/>
    <dgm:cxn modelId="{4E8FB99A-B74F-4150-A5FD-1AE06863F065}" type="presOf" srcId="{4FF7825F-7CEC-4C82-ABB7-D29C6BC882B9}" destId="{F14C05F5-1FD7-4C3D-9CD3-C5A1295D0691}" srcOrd="0" destOrd="0" presId="urn:microsoft.com/office/officeart/2005/8/layout/hList7"/>
    <dgm:cxn modelId="{B1883943-5DFC-4FBD-87E3-F92B409758FF}" type="presOf" srcId="{0B53DD4A-9080-45B1-AF66-D4A072CC3D36}" destId="{7BB3E066-71C9-464A-A957-FA365E0C8180}" srcOrd="0" destOrd="0" presId="urn:microsoft.com/office/officeart/2005/8/layout/hList7"/>
    <dgm:cxn modelId="{8FE8868C-4C18-4AE5-A869-C92D1C21E7B8}" type="presOf" srcId="{B24F57FA-8CAE-47A6-839D-E3A72936E891}" destId="{69A04D97-4F11-4FA1-9571-2DC4D5547B5C}" srcOrd="0" destOrd="4" presId="urn:microsoft.com/office/officeart/2005/8/layout/hList7"/>
    <dgm:cxn modelId="{162972FA-0FFE-4B29-B1E1-4214EE41D11F}" srcId="{ED1EF28A-7975-46DB-819B-41004122D74C}" destId="{C74034C7-3736-4719-AA01-C322947B6609}" srcOrd="2" destOrd="0" parTransId="{F3A948E4-7C19-49E2-8BDF-221058C25DD9}" sibTransId="{41EBEC03-983F-4975-A191-471ADF001CE5}"/>
    <dgm:cxn modelId="{3CFF10A9-9756-41CB-B123-625E432A8115}" srcId="{0B53DD4A-9080-45B1-AF66-D4A072CC3D36}" destId="{A8CEF3D9-FCB0-491B-9A3D-0B151CEA8D15}" srcOrd="6" destOrd="0" parTransId="{D12A0C19-0518-418C-A73A-24BC2BF8A1A6}" sibTransId="{995F60B2-F49B-4393-8E4E-219D489C6518}"/>
    <dgm:cxn modelId="{9C450ABE-36A9-4032-B8C8-1581F6105F5D}" type="presOf" srcId="{7087A000-451A-4FE0-A4B1-1516992D73E6}" destId="{E034B4D0-28AB-458E-8464-8D1DC69D8209}" srcOrd="1" destOrd="2" presId="urn:microsoft.com/office/officeart/2005/8/layout/hList7"/>
    <dgm:cxn modelId="{AB88020D-0F6A-44A3-95EA-553B991D2249}" type="presOf" srcId="{AF64E4B2-67F6-41F4-85FE-2D187A28BA03}" destId="{E034B4D0-28AB-458E-8464-8D1DC69D8209}" srcOrd="1" destOrd="5" presId="urn:microsoft.com/office/officeart/2005/8/layout/hList7"/>
    <dgm:cxn modelId="{C7C3DC76-5556-4A21-8782-46A7A868EA4F}" type="presOf" srcId="{549EE947-88F6-4910-8424-7EA95A44737D}" destId="{C6965AC2-AB94-470E-AEEF-BAED4ACDB1A2}" srcOrd="1" destOrd="8" presId="urn:microsoft.com/office/officeart/2005/8/layout/hList7"/>
    <dgm:cxn modelId="{4FE2DCBE-0DA5-4177-8132-49A776EF3764}" type="presOf" srcId="{2B3473D6-232A-480E-B859-7F4288305EBD}" destId="{C33E41AD-9DE8-4123-9238-848385CD94E7}" srcOrd="1" destOrd="3" presId="urn:microsoft.com/office/officeart/2005/8/layout/hList7"/>
    <dgm:cxn modelId="{49304CA7-876E-4C81-8F42-F8089D2336E7}" type="presOf" srcId="{0C7E7182-5B41-4E7B-A623-01A381D31D6E}" destId="{E034B4D0-28AB-458E-8464-8D1DC69D8209}" srcOrd="1" destOrd="9" presId="urn:microsoft.com/office/officeart/2005/8/layout/hList7"/>
    <dgm:cxn modelId="{F0B20098-25D8-40B9-B813-F7B9A1D93C4C}" type="presOf" srcId="{C2515A58-F9B2-47AA-96C6-59FBF5068B5B}" destId="{C33E41AD-9DE8-4123-9238-848385CD94E7}" srcOrd="1" destOrd="1" presId="urn:microsoft.com/office/officeart/2005/8/layout/hList7"/>
    <dgm:cxn modelId="{9FB205B5-C666-4D2A-8C24-2B75FE504E7D}" type="presOf" srcId="{C74034C7-3736-4719-AA01-C322947B6609}" destId="{E034B4D0-28AB-458E-8464-8D1DC69D8209}" srcOrd="1" destOrd="3" presId="urn:microsoft.com/office/officeart/2005/8/layout/hList7"/>
    <dgm:cxn modelId="{8456BD06-29D8-427A-9714-73CA9DFDD1D6}" type="presOf" srcId="{9F8B9754-69D2-4751-97F9-80B61233137A}" destId="{7BB3E066-71C9-464A-A957-FA365E0C8180}" srcOrd="0" destOrd="4" presId="urn:microsoft.com/office/officeart/2005/8/layout/hList7"/>
    <dgm:cxn modelId="{179C3529-747F-4B73-947D-2EBF98ABC995}" type="presOf" srcId="{F2C2F70B-C224-4594-BE5F-3C607ECA8493}" destId="{C6965AC2-AB94-470E-AEEF-BAED4ACDB1A2}" srcOrd="1" destOrd="3" presId="urn:microsoft.com/office/officeart/2005/8/layout/hList7"/>
    <dgm:cxn modelId="{0154D428-D210-4994-92C1-99D619A2766A}" type="presOf" srcId="{2326E773-E832-402D-ACE2-E5905ADA4816}" destId="{69A04D97-4F11-4FA1-9571-2DC4D5547B5C}" srcOrd="0" destOrd="10" presId="urn:microsoft.com/office/officeart/2005/8/layout/hList7"/>
    <dgm:cxn modelId="{61F3F278-1DED-4D87-A177-72C1F6E2C755}" type="presOf" srcId="{363772C1-CE19-4DD2-AFC6-97474783D60C}" destId="{C33E41AD-9DE8-4123-9238-848385CD94E7}" srcOrd="1" destOrd="0" presId="urn:microsoft.com/office/officeart/2005/8/layout/hList7"/>
    <dgm:cxn modelId="{4582BA1B-FEA1-43FF-979B-E9F5E3FFDD3B}" srcId="{0B53DD4A-9080-45B1-AF66-D4A072CC3D36}" destId="{F2C2F70B-C224-4594-BE5F-3C607ECA8493}" srcOrd="2" destOrd="0" parTransId="{81028057-B03C-454B-8174-E997D9462355}" sibTransId="{33E38DE8-583E-4E28-8C26-CF5FD62410EC}"/>
    <dgm:cxn modelId="{58CCBBA4-9A4E-4CD6-B951-FE042E31AC6C}" type="presOf" srcId="{B4DCE953-85C0-4642-BDA3-9CA68EEAD39A}" destId="{E034B4D0-28AB-458E-8464-8D1DC69D8209}" srcOrd="1" destOrd="12" presId="urn:microsoft.com/office/officeart/2005/8/layout/hList7"/>
    <dgm:cxn modelId="{90FD3A29-6341-4C19-B5DD-A0882D9FB31A}" srcId="{0B53DD4A-9080-45B1-AF66-D4A072CC3D36}" destId="{8E8BDA13-E061-4986-8A46-AD637C481639}" srcOrd="5" destOrd="0" parTransId="{652378CA-30F6-4CAF-A6D4-275751473C86}" sibTransId="{482DEA37-FD1F-4BA9-BF58-036281DD0F3F}"/>
    <dgm:cxn modelId="{4BFF244D-1703-4C8F-B8D2-8AC4B41ED01C}" type="presOf" srcId="{0BEA3B67-D2E7-4602-9467-C01E09E3AC80}" destId="{E034B4D0-28AB-458E-8464-8D1DC69D8209}" srcOrd="1" destOrd="7" presId="urn:microsoft.com/office/officeart/2005/8/layout/hList7"/>
    <dgm:cxn modelId="{B2C1996F-D8AD-470E-98CF-BD8CBBD88DDD}" type="presOf" srcId="{C74034C7-3736-4719-AA01-C322947B6609}" destId="{69A04D97-4F11-4FA1-9571-2DC4D5547B5C}" srcOrd="0" destOrd="3" presId="urn:microsoft.com/office/officeart/2005/8/layout/hList7"/>
    <dgm:cxn modelId="{FE4926F2-AA17-494F-954D-97D1D8FCD6E0}" type="presOf" srcId="{AC6A07C8-6B91-477B-BF66-E2FFD35F1D36}" destId="{23EF992A-8997-467D-AE31-6544F48AA909}" srcOrd="0" destOrd="0" presId="urn:microsoft.com/office/officeart/2005/8/layout/hList7"/>
    <dgm:cxn modelId="{17F86021-0D02-4656-BB5A-2B3E830BBB3A}" type="presOf" srcId="{81920D5E-9E25-4722-B84A-3DFC8A51F10A}" destId="{C6965AC2-AB94-470E-AEEF-BAED4ACDB1A2}" srcOrd="1" destOrd="1" presId="urn:microsoft.com/office/officeart/2005/8/layout/hList7"/>
    <dgm:cxn modelId="{12399EF3-B111-438C-9128-2E581272BC30}" srcId="{ED1EF28A-7975-46DB-819B-41004122D74C}" destId="{B4DCE953-85C0-4642-BDA3-9CA68EEAD39A}" srcOrd="11" destOrd="0" parTransId="{FCD5368B-339B-478E-B54C-5E2DC82D03BB}" sibTransId="{1C39BBC5-98F4-4AA3-B8DF-4EA84BE39E0A}"/>
    <dgm:cxn modelId="{0259F9B0-444A-4AC4-A012-3E66ABF323EC}" type="presOf" srcId="{82E23E66-B13E-4F53-B6D9-D18600CC7FA6}" destId="{E034B4D0-28AB-458E-8464-8D1DC69D8209}" srcOrd="1" destOrd="8" presId="urn:microsoft.com/office/officeart/2005/8/layout/hList7"/>
    <dgm:cxn modelId="{DB6549F3-DF25-4291-A377-2F502C79ECCB}" type="presOf" srcId="{B4DCE953-85C0-4642-BDA3-9CA68EEAD39A}" destId="{69A04D97-4F11-4FA1-9571-2DC4D5547B5C}" srcOrd="0" destOrd="12" presId="urn:microsoft.com/office/officeart/2005/8/layout/hList7"/>
    <dgm:cxn modelId="{BFAB2F6C-F29B-4C6B-B914-4DA004A510E2}" srcId="{363772C1-CE19-4DD2-AFC6-97474783D60C}" destId="{C2515A58-F9B2-47AA-96C6-59FBF5068B5B}" srcOrd="0" destOrd="0" parTransId="{D348F126-31E0-4E2B-AC5C-6C189A8C2C5B}" sibTransId="{3A822C0B-B6B6-430F-A69C-53440864EED0}"/>
    <dgm:cxn modelId="{A1EDEA50-19CC-4B12-97DC-A1213377EC38}" type="presOf" srcId="{7087A000-451A-4FE0-A4B1-1516992D73E6}" destId="{69A04D97-4F11-4FA1-9571-2DC4D5547B5C}" srcOrd="0" destOrd="2" presId="urn:microsoft.com/office/officeart/2005/8/layout/hList7"/>
    <dgm:cxn modelId="{F4F6500C-BAFD-4017-AF74-2588F09EDFD6}" type="presOf" srcId="{A8CEF3D9-FCB0-491B-9A3D-0B151CEA8D15}" destId="{C6965AC2-AB94-470E-AEEF-BAED4ACDB1A2}" srcOrd="1" destOrd="7" presId="urn:microsoft.com/office/officeart/2005/8/layout/hList7"/>
    <dgm:cxn modelId="{77261EDD-FDDE-431C-A2BD-BB05710902CA}" type="presOf" srcId="{4FF084C3-0FE3-4920-A884-D36C55A88AA6}" destId="{E034B4D0-28AB-458E-8464-8D1DC69D8209}" srcOrd="1" destOrd="11" presId="urn:microsoft.com/office/officeart/2005/8/layout/hList7"/>
    <dgm:cxn modelId="{13174431-0AA7-430B-A0F7-E795B0610076}" srcId="{0B53DD4A-9080-45B1-AF66-D4A072CC3D36}" destId="{B06881A6-F105-4F92-8FBA-310936CD1593}" srcOrd="1" destOrd="0" parTransId="{03AA5700-7FB1-47DD-94CF-19C9C3B29CFD}" sibTransId="{6D846004-F341-4CF3-B695-77FDC3667597}"/>
    <dgm:cxn modelId="{761863A2-EDC1-4CDB-8D93-8EFF75CAF1AA}" srcId="{AC6A07C8-6B91-477B-BF66-E2FFD35F1D36}" destId="{0B53DD4A-9080-45B1-AF66-D4A072CC3D36}" srcOrd="0" destOrd="0" parTransId="{09175A89-F84B-4EE2-B614-364590082535}" sibTransId="{4FF7825F-7CEC-4C82-ABB7-D29C6BC882B9}"/>
    <dgm:cxn modelId="{3A7BEF82-F0D9-49C2-95BA-66016A7F745D}" type="presOf" srcId="{0BEA3B67-D2E7-4602-9467-C01E09E3AC80}" destId="{69A04D97-4F11-4FA1-9571-2DC4D5547B5C}" srcOrd="0" destOrd="7" presId="urn:microsoft.com/office/officeart/2005/8/layout/hList7"/>
    <dgm:cxn modelId="{B348B71E-E294-45F5-A659-7EA59B72B00B}" srcId="{AC6A07C8-6B91-477B-BF66-E2FFD35F1D36}" destId="{ED1EF28A-7975-46DB-819B-41004122D74C}" srcOrd="1" destOrd="0" parTransId="{F484615B-0F05-4A72-A449-FA220599B9DC}" sibTransId="{ED054700-94F0-47CB-B943-AA61DDFE3F0A}"/>
    <dgm:cxn modelId="{F5DDC69B-C2C5-4DF9-B5C7-906805B6F3B1}" srcId="{0B53DD4A-9080-45B1-AF66-D4A072CC3D36}" destId="{739283D7-B6E8-4740-AA37-6EAA9DB6834A}" srcOrd="8" destOrd="0" parTransId="{BA85567C-B661-4D16-ACB9-B097F42D97FB}" sibTransId="{06DDFDE4-1EF7-4BF7-8A00-8AFD4B4658A8}"/>
    <dgm:cxn modelId="{CB598F42-B8B5-46C4-B251-CD622A9AD70A}" type="presOf" srcId="{ED1EF28A-7975-46DB-819B-41004122D74C}" destId="{69A04D97-4F11-4FA1-9571-2DC4D5547B5C}" srcOrd="0" destOrd="0" presId="urn:microsoft.com/office/officeart/2005/8/layout/hList7"/>
    <dgm:cxn modelId="{7107224D-0E12-43D4-894D-B79F387975C2}" type="presOf" srcId="{8E8BDA13-E061-4986-8A46-AD637C481639}" destId="{7BB3E066-71C9-464A-A957-FA365E0C8180}" srcOrd="0" destOrd="6" presId="urn:microsoft.com/office/officeart/2005/8/layout/hList7"/>
    <dgm:cxn modelId="{307CD3C2-9FF5-4F02-83B2-0300F37F3825}" type="presOf" srcId="{BA3FA112-A456-4763-A242-9D095F116CE6}" destId="{69A04D97-4F11-4FA1-9571-2DC4D5547B5C}" srcOrd="0" destOrd="6" presId="urn:microsoft.com/office/officeart/2005/8/layout/hList7"/>
    <dgm:cxn modelId="{A159CEA2-E1DC-4042-A51E-3451219724AD}" srcId="{ED1EF28A-7975-46DB-819B-41004122D74C}" destId="{0C7E7182-5B41-4E7B-A623-01A381D31D6E}" srcOrd="8" destOrd="0" parTransId="{209C733F-41B5-4924-B578-B2F13E17A2FF}" sibTransId="{2AEEF337-4DC3-4831-82CE-ABDBEF402CEA}"/>
    <dgm:cxn modelId="{55E2A255-F832-4943-BAF7-4B04079C8775}" srcId="{363772C1-CE19-4DD2-AFC6-97474783D60C}" destId="{48A84814-7F70-4FFE-A7DE-3D179FB4D1B6}" srcOrd="1" destOrd="0" parTransId="{3911F286-DFB9-4644-92CC-891243633DD1}" sibTransId="{F59887DE-893C-47F0-B0EB-548499E94A69}"/>
    <dgm:cxn modelId="{84EDA62C-65C2-44BB-A52C-B4407204C14F}" type="presOf" srcId="{82E23E66-B13E-4F53-B6D9-D18600CC7FA6}" destId="{69A04D97-4F11-4FA1-9571-2DC4D5547B5C}" srcOrd="0" destOrd="8" presId="urn:microsoft.com/office/officeart/2005/8/layout/hList7"/>
    <dgm:cxn modelId="{4D385095-8E04-4E60-820D-6B3CD04058CC}" type="presOf" srcId="{B06881A6-F105-4F92-8FBA-310936CD1593}" destId="{C6965AC2-AB94-470E-AEEF-BAED4ACDB1A2}" srcOrd="1" destOrd="2" presId="urn:microsoft.com/office/officeart/2005/8/layout/hList7"/>
    <dgm:cxn modelId="{230D7FC3-746A-4F65-8CD3-9BD8FE6A1471}" srcId="{ED1EF28A-7975-46DB-819B-41004122D74C}" destId="{AF64E4B2-67F6-41F4-85FE-2D187A28BA03}" srcOrd="4" destOrd="0" parTransId="{1B6600F6-6889-4530-BB6E-C893876AF0B1}" sibTransId="{76637004-FA09-4C56-89B9-D83E855DF284}"/>
    <dgm:cxn modelId="{81109101-1C6E-44A2-A63A-0F1295D428A7}" type="presOf" srcId="{2B3473D6-232A-480E-B859-7F4288305EBD}" destId="{672F9FB5-6122-40F0-B96C-EC53587E0A80}" srcOrd="0" destOrd="3" presId="urn:microsoft.com/office/officeart/2005/8/layout/hList7"/>
    <dgm:cxn modelId="{B45BCDCE-6C3D-4C68-B735-5B13B69030EC}" type="presOf" srcId="{549EE947-88F6-4910-8424-7EA95A44737D}" destId="{7BB3E066-71C9-464A-A957-FA365E0C8180}" srcOrd="0" destOrd="8" presId="urn:microsoft.com/office/officeart/2005/8/layout/hList7"/>
    <dgm:cxn modelId="{1742A9A2-85D0-4D8F-A906-3622BBD4D61A}" srcId="{363772C1-CE19-4DD2-AFC6-97474783D60C}" destId="{2B3473D6-232A-480E-B859-7F4288305EBD}" srcOrd="2" destOrd="0" parTransId="{7BC12A63-645D-47E4-AE99-A144BB311BFE}" sibTransId="{017A2708-5C85-463F-9F9E-7194C8BBA455}"/>
    <dgm:cxn modelId="{2EAA9BE3-6C0F-43E5-9D5F-2B561DA2B300}" type="presOf" srcId="{81920D5E-9E25-4722-B84A-3DFC8A51F10A}" destId="{7BB3E066-71C9-464A-A957-FA365E0C8180}" srcOrd="0" destOrd="1" presId="urn:microsoft.com/office/officeart/2005/8/layout/hList7"/>
    <dgm:cxn modelId="{70A589C5-CC55-4FB9-9AA5-FE2D2D132CD4}" srcId="{ED1EF28A-7975-46DB-819B-41004122D74C}" destId="{7087A000-451A-4FE0-A4B1-1516992D73E6}" srcOrd="1" destOrd="0" parTransId="{010D018F-3789-47F9-8D27-FC865A9B4FFE}" sibTransId="{4F3E0C89-36B0-4316-B9AC-8875B6727D38}"/>
    <dgm:cxn modelId="{16D85591-0F54-41F2-A6A4-2BC7F05542A8}" srcId="{0B53DD4A-9080-45B1-AF66-D4A072CC3D36}" destId="{549EE947-88F6-4910-8424-7EA95A44737D}" srcOrd="7" destOrd="0" parTransId="{1DCE9AC7-58ED-428E-BB2C-F2899D65F08D}" sibTransId="{83C40B88-D723-4B17-81ED-6C02046C7FEE}"/>
    <dgm:cxn modelId="{6AE1DD48-1B31-4D61-BFD0-19E67B3F526D}" type="presOf" srcId="{EEE4496C-13F2-4726-A1AF-66F6EDD42540}" destId="{C6965AC2-AB94-470E-AEEF-BAED4ACDB1A2}" srcOrd="1" destOrd="5" presId="urn:microsoft.com/office/officeart/2005/8/layout/hList7"/>
    <dgm:cxn modelId="{2CA18DB6-54EA-4E08-A213-F2CA344D4F13}" type="presOf" srcId="{B24F57FA-8CAE-47A6-839D-E3A72936E891}" destId="{E034B4D0-28AB-458E-8464-8D1DC69D8209}" srcOrd="1" destOrd="4" presId="urn:microsoft.com/office/officeart/2005/8/layout/hList7"/>
    <dgm:cxn modelId="{8A4F4436-5B07-4B5A-AF55-F275A8DE45FD}" srcId="{0B53DD4A-9080-45B1-AF66-D4A072CC3D36}" destId="{EEE4496C-13F2-4726-A1AF-66F6EDD42540}" srcOrd="4" destOrd="0" parTransId="{9EAA094A-DACF-4B38-815F-4A4744FB5E66}" sibTransId="{D54D7AC4-23D1-4460-B9F8-329E7A42312A}"/>
    <dgm:cxn modelId="{13B7C1EB-E2ED-4EB7-8C8A-9FF692ABDF7B}" type="presOf" srcId="{C2515A58-F9B2-47AA-96C6-59FBF5068B5B}" destId="{672F9FB5-6122-40F0-B96C-EC53587E0A80}" srcOrd="0" destOrd="1" presId="urn:microsoft.com/office/officeart/2005/8/layout/hList7"/>
    <dgm:cxn modelId="{F1CF8231-7C5A-420F-893F-64D5D5A53FFD}" srcId="{0B53DD4A-9080-45B1-AF66-D4A072CC3D36}" destId="{9F8B9754-69D2-4751-97F9-80B61233137A}" srcOrd="3" destOrd="0" parTransId="{7A6109D7-BF85-4D18-AB87-DD3DB5D6A3B7}" sibTransId="{0D184CF2-3F6E-4ECF-B1EE-348656112983}"/>
    <dgm:cxn modelId="{A7696737-1899-44E0-8CCE-1F8C8ADEB7A6}" type="presOf" srcId="{EEE4496C-13F2-4726-A1AF-66F6EDD42540}" destId="{7BB3E066-71C9-464A-A957-FA365E0C8180}" srcOrd="0" destOrd="5" presId="urn:microsoft.com/office/officeart/2005/8/layout/hList7"/>
    <dgm:cxn modelId="{EFEFBFC1-7ADE-45C2-9B9B-7FC2679D666E}" type="presOf" srcId="{ED054700-94F0-47CB-B943-AA61DDFE3F0A}" destId="{530DB66E-3AEC-454A-A216-3EEAF850A088}" srcOrd="0" destOrd="0" presId="urn:microsoft.com/office/officeart/2005/8/layout/hList7"/>
    <dgm:cxn modelId="{9BAD57C6-CF2B-4D4D-A444-552C347B50E9}" srcId="{ED1EF28A-7975-46DB-819B-41004122D74C}" destId="{B24F57FA-8CAE-47A6-839D-E3A72936E891}" srcOrd="3" destOrd="0" parTransId="{E5A09F4A-8854-462D-9864-433AAF701397}" sibTransId="{26D4DC8A-506D-45D7-8AEB-A7757782E686}"/>
    <dgm:cxn modelId="{9CFC9E4C-8717-4C67-8BC1-0B75A17EABA3}" type="presOf" srcId="{2326E773-E832-402D-ACE2-E5905ADA4816}" destId="{E034B4D0-28AB-458E-8464-8D1DC69D8209}" srcOrd="1" destOrd="10" presId="urn:microsoft.com/office/officeart/2005/8/layout/hList7"/>
    <dgm:cxn modelId="{A0C49041-C0EC-48DB-AF7A-FE0D7C76CBD1}" type="presOf" srcId="{48A84814-7F70-4FFE-A7DE-3D179FB4D1B6}" destId="{672F9FB5-6122-40F0-B96C-EC53587E0A80}" srcOrd="0" destOrd="2" presId="urn:microsoft.com/office/officeart/2005/8/layout/hList7"/>
    <dgm:cxn modelId="{2BA3F6FE-4D2E-44AC-B824-5D602B32DF4D}" type="presOf" srcId="{9F8B9754-69D2-4751-97F9-80B61233137A}" destId="{C6965AC2-AB94-470E-AEEF-BAED4ACDB1A2}" srcOrd="1" destOrd="4" presId="urn:microsoft.com/office/officeart/2005/8/layout/hList7"/>
    <dgm:cxn modelId="{6F61B3F6-FE75-45D5-B5E3-ED37EAB77AC6}" type="presOf" srcId="{F2C2F70B-C224-4594-BE5F-3C607ECA8493}" destId="{7BB3E066-71C9-464A-A957-FA365E0C8180}" srcOrd="0" destOrd="3" presId="urn:microsoft.com/office/officeart/2005/8/layout/hList7"/>
    <dgm:cxn modelId="{422466EC-2997-4EE8-BB20-FE933C41B53F}" type="presOf" srcId="{FE90D767-2F6F-4ECC-9ED3-A85C83FFFD7D}" destId="{69A04D97-4F11-4FA1-9571-2DC4D5547B5C}" srcOrd="0" destOrd="1" presId="urn:microsoft.com/office/officeart/2005/8/layout/hList7"/>
    <dgm:cxn modelId="{8A13E243-F599-4424-86E9-2931C07F3EC1}" type="presOf" srcId="{AF64E4B2-67F6-41F4-85FE-2D187A28BA03}" destId="{69A04D97-4F11-4FA1-9571-2DC4D5547B5C}" srcOrd="0" destOrd="5" presId="urn:microsoft.com/office/officeart/2005/8/layout/hList7"/>
    <dgm:cxn modelId="{136BBE7A-9950-4FC3-BD4B-D5320CE8017A}" srcId="{ED1EF28A-7975-46DB-819B-41004122D74C}" destId="{FE90D767-2F6F-4ECC-9ED3-A85C83FFFD7D}" srcOrd="0" destOrd="0" parTransId="{FBB55B37-650F-4927-9516-15C62BD53FED}" sibTransId="{5D89EF57-C7A6-4C30-A313-0C61883C4E0A}"/>
    <dgm:cxn modelId="{FD53DDAE-C55F-4807-9A06-3189ECDC5343}" type="presOf" srcId="{4FF084C3-0FE3-4920-A884-D36C55A88AA6}" destId="{69A04D97-4F11-4FA1-9571-2DC4D5547B5C}" srcOrd="0" destOrd="11" presId="urn:microsoft.com/office/officeart/2005/8/layout/hList7"/>
    <dgm:cxn modelId="{D627C605-CD03-4FFE-8B6B-815D02CBE23A}" type="presOf" srcId="{B06881A6-F105-4F92-8FBA-310936CD1593}" destId="{7BB3E066-71C9-464A-A957-FA365E0C8180}" srcOrd="0" destOrd="2" presId="urn:microsoft.com/office/officeart/2005/8/layout/hList7"/>
    <dgm:cxn modelId="{6D3C38E7-494C-427F-8F06-F875181F46F1}" type="presOf" srcId="{BA3FA112-A456-4763-A242-9D095F116CE6}" destId="{E034B4D0-28AB-458E-8464-8D1DC69D8209}" srcOrd="1" destOrd="6" presId="urn:microsoft.com/office/officeart/2005/8/layout/hList7"/>
    <dgm:cxn modelId="{83019928-C9FE-4916-8052-CE9E19D0DC6D}" type="presOf" srcId="{0C7E7182-5B41-4E7B-A623-01A381D31D6E}" destId="{69A04D97-4F11-4FA1-9571-2DC4D5547B5C}" srcOrd="0" destOrd="9" presId="urn:microsoft.com/office/officeart/2005/8/layout/hList7"/>
    <dgm:cxn modelId="{09C4A049-D0EB-4E72-9D7C-41A52E8951F0}" srcId="{ED1EF28A-7975-46DB-819B-41004122D74C}" destId="{82E23E66-B13E-4F53-B6D9-D18600CC7FA6}" srcOrd="7" destOrd="0" parTransId="{3F7278B9-FFE6-49AE-A0FC-AB26AA8476E7}" sibTransId="{E6252FC0-7370-4CD6-A2B4-2356D7C84B6D}"/>
    <dgm:cxn modelId="{605498EC-F4CB-4B99-A89A-4AF54B498D80}" srcId="{ED1EF28A-7975-46DB-819B-41004122D74C}" destId="{0BEA3B67-D2E7-4602-9467-C01E09E3AC80}" srcOrd="6" destOrd="0" parTransId="{3E00EBB1-2647-47FA-874C-EAA314953619}" sibTransId="{4DF8DD25-31ED-4272-90C0-A5960D4419B5}"/>
    <dgm:cxn modelId="{098CBBE0-A823-47F7-ADF4-FD58B14A9DB8}" type="presOf" srcId="{8E8BDA13-E061-4986-8A46-AD637C481639}" destId="{C6965AC2-AB94-470E-AEEF-BAED4ACDB1A2}" srcOrd="1" destOrd="6" presId="urn:microsoft.com/office/officeart/2005/8/layout/hList7"/>
    <dgm:cxn modelId="{67D9A764-58E6-482E-9249-E9031A2C9E3E}" type="presOf" srcId="{363772C1-CE19-4DD2-AFC6-97474783D60C}" destId="{672F9FB5-6122-40F0-B96C-EC53587E0A80}" srcOrd="0" destOrd="0" presId="urn:microsoft.com/office/officeart/2005/8/layout/hList7"/>
    <dgm:cxn modelId="{B15DB1D9-0C0A-4754-9223-E7AC19452ADC}" type="presOf" srcId="{48A84814-7F70-4FFE-A7DE-3D179FB4D1B6}" destId="{C33E41AD-9DE8-4123-9238-848385CD94E7}" srcOrd="1" destOrd="2" presId="urn:microsoft.com/office/officeart/2005/8/layout/hList7"/>
    <dgm:cxn modelId="{B71A1EB6-1F63-4791-BFCE-AAAA7B98C520}" type="presOf" srcId="{ED1EF28A-7975-46DB-819B-41004122D74C}" destId="{E034B4D0-28AB-458E-8464-8D1DC69D8209}" srcOrd="1" destOrd="0" presId="urn:microsoft.com/office/officeart/2005/8/layout/hList7"/>
    <dgm:cxn modelId="{03E35FFE-0966-4067-86BE-9DB521864E10}" type="presOf" srcId="{FE90D767-2F6F-4ECC-9ED3-A85C83FFFD7D}" destId="{E034B4D0-28AB-458E-8464-8D1DC69D8209}" srcOrd="1" destOrd="1" presId="urn:microsoft.com/office/officeart/2005/8/layout/hList7"/>
    <dgm:cxn modelId="{60816679-4FFC-4D80-8552-ABC5B1C207EC}" srcId="{0B53DD4A-9080-45B1-AF66-D4A072CC3D36}" destId="{81920D5E-9E25-4722-B84A-3DFC8A51F10A}" srcOrd="0" destOrd="0" parTransId="{8CC20299-C192-459D-B295-B31A6875539C}" sibTransId="{6A04A42B-2C28-49DD-AB66-8F7B07FFC407}"/>
    <dgm:cxn modelId="{0C5E1A8F-337F-4AF9-8CF3-9DF1718B8681}" type="presOf" srcId="{0B53DD4A-9080-45B1-AF66-D4A072CC3D36}" destId="{C6965AC2-AB94-470E-AEEF-BAED4ACDB1A2}" srcOrd="1" destOrd="0" presId="urn:microsoft.com/office/officeart/2005/8/layout/hList7"/>
    <dgm:cxn modelId="{1EFD1F32-D34E-45BA-9789-4FA1ADE8A92A}" srcId="{AC6A07C8-6B91-477B-BF66-E2FFD35F1D36}" destId="{363772C1-CE19-4DD2-AFC6-97474783D60C}" srcOrd="2" destOrd="0" parTransId="{FB11DE4F-C57F-46B2-9F08-9C702F68D090}" sibTransId="{C3F3ADB8-87ED-408F-A87A-21B82B2E3777}"/>
    <dgm:cxn modelId="{DC9B02EB-8832-4C78-A0D9-CE0DAA53080D}" type="presOf" srcId="{739283D7-B6E8-4740-AA37-6EAA9DB6834A}" destId="{C6965AC2-AB94-470E-AEEF-BAED4ACDB1A2}" srcOrd="1" destOrd="9" presId="urn:microsoft.com/office/officeart/2005/8/layout/hList7"/>
    <dgm:cxn modelId="{DA630922-07DB-43A1-992A-D693D9CEEBFB}" type="presOf" srcId="{A8CEF3D9-FCB0-491B-9A3D-0B151CEA8D15}" destId="{7BB3E066-71C9-464A-A957-FA365E0C8180}" srcOrd="0" destOrd="7" presId="urn:microsoft.com/office/officeart/2005/8/layout/hList7"/>
    <dgm:cxn modelId="{1457F435-6824-413D-B620-9DBD598757B6}" srcId="{ED1EF28A-7975-46DB-819B-41004122D74C}" destId="{BA3FA112-A456-4763-A242-9D095F116CE6}" srcOrd="5" destOrd="0" parTransId="{1DE312AF-DD36-4435-88BC-1BF154BBEA47}" sibTransId="{813F788B-259E-4DC4-9781-467A2F306DA0}"/>
    <dgm:cxn modelId="{CB2491CF-6D0E-4F93-874D-5550F9217CDE}" srcId="{ED1EF28A-7975-46DB-819B-41004122D74C}" destId="{2326E773-E832-402D-ACE2-E5905ADA4816}" srcOrd="9" destOrd="0" parTransId="{9B7339F0-3C00-4326-8385-B357F6221A08}" sibTransId="{032F91B2-5DAE-4D1F-89FE-2E610FA90978}"/>
    <dgm:cxn modelId="{54E052FB-00C8-4E7F-A74B-F75FEC51B9B9}" type="presParOf" srcId="{23EF992A-8997-467D-AE31-6544F48AA909}" destId="{5D2B46D4-F6A7-4AFB-BCE7-5EE2869DA99F}" srcOrd="0" destOrd="0" presId="urn:microsoft.com/office/officeart/2005/8/layout/hList7"/>
    <dgm:cxn modelId="{DD718897-D8CB-4D08-BC5D-209EC9DA6BFF}" type="presParOf" srcId="{23EF992A-8997-467D-AE31-6544F48AA909}" destId="{3567FB03-7CB4-4D02-8ACE-D494DF6E6B40}" srcOrd="1" destOrd="0" presId="urn:microsoft.com/office/officeart/2005/8/layout/hList7"/>
    <dgm:cxn modelId="{EB165600-ED7F-478B-B9B1-F5DF13BB5957}" type="presParOf" srcId="{3567FB03-7CB4-4D02-8ACE-D494DF6E6B40}" destId="{65FAB6D7-D010-4F99-A869-E6F8CF5FB19D}" srcOrd="0" destOrd="0" presId="urn:microsoft.com/office/officeart/2005/8/layout/hList7"/>
    <dgm:cxn modelId="{2A9A740A-70E8-4BF2-83ED-0D89CEB6DF18}" type="presParOf" srcId="{65FAB6D7-D010-4F99-A869-E6F8CF5FB19D}" destId="{7BB3E066-71C9-464A-A957-FA365E0C8180}" srcOrd="0" destOrd="0" presId="urn:microsoft.com/office/officeart/2005/8/layout/hList7"/>
    <dgm:cxn modelId="{B39D76C4-2D4E-4BF1-9786-AD2B1C30309F}" type="presParOf" srcId="{65FAB6D7-D010-4F99-A869-E6F8CF5FB19D}" destId="{C6965AC2-AB94-470E-AEEF-BAED4ACDB1A2}" srcOrd="1" destOrd="0" presId="urn:microsoft.com/office/officeart/2005/8/layout/hList7"/>
    <dgm:cxn modelId="{120C56FC-1DBC-40C4-8980-3D76990C73B2}" type="presParOf" srcId="{65FAB6D7-D010-4F99-A869-E6F8CF5FB19D}" destId="{74DE337F-7BFE-44A1-BB2A-641D480AA57F}" srcOrd="2" destOrd="0" presId="urn:microsoft.com/office/officeart/2005/8/layout/hList7"/>
    <dgm:cxn modelId="{3FDB413D-CE17-4545-A239-17AF45DEC69D}" type="presParOf" srcId="{65FAB6D7-D010-4F99-A869-E6F8CF5FB19D}" destId="{D2EDDEEA-66D0-45FD-9AE3-91B432CF16E0}" srcOrd="3" destOrd="0" presId="urn:microsoft.com/office/officeart/2005/8/layout/hList7"/>
    <dgm:cxn modelId="{C771C115-DF01-44BB-9978-572114A2E639}" type="presParOf" srcId="{3567FB03-7CB4-4D02-8ACE-D494DF6E6B40}" destId="{F14C05F5-1FD7-4C3D-9CD3-C5A1295D0691}" srcOrd="1" destOrd="0" presId="urn:microsoft.com/office/officeart/2005/8/layout/hList7"/>
    <dgm:cxn modelId="{DC67360C-7D72-413E-9280-35DCE3C7FFF6}" type="presParOf" srcId="{3567FB03-7CB4-4D02-8ACE-D494DF6E6B40}" destId="{00DC34D5-7E05-4D5C-9BC0-7A50A2E44EC7}" srcOrd="2" destOrd="0" presId="urn:microsoft.com/office/officeart/2005/8/layout/hList7"/>
    <dgm:cxn modelId="{F7757E35-84AF-42C9-99C9-039A10F9C9F2}" type="presParOf" srcId="{00DC34D5-7E05-4D5C-9BC0-7A50A2E44EC7}" destId="{69A04D97-4F11-4FA1-9571-2DC4D5547B5C}" srcOrd="0" destOrd="0" presId="urn:microsoft.com/office/officeart/2005/8/layout/hList7"/>
    <dgm:cxn modelId="{8B4BD08F-B992-444E-8CDA-8AE0E2C0403F}" type="presParOf" srcId="{00DC34D5-7E05-4D5C-9BC0-7A50A2E44EC7}" destId="{E034B4D0-28AB-458E-8464-8D1DC69D8209}" srcOrd="1" destOrd="0" presId="urn:microsoft.com/office/officeart/2005/8/layout/hList7"/>
    <dgm:cxn modelId="{2C1B6C0E-8BFB-4FB1-93AC-0519DF0688FB}" type="presParOf" srcId="{00DC34D5-7E05-4D5C-9BC0-7A50A2E44EC7}" destId="{A6C21EF1-A7C8-4F7B-9B34-75B878175335}" srcOrd="2" destOrd="0" presId="urn:microsoft.com/office/officeart/2005/8/layout/hList7"/>
    <dgm:cxn modelId="{F60A8F87-3154-4763-B96C-7381923AB694}" type="presParOf" srcId="{00DC34D5-7E05-4D5C-9BC0-7A50A2E44EC7}" destId="{73CDCB7D-FE4F-42B1-8816-B652C3178291}" srcOrd="3" destOrd="0" presId="urn:microsoft.com/office/officeart/2005/8/layout/hList7"/>
    <dgm:cxn modelId="{C3803209-D36C-45E5-A1FA-548BF0539C58}" type="presParOf" srcId="{3567FB03-7CB4-4D02-8ACE-D494DF6E6B40}" destId="{530DB66E-3AEC-454A-A216-3EEAF850A088}" srcOrd="3" destOrd="0" presId="urn:microsoft.com/office/officeart/2005/8/layout/hList7"/>
    <dgm:cxn modelId="{8F9236D1-E6DA-4A9D-A560-1C29066406F4}" type="presParOf" srcId="{3567FB03-7CB4-4D02-8ACE-D494DF6E6B40}" destId="{EB1A08AC-8E98-472B-81DB-93574A1F829E}" srcOrd="4" destOrd="0" presId="urn:microsoft.com/office/officeart/2005/8/layout/hList7"/>
    <dgm:cxn modelId="{F3AD5D32-F88A-4FD1-87F3-54C65FB400BD}" type="presParOf" srcId="{EB1A08AC-8E98-472B-81DB-93574A1F829E}" destId="{672F9FB5-6122-40F0-B96C-EC53587E0A80}" srcOrd="0" destOrd="0" presId="urn:microsoft.com/office/officeart/2005/8/layout/hList7"/>
    <dgm:cxn modelId="{46A472B5-C507-4FEC-AC2C-6E891B1366AB}" type="presParOf" srcId="{EB1A08AC-8E98-472B-81DB-93574A1F829E}" destId="{C33E41AD-9DE8-4123-9238-848385CD94E7}" srcOrd="1" destOrd="0" presId="urn:microsoft.com/office/officeart/2005/8/layout/hList7"/>
    <dgm:cxn modelId="{1CC194AE-0700-4AB7-B3A9-599AFAB39DF8}" type="presParOf" srcId="{EB1A08AC-8E98-472B-81DB-93574A1F829E}" destId="{E95FED80-D183-4739-9E54-3863A7D7E5AC}" srcOrd="2" destOrd="0" presId="urn:microsoft.com/office/officeart/2005/8/layout/hList7"/>
    <dgm:cxn modelId="{8923CA85-A400-4C05-B02C-CFA05AAF2727}" type="presParOf" srcId="{EB1A08AC-8E98-472B-81DB-93574A1F829E}" destId="{30338511-480B-484D-8C28-C4A31DCC510F}"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171CCE-C1DB-4AB2-9DB5-5CFE9FE001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8FB4573E-96EE-4C65-ACD6-504F68987145}">
      <dgm:prSet>
        <dgm:style>
          <a:lnRef idx="1">
            <a:schemeClr val="accent1"/>
          </a:lnRef>
          <a:fillRef idx="2">
            <a:schemeClr val="accent1"/>
          </a:fillRef>
          <a:effectRef idx="1">
            <a:schemeClr val="accent1"/>
          </a:effectRef>
          <a:fontRef idx="minor">
            <a:schemeClr val="dk1"/>
          </a:fontRef>
        </dgm:style>
      </dgm:prSet>
      <dgm:spPr/>
      <dgm:t>
        <a:bodyPr/>
        <a:lstStyle/>
        <a:p>
          <a:pPr algn="ctr" rtl="0"/>
          <a:r>
            <a:rPr lang="es-MX" dirty="0" smtClean="0">
              <a:solidFill>
                <a:schemeClr val="tx1"/>
              </a:solidFill>
              <a:latin typeface="Times New Roman" panose="02020603050405020304" pitchFamily="18" charset="0"/>
              <a:cs typeface="Times New Roman" panose="02020603050405020304" pitchFamily="18" charset="0"/>
            </a:rPr>
            <a:t>Características del experimento</a:t>
          </a:r>
          <a:endParaRPr lang="es-MX" dirty="0">
            <a:solidFill>
              <a:schemeClr val="tx1"/>
            </a:solidFill>
            <a:latin typeface="Times New Roman" panose="02020603050405020304" pitchFamily="18" charset="0"/>
            <a:cs typeface="Times New Roman" panose="02020603050405020304" pitchFamily="18" charset="0"/>
          </a:endParaRPr>
        </a:p>
      </dgm:t>
    </dgm:pt>
    <dgm:pt modelId="{17634D50-DA25-44D8-8299-5652B1935486}" type="parTrans" cxnId="{2948A4E3-AD4E-491E-9F06-5BAF2A951EE2}">
      <dgm:prSet/>
      <dgm:spPr/>
      <dgm:t>
        <a:bodyPr/>
        <a:lstStyle/>
        <a:p>
          <a:endParaRPr lang="es-MX"/>
        </a:p>
      </dgm:t>
    </dgm:pt>
    <dgm:pt modelId="{E87B1CBB-1901-4A80-88BF-8EB647F244DC}" type="sibTrans" cxnId="{2948A4E3-AD4E-491E-9F06-5BAF2A951EE2}">
      <dgm:prSet/>
      <dgm:spPr/>
      <dgm:t>
        <a:bodyPr/>
        <a:lstStyle/>
        <a:p>
          <a:endParaRPr lang="es-MX"/>
        </a:p>
      </dgm:t>
    </dgm:pt>
    <dgm:pt modelId="{58D3FF11-E598-4399-AE61-710B3564144A}">
      <dgm:prSet custT="1"/>
      <dgm:spPr/>
      <dgm:t>
        <a:bodyPr/>
        <a:lstStyle/>
        <a:p>
          <a:pPr rtl="0"/>
          <a:r>
            <a:rPr lang="es-MX" sz="2400" dirty="0" smtClean="0">
              <a:latin typeface="Times New Roman" panose="02020603050405020304" pitchFamily="18" charset="0"/>
              <a:cs typeface="Times New Roman" panose="02020603050405020304" pitchFamily="18" charset="0"/>
            </a:rPr>
            <a:t>Tratamientos:				12</a:t>
          </a:r>
          <a:endParaRPr lang="es-MX" sz="2400" dirty="0">
            <a:latin typeface="Times New Roman" panose="02020603050405020304" pitchFamily="18" charset="0"/>
            <a:cs typeface="Times New Roman" panose="02020603050405020304" pitchFamily="18" charset="0"/>
          </a:endParaRPr>
        </a:p>
      </dgm:t>
    </dgm:pt>
    <dgm:pt modelId="{8C7441EE-D63D-4E14-A0C6-E300C5216DC2}" type="parTrans" cxnId="{22C20BFF-3959-4EFB-9F8C-5F10D090A264}">
      <dgm:prSet/>
      <dgm:spPr/>
      <dgm:t>
        <a:bodyPr/>
        <a:lstStyle/>
        <a:p>
          <a:endParaRPr lang="es-MX"/>
        </a:p>
      </dgm:t>
    </dgm:pt>
    <dgm:pt modelId="{F272B781-3A19-4E3E-9222-B3FE6EE7A333}" type="sibTrans" cxnId="{22C20BFF-3959-4EFB-9F8C-5F10D090A264}">
      <dgm:prSet/>
      <dgm:spPr/>
      <dgm:t>
        <a:bodyPr/>
        <a:lstStyle/>
        <a:p>
          <a:endParaRPr lang="es-MX"/>
        </a:p>
      </dgm:t>
    </dgm:pt>
    <dgm:pt modelId="{BDBAFA90-88F3-4045-92A3-4364F985290A}">
      <dgm:prSet custT="1"/>
      <dgm:spPr/>
      <dgm:t>
        <a:bodyPr/>
        <a:lstStyle/>
        <a:p>
          <a:pPr rtl="0"/>
          <a:r>
            <a:rPr lang="es-MX" sz="2400" dirty="0" smtClean="0">
              <a:latin typeface="Times New Roman" panose="02020603050405020304" pitchFamily="18" charset="0"/>
              <a:cs typeface="Times New Roman" panose="02020603050405020304" pitchFamily="18" charset="0"/>
            </a:rPr>
            <a:t>Bloques:				3</a:t>
          </a:r>
          <a:endParaRPr lang="es-MX" sz="2400" dirty="0">
            <a:latin typeface="Times New Roman" panose="02020603050405020304" pitchFamily="18" charset="0"/>
            <a:cs typeface="Times New Roman" panose="02020603050405020304" pitchFamily="18" charset="0"/>
          </a:endParaRPr>
        </a:p>
      </dgm:t>
    </dgm:pt>
    <dgm:pt modelId="{C9BED46F-9036-4D93-A672-5D21B7213839}" type="parTrans" cxnId="{E3DE89C2-1083-4C00-9B6A-8648171A04A0}">
      <dgm:prSet/>
      <dgm:spPr/>
      <dgm:t>
        <a:bodyPr/>
        <a:lstStyle/>
        <a:p>
          <a:endParaRPr lang="es-MX"/>
        </a:p>
      </dgm:t>
    </dgm:pt>
    <dgm:pt modelId="{40E826C8-3449-4603-BCE7-269D971227C3}" type="sibTrans" cxnId="{E3DE89C2-1083-4C00-9B6A-8648171A04A0}">
      <dgm:prSet/>
      <dgm:spPr/>
      <dgm:t>
        <a:bodyPr/>
        <a:lstStyle/>
        <a:p>
          <a:endParaRPr lang="es-MX"/>
        </a:p>
      </dgm:t>
    </dgm:pt>
    <dgm:pt modelId="{34F27BD1-1911-4EB3-A52A-BD66A734988A}">
      <dgm:prSet custT="1"/>
      <dgm:spPr/>
      <dgm:t>
        <a:bodyPr/>
        <a:lstStyle/>
        <a:p>
          <a:pPr rtl="0"/>
          <a:r>
            <a:rPr lang="es-MX" sz="2400" dirty="0" smtClean="0">
              <a:latin typeface="Times New Roman" panose="02020603050405020304" pitchFamily="18" charset="0"/>
              <a:cs typeface="Times New Roman" panose="02020603050405020304" pitchFamily="18" charset="0"/>
            </a:rPr>
            <a:t>Total de unidades experimentales:	36</a:t>
          </a:r>
          <a:endParaRPr lang="es-MX" sz="2400" dirty="0">
            <a:latin typeface="Times New Roman" panose="02020603050405020304" pitchFamily="18" charset="0"/>
            <a:cs typeface="Times New Roman" panose="02020603050405020304" pitchFamily="18" charset="0"/>
          </a:endParaRPr>
        </a:p>
      </dgm:t>
    </dgm:pt>
    <dgm:pt modelId="{A0B093C4-02F4-4100-8F03-96B81EAC0FAB}" type="parTrans" cxnId="{982D7309-B7ED-4447-A141-56E0B8E4E4E6}">
      <dgm:prSet/>
      <dgm:spPr/>
      <dgm:t>
        <a:bodyPr/>
        <a:lstStyle/>
        <a:p>
          <a:endParaRPr lang="es-MX"/>
        </a:p>
      </dgm:t>
    </dgm:pt>
    <dgm:pt modelId="{04C9A1C2-29F9-4110-B957-BF0403962A39}" type="sibTrans" cxnId="{982D7309-B7ED-4447-A141-56E0B8E4E4E6}">
      <dgm:prSet/>
      <dgm:spPr/>
      <dgm:t>
        <a:bodyPr/>
        <a:lstStyle/>
        <a:p>
          <a:endParaRPr lang="es-MX"/>
        </a:p>
      </dgm:t>
    </dgm:pt>
    <dgm:pt modelId="{C8EA5708-42F7-44B5-9CAD-C0666D04B821}">
      <dgm:prSet custT="1"/>
      <dgm:spPr/>
      <dgm:t>
        <a:bodyPr/>
        <a:lstStyle/>
        <a:p>
          <a:pPr rtl="0"/>
          <a:r>
            <a:rPr lang="es-MX" sz="2400" dirty="0" smtClean="0">
              <a:latin typeface="Times New Roman" panose="02020603050405020304" pitchFamily="18" charset="0"/>
              <a:cs typeface="Times New Roman" panose="02020603050405020304" pitchFamily="18" charset="0"/>
            </a:rPr>
            <a:t>Forma:				cuadrado </a:t>
          </a:r>
          <a:endParaRPr lang="es-MX" sz="2400" dirty="0">
            <a:latin typeface="Times New Roman" panose="02020603050405020304" pitchFamily="18" charset="0"/>
            <a:cs typeface="Times New Roman" panose="02020603050405020304" pitchFamily="18" charset="0"/>
          </a:endParaRPr>
        </a:p>
      </dgm:t>
    </dgm:pt>
    <dgm:pt modelId="{89AC3EF7-4709-4AE2-BCA0-01A76331E3AB}" type="parTrans" cxnId="{B794EAC9-7573-4107-94EA-1B014833808B}">
      <dgm:prSet/>
      <dgm:spPr/>
      <dgm:t>
        <a:bodyPr/>
        <a:lstStyle/>
        <a:p>
          <a:endParaRPr lang="es-MX"/>
        </a:p>
      </dgm:t>
    </dgm:pt>
    <dgm:pt modelId="{946489F0-F965-4FB4-836F-0E23EF52A9F1}" type="sibTrans" cxnId="{B794EAC9-7573-4107-94EA-1B014833808B}">
      <dgm:prSet/>
      <dgm:spPr/>
      <dgm:t>
        <a:bodyPr/>
        <a:lstStyle/>
        <a:p>
          <a:endParaRPr lang="es-MX"/>
        </a:p>
      </dgm:t>
    </dgm:pt>
    <dgm:pt modelId="{E83A54D3-7071-4188-BB63-0D7087C36190}">
      <dgm:prSet custT="1"/>
      <dgm:spPr/>
      <dgm:t>
        <a:bodyPr/>
        <a:lstStyle/>
        <a:p>
          <a:pPr rtl="0"/>
          <a:r>
            <a:rPr lang="es-MX" sz="2400" dirty="0" smtClean="0">
              <a:latin typeface="Times New Roman" panose="02020603050405020304" pitchFamily="18" charset="0"/>
              <a:cs typeface="Times New Roman" panose="02020603050405020304" pitchFamily="18" charset="0"/>
            </a:rPr>
            <a:t>Largo:					5m</a:t>
          </a:r>
          <a:endParaRPr lang="es-MX" sz="2400" dirty="0">
            <a:latin typeface="Times New Roman" panose="02020603050405020304" pitchFamily="18" charset="0"/>
            <a:cs typeface="Times New Roman" panose="02020603050405020304" pitchFamily="18" charset="0"/>
          </a:endParaRPr>
        </a:p>
      </dgm:t>
    </dgm:pt>
    <dgm:pt modelId="{8E51F9C5-8FD3-4EAB-8460-F20A25A13E5C}" type="parTrans" cxnId="{0CFE7902-CEDF-48EC-9EBA-A9CFBD2B60BD}">
      <dgm:prSet/>
      <dgm:spPr/>
      <dgm:t>
        <a:bodyPr/>
        <a:lstStyle/>
        <a:p>
          <a:endParaRPr lang="es-MX"/>
        </a:p>
      </dgm:t>
    </dgm:pt>
    <dgm:pt modelId="{7413141D-D971-431E-B5D9-1AEC07CB9F62}" type="sibTrans" cxnId="{0CFE7902-CEDF-48EC-9EBA-A9CFBD2B60BD}">
      <dgm:prSet/>
      <dgm:spPr/>
      <dgm:t>
        <a:bodyPr/>
        <a:lstStyle/>
        <a:p>
          <a:endParaRPr lang="es-MX"/>
        </a:p>
      </dgm:t>
    </dgm:pt>
    <dgm:pt modelId="{2D42B5EC-6B08-4F6E-9902-70D384D7D2D3}">
      <dgm:prSet custT="1"/>
      <dgm:spPr/>
      <dgm:t>
        <a:bodyPr/>
        <a:lstStyle/>
        <a:p>
          <a:pPr rtl="0"/>
          <a:r>
            <a:rPr lang="es-MX" sz="2400" dirty="0" smtClean="0">
              <a:latin typeface="Times New Roman" panose="02020603050405020304" pitchFamily="18" charset="0"/>
              <a:cs typeface="Times New Roman" panose="02020603050405020304" pitchFamily="18" charset="0"/>
            </a:rPr>
            <a:t>Ancho:				5m</a:t>
          </a:r>
          <a:endParaRPr lang="es-MX" sz="2400" dirty="0">
            <a:latin typeface="Times New Roman" panose="02020603050405020304" pitchFamily="18" charset="0"/>
            <a:cs typeface="Times New Roman" panose="02020603050405020304" pitchFamily="18" charset="0"/>
          </a:endParaRPr>
        </a:p>
      </dgm:t>
    </dgm:pt>
    <dgm:pt modelId="{C859842B-C2C1-44B0-920C-0FAEBD649A33}" type="parTrans" cxnId="{C3051C24-F126-4C2F-AA5C-816AAEA8CC47}">
      <dgm:prSet/>
      <dgm:spPr/>
      <dgm:t>
        <a:bodyPr/>
        <a:lstStyle/>
        <a:p>
          <a:endParaRPr lang="es-MX"/>
        </a:p>
      </dgm:t>
    </dgm:pt>
    <dgm:pt modelId="{FF289801-D15B-400E-8839-E3D97BE56491}" type="sibTrans" cxnId="{C3051C24-F126-4C2F-AA5C-816AAEA8CC47}">
      <dgm:prSet/>
      <dgm:spPr/>
      <dgm:t>
        <a:bodyPr/>
        <a:lstStyle/>
        <a:p>
          <a:endParaRPr lang="es-MX"/>
        </a:p>
      </dgm:t>
    </dgm:pt>
    <dgm:pt modelId="{901F6448-1F5F-4841-80D7-53A5DDF0000F}">
      <dgm:prSet custT="1"/>
      <dgm:spPr/>
      <dgm:t>
        <a:bodyPr/>
        <a:lstStyle/>
        <a:p>
          <a:pPr rtl="0"/>
          <a:r>
            <a:rPr lang="es-MX" sz="2400" dirty="0" smtClean="0">
              <a:latin typeface="Times New Roman" panose="02020603050405020304" pitchFamily="18" charset="0"/>
              <a:cs typeface="Times New Roman" panose="02020603050405020304" pitchFamily="18" charset="0"/>
            </a:rPr>
            <a:t>Área total unidad experimental: 		25</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628E3DA9-D9C7-4C7B-A3BA-62B985153FF5}" type="parTrans" cxnId="{2A587F86-9262-42C6-BF0C-B74A4DB07E53}">
      <dgm:prSet/>
      <dgm:spPr/>
      <dgm:t>
        <a:bodyPr/>
        <a:lstStyle/>
        <a:p>
          <a:endParaRPr lang="es-MX"/>
        </a:p>
      </dgm:t>
    </dgm:pt>
    <dgm:pt modelId="{4017741E-4519-484C-A4D1-F06099E7FB9E}" type="sibTrans" cxnId="{2A587F86-9262-42C6-BF0C-B74A4DB07E53}">
      <dgm:prSet/>
      <dgm:spPr/>
      <dgm:t>
        <a:bodyPr/>
        <a:lstStyle/>
        <a:p>
          <a:endParaRPr lang="es-MX"/>
        </a:p>
      </dgm:t>
    </dgm:pt>
    <dgm:pt modelId="{665BC36D-256A-40F8-96DE-AF2511CA254F}">
      <dgm:prSet custT="1"/>
      <dgm:spPr/>
      <dgm:t>
        <a:bodyPr/>
        <a:lstStyle/>
        <a:p>
          <a:pPr rtl="0"/>
          <a:r>
            <a:rPr lang="es-MX" sz="2400" dirty="0" smtClean="0">
              <a:latin typeface="Times New Roman" panose="02020603050405020304" pitchFamily="18" charset="0"/>
              <a:cs typeface="Times New Roman" panose="02020603050405020304" pitchFamily="18" charset="0"/>
            </a:rPr>
            <a:t>Área total del ensayo: 			900</a:t>
          </a:r>
          <a:r>
            <a:rPr lang="es-ES_tradnl" sz="2400" dirty="0" smtClean="0">
              <a:latin typeface="Times New Roman" panose="02020603050405020304" pitchFamily="18" charset="0"/>
              <a:cs typeface="Times New Roman" panose="02020603050405020304" pitchFamily="18" charset="0"/>
            </a:rPr>
            <a:t>m</a:t>
          </a:r>
          <a:r>
            <a:rPr lang="es-ES_tradnl" sz="2400" baseline="30000" dirty="0" smtClean="0">
              <a:latin typeface="Times New Roman" panose="02020603050405020304" pitchFamily="18" charset="0"/>
              <a:cs typeface="Times New Roman" panose="02020603050405020304" pitchFamily="18" charset="0"/>
            </a:rPr>
            <a:t>2</a:t>
          </a:r>
          <a:endParaRPr lang="es-MX" sz="2400" dirty="0">
            <a:latin typeface="Times New Roman" panose="02020603050405020304" pitchFamily="18" charset="0"/>
            <a:cs typeface="Times New Roman" panose="02020603050405020304" pitchFamily="18" charset="0"/>
          </a:endParaRPr>
        </a:p>
      </dgm:t>
    </dgm:pt>
    <dgm:pt modelId="{922E45A5-FA26-4185-8C97-4C31AB2140EB}" type="parTrans" cxnId="{86A7D1F4-AFE5-45DD-8366-828E270F9EFB}">
      <dgm:prSet/>
      <dgm:spPr/>
      <dgm:t>
        <a:bodyPr/>
        <a:lstStyle/>
        <a:p>
          <a:endParaRPr lang="es-CO"/>
        </a:p>
      </dgm:t>
    </dgm:pt>
    <dgm:pt modelId="{F2424218-11B0-432C-8227-B4C5C0FD0E77}" type="sibTrans" cxnId="{86A7D1F4-AFE5-45DD-8366-828E270F9EFB}">
      <dgm:prSet/>
      <dgm:spPr/>
      <dgm:t>
        <a:bodyPr/>
        <a:lstStyle/>
        <a:p>
          <a:endParaRPr lang="es-CO"/>
        </a:p>
      </dgm:t>
    </dgm:pt>
    <dgm:pt modelId="{C2A65AF1-40C3-4DEA-8599-94D2D27AB13A}">
      <dgm:prSet custT="1"/>
      <dgm:spPr/>
      <dgm:t>
        <a:bodyPr/>
        <a:lstStyle/>
        <a:p>
          <a:pPr rtl="0"/>
          <a:r>
            <a:rPr lang="es-MX" sz="2400" dirty="0" smtClean="0">
              <a:latin typeface="Times New Roman" panose="02020603050405020304" pitchFamily="18" charset="0"/>
              <a:cs typeface="Times New Roman" panose="02020603050405020304" pitchFamily="18" charset="0"/>
            </a:rPr>
            <a:t>Riego fue por micro-aspersión </a:t>
          </a:r>
          <a:endParaRPr lang="es-MX" sz="2400" dirty="0">
            <a:latin typeface="Times New Roman" panose="02020603050405020304" pitchFamily="18" charset="0"/>
            <a:cs typeface="Times New Roman" panose="02020603050405020304" pitchFamily="18" charset="0"/>
          </a:endParaRPr>
        </a:p>
      </dgm:t>
    </dgm:pt>
    <dgm:pt modelId="{B01D5655-833C-4E95-8687-B091E2B4C5F0}" type="parTrans" cxnId="{757D4116-D003-4DD3-818A-1378FBDDA78A}">
      <dgm:prSet/>
      <dgm:spPr/>
      <dgm:t>
        <a:bodyPr/>
        <a:lstStyle/>
        <a:p>
          <a:endParaRPr lang="es-EC"/>
        </a:p>
      </dgm:t>
    </dgm:pt>
    <dgm:pt modelId="{DF06176E-4CE2-44B7-AE8C-9D4EAF551AB8}" type="sibTrans" cxnId="{757D4116-D003-4DD3-818A-1378FBDDA78A}">
      <dgm:prSet/>
      <dgm:spPr/>
      <dgm:t>
        <a:bodyPr/>
        <a:lstStyle/>
        <a:p>
          <a:endParaRPr lang="es-EC"/>
        </a:p>
      </dgm:t>
    </dgm:pt>
    <dgm:pt modelId="{3885F141-E909-423A-A60E-83E674BBE4B8}" type="pres">
      <dgm:prSet presAssocID="{0C171CCE-C1DB-4AB2-9DB5-5CFE9FE001FA}" presName="linear" presStyleCnt="0">
        <dgm:presLayoutVars>
          <dgm:animLvl val="lvl"/>
          <dgm:resizeHandles val="exact"/>
        </dgm:presLayoutVars>
      </dgm:prSet>
      <dgm:spPr/>
      <dgm:t>
        <a:bodyPr/>
        <a:lstStyle/>
        <a:p>
          <a:endParaRPr lang="es-MX"/>
        </a:p>
      </dgm:t>
    </dgm:pt>
    <dgm:pt modelId="{AFA3D604-704C-4D5B-ABE2-B8A614F0B71C}" type="pres">
      <dgm:prSet presAssocID="{8FB4573E-96EE-4C65-ACD6-504F68987145}" presName="parentText" presStyleLbl="node1" presStyleIdx="0" presStyleCnt="1" custLinFactNeighborX="112" custLinFactNeighborY="-36229">
        <dgm:presLayoutVars>
          <dgm:chMax val="0"/>
          <dgm:bulletEnabled val="1"/>
        </dgm:presLayoutVars>
      </dgm:prSet>
      <dgm:spPr/>
      <dgm:t>
        <a:bodyPr/>
        <a:lstStyle/>
        <a:p>
          <a:endParaRPr lang="es-MX"/>
        </a:p>
      </dgm:t>
    </dgm:pt>
    <dgm:pt modelId="{5C8F8B38-EF0D-451C-859F-17017E4415F0}" type="pres">
      <dgm:prSet presAssocID="{8FB4573E-96EE-4C65-ACD6-504F68987145}" presName="childText" presStyleLbl="revTx" presStyleIdx="0" presStyleCnt="1" custLinFactNeighborX="224" custLinFactNeighborY="-60389">
        <dgm:presLayoutVars>
          <dgm:bulletEnabled val="1"/>
        </dgm:presLayoutVars>
      </dgm:prSet>
      <dgm:spPr/>
      <dgm:t>
        <a:bodyPr/>
        <a:lstStyle/>
        <a:p>
          <a:endParaRPr lang="es-MX"/>
        </a:p>
      </dgm:t>
    </dgm:pt>
  </dgm:ptLst>
  <dgm:cxnLst>
    <dgm:cxn modelId="{B7D31469-3097-4F78-A37F-FB308415D364}" type="presOf" srcId="{665BC36D-256A-40F8-96DE-AF2511CA254F}" destId="{5C8F8B38-EF0D-451C-859F-17017E4415F0}" srcOrd="0" destOrd="7" presId="urn:microsoft.com/office/officeart/2005/8/layout/vList2"/>
    <dgm:cxn modelId="{22C20BFF-3959-4EFB-9F8C-5F10D090A264}" srcId="{8FB4573E-96EE-4C65-ACD6-504F68987145}" destId="{58D3FF11-E598-4399-AE61-710B3564144A}" srcOrd="0" destOrd="0" parTransId="{8C7441EE-D63D-4E14-A0C6-E300C5216DC2}" sibTransId="{F272B781-3A19-4E3E-9222-B3FE6EE7A333}"/>
    <dgm:cxn modelId="{DDAF473E-5AA3-4E11-8CAB-2DFBCC242A9C}" type="presOf" srcId="{8FB4573E-96EE-4C65-ACD6-504F68987145}" destId="{AFA3D604-704C-4D5B-ABE2-B8A614F0B71C}" srcOrd="0" destOrd="0" presId="urn:microsoft.com/office/officeart/2005/8/layout/vList2"/>
    <dgm:cxn modelId="{757D4116-D003-4DD3-818A-1378FBDDA78A}" srcId="{8FB4573E-96EE-4C65-ACD6-504F68987145}" destId="{C2A65AF1-40C3-4DEA-8599-94D2D27AB13A}" srcOrd="8" destOrd="0" parTransId="{B01D5655-833C-4E95-8687-B091E2B4C5F0}" sibTransId="{DF06176E-4CE2-44B7-AE8C-9D4EAF551AB8}"/>
    <dgm:cxn modelId="{CBE7EDCA-0C93-4DF7-8D99-3B0AF982FC1B}" type="presOf" srcId="{BDBAFA90-88F3-4045-92A3-4364F985290A}" destId="{5C8F8B38-EF0D-451C-859F-17017E4415F0}" srcOrd="0" destOrd="1" presId="urn:microsoft.com/office/officeart/2005/8/layout/vList2"/>
    <dgm:cxn modelId="{F3F0F5CA-C7D3-4AB2-BF0A-319108C8D22F}" type="presOf" srcId="{C2A65AF1-40C3-4DEA-8599-94D2D27AB13A}" destId="{5C8F8B38-EF0D-451C-859F-17017E4415F0}" srcOrd="0" destOrd="8" presId="urn:microsoft.com/office/officeart/2005/8/layout/vList2"/>
    <dgm:cxn modelId="{D4F6F134-C784-4A6C-B89E-444AA0EEB7CB}" type="presOf" srcId="{2D42B5EC-6B08-4F6E-9902-70D384D7D2D3}" destId="{5C8F8B38-EF0D-451C-859F-17017E4415F0}" srcOrd="0" destOrd="5" presId="urn:microsoft.com/office/officeart/2005/8/layout/vList2"/>
    <dgm:cxn modelId="{B794EAC9-7573-4107-94EA-1B014833808B}" srcId="{8FB4573E-96EE-4C65-ACD6-504F68987145}" destId="{C8EA5708-42F7-44B5-9CAD-C0666D04B821}" srcOrd="3" destOrd="0" parTransId="{89AC3EF7-4709-4AE2-BCA0-01A76331E3AB}" sibTransId="{946489F0-F965-4FB4-836F-0E23EF52A9F1}"/>
    <dgm:cxn modelId="{E3DE89C2-1083-4C00-9B6A-8648171A04A0}" srcId="{8FB4573E-96EE-4C65-ACD6-504F68987145}" destId="{BDBAFA90-88F3-4045-92A3-4364F985290A}" srcOrd="1" destOrd="0" parTransId="{C9BED46F-9036-4D93-A672-5D21B7213839}" sibTransId="{40E826C8-3449-4603-BCE7-269D971227C3}"/>
    <dgm:cxn modelId="{11F215B4-1E83-45A6-AEC5-C8B25700D8FB}" type="presOf" srcId="{58D3FF11-E598-4399-AE61-710B3564144A}" destId="{5C8F8B38-EF0D-451C-859F-17017E4415F0}" srcOrd="0" destOrd="0" presId="urn:microsoft.com/office/officeart/2005/8/layout/vList2"/>
    <dgm:cxn modelId="{86A7D1F4-AFE5-45DD-8366-828E270F9EFB}" srcId="{8FB4573E-96EE-4C65-ACD6-504F68987145}" destId="{665BC36D-256A-40F8-96DE-AF2511CA254F}" srcOrd="7" destOrd="0" parTransId="{922E45A5-FA26-4185-8C97-4C31AB2140EB}" sibTransId="{F2424218-11B0-432C-8227-B4C5C0FD0E77}"/>
    <dgm:cxn modelId="{58965931-A4DB-4E97-B0BE-F5B26971B2AE}" type="presOf" srcId="{34F27BD1-1911-4EB3-A52A-BD66A734988A}" destId="{5C8F8B38-EF0D-451C-859F-17017E4415F0}" srcOrd="0" destOrd="2" presId="urn:microsoft.com/office/officeart/2005/8/layout/vList2"/>
    <dgm:cxn modelId="{2A587F86-9262-42C6-BF0C-B74A4DB07E53}" srcId="{8FB4573E-96EE-4C65-ACD6-504F68987145}" destId="{901F6448-1F5F-4841-80D7-53A5DDF0000F}" srcOrd="6" destOrd="0" parTransId="{628E3DA9-D9C7-4C7B-A3BA-62B985153FF5}" sibTransId="{4017741E-4519-484C-A4D1-F06099E7FB9E}"/>
    <dgm:cxn modelId="{7FF2D51C-F043-4135-B7D4-220FD0B4E858}" type="presOf" srcId="{C8EA5708-42F7-44B5-9CAD-C0666D04B821}" destId="{5C8F8B38-EF0D-451C-859F-17017E4415F0}" srcOrd="0" destOrd="3" presId="urn:microsoft.com/office/officeart/2005/8/layout/vList2"/>
    <dgm:cxn modelId="{83A7235C-8B88-4BEA-A201-E204C590D754}" type="presOf" srcId="{901F6448-1F5F-4841-80D7-53A5DDF0000F}" destId="{5C8F8B38-EF0D-451C-859F-17017E4415F0}" srcOrd="0" destOrd="6" presId="urn:microsoft.com/office/officeart/2005/8/layout/vList2"/>
    <dgm:cxn modelId="{A8C145B4-8174-4E4B-A3C6-E849C3841F38}" type="presOf" srcId="{0C171CCE-C1DB-4AB2-9DB5-5CFE9FE001FA}" destId="{3885F141-E909-423A-A60E-83E674BBE4B8}" srcOrd="0" destOrd="0" presId="urn:microsoft.com/office/officeart/2005/8/layout/vList2"/>
    <dgm:cxn modelId="{C3051C24-F126-4C2F-AA5C-816AAEA8CC47}" srcId="{8FB4573E-96EE-4C65-ACD6-504F68987145}" destId="{2D42B5EC-6B08-4F6E-9902-70D384D7D2D3}" srcOrd="5" destOrd="0" parTransId="{C859842B-C2C1-44B0-920C-0FAEBD649A33}" sibTransId="{FF289801-D15B-400E-8839-E3D97BE56491}"/>
    <dgm:cxn modelId="{2948A4E3-AD4E-491E-9F06-5BAF2A951EE2}" srcId="{0C171CCE-C1DB-4AB2-9DB5-5CFE9FE001FA}" destId="{8FB4573E-96EE-4C65-ACD6-504F68987145}" srcOrd="0" destOrd="0" parTransId="{17634D50-DA25-44D8-8299-5652B1935486}" sibTransId="{E87B1CBB-1901-4A80-88BF-8EB647F244DC}"/>
    <dgm:cxn modelId="{982D7309-B7ED-4447-A141-56E0B8E4E4E6}" srcId="{8FB4573E-96EE-4C65-ACD6-504F68987145}" destId="{34F27BD1-1911-4EB3-A52A-BD66A734988A}" srcOrd="2" destOrd="0" parTransId="{A0B093C4-02F4-4100-8F03-96B81EAC0FAB}" sibTransId="{04C9A1C2-29F9-4110-B957-BF0403962A39}"/>
    <dgm:cxn modelId="{B78C3C9A-E185-40F2-A83D-9AC4176146C6}" type="presOf" srcId="{E83A54D3-7071-4188-BB63-0D7087C36190}" destId="{5C8F8B38-EF0D-451C-859F-17017E4415F0}" srcOrd="0" destOrd="4" presId="urn:microsoft.com/office/officeart/2005/8/layout/vList2"/>
    <dgm:cxn modelId="{0CFE7902-CEDF-48EC-9EBA-A9CFBD2B60BD}" srcId="{8FB4573E-96EE-4C65-ACD6-504F68987145}" destId="{E83A54D3-7071-4188-BB63-0D7087C36190}" srcOrd="4" destOrd="0" parTransId="{8E51F9C5-8FD3-4EAB-8460-F20A25A13E5C}" sibTransId="{7413141D-D971-431E-B5D9-1AEC07CB9F62}"/>
    <dgm:cxn modelId="{3A407BB7-10E3-4247-A773-39AAD684AAF8}" type="presParOf" srcId="{3885F141-E909-423A-A60E-83E674BBE4B8}" destId="{AFA3D604-704C-4D5B-ABE2-B8A614F0B71C}" srcOrd="0" destOrd="0" presId="urn:microsoft.com/office/officeart/2005/8/layout/vList2"/>
    <dgm:cxn modelId="{A700C548-F2EB-4878-A328-20872922E7EC}" type="presParOf" srcId="{3885F141-E909-423A-A60E-83E674BBE4B8}" destId="{5C8F8B38-EF0D-451C-859F-17017E4415F0}"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0E709-1B70-4B20-8527-53607799896A}">
      <dsp:nvSpPr>
        <dsp:cNvPr id="0" name=""/>
        <dsp:cNvSpPr/>
      </dsp:nvSpPr>
      <dsp:spPr>
        <a:xfrm>
          <a:off x="0" y="191539"/>
          <a:ext cx="7225047" cy="1684237"/>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ES" sz="2600" kern="1200" dirty="0" smtClean="0">
              <a:solidFill>
                <a:schemeClr val="tx1"/>
              </a:solidFill>
              <a:latin typeface="Times New Roman" panose="02020603050405020304" pitchFamily="18" charset="0"/>
              <a:cs typeface="Times New Roman" panose="02020603050405020304" pitchFamily="18" charset="0"/>
            </a:rPr>
            <a:t>A nivel internacional, la caída temprana del fruto han ocasionado pérdidas que pueden llegar hasta un 50% lo que incita a los productores que utilicen pesticidas inadecuados para su control, así aumentan su costo de producción</a:t>
          </a:r>
          <a:endParaRPr lang="es-MX" sz="2600" kern="1200" dirty="0">
            <a:solidFill>
              <a:schemeClr val="tx1"/>
            </a:solidFill>
            <a:latin typeface="Times New Roman" panose="02020603050405020304" pitchFamily="18" charset="0"/>
            <a:cs typeface="Times New Roman" panose="02020603050405020304" pitchFamily="18" charset="0"/>
          </a:endParaRPr>
        </a:p>
      </dsp:txBody>
      <dsp:txXfrm>
        <a:off x="82218" y="273757"/>
        <a:ext cx="7060611" cy="1519801"/>
      </dsp:txXfrm>
    </dsp:sp>
    <dsp:sp modelId="{FB31C0EA-30D7-4F7E-9C5E-79B4002CBDFA}">
      <dsp:nvSpPr>
        <dsp:cNvPr id="0" name=""/>
        <dsp:cNvSpPr/>
      </dsp:nvSpPr>
      <dsp:spPr>
        <a:xfrm>
          <a:off x="0" y="2524179"/>
          <a:ext cx="7225047" cy="2489959"/>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just" defTabSz="1155700" rtl="0">
            <a:lnSpc>
              <a:spcPct val="90000"/>
            </a:lnSpc>
            <a:spcBef>
              <a:spcPct val="0"/>
            </a:spcBef>
            <a:spcAft>
              <a:spcPct val="35000"/>
            </a:spcAft>
          </a:pPr>
          <a:r>
            <a:rPr lang="es-ES" sz="2600" kern="1200" dirty="0" smtClean="0">
              <a:solidFill>
                <a:schemeClr val="tx1"/>
              </a:solidFill>
              <a:latin typeface="Times New Roman" panose="02020603050405020304" pitchFamily="18" charset="0"/>
              <a:cs typeface="Times New Roman" panose="02020603050405020304" pitchFamily="18" charset="0"/>
            </a:rPr>
            <a:t>El desprendimiento temprano del fruto se observa en diferentes países de mayor producción como: México, EE.UU y Chile que se reporta una caída hasta de 200 frutos por planta afectando significativamente su rendimiento </a:t>
          </a:r>
          <a:r>
            <a:rPr lang="es-CO" sz="2600" kern="1200" dirty="0" smtClean="0">
              <a:solidFill>
                <a:schemeClr val="tx1"/>
              </a:solidFill>
              <a:latin typeface="Times New Roman" panose="02020603050405020304" pitchFamily="18" charset="0"/>
              <a:cs typeface="Times New Roman" panose="02020603050405020304" pitchFamily="18" charset="0"/>
            </a:rPr>
            <a:t>(MAGAP, 2010)</a:t>
          </a:r>
          <a:endParaRPr lang="es-MX" sz="2600" kern="1200" dirty="0">
            <a:solidFill>
              <a:schemeClr val="tx1"/>
            </a:solidFill>
            <a:latin typeface="Times New Roman" panose="02020603050405020304" pitchFamily="18" charset="0"/>
            <a:cs typeface="Times New Roman" panose="02020603050405020304" pitchFamily="18" charset="0"/>
          </a:endParaRPr>
        </a:p>
      </dsp:txBody>
      <dsp:txXfrm>
        <a:off x="121550" y="2645729"/>
        <a:ext cx="6981947" cy="22468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EEC7AD-1203-4333-8364-9185F50A8B1E}">
      <dsp:nvSpPr>
        <dsp:cNvPr id="0" name=""/>
        <dsp:cNvSpPr/>
      </dsp:nvSpPr>
      <dsp:spPr>
        <a:xfrm>
          <a:off x="2904" y="2538906"/>
          <a:ext cx="3593386" cy="13233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latin typeface="Times New Roman" panose="02020603050405020304" pitchFamily="18" charset="0"/>
              <a:cs typeface="Times New Roman" panose="02020603050405020304" pitchFamily="18" charset="0"/>
            </a:rPr>
            <a:t>El aguacate es uno de los cultivos de gran importancia económica y nutricional a nivel nacional e internacional</a:t>
          </a:r>
          <a:endParaRPr lang="es-EC" sz="1600" kern="1200" dirty="0"/>
        </a:p>
      </dsp:txBody>
      <dsp:txXfrm>
        <a:off x="664587" y="2538906"/>
        <a:ext cx="2270021" cy="1323365"/>
      </dsp:txXfrm>
    </dsp:sp>
    <dsp:sp modelId="{D4987669-5F62-496F-B658-1B77592070E3}">
      <dsp:nvSpPr>
        <dsp:cNvPr id="0" name=""/>
        <dsp:cNvSpPr/>
      </dsp:nvSpPr>
      <dsp:spPr>
        <a:xfrm>
          <a:off x="3294733" y="2597475"/>
          <a:ext cx="3015572" cy="12062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latin typeface="Times New Roman" panose="02020603050405020304" pitchFamily="18" charset="0"/>
              <a:cs typeface="Times New Roman" panose="02020603050405020304" pitchFamily="18" charset="0"/>
            </a:rPr>
            <a:t>implementando técnicas innovadoras para mejorar la calidad productiva</a:t>
          </a:r>
          <a:endParaRPr lang="es-EC" sz="1600" kern="1200" dirty="0"/>
        </a:p>
      </dsp:txBody>
      <dsp:txXfrm>
        <a:off x="3897847" y="2597475"/>
        <a:ext cx="1809344" cy="1206228"/>
      </dsp:txXfrm>
    </dsp:sp>
    <dsp:sp modelId="{3A9FDE81-5EF1-49E0-AD85-ACCA55E49E23}">
      <dsp:nvSpPr>
        <dsp:cNvPr id="0" name=""/>
        <dsp:cNvSpPr/>
      </dsp:nvSpPr>
      <dsp:spPr>
        <a:xfrm>
          <a:off x="6008748" y="2597475"/>
          <a:ext cx="3015572" cy="12062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latin typeface="Times New Roman" panose="02020603050405020304" pitchFamily="18" charset="0"/>
              <a:cs typeface="Times New Roman" panose="02020603050405020304" pitchFamily="18" charset="0"/>
            </a:rPr>
            <a:t>Hay que considerar que los rendimientos son bajos en la zona de </a:t>
          </a:r>
          <a:r>
            <a:rPr lang="es-ES" sz="1600" kern="1200" dirty="0" err="1" smtClean="0">
              <a:solidFill>
                <a:schemeClr val="tx1"/>
              </a:solidFill>
              <a:latin typeface="Times New Roman" panose="02020603050405020304" pitchFamily="18" charset="0"/>
              <a:cs typeface="Times New Roman" panose="02020603050405020304" pitchFamily="18" charset="0"/>
            </a:rPr>
            <a:t>Guayllabamba</a:t>
          </a:r>
          <a:r>
            <a:rPr lang="es-ES" sz="1600" kern="1200" dirty="0" smtClean="0">
              <a:solidFill>
                <a:schemeClr val="tx1"/>
              </a:solidFill>
              <a:latin typeface="Times New Roman" panose="02020603050405020304" pitchFamily="18" charset="0"/>
              <a:cs typeface="Times New Roman" panose="02020603050405020304" pitchFamily="18" charset="0"/>
            </a:rPr>
            <a:t> de 5 a 10T/Ha </a:t>
          </a:r>
          <a:endParaRPr lang="es-EC" sz="1600" kern="1200" dirty="0"/>
        </a:p>
      </dsp:txBody>
      <dsp:txXfrm>
        <a:off x="6611862" y="2597475"/>
        <a:ext cx="1809344" cy="1206228"/>
      </dsp:txXfrm>
    </dsp:sp>
    <dsp:sp modelId="{3E497ECC-D3CF-4EDD-AF68-AE33872006AD}">
      <dsp:nvSpPr>
        <dsp:cNvPr id="0" name=""/>
        <dsp:cNvSpPr/>
      </dsp:nvSpPr>
      <dsp:spPr>
        <a:xfrm>
          <a:off x="8722763" y="2621973"/>
          <a:ext cx="3015572" cy="1206228"/>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s-ES" sz="1600" kern="1200" dirty="0" smtClean="0">
              <a:solidFill>
                <a:schemeClr val="tx1"/>
              </a:solidFill>
              <a:latin typeface="Times New Roman" panose="02020603050405020304" pitchFamily="18" charset="0"/>
              <a:cs typeface="Times New Roman" panose="02020603050405020304" pitchFamily="18" charset="0"/>
            </a:rPr>
            <a:t>con este estudio hay posibilidades que se incrementen en un 10 a 20% </a:t>
          </a:r>
          <a:endParaRPr lang="es-EC" sz="1600" kern="1200" dirty="0"/>
        </a:p>
      </dsp:txBody>
      <dsp:txXfrm>
        <a:off x="9325877" y="2621973"/>
        <a:ext cx="1809344" cy="12062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3E066-71C9-464A-A957-FA365E0C8180}">
      <dsp:nvSpPr>
        <dsp:cNvPr id="0" name=""/>
        <dsp:cNvSpPr/>
      </dsp:nvSpPr>
      <dsp:spPr>
        <a:xfrm>
          <a:off x="3236" y="0"/>
          <a:ext cx="5107838" cy="6207618"/>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Libreta de campo</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Letreros</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Herramientas de campo (pala, azadón, piola, estacas, baldes, etc.)</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Riego por micro-aspersión  </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Bomba de agua, mangueras y aspersores</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i="0" kern="1200" dirty="0" smtClean="0">
              <a:solidFill>
                <a:schemeClr val="tx1"/>
              </a:solidFill>
              <a:latin typeface="Times New Roman" panose="02020603050405020304" pitchFamily="18" charset="0"/>
              <a:cs typeface="Times New Roman" panose="02020603050405020304" pitchFamily="18" charset="0"/>
            </a:rPr>
            <a:t>Balanza electrónica</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Cámara Fotográfica</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Computadora </a:t>
          </a: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MX" sz="2000" i="0" kern="1200" dirty="0" smtClean="0">
              <a:solidFill>
                <a:schemeClr val="tx1"/>
              </a:solidFill>
              <a:latin typeface="Times New Roman" panose="02020603050405020304" pitchFamily="18" charset="0"/>
              <a:cs typeface="Times New Roman" panose="02020603050405020304" pitchFamily="18" charset="0"/>
            </a:rPr>
            <a:t>Tijera de podar (Félco)</a:t>
          </a:r>
          <a:endParaRPr lang="es-MX" sz="2000" i="0" kern="1200" dirty="0">
            <a:solidFill>
              <a:schemeClr val="tx1"/>
            </a:solidFill>
            <a:latin typeface="Times New Roman" panose="02020603050405020304" pitchFamily="18" charset="0"/>
            <a:cs typeface="Times New Roman" panose="02020603050405020304" pitchFamily="18" charset="0"/>
          </a:endParaRPr>
        </a:p>
      </dsp:txBody>
      <dsp:txXfrm>
        <a:off x="3236" y="2483047"/>
        <a:ext cx="5107838" cy="2483047"/>
      </dsp:txXfrm>
    </dsp:sp>
    <dsp:sp modelId="{D2EDDEEA-66D0-45FD-9AE3-91B432CF16E0}">
      <dsp:nvSpPr>
        <dsp:cNvPr id="0" name=""/>
        <dsp:cNvSpPr/>
      </dsp:nvSpPr>
      <dsp:spPr>
        <a:xfrm>
          <a:off x="682582" y="819320"/>
          <a:ext cx="3250469" cy="203978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A04D97-4F11-4FA1-9571-2DC4D5547B5C}">
      <dsp:nvSpPr>
        <dsp:cNvPr id="0" name=""/>
        <dsp:cNvSpPr/>
      </dsp:nvSpPr>
      <dsp:spPr>
        <a:xfrm>
          <a:off x="5165755" y="0"/>
          <a:ext cx="2922052" cy="6207618"/>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171450" lvl="1" indent="-171450" algn="l" defTabSz="711200" rtl="0">
            <a:lnSpc>
              <a:spcPct val="90000"/>
            </a:lnSpc>
            <a:spcBef>
              <a:spcPct val="0"/>
            </a:spcBef>
            <a:spcAft>
              <a:spcPct val="15000"/>
            </a:spcAft>
            <a:buChar char="••"/>
          </a:pPr>
          <a:r>
            <a:rPr lang="es-MX" sz="1600" i="0" kern="1200" dirty="0" smtClean="0">
              <a:solidFill>
                <a:schemeClr val="tx1"/>
              </a:solidFill>
              <a:latin typeface="Times New Roman" panose="02020603050405020304" pitchFamily="18" charset="0"/>
              <a:cs typeface="Times New Roman" panose="02020603050405020304" pitchFamily="18" charset="0"/>
            </a:rPr>
            <a:t>Urea </a:t>
          </a:r>
          <a:endParaRPr lang="es-MX"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rtl="0">
            <a:lnSpc>
              <a:spcPct val="90000"/>
            </a:lnSpc>
            <a:spcBef>
              <a:spcPct val="0"/>
            </a:spcBef>
            <a:spcAft>
              <a:spcPct val="15000"/>
            </a:spcAft>
            <a:buChar char="••"/>
          </a:pPr>
          <a:r>
            <a:rPr lang="es-EC" sz="1600" i="0" kern="1200" dirty="0" smtClean="0">
              <a:solidFill>
                <a:schemeClr val="tx1"/>
              </a:solidFill>
              <a:latin typeface="Times New Roman" panose="02020603050405020304" pitchFamily="18" charset="0"/>
              <a:cs typeface="Times New Roman" panose="02020603050405020304" pitchFamily="18" charset="0"/>
            </a:rPr>
            <a:t>Nitrato de calcio</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rtl="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Fosfato mono potásico</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Fosfato di amónico </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Muriato de potasio </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Sulfato de Mg</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Quelato de Mg</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Azufre de mina</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Carbonato de calcio</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Quelato de zinc</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Quelato de boro</a:t>
          </a:r>
          <a:endParaRPr lang="es-CO" sz="1600" i="0" kern="1200" dirty="0">
            <a:solidFill>
              <a:schemeClr val="tx1"/>
            </a:solidFill>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s-CO" sz="1600" i="0" kern="1200" dirty="0" smtClean="0">
              <a:solidFill>
                <a:schemeClr val="tx1"/>
              </a:solidFill>
              <a:latin typeface="Times New Roman" panose="02020603050405020304" pitchFamily="18" charset="0"/>
              <a:cs typeface="Times New Roman" panose="02020603050405020304" pitchFamily="18" charset="0"/>
            </a:rPr>
            <a:t>Quelato de manganeso</a:t>
          </a:r>
          <a:endParaRPr lang="es-CO" sz="1600" i="0" kern="1200" dirty="0">
            <a:solidFill>
              <a:schemeClr val="tx1"/>
            </a:solidFill>
            <a:latin typeface="Times New Roman" panose="02020603050405020304" pitchFamily="18" charset="0"/>
            <a:cs typeface="Times New Roman" panose="02020603050405020304" pitchFamily="18" charset="0"/>
          </a:endParaRPr>
        </a:p>
      </dsp:txBody>
      <dsp:txXfrm>
        <a:off x="5165755" y="2483047"/>
        <a:ext cx="2922052" cy="2483047"/>
      </dsp:txXfrm>
    </dsp:sp>
    <dsp:sp modelId="{73CDCB7D-FE4F-42B1-8816-B652C3178291}">
      <dsp:nvSpPr>
        <dsp:cNvPr id="0" name=""/>
        <dsp:cNvSpPr/>
      </dsp:nvSpPr>
      <dsp:spPr>
        <a:xfrm>
          <a:off x="5727677" y="628782"/>
          <a:ext cx="2067136" cy="206713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2F9FB5-6122-40F0-B96C-EC53587E0A80}">
      <dsp:nvSpPr>
        <dsp:cNvPr id="0" name=""/>
        <dsp:cNvSpPr/>
      </dsp:nvSpPr>
      <dsp:spPr>
        <a:xfrm>
          <a:off x="8266635" y="0"/>
          <a:ext cx="3810511" cy="6207618"/>
        </a:xfrm>
        <a:prstGeom prst="roundRect">
          <a:avLst>
            <a:gd name="adj" fmla="val 10000"/>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2240" tIns="142240" rIns="142240" bIns="142240" numCol="1" spcCol="1270" anchor="t" anchorCtr="1">
          <a:noAutofit/>
        </a:bodyPr>
        <a:lstStyle/>
        <a:p>
          <a:pPr lvl="0" algn="l" defTabSz="889000" rtl="0">
            <a:lnSpc>
              <a:spcPct val="90000"/>
            </a:lnSpc>
            <a:spcBef>
              <a:spcPct val="0"/>
            </a:spcBef>
            <a:spcAft>
              <a:spcPct val="35000"/>
            </a:spcAft>
          </a:pPr>
          <a:endParaRPr lang="es-MX" sz="2000" i="0"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endParaRPr lang="es-MX" sz="2000" i="0" kern="1200" dirty="0">
            <a:solidFill>
              <a:schemeClr val="tx1"/>
            </a:solidFill>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s-ES" sz="2000" kern="1200" dirty="0" smtClean="0">
              <a:solidFill>
                <a:schemeClr val="tx1"/>
              </a:solidFill>
              <a:latin typeface="Times New Roman" panose="02020603050405020304" pitchFamily="18" charset="0"/>
              <a:cs typeface="Times New Roman" panose="02020603050405020304" pitchFamily="18" charset="0"/>
            </a:rPr>
            <a:t>Árboles de aguacate variedad </a:t>
          </a:r>
          <a:r>
            <a:rPr lang="es-ES" sz="2000" kern="1200" dirty="0" err="1" smtClean="0">
              <a:solidFill>
                <a:schemeClr val="tx1"/>
              </a:solidFill>
              <a:latin typeface="Times New Roman" panose="02020603050405020304" pitchFamily="18" charset="0"/>
              <a:cs typeface="Times New Roman" panose="02020603050405020304" pitchFamily="18" charset="0"/>
            </a:rPr>
            <a:t>Hass</a:t>
          </a:r>
          <a:r>
            <a:rPr lang="es-ES" sz="2000" kern="1200" dirty="0" smtClean="0">
              <a:solidFill>
                <a:schemeClr val="tx1"/>
              </a:solidFill>
              <a:latin typeface="Times New Roman" panose="02020603050405020304" pitchFamily="18" charset="0"/>
              <a:cs typeface="Times New Roman" panose="02020603050405020304" pitchFamily="18" charset="0"/>
            </a:rPr>
            <a:t> con cinco años de edad y que se encuentran en plena producción</a:t>
          </a:r>
          <a:endParaRPr lang="es-MX" sz="2000" i="0" kern="1200" dirty="0">
            <a:solidFill>
              <a:schemeClr val="tx1"/>
            </a:solidFill>
            <a:latin typeface="Times New Roman" panose="02020603050405020304" pitchFamily="18" charset="0"/>
            <a:cs typeface="Times New Roman" panose="02020603050405020304" pitchFamily="18" charset="0"/>
          </a:endParaRPr>
        </a:p>
      </dsp:txBody>
      <dsp:txXfrm>
        <a:off x="8266635" y="2483047"/>
        <a:ext cx="3810511" cy="2483047"/>
      </dsp:txXfrm>
    </dsp:sp>
    <dsp:sp modelId="{30338511-480B-484D-8C28-C4A31DCC510F}">
      <dsp:nvSpPr>
        <dsp:cNvPr id="0" name=""/>
        <dsp:cNvSpPr/>
      </dsp:nvSpPr>
      <dsp:spPr>
        <a:xfrm rot="5400000">
          <a:off x="8905532" y="809718"/>
          <a:ext cx="2404100" cy="2067136"/>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2B46D4-F6A7-4AFB-BCE7-5EE2869DA99F}">
      <dsp:nvSpPr>
        <dsp:cNvPr id="0" name=""/>
        <dsp:cNvSpPr/>
      </dsp:nvSpPr>
      <dsp:spPr>
        <a:xfrm>
          <a:off x="1543764" y="5885060"/>
          <a:ext cx="10268291" cy="322557"/>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A3D604-704C-4D5B-ABE2-B8A614F0B71C}">
      <dsp:nvSpPr>
        <dsp:cNvPr id="0" name=""/>
        <dsp:cNvSpPr/>
      </dsp:nvSpPr>
      <dsp:spPr>
        <a:xfrm>
          <a:off x="0" y="0"/>
          <a:ext cx="11497237" cy="1521000"/>
        </a:xfrm>
        <a:prstGeom prst="round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47650" tIns="247650" rIns="247650" bIns="247650" numCol="1" spcCol="1270" anchor="ctr" anchorCtr="0">
          <a:noAutofit/>
        </a:bodyPr>
        <a:lstStyle/>
        <a:p>
          <a:pPr lvl="0" algn="ctr" defTabSz="2889250" rtl="0">
            <a:lnSpc>
              <a:spcPct val="90000"/>
            </a:lnSpc>
            <a:spcBef>
              <a:spcPct val="0"/>
            </a:spcBef>
            <a:spcAft>
              <a:spcPct val="35000"/>
            </a:spcAft>
          </a:pPr>
          <a:r>
            <a:rPr lang="es-MX" sz="6500" kern="1200" dirty="0" smtClean="0">
              <a:solidFill>
                <a:schemeClr val="tx1"/>
              </a:solidFill>
              <a:latin typeface="Times New Roman" panose="02020603050405020304" pitchFamily="18" charset="0"/>
              <a:cs typeface="Times New Roman" panose="02020603050405020304" pitchFamily="18" charset="0"/>
            </a:rPr>
            <a:t>Características del experimento</a:t>
          </a:r>
          <a:endParaRPr lang="es-MX" sz="6500" kern="1200" dirty="0">
            <a:solidFill>
              <a:schemeClr val="tx1"/>
            </a:solidFill>
            <a:latin typeface="Times New Roman" panose="02020603050405020304" pitchFamily="18" charset="0"/>
            <a:cs typeface="Times New Roman" panose="02020603050405020304" pitchFamily="18" charset="0"/>
          </a:endParaRPr>
        </a:p>
      </dsp:txBody>
      <dsp:txXfrm>
        <a:off x="74249" y="74249"/>
        <a:ext cx="11348739" cy="1372502"/>
      </dsp:txXfrm>
    </dsp:sp>
    <dsp:sp modelId="{5C8F8B38-EF0D-451C-859F-17017E4415F0}">
      <dsp:nvSpPr>
        <dsp:cNvPr id="0" name=""/>
        <dsp:cNvSpPr/>
      </dsp:nvSpPr>
      <dsp:spPr>
        <a:xfrm>
          <a:off x="0" y="1521833"/>
          <a:ext cx="11497237" cy="3498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037" tIns="30480" rIns="170688" bIns="30480" numCol="1" spcCol="1270" anchor="t" anchorCtr="0">
          <a:noAutofit/>
        </a:bodyPr>
        <a:lstStyle/>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Tratamientos:				12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Bloques:				3</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Total de unidades experimentales:	36</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Forma:				cuadrado </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Largo:					5m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Ancho:				5m</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total unidad experimental: 		25</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Área total del ensayo: 			900</a:t>
          </a:r>
          <a:r>
            <a:rPr lang="es-ES_tradnl" sz="2400" kern="1200" dirty="0" smtClean="0">
              <a:latin typeface="Times New Roman" panose="02020603050405020304" pitchFamily="18" charset="0"/>
              <a:cs typeface="Times New Roman" panose="02020603050405020304" pitchFamily="18" charset="0"/>
            </a:rPr>
            <a:t>m</a:t>
          </a:r>
          <a:r>
            <a:rPr lang="es-ES_tradnl" sz="2400" kern="1200" baseline="30000" dirty="0" smtClean="0">
              <a:latin typeface="Times New Roman" panose="02020603050405020304" pitchFamily="18" charset="0"/>
              <a:cs typeface="Times New Roman" panose="02020603050405020304" pitchFamily="18" charset="0"/>
            </a:rPr>
            <a:t>2</a:t>
          </a:r>
          <a:endParaRPr lang="es-MX" sz="2400" kern="1200" dirty="0">
            <a:latin typeface="Times New Roman" panose="02020603050405020304" pitchFamily="18" charset="0"/>
            <a:cs typeface="Times New Roman" panose="02020603050405020304" pitchFamily="18" charset="0"/>
          </a:endParaRPr>
        </a:p>
        <a:p>
          <a:pPr marL="228600" lvl="1" indent="-228600" algn="l" defTabSz="1066800" rtl="0">
            <a:lnSpc>
              <a:spcPct val="90000"/>
            </a:lnSpc>
            <a:spcBef>
              <a:spcPct val="0"/>
            </a:spcBef>
            <a:spcAft>
              <a:spcPct val="20000"/>
            </a:spcAft>
            <a:buChar char="••"/>
          </a:pPr>
          <a:r>
            <a:rPr lang="es-MX" sz="2400" kern="1200" dirty="0" smtClean="0">
              <a:latin typeface="Times New Roman" panose="02020603050405020304" pitchFamily="18" charset="0"/>
              <a:cs typeface="Times New Roman" panose="02020603050405020304" pitchFamily="18" charset="0"/>
            </a:rPr>
            <a:t>Riego fue por micro-aspersión </a:t>
          </a:r>
          <a:endParaRPr lang="es-MX" sz="2400" kern="1200" dirty="0">
            <a:latin typeface="Times New Roman" panose="02020603050405020304" pitchFamily="18" charset="0"/>
            <a:cs typeface="Times New Roman" panose="02020603050405020304" pitchFamily="18" charset="0"/>
          </a:endParaRPr>
        </a:p>
      </dsp:txBody>
      <dsp:txXfrm>
        <a:off x="0" y="1521833"/>
        <a:ext cx="11497237" cy="34983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764651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18830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9710213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4201030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MX">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94521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944566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MX">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428517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MX">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127113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MX">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21162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479083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MX">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531928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0B0F61-75BF-4258-A15C-D9FBB4EF0F13}" type="datetimeFigureOut">
              <a:rPr lang="es-MX" smtClean="0">
                <a:solidFill>
                  <a:prstClr val="black">
                    <a:tint val="75000"/>
                  </a:prstClr>
                </a:solidFill>
              </a:rPr>
              <a:pPr/>
              <a:t>20/11/2017</a:t>
            </a:fld>
            <a:endParaRPr lang="es-MX">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A1F54-3B76-4809-A829-5AF524B98872}"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7197055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fertilizacion.docx"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idx="1"/>
          </p:nvPr>
        </p:nvSpPr>
        <p:spPr>
          <a:xfrm>
            <a:off x="1586246" y="4803819"/>
            <a:ext cx="9144000" cy="1417301"/>
          </a:xfrm>
        </p:spPr>
        <p:txBody>
          <a:bodyPr>
            <a:noAutofit/>
          </a:bodyPr>
          <a:lstStyle/>
          <a:p>
            <a:pPr algn="ctr"/>
            <a:r>
              <a:rPr lang="es-MX" sz="2000" b="1" dirty="0" smtClean="0">
                <a:solidFill>
                  <a:schemeClr val="tx1"/>
                </a:solidFill>
                <a:latin typeface="Times New Roman" panose="02020603050405020304" pitchFamily="18" charset="0"/>
                <a:cs typeface="Times New Roman" panose="02020603050405020304" pitchFamily="18" charset="0"/>
              </a:rPr>
              <a:t>Autor: </a:t>
            </a:r>
            <a:r>
              <a:rPr lang="es-MX" dirty="0" smtClean="0">
                <a:solidFill>
                  <a:schemeClr val="tx1"/>
                </a:solidFill>
                <a:latin typeface="Times New Roman" panose="02020603050405020304" pitchFamily="18" charset="0"/>
                <a:cs typeface="Times New Roman" panose="02020603050405020304" pitchFamily="18" charset="0"/>
              </a:rPr>
              <a:t>Roberto Herrera</a:t>
            </a:r>
            <a:endParaRPr lang="es-MX" sz="2000" dirty="0" smtClean="0">
              <a:solidFill>
                <a:schemeClr val="tx1"/>
              </a:solidFill>
              <a:latin typeface="Times New Roman" panose="02020603050405020304" pitchFamily="18" charset="0"/>
              <a:cs typeface="Times New Roman" panose="02020603050405020304" pitchFamily="18" charset="0"/>
            </a:endParaRPr>
          </a:p>
          <a:p>
            <a:pPr algn="ctr"/>
            <a:r>
              <a:rPr lang="es-MX" sz="2000" b="1" dirty="0" smtClean="0">
                <a:solidFill>
                  <a:schemeClr val="tx1"/>
                </a:solidFill>
                <a:latin typeface="Times New Roman" panose="02020603050405020304" pitchFamily="18" charset="0"/>
                <a:cs typeface="Times New Roman" panose="02020603050405020304" pitchFamily="18" charset="0"/>
              </a:rPr>
              <a:t>Director: </a:t>
            </a:r>
            <a:r>
              <a:rPr lang="es-MX" sz="2000" dirty="0" smtClean="0">
                <a:solidFill>
                  <a:schemeClr val="tx1"/>
                </a:solidFill>
                <a:latin typeface="Times New Roman" panose="02020603050405020304" pitchFamily="18" charset="0"/>
                <a:cs typeface="Times New Roman" panose="02020603050405020304" pitchFamily="18" charset="0"/>
              </a:rPr>
              <a:t>Ing. </a:t>
            </a:r>
            <a:r>
              <a:rPr lang="es-MX" dirty="0" smtClean="0">
                <a:solidFill>
                  <a:schemeClr val="tx1"/>
                </a:solidFill>
                <a:latin typeface="Times New Roman" panose="02020603050405020304" pitchFamily="18" charset="0"/>
                <a:cs typeface="Times New Roman" panose="02020603050405020304" pitchFamily="18" charset="0"/>
              </a:rPr>
              <a:t>Fernando </a:t>
            </a:r>
            <a:r>
              <a:rPr lang="es-MX" dirty="0" err="1" smtClean="0">
                <a:solidFill>
                  <a:schemeClr val="tx1"/>
                </a:solidFill>
                <a:latin typeface="Times New Roman" panose="02020603050405020304" pitchFamily="18" charset="0"/>
                <a:cs typeface="Times New Roman" panose="02020603050405020304" pitchFamily="18" charset="0"/>
              </a:rPr>
              <a:t>Basantes</a:t>
            </a:r>
            <a:r>
              <a:rPr lang="es-MX" sz="2000" dirty="0" smtClean="0">
                <a:solidFill>
                  <a:schemeClr val="tx1"/>
                </a:solidFill>
                <a:latin typeface="Times New Roman" panose="02020603050405020304" pitchFamily="18" charset="0"/>
                <a:cs typeface="Times New Roman" panose="02020603050405020304" pitchFamily="18" charset="0"/>
              </a:rPr>
              <a:t> </a:t>
            </a:r>
            <a:r>
              <a:rPr lang="es-MX" sz="2000" dirty="0" err="1" smtClean="0">
                <a:solidFill>
                  <a:schemeClr val="tx1"/>
                </a:solidFill>
                <a:latin typeface="Times New Roman" panose="02020603050405020304" pitchFamily="18" charset="0"/>
                <a:cs typeface="Times New Roman" panose="02020603050405020304" pitchFamily="18" charset="0"/>
              </a:rPr>
              <a:t>Msc</a:t>
            </a:r>
            <a:r>
              <a:rPr lang="es-MX" sz="2000" dirty="0" smtClean="0">
                <a:solidFill>
                  <a:schemeClr val="tx1"/>
                </a:solidFill>
                <a:latin typeface="Times New Roman" panose="02020603050405020304" pitchFamily="18" charset="0"/>
                <a:cs typeface="Times New Roman" panose="02020603050405020304" pitchFamily="18" charset="0"/>
              </a:rPr>
              <a:t>.</a:t>
            </a:r>
          </a:p>
          <a:p>
            <a:pPr algn="ctr"/>
            <a:endParaRPr lang="es-MX" sz="2000" dirty="0" smtClean="0">
              <a:solidFill>
                <a:schemeClr val="tx1"/>
              </a:solidFill>
              <a:latin typeface="Times New Roman" panose="02020603050405020304" pitchFamily="18" charset="0"/>
              <a:cs typeface="Times New Roman" panose="02020603050405020304" pitchFamily="18" charset="0"/>
            </a:endParaRPr>
          </a:p>
          <a:p>
            <a:pPr algn="ctr"/>
            <a:r>
              <a:rPr lang="es-MX" sz="2000" dirty="0" smtClean="0">
                <a:solidFill>
                  <a:schemeClr val="tx1"/>
                </a:solidFill>
                <a:latin typeface="Times New Roman" panose="02020603050405020304" pitchFamily="18" charset="0"/>
                <a:cs typeface="Times New Roman" panose="02020603050405020304" pitchFamily="18" charset="0"/>
              </a:rPr>
              <a:t>Ibarra </a:t>
            </a:r>
            <a:r>
              <a:rPr lang="es-MX" sz="2000" dirty="0">
                <a:solidFill>
                  <a:schemeClr val="tx1"/>
                </a:solidFill>
                <a:latin typeface="Times New Roman" panose="02020603050405020304" pitchFamily="18" charset="0"/>
                <a:cs typeface="Times New Roman" panose="02020603050405020304" pitchFamily="18" charset="0"/>
              </a:rPr>
              <a:t>– </a:t>
            </a:r>
            <a:r>
              <a:rPr lang="es-MX" sz="2000" dirty="0" smtClean="0">
                <a:solidFill>
                  <a:schemeClr val="tx1"/>
                </a:solidFill>
                <a:latin typeface="Times New Roman" panose="02020603050405020304" pitchFamily="18" charset="0"/>
                <a:cs typeface="Times New Roman" panose="02020603050405020304" pitchFamily="18" charset="0"/>
              </a:rPr>
              <a:t>2017</a:t>
            </a:r>
            <a:endParaRPr lang="es-MX" sz="2000" dirty="0">
              <a:solidFill>
                <a:schemeClr val="tx1"/>
              </a:solidFill>
              <a:latin typeface="Times New Roman" panose="02020603050405020304" pitchFamily="18" charset="0"/>
              <a:cs typeface="Times New Roman" panose="02020603050405020304" pitchFamily="18" charset="0"/>
            </a:endParaRPr>
          </a:p>
          <a:p>
            <a:endParaRPr lang="es-MX" sz="2000" dirty="0"/>
          </a:p>
        </p:txBody>
      </p:sp>
      <p:pic>
        <p:nvPicPr>
          <p:cNvPr id="4" name="Imagen 3"/>
          <p:cNvPicPr>
            <a:picLocks noChangeAspect="1"/>
          </p:cNvPicPr>
          <p:nvPr/>
        </p:nvPicPr>
        <p:blipFill>
          <a:blip r:embed="rId2"/>
          <a:stretch>
            <a:fillRect/>
          </a:stretch>
        </p:blipFill>
        <p:spPr>
          <a:xfrm>
            <a:off x="6437" y="0"/>
            <a:ext cx="1700931" cy="1694835"/>
          </a:xfrm>
          <a:prstGeom prst="rect">
            <a:avLst/>
          </a:prstGeom>
          <a:ln>
            <a:noFill/>
          </a:ln>
          <a:effectLst>
            <a:outerShdw blurRad="292100" dist="139700" dir="2700000" algn="tl" rotWithShape="0">
              <a:srgbClr val="333333">
                <a:alpha val="65000"/>
              </a:srgbClr>
            </a:outerShdw>
          </a:effectLst>
        </p:spPr>
      </p:pic>
      <p:pic>
        <p:nvPicPr>
          <p:cNvPr id="5" name="Imagen 4"/>
          <p:cNvPicPr>
            <a:picLocks noChangeAspect="1"/>
          </p:cNvPicPr>
          <p:nvPr/>
        </p:nvPicPr>
        <p:blipFill>
          <a:blip r:embed="rId3"/>
          <a:stretch>
            <a:fillRect/>
          </a:stretch>
        </p:blipFill>
        <p:spPr>
          <a:xfrm>
            <a:off x="10369185" y="0"/>
            <a:ext cx="1804572" cy="1719221"/>
          </a:xfrm>
          <a:prstGeom prst="rect">
            <a:avLst/>
          </a:prstGeom>
          <a:ln>
            <a:noFill/>
          </a:ln>
          <a:effectLst>
            <a:outerShdw blurRad="1270000" dist="38100" dir="9780000" algn="r" rotWithShape="0">
              <a:prstClr val="black">
                <a:alpha val="40000"/>
              </a:prstClr>
            </a:outerShdw>
          </a:effectLst>
        </p:spPr>
      </p:pic>
      <p:sp>
        <p:nvSpPr>
          <p:cNvPr id="7" name="CuadroTexto 6"/>
          <p:cNvSpPr txBox="1"/>
          <p:nvPr/>
        </p:nvSpPr>
        <p:spPr>
          <a:xfrm>
            <a:off x="1434218" y="204811"/>
            <a:ext cx="8661817" cy="2677656"/>
          </a:xfrm>
          <a:prstGeom prst="rect">
            <a:avLst/>
          </a:prstGeom>
          <a:noFill/>
        </p:spPr>
        <p:txBody>
          <a:bodyPr wrap="square" rtlCol="0">
            <a:spAutoFit/>
          </a:bodyPr>
          <a:lstStyle/>
          <a:p>
            <a:pPr algn="ctr"/>
            <a:r>
              <a:rPr lang="es-MX" sz="2800" b="1" dirty="0">
                <a:latin typeface="Times New Roman" panose="02020603050405020304" pitchFamily="18" charset="0"/>
                <a:cs typeface="Times New Roman" panose="02020603050405020304" pitchFamily="18" charset="0"/>
              </a:rPr>
              <a:t>UNIVERSIDAD TÉCNICA DEL NORTE </a:t>
            </a:r>
            <a:endParaRPr lang="es-MX" sz="2800" b="1" dirty="0" smtClean="0">
              <a:latin typeface="Times New Roman" panose="02020603050405020304" pitchFamily="18" charset="0"/>
              <a:cs typeface="Times New Roman" panose="02020603050405020304" pitchFamily="18" charset="0"/>
            </a:endParaRPr>
          </a:p>
          <a:p>
            <a:pPr algn="ctr"/>
            <a:endParaRPr lang="es-MX" sz="2800" dirty="0">
              <a:latin typeface="Times New Roman" panose="02020603050405020304" pitchFamily="18" charset="0"/>
              <a:cs typeface="Times New Roman" panose="02020603050405020304" pitchFamily="18" charset="0"/>
            </a:endParaRPr>
          </a:p>
          <a:p>
            <a:pPr algn="ctr"/>
            <a:r>
              <a:rPr lang="es-MX" sz="2800" b="1" dirty="0">
                <a:solidFill>
                  <a:schemeClr val="accent2">
                    <a:lumMod val="50000"/>
                  </a:schemeClr>
                </a:solidFill>
                <a:latin typeface="Times New Roman" panose="02020603050405020304" pitchFamily="18" charset="0"/>
                <a:cs typeface="Times New Roman" panose="02020603050405020304" pitchFamily="18" charset="0"/>
              </a:rPr>
              <a:t>FACULTAD DE CIENCIAS AGROPECUARIAS Y </a:t>
            </a:r>
            <a:r>
              <a:rPr lang="es-MX" sz="2800" b="1" dirty="0" smtClean="0">
                <a:solidFill>
                  <a:schemeClr val="accent2">
                    <a:lumMod val="50000"/>
                  </a:schemeClr>
                </a:solidFill>
                <a:latin typeface="Times New Roman" panose="02020603050405020304" pitchFamily="18" charset="0"/>
                <a:cs typeface="Times New Roman" panose="02020603050405020304" pitchFamily="18" charset="0"/>
              </a:rPr>
              <a:t>AMBIENTALES</a:t>
            </a:r>
          </a:p>
          <a:p>
            <a:pPr algn="ctr"/>
            <a:endParaRPr lang="es-MX" sz="2800" b="1" dirty="0">
              <a:solidFill>
                <a:schemeClr val="bg2">
                  <a:lumMod val="50000"/>
                </a:schemeClr>
              </a:solidFill>
              <a:latin typeface="Times New Roman" panose="02020603050405020304" pitchFamily="18" charset="0"/>
              <a:cs typeface="Times New Roman" panose="02020603050405020304" pitchFamily="18" charset="0"/>
            </a:endParaRPr>
          </a:p>
          <a:p>
            <a:pPr algn="ctr"/>
            <a:r>
              <a:rPr lang="es-MX" sz="2800" b="1" dirty="0">
                <a:solidFill>
                  <a:srgbClr val="006600"/>
                </a:solidFill>
                <a:latin typeface="Times New Roman" panose="02020603050405020304" pitchFamily="18" charset="0"/>
                <a:cs typeface="Times New Roman" panose="02020603050405020304" pitchFamily="18" charset="0"/>
              </a:rPr>
              <a:t>CARRERA DE </a:t>
            </a:r>
            <a:r>
              <a:rPr lang="es-MX" sz="2800" b="1" dirty="0" smtClean="0">
                <a:solidFill>
                  <a:srgbClr val="006600"/>
                </a:solidFill>
                <a:latin typeface="Times New Roman" panose="02020603050405020304" pitchFamily="18" charset="0"/>
                <a:cs typeface="Times New Roman" panose="02020603050405020304" pitchFamily="18" charset="0"/>
              </a:rPr>
              <a:t>INGENIERÍA </a:t>
            </a:r>
            <a:r>
              <a:rPr lang="es-MX" sz="2800" b="1" dirty="0">
                <a:solidFill>
                  <a:srgbClr val="006600"/>
                </a:solidFill>
                <a:latin typeface="Times New Roman" panose="02020603050405020304" pitchFamily="18" charset="0"/>
                <a:cs typeface="Times New Roman" panose="02020603050405020304" pitchFamily="18" charset="0"/>
              </a:rPr>
              <a:t>AGROPECUARIA</a:t>
            </a:r>
          </a:p>
        </p:txBody>
      </p:sp>
      <p:sp>
        <p:nvSpPr>
          <p:cNvPr id="10" name="Rectángulo redondeado 9"/>
          <p:cNvSpPr/>
          <p:nvPr/>
        </p:nvSpPr>
        <p:spPr>
          <a:xfrm>
            <a:off x="6437" y="2932100"/>
            <a:ext cx="12167320" cy="1580998"/>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2400" b="1" dirty="0">
                <a:solidFill>
                  <a:schemeClr val="tx1"/>
                </a:solidFill>
                <a:latin typeface="Times New Roman" panose="02020603050405020304" pitchFamily="18" charset="0"/>
                <a:cs typeface="Times New Roman" panose="02020603050405020304" pitchFamily="18" charset="0"/>
              </a:rPr>
              <a:t>DETERMINACIÓN DEL ELEMENTO QUE CAUSA EL DESPRENDIMIENTO TEMPRANO DE LOS FRUTOS DE AGUACATE (</a:t>
            </a:r>
            <a:r>
              <a:rPr lang="es-ES" sz="2400" b="1" i="1" dirty="0" err="1">
                <a:solidFill>
                  <a:schemeClr val="tx1"/>
                </a:solidFill>
                <a:latin typeface="Times New Roman" panose="02020603050405020304" pitchFamily="18" charset="0"/>
                <a:cs typeface="Times New Roman" panose="02020603050405020304" pitchFamily="18" charset="0"/>
              </a:rPr>
              <a:t>Persea</a:t>
            </a:r>
            <a:r>
              <a:rPr lang="es-ES" sz="2400" b="1" i="1" dirty="0">
                <a:solidFill>
                  <a:schemeClr val="tx1"/>
                </a:solidFill>
                <a:latin typeface="Times New Roman" panose="02020603050405020304" pitchFamily="18" charset="0"/>
                <a:cs typeface="Times New Roman" panose="02020603050405020304" pitchFamily="18" charset="0"/>
              </a:rPr>
              <a:t> </a:t>
            </a:r>
            <a:r>
              <a:rPr lang="es-ES" sz="2400" b="1" i="1" dirty="0" smtClean="0">
                <a:solidFill>
                  <a:schemeClr val="tx1"/>
                </a:solidFill>
                <a:latin typeface="Times New Roman" panose="02020603050405020304" pitchFamily="18" charset="0"/>
                <a:cs typeface="Times New Roman" panose="02020603050405020304" pitchFamily="18" charset="0"/>
              </a:rPr>
              <a:t>americana</a:t>
            </a:r>
            <a:r>
              <a:rPr lang="es-ES" sz="2400" b="1" dirty="0" smtClean="0">
                <a:solidFill>
                  <a:schemeClr val="tx1"/>
                </a:solidFill>
                <a:latin typeface="Times New Roman" panose="02020603050405020304" pitchFamily="18" charset="0"/>
                <a:cs typeface="Times New Roman" panose="02020603050405020304" pitchFamily="18" charset="0"/>
              </a:rPr>
              <a:t> </a:t>
            </a:r>
            <a:r>
              <a:rPr lang="es-ES" sz="2400" b="1" i="1" dirty="0" smtClean="0">
                <a:solidFill>
                  <a:schemeClr val="tx1"/>
                </a:solidFill>
                <a:latin typeface="Times New Roman" panose="02020603050405020304" pitchFamily="18" charset="0"/>
                <a:cs typeface="Times New Roman" panose="02020603050405020304" pitchFamily="18" charset="0"/>
              </a:rPr>
              <a:t>M.) </a:t>
            </a:r>
            <a:r>
              <a:rPr lang="es-ES" sz="2400" b="1" dirty="0">
                <a:solidFill>
                  <a:schemeClr val="tx1"/>
                </a:solidFill>
                <a:latin typeface="Times New Roman" panose="02020603050405020304" pitchFamily="18" charset="0"/>
                <a:cs typeface="Times New Roman" panose="02020603050405020304" pitchFamily="18" charset="0"/>
              </a:rPr>
              <a:t>VARIEDAD HASS EN LA HACIENDA CHAQUIBAMBA, GUAYLLABAMBA, QUITO</a:t>
            </a:r>
            <a:endParaRPr lang="es-MX"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584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665533894"/>
              </p:ext>
            </p:extLst>
          </p:nvPr>
        </p:nvGraphicFramePr>
        <p:xfrm>
          <a:off x="321972" y="25758"/>
          <a:ext cx="11497237"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0402" y="3078052"/>
            <a:ext cx="5039930" cy="377994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3205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14423" y="242738"/>
            <a:ext cx="3992450" cy="599445"/>
          </a:xfrm>
        </p:spPr>
        <p:txBody>
          <a:bodyPr>
            <a:normAutofit/>
          </a:bodyPr>
          <a:lstStyle/>
          <a:p>
            <a:pPr marL="0" indent="0" algn="just">
              <a:buNone/>
            </a:pPr>
            <a:r>
              <a:rPr lang="es-MX" sz="2400" b="1" dirty="0" smtClean="0">
                <a:solidFill>
                  <a:schemeClr val="tx1"/>
                </a:solidFill>
                <a:latin typeface="Times New Roman" panose="02020603050405020304" pitchFamily="18" charset="0"/>
                <a:cs typeface="Times New Roman" panose="02020603050405020304" pitchFamily="18" charset="0"/>
              </a:rPr>
              <a:t>VARIABLES EVALUADAS</a:t>
            </a:r>
            <a:endParaRPr lang="es-MX" sz="2400" b="1"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9331155" y="768268"/>
            <a:ext cx="2454664" cy="646331"/>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4. Síntomas de deficiencia nutricional</a:t>
            </a:r>
            <a:endParaRPr lang="es-MX"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154961" y="727761"/>
            <a:ext cx="1887863" cy="646331"/>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1. Número de inflorescencias </a:t>
            </a:r>
            <a:endParaRPr lang="es-MX" dirty="0">
              <a:latin typeface="Times New Roman" panose="02020603050405020304" pitchFamily="18" charset="0"/>
              <a:cs typeface="Times New Roman" panose="02020603050405020304" pitchFamily="18" charset="0"/>
            </a:endParaRPr>
          </a:p>
        </p:txBody>
      </p:sp>
      <p:sp>
        <p:nvSpPr>
          <p:cNvPr id="29" name="CuadroTexto 28"/>
          <p:cNvSpPr txBox="1"/>
          <p:nvPr/>
        </p:nvSpPr>
        <p:spPr>
          <a:xfrm>
            <a:off x="2042824" y="906768"/>
            <a:ext cx="3870765" cy="646331"/>
          </a:xfrm>
          <a:prstGeom prst="rect">
            <a:avLst/>
          </a:prstGeom>
          <a:noFill/>
        </p:spPr>
        <p:txBody>
          <a:bodyPr wrap="square" rtlCol="0">
            <a:spAutoFit/>
          </a:bodyPr>
          <a:lstStyle/>
          <a:p>
            <a:pPr algn="ctr"/>
            <a:r>
              <a:rPr lang="es-MX" dirty="0" smtClean="0">
                <a:latin typeface="Times New Roman" panose="02020603050405020304" pitchFamily="18" charset="0"/>
                <a:cs typeface="Times New Roman" panose="02020603050405020304" pitchFamily="18" charset="0"/>
              </a:rPr>
              <a:t>2. Etapa de desarrollo del fruto donde se presenta el problema</a:t>
            </a:r>
            <a:endParaRPr lang="es-MX" dirty="0">
              <a:latin typeface="Times New Roman" panose="02020603050405020304" pitchFamily="18" charset="0"/>
              <a:cs typeface="Times New Roman" panose="02020603050405020304" pitchFamily="18" charset="0"/>
            </a:endParaRPr>
          </a:p>
        </p:txBody>
      </p:sp>
      <p:sp>
        <p:nvSpPr>
          <p:cNvPr id="30" name="CuadroTexto 29"/>
          <p:cNvSpPr txBox="1"/>
          <p:nvPr/>
        </p:nvSpPr>
        <p:spPr>
          <a:xfrm>
            <a:off x="6258975" y="936608"/>
            <a:ext cx="2827882" cy="646331"/>
          </a:xfrm>
          <a:prstGeom prst="rect">
            <a:avLst/>
          </a:prstGeom>
          <a:noFill/>
        </p:spPr>
        <p:txBody>
          <a:bodyPr wrap="square" rtlCol="0">
            <a:spAutoFit/>
          </a:bodyPr>
          <a:lstStyle/>
          <a:p>
            <a:r>
              <a:rPr lang="es-MX" dirty="0" smtClean="0">
                <a:latin typeface="Times New Roman" panose="02020603050405020304" pitchFamily="18" charset="0"/>
                <a:cs typeface="Times New Roman" panose="02020603050405020304" pitchFamily="18" charset="0"/>
              </a:rPr>
              <a:t>3. Porcentaje de frutos afectados </a:t>
            </a:r>
            <a:endParaRPr lang="es-MX" dirty="0">
              <a:latin typeface="Times New Roman" panose="02020603050405020304" pitchFamily="18" charset="0"/>
              <a:cs typeface="Times New Roman" panose="02020603050405020304" pitchFamily="18" charset="0"/>
            </a:endParaRPr>
          </a:p>
        </p:txBody>
      </p:sp>
      <p:sp>
        <p:nvSpPr>
          <p:cNvPr id="31" name="CuadroTexto 30"/>
          <p:cNvSpPr txBox="1"/>
          <p:nvPr/>
        </p:nvSpPr>
        <p:spPr>
          <a:xfrm>
            <a:off x="3367862" y="4162867"/>
            <a:ext cx="4055522" cy="369332"/>
          </a:xfrm>
          <a:prstGeom prst="rect">
            <a:avLst/>
          </a:prstGeom>
          <a:noFill/>
        </p:spPr>
        <p:txBody>
          <a:bodyPr wrap="square" rtlCol="0">
            <a:spAutoFit/>
          </a:bodyPr>
          <a:lstStyle/>
          <a:p>
            <a:pPr algn="ctr"/>
            <a:r>
              <a:rPr lang="es-MX" dirty="0" smtClean="0">
                <a:latin typeface="Times New Roman" panose="02020603050405020304" pitchFamily="18" charset="0"/>
                <a:cs typeface="Times New Roman" panose="02020603050405020304" pitchFamily="18" charset="0"/>
              </a:rPr>
              <a:t>5. Rendimiento </a:t>
            </a:r>
            <a:endParaRPr lang="es-MX" dirty="0">
              <a:latin typeface="Times New Roman" panose="02020603050405020304" pitchFamily="18" charset="0"/>
              <a:cs typeface="Times New Roman" panose="02020603050405020304" pitchFamily="18" charset="0"/>
            </a:endParaRPr>
          </a:p>
        </p:txBody>
      </p:sp>
      <p:pic>
        <p:nvPicPr>
          <p:cNvPr id="19" name="Imagen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57" y="1438677"/>
            <a:ext cx="2154070" cy="228163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descr="C:\Users\hp\AppData\Local\Microsoft\Windows\INetCache\Content.Word\20160422_0900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48388" y="1744740"/>
            <a:ext cx="2272642" cy="1783935"/>
          </a:xfrm>
          <a:prstGeom prst="rect">
            <a:avLst/>
          </a:prstGeom>
          <a:ln>
            <a:noFill/>
          </a:ln>
          <a:effectLst>
            <a:softEdge rad="112500"/>
          </a:effectLst>
        </p:spPr>
      </p:pic>
      <p:pic>
        <p:nvPicPr>
          <p:cNvPr id="21" name="Imagen 20" descr="C:\Users\hp\AppData\Local\Microsoft\Windows\INetCache\Content.Word\20161102_124242.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160389" y="1540744"/>
            <a:ext cx="2271713" cy="2356105"/>
          </a:xfrm>
          <a:prstGeom prst="rect">
            <a:avLst/>
          </a:prstGeom>
          <a:ln>
            <a:noFill/>
          </a:ln>
          <a:effectLst>
            <a:softEdge rad="112500"/>
          </a:effectLst>
        </p:spPr>
      </p:pic>
      <p:pic>
        <p:nvPicPr>
          <p:cNvPr id="3" name="Imagen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104449" y="1828181"/>
            <a:ext cx="2622347" cy="1966760"/>
          </a:xfrm>
          <a:prstGeom prst="rect">
            <a:avLst/>
          </a:prstGeom>
          <a:ln>
            <a:noFill/>
          </a:ln>
          <a:effectLst>
            <a:softEdge rad="112500"/>
          </a:effectLst>
        </p:spPr>
      </p:pic>
      <p:pic>
        <p:nvPicPr>
          <p:cNvPr id="22" name="Imagen 21" descr="Resultado de imagen para cosecha de aguacate has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25427" y="4595410"/>
            <a:ext cx="2809875" cy="2228850"/>
          </a:xfrm>
          <a:prstGeom prst="ellipse">
            <a:avLst/>
          </a:prstGeom>
          <a:ln>
            <a:noFill/>
          </a:ln>
          <a:effectLst>
            <a:softEdge rad="112500"/>
          </a:effectLst>
        </p:spPr>
      </p:pic>
    </p:spTree>
    <p:extLst>
      <p:ext uri="{BB962C8B-B14F-4D97-AF65-F5344CB8AC3E}">
        <p14:creationId xmlns:p14="http://schemas.microsoft.com/office/powerpoint/2010/main" val="41472127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p:cNvSpPr>
            <a:spLocks noGrp="1"/>
          </p:cNvSpPr>
          <p:nvPr>
            <p:ph type="title"/>
          </p:nvPr>
        </p:nvSpPr>
        <p:spPr>
          <a:xfrm>
            <a:off x="826728" y="506835"/>
            <a:ext cx="10720470" cy="1072710"/>
          </a:xfrm>
        </p:spPr>
        <p:txBody>
          <a:bodyPr>
            <a:normAutofit/>
          </a:bodyPr>
          <a:lstStyle/>
          <a:p>
            <a:pPr marL="0" indent="0">
              <a:buNone/>
            </a:pPr>
            <a:r>
              <a:rPr lang="es-MX" sz="4000" dirty="0">
                <a:solidFill>
                  <a:schemeClr val="tx1"/>
                </a:solidFill>
                <a:latin typeface="Times New Roman" panose="02020603050405020304" pitchFamily="18" charset="0"/>
                <a:cs typeface="Times New Roman" panose="02020603050405020304" pitchFamily="18" charset="0"/>
              </a:rPr>
              <a:t>MANEJO ESPECÍFICO DEL EXPERIMENTO</a:t>
            </a:r>
          </a:p>
        </p:txBody>
      </p:sp>
    </p:spTree>
    <p:extLst>
      <p:ext uri="{BB962C8B-B14F-4D97-AF65-F5344CB8AC3E}">
        <p14:creationId xmlns:p14="http://schemas.microsoft.com/office/powerpoint/2010/main" val="35935534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lipse 15">
            <a:hlinkClick r:id="rId2" action="ppaction://hlinkfile"/>
          </p:cNvPr>
          <p:cNvSpPr/>
          <p:nvPr/>
        </p:nvSpPr>
        <p:spPr>
          <a:xfrm>
            <a:off x="11161689" y="5978246"/>
            <a:ext cx="1030311" cy="810829"/>
          </a:xfrm>
          <a:prstGeom prst="ellipse">
            <a:avLst/>
          </a:prstGeom>
          <a:solidFill>
            <a:srgbClr val="0070C0">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dirty="0" smtClean="0">
                <a:solidFill>
                  <a:schemeClr val="tx1"/>
                </a:solidFill>
                <a:latin typeface="Times New Roman" panose="02020603050405020304" pitchFamily="18" charset="0"/>
                <a:cs typeface="Times New Roman" panose="02020603050405020304" pitchFamily="18" charset="0"/>
              </a:rPr>
              <a:t>Clic aquí</a:t>
            </a:r>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100" name="Proceso alternativo 99"/>
          <p:cNvSpPr/>
          <p:nvPr/>
        </p:nvSpPr>
        <p:spPr>
          <a:xfrm>
            <a:off x="2900145" y="0"/>
            <a:ext cx="5769735" cy="1043189"/>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4400" dirty="0" smtClean="0">
                <a:solidFill>
                  <a:schemeClr val="tx1"/>
                </a:solidFill>
                <a:latin typeface="Times New Roman" panose="02020603050405020304" pitchFamily="18" charset="0"/>
                <a:cs typeface="Times New Roman" panose="02020603050405020304" pitchFamily="18" charset="0"/>
              </a:rPr>
              <a:t>Fertilización Química</a:t>
            </a:r>
            <a:endParaRPr lang="es-MX" sz="4400" dirty="0">
              <a:solidFill>
                <a:schemeClr val="tx1"/>
              </a:solidFill>
            </a:endParaRPr>
          </a:p>
        </p:txBody>
      </p:sp>
      <p:sp>
        <p:nvSpPr>
          <p:cNvPr id="62" name="61 CuadroTexto"/>
          <p:cNvSpPr txBox="1"/>
          <p:nvPr/>
        </p:nvSpPr>
        <p:spPr>
          <a:xfrm>
            <a:off x="218939" y="1401114"/>
            <a:ext cx="4262907" cy="646331"/>
          </a:xfrm>
          <a:prstGeom prst="rect">
            <a:avLst/>
          </a:prstGeom>
          <a:noFill/>
        </p:spPr>
        <p:txBody>
          <a:bodyPr wrap="square" rtlCol="0">
            <a:spAutoFit/>
          </a:bodyPr>
          <a:lstStyle/>
          <a:p>
            <a:pPr algn="ctr"/>
            <a:r>
              <a:rPr lang="es-CO" b="1" dirty="0" smtClean="0">
                <a:latin typeface="Times New Roman" panose="02020603050405020304" pitchFamily="18" charset="0"/>
                <a:cs typeface="Times New Roman" panose="02020603050405020304" pitchFamily="18" charset="0"/>
              </a:rPr>
              <a:t>Requerimiento nutricionales para el cultivo de aguacate</a:t>
            </a:r>
            <a:endParaRPr lang="es-CO" b="1" dirty="0">
              <a:latin typeface="Times New Roman" panose="02020603050405020304" pitchFamily="18" charset="0"/>
              <a:cs typeface="Times New Roman" panose="02020603050405020304" pitchFamily="18" charset="0"/>
            </a:endParaRPr>
          </a:p>
        </p:txBody>
      </p:sp>
      <p:graphicFrame>
        <p:nvGraphicFramePr>
          <p:cNvPr id="2" name="Tabla 1"/>
          <p:cNvGraphicFramePr>
            <a:graphicFrameLocks noGrp="1"/>
          </p:cNvGraphicFramePr>
          <p:nvPr>
            <p:extLst>
              <p:ext uri="{D42A27DB-BD31-4B8C-83A1-F6EECF244321}">
                <p14:modId xmlns:p14="http://schemas.microsoft.com/office/powerpoint/2010/main" val="1736588980"/>
              </p:ext>
            </p:extLst>
          </p:nvPr>
        </p:nvGraphicFramePr>
        <p:xfrm>
          <a:off x="67506" y="2275205"/>
          <a:ext cx="5934049" cy="2277647"/>
        </p:xfrm>
        <a:graphic>
          <a:graphicData uri="http://schemas.openxmlformats.org/drawingml/2006/table">
            <a:tbl>
              <a:tblPr firstRow="1" firstCol="1" lastRow="1" lastCol="1" bandRow="1" bandCol="1">
                <a:tableStyleId>{3C2FFA5D-87B4-456A-9821-1D502468CF0F}</a:tableStyleId>
              </a:tblPr>
              <a:tblGrid>
                <a:gridCol w="1048643"/>
                <a:gridCol w="687517"/>
                <a:gridCol w="943124"/>
                <a:gridCol w="817287"/>
                <a:gridCol w="786482"/>
                <a:gridCol w="730118"/>
                <a:gridCol w="920878"/>
              </a:tblGrid>
              <a:tr h="508499">
                <a:tc>
                  <a:txBody>
                    <a:bodyPr/>
                    <a:lstStyle/>
                    <a:p>
                      <a:pPr algn="just">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Análisis de Suelo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P</a:t>
                      </a:r>
                      <a:r>
                        <a:rPr lang="es-ES" sz="1200" baseline="-25000">
                          <a:solidFill>
                            <a:schemeClr val="tx1"/>
                          </a:solidFill>
                          <a:effectLst/>
                          <a:latin typeface="Times New Roman" panose="02020603050405020304" pitchFamily="18" charset="0"/>
                          <a:cs typeface="Times New Roman" panose="02020603050405020304" pitchFamily="18" charset="0"/>
                        </a:rPr>
                        <a:t>2</a:t>
                      </a:r>
                      <a:r>
                        <a:rPr lang="es-ES" sz="1200">
                          <a:solidFill>
                            <a:schemeClr val="tx1"/>
                          </a:solidFill>
                          <a:effectLst/>
                          <a:latin typeface="Times New Roman" panose="02020603050405020304" pitchFamily="18" charset="0"/>
                          <a:cs typeface="Times New Roman" panose="02020603050405020304" pitchFamily="18" charset="0"/>
                        </a:rPr>
                        <a:t>O</a:t>
                      </a:r>
                      <a:r>
                        <a:rPr lang="es-ES" sz="1200" baseline="-25000">
                          <a:solidFill>
                            <a:schemeClr val="tx1"/>
                          </a:solidFill>
                          <a:effectLst/>
                          <a:latin typeface="Times New Roman" panose="02020603050405020304" pitchFamily="18" charset="0"/>
                          <a:cs typeface="Times New Roman" panose="02020603050405020304" pitchFamily="18" charset="0"/>
                        </a:rPr>
                        <a:t>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K</a:t>
                      </a:r>
                      <a:r>
                        <a:rPr lang="es-ES" sz="1200" baseline="-25000" dirty="0">
                          <a:solidFill>
                            <a:schemeClr val="tx1"/>
                          </a:solidFill>
                          <a:effectLst/>
                          <a:latin typeface="Times New Roman" panose="02020603050405020304" pitchFamily="18" charset="0"/>
                          <a:cs typeface="Times New Roman" panose="02020603050405020304" pitchFamily="18" charset="0"/>
                        </a:rPr>
                        <a:t>2</a:t>
                      </a:r>
                      <a:r>
                        <a:rPr lang="es-ES" sz="1200" dirty="0">
                          <a:solidFill>
                            <a:schemeClr val="tx1"/>
                          </a:solidFill>
                          <a:effectLst/>
                          <a:latin typeface="Times New Roman" panose="02020603050405020304" pitchFamily="18" charset="0"/>
                          <a:cs typeface="Times New Roman" panose="02020603050405020304" pitchFamily="18" charset="0"/>
                        </a:rPr>
                        <a: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Ca y 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S y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Zn y 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243651">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gridSpan="5">
                  <a:txBody>
                    <a:bodyPr/>
                    <a:lstStyle/>
                    <a:p>
                      <a:pPr algn="ctr">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Kg/ha/año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8499">
                <a:tc>
                  <a:txBody>
                    <a:bodyPr/>
                    <a:lstStyle/>
                    <a:p>
                      <a:pPr algn="ctr">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Bajo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150-200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100-125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150-200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50-75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15-25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10-20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8499">
                <a:tc>
                  <a:txBody>
                    <a:bodyPr/>
                    <a:lstStyle/>
                    <a:p>
                      <a:pPr algn="ctr">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Medio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100-150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75-100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100-150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25-50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5-15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5-10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508499">
                <a:tc>
                  <a:txBody>
                    <a:bodyPr/>
                    <a:lstStyle/>
                    <a:p>
                      <a:pPr algn="ctr">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Alto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50-100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50-75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50-100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0-25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a:solidFill>
                            <a:schemeClr val="tx1"/>
                          </a:solidFill>
                          <a:effectLst/>
                          <a:latin typeface="Times New Roman" panose="02020603050405020304" pitchFamily="18" charset="0"/>
                          <a:cs typeface="Times New Roman" panose="02020603050405020304" pitchFamily="18" charset="0"/>
                        </a:rPr>
                        <a:t>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Bef>
                          <a:spcPts val="600"/>
                        </a:spcBef>
                        <a:spcAft>
                          <a:spcPts val="600"/>
                        </a:spcAft>
                      </a:pPr>
                      <a:r>
                        <a:rPr lang="es-ES" sz="1200" dirty="0">
                          <a:solidFill>
                            <a:schemeClr val="tx1"/>
                          </a:solidFill>
                          <a:effectLst/>
                          <a:latin typeface="Times New Roman" panose="02020603050405020304" pitchFamily="18" charset="0"/>
                          <a:cs typeface="Times New Roman" panose="02020603050405020304" pitchFamily="18" charset="0"/>
                        </a:rPr>
                        <a:t>0-5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399758251"/>
              </p:ext>
            </p:extLst>
          </p:nvPr>
        </p:nvGraphicFramePr>
        <p:xfrm>
          <a:off x="6684132" y="2275205"/>
          <a:ext cx="3400023" cy="3288870"/>
        </p:xfrm>
        <a:graphic>
          <a:graphicData uri="http://schemas.openxmlformats.org/drawingml/2006/table">
            <a:tbl>
              <a:tblPr>
                <a:tableStyleId>{3C2FFA5D-87B4-456A-9821-1D502468CF0F}</a:tableStyleId>
              </a:tblPr>
              <a:tblGrid>
                <a:gridCol w="809341"/>
                <a:gridCol w="876260"/>
                <a:gridCol w="1130249"/>
                <a:gridCol w="584173"/>
              </a:tblGrid>
              <a:tr h="224984">
                <a:tc>
                  <a:txBody>
                    <a:bodyPr/>
                    <a:lstStyle/>
                    <a:p>
                      <a:pPr algn="just">
                        <a:lnSpc>
                          <a:spcPct val="115000"/>
                        </a:lnSpc>
                        <a:spcBef>
                          <a:spcPts val="600"/>
                        </a:spcBef>
                        <a:spcAft>
                          <a:spcPts val="600"/>
                        </a:spcAft>
                      </a:pPr>
                      <a:r>
                        <a:rPr lang="es-ES" sz="1200" b="1" dirty="0">
                          <a:effectLst/>
                          <a:latin typeface="Times New Roman" panose="02020603050405020304" pitchFamily="18" charset="0"/>
                          <a:cs typeface="Times New Roman" panose="02020603050405020304" pitchFamily="18" charset="0"/>
                        </a:rPr>
                        <a:t>Elemento</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b="1" dirty="0">
                          <a:effectLst/>
                          <a:latin typeface="Times New Roman" panose="02020603050405020304" pitchFamily="18" charset="0"/>
                          <a:cs typeface="Times New Roman" panose="02020603050405020304" pitchFamily="18" charset="0"/>
                        </a:rPr>
                        <a:t>Unidad</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b="1" dirty="0">
                          <a:effectLst/>
                          <a:latin typeface="Times New Roman" panose="02020603050405020304" pitchFamily="18" charset="0"/>
                          <a:cs typeface="Times New Roman" panose="02020603050405020304" pitchFamily="18" charset="0"/>
                        </a:rPr>
                        <a:t>Valor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b="1" dirty="0">
                          <a:effectLst/>
                          <a:latin typeface="Times New Roman" panose="02020603050405020304" pitchFamily="18" charset="0"/>
                          <a:cs typeface="Times New Roman" panose="02020603050405020304" pitchFamily="18" charset="0"/>
                        </a:rPr>
                        <a:t>Inter</a:t>
                      </a:r>
                      <a:endParaRPr lang="es-EC" sz="1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25,00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10,00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S</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8,00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dirty="0">
                          <a:effectLst/>
                          <a:latin typeface="Times New Roman" panose="02020603050405020304" pitchFamily="18" charset="0"/>
                          <a:cs typeface="Times New Roman" panose="02020603050405020304" pitchFamily="18" charset="0"/>
                        </a:rPr>
                        <a:t>K</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meq/100ml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0,20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Ca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meq/100ml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2,00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Mg</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meq/100ml</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0,30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Zn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4,50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Cu</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dirty="0">
                          <a:effectLst/>
                          <a:latin typeface="Times New Roman" panose="02020603050405020304" pitchFamily="18" charset="0"/>
                          <a:cs typeface="Times New Roman" panose="02020603050405020304" pitchFamily="18" charset="0"/>
                        </a:rPr>
                        <a:t>Ppm</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9,64</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Fe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73,70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Mn</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6,56</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Ppm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0,30</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pH</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7,3</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Acido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MO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1,05</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B</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8849">
                <a:tc gridSpan="2">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Textura</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a:txBody>
                    <a:bodyPr/>
                    <a:lstStyle/>
                    <a:p>
                      <a:pPr algn="just">
                        <a:lnSpc>
                          <a:spcPct val="115000"/>
                        </a:lnSpc>
                        <a:spcBef>
                          <a:spcPts val="600"/>
                        </a:spcBef>
                        <a:spcAft>
                          <a:spcPts val="600"/>
                        </a:spcAft>
                      </a:pPr>
                      <a:r>
                        <a:rPr lang="es-ES" sz="1200">
                          <a:effectLst/>
                          <a:latin typeface="Times New Roman" panose="02020603050405020304" pitchFamily="18" charset="0"/>
                          <a:cs typeface="Times New Roman" panose="02020603050405020304" pitchFamily="18" charset="0"/>
                        </a:rPr>
                        <a:t>Franco-Arenoso</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S" sz="1200" dirty="0">
                          <a:effectLst/>
                          <a:latin typeface="Times New Roman" panose="02020603050405020304" pitchFamily="18" charset="0"/>
                          <a:cs typeface="Times New Roman" panose="02020603050405020304" pitchFamily="18" charset="0"/>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4" name="Rectángulo 3"/>
          <p:cNvSpPr/>
          <p:nvPr/>
        </p:nvSpPr>
        <p:spPr>
          <a:xfrm>
            <a:off x="5582991" y="5564075"/>
            <a:ext cx="5009882" cy="517065"/>
          </a:xfrm>
          <a:prstGeom prst="rect">
            <a:avLst/>
          </a:prstGeom>
        </p:spPr>
        <p:txBody>
          <a:bodyPr wrap="square">
            <a:spAutoFit/>
          </a:bodyPr>
          <a:lstStyle/>
          <a:p>
            <a:pPr marL="990600" algn="just">
              <a:lnSpc>
                <a:spcPct val="115000"/>
              </a:lnSpc>
              <a:spcAft>
                <a:spcPts val="0"/>
              </a:spcAft>
              <a:tabLst>
                <a:tab pos="5848350" algn="l"/>
              </a:tabLst>
            </a:pPr>
            <a:r>
              <a:rPr lang="es-ES" sz="1200" dirty="0">
                <a:latin typeface="Times New Roman" panose="02020603050405020304" pitchFamily="18" charset="0"/>
                <a:ea typeface="Calibri" panose="020F0502020204030204" pitchFamily="34" charset="0"/>
                <a:cs typeface="Times New Roman" panose="02020603050405020304" pitchFamily="18" charset="0"/>
              </a:rPr>
              <a:t>Fuente: (Laboratorio de Suelos, Plantas y Aguas de la EESC)</a:t>
            </a:r>
            <a:endParaRPr lang="es-EC" sz="1100" dirty="0">
              <a:latin typeface="Times New Roman" panose="02020603050405020304" pitchFamily="18" charset="0"/>
              <a:ea typeface="Calibri" panose="020F0502020204030204" pitchFamily="34" charset="0"/>
              <a:cs typeface="Times New Roman" panose="02020603050405020304" pitchFamily="18" charset="0"/>
            </a:endParaRPr>
          </a:p>
          <a:p>
            <a:pPr marL="990600" algn="just">
              <a:lnSpc>
                <a:spcPct val="115000"/>
              </a:lnSpc>
              <a:spcAft>
                <a:spcPts val="0"/>
              </a:spcAft>
              <a:tabLst>
                <a:tab pos="5848350" algn="l"/>
              </a:tabLst>
            </a:pPr>
            <a:r>
              <a:rPr lang="es-ES" sz="1200" dirty="0">
                <a:latin typeface="Times New Roman" panose="02020603050405020304" pitchFamily="18" charset="0"/>
                <a:ea typeface="Calibri" panose="020F0502020204030204" pitchFamily="34" charset="0"/>
                <a:cs typeface="Times New Roman" panose="02020603050405020304" pitchFamily="18" charset="0"/>
              </a:rPr>
              <a:t>Interpretación:   B=Bajo; M=Medio; A=Alto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CuadroTexto 5"/>
          <p:cNvSpPr txBox="1"/>
          <p:nvPr/>
        </p:nvSpPr>
        <p:spPr>
          <a:xfrm>
            <a:off x="7275488" y="1678113"/>
            <a:ext cx="221731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Análisis de suelo</a:t>
            </a:r>
            <a:endParaRPr lang="es-EC" b="1" dirty="0">
              <a:latin typeface="Times New Roman" panose="02020603050405020304" pitchFamily="18" charset="0"/>
              <a:cs typeface="Times New Roman" panose="02020603050405020304" pitchFamily="18" charset="0"/>
            </a:endParaRPr>
          </a:p>
        </p:txBody>
      </p:sp>
      <p:sp>
        <p:nvSpPr>
          <p:cNvPr id="7" name="Rectángulo 6"/>
          <p:cNvSpPr/>
          <p:nvPr/>
        </p:nvSpPr>
        <p:spPr>
          <a:xfrm>
            <a:off x="0" y="4552850"/>
            <a:ext cx="2266682" cy="339773"/>
          </a:xfrm>
          <a:prstGeom prst="rect">
            <a:avLst/>
          </a:prstGeom>
        </p:spPr>
        <p:txBody>
          <a:bodyPr wrap="square">
            <a:spAutoFit/>
          </a:bodyPr>
          <a:lstStyle/>
          <a:p>
            <a:pPr algn="just">
              <a:lnSpc>
                <a:spcPct val="150000"/>
              </a:lnSpc>
              <a:spcBef>
                <a:spcPts val="1200"/>
              </a:spcBef>
              <a:spcAft>
                <a:spcPts val="120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Fuente: INIAP (2008)</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04661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redondeado 15"/>
          <p:cNvSpPr/>
          <p:nvPr/>
        </p:nvSpPr>
        <p:spPr>
          <a:xfrm>
            <a:off x="4703819" y="70894"/>
            <a:ext cx="3422750" cy="768037"/>
          </a:xfrm>
          <a:prstGeom prst="roundRect">
            <a:avLst/>
          </a:prstGeom>
          <a:solidFill>
            <a:schemeClr val="accent4">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smtClean="0">
                <a:solidFill>
                  <a:schemeClr val="tx1"/>
                </a:solidFill>
                <a:latin typeface="Times New Roman" panose="02020603050405020304" pitchFamily="18" charset="0"/>
                <a:cs typeface="Times New Roman" panose="02020603050405020304" pitchFamily="18" charset="0"/>
              </a:rPr>
              <a:t>Fertilización</a:t>
            </a:r>
            <a:endParaRPr lang="es-MX" sz="2400" b="1" dirty="0">
              <a:solidFill>
                <a:schemeClr val="tx1"/>
              </a:solidFill>
              <a:latin typeface="Times New Roman" panose="02020603050405020304" pitchFamily="18" charset="0"/>
              <a:cs typeface="Times New Roman" panose="02020603050405020304" pitchFamily="18" charset="0"/>
            </a:endParaRPr>
          </a:p>
        </p:txBody>
      </p:sp>
      <p:pic>
        <p:nvPicPr>
          <p:cNvPr id="12" name="Imagen 11" descr="C:\Users\hp\AppData\Local\Microsoft\Windows\INetCache\Content.Word\20160819_123850.jpg"/>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47542" y="1790668"/>
            <a:ext cx="2784762" cy="2682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C:\Users\hp\AppData\Local\Microsoft\Windows\INetCache\Content.Word\20160819_123959.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091895" y="1622875"/>
            <a:ext cx="2799548" cy="300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9998" y="1739443"/>
            <a:ext cx="3713019" cy="27847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p:cNvSpPr txBox="1"/>
          <p:nvPr/>
        </p:nvSpPr>
        <p:spPr>
          <a:xfrm>
            <a:off x="3451538" y="4524207"/>
            <a:ext cx="4971246" cy="707886"/>
          </a:xfrm>
          <a:prstGeom prst="rect">
            <a:avLst/>
          </a:prstGeom>
          <a:noFill/>
        </p:spPr>
        <p:txBody>
          <a:bodyPr wrap="square" rtlCol="0">
            <a:spAutoFit/>
          </a:bodyPr>
          <a:lstStyle/>
          <a:p>
            <a:r>
              <a:rPr lang="es-EC" sz="2000" dirty="0" smtClean="0">
                <a:latin typeface="Times New Roman" panose="02020603050405020304" pitchFamily="18" charset="0"/>
                <a:cs typeface="Times New Roman" panose="02020603050405020304" pitchFamily="18" charset="0"/>
              </a:rPr>
              <a:t>La aplicación de los fertilizantes se realizo directamente al suelo en corona  </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3183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1597" y="236112"/>
            <a:ext cx="5011155" cy="845713"/>
          </a:xfrm>
          <a:prstGeom prst="roundRect">
            <a:avLst/>
          </a:prstGeom>
          <a:solidFill>
            <a:schemeClr val="bg1"/>
          </a:solidFill>
        </p:spPr>
        <p:txBody>
          <a:bodyPr/>
          <a:lstStyle/>
          <a:p>
            <a:pPr marL="0" indent="0" algn="ctr">
              <a:buNone/>
            </a:pPr>
            <a:r>
              <a:rPr lang="es-MX" dirty="0" smtClean="0">
                <a:solidFill>
                  <a:schemeClr val="tx1"/>
                </a:solidFill>
                <a:latin typeface="Times New Roman" panose="02020603050405020304" pitchFamily="18" charset="0"/>
                <a:cs typeface="Times New Roman" panose="02020603050405020304" pitchFamily="18" charset="0"/>
              </a:rPr>
              <a:t>Cosecha</a:t>
            </a:r>
            <a:endParaRPr lang="es-MX"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1034"/>
            <a:ext cx="4145973" cy="31094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Imagen 3" descr="Resultado de imagen para cosecha de aguacate has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6907" y="1671034"/>
            <a:ext cx="4091690" cy="310948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76435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320145" cy="3990109"/>
          </a:xfrm>
          <a:prstGeom prst="ellipse">
            <a:avLst/>
          </a:prstGeom>
          <a:ln>
            <a:noFill/>
          </a:ln>
          <a:effectLst>
            <a:softEdge rad="112500"/>
          </a:effectLst>
        </p:spPr>
      </p:pic>
      <p:sp>
        <p:nvSpPr>
          <p:cNvPr id="3" name="Marcador de contenido 2"/>
          <p:cNvSpPr>
            <a:spLocks noGrp="1"/>
          </p:cNvSpPr>
          <p:nvPr>
            <p:ph idx="1"/>
          </p:nvPr>
        </p:nvSpPr>
        <p:spPr>
          <a:xfrm>
            <a:off x="5116813" y="163985"/>
            <a:ext cx="7075187" cy="759855"/>
          </a:xfrm>
        </p:spPr>
        <p:txBody>
          <a:bodyPr>
            <a:noAutofit/>
          </a:bodyPr>
          <a:lstStyle/>
          <a:p>
            <a:pPr marL="0" indent="0" algn="ctr">
              <a:buNone/>
            </a:pPr>
            <a:r>
              <a:rPr lang="es-MX" sz="4000" b="1" dirty="0" smtClean="0">
                <a:solidFill>
                  <a:schemeClr val="tx1"/>
                </a:solidFill>
                <a:latin typeface="Times New Roman" panose="02020603050405020304" pitchFamily="18" charset="0"/>
                <a:cs typeface="Times New Roman" panose="02020603050405020304" pitchFamily="18" charset="0"/>
              </a:rPr>
              <a:t>RESULTADOS Y DISCUSIÓN</a:t>
            </a:r>
            <a:endParaRPr lang="es-MX" sz="4000" b="1" dirty="0">
              <a:solidFill>
                <a:schemeClr val="tx1"/>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408" y="2784765"/>
            <a:ext cx="5443665" cy="4082748"/>
          </a:xfrm>
          <a:prstGeom prst="ellipse">
            <a:avLst/>
          </a:prstGeom>
          <a:ln>
            <a:noFill/>
          </a:ln>
          <a:effectLst>
            <a:softEdge rad="112500"/>
          </a:effectLst>
        </p:spPr>
      </p:pic>
    </p:spTree>
    <p:extLst>
      <p:ext uri="{BB962C8B-B14F-4D97-AF65-F5344CB8AC3E}">
        <p14:creationId xmlns:p14="http://schemas.microsoft.com/office/powerpoint/2010/main" val="2403072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78143" y="125376"/>
            <a:ext cx="6413678" cy="793295"/>
          </a:xfrm>
        </p:spPr>
        <p:txBody>
          <a:bodyPr>
            <a:noAutofit/>
          </a:bodyPr>
          <a:lstStyle/>
          <a:p>
            <a:pPr marL="0" indent="0" algn="ctr">
              <a:buNone/>
            </a:pPr>
            <a:r>
              <a:rPr lang="es-MX" sz="2800" b="1" dirty="0" smtClean="0">
                <a:solidFill>
                  <a:schemeClr val="tx1"/>
                </a:solidFill>
                <a:latin typeface="Times New Roman" panose="02020603050405020304" pitchFamily="18" charset="0"/>
                <a:cs typeface="Times New Roman" panose="02020603050405020304" pitchFamily="18" charset="0"/>
              </a:rPr>
              <a:t>Número de panículas por rama </a:t>
            </a:r>
            <a:endParaRPr lang="es-MX" sz="2800" b="1" dirty="0">
              <a:solidFill>
                <a:schemeClr val="tx1"/>
              </a:solidFill>
              <a:effectLst/>
            </a:endParaRPr>
          </a:p>
        </p:txBody>
      </p:sp>
      <p:sp>
        <p:nvSpPr>
          <p:cNvPr id="10" name="Rectangle 2"/>
          <p:cNvSpPr>
            <a:spLocks noChangeArrowheads="1"/>
          </p:cNvSpPr>
          <p:nvPr/>
        </p:nvSpPr>
        <p:spPr bwMode="auto">
          <a:xfrm>
            <a:off x="152019" y="3348992"/>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Elaborado</a:t>
            </a: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por:</a:t>
            </a:r>
            <a:r>
              <a:rPr kumimoji="0" lang="es-ES" altLang="es-CO"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4274150663"/>
              </p:ext>
            </p:extLst>
          </p:nvPr>
        </p:nvGraphicFramePr>
        <p:xfrm>
          <a:off x="331055" y="1450799"/>
          <a:ext cx="5336680" cy="1783041"/>
        </p:xfrm>
        <a:graphic>
          <a:graphicData uri="http://schemas.openxmlformats.org/drawingml/2006/table">
            <a:tbl>
              <a:tblPr firstRow="1" firstCol="1" bandRow="1">
                <a:tableStyleId>{5C22544A-7EE6-4342-B048-85BDC9FD1C3A}</a:tableStyleId>
              </a:tblPr>
              <a:tblGrid>
                <a:gridCol w="1646668"/>
                <a:gridCol w="922503"/>
                <a:gridCol w="922503"/>
                <a:gridCol w="922503"/>
                <a:gridCol w="922503"/>
              </a:tblGrid>
              <a:tr h="386319">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F.V</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8631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205,04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8631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2,08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0,0688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7239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51685">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p&lt;0.05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Diferencia significativa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4" name="Rectángulo 3"/>
          <p:cNvSpPr/>
          <p:nvPr/>
        </p:nvSpPr>
        <p:spPr>
          <a:xfrm>
            <a:off x="2060619" y="3348992"/>
            <a:ext cx="1545465" cy="37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latin typeface="Times New Roman" panose="02020603050405020304" pitchFamily="18" charset="0"/>
                <a:cs typeface="Times New Roman" panose="02020603050405020304" pitchFamily="18" charset="0"/>
              </a:rPr>
              <a:t>CV= </a:t>
            </a:r>
            <a:r>
              <a:rPr lang="es-EC" dirty="0">
                <a:latin typeface="Times New Roman" panose="02020603050405020304" pitchFamily="18" charset="0"/>
                <a:cs typeface="Times New Roman" panose="02020603050405020304" pitchFamily="18" charset="0"/>
              </a:rPr>
              <a:t>48,52</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326998884"/>
              </p:ext>
            </p:extLst>
          </p:nvPr>
        </p:nvGraphicFramePr>
        <p:xfrm>
          <a:off x="5924282" y="1450799"/>
          <a:ext cx="5868224" cy="3870607"/>
        </p:xfrm>
        <a:graphic>
          <a:graphicData uri="http://schemas.openxmlformats.org/drawingml/2006/table">
            <a:tbl>
              <a:tblPr firstRow="1" firstCol="1" bandRow="1">
                <a:tableStyleId>{5C22544A-7EE6-4342-B048-85BDC9FD1C3A}</a:tableStyleId>
              </a:tblPr>
              <a:tblGrid>
                <a:gridCol w="1176397"/>
                <a:gridCol w="1010562"/>
                <a:gridCol w="1010562"/>
                <a:gridCol w="1010562"/>
                <a:gridCol w="404896"/>
                <a:gridCol w="385132"/>
                <a:gridCol w="442188"/>
                <a:gridCol w="427925"/>
              </a:tblGrid>
              <a:tr h="716215">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Elemento </a:t>
                      </a:r>
                      <a:endParaRPr lang="es-EC" sz="1200"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Faltante</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4">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Rangos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6286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215,00</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31,18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K</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188,33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P</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160,00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Testigo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148,33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31,18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4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146,67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r>
                        <a:rPr lang="es-ES" sz="1400">
                          <a:solidFill>
                            <a:schemeClr val="tx1"/>
                          </a:solidFill>
                          <a:effectLst/>
                          <a:latin typeface="Times New Roman" panose="02020603050405020304" pitchFamily="18" charset="0"/>
                          <a:cs typeface="Times New Roman" panose="02020603050405020304" pitchFamily="18" charset="0"/>
                        </a:rPr>
                        <a:t>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FC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136,67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r>
                        <a:rPr lang="es-ES" sz="1400">
                          <a:solidFill>
                            <a:schemeClr val="tx1"/>
                          </a:solidFill>
                          <a:effectLst/>
                          <a:latin typeface="Times New Roman" panose="02020603050405020304" pitchFamily="18" charset="0"/>
                          <a:cs typeface="Times New Roman" panose="02020603050405020304" pitchFamily="18" charset="0"/>
                        </a:rPr>
                        <a:t>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8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108,33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r>
                        <a:rPr lang="es-ES" sz="1400">
                          <a:solidFill>
                            <a:schemeClr val="tx1"/>
                          </a:solidFill>
                          <a:effectLst/>
                          <a:latin typeface="Times New Roman" panose="02020603050405020304" pitchFamily="18" charset="0"/>
                          <a:cs typeface="Times New Roman" panose="02020603050405020304" pitchFamily="18" charset="0"/>
                        </a:rPr>
                        <a:t>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10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105,00</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31.18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7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Zn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98,33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31.18</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r>
                        <a:rPr lang="es-ES" sz="1400">
                          <a:solidFill>
                            <a:schemeClr val="tx1"/>
                          </a:solidFill>
                          <a:effectLst/>
                          <a:latin typeface="Times New Roman" panose="02020603050405020304" pitchFamily="18" charset="0"/>
                          <a:cs typeface="Times New Roman" panose="02020603050405020304" pitchFamily="18" charset="0"/>
                        </a:rPr>
                        <a:t>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5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91.67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r>
                        <a:rPr lang="es-ES" sz="1400">
                          <a:solidFill>
                            <a:schemeClr val="tx1"/>
                          </a:solidFill>
                          <a:effectLst/>
                          <a:latin typeface="Times New Roman" panose="02020603050405020304" pitchFamily="18" charset="0"/>
                          <a:cs typeface="Times New Roman" panose="02020603050405020304" pitchFamily="18" charset="0"/>
                        </a:rPr>
                        <a:t>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6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86,67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D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86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9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61,67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31,18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D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8" name="Rectángulo 7"/>
          <p:cNvSpPr/>
          <p:nvPr/>
        </p:nvSpPr>
        <p:spPr>
          <a:xfrm>
            <a:off x="5759362" y="951940"/>
            <a:ext cx="5878597"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Prueba de Fisher para la variable número de panículas por rama</a:t>
            </a:r>
            <a:endParaRPr lang="es-EC" sz="1600" b="1" dirty="0"/>
          </a:p>
        </p:txBody>
      </p:sp>
      <p:sp>
        <p:nvSpPr>
          <p:cNvPr id="11" name="Rectángulo 10"/>
          <p:cNvSpPr/>
          <p:nvPr/>
        </p:nvSpPr>
        <p:spPr>
          <a:xfrm>
            <a:off x="688630" y="921196"/>
            <a:ext cx="4289444"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Análisis de varianza para número de panículas</a:t>
            </a:r>
            <a:endParaRPr lang="es-EC" sz="1600" b="1" dirty="0"/>
          </a:p>
        </p:txBody>
      </p:sp>
      <p:sp>
        <p:nvSpPr>
          <p:cNvPr id="15" name="Rectángulo 14"/>
          <p:cNvSpPr/>
          <p:nvPr/>
        </p:nvSpPr>
        <p:spPr>
          <a:xfrm>
            <a:off x="30143" y="3866508"/>
            <a:ext cx="5894139" cy="923330"/>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Carrillo (2008), señala que árboles con baja carga frutal presentan una floración superior en comparación a los de alta carga</a:t>
            </a:r>
            <a:endParaRPr lang="es-EC" dirty="0"/>
          </a:p>
        </p:txBody>
      </p:sp>
      <p:sp>
        <p:nvSpPr>
          <p:cNvPr id="16" name="Rectángulo 15"/>
          <p:cNvSpPr/>
          <p:nvPr/>
        </p:nvSpPr>
        <p:spPr>
          <a:xfrm>
            <a:off x="30143" y="4887455"/>
            <a:ext cx="6096000" cy="1200329"/>
          </a:xfrm>
          <a:prstGeom prst="rect">
            <a:avLst/>
          </a:prstGeom>
        </p:spPr>
        <p:txBody>
          <a:bodyPr>
            <a:spAutoFit/>
          </a:bodyPr>
          <a:lstStyle/>
          <a:p>
            <a:r>
              <a:rPr lang="es-EC" dirty="0">
                <a:latin typeface="Times New Roman" panose="02020603050405020304" pitchFamily="18" charset="0"/>
                <a:ea typeface="Calibri" panose="020F0502020204030204" pitchFamily="34" charset="0"/>
              </a:rPr>
              <a:t>Según Palacios (2000), </a:t>
            </a:r>
            <a:r>
              <a:rPr lang="es-CO" dirty="0">
                <a:latin typeface="Times New Roman" panose="02020603050405020304" pitchFamily="18" charset="0"/>
                <a:ea typeface="Calibri" panose="020F0502020204030204" pitchFamily="34" charset="0"/>
              </a:rPr>
              <a:t>un patrón interesante que se observa es que una elevación del contenido de N en hojas se relaciona con una disminución en el contenido del mismo elemento en </a:t>
            </a:r>
            <a:r>
              <a:rPr lang="es-CO" dirty="0" smtClean="0">
                <a:latin typeface="Times New Roman" panose="02020603050405020304" pitchFamily="18" charset="0"/>
                <a:ea typeface="Calibri" panose="020F0502020204030204" pitchFamily="34" charset="0"/>
              </a:rPr>
              <a:t>frutos,  flores y viceversa</a:t>
            </a:r>
            <a:endParaRPr lang="es-EC" dirty="0"/>
          </a:p>
        </p:txBody>
      </p:sp>
      <p:sp>
        <p:nvSpPr>
          <p:cNvPr id="17" name="Rectángulo 16"/>
          <p:cNvSpPr/>
          <p:nvPr/>
        </p:nvSpPr>
        <p:spPr>
          <a:xfrm>
            <a:off x="6284982" y="5487619"/>
            <a:ext cx="6096000" cy="1200329"/>
          </a:xfrm>
          <a:prstGeom prst="rect">
            <a:avLst/>
          </a:prstGeom>
        </p:spPr>
        <p:txBody>
          <a:bodyPr>
            <a:spAutoFit/>
          </a:bodyPr>
          <a:lstStyle/>
          <a:p>
            <a:r>
              <a:rPr lang="es-EC" dirty="0">
                <a:latin typeface="Times New Roman" panose="02020603050405020304" pitchFamily="18" charset="0"/>
                <a:ea typeface="Calibri" panose="020F0502020204030204" pitchFamily="34" charset="0"/>
              </a:rPr>
              <a:t>según César (2013) afirma que, el magnesio ayuda </a:t>
            </a:r>
            <a:r>
              <a:rPr lang="es-EC" dirty="0" smtClean="0">
                <a:latin typeface="Times New Roman" panose="02020603050405020304" pitchFamily="18" charset="0"/>
                <a:ea typeface="Calibri" panose="020F0502020204030204" pitchFamily="34" charset="0"/>
              </a:rPr>
              <a:t>a </a:t>
            </a:r>
            <a:r>
              <a:rPr lang="es-EC" dirty="0">
                <a:latin typeface="Times New Roman" panose="02020603050405020304" pitchFamily="18" charset="0"/>
                <a:ea typeface="Calibri" panose="020F0502020204030204" pitchFamily="34" charset="0"/>
              </a:rPr>
              <a:t>la producción de fitohormonas </a:t>
            </a:r>
            <a:r>
              <a:rPr lang="es-EC" dirty="0" smtClean="0">
                <a:latin typeface="Times New Roman" panose="02020603050405020304" pitchFamily="18" charset="0"/>
                <a:ea typeface="Calibri" panose="020F0502020204030204" pitchFamily="34" charset="0"/>
              </a:rPr>
              <a:t>y activación del Nitrógeno el </a:t>
            </a:r>
            <a:r>
              <a:rPr lang="es-EC" dirty="0">
                <a:latin typeface="Times New Roman" panose="02020603050405020304" pitchFamily="18" charset="0"/>
                <a:ea typeface="Calibri" panose="020F0502020204030204" pitchFamily="34" charset="0"/>
              </a:rPr>
              <a:t>manganeso en niveles normales,  es un elemento importante que ayuda a la respiración celular. </a:t>
            </a:r>
            <a:endParaRPr lang="es-EC" dirty="0"/>
          </a:p>
        </p:txBody>
      </p:sp>
      <p:sp>
        <p:nvSpPr>
          <p:cNvPr id="5" name="Rectángulo 4"/>
          <p:cNvSpPr/>
          <p:nvPr/>
        </p:nvSpPr>
        <p:spPr>
          <a:xfrm>
            <a:off x="30143" y="6027024"/>
            <a:ext cx="6096000" cy="923330"/>
          </a:xfrm>
          <a:prstGeom prst="rect">
            <a:avLst/>
          </a:prstGeom>
        </p:spPr>
        <p:txBody>
          <a:bodyPr>
            <a:spAutoFit/>
          </a:bodyPr>
          <a:lstStyle/>
          <a:p>
            <a:pPr algn="just">
              <a:spcBef>
                <a:spcPts val="1200"/>
              </a:spcBef>
              <a:spcAft>
                <a:spcPts val="12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Según </a:t>
            </a:r>
            <a:r>
              <a:rPr lang="es-EC" dirty="0">
                <a:latin typeface="Times New Roman" panose="02020603050405020304" pitchFamily="18" charset="0"/>
                <a:ea typeface="Calibri" panose="020F0502020204030204" pitchFamily="34" charset="0"/>
                <a:cs typeface="Times New Roman" panose="02020603050405020304" pitchFamily="18" charset="0"/>
              </a:rPr>
              <a:t>Bárcenas (2002), afirma que las flores de aguacate demandan una mayor cantidad de boro y zinc que las hojas y frutos.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1185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p:cNvPicPr/>
          <p:nvPr/>
        </p:nvPicPr>
        <p:blipFill>
          <a:blip r:embed="rId2">
            <a:extLst>
              <a:ext uri="{28A0092B-C50C-407E-A947-70E740481C1C}">
                <a14:useLocalDpi xmlns:a14="http://schemas.microsoft.com/office/drawing/2010/main" val="0"/>
              </a:ext>
            </a:extLst>
          </a:blip>
          <a:srcRect/>
          <a:stretch>
            <a:fillRect/>
          </a:stretch>
        </p:blipFill>
        <p:spPr bwMode="auto">
          <a:xfrm>
            <a:off x="220782" y="3327603"/>
            <a:ext cx="5199380" cy="3573780"/>
          </a:xfrm>
          <a:prstGeom prst="rect">
            <a:avLst/>
          </a:prstGeom>
          <a:noFill/>
          <a:ln>
            <a:noFill/>
          </a:ln>
        </p:spPr>
      </p:pic>
      <p:sp>
        <p:nvSpPr>
          <p:cNvPr id="2" name="Rectángulo 1"/>
          <p:cNvSpPr/>
          <p:nvPr/>
        </p:nvSpPr>
        <p:spPr>
          <a:xfrm>
            <a:off x="4007390" y="398104"/>
            <a:ext cx="4352282" cy="523220"/>
          </a:xfrm>
          <a:prstGeom prst="rect">
            <a:avLst/>
          </a:prstGeom>
        </p:spPr>
        <p:txBody>
          <a:bodyPr wrap="none">
            <a:spAutoFit/>
          </a:bodyPr>
          <a:lstStyle/>
          <a:p>
            <a:r>
              <a:rPr lang="es-ES" sz="2800" b="1" dirty="0">
                <a:latin typeface="Times New Roman" panose="02020603050405020304" pitchFamily="18" charset="0"/>
                <a:ea typeface="Calibri" panose="020F0502020204030204" pitchFamily="34" charset="0"/>
                <a:cs typeface="Times New Roman" panose="02020603050405020304" pitchFamily="18" charset="0"/>
              </a:rPr>
              <a:t>Número de flores por rama</a:t>
            </a:r>
            <a:endParaRPr lang="es-EC" sz="2800" b="1" dirty="0">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25594063"/>
              </p:ext>
            </p:extLst>
          </p:nvPr>
        </p:nvGraphicFramePr>
        <p:xfrm>
          <a:off x="0" y="1214816"/>
          <a:ext cx="4559119" cy="1481640"/>
        </p:xfrm>
        <a:graphic>
          <a:graphicData uri="http://schemas.openxmlformats.org/drawingml/2006/table">
            <a:tbl>
              <a:tblPr firstRow="1" firstCol="1" bandRow="1">
                <a:tableStyleId>{5C22544A-7EE6-4342-B048-85BDC9FD1C3A}</a:tableStyleId>
              </a:tblPr>
              <a:tblGrid>
                <a:gridCol w="1406747"/>
                <a:gridCol w="788093"/>
                <a:gridCol w="788093"/>
                <a:gridCol w="788093"/>
                <a:gridCol w="788093"/>
              </a:tblGrid>
              <a:tr h="247728">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F.V</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7728">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22</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394,17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7728">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1,08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0,4213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7728">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8799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p&lt;0.05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Diferencia significativa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6" name="Rectángulo 15"/>
          <p:cNvSpPr/>
          <p:nvPr/>
        </p:nvSpPr>
        <p:spPr>
          <a:xfrm>
            <a:off x="1506827" y="2781157"/>
            <a:ext cx="1545465" cy="37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CV= 27,04%</a:t>
            </a:r>
            <a:endParaRPr lang="es-EC" sz="1600" dirty="0">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182831" y="2936400"/>
            <a:ext cx="177981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Elaborado</a:t>
            </a: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por:</a:t>
            </a:r>
            <a:r>
              <a:rPr kumimoji="0" lang="es-ES" altLang="es-CO"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8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266173009"/>
              </p:ext>
            </p:extLst>
          </p:nvPr>
        </p:nvGraphicFramePr>
        <p:xfrm>
          <a:off x="6017386" y="1387023"/>
          <a:ext cx="5251629" cy="3867559"/>
        </p:xfrm>
        <a:graphic>
          <a:graphicData uri="http://schemas.openxmlformats.org/drawingml/2006/table">
            <a:tbl>
              <a:tblPr firstRow="1" firstCol="1" bandRow="1">
                <a:tableStyleId>{5C22544A-7EE6-4342-B048-85BDC9FD1C3A}</a:tableStyleId>
              </a:tblPr>
              <a:tblGrid>
                <a:gridCol w="1210555"/>
                <a:gridCol w="1210555"/>
                <a:gridCol w="1047208"/>
                <a:gridCol w="931109"/>
                <a:gridCol w="410320"/>
                <a:gridCol w="441882"/>
              </a:tblGrid>
              <a:tr h="715651">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Elemento</a:t>
                      </a:r>
                      <a:endParaRPr lang="es-EC" sz="120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faltante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Rangos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6265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10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1508,67</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113,13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8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1419,33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132,73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P</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1404,00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161,72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1347,00</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280,83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5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1272,33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153,04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7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Zn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1255,33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345,06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4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1245,67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18,89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K</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1240,67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312,59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Testigo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1214,67</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145,08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F.C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1179,33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103,28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1042,33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284,15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265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9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935,33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200,52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B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8" name="Rectángulo 7"/>
          <p:cNvSpPr/>
          <p:nvPr/>
        </p:nvSpPr>
        <p:spPr>
          <a:xfrm>
            <a:off x="519744" y="759274"/>
            <a:ext cx="3944285" cy="338554"/>
          </a:xfrm>
          <a:prstGeom prst="rect">
            <a:avLst/>
          </a:prstGeom>
        </p:spPr>
        <p:txBody>
          <a:bodyPr wrap="none">
            <a:spAutoFit/>
          </a:bodyPr>
          <a:lstStyle/>
          <a:p>
            <a:pPr algn="ctr">
              <a:spcBef>
                <a:spcPts val="1200"/>
              </a:spcBef>
              <a:spcAft>
                <a:spcPts val="1200"/>
              </a:spcAft>
            </a:pPr>
            <a:r>
              <a:rPr lang="es-EC" sz="1600" b="1" dirty="0">
                <a:latin typeface="Times New Roman" panose="02020603050405020304" pitchFamily="18" charset="0"/>
                <a:ea typeface="Calibri" panose="020F0502020204030204" pitchFamily="34" charset="0"/>
                <a:cs typeface="Times New Roman" panose="02020603050405020304" pitchFamily="18" charset="0"/>
              </a:rPr>
              <a:t>Análisis de varianza para número de flores</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p:cNvSpPr/>
          <p:nvPr/>
        </p:nvSpPr>
        <p:spPr>
          <a:xfrm>
            <a:off x="5651982" y="5267463"/>
            <a:ext cx="6096000" cy="923330"/>
          </a:xfrm>
          <a:prstGeom prst="rect">
            <a:avLst/>
          </a:prstGeom>
        </p:spPr>
        <p:txBody>
          <a:bodyPr>
            <a:spAutoFit/>
          </a:bodyPr>
          <a:lstStyle/>
          <a:p>
            <a:pPr algn="just">
              <a:spcBef>
                <a:spcPts val="1200"/>
              </a:spcBef>
              <a:spcAft>
                <a:spcPts val="1200"/>
              </a:spcAft>
            </a:pPr>
            <a:r>
              <a:rPr lang="es-EC" dirty="0">
                <a:latin typeface="Times New Roman" panose="02020603050405020304" pitchFamily="18" charset="0"/>
                <a:ea typeface="Calibri" panose="020F0502020204030204" pitchFamily="34" charset="0"/>
                <a:cs typeface="Times New Roman" panose="02020603050405020304" pitchFamily="18" charset="0"/>
              </a:rPr>
              <a:t>(</a:t>
            </a:r>
            <a:r>
              <a:rPr lang="es-EC" dirty="0" err="1">
                <a:latin typeface="Times New Roman" panose="02020603050405020304" pitchFamily="18" charset="0"/>
                <a:ea typeface="Calibri" panose="020F0502020204030204" pitchFamily="34" charset="0"/>
                <a:cs typeface="Times New Roman" panose="02020603050405020304" pitchFamily="18" charset="0"/>
              </a:rPr>
              <a:t>Lovatt</a:t>
            </a:r>
            <a:r>
              <a:rPr lang="es-EC" dirty="0">
                <a:latin typeface="Times New Roman" panose="02020603050405020304" pitchFamily="18" charset="0"/>
                <a:ea typeface="Calibri" panose="020F0502020204030204" pitchFamily="34" charset="0"/>
                <a:cs typeface="Times New Roman" panose="02020603050405020304" pitchFamily="18" charset="0"/>
              </a:rPr>
              <a:t>, 2005), que </a:t>
            </a:r>
            <a:r>
              <a:rPr lang="es-EC" dirty="0" smtClean="0">
                <a:latin typeface="Times New Roman" panose="02020603050405020304" pitchFamily="18" charset="0"/>
                <a:ea typeface="Calibri" panose="020F0502020204030204" pitchFamily="34" charset="0"/>
                <a:cs typeface="Times New Roman" panose="02020603050405020304" pitchFamily="18" charset="0"/>
              </a:rPr>
              <a:t>árboles </a:t>
            </a:r>
            <a:r>
              <a:rPr lang="es-EC" dirty="0">
                <a:latin typeface="Times New Roman" panose="02020603050405020304" pitchFamily="18" charset="0"/>
                <a:ea typeface="Calibri" panose="020F0502020204030204" pitchFamily="34" charset="0"/>
                <a:cs typeface="Times New Roman" panose="02020603050405020304" pitchFamily="18" charset="0"/>
              </a:rPr>
              <a:t>con baja productividad, acumulan más nutrientes que á</a:t>
            </a:r>
            <a:r>
              <a:rPr lang="es-EC" dirty="0" smtClean="0">
                <a:latin typeface="Times New Roman" panose="02020603050405020304" pitchFamily="18" charset="0"/>
                <a:ea typeface="Calibri" panose="020F0502020204030204" pitchFamily="34" charset="0"/>
                <a:cs typeface="Times New Roman" panose="02020603050405020304" pitchFamily="18" charset="0"/>
              </a:rPr>
              <a:t>rboles </a:t>
            </a:r>
            <a:r>
              <a:rPr lang="es-EC" dirty="0">
                <a:latin typeface="Times New Roman" panose="02020603050405020304" pitchFamily="18" charset="0"/>
                <a:ea typeface="Calibri" panose="020F0502020204030204" pitchFamily="34" charset="0"/>
                <a:cs typeface="Times New Roman" panose="02020603050405020304" pitchFamily="18" charset="0"/>
              </a:rPr>
              <a:t>con mayor número de frutos lo cual les permite desarrollar mayor intensidad de flores.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p:cNvSpPr/>
          <p:nvPr/>
        </p:nvSpPr>
        <p:spPr>
          <a:xfrm>
            <a:off x="5758620" y="893964"/>
            <a:ext cx="5533438" cy="338554"/>
          </a:xfrm>
          <a:prstGeom prst="rect">
            <a:avLst/>
          </a:prstGeom>
        </p:spPr>
        <p:txBody>
          <a:bodyPr wrap="none">
            <a:spAutoFit/>
          </a:bodyPr>
          <a:lstStyle/>
          <a:p>
            <a:pPr algn="ctr">
              <a:spcBef>
                <a:spcPts val="1200"/>
              </a:spcBef>
              <a:spcAft>
                <a:spcPts val="1200"/>
              </a:spcAft>
            </a:pPr>
            <a:r>
              <a:rPr lang="es-EC" sz="1600" b="1" dirty="0">
                <a:latin typeface="Times New Roman" panose="02020603050405020304" pitchFamily="18" charset="0"/>
                <a:ea typeface="Calibri" panose="020F0502020204030204" pitchFamily="34" charset="0"/>
                <a:cs typeface="Times New Roman" panose="02020603050405020304" pitchFamily="18" charset="0"/>
              </a:rPr>
              <a:t>Prueba de Fisher para la variable número de flores por rama</a:t>
            </a:r>
            <a:endParaRPr lang="es-EC" sz="105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75731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52269" y="283952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a:t>
            </a: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por</a:t>
            </a:r>
            <a:r>
              <a:rPr kumimoji="0" lang="es-ES" altLang="es-CO" sz="1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r>
              <a:rPr kumimoji="0" lang="es-ES" altLang="es-CO" sz="1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Rectángulo 3"/>
          <p:cNvSpPr/>
          <p:nvPr/>
        </p:nvSpPr>
        <p:spPr>
          <a:xfrm>
            <a:off x="4019414" y="363540"/>
            <a:ext cx="4738220" cy="523220"/>
          </a:xfrm>
          <a:prstGeom prst="rect">
            <a:avLst/>
          </a:prstGeom>
        </p:spPr>
        <p:txBody>
          <a:bodyPr wrap="square">
            <a:spAutoFit/>
          </a:bodyPr>
          <a:lstStyle/>
          <a:p>
            <a:r>
              <a:rPr lang="es-EC" sz="2800" b="1" dirty="0">
                <a:latin typeface="Times New Roman" panose="02020603050405020304" pitchFamily="18" charset="0"/>
                <a:ea typeface="Calibri" panose="020F0502020204030204" pitchFamily="34" charset="0"/>
                <a:cs typeface="Times New Roman" panose="02020603050405020304" pitchFamily="18" charset="0"/>
              </a:rPr>
              <a:t>Porcentaje de frutos cuajados</a:t>
            </a:r>
            <a:endParaRPr lang="es-EC" sz="28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0" y="886760"/>
            <a:ext cx="5060488"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Análisis de varianza para porcentaje de frutos cuajados</a:t>
            </a:r>
            <a:endParaRPr lang="es-EC" sz="1600" dirty="0"/>
          </a:p>
        </p:txBody>
      </p:sp>
      <p:graphicFrame>
        <p:nvGraphicFramePr>
          <p:cNvPr id="8" name="Tabla 7"/>
          <p:cNvGraphicFramePr>
            <a:graphicFrameLocks noGrp="1"/>
          </p:cNvGraphicFramePr>
          <p:nvPr>
            <p:extLst>
              <p:ext uri="{D42A27DB-BD31-4B8C-83A1-F6EECF244321}">
                <p14:modId xmlns:p14="http://schemas.microsoft.com/office/powerpoint/2010/main" val="1362336726"/>
              </p:ext>
            </p:extLst>
          </p:nvPr>
        </p:nvGraphicFramePr>
        <p:xfrm>
          <a:off x="-2" y="1409980"/>
          <a:ext cx="5151553" cy="1333220"/>
        </p:xfrm>
        <a:graphic>
          <a:graphicData uri="http://schemas.openxmlformats.org/drawingml/2006/table">
            <a:tbl>
              <a:tblPr firstRow="1" firstCol="1" bandRow="1">
                <a:tableStyleId>{5C22544A-7EE6-4342-B048-85BDC9FD1C3A}</a:tableStyleId>
              </a:tblPr>
              <a:tblGrid>
                <a:gridCol w="1589545"/>
                <a:gridCol w="890502"/>
                <a:gridCol w="890502"/>
                <a:gridCol w="890502"/>
                <a:gridCol w="890502"/>
              </a:tblGrid>
              <a:tr h="26723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723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180,47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723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2,28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0,0480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723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4288">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p&lt;0.05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9" name="Rectángulo 8"/>
          <p:cNvSpPr/>
          <p:nvPr/>
        </p:nvSpPr>
        <p:spPr>
          <a:xfrm>
            <a:off x="1506827" y="2781157"/>
            <a:ext cx="1545465" cy="37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CV= 52,90%</a:t>
            </a:r>
            <a:endParaRPr lang="es-EC" sz="1600" dirty="0">
              <a:latin typeface="Times New Roman" panose="02020603050405020304" pitchFamily="18" charset="0"/>
              <a:cs typeface="Times New Roman" panose="02020603050405020304" pitchFamily="18" charset="0"/>
            </a:endParaRPr>
          </a:p>
        </p:txBody>
      </p:sp>
      <p:sp>
        <p:nvSpPr>
          <p:cNvPr id="10" name="Rectángulo 9"/>
          <p:cNvSpPr/>
          <p:nvPr/>
        </p:nvSpPr>
        <p:spPr>
          <a:xfrm>
            <a:off x="5598017" y="886760"/>
            <a:ext cx="6096000" cy="338554"/>
          </a:xfrm>
          <a:prstGeom prst="rect">
            <a:avLst/>
          </a:prstGeom>
        </p:spPr>
        <p:txBody>
          <a:bodyPr>
            <a:spAutoFit/>
          </a:bodyPr>
          <a:lstStyle/>
          <a:p>
            <a:r>
              <a:rPr lang="es-ES" sz="1600" b="1" dirty="0">
                <a:latin typeface="Times New Roman" panose="02020603050405020304" pitchFamily="18" charset="0"/>
                <a:ea typeface="Calibri" panose="020F0502020204030204" pitchFamily="34" charset="0"/>
              </a:rPr>
              <a:t>Prueba de Fisher para la variable porcentaje de frutos cuajados</a:t>
            </a:r>
            <a:endParaRPr lang="es-EC" sz="1600" dirty="0"/>
          </a:p>
        </p:txBody>
      </p:sp>
      <p:graphicFrame>
        <p:nvGraphicFramePr>
          <p:cNvPr id="11" name="Tabla 10"/>
          <p:cNvGraphicFramePr>
            <a:graphicFrameLocks noGrp="1"/>
          </p:cNvGraphicFramePr>
          <p:nvPr>
            <p:extLst>
              <p:ext uri="{D42A27DB-BD31-4B8C-83A1-F6EECF244321}">
                <p14:modId xmlns:p14="http://schemas.microsoft.com/office/powerpoint/2010/main" val="1685826069"/>
              </p:ext>
            </p:extLst>
          </p:nvPr>
        </p:nvGraphicFramePr>
        <p:xfrm>
          <a:off x="5932868" y="1422859"/>
          <a:ext cx="5065690" cy="3632363"/>
        </p:xfrm>
        <a:graphic>
          <a:graphicData uri="http://schemas.openxmlformats.org/drawingml/2006/table">
            <a:tbl>
              <a:tblPr firstRow="1" firstCol="1" bandRow="1">
                <a:tableStyleId>{5C22544A-7EE6-4342-B048-85BDC9FD1C3A}</a:tableStyleId>
              </a:tblPr>
              <a:tblGrid>
                <a:gridCol w="1114126"/>
                <a:gridCol w="1114126"/>
                <a:gridCol w="1114126"/>
                <a:gridCol w="590409"/>
                <a:gridCol w="363110"/>
                <a:gridCol w="406684"/>
                <a:gridCol w="363109"/>
              </a:tblGrid>
              <a:tr h="672131">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Elemento</a:t>
                      </a:r>
                      <a:endParaRPr lang="es-EC" sz="12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Faltante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Rangos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24668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F. C.</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2,68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0,38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8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1,79</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0,38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K</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1,78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7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Zn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1,74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10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1,72</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0,38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P</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1,42</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1,36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9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1,26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4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1,15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Testigo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0,88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0,38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4668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5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S</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0,36</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0,38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C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12" name="Rectángulo 11"/>
          <p:cNvSpPr/>
          <p:nvPr/>
        </p:nvSpPr>
        <p:spPr>
          <a:xfrm>
            <a:off x="-2" y="3344162"/>
            <a:ext cx="6096000" cy="584775"/>
          </a:xfrm>
          <a:prstGeom prst="rect">
            <a:avLst/>
          </a:prstGeom>
        </p:spPr>
        <p:txBody>
          <a:bodyPr>
            <a:spAutoFit/>
          </a:bodyPr>
          <a:lstStyle/>
          <a:p>
            <a:r>
              <a:rPr lang="es-EC" sz="1600" dirty="0" err="1" smtClean="0">
                <a:latin typeface="Times New Roman" panose="02020603050405020304" pitchFamily="18" charset="0"/>
                <a:ea typeface="Calibri" panose="020F0502020204030204" pitchFamily="34" charset="0"/>
              </a:rPr>
              <a:t>Loué</a:t>
            </a:r>
            <a:r>
              <a:rPr lang="es-EC" sz="1600" dirty="0" smtClean="0">
                <a:latin typeface="Times New Roman" panose="02020603050405020304" pitchFamily="18" charset="0"/>
                <a:ea typeface="Calibri" panose="020F0502020204030204" pitchFamily="34" charset="0"/>
              </a:rPr>
              <a:t> (2002)</a:t>
            </a:r>
            <a:r>
              <a:rPr lang="es-EC" sz="1600" dirty="0" smtClean="0"/>
              <a:t>, </a:t>
            </a:r>
            <a:r>
              <a:rPr lang="es-EC" sz="1600" dirty="0" smtClean="0">
                <a:latin typeface="Times New Roman" panose="02020603050405020304" pitchFamily="18" charset="0"/>
                <a:cs typeface="Times New Roman" panose="02020603050405020304" pitchFamily="18" charset="0"/>
              </a:rPr>
              <a:t>afirma que </a:t>
            </a:r>
            <a:r>
              <a:rPr lang="es-CO" sz="1600" dirty="0" smtClean="0">
                <a:latin typeface="Times New Roman" panose="02020603050405020304" pitchFamily="18" charset="0"/>
                <a:ea typeface="Calibri" panose="020F0502020204030204" pitchFamily="34" charset="0"/>
              </a:rPr>
              <a:t>el </a:t>
            </a:r>
            <a:r>
              <a:rPr lang="es-CO" sz="1600" dirty="0">
                <a:latin typeface="Times New Roman" panose="02020603050405020304" pitchFamily="18" charset="0"/>
                <a:ea typeface="Calibri" panose="020F0502020204030204" pitchFamily="34" charset="0"/>
              </a:rPr>
              <a:t>boro permite una óptima geminación del tubo </a:t>
            </a:r>
            <a:r>
              <a:rPr lang="es-CO" sz="1600" dirty="0" smtClean="0">
                <a:latin typeface="Times New Roman" panose="02020603050405020304" pitchFamily="18" charset="0"/>
                <a:ea typeface="Calibri" panose="020F0502020204030204" pitchFamily="34" charset="0"/>
              </a:rPr>
              <a:t>polínico.</a:t>
            </a:r>
            <a:endParaRPr lang="es-EC" sz="1600" dirty="0"/>
          </a:p>
        </p:txBody>
      </p:sp>
      <p:sp>
        <p:nvSpPr>
          <p:cNvPr id="13" name="Rectángulo 12"/>
          <p:cNvSpPr/>
          <p:nvPr/>
        </p:nvSpPr>
        <p:spPr>
          <a:xfrm>
            <a:off x="-2" y="4031051"/>
            <a:ext cx="6096000" cy="584775"/>
          </a:xfrm>
          <a:prstGeom prst="rect">
            <a:avLst/>
          </a:prstGeom>
        </p:spPr>
        <p:txBody>
          <a:bodyPr>
            <a:spAutoFit/>
          </a:bodyPr>
          <a:lstStyle/>
          <a:p>
            <a:r>
              <a:rPr lang="es-EC" sz="1600" dirty="0">
                <a:latin typeface="Times New Roman" panose="02020603050405020304" pitchFamily="18" charset="0"/>
                <a:ea typeface="Calibri" panose="020F0502020204030204" pitchFamily="34" charset="0"/>
              </a:rPr>
              <a:t>Según </a:t>
            </a:r>
            <a:r>
              <a:rPr lang="es-EC" sz="1600" dirty="0" err="1">
                <a:latin typeface="Times New Roman" panose="02020603050405020304" pitchFamily="18" charset="0"/>
                <a:ea typeface="Calibri" panose="020F0502020204030204" pitchFamily="34" charset="0"/>
              </a:rPr>
              <a:t>Téliz</a:t>
            </a:r>
            <a:r>
              <a:rPr lang="es-EC" sz="1600" dirty="0">
                <a:latin typeface="Times New Roman" panose="02020603050405020304" pitchFamily="18" charset="0"/>
                <a:ea typeface="Calibri" panose="020F0502020204030204" pitchFamily="34" charset="0"/>
              </a:rPr>
              <a:t>  (2000)</a:t>
            </a:r>
            <a:r>
              <a:rPr lang="es-ES" sz="1600" dirty="0">
                <a:latin typeface="Times New Roman" panose="02020603050405020304" pitchFamily="18" charset="0"/>
                <a:ea typeface="Calibri" panose="020F0502020204030204" pitchFamily="34" charset="0"/>
              </a:rPr>
              <a:t> </a:t>
            </a:r>
            <a:r>
              <a:rPr lang="es-EC" sz="1600" dirty="0">
                <a:latin typeface="Times New Roman" panose="02020603050405020304" pitchFamily="18" charset="0"/>
                <a:ea typeface="Calibri" panose="020F0502020204030204" pitchFamily="34" charset="0"/>
              </a:rPr>
              <a:t>señala que, el  mayor desgaste que presenta un árbol es cuando obtiene elevada </a:t>
            </a:r>
            <a:r>
              <a:rPr lang="es-EC" sz="1600" dirty="0" smtClean="0">
                <a:latin typeface="Times New Roman" panose="02020603050405020304" pitchFamily="18" charset="0"/>
                <a:ea typeface="Calibri" panose="020F0502020204030204" pitchFamily="34" charset="0"/>
              </a:rPr>
              <a:t>floración.</a:t>
            </a:r>
            <a:endParaRPr lang="es-EC" sz="1600" dirty="0"/>
          </a:p>
        </p:txBody>
      </p:sp>
      <p:sp>
        <p:nvSpPr>
          <p:cNvPr id="14" name="Rectángulo 13"/>
          <p:cNvSpPr/>
          <p:nvPr/>
        </p:nvSpPr>
        <p:spPr>
          <a:xfrm>
            <a:off x="-21468" y="4700462"/>
            <a:ext cx="6096000" cy="584775"/>
          </a:xfrm>
          <a:prstGeom prst="rect">
            <a:avLst/>
          </a:prstGeom>
        </p:spPr>
        <p:txBody>
          <a:bodyPr>
            <a:spAutoFit/>
          </a:bodyPr>
          <a:lstStyle/>
          <a:p>
            <a:r>
              <a:rPr lang="es-EC" sz="1600" dirty="0" err="1">
                <a:latin typeface="Times New Roman" panose="02020603050405020304" pitchFamily="18" charset="0"/>
                <a:ea typeface="Calibri" panose="020F0502020204030204" pitchFamily="34" charset="0"/>
              </a:rPr>
              <a:t>Cakmank</a:t>
            </a:r>
            <a:r>
              <a:rPr lang="es-EC" sz="1600" dirty="0">
                <a:latin typeface="Times New Roman" panose="02020603050405020304" pitchFamily="18" charset="0"/>
                <a:ea typeface="Calibri" panose="020F0502020204030204" pitchFamily="34" charset="0"/>
              </a:rPr>
              <a:t> </a:t>
            </a:r>
            <a:r>
              <a:rPr lang="es-EC" sz="1600" dirty="0">
                <a:latin typeface="Times New Roman" panose="02020603050405020304" pitchFamily="18" charset="0"/>
                <a:ea typeface="Times New Roman" panose="02020603050405020304" pitchFamily="18" charset="0"/>
              </a:rPr>
              <a:t>(2015)</a:t>
            </a:r>
            <a:r>
              <a:rPr lang="es-CO" sz="1600" dirty="0">
                <a:latin typeface="Times New Roman" panose="02020603050405020304" pitchFamily="18" charset="0"/>
                <a:ea typeface="Times New Roman" panose="02020603050405020304" pitchFamily="18" charset="0"/>
              </a:rPr>
              <a:t>, afirma que la falta de Azufre limita la asimilación de Nitrógeno y </a:t>
            </a:r>
            <a:r>
              <a:rPr lang="es-CO" sz="1600" dirty="0" smtClean="0">
                <a:latin typeface="Times New Roman" panose="02020603050405020304" pitchFamily="18" charset="0"/>
                <a:ea typeface="Times New Roman" panose="02020603050405020304" pitchFamily="18" charset="0"/>
              </a:rPr>
              <a:t>Boro.</a:t>
            </a:r>
            <a:endParaRPr lang="es-EC" sz="1600" dirty="0"/>
          </a:p>
        </p:txBody>
      </p:sp>
      <p:sp>
        <p:nvSpPr>
          <p:cNvPr id="15" name="Rectángulo 14"/>
          <p:cNvSpPr/>
          <p:nvPr/>
        </p:nvSpPr>
        <p:spPr>
          <a:xfrm>
            <a:off x="-2" y="5304285"/>
            <a:ext cx="6096000" cy="1077218"/>
          </a:xfrm>
          <a:prstGeom prst="rect">
            <a:avLst/>
          </a:prstGeom>
        </p:spPr>
        <p:txBody>
          <a:bodyPr>
            <a:spAutoFit/>
          </a:bodyPr>
          <a:lstStyle/>
          <a:p>
            <a:pPr algn="just"/>
            <a:r>
              <a:rPr lang="es-EC" sz="1600" dirty="0">
                <a:latin typeface="Times New Roman" panose="02020603050405020304" pitchFamily="18" charset="0"/>
                <a:ea typeface="Calibri" panose="020F0502020204030204" pitchFamily="34" charset="0"/>
              </a:rPr>
              <a:t>Según </a:t>
            </a:r>
            <a:r>
              <a:rPr lang="es-EC" sz="1600" dirty="0" err="1">
                <a:latin typeface="Times New Roman" panose="02020603050405020304" pitchFamily="18" charset="0"/>
                <a:ea typeface="Calibri" panose="020F0502020204030204" pitchFamily="34" charset="0"/>
              </a:rPr>
              <a:t>Loué</a:t>
            </a:r>
            <a:r>
              <a:rPr lang="es-EC" sz="1600" dirty="0">
                <a:latin typeface="Times New Roman" panose="02020603050405020304" pitchFamily="18" charset="0"/>
                <a:ea typeface="Calibri" panose="020F0502020204030204" pitchFamily="34" charset="0"/>
              </a:rPr>
              <a:t> (2002)</a:t>
            </a:r>
            <a:r>
              <a:rPr lang="es-CO" sz="1600" dirty="0">
                <a:latin typeface="Times New Roman" panose="02020603050405020304" pitchFamily="18" charset="0"/>
                <a:ea typeface="Calibri" panose="020F0502020204030204" pitchFamily="34" charset="0"/>
              </a:rPr>
              <a:t>,</a:t>
            </a:r>
            <a:r>
              <a:rPr lang="es-EC" sz="1600" dirty="0">
                <a:latin typeface="Times New Roman" panose="02020603050405020304" pitchFamily="18" charset="0"/>
                <a:ea typeface="Calibri" panose="020F0502020204030204" pitchFamily="34" charset="0"/>
              </a:rPr>
              <a:t> señala que el Potasio es un activador enzimático y que actúa en diversos procesos metabólicos tales como; fotosíntesis, síntesis de proteínas y carbohidratos, pero también el Boro puede realizar estas funciones</a:t>
            </a:r>
            <a:endParaRPr lang="es-EC" sz="1600" dirty="0"/>
          </a:p>
        </p:txBody>
      </p:sp>
    </p:spTree>
    <p:extLst>
      <p:ext uri="{BB962C8B-B14F-4D97-AF65-F5344CB8AC3E}">
        <p14:creationId xmlns:p14="http://schemas.microsoft.com/office/powerpoint/2010/main" val="19697338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4954" y="450761"/>
            <a:ext cx="8596668" cy="862306"/>
          </a:xfrm>
        </p:spPr>
        <p:txBody>
          <a:bodyPr>
            <a:normAutofit/>
          </a:bodyPr>
          <a:lstStyle/>
          <a:p>
            <a:pPr marL="0" indent="0" algn="ctr">
              <a:buNone/>
            </a:pPr>
            <a:r>
              <a:rPr lang="es-MX" sz="3200" b="1" dirty="0">
                <a:solidFill>
                  <a:schemeClr val="accent2"/>
                </a:solidFill>
                <a:latin typeface="Times New Roman" panose="02020603050405020304" pitchFamily="18" charset="0"/>
                <a:cs typeface="Times New Roman" panose="02020603050405020304" pitchFamily="18" charset="0"/>
              </a:rPr>
              <a:t>PROBLEMA</a:t>
            </a:r>
            <a:r>
              <a:rPr lang="es-MX" sz="3200" b="1" dirty="0">
                <a:solidFill>
                  <a:schemeClr val="accent2"/>
                </a:solidFill>
                <a:latin typeface="New times roman"/>
              </a:rPr>
              <a:t> </a:t>
            </a:r>
            <a:endParaRPr lang="es-MX" sz="3200" dirty="0">
              <a:solidFill>
                <a:schemeClr val="accent2"/>
              </a:solidFill>
              <a:latin typeface="Times New Roman "/>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01810740"/>
              </p:ext>
            </p:extLst>
          </p:nvPr>
        </p:nvGraphicFramePr>
        <p:xfrm>
          <a:off x="0" y="1424409"/>
          <a:ext cx="7225047" cy="54335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C:\Users\hp\AppData\Local\Microsoft\Windows\INetCache\Content.Word\20161102_124242.jpg"/>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7931177" y="1878110"/>
            <a:ext cx="4602906" cy="3695505"/>
          </a:xfrm>
          <a:prstGeom prst="rect">
            <a:avLst/>
          </a:prstGeom>
          <a:noFill/>
          <a:ln>
            <a:noFill/>
          </a:ln>
        </p:spPr>
      </p:pic>
      <p:sp>
        <p:nvSpPr>
          <p:cNvPr id="3" name="Flecha derecha 2"/>
          <p:cNvSpPr/>
          <p:nvPr/>
        </p:nvSpPr>
        <p:spPr>
          <a:xfrm>
            <a:off x="7225047" y="2756079"/>
            <a:ext cx="965916" cy="321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5222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347729" y="204242"/>
            <a:ext cx="5950039" cy="4303364"/>
          </a:xfrm>
          <a:prstGeom prst="rect">
            <a:avLst/>
          </a:prstGeom>
          <a:noFill/>
          <a:ln>
            <a:noFill/>
          </a:ln>
        </p:spPr>
      </p:pic>
      <p:pic>
        <p:nvPicPr>
          <p:cNvPr id="3" name="Imagen 2" descr="C:\Users\hp\AppData\Local\Microsoft\Windows\INetCache\Content.Word\20160422_0900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932718" y="24245"/>
            <a:ext cx="3283527" cy="323503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Rectángulo 1"/>
          <p:cNvSpPr/>
          <p:nvPr/>
        </p:nvSpPr>
        <p:spPr>
          <a:xfrm>
            <a:off x="1490868" y="4338329"/>
            <a:ext cx="3663760"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Porcentaje de frutos cuajados por árbol</a:t>
            </a:r>
            <a:endParaRPr lang="es-EC" sz="1600" dirty="0"/>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483" y="3724834"/>
            <a:ext cx="3998257" cy="29986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98146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C:\Users\hp\AppData\Local\Microsoft\Windows\INetCache\Content.Word\20161016_122716.jpg"/>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502675" y="4168674"/>
            <a:ext cx="2642378" cy="2736273"/>
          </a:xfrm>
          <a:prstGeom prst="rect">
            <a:avLst/>
          </a:prstGeom>
          <a:noFill/>
          <a:ln>
            <a:noFill/>
          </a:ln>
        </p:spPr>
      </p:pic>
      <p:sp>
        <p:nvSpPr>
          <p:cNvPr id="7" name="Rectangle 2"/>
          <p:cNvSpPr>
            <a:spLocks noChangeArrowheads="1"/>
          </p:cNvSpPr>
          <p:nvPr/>
        </p:nvSpPr>
        <p:spPr bwMode="auto">
          <a:xfrm>
            <a:off x="-162250" y="2917474"/>
            <a:ext cx="189572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ángulo 4"/>
          <p:cNvSpPr/>
          <p:nvPr/>
        </p:nvSpPr>
        <p:spPr>
          <a:xfrm>
            <a:off x="1441261" y="197908"/>
            <a:ext cx="9968248" cy="587853"/>
          </a:xfrm>
          <a:prstGeom prst="rect">
            <a:avLst/>
          </a:prstGeom>
        </p:spPr>
        <p:txBody>
          <a:bodyPr wrap="square">
            <a:spAutoFit/>
          </a:bodyPr>
          <a:lstStyle/>
          <a:p>
            <a:pPr>
              <a:lnSpc>
                <a:spcPct val="115000"/>
              </a:lnSpc>
              <a:spcBef>
                <a:spcPts val="1200"/>
              </a:spcBef>
              <a:spcAft>
                <a:spcPts val="1200"/>
              </a:spcAft>
            </a:pPr>
            <a:r>
              <a:rPr lang="es-EC" sz="2800" b="1" dirty="0" smtClean="0">
                <a:latin typeface="Times New Roman" panose="02020603050405020304" pitchFamily="18" charset="0"/>
                <a:ea typeface="Times New Roman" panose="02020603050405020304" pitchFamily="18" charset="0"/>
                <a:cs typeface="Times New Roman" panose="02020603050405020304" pitchFamily="18" charset="0"/>
              </a:rPr>
              <a:t>Porcentaje </a:t>
            </a:r>
            <a:r>
              <a:rPr lang="es-EC" sz="2800" b="1" dirty="0">
                <a:latin typeface="Times New Roman" panose="02020603050405020304" pitchFamily="18" charset="0"/>
                <a:ea typeface="Times New Roman" panose="02020603050405020304" pitchFamily="18" charset="0"/>
                <a:cs typeface="Times New Roman" panose="02020603050405020304" pitchFamily="18" charset="0"/>
              </a:rPr>
              <a:t>de frutos afectados por el desprendimiento temprano</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496089589"/>
              </p:ext>
            </p:extLst>
          </p:nvPr>
        </p:nvGraphicFramePr>
        <p:xfrm>
          <a:off x="0" y="1410265"/>
          <a:ext cx="5190185" cy="1448845"/>
        </p:xfrm>
        <a:graphic>
          <a:graphicData uri="http://schemas.openxmlformats.org/drawingml/2006/table">
            <a:tbl>
              <a:tblPr firstRow="1" firstCol="1" bandRow="1">
                <a:tableStyleId>{5C22544A-7EE6-4342-B048-85BDC9FD1C3A}</a:tableStyleId>
              </a:tblPr>
              <a:tblGrid>
                <a:gridCol w="1601465"/>
                <a:gridCol w="897180"/>
                <a:gridCol w="897180"/>
                <a:gridCol w="897180"/>
                <a:gridCol w="897180"/>
              </a:tblGrid>
              <a:tr h="292107">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F.V</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210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71,14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210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10,57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210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8041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p&lt;0.05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Diferencia significativa</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8" name="Rectángulo 7"/>
          <p:cNvSpPr/>
          <p:nvPr/>
        </p:nvSpPr>
        <p:spPr>
          <a:xfrm>
            <a:off x="1571221" y="2859110"/>
            <a:ext cx="1545465" cy="37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CV= 74,34%</a:t>
            </a:r>
            <a:endParaRPr lang="es-EC" sz="1600" dirty="0">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796813711"/>
              </p:ext>
            </p:extLst>
          </p:nvPr>
        </p:nvGraphicFramePr>
        <p:xfrm>
          <a:off x="5605261" y="1328711"/>
          <a:ext cx="5406175" cy="3780448"/>
        </p:xfrm>
        <a:graphic>
          <a:graphicData uri="http://schemas.openxmlformats.org/drawingml/2006/table">
            <a:tbl>
              <a:tblPr firstRow="1" firstCol="1" bandRow="1">
                <a:tableStyleId>{5C22544A-7EE6-4342-B048-85BDC9FD1C3A}</a:tableStyleId>
              </a:tblPr>
              <a:tblGrid>
                <a:gridCol w="1576540"/>
                <a:gridCol w="1576540"/>
                <a:gridCol w="929503"/>
                <a:gridCol w="633023"/>
                <a:gridCol w="374059"/>
                <a:gridCol w="316510"/>
              </a:tblGrid>
              <a:tr h="699532">
                <a:tc>
                  <a:txBody>
                    <a:bodyPr/>
                    <a:lstStyle/>
                    <a:p>
                      <a:pPr algn="ctr">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Elemento</a:t>
                      </a:r>
                      <a:endParaRPr lang="es-EC" sz="1200">
                        <a:solidFill>
                          <a:schemeClr val="tx1"/>
                        </a:solidFill>
                        <a:effectLst/>
                        <a:latin typeface="Times New Roman" panose="02020603050405020304" pitchFamily="18" charset="0"/>
                        <a:cs typeface="Times New Roman" panose="02020603050405020304" pitchFamily="18" charset="0"/>
                      </a:endParaRPr>
                    </a:p>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Faltante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Rangos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r>
              <a:tr h="256743">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Ca</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r>
                        <a:rPr lang="es-EC" sz="1400" b="1" dirty="0" smtClean="0">
                          <a:solidFill>
                            <a:schemeClr val="tx1"/>
                          </a:solidFill>
                          <a:effectLst/>
                          <a:latin typeface="Times New Roman" panose="02020603050405020304" pitchFamily="18" charset="0"/>
                          <a:cs typeface="Times New Roman" panose="02020603050405020304" pitchFamily="18" charset="0"/>
                        </a:rPr>
                        <a:t>62,26</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smtClean="0">
                          <a:solidFill>
                            <a:schemeClr val="tx1"/>
                          </a:solidFill>
                          <a:effectLst/>
                          <a:latin typeface="Times New Roman" panose="02020603050405020304" pitchFamily="18" charset="0"/>
                          <a:cs typeface="Times New Roman" panose="02020603050405020304" pitchFamily="18" charset="0"/>
                        </a:rPr>
                        <a:t>12,23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a:solidFill>
                            <a:schemeClr val="tx1"/>
                          </a:solidFill>
                          <a:effectLst/>
                          <a:latin typeface="Times New Roman" panose="02020603050405020304" pitchFamily="18" charset="0"/>
                          <a:cs typeface="Times New Roman" panose="02020603050405020304" pitchFamily="18" charset="0"/>
                        </a:rPr>
                        <a:t>A </a:t>
                      </a:r>
                      <a:endParaRPr lang="es-EC" sz="1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b="1">
                          <a:solidFill>
                            <a:schemeClr val="tx1"/>
                          </a:solidFill>
                          <a:effectLst/>
                          <a:latin typeface="Times New Roman" panose="02020603050405020304" pitchFamily="18" charset="0"/>
                          <a:cs typeface="Times New Roman" panose="02020603050405020304" pitchFamily="18" charset="0"/>
                        </a:rPr>
                        <a:t>B</a:t>
                      </a:r>
                      <a:endParaRPr lang="es-EC" sz="1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t>
                      </a:r>
                      <a:r>
                        <a:rPr lang="es-ES" sz="1400" b="1" dirty="0" smtClean="0">
                          <a:solidFill>
                            <a:schemeClr val="tx1"/>
                          </a:solidFill>
                          <a:effectLst/>
                          <a:latin typeface="Times New Roman" panose="02020603050405020304" pitchFamily="18" charset="0"/>
                          <a:cs typeface="Times New Roman" panose="02020603050405020304" pitchFamily="18" charset="0"/>
                        </a:rPr>
                        <a:t>47,48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t>
                      </a:r>
                      <a:r>
                        <a:rPr lang="es-ES" sz="1400" b="1" dirty="0" smtClean="0">
                          <a:solidFill>
                            <a:schemeClr val="tx1"/>
                          </a:solidFill>
                          <a:effectLst/>
                          <a:latin typeface="Times New Roman" panose="02020603050405020304" pitchFamily="18" charset="0"/>
                          <a:cs typeface="Times New Roman" panose="02020603050405020304" pitchFamily="18" charset="0"/>
                        </a:rPr>
                        <a:t>3,06</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44,01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smtClean="0">
                          <a:solidFill>
                            <a:schemeClr val="tx1"/>
                          </a:solidFill>
                          <a:effectLst/>
                          <a:latin typeface="Times New Roman" panose="02020603050405020304" pitchFamily="18" charset="0"/>
                          <a:cs typeface="Times New Roman" panose="02020603050405020304" pitchFamily="18" charset="0"/>
                        </a:rPr>
                        <a:t>24,08</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43,50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smtClean="0">
                          <a:solidFill>
                            <a:schemeClr val="tx1"/>
                          </a:solidFill>
                          <a:effectLst/>
                          <a:latin typeface="Times New Roman" panose="02020603050405020304" pitchFamily="18" charset="0"/>
                          <a:cs typeface="Times New Roman" panose="02020603050405020304" pitchFamily="18" charset="0"/>
                        </a:rPr>
                        <a:t>22,73</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K</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42,20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3,94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t>
                      </a:r>
                      <a:r>
                        <a:rPr lang="es-ES" sz="1400" b="1" dirty="0" smtClean="0">
                          <a:solidFill>
                            <a:schemeClr val="tx1"/>
                          </a:solidFill>
                          <a:effectLst/>
                          <a:latin typeface="Times New Roman" panose="02020603050405020304" pitchFamily="18" charset="0"/>
                          <a:cs typeface="Times New Roman" panose="02020603050405020304" pitchFamily="18" charset="0"/>
                        </a:rPr>
                        <a:t>41,08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smtClean="0">
                          <a:solidFill>
                            <a:schemeClr val="tx1"/>
                          </a:solidFill>
                          <a:effectLst/>
                          <a:latin typeface="Times New Roman" panose="02020603050405020304" pitchFamily="18" charset="0"/>
                          <a:cs typeface="Times New Roman" panose="02020603050405020304" pitchFamily="18" charset="0"/>
                        </a:rPr>
                        <a:t>20,27</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Testigo</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38,40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smtClean="0">
                          <a:solidFill>
                            <a:schemeClr val="tx1"/>
                          </a:solidFill>
                          <a:effectLst/>
                          <a:latin typeface="Times New Roman" panose="02020603050405020304" pitchFamily="18" charset="0"/>
                          <a:cs typeface="Times New Roman" panose="02020603050405020304" pitchFamily="18" charset="0"/>
                        </a:rPr>
                        <a:t>20,85</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P</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23,37</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r>
                        <a:rPr lang="es-ES" sz="1400" dirty="0" smtClean="0">
                          <a:solidFill>
                            <a:schemeClr val="tx1"/>
                          </a:solidFill>
                          <a:effectLst/>
                          <a:latin typeface="Times New Roman" panose="02020603050405020304" pitchFamily="18" charset="0"/>
                          <a:cs typeface="Times New Roman" panose="02020603050405020304" pitchFamily="18" charset="0"/>
                        </a:rPr>
                        <a:t>9,14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20,69</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3,26</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r>
                        <a:rPr lang="es-EC" sz="1400" b="1" dirty="0" smtClean="0">
                          <a:solidFill>
                            <a:schemeClr val="tx1"/>
                          </a:solidFill>
                          <a:effectLst/>
                          <a:latin typeface="Times New Roman" panose="02020603050405020304" pitchFamily="18" charset="0"/>
                          <a:cs typeface="Times New Roman" panose="02020603050405020304" pitchFamily="18" charset="0"/>
                        </a:rPr>
                        <a:t>17,99</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r>
                        <a:rPr lang="es-EC" sz="1400" b="1" dirty="0" smtClean="0">
                          <a:solidFill>
                            <a:schemeClr val="tx1"/>
                          </a:solidFill>
                          <a:effectLst/>
                          <a:latin typeface="Times New Roman" panose="02020603050405020304" pitchFamily="18" charset="0"/>
                          <a:cs typeface="Times New Roman" panose="02020603050405020304" pitchFamily="18" charset="0"/>
                        </a:rPr>
                        <a:t>9,91</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Zn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17,64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1,84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56743">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8,67</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r>
                        <a:rPr lang="es-EC" sz="1400" dirty="0" smtClean="0">
                          <a:solidFill>
                            <a:schemeClr val="tx1"/>
                          </a:solidFill>
                          <a:effectLst/>
                          <a:latin typeface="Times New Roman" panose="02020603050405020304" pitchFamily="18" charset="0"/>
                          <a:cs typeface="Times New Roman" panose="02020603050405020304" pitchFamily="18" charset="0"/>
                        </a:rPr>
                        <a:t>4,41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B</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sp>
        <p:nvSpPr>
          <p:cNvPr id="10" name="Rectángulo 9"/>
          <p:cNvSpPr/>
          <p:nvPr/>
        </p:nvSpPr>
        <p:spPr>
          <a:xfrm>
            <a:off x="5605261" y="943712"/>
            <a:ext cx="6096000" cy="338554"/>
          </a:xfrm>
          <a:prstGeom prst="rect">
            <a:avLst/>
          </a:prstGeom>
        </p:spPr>
        <p:txBody>
          <a:bodyPr>
            <a:spAutoFit/>
          </a:bodyPr>
          <a:lstStyle/>
          <a:p>
            <a:r>
              <a:rPr lang="es-ES" sz="1600" b="1" dirty="0">
                <a:latin typeface="Times New Roman" panose="02020603050405020304" pitchFamily="18" charset="0"/>
                <a:ea typeface="Calibri" panose="020F0502020204030204" pitchFamily="34" charset="0"/>
              </a:rPr>
              <a:t>Prueba de Fisher para la variable número de frutos afectados</a:t>
            </a:r>
            <a:endParaRPr lang="es-EC" sz="1600" dirty="0"/>
          </a:p>
        </p:txBody>
      </p:sp>
      <p:sp>
        <p:nvSpPr>
          <p:cNvPr id="11" name="Rectángulo 10"/>
          <p:cNvSpPr/>
          <p:nvPr/>
        </p:nvSpPr>
        <p:spPr>
          <a:xfrm>
            <a:off x="0" y="1031926"/>
            <a:ext cx="4855304"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Análisis de varianza para número de frutos afectados</a:t>
            </a:r>
            <a:endParaRPr lang="es-EC" sz="1600" dirty="0"/>
          </a:p>
        </p:txBody>
      </p:sp>
      <p:sp>
        <p:nvSpPr>
          <p:cNvPr id="12" name="Rectángulo 11"/>
          <p:cNvSpPr/>
          <p:nvPr/>
        </p:nvSpPr>
        <p:spPr>
          <a:xfrm>
            <a:off x="68686" y="3384625"/>
            <a:ext cx="5536575" cy="830997"/>
          </a:xfrm>
          <a:prstGeom prst="rect">
            <a:avLst/>
          </a:prstGeom>
        </p:spPr>
        <p:txBody>
          <a:bodyPr wrap="square">
            <a:spAutoFit/>
          </a:bodyPr>
          <a:lstStyle/>
          <a:p>
            <a:pPr algn="just"/>
            <a:r>
              <a:rPr lang="es-EC" sz="1600" dirty="0">
                <a:latin typeface="Times New Roman" panose="02020603050405020304" pitchFamily="18" charset="0"/>
                <a:ea typeface="Calibri" panose="020F0502020204030204" pitchFamily="34" charset="0"/>
              </a:rPr>
              <a:t>Tamayo y Rocky </a:t>
            </a:r>
            <a:r>
              <a:rPr lang="es-ES" sz="1600" dirty="0">
                <a:latin typeface="Times New Roman" panose="02020603050405020304" pitchFamily="18" charset="0"/>
                <a:ea typeface="Calibri" panose="020F0502020204030204" pitchFamily="34" charset="0"/>
              </a:rPr>
              <a:t>(2008)</a:t>
            </a:r>
            <a:r>
              <a:rPr lang="es-ES_tradnl" sz="1600" dirty="0">
                <a:latin typeface="Times New Roman" panose="02020603050405020304" pitchFamily="18" charset="0"/>
                <a:ea typeface="Calibri" panose="020F0502020204030204" pitchFamily="34" charset="0"/>
              </a:rPr>
              <a:t> quien señala, árboles en producción con deficiencias de calcio y boro, presentan frutos con  anillamiento en el área de unión del pedúnculo con el fruto</a:t>
            </a:r>
            <a:endParaRPr lang="es-EC" sz="1600" dirty="0"/>
          </a:p>
        </p:txBody>
      </p:sp>
      <p:sp>
        <p:nvSpPr>
          <p:cNvPr id="2" name="Rectángulo 1"/>
          <p:cNvSpPr/>
          <p:nvPr/>
        </p:nvSpPr>
        <p:spPr>
          <a:xfrm>
            <a:off x="0" y="4377206"/>
            <a:ext cx="6096000" cy="584775"/>
          </a:xfrm>
          <a:prstGeom prst="rect">
            <a:avLst/>
          </a:prstGeom>
        </p:spPr>
        <p:txBody>
          <a:bodyPr>
            <a:spAutoFit/>
          </a:bodyPr>
          <a:lstStyle/>
          <a:p>
            <a:r>
              <a:rPr lang="es-ES_tradnl" sz="1600" dirty="0">
                <a:latin typeface="Times New Roman" panose="02020603050405020304" pitchFamily="18" charset="0"/>
                <a:ea typeface="Calibri" panose="020F0502020204030204" pitchFamily="34" charset="0"/>
              </a:rPr>
              <a:t>El azufre (S) es requerido de forma muy similar por hojas, flores y frutos </a:t>
            </a:r>
            <a:r>
              <a:rPr lang="es-EC" sz="1600" dirty="0">
                <a:latin typeface="Times New Roman" panose="02020603050405020304" pitchFamily="18" charset="0"/>
                <a:ea typeface="Calibri" panose="020F0502020204030204" pitchFamily="34" charset="0"/>
              </a:rPr>
              <a:t>(Salazar, 2005</a:t>
            </a:r>
            <a:r>
              <a:rPr lang="es-EC" sz="1600" dirty="0" smtClean="0">
                <a:latin typeface="Times New Roman" panose="02020603050405020304" pitchFamily="18" charset="0"/>
                <a:ea typeface="Calibri" panose="020F0502020204030204" pitchFamily="34" charset="0"/>
              </a:rPr>
              <a:t>).</a:t>
            </a:r>
            <a:endParaRPr lang="es-EC" sz="1600" dirty="0"/>
          </a:p>
        </p:txBody>
      </p:sp>
      <p:sp>
        <p:nvSpPr>
          <p:cNvPr id="3" name="Rectángulo 2"/>
          <p:cNvSpPr/>
          <p:nvPr/>
        </p:nvSpPr>
        <p:spPr>
          <a:xfrm>
            <a:off x="5097" y="4933389"/>
            <a:ext cx="6096000" cy="584775"/>
          </a:xfrm>
          <a:prstGeom prst="rect">
            <a:avLst/>
          </a:prstGeom>
        </p:spPr>
        <p:txBody>
          <a:bodyPr>
            <a:spAutoFit/>
          </a:bodyPr>
          <a:lstStyle/>
          <a:p>
            <a:pPr algn="just">
              <a:spcBef>
                <a:spcPts val="1200"/>
              </a:spcBef>
              <a:spcAft>
                <a:spcPts val="1200"/>
              </a:spcAft>
            </a:pPr>
            <a:r>
              <a:rPr lang="es-ES_tradnl" sz="1600" dirty="0">
                <a:latin typeface="Times New Roman" panose="02020603050405020304" pitchFamily="18" charset="0"/>
                <a:ea typeface="Calibri" panose="020F0502020204030204" pitchFamily="34" charset="0"/>
                <a:cs typeface="Times New Roman" panose="02020603050405020304" pitchFamily="18" charset="0"/>
              </a:rPr>
              <a:t>el Azufre en cantidades normales ayuda a la asimilación del Boro y </a:t>
            </a:r>
            <a:r>
              <a:rPr lang="es-ES_tradnl" sz="1600" dirty="0" smtClean="0">
                <a:latin typeface="Times New Roman" panose="02020603050405020304" pitchFamily="18" charset="0"/>
                <a:ea typeface="Calibri" panose="020F0502020204030204" pitchFamily="34" charset="0"/>
                <a:cs typeface="Times New Roman" panose="02020603050405020304" pitchFamily="18" charset="0"/>
              </a:rPr>
              <a:t>Calcio</a:t>
            </a:r>
            <a:r>
              <a:rPr lang="es-ES_tradnl" sz="1600" dirty="0">
                <a:latin typeface="Times New Roman" panose="02020603050405020304" pitchFamily="18" charset="0"/>
                <a:ea typeface="Calibri" panose="020F0502020204030204" pitchFamily="34" charset="0"/>
                <a:cs typeface="Times New Roman" panose="02020603050405020304" pitchFamily="18" charset="0"/>
              </a:rPr>
              <a:t> </a:t>
            </a:r>
            <a:r>
              <a:rPr lang="es-EC" sz="1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s-EC" sz="1600" dirty="0" err="1" smtClean="0">
                <a:latin typeface="Times New Roman" panose="02020603050405020304" pitchFamily="18" charset="0"/>
                <a:ea typeface="Times New Roman" panose="02020603050405020304" pitchFamily="18" charset="0"/>
                <a:cs typeface="Times New Roman" panose="02020603050405020304" pitchFamily="18" charset="0"/>
              </a:rPr>
              <a:t>Cakmank</a:t>
            </a:r>
            <a:r>
              <a:rPr lang="es-EC" sz="1600" dirty="0">
                <a:latin typeface="Times New Roman" panose="02020603050405020304" pitchFamily="18" charset="0"/>
                <a:ea typeface="Times New Roman" panose="02020603050405020304" pitchFamily="18" charset="0"/>
                <a:cs typeface="Times New Roman" panose="02020603050405020304" pitchFamily="18" charset="0"/>
              </a:rPr>
              <a:t>, 2015)</a:t>
            </a:r>
            <a:r>
              <a:rPr lang="es-CO" sz="1600" dirty="0">
                <a:latin typeface="Times New Roman" panose="02020603050405020304" pitchFamily="18" charset="0"/>
                <a:ea typeface="Times New Roman" panose="02020603050405020304" pitchFamily="18" charset="0"/>
                <a:cs typeface="Times New Roman" panose="02020603050405020304" pitchFamily="18" charset="0"/>
              </a:rPr>
              <a:t>.</a:t>
            </a:r>
            <a:r>
              <a:rPr lang="es-CO" sz="1600" dirty="0">
                <a:latin typeface="Times New Roman" panose="02020603050405020304" pitchFamily="18" charset="0"/>
                <a:ea typeface="Calibri" panose="020F0502020204030204" pitchFamily="34" charset="0"/>
                <a:cs typeface="Times New Roman" panose="02020603050405020304" pitchFamily="18" charset="0"/>
              </a:rPr>
              <a:t> </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ángulo 3"/>
          <p:cNvSpPr/>
          <p:nvPr/>
        </p:nvSpPr>
        <p:spPr>
          <a:xfrm>
            <a:off x="-23476" y="5718956"/>
            <a:ext cx="6096000" cy="584775"/>
          </a:xfrm>
          <a:prstGeom prst="rect">
            <a:avLst/>
          </a:prstGeom>
        </p:spPr>
        <p:txBody>
          <a:bodyPr>
            <a:spAutoFit/>
          </a:bodyPr>
          <a:lstStyle/>
          <a:p>
            <a:r>
              <a:rPr lang="es-ES_tradnl" sz="1600" dirty="0">
                <a:latin typeface="Times New Roman" panose="02020603050405020304" pitchFamily="18" charset="0"/>
                <a:ea typeface="Calibri" panose="020F0502020204030204" pitchFamily="34" charset="0"/>
              </a:rPr>
              <a:t>Muños </a:t>
            </a:r>
            <a:r>
              <a:rPr lang="es-EC" sz="1600" dirty="0">
                <a:latin typeface="Times New Roman" panose="02020603050405020304" pitchFamily="18" charset="0"/>
                <a:ea typeface="Calibri" panose="020F0502020204030204" pitchFamily="34" charset="0"/>
              </a:rPr>
              <a:t>(2013)</a:t>
            </a:r>
            <a:r>
              <a:rPr lang="es-ES" sz="1600" dirty="0">
                <a:latin typeface="Times New Roman" panose="02020603050405020304" pitchFamily="18" charset="0"/>
                <a:ea typeface="Calibri" panose="020F0502020204030204" pitchFamily="34" charset="0"/>
              </a:rPr>
              <a:t>, dice que, los cambios bruscos de temperatura puede causar un desorden alimenticio en el aguacate.</a:t>
            </a:r>
            <a:endParaRPr lang="es-EC" sz="1600" dirty="0"/>
          </a:p>
        </p:txBody>
      </p:sp>
    </p:spTree>
    <p:extLst>
      <p:ext uri="{BB962C8B-B14F-4D97-AF65-F5344CB8AC3E}">
        <p14:creationId xmlns:p14="http://schemas.microsoft.com/office/powerpoint/2010/main" val="21936658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p:nvPr/>
        </p:nvPicPr>
        <p:blipFill>
          <a:blip r:embed="rId2">
            <a:extLst>
              <a:ext uri="{28A0092B-C50C-407E-A947-70E740481C1C}">
                <a14:useLocalDpi xmlns:a14="http://schemas.microsoft.com/office/drawing/2010/main" val="0"/>
              </a:ext>
            </a:extLst>
          </a:blip>
          <a:srcRect/>
          <a:stretch>
            <a:fillRect/>
          </a:stretch>
        </p:blipFill>
        <p:spPr bwMode="auto">
          <a:xfrm>
            <a:off x="366268" y="765076"/>
            <a:ext cx="6304987" cy="4747081"/>
          </a:xfrm>
          <a:prstGeom prst="rect">
            <a:avLst/>
          </a:prstGeom>
          <a:noFill/>
          <a:ln>
            <a:noFill/>
          </a:ln>
        </p:spPr>
      </p:pic>
      <p:sp>
        <p:nvSpPr>
          <p:cNvPr id="2" name="Rectángulo 1"/>
          <p:cNvSpPr/>
          <p:nvPr/>
        </p:nvSpPr>
        <p:spPr>
          <a:xfrm>
            <a:off x="1062768" y="269314"/>
            <a:ext cx="4911986"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Porcentaje de frutos afectados por el desprendimiento</a:t>
            </a:r>
            <a:endParaRPr lang="es-EC" sz="1600" dirty="0"/>
          </a:p>
        </p:txBody>
      </p:sp>
      <p:sp>
        <p:nvSpPr>
          <p:cNvPr id="3" name="Rectángulo 2"/>
          <p:cNvSpPr/>
          <p:nvPr/>
        </p:nvSpPr>
        <p:spPr>
          <a:xfrm>
            <a:off x="0" y="5669365"/>
            <a:ext cx="6096000" cy="830997"/>
          </a:xfrm>
          <a:prstGeom prst="rect">
            <a:avLst/>
          </a:prstGeom>
        </p:spPr>
        <p:txBody>
          <a:bodyPr>
            <a:spAutoFit/>
          </a:bodyPr>
          <a:lstStyle/>
          <a:p>
            <a:pPr algn="just"/>
            <a:r>
              <a:rPr lang="es-ES" sz="1600" dirty="0">
                <a:latin typeface="Times New Roman" panose="02020603050405020304" pitchFamily="18" charset="0"/>
                <a:ea typeface="Calibri" panose="020F0502020204030204" pitchFamily="34" charset="0"/>
              </a:rPr>
              <a:t>el manganeso es un nutriente esencial para la correcta respiración celular en la </a:t>
            </a:r>
            <a:r>
              <a:rPr lang="es-ES" sz="1600" dirty="0" smtClean="0">
                <a:latin typeface="Times New Roman" panose="02020603050405020304" pitchFamily="18" charset="0"/>
                <a:ea typeface="Calibri" panose="020F0502020204030204" pitchFamily="34" charset="0"/>
              </a:rPr>
              <a:t>planta y </a:t>
            </a:r>
            <a:r>
              <a:rPr lang="es-ES" sz="1600" dirty="0">
                <a:latin typeface="Times New Roman" panose="02020603050405020304" pitchFamily="18" charset="0"/>
                <a:cs typeface="Times New Roman" panose="02020603050405020304" pitchFamily="18" charset="0"/>
              </a:rPr>
              <a:t>ayuda al transporte de los macro elementos como el N, P, K. según lo afirmado por </a:t>
            </a:r>
            <a:r>
              <a:rPr lang="es-EC" sz="1600" dirty="0">
                <a:latin typeface="Times New Roman" panose="02020603050405020304" pitchFamily="18" charset="0"/>
                <a:cs typeface="Times New Roman" panose="02020603050405020304" pitchFamily="18" charset="0"/>
              </a:rPr>
              <a:t>(Marchena, 2014)</a:t>
            </a:r>
            <a:r>
              <a:rPr lang="es-ES" sz="1600" dirty="0">
                <a:latin typeface="Times New Roman" panose="02020603050405020304" pitchFamily="18" charset="0"/>
                <a:cs typeface="Times New Roman" panose="02020603050405020304" pitchFamily="18" charset="0"/>
              </a:rPr>
              <a:t>.</a:t>
            </a:r>
            <a:endParaRPr lang="es-EC" sz="1600" dirty="0">
              <a:latin typeface="Times New Roman" panose="02020603050405020304" pitchFamily="18" charset="0"/>
              <a:cs typeface="Times New Roman" panose="02020603050405020304" pitchFamily="18" charset="0"/>
            </a:endParaRPr>
          </a:p>
        </p:txBody>
      </p:sp>
      <p:pic>
        <p:nvPicPr>
          <p:cNvPr id="5" name="Imagen 4" descr="C:\Users\hp\AppData\Local\Microsoft\Windows\INetCache\Content.Word\20161102_124242.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548254" y="-235528"/>
            <a:ext cx="3408218" cy="38792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20923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866296" y="410982"/>
            <a:ext cx="4884607" cy="523220"/>
          </a:xfrm>
          <a:prstGeom prst="rect">
            <a:avLst/>
          </a:prstGeom>
        </p:spPr>
        <p:txBody>
          <a:bodyPr wrap="none">
            <a:spAutoFit/>
          </a:bodyPr>
          <a:lstStyle/>
          <a:p>
            <a:r>
              <a:rPr lang="es-EC" sz="2800" b="1" dirty="0">
                <a:latin typeface="Times New Roman" panose="02020603050405020304" pitchFamily="18" charset="0"/>
                <a:ea typeface="Calibri" panose="020F0502020204030204" pitchFamily="34" charset="0"/>
                <a:cs typeface="Times New Roman" panose="02020603050405020304" pitchFamily="18" charset="0"/>
              </a:rPr>
              <a:t>Número de frutos a la cosecha </a:t>
            </a:r>
            <a:endParaRPr lang="es-EC" sz="2800" b="1" dirty="0">
              <a:latin typeface="Times New Roman" panose="02020603050405020304" pitchFamily="18" charset="0"/>
              <a:cs typeface="Times New Roman" panose="02020603050405020304" pitchFamily="18" charset="0"/>
            </a:endParaRPr>
          </a:p>
        </p:txBody>
      </p:sp>
      <p:sp>
        <p:nvSpPr>
          <p:cNvPr id="3" name="Rectángulo 2"/>
          <p:cNvSpPr/>
          <p:nvPr/>
        </p:nvSpPr>
        <p:spPr>
          <a:xfrm>
            <a:off x="128637" y="1183714"/>
            <a:ext cx="5071709"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Análisis de varianza para número de frutos a la cosecha</a:t>
            </a:r>
            <a:endParaRPr lang="es-EC" sz="1600" dirty="0"/>
          </a:p>
        </p:txBody>
      </p:sp>
      <p:graphicFrame>
        <p:nvGraphicFramePr>
          <p:cNvPr id="4" name="Tabla 3"/>
          <p:cNvGraphicFramePr>
            <a:graphicFrameLocks noGrp="1"/>
          </p:cNvGraphicFramePr>
          <p:nvPr>
            <p:extLst>
              <p:ext uri="{D42A27DB-BD31-4B8C-83A1-F6EECF244321}">
                <p14:modId xmlns:p14="http://schemas.microsoft.com/office/powerpoint/2010/main" val="4049172006"/>
              </p:ext>
            </p:extLst>
          </p:nvPr>
        </p:nvGraphicFramePr>
        <p:xfrm>
          <a:off x="128636" y="1752194"/>
          <a:ext cx="5190337" cy="1319720"/>
        </p:xfrm>
        <a:graphic>
          <a:graphicData uri="http://schemas.openxmlformats.org/drawingml/2006/table">
            <a:tbl>
              <a:tblPr firstRow="1" firstCol="1" bandRow="1">
                <a:tableStyleId>{5C22544A-7EE6-4342-B048-85BDC9FD1C3A}</a:tableStyleId>
              </a:tblPr>
              <a:tblGrid>
                <a:gridCol w="1601513"/>
                <a:gridCol w="897206"/>
                <a:gridCol w="897206"/>
                <a:gridCol w="897206"/>
                <a:gridCol w="897206"/>
              </a:tblGrid>
              <a:tr h="268589">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F.V</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858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37,29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858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15,39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68589">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0615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p&lt;0.05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10" name="Rectángulo 9"/>
          <p:cNvSpPr/>
          <p:nvPr/>
        </p:nvSpPr>
        <p:spPr>
          <a:xfrm>
            <a:off x="1712888" y="3052293"/>
            <a:ext cx="1545465" cy="3783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sz="1600" dirty="0" smtClean="0">
                <a:latin typeface="Times New Roman" panose="02020603050405020304" pitchFamily="18" charset="0"/>
                <a:cs typeface="Times New Roman" panose="02020603050405020304" pitchFamily="18" charset="0"/>
              </a:rPr>
              <a:t>CV= </a:t>
            </a:r>
            <a:r>
              <a:rPr lang="es-EC" sz="1600" dirty="0">
                <a:latin typeface="Times New Roman" panose="02020603050405020304" pitchFamily="18" charset="0"/>
                <a:cs typeface="Times New Roman" panose="02020603050405020304" pitchFamily="18" charset="0"/>
              </a:rPr>
              <a:t>3</a:t>
            </a:r>
            <a:r>
              <a:rPr lang="es-EC" sz="1600" dirty="0" smtClean="0">
                <a:latin typeface="Times New Roman" panose="02020603050405020304" pitchFamily="18" charset="0"/>
                <a:cs typeface="Times New Roman" panose="02020603050405020304" pitchFamily="18" charset="0"/>
              </a:rPr>
              <a:t>0, 06%</a:t>
            </a:r>
            <a:endParaRPr lang="es-EC" sz="1600" dirty="0">
              <a:latin typeface="Times New Roman" panose="02020603050405020304" pitchFamily="18" charset="0"/>
              <a:cs typeface="Times New Roman" panose="02020603050405020304" pitchFamily="18" charset="0"/>
            </a:endParaRPr>
          </a:p>
        </p:txBody>
      </p:sp>
      <p:sp>
        <p:nvSpPr>
          <p:cNvPr id="5" name="Rectángulo 4"/>
          <p:cNvSpPr/>
          <p:nvPr/>
        </p:nvSpPr>
        <p:spPr>
          <a:xfrm>
            <a:off x="5572645" y="1100101"/>
            <a:ext cx="5786136" cy="422167"/>
          </a:xfrm>
          <a:prstGeom prst="rect">
            <a:avLst/>
          </a:prstGeom>
        </p:spPr>
        <p:txBody>
          <a:bodyPr wrap="none">
            <a:spAutoFit/>
          </a:bodyPr>
          <a:lstStyle/>
          <a:p>
            <a:pPr algn="ctr">
              <a:lnSpc>
                <a:spcPct val="150000"/>
              </a:lnSpc>
              <a:spcBef>
                <a:spcPts val="1200"/>
              </a:spcBef>
              <a:spcAft>
                <a:spcPts val="1200"/>
              </a:spcAft>
            </a:pPr>
            <a:r>
              <a:rPr lang="es-EC" sz="1600" b="1" dirty="0">
                <a:latin typeface="Times New Roman" panose="02020603050405020304" pitchFamily="18" charset="0"/>
                <a:ea typeface="Calibri" panose="020F0502020204030204" pitchFamily="34" charset="0"/>
                <a:cs typeface="Times New Roman" panose="02020603050405020304" pitchFamily="18" charset="0"/>
              </a:rPr>
              <a:t>Prueba de Fisher para la variable número de frutos a la cosecha</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906338705"/>
              </p:ext>
            </p:extLst>
          </p:nvPr>
        </p:nvGraphicFramePr>
        <p:xfrm>
          <a:off x="5849959" y="1752194"/>
          <a:ext cx="5161477" cy="3966023"/>
        </p:xfrm>
        <a:graphic>
          <a:graphicData uri="http://schemas.openxmlformats.org/drawingml/2006/table">
            <a:tbl>
              <a:tblPr firstRow="1" firstCol="1" bandRow="1">
                <a:tableStyleId>{5C22544A-7EE6-4342-B048-85BDC9FD1C3A}</a:tableStyleId>
              </a:tblPr>
              <a:tblGrid>
                <a:gridCol w="1195332"/>
                <a:gridCol w="917541"/>
                <a:gridCol w="976738"/>
                <a:gridCol w="784349"/>
                <a:gridCol w="443972"/>
                <a:gridCol w="429172"/>
                <a:gridCol w="414373"/>
              </a:tblGrid>
              <a:tr h="733871">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Elemento</a:t>
                      </a:r>
                      <a:endParaRPr lang="es-EC" sz="120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Faltante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Rangos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K</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349,67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172,15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15000"/>
                        </a:lnSpc>
                      </a:pPr>
                      <a:endParaRPr lang="es-EC" sz="1200">
                        <a:solidFill>
                          <a:schemeClr val="tx1"/>
                        </a:solidFill>
                        <a:effectLst/>
                        <a:latin typeface="Times New Roman" panose="02020603050405020304" pitchFamily="18"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F. C.</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336,00</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34,36</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15000"/>
                        </a:lnSpc>
                      </a:pPr>
                      <a:endParaRPr lang="es-EC" sz="1200">
                        <a:solidFill>
                          <a:schemeClr val="tx1"/>
                        </a:solidFill>
                        <a:effectLst/>
                        <a:latin typeface="Times New Roman" panose="02020603050405020304" pitchFamily="18"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P</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331,33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140,69</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nSpc>
                          <a:spcPct val="115000"/>
                        </a:lnSpc>
                      </a:pPr>
                      <a:endParaRPr lang="es-EC" sz="1200">
                        <a:solidFill>
                          <a:schemeClr val="tx1"/>
                        </a:solidFill>
                        <a:effectLst/>
                        <a:latin typeface="Times New Roman" panose="02020603050405020304" pitchFamily="18"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10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313,67</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45,12</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7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Zn</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269,67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130,51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8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200,33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61,98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189,33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121,88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4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138,00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109,45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9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116,33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64,86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Testigo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a:solidFill>
                            <a:schemeClr val="tx1"/>
                          </a:solidFill>
                          <a:effectLst/>
                          <a:latin typeface="Times New Roman" panose="02020603050405020304" pitchFamily="18" charset="0"/>
                          <a:cs typeface="Times New Roman" panose="02020603050405020304" pitchFamily="18" charset="0"/>
                        </a:rPr>
                        <a:t>104,33</a:t>
                      </a:r>
                      <a:endParaRPr lang="es-EC" sz="1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72,18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B</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C</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6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47,00</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24,64</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B</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C</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934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5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29,67</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20,00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C</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pic>
        <p:nvPicPr>
          <p:cNvPr id="8" name="Imagen 7" descr="Resultado de imagen para cosecha de aguacate has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735204"/>
            <a:ext cx="3512127" cy="28941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41901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0" y="1046963"/>
            <a:ext cx="5372735" cy="3553460"/>
          </a:xfrm>
          <a:prstGeom prst="rect">
            <a:avLst/>
          </a:prstGeom>
          <a:noFill/>
          <a:ln>
            <a:noFill/>
          </a:ln>
        </p:spPr>
      </p:pic>
      <p:sp>
        <p:nvSpPr>
          <p:cNvPr id="10" name="Rectángulo 9"/>
          <p:cNvSpPr/>
          <p:nvPr/>
        </p:nvSpPr>
        <p:spPr>
          <a:xfrm>
            <a:off x="200237" y="436740"/>
            <a:ext cx="3549049" cy="369332"/>
          </a:xfrm>
          <a:prstGeom prst="rect">
            <a:avLst/>
          </a:prstGeom>
        </p:spPr>
        <p:txBody>
          <a:bodyPr wrap="none">
            <a:spAutoFit/>
          </a:bodyPr>
          <a:lstStyle/>
          <a:p>
            <a:pPr algn="ctr">
              <a:spcBef>
                <a:spcPts val="1200"/>
              </a:spcBef>
              <a:spcAft>
                <a:spcPts val="1200"/>
              </a:spcAft>
            </a:pPr>
            <a:r>
              <a:rPr lang="es-EC" b="1" dirty="0">
                <a:latin typeface="Times New Roman" panose="02020603050405020304" pitchFamily="18" charset="0"/>
                <a:ea typeface="Calibri" panose="020F0502020204030204" pitchFamily="34" charset="0"/>
                <a:cs typeface="Times New Roman" panose="02020603050405020304" pitchFamily="18" charset="0"/>
              </a:rPr>
              <a:t>Número de frutos por tratamiento</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ángulo 11"/>
          <p:cNvSpPr/>
          <p:nvPr/>
        </p:nvSpPr>
        <p:spPr>
          <a:xfrm>
            <a:off x="5372735" y="323792"/>
            <a:ext cx="6096000" cy="1077218"/>
          </a:xfrm>
          <a:prstGeom prst="rect">
            <a:avLst/>
          </a:prstGeom>
        </p:spPr>
        <p:txBody>
          <a:bodyPr>
            <a:spAutoFit/>
          </a:bodyPr>
          <a:lstStyle/>
          <a:p>
            <a:pPr algn="just">
              <a:spcBef>
                <a:spcPts val="1200"/>
              </a:spcBef>
              <a:spcAft>
                <a:spcPts val="1200"/>
              </a:spcAft>
            </a:pPr>
            <a:r>
              <a:rPr lang="es-EC" sz="1600" dirty="0" smtClean="0">
                <a:latin typeface="Times New Roman" panose="02020603050405020304" pitchFamily="18" charset="0"/>
                <a:ea typeface="Calibri" panose="020F0502020204030204" pitchFamily="34" charset="0"/>
                <a:cs typeface="Times New Roman" panose="02020603050405020304" pitchFamily="18" charset="0"/>
              </a:rPr>
              <a:t>El </a:t>
            </a:r>
            <a:r>
              <a:rPr lang="es-EC" sz="1600" dirty="0">
                <a:latin typeface="Times New Roman" panose="02020603050405020304" pitchFamily="18" charset="0"/>
                <a:ea typeface="Calibri" panose="020F0502020204030204" pitchFamily="34" charset="0"/>
                <a:cs typeface="Times New Roman" panose="02020603050405020304" pitchFamily="18" charset="0"/>
              </a:rPr>
              <a:t>potasio es muy dinámico en la planta, y se presenta al final del desarrollo del fruto, conformando el tamaño del mismo, además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es utilizado en todos los estados fenológicos de la planta porque es un activador enzimático (Salazar</a:t>
            </a:r>
            <a:r>
              <a:rPr lang="es-EC" sz="1600" dirty="0">
                <a:latin typeface="Times New Roman" panose="02020603050405020304" pitchFamily="18" charset="0"/>
                <a:ea typeface="Calibri" panose="020F0502020204030204" pitchFamily="34" charset="0"/>
                <a:cs typeface="Times New Roman" panose="02020603050405020304" pitchFamily="18" charset="0"/>
              </a:rPr>
              <a:t>, 2005)</a:t>
            </a:r>
            <a:r>
              <a:rPr lang="es-ES_tradnl" sz="1600" dirty="0">
                <a:latin typeface="Times New Roman" panose="02020603050405020304" pitchFamily="18" charset="0"/>
                <a:ea typeface="Calibri" panose="020F0502020204030204" pitchFamily="34" charset="0"/>
                <a:cs typeface="Times New Roman" panose="02020603050405020304" pitchFamily="18" charset="0"/>
              </a:rPr>
              <a:t>.</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ángulo 12"/>
          <p:cNvSpPr/>
          <p:nvPr/>
        </p:nvSpPr>
        <p:spPr>
          <a:xfrm>
            <a:off x="5372735" y="1524016"/>
            <a:ext cx="6096000" cy="830997"/>
          </a:xfrm>
          <a:prstGeom prst="rect">
            <a:avLst/>
          </a:prstGeom>
        </p:spPr>
        <p:txBody>
          <a:bodyPr>
            <a:spAutoFit/>
          </a:bodyPr>
          <a:lstStyle/>
          <a:p>
            <a:pPr algn="just"/>
            <a:r>
              <a:rPr lang="es-CO" sz="1600" dirty="0" smtClean="0">
                <a:latin typeface="Times New Roman" panose="02020603050405020304" pitchFamily="18" charset="0"/>
                <a:ea typeface="Times New Roman" panose="02020603050405020304" pitchFamily="18" charset="0"/>
              </a:rPr>
              <a:t>Según </a:t>
            </a:r>
            <a:r>
              <a:rPr lang="es-CO" sz="1600" dirty="0">
                <a:latin typeface="Times New Roman" panose="02020603050405020304" pitchFamily="18" charset="0"/>
                <a:ea typeface="Times New Roman" panose="02020603050405020304" pitchFamily="18" charset="0"/>
              </a:rPr>
              <a:t>Cesar </a:t>
            </a:r>
            <a:r>
              <a:rPr lang="es-EC" sz="1600" dirty="0">
                <a:latin typeface="Times New Roman" panose="02020603050405020304" pitchFamily="18" charset="0"/>
                <a:ea typeface="Calibri" panose="020F0502020204030204" pitchFamily="34" charset="0"/>
              </a:rPr>
              <a:t>(2013), menciona que niveles deficitarios de azufre ocasionan una acumulación de nitratos, aminoácidos y aminas debido a la reducción de la biosíntesis de proteínas en las plantas.</a:t>
            </a:r>
            <a:endParaRPr lang="es-EC" sz="1600" dirty="0"/>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8024" y="3617258"/>
            <a:ext cx="3877235" cy="2907926"/>
          </a:xfrm>
          <a:prstGeom prst="rect">
            <a:avLst/>
          </a:prstGeom>
          <a:ln>
            <a:noFill/>
          </a:ln>
          <a:effectLst>
            <a:softEdge rad="112500"/>
          </a:effectLst>
        </p:spPr>
      </p:pic>
    </p:spTree>
    <p:extLst>
      <p:ext uri="{BB962C8B-B14F-4D97-AF65-F5344CB8AC3E}">
        <p14:creationId xmlns:p14="http://schemas.microsoft.com/office/powerpoint/2010/main" val="12810966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873236" y="5481757"/>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Rectángulo 4"/>
          <p:cNvSpPr/>
          <p:nvPr/>
        </p:nvSpPr>
        <p:spPr>
          <a:xfrm>
            <a:off x="4380114" y="385224"/>
            <a:ext cx="3515706" cy="523220"/>
          </a:xfrm>
          <a:prstGeom prst="rect">
            <a:avLst/>
          </a:prstGeom>
        </p:spPr>
        <p:txBody>
          <a:bodyPr wrap="none">
            <a:spAutoFit/>
          </a:bodyPr>
          <a:lstStyle/>
          <a:p>
            <a:r>
              <a:rPr lang="es-EC" sz="2800" b="1" dirty="0">
                <a:latin typeface="Times New Roman" panose="02020603050405020304" pitchFamily="18" charset="0"/>
                <a:ea typeface="Calibri" panose="020F0502020204030204" pitchFamily="34" charset="0"/>
                <a:cs typeface="Times New Roman" panose="02020603050405020304" pitchFamily="18" charset="0"/>
              </a:rPr>
              <a:t>Peso de frutos totales </a:t>
            </a:r>
            <a:endParaRPr lang="es-EC" sz="28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0" y="908444"/>
            <a:ext cx="4312399"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Análisis de varianza para peso de frutos totales</a:t>
            </a:r>
            <a:endParaRPr lang="es-EC" sz="1600" dirty="0"/>
          </a:p>
        </p:txBody>
      </p:sp>
      <p:graphicFrame>
        <p:nvGraphicFramePr>
          <p:cNvPr id="8" name="Tabla 7"/>
          <p:cNvGraphicFramePr>
            <a:graphicFrameLocks noGrp="1"/>
          </p:cNvGraphicFramePr>
          <p:nvPr>
            <p:extLst>
              <p:ext uri="{D42A27DB-BD31-4B8C-83A1-F6EECF244321}">
                <p14:modId xmlns:p14="http://schemas.microsoft.com/office/powerpoint/2010/main" val="3256664391"/>
              </p:ext>
            </p:extLst>
          </p:nvPr>
        </p:nvGraphicFramePr>
        <p:xfrm>
          <a:off x="0" y="1364507"/>
          <a:ext cx="5144918" cy="1424072"/>
        </p:xfrm>
        <a:graphic>
          <a:graphicData uri="http://schemas.openxmlformats.org/drawingml/2006/table">
            <a:tbl>
              <a:tblPr firstRow="1" firstCol="1" bandRow="1">
                <a:tableStyleId>{5C22544A-7EE6-4342-B048-85BDC9FD1C3A}</a:tableStyleId>
              </a:tblPr>
              <a:tblGrid>
                <a:gridCol w="1587498"/>
                <a:gridCol w="889355"/>
                <a:gridCol w="889355"/>
                <a:gridCol w="889355"/>
                <a:gridCol w="889355"/>
              </a:tblGrid>
              <a:tr h="29467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T</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Gl</a:t>
                      </a:r>
                      <a:r>
                        <a:rPr lang="es-EC" sz="1400" baseline="-25000">
                          <a:solidFill>
                            <a:schemeClr val="tx1"/>
                          </a:solidFill>
                          <a:effectLst/>
                          <a:latin typeface="Times New Roman" panose="02020603050405020304" pitchFamily="18" charset="0"/>
                          <a:cs typeface="Times New Roman" panose="02020603050405020304" pitchFamily="18" charset="0"/>
                        </a:rPr>
                        <a: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p-valor</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467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(Intercept)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37,62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467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Tratamiento</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22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30,20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&lt;0,0001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94677">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p&gt;0.05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no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195566">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p&lt;0.05</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gridSpan="2">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Diferencia significativa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es-EC"/>
                    </a:p>
                  </a:txBody>
                  <a:tcP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9" name="Rectángulo 8"/>
          <p:cNvSpPr/>
          <p:nvPr/>
        </p:nvSpPr>
        <p:spPr>
          <a:xfrm>
            <a:off x="5595678" y="908444"/>
            <a:ext cx="5493299"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Prueba de Fisher para la variable peso de frutos a la cosecha</a:t>
            </a:r>
            <a:endParaRPr lang="es-EC" sz="1600" dirty="0"/>
          </a:p>
        </p:txBody>
      </p:sp>
      <p:graphicFrame>
        <p:nvGraphicFramePr>
          <p:cNvPr id="10" name="Tabla 9"/>
          <p:cNvGraphicFramePr>
            <a:graphicFrameLocks noGrp="1"/>
          </p:cNvGraphicFramePr>
          <p:nvPr>
            <p:extLst>
              <p:ext uri="{D42A27DB-BD31-4B8C-83A1-F6EECF244321}">
                <p14:modId xmlns:p14="http://schemas.microsoft.com/office/powerpoint/2010/main" val="1259644475"/>
              </p:ext>
            </p:extLst>
          </p:nvPr>
        </p:nvGraphicFramePr>
        <p:xfrm>
          <a:off x="5798442" y="1484779"/>
          <a:ext cx="5161478" cy="3834193"/>
        </p:xfrm>
        <a:graphic>
          <a:graphicData uri="http://schemas.openxmlformats.org/drawingml/2006/table">
            <a:tbl>
              <a:tblPr firstRow="1" firstCol="1" bandRow="1">
                <a:tableStyleId>{5C22544A-7EE6-4342-B048-85BDC9FD1C3A}</a:tableStyleId>
              </a:tblPr>
              <a:tblGrid>
                <a:gridCol w="1152517"/>
                <a:gridCol w="936399"/>
                <a:gridCol w="1141238"/>
                <a:gridCol w="702299"/>
                <a:gridCol w="409675"/>
                <a:gridCol w="424306"/>
                <a:gridCol w="395044"/>
              </a:tblGrid>
              <a:tr h="709477">
                <a:tc>
                  <a:txBody>
                    <a:bodyPr/>
                    <a:lstStyle/>
                    <a:p>
                      <a:pPr algn="just">
                        <a:lnSpc>
                          <a:spcPct val="115000"/>
                        </a:lnSpc>
                        <a:spcBef>
                          <a:spcPts val="600"/>
                        </a:spcBef>
                        <a:spcAft>
                          <a:spcPts val="600"/>
                        </a:spcAft>
                      </a:pPr>
                      <a:r>
                        <a:rPr lang="es-EC" sz="1400" dirty="0">
                          <a:solidFill>
                            <a:schemeClr val="tx1"/>
                          </a:solidFill>
                          <a:effectLst/>
                          <a:latin typeface="Times New Roman" panose="02020603050405020304" pitchFamily="18" charset="0"/>
                          <a:cs typeface="Times New Roman" panose="02020603050405020304" pitchFamily="18" charset="0"/>
                        </a:rPr>
                        <a:t>Tratamientos</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Elemento</a:t>
                      </a:r>
                      <a:endParaRPr lang="es-EC" sz="120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Faltante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Medias (kg)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E.E.</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3">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Rangos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C"/>
                    </a:p>
                  </a:txBody>
                  <a:tcPr/>
                </a:tc>
                <a:tc hMerge="1">
                  <a:txBody>
                    <a:bodyPr/>
                    <a:lstStyle/>
                    <a:p>
                      <a:endParaRPr lang="es-EC"/>
                    </a:p>
                  </a:txBody>
                  <a:tcPr/>
                </a:tc>
              </a:tr>
              <a:tr h="260393">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12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F. C.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66,64</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4,93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b="1" dirty="0">
                          <a:solidFill>
                            <a:schemeClr val="tx1"/>
                          </a:solidFill>
                          <a:effectLst/>
                          <a:latin typeface="Times New Roman" panose="02020603050405020304" pitchFamily="18" charset="0"/>
                          <a:cs typeface="Times New Roman" panose="02020603050405020304" pitchFamily="18" charset="0"/>
                        </a:rPr>
                        <a:t>   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C"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P</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64,90</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25,78</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K</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62,39</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31,72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10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Com.</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57,18</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8,63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C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7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Zn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54,21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27,71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N</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40,35</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a:solidFill>
                            <a:schemeClr val="tx1"/>
                          </a:solidFill>
                          <a:effectLst/>
                          <a:latin typeface="Times New Roman" panose="02020603050405020304" pitchFamily="18" charset="0"/>
                          <a:cs typeface="Times New Roman" panose="02020603050405020304" pitchFamily="18" charset="0"/>
                        </a:rPr>
                        <a:t>27,11</a:t>
                      </a:r>
                      <a:endParaRPr lang="es-EC" sz="1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C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8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B</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37,12</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12,81</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9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Mn</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24,31</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13,92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4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Ca</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23,66</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18,42</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B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11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Testigo</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18,43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12,63</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B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b="1" dirty="0">
                          <a:solidFill>
                            <a:schemeClr val="tx1"/>
                          </a:solidFill>
                          <a:effectLst/>
                          <a:latin typeface="Times New Roman" panose="02020603050405020304" pitchFamily="18" charset="0"/>
                          <a:cs typeface="Times New Roman" panose="02020603050405020304" pitchFamily="18" charset="0"/>
                        </a:rPr>
                        <a:t>   C </a:t>
                      </a:r>
                      <a:endParaRPr lang="es-EC" sz="12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6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Mg</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8,84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4,73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C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260393">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5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S</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5,43</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a:solidFill>
                            <a:schemeClr val="tx1"/>
                          </a:solidFill>
                          <a:effectLst/>
                          <a:latin typeface="Times New Roman" panose="02020603050405020304" pitchFamily="18" charset="0"/>
                          <a:cs typeface="Times New Roman" panose="02020603050405020304" pitchFamily="18" charset="0"/>
                        </a:rPr>
                        <a:t> 3,54</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u="sng">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u="sng">
                          <a:solidFill>
                            <a:schemeClr val="tx1"/>
                          </a:solidFill>
                          <a:effectLst/>
                          <a:latin typeface="Times New Roman" panose="02020603050405020304" pitchFamily="18" charset="0"/>
                          <a:cs typeface="Times New Roman" panose="02020603050405020304" pitchFamily="18" charset="0"/>
                        </a:rPr>
                        <a:t>  </a:t>
                      </a:r>
                      <a:endParaRPr lang="es-EC"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c>
                  <a:txBody>
                    <a:bodyPr/>
                    <a:lstStyle/>
                    <a:p>
                      <a:pPr algn="just">
                        <a:lnSpc>
                          <a:spcPct val="115000"/>
                        </a:lnSpc>
                        <a:spcBef>
                          <a:spcPts val="600"/>
                        </a:spcBef>
                        <a:spcAft>
                          <a:spcPts val="600"/>
                        </a:spcAft>
                      </a:pPr>
                      <a:r>
                        <a:rPr lang="es-ES" sz="1400" dirty="0">
                          <a:solidFill>
                            <a:schemeClr val="tx1"/>
                          </a:solidFill>
                          <a:effectLst/>
                          <a:latin typeface="Times New Roman" panose="02020603050405020304" pitchFamily="18" charset="0"/>
                          <a:cs typeface="Times New Roman" panose="02020603050405020304" pitchFamily="18" charset="0"/>
                        </a:rPr>
                        <a:t>   C </a:t>
                      </a:r>
                      <a:endParaRPr lang="es-EC"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bl>
          </a:graphicData>
        </a:graphic>
      </p:graphicFrame>
      <p:pic>
        <p:nvPicPr>
          <p:cNvPr id="11" name="Imagen 10"/>
          <p:cNvPicPr/>
          <p:nvPr/>
        </p:nvPicPr>
        <p:blipFill>
          <a:blip r:embed="rId2">
            <a:extLst>
              <a:ext uri="{28A0092B-C50C-407E-A947-70E740481C1C}">
                <a14:useLocalDpi xmlns:a14="http://schemas.microsoft.com/office/drawing/2010/main" val="0"/>
              </a:ext>
            </a:extLst>
          </a:blip>
          <a:srcRect/>
          <a:stretch>
            <a:fillRect/>
          </a:stretch>
        </p:blipFill>
        <p:spPr bwMode="auto">
          <a:xfrm>
            <a:off x="89419" y="2886466"/>
            <a:ext cx="5615921" cy="3971533"/>
          </a:xfrm>
          <a:prstGeom prst="rect">
            <a:avLst/>
          </a:prstGeom>
          <a:noFill/>
          <a:ln>
            <a:noFill/>
          </a:ln>
        </p:spPr>
      </p:pic>
      <p:sp>
        <p:nvSpPr>
          <p:cNvPr id="12" name="Rectángulo 11"/>
          <p:cNvSpPr/>
          <p:nvPr/>
        </p:nvSpPr>
        <p:spPr>
          <a:xfrm>
            <a:off x="5705340" y="5449359"/>
            <a:ext cx="6096000" cy="830997"/>
          </a:xfrm>
          <a:prstGeom prst="rect">
            <a:avLst/>
          </a:prstGeom>
        </p:spPr>
        <p:txBody>
          <a:bodyPr>
            <a:spAutoFit/>
          </a:bodyPr>
          <a:lstStyle/>
          <a:p>
            <a:pPr algn="just">
              <a:spcBef>
                <a:spcPts val="1200"/>
              </a:spcBef>
              <a:spcAft>
                <a:spcPts val="1200"/>
              </a:spcAft>
            </a:pPr>
            <a:r>
              <a:rPr lang="es-EC" sz="1600" dirty="0">
                <a:latin typeface="Times New Roman" panose="02020603050405020304" pitchFamily="18" charset="0"/>
                <a:ea typeface="Calibri" panose="020F0502020204030204" pitchFamily="34" charset="0"/>
                <a:cs typeface="Times New Roman" panose="02020603050405020304" pitchFamily="18" charset="0"/>
              </a:rPr>
              <a:t>Alarcón (2008),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afirma que niveles </a:t>
            </a:r>
            <a:r>
              <a:rPr lang="es-EC" sz="1600" dirty="0">
                <a:latin typeface="Times New Roman" panose="02020603050405020304" pitchFamily="18" charset="0"/>
                <a:ea typeface="Calibri" panose="020F0502020204030204" pitchFamily="34" charset="0"/>
                <a:cs typeface="Times New Roman" panose="02020603050405020304" pitchFamily="18" charset="0"/>
              </a:rPr>
              <a:t>óptimos de Nitrógeno, </a:t>
            </a:r>
            <a:r>
              <a:rPr lang="es-EC" sz="1600" dirty="0" smtClean="0">
                <a:latin typeface="Times New Roman" panose="02020603050405020304" pitchFamily="18" charset="0"/>
                <a:ea typeface="Calibri" panose="020F0502020204030204" pitchFamily="34" charset="0"/>
                <a:cs typeface="Times New Roman" panose="02020603050405020304" pitchFamily="18" charset="0"/>
              </a:rPr>
              <a:t>Fósforo </a:t>
            </a:r>
            <a:r>
              <a:rPr lang="es-EC" sz="1600" dirty="0">
                <a:latin typeface="Times New Roman" panose="02020603050405020304" pitchFamily="18" charset="0"/>
                <a:ea typeface="Calibri" panose="020F0502020204030204" pitchFamily="34" charset="0"/>
                <a:cs typeface="Times New Roman" panose="02020603050405020304" pitchFamily="18" charset="0"/>
              </a:rPr>
              <a:t>y Potasio en la planta, no existirá competencia alguna entre el desarrollo de las diferentes órganos.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40512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744446" y="5885644"/>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11" name="Gráfico 10"/>
          <p:cNvGraphicFramePr/>
          <p:nvPr>
            <p:extLst>
              <p:ext uri="{D42A27DB-BD31-4B8C-83A1-F6EECF244321}">
                <p14:modId xmlns:p14="http://schemas.microsoft.com/office/powerpoint/2010/main" val="85411035"/>
              </p:ext>
            </p:extLst>
          </p:nvPr>
        </p:nvGraphicFramePr>
        <p:xfrm>
          <a:off x="2213018" y="1793516"/>
          <a:ext cx="6789314" cy="4092128"/>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ángulo 1"/>
          <p:cNvSpPr/>
          <p:nvPr/>
        </p:nvSpPr>
        <p:spPr>
          <a:xfrm>
            <a:off x="2656266" y="581576"/>
            <a:ext cx="6096000" cy="830997"/>
          </a:xfrm>
          <a:prstGeom prst="rect">
            <a:avLst/>
          </a:prstGeom>
        </p:spPr>
        <p:txBody>
          <a:bodyPr>
            <a:spAutoFit/>
          </a:bodyPr>
          <a:lstStyle/>
          <a:p>
            <a:pPr algn="ctr">
              <a:spcBef>
                <a:spcPts val="1200"/>
              </a:spcBef>
              <a:spcAft>
                <a:spcPts val="1200"/>
              </a:spcAft>
            </a:pPr>
            <a:r>
              <a:rPr lang="es-EC" sz="2400" b="1" dirty="0">
                <a:latin typeface="Times New Roman" panose="02020603050405020304" pitchFamily="18" charset="0"/>
                <a:ea typeface="Calibri" panose="020F0502020204030204" pitchFamily="34" charset="0"/>
                <a:cs typeface="Times New Roman" panose="02020603050405020304" pitchFamily="18" charset="0"/>
              </a:rPr>
              <a:t>Rendimiento en </a:t>
            </a:r>
            <a:r>
              <a:rPr lang="es-EC" sz="2400" b="1" dirty="0" smtClean="0">
                <a:latin typeface="Times New Roman" panose="02020603050405020304" pitchFamily="18" charset="0"/>
                <a:ea typeface="Calibri" panose="020F0502020204030204" pitchFamily="34" charset="0"/>
                <a:cs typeface="Times New Roman" panose="02020603050405020304" pitchFamily="18" charset="0"/>
              </a:rPr>
              <a:t>T/ha </a:t>
            </a:r>
            <a:r>
              <a:rPr lang="es-EC" sz="2400" b="1" dirty="0">
                <a:latin typeface="Times New Roman" panose="02020603050405020304" pitchFamily="18" charset="0"/>
                <a:ea typeface="Calibri" panose="020F0502020204030204" pitchFamily="34" charset="0"/>
                <a:cs typeface="Times New Roman" panose="02020603050405020304" pitchFamily="18" charset="0"/>
              </a:rPr>
              <a:t>de fruto de aguacate para cada tratamiento</a:t>
            </a:r>
            <a:endParaRPr lang="es-EC" sz="1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29454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876541" y="553792"/>
            <a:ext cx="3812146" cy="523220"/>
          </a:xfrm>
          <a:prstGeom prst="rect">
            <a:avLst/>
          </a:prstGeom>
          <a:noFill/>
        </p:spPr>
        <p:txBody>
          <a:bodyPr wrap="square" rtlCol="0">
            <a:spAutoFit/>
          </a:bodyPr>
          <a:lstStyle/>
          <a:p>
            <a:r>
              <a:rPr lang="es-EC" sz="2800" b="1" dirty="0" smtClean="0">
                <a:latin typeface="Times New Roman" panose="02020603050405020304" pitchFamily="18" charset="0"/>
                <a:cs typeface="Times New Roman" panose="02020603050405020304" pitchFamily="18" charset="0"/>
              </a:rPr>
              <a:t>Síntomas de deficiencia </a:t>
            </a:r>
            <a:endParaRPr lang="es-EC" sz="2800" b="1" dirty="0">
              <a:latin typeface="Times New Roman" panose="02020603050405020304" pitchFamily="18" charset="0"/>
              <a:cs typeface="Times New Roman" panose="02020603050405020304" pitchFamily="18" charset="0"/>
            </a:endParaRPr>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22529" name="Imagen 42" descr="20170109_093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09" y="1050192"/>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804505" y="3564792"/>
            <a:ext cx="23827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400" b="1" i="0" u="none" strike="noStrike" cap="none" normalizeH="0" baseline="0" dirty="0" smtClean="0" bmk="_Toc486850397">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Tratamiento N°1 (-N)</a:t>
            </a:r>
            <a:endParaRPr kumimoji="0" lang="es-EC" altLang="es-EC" sz="2000" b="1" i="0" u="none" strike="noStrike" cap="none" normalizeH="0" baseline="0" dirty="0" smtClean="0">
              <a:ln>
                <a:noFill/>
              </a:ln>
              <a:solidFill>
                <a:schemeClr val="tx1"/>
              </a:solidFill>
              <a:effectLst/>
              <a:latin typeface="Arial" panose="020B0604020202020204" pitchFamily="34" charset="0"/>
            </a:endParaRPr>
          </a:p>
        </p:txBody>
      </p:sp>
      <p:pic>
        <p:nvPicPr>
          <p:cNvPr id="14" name="Imagen 13" descr="C:\Users\hp\Documents\TESIS\foto tesis\20170109_094722.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899192" y="1327482"/>
            <a:ext cx="2484536" cy="2176780"/>
          </a:xfrm>
          <a:prstGeom prst="rect">
            <a:avLst/>
          </a:prstGeom>
          <a:noFill/>
          <a:ln>
            <a:noFill/>
          </a:ln>
        </p:spPr>
      </p:pic>
      <p:pic>
        <p:nvPicPr>
          <p:cNvPr id="15" name="Imagen 14" descr="C:\Users\hp\Documents\TESIS\foto tesis\20170109_094939.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046652" y="1326739"/>
            <a:ext cx="2514600" cy="2148205"/>
          </a:xfrm>
          <a:prstGeom prst="rect">
            <a:avLst/>
          </a:prstGeom>
          <a:noFill/>
          <a:ln>
            <a:noFill/>
          </a:ln>
        </p:spPr>
      </p:pic>
      <p:sp>
        <p:nvSpPr>
          <p:cNvPr id="11" name="Rectángulo 10"/>
          <p:cNvSpPr/>
          <p:nvPr/>
        </p:nvSpPr>
        <p:spPr>
          <a:xfrm>
            <a:off x="7233447" y="3658140"/>
            <a:ext cx="1604414"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2 (-P)</a:t>
            </a:r>
            <a:endParaRPr lang="es-EC" sz="1400" dirty="0"/>
          </a:p>
        </p:txBody>
      </p:sp>
      <p:pic>
        <p:nvPicPr>
          <p:cNvPr id="20" name="Imagen 19" descr="C:\Users\hp\Documents\TESIS\foto tesis\20170109_093934.jpg"/>
          <p:cNvPicPr/>
          <p:nvPr/>
        </p:nvPicPr>
        <p:blipFill rotWithShape="1">
          <a:blip r:embed="rId5" cstate="print">
            <a:extLst>
              <a:ext uri="{28A0092B-C50C-407E-A947-70E740481C1C}">
                <a14:useLocalDpi xmlns:a14="http://schemas.microsoft.com/office/drawing/2010/main" val="0"/>
              </a:ext>
            </a:extLst>
          </a:blip>
          <a:srcRect l="21593" t="24407"/>
          <a:stretch/>
        </p:blipFill>
        <p:spPr bwMode="auto">
          <a:xfrm rot="5400000">
            <a:off x="111347" y="4222796"/>
            <a:ext cx="2413636" cy="1915112"/>
          </a:xfrm>
          <a:prstGeom prst="rect">
            <a:avLst/>
          </a:prstGeom>
          <a:noFill/>
          <a:ln>
            <a:noFill/>
          </a:ln>
        </p:spPr>
      </p:pic>
      <p:pic>
        <p:nvPicPr>
          <p:cNvPr id="21" name="Imagen 20" descr="C:\Users\hp\Documents\TESIS\foto tesis\20170109_09575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978559" y="4281509"/>
            <a:ext cx="2417445" cy="1812925"/>
          </a:xfrm>
          <a:prstGeom prst="rect">
            <a:avLst/>
          </a:prstGeom>
          <a:noFill/>
          <a:ln>
            <a:noFill/>
          </a:ln>
        </p:spPr>
      </p:pic>
      <p:sp>
        <p:nvSpPr>
          <p:cNvPr id="12" name="Rectángulo 11"/>
          <p:cNvSpPr/>
          <p:nvPr/>
        </p:nvSpPr>
        <p:spPr>
          <a:xfrm>
            <a:off x="1310870" y="6387169"/>
            <a:ext cx="1825628" cy="307777"/>
          </a:xfrm>
          <a:prstGeom prst="rect">
            <a:avLst/>
          </a:prstGeom>
        </p:spPr>
        <p:txBody>
          <a:bodyPr wrap="none">
            <a:spAutoFit/>
          </a:bodyPr>
          <a:lstStyle/>
          <a:p>
            <a:pPr algn="ctr">
              <a:spcBef>
                <a:spcPts val="1200"/>
              </a:spcBef>
              <a:spcAft>
                <a:spcPts val="1200"/>
              </a:spcAft>
            </a:pPr>
            <a:r>
              <a:rPr lang="es-EC" sz="1400" b="1" dirty="0">
                <a:latin typeface="Times New Roman" panose="02020603050405020304" pitchFamily="18" charset="0"/>
                <a:ea typeface="Calibri" panose="020F0502020204030204" pitchFamily="34" charset="0"/>
                <a:cs typeface="Times New Roman" panose="02020603050405020304" pitchFamily="18" charset="0"/>
              </a:rPr>
              <a:t>Tratamiento N°3 (-K)</a:t>
            </a:r>
            <a:endParaRPr lang="es-EC" sz="10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Imagen 22" descr="C:\Users\hp\AppData\Local\Microsoft\Windows\INetCache\Content.Word\20161102_124242.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001000" y="4025604"/>
            <a:ext cx="2419350" cy="2315210"/>
          </a:xfrm>
          <a:prstGeom prst="rect">
            <a:avLst/>
          </a:prstGeom>
          <a:noFill/>
          <a:ln>
            <a:noFill/>
          </a:ln>
        </p:spPr>
      </p:pic>
      <p:pic>
        <p:nvPicPr>
          <p:cNvPr id="24" name="Imagen 23" descr="C:\Users\hp\Documents\TESIS\foto tesis\20170109_09464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8221931" y="4124982"/>
            <a:ext cx="2424430" cy="2121535"/>
          </a:xfrm>
          <a:prstGeom prst="rect">
            <a:avLst/>
          </a:prstGeom>
          <a:noFill/>
          <a:ln>
            <a:noFill/>
          </a:ln>
        </p:spPr>
      </p:pic>
      <p:sp>
        <p:nvSpPr>
          <p:cNvPr id="13" name="Rectángulo 12"/>
          <p:cNvSpPr/>
          <p:nvPr/>
        </p:nvSpPr>
        <p:spPr>
          <a:xfrm>
            <a:off x="7403429" y="6387168"/>
            <a:ext cx="1905778"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N°4 (-Ca)</a:t>
            </a:r>
            <a:endParaRPr lang="es-EC" sz="1400" dirty="0"/>
          </a:p>
        </p:txBody>
      </p:sp>
    </p:spTree>
    <p:extLst>
      <p:ext uri="{BB962C8B-B14F-4D97-AF65-F5344CB8AC3E}">
        <p14:creationId xmlns:p14="http://schemas.microsoft.com/office/powerpoint/2010/main" val="1118710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C:\Users\hp\Documents\TESIS\foto tesis\20170109_092541.jpg"/>
          <p:cNvPicPr/>
          <p:nvPr/>
        </p:nvPicPr>
        <p:blipFill>
          <a:blip r:embed="rId2">
            <a:extLst>
              <a:ext uri="{28A0092B-C50C-407E-A947-70E740481C1C}">
                <a14:useLocalDpi xmlns:a14="http://schemas.microsoft.com/office/drawing/2010/main" val="0"/>
              </a:ext>
            </a:extLst>
          </a:blip>
          <a:srcRect/>
          <a:stretch>
            <a:fillRect/>
          </a:stretch>
        </p:blipFill>
        <p:spPr bwMode="auto">
          <a:xfrm>
            <a:off x="333000" y="247582"/>
            <a:ext cx="2626700" cy="2213610"/>
          </a:xfrm>
          <a:prstGeom prst="rect">
            <a:avLst/>
          </a:prstGeom>
          <a:noFill/>
          <a:ln>
            <a:noFill/>
          </a:ln>
        </p:spPr>
      </p:pic>
      <p:pic>
        <p:nvPicPr>
          <p:cNvPr id="13" name="Imagen 12" descr="C:\Users\hp\Documents\TESIS\foto tesis\20170109_092719.jpg"/>
          <p:cNvPicPr/>
          <p:nvPr/>
        </p:nvPicPr>
        <p:blipFill rotWithShape="1">
          <a:blip r:embed="rId3">
            <a:extLst>
              <a:ext uri="{28A0092B-C50C-407E-A947-70E740481C1C}">
                <a14:useLocalDpi xmlns:a14="http://schemas.microsoft.com/office/drawing/2010/main" val="0"/>
              </a:ext>
            </a:extLst>
          </a:blip>
          <a:srcRect l="19874" t="16064" r="7099" b="8215"/>
          <a:stretch/>
        </p:blipFill>
        <p:spPr bwMode="auto">
          <a:xfrm>
            <a:off x="2959700" y="247582"/>
            <a:ext cx="2359275" cy="2204286"/>
          </a:xfrm>
          <a:prstGeom prst="rect">
            <a:avLst/>
          </a:prstGeom>
          <a:noFill/>
          <a:ln>
            <a:noFill/>
          </a:ln>
        </p:spPr>
      </p:pic>
      <p:sp>
        <p:nvSpPr>
          <p:cNvPr id="4" name="Rectángulo 3"/>
          <p:cNvSpPr/>
          <p:nvPr/>
        </p:nvSpPr>
        <p:spPr>
          <a:xfrm>
            <a:off x="1804183" y="2490504"/>
            <a:ext cx="1785553"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N°5 (-S)</a:t>
            </a:r>
            <a:endParaRPr lang="es-EC" sz="1400" dirty="0"/>
          </a:p>
        </p:txBody>
      </p:sp>
      <p:pic>
        <p:nvPicPr>
          <p:cNvPr id="15" name="Imagen 14" descr="C:\Users\hp\Documents\TESIS\foto tesis\20170109_100504.jpg"/>
          <p:cNvPicPr/>
          <p:nvPr/>
        </p:nvPicPr>
        <p:blipFill rotWithShape="1">
          <a:blip r:embed="rId4">
            <a:extLst>
              <a:ext uri="{28A0092B-C50C-407E-A947-70E740481C1C}">
                <a14:useLocalDpi xmlns:a14="http://schemas.microsoft.com/office/drawing/2010/main" val="0"/>
              </a:ext>
            </a:extLst>
          </a:blip>
          <a:srcRect l="18880" t="17324" r="9137" b="2387"/>
          <a:stretch/>
        </p:blipFill>
        <p:spPr bwMode="auto">
          <a:xfrm>
            <a:off x="7443990" y="247582"/>
            <a:ext cx="2562896" cy="2160767"/>
          </a:xfrm>
          <a:prstGeom prst="rect">
            <a:avLst/>
          </a:prstGeom>
          <a:noFill/>
          <a:ln>
            <a:noFill/>
          </a:ln>
        </p:spPr>
      </p:pic>
      <p:sp>
        <p:nvSpPr>
          <p:cNvPr id="5" name="Rectángulo 4"/>
          <p:cNvSpPr/>
          <p:nvPr/>
        </p:nvSpPr>
        <p:spPr>
          <a:xfrm>
            <a:off x="7824795" y="2459726"/>
            <a:ext cx="1945854"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N°6 (-Mg)</a:t>
            </a:r>
            <a:endParaRPr lang="es-EC" sz="1400" dirty="0"/>
          </a:p>
        </p:txBody>
      </p:sp>
      <p:pic>
        <p:nvPicPr>
          <p:cNvPr id="17" name="Imagen 16" descr="C:\Users\hp\Documents\TESIS\foto tesis\20170109_10145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87760" y="3040218"/>
            <a:ext cx="2317179" cy="2626700"/>
          </a:xfrm>
          <a:prstGeom prst="rect">
            <a:avLst/>
          </a:prstGeom>
          <a:noFill/>
          <a:ln>
            <a:noFill/>
          </a:ln>
        </p:spPr>
      </p:pic>
      <p:pic>
        <p:nvPicPr>
          <p:cNvPr id="18" name="Imagen 17" descr="C:\Users\hp\Documents\TESIS\foto tesis\20170109_092105.jpg"/>
          <p:cNvPicPr/>
          <p:nvPr/>
        </p:nvPicPr>
        <p:blipFill rotWithShape="1">
          <a:blip r:embed="rId6" cstate="print">
            <a:extLst>
              <a:ext uri="{28A0092B-C50C-407E-A947-70E740481C1C}">
                <a14:useLocalDpi xmlns:a14="http://schemas.microsoft.com/office/drawing/2010/main" val="0"/>
              </a:ext>
            </a:extLst>
          </a:blip>
          <a:srcRect l="36102" t="62205" b="1668"/>
          <a:stretch/>
        </p:blipFill>
        <p:spPr bwMode="auto">
          <a:xfrm>
            <a:off x="2959700" y="3193758"/>
            <a:ext cx="2539579" cy="2279764"/>
          </a:xfrm>
          <a:prstGeom prst="rect">
            <a:avLst/>
          </a:prstGeom>
          <a:noFill/>
          <a:ln>
            <a:noFill/>
          </a:ln>
        </p:spPr>
      </p:pic>
      <p:sp>
        <p:nvSpPr>
          <p:cNvPr id="6" name="Rectángulo 5"/>
          <p:cNvSpPr/>
          <p:nvPr/>
        </p:nvSpPr>
        <p:spPr>
          <a:xfrm>
            <a:off x="1946473" y="5512158"/>
            <a:ext cx="1905778"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N°7 (-Zn)</a:t>
            </a:r>
            <a:endParaRPr lang="es-EC" sz="1400" dirty="0"/>
          </a:p>
        </p:txBody>
      </p:sp>
      <p:pic>
        <p:nvPicPr>
          <p:cNvPr id="20" name="Imagen 19" descr="C:\Users\hp\Documents\TESIS\foto tesis\20170109_09371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7205117" y="3213687"/>
            <a:ext cx="2319419" cy="2279559"/>
          </a:xfrm>
          <a:prstGeom prst="rect">
            <a:avLst/>
          </a:prstGeom>
          <a:noFill/>
          <a:ln>
            <a:noFill/>
          </a:ln>
        </p:spPr>
      </p:pic>
      <p:pic>
        <p:nvPicPr>
          <p:cNvPr id="22" name="Imagen 21" descr="C:\Users\hp\Documents\TESIS\foto tesis\20170109_093147.jpg"/>
          <p:cNvPicPr/>
          <p:nvPr/>
        </p:nvPicPr>
        <p:blipFill>
          <a:blip r:embed="rId8">
            <a:extLst>
              <a:ext uri="{28A0092B-C50C-407E-A947-70E740481C1C}">
                <a14:useLocalDpi xmlns:a14="http://schemas.microsoft.com/office/drawing/2010/main" val="0"/>
              </a:ext>
            </a:extLst>
          </a:blip>
          <a:srcRect/>
          <a:stretch>
            <a:fillRect/>
          </a:stretch>
        </p:blipFill>
        <p:spPr bwMode="auto">
          <a:xfrm>
            <a:off x="9504607" y="3193757"/>
            <a:ext cx="2382593" cy="2318401"/>
          </a:xfrm>
          <a:prstGeom prst="rect">
            <a:avLst/>
          </a:prstGeom>
          <a:noFill/>
          <a:ln>
            <a:noFill/>
          </a:ln>
        </p:spPr>
      </p:pic>
      <p:sp>
        <p:nvSpPr>
          <p:cNvPr id="7" name="Rectángulo 6"/>
          <p:cNvSpPr/>
          <p:nvPr/>
        </p:nvSpPr>
        <p:spPr>
          <a:xfrm>
            <a:off x="8423614" y="5512158"/>
            <a:ext cx="1806392"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N°8 (-B)</a:t>
            </a:r>
            <a:endParaRPr lang="es-EC" sz="1400" dirty="0"/>
          </a:p>
        </p:txBody>
      </p:sp>
    </p:spTree>
    <p:extLst>
      <p:ext uri="{BB962C8B-B14F-4D97-AF65-F5344CB8AC3E}">
        <p14:creationId xmlns:p14="http://schemas.microsoft.com/office/powerpoint/2010/main" val="30805995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C:\Users\hp\Documents\TESIS\foto tesis\20170109_101209.jpg"/>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25235" y="273720"/>
            <a:ext cx="2511747" cy="2478727"/>
          </a:xfrm>
          <a:prstGeom prst="rect">
            <a:avLst/>
          </a:prstGeom>
          <a:noFill/>
          <a:ln>
            <a:noFill/>
          </a:ln>
        </p:spPr>
      </p:pic>
      <p:pic>
        <p:nvPicPr>
          <p:cNvPr id="10" name="Imagen 9" descr="C:\Users\hp\Documents\TESIS\foto tesis\20170109_101239.jp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10818" y="366864"/>
            <a:ext cx="2511748" cy="2292441"/>
          </a:xfrm>
          <a:prstGeom prst="rect">
            <a:avLst/>
          </a:prstGeom>
          <a:noFill/>
          <a:ln>
            <a:noFill/>
          </a:ln>
        </p:spPr>
      </p:pic>
      <p:sp>
        <p:nvSpPr>
          <p:cNvPr id="4" name="Rectángulo 3"/>
          <p:cNvSpPr/>
          <p:nvPr/>
        </p:nvSpPr>
        <p:spPr>
          <a:xfrm>
            <a:off x="1785624" y="2768957"/>
            <a:ext cx="1955472"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N°9 (-Mn)</a:t>
            </a:r>
            <a:endParaRPr lang="es-EC" sz="1400" dirty="0"/>
          </a:p>
        </p:txBody>
      </p:sp>
      <p:pic>
        <p:nvPicPr>
          <p:cNvPr id="11" name="Imagen 10" descr="C:\Users\hp\Documents\TESIS\foto tesis\20170109_10272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1690" y="257209"/>
            <a:ext cx="2571854" cy="2511747"/>
          </a:xfrm>
          <a:prstGeom prst="rect">
            <a:avLst/>
          </a:prstGeom>
          <a:noFill/>
          <a:ln>
            <a:noFill/>
          </a:ln>
        </p:spPr>
      </p:pic>
      <p:pic>
        <p:nvPicPr>
          <p:cNvPr id="12" name="Imagen 11" descr="C:\Users\hp\AppData\Local\Microsoft\Windows\INetCache\Content.Word\Foto086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3543" y="257208"/>
            <a:ext cx="2472743" cy="2511747"/>
          </a:xfrm>
          <a:prstGeom prst="rect">
            <a:avLst/>
          </a:prstGeom>
          <a:noFill/>
          <a:ln>
            <a:noFill/>
          </a:ln>
        </p:spPr>
      </p:pic>
      <p:sp>
        <p:nvSpPr>
          <p:cNvPr id="6" name="Rectángulo 5"/>
          <p:cNvSpPr/>
          <p:nvPr/>
        </p:nvSpPr>
        <p:spPr>
          <a:xfrm>
            <a:off x="7587617" y="2707402"/>
            <a:ext cx="2413931"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N°10 (completo)</a:t>
            </a:r>
            <a:endParaRPr lang="es-EC" sz="1400" dirty="0"/>
          </a:p>
        </p:txBody>
      </p:sp>
      <p:pic>
        <p:nvPicPr>
          <p:cNvPr id="13" name="Imagen 12" descr="C:\Users\hp\Documents\TESIS\foto tesis\20170109_09283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437233" y="3502412"/>
            <a:ext cx="2287749" cy="2478726"/>
          </a:xfrm>
          <a:prstGeom prst="rect">
            <a:avLst/>
          </a:prstGeom>
          <a:noFill/>
          <a:ln>
            <a:noFill/>
          </a:ln>
        </p:spPr>
      </p:pic>
      <p:pic>
        <p:nvPicPr>
          <p:cNvPr id="14" name="Imagen 13" descr="C:\Users\hp\Documents\TESIS\foto tesis\20170109_092954.jpg"/>
          <p:cNvPicPr/>
          <p:nvPr/>
        </p:nvPicPr>
        <p:blipFill>
          <a:blip r:embed="rId7">
            <a:extLst>
              <a:ext uri="{28A0092B-C50C-407E-A947-70E740481C1C}">
                <a14:useLocalDpi xmlns:a14="http://schemas.microsoft.com/office/drawing/2010/main" val="0"/>
              </a:ext>
            </a:extLst>
          </a:blip>
          <a:srcRect/>
          <a:stretch>
            <a:fillRect/>
          </a:stretch>
        </p:blipFill>
        <p:spPr bwMode="auto">
          <a:xfrm>
            <a:off x="2821911" y="3586543"/>
            <a:ext cx="2291002" cy="2299106"/>
          </a:xfrm>
          <a:prstGeom prst="rect">
            <a:avLst/>
          </a:prstGeom>
          <a:noFill/>
          <a:ln>
            <a:noFill/>
          </a:ln>
        </p:spPr>
      </p:pic>
      <p:sp>
        <p:nvSpPr>
          <p:cNvPr id="15" name="Rectángulo 14"/>
          <p:cNvSpPr/>
          <p:nvPr/>
        </p:nvSpPr>
        <p:spPr>
          <a:xfrm>
            <a:off x="1457388" y="5885649"/>
            <a:ext cx="2160400" cy="307777"/>
          </a:xfrm>
          <a:prstGeom prst="rect">
            <a:avLst/>
          </a:prstGeom>
        </p:spPr>
        <p:txBody>
          <a:bodyPr wrap="none">
            <a:spAutoFit/>
          </a:bodyPr>
          <a:lstStyle/>
          <a:p>
            <a:r>
              <a:rPr lang="es-ES" sz="1400" b="1" dirty="0">
                <a:latin typeface="Times New Roman" panose="02020603050405020304" pitchFamily="18" charset="0"/>
                <a:ea typeface="Calibri" panose="020F0502020204030204" pitchFamily="34" charset="0"/>
              </a:rPr>
              <a:t>Tratamiento N°11(testigo)</a:t>
            </a:r>
            <a:endParaRPr lang="es-EC" sz="1400" dirty="0"/>
          </a:p>
        </p:txBody>
      </p:sp>
      <p:pic>
        <p:nvPicPr>
          <p:cNvPr id="16" name="Imagen 15" descr="C:\Users\hp\Documents\TESIS\foto tesis\20170109_091814.jpg"/>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6438063" y="3450169"/>
            <a:ext cx="2299106" cy="2571853"/>
          </a:xfrm>
          <a:prstGeom prst="rect">
            <a:avLst/>
          </a:prstGeom>
          <a:noFill/>
          <a:ln>
            <a:noFill/>
          </a:ln>
        </p:spPr>
      </p:pic>
      <p:pic>
        <p:nvPicPr>
          <p:cNvPr id="17" name="Imagen 16" descr="C:\Users\hp\Documents\TESIS\foto tesis\20170109_091842.jpg"/>
          <p:cNvPicPr/>
          <p:nvPr/>
        </p:nvPicPr>
        <p:blipFill>
          <a:blip r:embed="rId9">
            <a:extLst>
              <a:ext uri="{28A0092B-C50C-407E-A947-70E740481C1C}">
                <a14:useLocalDpi xmlns:a14="http://schemas.microsoft.com/office/drawing/2010/main" val="0"/>
              </a:ext>
            </a:extLst>
          </a:blip>
          <a:srcRect/>
          <a:stretch>
            <a:fillRect/>
          </a:stretch>
        </p:blipFill>
        <p:spPr bwMode="auto">
          <a:xfrm>
            <a:off x="8893310" y="3589713"/>
            <a:ext cx="2452976" cy="2295936"/>
          </a:xfrm>
          <a:prstGeom prst="rect">
            <a:avLst/>
          </a:prstGeom>
          <a:noFill/>
          <a:ln>
            <a:noFill/>
          </a:ln>
        </p:spPr>
      </p:pic>
      <p:sp>
        <p:nvSpPr>
          <p:cNvPr id="18" name="Rectángulo 17"/>
          <p:cNvSpPr/>
          <p:nvPr/>
        </p:nvSpPr>
        <p:spPr>
          <a:xfrm>
            <a:off x="7021879" y="5867755"/>
            <a:ext cx="3968522" cy="338554"/>
          </a:xfrm>
          <a:prstGeom prst="rect">
            <a:avLst/>
          </a:prstGeom>
        </p:spPr>
        <p:txBody>
          <a:bodyPr wrap="none">
            <a:spAutoFit/>
          </a:bodyPr>
          <a:lstStyle/>
          <a:p>
            <a:r>
              <a:rPr lang="es-ES" sz="1600" b="1" dirty="0">
                <a:latin typeface="Times New Roman" panose="02020603050405020304" pitchFamily="18" charset="0"/>
                <a:ea typeface="Calibri" panose="020F0502020204030204" pitchFamily="34" charset="0"/>
              </a:rPr>
              <a:t>Tratamiento 12 </a:t>
            </a:r>
            <a:r>
              <a:rPr lang="es-ES" sz="1600" b="1" dirty="0" smtClean="0">
                <a:latin typeface="Times New Roman" panose="02020603050405020304" pitchFamily="18" charset="0"/>
                <a:ea typeface="Calibri" panose="020F0502020204030204" pitchFamily="34" charset="0"/>
              </a:rPr>
              <a:t>(fertilización convencional)</a:t>
            </a:r>
            <a:endParaRPr lang="es-EC" sz="1600" dirty="0"/>
          </a:p>
        </p:txBody>
      </p:sp>
    </p:spTree>
    <p:extLst>
      <p:ext uri="{BB962C8B-B14F-4D97-AF65-F5344CB8AC3E}">
        <p14:creationId xmlns:p14="http://schemas.microsoft.com/office/powerpoint/2010/main" val="10240577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64583" y="259976"/>
            <a:ext cx="8596668" cy="1320800"/>
          </a:xfrm>
        </p:spPr>
        <p:txBody>
          <a:bodyPr/>
          <a:lstStyle/>
          <a:p>
            <a:pPr marL="0" indent="0" algn="ctr">
              <a:buNone/>
            </a:pPr>
            <a:r>
              <a:rPr lang="es-MX" sz="3200" b="1" dirty="0" smtClean="0">
                <a:solidFill>
                  <a:schemeClr val="accent2"/>
                </a:solidFill>
                <a:latin typeface="Times New Roman" panose="02020603050405020304" pitchFamily="18" charset="0"/>
                <a:cs typeface="Times New Roman" panose="02020603050405020304" pitchFamily="18" charset="0"/>
              </a:rPr>
              <a:t>JUSTIFICACIÓN</a:t>
            </a:r>
            <a:endParaRPr lang="es-MX" sz="3200" b="1" dirty="0">
              <a:solidFill>
                <a:schemeClr val="accent2"/>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2090990001"/>
              </p:ext>
            </p:extLst>
          </p:nvPr>
        </p:nvGraphicFramePr>
        <p:xfrm>
          <a:off x="450760" y="456821"/>
          <a:ext cx="11741240" cy="6401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91238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22253" cy="3541690"/>
          </a:xfrm>
          <a:prstGeom prst="ellipse">
            <a:avLst/>
          </a:prstGeom>
          <a:ln>
            <a:noFill/>
          </a:ln>
          <a:effectLst>
            <a:softEdge rad="112500"/>
          </a:effectLst>
        </p:spPr>
      </p:pic>
      <p:pic>
        <p:nvPicPr>
          <p:cNvPr id="4" name="Imagen 3"/>
          <p:cNvPicPr>
            <a:picLocks noChangeAspect="1"/>
          </p:cNvPicPr>
          <p:nvPr/>
        </p:nvPicPr>
        <p:blipFill>
          <a:blip r:embed="rId3"/>
          <a:stretch>
            <a:fillRect/>
          </a:stretch>
        </p:blipFill>
        <p:spPr>
          <a:xfrm>
            <a:off x="4988416" y="2938655"/>
            <a:ext cx="7203584" cy="3919345"/>
          </a:xfrm>
          <a:prstGeom prst="rect">
            <a:avLst/>
          </a:prstGeom>
        </p:spPr>
      </p:pic>
      <p:sp>
        <p:nvSpPr>
          <p:cNvPr id="3" name="Marcador de contenido 2"/>
          <p:cNvSpPr>
            <a:spLocks noGrp="1"/>
          </p:cNvSpPr>
          <p:nvPr>
            <p:ph idx="1"/>
          </p:nvPr>
        </p:nvSpPr>
        <p:spPr>
          <a:xfrm>
            <a:off x="2833353" y="0"/>
            <a:ext cx="10328855" cy="4560292"/>
          </a:xfrm>
        </p:spPr>
        <p:txBody>
          <a:bodyPr>
            <a:normAutofit/>
          </a:bodyPr>
          <a:lstStyle/>
          <a:p>
            <a:pPr marL="0" indent="0" algn="ctr">
              <a:buNone/>
            </a:pPr>
            <a:endParaRPr lang="es-MX" sz="4400"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MX" sz="4800" dirty="0" smtClean="0">
                <a:solidFill>
                  <a:schemeClr val="tx1"/>
                </a:solidFill>
                <a:latin typeface="Times New Roman" panose="02020603050405020304" pitchFamily="18" charset="0"/>
                <a:cs typeface="Times New Roman" panose="02020603050405020304" pitchFamily="18" charset="0"/>
              </a:rPr>
              <a:t>ANÁLISIS ECONÓMICO</a:t>
            </a:r>
            <a:endParaRPr lang="es-MX"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704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941265" y="449619"/>
            <a:ext cx="4964821" cy="584775"/>
          </a:xfrm>
          <a:prstGeom prst="rect">
            <a:avLst/>
          </a:prstGeom>
        </p:spPr>
        <p:txBody>
          <a:bodyPr wrap="none">
            <a:spAutoFit/>
          </a:bodyPr>
          <a:lstStyle/>
          <a:p>
            <a:r>
              <a:rPr lang="es-ES" sz="3200" b="1" dirty="0">
                <a:latin typeface="Times New Roman" panose="02020603050405020304" pitchFamily="18" charset="0"/>
                <a:ea typeface="Times New Roman" panose="02020603050405020304" pitchFamily="18" charset="0"/>
                <a:cs typeface="Times New Roman" panose="02020603050405020304" pitchFamily="18" charset="0"/>
              </a:rPr>
              <a:t>ANÁLISIS ECONÓMICO</a:t>
            </a:r>
            <a:r>
              <a:rPr lang="es-ES" sz="2800" b="1" dirty="0">
                <a:latin typeface="Times New Roman" panose="02020603050405020304" pitchFamily="18" charset="0"/>
                <a:ea typeface="Calibri" panose="020F0502020204030204" pitchFamily="34" charset="0"/>
                <a:cs typeface="Times New Roman" panose="02020603050405020304" pitchFamily="18" charset="0"/>
              </a:rPr>
              <a:t> </a:t>
            </a:r>
            <a:endParaRPr lang="es-EC" sz="32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2481329" y="1034394"/>
            <a:ext cx="7654343" cy="646331"/>
          </a:xfrm>
          <a:prstGeom prst="rect">
            <a:avLst/>
          </a:prstGeom>
        </p:spPr>
        <p:txBody>
          <a:bodyPr wrap="square">
            <a:spAutoFit/>
          </a:bodyPr>
          <a:lstStyle/>
          <a:p>
            <a:r>
              <a:rPr lang="es-ES" b="1" dirty="0">
                <a:latin typeface="Times New Roman" panose="02020603050405020304" pitchFamily="18" charset="0"/>
                <a:ea typeface="Calibri" panose="020F0502020204030204" pitchFamily="34" charset="0"/>
              </a:rPr>
              <a:t>Presupuesto parcial, Efecto de la aplicación de macro y micro elementos en el sexto año de producción en el cultivo de aguacate”, </a:t>
            </a:r>
            <a:r>
              <a:rPr lang="es-ES" b="1" dirty="0" err="1">
                <a:latin typeface="Times New Roman" panose="02020603050405020304" pitchFamily="18" charset="0"/>
                <a:ea typeface="Calibri" panose="020F0502020204030204" pitchFamily="34" charset="0"/>
              </a:rPr>
              <a:t>Guayllabamba</a:t>
            </a:r>
            <a:r>
              <a:rPr lang="es-ES" b="1" dirty="0">
                <a:latin typeface="Times New Roman" panose="02020603050405020304" pitchFamily="18" charset="0"/>
                <a:ea typeface="Calibri" panose="020F0502020204030204" pitchFamily="34" charset="0"/>
              </a:rPr>
              <a:t>, 2016.</a:t>
            </a:r>
            <a:endParaRPr lang="es-EC" dirty="0"/>
          </a:p>
        </p:txBody>
      </p:sp>
      <p:sp>
        <p:nvSpPr>
          <p:cNvPr id="9" name="Rectángulo 8"/>
          <p:cNvSpPr/>
          <p:nvPr/>
        </p:nvSpPr>
        <p:spPr>
          <a:xfrm>
            <a:off x="2262385" y="6477499"/>
            <a:ext cx="6096000" cy="307777"/>
          </a:xfrm>
          <a:prstGeom prst="rect">
            <a:avLst/>
          </a:prstGeom>
        </p:spPr>
        <p:txBody>
          <a:bodyPr>
            <a:spAutoFit/>
          </a:bodyPr>
          <a:lstStyle/>
          <a:p>
            <a:pPr>
              <a:spcAft>
                <a:spcPts val="1200"/>
              </a:spcAft>
            </a:pPr>
            <a:r>
              <a:rPr lang="es-EC" sz="1400" b="1" dirty="0">
                <a:latin typeface="Times New Roman" panose="02020603050405020304" pitchFamily="18" charset="0"/>
                <a:ea typeface="Calibri" panose="020F0502020204030204" pitchFamily="34" charset="0"/>
                <a:cs typeface="Times New Roman" panose="02020603050405020304" pitchFamily="18" charset="0"/>
              </a:rPr>
              <a:t>P= </a:t>
            </a:r>
            <a:r>
              <a:rPr lang="es-EC" sz="1400" dirty="0">
                <a:latin typeface="Times New Roman" panose="02020603050405020304" pitchFamily="18" charset="0"/>
                <a:ea typeface="Calibri" panose="020F0502020204030204" pitchFamily="34" charset="0"/>
                <a:cs typeface="Times New Roman" panose="02020603050405020304" pitchFamily="18" charset="0"/>
              </a:rPr>
              <a:t>precio del aguacate $1,25/kg, rendimiento ajustado (-10%) al rendimiento</a:t>
            </a:r>
            <a:endParaRPr lang="es-EC" sz="105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2"/>
          <p:cNvSpPr>
            <a:spLocks noChangeArrowheads="1"/>
          </p:cNvSpPr>
          <p:nvPr/>
        </p:nvSpPr>
        <p:spPr bwMode="auto">
          <a:xfrm>
            <a:off x="-156507" y="665447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Tabla 1"/>
          <p:cNvGraphicFramePr>
            <a:graphicFrameLocks noGrp="1"/>
          </p:cNvGraphicFramePr>
          <p:nvPr>
            <p:extLst>
              <p:ext uri="{D42A27DB-BD31-4B8C-83A1-F6EECF244321}">
                <p14:modId xmlns:p14="http://schemas.microsoft.com/office/powerpoint/2010/main" val="3211481124"/>
              </p:ext>
            </p:extLst>
          </p:nvPr>
        </p:nvGraphicFramePr>
        <p:xfrm>
          <a:off x="1545465" y="1675926"/>
          <a:ext cx="8590208" cy="3552896"/>
        </p:xfrm>
        <a:graphic>
          <a:graphicData uri="http://schemas.openxmlformats.org/drawingml/2006/table">
            <a:tbl>
              <a:tblPr firstRow="1" firstCol="1" bandRow="1">
                <a:tableStyleId>{5C22544A-7EE6-4342-B048-85BDC9FD1C3A}</a:tableStyleId>
              </a:tblPr>
              <a:tblGrid>
                <a:gridCol w="1516852"/>
                <a:gridCol w="620638"/>
                <a:gridCol w="619767"/>
                <a:gridCol w="620638"/>
                <a:gridCol w="620638"/>
                <a:gridCol w="512700"/>
                <a:gridCol w="531851"/>
                <a:gridCol w="561447"/>
                <a:gridCol w="561447"/>
                <a:gridCol w="561447"/>
                <a:gridCol w="622378"/>
                <a:gridCol w="619767"/>
                <a:gridCol w="620638"/>
              </a:tblGrid>
              <a:tr h="346798">
                <a:tc>
                  <a:txBody>
                    <a:bodyPr/>
                    <a:lstStyle/>
                    <a:p>
                      <a:pPr>
                        <a:lnSpc>
                          <a:spcPct val="115000"/>
                        </a:lnSpc>
                      </a:pPr>
                      <a:endParaRPr lang="es-EC" sz="2000" dirty="0">
                        <a:solidFill>
                          <a:schemeClr val="tx1"/>
                        </a:solidFill>
                        <a:effectLst/>
                        <a:latin typeface="Times New Roman" panose="02020603050405020304" pitchFamily="18"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 T1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T3</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T4</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T5</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T6</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T7</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T8</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T9</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T10</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T11</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T12</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491100">
                <a:tc>
                  <a:txBody>
                    <a:bodyPr/>
                    <a:lstStyle/>
                    <a:p>
                      <a:pP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Rendimiento (T/Ha)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16,1</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9,5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21,7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14,9</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9,7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22,9</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7,4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746876">
                <a:tc>
                  <a:txBody>
                    <a:bodyPr/>
                    <a:lstStyle/>
                    <a:p>
                      <a:pPr>
                        <a:lnSpc>
                          <a:spcPct val="115000"/>
                        </a:lnSpc>
                        <a:spcBef>
                          <a:spcPts val="600"/>
                        </a:spcBef>
                        <a:spcAft>
                          <a:spcPts val="600"/>
                        </a:spcAft>
                      </a:pPr>
                      <a:r>
                        <a:rPr lang="es-CO" sz="1400" dirty="0">
                          <a:solidFill>
                            <a:schemeClr val="tx1"/>
                          </a:solidFill>
                          <a:effectLst/>
                          <a:latin typeface="Times New Roman" panose="02020603050405020304" pitchFamily="18" charset="0"/>
                          <a:cs typeface="Times New Roman" panose="02020603050405020304" pitchFamily="18" charset="0"/>
                        </a:rPr>
                        <a:t>Rendimiento Ajustado (-10%) (T/Ha)</a:t>
                      </a:r>
                      <a:endParaRPr lang="es-EC"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14,49</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23,4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22,5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8,55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1,98</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3,15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19</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13,4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8,73</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20,6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6,66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21,6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491100">
                <a:tc>
                  <a:txBody>
                    <a:bodyPr/>
                    <a:lstStyle/>
                    <a:p>
                      <a:pP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Beneficio Neto en Campo </a:t>
                      </a:r>
                      <a:r>
                        <a:rPr lang="es-CO" sz="1050">
                          <a:solidFill>
                            <a:schemeClr val="tx1"/>
                          </a:solidFill>
                          <a:effectLst/>
                          <a:latin typeface="Times New Roman" panose="02020603050405020304" pitchFamily="18" charset="0"/>
                          <a:cs typeface="Times New Roman" panose="02020603050405020304" pitchFamily="18" charset="0"/>
                        </a:rPr>
                        <a:t>(USD)</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18.112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29.250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28.125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10.687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2.475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3.937</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23.750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16.750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10.912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25.750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8.325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27.000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491100">
                <a:tc>
                  <a:txBody>
                    <a:bodyPr/>
                    <a:lstStyle/>
                    <a:p>
                      <a:pP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Costo Fertilizantes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2.835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2.864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2.694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3.025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3.266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3.276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2.940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2.126</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2.440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3.296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1.028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491100">
                <a:tc>
                  <a:txBody>
                    <a:bodyPr/>
                    <a:lstStyle/>
                    <a:p>
                      <a:pP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Total costos variables </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2.835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2.864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2.694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3.025</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3.266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3.276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2.940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   2.126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2.440</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3.296</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1.028</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491100">
                <a:tc>
                  <a:txBody>
                    <a:bodyPr/>
                    <a:lstStyle/>
                    <a:p>
                      <a:pP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Beneficio Neto</a:t>
                      </a:r>
                      <a:endParaRPr lang="es-EC"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15.277</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26.386</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25.431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7.662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-791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661</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20.810</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14.624</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a:solidFill>
                            <a:schemeClr val="tx1"/>
                          </a:solidFill>
                          <a:effectLst/>
                          <a:latin typeface="Times New Roman" panose="02020603050405020304" pitchFamily="18" charset="0"/>
                          <a:cs typeface="Times New Roman" panose="02020603050405020304" pitchFamily="18" charset="0"/>
                        </a:rPr>
                        <a:t>8.472</a:t>
                      </a:r>
                      <a:endParaRPr lang="es-EC" sz="1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 22.454</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8.325</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15000"/>
                        </a:lnSpc>
                        <a:spcBef>
                          <a:spcPts val="600"/>
                        </a:spcBef>
                        <a:spcAft>
                          <a:spcPts val="600"/>
                        </a:spcAft>
                      </a:pPr>
                      <a:r>
                        <a:rPr lang="es-CO" sz="1200" dirty="0">
                          <a:solidFill>
                            <a:schemeClr val="tx1"/>
                          </a:solidFill>
                          <a:effectLst/>
                          <a:latin typeface="Times New Roman" panose="02020603050405020304" pitchFamily="18" charset="0"/>
                          <a:cs typeface="Times New Roman" panose="02020603050405020304" pitchFamily="18" charset="0"/>
                        </a:rPr>
                        <a:t>25.972</a:t>
                      </a:r>
                      <a:endParaRPr lang="es-EC"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spTree>
    <p:extLst>
      <p:ext uri="{BB962C8B-B14F-4D97-AF65-F5344CB8AC3E}">
        <p14:creationId xmlns:p14="http://schemas.microsoft.com/office/powerpoint/2010/main" val="791023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3461311" y="4909851"/>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Rectángulo 1"/>
          <p:cNvSpPr/>
          <p:nvPr/>
        </p:nvSpPr>
        <p:spPr>
          <a:xfrm>
            <a:off x="2043448" y="352924"/>
            <a:ext cx="7242220" cy="923330"/>
          </a:xfrm>
          <a:prstGeom prst="rect">
            <a:avLst/>
          </a:prstGeom>
        </p:spPr>
        <p:txBody>
          <a:bodyPr wrap="square">
            <a:spAutoFit/>
          </a:bodyPr>
          <a:lstStyle/>
          <a:p>
            <a:pPr algn="ctr">
              <a:spcBef>
                <a:spcPts val="1200"/>
              </a:spcBef>
              <a:spcAft>
                <a:spcPts val="1200"/>
              </a:spcAft>
            </a:pPr>
            <a:r>
              <a:rPr lang="es-EC" b="1" dirty="0">
                <a:latin typeface="Times New Roman" panose="02020603050405020304" pitchFamily="18" charset="0"/>
                <a:ea typeface="Calibri" panose="020F0502020204030204" pitchFamily="34" charset="0"/>
                <a:cs typeface="Times New Roman" panose="02020603050405020304" pitchFamily="18" charset="0"/>
              </a:rPr>
              <a:t>Análisis de dominancia. Presupuesto parcial del “efecto de la aplicación de macro y micro elementos en el sexto año de producción en al cultivo de aguacate”, </a:t>
            </a:r>
            <a:r>
              <a:rPr lang="es-EC" b="1" dirty="0" err="1">
                <a:latin typeface="Times New Roman" panose="02020603050405020304" pitchFamily="18" charset="0"/>
                <a:ea typeface="Calibri" panose="020F0502020204030204" pitchFamily="34" charset="0"/>
                <a:cs typeface="Times New Roman" panose="02020603050405020304" pitchFamily="18" charset="0"/>
              </a:rPr>
              <a:t>Guayllabamba</a:t>
            </a:r>
            <a:r>
              <a:rPr lang="es-EC" b="1" dirty="0">
                <a:latin typeface="Times New Roman" panose="02020603050405020304" pitchFamily="18" charset="0"/>
                <a:ea typeface="Calibri" panose="020F0502020204030204" pitchFamily="34" charset="0"/>
                <a:cs typeface="Times New Roman" panose="02020603050405020304" pitchFamily="18" charset="0"/>
              </a:rPr>
              <a:t>, 2016.</a:t>
            </a:r>
            <a:endParaRPr lang="es-EC" sz="11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2"/>
          <p:cNvSpPr>
            <a:spLocks noChangeArrowheads="1"/>
          </p:cNvSpPr>
          <p:nvPr/>
        </p:nvSpPr>
        <p:spPr bwMode="auto">
          <a:xfrm>
            <a:off x="246904" y="6596390"/>
            <a:ext cx="427168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altLang="es-CO" sz="11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Elaborado por:</a:t>
            </a:r>
            <a:r>
              <a:rPr kumimoji="0" lang="es-ES" altLang="es-CO"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El Autor</a:t>
            </a:r>
            <a:endParaRPr kumimoji="0" lang="es-ES" altLang="es-CO" sz="11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CuadroTexto 3"/>
          <p:cNvSpPr txBox="1"/>
          <p:nvPr/>
        </p:nvSpPr>
        <p:spPr>
          <a:xfrm>
            <a:off x="8001806" y="3277718"/>
            <a:ext cx="45719" cy="369332"/>
          </a:xfrm>
          <a:prstGeom prst="rect">
            <a:avLst/>
          </a:prstGeom>
          <a:noFill/>
        </p:spPr>
        <p:txBody>
          <a:bodyPr wrap="square" rtlCol="0">
            <a:spAutoFit/>
          </a:bodyPr>
          <a:lstStyle/>
          <a:p>
            <a:r>
              <a:rPr lang="es-EC" dirty="0" smtClean="0"/>
              <a:t>1</a:t>
            </a:r>
            <a:endParaRPr lang="es-EC" dirty="0"/>
          </a:p>
        </p:txBody>
      </p:sp>
      <p:sp>
        <p:nvSpPr>
          <p:cNvPr id="7" name="CuadroTexto 6"/>
          <p:cNvSpPr txBox="1"/>
          <p:nvPr/>
        </p:nvSpPr>
        <p:spPr>
          <a:xfrm>
            <a:off x="8024665" y="2777358"/>
            <a:ext cx="45719" cy="369332"/>
          </a:xfrm>
          <a:prstGeom prst="rect">
            <a:avLst/>
          </a:prstGeom>
          <a:noFill/>
        </p:spPr>
        <p:txBody>
          <a:bodyPr wrap="square" rtlCol="0">
            <a:spAutoFit/>
          </a:bodyPr>
          <a:lstStyle/>
          <a:p>
            <a:r>
              <a:rPr lang="es-EC" dirty="0"/>
              <a:t>3</a:t>
            </a:r>
          </a:p>
        </p:txBody>
      </p:sp>
      <p:sp>
        <p:nvSpPr>
          <p:cNvPr id="8" name="CuadroTexto 7"/>
          <p:cNvSpPr txBox="1"/>
          <p:nvPr/>
        </p:nvSpPr>
        <p:spPr>
          <a:xfrm>
            <a:off x="8024665" y="1999472"/>
            <a:ext cx="45719" cy="369332"/>
          </a:xfrm>
          <a:prstGeom prst="rect">
            <a:avLst/>
          </a:prstGeom>
          <a:noFill/>
        </p:spPr>
        <p:txBody>
          <a:bodyPr wrap="square" rtlCol="0">
            <a:spAutoFit/>
          </a:bodyPr>
          <a:lstStyle/>
          <a:p>
            <a:r>
              <a:rPr lang="es-EC" dirty="0"/>
              <a:t>2</a:t>
            </a:r>
          </a:p>
        </p:txBody>
      </p:sp>
      <p:graphicFrame>
        <p:nvGraphicFramePr>
          <p:cNvPr id="6" name="Tabla 5"/>
          <p:cNvGraphicFramePr>
            <a:graphicFrameLocks noGrp="1"/>
          </p:cNvGraphicFramePr>
          <p:nvPr>
            <p:extLst>
              <p:ext uri="{D42A27DB-BD31-4B8C-83A1-F6EECF244321}">
                <p14:modId xmlns:p14="http://schemas.microsoft.com/office/powerpoint/2010/main" val="3848843652"/>
              </p:ext>
            </p:extLst>
          </p:nvPr>
        </p:nvGraphicFramePr>
        <p:xfrm>
          <a:off x="3202218" y="1276254"/>
          <a:ext cx="4789868" cy="3633597"/>
        </p:xfrm>
        <a:graphic>
          <a:graphicData uri="http://schemas.openxmlformats.org/drawingml/2006/table">
            <a:tbl>
              <a:tblPr firstRow="1" firstCol="1" bandRow="1">
                <a:tableStyleId>{5C22544A-7EE6-4342-B048-85BDC9FD1C3A}</a:tableStyleId>
              </a:tblPr>
              <a:tblGrid>
                <a:gridCol w="1016358"/>
                <a:gridCol w="2253803"/>
                <a:gridCol w="1519707"/>
              </a:tblGrid>
              <a:tr h="0">
                <a:tc>
                  <a:txBody>
                    <a:bodyPr/>
                    <a:lstStyle/>
                    <a:p>
                      <a:pPr algn="just">
                        <a:lnSpc>
                          <a:spcPct val="115000"/>
                        </a:lnSpc>
                        <a:spcBef>
                          <a:spcPts val="600"/>
                        </a:spcBef>
                        <a:spcAft>
                          <a:spcPts val="600"/>
                        </a:spcAft>
                      </a:pPr>
                      <a:r>
                        <a:rPr lang="es-EC" sz="1600" dirty="0">
                          <a:solidFill>
                            <a:schemeClr val="tx1"/>
                          </a:solidFill>
                          <a:effectLst/>
                          <a:latin typeface="Times New Roman" panose="02020603050405020304" pitchFamily="18" charset="0"/>
                          <a:cs typeface="Times New Roman" panose="02020603050405020304" pitchFamily="18" charset="0"/>
                        </a:rPr>
                        <a:t>Tratamientos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Total de costos que varían ($/ha)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Beneficio neto ($/ha)</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T11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8.325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T12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a:solidFill>
                            <a:srgbClr val="FF0000"/>
                          </a:solidFill>
                          <a:effectLst/>
                          <a:latin typeface="Times New Roman" panose="02020603050405020304" pitchFamily="18" charset="0"/>
                          <a:cs typeface="Times New Roman" panose="02020603050405020304" pitchFamily="18" charset="0"/>
                        </a:rPr>
                        <a:t>1.028</a:t>
                      </a:r>
                      <a:endParaRPr lang="es-EC" sz="1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dirty="0">
                          <a:solidFill>
                            <a:srgbClr val="FF0000"/>
                          </a:solidFill>
                          <a:effectLst/>
                          <a:latin typeface="Times New Roman" panose="02020603050405020304" pitchFamily="18" charset="0"/>
                          <a:cs typeface="Times New Roman" panose="02020603050405020304" pitchFamily="18" charset="0"/>
                        </a:rPr>
                        <a:t>25.972</a:t>
                      </a:r>
                      <a:endParaRPr lang="es-EC" sz="1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T8</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2.126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14.624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T9</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2.440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8.472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T3 </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a:solidFill>
                            <a:schemeClr val="tx1"/>
                          </a:solidFill>
                          <a:effectLst/>
                          <a:latin typeface="Times New Roman" panose="02020603050405020304" pitchFamily="18" charset="0"/>
                          <a:cs typeface="Times New Roman" panose="02020603050405020304" pitchFamily="18" charset="0"/>
                        </a:rPr>
                        <a:t>2.694</a:t>
                      </a:r>
                      <a:endParaRPr lang="es-EC" sz="1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dirty="0">
                          <a:solidFill>
                            <a:schemeClr val="tx1"/>
                          </a:solidFill>
                          <a:effectLst/>
                          <a:latin typeface="Times New Roman" panose="02020603050405020304" pitchFamily="18" charset="0"/>
                          <a:cs typeface="Times New Roman" panose="02020603050405020304" pitchFamily="18" charset="0"/>
                        </a:rPr>
                        <a:t>25.431</a:t>
                      </a:r>
                      <a:endParaRPr lang="es-EC"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2.835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dirty="0">
                          <a:solidFill>
                            <a:schemeClr val="tx1"/>
                          </a:solidFill>
                          <a:effectLst/>
                          <a:latin typeface="Times New Roman" panose="02020603050405020304" pitchFamily="18" charset="0"/>
                          <a:cs typeface="Times New Roman" panose="02020603050405020304" pitchFamily="18" charset="0"/>
                        </a:rPr>
                        <a:t>15.277</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a:solidFill>
                            <a:schemeClr val="accent1"/>
                          </a:solidFill>
                          <a:effectLst/>
                          <a:latin typeface="Times New Roman" panose="02020603050405020304" pitchFamily="18" charset="0"/>
                          <a:cs typeface="Times New Roman" panose="02020603050405020304" pitchFamily="18" charset="0"/>
                        </a:rPr>
                        <a:t>2.864</a:t>
                      </a:r>
                      <a:endParaRPr lang="es-EC" sz="1400" b="1">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b="1" dirty="0">
                          <a:solidFill>
                            <a:schemeClr val="accent1"/>
                          </a:solidFill>
                          <a:effectLst/>
                          <a:latin typeface="Times New Roman" panose="02020603050405020304" pitchFamily="18" charset="0"/>
                          <a:cs typeface="Times New Roman" panose="02020603050405020304" pitchFamily="18" charset="0"/>
                        </a:rPr>
                        <a:t>26.386 </a:t>
                      </a:r>
                      <a:endParaRPr lang="es-EC" sz="14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T7</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2.940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400">
                          <a:solidFill>
                            <a:schemeClr val="tx1"/>
                          </a:solidFill>
                          <a:effectLst/>
                          <a:latin typeface="Times New Roman" panose="02020603050405020304" pitchFamily="18" charset="0"/>
                          <a:cs typeface="Times New Roman" panose="02020603050405020304" pitchFamily="18" charset="0"/>
                        </a:rPr>
                        <a:t>20.810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T4</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3.025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7.662</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T5</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3.266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-791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3.276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661</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0">
                <a:tc>
                  <a:txBody>
                    <a:bodyPr/>
                    <a:lstStyle/>
                    <a:p>
                      <a:pPr algn="just">
                        <a:lnSpc>
                          <a:spcPct val="115000"/>
                        </a:lnSpc>
                        <a:spcBef>
                          <a:spcPts val="600"/>
                        </a:spcBef>
                        <a:spcAft>
                          <a:spcPts val="600"/>
                        </a:spcAft>
                      </a:pPr>
                      <a:r>
                        <a:rPr lang="es-EC" sz="1600">
                          <a:solidFill>
                            <a:schemeClr val="tx1"/>
                          </a:solidFill>
                          <a:effectLst/>
                          <a:latin typeface="Times New Roman" panose="02020603050405020304" pitchFamily="18" charset="0"/>
                          <a:cs typeface="Times New Roman" panose="02020603050405020304" pitchFamily="18" charset="0"/>
                        </a:rPr>
                        <a:t>T10</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a:solidFill>
                            <a:schemeClr val="tx1"/>
                          </a:solidFill>
                          <a:effectLst/>
                          <a:latin typeface="Times New Roman" panose="02020603050405020304" pitchFamily="18" charset="0"/>
                          <a:cs typeface="Times New Roman" panose="02020603050405020304" pitchFamily="18" charset="0"/>
                        </a:rPr>
                        <a:t>3.296</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Bef>
                          <a:spcPts val="600"/>
                        </a:spcBef>
                        <a:spcAft>
                          <a:spcPts val="600"/>
                        </a:spcAft>
                      </a:pPr>
                      <a:r>
                        <a:rPr lang="es-CO" sz="1600" dirty="0">
                          <a:solidFill>
                            <a:schemeClr val="tx1"/>
                          </a:solidFill>
                          <a:effectLst/>
                          <a:latin typeface="Times New Roman" panose="02020603050405020304" pitchFamily="18" charset="0"/>
                          <a:cs typeface="Times New Roman" panose="02020603050405020304" pitchFamily="18" charset="0"/>
                        </a:rPr>
                        <a:t>22.454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960558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8145" y="364901"/>
            <a:ext cx="8596668" cy="768439"/>
          </a:xfrm>
        </p:spPr>
        <p:txBody>
          <a:bodyPr>
            <a:normAutofit/>
          </a:bodyPr>
          <a:lstStyle/>
          <a:p>
            <a:pPr marL="0" indent="0" algn="ctr">
              <a:buNone/>
            </a:pPr>
            <a:r>
              <a:rPr lang="es-MX" sz="3600" b="1" dirty="0" smtClean="0">
                <a:solidFill>
                  <a:schemeClr val="tx1"/>
                </a:solidFill>
                <a:effectLst/>
                <a:latin typeface="Times New Roman" panose="02020603050405020304" pitchFamily="18" charset="0"/>
                <a:cs typeface="Times New Roman" panose="02020603050405020304" pitchFamily="18" charset="0"/>
              </a:rPr>
              <a:t>CONCLUSIONES </a:t>
            </a:r>
            <a:endParaRPr lang="es-MX" sz="3600" b="1" dirty="0">
              <a:solidFill>
                <a:schemeClr val="tx1"/>
              </a:solidFill>
              <a:effectLst/>
              <a:latin typeface="Times New Roman" panose="02020603050405020304" pitchFamily="18" charset="0"/>
              <a:cs typeface="Times New Roman" panose="02020603050405020304" pitchFamily="18" charset="0"/>
            </a:endParaRPr>
          </a:p>
        </p:txBody>
      </p:sp>
      <p:sp>
        <p:nvSpPr>
          <p:cNvPr id="5" name="Rectángulo 4"/>
          <p:cNvSpPr/>
          <p:nvPr/>
        </p:nvSpPr>
        <p:spPr>
          <a:xfrm>
            <a:off x="0" y="984495"/>
            <a:ext cx="11887200" cy="1427955"/>
          </a:xfrm>
          <a:prstGeom prst="rect">
            <a:avLst/>
          </a:prstGeom>
        </p:spPr>
        <p:txBody>
          <a:bodyPr wrap="square">
            <a:spAutoFit/>
          </a:bodyPr>
          <a:lstStyle/>
          <a:p>
            <a:pPr marL="342900" lvl="0" indent="-342900" algn="just">
              <a:lnSpc>
                <a:spcPct val="150000"/>
              </a:lnSpc>
              <a:spcBef>
                <a:spcPts val="1200"/>
              </a:spcBef>
              <a:spcAft>
                <a:spcPts val="1000"/>
              </a:spcAft>
              <a:buFont typeface="Symbol" panose="05050102010706020507" pitchFamily="18" charset="2"/>
              <a:buChar char=""/>
            </a:pPr>
            <a:r>
              <a:rPr lang="es-CO" sz="2000" dirty="0">
                <a:latin typeface="Times New Roman" panose="02020603050405020304" pitchFamily="18" charset="0"/>
                <a:ea typeface="Calibri" panose="020F0502020204030204" pitchFamily="34" charset="0"/>
                <a:cs typeface="Times New Roman" panose="02020603050405020304" pitchFamily="18" charset="0"/>
              </a:rPr>
              <a:t>El desprendimiento temprano del fruto es causado por deficiencia nutricional de Calcio y Boro, como se observó en los tratamientos T</a:t>
            </a:r>
            <a:r>
              <a:rPr lang="es-CO" sz="2000" dirty="0" smtClean="0">
                <a:latin typeface="Times New Roman" panose="02020603050405020304" pitchFamily="18" charset="0"/>
                <a:ea typeface="Calibri" panose="020F0502020204030204" pitchFamily="34" charset="0"/>
                <a:cs typeface="Times New Roman" panose="02020603050405020304" pitchFamily="18" charset="0"/>
              </a:rPr>
              <a:t>4 </a:t>
            </a:r>
            <a:r>
              <a:rPr lang="es-CO" sz="2000" dirty="0">
                <a:latin typeface="Times New Roman" panose="02020603050405020304" pitchFamily="18" charset="0"/>
                <a:ea typeface="Calibri" panose="020F0502020204030204" pitchFamily="34" charset="0"/>
                <a:cs typeface="Times New Roman" panose="02020603050405020304" pitchFamily="18" charset="0"/>
              </a:rPr>
              <a:t>(-Ca) y </a:t>
            </a:r>
            <a:r>
              <a:rPr lang="es-CO" sz="2000" dirty="0" smtClean="0">
                <a:latin typeface="Times New Roman" panose="02020603050405020304" pitchFamily="18" charset="0"/>
                <a:ea typeface="Calibri" panose="020F0502020204030204" pitchFamily="34" charset="0"/>
                <a:cs typeface="Times New Roman" panose="02020603050405020304" pitchFamily="18" charset="0"/>
              </a:rPr>
              <a:t>T8 </a:t>
            </a:r>
            <a:r>
              <a:rPr lang="es-CO" sz="2000" dirty="0">
                <a:latin typeface="Times New Roman" panose="02020603050405020304" pitchFamily="18" charset="0"/>
                <a:ea typeface="Calibri" panose="020F0502020204030204" pitchFamily="34" charset="0"/>
                <a:cs typeface="Times New Roman" panose="02020603050405020304" pitchFamily="18" charset="0"/>
              </a:rPr>
              <a:t>(-B) con una mayor cantidad de frutos afectados por el anillamiento del pedúnculo con 62,26% y 47,48% </a:t>
            </a:r>
            <a:r>
              <a:rPr lang="es-CO" sz="2000" dirty="0" smtClean="0">
                <a:latin typeface="Times New Roman" panose="02020603050405020304" pitchFamily="18" charset="0"/>
                <a:ea typeface="Calibri" panose="020F0502020204030204" pitchFamily="34" charset="0"/>
                <a:cs typeface="Times New Roman" panose="02020603050405020304" pitchFamily="18" charset="0"/>
              </a:rPr>
              <a:t>respectivamente</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p:cNvSpPr/>
          <p:nvPr/>
        </p:nvSpPr>
        <p:spPr>
          <a:xfrm>
            <a:off x="0" y="3032044"/>
            <a:ext cx="12003110" cy="3736279"/>
          </a:xfrm>
          <a:prstGeom prst="rect">
            <a:avLst/>
          </a:prstGeom>
        </p:spPr>
        <p:txBody>
          <a:bodyPr wrap="square">
            <a:spAutoFit/>
          </a:bodyPr>
          <a:lstStyle/>
          <a:p>
            <a:pPr marL="342900" lvl="0" indent="-342900" algn="just">
              <a:lnSpc>
                <a:spcPct val="150000"/>
              </a:lnSpc>
              <a:spcBef>
                <a:spcPts val="1200"/>
              </a:spcBef>
              <a:spcAft>
                <a:spcPts val="1200"/>
              </a:spcAft>
              <a:buFont typeface="Symbol" panose="05050102010706020507" pitchFamily="18" charset="2"/>
              <a:buChar char=""/>
            </a:pPr>
            <a:r>
              <a:rPr lang="es-CO" sz="2000" dirty="0">
                <a:latin typeface="Times New Roman" panose="02020603050405020304" pitchFamily="18" charset="0"/>
                <a:ea typeface="Calibri" panose="020F0502020204030204" pitchFamily="34" charset="0"/>
                <a:cs typeface="Times New Roman" panose="02020603050405020304" pitchFamily="18" charset="0"/>
              </a:rPr>
              <a:t>En cuanto a la variable porcentaje de frutos cuajados se observó que el tratamiento </a:t>
            </a:r>
            <a:r>
              <a:rPr lang="es-CO" sz="2000" dirty="0" smtClean="0">
                <a:latin typeface="Times New Roman" panose="02020603050405020304" pitchFamily="18" charset="0"/>
                <a:ea typeface="Calibri" panose="020F0502020204030204" pitchFamily="34" charset="0"/>
                <a:cs typeface="Times New Roman" panose="02020603050405020304" pitchFamily="18" charset="0"/>
              </a:rPr>
              <a:t>T12 </a:t>
            </a:r>
            <a:r>
              <a:rPr lang="es-CO" sz="2000" dirty="0">
                <a:latin typeface="Times New Roman" panose="02020603050405020304" pitchFamily="18" charset="0"/>
                <a:ea typeface="Calibri" panose="020F0502020204030204" pitchFamily="34" charset="0"/>
                <a:cs typeface="Times New Roman" panose="02020603050405020304" pitchFamily="18" charset="0"/>
              </a:rPr>
              <a:t>(fertilización convencional) fue el que mayor porcentaje de frutos cuajados obtuvo con 2,68% ubicándose siempre en los primeros rangos de significancia, lo que se puede concluir que la fertilización de N, P, K + B son indispensables, ya que el Nitrógeno actúa en la síntesis de proteínas por medio de aminoácidos, el Fósforo ayuda al almacenamiento de energía (ATP), también se encuentra formando fosfolípidos que forman parte de las membranas celulares y además es un constituyente del ADN y ARN, por otra parte el Potasio es un activador enzimático y actúa en la división celular, además el agricultor realizó fuertes aplicaciones de B que es el elemento que ayuda a la perfecta germinación del tubo polínico y por ende una correcta cuaja de frutos.</a:t>
            </a:r>
            <a:endParaRPr lang="es-EC"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6544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8145" y="0"/>
            <a:ext cx="8596668" cy="768439"/>
          </a:xfrm>
        </p:spPr>
        <p:txBody>
          <a:bodyPr>
            <a:normAutofit/>
          </a:bodyPr>
          <a:lstStyle/>
          <a:p>
            <a:pPr marL="0" indent="0" algn="ctr">
              <a:buNone/>
            </a:pPr>
            <a:r>
              <a:rPr lang="es-MX" sz="3600" b="1" dirty="0" smtClean="0">
                <a:solidFill>
                  <a:schemeClr val="tx1"/>
                </a:solidFill>
                <a:effectLst/>
                <a:latin typeface="Times New Roman" panose="02020603050405020304" pitchFamily="18" charset="0"/>
                <a:cs typeface="Times New Roman" panose="02020603050405020304" pitchFamily="18" charset="0"/>
              </a:rPr>
              <a:t>CONCLUSIONES</a:t>
            </a:r>
            <a:r>
              <a:rPr lang="es-MX" sz="3600" b="1" dirty="0" smtClean="0">
                <a:solidFill>
                  <a:schemeClr val="tx1"/>
                </a:solidFill>
                <a:effectLst/>
              </a:rPr>
              <a:t> </a:t>
            </a:r>
            <a:endParaRPr lang="es-MX" sz="3600" b="1" dirty="0">
              <a:solidFill>
                <a:schemeClr val="tx1"/>
              </a:solidFill>
              <a:effectLst/>
            </a:endParaRPr>
          </a:p>
        </p:txBody>
      </p:sp>
      <p:sp>
        <p:nvSpPr>
          <p:cNvPr id="3" name="Marcador de contenido 2"/>
          <p:cNvSpPr>
            <a:spLocks noGrp="1"/>
          </p:cNvSpPr>
          <p:nvPr>
            <p:ph idx="1"/>
          </p:nvPr>
        </p:nvSpPr>
        <p:spPr>
          <a:xfrm>
            <a:off x="147918" y="914400"/>
            <a:ext cx="11584736" cy="5769735"/>
          </a:xfrm>
        </p:spPr>
        <p:txBody>
          <a:bodyPr>
            <a:noAutofit/>
          </a:bodyPr>
          <a:lstStyle/>
          <a:p>
            <a:pPr lvl="0" algn="just"/>
            <a:r>
              <a:rPr lang="es-CO" sz="2000" dirty="0">
                <a:latin typeface="Times New Roman" panose="02020603050405020304" pitchFamily="18" charset="0"/>
                <a:cs typeface="Times New Roman" panose="02020603050405020304" pitchFamily="18" charset="0"/>
              </a:rPr>
              <a:t>Por otra parte, el tratamiento T2 (-P) presentó el mejor número de frutos a la cosecha con 350 frutos / árbol, por ende fue el mejor rendimiento a la cosecha  con 26Tm/ha compartiendo con el tratamiento T3 (-K) con 25Tm/ha, esto se debe a que en producciones anteriores los arboles de aguacate no presentaron cargas de frutos significativas, por lo tanto los arboles poseían reservas de dichos nutrimentos ya que el agricultor realizaba fuertes aplicaciones de los mismos</a:t>
            </a:r>
            <a:r>
              <a:rPr lang="es-CO" sz="2000" dirty="0" smtClean="0">
                <a:latin typeface="Times New Roman" panose="02020603050405020304" pitchFamily="18" charset="0"/>
                <a:cs typeface="Times New Roman" panose="02020603050405020304" pitchFamily="18" charset="0"/>
              </a:rPr>
              <a:t>.</a:t>
            </a:r>
          </a:p>
          <a:p>
            <a:pPr lvl="0" algn="just"/>
            <a:endParaRPr lang="es-EC" sz="2000" dirty="0">
              <a:latin typeface="Times New Roman" panose="02020603050405020304" pitchFamily="18" charset="0"/>
              <a:cs typeface="Times New Roman" panose="02020603050405020304" pitchFamily="18" charset="0"/>
            </a:endParaRPr>
          </a:p>
          <a:p>
            <a:pPr lvl="0" algn="just"/>
            <a:r>
              <a:rPr lang="es-CO" sz="2000" dirty="0">
                <a:latin typeface="Times New Roman" panose="02020603050405020304" pitchFamily="18" charset="0"/>
                <a:cs typeface="Times New Roman" panose="02020603050405020304" pitchFamily="18" charset="0"/>
              </a:rPr>
              <a:t>Según el análisis económico del presupuesto parcial, los tratamientos T2, T12 y T3 fueron los que obtuvieron mayor beneficio neto  con; $ </a:t>
            </a:r>
            <a:r>
              <a:rPr lang="es-ES" sz="2000" dirty="0">
                <a:latin typeface="Times New Roman" panose="02020603050405020304" pitchFamily="18" charset="0"/>
                <a:cs typeface="Times New Roman" panose="02020603050405020304" pitchFamily="18" charset="0"/>
              </a:rPr>
              <a:t>26.386, 25.431 y 25.972 respectivamente</a:t>
            </a:r>
            <a:r>
              <a:rPr lang="es-CO" sz="2000" dirty="0">
                <a:latin typeface="Times New Roman" panose="02020603050405020304" pitchFamily="18" charset="0"/>
                <a:cs typeface="Times New Roman" panose="02020603050405020304" pitchFamily="18" charset="0"/>
              </a:rPr>
              <a:t>, porque presentaron mayor rendimientos a la cosecha</a:t>
            </a:r>
            <a:r>
              <a:rPr lang="es-CO" sz="2000" dirty="0" smtClean="0">
                <a:latin typeface="Times New Roman" panose="02020603050405020304" pitchFamily="18" charset="0"/>
                <a:cs typeface="Times New Roman" panose="02020603050405020304" pitchFamily="18" charset="0"/>
              </a:rPr>
              <a:t>.</a:t>
            </a:r>
          </a:p>
          <a:p>
            <a:pPr lvl="0" algn="just"/>
            <a:endParaRPr lang="es-EC" sz="2000" dirty="0">
              <a:latin typeface="Times New Roman" panose="02020603050405020304" pitchFamily="18" charset="0"/>
              <a:cs typeface="Times New Roman" panose="02020603050405020304" pitchFamily="18" charset="0"/>
            </a:endParaRPr>
          </a:p>
          <a:p>
            <a:pPr lvl="0" algn="just"/>
            <a:r>
              <a:rPr lang="es-CO" sz="2000" dirty="0">
                <a:latin typeface="Times New Roman" panose="02020603050405020304" pitchFamily="18" charset="0"/>
                <a:cs typeface="Times New Roman" panose="02020603050405020304" pitchFamily="18" charset="0"/>
              </a:rPr>
              <a:t>Según la investigación realizada en la parroquia de </a:t>
            </a:r>
            <a:r>
              <a:rPr lang="es-CO" sz="2000" dirty="0" err="1">
                <a:latin typeface="Times New Roman" panose="02020603050405020304" pitchFamily="18" charset="0"/>
                <a:cs typeface="Times New Roman" panose="02020603050405020304" pitchFamily="18" charset="0"/>
              </a:rPr>
              <a:t>Guayllabamba</a:t>
            </a:r>
            <a:r>
              <a:rPr lang="es-CO" sz="2000" dirty="0">
                <a:latin typeface="Times New Roman" panose="02020603050405020304" pitchFamily="18" charset="0"/>
                <a:cs typeface="Times New Roman" panose="02020603050405020304" pitchFamily="18" charset="0"/>
              </a:rPr>
              <a:t>, hacienda </a:t>
            </a:r>
            <a:r>
              <a:rPr lang="es-CO" sz="2000" dirty="0" err="1">
                <a:latin typeface="Times New Roman" panose="02020603050405020304" pitchFamily="18" charset="0"/>
                <a:cs typeface="Times New Roman" panose="02020603050405020304" pitchFamily="18" charset="0"/>
              </a:rPr>
              <a:t>Chaquibamba</a:t>
            </a:r>
            <a:r>
              <a:rPr lang="es-CO" sz="2000" dirty="0">
                <a:latin typeface="Times New Roman" panose="02020603050405020304" pitchFamily="18" charset="0"/>
                <a:cs typeface="Times New Roman" panose="02020603050405020304" pitchFamily="18" charset="0"/>
              </a:rPr>
              <a:t> en los año 2015 a 2016, se obtuvo como resultados que el desprendimiento temprano del fruto de aguacate variedad </a:t>
            </a:r>
            <a:r>
              <a:rPr lang="es-CO" sz="2000" dirty="0" err="1">
                <a:latin typeface="Times New Roman" panose="02020603050405020304" pitchFamily="18" charset="0"/>
                <a:cs typeface="Times New Roman" panose="02020603050405020304" pitchFamily="18" charset="0"/>
              </a:rPr>
              <a:t>Hass</a:t>
            </a:r>
            <a:r>
              <a:rPr lang="es-CO" sz="2000" dirty="0">
                <a:latin typeface="Times New Roman" panose="02020603050405020304" pitchFamily="18" charset="0"/>
                <a:cs typeface="Times New Roman" panose="02020603050405020304" pitchFamily="18" charset="0"/>
              </a:rPr>
              <a:t> se debe a las deficiencias nutricionales de micro elementos como el Calcio y Boro</a:t>
            </a:r>
            <a:r>
              <a:rPr lang="es-CO" sz="2000" dirty="0" smtClean="0">
                <a:latin typeface="Times New Roman" panose="02020603050405020304" pitchFamily="18" charset="0"/>
                <a:cs typeface="Times New Roman" panose="02020603050405020304" pitchFamily="18" charset="0"/>
              </a:rPr>
              <a:t>.</a:t>
            </a:r>
          </a:p>
          <a:p>
            <a:pPr lvl="0" algn="just"/>
            <a:endParaRPr lang="es-EC" sz="2000" dirty="0">
              <a:latin typeface="Times New Roman" panose="02020603050405020304" pitchFamily="18" charset="0"/>
              <a:cs typeface="Times New Roman" panose="02020603050405020304" pitchFamily="18" charset="0"/>
            </a:endParaRPr>
          </a:p>
          <a:p>
            <a:pPr lvl="0" algn="just"/>
            <a:r>
              <a:rPr lang="es-CO" sz="2000" dirty="0">
                <a:latin typeface="Times New Roman" panose="02020603050405020304" pitchFamily="18" charset="0"/>
                <a:cs typeface="Times New Roman" panose="02020603050405020304" pitchFamily="18" charset="0"/>
              </a:rPr>
              <a:t>Finalizada la investigación, y según los resultados obtenidos se recomendaría a los agricultores que realicen fertilizaciones dos veces al año, en base a macro-elementos (N, P, K, Mg, S y Ca) y micro-elementos como (B, Zn y Mn) para que el cultivo no sufra un desgaste por la falta de un elemento y obtener rendimientos que sean aceptables para cubrir el mercado. </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56088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8145" y="364901"/>
            <a:ext cx="8596668" cy="768439"/>
          </a:xfrm>
        </p:spPr>
        <p:txBody>
          <a:bodyPr>
            <a:normAutofit/>
          </a:bodyPr>
          <a:lstStyle/>
          <a:p>
            <a:pPr marL="0" indent="0" algn="ctr">
              <a:buNone/>
            </a:pPr>
            <a:r>
              <a:rPr lang="es-MX" sz="3600" b="1" dirty="0" smtClean="0">
                <a:solidFill>
                  <a:schemeClr val="tx1"/>
                </a:solidFill>
                <a:effectLst/>
                <a:latin typeface="Times New Roman" panose="02020603050405020304" pitchFamily="18" charset="0"/>
                <a:cs typeface="Times New Roman" panose="02020603050405020304" pitchFamily="18" charset="0"/>
              </a:rPr>
              <a:t>RECOMENDACIONES</a:t>
            </a:r>
            <a:r>
              <a:rPr lang="es-MX" sz="3600" b="1" dirty="0" smtClean="0">
                <a:solidFill>
                  <a:schemeClr val="tx1"/>
                </a:solidFill>
                <a:effectLst/>
              </a:rPr>
              <a:t> </a:t>
            </a:r>
            <a:endParaRPr lang="es-MX" sz="3600" b="1" dirty="0">
              <a:solidFill>
                <a:schemeClr val="tx1"/>
              </a:solidFill>
              <a:effectLst/>
            </a:endParaRPr>
          </a:p>
        </p:txBody>
      </p:sp>
      <p:sp>
        <p:nvSpPr>
          <p:cNvPr id="3" name="Marcador de contenido 2"/>
          <p:cNvSpPr>
            <a:spLocks noGrp="1"/>
          </p:cNvSpPr>
          <p:nvPr>
            <p:ph idx="1"/>
          </p:nvPr>
        </p:nvSpPr>
        <p:spPr>
          <a:xfrm>
            <a:off x="115909" y="1294326"/>
            <a:ext cx="11552350" cy="5396248"/>
          </a:xfrm>
        </p:spPr>
        <p:txBody>
          <a:bodyPr>
            <a:normAutofit/>
          </a:bodyPr>
          <a:lstStyle/>
          <a:p>
            <a:pPr lvl="0" algn="just"/>
            <a:r>
              <a:rPr lang="es-CO" sz="2000" dirty="0">
                <a:latin typeface="Times New Roman" panose="02020603050405020304" pitchFamily="18" charset="0"/>
                <a:cs typeface="Times New Roman" panose="02020603050405020304" pitchFamily="18" charset="0"/>
              </a:rPr>
              <a:t>Se recomienda a los agricultores para comenzar un programa de fertilización realizar un previo análisis de suelo y foliar, para aplicar en las dosis adecuadas y en conjunto con las recomendaciones nutricionales del cultivo, ya que en esta investigación el análisis foliar no se lo hizo.</a:t>
            </a:r>
            <a:endParaRPr lang="es-EC" sz="2000" dirty="0">
              <a:latin typeface="Times New Roman" panose="02020603050405020304" pitchFamily="18" charset="0"/>
              <a:cs typeface="Times New Roman" panose="02020603050405020304" pitchFamily="18" charset="0"/>
            </a:endParaRPr>
          </a:p>
          <a:p>
            <a:pPr algn="just"/>
            <a:r>
              <a:rPr lang="es-CO" sz="2000" b="1" dirty="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a:p>
            <a:pPr lvl="0" algn="just"/>
            <a:r>
              <a:rPr lang="es-CO" sz="2000" dirty="0">
                <a:latin typeface="Times New Roman" panose="02020603050405020304" pitchFamily="18" charset="0"/>
                <a:cs typeface="Times New Roman" panose="02020603050405020304" pitchFamily="18" charset="0"/>
              </a:rPr>
              <a:t>Es necesario que los productores realicen fertilizaciones dos veces al año, en base a macro-elementos (N, P, K, Mg, S y Ca) y micro-elementos como (B, Zn y Mn)  en especial (Ca y B) para obtener buenos rendimientos y de buena calidad para que el cultivo no sufra un desgaste por la falta de un elemento, pero siempre tomando en cuenta los efectos antagónicos que tienen algunos elementos.</a:t>
            </a:r>
            <a:endParaRPr lang="es-EC" sz="2000" dirty="0">
              <a:latin typeface="Times New Roman" panose="02020603050405020304" pitchFamily="18" charset="0"/>
              <a:cs typeface="Times New Roman" panose="02020603050405020304" pitchFamily="18" charset="0"/>
            </a:endParaRPr>
          </a:p>
          <a:p>
            <a:pPr algn="just"/>
            <a:r>
              <a:rPr lang="es-CO" sz="2000" b="1" dirty="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a:p>
            <a:pPr lvl="0" algn="just"/>
            <a:r>
              <a:rPr lang="es-CO" sz="2000" dirty="0">
                <a:latin typeface="Times New Roman" panose="02020603050405020304" pitchFamily="18" charset="0"/>
                <a:cs typeface="Times New Roman" panose="02020603050405020304" pitchFamily="18" charset="0"/>
              </a:rPr>
              <a:t>Por otra parte, se recomienda realizar investigaciones en base a la interacción fertilización y clima, porque la temperatura es un factor que influye en la aparición del desprendimiento temprano del fruto</a:t>
            </a:r>
            <a:r>
              <a:rPr lang="es-CO" sz="2000" dirty="0" smtClean="0">
                <a:latin typeface="Times New Roman" panose="02020603050405020304" pitchFamily="18" charset="0"/>
                <a:cs typeface="Times New Roman" panose="02020603050405020304" pitchFamily="18" charset="0"/>
              </a:rPr>
              <a:t>.</a:t>
            </a: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05789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6950" y="3376850"/>
            <a:ext cx="4107873" cy="308090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7326" y="-512807"/>
            <a:ext cx="4828309" cy="3621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Marcador de contenido 2"/>
          <p:cNvSpPr>
            <a:spLocks noGrp="1"/>
          </p:cNvSpPr>
          <p:nvPr>
            <p:ph idx="1"/>
          </p:nvPr>
        </p:nvSpPr>
        <p:spPr>
          <a:xfrm>
            <a:off x="2743641" y="1297809"/>
            <a:ext cx="6471881" cy="2852669"/>
          </a:xfrm>
        </p:spPr>
        <p:txBody>
          <a:bodyPr>
            <a:normAutofit/>
          </a:bodyPr>
          <a:lstStyle/>
          <a:p>
            <a:pPr marL="0" indent="0" algn="ctr">
              <a:buNone/>
            </a:pPr>
            <a:endParaRPr lang="es-MX" sz="8000" dirty="0" smtClean="0">
              <a:latin typeface="Times New Roman" panose="02020603050405020304" pitchFamily="18" charset="0"/>
              <a:cs typeface="Times New Roman" panose="02020603050405020304" pitchFamily="18" charset="0"/>
            </a:endParaRPr>
          </a:p>
          <a:p>
            <a:pPr marL="0" indent="0" algn="ctr">
              <a:buNone/>
            </a:pPr>
            <a:r>
              <a:rPr lang="es-MX" sz="8000" dirty="0" smtClean="0">
                <a:solidFill>
                  <a:schemeClr val="tx1"/>
                </a:solidFill>
                <a:latin typeface="Times New Roman" panose="02020603050405020304" pitchFamily="18" charset="0"/>
                <a:cs typeface="Times New Roman" panose="02020603050405020304" pitchFamily="18" charset="0"/>
              </a:rPr>
              <a:t>GRACIAS</a:t>
            </a:r>
            <a:endParaRPr lang="es-MX" sz="8000" dirty="0">
              <a:solidFill>
                <a:schemeClr val="tx1"/>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12186" y="-12186"/>
            <a:ext cx="3363070" cy="338743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Imagen 5" descr="C:\Users\hp\AppData\Local\Microsoft\Windows\INetCache\Content.Word\20160611_12080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3972" y="3944966"/>
            <a:ext cx="4078428" cy="2913034"/>
          </a:xfrm>
          <a:prstGeom prst="ellipse">
            <a:avLst/>
          </a:prstGeom>
          <a:ln>
            <a:noFill/>
          </a:ln>
          <a:effectLst>
            <a:softEdge rad="112500"/>
          </a:effectLst>
        </p:spPr>
      </p:pic>
      <p:pic>
        <p:nvPicPr>
          <p:cNvPr id="7" name="Imagen 6" descr="C:\Users\hp\AppData\Local\Microsoft\Windows\INetCache\Content.Word\20160819_123850.jpg"/>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167723" y="3715889"/>
            <a:ext cx="3490407" cy="278476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Imagen 7" descr="C:\Users\hp\AppData\Local\Microsoft\Windows\INetCache\Content.Word\Foto086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97695" y="-41567"/>
            <a:ext cx="2528570" cy="3108428"/>
          </a:xfrm>
          <a:prstGeom prst="rect">
            <a:avLst/>
          </a:prstGeom>
          <a:ln>
            <a:noFill/>
          </a:ln>
          <a:effectLst>
            <a:softEdge rad="112500"/>
          </a:effectLst>
        </p:spPr>
      </p:pic>
    </p:spTree>
    <p:extLst>
      <p:ext uri="{BB962C8B-B14F-4D97-AF65-F5344CB8AC3E}">
        <p14:creationId xmlns:p14="http://schemas.microsoft.com/office/powerpoint/2010/main" val="1210511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redondeado 13"/>
          <p:cNvSpPr/>
          <p:nvPr/>
        </p:nvSpPr>
        <p:spPr>
          <a:xfrm>
            <a:off x="4687910" y="3636366"/>
            <a:ext cx="3523954" cy="1337141"/>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ES" sz="2000" dirty="0">
                <a:solidFill>
                  <a:schemeClr val="tx1"/>
                </a:solidFill>
                <a:latin typeface="Times New Roman" panose="02020603050405020304" pitchFamily="18" charset="0"/>
                <a:cs typeface="Times New Roman" panose="02020603050405020304" pitchFamily="18" charset="0"/>
              </a:rPr>
              <a:t>Evaluar el efecto de la falta de elementos nutricionales en la caída temprana de frutos de aguacate variedad </a:t>
            </a:r>
            <a:r>
              <a:rPr lang="es-ES" sz="2000" dirty="0" err="1" smtClean="0">
                <a:solidFill>
                  <a:schemeClr val="tx1"/>
                </a:solidFill>
                <a:latin typeface="Times New Roman" panose="02020603050405020304" pitchFamily="18" charset="0"/>
                <a:cs typeface="Times New Roman" panose="02020603050405020304" pitchFamily="18" charset="0"/>
              </a:rPr>
              <a:t>Hass</a:t>
            </a:r>
            <a:endParaRPr lang="es-EC" sz="2000" dirty="0">
              <a:solidFill>
                <a:schemeClr val="tx1"/>
              </a:solidFill>
              <a:latin typeface="Times New Roman" panose="02020603050405020304" pitchFamily="18" charset="0"/>
              <a:cs typeface="Times New Roman" panose="02020603050405020304" pitchFamily="18" charset="0"/>
            </a:endParaRPr>
          </a:p>
          <a:p>
            <a:pPr algn="just"/>
            <a:endParaRPr lang="es-MX" sz="2000" dirty="0">
              <a:solidFill>
                <a:schemeClr val="tx1"/>
              </a:solidFill>
              <a:latin typeface="Times New Roman" panose="02020603050405020304" pitchFamily="18" charset="0"/>
              <a:cs typeface="Times New Roman" panose="02020603050405020304" pitchFamily="18" charset="0"/>
            </a:endParaRPr>
          </a:p>
        </p:txBody>
      </p:sp>
      <p:sp>
        <p:nvSpPr>
          <p:cNvPr id="22" name="Rectángulo redondeado 21"/>
          <p:cNvSpPr/>
          <p:nvPr/>
        </p:nvSpPr>
        <p:spPr>
          <a:xfrm>
            <a:off x="0" y="3860765"/>
            <a:ext cx="4172754" cy="2900643"/>
          </a:xfrm>
          <a:prstGeom prst="roundRect">
            <a:avLst>
              <a:gd name="adj" fmla="val 10000"/>
            </a:avLst>
          </a:prstGeom>
          <a:solidFill>
            <a:schemeClr val="accent3">
              <a:lumMod val="60000"/>
              <a:lumOff val="40000"/>
            </a:schemeClr>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s-ES" sz="2400" dirty="0">
                <a:solidFill>
                  <a:schemeClr val="tx1"/>
                </a:solidFill>
                <a:latin typeface="Times New Roman" panose="02020603050405020304" pitchFamily="18" charset="0"/>
                <a:cs typeface="Times New Roman" panose="02020603050405020304" pitchFamily="18" charset="0"/>
              </a:rPr>
              <a:t>Determinar él o los elementos nutricionales que ocasionan el desprendimiento temprano de los frutos de aguacate variedad </a:t>
            </a:r>
            <a:r>
              <a:rPr lang="es-ES" sz="2400" dirty="0" err="1">
                <a:solidFill>
                  <a:schemeClr val="tx1"/>
                </a:solidFill>
                <a:latin typeface="Times New Roman" panose="02020603050405020304" pitchFamily="18" charset="0"/>
                <a:cs typeface="Times New Roman" panose="02020603050405020304" pitchFamily="18" charset="0"/>
              </a:rPr>
              <a:t>Hass</a:t>
            </a:r>
            <a:r>
              <a:rPr lang="es-ES" sz="2400" dirty="0">
                <a:solidFill>
                  <a:schemeClr val="tx1"/>
                </a:solidFill>
                <a:latin typeface="Times New Roman" panose="02020603050405020304" pitchFamily="18" charset="0"/>
                <a:cs typeface="Times New Roman" panose="02020603050405020304" pitchFamily="18" charset="0"/>
              </a:rPr>
              <a:t> para orientar </a:t>
            </a:r>
            <a:r>
              <a:rPr lang="es-EC" sz="2400" dirty="0">
                <a:solidFill>
                  <a:schemeClr val="tx1"/>
                </a:solidFill>
                <a:latin typeface="Times New Roman" panose="02020603050405020304" pitchFamily="18" charset="0"/>
                <a:cs typeface="Times New Roman" panose="02020603050405020304" pitchFamily="18" charset="0"/>
              </a:rPr>
              <a:t>una recomendación de fertilización </a:t>
            </a:r>
            <a:r>
              <a:rPr lang="es-ES" sz="2400" dirty="0">
                <a:solidFill>
                  <a:schemeClr val="tx1"/>
                </a:solidFill>
                <a:latin typeface="Times New Roman" panose="02020603050405020304" pitchFamily="18" charset="0"/>
                <a:cs typeface="Times New Roman" panose="02020603050405020304" pitchFamily="18" charset="0"/>
              </a:rPr>
              <a:t>en </a:t>
            </a:r>
            <a:r>
              <a:rPr lang="es-ES" sz="2400" dirty="0" err="1">
                <a:solidFill>
                  <a:schemeClr val="tx1"/>
                </a:solidFill>
                <a:latin typeface="Times New Roman" panose="02020603050405020304" pitchFamily="18" charset="0"/>
                <a:cs typeface="Times New Roman" panose="02020603050405020304" pitchFamily="18" charset="0"/>
              </a:rPr>
              <a:t>Guayllabamba</a:t>
            </a:r>
            <a:r>
              <a:rPr lang="es-EC" sz="2400" dirty="0">
                <a:solidFill>
                  <a:schemeClr val="tx1"/>
                </a:solidFill>
                <a:latin typeface="Times New Roman" panose="02020603050405020304" pitchFamily="18" charset="0"/>
                <a:cs typeface="Times New Roman" panose="02020603050405020304" pitchFamily="18" charset="0"/>
              </a:rPr>
              <a:t>.</a:t>
            </a:r>
          </a:p>
        </p:txBody>
      </p:sp>
      <p:cxnSp>
        <p:nvCxnSpPr>
          <p:cNvPr id="23" name="Conector recto 22"/>
          <p:cNvCxnSpPr>
            <a:stCxn id="29" idx="2"/>
            <a:endCxn id="22" idx="0"/>
          </p:cNvCxnSpPr>
          <p:nvPr/>
        </p:nvCxnSpPr>
        <p:spPr>
          <a:xfrm>
            <a:off x="2072769" y="3376191"/>
            <a:ext cx="13608" cy="48457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a:stCxn id="2" idx="2"/>
            <a:endCxn id="29" idx="0"/>
          </p:cNvCxnSpPr>
          <p:nvPr/>
        </p:nvCxnSpPr>
        <p:spPr>
          <a:xfrm flipH="1">
            <a:off x="2072769" y="1478093"/>
            <a:ext cx="3612294" cy="7209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a:stCxn id="28" idx="0"/>
            <a:endCxn id="2" idx="2"/>
          </p:cNvCxnSpPr>
          <p:nvPr/>
        </p:nvCxnSpPr>
        <p:spPr>
          <a:xfrm flipH="1" flipV="1">
            <a:off x="5685063" y="1478093"/>
            <a:ext cx="2711315" cy="720967"/>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ángulo redondeado 1"/>
          <p:cNvSpPr/>
          <p:nvPr/>
        </p:nvSpPr>
        <p:spPr>
          <a:xfrm>
            <a:off x="4172754" y="300962"/>
            <a:ext cx="3024618" cy="1177131"/>
          </a:xfrm>
          <a:prstGeom prst="roundRect">
            <a:avLst/>
          </a:prstGeom>
          <a:solidFill>
            <a:schemeClr val="bg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a:solidFill>
                  <a:schemeClr val="accent2"/>
                </a:solidFill>
                <a:latin typeface="Times New Roman" panose="02020603050405020304" pitchFamily="18" charset="0"/>
                <a:cs typeface="Times New Roman" panose="02020603050405020304" pitchFamily="18" charset="0"/>
              </a:rPr>
              <a:t>OBJETIVOS</a:t>
            </a:r>
            <a:endParaRPr lang="es-MX" sz="3200" dirty="0">
              <a:solidFill>
                <a:schemeClr val="accent2"/>
              </a:solidFill>
            </a:endParaRPr>
          </a:p>
        </p:txBody>
      </p:sp>
      <p:sp>
        <p:nvSpPr>
          <p:cNvPr id="28" name="Rectángulo redondeado 27"/>
          <p:cNvSpPr/>
          <p:nvPr/>
        </p:nvSpPr>
        <p:spPr>
          <a:xfrm>
            <a:off x="6884069" y="2199060"/>
            <a:ext cx="3024618" cy="1177131"/>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smtClean="0">
                <a:solidFill>
                  <a:schemeClr val="tx1"/>
                </a:solidFill>
                <a:latin typeface="Times New Roman" panose="02020603050405020304" pitchFamily="18" charset="0"/>
                <a:cs typeface="Times New Roman" panose="02020603050405020304" pitchFamily="18" charset="0"/>
              </a:rPr>
              <a:t>Específicos</a:t>
            </a:r>
            <a:endParaRPr lang="es-MX" sz="3200" dirty="0">
              <a:solidFill>
                <a:schemeClr val="tx1"/>
              </a:solidFill>
            </a:endParaRPr>
          </a:p>
        </p:txBody>
      </p:sp>
      <p:sp>
        <p:nvSpPr>
          <p:cNvPr id="29" name="Rectángulo redondeado 28"/>
          <p:cNvSpPr/>
          <p:nvPr/>
        </p:nvSpPr>
        <p:spPr>
          <a:xfrm>
            <a:off x="560460" y="2199060"/>
            <a:ext cx="3024618" cy="1177131"/>
          </a:xfrm>
          <a:prstGeom prst="round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555750">
              <a:lnSpc>
                <a:spcPct val="90000"/>
              </a:lnSpc>
              <a:spcBef>
                <a:spcPct val="0"/>
              </a:spcBef>
              <a:spcAft>
                <a:spcPct val="35000"/>
              </a:spcAft>
            </a:pPr>
            <a:r>
              <a:rPr lang="es-MX" sz="3200" b="1" dirty="0" smtClean="0">
                <a:solidFill>
                  <a:schemeClr val="tx1"/>
                </a:solidFill>
                <a:latin typeface="Times New Roman" panose="02020603050405020304" pitchFamily="18" charset="0"/>
                <a:cs typeface="Times New Roman" panose="02020603050405020304" pitchFamily="18" charset="0"/>
              </a:rPr>
              <a:t>General</a:t>
            </a:r>
            <a:endParaRPr lang="es-MX" sz="3200" dirty="0">
              <a:solidFill>
                <a:schemeClr val="tx1"/>
              </a:solidFill>
            </a:endParaRPr>
          </a:p>
        </p:txBody>
      </p:sp>
      <p:sp>
        <p:nvSpPr>
          <p:cNvPr id="13" name="Rectángulo redondeado 13"/>
          <p:cNvSpPr/>
          <p:nvPr/>
        </p:nvSpPr>
        <p:spPr>
          <a:xfrm>
            <a:off x="4687910" y="5233682"/>
            <a:ext cx="3523954" cy="1360301"/>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ES" sz="2000" dirty="0">
                <a:solidFill>
                  <a:schemeClr val="tx1"/>
                </a:solidFill>
                <a:latin typeface="Times New Roman" panose="02020603050405020304" pitchFamily="18" charset="0"/>
                <a:cs typeface="Times New Roman" panose="02020603050405020304" pitchFamily="18" charset="0"/>
              </a:rPr>
              <a:t>Cuantificar las pérdidas ocasionadas por la caída temprana de los frutos de </a:t>
            </a:r>
            <a:r>
              <a:rPr lang="es-ES" sz="2000" dirty="0" smtClean="0">
                <a:solidFill>
                  <a:schemeClr val="tx1"/>
                </a:solidFill>
                <a:latin typeface="Times New Roman" panose="02020603050405020304" pitchFamily="18" charset="0"/>
                <a:cs typeface="Times New Roman" panose="02020603050405020304" pitchFamily="18" charset="0"/>
              </a:rPr>
              <a:t>aguacate</a:t>
            </a:r>
            <a:endParaRPr lang="es-EC" sz="2000" dirty="0">
              <a:solidFill>
                <a:schemeClr val="tx1"/>
              </a:solidFill>
              <a:latin typeface="Times New Roman" panose="02020603050405020304" pitchFamily="18" charset="0"/>
              <a:cs typeface="Times New Roman" panose="02020603050405020304" pitchFamily="18" charset="0"/>
            </a:endParaRPr>
          </a:p>
        </p:txBody>
      </p:sp>
      <p:sp>
        <p:nvSpPr>
          <p:cNvPr id="18" name="Rectángulo redondeado 13"/>
          <p:cNvSpPr/>
          <p:nvPr/>
        </p:nvSpPr>
        <p:spPr>
          <a:xfrm>
            <a:off x="8592686" y="5384688"/>
            <a:ext cx="3414800" cy="1102423"/>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ES" sz="2000">
                <a:solidFill>
                  <a:schemeClr val="tx1"/>
                </a:solidFill>
                <a:latin typeface="Times New Roman" panose="02020603050405020304" pitchFamily="18" charset="0"/>
                <a:cs typeface="Times New Roman" panose="02020603050405020304" pitchFamily="18" charset="0"/>
              </a:rPr>
              <a:t>Establecer </a:t>
            </a:r>
            <a:r>
              <a:rPr lang="es-EC" sz="2000">
                <a:solidFill>
                  <a:schemeClr val="tx1"/>
                </a:solidFill>
                <a:latin typeface="Times New Roman" panose="02020603050405020304" pitchFamily="18" charset="0"/>
                <a:cs typeface="Times New Roman" panose="02020603050405020304" pitchFamily="18" charset="0"/>
              </a:rPr>
              <a:t>una recomendación  de fertilización para el cultivo de aguacate variedad Hass.</a:t>
            </a:r>
          </a:p>
        </p:txBody>
      </p:sp>
      <p:sp>
        <p:nvSpPr>
          <p:cNvPr id="20" name="Rectángulo redondeado 13"/>
          <p:cNvSpPr/>
          <p:nvPr/>
        </p:nvSpPr>
        <p:spPr>
          <a:xfrm>
            <a:off x="8592686" y="3618478"/>
            <a:ext cx="3414800" cy="1355029"/>
          </a:xfrm>
          <a:prstGeom prst="roundRect">
            <a:avLst>
              <a:gd name="adj" fmla="val 10000"/>
            </a:avLst>
          </a:prstGeom>
          <a:solidFill>
            <a:srgbClr val="00B0F0"/>
          </a:solidFill>
          <a:ln>
            <a:solidFill>
              <a:srgbClr val="0070C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ES" sz="2000">
                <a:solidFill>
                  <a:schemeClr val="tx1"/>
                </a:solidFill>
                <a:latin typeface="Times New Roman" panose="02020603050405020304" pitchFamily="18" charset="0"/>
                <a:cs typeface="Times New Roman" panose="02020603050405020304" pitchFamily="18" charset="0"/>
              </a:rPr>
              <a:t>Realizar el análisis económico del presupuesto parcial</a:t>
            </a:r>
            <a:endParaRPr lang="es-EC" sz="2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7826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04613" y="345326"/>
            <a:ext cx="8596668" cy="974501"/>
          </a:xfrm>
        </p:spPr>
        <p:txBody>
          <a:bodyPr/>
          <a:lstStyle/>
          <a:p>
            <a:pPr marL="0" indent="0" algn="ctr">
              <a:buNone/>
            </a:pPr>
            <a:r>
              <a:rPr lang="es-MX" b="1" dirty="0" smtClean="0">
                <a:solidFill>
                  <a:schemeClr val="accent2"/>
                </a:solidFill>
                <a:latin typeface="Times New Roman" panose="02020603050405020304" pitchFamily="18" charset="0"/>
                <a:cs typeface="Times New Roman" panose="02020603050405020304" pitchFamily="18" charset="0"/>
              </a:rPr>
              <a:t>HIPÓTESIS</a:t>
            </a:r>
            <a:endParaRPr lang="es-MX" dirty="0"/>
          </a:p>
        </p:txBody>
      </p:sp>
      <p:grpSp>
        <p:nvGrpSpPr>
          <p:cNvPr id="6" name="5 Grupo"/>
          <p:cNvGrpSpPr/>
          <p:nvPr/>
        </p:nvGrpSpPr>
        <p:grpSpPr>
          <a:xfrm>
            <a:off x="772732" y="2121815"/>
            <a:ext cx="10406130" cy="1388757"/>
            <a:chOff x="0" y="586061"/>
            <a:chExt cx="12191998" cy="1388757"/>
          </a:xfrm>
        </p:grpSpPr>
        <p:sp>
          <p:nvSpPr>
            <p:cNvPr id="7" name="6 Rectángulo redondeado"/>
            <p:cNvSpPr/>
            <p:nvPr/>
          </p:nvSpPr>
          <p:spPr>
            <a:xfrm>
              <a:off x="0" y="586061"/>
              <a:ext cx="12191998" cy="1388757"/>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8" name="7 Rectángulo"/>
            <p:cNvSpPr/>
            <p:nvPr/>
          </p:nvSpPr>
          <p:spPr>
            <a:xfrm>
              <a:off x="67794" y="653855"/>
              <a:ext cx="12056410" cy="12531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algn="just" defTabSz="1155700">
                <a:lnSpc>
                  <a:spcPct val="90000"/>
                </a:lnSpc>
                <a:spcBef>
                  <a:spcPct val="0"/>
                </a:spcBef>
                <a:spcAft>
                  <a:spcPct val="35000"/>
                </a:spcAft>
              </a:pPr>
              <a:endParaRPr lang="es-MX" sz="2600" b="1" dirty="0" smtClean="0">
                <a:solidFill>
                  <a:schemeClr val="tx1"/>
                </a:solidFill>
                <a:latin typeface="Times New Roman" panose="02020603050405020304" pitchFamily="18" charset="0"/>
                <a:cs typeface="Times New Roman" panose="02020603050405020304" pitchFamily="18" charset="0"/>
              </a:endParaRPr>
            </a:p>
            <a:p>
              <a:r>
                <a:rPr lang="es-MX" sz="2600" b="1" dirty="0" smtClean="0">
                  <a:solidFill>
                    <a:schemeClr val="tx1"/>
                  </a:solidFill>
                  <a:latin typeface="Times New Roman" panose="02020603050405020304" pitchFamily="18" charset="0"/>
                  <a:cs typeface="Times New Roman" panose="02020603050405020304" pitchFamily="18" charset="0"/>
                </a:rPr>
                <a:t>Ho: “</a:t>
              </a:r>
              <a:r>
                <a:rPr lang="es-ES" sz="2800" dirty="0" smtClean="0">
                  <a:solidFill>
                    <a:schemeClr val="tx1"/>
                  </a:solidFill>
                  <a:latin typeface="Times New Roman" panose="02020603050405020304" pitchFamily="18" charset="0"/>
                  <a:cs typeface="Times New Roman" panose="02020603050405020304" pitchFamily="18" charset="0"/>
                </a:rPr>
                <a:t>La </a:t>
              </a:r>
              <a:r>
                <a:rPr lang="es-ES" sz="2800" dirty="0">
                  <a:solidFill>
                    <a:schemeClr val="tx1"/>
                  </a:solidFill>
                  <a:latin typeface="Times New Roman" panose="02020603050405020304" pitchFamily="18" charset="0"/>
                  <a:cs typeface="Times New Roman" panose="02020603050405020304" pitchFamily="18" charset="0"/>
                </a:rPr>
                <a:t>caída temprana del fruto de aguacate en la variedad </a:t>
              </a:r>
              <a:r>
                <a:rPr lang="es-ES" sz="2800" dirty="0" err="1">
                  <a:solidFill>
                    <a:schemeClr val="tx1"/>
                  </a:solidFill>
                  <a:latin typeface="Times New Roman" panose="02020603050405020304" pitchFamily="18" charset="0"/>
                  <a:cs typeface="Times New Roman" panose="02020603050405020304" pitchFamily="18" charset="0"/>
                </a:rPr>
                <a:t>Hass</a:t>
              </a:r>
              <a:r>
                <a:rPr lang="es-ES" sz="2800" dirty="0">
                  <a:solidFill>
                    <a:schemeClr val="tx1"/>
                  </a:solidFill>
                  <a:latin typeface="Times New Roman" panose="02020603050405020304" pitchFamily="18" charset="0"/>
                  <a:cs typeface="Times New Roman" panose="02020603050405020304" pitchFamily="18" charset="0"/>
                </a:rPr>
                <a:t> no se debe a deficiencia </a:t>
              </a:r>
              <a:r>
                <a:rPr lang="es-ES" sz="2800" dirty="0" smtClean="0">
                  <a:solidFill>
                    <a:schemeClr val="tx1"/>
                  </a:solidFill>
                  <a:latin typeface="Times New Roman" panose="02020603050405020304" pitchFamily="18" charset="0"/>
                  <a:cs typeface="Times New Roman" panose="02020603050405020304" pitchFamily="18" charset="0"/>
                </a:rPr>
                <a:t>nutricional”</a:t>
              </a:r>
              <a:endParaRPr lang="es-EC" sz="2800" dirty="0">
                <a:solidFill>
                  <a:schemeClr val="tx1"/>
                </a:solidFill>
                <a:latin typeface="Times New Roman" panose="02020603050405020304" pitchFamily="18" charset="0"/>
                <a:cs typeface="Times New Roman" panose="02020603050405020304" pitchFamily="18" charset="0"/>
              </a:endParaRPr>
            </a:p>
            <a:p>
              <a:pPr lvl="0" algn="just" defTabSz="1155700">
                <a:lnSpc>
                  <a:spcPct val="90000"/>
                </a:lnSpc>
                <a:spcBef>
                  <a:spcPct val="0"/>
                </a:spcBef>
                <a:spcAft>
                  <a:spcPct val="35000"/>
                </a:spcAft>
              </a:pPr>
              <a:r>
                <a:rPr lang="es-MX" sz="2800" b="1" dirty="0" smtClean="0">
                  <a:solidFill>
                    <a:schemeClr val="tx1"/>
                  </a:solidFill>
                  <a:latin typeface="Times New Roman" panose="02020603050405020304" pitchFamily="18" charset="0"/>
                  <a:cs typeface="Times New Roman" panose="02020603050405020304" pitchFamily="18" charset="0"/>
                </a:rPr>
                <a:t> </a:t>
              </a:r>
              <a:endParaRPr lang="es-MX" sz="2600" kern="1200" dirty="0">
                <a:solidFill>
                  <a:schemeClr val="tx1"/>
                </a:solidFill>
                <a:latin typeface="Times New Roman" panose="02020603050405020304" pitchFamily="18" charset="0"/>
                <a:cs typeface="Times New Roman" panose="02020603050405020304" pitchFamily="18" charset="0"/>
              </a:endParaRPr>
            </a:p>
          </p:txBody>
        </p:sp>
      </p:grpSp>
      <p:grpSp>
        <p:nvGrpSpPr>
          <p:cNvPr id="9" name="8 Grupo"/>
          <p:cNvGrpSpPr/>
          <p:nvPr/>
        </p:nvGrpSpPr>
        <p:grpSpPr>
          <a:xfrm>
            <a:off x="772732" y="4257561"/>
            <a:ext cx="10406130" cy="1388757"/>
            <a:chOff x="0" y="586061"/>
            <a:chExt cx="12191998" cy="1388757"/>
          </a:xfrm>
        </p:grpSpPr>
        <p:sp>
          <p:nvSpPr>
            <p:cNvPr id="10" name="9 Rectángulo redondeado"/>
            <p:cNvSpPr/>
            <p:nvPr/>
          </p:nvSpPr>
          <p:spPr>
            <a:xfrm>
              <a:off x="0" y="586061"/>
              <a:ext cx="12191998" cy="1388757"/>
            </a:xfrm>
            <a:prstGeom prst="roundRect">
              <a:avLst/>
            </a:prstGeom>
          </p:spPr>
          <p:style>
            <a:lnRef idx="3">
              <a:schemeClr val="lt1"/>
            </a:lnRef>
            <a:fillRef idx="1">
              <a:schemeClr val="accent3"/>
            </a:fillRef>
            <a:effectRef idx="1">
              <a:schemeClr val="accent3"/>
            </a:effectRef>
            <a:fontRef idx="minor">
              <a:schemeClr val="lt1"/>
            </a:fontRef>
          </p:style>
        </p:sp>
        <p:sp>
          <p:nvSpPr>
            <p:cNvPr id="11" name="10 Rectángulo"/>
            <p:cNvSpPr/>
            <p:nvPr/>
          </p:nvSpPr>
          <p:spPr>
            <a:xfrm>
              <a:off x="67794" y="653855"/>
              <a:ext cx="12056410" cy="1253169"/>
            </a:xfrm>
            <a:prstGeom prst="rect">
              <a:avLst/>
            </a:prstGeom>
          </p:spPr>
          <p:style>
            <a:lnRef idx="3">
              <a:schemeClr val="lt1"/>
            </a:lnRef>
            <a:fillRef idx="1">
              <a:schemeClr val="accent3"/>
            </a:fillRef>
            <a:effectRef idx="1">
              <a:schemeClr val="accent3"/>
            </a:effectRef>
            <a:fontRef idx="minor">
              <a:schemeClr val="lt1"/>
            </a:fontRef>
          </p:style>
          <p:txBody>
            <a:bodyPr spcFirstLastPara="0" vert="horz" wrap="square" lIns="99060" tIns="99060" rIns="99060" bIns="99060" numCol="1" spcCol="1270" anchor="ctr" anchorCtr="0">
              <a:noAutofit/>
            </a:bodyPr>
            <a:lstStyle/>
            <a:p>
              <a:pPr algn="just" defTabSz="1155700">
                <a:lnSpc>
                  <a:spcPct val="90000"/>
                </a:lnSpc>
                <a:spcBef>
                  <a:spcPct val="0"/>
                </a:spcBef>
                <a:spcAft>
                  <a:spcPct val="35000"/>
                </a:spcAft>
              </a:pPr>
              <a:r>
                <a:rPr lang="es-MX" sz="2600" b="1" dirty="0" smtClean="0">
                  <a:solidFill>
                    <a:schemeClr val="tx1"/>
                  </a:solidFill>
                  <a:latin typeface="Times New Roman" panose="02020603050405020304" pitchFamily="18" charset="0"/>
                  <a:cs typeface="Times New Roman" panose="02020603050405020304" pitchFamily="18" charset="0"/>
                </a:rPr>
                <a:t>Ha</a:t>
              </a:r>
              <a:r>
                <a:rPr lang="es-MX" sz="2600" b="1" dirty="0">
                  <a:solidFill>
                    <a:schemeClr val="tx1"/>
                  </a:solidFill>
                  <a:latin typeface="Times New Roman" panose="02020603050405020304" pitchFamily="18" charset="0"/>
                  <a:cs typeface="Times New Roman" panose="02020603050405020304" pitchFamily="18" charset="0"/>
                </a:rPr>
                <a:t>: </a:t>
              </a:r>
              <a:r>
                <a:rPr lang="es-MX" sz="2600" b="1" dirty="0" smtClean="0">
                  <a:solidFill>
                    <a:schemeClr val="tx1"/>
                  </a:solidFill>
                  <a:latin typeface="Times New Roman" panose="02020603050405020304" pitchFamily="18" charset="0"/>
                  <a:cs typeface="Times New Roman" panose="02020603050405020304" pitchFamily="18" charset="0"/>
                </a:rPr>
                <a:t>“</a:t>
              </a:r>
              <a:r>
                <a:rPr lang="es-ES" sz="2800" dirty="0" smtClean="0">
                  <a:solidFill>
                    <a:schemeClr val="tx1"/>
                  </a:solidFill>
                  <a:latin typeface="Times New Roman" panose="02020603050405020304" pitchFamily="18" charset="0"/>
                  <a:cs typeface="Times New Roman" panose="02020603050405020304" pitchFamily="18" charset="0"/>
                </a:rPr>
                <a:t>La </a:t>
              </a:r>
              <a:r>
                <a:rPr lang="es-ES" sz="2800" dirty="0">
                  <a:solidFill>
                    <a:schemeClr val="tx1"/>
                  </a:solidFill>
                  <a:latin typeface="Times New Roman" panose="02020603050405020304" pitchFamily="18" charset="0"/>
                  <a:cs typeface="Times New Roman" panose="02020603050405020304" pitchFamily="18" charset="0"/>
                </a:rPr>
                <a:t>caída temprana del fruto de aguacate en la variedad </a:t>
              </a:r>
              <a:r>
                <a:rPr lang="es-ES" sz="2800" dirty="0" err="1">
                  <a:solidFill>
                    <a:schemeClr val="tx1"/>
                  </a:solidFill>
                  <a:latin typeface="Times New Roman" panose="02020603050405020304" pitchFamily="18" charset="0"/>
                  <a:cs typeface="Times New Roman" panose="02020603050405020304" pitchFamily="18" charset="0"/>
                </a:rPr>
                <a:t>Hass</a:t>
              </a:r>
              <a:r>
                <a:rPr lang="es-ES" sz="2800" dirty="0">
                  <a:solidFill>
                    <a:schemeClr val="tx1"/>
                  </a:solidFill>
                  <a:latin typeface="Times New Roman" panose="02020603050405020304" pitchFamily="18" charset="0"/>
                  <a:cs typeface="Times New Roman" panose="02020603050405020304" pitchFamily="18" charset="0"/>
                </a:rPr>
                <a:t> se debe a deficiencia </a:t>
              </a:r>
              <a:r>
                <a:rPr lang="es-ES" sz="2800" dirty="0" smtClean="0">
                  <a:solidFill>
                    <a:schemeClr val="tx1"/>
                  </a:solidFill>
                  <a:latin typeface="Times New Roman" panose="02020603050405020304" pitchFamily="18" charset="0"/>
                  <a:cs typeface="Times New Roman" panose="02020603050405020304" pitchFamily="18" charset="0"/>
                </a:rPr>
                <a:t>nutricional”</a:t>
              </a:r>
              <a:endParaRPr lang="es-MX" sz="2600" kern="1200"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0569800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8410" y="373487"/>
            <a:ext cx="8596668" cy="847270"/>
          </a:xfrm>
        </p:spPr>
        <p:txBody>
          <a:bodyPr>
            <a:normAutofit fontScale="90000"/>
          </a:bodyPr>
          <a:lstStyle/>
          <a:p>
            <a:pPr algn="ctr"/>
            <a:r>
              <a:rPr lang="es-MX" sz="3200" b="1" dirty="0" smtClean="0">
                <a:solidFill>
                  <a:schemeClr val="tx1"/>
                </a:solidFill>
                <a:latin typeface="Times New Roman" panose="02020603050405020304" pitchFamily="18" charset="0"/>
                <a:cs typeface="Times New Roman" panose="02020603050405020304" pitchFamily="18" charset="0"/>
              </a:rPr>
              <a:t>MATERIALES </a:t>
            </a:r>
            <a:r>
              <a:rPr lang="es-MX" sz="3200" b="1" dirty="0">
                <a:solidFill>
                  <a:schemeClr val="tx1"/>
                </a:solidFill>
                <a:latin typeface="Times New Roman" panose="02020603050405020304" pitchFamily="18" charset="0"/>
                <a:cs typeface="Times New Roman" panose="02020603050405020304" pitchFamily="18" charset="0"/>
              </a:rPr>
              <a:t>Y</a:t>
            </a:r>
            <a:r>
              <a:rPr lang="es-MX" sz="3200" b="1" dirty="0" smtClean="0">
                <a:solidFill>
                  <a:schemeClr val="tx1"/>
                </a:solidFill>
                <a:latin typeface="Times New Roman" panose="02020603050405020304" pitchFamily="18" charset="0"/>
                <a:cs typeface="Times New Roman" panose="02020603050405020304" pitchFamily="18" charset="0"/>
              </a:rPr>
              <a:t> MÉTODOS</a:t>
            </a:r>
            <a:r>
              <a:rPr lang="es-MX" sz="3200" b="1" dirty="0" smtClean="0">
                <a:solidFill>
                  <a:srgbClr val="FF0000"/>
                </a:solidFill>
                <a:latin typeface="Times New Roman" panose="02020603050405020304" pitchFamily="18" charset="0"/>
                <a:cs typeface="Times New Roman" panose="02020603050405020304" pitchFamily="18" charset="0"/>
              </a:rPr>
              <a:t/>
            </a:r>
            <a:br>
              <a:rPr lang="es-MX" sz="3200" b="1" dirty="0" smtClean="0">
                <a:solidFill>
                  <a:srgbClr val="FF0000"/>
                </a:solidFill>
                <a:latin typeface="Times New Roman" panose="02020603050405020304" pitchFamily="18" charset="0"/>
                <a:cs typeface="Times New Roman" panose="02020603050405020304" pitchFamily="18" charset="0"/>
              </a:rPr>
            </a:br>
            <a:r>
              <a:rPr lang="es-MX" sz="3200" b="1" dirty="0">
                <a:solidFill>
                  <a:srgbClr val="FF0000"/>
                </a:solidFill>
                <a:latin typeface="Times New Roman" panose="02020603050405020304" pitchFamily="18" charset="0"/>
                <a:cs typeface="Times New Roman" panose="02020603050405020304" pitchFamily="18" charset="0"/>
              </a:rPr>
              <a:t/>
            </a:r>
            <a:br>
              <a:rPr lang="es-MX" sz="3200" b="1" dirty="0">
                <a:solidFill>
                  <a:srgbClr val="FF0000"/>
                </a:solidFill>
                <a:latin typeface="Times New Roman" panose="02020603050405020304" pitchFamily="18" charset="0"/>
                <a:cs typeface="Times New Roman" panose="02020603050405020304" pitchFamily="18" charset="0"/>
              </a:rPr>
            </a:br>
            <a:r>
              <a:rPr lang="es-MX" sz="3200" b="1" dirty="0" smtClean="0">
                <a:solidFill>
                  <a:schemeClr val="tx1"/>
                </a:solidFill>
                <a:latin typeface="Times New Roman" panose="02020603050405020304" pitchFamily="18" charset="0"/>
                <a:cs typeface="Times New Roman" panose="02020603050405020304" pitchFamily="18" charset="0"/>
              </a:rPr>
              <a:t>Ubicación  </a:t>
            </a:r>
            <a:r>
              <a:rPr lang="es-MX" sz="3200" b="1" dirty="0">
                <a:solidFill>
                  <a:schemeClr val="tx1"/>
                </a:solidFill>
                <a:latin typeface="Times New Roman" panose="02020603050405020304" pitchFamily="18" charset="0"/>
                <a:cs typeface="Times New Roman" panose="02020603050405020304" pitchFamily="18" charset="0"/>
              </a:rPr>
              <a:t>Geográfica</a:t>
            </a:r>
            <a:r>
              <a:rPr lang="es-MX" sz="2000" b="1" dirty="0">
                <a:solidFill>
                  <a:schemeClr val="tx1"/>
                </a:solidFill>
                <a:latin typeface="Times New Roman" panose="02020603050405020304" pitchFamily="18" charset="0"/>
                <a:cs typeface="Times New Roman" panose="02020603050405020304" pitchFamily="18" charset="0"/>
              </a:rPr>
              <a:t/>
            </a:r>
            <a:br>
              <a:rPr lang="es-MX" sz="2000" b="1" dirty="0">
                <a:solidFill>
                  <a:schemeClr val="tx1"/>
                </a:solidFill>
                <a:latin typeface="Times New Roman" panose="02020603050405020304" pitchFamily="18" charset="0"/>
                <a:cs typeface="Times New Roman" panose="02020603050405020304" pitchFamily="18" charset="0"/>
              </a:rPr>
            </a:br>
            <a:endParaRPr lang="es-MX" sz="3200" b="1" dirty="0">
              <a:solidFill>
                <a:srgbClr val="FF0000"/>
              </a:solidFill>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75986" y="1974340"/>
            <a:ext cx="4882142" cy="4639235"/>
          </a:xfrm>
        </p:spPr>
        <p:txBody>
          <a:bodyPr>
            <a:normAutofit fontScale="92500" lnSpcReduction="10000"/>
          </a:bodyPr>
          <a:lstStyle/>
          <a:p>
            <a:pPr marL="0" indent="0" algn="ctr">
              <a:buNone/>
            </a:pPr>
            <a:r>
              <a:rPr lang="es-MX" sz="1600" b="1" dirty="0" smtClean="0">
                <a:solidFill>
                  <a:schemeClr val="tx1"/>
                </a:solidFill>
                <a:latin typeface="Times New Roman" panose="02020603050405020304" pitchFamily="18" charset="0"/>
                <a:cs typeface="Times New Roman" panose="02020603050405020304" pitchFamily="18" charset="0"/>
              </a:rPr>
              <a:t>Caracterización </a:t>
            </a:r>
            <a:r>
              <a:rPr lang="es-MX" sz="1600" b="1" dirty="0">
                <a:solidFill>
                  <a:schemeClr val="tx1"/>
                </a:solidFill>
                <a:latin typeface="Times New Roman" panose="02020603050405020304" pitchFamily="18" charset="0"/>
                <a:cs typeface="Times New Roman" panose="02020603050405020304" pitchFamily="18" charset="0"/>
              </a:rPr>
              <a:t>del área de </a:t>
            </a:r>
            <a:r>
              <a:rPr lang="es-MX" sz="1600" b="1" dirty="0" smtClean="0">
                <a:solidFill>
                  <a:schemeClr val="tx1"/>
                </a:solidFill>
                <a:latin typeface="Times New Roman" panose="02020603050405020304" pitchFamily="18" charset="0"/>
                <a:cs typeface="Times New Roman" panose="02020603050405020304" pitchFamily="18" charset="0"/>
              </a:rPr>
              <a:t>estudio</a:t>
            </a:r>
            <a:endParaRPr lang="es-MX" sz="1600" dirty="0"/>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Provincia:	</a:t>
            </a:r>
            <a:r>
              <a:rPr lang="es-MX" dirty="0" smtClean="0">
                <a:solidFill>
                  <a:schemeClr val="tx1"/>
                </a:solidFill>
                <a:latin typeface="Times New Roman" panose="02020603050405020304" pitchFamily="18" charset="0"/>
                <a:cs typeface="Times New Roman" panose="02020603050405020304" pitchFamily="18" charset="0"/>
              </a:rPr>
              <a:t>	Pichincha</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Cantón:</a:t>
            </a:r>
            <a:r>
              <a:rPr lang="es-MX" dirty="0" smtClean="0">
                <a:solidFill>
                  <a:schemeClr val="tx1"/>
                </a:solidFill>
                <a:latin typeface="Times New Roman" panose="02020603050405020304" pitchFamily="18" charset="0"/>
                <a:cs typeface="Times New Roman" panose="02020603050405020304" pitchFamily="18" charset="0"/>
              </a:rPr>
              <a:t>		Quito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Parroquia:	 	</a:t>
            </a:r>
            <a:r>
              <a:rPr lang="es-MX" dirty="0" err="1" smtClean="0">
                <a:solidFill>
                  <a:schemeClr val="tx1"/>
                </a:solidFill>
                <a:latin typeface="Times New Roman" panose="02020603050405020304" pitchFamily="18" charset="0"/>
                <a:cs typeface="Times New Roman" panose="02020603050405020304" pitchFamily="18" charset="0"/>
              </a:rPr>
              <a:t>Guayllabamba</a:t>
            </a:r>
            <a:r>
              <a:rPr lang="es-MX" dirty="0" smtClean="0">
                <a:solidFill>
                  <a:schemeClr val="tx1"/>
                </a:solidFill>
                <a:latin typeface="Times New Roman" panose="02020603050405020304" pitchFamily="18" charset="0"/>
                <a:cs typeface="Times New Roman" panose="02020603050405020304" pitchFamily="18" charset="0"/>
              </a:rPr>
              <a:t> </a:t>
            </a:r>
            <a:endParaRPr lang="es-MX" sz="16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MX" b="1" dirty="0" smtClean="0">
                <a:solidFill>
                  <a:schemeClr val="tx1"/>
                </a:solidFill>
                <a:latin typeface="Times New Roman" panose="02020603050405020304" pitchFamily="18" charset="0"/>
                <a:cs typeface="Times New Roman" panose="02020603050405020304" pitchFamily="18" charset="0"/>
              </a:rPr>
              <a:t>Lugar:</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a:t>
            </a:r>
            <a:r>
              <a:rPr lang="es-MX" dirty="0">
                <a:solidFill>
                  <a:schemeClr val="tx1"/>
                </a:solidFill>
                <a:latin typeface="Times New Roman" panose="02020603050405020304" pitchFamily="18" charset="0"/>
                <a:cs typeface="Times New Roman" panose="02020603050405020304" pitchFamily="18" charset="0"/>
              </a:rPr>
              <a:t>H</a:t>
            </a:r>
            <a:r>
              <a:rPr lang="es-MX" dirty="0" smtClean="0">
                <a:solidFill>
                  <a:schemeClr val="tx1"/>
                </a:solidFill>
                <a:latin typeface="Times New Roman" panose="02020603050405020304" pitchFamily="18" charset="0"/>
                <a:cs typeface="Times New Roman" panose="02020603050405020304" pitchFamily="18" charset="0"/>
              </a:rPr>
              <a:t>acienda   								</a:t>
            </a:r>
            <a:r>
              <a:rPr lang="es-MX" dirty="0" err="1" smtClean="0">
                <a:solidFill>
                  <a:schemeClr val="tx1"/>
                </a:solidFill>
                <a:latin typeface="Times New Roman" panose="02020603050405020304" pitchFamily="18" charset="0"/>
                <a:cs typeface="Times New Roman" panose="02020603050405020304" pitchFamily="18" charset="0"/>
              </a:rPr>
              <a:t>Chaquibamba</a:t>
            </a:r>
            <a:endParaRPr lang="es-MX" sz="1600" dirty="0">
              <a:solidFill>
                <a:schemeClr val="tx1"/>
              </a:solidFill>
              <a:latin typeface="Times New Roman" panose="02020603050405020304" pitchFamily="18" charset="0"/>
              <a:cs typeface="Times New Roman" panose="02020603050405020304" pitchFamily="18" charset="0"/>
            </a:endParaRPr>
          </a:p>
          <a:p>
            <a:r>
              <a:rPr lang="es-MX" b="1" dirty="0">
                <a:solidFill>
                  <a:schemeClr val="tx1"/>
                </a:solidFill>
                <a:latin typeface="Times New Roman" panose="02020603050405020304" pitchFamily="18" charset="0"/>
                <a:cs typeface="Times New Roman" panose="02020603050405020304" pitchFamily="18" charset="0"/>
              </a:rPr>
              <a:t>Altitud:</a:t>
            </a:r>
            <a:r>
              <a:rPr lang="es-MX" dirty="0">
                <a:solidFill>
                  <a:schemeClr val="tx1"/>
                </a:solidFill>
                <a:latin typeface="Times New Roman" panose="02020603050405020304" pitchFamily="18" charset="0"/>
                <a:cs typeface="Times New Roman" panose="02020603050405020304" pitchFamily="18" charset="0"/>
              </a:rPr>
              <a:t>	</a:t>
            </a:r>
            <a:r>
              <a:rPr lang="es-MX" dirty="0" smtClean="0">
                <a:solidFill>
                  <a:schemeClr val="tx1"/>
                </a:solidFill>
                <a:latin typeface="Times New Roman" panose="02020603050405020304" pitchFamily="18" charset="0"/>
                <a:cs typeface="Times New Roman" panose="02020603050405020304" pitchFamily="18" charset="0"/>
              </a:rPr>
              <a:t>	</a:t>
            </a:r>
            <a:r>
              <a:rPr lang="es-ES" dirty="0">
                <a:solidFill>
                  <a:schemeClr val="tx1"/>
                </a:solidFill>
                <a:latin typeface="Times New Roman" panose="02020603050405020304" pitchFamily="18" charset="0"/>
                <a:cs typeface="Times New Roman" panose="02020603050405020304" pitchFamily="18" charset="0"/>
              </a:rPr>
              <a:t>2100 m.s.n.m</a:t>
            </a:r>
            <a:r>
              <a:rPr lang="es-ES" dirty="0">
                <a:solidFill>
                  <a:schemeClr val="bg1"/>
                </a:solidFill>
              </a:rPr>
              <a:t>.</a:t>
            </a:r>
            <a:endParaRPr lang="es-CO" dirty="0">
              <a:solidFill>
                <a:schemeClr val="bg1"/>
              </a:solidFill>
            </a:endParaRPr>
          </a:p>
          <a:p>
            <a:r>
              <a:rPr lang="es-EC" b="1" dirty="0" smtClean="0">
                <a:solidFill>
                  <a:schemeClr val="tx1"/>
                </a:solidFill>
                <a:latin typeface="Times New Roman" panose="02020603050405020304" pitchFamily="18" charset="0"/>
                <a:cs typeface="Times New Roman" panose="02020603050405020304" pitchFamily="18" charset="0"/>
              </a:rPr>
              <a:t>Longitud:</a:t>
            </a:r>
            <a:r>
              <a:rPr lang="es-EC" b="1" dirty="0">
                <a:solidFill>
                  <a:schemeClr val="tx1"/>
                </a:solidFill>
                <a:latin typeface="Times New Roman" panose="02020603050405020304" pitchFamily="18" charset="0"/>
                <a:cs typeface="Times New Roman" panose="02020603050405020304" pitchFamily="18" charset="0"/>
              </a:rPr>
              <a:t>	</a:t>
            </a:r>
            <a:r>
              <a:rPr lang="es-EC" b="1" dirty="0" smtClean="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78º20’29”W</a:t>
            </a:r>
            <a:endParaRPr lang="es-CO"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s-EC" b="1" dirty="0" smtClean="0">
                <a:solidFill>
                  <a:schemeClr val="tx1"/>
                </a:solidFill>
                <a:latin typeface="Times New Roman" panose="02020603050405020304" pitchFamily="18" charset="0"/>
                <a:cs typeface="Times New Roman" panose="02020603050405020304" pitchFamily="18" charset="0"/>
              </a:rPr>
              <a:t>Latitud:		</a:t>
            </a:r>
            <a:r>
              <a:rPr lang="en-US" dirty="0" smtClean="0">
                <a:solidFill>
                  <a:schemeClr val="tx1"/>
                </a:solidFill>
                <a:latin typeface="Times New Roman" panose="02020603050405020304" pitchFamily="18" charset="0"/>
                <a:cs typeface="Times New Roman" panose="02020603050405020304" pitchFamily="18" charset="0"/>
              </a:rPr>
              <a:t>0º3’33”S</a:t>
            </a:r>
            <a:endParaRPr lang="es-CO" dirty="0" smtClean="0">
              <a:solidFill>
                <a:schemeClr val="tx1"/>
              </a:solidFill>
              <a:latin typeface="Times New Roman" panose="02020603050405020304" pitchFamily="18" charset="0"/>
              <a:cs typeface="Times New Roman" panose="02020603050405020304" pitchFamily="18" charset="0"/>
            </a:endParaRPr>
          </a:p>
          <a:p>
            <a:pPr marL="0" indent="0">
              <a:buNone/>
            </a:pPr>
            <a:r>
              <a:rPr lang="es-MX" sz="1200" b="1" dirty="0" smtClean="0">
                <a:solidFill>
                  <a:schemeClr val="tx1"/>
                </a:solidFill>
                <a:latin typeface="Times New Roman" panose="02020603050405020304" pitchFamily="18" charset="0"/>
                <a:cs typeface="Times New Roman" panose="02020603050405020304" pitchFamily="18" charset="0"/>
              </a:rPr>
              <a:t>Fuente</a:t>
            </a:r>
            <a:r>
              <a:rPr lang="es-MX" sz="1200" b="1" dirty="0">
                <a:solidFill>
                  <a:schemeClr val="tx1"/>
                </a:solidFill>
                <a:latin typeface="Times New Roman" panose="02020603050405020304" pitchFamily="18" charset="0"/>
                <a:cs typeface="Times New Roman" panose="02020603050405020304" pitchFamily="18" charset="0"/>
              </a:rPr>
              <a:t>:</a:t>
            </a:r>
            <a:r>
              <a:rPr lang="es-MX" sz="1200" dirty="0">
                <a:solidFill>
                  <a:schemeClr val="tx1"/>
                </a:solidFill>
                <a:latin typeface="Times New Roman" panose="02020603050405020304" pitchFamily="18" charset="0"/>
                <a:cs typeface="Times New Roman" panose="02020603050405020304" pitchFamily="18" charset="0"/>
              </a:rPr>
              <a:t> </a:t>
            </a:r>
            <a:r>
              <a:rPr lang="es-MX" sz="1200" dirty="0" smtClean="0">
                <a:solidFill>
                  <a:schemeClr val="tx1"/>
                </a:solidFill>
                <a:latin typeface="Times New Roman" panose="02020603050405020304" pitchFamily="18" charset="0"/>
                <a:cs typeface="Times New Roman" panose="02020603050405020304" pitchFamily="18" charset="0"/>
              </a:rPr>
              <a:t>INAMHI (2015) </a:t>
            </a:r>
            <a:r>
              <a:rPr lang="es-ES" sz="1200" dirty="0">
                <a:latin typeface="Times New Roman" panose="02020603050405020304" pitchFamily="18" charset="0"/>
                <a:cs typeface="Times New Roman" panose="02020603050405020304" pitchFamily="18" charset="0"/>
              </a:rPr>
              <a:t>Instituto Nacional de Meteorología e Hidrología </a:t>
            </a:r>
            <a:endParaRPr lang="es-MX" sz="12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p:nvPr/>
        </p:nvPicPr>
        <p:blipFill rotWithShape="1">
          <a:blip r:embed="rId2"/>
          <a:srcRect l="27665" t="17200" r="13611" b="9173"/>
          <a:stretch/>
        </p:blipFill>
        <p:spPr bwMode="auto">
          <a:xfrm>
            <a:off x="5035639" y="1403797"/>
            <a:ext cx="7156361" cy="54542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3044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946127046"/>
              </p:ext>
            </p:extLst>
          </p:nvPr>
        </p:nvGraphicFramePr>
        <p:xfrm>
          <a:off x="0" y="798490"/>
          <a:ext cx="12080383" cy="6207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698344" y="1070402"/>
            <a:ext cx="1556836" cy="369332"/>
          </a:xfrm>
          <a:prstGeom prst="rect">
            <a:avLst/>
          </a:prstGeom>
        </p:spPr>
        <p:txBody>
          <a:bodyPr wrap="none">
            <a:spAutoFit/>
          </a:bodyPr>
          <a:lstStyle/>
          <a:p>
            <a:pPr lvl="0"/>
            <a:r>
              <a:rPr lang="es-MX" b="1" dirty="0">
                <a:latin typeface="Times New Roman" panose="02020603050405020304" pitchFamily="18" charset="0"/>
                <a:cs typeface="Times New Roman" panose="02020603050405020304" pitchFamily="18" charset="0"/>
              </a:rPr>
              <a:t>Herramientas</a:t>
            </a:r>
          </a:p>
        </p:txBody>
      </p:sp>
      <p:sp>
        <p:nvSpPr>
          <p:cNvPr id="6" name="Rectángulo 5"/>
          <p:cNvSpPr/>
          <p:nvPr/>
        </p:nvSpPr>
        <p:spPr>
          <a:xfrm>
            <a:off x="6104582" y="1057938"/>
            <a:ext cx="1018227" cy="369332"/>
          </a:xfrm>
          <a:prstGeom prst="rect">
            <a:avLst/>
          </a:prstGeom>
        </p:spPr>
        <p:txBody>
          <a:bodyPr wrap="none">
            <a:spAutoFit/>
          </a:bodyPr>
          <a:lstStyle/>
          <a:p>
            <a:pPr lvl="0"/>
            <a:r>
              <a:rPr lang="es-MX" b="1" dirty="0" smtClean="0">
                <a:latin typeface="Times New Roman" panose="02020603050405020304" pitchFamily="18" charset="0"/>
                <a:cs typeface="Times New Roman" panose="02020603050405020304" pitchFamily="18" charset="0"/>
              </a:rPr>
              <a:t>Insumos</a:t>
            </a:r>
            <a:endParaRPr lang="es-MX" b="1" dirty="0">
              <a:latin typeface="Times New Roman" panose="02020603050405020304" pitchFamily="18" charset="0"/>
              <a:cs typeface="Times New Roman" panose="02020603050405020304" pitchFamily="18" charset="0"/>
            </a:endParaRPr>
          </a:p>
        </p:txBody>
      </p:sp>
      <p:sp>
        <p:nvSpPr>
          <p:cNvPr id="7" name="Rectángulo 6"/>
          <p:cNvSpPr/>
          <p:nvPr/>
        </p:nvSpPr>
        <p:spPr>
          <a:xfrm>
            <a:off x="9074017" y="1051291"/>
            <a:ext cx="2448106" cy="369332"/>
          </a:xfrm>
          <a:prstGeom prst="rect">
            <a:avLst/>
          </a:prstGeom>
        </p:spPr>
        <p:txBody>
          <a:bodyPr wrap="none">
            <a:spAutoFit/>
          </a:bodyPr>
          <a:lstStyle/>
          <a:p>
            <a:pPr lvl="0"/>
            <a:r>
              <a:rPr lang="es-MX" b="1" dirty="0" smtClean="0">
                <a:latin typeface="Times New Roman" panose="02020603050405020304" pitchFamily="18" charset="0"/>
                <a:cs typeface="Times New Roman" panose="02020603050405020304" pitchFamily="18" charset="0"/>
              </a:rPr>
              <a:t>Material Experimental</a:t>
            </a:r>
            <a:endParaRPr lang="es-MX" b="1" dirty="0">
              <a:latin typeface="Times New Roman" panose="02020603050405020304" pitchFamily="18" charset="0"/>
              <a:cs typeface="Times New Roman" panose="02020603050405020304" pitchFamily="18" charset="0"/>
            </a:endParaRPr>
          </a:p>
        </p:txBody>
      </p:sp>
      <p:sp>
        <p:nvSpPr>
          <p:cNvPr id="8" name="Rectángulo 7"/>
          <p:cNvSpPr/>
          <p:nvPr/>
        </p:nvSpPr>
        <p:spPr>
          <a:xfrm>
            <a:off x="4726543" y="185727"/>
            <a:ext cx="2756079" cy="646331"/>
          </a:xfrm>
          <a:prstGeom prst="rect">
            <a:avLst/>
          </a:prstGeom>
        </p:spPr>
        <p:txBody>
          <a:bodyPr wrap="square">
            <a:spAutoFit/>
          </a:bodyPr>
          <a:lstStyle/>
          <a:p>
            <a:pPr lvl="0"/>
            <a:r>
              <a:rPr lang="es-MX" sz="3600" b="1" dirty="0" smtClean="0">
                <a:latin typeface="Times New Roman" panose="02020603050405020304" pitchFamily="18" charset="0"/>
                <a:cs typeface="Times New Roman" panose="02020603050405020304" pitchFamily="18" charset="0"/>
              </a:rPr>
              <a:t>Materiales</a:t>
            </a:r>
            <a:endParaRPr lang="es-MX" sz="3600" b="1"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20867" y="1439735"/>
            <a:ext cx="2042755" cy="2072392"/>
          </a:xfrm>
          <a:prstGeom prst="rect">
            <a:avLst/>
          </a:prstGeom>
        </p:spPr>
      </p:pic>
    </p:spTree>
    <p:extLst>
      <p:ext uri="{BB962C8B-B14F-4D97-AF65-F5344CB8AC3E}">
        <p14:creationId xmlns:p14="http://schemas.microsoft.com/office/powerpoint/2010/main" val="42446108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7664" y="81901"/>
            <a:ext cx="8596668" cy="730174"/>
          </a:xfrm>
        </p:spPr>
        <p:txBody>
          <a:bodyPr>
            <a:normAutofit/>
          </a:bodyPr>
          <a:lstStyle/>
          <a:p>
            <a:pPr marL="0" indent="0" algn="ctr">
              <a:buNone/>
            </a:pPr>
            <a:r>
              <a:rPr lang="es-MX" sz="4000" b="1" dirty="0" smtClean="0">
                <a:solidFill>
                  <a:srgbClr val="002060"/>
                </a:solidFill>
                <a:latin typeface="Times New Roman" panose="02020603050405020304" pitchFamily="18" charset="0"/>
                <a:cs typeface="Times New Roman" panose="02020603050405020304" pitchFamily="18" charset="0"/>
              </a:rPr>
              <a:t>Métodos</a:t>
            </a:r>
            <a:endParaRPr lang="es-MX" sz="4000" b="1" dirty="0">
              <a:solidFill>
                <a:srgbClr val="002060"/>
              </a:solidFill>
              <a:latin typeface="Times New Roman" panose="02020603050405020304" pitchFamily="18" charset="0"/>
              <a:cs typeface="Times New Roman" panose="02020603050405020304" pitchFamily="18" charset="0"/>
            </a:endParaRPr>
          </a:p>
        </p:txBody>
      </p:sp>
      <p:grpSp>
        <p:nvGrpSpPr>
          <p:cNvPr id="8" name="Grupo 7"/>
          <p:cNvGrpSpPr/>
          <p:nvPr/>
        </p:nvGrpSpPr>
        <p:grpSpPr>
          <a:xfrm>
            <a:off x="1437445" y="1805962"/>
            <a:ext cx="9317105" cy="815019"/>
            <a:chOff x="-54869" y="180353"/>
            <a:chExt cx="7205835" cy="1184074"/>
          </a:xfrm>
        </p:grpSpPr>
        <p:sp>
          <p:nvSpPr>
            <p:cNvPr id="9" name="Rectángulo redondeado 8"/>
            <p:cNvSpPr/>
            <p:nvPr/>
          </p:nvSpPr>
          <p:spPr>
            <a:xfrm>
              <a:off x="1186844" y="250720"/>
              <a:ext cx="4389119" cy="1113707"/>
            </a:xfrm>
            <a:prstGeom prst="roundRect">
              <a:avLst/>
            </a:pr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ángulo redondeado 9"/>
            <p:cNvSpPr/>
            <p:nvPr/>
          </p:nvSpPr>
          <p:spPr>
            <a:xfrm>
              <a:off x="-54869" y="180353"/>
              <a:ext cx="7205835" cy="1169971"/>
            </a:xfrm>
            <a:prstGeom prst="roundRect">
              <a:avLst/>
            </a:prstGeom>
            <a:solidFill>
              <a:schemeClr val="tx2">
                <a:lumMod val="20000"/>
                <a:lumOff val="80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000" kern="1200" dirty="0" smtClean="0">
                  <a:solidFill>
                    <a:schemeClr val="tx1"/>
                  </a:solidFill>
                  <a:latin typeface="Times New Roman" panose="02020603050405020304" pitchFamily="18" charset="0"/>
                  <a:cs typeface="Times New Roman" panose="02020603050405020304" pitchFamily="18" charset="0"/>
                </a:rPr>
                <a:t>Investigación Experimental </a:t>
              </a:r>
              <a:r>
                <a:rPr lang="es-MX" sz="2000" dirty="0" smtClean="0">
                  <a:solidFill>
                    <a:schemeClr val="tx1"/>
                  </a:solidFill>
                  <a:latin typeface="Times New Roman" panose="02020603050405020304" pitchFamily="18" charset="0"/>
                  <a:cs typeface="Times New Roman" panose="02020603050405020304" pitchFamily="18" charset="0"/>
                </a:rPr>
                <a:t>aplicada en </a:t>
              </a:r>
              <a:r>
                <a:rPr lang="es-MX" sz="2000" kern="1200" dirty="0" smtClean="0">
                  <a:solidFill>
                    <a:schemeClr val="tx1"/>
                  </a:solidFill>
                  <a:latin typeface="Times New Roman" panose="02020603050405020304" pitchFamily="18" charset="0"/>
                  <a:cs typeface="Times New Roman" panose="02020603050405020304" pitchFamily="18" charset="0"/>
                </a:rPr>
                <a:t>campo </a:t>
              </a:r>
              <a:endParaRPr lang="es-MX" sz="2000" kern="1200" dirty="0">
                <a:solidFill>
                  <a:schemeClr val="tx1"/>
                </a:solidFill>
                <a:latin typeface="Times New Roman" panose="02020603050405020304" pitchFamily="18" charset="0"/>
                <a:cs typeface="Times New Roman" panose="02020603050405020304" pitchFamily="18" charset="0"/>
              </a:endParaRPr>
            </a:p>
          </p:txBody>
        </p:sp>
      </p:grpSp>
      <p:sp>
        <p:nvSpPr>
          <p:cNvPr id="14" name="Rectángulo redondeado 13"/>
          <p:cNvSpPr/>
          <p:nvPr/>
        </p:nvSpPr>
        <p:spPr>
          <a:xfrm>
            <a:off x="267499" y="4282184"/>
            <a:ext cx="3034776" cy="861015"/>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s-MX" sz="2000" dirty="0" smtClean="0">
                <a:solidFill>
                  <a:schemeClr val="tx1"/>
                </a:solidFill>
                <a:latin typeface="Times New Roman" panose="02020603050405020304" pitchFamily="18" charset="0"/>
                <a:cs typeface="Times New Roman" panose="02020603050405020304" pitchFamily="18" charset="0"/>
              </a:rPr>
              <a:t>Diseños de Bloques Completos al Azar</a:t>
            </a:r>
            <a:endParaRPr lang="es-MX" sz="2000" dirty="0">
              <a:solidFill>
                <a:schemeClr val="tx1"/>
              </a:solidFill>
              <a:latin typeface="Times New Roman" panose="02020603050405020304" pitchFamily="18" charset="0"/>
              <a:cs typeface="Times New Roman" panose="02020603050405020304" pitchFamily="18" charset="0"/>
            </a:endParaRPr>
          </a:p>
          <a:p>
            <a:pPr algn="ctr"/>
            <a:r>
              <a:rPr lang="es-MX" sz="2000" dirty="0" smtClean="0">
                <a:latin typeface="Times New Roman" panose="02020603050405020304" pitchFamily="18" charset="0"/>
                <a:cs typeface="Times New Roman" panose="02020603050405020304" pitchFamily="18" charset="0"/>
              </a:rPr>
              <a:t> </a:t>
            </a:r>
            <a:endParaRPr lang="es-MX" sz="2000" dirty="0">
              <a:latin typeface="Times New Roman" panose="02020603050405020304" pitchFamily="18" charset="0"/>
              <a:cs typeface="Times New Roman" panose="02020603050405020304" pitchFamily="18" charset="0"/>
            </a:endParaRPr>
          </a:p>
        </p:txBody>
      </p:sp>
      <p:sp>
        <p:nvSpPr>
          <p:cNvPr id="17" name="Rectángulo redondeado 16"/>
          <p:cNvSpPr/>
          <p:nvPr/>
        </p:nvSpPr>
        <p:spPr>
          <a:xfrm>
            <a:off x="4949778" y="982787"/>
            <a:ext cx="2292440"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a:latin typeface="Times New Roman" panose="02020603050405020304" pitchFamily="18" charset="0"/>
                <a:cs typeface="Times New Roman" panose="02020603050405020304" pitchFamily="18" charset="0"/>
              </a:rPr>
              <a:t>Tipo de estudio</a:t>
            </a:r>
            <a:r>
              <a:rPr lang="es-MX" sz="2400" dirty="0">
                <a:latin typeface="Times New Roman" panose="02020603050405020304" pitchFamily="18" charset="0"/>
                <a:cs typeface="Times New Roman" panose="02020603050405020304" pitchFamily="18" charset="0"/>
              </a:rPr>
              <a:t> </a:t>
            </a:r>
            <a:endParaRPr lang="es-MX" sz="2400" dirty="0"/>
          </a:p>
        </p:txBody>
      </p:sp>
      <p:sp>
        <p:nvSpPr>
          <p:cNvPr id="18" name="Rectángulo redondeado 17"/>
          <p:cNvSpPr/>
          <p:nvPr/>
        </p:nvSpPr>
        <p:spPr>
          <a:xfrm>
            <a:off x="267499" y="3021744"/>
            <a:ext cx="3025917"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smtClean="0">
                <a:latin typeface="Times New Roman" panose="02020603050405020304" pitchFamily="18" charset="0"/>
                <a:cs typeface="Times New Roman" panose="02020603050405020304" pitchFamily="18" charset="0"/>
              </a:rPr>
              <a:t>Diseño Experimental</a:t>
            </a:r>
            <a:r>
              <a:rPr lang="es-MX" sz="2400" dirty="0" smtClean="0">
                <a:latin typeface="Times New Roman" panose="02020603050405020304" pitchFamily="18" charset="0"/>
                <a:cs typeface="Times New Roman" panose="02020603050405020304" pitchFamily="18" charset="0"/>
              </a:rPr>
              <a:t> </a:t>
            </a:r>
            <a:endParaRPr lang="es-MX" sz="2400" dirty="0"/>
          </a:p>
        </p:txBody>
      </p:sp>
      <p:sp>
        <p:nvSpPr>
          <p:cNvPr id="19" name="Rectángulo redondeado 18"/>
          <p:cNvSpPr/>
          <p:nvPr/>
        </p:nvSpPr>
        <p:spPr>
          <a:xfrm>
            <a:off x="3552421" y="4457303"/>
            <a:ext cx="2794715" cy="510778"/>
          </a:xfrm>
          <a:prstGeom prst="roundRect">
            <a:avLst/>
          </a:prstGeom>
          <a:solidFill>
            <a:schemeClr val="accent2">
              <a:lumMod val="60000"/>
              <a:lumOff val="40000"/>
            </a:schemeClr>
          </a:solidFill>
          <a:ln>
            <a:solidFill>
              <a:srgbClr val="0070C0"/>
            </a:solidFill>
          </a:ln>
        </p:spPr>
        <p:txBody>
          <a:bodyPr wrap="square">
            <a:spAutoFit/>
          </a:bodyPr>
          <a:lstStyle/>
          <a:p>
            <a:r>
              <a:rPr lang="es-MX" sz="2400" b="1" dirty="0" smtClean="0">
                <a:latin typeface="Times New Roman" panose="02020603050405020304" pitchFamily="18" charset="0"/>
                <a:cs typeface="Times New Roman" panose="02020603050405020304" pitchFamily="18" charset="0"/>
              </a:rPr>
              <a:t>Factores en estudio</a:t>
            </a:r>
            <a:r>
              <a:rPr lang="es-MX" sz="2400" dirty="0" smtClean="0">
                <a:latin typeface="Times New Roman" panose="02020603050405020304" pitchFamily="18" charset="0"/>
                <a:cs typeface="Times New Roman" panose="02020603050405020304" pitchFamily="18" charset="0"/>
              </a:rPr>
              <a:t> </a:t>
            </a:r>
            <a:endParaRPr lang="es-MX" sz="2400" dirty="0"/>
          </a:p>
        </p:txBody>
      </p:sp>
      <p:sp>
        <p:nvSpPr>
          <p:cNvPr id="23" name="Rectángulo redondeado 22"/>
          <p:cNvSpPr/>
          <p:nvPr/>
        </p:nvSpPr>
        <p:spPr>
          <a:xfrm>
            <a:off x="6856043" y="3021744"/>
            <a:ext cx="3746063" cy="3633266"/>
          </a:xfrm>
          <a:prstGeom prst="roundRect">
            <a:avLst/>
          </a:prstGeom>
          <a:solidFill>
            <a:schemeClr val="tx2">
              <a:lumMod val="20000"/>
              <a:lumOff val="80000"/>
            </a:schemeClr>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Nitrógeno (N)</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Fósforo (P)</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Potasio (K)</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Calcio (Ca)</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Azufre (S)</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Magnesio (Mg)</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Zinc (Zn)</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Boro (B)</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Manganeso (Mn)</a:t>
            </a:r>
            <a:endParaRPr lang="es-MX" sz="20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Fertilización convencional</a:t>
            </a:r>
          </a:p>
          <a:p>
            <a:pPr marL="342900" indent="-342900">
              <a:buFont typeface="Arial" panose="020B0604020202020204" pitchFamily="34" charset="0"/>
              <a:buChar char="•"/>
            </a:pPr>
            <a:r>
              <a:rPr lang="es-MX" sz="2000" dirty="0" smtClean="0">
                <a:solidFill>
                  <a:schemeClr val="tx1"/>
                </a:solidFill>
                <a:latin typeface="Times New Roman" panose="02020603050405020304" pitchFamily="18" charset="0"/>
                <a:cs typeface="Times New Roman" panose="02020603050405020304" pitchFamily="18" charset="0"/>
              </a:rPr>
              <a:t>Testigo </a:t>
            </a:r>
          </a:p>
        </p:txBody>
      </p:sp>
      <p:cxnSp>
        <p:nvCxnSpPr>
          <p:cNvPr id="27" name="Conector recto 26"/>
          <p:cNvCxnSpPr>
            <a:stCxn id="17" idx="2"/>
            <a:endCxn id="10" idx="0"/>
          </p:cNvCxnSpPr>
          <p:nvPr/>
        </p:nvCxnSpPr>
        <p:spPr>
          <a:xfrm>
            <a:off x="6095998" y="1493565"/>
            <a:ext cx="0" cy="3123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a:endCxn id="18" idx="0"/>
          </p:cNvCxnSpPr>
          <p:nvPr/>
        </p:nvCxnSpPr>
        <p:spPr>
          <a:xfrm>
            <a:off x="1776028" y="2635112"/>
            <a:ext cx="4430" cy="386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cto 29"/>
          <p:cNvCxnSpPr>
            <a:stCxn id="18" idx="2"/>
            <a:endCxn id="14" idx="0"/>
          </p:cNvCxnSpPr>
          <p:nvPr/>
        </p:nvCxnSpPr>
        <p:spPr>
          <a:xfrm>
            <a:off x="1780458" y="3532522"/>
            <a:ext cx="4429" cy="7496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8" name="Conector recto 87"/>
          <p:cNvCxnSpPr>
            <a:stCxn id="19" idx="1"/>
            <a:endCxn id="14" idx="3"/>
          </p:cNvCxnSpPr>
          <p:nvPr/>
        </p:nvCxnSpPr>
        <p:spPr>
          <a:xfrm flipH="1">
            <a:off x="3302275" y="4712692"/>
            <a:ext cx="2501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ector recto 24"/>
          <p:cNvCxnSpPr>
            <a:endCxn id="19" idx="3"/>
          </p:cNvCxnSpPr>
          <p:nvPr/>
        </p:nvCxnSpPr>
        <p:spPr>
          <a:xfrm flipH="1">
            <a:off x="6347136" y="4712691"/>
            <a:ext cx="508907"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6932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268" y="133305"/>
            <a:ext cx="10340662" cy="1048375"/>
          </a:xfrm>
        </p:spPr>
        <p:txBody>
          <a:bodyPr>
            <a:normAutofit/>
          </a:bodyPr>
          <a:lstStyle/>
          <a:p>
            <a:pPr algn="ctr"/>
            <a:r>
              <a:rPr lang="es-MX" sz="3200" b="1" dirty="0" smtClean="0">
                <a:solidFill>
                  <a:srgbClr val="002060"/>
                </a:solidFill>
                <a:latin typeface="Times New Roman" panose="02020603050405020304" pitchFamily="18" charset="0"/>
                <a:cs typeface="Times New Roman" panose="02020603050405020304" pitchFamily="18" charset="0"/>
              </a:rPr>
              <a:t>TRATAMIENTOS EVALUADOS</a:t>
            </a:r>
            <a:endParaRPr lang="es-MX" sz="3200" b="1" dirty="0">
              <a:solidFill>
                <a:srgbClr val="002060"/>
              </a:solidFill>
              <a:latin typeface="Times New Roman" panose="02020603050405020304" pitchFamily="18" charset="0"/>
              <a:cs typeface="Times New Roman" panose="02020603050405020304" pitchFamily="18" charset="0"/>
            </a:endParaRPr>
          </a:p>
        </p:txBody>
      </p:sp>
      <p:sp>
        <p:nvSpPr>
          <p:cNvPr id="6" name="Marcador de contenido 5"/>
          <p:cNvSpPr>
            <a:spLocks noGrp="1"/>
          </p:cNvSpPr>
          <p:nvPr>
            <p:ph idx="1"/>
          </p:nvPr>
        </p:nvSpPr>
        <p:spPr>
          <a:xfrm>
            <a:off x="180304" y="1091528"/>
            <a:ext cx="11237890" cy="5676320"/>
          </a:xfrm>
        </p:spPr>
        <p:txBody>
          <a:bodyPr>
            <a:normAutofit/>
          </a:bodyPr>
          <a:lstStyle/>
          <a:p>
            <a:pPr marL="0" indent="0" algn="just">
              <a:buNone/>
            </a:pPr>
            <a:r>
              <a:rPr lang="es-MX" sz="2400" dirty="0" smtClean="0">
                <a:solidFill>
                  <a:schemeClr val="tx1"/>
                </a:solidFill>
                <a:latin typeface="Times New Roman" panose="02020603050405020304" pitchFamily="18" charset="0"/>
                <a:cs typeface="Times New Roman" panose="02020603050405020304" pitchFamily="18" charset="0"/>
              </a:rPr>
              <a:t>Se evaluaron doce tratamientos</a:t>
            </a:r>
            <a:endParaRPr lang="es-MX" sz="1600" dirty="0" smtClean="0">
              <a:latin typeface="New times roman"/>
            </a:endParaRPr>
          </a:p>
          <a:p>
            <a:pPr marL="0" indent="0">
              <a:buNone/>
            </a:pPr>
            <a:endParaRPr lang="es-MX" sz="1600" b="1" dirty="0"/>
          </a:p>
          <a:p>
            <a:pPr marL="0" indent="0">
              <a:buNone/>
            </a:pPr>
            <a:endParaRPr lang="es-MX" sz="1600" b="1" dirty="0" smtClean="0"/>
          </a:p>
          <a:p>
            <a:pPr marL="0" indent="0">
              <a:buNone/>
            </a:pPr>
            <a:endParaRPr lang="es-MX" sz="1400" b="1" dirty="0" smtClean="0">
              <a:latin typeface="Times New Roman" panose="02020603050405020304" pitchFamily="18" charset="0"/>
              <a:cs typeface="Times New Roman" panose="02020603050405020304" pitchFamily="18" charset="0"/>
            </a:endParaRPr>
          </a:p>
          <a:p>
            <a:pPr marL="0" indent="0">
              <a:buNone/>
            </a:pPr>
            <a:r>
              <a:rPr lang="es-MX" sz="1400" b="1" dirty="0" smtClean="0">
                <a:latin typeface="Times New Roman" panose="02020603050405020304" pitchFamily="18" charset="0"/>
                <a:cs typeface="Times New Roman" panose="02020603050405020304" pitchFamily="18" charset="0"/>
              </a:rPr>
              <a:t>	               </a:t>
            </a:r>
          </a:p>
          <a:p>
            <a:pPr marL="0" indent="0">
              <a:buNone/>
            </a:pPr>
            <a:r>
              <a:rPr lang="es-MX" sz="1600" b="1" dirty="0" smtClean="0">
                <a:latin typeface="Times New Roman" panose="02020603050405020304" pitchFamily="18" charset="0"/>
                <a:cs typeface="Times New Roman" panose="02020603050405020304" pitchFamily="18" charset="0"/>
              </a:rPr>
              <a:t>   </a:t>
            </a:r>
            <a:endParaRPr lang="es-MX" sz="1600" dirty="0">
              <a:latin typeface="Times New Roman" panose="02020603050405020304" pitchFamily="18" charset="0"/>
              <a:cs typeface="Times New Roman" panose="02020603050405020304" pitchFamily="18" charset="0"/>
            </a:endParaRPr>
          </a:p>
          <a:p>
            <a:pPr marL="0" indent="0">
              <a:buNone/>
            </a:pPr>
            <a:endParaRPr lang="es-MX" sz="1600" dirty="0" smtClean="0">
              <a:latin typeface="New times roman"/>
            </a:endParaRPr>
          </a:p>
          <a:p>
            <a:pPr marL="0" indent="0">
              <a:buNone/>
            </a:pPr>
            <a:endParaRPr lang="es-MX" sz="1600" dirty="0">
              <a:latin typeface="New times roman"/>
            </a:endParaRPr>
          </a:p>
        </p:txBody>
      </p:sp>
      <p:graphicFrame>
        <p:nvGraphicFramePr>
          <p:cNvPr id="5" name="Tabla 4"/>
          <p:cNvGraphicFramePr>
            <a:graphicFrameLocks noGrp="1"/>
          </p:cNvGraphicFramePr>
          <p:nvPr>
            <p:extLst>
              <p:ext uri="{D42A27DB-BD31-4B8C-83A1-F6EECF244321}">
                <p14:modId xmlns:p14="http://schemas.microsoft.com/office/powerpoint/2010/main" val="1127204984"/>
              </p:ext>
            </p:extLst>
          </p:nvPr>
        </p:nvGraphicFramePr>
        <p:xfrm>
          <a:off x="2016091" y="1605780"/>
          <a:ext cx="7566316" cy="4966920"/>
        </p:xfrm>
        <a:graphic>
          <a:graphicData uri="http://schemas.openxmlformats.org/drawingml/2006/table">
            <a:tbl>
              <a:tblPr>
                <a:tableStyleId>{3C2FFA5D-87B4-456A-9821-1D502468CF0F}</a:tableStyleId>
              </a:tblPr>
              <a:tblGrid>
                <a:gridCol w="340743"/>
                <a:gridCol w="2524784"/>
                <a:gridCol w="489397"/>
                <a:gridCol w="592429"/>
                <a:gridCol w="553791"/>
                <a:gridCol w="450761"/>
                <a:gridCol w="476518"/>
                <a:gridCol w="528034"/>
                <a:gridCol w="528034"/>
                <a:gridCol w="528033"/>
                <a:gridCol w="553792"/>
              </a:tblGrid>
              <a:tr h="354780">
                <a:tc gridSpan="2">
                  <a:txBody>
                    <a:bodyPr/>
                    <a:lstStyle/>
                    <a:p>
                      <a:pPr algn="ctr">
                        <a:lnSpc>
                          <a:spcPct val="150000"/>
                        </a:lnSpc>
                        <a:spcAft>
                          <a:spcPts val="0"/>
                        </a:spcAft>
                      </a:pPr>
                      <a:r>
                        <a:rPr lang="es-ES_tradnl" sz="1400" b="1" dirty="0">
                          <a:effectLst/>
                          <a:latin typeface="Times New Roman" panose="02020603050405020304" pitchFamily="18" charset="0"/>
                          <a:cs typeface="Times New Roman" panose="02020603050405020304" pitchFamily="18" charset="0"/>
                        </a:rPr>
                        <a:t>Tratamientos</a:t>
                      </a:r>
                      <a:endParaRPr lang="es-CO"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gridSpan="6">
                  <a:txBody>
                    <a:bodyPr/>
                    <a:lstStyle/>
                    <a:p>
                      <a:pPr algn="ctr">
                        <a:lnSpc>
                          <a:spcPct val="150000"/>
                        </a:lnSpc>
                        <a:spcAft>
                          <a:spcPts val="0"/>
                        </a:spcAft>
                      </a:pPr>
                      <a:r>
                        <a:rPr lang="es-ES" sz="1400" b="1" dirty="0">
                          <a:effectLst/>
                          <a:latin typeface="Times New Roman" panose="02020603050405020304" pitchFamily="18" charset="0"/>
                          <a:cs typeface="Times New Roman" panose="02020603050405020304" pitchFamily="18" charset="0"/>
                        </a:rPr>
                        <a:t>Cantidad de nutrientes (kg/ha/año)</a:t>
                      </a:r>
                      <a:endParaRPr lang="es-CO"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just">
                        <a:lnSpc>
                          <a:spcPct val="150000"/>
                        </a:lnSpc>
                        <a:spcAft>
                          <a:spcPts val="0"/>
                        </a:spcAft>
                      </a:pPr>
                      <a:r>
                        <a:rPr lang="es-ES" sz="1400">
                          <a:effectLst/>
                          <a:latin typeface="Times New Roman" panose="02020603050405020304" pitchFamily="18" charset="0"/>
                          <a:cs typeface="Times New Roman" panose="02020603050405020304" pitchFamily="18" charset="0"/>
                        </a:rPr>
                        <a:t> </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400">
                          <a:effectLst/>
                          <a:latin typeface="Times New Roman" panose="02020603050405020304" pitchFamily="18" charset="0"/>
                          <a:cs typeface="Times New Roman" panose="02020603050405020304" pitchFamily="18" charset="0"/>
                        </a:rPr>
                        <a:t> </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50000"/>
                        </a:lnSpc>
                        <a:spcAft>
                          <a:spcPts val="0"/>
                        </a:spcAft>
                      </a:pPr>
                      <a:r>
                        <a:rPr lang="es-ES" sz="1400" dirty="0">
                          <a:effectLst/>
                          <a:latin typeface="Times New Roman" panose="02020603050405020304" pitchFamily="18" charset="0"/>
                          <a:cs typeface="Times New Roman" panose="02020603050405020304" pitchFamily="18" charset="0"/>
                        </a:rPr>
                        <a:t> </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tc>
              </a:tr>
              <a:tr h="354780">
                <a:tc>
                  <a:txBody>
                    <a:bodyPr/>
                    <a:lstStyle/>
                    <a:p>
                      <a:pPr algn="just">
                        <a:lnSpc>
                          <a:spcPct val="150000"/>
                        </a:lnSpc>
                        <a:spcAft>
                          <a:spcPts val="0"/>
                        </a:spcAft>
                      </a:pPr>
                      <a:r>
                        <a:rPr lang="es-ES" sz="1400">
                          <a:effectLst/>
                          <a:latin typeface="Times New Roman" panose="02020603050405020304" pitchFamily="18" charset="0"/>
                          <a:cs typeface="Times New Roman" panose="02020603050405020304" pitchFamily="18" charset="0"/>
                        </a:rPr>
                        <a:t>Nº</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 sz="1400">
                          <a:effectLst/>
                          <a:latin typeface="Times New Roman" panose="02020603050405020304" pitchFamily="18" charset="0"/>
                          <a:cs typeface="Times New Roman" panose="02020603050405020304" pitchFamily="18" charset="0"/>
                        </a:rPr>
                        <a:t>Nutrientes</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N</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P</a:t>
                      </a:r>
                      <a:r>
                        <a:rPr lang="en-US" sz="1400" baseline="-25000">
                          <a:effectLst/>
                          <a:latin typeface="Times New Roman" panose="02020603050405020304" pitchFamily="18" charset="0"/>
                          <a:cs typeface="Times New Roman" panose="02020603050405020304" pitchFamily="18" charset="0"/>
                        </a:rPr>
                        <a:t>2</a:t>
                      </a:r>
                      <a:r>
                        <a:rPr lang="en-US" sz="1400">
                          <a:effectLst/>
                          <a:latin typeface="Times New Roman" panose="02020603050405020304" pitchFamily="18" charset="0"/>
                          <a:cs typeface="Times New Roman" panose="02020603050405020304" pitchFamily="18" charset="0"/>
                        </a:rPr>
                        <a:t>O</a:t>
                      </a:r>
                      <a:r>
                        <a:rPr lang="en-US" sz="1400" baseline="-25000">
                          <a:effectLst/>
                          <a:latin typeface="Times New Roman" panose="02020603050405020304" pitchFamily="18" charset="0"/>
                          <a:cs typeface="Times New Roman" panose="02020603050405020304" pitchFamily="18" charset="0"/>
                        </a:rPr>
                        <a:t>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K</a:t>
                      </a:r>
                      <a:r>
                        <a:rPr lang="en-US" sz="1400" baseline="-25000">
                          <a:effectLst/>
                          <a:latin typeface="Times New Roman" panose="02020603050405020304" pitchFamily="18" charset="0"/>
                          <a:cs typeface="Times New Roman" panose="02020603050405020304" pitchFamily="18" charset="0"/>
                        </a:rPr>
                        <a:t>2</a:t>
                      </a:r>
                      <a:r>
                        <a:rPr lang="en-US" sz="1400">
                          <a:effectLst/>
                          <a:latin typeface="Times New Roman" panose="02020603050405020304" pitchFamily="18" charset="0"/>
                          <a:cs typeface="Times New Roman" panose="02020603050405020304" pitchFamily="18" charset="0"/>
                        </a:rPr>
                        <a:t>O</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Ca</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S</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Mg</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Zn</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B</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Mn</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P-K-Ca-S-Mg-B-Zn-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(-N)</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20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10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N-K-Ca-S-Mg-B-Zn-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(-P)</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3</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N-P-Ca-S-Mg-B-Zn-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(-K)</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4</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N-P-K-S-Mg-B-Zn-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(-Ca)</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100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150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N-P-K-Ca-Mg-B-Zn-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(-S)</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150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6</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N-P-K-Ca-S-B-Zn-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(-Mg)</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N-P-K-Ca-S-Mg-Zn-</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(-Zn)</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 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8</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N-P-K-Ca-S-Mg-B-</a:t>
                      </a:r>
                      <a:r>
                        <a:rPr lang="en-US" sz="1400" dirty="0" err="1" smtClean="0">
                          <a:effectLst/>
                          <a:latin typeface="Times New Roman" panose="02020603050405020304" pitchFamily="18" charset="0"/>
                          <a:cs typeface="Times New Roman" panose="02020603050405020304" pitchFamily="18" charset="0"/>
                        </a:rPr>
                        <a:t>Mn</a:t>
                      </a:r>
                      <a:r>
                        <a:rPr lang="en-US" sz="1400" dirty="0" smtClean="0">
                          <a:effectLst/>
                          <a:latin typeface="Times New Roman" panose="02020603050405020304" pitchFamily="18" charset="0"/>
                          <a:cs typeface="Times New Roman" panose="02020603050405020304" pitchFamily="18" charset="0"/>
                        </a:rPr>
                        <a:t> </a:t>
                      </a:r>
                      <a:r>
                        <a:rPr lang="en-US" sz="1400" b="1" dirty="0" smtClean="0">
                          <a:solidFill>
                            <a:schemeClr val="accent2"/>
                          </a:solidFill>
                          <a:effectLst/>
                          <a:latin typeface="Times New Roman" panose="02020603050405020304" pitchFamily="18" charset="0"/>
                          <a:cs typeface="Times New Roman" panose="02020603050405020304" pitchFamily="18" charset="0"/>
                        </a:rPr>
                        <a:t>(-B)</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9</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cs typeface="Times New Roman" panose="02020603050405020304" pitchFamily="18" charset="0"/>
                        </a:rPr>
                        <a:t>N-P-K-Ca-S-Mg-B-Zn </a:t>
                      </a:r>
                      <a:r>
                        <a:rPr lang="en-US" sz="1400" b="1" dirty="0" smtClean="0">
                          <a:solidFill>
                            <a:schemeClr val="accent2"/>
                          </a:solidFill>
                          <a:effectLst/>
                          <a:latin typeface="Times New Roman" panose="02020603050405020304" pitchFamily="18" charset="0"/>
                          <a:cs typeface="Times New Roman" panose="02020603050405020304" pitchFamily="18" charset="0"/>
                        </a:rPr>
                        <a:t>(-</a:t>
                      </a:r>
                      <a:r>
                        <a:rPr lang="en-US" sz="1400" b="1" dirty="0" err="1" smtClean="0">
                          <a:solidFill>
                            <a:schemeClr val="accent2"/>
                          </a:solidFill>
                          <a:effectLst/>
                          <a:latin typeface="Times New Roman" panose="02020603050405020304" pitchFamily="18" charset="0"/>
                          <a:cs typeface="Times New Roman" panose="02020603050405020304" pitchFamily="18" charset="0"/>
                        </a:rPr>
                        <a:t>Mn</a:t>
                      </a:r>
                      <a:r>
                        <a:rPr lang="en-US" sz="1400" b="1" dirty="0" smtClean="0">
                          <a:solidFill>
                            <a:schemeClr val="accent2"/>
                          </a:solidFill>
                          <a:effectLst/>
                          <a:latin typeface="Times New Roman" panose="02020603050405020304" pitchFamily="18" charset="0"/>
                          <a:cs typeface="Times New Roman" panose="02020603050405020304" pitchFamily="18" charset="0"/>
                        </a:rPr>
                        <a:t>)</a:t>
                      </a:r>
                      <a:endParaRPr lang="es-CO" sz="1800" b="1" dirty="0">
                        <a:solidFill>
                          <a:schemeClr val="accent2"/>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err="1">
                          <a:effectLst/>
                          <a:latin typeface="Times New Roman" panose="02020603050405020304" pitchFamily="18" charset="0"/>
                          <a:cs typeface="Times New Roman" panose="02020603050405020304" pitchFamily="18" charset="0"/>
                        </a:rPr>
                        <a:t>Completo</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75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15</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20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11</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 sz="1400" dirty="0">
                          <a:effectLst/>
                          <a:latin typeface="Times New Roman" panose="02020603050405020304" pitchFamily="18" charset="0"/>
                          <a:cs typeface="Times New Roman" panose="02020603050405020304" pitchFamily="18" charset="0"/>
                        </a:rPr>
                        <a:t>Testigo </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0</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r h="354780">
                <a:tc>
                  <a:txBody>
                    <a:bodyPr/>
                    <a:lstStyle/>
                    <a:p>
                      <a:pPr algn="just">
                        <a:lnSpc>
                          <a:spcPct val="150000"/>
                        </a:lnSpc>
                        <a:spcAft>
                          <a:spcPts val="0"/>
                        </a:spcAft>
                      </a:pPr>
                      <a:r>
                        <a:rPr lang="en-US" sz="1400">
                          <a:effectLst/>
                          <a:latin typeface="Times New Roman" panose="02020603050405020304" pitchFamily="18" charset="0"/>
                          <a:cs typeface="Times New Roman" panose="02020603050405020304" pitchFamily="18" charset="0"/>
                        </a:rPr>
                        <a:t>12</a:t>
                      </a:r>
                      <a:endParaRPr lang="es-CO"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s-ES" sz="1400" dirty="0">
                          <a:effectLst/>
                          <a:latin typeface="Times New Roman" panose="02020603050405020304" pitchFamily="18" charset="0"/>
                          <a:cs typeface="Times New Roman" panose="02020603050405020304" pitchFamily="18" charset="0"/>
                        </a:rPr>
                        <a:t>Fertilización convencional </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150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150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200</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smtClean="0">
                          <a:effectLst/>
                          <a:latin typeface="Times New Roman" panose="02020603050405020304" pitchFamily="18" charset="0"/>
                          <a:ea typeface="+mn-ea"/>
                          <a:cs typeface="Times New Roman" panose="02020603050405020304" pitchFamily="18" charset="0"/>
                        </a:rPr>
                        <a:t>15</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r>
                        <a:rPr lang="en-US" sz="1400" dirty="0">
                          <a:effectLst/>
                          <a:latin typeface="Times New Roman" panose="02020603050405020304" pitchFamily="18" charset="0"/>
                          <a:cs typeface="Times New Roman" panose="02020603050405020304" pitchFamily="18" charset="0"/>
                        </a:rPr>
                        <a:t>-</a:t>
                      </a:r>
                      <a:endParaRPr lang="es-CO"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96643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10674</TotalTime>
  <Words>3301</Words>
  <Application>Microsoft Office PowerPoint</Application>
  <PresentationFormat>Panorámica</PresentationFormat>
  <Paragraphs>1241</Paragraphs>
  <Slides>36</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36</vt:i4>
      </vt:variant>
    </vt:vector>
  </HeadingPairs>
  <TitlesOfParts>
    <vt:vector size="44" baseType="lpstr">
      <vt:lpstr>Arial</vt:lpstr>
      <vt:lpstr>Calibri</vt:lpstr>
      <vt:lpstr>Calibri Light</vt:lpstr>
      <vt:lpstr>New times roman</vt:lpstr>
      <vt:lpstr>Symbol</vt:lpstr>
      <vt:lpstr>Times New Roman</vt:lpstr>
      <vt:lpstr>Times New Roman </vt:lpstr>
      <vt:lpstr>Tema de Office</vt:lpstr>
      <vt:lpstr>Presentación de PowerPoint</vt:lpstr>
      <vt:lpstr>PROBLEMA </vt:lpstr>
      <vt:lpstr>JUSTIFICACIÓN</vt:lpstr>
      <vt:lpstr>Presentación de PowerPoint</vt:lpstr>
      <vt:lpstr>HIPÓTESIS</vt:lpstr>
      <vt:lpstr>MATERIALES Y MÉTODOS  Ubicación  Geográfica </vt:lpstr>
      <vt:lpstr>Presentación de PowerPoint</vt:lpstr>
      <vt:lpstr>Métodos</vt:lpstr>
      <vt:lpstr>TRATAMIENTOS EVALUADOS</vt:lpstr>
      <vt:lpstr>Presentación de PowerPoint</vt:lpstr>
      <vt:lpstr>VARIABLES EVALUADAS</vt:lpstr>
      <vt:lpstr>MANEJO ESPECÍFICO DEL EXPERIMENTO</vt:lpstr>
      <vt:lpstr>Presentación de PowerPoint</vt:lpstr>
      <vt:lpstr>Presentación de PowerPoint</vt:lpstr>
      <vt:lpstr>Cosecha</vt:lpstr>
      <vt:lpstr>Presentación de PowerPoint</vt:lpstr>
      <vt:lpstr>Número de panículas por rama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 </vt:lpstr>
      <vt:lpstr>CONCLUSIONES </vt:lpstr>
      <vt:lpstr>RECOMENDACIONES </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EFECTO DE RETENEDORES DE AGUA EN LA PRODUCCIÓN DE LECHUGA (Lactuca sativa L.) VARIEDAD CRESPA SALAD EN LA GRANJA YUYUCOCHA PROVINCIA DE IMBABURA.   Plan de trabajo de grado para obtener el titulo de Ingeniero Agropecuario.     Autor: Néstor Vélez</dc:title>
  <dc:creator>PC</dc:creator>
  <cp:lastModifiedBy>Usuario de Windows</cp:lastModifiedBy>
  <cp:revision>558</cp:revision>
  <dcterms:created xsi:type="dcterms:W3CDTF">2015-09-02T02:17:23Z</dcterms:created>
  <dcterms:modified xsi:type="dcterms:W3CDTF">2017-11-21T02:53:06Z</dcterms:modified>
</cp:coreProperties>
</file>